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3"/>
  </p:notesMasterIdLst>
  <p:handoutMasterIdLst>
    <p:handoutMasterId r:id="rId44"/>
  </p:handoutMasterIdLst>
  <p:sldIdLst>
    <p:sldId id="312" r:id="rId2"/>
    <p:sldId id="316" r:id="rId3"/>
    <p:sldId id="326" r:id="rId4"/>
    <p:sldId id="344" r:id="rId5"/>
    <p:sldId id="348" r:id="rId6"/>
    <p:sldId id="349" r:id="rId7"/>
    <p:sldId id="350" r:id="rId8"/>
    <p:sldId id="327" r:id="rId9"/>
    <p:sldId id="328" r:id="rId10"/>
    <p:sldId id="406" r:id="rId11"/>
    <p:sldId id="351" r:id="rId12"/>
    <p:sldId id="407" r:id="rId13"/>
    <p:sldId id="409" r:id="rId14"/>
    <p:sldId id="408" r:id="rId15"/>
    <p:sldId id="410" r:id="rId16"/>
    <p:sldId id="411" r:id="rId17"/>
    <p:sldId id="412" r:id="rId18"/>
    <p:sldId id="413" r:id="rId19"/>
    <p:sldId id="414" r:id="rId20"/>
    <p:sldId id="415" r:id="rId21"/>
    <p:sldId id="416" r:id="rId22"/>
    <p:sldId id="417" r:id="rId23"/>
    <p:sldId id="418" r:id="rId24"/>
    <p:sldId id="438" r:id="rId25"/>
    <p:sldId id="437" r:id="rId26"/>
    <p:sldId id="430" r:id="rId27"/>
    <p:sldId id="431" r:id="rId28"/>
    <p:sldId id="420" r:id="rId29"/>
    <p:sldId id="421" r:id="rId30"/>
    <p:sldId id="422" r:id="rId31"/>
    <p:sldId id="423" r:id="rId32"/>
    <p:sldId id="424" r:id="rId33"/>
    <p:sldId id="433" r:id="rId34"/>
    <p:sldId id="425" r:id="rId35"/>
    <p:sldId id="427" r:id="rId36"/>
    <p:sldId id="435" r:id="rId37"/>
    <p:sldId id="436" r:id="rId38"/>
    <p:sldId id="426" r:id="rId39"/>
    <p:sldId id="428" r:id="rId40"/>
    <p:sldId id="404" r:id="rId41"/>
    <p:sldId id="403" r:id="rId42"/>
  </p:sldIdLst>
  <p:sldSz cx="9144000" cy="6858000" type="screen4x3"/>
  <p:notesSz cx="6870700" cy="965358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00FF"/>
    <a:srgbClr val="A49960"/>
    <a:srgbClr val="0B0498"/>
    <a:srgbClr val="A5FDD3"/>
    <a:srgbClr val="CEFEE7"/>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45" autoAdjust="0"/>
    <p:restoredTop sz="92914" autoAdjust="0"/>
  </p:normalViewPr>
  <p:slideViewPr>
    <p:cSldViewPr>
      <p:cViewPr varScale="1">
        <p:scale>
          <a:sx n="78" d="100"/>
          <a:sy n="78" d="100"/>
        </p:scale>
        <p:origin x="917"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7303" cy="482680"/>
          </a:xfrm>
          <a:prstGeom prst="rect">
            <a:avLst/>
          </a:prstGeom>
        </p:spPr>
        <p:txBody>
          <a:bodyPr vert="horz" lIns="94413" tIns="47206" rIns="94413" bIns="47206" rtlCol="0"/>
          <a:lstStyle>
            <a:lvl1pPr algn="l">
              <a:defRPr sz="1200"/>
            </a:lvl1pPr>
          </a:lstStyle>
          <a:p>
            <a:endParaRPr lang="it-IT"/>
          </a:p>
        </p:txBody>
      </p:sp>
      <p:sp>
        <p:nvSpPr>
          <p:cNvPr id="3" name="Segnaposto data 2"/>
          <p:cNvSpPr>
            <a:spLocks noGrp="1"/>
          </p:cNvSpPr>
          <p:nvPr>
            <p:ph type="dt" sz="quarter" idx="1"/>
          </p:nvPr>
        </p:nvSpPr>
        <p:spPr>
          <a:xfrm>
            <a:off x="3891807" y="0"/>
            <a:ext cx="2977303" cy="482680"/>
          </a:xfrm>
          <a:prstGeom prst="rect">
            <a:avLst/>
          </a:prstGeom>
        </p:spPr>
        <p:txBody>
          <a:bodyPr vert="horz" lIns="94413" tIns="47206" rIns="94413" bIns="47206" rtlCol="0"/>
          <a:lstStyle>
            <a:lvl1pPr algn="r">
              <a:defRPr sz="1200"/>
            </a:lvl1pPr>
          </a:lstStyle>
          <a:p>
            <a:fld id="{A729A1F7-0EED-4B3E-A594-DF0DF7E5E5A6}" type="datetimeFigureOut">
              <a:rPr lang="it-IT" smtClean="0"/>
              <a:pPr/>
              <a:t>17/11/2024</a:t>
            </a:fld>
            <a:endParaRPr lang="it-IT"/>
          </a:p>
        </p:txBody>
      </p:sp>
      <p:sp>
        <p:nvSpPr>
          <p:cNvPr id="4" name="Segnaposto piè di pagina 3"/>
          <p:cNvSpPr>
            <a:spLocks noGrp="1"/>
          </p:cNvSpPr>
          <p:nvPr>
            <p:ph type="ftr" sz="quarter" idx="2"/>
          </p:nvPr>
        </p:nvSpPr>
        <p:spPr>
          <a:xfrm>
            <a:off x="0" y="9169233"/>
            <a:ext cx="2977303" cy="482680"/>
          </a:xfrm>
          <a:prstGeom prst="rect">
            <a:avLst/>
          </a:prstGeom>
        </p:spPr>
        <p:txBody>
          <a:bodyPr vert="horz" lIns="94413" tIns="47206" rIns="94413" bIns="47206" rtlCol="0" anchor="b"/>
          <a:lstStyle>
            <a:lvl1pPr algn="l">
              <a:defRPr sz="1200"/>
            </a:lvl1pPr>
          </a:lstStyle>
          <a:p>
            <a:endParaRPr lang="it-IT"/>
          </a:p>
        </p:txBody>
      </p:sp>
      <p:sp>
        <p:nvSpPr>
          <p:cNvPr id="5" name="Segnaposto numero diapositiva 4"/>
          <p:cNvSpPr>
            <a:spLocks noGrp="1"/>
          </p:cNvSpPr>
          <p:nvPr>
            <p:ph type="sldNum" sz="quarter" idx="3"/>
          </p:nvPr>
        </p:nvSpPr>
        <p:spPr>
          <a:xfrm>
            <a:off x="3891807" y="9169233"/>
            <a:ext cx="2977303" cy="482680"/>
          </a:xfrm>
          <a:prstGeom prst="rect">
            <a:avLst/>
          </a:prstGeom>
        </p:spPr>
        <p:txBody>
          <a:bodyPr vert="horz" lIns="94413" tIns="47206" rIns="94413" bIns="47206" rtlCol="0" anchor="b"/>
          <a:lstStyle>
            <a:lvl1pPr algn="r">
              <a:defRPr sz="1200"/>
            </a:lvl1pPr>
          </a:lstStyle>
          <a:p>
            <a:fld id="{0A9A0528-41F2-4CB8-8E38-FE277B855DF5}" type="slidenum">
              <a:rPr lang="it-IT" smtClean="0"/>
              <a:pPr/>
              <a:t>‹N›</a:t>
            </a:fld>
            <a:endParaRPr lang="it-IT"/>
          </a:p>
        </p:txBody>
      </p:sp>
    </p:spTree>
    <p:extLst>
      <p:ext uri="{BB962C8B-B14F-4D97-AF65-F5344CB8AC3E}">
        <p14:creationId xmlns:p14="http://schemas.microsoft.com/office/powerpoint/2010/main" val="21971756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7303" cy="482680"/>
          </a:xfrm>
          <a:prstGeom prst="rect">
            <a:avLst/>
          </a:prstGeom>
        </p:spPr>
        <p:txBody>
          <a:bodyPr vert="horz" lIns="94413" tIns="47206" rIns="94413" bIns="47206" rtlCol="0"/>
          <a:lstStyle>
            <a:lvl1pPr algn="l">
              <a:defRPr sz="1200"/>
            </a:lvl1pPr>
          </a:lstStyle>
          <a:p>
            <a:endParaRPr lang="it-IT"/>
          </a:p>
        </p:txBody>
      </p:sp>
      <p:sp>
        <p:nvSpPr>
          <p:cNvPr id="3" name="Segnaposto data 2"/>
          <p:cNvSpPr>
            <a:spLocks noGrp="1"/>
          </p:cNvSpPr>
          <p:nvPr>
            <p:ph type="dt" idx="1"/>
          </p:nvPr>
        </p:nvSpPr>
        <p:spPr>
          <a:xfrm>
            <a:off x="3891807" y="0"/>
            <a:ext cx="2977303" cy="482680"/>
          </a:xfrm>
          <a:prstGeom prst="rect">
            <a:avLst/>
          </a:prstGeom>
        </p:spPr>
        <p:txBody>
          <a:bodyPr vert="horz" lIns="94413" tIns="47206" rIns="94413" bIns="47206" rtlCol="0"/>
          <a:lstStyle>
            <a:lvl1pPr algn="r">
              <a:defRPr sz="1200"/>
            </a:lvl1pPr>
          </a:lstStyle>
          <a:p>
            <a:fld id="{A6BC8818-0AC2-44D2-B748-5CE25277A1BD}" type="datetimeFigureOut">
              <a:rPr lang="it-IT" smtClean="0"/>
              <a:pPr/>
              <a:t>17/11/2024</a:t>
            </a:fld>
            <a:endParaRPr lang="it-IT"/>
          </a:p>
        </p:txBody>
      </p:sp>
      <p:sp>
        <p:nvSpPr>
          <p:cNvPr id="4" name="Segnaposto immagine diapositiva 3"/>
          <p:cNvSpPr>
            <a:spLocks noGrp="1" noRot="1" noChangeAspect="1"/>
          </p:cNvSpPr>
          <p:nvPr>
            <p:ph type="sldImg" idx="2"/>
          </p:nvPr>
        </p:nvSpPr>
        <p:spPr>
          <a:xfrm>
            <a:off x="1023938" y="725488"/>
            <a:ext cx="4822825" cy="3617912"/>
          </a:xfrm>
          <a:prstGeom prst="rect">
            <a:avLst/>
          </a:prstGeom>
          <a:noFill/>
          <a:ln w="12700">
            <a:solidFill>
              <a:prstClr val="black"/>
            </a:solidFill>
          </a:ln>
        </p:spPr>
        <p:txBody>
          <a:bodyPr vert="horz" lIns="94413" tIns="47206" rIns="94413" bIns="47206" rtlCol="0" anchor="ctr"/>
          <a:lstStyle/>
          <a:p>
            <a:endParaRPr lang="it-IT"/>
          </a:p>
        </p:txBody>
      </p:sp>
      <p:sp>
        <p:nvSpPr>
          <p:cNvPr id="5" name="Segnaposto note 4"/>
          <p:cNvSpPr>
            <a:spLocks noGrp="1"/>
          </p:cNvSpPr>
          <p:nvPr>
            <p:ph type="body" sz="quarter" idx="3"/>
          </p:nvPr>
        </p:nvSpPr>
        <p:spPr>
          <a:xfrm>
            <a:off x="687070" y="4585454"/>
            <a:ext cx="5496560" cy="4344115"/>
          </a:xfrm>
          <a:prstGeom prst="rect">
            <a:avLst/>
          </a:prstGeom>
        </p:spPr>
        <p:txBody>
          <a:bodyPr vert="horz" lIns="94413" tIns="47206" rIns="94413" bIns="47206"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169233"/>
            <a:ext cx="2977303" cy="482680"/>
          </a:xfrm>
          <a:prstGeom prst="rect">
            <a:avLst/>
          </a:prstGeom>
        </p:spPr>
        <p:txBody>
          <a:bodyPr vert="horz" lIns="94413" tIns="47206" rIns="94413" bIns="47206" rtlCol="0" anchor="b"/>
          <a:lstStyle>
            <a:lvl1pPr algn="l">
              <a:defRPr sz="1200"/>
            </a:lvl1pPr>
          </a:lstStyle>
          <a:p>
            <a:endParaRPr lang="it-IT"/>
          </a:p>
        </p:txBody>
      </p:sp>
      <p:sp>
        <p:nvSpPr>
          <p:cNvPr id="7" name="Segnaposto numero diapositiva 6"/>
          <p:cNvSpPr>
            <a:spLocks noGrp="1"/>
          </p:cNvSpPr>
          <p:nvPr>
            <p:ph type="sldNum" sz="quarter" idx="5"/>
          </p:nvPr>
        </p:nvSpPr>
        <p:spPr>
          <a:xfrm>
            <a:off x="3891807" y="9169233"/>
            <a:ext cx="2977303" cy="482680"/>
          </a:xfrm>
          <a:prstGeom prst="rect">
            <a:avLst/>
          </a:prstGeom>
        </p:spPr>
        <p:txBody>
          <a:bodyPr vert="horz" lIns="94413" tIns="47206" rIns="94413" bIns="47206" rtlCol="0" anchor="b"/>
          <a:lstStyle>
            <a:lvl1pPr algn="r">
              <a:defRPr sz="1200"/>
            </a:lvl1pPr>
          </a:lstStyle>
          <a:p>
            <a:fld id="{E6AEB494-E780-4E78-97F2-AFC07DB2D8FA}" type="slidenum">
              <a:rPr lang="it-IT" smtClean="0"/>
              <a:pPr/>
              <a:t>‹N›</a:t>
            </a:fld>
            <a:endParaRPr lang="it-IT"/>
          </a:p>
        </p:txBody>
      </p:sp>
    </p:spTree>
    <p:extLst>
      <p:ext uri="{BB962C8B-B14F-4D97-AF65-F5344CB8AC3E}">
        <p14:creationId xmlns:p14="http://schemas.microsoft.com/office/powerpoint/2010/main" val="4165241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p:spPr>
        <p:txBody>
          <a:bodyPr/>
          <a:lstStyle/>
          <a:p>
            <a:pPr eaLnBrk="1" hangingPunct="1"/>
            <a:endParaRPr lang="it-IT" smtClean="0"/>
          </a:p>
        </p:txBody>
      </p:sp>
    </p:spTree>
    <p:extLst>
      <p:ext uri="{BB962C8B-B14F-4D97-AF65-F5344CB8AC3E}">
        <p14:creationId xmlns:p14="http://schemas.microsoft.com/office/powerpoint/2010/main" val="1646164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F5FD526-1498-476F-9856-079C80C75124}" type="slidenum">
              <a:rPr lang="it-IT" altLang="it-IT" smtClean="0"/>
              <a:pPr>
                <a:spcBef>
                  <a:spcPct val="0"/>
                </a:spcBef>
              </a:pPr>
              <a:t>36</a:t>
            </a:fld>
            <a:endParaRPr lang="it-IT" altLang="it-IT"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110034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p:spPr>
        <p:txBody>
          <a:bodyPr/>
          <a:lstStyle/>
          <a:p>
            <a:pPr eaLnBrk="1" hangingPunct="1"/>
            <a:endParaRPr lang="it-IT" smtClean="0"/>
          </a:p>
        </p:txBody>
      </p:sp>
    </p:spTree>
    <p:extLst>
      <p:ext uri="{BB962C8B-B14F-4D97-AF65-F5344CB8AC3E}">
        <p14:creationId xmlns:p14="http://schemas.microsoft.com/office/powerpoint/2010/main" val="3303067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p:spPr>
        <p:txBody>
          <a:bodyPr/>
          <a:lstStyle/>
          <a:p>
            <a:pPr eaLnBrk="1" hangingPunct="1"/>
            <a:endParaRPr lang="it-IT" smtClean="0"/>
          </a:p>
        </p:txBody>
      </p:sp>
    </p:spTree>
    <p:extLst>
      <p:ext uri="{BB962C8B-B14F-4D97-AF65-F5344CB8AC3E}">
        <p14:creationId xmlns:p14="http://schemas.microsoft.com/office/powerpoint/2010/main" val="1359756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p:spPr>
        <p:txBody>
          <a:bodyPr/>
          <a:lstStyle/>
          <a:p>
            <a:pPr eaLnBrk="1" hangingPunct="1"/>
            <a:endParaRPr lang="it-IT" smtClean="0"/>
          </a:p>
        </p:txBody>
      </p:sp>
    </p:spTree>
    <p:extLst>
      <p:ext uri="{BB962C8B-B14F-4D97-AF65-F5344CB8AC3E}">
        <p14:creationId xmlns:p14="http://schemas.microsoft.com/office/powerpoint/2010/main" val="1450012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p:spPr>
        <p:txBody>
          <a:bodyPr/>
          <a:lstStyle/>
          <a:p>
            <a:pPr eaLnBrk="1" hangingPunct="1"/>
            <a:endParaRPr lang="it-IT" smtClean="0"/>
          </a:p>
        </p:txBody>
      </p:sp>
    </p:spTree>
    <p:extLst>
      <p:ext uri="{BB962C8B-B14F-4D97-AF65-F5344CB8AC3E}">
        <p14:creationId xmlns:p14="http://schemas.microsoft.com/office/powerpoint/2010/main" val="1422106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p:spPr>
        <p:txBody>
          <a:bodyPr/>
          <a:lstStyle/>
          <a:p>
            <a:pPr eaLnBrk="1" hangingPunct="1"/>
            <a:endParaRPr lang="it-IT" smtClean="0"/>
          </a:p>
        </p:txBody>
      </p:sp>
    </p:spTree>
    <p:extLst>
      <p:ext uri="{BB962C8B-B14F-4D97-AF65-F5344CB8AC3E}">
        <p14:creationId xmlns:p14="http://schemas.microsoft.com/office/powerpoint/2010/main" val="1140123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p:spPr>
        <p:txBody>
          <a:bodyPr/>
          <a:lstStyle/>
          <a:p>
            <a:pPr eaLnBrk="1" hangingPunct="1"/>
            <a:endParaRPr lang="it-IT" smtClean="0"/>
          </a:p>
        </p:txBody>
      </p:sp>
    </p:spTree>
    <p:extLst>
      <p:ext uri="{BB962C8B-B14F-4D97-AF65-F5344CB8AC3E}">
        <p14:creationId xmlns:p14="http://schemas.microsoft.com/office/powerpoint/2010/main" val="1927961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p:spPr>
        <p:txBody>
          <a:bodyPr/>
          <a:lstStyle/>
          <a:p>
            <a:pPr eaLnBrk="1" hangingPunct="1"/>
            <a:endParaRPr lang="it-IT" smtClean="0"/>
          </a:p>
        </p:txBody>
      </p:sp>
    </p:spTree>
    <p:extLst>
      <p:ext uri="{BB962C8B-B14F-4D97-AF65-F5344CB8AC3E}">
        <p14:creationId xmlns:p14="http://schemas.microsoft.com/office/powerpoint/2010/main" val="3332476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p:spPr>
        <p:txBody>
          <a:bodyPr/>
          <a:lstStyle/>
          <a:p>
            <a:pPr eaLnBrk="1" hangingPunct="1"/>
            <a:endParaRPr lang="it-IT" smtClean="0"/>
          </a:p>
        </p:txBody>
      </p:sp>
    </p:spTree>
    <p:extLst>
      <p:ext uri="{BB962C8B-B14F-4D97-AF65-F5344CB8AC3E}">
        <p14:creationId xmlns:p14="http://schemas.microsoft.com/office/powerpoint/2010/main" val="3496158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8FF23A1-D2AB-4E26-80E9-4B76F85C0495}" type="datetime1">
              <a:rPr lang="it-IT" smtClean="0"/>
              <a:pPr/>
              <a:t>17/11/2024</a:t>
            </a:fld>
            <a:endParaRPr lang="it-IT"/>
          </a:p>
        </p:txBody>
      </p:sp>
      <p:sp>
        <p:nvSpPr>
          <p:cNvPr id="5" name="Segnaposto piè di pagina 4"/>
          <p:cNvSpPr>
            <a:spLocks noGrp="1"/>
          </p:cNvSpPr>
          <p:nvPr>
            <p:ph type="ftr" sz="quarter" idx="11"/>
          </p:nvPr>
        </p:nvSpPr>
        <p:spPr/>
        <p:txBody>
          <a:bodyPr/>
          <a:lstStyle/>
          <a:p>
            <a:r>
              <a:rPr lang="it-IT" smtClean="0"/>
              <a:t>Gruppo 3A - Lapidei artificiali - Tecnologia del materiale e proprietà chimico fisiche</a:t>
            </a:r>
            <a:endParaRPr lang="it-IT"/>
          </a:p>
        </p:txBody>
      </p:sp>
      <p:sp>
        <p:nvSpPr>
          <p:cNvPr id="6" name="Segnaposto numero diapositiva 5"/>
          <p:cNvSpPr>
            <a:spLocks noGrp="1"/>
          </p:cNvSpPr>
          <p:nvPr>
            <p:ph type="sldNum" sz="quarter" idx="12"/>
          </p:nvPr>
        </p:nvSpPr>
        <p:spPr/>
        <p:txBody>
          <a:bodyPr/>
          <a:lstStyle/>
          <a:p>
            <a:fld id="{36B95DA8-18D4-433B-A80A-51D4B6EAF7F7}"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84A8C97-7246-4FF6-B2F3-8460BEC93065}" type="datetime1">
              <a:rPr lang="it-IT" smtClean="0"/>
              <a:pPr/>
              <a:t>17/11/2024</a:t>
            </a:fld>
            <a:endParaRPr lang="it-IT"/>
          </a:p>
        </p:txBody>
      </p:sp>
      <p:sp>
        <p:nvSpPr>
          <p:cNvPr id="5" name="Segnaposto piè di pagina 4"/>
          <p:cNvSpPr>
            <a:spLocks noGrp="1"/>
          </p:cNvSpPr>
          <p:nvPr>
            <p:ph type="ftr" sz="quarter" idx="11"/>
          </p:nvPr>
        </p:nvSpPr>
        <p:spPr/>
        <p:txBody>
          <a:bodyPr/>
          <a:lstStyle/>
          <a:p>
            <a:r>
              <a:rPr lang="it-IT" smtClean="0"/>
              <a:t>Gruppo 3A - Lapidei artificiali - Tecnologia del materiale e proprietà chimico fisiche</a:t>
            </a:r>
            <a:endParaRPr lang="it-IT"/>
          </a:p>
        </p:txBody>
      </p:sp>
      <p:sp>
        <p:nvSpPr>
          <p:cNvPr id="6" name="Segnaposto numero diapositiva 5"/>
          <p:cNvSpPr>
            <a:spLocks noGrp="1"/>
          </p:cNvSpPr>
          <p:nvPr>
            <p:ph type="sldNum" sz="quarter" idx="12"/>
          </p:nvPr>
        </p:nvSpPr>
        <p:spPr/>
        <p:txBody>
          <a:bodyPr/>
          <a:lstStyle/>
          <a:p>
            <a:fld id="{36B95DA8-18D4-433B-A80A-51D4B6EAF7F7}"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4A5452-DCF0-4A33-977B-45BD5BD9A95C}" type="datetime1">
              <a:rPr lang="it-IT" smtClean="0"/>
              <a:pPr/>
              <a:t>17/11/2024</a:t>
            </a:fld>
            <a:endParaRPr lang="it-IT"/>
          </a:p>
        </p:txBody>
      </p:sp>
      <p:sp>
        <p:nvSpPr>
          <p:cNvPr id="5" name="Segnaposto piè di pagina 4"/>
          <p:cNvSpPr>
            <a:spLocks noGrp="1"/>
          </p:cNvSpPr>
          <p:nvPr>
            <p:ph type="ftr" sz="quarter" idx="11"/>
          </p:nvPr>
        </p:nvSpPr>
        <p:spPr/>
        <p:txBody>
          <a:bodyPr/>
          <a:lstStyle/>
          <a:p>
            <a:r>
              <a:rPr lang="it-IT" smtClean="0"/>
              <a:t>Gruppo 3A - Lapidei artificiali - Tecnologia del materiale e proprietà chimico fisiche</a:t>
            </a:r>
            <a:endParaRPr lang="it-IT"/>
          </a:p>
        </p:txBody>
      </p:sp>
      <p:sp>
        <p:nvSpPr>
          <p:cNvPr id="6" name="Segnaposto numero diapositiva 5"/>
          <p:cNvSpPr>
            <a:spLocks noGrp="1"/>
          </p:cNvSpPr>
          <p:nvPr>
            <p:ph type="sldNum" sz="quarter" idx="12"/>
          </p:nvPr>
        </p:nvSpPr>
        <p:spPr/>
        <p:txBody>
          <a:bodyPr/>
          <a:lstStyle/>
          <a:p>
            <a:fld id="{36B95DA8-18D4-433B-A80A-51D4B6EAF7F7}"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5E9F6E8-7C38-4186-BB28-FB96DF174506}" type="datetime1">
              <a:rPr lang="it-IT" smtClean="0"/>
              <a:pPr/>
              <a:t>17/11/2024</a:t>
            </a:fld>
            <a:endParaRPr lang="it-IT"/>
          </a:p>
        </p:txBody>
      </p:sp>
      <p:sp>
        <p:nvSpPr>
          <p:cNvPr id="5" name="Segnaposto piè di pagina 4"/>
          <p:cNvSpPr>
            <a:spLocks noGrp="1"/>
          </p:cNvSpPr>
          <p:nvPr>
            <p:ph type="ftr" sz="quarter" idx="11"/>
          </p:nvPr>
        </p:nvSpPr>
        <p:spPr/>
        <p:txBody>
          <a:bodyPr/>
          <a:lstStyle/>
          <a:p>
            <a:r>
              <a:rPr lang="it-IT" smtClean="0"/>
              <a:t>Gruppo 3A - Lapidei artificiali - Tecnologia del materiale e proprietà chimico fisiche</a:t>
            </a:r>
            <a:endParaRPr lang="it-IT"/>
          </a:p>
        </p:txBody>
      </p:sp>
      <p:sp>
        <p:nvSpPr>
          <p:cNvPr id="6" name="Segnaposto numero diapositiva 5"/>
          <p:cNvSpPr>
            <a:spLocks noGrp="1"/>
          </p:cNvSpPr>
          <p:nvPr>
            <p:ph type="sldNum" sz="quarter" idx="12"/>
          </p:nvPr>
        </p:nvSpPr>
        <p:spPr/>
        <p:txBody>
          <a:bodyPr/>
          <a:lstStyle/>
          <a:p>
            <a:fld id="{36B95DA8-18D4-433B-A80A-51D4B6EAF7F7}"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81436B4-0BDC-4EDD-909C-3773B83B8DD9}" type="datetime1">
              <a:rPr lang="it-IT" smtClean="0"/>
              <a:pPr/>
              <a:t>17/11/2024</a:t>
            </a:fld>
            <a:endParaRPr lang="it-IT"/>
          </a:p>
        </p:txBody>
      </p:sp>
      <p:sp>
        <p:nvSpPr>
          <p:cNvPr id="5" name="Segnaposto piè di pagina 4"/>
          <p:cNvSpPr>
            <a:spLocks noGrp="1"/>
          </p:cNvSpPr>
          <p:nvPr>
            <p:ph type="ftr" sz="quarter" idx="11"/>
          </p:nvPr>
        </p:nvSpPr>
        <p:spPr/>
        <p:txBody>
          <a:bodyPr/>
          <a:lstStyle/>
          <a:p>
            <a:r>
              <a:rPr lang="it-IT" smtClean="0"/>
              <a:t>Gruppo 3A - Lapidei artificiali - Tecnologia del materiale e proprietà chimico fisiche</a:t>
            </a:r>
            <a:endParaRPr lang="it-IT"/>
          </a:p>
        </p:txBody>
      </p:sp>
      <p:sp>
        <p:nvSpPr>
          <p:cNvPr id="6" name="Segnaposto numero diapositiva 5"/>
          <p:cNvSpPr>
            <a:spLocks noGrp="1"/>
          </p:cNvSpPr>
          <p:nvPr>
            <p:ph type="sldNum" sz="quarter" idx="12"/>
          </p:nvPr>
        </p:nvSpPr>
        <p:spPr/>
        <p:txBody>
          <a:bodyPr/>
          <a:lstStyle/>
          <a:p>
            <a:fld id="{36B95DA8-18D4-433B-A80A-51D4B6EAF7F7}"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164B7D2F-A17D-4509-AC69-9A0594314E24}" type="datetime1">
              <a:rPr lang="it-IT" smtClean="0"/>
              <a:pPr/>
              <a:t>17/11/2024</a:t>
            </a:fld>
            <a:endParaRPr lang="it-IT"/>
          </a:p>
        </p:txBody>
      </p:sp>
      <p:sp>
        <p:nvSpPr>
          <p:cNvPr id="6" name="Segnaposto piè di pagina 5"/>
          <p:cNvSpPr>
            <a:spLocks noGrp="1"/>
          </p:cNvSpPr>
          <p:nvPr>
            <p:ph type="ftr" sz="quarter" idx="11"/>
          </p:nvPr>
        </p:nvSpPr>
        <p:spPr/>
        <p:txBody>
          <a:bodyPr/>
          <a:lstStyle/>
          <a:p>
            <a:r>
              <a:rPr lang="it-IT" smtClean="0"/>
              <a:t>Gruppo 3A - Lapidei artificiali - Tecnologia del materiale e proprietà chimico fisiche</a:t>
            </a:r>
            <a:endParaRPr lang="it-IT"/>
          </a:p>
        </p:txBody>
      </p:sp>
      <p:sp>
        <p:nvSpPr>
          <p:cNvPr id="7" name="Segnaposto numero diapositiva 6"/>
          <p:cNvSpPr>
            <a:spLocks noGrp="1"/>
          </p:cNvSpPr>
          <p:nvPr>
            <p:ph type="sldNum" sz="quarter" idx="12"/>
          </p:nvPr>
        </p:nvSpPr>
        <p:spPr/>
        <p:txBody>
          <a:bodyPr/>
          <a:lstStyle/>
          <a:p>
            <a:fld id="{36B95DA8-18D4-433B-A80A-51D4B6EAF7F7}"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5859F675-B123-4A0F-B98A-1205375C767B}" type="datetime1">
              <a:rPr lang="it-IT" smtClean="0"/>
              <a:pPr/>
              <a:t>17/11/2024</a:t>
            </a:fld>
            <a:endParaRPr lang="it-IT"/>
          </a:p>
        </p:txBody>
      </p:sp>
      <p:sp>
        <p:nvSpPr>
          <p:cNvPr id="8" name="Segnaposto piè di pagina 7"/>
          <p:cNvSpPr>
            <a:spLocks noGrp="1"/>
          </p:cNvSpPr>
          <p:nvPr>
            <p:ph type="ftr" sz="quarter" idx="11"/>
          </p:nvPr>
        </p:nvSpPr>
        <p:spPr/>
        <p:txBody>
          <a:bodyPr/>
          <a:lstStyle/>
          <a:p>
            <a:r>
              <a:rPr lang="it-IT" smtClean="0"/>
              <a:t>Gruppo 3A - Lapidei artificiali - Tecnologia del materiale e proprietà chimico fisiche</a:t>
            </a:r>
            <a:endParaRPr lang="it-IT"/>
          </a:p>
        </p:txBody>
      </p:sp>
      <p:sp>
        <p:nvSpPr>
          <p:cNvPr id="9" name="Segnaposto numero diapositiva 8"/>
          <p:cNvSpPr>
            <a:spLocks noGrp="1"/>
          </p:cNvSpPr>
          <p:nvPr>
            <p:ph type="sldNum" sz="quarter" idx="12"/>
          </p:nvPr>
        </p:nvSpPr>
        <p:spPr/>
        <p:txBody>
          <a:bodyPr/>
          <a:lstStyle/>
          <a:p>
            <a:fld id="{36B95DA8-18D4-433B-A80A-51D4B6EAF7F7}"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84E9FB0-0AB2-409A-BB07-48FC8D3C4E82}" type="datetime1">
              <a:rPr lang="it-IT" smtClean="0"/>
              <a:pPr/>
              <a:t>17/11/2024</a:t>
            </a:fld>
            <a:endParaRPr lang="it-IT"/>
          </a:p>
        </p:txBody>
      </p:sp>
      <p:sp>
        <p:nvSpPr>
          <p:cNvPr id="4" name="Segnaposto piè di pagina 3"/>
          <p:cNvSpPr>
            <a:spLocks noGrp="1"/>
          </p:cNvSpPr>
          <p:nvPr>
            <p:ph type="ftr" sz="quarter" idx="11"/>
          </p:nvPr>
        </p:nvSpPr>
        <p:spPr/>
        <p:txBody>
          <a:bodyPr/>
          <a:lstStyle/>
          <a:p>
            <a:r>
              <a:rPr lang="it-IT" smtClean="0"/>
              <a:t>Gruppo 3A - Lapidei artificiali - Tecnologia del materiale e proprietà chimico fisiche</a:t>
            </a:r>
            <a:endParaRPr lang="it-IT"/>
          </a:p>
        </p:txBody>
      </p:sp>
      <p:sp>
        <p:nvSpPr>
          <p:cNvPr id="5" name="Segnaposto numero diapositiva 4"/>
          <p:cNvSpPr>
            <a:spLocks noGrp="1"/>
          </p:cNvSpPr>
          <p:nvPr>
            <p:ph type="sldNum" sz="quarter" idx="12"/>
          </p:nvPr>
        </p:nvSpPr>
        <p:spPr/>
        <p:txBody>
          <a:bodyPr/>
          <a:lstStyle/>
          <a:p>
            <a:fld id="{36B95DA8-18D4-433B-A80A-51D4B6EAF7F7}"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F969D03-7E7C-44F4-98A5-D78597BBB88E}" type="datetime1">
              <a:rPr lang="it-IT" smtClean="0"/>
              <a:pPr/>
              <a:t>17/11/2024</a:t>
            </a:fld>
            <a:endParaRPr lang="it-IT"/>
          </a:p>
        </p:txBody>
      </p:sp>
      <p:sp>
        <p:nvSpPr>
          <p:cNvPr id="3" name="Segnaposto piè di pagina 2"/>
          <p:cNvSpPr>
            <a:spLocks noGrp="1"/>
          </p:cNvSpPr>
          <p:nvPr>
            <p:ph type="ftr" sz="quarter" idx="11"/>
          </p:nvPr>
        </p:nvSpPr>
        <p:spPr/>
        <p:txBody>
          <a:bodyPr/>
          <a:lstStyle/>
          <a:p>
            <a:r>
              <a:rPr lang="it-IT" smtClean="0"/>
              <a:t>Gruppo 3A - Lapidei artificiali - Tecnologia del materiale e proprietà chimico fisiche</a:t>
            </a:r>
            <a:endParaRPr lang="it-IT"/>
          </a:p>
        </p:txBody>
      </p:sp>
      <p:sp>
        <p:nvSpPr>
          <p:cNvPr id="4" name="Segnaposto numero diapositiva 3"/>
          <p:cNvSpPr>
            <a:spLocks noGrp="1"/>
          </p:cNvSpPr>
          <p:nvPr>
            <p:ph type="sldNum" sz="quarter" idx="12"/>
          </p:nvPr>
        </p:nvSpPr>
        <p:spPr/>
        <p:txBody>
          <a:bodyPr/>
          <a:lstStyle/>
          <a:p>
            <a:fld id="{36B95DA8-18D4-433B-A80A-51D4B6EAF7F7}"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0F4062C-7E51-4156-95FC-2C0DF6365762}" type="datetime1">
              <a:rPr lang="it-IT" smtClean="0"/>
              <a:pPr/>
              <a:t>17/11/2024</a:t>
            </a:fld>
            <a:endParaRPr lang="it-IT"/>
          </a:p>
        </p:txBody>
      </p:sp>
      <p:sp>
        <p:nvSpPr>
          <p:cNvPr id="6" name="Segnaposto piè di pagina 5"/>
          <p:cNvSpPr>
            <a:spLocks noGrp="1"/>
          </p:cNvSpPr>
          <p:nvPr>
            <p:ph type="ftr" sz="quarter" idx="11"/>
          </p:nvPr>
        </p:nvSpPr>
        <p:spPr/>
        <p:txBody>
          <a:bodyPr/>
          <a:lstStyle/>
          <a:p>
            <a:r>
              <a:rPr lang="it-IT" smtClean="0"/>
              <a:t>Gruppo 3A - Lapidei artificiali - Tecnologia del materiale e proprietà chimico fisiche</a:t>
            </a:r>
            <a:endParaRPr lang="it-IT"/>
          </a:p>
        </p:txBody>
      </p:sp>
      <p:sp>
        <p:nvSpPr>
          <p:cNvPr id="7" name="Segnaposto numero diapositiva 6"/>
          <p:cNvSpPr>
            <a:spLocks noGrp="1"/>
          </p:cNvSpPr>
          <p:nvPr>
            <p:ph type="sldNum" sz="quarter" idx="12"/>
          </p:nvPr>
        </p:nvSpPr>
        <p:spPr/>
        <p:txBody>
          <a:bodyPr/>
          <a:lstStyle/>
          <a:p>
            <a:fld id="{36B95DA8-18D4-433B-A80A-51D4B6EAF7F7}"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CC35C3A-A2FA-40E4-8949-9A35C416913C}" type="datetime1">
              <a:rPr lang="it-IT" smtClean="0"/>
              <a:pPr/>
              <a:t>17/11/2024</a:t>
            </a:fld>
            <a:endParaRPr lang="it-IT"/>
          </a:p>
        </p:txBody>
      </p:sp>
      <p:sp>
        <p:nvSpPr>
          <p:cNvPr id="6" name="Segnaposto piè di pagina 5"/>
          <p:cNvSpPr>
            <a:spLocks noGrp="1"/>
          </p:cNvSpPr>
          <p:nvPr>
            <p:ph type="ftr" sz="quarter" idx="11"/>
          </p:nvPr>
        </p:nvSpPr>
        <p:spPr/>
        <p:txBody>
          <a:bodyPr/>
          <a:lstStyle/>
          <a:p>
            <a:r>
              <a:rPr lang="it-IT" smtClean="0"/>
              <a:t>Gruppo 3A - Lapidei artificiali - Tecnologia del materiale e proprietà chimico fisiche</a:t>
            </a:r>
            <a:endParaRPr lang="it-IT"/>
          </a:p>
        </p:txBody>
      </p:sp>
      <p:sp>
        <p:nvSpPr>
          <p:cNvPr id="7" name="Segnaposto numero diapositiva 6"/>
          <p:cNvSpPr>
            <a:spLocks noGrp="1"/>
          </p:cNvSpPr>
          <p:nvPr>
            <p:ph type="sldNum" sz="quarter" idx="12"/>
          </p:nvPr>
        </p:nvSpPr>
        <p:spPr/>
        <p:txBody>
          <a:bodyPr/>
          <a:lstStyle/>
          <a:p>
            <a:fld id="{36B95DA8-18D4-433B-A80A-51D4B6EAF7F7}"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49960">
            <a:alpha val="19000"/>
          </a:srgb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B573B9-2151-45FB-8491-55DC51705D1F}" type="datetime1">
              <a:rPr lang="it-IT" smtClean="0"/>
              <a:pPr/>
              <a:t>17/11/2024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Gruppo 3A - Lapidei artificiali - Tecnologia del materiale e proprietà chimico fisiche</a:t>
            </a: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B95DA8-18D4-433B-A80A-51D4B6EAF7F7}"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7384"/>
            <a:ext cx="9149649" cy="6885384"/>
          </a:xfrm>
          <a:prstGeom prst="rect">
            <a:avLst/>
          </a:prstGeom>
        </p:spPr>
      </p:pic>
      <p:sp>
        <p:nvSpPr>
          <p:cNvPr id="3074" name="Rectangle 2"/>
          <p:cNvSpPr>
            <a:spLocks noGrp="1" noChangeArrowheads="1"/>
          </p:cNvSpPr>
          <p:nvPr>
            <p:ph type="ctrTitle"/>
          </p:nvPr>
        </p:nvSpPr>
        <p:spPr>
          <a:xfrm>
            <a:off x="688624" y="3212976"/>
            <a:ext cx="7772400" cy="3096344"/>
          </a:xfrm>
        </p:spPr>
        <p:txBody>
          <a:bodyPr>
            <a:noAutofit/>
          </a:bodyPr>
          <a:lstStyle/>
          <a:p>
            <a:pPr eaLnBrk="1" hangingPunct="1"/>
            <a:r>
              <a:rPr lang="it-IT" sz="7200" b="1" dirty="0" smtClean="0">
                <a:solidFill>
                  <a:schemeClr val="bg1"/>
                </a:solidFill>
                <a:effectLst>
                  <a:outerShdw blurRad="38100" dist="38100" dir="2700000" algn="tl">
                    <a:srgbClr val="000000">
                      <a:alpha val="43137"/>
                    </a:srgbClr>
                  </a:outerShdw>
                </a:effectLst>
                <a:latin typeface="+mn-lt"/>
                <a:ea typeface="Calibri" pitchFamily="34" charset="0"/>
                <a:cs typeface="Arial" panose="020B0604020202020204" pitchFamily="34" charset="0"/>
              </a:rPr>
              <a:t>ACCIAIO</a:t>
            </a:r>
          </a:p>
        </p:txBody>
      </p:sp>
      <p:sp>
        <p:nvSpPr>
          <p:cNvPr id="6"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1716158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txBox="1">
            <a:spLocks/>
          </p:cNvSpPr>
          <p:nvPr/>
        </p:nvSpPr>
        <p:spPr bwMode="auto">
          <a:xfrm>
            <a:off x="323528" y="1052736"/>
            <a:ext cx="8640960" cy="5112568"/>
          </a:xfrm>
          <a:prstGeom prst="rect">
            <a:avLst/>
          </a:prstGeom>
          <a:noFill/>
          <a:ln w="9525">
            <a:noFill/>
            <a:miter lim="800000"/>
            <a:headEnd/>
            <a:tailEnd/>
          </a:ln>
        </p:spPr>
        <p:txBody>
          <a:bodyPr/>
          <a:lstStyle>
            <a:defPPr marL="432000" marR="0" lvl="0" indent="-324000" algn="l">
              <a:spcBef>
                <a:spcPts val="0"/>
              </a:spcBef>
              <a:spcAft>
                <a:spcPts val="1417"/>
              </a:spcAft>
              <a:buClr>
                <a:srgbClr val="0E594D"/>
              </a:buClr>
              <a:buSzPct val="45000"/>
              <a:buFont typeface="StarSymbol"/>
              <a:buNone/>
              <a:defRPr lang="it-IT" sz="3200" b="0" i="0" u="none" strike="noStrike">
                <a:ln>
                  <a:noFill/>
                </a:ln>
                <a:solidFill>
                  <a:srgbClr val="000000"/>
                </a:solidFill>
                <a:latin typeface="Albany" pitchFamily="34"/>
                <a:ea typeface="Arial Unicode MS" pitchFamily="2"/>
                <a:cs typeface="Tahoma" pitchFamily="2"/>
              </a:defRPr>
            </a:defPPr>
            <a:lvl1pPr marL="432000" marR="0" lvl="0" indent="-324000" algn="l">
              <a:spcBef>
                <a:spcPts val="0"/>
              </a:spcBef>
              <a:spcAft>
                <a:spcPts val="1417"/>
              </a:spcAft>
              <a:buClr>
                <a:srgbClr val="0E594D"/>
              </a:buClr>
              <a:buSzPct val="45000"/>
              <a:buFont typeface="StarSymbol"/>
              <a:buChar char="●"/>
              <a:defRPr lang="it-IT" sz="3200" b="0" i="0" u="none" strike="noStrike">
                <a:ln>
                  <a:noFill/>
                </a:ln>
                <a:solidFill>
                  <a:srgbClr val="000000"/>
                </a:solidFill>
                <a:latin typeface="Albany" pitchFamily="34"/>
                <a:ea typeface="Arial Unicode MS" pitchFamily="2"/>
                <a:cs typeface="Tahoma" pitchFamily="2"/>
              </a:defRPr>
            </a:lvl1pPr>
            <a:lvl2pPr marL="864000" marR="0" lvl="1" indent="-288000" algn="l">
              <a:spcBef>
                <a:spcPts val="0"/>
              </a:spcBef>
              <a:spcAft>
                <a:spcPts val="1134"/>
              </a:spcAft>
              <a:buClr>
                <a:srgbClr val="000000"/>
              </a:buClr>
              <a:buSzPct val="75000"/>
              <a:buFont typeface="StarSymbol"/>
              <a:buChar char="–"/>
              <a:defRPr lang="it-IT" sz="2800" b="0" i="0" u="none" strike="noStrike">
                <a:ln>
                  <a:noFill/>
                </a:ln>
                <a:solidFill>
                  <a:srgbClr val="000000"/>
                </a:solidFill>
                <a:latin typeface="Albany" pitchFamily="34"/>
                <a:ea typeface="Arial Unicode MS" pitchFamily="2"/>
                <a:cs typeface="Tahoma" pitchFamily="2"/>
              </a:defRPr>
            </a:lvl2pPr>
            <a:lvl3pPr marL="1296000" marR="0" lvl="2" indent="-216000" algn="l">
              <a:spcBef>
                <a:spcPts val="0"/>
              </a:spcBef>
              <a:spcAft>
                <a:spcPts val="850"/>
              </a:spcAft>
              <a:buClr>
                <a:srgbClr val="000000"/>
              </a:buClr>
              <a:buSzPct val="45000"/>
              <a:buFont typeface="StarSymbol"/>
              <a:buChar char="●"/>
              <a:defRPr lang="it-IT" sz="2400" b="0" i="0" u="none" strike="noStrike">
                <a:ln>
                  <a:noFill/>
                </a:ln>
                <a:solidFill>
                  <a:srgbClr val="000000"/>
                </a:solidFill>
                <a:latin typeface="Albany" pitchFamily="34"/>
                <a:ea typeface="Arial Unicode MS" pitchFamily="2"/>
                <a:cs typeface="Tahoma" pitchFamily="2"/>
              </a:defRPr>
            </a:lvl3pPr>
            <a:lvl4pPr marL="1728000" marR="0" lvl="3" indent="-216000" algn="l">
              <a:spcBef>
                <a:spcPts val="0"/>
              </a:spcBef>
              <a:spcAft>
                <a:spcPts val="567"/>
              </a:spcAft>
              <a:buClr>
                <a:srgbClr val="000000"/>
              </a:buClr>
              <a:buSzPct val="75000"/>
              <a:buFont typeface="StarSymbol"/>
              <a:buChar char="–"/>
              <a:defRPr lang="it-IT" sz="2000" b="0" i="0" u="none" strike="noStrike">
                <a:ln>
                  <a:noFill/>
                </a:ln>
                <a:solidFill>
                  <a:srgbClr val="000000"/>
                </a:solidFill>
                <a:latin typeface="Albany" pitchFamily="34"/>
                <a:ea typeface="Arial Unicode MS" pitchFamily="2"/>
                <a:cs typeface="Tahoma" pitchFamily="2"/>
              </a:defRPr>
            </a:lvl4pPr>
            <a:lvl5pPr marL="2160000" marR="0" lvl="4"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5pPr>
            <a:lvl6pPr marL="2592000" marR="0" lvl="5"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6pPr>
            <a:lvl7pPr marL="3024000" marR="0" lvl="6"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7pPr>
            <a:lvl8pPr marL="3456000" marR="0" lvl="7"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8pPr>
            <a:lvl9pPr marL="3887999" marR="0" lvl="8"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9pPr>
          </a:lstStyle>
          <a:p>
            <a:pPr marL="0" indent="-179388">
              <a:spcAft>
                <a:spcPts val="0"/>
              </a:spcAft>
              <a:buNone/>
              <a:defRPr/>
            </a:pPr>
            <a:r>
              <a:rPr lang="it-IT" sz="2000" b="1" cap="all" dirty="0">
                <a:solidFill>
                  <a:srgbClr val="C00000"/>
                </a:solidFill>
                <a:latin typeface="+mn-lt"/>
                <a:cs typeface="Arial" panose="020B0604020202020204" pitchFamily="34" charset="0"/>
              </a:rPr>
              <a:t>acciai </a:t>
            </a:r>
            <a:r>
              <a:rPr lang="it-IT" sz="2000" b="1" cap="all" dirty="0" smtClean="0">
                <a:solidFill>
                  <a:srgbClr val="C00000"/>
                </a:solidFill>
                <a:latin typeface="+mn-lt"/>
                <a:cs typeface="Arial" panose="020B0604020202020204" pitchFamily="34" charset="0"/>
              </a:rPr>
              <a:t>CALMATI: </a:t>
            </a:r>
            <a:r>
              <a:rPr lang="it-IT" sz="2000" dirty="0" smtClean="0">
                <a:solidFill>
                  <a:srgbClr val="C00000"/>
                </a:solidFill>
                <a:latin typeface="+mn-lt"/>
                <a:cs typeface="Arial" panose="020B0604020202020204" pitchFamily="34" charset="0"/>
              </a:rPr>
              <a:t>acciai al carbonio sottoposti all’aggiunta </a:t>
            </a:r>
            <a:r>
              <a:rPr lang="it-IT" sz="2000" dirty="0">
                <a:solidFill>
                  <a:srgbClr val="C00000"/>
                </a:solidFill>
                <a:latin typeface="+mn-lt"/>
                <a:cs typeface="Arial" panose="020B0604020202020204" pitchFamily="34" charset="0"/>
              </a:rPr>
              <a:t>di modeste quantità di </a:t>
            </a:r>
            <a:r>
              <a:rPr lang="it-IT" sz="2000" b="1" dirty="0">
                <a:solidFill>
                  <a:srgbClr val="C00000"/>
                </a:solidFill>
                <a:latin typeface="+mn-lt"/>
                <a:cs typeface="Arial" panose="020B0604020202020204" pitchFamily="34" charset="0"/>
              </a:rPr>
              <a:t>silicio</a:t>
            </a:r>
            <a:r>
              <a:rPr lang="it-IT" sz="2000" dirty="0">
                <a:solidFill>
                  <a:srgbClr val="C00000"/>
                </a:solidFill>
                <a:latin typeface="+mn-lt"/>
                <a:cs typeface="Arial" panose="020B0604020202020204" pitchFamily="34" charset="0"/>
              </a:rPr>
              <a:t> e </a:t>
            </a:r>
            <a:r>
              <a:rPr lang="it-IT" sz="2000" b="1" dirty="0" smtClean="0">
                <a:solidFill>
                  <a:srgbClr val="C00000"/>
                </a:solidFill>
                <a:latin typeface="+mn-lt"/>
                <a:cs typeface="Arial" panose="020B0604020202020204" pitchFamily="34" charset="0"/>
              </a:rPr>
              <a:t>alluminio</a:t>
            </a:r>
            <a:r>
              <a:rPr lang="it-IT" sz="2000" dirty="0" smtClean="0">
                <a:solidFill>
                  <a:srgbClr val="C00000"/>
                </a:solidFill>
                <a:latin typeface="+mn-lt"/>
                <a:cs typeface="Arial" panose="020B0604020202020204" pitchFamily="34" charset="0"/>
              </a:rPr>
              <a:t> per migliorare </a:t>
            </a:r>
            <a:r>
              <a:rPr lang="it-IT" sz="2000" dirty="0">
                <a:solidFill>
                  <a:srgbClr val="C00000"/>
                </a:solidFill>
                <a:latin typeface="+mn-lt"/>
                <a:cs typeface="Arial" panose="020B0604020202020204" pitchFamily="34" charset="0"/>
              </a:rPr>
              <a:t>l'omogeneità </a:t>
            </a:r>
            <a:r>
              <a:rPr lang="it-IT" sz="2000" dirty="0" smtClean="0">
                <a:solidFill>
                  <a:srgbClr val="C00000"/>
                </a:solidFill>
                <a:latin typeface="+mn-lt"/>
                <a:cs typeface="Arial" panose="020B0604020202020204" pitchFamily="34" charset="0"/>
              </a:rPr>
              <a:t>ed eliminare </a:t>
            </a:r>
            <a:r>
              <a:rPr lang="it-IT" sz="2000" dirty="0">
                <a:solidFill>
                  <a:srgbClr val="C00000"/>
                </a:solidFill>
                <a:latin typeface="+mn-lt"/>
                <a:cs typeface="Arial" panose="020B0604020202020204" pitchFamily="34" charset="0"/>
              </a:rPr>
              <a:t>gli elementi gassosi </a:t>
            </a:r>
            <a:r>
              <a:rPr lang="it-IT" sz="2000" dirty="0" smtClean="0">
                <a:solidFill>
                  <a:srgbClr val="C00000"/>
                </a:solidFill>
                <a:latin typeface="+mn-lt"/>
                <a:cs typeface="Arial" panose="020B0604020202020204" pitchFamily="34" charset="0"/>
              </a:rPr>
              <a:t>nella </a:t>
            </a:r>
            <a:r>
              <a:rPr lang="it-IT" sz="2000" dirty="0">
                <a:solidFill>
                  <a:srgbClr val="C00000"/>
                </a:solidFill>
                <a:latin typeface="+mn-lt"/>
                <a:cs typeface="Arial" panose="020B0604020202020204" pitchFamily="34" charset="0"/>
              </a:rPr>
              <a:t>massa</a:t>
            </a:r>
            <a:r>
              <a:rPr lang="it-IT" sz="2000" dirty="0" smtClean="0">
                <a:solidFill>
                  <a:srgbClr val="C00000"/>
                </a:solidFill>
                <a:latin typeface="+mn-lt"/>
                <a:cs typeface="Arial" panose="020B0604020202020204" pitchFamily="34" charset="0"/>
              </a:rPr>
              <a:t>.</a:t>
            </a:r>
          </a:p>
          <a:p>
            <a:pPr marL="0" indent="-179388" algn="just">
              <a:spcAft>
                <a:spcPts val="0"/>
              </a:spcAft>
              <a:buNone/>
              <a:defRPr/>
            </a:pPr>
            <a:endParaRPr lang="it-IT" sz="2000" dirty="0" smtClean="0">
              <a:solidFill>
                <a:srgbClr val="0033CC"/>
              </a:solidFill>
              <a:latin typeface="+mn-lt"/>
              <a:cs typeface="Arial" panose="020B0604020202020204" pitchFamily="34" charset="0"/>
            </a:endParaRPr>
          </a:p>
          <a:p>
            <a:pPr marL="0" indent="-179388" algn="just">
              <a:spcAft>
                <a:spcPts val="0"/>
              </a:spcAft>
              <a:buNone/>
              <a:defRPr/>
            </a:pPr>
            <a:endParaRPr lang="it-IT" sz="1050" dirty="0">
              <a:solidFill>
                <a:srgbClr val="0033CC"/>
              </a:solidFill>
              <a:latin typeface="+mn-lt"/>
              <a:cs typeface="Arial" panose="020B0604020202020204" pitchFamily="34" charset="0"/>
            </a:endParaRPr>
          </a:p>
          <a:p>
            <a:pPr marL="0" indent="0" algn="just">
              <a:lnSpc>
                <a:spcPct val="120000"/>
              </a:lnSpc>
              <a:spcAft>
                <a:spcPts val="0"/>
              </a:spcAft>
              <a:buNone/>
              <a:defRPr/>
            </a:pPr>
            <a:r>
              <a:rPr lang="it-IT" sz="1800" dirty="0">
                <a:solidFill>
                  <a:srgbClr val="0033CC"/>
                </a:solidFill>
                <a:latin typeface="+mn-lt"/>
                <a:cs typeface="Arial" panose="020B0604020202020204" pitchFamily="34" charset="0"/>
              </a:rPr>
              <a:t>A seconda del grado di </a:t>
            </a:r>
            <a:r>
              <a:rPr lang="it-IT" sz="1800" dirty="0" err="1">
                <a:solidFill>
                  <a:srgbClr val="0033CC"/>
                </a:solidFill>
                <a:latin typeface="+mn-lt"/>
                <a:cs typeface="Arial" panose="020B0604020202020204" pitchFamily="34" charset="0"/>
              </a:rPr>
              <a:t>calmaggio</a:t>
            </a:r>
            <a:r>
              <a:rPr lang="it-IT" sz="1800" dirty="0">
                <a:solidFill>
                  <a:srgbClr val="0033CC"/>
                </a:solidFill>
                <a:latin typeface="+mn-lt"/>
                <a:cs typeface="Arial" panose="020B0604020202020204" pitchFamily="34" charset="0"/>
              </a:rPr>
              <a:t>, </a:t>
            </a:r>
            <a:r>
              <a:rPr lang="it-IT" sz="1800" dirty="0" smtClean="0">
                <a:solidFill>
                  <a:srgbClr val="0033CC"/>
                </a:solidFill>
                <a:latin typeface="+mn-lt"/>
                <a:cs typeface="Arial" panose="020B0604020202020204" pitchFamily="34" charset="0"/>
              </a:rPr>
              <a:t>si distinguono:</a:t>
            </a:r>
          </a:p>
          <a:p>
            <a:pPr marL="0" indent="0" algn="just">
              <a:lnSpc>
                <a:spcPct val="120000"/>
              </a:lnSpc>
              <a:spcAft>
                <a:spcPts val="0"/>
              </a:spcAft>
              <a:buNone/>
              <a:defRPr/>
            </a:pPr>
            <a:endParaRPr lang="it-IT" sz="1800" dirty="0">
              <a:solidFill>
                <a:srgbClr val="0033CC"/>
              </a:solidFill>
              <a:latin typeface="+mn-lt"/>
              <a:cs typeface="Arial" panose="020B0604020202020204" pitchFamily="34" charset="0"/>
            </a:endParaRPr>
          </a:p>
          <a:p>
            <a:pPr marL="0" indent="0" algn="just">
              <a:lnSpc>
                <a:spcPct val="120000"/>
              </a:lnSpc>
              <a:spcAft>
                <a:spcPts val="0"/>
              </a:spcAft>
              <a:buNone/>
              <a:defRPr/>
            </a:pPr>
            <a:r>
              <a:rPr lang="it-IT" sz="1800" b="1" dirty="0" smtClean="0">
                <a:solidFill>
                  <a:srgbClr val="0033CC"/>
                </a:solidFill>
                <a:latin typeface="+mn-lt"/>
                <a:cs typeface="Arial" panose="020B0604020202020204" pitchFamily="34" charset="0"/>
              </a:rPr>
              <a:t>- acciai </a:t>
            </a:r>
            <a:r>
              <a:rPr lang="it-IT" sz="1800" b="1" dirty="0" smtClean="0">
                <a:solidFill>
                  <a:srgbClr val="0033CC"/>
                </a:solidFill>
                <a:latin typeface="+mn-lt"/>
                <a:cs typeface="Arial" panose="020B0604020202020204" pitchFamily="34" charset="0"/>
              </a:rPr>
              <a:t>effervescenti</a:t>
            </a:r>
            <a:r>
              <a:rPr lang="it-IT" sz="1800" dirty="0">
                <a:solidFill>
                  <a:srgbClr val="0033CC"/>
                </a:solidFill>
                <a:latin typeface="+mn-lt"/>
                <a:cs typeface="Arial" panose="020B0604020202020204" pitchFamily="34" charset="0"/>
              </a:rPr>
              <a:t>, </a:t>
            </a:r>
            <a:r>
              <a:rPr lang="it-IT" sz="1800" dirty="0" smtClean="0">
                <a:solidFill>
                  <a:srgbClr val="0033CC"/>
                </a:solidFill>
                <a:latin typeface="+mn-lt"/>
                <a:cs typeface="Arial" panose="020B0604020202020204" pitchFamily="34" charset="0"/>
              </a:rPr>
              <a:t>che non subiscono processi </a:t>
            </a:r>
            <a:r>
              <a:rPr lang="it-IT" sz="1800" dirty="0">
                <a:solidFill>
                  <a:srgbClr val="0033CC"/>
                </a:solidFill>
                <a:latin typeface="+mn-lt"/>
                <a:cs typeface="Arial" panose="020B0604020202020204" pitchFamily="34" charset="0"/>
              </a:rPr>
              <a:t>di </a:t>
            </a:r>
            <a:r>
              <a:rPr lang="it-IT" sz="1800" dirty="0" err="1">
                <a:solidFill>
                  <a:srgbClr val="0033CC"/>
                </a:solidFill>
                <a:latin typeface="+mn-lt"/>
                <a:cs typeface="Arial" panose="020B0604020202020204" pitchFamily="34" charset="0"/>
              </a:rPr>
              <a:t>calmaggio</a:t>
            </a:r>
            <a:r>
              <a:rPr lang="it-IT" sz="1800" dirty="0">
                <a:solidFill>
                  <a:srgbClr val="0033CC"/>
                </a:solidFill>
                <a:latin typeface="+mn-lt"/>
                <a:cs typeface="Arial" panose="020B0604020202020204" pitchFamily="34" charset="0"/>
              </a:rPr>
              <a:t> (presentano minutissime porosità dovute alla presenza di elementi gassosi contenuti nella massa</a:t>
            </a:r>
            <a:r>
              <a:rPr lang="it-IT" sz="1800" dirty="0" smtClean="0">
                <a:solidFill>
                  <a:srgbClr val="0033CC"/>
                </a:solidFill>
                <a:latin typeface="+mn-lt"/>
                <a:cs typeface="Arial" panose="020B0604020202020204" pitchFamily="34" charset="0"/>
              </a:rPr>
              <a:t>);</a:t>
            </a:r>
          </a:p>
          <a:p>
            <a:pPr marL="106362" indent="-285750" algn="just">
              <a:lnSpc>
                <a:spcPct val="120000"/>
              </a:lnSpc>
              <a:spcAft>
                <a:spcPts val="0"/>
              </a:spcAft>
              <a:buFontTx/>
              <a:buChar char="-"/>
              <a:defRPr/>
            </a:pPr>
            <a:endParaRPr lang="it-IT" sz="1800" dirty="0">
              <a:solidFill>
                <a:srgbClr val="0033CC"/>
              </a:solidFill>
              <a:latin typeface="+mn-lt"/>
              <a:cs typeface="Arial" panose="020B0604020202020204" pitchFamily="34" charset="0"/>
            </a:endParaRPr>
          </a:p>
          <a:p>
            <a:pPr marL="0" indent="-179388" algn="just">
              <a:lnSpc>
                <a:spcPct val="120000"/>
              </a:lnSpc>
              <a:spcAft>
                <a:spcPts val="0"/>
              </a:spcAft>
              <a:buNone/>
              <a:defRPr/>
            </a:pPr>
            <a:r>
              <a:rPr lang="it-IT" sz="1800" dirty="0" smtClean="0">
                <a:solidFill>
                  <a:srgbClr val="0033CC"/>
                </a:solidFill>
                <a:latin typeface="+mn-lt"/>
                <a:cs typeface="Arial" panose="020B0604020202020204" pitchFamily="34" charset="0"/>
              </a:rPr>
              <a:t>- </a:t>
            </a:r>
            <a:r>
              <a:rPr lang="it-IT" sz="1800" b="1" dirty="0" smtClean="0">
                <a:solidFill>
                  <a:srgbClr val="0033CC"/>
                </a:solidFill>
                <a:latin typeface="+mn-lt"/>
                <a:cs typeface="Arial" panose="020B0604020202020204" pitchFamily="34" charset="0"/>
              </a:rPr>
              <a:t>acciai </a:t>
            </a:r>
            <a:r>
              <a:rPr lang="it-IT" sz="1800" b="1" dirty="0" smtClean="0">
                <a:solidFill>
                  <a:srgbClr val="0033CC"/>
                </a:solidFill>
                <a:latin typeface="+mn-lt"/>
                <a:cs typeface="Arial" panose="020B0604020202020204" pitchFamily="34" charset="0"/>
              </a:rPr>
              <a:t>calmati </a:t>
            </a:r>
            <a:r>
              <a:rPr lang="it-IT" sz="1800" b="1" dirty="0">
                <a:solidFill>
                  <a:srgbClr val="0033CC"/>
                </a:solidFill>
                <a:latin typeface="+mn-lt"/>
                <a:cs typeface="Arial" panose="020B0604020202020204" pitchFamily="34" charset="0"/>
              </a:rPr>
              <a:t>e </a:t>
            </a:r>
            <a:r>
              <a:rPr lang="it-IT" sz="1800" b="1" dirty="0" err="1">
                <a:solidFill>
                  <a:srgbClr val="0033CC"/>
                </a:solidFill>
                <a:latin typeface="+mn-lt"/>
                <a:cs typeface="Arial" panose="020B0604020202020204" pitchFamily="34" charset="0"/>
              </a:rPr>
              <a:t>semicalmati</a:t>
            </a:r>
            <a:r>
              <a:rPr lang="it-IT" sz="1800" dirty="0">
                <a:solidFill>
                  <a:srgbClr val="0033CC"/>
                </a:solidFill>
                <a:latin typeface="+mn-lt"/>
                <a:cs typeface="Arial" panose="020B0604020202020204" pitchFamily="34" charset="0"/>
              </a:rPr>
              <a:t>, a seconda del grado a cui viene spinto il </a:t>
            </a:r>
            <a:r>
              <a:rPr lang="it-IT" sz="1800" dirty="0" err="1">
                <a:solidFill>
                  <a:srgbClr val="0033CC"/>
                </a:solidFill>
                <a:latin typeface="+mn-lt"/>
                <a:cs typeface="Arial" panose="020B0604020202020204" pitchFamily="34" charset="0"/>
              </a:rPr>
              <a:t>calmaggio</a:t>
            </a:r>
            <a:r>
              <a:rPr lang="it-IT" sz="1800" dirty="0">
                <a:solidFill>
                  <a:srgbClr val="0033CC"/>
                </a:solidFill>
                <a:latin typeface="+mn-lt"/>
                <a:cs typeface="Arial" panose="020B0604020202020204" pitchFamily="34" charset="0"/>
              </a:rPr>
              <a:t>. Possiedono una cristallizzazione più fine rispetto ai prodotti effervescenti.</a:t>
            </a:r>
          </a:p>
        </p:txBody>
      </p:sp>
      <p:sp>
        <p:nvSpPr>
          <p:cNvPr id="6"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41214199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50064"/>
            <a:ext cx="9144000" cy="461665"/>
          </a:xfrm>
          <a:prstGeom prst="rect">
            <a:avLst/>
          </a:prstGeom>
          <a:noFill/>
        </p:spPr>
        <p:txBody>
          <a:bodyPr wrap="square" rtlCol="0">
            <a:spAutoFit/>
          </a:bodyPr>
          <a:lstStyle/>
          <a:p>
            <a:pPr algn="ctr"/>
            <a:r>
              <a:rPr lang="it-IT" sz="2400" b="1" cap="all" dirty="0">
                <a:solidFill>
                  <a:srgbClr val="C00000"/>
                </a:solidFill>
                <a:cs typeface="Arial" panose="020B0604020202020204" pitchFamily="34" charset="0"/>
              </a:rPr>
              <a:t>classificazione in base al tenore di carbonio</a:t>
            </a:r>
            <a:endParaRPr lang="it-IT" sz="2400" b="1" cap="all" dirty="0" smtClean="0">
              <a:solidFill>
                <a:srgbClr val="C00000"/>
              </a:solidFill>
              <a:cs typeface="Arial" panose="020B0604020202020204" pitchFamily="34" charset="0"/>
            </a:endParaRPr>
          </a:p>
        </p:txBody>
      </p:sp>
      <p:sp>
        <p:nvSpPr>
          <p:cNvPr id="4" name="Segnaposto testo 3"/>
          <p:cNvSpPr txBox="1">
            <a:spLocks/>
          </p:cNvSpPr>
          <p:nvPr/>
        </p:nvSpPr>
        <p:spPr bwMode="auto">
          <a:xfrm>
            <a:off x="251520" y="1484784"/>
            <a:ext cx="8640960" cy="4596667"/>
          </a:xfrm>
          <a:prstGeom prst="rect">
            <a:avLst/>
          </a:prstGeom>
          <a:noFill/>
          <a:ln w="9525">
            <a:noFill/>
            <a:miter lim="800000"/>
            <a:headEnd/>
            <a:tailEnd/>
          </a:ln>
        </p:spPr>
        <p:txBody>
          <a:bodyPr/>
          <a:lstStyle>
            <a:defPPr marL="432000" marR="0" lvl="0" indent="-324000" algn="l">
              <a:spcBef>
                <a:spcPts val="0"/>
              </a:spcBef>
              <a:spcAft>
                <a:spcPts val="1417"/>
              </a:spcAft>
              <a:buClr>
                <a:srgbClr val="0E594D"/>
              </a:buClr>
              <a:buSzPct val="45000"/>
              <a:buFont typeface="StarSymbol"/>
              <a:buNone/>
              <a:defRPr lang="it-IT" sz="3200" b="0" i="0" u="none" strike="noStrike">
                <a:ln>
                  <a:noFill/>
                </a:ln>
                <a:solidFill>
                  <a:srgbClr val="000000"/>
                </a:solidFill>
                <a:latin typeface="Albany" pitchFamily="34"/>
                <a:ea typeface="Arial Unicode MS" pitchFamily="2"/>
                <a:cs typeface="Tahoma" pitchFamily="2"/>
              </a:defRPr>
            </a:defPPr>
            <a:lvl1pPr marL="432000" marR="0" lvl="0" indent="-324000" algn="l">
              <a:spcBef>
                <a:spcPts val="0"/>
              </a:spcBef>
              <a:spcAft>
                <a:spcPts val="1417"/>
              </a:spcAft>
              <a:buClr>
                <a:srgbClr val="0E594D"/>
              </a:buClr>
              <a:buSzPct val="45000"/>
              <a:buFont typeface="StarSymbol"/>
              <a:buChar char="●"/>
              <a:defRPr lang="it-IT" sz="3200" b="0" i="0" u="none" strike="noStrike">
                <a:ln>
                  <a:noFill/>
                </a:ln>
                <a:solidFill>
                  <a:srgbClr val="000000"/>
                </a:solidFill>
                <a:latin typeface="Albany" pitchFamily="34"/>
                <a:ea typeface="Arial Unicode MS" pitchFamily="2"/>
                <a:cs typeface="Tahoma" pitchFamily="2"/>
              </a:defRPr>
            </a:lvl1pPr>
            <a:lvl2pPr marL="864000" marR="0" lvl="1" indent="-288000" algn="l">
              <a:spcBef>
                <a:spcPts val="0"/>
              </a:spcBef>
              <a:spcAft>
                <a:spcPts val="1134"/>
              </a:spcAft>
              <a:buClr>
                <a:srgbClr val="000000"/>
              </a:buClr>
              <a:buSzPct val="75000"/>
              <a:buFont typeface="StarSymbol"/>
              <a:buChar char="–"/>
              <a:defRPr lang="it-IT" sz="2800" b="0" i="0" u="none" strike="noStrike">
                <a:ln>
                  <a:noFill/>
                </a:ln>
                <a:solidFill>
                  <a:srgbClr val="000000"/>
                </a:solidFill>
                <a:latin typeface="Albany" pitchFamily="34"/>
                <a:ea typeface="Arial Unicode MS" pitchFamily="2"/>
                <a:cs typeface="Tahoma" pitchFamily="2"/>
              </a:defRPr>
            </a:lvl2pPr>
            <a:lvl3pPr marL="1296000" marR="0" lvl="2" indent="-216000" algn="l">
              <a:spcBef>
                <a:spcPts val="0"/>
              </a:spcBef>
              <a:spcAft>
                <a:spcPts val="850"/>
              </a:spcAft>
              <a:buClr>
                <a:srgbClr val="000000"/>
              </a:buClr>
              <a:buSzPct val="45000"/>
              <a:buFont typeface="StarSymbol"/>
              <a:buChar char="●"/>
              <a:defRPr lang="it-IT" sz="2400" b="0" i="0" u="none" strike="noStrike">
                <a:ln>
                  <a:noFill/>
                </a:ln>
                <a:solidFill>
                  <a:srgbClr val="000000"/>
                </a:solidFill>
                <a:latin typeface="Albany" pitchFamily="34"/>
                <a:ea typeface="Arial Unicode MS" pitchFamily="2"/>
                <a:cs typeface="Tahoma" pitchFamily="2"/>
              </a:defRPr>
            </a:lvl3pPr>
            <a:lvl4pPr marL="1728000" marR="0" lvl="3" indent="-216000" algn="l">
              <a:spcBef>
                <a:spcPts val="0"/>
              </a:spcBef>
              <a:spcAft>
                <a:spcPts val="567"/>
              </a:spcAft>
              <a:buClr>
                <a:srgbClr val="000000"/>
              </a:buClr>
              <a:buSzPct val="75000"/>
              <a:buFont typeface="StarSymbol"/>
              <a:buChar char="–"/>
              <a:defRPr lang="it-IT" sz="2000" b="0" i="0" u="none" strike="noStrike">
                <a:ln>
                  <a:noFill/>
                </a:ln>
                <a:solidFill>
                  <a:srgbClr val="000000"/>
                </a:solidFill>
                <a:latin typeface="Albany" pitchFamily="34"/>
                <a:ea typeface="Arial Unicode MS" pitchFamily="2"/>
                <a:cs typeface="Tahoma" pitchFamily="2"/>
              </a:defRPr>
            </a:lvl4pPr>
            <a:lvl5pPr marL="2160000" marR="0" lvl="4"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5pPr>
            <a:lvl6pPr marL="2592000" marR="0" lvl="5"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6pPr>
            <a:lvl7pPr marL="3024000" marR="0" lvl="6"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7pPr>
            <a:lvl8pPr marL="3456000" marR="0" lvl="7"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8pPr>
            <a:lvl9pPr marL="3887999" marR="0" lvl="8"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9pPr>
          </a:lstStyle>
          <a:p>
            <a:pPr marL="0" indent="0">
              <a:buNone/>
              <a:defRPr/>
            </a:pPr>
            <a:r>
              <a:rPr lang="it-IT" sz="1800" b="1" cap="all" dirty="0">
                <a:solidFill>
                  <a:srgbClr val="0033CC"/>
                </a:solidFill>
                <a:latin typeface="+mn-lt"/>
                <a:cs typeface="Arial" panose="020B0604020202020204" pitchFamily="34" charset="0"/>
              </a:rPr>
              <a:t>acciai </a:t>
            </a:r>
            <a:r>
              <a:rPr lang="it-IT" sz="1800" b="1" cap="all" dirty="0" err="1">
                <a:solidFill>
                  <a:srgbClr val="0033CC"/>
                </a:solidFill>
                <a:latin typeface="+mn-lt"/>
                <a:cs typeface="Arial" panose="020B0604020202020204" pitchFamily="34" charset="0"/>
              </a:rPr>
              <a:t>extradolci</a:t>
            </a:r>
            <a:r>
              <a:rPr lang="it-IT" sz="1800" dirty="0">
                <a:solidFill>
                  <a:srgbClr val="0033CC"/>
                </a:solidFill>
                <a:latin typeface="+mn-lt"/>
                <a:cs typeface="Arial" panose="020B0604020202020204" pitchFamily="34" charset="0"/>
              </a:rPr>
              <a:t>: da 0,10% a 0,15% di C (lamiere, tubi, fili, viti, bulloni)</a:t>
            </a:r>
          </a:p>
          <a:p>
            <a:pPr marL="0" indent="0">
              <a:buNone/>
              <a:defRPr/>
            </a:pPr>
            <a:r>
              <a:rPr lang="it-IT" sz="1800" b="1" cap="all" dirty="0">
                <a:solidFill>
                  <a:srgbClr val="0033CC"/>
                </a:solidFill>
                <a:latin typeface="+mn-lt"/>
                <a:cs typeface="Arial" panose="020B0604020202020204" pitchFamily="34" charset="0"/>
              </a:rPr>
              <a:t>acciai dolci</a:t>
            </a:r>
            <a:r>
              <a:rPr lang="it-IT" sz="1800" dirty="0">
                <a:solidFill>
                  <a:srgbClr val="0033CC"/>
                </a:solidFill>
                <a:latin typeface="+mn-lt"/>
                <a:cs typeface="Arial" panose="020B0604020202020204" pitchFamily="34" charset="0"/>
              </a:rPr>
              <a:t>: da 0,15% a 0,30% di C (profilati, barre di armature, lamiere, tubi, rotaie)</a:t>
            </a:r>
          </a:p>
          <a:p>
            <a:pPr marL="0" indent="0">
              <a:buNone/>
              <a:defRPr/>
            </a:pPr>
            <a:r>
              <a:rPr lang="it-IT" sz="1800" b="1" cap="all" dirty="0">
                <a:solidFill>
                  <a:srgbClr val="0033CC"/>
                </a:solidFill>
                <a:latin typeface="+mn-lt"/>
                <a:cs typeface="Arial" panose="020B0604020202020204" pitchFamily="34" charset="0"/>
              </a:rPr>
              <a:t>acciai semiduri</a:t>
            </a:r>
            <a:r>
              <a:rPr lang="it-IT" sz="1800" dirty="0">
                <a:solidFill>
                  <a:srgbClr val="0033CC"/>
                </a:solidFill>
                <a:latin typeface="+mn-lt"/>
                <a:cs typeface="Arial" panose="020B0604020202020204" pitchFamily="34" charset="0"/>
              </a:rPr>
              <a:t>: da 0,30% a 0,45% di C (barre di armatura, rotaie)</a:t>
            </a:r>
          </a:p>
          <a:p>
            <a:pPr marL="0" indent="0">
              <a:buNone/>
              <a:defRPr/>
            </a:pPr>
            <a:r>
              <a:rPr lang="it-IT" sz="1800" b="1" cap="all" dirty="0">
                <a:solidFill>
                  <a:srgbClr val="0033CC"/>
                </a:solidFill>
                <a:latin typeface="+mn-lt"/>
                <a:cs typeface="Arial" panose="020B0604020202020204" pitchFamily="34" charset="0"/>
              </a:rPr>
              <a:t>acciai duri</a:t>
            </a:r>
            <a:r>
              <a:rPr lang="it-IT" sz="1800" dirty="0">
                <a:solidFill>
                  <a:srgbClr val="0033CC"/>
                </a:solidFill>
                <a:latin typeface="+mn-lt"/>
                <a:cs typeface="Arial" panose="020B0604020202020204" pitchFamily="34" charset="0"/>
              </a:rPr>
              <a:t>: da 0,45% a 0,65% di C (cavi, molle, scalpelli, seghe)</a:t>
            </a:r>
          </a:p>
          <a:p>
            <a:pPr marL="0" indent="0">
              <a:buNone/>
              <a:defRPr/>
            </a:pPr>
            <a:r>
              <a:rPr lang="it-IT" sz="1800" b="1" cap="all" dirty="0" smtClean="0">
                <a:solidFill>
                  <a:srgbClr val="0033CC"/>
                </a:solidFill>
                <a:latin typeface="+mn-lt"/>
                <a:cs typeface="Arial" panose="020B0604020202020204" pitchFamily="34" charset="0"/>
              </a:rPr>
              <a:t>acciai </a:t>
            </a:r>
            <a:r>
              <a:rPr lang="it-IT" sz="1800" b="1" cap="all" dirty="0" err="1">
                <a:solidFill>
                  <a:srgbClr val="0033CC"/>
                </a:solidFill>
                <a:latin typeface="+mn-lt"/>
                <a:cs typeface="Arial" panose="020B0604020202020204" pitchFamily="34" charset="0"/>
              </a:rPr>
              <a:t>extraduri</a:t>
            </a:r>
            <a:r>
              <a:rPr lang="it-IT" sz="1800" dirty="0">
                <a:solidFill>
                  <a:srgbClr val="0033CC"/>
                </a:solidFill>
                <a:latin typeface="+mn-lt"/>
                <a:cs typeface="Arial" panose="020B0604020202020204" pitchFamily="34" charset="0"/>
              </a:rPr>
              <a:t>: da 0,65% a  0,80% di C (barre e fili per calcestruzzi armati precompressi, utensili</a:t>
            </a:r>
            <a:r>
              <a:rPr lang="it-IT" sz="1800" dirty="0" smtClean="0">
                <a:solidFill>
                  <a:srgbClr val="0033CC"/>
                </a:solidFill>
                <a:latin typeface="+mn-lt"/>
                <a:cs typeface="Arial" panose="020B0604020202020204" pitchFamily="34" charset="0"/>
              </a:rPr>
              <a:t>)</a:t>
            </a:r>
          </a:p>
          <a:p>
            <a:pPr marL="0" indent="0">
              <a:buNone/>
              <a:defRPr/>
            </a:pPr>
            <a:endParaRPr lang="it-IT" sz="1800" dirty="0" smtClean="0">
              <a:solidFill>
                <a:srgbClr val="0033CC"/>
              </a:solidFill>
              <a:latin typeface="+mn-lt"/>
              <a:cs typeface="Arial" panose="020B0604020202020204" pitchFamily="34" charset="0"/>
            </a:endParaRPr>
          </a:p>
          <a:p>
            <a:pPr marL="0" indent="0">
              <a:lnSpc>
                <a:spcPct val="150000"/>
              </a:lnSpc>
              <a:buNone/>
              <a:defRPr/>
            </a:pPr>
            <a:r>
              <a:rPr lang="it-IT" sz="1800" dirty="0" smtClean="0">
                <a:solidFill>
                  <a:srgbClr val="0033CC"/>
                </a:solidFill>
                <a:latin typeface="+mn-lt"/>
                <a:cs typeface="Arial" panose="020B0604020202020204" pitchFamily="34" charset="0"/>
              </a:rPr>
              <a:t>Per </a:t>
            </a:r>
            <a:r>
              <a:rPr lang="it-IT" sz="1800" dirty="0">
                <a:solidFill>
                  <a:srgbClr val="0033CC"/>
                </a:solidFill>
                <a:latin typeface="+mn-lt"/>
                <a:cs typeface="Arial" panose="020B0604020202020204" pitchFamily="34" charset="0"/>
              </a:rPr>
              <a:t>determinare in modo univoco un tipo di acciaio si ricorre alle norme UNI EN 10027-1 e UNI EN 10027-2, che stabiliscono rispettivamente una designazione simbolica (alfanumerica) che li divide in due gruppi principali, e una designazione numerica (complementare a quella simbolica), riguardante gli acciai a diffusione commerciale</a:t>
            </a:r>
            <a:r>
              <a:rPr lang="it-IT" sz="1800" dirty="0" smtClean="0">
                <a:solidFill>
                  <a:srgbClr val="0033CC"/>
                </a:solidFill>
                <a:latin typeface="+mn-lt"/>
                <a:cs typeface="Arial" panose="020B0604020202020204" pitchFamily="34" charset="0"/>
              </a:rPr>
              <a:t>.</a:t>
            </a:r>
            <a:endParaRPr lang="it-IT" sz="1800" dirty="0">
              <a:solidFill>
                <a:srgbClr val="0033CC"/>
              </a:solidFill>
              <a:latin typeface="+mn-lt"/>
              <a:cs typeface="Arial" panose="020B0604020202020204" pitchFamily="34" charset="0"/>
            </a:endParaRPr>
          </a:p>
        </p:txBody>
      </p:sp>
      <p:sp>
        <p:nvSpPr>
          <p:cNvPr id="6"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16733941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6530"/>
            <a:ext cx="9144000" cy="461665"/>
          </a:xfrm>
          <a:prstGeom prst="rect">
            <a:avLst/>
          </a:prstGeom>
          <a:noFill/>
        </p:spPr>
        <p:txBody>
          <a:bodyPr wrap="square" rtlCol="0">
            <a:spAutoFit/>
          </a:bodyPr>
          <a:lstStyle/>
          <a:p>
            <a:pPr algn="ctr"/>
            <a:r>
              <a:rPr lang="it-IT" sz="2400" b="1" cap="all" dirty="0" smtClean="0">
                <a:solidFill>
                  <a:srgbClr val="C00000"/>
                </a:solidFill>
                <a:cs typeface="Arial" panose="020B0604020202020204" pitchFamily="34" charset="0"/>
              </a:rPr>
              <a:t>Proprietà meccaniche e PROVE SUGLI ACCIAI</a:t>
            </a:r>
          </a:p>
        </p:txBody>
      </p:sp>
      <p:sp>
        <p:nvSpPr>
          <p:cNvPr id="4" name="Segnaposto testo 3"/>
          <p:cNvSpPr txBox="1">
            <a:spLocks/>
          </p:cNvSpPr>
          <p:nvPr/>
        </p:nvSpPr>
        <p:spPr bwMode="auto">
          <a:xfrm>
            <a:off x="467544" y="1484784"/>
            <a:ext cx="8280920" cy="4752528"/>
          </a:xfrm>
          <a:prstGeom prst="rect">
            <a:avLst/>
          </a:prstGeom>
          <a:noFill/>
          <a:ln w="9525">
            <a:noFill/>
            <a:miter lim="800000"/>
            <a:headEnd/>
            <a:tailEnd/>
          </a:ln>
        </p:spPr>
        <p:txBody>
          <a:bodyPr/>
          <a:lstStyle>
            <a:defPPr marL="432000" marR="0" lvl="0" indent="-324000" algn="l">
              <a:spcBef>
                <a:spcPts val="0"/>
              </a:spcBef>
              <a:spcAft>
                <a:spcPts val="1417"/>
              </a:spcAft>
              <a:buClr>
                <a:srgbClr val="0E594D"/>
              </a:buClr>
              <a:buSzPct val="45000"/>
              <a:buFont typeface="StarSymbol"/>
              <a:buNone/>
              <a:defRPr lang="it-IT" sz="3200" b="0" i="0" u="none" strike="noStrike">
                <a:ln>
                  <a:noFill/>
                </a:ln>
                <a:solidFill>
                  <a:srgbClr val="000000"/>
                </a:solidFill>
                <a:latin typeface="Albany" pitchFamily="34"/>
                <a:ea typeface="Arial Unicode MS" pitchFamily="2"/>
                <a:cs typeface="Tahoma" pitchFamily="2"/>
              </a:defRPr>
            </a:defPPr>
            <a:lvl1pPr marL="432000" marR="0" lvl="0" indent="-324000" algn="l">
              <a:spcBef>
                <a:spcPts val="0"/>
              </a:spcBef>
              <a:spcAft>
                <a:spcPts val="1417"/>
              </a:spcAft>
              <a:buClr>
                <a:srgbClr val="0E594D"/>
              </a:buClr>
              <a:buSzPct val="45000"/>
              <a:buFont typeface="StarSymbol"/>
              <a:buChar char="●"/>
              <a:defRPr lang="it-IT" sz="3200" b="0" i="0" u="none" strike="noStrike">
                <a:ln>
                  <a:noFill/>
                </a:ln>
                <a:solidFill>
                  <a:srgbClr val="000000"/>
                </a:solidFill>
                <a:latin typeface="Albany" pitchFamily="34"/>
                <a:ea typeface="Arial Unicode MS" pitchFamily="2"/>
                <a:cs typeface="Tahoma" pitchFamily="2"/>
              </a:defRPr>
            </a:lvl1pPr>
            <a:lvl2pPr marL="864000" marR="0" lvl="1" indent="-288000" algn="l">
              <a:spcBef>
                <a:spcPts val="0"/>
              </a:spcBef>
              <a:spcAft>
                <a:spcPts val="1134"/>
              </a:spcAft>
              <a:buClr>
                <a:srgbClr val="000000"/>
              </a:buClr>
              <a:buSzPct val="75000"/>
              <a:buFont typeface="StarSymbol"/>
              <a:buChar char="–"/>
              <a:defRPr lang="it-IT" sz="2800" b="0" i="0" u="none" strike="noStrike">
                <a:ln>
                  <a:noFill/>
                </a:ln>
                <a:solidFill>
                  <a:srgbClr val="000000"/>
                </a:solidFill>
                <a:latin typeface="Albany" pitchFamily="34"/>
                <a:ea typeface="Arial Unicode MS" pitchFamily="2"/>
                <a:cs typeface="Tahoma" pitchFamily="2"/>
              </a:defRPr>
            </a:lvl2pPr>
            <a:lvl3pPr marL="1296000" marR="0" lvl="2" indent="-216000" algn="l">
              <a:spcBef>
                <a:spcPts val="0"/>
              </a:spcBef>
              <a:spcAft>
                <a:spcPts val="850"/>
              </a:spcAft>
              <a:buClr>
                <a:srgbClr val="000000"/>
              </a:buClr>
              <a:buSzPct val="45000"/>
              <a:buFont typeface="StarSymbol"/>
              <a:buChar char="●"/>
              <a:defRPr lang="it-IT" sz="2400" b="0" i="0" u="none" strike="noStrike">
                <a:ln>
                  <a:noFill/>
                </a:ln>
                <a:solidFill>
                  <a:srgbClr val="000000"/>
                </a:solidFill>
                <a:latin typeface="Albany" pitchFamily="34"/>
                <a:ea typeface="Arial Unicode MS" pitchFamily="2"/>
                <a:cs typeface="Tahoma" pitchFamily="2"/>
              </a:defRPr>
            </a:lvl3pPr>
            <a:lvl4pPr marL="1728000" marR="0" lvl="3" indent="-216000" algn="l">
              <a:spcBef>
                <a:spcPts val="0"/>
              </a:spcBef>
              <a:spcAft>
                <a:spcPts val="567"/>
              </a:spcAft>
              <a:buClr>
                <a:srgbClr val="000000"/>
              </a:buClr>
              <a:buSzPct val="75000"/>
              <a:buFont typeface="StarSymbol"/>
              <a:buChar char="–"/>
              <a:defRPr lang="it-IT" sz="2000" b="0" i="0" u="none" strike="noStrike">
                <a:ln>
                  <a:noFill/>
                </a:ln>
                <a:solidFill>
                  <a:srgbClr val="000000"/>
                </a:solidFill>
                <a:latin typeface="Albany" pitchFamily="34"/>
                <a:ea typeface="Arial Unicode MS" pitchFamily="2"/>
                <a:cs typeface="Tahoma" pitchFamily="2"/>
              </a:defRPr>
            </a:lvl4pPr>
            <a:lvl5pPr marL="2160000" marR="0" lvl="4"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5pPr>
            <a:lvl6pPr marL="2592000" marR="0" lvl="5"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6pPr>
            <a:lvl7pPr marL="3024000" marR="0" lvl="6"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7pPr>
            <a:lvl8pPr marL="3456000" marR="0" lvl="7"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8pPr>
            <a:lvl9pPr marL="3887999" marR="0" lvl="8"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9pPr>
          </a:lstStyle>
          <a:p>
            <a:pPr marL="0" indent="0" algn="just">
              <a:lnSpc>
                <a:spcPct val="120000"/>
              </a:lnSpc>
              <a:spcAft>
                <a:spcPts val="0"/>
              </a:spcAft>
              <a:buNone/>
              <a:defRPr/>
            </a:pPr>
            <a:r>
              <a:rPr lang="it-IT" sz="2000" b="1" cap="all" dirty="0" smtClean="0">
                <a:solidFill>
                  <a:srgbClr val="0033CC"/>
                </a:solidFill>
                <a:latin typeface="+mn-lt"/>
                <a:cs typeface="Arial" panose="020B0604020202020204" pitchFamily="34" charset="0"/>
              </a:rPr>
              <a:t>Durezza</a:t>
            </a:r>
            <a:r>
              <a:rPr lang="it-IT" sz="1800" b="1" cap="all" dirty="0" smtClean="0">
                <a:solidFill>
                  <a:srgbClr val="0033CC"/>
                </a:solidFill>
                <a:latin typeface="+mn-lt"/>
                <a:cs typeface="Arial" panose="020B0604020202020204" pitchFamily="34" charset="0"/>
              </a:rPr>
              <a:t> -</a:t>
            </a:r>
            <a:r>
              <a:rPr lang="it-IT" sz="1800" dirty="0">
                <a:solidFill>
                  <a:srgbClr val="0033CC"/>
                </a:solidFill>
                <a:latin typeface="+mn-lt"/>
                <a:cs typeface="Arial" panose="020B0604020202020204" pitchFamily="34" charset="0"/>
              </a:rPr>
              <a:t> Consiste nella misura del diametro dell’impronta di penetrazione lasciata sul provino da una sfera di acciaio sottoposta ad un carico F per un determinato intervallo di tempo. La prova viene effettuata con apparecchi diversi (Brinell, </a:t>
            </a:r>
            <a:r>
              <a:rPr lang="it-IT" sz="1800" dirty="0" err="1">
                <a:solidFill>
                  <a:srgbClr val="0033CC"/>
                </a:solidFill>
                <a:latin typeface="+mn-lt"/>
                <a:cs typeface="Arial" panose="020B0604020202020204" pitchFamily="34" charset="0"/>
              </a:rPr>
              <a:t>Vichers</a:t>
            </a:r>
            <a:r>
              <a:rPr lang="it-IT" sz="1800" dirty="0">
                <a:solidFill>
                  <a:srgbClr val="0033CC"/>
                </a:solidFill>
                <a:latin typeface="+mn-lt"/>
                <a:cs typeface="Arial" panose="020B0604020202020204" pitchFamily="34" charset="0"/>
              </a:rPr>
              <a:t>, </a:t>
            </a:r>
            <a:r>
              <a:rPr lang="it-IT" sz="1800" dirty="0" err="1">
                <a:solidFill>
                  <a:srgbClr val="0033CC"/>
                </a:solidFill>
                <a:latin typeface="+mn-lt"/>
                <a:cs typeface="Arial" panose="020B0604020202020204" pitchFamily="34" charset="0"/>
              </a:rPr>
              <a:t>Rockwell</a:t>
            </a:r>
            <a:r>
              <a:rPr lang="it-IT" sz="1800" dirty="0">
                <a:solidFill>
                  <a:srgbClr val="0033CC"/>
                </a:solidFill>
                <a:latin typeface="+mn-lt"/>
                <a:cs typeface="Arial" panose="020B0604020202020204" pitchFamily="34" charset="0"/>
              </a:rPr>
              <a:t>) che si differenziano tra di loro per la forma del </a:t>
            </a:r>
            <a:r>
              <a:rPr lang="it-IT" sz="1800" dirty="0" smtClean="0">
                <a:solidFill>
                  <a:srgbClr val="0033CC"/>
                </a:solidFill>
                <a:latin typeface="+mn-lt"/>
                <a:cs typeface="Arial" panose="020B0604020202020204" pitchFamily="34" charset="0"/>
              </a:rPr>
              <a:t>penetratore.</a:t>
            </a:r>
          </a:p>
          <a:p>
            <a:pPr marL="0" indent="0" algn="just">
              <a:lnSpc>
                <a:spcPct val="120000"/>
              </a:lnSpc>
              <a:spcAft>
                <a:spcPts val="0"/>
              </a:spcAft>
              <a:buNone/>
              <a:defRPr/>
            </a:pPr>
            <a:endParaRPr lang="it-IT" sz="1800" dirty="0">
              <a:solidFill>
                <a:srgbClr val="0033CC"/>
              </a:solidFill>
              <a:latin typeface="+mn-lt"/>
              <a:cs typeface="Arial" panose="020B0604020202020204" pitchFamily="34" charset="0"/>
            </a:endParaRPr>
          </a:p>
          <a:p>
            <a:pPr marL="0" indent="0" algn="just">
              <a:lnSpc>
                <a:spcPct val="120000"/>
              </a:lnSpc>
              <a:spcAft>
                <a:spcPts val="0"/>
              </a:spcAft>
              <a:buNone/>
              <a:defRPr/>
            </a:pPr>
            <a:endParaRPr lang="it-IT" sz="1800" dirty="0">
              <a:solidFill>
                <a:srgbClr val="0033CC"/>
              </a:solidFill>
              <a:latin typeface="+mn-lt"/>
              <a:cs typeface="Arial" panose="020B0604020202020204" pitchFamily="34" charset="0"/>
            </a:endParaRPr>
          </a:p>
          <a:p>
            <a:pPr marL="0" indent="0" algn="just">
              <a:lnSpc>
                <a:spcPct val="120000"/>
              </a:lnSpc>
              <a:spcAft>
                <a:spcPts val="0"/>
              </a:spcAft>
              <a:buNone/>
              <a:defRPr/>
            </a:pPr>
            <a:r>
              <a:rPr lang="it-IT" sz="2000" b="1" cap="all" dirty="0" smtClean="0">
                <a:solidFill>
                  <a:srgbClr val="0033CC"/>
                </a:solidFill>
                <a:latin typeface="+mn-lt"/>
                <a:cs typeface="Arial" panose="020B0604020202020204" pitchFamily="34" charset="0"/>
              </a:rPr>
              <a:t>Resilienza</a:t>
            </a:r>
            <a:r>
              <a:rPr lang="it-IT" sz="1800" b="1" cap="all" dirty="0" smtClean="0">
                <a:solidFill>
                  <a:srgbClr val="0033CC"/>
                </a:solidFill>
                <a:latin typeface="+mn-lt"/>
                <a:cs typeface="Arial" panose="020B0604020202020204" pitchFamily="34" charset="0"/>
              </a:rPr>
              <a:t> -</a:t>
            </a:r>
            <a:r>
              <a:rPr lang="it-IT" sz="1800" dirty="0" smtClean="0">
                <a:solidFill>
                  <a:srgbClr val="0033CC"/>
                </a:solidFill>
                <a:latin typeface="+mn-lt"/>
                <a:cs typeface="Arial" panose="020B0604020202020204" pitchFamily="34" charset="0"/>
              </a:rPr>
              <a:t> </a:t>
            </a:r>
            <a:r>
              <a:rPr lang="it-IT" sz="1800" dirty="0">
                <a:solidFill>
                  <a:srgbClr val="0033CC"/>
                </a:solidFill>
                <a:latin typeface="+mn-lt"/>
                <a:cs typeface="Arial" panose="020B0604020202020204" pitchFamily="34" charset="0"/>
              </a:rPr>
              <a:t>Questa prova consiste nel determinare la capacità dell’acciaio di resistere a sollecitazioni impulsive e cioè nel quantificare l’energia per unità di superficie assorbita dal campione portato a rottura in maniera fragile. </a:t>
            </a:r>
            <a:r>
              <a:rPr lang="it-IT" sz="1800" dirty="0" smtClean="0">
                <a:solidFill>
                  <a:srgbClr val="0033CC"/>
                </a:solidFill>
                <a:latin typeface="+mn-lt"/>
                <a:cs typeface="Arial" panose="020B0604020202020204" pitchFamily="34" charset="0"/>
              </a:rPr>
              <a:t>La resilienza è elevata </a:t>
            </a:r>
            <a:r>
              <a:rPr lang="it-IT" sz="1800" dirty="0">
                <a:solidFill>
                  <a:srgbClr val="0033CC"/>
                </a:solidFill>
                <a:latin typeface="+mn-lt"/>
                <a:cs typeface="Arial" panose="020B0604020202020204" pitchFamily="34" charset="0"/>
              </a:rPr>
              <a:t>negli acciai a comportamento tenace, bassa in quelli a comportamento </a:t>
            </a:r>
            <a:r>
              <a:rPr lang="it-IT" sz="1800" dirty="0" smtClean="0">
                <a:solidFill>
                  <a:srgbClr val="0033CC"/>
                </a:solidFill>
                <a:latin typeface="+mn-lt"/>
                <a:cs typeface="Arial" panose="020B0604020202020204" pitchFamily="34" charset="0"/>
              </a:rPr>
              <a:t>fragile, con eccessivo </a:t>
            </a:r>
            <a:r>
              <a:rPr lang="it-IT" sz="1800" dirty="0">
                <a:solidFill>
                  <a:srgbClr val="0033CC"/>
                </a:solidFill>
                <a:latin typeface="+mn-lt"/>
                <a:cs typeface="Arial" panose="020B0604020202020204" pitchFamily="34" charset="0"/>
              </a:rPr>
              <a:t>tenore di carbonio, </a:t>
            </a:r>
            <a:r>
              <a:rPr lang="it-IT" sz="1800" dirty="0" smtClean="0">
                <a:solidFill>
                  <a:srgbClr val="0033CC"/>
                </a:solidFill>
                <a:latin typeface="+mn-lt"/>
                <a:cs typeface="Arial" panose="020B0604020202020204" pitchFamily="34" charset="0"/>
              </a:rPr>
              <a:t>lavorati a </a:t>
            </a:r>
            <a:r>
              <a:rPr lang="it-IT" sz="1800" dirty="0">
                <a:solidFill>
                  <a:srgbClr val="0033CC"/>
                </a:solidFill>
                <a:latin typeface="+mn-lt"/>
                <a:cs typeface="Arial" panose="020B0604020202020204" pitchFamily="34" charset="0"/>
              </a:rPr>
              <a:t>freddo o </a:t>
            </a:r>
            <a:r>
              <a:rPr lang="it-IT" sz="1800" dirty="0" smtClean="0">
                <a:solidFill>
                  <a:srgbClr val="0033CC"/>
                </a:solidFill>
                <a:latin typeface="+mn-lt"/>
                <a:cs typeface="Arial" panose="020B0604020202020204" pitchFamily="34" charset="0"/>
              </a:rPr>
              <a:t>esposti </a:t>
            </a:r>
            <a:r>
              <a:rPr lang="it-IT" sz="1800" dirty="0">
                <a:solidFill>
                  <a:srgbClr val="0033CC"/>
                </a:solidFill>
                <a:latin typeface="+mn-lt"/>
                <a:cs typeface="Arial" panose="020B0604020202020204" pitchFamily="34" charset="0"/>
              </a:rPr>
              <a:t>a basse temperature</a:t>
            </a:r>
            <a:r>
              <a:rPr lang="it-IT" sz="1800" dirty="0" smtClean="0">
                <a:solidFill>
                  <a:srgbClr val="0033CC"/>
                </a:solidFill>
                <a:latin typeface="+mn-lt"/>
                <a:cs typeface="Arial" panose="020B0604020202020204" pitchFamily="34" charset="0"/>
              </a:rPr>
              <a:t>.</a:t>
            </a:r>
          </a:p>
        </p:txBody>
      </p:sp>
      <p:sp>
        <p:nvSpPr>
          <p:cNvPr id="6"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41110106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63773"/>
            <a:ext cx="9144000" cy="461665"/>
          </a:xfrm>
          <a:prstGeom prst="rect">
            <a:avLst/>
          </a:prstGeom>
          <a:noFill/>
        </p:spPr>
        <p:txBody>
          <a:bodyPr wrap="square" rtlCol="0">
            <a:spAutoFit/>
          </a:bodyPr>
          <a:lstStyle/>
          <a:p>
            <a:pPr algn="ctr"/>
            <a:r>
              <a:rPr lang="it-IT" sz="2400" b="1" cap="all" dirty="0" smtClean="0">
                <a:solidFill>
                  <a:srgbClr val="C00000"/>
                </a:solidFill>
                <a:cs typeface="Arial" panose="020B0604020202020204" pitchFamily="34" charset="0"/>
              </a:rPr>
              <a:t>Proprietà meccaniche e PROVE SUGLI ACCIAI</a:t>
            </a:r>
          </a:p>
        </p:txBody>
      </p:sp>
      <p:sp>
        <p:nvSpPr>
          <p:cNvPr id="4" name="Segnaposto testo 3"/>
          <p:cNvSpPr txBox="1">
            <a:spLocks/>
          </p:cNvSpPr>
          <p:nvPr/>
        </p:nvSpPr>
        <p:spPr bwMode="auto">
          <a:xfrm>
            <a:off x="251520" y="1268760"/>
            <a:ext cx="8640960" cy="5518539"/>
          </a:xfrm>
          <a:prstGeom prst="rect">
            <a:avLst/>
          </a:prstGeom>
          <a:noFill/>
          <a:ln w="9525">
            <a:noFill/>
            <a:miter lim="800000"/>
            <a:headEnd/>
            <a:tailEnd/>
          </a:ln>
        </p:spPr>
        <p:txBody>
          <a:bodyPr/>
          <a:lstStyle>
            <a:defPPr marL="432000" marR="0" lvl="0" indent="-324000" algn="l">
              <a:spcBef>
                <a:spcPts val="0"/>
              </a:spcBef>
              <a:spcAft>
                <a:spcPts val="1417"/>
              </a:spcAft>
              <a:buClr>
                <a:srgbClr val="0E594D"/>
              </a:buClr>
              <a:buSzPct val="45000"/>
              <a:buFont typeface="StarSymbol"/>
              <a:buNone/>
              <a:defRPr lang="it-IT" sz="3200" b="0" i="0" u="none" strike="noStrike">
                <a:ln>
                  <a:noFill/>
                </a:ln>
                <a:solidFill>
                  <a:srgbClr val="000000"/>
                </a:solidFill>
                <a:latin typeface="Albany" pitchFamily="34"/>
                <a:ea typeface="Arial Unicode MS" pitchFamily="2"/>
                <a:cs typeface="Tahoma" pitchFamily="2"/>
              </a:defRPr>
            </a:defPPr>
            <a:lvl1pPr marL="432000" marR="0" lvl="0" indent="-324000" algn="l">
              <a:spcBef>
                <a:spcPts val="0"/>
              </a:spcBef>
              <a:spcAft>
                <a:spcPts val="1417"/>
              </a:spcAft>
              <a:buClr>
                <a:srgbClr val="0E594D"/>
              </a:buClr>
              <a:buSzPct val="45000"/>
              <a:buFont typeface="StarSymbol"/>
              <a:buChar char="●"/>
              <a:defRPr lang="it-IT" sz="3200" b="0" i="0" u="none" strike="noStrike">
                <a:ln>
                  <a:noFill/>
                </a:ln>
                <a:solidFill>
                  <a:srgbClr val="000000"/>
                </a:solidFill>
                <a:latin typeface="Albany" pitchFamily="34"/>
                <a:ea typeface="Arial Unicode MS" pitchFamily="2"/>
                <a:cs typeface="Tahoma" pitchFamily="2"/>
              </a:defRPr>
            </a:lvl1pPr>
            <a:lvl2pPr marL="864000" marR="0" lvl="1" indent="-288000" algn="l">
              <a:spcBef>
                <a:spcPts val="0"/>
              </a:spcBef>
              <a:spcAft>
                <a:spcPts val="1134"/>
              </a:spcAft>
              <a:buClr>
                <a:srgbClr val="000000"/>
              </a:buClr>
              <a:buSzPct val="75000"/>
              <a:buFont typeface="StarSymbol"/>
              <a:buChar char="–"/>
              <a:defRPr lang="it-IT" sz="2800" b="0" i="0" u="none" strike="noStrike">
                <a:ln>
                  <a:noFill/>
                </a:ln>
                <a:solidFill>
                  <a:srgbClr val="000000"/>
                </a:solidFill>
                <a:latin typeface="Albany" pitchFamily="34"/>
                <a:ea typeface="Arial Unicode MS" pitchFamily="2"/>
                <a:cs typeface="Tahoma" pitchFamily="2"/>
              </a:defRPr>
            </a:lvl2pPr>
            <a:lvl3pPr marL="1296000" marR="0" lvl="2" indent="-216000" algn="l">
              <a:spcBef>
                <a:spcPts val="0"/>
              </a:spcBef>
              <a:spcAft>
                <a:spcPts val="850"/>
              </a:spcAft>
              <a:buClr>
                <a:srgbClr val="000000"/>
              </a:buClr>
              <a:buSzPct val="45000"/>
              <a:buFont typeface="StarSymbol"/>
              <a:buChar char="●"/>
              <a:defRPr lang="it-IT" sz="2400" b="0" i="0" u="none" strike="noStrike">
                <a:ln>
                  <a:noFill/>
                </a:ln>
                <a:solidFill>
                  <a:srgbClr val="000000"/>
                </a:solidFill>
                <a:latin typeface="Albany" pitchFamily="34"/>
                <a:ea typeface="Arial Unicode MS" pitchFamily="2"/>
                <a:cs typeface="Tahoma" pitchFamily="2"/>
              </a:defRPr>
            </a:lvl3pPr>
            <a:lvl4pPr marL="1728000" marR="0" lvl="3" indent="-216000" algn="l">
              <a:spcBef>
                <a:spcPts val="0"/>
              </a:spcBef>
              <a:spcAft>
                <a:spcPts val="567"/>
              </a:spcAft>
              <a:buClr>
                <a:srgbClr val="000000"/>
              </a:buClr>
              <a:buSzPct val="75000"/>
              <a:buFont typeface="StarSymbol"/>
              <a:buChar char="–"/>
              <a:defRPr lang="it-IT" sz="2000" b="0" i="0" u="none" strike="noStrike">
                <a:ln>
                  <a:noFill/>
                </a:ln>
                <a:solidFill>
                  <a:srgbClr val="000000"/>
                </a:solidFill>
                <a:latin typeface="Albany" pitchFamily="34"/>
                <a:ea typeface="Arial Unicode MS" pitchFamily="2"/>
                <a:cs typeface="Tahoma" pitchFamily="2"/>
              </a:defRPr>
            </a:lvl4pPr>
            <a:lvl5pPr marL="2160000" marR="0" lvl="4"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5pPr>
            <a:lvl6pPr marL="2592000" marR="0" lvl="5"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6pPr>
            <a:lvl7pPr marL="3024000" marR="0" lvl="6"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7pPr>
            <a:lvl8pPr marL="3456000" marR="0" lvl="7"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8pPr>
            <a:lvl9pPr marL="3887999" marR="0" lvl="8"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9pPr>
          </a:lstStyle>
          <a:p>
            <a:pPr marL="0" indent="0" algn="just">
              <a:lnSpc>
                <a:spcPct val="120000"/>
              </a:lnSpc>
              <a:spcAft>
                <a:spcPts val="0"/>
              </a:spcAft>
              <a:buNone/>
              <a:defRPr/>
            </a:pPr>
            <a:r>
              <a:rPr lang="it-IT" sz="1800" b="1" cap="all" dirty="0">
                <a:solidFill>
                  <a:srgbClr val="0033CC"/>
                </a:solidFill>
                <a:latin typeface="+mn-lt"/>
                <a:cs typeface="Arial" panose="020B0604020202020204" pitchFamily="34" charset="0"/>
              </a:rPr>
              <a:t>Resistenza al piegamento – </a:t>
            </a:r>
            <a:r>
              <a:rPr lang="it-IT" sz="1800" dirty="0" smtClean="0">
                <a:solidFill>
                  <a:srgbClr val="0033CC"/>
                </a:solidFill>
                <a:latin typeface="+mn-lt"/>
                <a:cs typeface="Arial" panose="020B0604020202020204" pitchFamily="34" charset="0"/>
              </a:rPr>
              <a:t>La prova consiste </a:t>
            </a:r>
            <a:r>
              <a:rPr lang="it-IT" sz="1800" dirty="0">
                <a:solidFill>
                  <a:srgbClr val="0033CC"/>
                </a:solidFill>
                <a:latin typeface="+mn-lt"/>
                <a:cs typeface="Arial" panose="020B0604020202020204" pitchFamily="34" charset="0"/>
              </a:rPr>
              <a:t>nel sottoporre il provino ad una deformazione plastica per flessione, piegandolo a 90° o più frequentemente 180°. </a:t>
            </a:r>
            <a:r>
              <a:rPr lang="it-IT" sz="1800" dirty="0" smtClean="0">
                <a:solidFill>
                  <a:srgbClr val="0033CC"/>
                </a:solidFill>
                <a:latin typeface="+mn-lt"/>
                <a:cs typeface="Arial" panose="020B0604020202020204" pitchFamily="34" charset="0"/>
              </a:rPr>
              <a:t>Consente di </a:t>
            </a:r>
            <a:r>
              <a:rPr lang="it-IT" sz="1800" dirty="0">
                <a:solidFill>
                  <a:srgbClr val="0033CC"/>
                </a:solidFill>
                <a:latin typeface="+mn-lt"/>
                <a:cs typeface="Arial" panose="020B0604020202020204" pitchFamily="34" charset="0"/>
              </a:rPr>
              <a:t>accertare l’attitudine del materiale a sopportare grandi deformazioni a freddo senza rompersi. La proprietà è particolarmente importante per le barre da armatura nel calcestruzzo </a:t>
            </a:r>
            <a:r>
              <a:rPr lang="it-IT" sz="1800" dirty="0" smtClean="0">
                <a:solidFill>
                  <a:srgbClr val="0033CC"/>
                </a:solidFill>
                <a:latin typeface="+mn-lt"/>
                <a:cs typeface="Arial" panose="020B0604020202020204" pitchFamily="34" charset="0"/>
              </a:rPr>
              <a:t>armato.</a:t>
            </a:r>
            <a:endParaRPr lang="it-IT" sz="1800" dirty="0">
              <a:solidFill>
                <a:srgbClr val="0033CC"/>
              </a:solidFill>
              <a:latin typeface="+mn-lt"/>
              <a:cs typeface="Arial" panose="020B0604020202020204" pitchFamily="34" charset="0"/>
            </a:endParaRPr>
          </a:p>
          <a:p>
            <a:pPr marL="0" indent="0" algn="just">
              <a:lnSpc>
                <a:spcPct val="120000"/>
              </a:lnSpc>
              <a:spcAft>
                <a:spcPts val="0"/>
              </a:spcAft>
              <a:buNone/>
              <a:defRPr/>
            </a:pPr>
            <a:endParaRPr lang="it-IT" sz="1800" dirty="0" smtClean="0">
              <a:solidFill>
                <a:srgbClr val="0033CC"/>
              </a:solidFill>
              <a:latin typeface="+mn-lt"/>
              <a:cs typeface="Arial" panose="020B0604020202020204" pitchFamily="34" charset="0"/>
            </a:endParaRPr>
          </a:p>
          <a:p>
            <a:pPr marL="0" indent="0" algn="just">
              <a:lnSpc>
                <a:spcPct val="120000"/>
              </a:lnSpc>
              <a:buNone/>
              <a:defRPr/>
            </a:pPr>
            <a:r>
              <a:rPr lang="it-IT" sz="1800" b="1" cap="all" dirty="0" smtClean="0">
                <a:solidFill>
                  <a:srgbClr val="0033CC"/>
                </a:solidFill>
                <a:latin typeface="+mn-lt"/>
                <a:cs typeface="Arial" panose="020B0604020202020204" pitchFamily="34" charset="0"/>
              </a:rPr>
              <a:t>Resistenza a fatica – </a:t>
            </a:r>
            <a:r>
              <a:rPr lang="it-IT" sz="1800" dirty="0" smtClean="0">
                <a:solidFill>
                  <a:srgbClr val="0033CC"/>
                </a:solidFill>
                <a:latin typeface="+mn-lt"/>
                <a:cs typeface="Arial" panose="020B0604020202020204" pitchFamily="34" charset="0"/>
              </a:rPr>
              <a:t>Importante ne</a:t>
            </a:r>
            <a:r>
              <a:rPr lang="it-IT" altLang="it-IT" sz="1800" dirty="0" smtClean="0">
                <a:solidFill>
                  <a:srgbClr val="0033CC"/>
                </a:solidFill>
                <a:latin typeface="+mn-lt"/>
                <a:cs typeface="Arial" panose="020B0604020202020204" pitchFamily="34" charset="0"/>
              </a:rPr>
              <a:t>lle </a:t>
            </a:r>
            <a:r>
              <a:rPr lang="it-IT" altLang="it-IT" sz="1800" dirty="0">
                <a:solidFill>
                  <a:srgbClr val="0033CC"/>
                </a:solidFill>
                <a:latin typeface="+mn-lt"/>
                <a:cs typeface="Arial" panose="020B0604020202020204" pitchFamily="34" charset="0"/>
              </a:rPr>
              <a:t>strutture metalliche </a:t>
            </a:r>
            <a:r>
              <a:rPr lang="it-IT" altLang="it-IT" sz="1800" dirty="0" smtClean="0">
                <a:solidFill>
                  <a:srgbClr val="0033CC"/>
                </a:solidFill>
                <a:latin typeface="+mn-lt"/>
                <a:cs typeface="Arial" panose="020B0604020202020204" pitchFamily="34" charset="0"/>
              </a:rPr>
              <a:t>soggette </a:t>
            </a:r>
            <a:r>
              <a:rPr lang="it-IT" altLang="it-IT" sz="1800" dirty="0">
                <a:solidFill>
                  <a:srgbClr val="0033CC"/>
                </a:solidFill>
                <a:latin typeface="+mn-lt"/>
                <a:cs typeface="Arial" panose="020B0604020202020204" pitchFamily="34" charset="0"/>
              </a:rPr>
              <a:t>a sollecitazioni dinamiche con carichi ciclicamente variabili tra i massimi e i minimi, </a:t>
            </a:r>
            <a:r>
              <a:rPr lang="it-IT" altLang="it-IT" sz="1800" dirty="0" smtClean="0">
                <a:solidFill>
                  <a:srgbClr val="0033CC"/>
                </a:solidFill>
                <a:latin typeface="+mn-lt"/>
                <a:cs typeface="Arial" panose="020B0604020202020204" pitchFamily="34" charset="0"/>
              </a:rPr>
              <a:t>che possono produrre rotture </a:t>
            </a:r>
            <a:r>
              <a:rPr lang="it-IT" altLang="it-IT" sz="1800" dirty="0">
                <a:solidFill>
                  <a:srgbClr val="0033CC"/>
                </a:solidFill>
                <a:latin typeface="+mn-lt"/>
                <a:cs typeface="Arial" panose="020B0604020202020204" pitchFamily="34" charset="0"/>
              </a:rPr>
              <a:t>causate da fenomeni di fatica. </a:t>
            </a:r>
            <a:r>
              <a:rPr lang="it-IT" altLang="it-IT" sz="1800" dirty="0" smtClean="0">
                <a:solidFill>
                  <a:srgbClr val="0033CC"/>
                </a:solidFill>
                <a:latin typeface="+mn-lt"/>
                <a:cs typeface="Arial" panose="020B0604020202020204" pitchFamily="34" charset="0"/>
              </a:rPr>
              <a:t>Il carico </a:t>
            </a:r>
            <a:r>
              <a:rPr lang="it-IT" altLang="it-IT" sz="1800" dirty="0">
                <a:solidFill>
                  <a:srgbClr val="0033CC"/>
                </a:solidFill>
                <a:latin typeface="+mn-lt"/>
                <a:cs typeface="Arial" panose="020B0604020202020204" pitchFamily="34" charset="0"/>
              </a:rPr>
              <a:t>limite </a:t>
            </a:r>
            <a:r>
              <a:rPr lang="it-IT" altLang="it-IT" sz="1800" dirty="0" smtClean="0">
                <a:solidFill>
                  <a:srgbClr val="0033CC"/>
                </a:solidFill>
                <a:latin typeface="+mn-lt"/>
                <a:cs typeface="Arial" panose="020B0604020202020204" pitchFamily="34" charset="0"/>
              </a:rPr>
              <a:t>a fatica è inferiore </a:t>
            </a:r>
            <a:r>
              <a:rPr lang="it-IT" altLang="it-IT" sz="1800" dirty="0">
                <a:solidFill>
                  <a:srgbClr val="0033CC"/>
                </a:solidFill>
                <a:latin typeface="+mn-lt"/>
                <a:cs typeface="Arial" panose="020B0604020202020204" pitchFamily="34" charset="0"/>
              </a:rPr>
              <a:t>a quello di rottura per carichi </a:t>
            </a:r>
            <a:r>
              <a:rPr lang="it-IT" altLang="it-IT" sz="1800" dirty="0" smtClean="0">
                <a:solidFill>
                  <a:srgbClr val="0033CC"/>
                </a:solidFill>
                <a:latin typeface="+mn-lt"/>
                <a:cs typeface="Arial" panose="020B0604020202020204" pitchFamily="34" charset="0"/>
              </a:rPr>
              <a:t>statici (al </a:t>
            </a:r>
            <a:r>
              <a:rPr lang="it-IT" altLang="it-IT" sz="1800" dirty="0">
                <a:solidFill>
                  <a:srgbClr val="0033CC"/>
                </a:solidFill>
                <a:latin typeface="+mn-lt"/>
                <a:cs typeface="Arial" panose="020B0604020202020204" pitchFamily="34" charset="0"/>
              </a:rPr>
              <a:t>di sotto del quale non si verifica la rottura, neppure con un numero di cicli </a:t>
            </a:r>
            <a:r>
              <a:rPr lang="it-IT" altLang="it-IT" sz="1800" dirty="0" smtClean="0">
                <a:solidFill>
                  <a:srgbClr val="0033CC"/>
                </a:solidFill>
                <a:latin typeface="+mn-lt"/>
                <a:cs typeface="Arial" panose="020B0604020202020204" pitchFamily="34" charset="0"/>
              </a:rPr>
              <a:t>infinito).</a:t>
            </a:r>
            <a:endParaRPr lang="it-IT" sz="1800" dirty="0">
              <a:solidFill>
                <a:srgbClr val="0033CC"/>
              </a:solidFill>
              <a:latin typeface="+mn-lt"/>
              <a:cs typeface="Arial" panose="020B0604020202020204" pitchFamily="34" charset="0"/>
            </a:endParaRPr>
          </a:p>
          <a:p>
            <a:pPr marL="0" indent="0" algn="just">
              <a:lnSpc>
                <a:spcPct val="120000"/>
              </a:lnSpc>
              <a:spcAft>
                <a:spcPts val="0"/>
              </a:spcAft>
              <a:buNone/>
            </a:pPr>
            <a:r>
              <a:rPr lang="it-IT" sz="1800" b="1" cap="all" dirty="0" smtClean="0">
                <a:solidFill>
                  <a:srgbClr val="0033CC"/>
                </a:solidFill>
                <a:latin typeface="+mn-lt"/>
                <a:cs typeface="Arial" panose="020B0604020202020204" pitchFamily="34" charset="0"/>
              </a:rPr>
              <a:t>Saldabilità  - </a:t>
            </a:r>
            <a:r>
              <a:rPr lang="it-IT" sz="1800" dirty="0">
                <a:solidFill>
                  <a:srgbClr val="0033CC"/>
                </a:solidFill>
                <a:latin typeface="+mn-lt"/>
                <a:cs typeface="Arial" panose="020B0604020202020204" pitchFamily="34" charset="0"/>
              </a:rPr>
              <a:t>Indica la proprietà di </a:t>
            </a:r>
            <a:r>
              <a:rPr lang="it-IT" altLang="it-IT" sz="1800" dirty="0" smtClean="0">
                <a:solidFill>
                  <a:srgbClr val="0033CC"/>
                </a:solidFill>
                <a:latin typeface="+mn-lt"/>
                <a:cs typeface="Arial" panose="020B0604020202020204" pitchFamily="34" charset="0"/>
              </a:rPr>
              <a:t>un materiale di non essere </a:t>
            </a:r>
            <a:r>
              <a:rPr lang="it-IT" altLang="it-IT" sz="1800" dirty="0">
                <a:solidFill>
                  <a:srgbClr val="0033CC"/>
                </a:solidFill>
                <a:latin typeface="+mn-lt"/>
                <a:cs typeface="Arial" panose="020B0604020202020204" pitchFamily="34" charset="0"/>
              </a:rPr>
              <a:t>suscettibile a rottura fragile alle condizioni di temperatura e sollecitazione previste, dopo l’operazione di saldatura. La saldabilità degli acciai dipende dalla loro composizione (contenuto di carbonio, fosforo, </a:t>
            </a:r>
            <a:r>
              <a:rPr lang="it-IT" altLang="it-IT" sz="1800" dirty="0" smtClean="0">
                <a:solidFill>
                  <a:srgbClr val="0033CC"/>
                </a:solidFill>
                <a:latin typeface="+mn-lt"/>
                <a:cs typeface="Arial" panose="020B0604020202020204" pitchFamily="34" charset="0"/>
              </a:rPr>
              <a:t>zolfo).</a:t>
            </a:r>
            <a:endParaRPr lang="it-IT" altLang="it-IT" sz="1800" dirty="0">
              <a:solidFill>
                <a:srgbClr val="0033CC"/>
              </a:solidFill>
              <a:latin typeface="+mn-lt"/>
              <a:cs typeface="Arial" panose="020B0604020202020204" pitchFamily="34" charset="0"/>
            </a:endParaRPr>
          </a:p>
        </p:txBody>
      </p:sp>
      <p:sp>
        <p:nvSpPr>
          <p:cNvPr id="6"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25307855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4" y="5309962"/>
            <a:ext cx="8822225" cy="1556792"/>
          </a:xfrm>
        </p:spPr>
        <p:txBody>
          <a:bodyPr>
            <a:noAutofit/>
          </a:bodyPr>
          <a:lstStyle/>
          <a:p>
            <a:pPr algn="just">
              <a:lnSpc>
                <a:spcPct val="120000"/>
              </a:lnSpc>
            </a:pPr>
            <a:r>
              <a:rPr lang="it-IT" sz="1800" dirty="0">
                <a:solidFill>
                  <a:srgbClr val="0033CC"/>
                </a:solidFill>
                <a:latin typeface="+mn-lt"/>
                <a:cs typeface="Arial" panose="020B0604020202020204" pitchFamily="34" charset="0"/>
              </a:rPr>
              <a:t>Dalla prova </a:t>
            </a:r>
            <a:r>
              <a:rPr lang="it-IT" sz="1800" dirty="0" smtClean="0">
                <a:solidFill>
                  <a:srgbClr val="0033CC"/>
                </a:solidFill>
                <a:latin typeface="+mn-lt"/>
                <a:cs typeface="Arial" panose="020B0604020202020204" pitchFamily="34" charset="0"/>
              </a:rPr>
              <a:t>si </a:t>
            </a:r>
            <a:r>
              <a:rPr lang="it-IT" sz="1800" dirty="0">
                <a:solidFill>
                  <a:srgbClr val="0033CC"/>
                </a:solidFill>
                <a:latin typeface="+mn-lt"/>
                <a:cs typeface="Arial" panose="020B0604020202020204" pitchFamily="34" charset="0"/>
              </a:rPr>
              <a:t>ricava la tensione di snervamento </a:t>
            </a:r>
            <a:r>
              <a:rPr lang="it-IT" sz="1800" i="1" dirty="0" err="1">
                <a:solidFill>
                  <a:srgbClr val="0033CC"/>
                </a:solidFill>
                <a:latin typeface="+mn-lt"/>
                <a:cs typeface="Arial" panose="020B0604020202020204" pitchFamily="34" charset="0"/>
              </a:rPr>
              <a:t>f</a:t>
            </a:r>
            <a:r>
              <a:rPr lang="it-IT" sz="1800" i="1" baseline="-25000" dirty="0" err="1">
                <a:solidFill>
                  <a:srgbClr val="0033CC"/>
                </a:solidFill>
                <a:latin typeface="+mn-lt"/>
                <a:cs typeface="Arial" panose="020B0604020202020204" pitchFamily="34" charset="0"/>
              </a:rPr>
              <a:t>y</a:t>
            </a:r>
            <a:r>
              <a:rPr lang="it-IT" sz="1800" dirty="0">
                <a:solidFill>
                  <a:srgbClr val="0033CC"/>
                </a:solidFill>
                <a:latin typeface="+mn-lt"/>
                <a:cs typeface="Arial" panose="020B0604020202020204" pitchFamily="34" charset="0"/>
              </a:rPr>
              <a:t> </a:t>
            </a:r>
            <a:r>
              <a:rPr lang="it-IT" sz="1800" dirty="0" smtClean="0">
                <a:solidFill>
                  <a:srgbClr val="0033CC"/>
                </a:solidFill>
                <a:latin typeface="+mn-lt"/>
                <a:cs typeface="Arial" panose="020B0604020202020204" pitchFamily="34" charset="0"/>
              </a:rPr>
              <a:t>cui corrisponde la </a:t>
            </a:r>
            <a:r>
              <a:rPr lang="it-IT" sz="1800" dirty="0">
                <a:solidFill>
                  <a:srgbClr val="0033CC"/>
                </a:solidFill>
                <a:latin typeface="+mn-lt"/>
                <a:cs typeface="Arial" panose="020B0604020202020204" pitchFamily="34" charset="0"/>
              </a:rPr>
              <a:t>deformazione </a:t>
            </a:r>
            <a:r>
              <a:rPr lang="it-IT" sz="1800" dirty="0">
                <a:solidFill>
                  <a:srgbClr val="0033CC"/>
                </a:solidFill>
                <a:latin typeface="+mn-lt"/>
                <a:cs typeface="Arial" panose="020B0604020202020204" pitchFamily="34" charset="0"/>
                <a:sym typeface="Symbol" panose="05050102010706020507" pitchFamily="18" charset="2"/>
              </a:rPr>
              <a:t></a:t>
            </a:r>
            <a:r>
              <a:rPr lang="it-IT" sz="1800" i="1" baseline="-25000" dirty="0">
                <a:solidFill>
                  <a:srgbClr val="0033CC"/>
                </a:solidFill>
                <a:latin typeface="+mn-lt"/>
                <a:cs typeface="Arial" panose="020B0604020202020204" pitchFamily="34" charset="0"/>
              </a:rPr>
              <a:t>y</a:t>
            </a:r>
            <a:r>
              <a:rPr lang="it-IT" sz="1800" dirty="0">
                <a:solidFill>
                  <a:srgbClr val="0033CC"/>
                </a:solidFill>
                <a:latin typeface="+mn-lt"/>
                <a:cs typeface="Arial" panose="020B0604020202020204" pitchFamily="34" charset="0"/>
              </a:rPr>
              <a:t>; la deformazione in cui inizia l’incrudimento </a:t>
            </a:r>
            <a:r>
              <a:rPr lang="it-IT" sz="1800" dirty="0">
                <a:solidFill>
                  <a:srgbClr val="0033CC"/>
                </a:solidFill>
                <a:latin typeface="+mn-lt"/>
                <a:cs typeface="Arial" panose="020B0604020202020204" pitchFamily="34" charset="0"/>
                <a:sym typeface="Symbol" panose="05050102010706020507" pitchFamily="18" charset="2"/>
              </a:rPr>
              <a:t></a:t>
            </a:r>
            <a:r>
              <a:rPr lang="it-IT" sz="1800" i="1" baseline="-25000" dirty="0">
                <a:solidFill>
                  <a:srgbClr val="0033CC"/>
                </a:solidFill>
                <a:latin typeface="+mn-lt"/>
                <a:cs typeface="Arial" panose="020B0604020202020204" pitchFamily="34" charset="0"/>
              </a:rPr>
              <a:t>h</a:t>
            </a:r>
            <a:r>
              <a:rPr lang="it-IT" sz="1800" dirty="0">
                <a:solidFill>
                  <a:srgbClr val="0033CC"/>
                </a:solidFill>
                <a:latin typeface="+mn-lt"/>
                <a:cs typeface="Arial" panose="020B0604020202020204" pitchFamily="34" charset="0"/>
              </a:rPr>
              <a:t> (che è circa 12-15 volte </a:t>
            </a:r>
            <a:r>
              <a:rPr lang="it-IT" sz="1800" dirty="0">
                <a:solidFill>
                  <a:srgbClr val="0033CC"/>
                </a:solidFill>
                <a:latin typeface="+mn-lt"/>
                <a:cs typeface="Arial" panose="020B0604020202020204" pitchFamily="34" charset="0"/>
                <a:sym typeface="Symbol" panose="05050102010706020507" pitchFamily="18" charset="2"/>
              </a:rPr>
              <a:t></a:t>
            </a:r>
            <a:r>
              <a:rPr lang="it-IT" sz="1800" i="1" baseline="-25000" dirty="0">
                <a:solidFill>
                  <a:srgbClr val="0033CC"/>
                </a:solidFill>
                <a:latin typeface="+mn-lt"/>
                <a:cs typeface="Arial" panose="020B0604020202020204" pitchFamily="34" charset="0"/>
              </a:rPr>
              <a:t>y</a:t>
            </a:r>
            <a:r>
              <a:rPr lang="it-IT" sz="1800" dirty="0">
                <a:solidFill>
                  <a:srgbClr val="0033CC"/>
                </a:solidFill>
                <a:latin typeface="+mn-lt"/>
                <a:cs typeface="Arial" panose="020B0604020202020204" pitchFamily="34" charset="0"/>
              </a:rPr>
              <a:t>); </a:t>
            </a:r>
            <a:r>
              <a:rPr lang="it-IT" sz="1800" dirty="0" smtClean="0">
                <a:solidFill>
                  <a:srgbClr val="0033CC"/>
                </a:solidFill>
                <a:latin typeface="+mn-lt"/>
                <a:cs typeface="Arial" panose="020B0604020202020204" pitchFamily="34" charset="0"/>
              </a:rPr>
              <a:t>la </a:t>
            </a:r>
            <a:r>
              <a:rPr lang="it-IT" sz="1800" dirty="0">
                <a:solidFill>
                  <a:srgbClr val="0033CC"/>
                </a:solidFill>
                <a:latin typeface="+mn-lt"/>
                <a:cs typeface="Arial" panose="020B0604020202020204" pitchFamily="34" charset="0"/>
              </a:rPr>
              <a:t>tensione di rottura a trazione </a:t>
            </a:r>
            <a:r>
              <a:rPr lang="it-IT" sz="1800" i="1" dirty="0">
                <a:solidFill>
                  <a:srgbClr val="0033CC"/>
                </a:solidFill>
                <a:latin typeface="+mn-lt"/>
                <a:cs typeface="Arial" panose="020B0604020202020204" pitchFamily="34" charset="0"/>
              </a:rPr>
              <a:t>f</a:t>
            </a:r>
            <a:r>
              <a:rPr lang="it-IT" sz="1800" i="1" baseline="-25000" dirty="0">
                <a:solidFill>
                  <a:srgbClr val="0033CC"/>
                </a:solidFill>
                <a:latin typeface="+mn-lt"/>
                <a:cs typeface="Arial" panose="020B0604020202020204" pitchFamily="34" charset="0"/>
              </a:rPr>
              <a:t>u</a:t>
            </a:r>
            <a:r>
              <a:rPr lang="it-IT" sz="1800" dirty="0">
                <a:solidFill>
                  <a:srgbClr val="0033CC"/>
                </a:solidFill>
                <a:latin typeface="+mn-lt"/>
                <a:cs typeface="Arial" panose="020B0604020202020204" pitchFamily="34" charset="0"/>
              </a:rPr>
              <a:t> (il massimo raggiunto nella prova) e la corrispondente deformazione </a:t>
            </a:r>
            <a:r>
              <a:rPr lang="it-IT" sz="1800" dirty="0">
                <a:solidFill>
                  <a:srgbClr val="0033CC"/>
                </a:solidFill>
                <a:latin typeface="+mn-lt"/>
                <a:cs typeface="Arial" panose="020B0604020202020204" pitchFamily="34" charset="0"/>
                <a:sym typeface="Symbol" panose="05050102010706020507" pitchFamily="18" charset="2"/>
              </a:rPr>
              <a:t></a:t>
            </a:r>
            <a:r>
              <a:rPr lang="it-IT" sz="1800" i="1" baseline="-25000" dirty="0">
                <a:solidFill>
                  <a:srgbClr val="0033CC"/>
                </a:solidFill>
                <a:latin typeface="+mn-lt"/>
                <a:cs typeface="Arial" panose="020B0604020202020204" pitchFamily="34" charset="0"/>
              </a:rPr>
              <a:t>u</a:t>
            </a:r>
            <a:r>
              <a:rPr lang="it-IT" sz="1800" dirty="0">
                <a:solidFill>
                  <a:srgbClr val="0033CC"/>
                </a:solidFill>
                <a:latin typeface="+mn-lt"/>
                <a:cs typeface="Arial" panose="020B0604020202020204" pitchFamily="34" charset="0"/>
              </a:rPr>
              <a:t>; la deformazione a </a:t>
            </a:r>
            <a:r>
              <a:rPr lang="it-IT" sz="1800" dirty="0" smtClean="0">
                <a:solidFill>
                  <a:srgbClr val="0033CC"/>
                </a:solidFill>
                <a:latin typeface="+mn-lt"/>
                <a:cs typeface="Arial" panose="020B0604020202020204" pitchFamily="34" charset="0"/>
              </a:rPr>
              <a:t>rottura </a:t>
            </a:r>
            <a:r>
              <a:rPr lang="it-IT" sz="1800" dirty="0">
                <a:solidFill>
                  <a:srgbClr val="0033CC"/>
                </a:solidFill>
                <a:latin typeface="+mn-lt"/>
                <a:cs typeface="Arial" panose="020B0604020202020204" pitchFamily="34" charset="0"/>
                <a:sym typeface="Symbol" panose="05050102010706020507" pitchFamily="18" charset="2"/>
              </a:rPr>
              <a:t></a:t>
            </a:r>
            <a:r>
              <a:rPr lang="it-IT" sz="1800" i="1" baseline="-25000" dirty="0">
                <a:solidFill>
                  <a:srgbClr val="0033CC"/>
                </a:solidFill>
                <a:latin typeface="+mn-lt"/>
                <a:cs typeface="Arial" panose="020B0604020202020204" pitchFamily="34" charset="0"/>
              </a:rPr>
              <a:t>t</a:t>
            </a:r>
            <a:r>
              <a:rPr lang="it-IT" sz="1800" dirty="0" smtClean="0">
                <a:solidFill>
                  <a:srgbClr val="0033CC"/>
                </a:solidFill>
                <a:latin typeface="+mn-lt"/>
                <a:cs typeface="Arial" panose="020B0604020202020204" pitchFamily="34" charset="0"/>
              </a:rPr>
              <a:t>.</a:t>
            </a:r>
            <a:endParaRPr lang="it-IT" sz="1800" dirty="0">
              <a:solidFill>
                <a:srgbClr val="0033CC"/>
              </a:solidFill>
              <a:latin typeface="+mn-lt"/>
              <a:cs typeface="Arial" panose="020B0604020202020204" pitchFamily="34" charset="0"/>
            </a:endParaRPr>
          </a:p>
        </p:txBody>
      </p:sp>
      <p:sp>
        <p:nvSpPr>
          <p:cNvPr id="11" name="TextBox 10"/>
          <p:cNvSpPr txBox="1"/>
          <p:nvPr/>
        </p:nvSpPr>
        <p:spPr>
          <a:xfrm>
            <a:off x="304902" y="1180594"/>
            <a:ext cx="8534195" cy="1126462"/>
          </a:xfrm>
          <a:prstGeom prst="rect">
            <a:avLst/>
          </a:prstGeom>
          <a:noFill/>
        </p:spPr>
        <p:txBody>
          <a:bodyPr wrap="square" rtlCol="0">
            <a:spAutoFit/>
          </a:bodyPr>
          <a:lstStyle/>
          <a:p>
            <a:pPr algn="just">
              <a:lnSpc>
                <a:spcPct val="120000"/>
              </a:lnSpc>
            </a:pPr>
            <a:r>
              <a:rPr lang="it-IT" sz="2000" b="1" cap="all" dirty="0">
                <a:solidFill>
                  <a:srgbClr val="0033CC"/>
                </a:solidFill>
                <a:cs typeface="Arial" panose="020B0604020202020204" pitchFamily="34" charset="0"/>
              </a:rPr>
              <a:t>Resistenza a trazione </a:t>
            </a:r>
            <a:r>
              <a:rPr lang="it-IT" b="1" cap="all" dirty="0">
                <a:solidFill>
                  <a:srgbClr val="0033CC"/>
                </a:solidFill>
                <a:cs typeface="Arial" panose="020B0604020202020204" pitchFamily="34" charset="0"/>
              </a:rPr>
              <a:t>– </a:t>
            </a:r>
            <a:r>
              <a:rPr lang="it-IT" dirty="0">
                <a:solidFill>
                  <a:srgbClr val="0033CC"/>
                </a:solidFill>
                <a:cs typeface="Arial" panose="020B0604020202020204" pitchFamily="34" charset="0"/>
              </a:rPr>
              <a:t>Si misura con una prova distruttiva che consente di determinare il carico di snervamento, il carico di rottura di un acciaio e il suo diagramma sforzo/deformazione</a:t>
            </a:r>
            <a:endParaRPr lang="it-IT" dirty="0" smtClean="0">
              <a:solidFill>
                <a:srgbClr val="0033CC"/>
              </a:solidFill>
              <a:cs typeface="Arial" panose="020B0604020202020204" pitchFamily="34" charset="0"/>
            </a:endParaRPr>
          </a:p>
        </p:txBody>
      </p:sp>
      <p:pic>
        <p:nvPicPr>
          <p:cNvPr id="14" name="Picture 1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67544" y="2329159"/>
            <a:ext cx="5075317" cy="3144068"/>
          </a:xfrm>
          <a:prstGeom prst="rect">
            <a:avLst/>
          </a:prstGeom>
        </p:spPr>
      </p:pic>
      <p:sp>
        <p:nvSpPr>
          <p:cNvPr id="15" name="Title 1"/>
          <p:cNvSpPr txBox="1">
            <a:spLocks/>
          </p:cNvSpPr>
          <p:nvPr/>
        </p:nvSpPr>
        <p:spPr>
          <a:xfrm>
            <a:off x="5868144" y="2550023"/>
            <a:ext cx="3133595" cy="23762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it-IT" sz="1600" dirty="0" smtClean="0">
                <a:solidFill>
                  <a:srgbClr val="0033CC"/>
                </a:solidFill>
                <a:latin typeface="+mn-lt"/>
                <a:cs typeface="Arial" panose="020B0604020202020204" pitchFamily="34" charset="0"/>
              </a:rPr>
              <a:t>1 – ramo elastico</a:t>
            </a:r>
          </a:p>
          <a:p>
            <a:pPr algn="l">
              <a:lnSpc>
                <a:spcPct val="120000"/>
              </a:lnSpc>
            </a:pPr>
            <a:r>
              <a:rPr lang="it-IT" sz="1600" dirty="0" smtClean="0">
                <a:solidFill>
                  <a:srgbClr val="0033CC"/>
                </a:solidFill>
                <a:latin typeface="+mn-lt"/>
                <a:cs typeface="Arial" panose="020B0604020202020204" pitchFamily="34" charset="0"/>
              </a:rPr>
              <a:t>2- snervamento</a:t>
            </a:r>
          </a:p>
          <a:p>
            <a:pPr algn="l">
              <a:lnSpc>
                <a:spcPct val="120000"/>
              </a:lnSpc>
            </a:pPr>
            <a:r>
              <a:rPr lang="it-IT" sz="1600" dirty="0" smtClean="0">
                <a:solidFill>
                  <a:srgbClr val="0033CC"/>
                </a:solidFill>
                <a:latin typeface="+mn-lt"/>
                <a:cs typeface="Arial" panose="020B0604020202020204" pitchFamily="34" charset="0"/>
              </a:rPr>
              <a:t>3 – incrudimento</a:t>
            </a:r>
          </a:p>
          <a:p>
            <a:pPr algn="l">
              <a:lnSpc>
                <a:spcPct val="120000"/>
              </a:lnSpc>
            </a:pPr>
            <a:r>
              <a:rPr lang="it-IT" sz="1600" dirty="0" smtClean="0">
                <a:solidFill>
                  <a:srgbClr val="0033CC"/>
                </a:solidFill>
                <a:latin typeface="+mn-lt"/>
                <a:cs typeface="Arial" panose="020B0604020202020204" pitchFamily="34" charset="0"/>
              </a:rPr>
              <a:t>4 – tratto decrescente </a:t>
            </a:r>
            <a:r>
              <a:rPr lang="it-IT" sz="1400" dirty="0" smtClean="0">
                <a:solidFill>
                  <a:srgbClr val="0033CC"/>
                </a:solidFill>
                <a:latin typeface="+mn-lt"/>
                <a:cs typeface="Arial" panose="020B0604020202020204" pitchFamily="34" charset="0"/>
              </a:rPr>
              <a:t>(il valore nominale decresce, ma quello reale cresce sempre e la sezione si riduce)</a:t>
            </a:r>
            <a:endParaRPr lang="it-IT" sz="1400" dirty="0">
              <a:solidFill>
                <a:srgbClr val="0033CC"/>
              </a:solidFill>
              <a:latin typeface="+mn-lt"/>
              <a:cs typeface="Arial" panose="020B0604020202020204" pitchFamily="34" charset="0"/>
            </a:endParaRPr>
          </a:p>
        </p:txBody>
      </p:sp>
      <p:sp>
        <p:nvSpPr>
          <p:cNvPr id="9" name="TextBox 1"/>
          <p:cNvSpPr txBox="1"/>
          <p:nvPr/>
        </p:nvSpPr>
        <p:spPr>
          <a:xfrm>
            <a:off x="0" y="663773"/>
            <a:ext cx="9144000" cy="461665"/>
          </a:xfrm>
          <a:prstGeom prst="rect">
            <a:avLst/>
          </a:prstGeom>
          <a:noFill/>
        </p:spPr>
        <p:txBody>
          <a:bodyPr wrap="square" rtlCol="0">
            <a:spAutoFit/>
          </a:bodyPr>
          <a:lstStyle/>
          <a:p>
            <a:pPr algn="ctr"/>
            <a:r>
              <a:rPr lang="it-IT" sz="2400" b="1" cap="all" dirty="0" smtClean="0">
                <a:solidFill>
                  <a:srgbClr val="C00000"/>
                </a:solidFill>
                <a:cs typeface="Arial" panose="020B0604020202020204" pitchFamily="34" charset="0"/>
              </a:rPr>
              <a:t>Proprietà meccaniche e PROVE SUGLI ACCIAI</a:t>
            </a:r>
          </a:p>
        </p:txBody>
      </p:sp>
      <p:sp>
        <p:nvSpPr>
          <p:cNvPr id="10"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26616321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51520" y="1409684"/>
            <a:ext cx="8534195" cy="1458861"/>
          </a:xfrm>
          <a:prstGeom prst="rect">
            <a:avLst/>
          </a:prstGeom>
          <a:noFill/>
        </p:spPr>
        <p:txBody>
          <a:bodyPr wrap="square" rtlCol="0">
            <a:spAutoFit/>
          </a:bodyPr>
          <a:lstStyle/>
          <a:p>
            <a:pPr algn="just">
              <a:lnSpc>
                <a:spcPct val="120000"/>
              </a:lnSpc>
            </a:pPr>
            <a:r>
              <a:rPr lang="it-IT" altLang="it-IT" sz="2000" b="1" cap="all" dirty="0" smtClean="0">
                <a:solidFill>
                  <a:srgbClr val="0033CC"/>
                </a:solidFill>
                <a:cs typeface="Arial" panose="020B0604020202020204" pitchFamily="34" charset="0"/>
              </a:rPr>
              <a:t>laminazione</a:t>
            </a:r>
            <a:r>
              <a:rPr lang="it-IT" altLang="it-IT" dirty="0">
                <a:solidFill>
                  <a:srgbClr val="0033CC"/>
                </a:solidFill>
                <a:cs typeface="Arial" panose="020B0604020202020204" pitchFamily="34" charset="0"/>
              </a:rPr>
              <a:t>: consiste nel far passare il materiale grezzo attraverso una serie di coppie di cilindri sempre più vicini e rotanti in senso opposto che ne riducono lo spessore aumentandone la lunghezza e la larghezza. La laminazione può essere a caldo o a freddo.</a:t>
            </a:r>
          </a:p>
          <a:p>
            <a:pPr algn="just">
              <a:lnSpc>
                <a:spcPct val="120000"/>
              </a:lnSpc>
            </a:pPr>
            <a:endParaRPr lang="it-IT" dirty="0" smtClean="0">
              <a:solidFill>
                <a:srgbClr val="0033CC"/>
              </a:solidFill>
              <a:cs typeface="Arial" panose="020B0604020202020204" pitchFamily="34" charset="0"/>
            </a:endParaRPr>
          </a:p>
        </p:txBody>
      </p:sp>
      <p:sp>
        <p:nvSpPr>
          <p:cNvPr id="13" name="TextBox 12"/>
          <p:cNvSpPr txBox="1"/>
          <p:nvPr/>
        </p:nvSpPr>
        <p:spPr>
          <a:xfrm>
            <a:off x="0" y="727172"/>
            <a:ext cx="9144000" cy="523220"/>
          </a:xfrm>
          <a:prstGeom prst="rect">
            <a:avLst/>
          </a:prstGeom>
          <a:noFill/>
        </p:spPr>
        <p:txBody>
          <a:bodyPr wrap="square" rtlCol="0">
            <a:spAutoFit/>
          </a:bodyPr>
          <a:lstStyle/>
          <a:p>
            <a:pPr algn="ctr"/>
            <a:r>
              <a:rPr lang="it-IT" sz="2800" b="1" cap="all" dirty="0" smtClean="0">
                <a:solidFill>
                  <a:srgbClr val="C00000"/>
                </a:solidFill>
                <a:cs typeface="Arial" panose="020B0604020202020204" pitchFamily="34" charset="0"/>
              </a:rPr>
              <a:t>PROCESSI DI LAVORAZIONE</a:t>
            </a:r>
          </a:p>
        </p:txBody>
      </p:sp>
      <p:pic>
        <p:nvPicPr>
          <p:cNvPr id="9" name="Picture 3" descr="C:\Users\Utente\Desktop\Lab. materiali e modelli\LEZIONI\ACCIAIO\Laminazione acciaio.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95536" y="2996952"/>
            <a:ext cx="5310128"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9680" y="3003467"/>
            <a:ext cx="32289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2094903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7504" y="1614228"/>
            <a:ext cx="8917399" cy="1126462"/>
          </a:xfrm>
          <a:prstGeom prst="rect">
            <a:avLst/>
          </a:prstGeom>
          <a:noFill/>
        </p:spPr>
        <p:txBody>
          <a:bodyPr wrap="square" rtlCol="0">
            <a:spAutoFit/>
          </a:bodyPr>
          <a:lstStyle/>
          <a:p>
            <a:pPr algn="just">
              <a:lnSpc>
                <a:spcPct val="120000"/>
              </a:lnSpc>
            </a:pPr>
            <a:r>
              <a:rPr lang="it-IT" altLang="it-IT" sz="2000" b="1" cap="all" dirty="0">
                <a:solidFill>
                  <a:srgbClr val="0033CC"/>
                </a:solidFill>
                <a:cs typeface="Arial" panose="020B0604020202020204" pitchFamily="34" charset="0"/>
              </a:rPr>
              <a:t>trafilatura</a:t>
            </a:r>
            <a:r>
              <a:rPr lang="it-IT" altLang="it-IT" dirty="0">
                <a:solidFill>
                  <a:srgbClr val="0033CC"/>
                </a:solidFill>
                <a:cs typeface="Arial" panose="020B0604020202020204" pitchFamily="34" charset="0"/>
              </a:rPr>
              <a:t>: consiste nel far passare il materiale sotto forma di barre attraverso una trafila formata da una serie di fori svasati di dimensioni decrescenti così da diminuire la sezione. Generalmente è effettuata a </a:t>
            </a:r>
            <a:r>
              <a:rPr lang="it-IT" altLang="it-IT" dirty="0" smtClean="0">
                <a:solidFill>
                  <a:srgbClr val="0033CC"/>
                </a:solidFill>
                <a:cs typeface="Arial" panose="020B0604020202020204" pitchFamily="34" charset="0"/>
              </a:rPr>
              <a:t>freddo.</a:t>
            </a:r>
            <a:endParaRPr lang="it-IT" dirty="0" smtClean="0">
              <a:solidFill>
                <a:srgbClr val="0033CC"/>
              </a:solidFill>
              <a:cs typeface="Arial" panose="020B0604020202020204" pitchFamily="34" charset="0"/>
            </a:endParaRPr>
          </a:p>
        </p:txBody>
      </p:sp>
      <p:sp>
        <p:nvSpPr>
          <p:cNvPr id="13" name="TextBox 12"/>
          <p:cNvSpPr txBox="1"/>
          <p:nvPr/>
        </p:nvSpPr>
        <p:spPr>
          <a:xfrm>
            <a:off x="-2" y="825202"/>
            <a:ext cx="9144000" cy="523220"/>
          </a:xfrm>
          <a:prstGeom prst="rect">
            <a:avLst/>
          </a:prstGeom>
          <a:noFill/>
        </p:spPr>
        <p:txBody>
          <a:bodyPr wrap="square" rtlCol="0">
            <a:spAutoFit/>
          </a:bodyPr>
          <a:lstStyle/>
          <a:p>
            <a:pPr algn="ctr"/>
            <a:r>
              <a:rPr lang="it-IT" sz="2800" b="1" cap="all" dirty="0" smtClean="0">
                <a:solidFill>
                  <a:srgbClr val="C00000"/>
                </a:solidFill>
                <a:cs typeface="Arial" panose="020B0604020202020204" pitchFamily="34" charset="0"/>
              </a:rPr>
              <a:t>PROCESSI DI LAVORAZIONE</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560746" y="2492896"/>
            <a:ext cx="4464157" cy="3164098"/>
          </a:xfrm>
          <a:prstGeom prst="rect">
            <a:avLst/>
          </a:prstGeom>
        </p:spPr>
      </p:pic>
      <p:pic>
        <p:nvPicPr>
          <p:cNvPr id="7" name="Pictur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07504" y="2996952"/>
            <a:ext cx="4380624" cy="3861048"/>
          </a:xfrm>
          <a:prstGeom prst="rect">
            <a:avLst/>
          </a:prstGeom>
        </p:spPr>
      </p:pic>
      <p:sp>
        <p:nvSpPr>
          <p:cNvPr id="8"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30196915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04902" y="1240687"/>
            <a:ext cx="8534195" cy="794064"/>
          </a:xfrm>
          <a:prstGeom prst="rect">
            <a:avLst/>
          </a:prstGeom>
          <a:noFill/>
        </p:spPr>
        <p:txBody>
          <a:bodyPr wrap="square" rtlCol="0">
            <a:spAutoFit/>
          </a:bodyPr>
          <a:lstStyle/>
          <a:p>
            <a:pPr algn="just">
              <a:lnSpc>
                <a:spcPct val="120000"/>
              </a:lnSpc>
            </a:pPr>
            <a:r>
              <a:rPr lang="it-IT" altLang="it-IT" sz="2000" b="1" cap="all" dirty="0" smtClean="0">
                <a:solidFill>
                  <a:srgbClr val="0033CC"/>
                </a:solidFill>
                <a:cs typeface="Arial" panose="020B0604020202020204" pitchFamily="34" charset="0"/>
              </a:rPr>
              <a:t>Stampaggio (forgiatura)</a:t>
            </a:r>
            <a:r>
              <a:rPr lang="it-IT" altLang="it-IT" sz="2000" dirty="0" smtClean="0">
                <a:solidFill>
                  <a:srgbClr val="0033CC"/>
                </a:solidFill>
                <a:cs typeface="Arial" panose="020B0604020202020204" pitchFamily="34" charset="0"/>
              </a:rPr>
              <a:t>: </a:t>
            </a:r>
            <a:r>
              <a:rPr lang="it-IT" altLang="it-IT" dirty="0">
                <a:solidFill>
                  <a:srgbClr val="0033CC"/>
                </a:solidFill>
                <a:cs typeface="Arial" panose="020B0604020202020204" pitchFamily="34" charset="0"/>
              </a:rPr>
              <a:t>il </a:t>
            </a:r>
            <a:r>
              <a:rPr lang="it-IT" altLang="it-IT" dirty="0" smtClean="0">
                <a:solidFill>
                  <a:srgbClr val="0033CC"/>
                </a:solidFill>
                <a:cs typeface="Arial" panose="020B0604020202020204" pitchFamily="34" charset="0"/>
              </a:rPr>
              <a:t>prodotto viene </a:t>
            </a:r>
            <a:r>
              <a:rPr lang="it-IT" altLang="it-IT" dirty="0">
                <a:solidFill>
                  <a:srgbClr val="0033CC"/>
                </a:solidFill>
                <a:cs typeface="Arial" panose="020B0604020202020204" pitchFamily="34" charset="0"/>
              </a:rPr>
              <a:t>introdotto in appositi stampi dove verrà pressato fino ad ottenere la forma </a:t>
            </a:r>
            <a:r>
              <a:rPr lang="it-IT" altLang="it-IT" dirty="0" smtClean="0">
                <a:solidFill>
                  <a:srgbClr val="0033CC"/>
                </a:solidFill>
                <a:cs typeface="Arial" panose="020B0604020202020204" pitchFamily="34" charset="0"/>
              </a:rPr>
              <a:t>voluta.</a:t>
            </a:r>
            <a:endParaRPr lang="it-IT" altLang="it-IT" dirty="0">
              <a:solidFill>
                <a:srgbClr val="0033CC"/>
              </a:solidFill>
              <a:cs typeface="Arial" panose="020B0604020202020204" pitchFamily="34" charset="0"/>
            </a:endParaRPr>
          </a:p>
        </p:txBody>
      </p:sp>
      <p:sp>
        <p:nvSpPr>
          <p:cNvPr id="13" name="TextBox 12"/>
          <p:cNvSpPr txBox="1"/>
          <p:nvPr/>
        </p:nvSpPr>
        <p:spPr>
          <a:xfrm>
            <a:off x="0" y="727172"/>
            <a:ext cx="9144000" cy="461665"/>
          </a:xfrm>
          <a:prstGeom prst="rect">
            <a:avLst/>
          </a:prstGeom>
          <a:noFill/>
        </p:spPr>
        <p:txBody>
          <a:bodyPr wrap="square" rtlCol="0">
            <a:spAutoFit/>
          </a:bodyPr>
          <a:lstStyle/>
          <a:p>
            <a:pPr algn="ctr"/>
            <a:r>
              <a:rPr lang="it-IT" sz="2400" b="1" cap="all" dirty="0" smtClean="0">
                <a:solidFill>
                  <a:srgbClr val="C00000"/>
                </a:solidFill>
                <a:cs typeface="Arial" panose="020B0604020202020204" pitchFamily="34" charset="0"/>
              </a:rPr>
              <a:t>PROCESSI DI LAVORAZIONE</a:t>
            </a:r>
          </a:p>
        </p:txBody>
      </p:sp>
      <p:pic>
        <p:nvPicPr>
          <p:cNvPr id="6" name="Picture 2" descr="C:\Users\Utente\Desktop\Lab. materiali e modelli\LEZIONI\ACCIAIO\Stampaggio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492896"/>
            <a:ext cx="7595362"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8270705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04902" y="1315146"/>
            <a:ext cx="8534195" cy="794064"/>
          </a:xfrm>
          <a:prstGeom prst="rect">
            <a:avLst/>
          </a:prstGeom>
          <a:noFill/>
        </p:spPr>
        <p:txBody>
          <a:bodyPr wrap="square" rtlCol="0">
            <a:spAutoFit/>
          </a:bodyPr>
          <a:lstStyle/>
          <a:p>
            <a:pPr algn="just">
              <a:lnSpc>
                <a:spcPct val="120000"/>
              </a:lnSpc>
            </a:pPr>
            <a:r>
              <a:rPr lang="it-IT" altLang="it-IT" sz="2000" b="1" cap="all" dirty="0">
                <a:solidFill>
                  <a:srgbClr val="0033CC"/>
                </a:solidFill>
                <a:cs typeface="Arial" panose="020B0604020202020204" pitchFamily="34" charset="0"/>
              </a:rPr>
              <a:t>piegatura</a:t>
            </a:r>
            <a:r>
              <a:rPr lang="it-IT" altLang="it-IT" dirty="0">
                <a:solidFill>
                  <a:srgbClr val="0033CC"/>
                </a:solidFill>
                <a:cs typeface="Arial" panose="020B0604020202020204" pitchFamily="34" charset="0"/>
              </a:rPr>
              <a:t>: viene effettuata attraverso punzoni e matrici di varia forma che consentono di piegare a spigolo l'acciaio. </a:t>
            </a:r>
          </a:p>
        </p:txBody>
      </p:sp>
      <p:pic>
        <p:nvPicPr>
          <p:cNvPr id="7" name="Picture 4" descr="C:\Users\Utente\Desktop\Lab. materiali e modelli\LEZIONI\ACCIAIO\Piegatura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734" y="2171596"/>
            <a:ext cx="4023014" cy="305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C:\Users\Utente\Desktop\Lab. materiali e modelli\LEZIONI\ACCIAIO\Piegatura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171596"/>
            <a:ext cx="4085704" cy="307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73036" y="5373216"/>
            <a:ext cx="8534195" cy="1126462"/>
          </a:xfrm>
          <a:prstGeom prst="rect">
            <a:avLst/>
          </a:prstGeom>
          <a:noFill/>
        </p:spPr>
        <p:txBody>
          <a:bodyPr wrap="square" rtlCol="0">
            <a:spAutoFit/>
          </a:bodyPr>
          <a:lstStyle/>
          <a:p>
            <a:pPr algn="just">
              <a:lnSpc>
                <a:spcPct val="120000"/>
              </a:lnSpc>
            </a:pPr>
            <a:r>
              <a:rPr lang="it-IT" altLang="it-IT" sz="2000" b="1" cap="all" dirty="0">
                <a:solidFill>
                  <a:srgbClr val="0033CC"/>
                </a:solidFill>
                <a:cs typeface="Arial" panose="020B0604020202020204" pitchFamily="34" charset="0"/>
              </a:rPr>
              <a:t>fucinatura</a:t>
            </a:r>
            <a:r>
              <a:rPr lang="it-IT" altLang="it-IT" dirty="0">
                <a:solidFill>
                  <a:srgbClr val="0033CC"/>
                </a:solidFill>
                <a:cs typeface="Arial" panose="020B0604020202020204" pitchFamily="34" charset="0"/>
              </a:rPr>
              <a:t>: praticata battendo il metallo rovente con un maglio sopra ad un'incudine. Può avvenire a freddo per produrre barre o blocchi, o a caldo per creare oggetti di forma più </a:t>
            </a:r>
            <a:r>
              <a:rPr lang="it-IT" altLang="it-IT" dirty="0" smtClean="0">
                <a:solidFill>
                  <a:srgbClr val="0033CC"/>
                </a:solidFill>
                <a:cs typeface="Arial" panose="020B0604020202020204" pitchFamily="34" charset="0"/>
              </a:rPr>
              <a:t>complessa.</a:t>
            </a:r>
            <a:endParaRPr lang="it-IT" altLang="it-IT" dirty="0">
              <a:solidFill>
                <a:srgbClr val="0033CC"/>
              </a:solidFill>
              <a:cs typeface="Arial" panose="020B0604020202020204" pitchFamily="34" charset="0"/>
            </a:endParaRPr>
          </a:p>
        </p:txBody>
      </p:sp>
      <p:sp>
        <p:nvSpPr>
          <p:cNvPr id="10" name="TextBox 12"/>
          <p:cNvSpPr txBox="1"/>
          <p:nvPr/>
        </p:nvSpPr>
        <p:spPr>
          <a:xfrm>
            <a:off x="0" y="727172"/>
            <a:ext cx="9144000" cy="461665"/>
          </a:xfrm>
          <a:prstGeom prst="rect">
            <a:avLst/>
          </a:prstGeom>
          <a:noFill/>
        </p:spPr>
        <p:txBody>
          <a:bodyPr wrap="square" rtlCol="0">
            <a:spAutoFit/>
          </a:bodyPr>
          <a:lstStyle/>
          <a:p>
            <a:pPr algn="ctr"/>
            <a:r>
              <a:rPr lang="it-IT" sz="2400" b="1" cap="all" dirty="0" smtClean="0">
                <a:solidFill>
                  <a:srgbClr val="C00000"/>
                </a:solidFill>
                <a:cs typeface="Arial" panose="020B0604020202020204" pitchFamily="34" charset="0"/>
              </a:rPr>
              <a:t>PROCESSI DI LAVORAZIONE</a:t>
            </a:r>
          </a:p>
        </p:txBody>
      </p:sp>
      <p:sp>
        <p:nvSpPr>
          <p:cNvPr id="12"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33960121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04902" y="2204864"/>
            <a:ext cx="8534195" cy="3970318"/>
          </a:xfrm>
          <a:prstGeom prst="rect">
            <a:avLst/>
          </a:prstGeom>
          <a:noFill/>
        </p:spPr>
        <p:txBody>
          <a:bodyPr wrap="square" rtlCol="0">
            <a:spAutoFit/>
          </a:bodyPr>
          <a:lstStyle/>
          <a:p>
            <a:pPr algn="just">
              <a:lnSpc>
                <a:spcPct val="120000"/>
              </a:lnSpc>
            </a:pPr>
            <a:r>
              <a:rPr lang="it-IT" sz="2000" b="1" cap="all" dirty="0" smtClean="0">
                <a:solidFill>
                  <a:srgbClr val="0033CC"/>
                </a:solidFill>
                <a:cs typeface="Arial" panose="020B0604020202020204" pitchFamily="34" charset="0"/>
              </a:rPr>
              <a:t>Termici</a:t>
            </a:r>
            <a:r>
              <a:rPr lang="it-IT" sz="2800" b="1" cap="all" dirty="0" smtClean="0">
                <a:solidFill>
                  <a:srgbClr val="0033CC"/>
                </a:solidFill>
                <a:cs typeface="Arial" panose="020B0604020202020204" pitchFamily="34" charset="0"/>
              </a:rPr>
              <a:t> </a:t>
            </a:r>
            <a:r>
              <a:rPr lang="it-IT" sz="2000" b="1" cap="all" dirty="0" smtClean="0">
                <a:solidFill>
                  <a:srgbClr val="0033CC"/>
                </a:solidFill>
                <a:cs typeface="Arial" panose="020B0604020202020204" pitchFamily="34" charset="0"/>
              </a:rPr>
              <a:t>-</a:t>
            </a:r>
            <a:r>
              <a:rPr lang="it-IT" dirty="0">
                <a:solidFill>
                  <a:srgbClr val="0033CC"/>
                </a:solidFill>
                <a:cs typeface="Arial" panose="020B0604020202020204" pitchFamily="34" charset="0"/>
              </a:rPr>
              <a:t> p</a:t>
            </a:r>
            <a:r>
              <a:rPr lang="it-IT" altLang="it-IT" dirty="0" smtClean="0">
                <a:solidFill>
                  <a:srgbClr val="0033CC"/>
                </a:solidFill>
                <a:cs typeface="Arial" panose="020B0604020202020204" pitchFamily="34" charset="0"/>
              </a:rPr>
              <a:t>ermettono </a:t>
            </a:r>
            <a:r>
              <a:rPr lang="it-IT" altLang="it-IT" dirty="0">
                <a:solidFill>
                  <a:srgbClr val="0033CC"/>
                </a:solidFill>
                <a:cs typeface="Arial" panose="020B0604020202020204" pitchFamily="34" charset="0"/>
              </a:rPr>
              <a:t>di variare in modo sensibile le caratteristiche meccaniche in funzione agli impieghi specifici a cui sono destinati</a:t>
            </a:r>
            <a:r>
              <a:rPr lang="it-IT" dirty="0">
                <a:solidFill>
                  <a:srgbClr val="0033CC"/>
                </a:solidFill>
                <a:cs typeface="Arial" panose="020B0604020202020204" pitchFamily="34" charset="0"/>
              </a:rPr>
              <a:t> </a:t>
            </a:r>
          </a:p>
          <a:p>
            <a:pPr algn="just">
              <a:lnSpc>
                <a:spcPct val="120000"/>
              </a:lnSpc>
            </a:pPr>
            <a:endParaRPr lang="it-IT" dirty="0">
              <a:solidFill>
                <a:srgbClr val="0033CC"/>
              </a:solidFill>
              <a:cs typeface="Arial" panose="020B0604020202020204" pitchFamily="34" charset="0"/>
            </a:endParaRPr>
          </a:p>
          <a:p>
            <a:pPr algn="just">
              <a:lnSpc>
                <a:spcPct val="120000"/>
              </a:lnSpc>
            </a:pPr>
            <a:r>
              <a:rPr lang="it-IT" sz="2000" b="1" cap="all" dirty="0" smtClean="0">
                <a:solidFill>
                  <a:srgbClr val="0033CC"/>
                </a:solidFill>
                <a:cs typeface="Arial" panose="020B0604020202020204" pitchFamily="34" charset="0"/>
              </a:rPr>
              <a:t>meccanici</a:t>
            </a:r>
            <a:r>
              <a:rPr lang="it-IT" sz="2800" b="1" cap="all" dirty="0" smtClean="0">
                <a:solidFill>
                  <a:srgbClr val="0033CC"/>
                </a:solidFill>
                <a:cs typeface="Arial" panose="020B0604020202020204" pitchFamily="34" charset="0"/>
              </a:rPr>
              <a:t> </a:t>
            </a:r>
            <a:r>
              <a:rPr lang="it-IT" sz="2000" b="1" cap="all" dirty="0" smtClean="0">
                <a:solidFill>
                  <a:srgbClr val="0033CC"/>
                </a:solidFill>
                <a:cs typeface="Arial" panose="020B0604020202020204" pitchFamily="34" charset="0"/>
              </a:rPr>
              <a:t>–</a:t>
            </a:r>
            <a:r>
              <a:rPr lang="it-IT" sz="2800" b="1" cap="all" dirty="0" smtClean="0">
                <a:solidFill>
                  <a:srgbClr val="0033CC"/>
                </a:solidFill>
                <a:cs typeface="Arial" panose="020B0604020202020204" pitchFamily="34" charset="0"/>
              </a:rPr>
              <a:t> </a:t>
            </a:r>
            <a:r>
              <a:rPr lang="it-IT" dirty="0" smtClean="0">
                <a:solidFill>
                  <a:srgbClr val="0033CC"/>
                </a:solidFill>
                <a:cs typeface="Arial" panose="020B0604020202020204" pitchFamily="34" charset="0"/>
              </a:rPr>
              <a:t>provocano </a:t>
            </a:r>
            <a:r>
              <a:rPr lang="it-IT" dirty="0">
                <a:solidFill>
                  <a:srgbClr val="0033CC"/>
                </a:solidFill>
                <a:cs typeface="Arial" panose="020B0604020202020204" pitchFamily="34" charset="0"/>
              </a:rPr>
              <a:t>una forte deformazione della struttura cristallina e notevoli tensioni interne, determinando l’incrudimento del materiale, ovvero un aumento delle proprietà meccaniche talvolta accompagnato da una diminuzione della tenacità</a:t>
            </a:r>
            <a:r>
              <a:rPr lang="it-IT" dirty="0" smtClean="0">
                <a:solidFill>
                  <a:srgbClr val="0033CC"/>
                </a:solidFill>
                <a:cs typeface="Arial" panose="020B0604020202020204" pitchFamily="34" charset="0"/>
              </a:rPr>
              <a:t>.</a:t>
            </a:r>
          </a:p>
          <a:p>
            <a:pPr algn="just">
              <a:lnSpc>
                <a:spcPct val="120000"/>
              </a:lnSpc>
            </a:pPr>
            <a:endParaRPr lang="it-IT" dirty="0">
              <a:solidFill>
                <a:srgbClr val="0033CC"/>
              </a:solidFill>
              <a:cs typeface="Arial" panose="020B0604020202020204" pitchFamily="34" charset="0"/>
            </a:endParaRPr>
          </a:p>
          <a:p>
            <a:pPr algn="just">
              <a:lnSpc>
                <a:spcPct val="120000"/>
              </a:lnSpc>
            </a:pPr>
            <a:r>
              <a:rPr lang="it-IT" sz="2000" b="1" cap="all" dirty="0" smtClean="0">
                <a:solidFill>
                  <a:srgbClr val="0033CC"/>
                </a:solidFill>
                <a:cs typeface="Arial" panose="020B0604020202020204" pitchFamily="34" charset="0"/>
              </a:rPr>
              <a:t>fisico-chimici</a:t>
            </a:r>
            <a:r>
              <a:rPr lang="it-IT" sz="2800" b="1" cap="all" dirty="0" smtClean="0">
                <a:solidFill>
                  <a:srgbClr val="0033CC"/>
                </a:solidFill>
                <a:cs typeface="Arial" panose="020B0604020202020204" pitchFamily="34" charset="0"/>
              </a:rPr>
              <a:t> </a:t>
            </a:r>
            <a:r>
              <a:rPr lang="it-IT" sz="2000" b="1" cap="all" dirty="0" smtClean="0">
                <a:solidFill>
                  <a:srgbClr val="0033CC"/>
                </a:solidFill>
                <a:cs typeface="Arial" panose="020B0604020202020204" pitchFamily="34" charset="0"/>
              </a:rPr>
              <a:t>-</a:t>
            </a:r>
            <a:r>
              <a:rPr lang="it-IT" sz="2800" b="1" cap="all" dirty="0" smtClean="0">
                <a:solidFill>
                  <a:srgbClr val="0033CC"/>
                </a:solidFill>
                <a:cs typeface="Arial" panose="020B0604020202020204" pitchFamily="34" charset="0"/>
              </a:rPr>
              <a:t> </a:t>
            </a:r>
            <a:r>
              <a:rPr lang="it-IT" dirty="0">
                <a:solidFill>
                  <a:srgbClr val="0033CC"/>
                </a:solidFill>
                <a:cs typeface="Arial" panose="020B0604020202020204" pitchFamily="34" charset="0"/>
              </a:rPr>
              <a:t>h</a:t>
            </a:r>
            <a:r>
              <a:rPr lang="it-IT" altLang="it-IT" dirty="0" smtClean="0">
                <a:solidFill>
                  <a:srgbClr val="0033CC"/>
                </a:solidFill>
                <a:cs typeface="Arial" panose="020B0604020202020204" pitchFamily="34" charset="0"/>
              </a:rPr>
              <a:t>anno </a:t>
            </a:r>
            <a:r>
              <a:rPr lang="it-IT" altLang="it-IT" dirty="0">
                <a:solidFill>
                  <a:srgbClr val="0033CC"/>
                </a:solidFill>
                <a:cs typeface="Arial" panose="020B0604020202020204" pitchFamily="34" charset="0"/>
              </a:rPr>
              <a:t>lo scopo di aumentare la durezza superficiale degli acciai mediante il riscaldamento del materiale a contatto con altre sostanze.</a:t>
            </a:r>
          </a:p>
          <a:p>
            <a:pPr algn="just">
              <a:lnSpc>
                <a:spcPct val="120000"/>
              </a:lnSpc>
            </a:pPr>
            <a:endParaRPr lang="it-IT" dirty="0">
              <a:solidFill>
                <a:srgbClr val="0033CC"/>
              </a:solidFill>
              <a:cs typeface="Arial" panose="020B0604020202020204" pitchFamily="34" charset="0"/>
            </a:endParaRPr>
          </a:p>
        </p:txBody>
      </p:sp>
      <p:sp>
        <p:nvSpPr>
          <p:cNvPr id="13" name="TextBox 12"/>
          <p:cNvSpPr txBox="1"/>
          <p:nvPr/>
        </p:nvSpPr>
        <p:spPr>
          <a:xfrm>
            <a:off x="-1" y="761350"/>
            <a:ext cx="9144000" cy="461665"/>
          </a:xfrm>
          <a:prstGeom prst="rect">
            <a:avLst/>
          </a:prstGeom>
          <a:noFill/>
        </p:spPr>
        <p:txBody>
          <a:bodyPr wrap="square" rtlCol="0">
            <a:spAutoFit/>
          </a:bodyPr>
          <a:lstStyle/>
          <a:p>
            <a:pPr algn="ctr"/>
            <a:r>
              <a:rPr lang="it-IT" sz="2400" b="1" cap="all" dirty="0" smtClean="0">
                <a:solidFill>
                  <a:srgbClr val="C00000"/>
                </a:solidFill>
                <a:cs typeface="Arial" panose="020B0604020202020204" pitchFamily="34" charset="0"/>
              </a:rPr>
              <a:t>TRATTAMENTI</a:t>
            </a:r>
            <a:endParaRPr lang="it-IT" sz="2800" b="1" cap="all" dirty="0" smtClean="0">
              <a:solidFill>
                <a:srgbClr val="C00000"/>
              </a:solidFill>
              <a:cs typeface="Arial" panose="020B0604020202020204" pitchFamily="34" charset="0"/>
            </a:endParaRPr>
          </a:p>
        </p:txBody>
      </p:sp>
      <p:sp>
        <p:nvSpPr>
          <p:cNvPr id="6" name="TextBox 10"/>
          <p:cNvSpPr txBox="1"/>
          <p:nvPr/>
        </p:nvSpPr>
        <p:spPr>
          <a:xfrm>
            <a:off x="304902" y="1275961"/>
            <a:ext cx="8681781" cy="757130"/>
          </a:xfrm>
          <a:prstGeom prst="rect">
            <a:avLst/>
          </a:prstGeom>
          <a:noFill/>
        </p:spPr>
        <p:txBody>
          <a:bodyPr wrap="square" rtlCol="0">
            <a:spAutoFit/>
          </a:bodyPr>
          <a:lstStyle/>
          <a:p>
            <a:pPr algn="just">
              <a:lnSpc>
                <a:spcPct val="120000"/>
              </a:lnSpc>
            </a:pPr>
            <a:r>
              <a:rPr lang="it-IT" dirty="0">
                <a:solidFill>
                  <a:srgbClr val="0033CC"/>
                </a:solidFill>
                <a:cs typeface="Arial" panose="020B0604020202020204" pitchFamily="34" charset="0"/>
              </a:rPr>
              <a:t>L’acciaio può essere sottoposto a trattamenti che agiscono sulla sua struttura cristallina, modificandone le caratteristiche fisiche e meccaniche. </a:t>
            </a:r>
            <a:endParaRPr lang="it-IT" dirty="0" smtClean="0">
              <a:solidFill>
                <a:srgbClr val="0033CC"/>
              </a:solidFill>
              <a:cs typeface="Arial" panose="020B0604020202020204" pitchFamily="34" charset="0"/>
            </a:endParaRPr>
          </a:p>
        </p:txBody>
      </p:sp>
      <p:sp>
        <p:nvSpPr>
          <p:cNvPr id="7"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28647535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3575" y="872938"/>
            <a:ext cx="5832648" cy="584775"/>
          </a:xfrm>
          <a:prstGeom prst="rect">
            <a:avLst/>
          </a:prstGeom>
          <a:noFill/>
        </p:spPr>
        <p:txBody>
          <a:bodyPr wrap="square" rtlCol="0">
            <a:spAutoFit/>
          </a:bodyPr>
          <a:lstStyle/>
          <a:p>
            <a:pPr algn="ctr"/>
            <a:r>
              <a:rPr lang="it-IT" sz="3200" b="1" dirty="0" smtClean="0">
                <a:solidFill>
                  <a:srgbClr val="0033CC"/>
                </a:solidFill>
                <a:cs typeface="Arial" panose="020B0604020202020204" pitchFamily="34" charset="0"/>
              </a:rPr>
              <a:t>MATERIALI METALLICI</a:t>
            </a:r>
          </a:p>
        </p:txBody>
      </p:sp>
      <p:grpSp>
        <p:nvGrpSpPr>
          <p:cNvPr id="7" name="Gruppo 6"/>
          <p:cNvGrpSpPr/>
          <p:nvPr/>
        </p:nvGrpSpPr>
        <p:grpSpPr>
          <a:xfrm>
            <a:off x="4812358" y="2141633"/>
            <a:ext cx="4212766" cy="2607352"/>
            <a:chOff x="4812358" y="2141633"/>
            <a:chExt cx="4212766" cy="2607352"/>
          </a:xfrm>
        </p:grpSpPr>
        <p:sp>
          <p:nvSpPr>
            <p:cNvPr id="8" name="CasellaDiTesto 14"/>
            <p:cNvSpPr txBox="1">
              <a:spLocks noChangeArrowheads="1"/>
            </p:cNvSpPr>
            <p:nvPr/>
          </p:nvSpPr>
          <p:spPr bwMode="auto">
            <a:xfrm>
              <a:off x="4812358" y="3179325"/>
              <a:ext cx="11509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600" dirty="0">
                  <a:solidFill>
                    <a:srgbClr val="0033CC"/>
                  </a:solidFill>
                  <a:latin typeface="+mn-lt"/>
                </a:rPr>
                <a:t>rame</a:t>
              </a:r>
            </a:p>
            <a:p>
              <a:pPr eaLnBrk="1" hangingPunct="1"/>
              <a:r>
                <a:rPr lang="it-IT" altLang="it-IT" sz="1600" dirty="0">
                  <a:solidFill>
                    <a:srgbClr val="0033CC"/>
                  </a:solidFill>
                  <a:latin typeface="+mn-lt"/>
                </a:rPr>
                <a:t>piombo</a:t>
              </a:r>
            </a:p>
            <a:p>
              <a:pPr eaLnBrk="1" hangingPunct="1"/>
              <a:r>
                <a:rPr lang="it-IT" altLang="it-IT" sz="1600" dirty="0">
                  <a:solidFill>
                    <a:srgbClr val="0033CC"/>
                  </a:solidFill>
                  <a:latin typeface="+mn-lt"/>
                </a:rPr>
                <a:t>nichel</a:t>
              </a:r>
            </a:p>
            <a:p>
              <a:pPr eaLnBrk="1" hangingPunct="1"/>
              <a:r>
                <a:rPr lang="it-IT" altLang="it-IT" sz="1600" dirty="0">
                  <a:solidFill>
                    <a:srgbClr val="0033CC"/>
                  </a:solidFill>
                  <a:latin typeface="+mn-lt"/>
                </a:rPr>
                <a:t>stagno</a:t>
              </a:r>
            </a:p>
            <a:p>
              <a:pPr eaLnBrk="1" hangingPunct="1"/>
              <a:r>
                <a:rPr lang="it-IT" altLang="it-IT" sz="1600" dirty="0">
                  <a:solidFill>
                    <a:srgbClr val="0033CC"/>
                  </a:solidFill>
                  <a:latin typeface="+mn-lt"/>
                </a:rPr>
                <a:t>cromo</a:t>
              </a:r>
            </a:p>
            <a:p>
              <a:pPr eaLnBrk="1" hangingPunct="1"/>
              <a:r>
                <a:rPr lang="it-IT" altLang="it-IT" sz="1600" dirty="0" smtClean="0">
                  <a:solidFill>
                    <a:srgbClr val="0033CC"/>
                  </a:solidFill>
                  <a:latin typeface="+mn-lt"/>
                </a:rPr>
                <a:t>zinco</a:t>
              </a:r>
              <a:endParaRPr lang="it-IT" altLang="it-IT" sz="1600" dirty="0">
                <a:solidFill>
                  <a:srgbClr val="0033CC"/>
                </a:solidFill>
                <a:latin typeface="+mn-lt"/>
              </a:endParaRPr>
            </a:p>
          </p:txBody>
        </p:sp>
        <p:sp>
          <p:nvSpPr>
            <p:cNvPr id="9" name="CasellaDiTesto 15"/>
            <p:cNvSpPr txBox="1">
              <a:spLocks noChangeArrowheads="1"/>
            </p:cNvSpPr>
            <p:nvPr/>
          </p:nvSpPr>
          <p:spPr bwMode="auto">
            <a:xfrm>
              <a:off x="6063991" y="3182805"/>
              <a:ext cx="144559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600" dirty="0">
                  <a:solidFill>
                    <a:srgbClr val="0033CC"/>
                  </a:solidFill>
                  <a:latin typeface="+mn-lt"/>
                </a:rPr>
                <a:t>alluminio</a:t>
              </a:r>
            </a:p>
            <a:p>
              <a:pPr eaLnBrk="1" hangingPunct="1"/>
              <a:r>
                <a:rPr lang="it-IT" altLang="it-IT" sz="1600" dirty="0">
                  <a:solidFill>
                    <a:srgbClr val="0033CC"/>
                  </a:solidFill>
                  <a:latin typeface="+mn-lt"/>
                </a:rPr>
                <a:t>titanio</a:t>
              </a:r>
            </a:p>
            <a:p>
              <a:pPr eaLnBrk="1" hangingPunct="1"/>
              <a:endParaRPr lang="it-IT" altLang="it-IT" sz="1600" dirty="0">
                <a:solidFill>
                  <a:srgbClr val="0033CC"/>
                </a:solidFill>
                <a:latin typeface="+mn-lt"/>
              </a:endParaRPr>
            </a:p>
          </p:txBody>
        </p:sp>
        <p:sp>
          <p:nvSpPr>
            <p:cNvPr id="10" name="CasellaDiTesto 16"/>
            <p:cNvSpPr txBox="1">
              <a:spLocks noChangeArrowheads="1"/>
            </p:cNvSpPr>
            <p:nvPr/>
          </p:nvSpPr>
          <p:spPr bwMode="auto">
            <a:xfrm>
              <a:off x="7588337" y="3182805"/>
              <a:ext cx="14367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600" dirty="0">
                  <a:solidFill>
                    <a:srgbClr val="0033CC"/>
                  </a:solidFill>
                  <a:latin typeface="+mn-lt"/>
                </a:rPr>
                <a:t>magnesio</a:t>
              </a:r>
            </a:p>
            <a:p>
              <a:pPr eaLnBrk="1" hangingPunct="1"/>
              <a:endParaRPr lang="it-IT" altLang="it-IT" sz="1600" dirty="0">
                <a:solidFill>
                  <a:srgbClr val="0033CC"/>
                </a:solidFill>
                <a:latin typeface="+mn-lt"/>
              </a:endParaRPr>
            </a:p>
          </p:txBody>
        </p:sp>
        <p:sp>
          <p:nvSpPr>
            <p:cNvPr id="14" name="TextBox 13"/>
            <p:cNvSpPr txBox="1"/>
            <p:nvPr/>
          </p:nvSpPr>
          <p:spPr>
            <a:xfrm>
              <a:off x="5387827" y="2141633"/>
              <a:ext cx="2882106" cy="523220"/>
            </a:xfrm>
            <a:prstGeom prst="rect">
              <a:avLst/>
            </a:prstGeom>
            <a:noFill/>
          </p:spPr>
          <p:txBody>
            <a:bodyPr wrap="square" rtlCol="0">
              <a:spAutoFit/>
            </a:bodyPr>
            <a:lstStyle/>
            <a:p>
              <a:pPr algn="ctr"/>
              <a:r>
                <a:rPr lang="it-IT" sz="2800" b="1" dirty="0" smtClean="0">
                  <a:solidFill>
                    <a:srgbClr val="0033CC"/>
                  </a:solidFill>
                  <a:cs typeface="Arial" panose="020B0604020202020204" pitchFamily="34" charset="0"/>
                </a:rPr>
                <a:t>NON FERROSI</a:t>
              </a:r>
            </a:p>
          </p:txBody>
        </p:sp>
        <p:sp>
          <p:nvSpPr>
            <p:cNvPr id="19" name="TextBox 18"/>
            <p:cNvSpPr txBox="1"/>
            <p:nvPr/>
          </p:nvSpPr>
          <p:spPr>
            <a:xfrm>
              <a:off x="5293751" y="2679717"/>
              <a:ext cx="3070258" cy="338554"/>
            </a:xfrm>
            <a:prstGeom prst="rect">
              <a:avLst/>
            </a:prstGeom>
            <a:solidFill>
              <a:schemeClr val="bg1">
                <a:lumMod val="95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defPPr>
                <a:defRPr lang="it-IT"/>
              </a:defPPr>
              <a:lvl1pPr>
                <a:defRPr sz="2000">
                  <a:solidFill>
                    <a:srgbClr val="000000"/>
                  </a:solidFill>
                  <a:latin typeface="Consolas" panose="020B0609020204030204" pitchFamily="49" charset="0"/>
                  <a:ea typeface="Arial Unicode MS" panose="020B0604020202020204" pitchFamily="34" charset="-128"/>
                  <a:cs typeface="Consolas" panose="020B0609020204030204" pitchFamily="49" charset="0"/>
                </a:defRPr>
              </a:lvl1pPr>
            </a:lstStyle>
            <a:p>
              <a:r>
                <a:rPr lang="it-IT" altLang="it-IT" sz="1600" dirty="0" smtClean="0">
                  <a:solidFill>
                    <a:srgbClr val="0033CC"/>
                  </a:solidFill>
                  <a:latin typeface="+mn-lt"/>
                  <a:cs typeface="Arial" panose="020B0604020202020204" pitchFamily="34" charset="0"/>
                </a:rPr>
                <a:t>pesanti    </a:t>
              </a:r>
              <a:r>
                <a:rPr lang="it-IT" altLang="it-IT" sz="1600" dirty="0">
                  <a:solidFill>
                    <a:srgbClr val="0033CC"/>
                  </a:solidFill>
                  <a:latin typeface="+mn-lt"/>
                  <a:cs typeface="Arial" panose="020B0604020202020204" pitchFamily="34" charset="0"/>
                </a:rPr>
                <a:t>leggeri </a:t>
              </a:r>
              <a:r>
                <a:rPr lang="it-IT" altLang="it-IT" sz="1600" dirty="0" smtClean="0">
                  <a:solidFill>
                    <a:srgbClr val="0033CC"/>
                  </a:solidFill>
                  <a:latin typeface="+mn-lt"/>
                  <a:cs typeface="Arial" panose="020B0604020202020204" pitchFamily="34" charset="0"/>
                </a:rPr>
                <a:t>   ultra leggeri</a:t>
              </a:r>
              <a:endParaRPr lang="it-IT" sz="1600" dirty="0">
                <a:solidFill>
                  <a:srgbClr val="0033CC"/>
                </a:solidFill>
                <a:latin typeface="+mn-lt"/>
                <a:cs typeface="Arial" panose="020B0604020202020204" pitchFamily="34" charset="0"/>
              </a:endParaRPr>
            </a:p>
          </p:txBody>
        </p:sp>
      </p:grpSp>
      <p:grpSp>
        <p:nvGrpSpPr>
          <p:cNvPr id="6" name="Gruppo 5"/>
          <p:cNvGrpSpPr/>
          <p:nvPr/>
        </p:nvGrpSpPr>
        <p:grpSpPr>
          <a:xfrm>
            <a:off x="278946" y="2060848"/>
            <a:ext cx="4037448" cy="3685453"/>
            <a:chOff x="278946" y="2060848"/>
            <a:chExt cx="4037448" cy="3685453"/>
          </a:xfrm>
        </p:grpSpPr>
        <p:sp>
          <p:nvSpPr>
            <p:cNvPr id="11" name="CasellaDiTesto 14"/>
            <p:cNvSpPr txBox="1">
              <a:spLocks noChangeArrowheads="1"/>
            </p:cNvSpPr>
            <p:nvPr/>
          </p:nvSpPr>
          <p:spPr bwMode="auto">
            <a:xfrm>
              <a:off x="2058240" y="4730638"/>
              <a:ext cx="225815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2000" b="1" dirty="0" smtClean="0">
                  <a:solidFill>
                    <a:srgbClr val="0033CC"/>
                  </a:solidFill>
                  <a:latin typeface="+mn-lt"/>
                </a:rPr>
                <a:t>- al </a:t>
              </a:r>
              <a:r>
                <a:rPr lang="it-IT" altLang="it-IT" sz="2000" b="1" dirty="0">
                  <a:solidFill>
                    <a:srgbClr val="0033CC"/>
                  </a:solidFill>
                  <a:latin typeface="+mn-lt"/>
                </a:rPr>
                <a:t>carbonio</a:t>
              </a:r>
            </a:p>
            <a:p>
              <a:pPr eaLnBrk="1" hangingPunct="1"/>
              <a:r>
                <a:rPr lang="it-IT" altLang="it-IT" sz="2000" b="1" dirty="0" smtClean="0">
                  <a:solidFill>
                    <a:srgbClr val="0033CC"/>
                  </a:solidFill>
                  <a:latin typeface="+mn-lt"/>
                </a:rPr>
                <a:t>- </a:t>
              </a:r>
              <a:r>
                <a:rPr lang="it-IT" altLang="it-IT" sz="2000" b="1" dirty="0" err="1" smtClean="0">
                  <a:solidFill>
                    <a:srgbClr val="0033CC"/>
                  </a:solidFill>
                  <a:latin typeface="+mn-lt"/>
                </a:rPr>
                <a:t>bassolegati</a:t>
              </a:r>
              <a:endParaRPr lang="it-IT" altLang="it-IT" sz="2000" b="1" dirty="0">
                <a:solidFill>
                  <a:srgbClr val="0033CC"/>
                </a:solidFill>
                <a:latin typeface="+mn-lt"/>
              </a:endParaRPr>
            </a:p>
            <a:p>
              <a:pPr eaLnBrk="1" hangingPunct="1"/>
              <a:r>
                <a:rPr lang="it-IT" altLang="it-IT" sz="2000" b="1" dirty="0" smtClean="0">
                  <a:solidFill>
                    <a:srgbClr val="0033CC"/>
                  </a:solidFill>
                  <a:latin typeface="+mn-lt"/>
                </a:rPr>
                <a:t>- legati </a:t>
              </a:r>
              <a:r>
                <a:rPr lang="it-IT" altLang="it-IT" sz="1600" dirty="0">
                  <a:solidFill>
                    <a:srgbClr val="0033CC"/>
                  </a:solidFill>
                  <a:latin typeface="+mn-lt"/>
                </a:rPr>
                <a:t>(o speciali</a:t>
              </a:r>
              <a:r>
                <a:rPr lang="it-IT" altLang="it-IT" sz="1600" dirty="0" smtClean="0">
                  <a:solidFill>
                    <a:srgbClr val="0033CC"/>
                  </a:solidFill>
                  <a:latin typeface="+mn-lt"/>
                </a:rPr>
                <a:t>)</a:t>
              </a:r>
              <a:endParaRPr lang="it-IT" altLang="it-IT" sz="2000" b="1" dirty="0">
                <a:solidFill>
                  <a:srgbClr val="0033CC"/>
                </a:solidFill>
                <a:latin typeface="+mn-lt"/>
              </a:endParaRPr>
            </a:p>
          </p:txBody>
        </p:sp>
        <p:sp>
          <p:nvSpPr>
            <p:cNvPr id="13" name="TextBox 12"/>
            <p:cNvSpPr txBox="1"/>
            <p:nvPr/>
          </p:nvSpPr>
          <p:spPr>
            <a:xfrm>
              <a:off x="427269" y="2060848"/>
              <a:ext cx="3528392" cy="523220"/>
            </a:xfrm>
            <a:prstGeom prst="rect">
              <a:avLst/>
            </a:prstGeom>
            <a:noFill/>
          </p:spPr>
          <p:txBody>
            <a:bodyPr wrap="square" rtlCol="0">
              <a:spAutoFit/>
            </a:bodyPr>
            <a:lstStyle/>
            <a:p>
              <a:pPr algn="ctr"/>
              <a:r>
                <a:rPr lang="it-IT" sz="2800" b="1" dirty="0" smtClean="0">
                  <a:solidFill>
                    <a:srgbClr val="0033CC"/>
                  </a:solidFill>
                  <a:cs typeface="Arial" panose="020B0604020202020204" pitchFamily="34" charset="0"/>
                </a:rPr>
                <a:t>FERROSI</a:t>
              </a:r>
            </a:p>
          </p:txBody>
        </p:sp>
        <p:sp>
          <p:nvSpPr>
            <p:cNvPr id="3" name="TextBox 2"/>
            <p:cNvSpPr txBox="1"/>
            <p:nvPr/>
          </p:nvSpPr>
          <p:spPr>
            <a:xfrm>
              <a:off x="285552" y="3858916"/>
              <a:ext cx="3510362" cy="769441"/>
            </a:xfrm>
            <a:prstGeom prst="rect">
              <a:avLst/>
            </a:prstGeom>
            <a:solidFill>
              <a:schemeClr val="bg1">
                <a:lumMod val="95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it-IT" altLang="it-IT" sz="2000" dirty="0" smtClean="0">
                  <a:solidFill>
                    <a:srgbClr val="0033CC"/>
                  </a:solidFill>
                  <a:ea typeface="Arial Unicode MS" panose="020B0604020202020204" pitchFamily="34" charset="-128"/>
                  <a:cs typeface="Arial" panose="020B0604020202020204" pitchFamily="34" charset="0"/>
                </a:rPr>
                <a:t>ghise       </a:t>
              </a:r>
              <a:r>
                <a:rPr lang="it-IT" altLang="it-IT" sz="2400" b="1" dirty="0" smtClean="0">
                  <a:solidFill>
                    <a:srgbClr val="0033CC"/>
                  </a:solidFill>
                  <a:ea typeface="Arial Unicode MS" panose="020B0604020202020204" pitchFamily="34" charset="-128"/>
                  <a:cs typeface="Arial" panose="020B0604020202020204" pitchFamily="34" charset="0"/>
                </a:rPr>
                <a:t>acciai</a:t>
              </a:r>
              <a:endParaRPr lang="it-IT" altLang="it-IT" sz="2000" dirty="0" smtClean="0">
                <a:solidFill>
                  <a:srgbClr val="0033CC"/>
                </a:solidFill>
                <a:ea typeface="Arial Unicode MS" panose="020B0604020202020204" pitchFamily="34" charset="-128"/>
                <a:cs typeface="Arial" panose="020B0604020202020204" pitchFamily="34" charset="0"/>
              </a:endParaRPr>
            </a:p>
            <a:p>
              <a:pPr algn="ctr"/>
              <a:r>
                <a:rPr lang="it-IT" sz="2000" dirty="0" smtClean="0">
                  <a:solidFill>
                    <a:srgbClr val="0033CC"/>
                  </a:solidFill>
                  <a:ea typeface="Arial Unicode MS" panose="020B0604020202020204" pitchFamily="34" charset="-128"/>
                  <a:cs typeface="Arial" panose="020B0604020202020204" pitchFamily="34" charset="0"/>
                </a:rPr>
                <a:t>C› 2%       C≤ </a:t>
              </a:r>
              <a:r>
                <a:rPr lang="it-IT" sz="2000" dirty="0">
                  <a:solidFill>
                    <a:srgbClr val="0033CC"/>
                  </a:solidFill>
                  <a:ea typeface="Arial Unicode MS" panose="020B0604020202020204" pitchFamily="34" charset="-128"/>
                  <a:cs typeface="Arial" panose="020B0604020202020204" pitchFamily="34" charset="0"/>
                </a:rPr>
                <a:t>2</a:t>
              </a:r>
              <a:r>
                <a:rPr lang="it-IT" sz="2000" dirty="0" smtClean="0">
                  <a:solidFill>
                    <a:srgbClr val="0033CC"/>
                  </a:solidFill>
                  <a:ea typeface="Arial Unicode MS" panose="020B0604020202020204" pitchFamily="34" charset="-128"/>
                  <a:cs typeface="Arial" panose="020B0604020202020204" pitchFamily="34" charset="0"/>
                </a:rPr>
                <a:t>%</a:t>
              </a:r>
              <a:endParaRPr lang="it-IT" sz="2400" dirty="0">
                <a:solidFill>
                  <a:srgbClr val="0033CC"/>
                </a:solidFill>
                <a:cs typeface="Arial" panose="020B0604020202020204" pitchFamily="34" charset="0"/>
              </a:endParaRPr>
            </a:p>
          </p:txBody>
        </p:sp>
        <p:sp>
          <p:nvSpPr>
            <p:cNvPr id="12" name="Rectangle 11"/>
            <p:cNvSpPr/>
            <p:nvPr/>
          </p:nvSpPr>
          <p:spPr>
            <a:xfrm>
              <a:off x="278946" y="2722616"/>
              <a:ext cx="3874529" cy="830997"/>
            </a:xfrm>
            <a:prstGeom prst="rect">
              <a:avLst/>
            </a:prstGeom>
          </p:spPr>
          <p:txBody>
            <a:bodyPr wrap="square">
              <a:spAutoFit/>
            </a:bodyPr>
            <a:lstStyle/>
            <a:p>
              <a:pPr algn="just">
                <a:defRPr/>
              </a:pPr>
              <a:r>
                <a:rPr lang="it-IT" sz="1600" dirty="0" smtClean="0">
                  <a:solidFill>
                    <a:srgbClr val="0033CC"/>
                  </a:solidFill>
                  <a:cs typeface="Arial" panose="020B0604020202020204" pitchFamily="34" charset="0"/>
                </a:rPr>
                <a:t>leghe </a:t>
              </a:r>
              <a:r>
                <a:rPr lang="it-IT" sz="1600" dirty="0">
                  <a:solidFill>
                    <a:srgbClr val="0033CC"/>
                  </a:solidFill>
                  <a:cs typeface="Arial" panose="020B0604020202020204" pitchFamily="34" charset="0"/>
                </a:rPr>
                <a:t>i ferro e  carbonio </a:t>
              </a:r>
              <a:r>
                <a:rPr lang="it-IT" sz="1600" dirty="0" smtClean="0">
                  <a:solidFill>
                    <a:srgbClr val="0033CC"/>
                  </a:solidFill>
                  <a:cs typeface="Arial" panose="020B0604020202020204" pitchFamily="34" charset="0"/>
                </a:rPr>
                <a:t>con proprietà </a:t>
              </a:r>
              <a:r>
                <a:rPr lang="it-IT" sz="1600" dirty="0">
                  <a:solidFill>
                    <a:srgbClr val="0033CC"/>
                  </a:solidFill>
                  <a:cs typeface="Arial" panose="020B0604020202020204" pitchFamily="34" charset="0"/>
                </a:rPr>
                <a:t>diversa a seconda degli elementi che compongo la lega (detti </a:t>
              </a:r>
              <a:r>
                <a:rPr lang="it-IT" sz="1600" i="1" dirty="0">
                  <a:solidFill>
                    <a:srgbClr val="0033CC"/>
                  </a:solidFill>
                  <a:cs typeface="Arial" panose="020B0604020202020204" pitchFamily="34" charset="0"/>
                </a:rPr>
                <a:t>alliganti</a:t>
              </a:r>
              <a:r>
                <a:rPr lang="it-IT" sz="1600" dirty="0">
                  <a:solidFill>
                    <a:srgbClr val="0033CC"/>
                  </a:solidFill>
                  <a:cs typeface="Arial" panose="020B0604020202020204" pitchFamily="34" charset="0"/>
                </a:rPr>
                <a:t>). </a:t>
              </a:r>
            </a:p>
          </p:txBody>
        </p:sp>
      </p:grpSp>
      <p:sp>
        <p:nvSpPr>
          <p:cNvPr id="16"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181456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23527" y="1628800"/>
            <a:ext cx="8496944" cy="4206664"/>
          </a:xfrm>
          <a:prstGeom prst="rect">
            <a:avLst/>
          </a:prstGeom>
          <a:noFill/>
        </p:spPr>
        <p:txBody>
          <a:bodyPr wrap="square" rtlCol="0">
            <a:spAutoFit/>
          </a:bodyPr>
          <a:lstStyle/>
          <a:p>
            <a:pPr algn="just">
              <a:lnSpc>
                <a:spcPct val="120000"/>
              </a:lnSpc>
            </a:pPr>
            <a:r>
              <a:rPr lang="it-IT" altLang="it-IT" sz="2000" b="1" cap="all" dirty="0" smtClean="0">
                <a:solidFill>
                  <a:srgbClr val="0033CC"/>
                </a:solidFill>
                <a:cs typeface="Arial" panose="020B0604020202020204" pitchFamily="34" charset="0"/>
              </a:rPr>
              <a:t>Tempra</a:t>
            </a:r>
            <a:r>
              <a:rPr lang="it-IT" altLang="it-IT" dirty="0">
                <a:solidFill>
                  <a:srgbClr val="0033CC"/>
                </a:solidFill>
                <a:cs typeface="Arial" panose="020B0604020202020204" pitchFamily="34" charset="0"/>
              </a:rPr>
              <a:t> </a:t>
            </a:r>
            <a:r>
              <a:rPr lang="it-IT" altLang="it-IT" dirty="0" smtClean="0">
                <a:solidFill>
                  <a:srgbClr val="0033CC"/>
                </a:solidFill>
                <a:cs typeface="Arial" panose="020B0604020202020204" pitchFamily="34" charset="0"/>
              </a:rPr>
              <a:t>- </a:t>
            </a:r>
            <a:r>
              <a:rPr lang="it-IT" altLang="it-IT" dirty="0">
                <a:solidFill>
                  <a:srgbClr val="0033CC"/>
                </a:solidFill>
                <a:cs typeface="Arial" panose="020B0604020202020204" pitchFamily="34" charset="0"/>
              </a:rPr>
              <a:t>riscaldamento fino a 800-900° e successivo brusco raffreddamento in acqua o olio; aumenta la durezza e la resistenza meccanica, rendendo però il materiale più </a:t>
            </a:r>
            <a:r>
              <a:rPr lang="it-IT" altLang="it-IT" dirty="0" smtClean="0">
                <a:solidFill>
                  <a:srgbClr val="0033CC"/>
                </a:solidFill>
                <a:cs typeface="Arial" panose="020B0604020202020204" pitchFamily="34" charset="0"/>
              </a:rPr>
              <a:t>fragile</a:t>
            </a:r>
          </a:p>
          <a:p>
            <a:pPr algn="just">
              <a:lnSpc>
                <a:spcPct val="120000"/>
              </a:lnSpc>
            </a:pPr>
            <a:endParaRPr lang="it-IT" altLang="it-IT" dirty="0">
              <a:solidFill>
                <a:srgbClr val="0033CC"/>
              </a:solidFill>
              <a:cs typeface="Arial" panose="020B0604020202020204" pitchFamily="34" charset="0"/>
            </a:endParaRPr>
          </a:p>
          <a:p>
            <a:pPr algn="just">
              <a:lnSpc>
                <a:spcPct val="120000"/>
              </a:lnSpc>
            </a:pPr>
            <a:r>
              <a:rPr lang="it-IT" altLang="it-IT" sz="2000" b="1" cap="all" dirty="0" smtClean="0">
                <a:solidFill>
                  <a:srgbClr val="0033CC"/>
                </a:solidFill>
                <a:cs typeface="Arial" panose="020B0604020202020204" pitchFamily="34" charset="0"/>
              </a:rPr>
              <a:t>Rinvenimento</a:t>
            </a:r>
            <a:r>
              <a:rPr lang="it-IT" altLang="it-IT" dirty="0" smtClean="0">
                <a:solidFill>
                  <a:srgbClr val="0033CC"/>
                </a:solidFill>
                <a:cs typeface="Arial" panose="020B0604020202020204" pitchFamily="34" charset="0"/>
              </a:rPr>
              <a:t> - </a:t>
            </a:r>
            <a:r>
              <a:rPr lang="it-IT" altLang="it-IT" dirty="0">
                <a:solidFill>
                  <a:srgbClr val="0033CC"/>
                </a:solidFill>
                <a:cs typeface="Arial" panose="020B0604020202020204" pitchFamily="34" charset="0"/>
              </a:rPr>
              <a:t>riscaldamento fino a 600° e successivo lento raffreddamento; aumenta la tenacità, la lavorabilità, diminuisce la fragilità ma non varia le resistenze </a:t>
            </a:r>
            <a:r>
              <a:rPr lang="it-IT" altLang="it-IT" dirty="0" smtClean="0">
                <a:solidFill>
                  <a:srgbClr val="0033CC"/>
                </a:solidFill>
                <a:cs typeface="Arial" panose="020B0604020202020204" pitchFamily="34" charset="0"/>
              </a:rPr>
              <a:t>meccaniche</a:t>
            </a:r>
          </a:p>
          <a:p>
            <a:pPr algn="just">
              <a:lnSpc>
                <a:spcPct val="120000"/>
              </a:lnSpc>
            </a:pPr>
            <a:endParaRPr lang="it-IT" altLang="it-IT" dirty="0">
              <a:solidFill>
                <a:srgbClr val="0033CC"/>
              </a:solidFill>
              <a:cs typeface="Arial" panose="020B0604020202020204" pitchFamily="34" charset="0"/>
            </a:endParaRPr>
          </a:p>
          <a:p>
            <a:pPr algn="just">
              <a:lnSpc>
                <a:spcPct val="120000"/>
              </a:lnSpc>
            </a:pPr>
            <a:r>
              <a:rPr lang="it-IT" altLang="it-IT" sz="2000" b="1" cap="all" dirty="0" smtClean="0">
                <a:solidFill>
                  <a:srgbClr val="0033CC"/>
                </a:solidFill>
                <a:cs typeface="Arial" panose="020B0604020202020204" pitchFamily="34" charset="0"/>
              </a:rPr>
              <a:t>Bonifica</a:t>
            </a:r>
            <a:r>
              <a:rPr lang="it-IT" altLang="it-IT" dirty="0" smtClean="0">
                <a:solidFill>
                  <a:srgbClr val="0033CC"/>
                </a:solidFill>
                <a:cs typeface="Arial" panose="020B0604020202020204" pitchFamily="34" charset="0"/>
              </a:rPr>
              <a:t> - </a:t>
            </a:r>
            <a:r>
              <a:rPr lang="it-IT" altLang="it-IT" dirty="0">
                <a:solidFill>
                  <a:srgbClr val="0033CC"/>
                </a:solidFill>
                <a:cs typeface="Arial" panose="020B0604020202020204" pitchFamily="34" charset="0"/>
              </a:rPr>
              <a:t>tempra e rinvenimento eseguiti in </a:t>
            </a:r>
            <a:r>
              <a:rPr lang="it-IT" altLang="it-IT" dirty="0" smtClean="0">
                <a:solidFill>
                  <a:srgbClr val="0033CC"/>
                </a:solidFill>
                <a:cs typeface="Arial" panose="020B0604020202020204" pitchFamily="34" charset="0"/>
              </a:rPr>
              <a:t>successione</a:t>
            </a:r>
          </a:p>
          <a:p>
            <a:pPr algn="just">
              <a:lnSpc>
                <a:spcPct val="120000"/>
              </a:lnSpc>
            </a:pPr>
            <a:endParaRPr lang="it-IT" altLang="it-IT" dirty="0">
              <a:solidFill>
                <a:srgbClr val="0033CC"/>
              </a:solidFill>
              <a:cs typeface="Arial" panose="020B0604020202020204" pitchFamily="34" charset="0"/>
            </a:endParaRPr>
          </a:p>
          <a:p>
            <a:pPr algn="just">
              <a:lnSpc>
                <a:spcPct val="120000"/>
              </a:lnSpc>
            </a:pPr>
            <a:r>
              <a:rPr lang="it-IT" altLang="it-IT" sz="2000" b="1" cap="all" dirty="0" smtClean="0">
                <a:solidFill>
                  <a:srgbClr val="0033CC"/>
                </a:solidFill>
                <a:cs typeface="Arial" panose="020B0604020202020204" pitchFamily="34" charset="0"/>
              </a:rPr>
              <a:t>Ricottura</a:t>
            </a:r>
            <a:r>
              <a:rPr lang="it-IT" altLang="it-IT" dirty="0" smtClean="0">
                <a:solidFill>
                  <a:srgbClr val="0033CC"/>
                </a:solidFill>
                <a:cs typeface="Arial" panose="020B0604020202020204" pitchFamily="34" charset="0"/>
              </a:rPr>
              <a:t> - </a:t>
            </a:r>
            <a:r>
              <a:rPr lang="it-IT" altLang="it-IT" dirty="0">
                <a:solidFill>
                  <a:srgbClr val="0033CC"/>
                </a:solidFill>
                <a:cs typeface="Arial" panose="020B0604020202020204" pitchFamily="34" charset="0"/>
              </a:rPr>
              <a:t>riscaldamento fino a 900° e raffreddamento lentissimo; aumenta l’omogeneità, la lavorabilità meccanica senza intaccare la resistenza. È il trattamento inverso della </a:t>
            </a:r>
            <a:r>
              <a:rPr lang="it-IT" altLang="it-IT" dirty="0" smtClean="0">
                <a:solidFill>
                  <a:srgbClr val="0033CC"/>
                </a:solidFill>
                <a:cs typeface="Arial" panose="020B0604020202020204" pitchFamily="34" charset="0"/>
              </a:rPr>
              <a:t>tempra</a:t>
            </a:r>
            <a:endParaRPr lang="it-IT" altLang="it-IT" dirty="0">
              <a:solidFill>
                <a:srgbClr val="0033CC"/>
              </a:solidFill>
              <a:cs typeface="Arial" panose="020B0604020202020204" pitchFamily="34" charset="0"/>
            </a:endParaRPr>
          </a:p>
        </p:txBody>
      </p:sp>
      <p:sp>
        <p:nvSpPr>
          <p:cNvPr id="5" name="TextBox 12"/>
          <p:cNvSpPr txBox="1"/>
          <p:nvPr/>
        </p:nvSpPr>
        <p:spPr>
          <a:xfrm>
            <a:off x="-1" y="761350"/>
            <a:ext cx="9144000" cy="461665"/>
          </a:xfrm>
          <a:prstGeom prst="rect">
            <a:avLst/>
          </a:prstGeom>
          <a:noFill/>
        </p:spPr>
        <p:txBody>
          <a:bodyPr wrap="square" rtlCol="0">
            <a:spAutoFit/>
          </a:bodyPr>
          <a:lstStyle/>
          <a:p>
            <a:pPr algn="ctr"/>
            <a:r>
              <a:rPr lang="it-IT" sz="2400" b="1" cap="all" dirty="0" smtClean="0">
                <a:solidFill>
                  <a:srgbClr val="C00000"/>
                </a:solidFill>
                <a:cs typeface="Arial" panose="020B0604020202020204" pitchFamily="34" charset="0"/>
              </a:rPr>
              <a:t>TRATTAMENTI</a:t>
            </a:r>
            <a:endParaRPr lang="it-IT" sz="2800" b="1" cap="all" dirty="0" smtClean="0">
              <a:solidFill>
                <a:srgbClr val="C00000"/>
              </a:solidFill>
              <a:cs typeface="Arial" panose="020B0604020202020204" pitchFamily="34" charset="0"/>
            </a:endParaRPr>
          </a:p>
        </p:txBody>
      </p:sp>
      <p:sp>
        <p:nvSpPr>
          <p:cNvPr id="7"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32010181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27541" y="1467130"/>
            <a:ext cx="8648987" cy="984885"/>
          </a:xfrm>
          <a:prstGeom prst="rect">
            <a:avLst/>
          </a:prstGeom>
          <a:noFill/>
        </p:spPr>
        <p:txBody>
          <a:bodyPr wrap="square" rtlCol="0">
            <a:spAutoFit/>
          </a:bodyPr>
          <a:lstStyle/>
          <a:p>
            <a:r>
              <a:rPr lang="it-IT" altLang="it-IT" sz="2000" b="1" cap="all" dirty="0" smtClean="0">
                <a:solidFill>
                  <a:srgbClr val="0033CC"/>
                </a:solidFill>
                <a:cs typeface="Arial" panose="020B0604020202020204" pitchFamily="34" charset="0"/>
              </a:rPr>
              <a:t>a </a:t>
            </a:r>
            <a:r>
              <a:rPr lang="it-IT" altLang="it-IT" sz="2000" b="1" cap="all" dirty="0">
                <a:solidFill>
                  <a:srgbClr val="0033CC"/>
                </a:solidFill>
                <a:cs typeface="Arial" panose="020B0604020202020204" pitchFamily="34" charset="0"/>
              </a:rPr>
              <a:t>freddo </a:t>
            </a:r>
            <a:r>
              <a:rPr lang="it-IT" altLang="it-IT" dirty="0">
                <a:solidFill>
                  <a:srgbClr val="0033CC"/>
                </a:solidFill>
                <a:cs typeface="Arial" panose="020B0604020202020204" pitchFamily="34" charset="0"/>
              </a:rPr>
              <a:t>(laminazione, trafilatura, martellatura</a:t>
            </a:r>
            <a:r>
              <a:rPr lang="it-IT" altLang="it-IT" dirty="0" smtClean="0">
                <a:solidFill>
                  <a:srgbClr val="0033CC"/>
                </a:solidFill>
                <a:cs typeface="Arial" panose="020B0604020202020204" pitchFamily="34" charset="0"/>
              </a:rPr>
              <a:t>)</a:t>
            </a:r>
          </a:p>
          <a:p>
            <a:r>
              <a:rPr lang="it-IT" altLang="it-IT" dirty="0" smtClean="0">
                <a:solidFill>
                  <a:srgbClr val="0033CC"/>
                </a:solidFill>
                <a:cs typeface="Arial" panose="020B0604020202020204" pitchFamily="34" charset="0"/>
              </a:rPr>
              <a:t>  </a:t>
            </a:r>
          </a:p>
          <a:p>
            <a:r>
              <a:rPr lang="it-IT" altLang="it-IT" sz="2000" b="1" cap="all" dirty="0" smtClean="0">
                <a:solidFill>
                  <a:srgbClr val="0033CC"/>
                </a:solidFill>
                <a:cs typeface="Arial" panose="020B0604020202020204" pitchFamily="34" charset="0"/>
              </a:rPr>
              <a:t>a </a:t>
            </a:r>
            <a:r>
              <a:rPr lang="it-IT" altLang="it-IT" sz="2000" b="1" cap="all" dirty="0">
                <a:solidFill>
                  <a:srgbClr val="0033CC"/>
                </a:solidFill>
                <a:cs typeface="Arial" panose="020B0604020202020204" pitchFamily="34" charset="0"/>
              </a:rPr>
              <a:t>caldo </a:t>
            </a:r>
            <a:r>
              <a:rPr lang="it-IT" altLang="it-IT" dirty="0">
                <a:solidFill>
                  <a:srgbClr val="0033CC"/>
                </a:solidFill>
                <a:cs typeface="Arial" panose="020B0604020202020204" pitchFamily="34" charset="0"/>
              </a:rPr>
              <a:t>( </a:t>
            </a:r>
            <a:r>
              <a:rPr lang="it-IT" altLang="it-IT" dirty="0" smtClean="0">
                <a:solidFill>
                  <a:srgbClr val="0033CC"/>
                </a:solidFill>
                <a:cs typeface="Arial" panose="020B0604020202020204" pitchFamily="34" charset="0"/>
              </a:rPr>
              <a:t>laminazione, estrusione</a:t>
            </a:r>
            <a:r>
              <a:rPr lang="it-IT" altLang="it-IT" dirty="0">
                <a:solidFill>
                  <a:srgbClr val="0033CC"/>
                </a:solidFill>
                <a:cs typeface="Arial" panose="020B0604020202020204" pitchFamily="34" charset="0"/>
              </a:rPr>
              <a:t>, forgia, stampaggio a caldo</a:t>
            </a:r>
            <a:r>
              <a:rPr lang="it-IT" altLang="it-IT" dirty="0" smtClean="0">
                <a:solidFill>
                  <a:srgbClr val="0033CC"/>
                </a:solidFill>
                <a:cs typeface="Arial" panose="020B0604020202020204" pitchFamily="34" charset="0"/>
              </a:rPr>
              <a:t>)</a:t>
            </a:r>
            <a:endParaRPr lang="it-IT" dirty="0">
              <a:solidFill>
                <a:srgbClr val="0033CC"/>
              </a:solidFill>
              <a:cs typeface="Arial" panose="020B0604020202020204" pitchFamily="34" charset="0"/>
            </a:endParaRPr>
          </a:p>
        </p:txBody>
      </p:sp>
      <p:pic>
        <p:nvPicPr>
          <p:cNvPr id="6" name="Picture 2" descr="C:\Users\Utente\Desktop\Lab. materiali e modelli\LEZIONI\ACCIAIO\doppio T.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4442561" y="2966626"/>
            <a:ext cx="4457946" cy="389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pb_5rbi1298442135"/>
          <p:cNvPicPr>
            <a:picLocks noChangeAspect="1" noChangeArrowheads="1"/>
          </p:cNvPicPr>
          <p:nvPr/>
        </p:nvPicPr>
        <p:blipFill>
          <a:blip r:embed="rId3" cstate="screen">
            <a:clrChange>
              <a:clrFrom>
                <a:srgbClr val="80D5FE"/>
              </a:clrFrom>
              <a:clrTo>
                <a:srgbClr val="80D5FE">
                  <a:alpha val="0"/>
                </a:srgbClr>
              </a:clrTo>
            </a:clrChange>
            <a:extLst>
              <a:ext uri="{28A0092B-C50C-407E-A947-70E740481C1C}">
                <a14:useLocalDpi xmlns:a14="http://schemas.microsoft.com/office/drawing/2010/main" val="0"/>
              </a:ext>
            </a:extLst>
          </a:blip>
          <a:srcRect/>
          <a:stretch>
            <a:fillRect/>
          </a:stretch>
        </p:blipFill>
        <p:spPr bwMode="auto">
          <a:xfrm>
            <a:off x="251520" y="2966626"/>
            <a:ext cx="3987854" cy="389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p:nvPr/>
        </p:nvSpPr>
        <p:spPr>
          <a:xfrm>
            <a:off x="-1" y="761350"/>
            <a:ext cx="9144000" cy="461665"/>
          </a:xfrm>
          <a:prstGeom prst="rect">
            <a:avLst/>
          </a:prstGeom>
          <a:noFill/>
        </p:spPr>
        <p:txBody>
          <a:bodyPr wrap="square" rtlCol="0">
            <a:spAutoFit/>
          </a:bodyPr>
          <a:lstStyle/>
          <a:p>
            <a:pPr algn="ctr"/>
            <a:r>
              <a:rPr lang="it-IT" sz="2400" b="1" cap="all" dirty="0" smtClean="0">
                <a:solidFill>
                  <a:srgbClr val="C00000"/>
                </a:solidFill>
                <a:cs typeface="Arial" panose="020B0604020202020204" pitchFamily="34" charset="0"/>
              </a:rPr>
              <a:t>TRATTAMENTI MECCANICI</a:t>
            </a:r>
            <a:endParaRPr lang="it-IT" sz="2800" b="1" cap="all" dirty="0" smtClean="0">
              <a:solidFill>
                <a:srgbClr val="C00000"/>
              </a:solidFill>
              <a:cs typeface="Arial" panose="020B0604020202020204" pitchFamily="34" charset="0"/>
            </a:endParaRPr>
          </a:p>
        </p:txBody>
      </p:sp>
      <p:sp>
        <p:nvSpPr>
          <p:cNvPr id="10"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19265842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23527" y="1772816"/>
            <a:ext cx="8496944" cy="3231654"/>
          </a:xfrm>
          <a:prstGeom prst="rect">
            <a:avLst/>
          </a:prstGeom>
          <a:noFill/>
        </p:spPr>
        <p:txBody>
          <a:bodyPr wrap="square" rtlCol="0">
            <a:spAutoFit/>
          </a:bodyPr>
          <a:lstStyle/>
          <a:p>
            <a:pPr algn="just">
              <a:lnSpc>
                <a:spcPct val="120000"/>
              </a:lnSpc>
            </a:pPr>
            <a:r>
              <a:rPr lang="it-IT" altLang="it-IT" sz="2000" b="1" cap="all" dirty="0" smtClean="0">
                <a:solidFill>
                  <a:srgbClr val="0033CC"/>
                </a:solidFill>
                <a:cs typeface="Arial" panose="020B0604020202020204" pitchFamily="34" charset="0"/>
              </a:rPr>
              <a:t>Cementazione</a:t>
            </a:r>
            <a:r>
              <a:rPr lang="it-IT" altLang="it-IT" dirty="0" smtClean="0">
                <a:solidFill>
                  <a:srgbClr val="0033CC"/>
                </a:solidFill>
                <a:cs typeface="Arial" panose="020B0604020202020204" pitchFamily="34" charset="0"/>
              </a:rPr>
              <a:t> - arricchimento </a:t>
            </a:r>
            <a:r>
              <a:rPr lang="it-IT" altLang="it-IT" dirty="0">
                <a:solidFill>
                  <a:srgbClr val="0033CC"/>
                </a:solidFill>
                <a:cs typeface="Arial" panose="020B0604020202020204" pitchFamily="34" charset="0"/>
              </a:rPr>
              <a:t>superficiale in carbonio </a:t>
            </a:r>
          </a:p>
          <a:p>
            <a:pPr algn="just">
              <a:lnSpc>
                <a:spcPct val="120000"/>
              </a:lnSpc>
              <a:buFontTx/>
              <a:buChar char="-"/>
            </a:pPr>
            <a:endParaRPr lang="it-IT" altLang="it-IT" dirty="0">
              <a:solidFill>
                <a:srgbClr val="0033CC"/>
              </a:solidFill>
              <a:cs typeface="Arial" panose="020B0604020202020204" pitchFamily="34" charset="0"/>
            </a:endParaRPr>
          </a:p>
          <a:p>
            <a:pPr algn="just">
              <a:lnSpc>
                <a:spcPct val="120000"/>
              </a:lnSpc>
            </a:pPr>
            <a:r>
              <a:rPr lang="it-IT" altLang="it-IT" sz="2000" b="1" cap="all" dirty="0" smtClean="0">
                <a:solidFill>
                  <a:srgbClr val="0033CC"/>
                </a:solidFill>
                <a:cs typeface="Arial" panose="020B0604020202020204" pitchFamily="34" charset="0"/>
              </a:rPr>
              <a:t>Nitrurazione</a:t>
            </a:r>
            <a:r>
              <a:rPr lang="it-IT" altLang="it-IT" dirty="0" smtClean="0">
                <a:solidFill>
                  <a:srgbClr val="0033CC"/>
                </a:solidFill>
                <a:cs typeface="Arial" panose="020B0604020202020204" pitchFamily="34" charset="0"/>
              </a:rPr>
              <a:t> - </a:t>
            </a:r>
            <a:r>
              <a:rPr lang="it-IT" altLang="it-IT" dirty="0">
                <a:solidFill>
                  <a:srgbClr val="0033CC"/>
                </a:solidFill>
                <a:cs typeface="Arial" panose="020B0604020202020204" pitchFamily="34" charset="0"/>
              </a:rPr>
              <a:t>l’acciaio viene riscaldato fino a 500° per introdurvi azoto atomico che, assorbito dalla ferrite, forma nitruri che distorcono il reticolo cristallino</a:t>
            </a:r>
          </a:p>
          <a:p>
            <a:pPr algn="just">
              <a:lnSpc>
                <a:spcPct val="120000"/>
              </a:lnSpc>
              <a:buFontTx/>
              <a:buChar char="-"/>
            </a:pPr>
            <a:endParaRPr lang="it-IT" altLang="it-IT" dirty="0">
              <a:solidFill>
                <a:srgbClr val="0033CC"/>
              </a:solidFill>
              <a:cs typeface="Arial" panose="020B0604020202020204" pitchFamily="34" charset="0"/>
            </a:endParaRPr>
          </a:p>
          <a:p>
            <a:pPr algn="just">
              <a:lnSpc>
                <a:spcPct val="120000"/>
              </a:lnSpc>
            </a:pPr>
            <a:r>
              <a:rPr lang="it-IT" altLang="it-IT" sz="2000" b="1" cap="all" dirty="0" smtClean="0">
                <a:solidFill>
                  <a:srgbClr val="0033CC"/>
                </a:solidFill>
                <a:cs typeface="Arial" panose="020B0604020202020204" pitchFamily="34" charset="0"/>
              </a:rPr>
              <a:t>Cianurazione</a:t>
            </a:r>
            <a:r>
              <a:rPr lang="it-IT" altLang="it-IT" dirty="0" smtClean="0">
                <a:solidFill>
                  <a:srgbClr val="0033CC"/>
                </a:solidFill>
                <a:cs typeface="Arial" panose="020B0604020202020204" pitchFamily="34" charset="0"/>
              </a:rPr>
              <a:t> - </a:t>
            </a:r>
            <a:r>
              <a:rPr lang="it-IT" altLang="it-IT" dirty="0">
                <a:solidFill>
                  <a:srgbClr val="0033CC"/>
                </a:solidFill>
                <a:cs typeface="Arial" panose="020B0604020202020204" pitchFamily="34" charset="0"/>
              </a:rPr>
              <a:t>l’acciaio viene riscaldato fino a 800° immergendolo o cospargendolo di cianuro di potassio</a:t>
            </a:r>
          </a:p>
          <a:p>
            <a:pPr algn="just">
              <a:lnSpc>
                <a:spcPct val="120000"/>
              </a:lnSpc>
              <a:buFontTx/>
              <a:buChar char="-"/>
            </a:pPr>
            <a:endParaRPr lang="it-IT" altLang="it-IT" dirty="0">
              <a:solidFill>
                <a:srgbClr val="0033CC"/>
              </a:solidFill>
              <a:cs typeface="Arial" panose="020B0604020202020204" pitchFamily="34" charset="0"/>
            </a:endParaRPr>
          </a:p>
          <a:p>
            <a:pPr algn="just">
              <a:lnSpc>
                <a:spcPct val="120000"/>
              </a:lnSpc>
            </a:pPr>
            <a:r>
              <a:rPr lang="it-IT" altLang="it-IT" sz="2000" b="1" cap="all" dirty="0" err="1" smtClean="0">
                <a:solidFill>
                  <a:srgbClr val="0033CC"/>
                </a:solidFill>
                <a:cs typeface="Arial" panose="020B0604020202020204" pitchFamily="34" charset="0"/>
              </a:rPr>
              <a:t>Solfonitrurazione</a:t>
            </a:r>
            <a:r>
              <a:rPr lang="it-IT" altLang="it-IT" dirty="0" smtClean="0">
                <a:solidFill>
                  <a:srgbClr val="0033CC"/>
                </a:solidFill>
                <a:cs typeface="Arial" panose="020B0604020202020204" pitchFamily="34" charset="0"/>
              </a:rPr>
              <a:t> - </a:t>
            </a:r>
            <a:r>
              <a:rPr lang="it-IT" altLang="it-IT" dirty="0">
                <a:solidFill>
                  <a:srgbClr val="0033CC"/>
                </a:solidFill>
                <a:cs typeface="Arial" panose="020B0604020202020204" pitchFamily="34" charset="0"/>
              </a:rPr>
              <a:t>arricchimento superficiale di zolfo e </a:t>
            </a:r>
            <a:r>
              <a:rPr lang="it-IT" altLang="it-IT" dirty="0" smtClean="0">
                <a:solidFill>
                  <a:srgbClr val="0033CC"/>
                </a:solidFill>
                <a:cs typeface="Arial" panose="020B0604020202020204" pitchFamily="34" charset="0"/>
              </a:rPr>
              <a:t>azoto</a:t>
            </a:r>
            <a:endParaRPr lang="it-IT" altLang="it-IT" dirty="0">
              <a:solidFill>
                <a:srgbClr val="0033CC"/>
              </a:solidFill>
              <a:cs typeface="Arial" panose="020B0604020202020204" pitchFamily="34" charset="0"/>
            </a:endParaRPr>
          </a:p>
        </p:txBody>
      </p:sp>
      <p:sp>
        <p:nvSpPr>
          <p:cNvPr id="5" name="TextBox 12"/>
          <p:cNvSpPr txBox="1"/>
          <p:nvPr/>
        </p:nvSpPr>
        <p:spPr>
          <a:xfrm>
            <a:off x="80035" y="1009777"/>
            <a:ext cx="9144000" cy="461665"/>
          </a:xfrm>
          <a:prstGeom prst="rect">
            <a:avLst/>
          </a:prstGeom>
          <a:noFill/>
        </p:spPr>
        <p:txBody>
          <a:bodyPr wrap="square" rtlCol="0">
            <a:spAutoFit/>
          </a:bodyPr>
          <a:lstStyle/>
          <a:p>
            <a:pPr algn="ctr"/>
            <a:r>
              <a:rPr lang="it-IT" sz="2400" b="1" cap="all" dirty="0" smtClean="0">
                <a:solidFill>
                  <a:srgbClr val="C00000"/>
                </a:solidFill>
                <a:cs typeface="Arial" panose="020B0604020202020204" pitchFamily="34" charset="0"/>
              </a:rPr>
              <a:t>TRATTAMENTI FISICO-CHIMICI</a:t>
            </a:r>
            <a:endParaRPr lang="it-IT" sz="2800" b="1" cap="all" dirty="0" smtClean="0">
              <a:solidFill>
                <a:srgbClr val="C00000"/>
              </a:solidFill>
              <a:cs typeface="Arial" panose="020B0604020202020204" pitchFamily="34" charset="0"/>
            </a:endParaRPr>
          </a:p>
        </p:txBody>
      </p:sp>
      <p:sp>
        <p:nvSpPr>
          <p:cNvPr id="7"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22233347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31540" y="1394208"/>
            <a:ext cx="8280920" cy="1988237"/>
          </a:xfrm>
          <a:prstGeom prst="rect">
            <a:avLst/>
          </a:prstGeom>
          <a:noFill/>
        </p:spPr>
        <p:txBody>
          <a:bodyPr wrap="square" rtlCol="0">
            <a:spAutoFit/>
          </a:bodyPr>
          <a:lstStyle/>
          <a:p>
            <a:pPr algn="just">
              <a:lnSpc>
                <a:spcPct val="120000"/>
              </a:lnSpc>
            </a:pPr>
            <a:r>
              <a:rPr lang="it-IT" altLang="it-IT" sz="2400" b="1" cap="all" dirty="0" smtClean="0">
                <a:solidFill>
                  <a:srgbClr val="C00000"/>
                </a:solidFill>
                <a:cs typeface="Arial" panose="020B0604020202020204" pitchFamily="34" charset="0"/>
              </a:rPr>
              <a:t>Profilati A CALDO</a:t>
            </a:r>
          </a:p>
          <a:p>
            <a:pPr algn="just">
              <a:lnSpc>
                <a:spcPct val="120000"/>
              </a:lnSpc>
            </a:pPr>
            <a:r>
              <a:rPr lang="it-IT" altLang="it-IT" sz="2000" b="1" dirty="0" smtClean="0">
                <a:solidFill>
                  <a:srgbClr val="0033CC"/>
                </a:solidFill>
                <a:cs typeface="Arial" panose="020B0604020202020204" pitchFamily="34" charset="0"/>
              </a:rPr>
              <a:t>doppio T</a:t>
            </a:r>
            <a:r>
              <a:rPr lang="it-IT" altLang="it-IT" dirty="0">
                <a:solidFill>
                  <a:srgbClr val="0033CC"/>
                </a:solidFill>
                <a:cs typeface="Arial" panose="020B0604020202020204" pitchFamily="34" charset="0"/>
              </a:rPr>
              <a:t>:</a:t>
            </a:r>
            <a:r>
              <a:rPr lang="it-IT" altLang="it-IT" sz="2000" dirty="0" smtClean="0">
                <a:solidFill>
                  <a:srgbClr val="0033CC"/>
                </a:solidFill>
                <a:cs typeface="Arial" panose="020B0604020202020204" pitchFamily="34" charset="0"/>
              </a:rPr>
              <a:t> </a:t>
            </a:r>
            <a:r>
              <a:rPr lang="it-IT" altLang="it-IT" dirty="0" smtClean="0">
                <a:solidFill>
                  <a:srgbClr val="0033CC"/>
                </a:solidFill>
                <a:cs typeface="Arial" panose="020B0604020202020204" pitchFamily="34" charset="0"/>
              </a:rPr>
              <a:t>(IPE</a:t>
            </a:r>
            <a:r>
              <a:rPr lang="it-IT" altLang="it-IT" dirty="0">
                <a:solidFill>
                  <a:srgbClr val="0033CC"/>
                </a:solidFill>
                <a:cs typeface="Arial" panose="020B0604020202020204" pitchFamily="34" charset="0"/>
              </a:rPr>
              <a:t>, HE e </a:t>
            </a:r>
            <a:r>
              <a:rPr lang="it-IT" altLang="it-IT" dirty="0" smtClean="0">
                <a:solidFill>
                  <a:srgbClr val="0033CC"/>
                </a:solidFill>
                <a:cs typeface="Arial" panose="020B0604020202020204" pitchFamily="34" charset="0"/>
              </a:rPr>
              <a:t>IPN) altezza </a:t>
            </a:r>
            <a:r>
              <a:rPr lang="it-IT" altLang="it-IT" dirty="0">
                <a:solidFill>
                  <a:srgbClr val="0033CC"/>
                </a:solidFill>
                <a:cs typeface="Arial" panose="020B0604020202020204" pitchFamily="34" charset="0"/>
              </a:rPr>
              <a:t>compresa fra 80 e 600 </a:t>
            </a:r>
            <a:r>
              <a:rPr lang="it-IT" altLang="it-IT" dirty="0" smtClean="0">
                <a:solidFill>
                  <a:srgbClr val="0033CC"/>
                </a:solidFill>
                <a:cs typeface="Arial" panose="020B0604020202020204" pitchFamily="34" charset="0"/>
              </a:rPr>
              <a:t>mm</a:t>
            </a:r>
            <a:endParaRPr lang="it-IT" altLang="it-IT" dirty="0">
              <a:solidFill>
                <a:srgbClr val="0033CC"/>
              </a:solidFill>
              <a:cs typeface="Arial" panose="020B0604020202020204" pitchFamily="34" charset="0"/>
            </a:endParaRPr>
          </a:p>
          <a:p>
            <a:pPr algn="just">
              <a:lnSpc>
                <a:spcPct val="120000"/>
              </a:lnSpc>
            </a:pPr>
            <a:r>
              <a:rPr lang="it-IT" altLang="it-IT" sz="2000" b="1" dirty="0">
                <a:solidFill>
                  <a:srgbClr val="0033CC"/>
                </a:solidFill>
                <a:cs typeface="Arial" panose="020B0604020202020204" pitchFamily="34" charset="0"/>
              </a:rPr>
              <a:t>T</a:t>
            </a:r>
            <a:r>
              <a:rPr lang="it-IT" altLang="it-IT" dirty="0">
                <a:solidFill>
                  <a:srgbClr val="0033CC"/>
                </a:solidFill>
                <a:cs typeface="Arial" panose="020B0604020202020204" pitchFamily="34" charset="0"/>
              </a:rPr>
              <a:t>:</a:t>
            </a:r>
            <a:r>
              <a:rPr lang="it-IT" altLang="it-IT" sz="2000" dirty="0">
                <a:solidFill>
                  <a:srgbClr val="0033CC"/>
                </a:solidFill>
                <a:cs typeface="Arial" panose="020B0604020202020204" pitchFamily="34" charset="0"/>
              </a:rPr>
              <a:t> </a:t>
            </a:r>
            <a:r>
              <a:rPr lang="it-IT" altLang="it-IT" dirty="0">
                <a:solidFill>
                  <a:srgbClr val="0033CC"/>
                </a:solidFill>
                <a:cs typeface="Arial" panose="020B0604020202020204" pitchFamily="34" charset="0"/>
              </a:rPr>
              <a:t>con ala compresa fra 20 e 100 mm</a:t>
            </a:r>
          </a:p>
          <a:p>
            <a:pPr algn="just">
              <a:lnSpc>
                <a:spcPct val="120000"/>
              </a:lnSpc>
            </a:pPr>
            <a:r>
              <a:rPr lang="it-IT" altLang="it-IT" sz="2000" b="1" dirty="0">
                <a:solidFill>
                  <a:srgbClr val="0033CC"/>
                </a:solidFill>
                <a:cs typeface="Arial" panose="020B0604020202020204" pitchFamily="34" charset="0"/>
              </a:rPr>
              <a:t>L</a:t>
            </a:r>
            <a:r>
              <a:rPr lang="it-IT" altLang="it-IT" dirty="0">
                <a:solidFill>
                  <a:srgbClr val="0033CC"/>
                </a:solidFill>
                <a:cs typeface="Arial" panose="020B0604020202020204" pitchFamily="34" charset="0"/>
              </a:rPr>
              <a:t>:</a:t>
            </a:r>
            <a:r>
              <a:rPr lang="it-IT" altLang="it-IT" sz="2000" dirty="0">
                <a:solidFill>
                  <a:srgbClr val="0033CC"/>
                </a:solidFill>
                <a:cs typeface="Arial" panose="020B0604020202020204" pitchFamily="34" charset="0"/>
              </a:rPr>
              <a:t> </a:t>
            </a:r>
            <a:r>
              <a:rPr lang="it-IT" altLang="it-IT" dirty="0">
                <a:solidFill>
                  <a:srgbClr val="0033CC"/>
                </a:solidFill>
                <a:cs typeface="Arial" panose="020B0604020202020204" pitchFamily="34" charset="0"/>
              </a:rPr>
              <a:t>a lati uguali o disuguali, con lato compreso fra 15 e 200 mm</a:t>
            </a:r>
          </a:p>
          <a:p>
            <a:pPr algn="just">
              <a:lnSpc>
                <a:spcPct val="120000"/>
              </a:lnSpc>
            </a:pPr>
            <a:r>
              <a:rPr lang="it-IT" altLang="it-IT" sz="2000" b="1" dirty="0">
                <a:solidFill>
                  <a:srgbClr val="0033CC"/>
                </a:solidFill>
                <a:cs typeface="Arial" panose="020B0604020202020204" pitchFamily="34" charset="0"/>
              </a:rPr>
              <a:t>U</a:t>
            </a:r>
            <a:r>
              <a:rPr lang="it-IT" altLang="it-IT" sz="2000" dirty="0" smtClean="0">
                <a:solidFill>
                  <a:srgbClr val="0033CC"/>
                </a:solidFill>
                <a:cs typeface="Arial" panose="020B0604020202020204" pitchFamily="34" charset="0"/>
              </a:rPr>
              <a:t> </a:t>
            </a:r>
            <a:r>
              <a:rPr lang="it-IT" altLang="it-IT" sz="2000" dirty="0">
                <a:solidFill>
                  <a:srgbClr val="0033CC"/>
                </a:solidFill>
                <a:cs typeface="Arial" panose="020B0604020202020204" pitchFamily="34" charset="0"/>
              </a:rPr>
              <a:t>(</a:t>
            </a:r>
            <a:r>
              <a:rPr lang="it-IT" altLang="it-IT" sz="2000" dirty="0" smtClean="0">
                <a:solidFill>
                  <a:srgbClr val="0033CC"/>
                </a:solidFill>
                <a:cs typeface="Arial" panose="020B0604020202020204" pitchFamily="34" charset="0"/>
              </a:rPr>
              <a:t>o </a:t>
            </a:r>
            <a:r>
              <a:rPr lang="it-IT" altLang="it-IT" sz="2000" b="1" dirty="0">
                <a:solidFill>
                  <a:srgbClr val="0033CC"/>
                </a:solidFill>
                <a:cs typeface="Arial" panose="020B0604020202020204" pitchFamily="34" charset="0"/>
              </a:rPr>
              <a:t>C</a:t>
            </a:r>
            <a:r>
              <a:rPr lang="it-IT" altLang="it-IT" sz="2000" dirty="0" smtClean="0">
                <a:solidFill>
                  <a:srgbClr val="0033CC"/>
                </a:solidFill>
                <a:cs typeface="Arial" panose="020B0604020202020204" pitchFamily="34" charset="0"/>
              </a:rPr>
              <a:t>): </a:t>
            </a:r>
            <a:r>
              <a:rPr lang="it-IT" altLang="it-IT" dirty="0">
                <a:solidFill>
                  <a:srgbClr val="0033CC"/>
                </a:solidFill>
                <a:cs typeface="Arial" panose="020B0604020202020204" pitchFamily="34" charset="0"/>
              </a:rPr>
              <a:t>con altezza fra 30 e 300 mm, e inclinazione delle facce interne delle ali dell’8</a:t>
            </a:r>
            <a:r>
              <a:rPr lang="it-IT" altLang="it-IT" dirty="0" smtClean="0">
                <a:solidFill>
                  <a:srgbClr val="0033CC"/>
                </a:solidFill>
                <a:cs typeface="Arial" panose="020B0604020202020204" pitchFamily="34" charset="0"/>
              </a:rPr>
              <a:t>%</a:t>
            </a:r>
            <a:endParaRPr lang="it-IT" altLang="it-IT" dirty="0">
              <a:solidFill>
                <a:srgbClr val="0033CC"/>
              </a:solidFill>
              <a:cs typeface="Arial" panose="020B0604020202020204" pitchFamily="34" charset="0"/>
            </a:endParaRPr>
          </a:p>
        </p:txBody>
      </p:sp>
      <p:sp>
        <p:nvSpPr>
          <p:cNvPr id="13" name="TextBox 12"/>
          <p:cNvSpPr txBox="1"/>
          <p:nvPr/>
        </p:nvSpPr>
        <p:spPr>
          <a:xfrm>
            <a:off x="0" y="870988"/>
            <a:ext cx="9144000" cy="523220"/>
          </a:xfrm>
          <a:prstGeom prst="rect">
            <a:avLst/>
          </a:prstGeom>
          <a:noFill/>
        </p:spPr>
        <p:txBody>
          <a:bodyPr wrap="square" rtlCol="0">
            <a:spAutoFit/>
          </a:bodyPr>
          <a:lstStyle/>
          <a:p>
            <a:pPr algn="ctr"/>
            <a:r>
              <a:rPr lang="it-IT" sz="2800" b="1" cap="all" dirty="0" smtClean="0">
                <a:solidFill>
                  <a:srgbClr val="C00000"/>
                </a:solidFill>
                <a:cs typeface="Arial" panose="020B0604020202020204" pitchFamily="34" charset="0"/>
              </a:rPr>
              <a:t>prodotti</a:t>
            </a:r>
          </a:p>
        </p:txBody>
      </p:sp>
      <p:pic>
        <p:nvPicPr>
          <p:cNvPr id="7" name="Picture 3" descr="C:\Users\Utente\Desktop\Lab. materiali e modelli\LEZIONI\ACCIAIO\Profili a omega.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5057096" y="3761656"/>
            <a:ext cx="4086904"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descr="04.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3761656"/>
            <a:ext cx="4947305"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104259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057927" y="4725144"/>
            <a:ext cx="3348372" cy="535531"/>
          </a:xfrm>
          <a:prstGeom prst="rect">
            <a:avLst/>
          </a:prstGeom>
          <a:noFill/>
        </p:spPr>
        <p:txBody>
          <a:bodyPr wrap="square" rtlCol="0">
            <a:spAutoFit/>
          </a:bodyPr>
          <a:lstStyle/>
          <a:p>
            <a:pPr algn="just">
              <a:lnSpc>
                <a:spcPct val="120000"/>
              </a:lnSpc>
            </a:pPr>
            <a:r>
              <a:rPr lang="it-IT" altLang="it-IT" sz="2400" b="1" cap="all" dirty="0" smtClean="0">
                <a:solidFill>
                  <a:srgbClr val="C00000"/>
                </a:solidFill>
                <a:cs typeface="Arial" panose="020B0604020202020204" pitchFamily="34" charset="0"/>
              </a:rPr>
              <a:t>BRAMME</a:t>
            </a:r>
          </a:p>
        </p:txBody>
      </p:sp>
      <p:sp>
        <p:nvSpPr>
          <p:cNvPr id="13" name="TextBox 12"/>
          <p:cNvSpPr txBox="1"/>
          <p:nvPr/>
        </p:nvSpPr>
        <p:spPr>
          <a:xfrm>
            <a:off x="289" y="694609"/>
            <a:ext cx="9144000" cy="523220"/>
          </a:xfrm>
          <a:prstGeom prst="rect">
            <a:avLst/>
          </a:prstGeom>
          <a:noFill/>
        </p:spPr>
        <p:txBody>
          <a:bodyPr wrap="square" rtlCol="0">
            <a:spAutoFit/>
          </a:bodyPr>
          <a:lstStyle/>
          <a:p>
            <a:pPr algn="ctr"/>
            <a:r>
              <a:rPr lang="it-IT" sz="2800" b="1" cap="all" dirty="0" err="1" smtClean="0">
                <a:solidFill>
                  <a:srgbClr val="C00000"/>
                </a:solidFill>
                <a:cs typeface="Arial" panose="020B0604020202020204" pitchFamily="34" charset="0"/>
              </a:rPr>
              <a:t>SEMIProdotti</a:t>
            </a:r>
            <a:r>
              <a:rPr lang="it-IT" sz="2800" b="1" cap="all" dirty="0" smtClean="0">
                <a:solidFill>
                  <a:srgbClr val="C00000"/>
                </a:solidFill>
                <a:cs typeface="Arial" panose="020B0604020202020204" pitchFamily="34" charset="0"/>
              </a:rPr>
              <a:t> di prima lavorazione</a:t>
            </a:r>
          </a:p>
        </p:txBody>
      </p:sp>
      <p:sp>
        <p:nvSpPr>
          <p:cNvPr id="10"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91" y="1400143"/>
            <a:ext cx="4716016" cy="3137840"/>
          </a:xfrm>
          <a:prstGeom prst="rect">
            <a:avLst/>
          </a:prstGeom>
        </p:spPr>
      </p:pic>
      <p:sp>
        <p:nvSpPr>
          <p:cNvPr id="9" name="TextBox 10"/>
          <p:cNvSpPr txBox="1"/>
          <p:nvPr/>
        </p:nvSpPr>
        <p:spPr>
          <a:xfrm>
            <a:off x="5057927" y="4034990"/>
            <a:ext cx="3348372" cy="535531"/>
          </a:xfrm>
          <a:prstGeom prst="rect">
            <a:avLst/>
          </a:prstGeom>
          <a:noFill/>
        </p:spPr>
        <p:txBody>
          <a:bodyPr wrap="square" rtlCol="0">
            <a:spAutoFit/>
          </a:bodyPr>
          <a:lstStyle/>
          <a:p>
            <a:pPr algn="just">
              <a:lnSpc>
                <a:spcPct val="120000"/>
              </a:lnSpc>
            </a:pPr>
            <a:r>
              <a:rPr lang="it-IT" altLang="it-IT" sz="2400" b="1" cap="all" dirty="0" smtClean="0">
                <a:solidFill>
                  <a:srgbClr val="C00000"/>
                </a:solidFill>
                <a:cs typeface="Arial" panose="020B0604020202020204" pitchFamily="34" charset="0"/>
              </a:rPr>
              <a:t>BLUMI</a:t>
            </a: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 y="4570521"/>
            <a:ext cx="4715727" cy="2287480"/>
          </a:xfrm>
          <a:prstGeom prst="rect">
            <a:avLst/>
          </a:prstGeom>
        </p:spPr>
      </p:pic>
      <p:sp>
        <p:nvSpPr>
          <p:cNvPr id="4" name="Rettangolo 3"/>
          <p:cNvSpPr/>
          <p:nvPr/>
        </p:nvSpPr>
        <p:spPr>
          <a:xfrm>
            <a:off x="5004048" y="1628800"/>
            <a:ext cx="3834553" cy="1754326"/>
          </a:xfrm>
          <a:prstGeom prst="rect">
            <a:avLst/>
          </a:prstGeom>
        </p:spPr>
        <p:txBody>
          <a:bodyPr wrap="square">
            <a:spAutoFit/>
          </a:bodyPr>
          <a:lstStyle/>
          <a:p>
            <a:pPr>
              <a:lnSpc>
                <a:spcPct val="150000"/>
              </a:lnSpc>
            </a:pPr>
            <a:r>
              <a:rPr lang="it-IT" dirty="0">
                <a:solidFill>
                  <a:srgbClr val="0033CC"/>
                </a:solidFill>
                <a:cs typeface="Arial" panose="020B0604020202020204" pitchFamily="34" charset="0"/>
              </a:rPr>
              <a:t>S</a:t>
            </a:r>
            <a:r>
              <a:rPr lang="it-IT" dirty="0" smtClean="0">
                <a:solidFill>
                  <a:srgbClr val="0033CC"/>
                </a:solidFill>
                <a:cs typeface="Arial" panose="020B0604020202020204" pitchFamily="34" charset="0"/>
              </a:rPr>
              <a:t>ono </a:t>
            </a:r>
            <a:r>
              <a:rPr lang="it-IT" dirty="0">
                <a:solidFill>
                  <a:srgbClr val="0033CC"/>
                </a:solidFill>
                <a:cs typeface="Arial" panose="020B0604020202020204" pitchFamily="34" charset="0"/>
              </a:rPr>
              <a:t>ottenuti o dalla colata continua di un altoforno o da lingotti e sono destinati a successive lavorazioni quali la laminazione, forgiatura e fucinatura.</a:t>
            </a:r>
          </a:p>
        </p:txBody>
      </p:sp>
    </p:spTree>
    <p:extLst>
      <p:ext uri="{BB962C8B-B14F-4D97-AF65-F5344CB8AC3E}">
        <p14:creationId xmlns:p14="http://schemas.microsoft.com/office/powerpoint/2010/main" val="267336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870988"/>
            <a:ext cx="9144000" cy="523220"/>
          </a:xfrm>
          <a:prstGeom prst="rect">
            <a:avLst/>
          </a:prstGeom>
          <a:noFill/>
        </p:spPr>
        <p:txBody>
          <a:bodyPr wrap="square" rtlCol="0">
            <a:spAutoFit/>
          </a:bodyPr>
          <a:lstStyle/>
          <a:p>
            <a:pPr algn="ctr"/>
            <a:r>
              <a:rPr lang="it-IT" sz="2800" b="1" cap="all" dirty="0" smtClean="0">
                <a:solidFill>
                  <a:srgbClr val="C00000"/>
                </a:solidFill>
                <a:cs typeface="Arial" panose="020B0604020202020204" pitchFamily="34" charset="0"/>
              </a:rPr>
              <a:t>prodotti</a:t>
            </a:r>
          </a:p>
        </p:txBody>
      </p:sp>
      <p:pic>
        <p:nvPicPr>
          <p:cNvPr id="7" name="Picture 3" descr="C:\Users\Utente\Desktop\Lab. materiali e modelli\LEZIONI\ACCIAIO\Profili a omega.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5057096" y="3761656"/>
            <a:ext cx="4086904"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descr="04.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3761656"/>
            <a:ext cx="4947305"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0"/>
          <p:cNvSpPr txBox="1"/>
          <p:nvPr/>
        </p:nvSpPr>
        <p:spPr>
          <a:xfrm>
            <a:off x="539552" y="1268760"/>
            <a:ext cx="7577310" cy="2382191"/>
          </a:xfrm>
          <a:prstGeom prst="rect">
            <a:avLst/>
          </a:prstGeom>
          <a:noFill/>
        </p:spPr>
        <p:txBody>
          <a:bodyPr wrap="square" rtlCol="0">
            <a:spAutoFit/>
          </a:bodyPr>
          <a:lstStyle/>
          <a:p>
            <a:pPr>
              <a:lnSpc>
                <a:spcPct val="120000"/>
              </a:lnSpc>
            </a:pPr>
            <a:r>
              <a:rPr lang="it-IT" altLang="it-IT" sz="2400" b="1" cap="all" dirty="0" smtClean="0">
                <a:solidFill>
                  <a:srgbClr val="C00000"/>
                </a:solidFill>
                <a:cs typeface="Arial" panose="020B0604020202020204" pitchFamily="34" charset="0"/>
              </a:rPr>
              <a:t>Profilati </a:t>
            </a:r>
            <a:r>
              <a:rPr lang="it-IT" altLang="it-IT" sz="2400" b="1" cap="all" dirty="0">
                <a:solidFill>
                  <a:srgbClr val="C00000"/>
                </a:solidFill>
                <a:cs typeface="Arial" panose="020B0604020202020204" pitchFamily="34" charset="0"/>
              </a:rPr>
              <a:t>A </a:t>
            </a:r>
            <a:r>
              <a:rPr lang="it-IT" altLang="it-IT" sz="2400" b="1" cap="all" dirty="0" smtClean="0">
                <a:solidFill>
                  <a:srgbClr val="C00000"/>
                </a:solidFill>
                <a:cs typeface="Arial" panose="020B0604020202020204" pitchFamily="34" charset="0"/>
              </a:rPr>
              <a:t>FREDDO</a:t>
            </a:r>
          </a:p>
          <a:p>
            <a:pPr>
              <a:lnSpc>
                <a:spcPct val="120000"/>
              </a:lnSpc>
            </a:pPr>
            <a:r>
              <a:rPr lang="it-IT" altLang="it-IT" dirty="0">
                <a:solidFill>
                  <a:srgbClr val="0033CC"/>
                </a:solidFill>
                <a:cs typeface="Arial" panose="020B0604020202020204" pitchFamily="34" charset="0"/>
              </a:rPr>
              <a:t>Prodotti di largo impiego ricavati da  nastro laminato mediante speciali macchine sagomatrici. </a:t>
            </a:r>
            <a:endParaRPr lang="it-IT" altLang="it-IT" dirty="0" smtClean="0">
              <a:solidFill>
                <a:srgbClr val="0033CC"/>
              </a:solidFill>
              <a:cs typeface="Arial" panose="020B0604020202020204" pitchFamily="34" charset="0"/>
            </a:endParaRPr>
          </a:p>
          <a:p>
            <a:pPr>
              <a:lnSpc>
                <a:spcPct val="120000"/>
              </a:lnSpc>
            </a:pPr>
            <a:endParaRPr lang="it-IT" altLang="it-IT" sz="2400" b="1" dirty="0" smtClean="0">
              <a:solidFill>
                <a:srgbClr val="0033CC"/>
              </a:solidFill>
              <a:cs typeface="Arial" panose="020B0604020202020204" pitchFamily="34" charset="0"/>
            </a:endParaRPr>
          </a:p>
          <a:p>
            <a:pPr>
              <a:lnSpc>
                <a:spcPct val="120000"/>
              </a:lnSpc>
            </a:pPr>
            <a:r>
              <a:rPr lang="it-IT" altLang="it-IT" sz="2000" b="1" dirty="0" smtClean="0">
                <a:solidFill>
                  <a:srgbClr val="0033CC"/>
                </a:solidFill>
                <a:cs typeface="Arial" panose="020B0604020202020204" pitchFamily="34" charset="0"/>
              </a:rPr>
              <a:t>a </a:t>
            </a:r>
            <a:r>
              <a:rPr lang="it-IT" altLang="it-IT" sz="2000" b="1" dirty="0">
                <a:solidFill>
                  <a:srgbClr val="0033CC"/>
                </a:solidFill>
                <a:cs typeface="Arial" panose="020B0604020202020204" pitchFamily="34" charset="0"/>
              </a:rPr>
              <a:t>sezione aperta</a:t>
            </a:r>
            <a:r>
              <a:rPr lang="it-IT" altLang="it-IT" dirty="0">
                <a:solidFill>
                  <a:srgbClr val="0033CC"/>
                </a:solidFill>
                <a:cs typeface="Arial" panose="020B0604020202020204" pitchFamily="34" charset="0"/>
              </a:rPr>
              <a:t>: angolare, L, U, Omega, C, Z</a:t>
            </a:r>
          </a:p>
          <a:p>
            <a:pPr>
              <a:lnSpc>
                <a:spcPct val="120000"/>
              </a:lnSpc>
            </a:pPr>
            <a:r>
              <a:rPr lang="it-IT" altLang="it-IT" sz="2000" b="1" dirty="0" smtClean="0">
                <a:solidFill>
                  <a:srgbClr val="0033CC"/>
                </a:solidFill>
                <a:cs typeface="Arial" panose="020B0604020202020204" pitchFamily="34" charset="0"/>
              </a:rPr>
              <a:t>a </a:t>
            </a:r>
            <a:r>
              <a:rPr lang="it-IT" altLang="it-IT" sz="2000" b="1" dirty="0">
                <a:solidFill>
                  <a:srgbClr val="0033CC"/>
                </a:solidFill>
                <a:cs typeface="Arial" panose="020B0604020202020204" pitchFamily="34" charset="0"/>
              </a:rPr>
              <a:t>sezione chiusa</a:t>
            </a:r>
            <a:r>
              <a:rPr lang="it-IT" altLang="it-IT" dirty="0">
                <a:solidFill>
                  <a:srgbClr val="0033CC"/>
                </a:solidFill>
                <a:cs typeface="Arial" panose="020B0604020202020204" pitchFamily="34" charset="0"/>
              </a:rPr>
              <a:t>: tubo mobilio, tubo quadro, tubo </a:t>
            </a:r>
            <a:r>
              <a:rPr lang="it-IT" altLang="it-IT" dirty="0" smtClean="0">
                <a:solidFill>
                  <a:srgbClr val="0033CC"/>
                </a:solidFill>
                <a:cs typeface="Arial" panose="020B0604020202020204" pitchFamily="34" charset="0"/>
              </a:rPr>
              <a:t>rettangolare</a:t>
            </a:r>
            <a:endParaRPr lang="it-IT" altLang="it-IT" dirty="0">
              <a:solidFill>
                <a:srgbClr val="0033CC"/>
              </a:solidFill>
              <a:cs typeface="Arial" panose="020B0604020202020204" pitchFamily="34" charset="0"/>
            </a:endParaRPr>
          </a:p>
        </p:txBody>
      </p:sp>
      <p:sp>
        <p:nvSpPr>
          <p:cNvPr id="10"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125247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964087"/>
            <a:ext cx="7851572" cy="5893913"/>
          </a:xfrm>
          <a:prstGeom prst="rect">
            <a:avLst/>
          </a:prstGeom>
        </p:spPr>
      </p:pic>
      <p:sp>
        <p:nvSpPr>
          <p:cNvPr id="4"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479040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3610" y="784746"/>
            <a:ext cx="9144000" cy="6073254"/>
          </a:xfrm>
          <a:prstGeom prst="rect">
            <a:avLst/>
          </a:prstGeom>
        </p:spPr>
      </p:pic>
      <p:sp>
        <p:nvSpPr>
          <p:cNvPr id="4"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2194546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31540" y="1215756"/>
            <a:ext cx="8280920" cy="3083921"/>
          </a:xfrm>
          <a:prstGeom prst="rect">
            <a:avLst/>
          </a:prstGeom>
          <a:noFill/>
        </p:spPr>
        <p:txBody>
          <a:bodyPr wrap="square" rtlCol="0">
            <a:spAutoFit/>
          </a:bodyPr>
          <a:lstStyle/>
          <a:p>
            <a:pPr algn="just">
              <a:lnSpc>
                <a:spcPct val="120000"/>
              </a:lnSpc>
              <a:defRPr/>
            </a:pPr>
            <a:r>
              <a:rPr lang="it-IT" altLang="it-IT" sz="2400" b="1" cap="all" dirty="0" smtClean="0">
                <a:solidFill>
                  <a:srgbClr val="C00000"/>
                </a:solidFill>
                <a:cs typeface="Arial" panose="020B0604020202020204" pitchFamily="34" charset="0"/>
              </a:rPr>
              <a:t>Barre</a:t>
            </a:r>
            <a:r>
              <a:rPr lang="it-IT" altLang="it-IT" sz="2000" b="1" cap="all" dirty="0" smtClean="0">
                <a:solidFill>
                  <a:srgbClr val="0033CC"/>
                </a:solidFill>
                <a:cs typeface="Arial" panose="020B0604020202020204" pitchFamily="34" charset="0"/>
              </a:rPr>
              <a:t> -</a:t>
            </a:r>
            <a:r>
              <a:rPr lang="it-IT" altLang="it-IT" sz="2800" b="1" cap="all" dirty="0" smtClean="0">
                <a:solidFill>
                  <a:srgbClr val="0033CC"/>
                </a:solidFill>
                <a:cs typeface="Arial" panose="020B0604020202020204" pitchFamily="34" charset="0"/>
              </a:rPr>
              <a:t> </a:t>
            </a:r>
            <a:r>
              <a:rPr lang="it-IT" dirty="0" smtClean="0">
                <a:solidFill>
                  <a:srgbClr val="0033CC"/>
                </a:solidFill>
                <a:cs typeface="Arial" panose="020B0604020202020204" pitchFamily="34" charset="0"/>
              </a:rPr>
              <a:t>Dette </a:t>
            </a:r>
            <a:r>
              <a:rPr lang="it-IT" dirty="0">
                <a:solidFill>
                  <a:srgbClr val="0033CC"/>
                </a:solidFill>
                <a:cs typeface="Arial" panose="020B0604020202020204" pitchFamily="34" charset="0"/>
              </a:rPr>
              <a:t>anche tondini, possono </a:t>
            </a:r>
            <a:r>
              <a:rPr lang="it-IT" dirty="0" smtClean="0">
                <a:solidFill>
                  <a:srgbClr val="0033CC"/>
                </a:solidFill>
                <a:cs typeface="Arial" panose="020B0604020202020204" pitchFamily="34" charset="0"/>
              </a:rPr>
              <a:t>essere lisce o ad aderenza </a:t>
            </a:r>
            <a:r>
              <a:rPr lang="it-IT" dirty="0">
                <a:solidFill>
                  <a:srgbClr val="0033CC"/>
                </a:solidFill>
                <a:cs typeface="Arial" panose="020B0604020202020204" pitchFamily="34" charset="0"/>
              </a:rPr>
              <a:t>migliorata, ovvero dotate di risalti trasversali che aumentano l’aderenza con il conglomerato cementizio; hanno diametri compresi tra 6 e 40 mm se laminate a caldo, mentre tra 5 e 10 mm se laminate a </a:t>
            </a:r>
            <a:r>
              <a:rPr lang="it-IT" dirty="0" smtClean="0">
                <a:solidFill>
                  <a:srgbClr val="0033CC"/>
                </a:solidFill>
                <a:cs typeface="Arial" panose="020B0604020202020204" pitchFamily="34" charset="0"/>
              </a:rPr>
              <a:t>freddo</a:t>
            </a:r>
            <a:endParaRPr lang="it-IT" altLang="it-IT" b="1" dirty="0" smtClean="0">
              <a:solidFill>
                <a:srgbClr val="0033CC"/>
              </a:solidFill>
              <a:cs typeface="Arial" panose="020B0604020202020204" pitchFamily="34" charset="0"/>
            </a:endParaRPr>
          </a:p>
          <a:p>
            <a:pPr>
              <a:lnSpc>
                <a:spcPct val="120000"/>
              </a:lnSpc>
            </a:pPr>
            <a:r>
              <a:rPr lang="it-IT" altLang="it-IT" sz="2000" b="1" dirty="0" smtClean="0">
                <a:solidFill>
                  <a:srgbClr val="0033CC"/>
                </a:solidFill>
                <a:cs typeface="Arial" panose="020B0604020202020204" pitchFamily="34" charset="0"/>
              </a:rPr>
              <a:t>tonde</a:t>
            </a:r>
            <a:r>
              <a:rPr lang="it-IT" altLang="it-IT" sz="2000" dirty="0">
                <a:solidFill>
                  <a:srgbClr val="0033CC"/>
                </a:solidFill>
                <a:cs typeface="Arial" panose="020B0604020202020204" pitchFamily="34" charset="0"/>
              </a:rPr>
              <a:t>: </a:t>
            </a:r>
            <a:r>
              <a:rPr lang="it-IT" altLang="it-IT" dirty="0">
                <a:solidFill>
                  <a:srgbClr val="0033CC"/>
                </a:solidFill>
                <a:cs typeface="Arial" panose="020B0604020202020204" pitchFamily="34" charset="0"/>
              </a:rPr>
              <a:t>con diametro compreso fra 5 e 180 </a:t>
            </a:r>
            <a:r>
              <a:rPr lang="it-IT" altLang="it-IT" dirty="0" smtClean="0">
                <a:solidFill>
                  <a:srgbClr val="0033CC"/>
                </a:solidFill>
                <a:cs typeface="Arial" panose="020B0604020202020204" pitchFamily="34" charset="0"/>
              </a:rPr>
              <a:t>mm</a:t>
            </a:r>
            <a:endParaRPr lang="it-IT" altLang="it-IT" dirty="0">
              <a:solidFill>
                <a:srgbClr val="0033CC"/>
              </a:solidFill>
              <a:cs typeface="Arial" panose="020B0604020202020204" pitchFamily="34" charset="0"/>
            </a:endParaRPr>
          </a:p>
          <a:p>
            <a:pPr>
              <a:lnSpc>
                <a:spcPct val="120000"/>
              </a:lnSpc>
            </a:pPr>
            <a:r>
              <a:rPr lang="it-IT" altLang="it-IT" sz="2000" b="1" dirty="0">
                <a:solidFill>
                  <a:srgbClr val="0033CC"/>
                </a:solidFill>
                <a:cs typeface="Arial" panose="020B0604020202020204" pitchFamily="34" charset="0"/>
              </a:rPr>
              <a:t>esagonali</a:t>
            </a:r>
            <a:r>
              <a:rPr lang="it-IT" altLang="it-IT" dirty="0">
                <a:solidFill>
                  <a:srgbClr val="0033CC"/>
                </a:solidFill>
                <a:cs typeface="Arial" panose="020B0604020202020204" pitchFamily="34" charset="0"/>
              </a:rPr>
              <a:t>: con larghezza che varia da 9 a 83 </a:t>
            </a:r>
            <a:r>
              <a:rPr lang="it-IT" altLang="it-IT" dirty="0" smtClean="0">
                <a:solidFill>
                  <a:srgbClr val="0033CC"/>
                </a:solidFill>
                <a:cs typeface="Arial" panose="020B0604020202020204" pitchFamily="34" charset="0"/>
              </a:rPr>
              <a:t>mm</a:t>
            </a:r>
            <a:endParaRPr lang="it-IT" altLang="it-IT" dirty="0">
              <a:solidFill>
                <a:srgbClr val="0033CC"/>
              </a:solidFill>
              <a:cs typeface="Arial" panose="020B0604020202020204" pitchFamily="34" charset="0"/>
            </a:endParaRPr>
          </a:p>
          <a:p>
            <a:pPr>
              <a:lnSpc>
                <a:spcPct val="120000"/>
              </a:lnSpc>
            </a:pPr>
            <a:r>
              <a:rPr lang="it-IT" altLang="it-IT" sz="2000" b="1" dirty="0" smtClean="0">
                <a:solidFill>
                  <a:srgbClr val="0033CC"/>
                </a:solidFill>
                <a:cs typeface="Arial" panose="020B0604020202020204" pitchFamily="34" charset="0"/>
              </a:rPr>
              <a:t>quadre</a:t>
            </a:r>
            <a:r>
              <a:rPr lang="it-IT" altLang="it-IT" dirty="0">
                <a:solidFill>
                  <a:srgbClr val="0033CC"/>
                </a:solidFill>
                <a:cs typeface="Arial" panose="020B0604020202020204" pitchFamily="34" charset="0"/>
              </a:rPr>
              <a:t>: con lato fra 5 e 150 mm</a:t>
            </a:r>
            <a:r>
              <a:rPr lang="it-IT" altLang="it-IT" dirty="0" smtClean="0">
                <a:solidFill>
                  <a:srgbClr val="0033CC"/>
                </a:solidFill>
                <a:cs typeface="Arial" panose="020B0604020202020204" pitchFamily="34" charset="0"/>
              </a:rPr>
              <a:t>;</a:t>
            </a:r>
          </a:p>
          <a:p>
            <a:pPr>
              <a:lnSpc>
                <a:spcPct val="120000"/>
              </a:lnSpc>
            </a:pPr>
            <a:r>
              <a:rPr lang="it-IT" altLang="it-IT" sz="2000" b="1" dirty="0" smtClean="0">
                <a:solidFill>
                  <a:srgbClr val="0033CC"/>
                </a:solidFill>
                <a:cs typeface="Arial" panose="020B0604020202020204" pitchFamily="34" charset="0"/>
              </a:rPr>
              <a:t>piatte</a:t>
            </a:r>
            <a:r>
              <a:rPr lang="it-IT" altLang="it-IT" dirty="0">
                <a:solidFill>
                  <a:srgbClr val="0033CC"/>
                </a:solidFill>
                <a:cs typeface="Arial" panose="020B0604020202020204" pitchFamily="34" charset="0"/>
              </a:rPr>
              <a:t>: con larghezza compresa fra 10 e 320 </a:t>
            </a:r>
            <a:r>
              <a:rPr lang="it-IT" altLang="it-IT" dirty="0" smtClean="0">
                <a:solidFill>
                  <a:srgbClr val="0033CC"/>
                </a:solidFill>
                <a:cs typeface="Arial" panose="020B0604020202020204" pitchFamily="34" charset="0"/>
              </a:rPr>
              <a:t>mm</a:t>
            </a:r>
            <a:endParaRPr lang="it-IT" altLang="it-IT" b="1" cap="all" dirty="0" smtClean="0">
              <a:solidFill>
                <a:srgbClr val="0033CC"/>
              </a:solidFill>
              <a:cs typeface="Arial" panose="020B0604020202020204" pitchFamily="34" charset="0"/>
            </a:endParaRPr>
          </a:p>
        </p:txBody>
      </p:sp>
      <p:sp>
        <p:nvSpPr>
          <p:cNvPr id="13" name="TextBox 12"/>
          <p:cNvSpPr txBox="1"/>
          <p:nvPr/>
        </p:nvSpPr>
        <p:spPr>
          <a:xfrm>
            <a:off x="15699" y="737844"/>
            <a:ext cx="9144000" cy="461665"/>
          </a:xfrm>
          <a:prstGeom prst="rect">
            <a:avLst/>
          </a:prstGeom>
          <a:noFill/>
        </p:spPr>
        <p:txBody>
          <a:bodyPr wrap="square" rtlCol="0">
            <a:spAutoFit/>
          </a:bodyPr>
          <a:lstStyle/>
          <a:p>
            <a:pPr algn="ctr"/>
            <a:r>
              <a:rPr lang="it-IT" sz="2400" b="1" cap="all" dirty="0" smtClean="0">
                <a:solidFill>
                  <a:srgbClr val="C00000"/>
                </a:solidFill>
                <a:cs typeface="Arial" panose="020B0604020202020204" pitchFamily="34" charset="0"/>
              </a:rPr>
              <a:t>prodotti</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00" y="4306195"/>
            <a:ext cx="8520600" cy="2575995"/>
          </a:xfrm>
          <a:prstGeom prst="rect">
            <a:avLst/>
          </a:prstGeom>
        </p:spPr>
      </p:pic>
      <p:sp>
        <p:nvSpPr>
          <p:cNvPr id="7"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15106960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092546" y="1408584"/>
            <a:ext cx="5067153" cy="1680460"/>
          </a:xfrm>
          <a:prstGeom prst="rect">
            <a:avLst/>
          </a:prstGeom>
          <a:noFill/>
        </p:spPr>
        <p:txBody>
          <a:bodyPr wrap="square" rtlCol="0">
            <a:spAutoFit/>
          </a:bodyPr>
          <a:lstStyle/>
          <a:p>
            <a:pPr algn="just">
              <a:lnSpc>
                <a:spcPct val="120000"/>
              </a:lnSpc>
              <a:defRPr/>
            </a:pPr>
            <a:r>
              <a:rPr lang="it-IT" altLang="it-IT" b="1" cap="all" dirty="0">
                <a:solidFill>
                  <a:srgbClr val="0033CC"/>
                </a:solidFill>
                <a:cs typeface="Arial" panose="020B0604020202020204" pitchFamily="34" charset="0"/>
              </a:rPr>
              <a:t>Armature</a:t>
            </a:r>
            <a:r>
              <a:rPr lang="it-IT" altLang="it-IT" dirty="0" smtClean="0">
                <a:solidFill>
                  <a:srgbClr val="0033CC"/>
                </a:solidFill>
                <a:cs typeface="Arial" panose="020B0604020202020204" pitchFamily="34" charset="0"/>
              </a:rPr>
              <a:t> longitudinali</a:t>
            </a:r>
            <a:r>
              <a:rPr lang="it-IT" altLang="it-IT" dirty="0">
                <a:solidFill>
                  <a:srgbClr val="0033CC"/>
                </a:solidFill>
                <a:cs typeface="Arial" panose="020B0604020202020204" pitchFamily="34" charset="0"/>
              </a:rPr>
              <a:t>,</a:t>
            </a:r>
            <a:r>
              <a:rPr lang="it-IT" altLang="it-IT" dirty="0" smtClean="0">
                <a:solidFill>
                  <a:srgbClr val="0033CC"/>
                </a:solidFill>
                <a:cs typeface="Arial" panose="020B0604020202020204" pitchFamily="34" charset="0"/>
              </a:rPr>
              <a:t> </a:t>
            </a:r>
            <a:r>
              <a:rPr lang="it-IT" altLang="it-IT" b="1" cap="all" dirty="0" smtClean="0">
                <a:solidFill>
                  <a:srgbClr val="0033CC"/>
                </a:solidFill>
                <a:cs typeface="Arial" panose="020B0604020202020204" pitchFamily="34" charset="0"/>
              </a:rPr>
              <a:t>Staffe</a:t>
            </a:r>
          </a:p>
          <a:p>
            <a:pPr algn="just">
              <a:lnSpc>
                <a:spcPct val="120000"/>
              </a:lnSpc>
              <a:defRPr/>
            </a:pPr>
            <a:endParaRPr lang="it-IT" altLang="it-IT" dirty="0" smtClean="0">
              <a:solidFill>
                <a:srgbClr val="0033CC"/>
              </a:solidFill>
              <a:cs typeface="Arial" panose="020B0604020202020204" pitchFamily="34" charset="0"/>
            </a:endParaRPr>
          </a:p>
          <a:p>
            <a:pPr algn="just">
              <a:lnSpc>
                <a:spcPct val="120000"/>
              </a:lnSpc>
              <a:defRPr/>
            </a:pPr>
            <a:r>
              <a:rPr lang="it-IT" altLang="it-IT" b="1" cap="all" dirty="0" smtClean="0">
                <a:solidFill>
                  <a:srgbClr val="0033CC"/>
                </a:solidFill>
                <a:cs typeface="Arial" panose="020B0604020202020204" pitchFamily="34" charset="0"/>
              </a:rPr>
              <a:t>Reti </a:t>
            </a:r>
            <a:r>
              <a:rPr lang="it-IT" altLang="it-IT" b="1" cap="all" dirty="0">
                <a:solidFill>
                  <a:srgbClr val="0033CC"/>
                </a:solidFill>
                <a:cs typeface="Arial" panose="020B0604020202020204" pitchFamily="34" charset="0"/>
              </a:rPr>
              <a:t>elettrosaldate </a:t>
            </a:r>
            <a:r>
              <a:rPr lang="it-IT" altLang="it-IT" dirty="0" smtClean="0">
                <a:solidFill>
                  <a:srgbClr val="0033CC"/>
                </a:solidFill>
                <a:cs typeface="Arial" panose="020B0604020202020204" pitchFamily="34" charset="0"/>
              </a:rPr>
              <a:t>- </a:t>
            </a:r>
            <a:r>
              <a:rPr lang="it-IT" altLang="it-IT" sz="1600" dirty="0" smtClean="0">
                <a:solidFill>
                  <a:srgbClr val="0033CC"/>
                </a:solidFill>
                <a:cs typeface="Arial" panose="020B0604020202020204" pitchFamily="34" charset="0"/>
              </a:rPr>
              <a:t>Costituite </a:t>
            </a:r>
            <a:r>
              <a:rPr lang="it-IT" altLang="it-IT" sz="1600" dirty="0">
                <a:solidFill>
                  <a:srgbClr val="0033CC"/>
                </a:solidFill>
                <a:cs typeface="Arial" panose="020B0604020202020204" pitchFamily="34" charset="0"/>
              </a:rPr>
              <a:t>da due serie ortogonali di fili </a:t>
            </a:r>
            <a:r>
              <a:rPr lang="it-IT" altLang="it-IT" sz="1600" dirty="0" smtClean="0">
                <a:solidFill>
                  <a:srgbClr val="0033CC"/>
                </a:solidFill>
                <a:cs typeface="Arial" panose="020B0604020202020204" pitchFamily="34" charset="0"/>
              </a:rPr>
              <a:t>paralleli con </a:t>
            </a:r>
            <a:r>
              <a:rPr lang="it-IT" altLang="it-IT" sz="1600" dirty="0">
                <a:solidFill>
                  <a:srgbClr val="0033CC"/>
                </a:solidFill>
                <a:cs typeface="Arial" panose="020B0604020202020204" pitchFamily="34" charset="0"/>
              </a:rPr>
              <a:t>diametri compresi tra i 4 e i 12 </a:t>
            </a:r>
            <a:r>
              <a:rPr lang="it-IT" altLang="it-IT" sz="1600" dirty="0" smtClean="0">
                <a:solidFill>
                  <a:srgbClr val="0033CC"/>
                </a:solidFill>
                <a:cs typeface="Arial" panose="020B0604020202020204" pitchFamily="34" charset="0"/>
              </a:rPr>
              <a:t>mm, </a:t>
            </a:r>
            <a:r>
              <a:rPr lang="it-IT" altLang="it-IT" sz="1600" dirty="0">
                <a:solidFill>
                  <a:srgbClr val="0033CC"/>
                </a:solidFill>
                <a:cs typeface="Arial" panose="020B0604020202020204" pitchFamily="34" charset="0"/>
              </a:rPr>
              <a:t>saldati in stabilimento nei punti di contatto</a:t>
            </a:r>
            <a:r>
              <a:rPr lang="it-IT" altLang="it-IT" sz="1600" dirty="0" smtClean="0">
                <a:solidFill>
                  <a:srgbClr val="0033CC"/>
                </a:solidFill>
                <a:cs typeface="Arial" panose="020B0604020202020204" pitchFamily="34" charset="0"/>
              </a:rPr>
              <a:t>.</a:t>
            </a:r>
            <a:endParaRPr lang="it-IT" altLang="it-IT" sz="1600" dirty="0">
              <a:solidFill>
                <a:srgbClr val="0033CC"/>
              </a:solidFill>
              <a:cs typeface="Arial" panose="020B0604020202020204" pitchFamily="34" charset="0"/>
            </a:endParaRPr>
          </a:p>
        </p:txBody>
      </p:sp>
      <p:grpSp>
        <p:nvGrpSpPr>
          <p:cNvPr id="4" name="Group 3"/>
          <p:cNvGrpSpPr/>
          <p:nvPr/>
        </p:nvGrpSpPr>
        <p:grpSpPr>
          <a:xfrm>
            <a:off x="0" y="1412776"/>
            <a:ext cx="4067944" cy="5436871"/>
            <a:chOff x="0" y="1305060"/>
            <a:chExt cx="4156364" cy="5544587"/>
          </a:xfrm>
        </p:grpSpPr>
        <p:pic>
          <p:nvPicPr>
            <p:cNvPr id="6" name="Picture 2" descr="C:\Users\Utente\Desktop\Lab. materiali e modelli\LEZIONI\ACCIAIO\Barre.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097" y="1305060"/>
              <a:ext cx="4147267" cy="274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Users\Utente\Desktop\Lab. materiali e modelli\LEZIONI\ACCIAIO\staffe.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053157"/>
              <a:ext cx="4154464" cy="279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2" descr="C:\Users\Utente\Desktop\Lab. materiali e modelli\LEZIONI\ACCIAIO\Rete elettrosaldat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897" r="-14705"/>
          <a:stretch/>
        </p:blipFill>
        <p:spPr bwMode="auto">
          <a:xfrm>
            <a:off x="4211960" y="2924943"/>
            <a:ext cx="5616624" cy="392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5699" y="1412776"/>
            <a:ext cx="9144000" cy="5445224"/>
          </a:xfrm>
          <a:prstGeom prst="rect">
            <a:avLst/>
          </a:prstGeom>
        </p:spPr>
      </p:pic>
      <p:sp>
        <p:nvSpPr>
          <p:cNvPr id="10" name="TextBox 12"/>
          <p:cNvSpPr txBox="1"/>
          <p:nvPr/>
        </p:nvSpPr>
        <p:spPr>
          <a:xfrm>
            <a:off x="15699" y="737844"/>
            <a:ext cx="9144000" cy="461665"/>
          </a:xfrm>
          <a:prstGeom prst="rect">
            <a:avLst/>
          </a:prstGeom>
          <a:noFill/>
        </p:spPr>
        <p:txBody>
          <a:bodyPr wrap="square" rtlCol="0">
            <a:spAutoFit/>
          </a:bodyPr>
          <a:lstStyle/>
          <a:p>
            <a:pPr algn="ctr"/>
            <a:r>
              <a:rPr lang="it-IT" sz="2400" b="1" cap="all" dirty="0" smtClean="0">
                <a:solidFill>
                  <a:srgbClr val="C00000"/>
                </a:solidFill>
                <a:cs typeface="Arial" panose="020B0604020202020204" pitchFamily="34" charset="0"/>
              </a:rPr>
              <a:t>prodotti</a:t>
            </a:r>
          </a:p>
        </p:txBody>
      </p:sp>
      <p:sp>
        <p:nvSpPr>
          <p:cNvPr id="12"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276437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testo 3"/>
          <p:cNvSpPr txBox="1">
            <a:spLocks/>
          </p:cNvSpPr>
          <p:nvPr/>
        </p:nvSpPr>
        <p:spPr bwMode="auto">
          <a:xfrm>
            <a:off x="143508" y="1412776"/>
            <a:ext cx="8856984" cy="5352940"/>
          </a:xfrm>
          <a:prstGeom prst="rect">
            <a:avLst/>
          </a:prstGeom>
          <a:noFill/>
          <a:ln w="9525">
            <a:noFill/>
            <a:miter lim="800000"/>
            <a:headEnd/>
            <a:tailEnd/>
          </a:ln>
        </p:spPr>
        <p:txBody>
          <a:bodyPr/>
          <a:lstStyle>
            <a:defPPr marL="432000" marR="0" lvl="0" indent="-324000" algn="l">
              <a:spcBef>
                <a:spcPts val="0"/>
              </a:spcBef>
              <a:spcAft>
                <a:spcPts val="1417"/>
              </a:spcAft>
              <a:buClr>
                <a:srgbClr val="0E594D"/>
              </a:buClr>
              <a:buSzPct val="45000"/>
              <a:buFont typeface="StarSymbol"/>
              <a:buNone/>
              <a:defRPr lang="it-IT" sz="3200" b="0" i="0" u="none" strike="noStrike">
                <a:ln>
                  <a:noFill/>
                </a:ln>
                <a:solidFill>
                  <a:srgbClr val="000000"/>
                </a:solidFill>
                <a:latin typeface="Albany" pitchFamily="34"/>
                <a:ea typeface="Arial Unicode MS" pitchFamily="2"/>
                <a:cs typeface="Tahoma" pitchFamily="2"/>
              </a:defRPr>
            </a:defPPr>
            <a:lvl1pPr marL="432000" marR="0" lvl="0" indent="-324000" algn="l">
              <a:spcBef>
                <a:spcPts val="0"/>
              </a:spcBef>
              <a:spcAft>
                <a:spcPts val="1417"/>
              </a:spcAft>
              <a:buClr>
                <a:srgbClr val="0E594D"/>
              </a:buClr>
              <a:buSzPct val="45000"/>
              <a:buFont typeface="StarSymbol"/>
              <a:buChar char="●"/>
              <a:defRPr lang="it-IT" sz="3200" b="0" i="0" u="none" strike="noStrike">
                <a:ln>
                  <a:noFill/>
                </a:ln>
                <a:solidFill>
                  <a:srgbClr val="000000"/>
                </a:solidFill>
                <a:latin typeface="Albany" pitchFamily="34"/>
                <a:ea typeface="Arial Unicode MS" pitchFamily="2"/>
                <a:cs typeface="Tahoma" pitchFamily="2"/>
              </a:defRPr>
            </a:lvl1pPr>
            <a:lvl2pPr marL="864000" marR="0" lvl="1" indent="-288000" algn="l">
              <a:spcBef>
                <a:spcPts val="0"/>
              </a:spcBef>
              <a:spcAft>
                <a:spcPts val="1134"/>
              </a:spcAft>
              <a:buClr>
                <a:srgbClr val="000000"/>
              </a:buClr>
              <a:buSzPct val="75000"/>
              <a:buFont typeface="StarSymbol"/>
              <a:buChar char="–"/>
              <a:defRPr lang="it-IT" sz="2800" b="0" i="0" u="none" strike="noStrike">
                <a:ln>
                  <a:noFill/>
                </a:ln>
                <a:solidFill>
                  <a:srgbClr val="000000"/>
                </a:solidFill>
                <a:latin typeface="Albany" pitchFamily="34"/>
                <a:ea typeface="Arial Unicode MS" pitchFamily="2"/>
                <a:cs typeface="Tahoma" pitchFamily="2"/>
              </a:defRPr>
            </a:lvl2pPr>
            <a:lvl3pPr marL="1296000" marR="0" lvl="2" indent="-216000" algn="l">
              <a:spcBef>
                <a:spcPts val="0"/>
              </a:spcBef>
              <a:spcAft>
                <a:spcPts val="850"/>
              </a:spcAft>
              <a:buClr>
                <a:srgbClr val="000000"/>
              </a:buClr>
              <a:buSzPct val="45000"/>
              <a:buFont typeface="StarSymbol"/>
              <a:buChar char="●"/>
              <a:defRPr lang="it-IT" sz="2400" b="0" i="0" u="none" strike="noStrike">
                <a:ln>
                  <a:noFill/>
                </a:ln>
                <a:solidFill>
                  <a:srgbClr val="000000"/>
                </a:solidFill>
                <a:latin typeface="Albany" pitchFamily="34"/>
                <a:ea typeface="Arial Unicode MS" pitchFamily="2"/>
                <a:cs typeface="Tahoma" pitchFamily="2"/>
              </a:defRPr>
            </a:lvl3pPr>
            <a:lvl4pPr marL="1728000" marR="0" lvl="3" indent="-216000" algn="l">
              <a:spcBef>
                <a:spcPts val="0"/>
              </a:spcBef>
              <a:spcAft>
                <a:spcPts val="567"/>
              </a:spcAft>
              <a:buClr>
                <a:srgbClr val="000000"/>
              </a:buClr>
              <a:buSzPct val="75000"/>
              <a:buFont typeface="StarSymbol"/>
              <a:buChar char="–"/>
              <a:defRPr lang="it-IT" sz="2000" b="0" i="0" u="none" strike="noStrike">
                <a:ln>
                  <a:noFill/>
                </a:ln>
                <a:solidFill>
                  <a:srgbClr val="000000"/>
                </a:solidFill>
                <a:latin typeface="Albany" pitchFamily="34"/>
                <a:ea typeface="Arial Unicode MS" pitchFamily="2"/>
                <a:cs typeface="Tahoma" pitchFamily="2"/>
              </a:defRPr>
            </a:lvl4pPr>
            <a:lvl5pPr marL="2160000" marR="0" lvl="4"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5pPr>
            <a:lvl6pPr marL="2592000" marR="0" lvl="5"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6pPr>
            <a:lvl7pPr marL="3024000" marR="0" lvl="6"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7pPr>
            <a:lvl8pPr marL="3456000" marR="0" lvl="7"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8pPr>
            <a:lvl9pPr marL="3887999" marR="0" lvl="8"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9pPr>
          </a:lstStyle>
          <a:p>
            <a:pPr marL="0" indent="0" algn="just">
              <a:buFont typeface="StarSymbol"/>
              <a:buNone/>
              <a:defRPr/>
            </a:pPr>
            <a:r>
              <a:rPr sz="2000" b="1" dirty="0" smtClean="0">
                <a:solidFill>
                  <a:srgbClr val="0000FF"/>
                </a:solidFill>
                <a:latin typeface="+mn-lt"/>
                <a:cs typeface="Consolas" panose="020B0609020204030204" pitchFamily="49" charset="0"/>
              </a:rPr>
              <a:t>fino al XIII secolo</a:t>
            </a:r>
            <a:r>
              <a:rPr sz="2000" dirty="0" smtClean="0">
                <a:solidFill>
                  <a:srgbClr val="0000FF"/>
                </a:solidFill>
                <a:latin typeface="+mn-lt"/>
                <a:cs typeface="Consolas" panose="020B0609020204030204" pitchFamily="49" charset="0"/>
              </a:rPr>
              <a:t>: parzialmente incassati nel terreno e alimentati da mantici (ferro fucinato); solo attorno al 1200 i forni sono sollevati dal terreno</a:t>
            </a:r>
          </a:p>
          <a:p>
            <a:pPr marL="0" indent="0" algn="just">
              <a:spcAft>
                <a:spcPts val="0"/>
              </a:spcAft>
              <a:buNone/>
              <a:tabLst>
                <a:tab pos="0" algn="l"/>
              </a:tabLst>
              <a:defRPr/>
            </a:pPr>
            <a:endParaRPr sz="2000" b="1" dirty="0" smtClean="0">
              <a:solidFill>
                <a:srgbClr val="0000FF"/>
              </a:solidFill>
              <a:latin typeface="+mn-lt"/>
              <a:cs typeface="Consolas" panose="020B0609020204030204" pitchFamily="49" charset="0"/>
            </a:endParaRPr>
          </a:p>
          <a:p>
            <a:pPr marL="0" indent="0" algn="just">
              <a:spcAft>
                <a:spcPts val="0"/>
              </a:spcAft>
              <a:buNone/>
              <a:tabLst>
                <a:tab pos="0" algn="l"/>
              </a:tabLst>
              <a:defRPr/>
            </a:pPr>
            <a:r>
              <a:rPr sz="2000" b="1" dirty="0" smtClean="0">
                <a:solidFill>
                  <a:srgbClr val="0000FF"/>
                </a:solidFill>
                <a:latin typeface="+mn-lt"/>
                <a:cs typeface="Consolas" panose="020B0609020204030204" pitchFamily="49" charset="0"/>
              </a:rPr>
              <a:t>1720</a:t>
            </a:r>
            <a:r>
              <a:rPr sz="2000" dirty="0" smtClean="0">
                <a:solidFill>
                  <a:srgbClr val="0000FF"/>
                </a:solidFill>
                <a:latin typeface="+mn-lt"/>
                <a:cs typeface="Consolas" panose="020B0609020204030204" pitchFamily="49" charset="0"/>
              </a:rPr>
              <a:t>: </a:t>
            </a:r>
            <a:r>
              <a:rPr lang="it-IT" sz="2000" dirty="0" smtClean="0">
                <a:solidFill>
                  <a:srgbClr val="0000FF"/>
                </a:solidFill>
                <a:latin typeface="+mn-lt"/>
                <a:cs typeface="Consolas" panose="020B0609020204030204" pitchFamily="49" charset="0"/>
              </a:rPr>
              <a:t>altoforno alimentato a coke (</a:t>
            </a:r>
            <a:r>
              <a:rPr sz="2000" dirty="0" smtClean="0">
                <a:solidFill>
                  <a:srgbClr val="0000FF"/>
                </a:solidFill>
                <a:latin typeface="+mn-lt"/>
                <a:cs typeface="Consolas" panose="020B0609020204030204" pitchFamily="49" charset="0"/>
              </a:rPr>
              <a:t>Abraham </a:t>
            </a:r>
            <a:r>
              <a:rPr sz="2000" dirty="0" err="1" smtClean="0">
                <a:solidFill>
                  <a:srgbClr val="0000FF"/>
                </a:solidFill>
                <a:latin typeface="+mn-lt"/>
                <a:cs typeface="Consolas" panose="020B0609020204030204" pitchFamily="49" charset="0"/>
              </a:rPr>
              <a:t>Darby</a:t>
            </a:r>
            <a:r>
              <a:rPr sz="2000" dirty="0" smtClean="0">
                <a:solidFill>
                  <a:srgbClr val="0000FF"/>
                </a:solidFill>
                <a:latin typeface="+mn-lt"/>
                <a:cs typeface="Consolas" panose="020B0609020204030204" pitchFamily="49" charset="0"/>
              </a:rPr>
              <a:t>); inizio della produzione di massa della ghisa</a:t>
            </a:r>
          </a:p>
          <a:p>
            <a:pPr marL="0" indent="0" algn="just">
              <a:buNone/>
              <a:tabLst>
                <a:tab pos="0" algn="l"/>
              </a:tabLst>
              <a:defRPr/>
            </a:pPr>
            <a:endParaRPr lang="it-IT" altLang="it-IT" sz="2000" b="1" dirty="0" smtClean="0">
              <a:solidFill>
                <a:srgbClr val="0000FF"/>
              </a:solidFill>
              <a:latin typeface="+mn-lt"/>
              <a:ea typeface="Arial Unicode MS" panose="020B0604020202020204" pitchFamily="34" charset="-128"/>
              <a:cs typeface="Consolas" panose="020B0609020204030204" pitchFamily="49" charset="0"/>
            </a:endParaRPr>
          </a:p>
          <a:p>
            <a:pPr marL="0" indent="0" algn="just">
              <a:buNone/>
              <a:tabLst>
                <a:tab pos="0" algn="l"/>
              </a:tabLst>
              <a:defRPr/>
            </a:pPr>
            <a:r>
              <a:rPr lang="it-IT" altLang="it-IT" sz="2000" b="1" dirty="0" smtClean="0">
                <a:solidFill>
                  <a:srgbClr val="0000FF"/>
                </a:solidFill>
                <a:latin typeface="+mn-lt"/>
                <a:ea typeface="Arial Unicode MS" panose="020B0604020202020204" pitchFamily="34" charset="-128"/>
                <a:cs typeface="Consolas" panose="020B0609020204030204" pitchFamily="49" charset="0"/>
              </a:rPr>
              <a:t>1784</a:t>
            </a:r>
            <a:r>
              <a:rPr lang="it-IT" altLang="it-IT" sz="2000" dirty="0" smtClean="0">
                <a:solidFill>
                  <a:srgbClr val="0000FF"/>
                </a:solidFill>
                <a:latin typeface="+mn-lt"/>
                <a:ea typeface="Arial Unicode MS" panose="020B0604020202020204" pitchFamily="34" charset="-128"/>
                <a:cs typeface="Consolas" panose="020B0609020204030204" pitchFamily="49" charset="0"/>
              </a:rPr>
              <a:t>: forno </a:t>
            </a:r>
            <a:r>
              <a:rPr lang="it-IT" altLang="it-IT" sz="2000" dirty="0">
                <a:solidFill>
                  <a:srgbClr val="0000FF"/>
                </a:solidFill>
                <a:latin typeface="+mn-lt"/>
                <a:ea typeface="Arial Unicode MS" panose="020B0604020202020204" pitchFamily="34" charset="-128"/>
                <a:cs typeface="Consolas" panose="020B0609020204030204" pitchFamily="49" charset="0"/>
              </a:rPr>
              <a:t>a </a:t>
            </a:r>
            <a:r>
              <a:rPr lang="it-IT" altLang="it-IT" sz="2000" dirty="0" smtClean="0">
                <a:solidFill>
                  <a:srgbClr val="0000FF"/>
                </a:solidFill>
                <a:latin typeface="+mn-lt"/>
                <a:ea typeface="Arial Unicode MS" panose="020B0604020202020204" pitchFamily="34" charset="-128"/>
                <a:cs typeface="Consolas" panose="020B0609020204030204" pitchFamily="49" charset="0"/>
              </a:rPr>
              <a:t>riverbero (Henry </a:t>
            </a:r>
            <a:r>
              <a:rPr lang="it-IT" altLang="it-IT" sz="2000" dirty="0" err="1" smtClean="0">
                <a:solidFill>
                  <a:srgbClr val="0000FF"/>
                </a:solidFill>
                <a:latin typeface="+mn-lt"/>
                <a:ea typeface="Arial Unicode MS" panose="020B0604020202020204" pitchFamily="34" charset="-128"/>
                <a:cs typeface="Consolas" panose="020B0609020204030204" pitchFamily="49" charset="0"/>
              </a:rPr>
              <a:t>Cort</a:t>
            </a:r>
            <a:r>
              <a:rPr lang="it-IT" altLang="it-IT" sz="2000" dirty="0" smtClean="0">
                <a:solidFill>
                  <a:srgbClr val="0000FF"/>
                </a:solidFill>
                <a:latin typeface="+mn-lt"/>
                <a:ea typeface="Arial Unicode MS" panose="020B0604020202020204" pitchFamily="34" charset="-128"/>
                <a:cs typeface="Consolas" panose="020B0609020204030204" pitchFamily="49" charset="0"/>
              </a:rPr>
              <a:t>), nel </a:t>
            </a:r>
            <a:r>
              <a:rPr lang="it-IT" altLang="it-IT" sz="2000" dirty="0">
                <a:solidFill>
                  <a:srgbClr val="0000FF"/>
                </a:solidFill>
                <a:latin typeface="+mn-lt"/>
                <a:ea typeface="Arial Unicode MS" panose="020B0604020202020204" pitchFamily="34" charset="-128"/>
                <a:cs typeface="Consolas" panose="020B0609020204030204" pitchFamily="49" charset="0"/>
              </a:rPr>
              <a:t>quale la  decarburazione della ghisa </a:t>
            </a:r>
            <a:r>
              <a:rPr lang="it-IT" altLang="it-IT" sz="2000" dirty="0" smtClean="0">
                <a:solidFill>
                  <a:srgbClr val="0000FF"/>
                </a:solidFill>
                <a:latin typeface="+mn-lt"/>
                <a:ea typeface="Arial Unicode MS" panose="020B0604020202020204" pitchFamily="34" charset="-128"/>
                <a:cs typeface="Consolas" panose="020B0609020204030204" pitchFamily="49" charset="0"/>
              </a:rPr>
              <a:t>avviene in </a:t>
            </a:r>
            <a:r>
              <a:rPr lang="it-IT" altLang="it-IT" sz="2000" dirty="0">
                <a:solidFill>
                  <a:srgbClr val="0000FF"/>
                </a:solidFill>
                <a:latin typeface="+mn-lt"/>
                <a:ea typeface="Arial Unicode MS" panose="020B0604020202020204" pitchFamily="34" charset="-128"/>
                <a:cs typeface="Consolas" panose="020B0609020204030204" pitchFamily="49" charset="0"/>
              </a:rPr>
              <a:t>modo </a:t>
            </a:r>
            <a:r>
              <a:rPr lang="it-IT" altLang="it-IT" sz="2000" dirty="0" smtClean="0">
                <a:solidFill>
                  <a:srgbClr val="0000FF"/>
                </a:solidFill>
                <a:latin typeface="+mn-lt"/>
                <a:ea typeface="Arial Unicode MS" panose="020B0604020202020204" pitchFamily="34" charset="-128"/>
                <a:cs typeface="Consolas" panose="020B0609020204030204" pitchFamily="49" charset="0"/>
              </a:rPr>
              <a:t>continuo; si ottiene un </a:t>
            </a:r>
            <a:r>
              <a:rPr lang="it-IT" altLang="it-IT" sz="2000" dirty="0">
                <a:solidFill>
                  <a:srgbClr val="0000FF"/>
                </a:solidFill>
                <a:latin typeface="+mn-lt"/>
                <a:ea typeface="Arial Unicode MS" panose="020B0604020202020204" pitchFamily="34" charset="-128"/>
                <a:cs typeface="Consolas" panose="020B0609020204030204" pitchFamily="49" charset="0"/>
              </a:rPr>
              <a:t>prodotto pastoso (ferro puddellato) che </a:t>
            </a:r>
            <a:r>
              <a:rPr lang="it-IT" altLang="it-IT" sz="2000" dirty="0" smtClean="0">
                <a:solidFill>
                  <a:srgbClr val="0000FF"/>
                </a:solidFill>
                <a:latin typeface="+mn-lt"/>
                <a:ea typeface="Arial Unicode MS" panose="020B0604020202020204" pitchFamily="34" charset="-128"/>
                <a:cs typeface="Consolas" panose="020B0609020204030204" pitchFamily="49" charset="0"/>
              </a:rPr>
              <a:t>viene poi </a:t>
            </a:r>
            <a:r>
              <a:rPr lang="it-IT" altLang="it-IT" sz="2000" dirty="0">
                <a:solidFill>
                  <a:srgbClr val="0000FF"/>
                </a:solidFill>
                <a:latin typeface="+mn-lt"/>
                <a:ea typeface="Arial Unicode MS" panose="020B0604020202020204" pitchFamily="34" charset="-128"/>
                <a:cs typeface="Consolas" panose="020B0609020204030204" pitchFamily="49" charset="0"/>
              </a:rPr>
              <a:t>battuto al maglio per eliminare le </a:t>
            </a:r>
            <a:r>
              <a:rPr lang="it-IT" altLang="it-IT" sz="2000" dirty="0" smtClean="0">
                <a:solidFill>
                  <a:srgbClr val="0000FF"/>
                </a:solidFill>
                <a:latin typeface="+mn-lt"/>
                <a:ea typeface="Arial Unicode MS" panose="020B0604020202020204" pitchFamily="34" charset="-128"/>
                <a:cs typeface="Consolas" panose="020B0609020204030204" pitchFamily="49" charset="0"/>
              </a:rPr>
              <a:t>scorie</a:t>
            </a:r>
          </a:p>
          <a:p>
            <a:pPr marL="0" indent="0" algn="just">
              <a:buNone/>
              <a:tabLst>
                <a:tab pos="0" algn="l"/>
              </a:tabLst>
              <a:defRPr/>
            </a:pPr>
            <a:endParaRPr lang="it-IT" altLang="it-IT" sz="2000" b="1" dirty="0">
              <a:solidFill>
                <a:srgbClr val="0000FF"/>
              </a:solidFill>
              <a:latin typeface="+mn-lt"/>
              <a:ea typeface="Arial Unicode MS" panose="020B0604020202020204" pitchFamily="34" charset="-128"/>
              <a:cs typeface="Consolas" panose="020B0609020204030204" pitchFamily="49" charset="0"/>
            </a:endParaRPr>
          </a:p>
          <a:p>
            <a:pPr marL="0" indent="0" algn="just">
              <a:buNone/>
              <a:tabLst>
                <a:tab pos="0" algn="l"/>
              </a:tabLst>
              <a:defRPr/>
            </a:pPr>
            <a:r>
              <a:rPr lang="it-IT" altLang="it-IT" sz="2000" b="1" dirty="0" smtClean="0">
                <a:solidFill>
                  <a:srgbClr val="0000FF"/>
                </a:solidFill>
                <a:latin typeface="+mn-lt"/>
                <a:ea typeface="Arial Unicode MS" panose="020B0604020202020204" pitchFamily="34" charset="-128"/>
                <a:cs typeface="Consolas" panose="020B0609020204030204" pitchFamily="49" charset="0"/>
              </a:rPr>
              <a:t>1856</a:t>
            </a:r>
            <a:r>
              <a:rPr lang="it-IT" altLang="it-IT" sz="2000" dirty="0" smtClean="0">
                <a:solidFill>
                  <a:srgbClr val="0000FF"/>
                </a:solidFill>
                <a:latin typeface="+mn-lt"/>
                <a:ea typeface="Arial Unicode MS" panose="020B0604020202020204" pitchFamily="34" charset="-128"/>
                <a:cs typeface="Consolas" panose="020B0609020204030204" pitchFamily="49" charset="0"/>
              </a:rPr>
              <a:t>: convertitore </a:t>
            </a:r>
            <a:r>
              <a:rPr lang="it-IT" altLang="it-IT" sz="2000" dirty="0" err="1" smtClean="0">
                <a:solidFill>
                  <a:srgbClr val="0000FF"/>
                </a:solidFill>
                <a:latin typeface="+mn-lt"/>
                <a:ea typeface="Arial Unicode MS" panose="020B0604020202020204" pitchFamily="34" charset="-128"/>
                <a:cs typeface="Consolas" panose="020B0609020204030204" pitchFamily="49" charset="0"/>
              </a:rPr>
              <a:t>Bressemer</a:t>
            </a:r>
            <a:r>
              <a:rPr lang="it-IT" altLang="it-IT" sz="2000" dirty="0" smtClean="0">
                <a:solidFill>
                  <a:srgbClr val="0000FF"/>
                </a:solidFill>
                <a:latin typeface="+mn-lt"/>
                <a:ea typeface="Arial Unicode MS" panose="020B0604020202020204" pitchFamily="34" charset="-128"/>
                <a:cs typeface="Consolas" panose="020B0609020204030204" pitchFamily="49" charset="0"/>
              </a:rPr>
              <a:t>; passaggio dalla ghisa all’acciaio</a:t>
            </a:r>
          </a:p>
          <a:p>
            <a:pPr marL="0" indent="0" algn="just">
              <a:buNone/>
              <a:tabLst>
                <a:tab pos="0" algn="l"/>
              </a:tabLst>
              <a:defRPr/>
            </a:pPr>
            <a:endParaRPr lang="it-IT" altLang="it-IT" sz="2000" b="1" dirty="0" smtClean="0">
              <a:solidFill>
                <a:srgbClr val="0000FF"/>
              </a:solidFill>
              <a:latin typeface="+mn-lt"/>
              <a:ea typeface="Arial Unicode MS" panose="020B0604020202020204" pitchFamily="34" charset="-128"/>
              <a:cs typeface="Consolas" panose="020B0609020204030204" pitchFamily="49" charset="0"/>
            </a:endParaRPr>
          </a:p>
          <a:p>
            <a:pPr marL="0" indent="0" algn="just">
              <a:buNone/>
              <a:tabLst>
                <a:tab pos="0" algn="l"/>
              </a:tabLst>
              <a:defRPr/>
            </a:pPr>
            <a:r>
              <a:rPr lang="it-IT" altLang="it-IT" sz="2000" b="1" dirty="0" smtClean="0">
                <a:solidFill>
                  <a:srgbClr val="0000FF"/>
                </a:solidFill>
                <a:latin typeface="+mn-lt"/>
                <a:ea typeface="Arial Unicode MS" panose="020B0604020202020204" pitchFamily="34" charset="-128"/>
                <a:cs typeface="Consolas" panose="020B0609020204030204" pitchFamily="49" charset="0"/>
              </a:rPr>
              <a:t>1864</a:t>
            </a:r>
            <a:r>
              <a:rPr lang="it-IT" altLang="it-IT" sz="2000" dirty="0" smtClean="0">
                <a:solidFill>
                  <a:srgbClr val="0000FF"/>
                </a:solidFill>
                <a:latin typeface="+mn-lt"/>
                <a:ea typeface="Arial Unicode MS" panose="020B0604020202020204" pitchFamily="34" charset="-128"/>
                <a:cs typeface="Consolas" panose="020B0609020204030204" pitchFamily="49" charset="0"/>
              </a:rPr>
              <a:t>: forno Martin-Siemens, che </a:t>
            </a:r>
            <a:r>
              <a:rPr lang="it-IT" altLang="it-IT" sz="2000" dirty="0">
                <a:solidFill>
                  <a:srgbClr val="0000FF"/>
                </a:solidFill>
                <a:latin typeface="+mn-lt"/>
                <a:ea typeface="Arial Unicode MS" panose="020B0604020202020204" pitchFamily="34" charset="-128"/>
                <a:cs typeface="Consolas" panose="020B0609020204030204" pitchFamily="49" charset="0"/>
              </a:rPr>
              <a:t>permette la produzione di acciaio utilizzando anche i rottami</a:t>
            </a:r>
          </a:p>
          <a:p>
            <a:pPr marL="342900" indent="-342900" algn="just">
              <a:buFontTx/>
              <a:buChar char="-"/>
              <a:tabLst>
                <a:tab pos="0" algn="l"/>
              </a:tabLst>
              <a:defRPr/>
            </a:pPr>
            <a:endParaRPr sz="2000" dirty="0">
              <a:solidFill>
                <a:srgbClr val="0000FF"/>
              </a:solidFill>
              <a:latin typeface="+mn-lt"/>
              <a:cs typeface="Consolas" panose="020B0609020204030204" pitchFamily="49" charset="0"/>
            </a:endParaRPr>
          </a:p>
        </p:txBody>
      </p:sp>
      <p:sp>
        <p:nvSpPr>
          <p:cNvPr id="13" name="TextBox 12"/>
          <p:cNvSpPr txBox="1"/>
          <p:nvPr/>
        </p:nvSpPr>
        <p:spPr>
          <a:xfrm>
            <a:off x="431540" y="782586"/>
            <a:ext cx="8280920" cy="400110"/>
          </a:xfrm>
          <a:prstGeom prst="rect">
            <a:avLst/>
          </a:prstGeom>
        </p:spPr>
        <p:txBody>
          <a:bodyPr anchor="ctr"/>
          <a:lstStyle>
            <a:defPPr>
              <a:defRPr lang="it-IT"/>
            </a:defPPr>
            <a:lvl1pPr algn="ctr" fontAlgn="auto">
              <a:spcBef>
                <a:spcPct val="0"/>
              </a:spcBef>
              <a:spcAft>
                <a:spcPts val="0"/>
              </a:spcAft>
              <a:buNone/>
              <a:defRPr sz="2000" b="1">
                <a:solidFill>
                  <a:schemeClr val="bg1"/>
                </a:solidFill>
                <a:latin typeface="Arial" panose="020B0604020202020204" pitchFamily="34" charset="0"/>
                <a:ea typeface="+mj-ea"/>
                <a:cs typeface="Arial" panose="020B0604020202020204" pitchFamily="34" charset="0"/>
              </a:defRPr>
            </a:lvl1pPr>
          </a:lstStyle>
          <a:p>
            <a:r>
              <a:rPr lang="it-IT" sz="2400" dirty="0">
                <a:solidFill>
                  <a:srgbClr val="0033CC"/>
                </a:solidFill>
                <a:latin typeface="+mn-lt"/>
              </a:rPr>
              <a:t>FORNI PER LA PRODUZIONE DELL’ACCIAIO</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43508" y="1412776"/>
            <a:ext cx="8758517" cy="5301209"/>
          </a:xfrm>
          <a:prstGeom prst="rect">
            <a:avLst/>
          </a:prstGeom>
          <a:ln>
            <a:noFill/>
          </a:ln>
          <a:effectLst>
            <a:outerShdw blurRad="292100" dist="139700" dir="2700000" algn="tl" rotWithShape="0">
              <a:srgbClr val="333333">
                <a:alpha val="65000"/>
              </a:srgbClr>
            </a:outerShdw>
          </a:effectLst>
        </p:spPr>
      </p:pic>
      <p:sp>
        <p:nvSpPr>
          <p:cNvPr id="7"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26734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47239" y="1282089"/>
            <a:ext cx="8280920" cy="3578800"/>
          </a:xfrm>
          <a:prstGeom prst="rect">
            <a:avLst/>
          </a:prstGeom>
          <a:noFill/>
        </p:spPr>
        <p:txBody>
          <a:bodyPr wrap="square" rtlCol="0">
            <a:spAutoFit/>
          </a:bodyPr>
          <a:lstStyle/>
          <a:p>
            <a:pPr algn="just">
              <a:lnSpc>
                <a:spcPct val="120000"/>
              </a:lnSpc>
              <a:defRPr/>
            </a:pPr>
            <a:r>
              <a:rPr lang="it-IT" altLang="it-IT" sz="2000" b="1" cap="all" dirty="0" smtClean="0">
                <a:solidFill>
                  <a:srgbClr val="0033CC"/>
                </a:solidFill>
                <a:cs typeface="Arial" panose="020B0604020202020204" pitchFamily="34" charset="0"/>
              </a:rPr>
              <a:t>LAMIERE</a:t>
            </a:r>
            <a:r>
              <a:rPr lang="it-IT" altLang="it-IT" sz="2800" b="1" cap="all" dirty="0" smtClean="0">
                <a:solidFill>
                  <a:srgbClr val="0033CC"/>
                </a:solidFill>
                <a:cs typeface="Arial" panose="020B0604020202020204" pitchFamily="34" charset="0"/>
              </a:rPr>
              <a:t> </a:t>
            </a:r>
            <a:r>
              <a:rPr lang="it-IT" altLang="it-IT" sz="2000" b="1" cap="all" dirty="0" smtClean="0">
                <a:solidFill>
                  <a:srgbClr val="0033CC"/>
                </a:solidFill>
                <a:cs typeface="Arial" panose="020B0604020202020204" pitchFamily="34" charset="0"/>
              </a:rPr>
              <a:t>-</a:t>
            </a:r>
            <a:r>
              <a:rPr lang="it-IT" altLang="it-IT" sz="2800" b="1" cap="all" dirty="0" smtClean="0">
                <a:solidFill>
                  <a:srgbClr val="0033CC"/>
                </a:solidFill>
                <a:cs typeface="Arial" panose="020B0604020202020204" pitchFamily="34" charset="0"/>
              </a:rPr>
              <a:t> </a:t>
            </a:r>
            <a:r>
              <a:rPr lang="it-IT" dirty="0">
                <a:solidFill>
                  <a:srgbClr val="0033CC"/>
                </a:solidFill>
                <a:cs typeface="Arial" panose="020B0604020202020204" pitchFamily="34" charset="0"/>
              </a:rPr>
              <a:t>spessore da 3 a 50 mm, larghezza fino a 3 m, lunghezza 18 m, utilizzate per piastre di fondazione, profilati composti per </a:t>
            </a:r>
            <a:r>
              <a:rPr lang="it-IT" dirty="0" smtClean="0">
                <a:solidFill>
                  <a:srgbClr val="0033CC"/>
                </a:solidFill>
                <a:cs typeface="Arial" panose="020B0604020202020204" pitchFamily="34" charset="0"/>
              </a:rPr>
              <a:t>elementi portanti o </a:t>
            </a:r>
            <a:r>
              <a:rPr lang="it-IT" dirty="0">
                <a:solidFill>
                  <a:srgbClr val="0033CC"/>
                </a:solidFill>
                <a:cs typeface="Arial" panose="020B0604020202020204" pitchFamily="34" charset="0"/>
              </a:rPr>
              <a:t>elementi di </a:t>
            </a:r>
            <a:r>
              <a:rPr lang="it-IT" dirty="0" smtClean="0">
                <a:solidFill>
                  <a:srgbClr val="0033CC"/>
                </a:solidFill>
                <a:cs typeface="Arial" panose="020B0604020202020204" pitchFamily="34" charset="0"/>
              </a:rPr>
              <a:t>giunzione </a:t>
            </a:r>
            <a:r>
              <a:rPr lang="it-IT" altLang="it-IT" b="1" cap="all" dirty="0" smtClean="0">
                <a:solidFill>
                  <a:srgbClr val="0033CC"/>
                </a:solidFill>
                <a:cs typeface="Arial" panose="020B0604020202020204" pitchFamily="34" charset="0"/>
              </a:rPr>
              <a:t>E </a:t>
            </a:r>
            <a:r>
              <a:rPr lang="it-IT" altLang="it-IT" b="1" cap="all" dirty="0">
                <a:solidFill>
                  <a:srgbClr val="0033CC"/>
                </a:solidFill>
                <a:cs typeface="Arial" panose="020B0604020202020204" pitchFamily="34" charset="0"/>
              </a:rPr>
              <a:t>LAMIERINI </a:t>
            </a:r>
            <a:r>
              <a:rPr lang="it-IT" altLang="it-IT" dirty="0" smtClean="0">
                <a:solidFill>
                  <a:srgbClr val="0033CC"/>
                </a:solidFill>
                <a:cs typeface="Arial" panose="020B0604020202020204" pitchFamily="34" charset="0"/>
              </a:rPr>
              <a:t>di spessore </a:t>
            </a:r>
            <a:r>
              <a:rPr lang="it-IT" altLang="it-IT" dirty="0">
                <a:solidFill>
                  <a:srgbClr val="0033CC"/>
                </a:solidFill>
                <a:cs typeface="Arial" panose="020B0604020202020204" pitchFamily="34" charset="0"/>
              </a:rPr>
              <a:t>inferiore ai 3 mm, larghezza fino a 1,8 m, lunghezza fino a 4,5 m, realizzate con acciai particolarmente duttili e </a:t>
            </a:r>
            <a:r>
              <a:rPr lang="it-IT" altLang="it-IT" dirty="0" smtClean="0">
                <a:solidFill>
                  <a:srgbClr val="0033CC"/>
                </a:solidFill>
                <a:cs typeface="Arial" panose="020B0604020202020204" pitchFamily="34" charset="0"/>
              </a:rPr>
              <a:t>malleabili, e che se opportunamente conformate </a:t>
            </a:r>
            <a:r>
              <a:rPr lang="it-IT" altLang="it-IT" dirty="0">
                <a:solidFill>
                  <a:srgbClr val="0033CC"/>
                </a:solidFill>
                <a:cs typeface="Arial" panose="020B0604020202020204" pitchFamily="34" charset="0"/>
              </a:rPr>
              <a:t>assumono notevole resistenza </a:t>
            </a:r>
            <a:r>
              <a:rPr lang="it-IT" altLang="it-IT" dirty="0" smtClean="0">
                <a:solidFill>
                  <a:srgbClr val="0033CC"/>
                </a:solidFill>
                <a:cs typeface="Arial" panose="020B0604020202020204" pitchFamily="34" charset="0"/>
              </a:rPr>
              <a:t>meccanica,  </a:t>
            </a:r>
            <a:r>
              <a:rPr lang="it-IT" altLang="it-IT" dirty="0">
                <a:solidFill>
                  <a:srgbClr val="0033CC"/>
                </a:solidFill>
                <a:cs typeface="Arial" panose="020B0604020202020204" pitchFamily="34" charset="0"/>
              </a:rPr>
              <a:t>e vengono impiegati per realizzare lamiere nervate, grecate, </a:t>
            </a:r>
            <a:r>
              <a:rPr lang="it-IT" altLang="it-IT" dirty="0" smtClean="0">
                <a:solidFill>
                  <a:srgbClr val="0033CC"/>
                </a:solidFill>
                <a:cs typeface="Arial" panose="020B0604020202020204" pitchFamily="34" charset="0"/>
              </a:rPr>
              <a:t>pannelli composti, telai per serramenti.</a:t>
            </a:r>
          </a:p>
          <a:p>
            <a:pPr algn="just">
              <a:lnSpc>
                <a:spcPct val="120000"/>
              </a:lnSpc>
              <a:defRPr/>
            </a:pPr>
            <a:endParaRPr lang="it-IT" altLang="it-IT" dirty="0" smtClean="0">
              <a:solidFill>
                <a:srgbClr val="0033CC"/>
              </a:solidFill>
              <a:cs typeface="Arial" panose="020B0604020202020204" pitchFamily="34" charset="0"/>
            </a:endParaRPr>
          </a:p>
          <a:p>
            <a:pPr algn="just">
              <a:lnSpc>
                <a:spcPct val="120000"/>
              </a:lnSpc>
              <a:defRPr/>
            </a:pPr>
            <a:r>
              <a:rPr lang="it-IT" altLang="it-IT" dirty="0" smtClean="0">
                <a:solidFill>
                  <a:srgbClr val="0033CC"/>
                </a:solidFill>
                <a:cs typeface="Arial" panose="020B0604020202020204" pitchFamily="34" charset="0"/>
              </a:rPr>
              <a:t>Lavorazione di superficie più diffuse: striatura (</a:t>
            </a:r>
            <a:r>
              <a:rPr lang="it-IT" altLang="it-IT" dirty="0">
                <a:solidFill>
                  <a:srgbClr val="0033CC"/>
                </a:solidFill>
                <a:cs typeface="Arial" panose="020B0604020202020204" pitchFamily="34" charset="0"/>
              </a:rPr>
              <a:t>striature in </a:t>
            </a:r>
            <a:r>
              <a:rPr lang="it-IT" altLang="it-IT" dirty="0" smtClean="0">
                <a:solidFill>
                  <a:srgbClr val="0033CC"/>
                </a:solidFill>
                <a:cs typeface="Arial" panose="020B0604020202020204" pitchFamily="34" charset="0"/>
              </a:rPr>
              <a:t>rilievo), bugnatura (tacche </a:t>
            </a:r>
            <a:r>
              <a:rPr lang="it-IT" altLang="it-IT" dirty="0">
                <a:solidFill>
                  <a:srgbClr val="0033CC"/>
                </a:solidFill>
                <a:cs typeface="Arial" panose="020B0604020202020204" pitchFamily="34" charset="0"/>
              </a:rPr>
              <a:t>in </a:t>
            </a:r>
            <a:r>
              <a:rPr lang="it-IT" altLang="it-IT" dirty="0" smtClean="0">
                <a:solidFill>
                  <a:srgbClr val="0033CC"/>
                </a:solidFill>
                <a:cs typeface="Arial" panose="020B0604020202020204" pitchFamily="34" charset="0"/>
              </a:rPr>
              <a:t>rilievo), stiratura (con tagli che una volta aperti realizzano fori a losanghe).</a:t>
            </a:r>
            <a:endParaRPr lang="it-IT" altLang="it-IT" dirty="0">
              <a:solidFill>
                <a:srgbClr val="0033CC"/>
              </a:solidFill>
              <a:cs typeface="Arial" panose="020B0604020202020204" pitchFamily="34" charset="0"/>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306930"/>
            <a:ext cx="9144000" cy="5551070"/>
          </a:xfrm>
          <a:prstGeom prst="rect">
            <a:avLst/>
          </a:prstGeom>
        </p:spPr>
      </p:pic>
      <p:sp>
        <p:nvSpPr>
          <p:cNvPr id="6" name="TextBox 12"/>
          <p:cNvSpPr txBox="1"/>
          <p:nvPr/>
        </p:nvSpPr>
        <p:spPr>
          <a:xfrm>
            <a:off x="15699" y="737844"/>
            <a:ext cx="9144000" cy="461665"/>
          </a:xfrm>
          <a:prstGeom prst="rect">
            <a:avLst/>
          </a:prstGeom>
          <a:noFill/>
        </p:spPr>
        <p:txBody>
          <a:bodyPr wrap="square" rtlCol="0">
            <a:spAutoFit/>
          </a:bodyPr>
          <a:lstStyle/>
          <a:p>
            <a:pPr algn="ctr"/>
            <a:r>
              <a:rPr lang="it-IT" sz="2400" b="1" cap="all" dirty="0" smtClean="0">
                <a:solidFill>
                  <a:srgbClr val="C00000"/>
                </a:solidFill>
                <a:cs typeface="Arial" panose="020B0604020202020204" pitchFamily="34" charset="0"/>
              </a:rPr>
              <a:t>prodotti</a:t>
            </a:r>
          </a:p>
        </p:txBody>
      </p:sp>
      <p:sp>
        <p:nvSpPr>
          <p:cNvPr id="8"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30021320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p:cNvGrpSpPr/>
          <p:nvPr/>
        </p:nvGrpSpPr>
        <p:grpSpPr>
          <a:xfrm>
            <a:off x="323528" y="1281344"/>
            <a:ext cx="8280920" cy="5055761"/>
            <a:chOff x="323528" y="1281344"/>
            <a:chExt cx="8280920" cy="5055761"/>
          </a:xfrm>
        </p:grpSpPr>
        <p:sp>
          <p:nvSpPr>
            <p:cNvPr id="2" name="Rettangolo 1"/>
            <p:cNvSpPr/>
            <p:nvPr/>
          </p:nvSpPr>
          <p:spPr>
            <a:xfrm>
              <a:off x="4067943" y="4221088"/>
              <a:ext cx="4407467"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23528" y="1281344"/>
              <a:ext cx="8280920" cy="4723729"/>
            </a:xfrm>
            <a:prstGeom prst="rect">
              <a:avLst/>
            </a:prstGeom>
            <a:noFill/>
          </p:spPr>
          <p:txBody>
            <a:bodyPr wrap="square" rtlCol="0">
              <a:spAutoFit/>
            </a:bodyPr>
            <a:lstStyle/>
            <a:p>
              <a:pPr algn="just">
                <a:lnSpc>
                  <a:spcPct val="120000"/>
                </a:lnSpc>
                <a:defRPr/>
              </a:pPr>
              <a:r>
                <a:rPr lang="it-IT" altLang="it-IT" sz="2400" b="1" cap="all" dirty="0" smtClean="0">
                  <a:solidFill>
                    <a:srgbClr val="C00000"/>
                  </a:solidFill>
                  <a:cs typeface="Arial" panose="020B0604020202020204" pitchFamily="34" charset="0"/>
                </a:rPr>
                <a:t>LAMIERE GRECATE </a:t>
              </a:r>
              <a:r>
                <a:rPr lang="it-IT" altLang="it-IT" b="1" cap="all" dirty="0" smtClean="0">
                  <a:solidFill>
                    <a:srgbClr val="0033CC"/>
                  </a:solidFill>
                  <a:cs typeface="Arial" panose="020B0604020202020204" pitchFamily="34" charset="0"/>
                </a:rPr>
                <a:t>- </a:t>
              </a:r>
              <a:r>
                <a:rPr lang="it-IT" dirty="0">
                  <a:solidFill>
                    <a:srgbClr val="0033CC"/>
                  </a:solidFill>
                  <a:cs typeface="Arial" panose="020B0604020202020204" pitchFamily="34" charset="0"/>
                </a:rPr>
                <a:t>Ottenute per profilatura a freddo di lamiere sottili di spessori compresi tra 0,6 e 1,5 mm con una sezione costituita da nervature che tanto più ravvicinate tanto più conferiscono resistenza agli sforzi di flessione.</a:t>
              </a:r>
            </a:p>
            <a:p>
              <a:pPr algn="just">
                <a:lnSpc>
                  <a:spcPct val="120000"/>
                </a:lnSpc>
                <a:defRPr/>
              </a:pPr>
              <a:endParaRPr lang="it-IT" altLang="it-IT" sz="2000" dirty="0" smtClean="0">
                <a:solidFill>
                  <a:srgbClr val="0033CC"/>
                </a:solidFill>
                <a:cs typeface="Arial" panose="020B0604020202020204" pitchFamily="34" charset="0"/>
              </a:endParaRPr>
            </a:p>
            <a:p>
              <a:pPr algn="just">
                <a:lnSpc>
                  <a:spcPct val="120000"/>
                </a:lnSpc>
                <a:defRPr/>
              </a:pPr>
              <a:r>
                <a:rPr lang="it-IT" altLang="it-IT" sz="2000" dirty="0">
                  <a:solidFill>
                    <a:srgbClr val="0033CC"/>
                  </a:solidFill>
                  <a:cs typeface="Arial" panose="020B0604020202020204" pitchFamily="34" charset="0"/>
                </a:rPr>
                <a:t> </a:t>
              </a:r>
              <a:r>
                <a:rPr lang="it-IT" altLang="it-IT" dirty="0" smtClean="0">
                  <a:solidFill>
                    <a:srgbClr val="0033CC"/>
                  </a:solidFill>
                  <a:cs typeface="Arial" panose="020B0604020202020204" pitchFamily="34" charset="0"/>
                </a:rPr>
                <a:t>lamiere </a:t>
              </a:r>
              <a:r>
                <a:rPr lang="it-IT" altLang="it-IT" dirty="0">
                  <a:solidFill>
                    <a:srgbClr val="0033CC"/>
                  </a:solidFill>
                  <a:cs typeface="Arial" panose="020B0604020202020204" pitchFamily="34" charset="0"/>
                </a:rPr>
                <a:t>grecate </a:t>
              </a:r>
              <a:r>
                <a:rPr lang="it-IT" altLang="it-IT" b="1" dirty="0">
                  <a:solidFill>
                    <a:srgbClr val="0033CC"/>
                  </a:solidFill>
                  <a:cs typeface="Arial" panose="020B0604020202020204" pitchFamily="34" charset="0"/>
                </a:rPr>
                <a:t>per coperture</a:t>
              </a:r>
            </a:p>
            <a:p>
              <a:pPr algn="just">
                <a:lnSpc>
                  <a:spcPct val="120000"/>
                </a:lnSpc>
                <a:defRPr/>
              </a:pPr>
              <a:endParaRPr lang="it-IT" altLang="it-IT" dirty="0">
                <a:solidFill>
                  <a:srgbClr val="0033CC"/>
                </a:solidFill>
                <a:cs typeface="Arial" panose="020B0604020202020204" pitchFamily="34" charset="0"/>
              </a:endParaRPr>
            </a:p>
            <a:p>
              <a:pPr algn="just">
                <a:lnSpc>
                  <a:spcPct val="120000"/>
                </a:lnSpc>
                <a:defRPr/>
              </a:pPr>
              <a:r>
                <a:rPr lang="it-IT" altLang="it-IT" sz="2000" dirty="0">
                  <a:solidFill>
                    <a:srgbClr val="0033CC"/>
                  </a:solidFill>
                  <a:cs typeface="Arial" panose="020B0604020202020204" pitchFamily="34" charset="0"/>
                </a:rPr>
                <a:t> </a:t>
              </a:r>
              <a:endParaRPr lang="it-IT" altLang="it-IT" sz="2000" dirty="0" smtClean="0">
                <a:solidFill>
                  <a:srgbClr val="0033CC"/>
                </a:solidFill>
                <a:cs typeface="Arial" panose="020B0604020202020204" pitchFamily="34" charset="0"/>
              </a:endParaRPr>
            </a:p>
            <a:p>
              <a:pPr algn="just">
                <a:lnSpc>
                  <a:spcPct val="120000"/>
                </a:lnSpc>
                <a:defRPr/>
              </a:pPr>
              <a:endParaRPr lang="it-IT" altLang="it-IT" sz="2000" dirty="0" smtClean="0">
                <a:solidFill>
                  <a:srgbClr val="0033CC"/>
                </a:solidFill>
                <a:cs typeface="Arial" panose="020B0604020202020204" pitchFamily="34" charset="0"/>
              </a:endParaRPr>
            </a:p>
            <a:p>
              <a:pPr algn="just">
                <a:lnSpc>
                  <a:spcPct val="120000"/>
                </a:lnSpc>
                <a:defRPr/>
              </a:pPr>
              <a:r>
                <a:rPr lang="it-IT" altLang="it-IT" dirty="0" smtClean="0">
                  <a:solidFill>
                    <a:srgbClr val="0033CC"/>
                  </a:solidFill>
                  <a:cs typeface="Arial" panose="020B0604020202020204" pitchFamily="34" charset="0"/>
                </a:rPr>
                <a:t>lamiere </a:t>
              </a:r>
              <a:r>
                <a:rPr lang="it-IT" altLang="it-IT" dirty="0">
                  <a:solidFill>
                    <a:srgbClr val="0033CC"/>
                  </a:solidFill>
                  <a:cs typeface="Arial" panose="020B0604020202020204" pitchFamily="34" charset="0"/>
                </a:rPr>
                <a:t>grecate </a:t>
              </a:r>
              <a:r>
                <a:rPr lang="it-IT" altLang="it-IT" b="1" dirty="0">
                  <a:solidFill>
                    <a:srgbClr val="0033CC"/>
                  </a:solidFill>
                  <a:cs typeface="Arial" panose="020B0604020202020204" pitchFamily="34" charset="0"/>
                </a:rPr>
                <a:t>per solai</a:t>
              </a:r>
            </a:p>
            <a:p>
              <a:pPr algn="just">
                <a:lnSpc>
                  <a:spcPct val="120000"/>
                </a:lnSpc>
                <a:defRPr/>
              </a:pPr>
              <a:endParaRPr lang="it-IT" altLang="it-IT" dirty="0">
                <a:solidFill>
                  <a:srgbClr val="0033CC"/>
                </a:solidFill>
                <a:cs typeface="Arial" panose="020B0604020202020204" pitchFamily="34" charset="0"/>
              </a:endParaRPr>
            </a:p>
            <a:p>
              <a:pPr algn="just">
                <a:lnSpc>
                  <a:spcPct val="120000"/>
                </a:lnSpc>
                <a:defRPr/>
              </a:pPr>
              <a:r>
                <a:rPr lang="it-IT" altLang="it-IT" sz="2000" dirty="0">
                  <a:solidFill>
                    <a:srgbClr val="0033CC"/>
                  </a:solidFill>
                  <a:cs typeface="Arial" panose="020B0604020202020204" pitchFamily="34" charset="0"/>
                </a:rPr>
                <a:t> </a:t>
              </a:r>
              <a:endParaRPr lang="it-IT" altLang="it-IT" sz="2000" dirty="0" smtClean="0">
                <a:solidFill>
                  <a:srgbClr val="0033CC"/>
                </a:solidFill>
                <a:cs typeface="Arial" panose="020B0604020202020204" pitchFamily="34" charset="0"/>
              </a:endParaRPr>
            </a:p>
            <a:p>
              <a:pPr algn="just">
                <a:lnSpc>
                  <a:spcPct val="120000"/>
                </a:lnSpc>
                <a:defRPr/>
              </a:pPr>
              <a:endParaRPr lang="it-IT" altLang="it-IT" sz="2000" dirty="0">
                <a:solidFill>
                  <a:srgbClr val="0033CC"/>
                </a:solidFill>
                <a:cs typeface="Arial" panose="020B0604020202020204" pitchFamily="34" charset="0"/>
              </a:endParaRPr>
            </a:p>
            <a:p>
              <a:pPr algn="just">
                <a:lnSpc>
                  <a:spcPct val="120000"/>
                </a:lnSpc>
                <a:defRPr/>
              </a:pPr>
              <a:r>
                <a:rPr lang="it-IT" altLang="it-IT" dirty="0" smtClean="0">
                  <a:solidFill>
                    <a:srgbClr val="0033CC"/>
                  </a:solidFill>
                  <a:cs typeface="Arial" panose="020B0604020202020204" pitchFamily="34" charset="0"/>
                </a:rPr>
                <a:t>lamiere </a:t>
              </a:r>
              <a:r>
                <a:rPr lang="it-IT" altLang="it-IT" dirty="0">
                  <a:solidFill>
                    <a:srgbClr val="0033CC"/>
                  </a:solidFill>
                  <a:cs typeface="Arial" panose="020B0604020202020204" pitchFamily="34" charset="0"/>
                </a:rPr>
                <a:t>grecate </a:t>
              </a:r>
              <a:r>
                <a:rPr lang="it-IT" altLang="it-IT" b="1" dirty="0">
                  <a:solidFill>
                    <a:srgbClr val="0033CC"/>
                  </a:solidFill>
                  <a:cs typeface="Arial" panose="020B0604020202020204" pitchFamily="34" charset="0"/>
                </a:rPr>
                <a:t>per pareti</a:t>
              </a:r>
            </a:p>
          </p:txBody>
        </p:sp>
        <p:pic>
          <p:nvPicPr>
            <p:cNvPr id="5" name="Picture 6" descr="C:\Users\Utente\Desktop\lamiera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3712" y="5532921"/>
              <a:ext cx="4381698" cy="80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C:\Users\Utente\Desktop\lamiera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3" y="2704276"/>
              <a:ext cx="4407467" cy="106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Users\Utente\Desktop\lamiera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4293096"/>
              <a:ext cx="339657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12"/>
          <p:cNvSpPr txBox="1"/>
          <p:nvPr/>
        </p:nvSpPr>
        <p:spPr>
          <a:xfrm>
            <a:off x="15699" y="737844"/>
            <a:ext cx="9144000" cy="461665"/>
          </a:xfrm>
          <a:prstGeom prst="rect">
            <a:avLst/>
          </a:prstGeom>
          <a:noFill/>
        </p:spPr>
        <p:txBody>
          <a:bodyPr wrap="square" rtlCol="0">
            <a:spAutoFit/>
          </a:bodyPr>
          <a:lstStyle/>
          <a:p>
            <a:pPr algn="ctr"/>
            <a:r>
              <a:rPr lang="it-IT" sz="2400" b="1" cap="all" dirty="0" smtClean="0">
                <a:solidFill>
                  <a:srgbClr val="C00000"/>
                </a:solidFill>
                <a:cs typeface="Arial" panose="020B0604020202020204" pitchFamily="34" charset="0"/>
              </a:rPr>
              <a:t>prodotti</a:t>
            </a:r>
          </a:p>
        </p:txBody>
      </p:sp>
      <p:sp>
        <p:nvSpPr>
          <p:cNvPr id="10"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30447409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51520" y="1204245"/>
            <a:ext cx="8640960" cy="1865126"/>
          </a:xfrm>
          <a:prstGeom prst="rect">
            <a:avLst/>
          </a:prstGeom>
          <a:noFill/>
        </p:spPr>
        <p:txBody>
          <a:bodyPr wrap="square" rtlCol="0">
            <a:spAutoFit/>
          </a:bodyPr>
          <a:lstStyle/>
          <a:p>
            <a:pPr algn="just">
              <a:lnSpc>
                <a:spcPct val="120000"/>
              </a:lnSpc>
              <a:defRPr/>
            </a:pPr>
            <a:r>
              <a:rPr lang="it-IT" altLang="it-IT" sz="2400" b="1" cap="all" dirty="0" smtClean="0">
                <a:solidFill>
                  <a:srgbClr val="C00000"/>
                </a:solidFill>
                <a:cs typeface="Arial" panose="020B0604020202020204" pitchFamily="34" charset="0"/>
              </a:rPr>
              <a:t>Pannelli di lamiera </a:t>
            </a:r>
            <a:r>
              <a:rPr lang="it-IT" altLang="it-IT" sz="2000" cap="all" dirty="0" smtClean="0">
                <a:solidFill>
                  <a:srgbClr val="0033CC"/>
                </a:solidFill>
                <a:cs typeface="Arial" panose="020B0604020202020204" pitchFamily="34" charset="0"/>
              </a:rPr>
              <a:t>-</a:t>
            </a:r>
            <a:r>
              <a:rPr lang="it-IT" altLang="it-IT" sz="2000" b="1" cap="all" dirty="0" smtClean="0">
                <a:solidFill>
                  <a:srgbClr val="0033CC"/>
                </a:solidFill>
                <a:cs typeface="Arial" panose="020B0604020202020204" pitchFamily="34" charset="0"/>
              </a:rPr>
              <a:t> </a:t>
            </a:r>
            <a:r>
              <a:rPr lang="it-IT" dirty="0">
                <a:solidFill>
                  <a:srgbClr val="0033CC"/>
                </a:solidFill>
                <a:cs typeface="Arial" panose="020B0604020202020204" pitchFamily="34" charset="0"/>
              </a:rPr>
              <a:t>Costituiti da due fogli di lamiera di acciaio zincato nervato e  </a:t>
            </a:r>
            <a:r>
              <a:rPr lang="it-IT" dirty="0" err="1">
                <a:solidFill>
                  <a:srgbClr val="0033CC"/>
                </a:solidFill>
                <a:cs typeface="Arial" panose="020B0604020202020204" pitchFamily="34" charset="0"/>
              </a:rPr>
              <a:t>preverniciato</a:t>
            </a:r>
            <a:r>
              <a:rPr lang="it-IT" dirty="0">
                <a:solidFill>
                  <a:srgbClr val="0033CC"/>
                </a:solidFill>
                <a:cs typeface="Arial" panose="020B0604020202020204" pitchFamily="34" charset="0"/>
              </a:rPr>
              <a:t>  tra i quali viene iniettato materiale coibente che, espandendosi, aderisce alle pareti e dà origine a un pannello leggero, resistente a flessione e con buone capacità di isolamento </a:t>
            </a:r>
            <a:r>
              <a:rPr lang="it-IT" dirty="0" smtClean="0">
                <a:solidFill>
                  <a:srgbClr val="0033CC"/>
                </a:solidFill>
                <a:cs typeface="Arial" panose="020B0604020202020204" pitchFamily="34" charset="0"/>
              </a:rPr>
              <a:t>termico. Vengono </a:t>
            </a:r>
            <a:r>
              <a:rPr lang="it-IT" dirty="0">
                <a:solidFill>
                  <a:srgbClr val="0033CC"/>
                </a:solidFill>
                <a:cs typeface="Arial" panose="020B0604020202020204" pitchFamily="34" charset="0"/>
              </a:rPr>
              <a:t>utilizzati soprattutto per realizzare coperture e pareti esterne</a:t>
            </a:r>
            <a:r>
              <a:rPr lang="it-IT" dirty="0" smtClean="0">
                <a:solidFill>
                  <a:srgbClr val="0033CC"/>
                </a:solidFill>
                <a:cs typeface="Arial" panose="020B0604020202020204" pitchFamily="34" charset="0"/>
              </a:rPr>
              <a:t>.</a:t>
            </a:r>
            <a:endParaRPr lang="it-IT" altLang="it-IT" dirty="0" smtClean="0">
              <a:solidFill>
                <a:srgbClr val="0033CC"/>
              </a:solidFill>
              <a:cs typeface="Arial" panose="020B0604020202020204" pitchFamily="34" charset="0"/>
            </a:endParaRPr>
          </a:p>
        </p:txBody>
      </p:sp>
      <p:pic>
        <p:nvPicPr>
          <p:cNvPr id="8" name="Picture 2" descr="C:\Users\Utente\Desktop\Lab. materiali e modelli\LEZIONI\ACCIAIO\Pannelli lamiera.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547664" y="3050858"/>
            <a:ext cx="5869068" cy="380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2"/>
          <p:cNvSpPr txBox="1"/>
          <p:nvPr/>
        </p:nvSpPr>
        <p:spPr>
          <a:xfrm>
            <a:off x="0" y="651799"/>
            <a:ext cx="9144000" cy="461665"/>
          </a:xfrm>
          <a:prstGeom prst="rect">
            <a:avLst/>
          </a:prstGeom>
          <a:noFill/>
        </p:spPr>
        <p:txBody>
          <a:bodyPr wrap="square" rtlCol="0">
            <a:spAutoFit/>
          </a:bodyPr>
          <a:lstStyle/>
          <a:p>
            <a:pPr algn="ctr"/>
            <a:r>
              <a:rPr lang="it-IT" sz="2400" b="1" cap="all" dirty="0" smtClean="0">
                <a:solidFill>
                  <a:srgbClr val="C00000"/>
                </a:solidFill>
                <a:cs typeface="Arial" panose="020B0604020202020204" pitchFamily="34" charset="0"/>
              </a:rPr>
              <a:t>prodotti</a:t>
            </a:r>
          </a:p>
        </p:txBody>
      </p:sp>
      <p:sp>
        <p:nvSpPr>
          <p:cNvPr id="9"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4870257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magine 6"/>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323528" y="875021"/>
            <a:ext cx="8508437" cy="594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3534" y="856366"/>
            <a:ext cx="8125792" cy="606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4580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79512" y="1355237"/>
            <a:ext cx="4608512" cy="4502130"/>
          </a:xfrm>
          <a:prstGeom prst="rect">
            <a:avLst/>
          </a:prstGeom>
          <a:noFill/>
        </p:spPr>
        <p:txBody>
          <a:bodyPr wrap="square" rtlCol="0">
            <a:spAutoFit/>
          </a:bodyPr>
          <a:lstStyle/>
          <a:p>
            <a:pPr algn="just">
              <a:lnSpc>
                <a:spcPct val="120000"/>
              </a:lnSpc>
              <a:defRPr/>
            </a:pPr>
            <a:r>
              <a:rPr lang="it-IT" altLang="it-IT" sz="2400" b="1" cap="all" dirty="0" smtClean="0">
                <a:solidFill>
                  <a:srgbClr val="C00000"/>
                </a:solidFill>
                <a:cs typeface="Arial" panose="020B0604020202020204" pitchFamily="34" charset="0"/>
              </a:rPr>
              <a:t>TUBI</a:t>
            </a:r>
            <a:r>
              <a:rPr lang="it-IT" altLang="it-IT" sz="2400" b="1" cap="all" dirty="0" smtClean="0">
                <a:solidFill>
                  <a:srgbClr val="0033CC"/>
                </a:solidFill>
                <a:cs typeface="Arial" panose="020B0604020202020204" pitchFamily="34" charset="0"/>
              </a:rPr>
              <a:t> </a:t>
            </a:r>
            <a:r>
              <a:rPr lang="it-IT" altLang="it-IT" sz="2000" b="1" cap="all" dirty="0" smtClean="0">
                <a:solidFill>
                  <a:srgbClr val="0033CC"/>
                </a:solidFill>
                <a:cs typeface="Arial" panose="020B0604020202020204" pitchFamily="34" charset="0"/>
              </a:rPr>
              <a:t>-</a:t>
            </a:r>
            <a:r>
              <a:rPr lang="it-IT" altLang="it-IT" sz="2400" b="1" cap="all" dirty="0" smtClean="0">
                <a:solidFill>
                  <a:srgbClr val="0033CC"/>
                </a:solidFill>
                <a:cs typeface="Arial" panose="020B0604020202020204" pitchFamily="34" charset="0"/>
              </a:rPr>
              <a:t> </a:t>
            </a:r>
            <a:r>
              <a:rPr lang="it-IT" dirty="0">
                <a:solidFill>
                  <a:srgbClr val="0033CC"/>
                </a:solidFill>
                <a:cs typeface="Arial" panose="020B0604020202020204" pitchFamily="34" charset="0"/>
              </a:rPr>
              <a:t>I tubi per condotte sono profilati cavi a sezione circolare che, a seconda del metodo di produzione vengono distinti in</a:t>
            </a:r>
            <a:r>
              <a:rPr lang="it-IT" dirty="0" smtClean="0">
                <a:solidFill>
                  <a:srgbClr val="0033CC"/>
                </a:solidFill>
                <a:cs typeface="Arial" panose="020B0604020202020204" pitchFamily="34" charset="0"/>
              </a:rPr>
              <a:t>:</a:t>
            </a:r>
            <a:endParaRPr lang="it-IT" dirty="0">
              <a:solidFill>
                <a:srgbClr val="0033CC"/>
              </a:solidFill>
              <a:cs typeface="Arial" panose="020B0604020202020204" pitchFamily="34" charset="0"/>
            </a:endParaRPr>
          </a:p>
          <a:p>
            <a:pPr algn="just">
              <a:lnSpc>
                <a:spcPct val="120000"/>
              </a:lnSpc>
              <a:defRPr/>
            </a:pPr>
            <a:endParaRPr lang="it-IT" b="1" cap="all" dirty="0" smtClean="0">
              <a:solidFill>
                <a:srgbClr val="0033CC"/>
              </a:solidFill>
              <a:cs typeface="Arial" panose="020B0604020202020204" pitchFamily="34" charset="0"/>
            </a:endParaRPr>
          </a:p>
          <a:p>
            <a:pPr algn="just">
              <a:lnSpc>
                <a:spcPct val="120000"/>
              </a:lnSpc>
              <a:defRPr/>
            </a:pPr>
            <a:endParaRPr lang="it-IT" b="1" cap="all" dirty="0">
              <a:solidFill>
                <a:srgbClr val="0033CC"/>
              </a:solidFill>
              <a:cs typeface="Arial" panose="020B0604020202020204" pitchFamily="34" charset="0"/>
            </a:endParaRPr>
          </a:p>
          <a:p>
            <a:pPr algn="just">
              <a:lnSpc>
                <a:spcPct val="120000"/>
              </a:lnSpc>
              <a:defRPr/>
            </a:pPr>
            <a:r>
              <a:rPr lang="it-IT" b="1" cap="all" dirty="0" smtClean="0">
                <a:solidFill>
                  <a:srgbClr val="0033CC"/>
                </a:solidFill>
                <a:cs typeface="Arial" panose="020B0604020202020204" pitchFamily="34" charset="0"/>
              </a:rPr>
              <a:t>senza </a:t>
            </a:r>
            <a:r>
              <a:rPr lang="it-IT" b="1" cap="all" dirty="0">
                <a:solidFill>
                  <a:srgbClr val="0033CC"/>
                </a:solidFill>
                <a:cs typeface="Arial" panose="020B0604020202020204" pitchFamily="34" charset="0"/>
              </a:rPr>
              <a:t>saldatura</a:t>
            </a:r>
            <a:r>
              <a:rPr lang="it-IT" dirty="0">
                <a:solidFill>
                  <a:srgbClr val="0033CC"/>
                </a:solidFill>
                <a:cs typeface="Arial" panose="020B0604020202020204" pitchFamily="34" charset="0"/>
              </a:rPr>
              <a:t>, detti anche Mannesmann, ottenuti mediante laminazione a caldo; hanno diametro massimo di 4 </a:t>
            </a:r>
            <a:r>
              <a:rPr lang="it-IT" dirty="0" smtClean="0">
                <a:solidFill>
                  <a:srgbClr val="0033CC"/>
                </a:solidFill>
                <a:cs typeface="Arial" panose="020B0604020202020204" pitchFamily="34" charset="0"/>
              </a:rPr>
              <a:t>pollici</a:t>
            </a:r>
          </a:p>
          <a:p>
            <a:pPr algn="just">
              <a:lnSpc>
                <a:spcPct val="120000"/>
              </a:lnSpc>
              <a:defRPr/>
            </a:pPr>
            <a:endParaRPr lang="it-IT" dirty="0">
              <a:solidFill>
                <a:srgbClr val="0033CC"/>
              </a:solidFill>
              <a:cs typeface="Arial" panose="020B0604020202020204" pitchFamily="34" charset="0"/>
            </a:endParaRPr>
          </a:p>
          <a:p>
            <a:pPr algn="just">
              <a:lnSpc>
                <a:spcPct val="120000"/>
              </a:lnSpc>
              <a:defRPr/>
            </a:pPr>
            <a:r>
              <a:rPr lang="it-IT" b="1" cap="all" dirty="0" smtClean="0">
                <a:solidFill>
                  <a:srgbClr val="0033CC"/>
                </a:solidFill>
                <a:cs typeface="Arial" panose="020B0604020202020204" pitchFamily="34" charset="0"/>
              </a:rPr>
              <a:t>saldati</a:t>
            </a:r>
            <a:r>
              <a:rPr lang="it-IT" dirty="0">
                <a:solidFill>
                  <a:srgbClr val="0033CC"/>
                </a:solidFill>
                <a:cs typeface="Arial" panose="020B0604020202020204" pitchFamily="34" charset="0"/>
              </a:rPr>
              <a:t>, ottenuti attraverso la sagomatura del nastro d’acciaio e dalla saldatura dei lembi accostati di diametro massimo di 500 mm, usati per acqua e fluidi a bassa pressione</a:t>
            </a:r>
            <a:r>
              <a:rPr lang="it-IT" dirty="0" smtClean="0">
                <a:solidFill>
                  <a:srgbClr val="0033CC"/>
                </a:solidFill>
                <a:cs typeface="Arial" panose="020B0604020202020204" pitchFamily="34" charset="0"/>
              </a:rPr>
              <a:t>.</a:t>
            </a:r>
            <a:endParaRPr lang="it-IT" altLang="it-IT" dirty="0" smtClean="0">
              <a:solidFill>
                <a:srgbClr val="0033CC"/>
              </a:solidFill>
              <a:cs typeface="Arial" panose="020B0604020202020204" pitchFamily="34" charset="0"/>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076056" y="1556792"/>
            <a:ext cx="3848038" cy="4608512"/>
          </a:xfrm>
          <a:prstGeom prst="rect">
            <a:avLst/>
          </a:prstGeom>
        </p:spPr>
      </p:pic>
      <p:sp>
        <p:nvSpPr>
          <p:cNvPr id="7" name="TextBox 12"/>
          <p:cNvSpPr txBox="1"/>
          <p:nvPr/>
        </p:nvSpPr>
        <p:spPr>
          <a:xfrm>
            <a:off x="15699" y="737844"/>
            <a:ext cx="9144000" cy="461665"/>
          </a:xfrm>
          <a:prstGeom prst="rect">
            <a:avLst/>
          </a:prstGeom>
          <a:noFill/>
        </p:spPr>
        <p:txBody>
          <a:bodyPr wrap="square" rtlCol="0">
            <a:spAutoFit/>
          </a:bodyPr>
          <a:lstStyle/>
          <a:p>
            <a:pPr algn="ctr"/>
            <a:r>
              <a:rPr lang="it-IT" sz="2400" b="1" cap="all" dirty="0" smtClean="0">
                <a:solidFill>
                  <a:srgbClr val="C00000"/>
                </a:solidFill>
                <a:cs typeface="Arial" panose="020B0604020202020204" pitchFamily="34" charset="0"/>
              </a:rPr>
              <a:t>prodotti</a:t>
            </a:r>
          </a:p>
        </p:txBody>
      </p:sp>
      <p:sp>
        <p:nvSpPr>
          <p:cNvPr id="8"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17059998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1403648" y="2332037"/>
            <a:ext cx="6814371" cy="4525963"/>
          </a:xfrm>
        </p:spPr>
      </p:pic>
      <p:sp>
        <p:nvSpPr>
          <p:cNvPr id="7" name="TextBox 6"/>
          <p:cNvSpPr txBox="1"/>
          <p:nvPr/>
        </p:nvSpPr>
        <p:spPr>
          <a:xfrm>
            <a:off x="135247" y="1143031"/>
            <a:ext cx="8853253" cy="1126462"/>
          </a:xfrm>
          <a:prstGeom prst="rect">
            <a:avLst/>
          </a:prstGeom>
          <a:noFill/>
        </p:spPr>
        <p:txBody>
          <a:bodyPr wrap="square" rtlCol="0">
            <a:spAutoFit/>
          </a:bodyPr>
          <a:lstStyle/>
          <a:p>
            <a:pPr algn="ctr"/>
            <a:r>
              <a:rPr lang="it-IT" sz="2400" b="1" cap="all" dirty="0" smtClean="0">
                <a:solidFill>
                  <a:srgbClr val="C00000"/>
                </a:solidFill>
                <a:cs typeface="Arial" panose="020B0604020202020204" pitchFamily="34" charset="0"/>
              </a:rPr>
              <a:t>MAGLIE METALLICHE E GRIGLIATI</a:t>
            </a:r>
          </a:p>
          <a:p>
            <a:pPr algn="just">
              <a:lnSpc>
                <a:spcPct val="120000"/>
              </a:lnSpc>
            </a:pPr>
            <a:r>
              <a:rPr lang="it-IT" dirty="0" smtClean="0">
                <a:solidFill>
                  <a:srgbClr val="0033CC"/>
                </a:solidFill>
                <a:cs typeface="Arial" panose="020B0604020202020204" pitchFamily="34" charset="0"/>
              </a:rPr>
              <a:t>Tessute a telaio (fili lisci rettilinei o ondulati) o saldate (piattine di diverso spessore/altezza) secondo una </a:t>
            </a:r>
            <a:r>
              <a:rPr lang="it-IT" dirty="0" err="1" smtClean="0">
                <a:solidFill>
                  <a:srgbClr val="0033CC"/>
                </a:solidFill>
                <a:cs typeface="Arial" panose="020B0604020202020204" pitchFamily="34" charset="0"/>
              </a:rPr>
              <a:t>texture</a:t>
            </a:r>
            <a:r>
              <a:rPr lang="it-IT" dirty="0" smtClean="0">
                <a:solidFill>
                  <a:srgbClr val="0033CC"/>
                </a:solidFill>
                <a:cs typeface="Arial" panose="020B0604020202020204" pitchFamily="34" charset="0"/>
              </a:rPr>
              <a:t>/ disegno prestabilito</a:t>
            </a:r>
            <a:endParaRPr lang="it-IT" sz="2400" b="1" cap="all" dirty="0" smtClean="0">
              <a:solidFill>
                <a:srgbClr val="0033CC"/>
              </a:solidFill>
              <a:cs typeface="Arial" panose="020B0604020202020204" pitchFamily="34" charset="0"/>
            </a:endParaRPr>
          </a:p>
        </p:txBody>
      </p:sp>
      <p:sp>
        <p:nvSpPr>
          <p:cNvPr id="10" name="TextBox 12"/>
          <p:cNvSpPr txBox="1"/>
          <p:nvPr/>
        </p:nvSpPr>
        <p:spPr>
          <a:xfrm>
            <a:off x="0" y="596318"/>
            <a:ext cx="9144000" cy="461665"/>
          </a:xfrm>
          <a:prstGeom prst="rect">
            <a:avLst/>
          </a:prstGeom>
          <a:noFill/>
        </p:spPr>
        <p:txBody>
          <a:bodyPr wrap="square" rtlCol="0">
            <a:spAutoFit/>
          </a:bodyPr>
          <a:lstStyle/>
          <a:p>
            <a:pPr algn="ctr"/>
            <a:r>
              <a:rPr lang="it-IT" sz="2400" b="1" cap="all" dirty="0" smtClean="0">
                <a:solidFill>
                  <a:srgbClr val="C00000"/>
                </a:solidFill>
                <a:cs typeface="Arial" panose="020B0604020202020204" pitchFamily="34" charset="0"/>
              </a:rPr>
              <a:t>prodotti</a:t>
            </a:r>
          </a:p>
        </p:txBody>
      </p:sp>
      <p:sp>
        <p:nvSpPr>
          <p:cNvPr id="6" name="Titolo 1"/>
          <p:cNvSpPr txBox="1">
            <a:spLocks/>
          </p:cNvSpPr>
          <p:nvPr/>
        </p:nvSpPr>
        <p:spPr>
          <a:xfrm>
            <a:off x="584547" y="856"/>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30072375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837" y="3767279"/>
            <a:ext cx="9144839" cy="3077287"/>
            <a:chOff x="-837" y="3767279"/>
            <a:chExt cx="9144839" cy="3077287"/>
          </a:xfrm>
        </p:grpSpPr>
        <p:pic>
          <p:nvPicPr>
            <p:cNvPr id="58375" name="Picture 105" descr="Scan0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12908" y="3053534"/>
              <a:ext cx="3049976" cy="447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106" descr="Scan00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314062" y="3014627"/>
              <a:ext cx="3068637" cy="459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8382" name="Rectangle 113"/>
          <p:cNvSpPr>
            <a:spLocks noChangeArrowheads="1"/>
          </p:cNvSpPr>
          <p:nvPr/>
        </p:nvSpPr>
        <p:spPr bwMode="auto">
          <a:xfrm>
            <a:off x="7967745" y="3789363"/>
            <a:ext cx="76967" cy="3068637"/>
          </a:xfrm>
          <a:prstGeom prst="rect">
            <a:avLst/>
          </a:prstGeom>
          <a:solidFill>
            <a:srgbClr val="969696"/>
          </a:solidFill>
          <a:ln w="28575">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latin typeface="+mn-lt"/>
            </a:endParaRPr>
          </a:p>
        </p:txBody>
      </p:sp>
      <p:sp>
        <p:nvSpPr>
          <p:cNvPr id="58371" name="Text Box 4"/>
          <p:cNvSpPr txBox="1">
            <a:spLocks noChangeArrowheads="1"/>
          </p:cNvSpPr>
          <p:nvPr/>
        </p:nvSpPr>
        <p:spPr bwMode="auto">
          <a:xfrm>
            <a:off x="160269" y="1074466"/>
            <a:ext cx="8784976" cy="2473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0000"/>
              </a:lnSpc>
              <a:spcBef>
                <a:spcPct val="0"/>
              </a:spcBef>
              <a:buFontTx/>
              <a:buNone/>
            </a:pPr>
            <a:r>
              <a:rPr lang="it-IT" altLang="it-IT" sz="1800" b="1" dirty="0" smtClean="0">
                <a:solidFill>
                  <a:srgbClr val="0033CC"/>
                </a:solidFill>
                <a:latin typeface="+mn-lt"/>
                <a:cs typeface="Arial" panose="020B0604020202020204" pitchFamily="34" charset="0"/>
              </a:rPr>
              <a:t>Fusione</a:t>
            </a:r>
            <a:r>
              <a:rPr lang="it-IT" altLang="it-IT" sz="1800" b="0" dirty="0" smtClean="0">
                <a:solidFill>
                  <a:srgbClr val="0033CC"/>
                </a:solidFill>
                <a:latin typeface="+mn-lt"/>
                <a:cs typeface="Arial" panose="020B0604020202020204" pitchFamily="34" charset="0"/>
              </a:rPr>
              <a:t> </a:t>
            </a:r>
            <a:r>
              <a:rPr lang="it-IT" altLang="it-IT" sz="1800" b="0" dirty="0">
                <a:solidFill>
                  <a:srgbClr val="0033CC"/>
                </a:solidFill>
                <a:latin typeface="+mn-lt"/>
                <a:cs typeface="Arial" panose="020B0604020202020204" pitchFamily="34" charset="0"/>
              </a:rPr>
              <a:t>e </a:t>
            </a:r>
            <a:r>
              <a:rPr lang="it-IT" altLang="it-IT" sz="1800" b="1" dirty="0">
                <a:solidFill>
                  <a:srgbClr val="0033CC"/>
                </a:solidFill>
                <a:latin typeface="+mn-lt"/>
                <a:cs typeface="Arial" panose="020B0604020202020204" pitchFamily="34" charset="0"/>
              </a:rPr>
              <a:t>Foggiatura</a:t>
            </a:r>
            <a:r>
              <a:rPr lang="it-IT" altLang="it-IT" sz="1800" b="0" dirty="0">
                <a:solidFill>
                  <a:srgbClr val="0033CC"/>
                </a:solidFill>
                <a:latin typeface="+mn-lt"/>
                <a:cs typeface="Arial" panose="020B0604020202020204" pitchFamily="34" charset="0"/>
              </a:rPr>
              <a:t>: </a:t>
            </a:r>
            <a:r>
              <a:rPr lang="it-IT" altLang="it-IT" sz="1600" b="0" dirty="0">
                <a:solidFill>
                  <a:srgbClr val="0033CC"/>
                </a:solidFill>
                <a:latin typeface="+mn-lt"/>
                <a:cs typeface="Arial" panose="020B0604020202020204" pitchFamily="34" charset="0"/>
              </a:rPr>
              <a:t>colata in stampi, sinterizzazione, foggiatura per pressione/trazione (trafilatura, imbutitura, slabbratura, piegatura dolce, laminazione, fucinatura a stampo, estrusione, piegatura a stampo o a rulli, curvatura), foggiatura per piegatura/spinta (stiro-imbutitura</a:t>
            </a:r>
            <a:r>
              <a:rPr lang="it-IT" altLang="it-IT" sz="1600" b="0" dirty="0" smtClean="0">
                <a:solidFill>
                  <a:srgbClr val="0033CC"/>
                </a:solidFill>
                <a:latin typeface="+mn-lt"/>
                <a:cs typeface="Arial" panose="020B0604020202020204" pitchFamily="34" charset="0"/>
              </a:rPr>
              <a:t>)</a:t>
            </a:r>
          </a:p>
          <a:p>
            <a:pPr algn="just" eaLnBrk="1" hangingPunct="1">
              <a:lnSpc>
                <a:spcPct val="120000"/>
              </a:lnSpc>
              <a:spcBef>
                <a:spcPct val="0"/>
              </a:spcBef>
              <a:buFontTx/>
              <a:buNone/>
            </a:pPr>
            <a:endParaRPr lang="it-IT" altLang="it-IT" sz="1400" b="0" dirty="0">
              <a:solidFill>
                <a:srgbClr val="0033CC"/>
              </a:solidFill>
              <a:latin typeface="+mn-lt"/>
              <a:cs typeface="Arial" panose="020B0604020202020204" pitchFamily="34" charset="0"/>
            </a:endParaRPr>
          </a:p>
          <a:p>
            <a:pPr algn="just" eaLnBrk="1" hangingPunct="1">
              <a:lnSpc>
                <a:spcPct val="120000"/>
              </a:lnSpc>
              <a:spcBef>
                <a:spcPct val="0"/>
              </a:spcBef>
              <a:buFontTx/>
              <a:buNone/>
            </a:pPr>
            <a:r>
              <a:rPr lang="it-IT" altLang="it-IT" sz="1800" b="1" dirty="0">
                <a:solidFill>
                  <a:srgbClr val="0033CC"/>
                </a:solidFill>
                <a:latin typeface="+mn-lt"/>
                <a:cs typeface="Arial" panose="020B0604020202020204" pitchFamily="34" charset="0"/>
              </a:rPr>
              <a:t>Taglio</a:t>
            </a:r>
            <a:r>
              <a:rPr lang="it-IT" altLang="it-IT" sz="1800" b="0" dirty="0">
                <a:solidFill>
                  <a:srgbClr val="0033CC"/>
                </a:solidFill>
                <a:latin typeface="+mn-lt"/>
                <a:cs typeface="Arial" panose="020B0604020202020204" pitchFamily="34" charset="0"/>
              </a:rPr>
              <a:t>: </a:t>
            </a:r>
            <a:r>
              <a:rPr lang="it-IT" altLang="it-IT" sz="1600" b="0" dirty="0">
                <a:solidFill>
                  <a:srgbClr val="0033CC"/>
                </a:solidFill>
                <a:latin typeface="+mn-lt"/>
                <a:cs typeface="Arial" panose="020B0604020202020204" pitchFamily="34" charset="0"/>
              </a:rPr>
              <a:t>frazionamento (troncatura), truciolatura con tagli geometrici (tornitura, foratura, alesatura, fresatura, piallatura, taglio alla sega, limatura, spazzolatura, rifilatura), smerigliatura, truciolatura  con getti d’acqua abrasivi), asportazione termica (raggio laser, elettroerosione), asportazione chimica (</a:t>
            </a:r>
            <a:r>
              <a:rPr lang="it-IT" altLang="it-IT" sz="1600" b="0" dirty="0" err="1">
                <a:solidFill>
                  <a:srgbClr val="0033CC"/>
                </a:solidFill>
                <a:latin typeface="+mn-lt"/>
                <a:cs typeface="Arial" panose="020B0604020202020204" pitchFamily="34" charset="0"/>
              </a:rPr>
              <a:t>acidatura</a:t>
            </a:r>
            <a:r>
              <a:rPr lang="it-IT" altLang="it-IT" sz="1600" b="0" dirty="0">
                <a:solidFill>
                  <a:srgbClr val="0033CC"/>
                </a:solidFill>
                <a:latin typeface="+mn-lt"/>
                <a:cs typeface="Arial" panose="020B0604020202020204" pitchFamily="34" charset="0"/>
              </a:rPr>
              <a:t>)</a:t>
            </a:r>
          </a:p>
        </p:txBody>
      </p:sp>
      <p:sp>
        <p:nvSpPr>
          <p:cNvPr id="19" name="Text Box 4"/>
          <p:cNvSpPr txBox="1">
            <a:spLocks noChangeArrowheads="1"/>
          </p:cNvSpPr>
          <p:nvPr/>
        </p:nvSpPr>
        <p:spPr bwMode="auto">
          <a:xfrm>
            <a:off x="-838" y="620921"/>
            <a:ext cx="91448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2400" b="1" dirty="0">
                <a:solidFill>
                  <a:srgbClr val="C00000"/>
                </a:solidFill>
                <a:latin typeface="+mn-lt"/>
                <a:cs typeface="Arial" panose="020B0604020202020204" pitchFamily="34" charset="0"/>
              </a:rPr>
              <a:t>RIVESTIMENTI IN </a:t>
            </a:r>
            <a:r>
              <a:rPr lang="it-IT" altLang="it-IT" sz="2400" b="1" dirty="0" smtClean="0">
                <a:solidFill>
                  <a:srgbClr val="C00000"/>
                </a:solidFill>
                <a:latin typeface="+mn-lt"/>
                <a:cs typeface="Arial" panose="020B0604020202020204" pitchFamily="34" charset="0"/>
              </a:rPr>
              <a:t>METALLO</a:t>
            </a:r>
            <a:endParaRPr lang="it-IT" altLang="it-IT" sz="2400" dirty="0">
              <a:solidFill>
                <a:srgbClr val="C00000"/>
              </a:solidFill>
              <a:latin typeface="+mn-lt"/>
              <a:cs typeface="Arial" panose="020B0604020202020204" pitchFamily="34" charset="0"/>
            </a:endParaRPr>
          </a:p>
        </p:txBody>
      </p:sp>
      <p:sp>
        <p:nvSpPr>
          <p:cNvPr id="9" name="Titolo 1"/>
          <p:cNvSpPr txBox="1">
            <a:spLocks/>
          </p:cNvSpPr>
          <p:nvPr/>
        </p:nvSpPr>
        <p:spPr>
          <a:xfrm>
            <a:off x="683568" y="-9389"/>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14408779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1"/>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5369759" y="3617676"/>
            <a:ext cx="3780880" cy="3240324"/>
          </a:xfrm>
        </p:spPr>
      </p:pic>
      <p:grpSp>
        <p:nvGrpSpPr>
          <p:cNvPr id="3" name="Gruppo 2"/>
          <p:cNvGrpSpPr/>
          <p:nvPr/>
        </p:nvGrpSpPr>
        <p:grpSpPr>
          <a:xfrm>
            <a:off x="0" y="1124474"/>
            <a:ext cx="9144000" cy="5738789"/>
            <a:chOff x="0" y="1124474"/>
            <a:chExt cx="9144000" cy="5738789"/>
          </a:xfrm>
        </p:grpSpPr>
        <p:grpSp>
          <p:nvGrpSpPr>
            <p:cNvPr id="8" name="Group 4"/>
            <p:cNvGrpSpPr>
              <a:grpSpLocks/>
            </p:cNvGrpSpPr>
            <p:nvPr/>
          </p:nvGrpSpPr>
          <p:grpSpPr bwMode="auto">
            <a:xfrm>
              <a:off x="9525" y="1124474"/>
              <a:ext cx="9134475" cy="2381250"/>
              <a:chOff x="780" y="3386973"/>
              <a:chExt cx="8290648" cy="1992524"/>
            </a:xfrm>
          </p:grpSpPr>
          <p:grpSp>
            <p:nvGrpSpPr>
              <p:cNvPr id="10" name="Group 2"/>
              <p:cNvGrpSpPr>
                <a:grpSpLocks/>
              </p:cNvGrpSpPr>
              <p:nvPr/>
            </p:nvGrpSpPr>
            <p:grpSpPr bwMode="auto">
              <a:xfrm>
                <a:off x="4154595" y="3386973"/>
                <a:ext cx="4136833" cy="1985419"/>
                <a:chOff x="3120" y="1340768"/>
                <a:chExt cx="4136833" cy="1985419"/>
              </a:xfrm>
            </p:grpSpPr>
            <p:pic>
              <p:nvPicPr>
                <p:cNvPr id="14" name="Picture 8" descr="ilalab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136" y="1340768"/>
                  <a:ext cx="2052817" cy="198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ilalab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120" y="1351327"/>
                  <a:ext cx="2049697" cy="197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3"/>
              <p:cNvGrpSpPr>
                <a:grpSpLocks/>
              </p:cNvGrpSpPr>
              <p:nvPr/>
            </p:nvGrpSpPr>
            <p:grpSpPr bwMode="auto">
              <a:xfrm>
                <a:off x="780" y="3394076"/>
                <a:ext cx="4137613" cy="1985421"/>
                <a:chOff x="780" y="3394076"/>
                <a:chExt cx="4137613" cy="1985421"/>
              </a:xfrm>
            </p:grpSpPr>
            <p:pic>
              <p:nvPicPr>
                <p:cNvPr id="12" name="Picture 9" descr="ilalab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52877" y="3241979"/>
                  <a:ext cx="1985421" cy="2289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ilalab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7136" y="3394077"/>
                  <a:ext cx="2051257" cy="198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9" name="Picture 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bwMode="auto">
            <a:xfrm>
              <a:off x="0" y="3600781"/>
              <a:ext cx="5233002" cy="326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 Box 4"/>
          <p:cNvSpPr txBox="1">
            <a:spLocks noChangeArrowheads="1"/>
          </p:cNvSpPr>
          <p:nvPr/>
        </p:nvSpPr>
        <p:spPr bwMode="auto">
          <a:xfrm>
            <a:off x="-95372" y="678869"/>
            <a:ext cx="91440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2400" b="1" dirty="0">
                <a:solidFill>
                  <a:srgbClr val="C00000"/>
                </a:solidFill>
                <a:latin typeface="+mn-lt"/>
                <a:cs typeface="Arial" panose="020B0604020202020204" pitchFamily="34" charset="0"/>
              </a:rPr>
              <a:t>RIVESTIMENTI IN </a:t>
            </a:r>
            <a:r>
              <a:rPr lang="it-IT" altLang="it-IT" sz="2400" b="1" dirty="0" smtClean="0">
                <a:solidFill>
                  <a:srgbClr val="C00000"/>
                </a:solidFill>
                <a:latin typeface="+mn-lt"/>
                <a:cs typeface="Arial" panose="020B0604020202020204" pitchFamily="34" charset="0"/>
              </a:rPr>
              <a:t>METALLO</a:t>
            </a:r>
            <a:endParaRPr lang="it-IT" altLang="it-IT" sz="2400" dirty="0">
              <a:solidFill>
                <a:srgbClr val="C00000"/>
              </a:solidFill>
              <a:latin typeface="+mn-lt"/>
              <a:cs typeface="Arial" panose="020B0604020202020204" pitchFamily="34" charset="0"/>
            </a:endParaRPr>
          </a:p>
        </p:txBody>
      </p:sp>
      <p:sp>
        <p:nvSpPr>
          <p:cNvPr id="16"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22324746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31214" y="1412776"/>
            <a:ext cx="8712968" cy="4930581"/>
          </a:xfrm>
          <a:prstGeom prst="rect">
            <a:avLst/>
          </a:prstGeom>
          <a:noFill/>
        </p:spPr>
        <p:txBody>
          <a:bodyPr wrap="square" rtlCol="0">
            <a:spAutoFit/>
          </a:bodyPr>
          <a:lstStyle/>
          <a:p>
            <a:pPr algn="just">
              <a:lnSpc>
                <a:spcPct val="120000"/>
              </a:lnSpc>
            </a:pPr>
            <a:r>
              <a:rPr lang="it-IT" altLang="it-IT" sz="2000" b="1" cap="all" dirty="0" smtClean="0">
                <a:solidFill>
                  <a:srgbClr val="0033CC"/>
                </a:solidFill>
                <a:cs typeface="Arial" panose="020B0604020202020204" pitchFamily="34" charset="0"/>
              </a:rPr>
              <a:t>pitturazione</a:t>
            </a:r>
            <a:r>
              <a:rPr lang="it-IT" altLang="it-IT" dirty="0">
                <a:solidFill>
                  <a:srgbClr val="0033CC"/>
                </a:solidFill>
                <a:cs typeface="Arial" panose="020B0604020202020204" pitchFamily="34" charset="0"/>
              </a:rPr>
              <a:t>: a base di sostanze organiche che proteggono l’acciaio mediante una barriera resistente alla corrosione.</a:t>
            </a:r>
          </a:p>
          <a:p>
            <a:pPr algn="just">
              <a:lnSpc>
                <a:spcPct val="120000"/>
              </a:lnSpc>
            </a:pPr>
            <a:endParaRPr lang="it-IT" altLang="it-IT" dirty="0">
              <a:solidFill>
                <a:srgbClr val="0033CC"/>
              </a:solidFill>
              <a:cs typeface="Arial" panose="020B0604020202020204" pitchFamily="34" charset="0"/>
            </a:endParaRPr>
          </a:p>
          <a:p>
            <a:pPr algn="just">
              <a:lnSpc>
                <a:spcPct val="120000"/>
              </a:lnSpc>
            </a:pPr>
            <a:r>
              <a:rPr lang="it-IT" altLang="it-IT" sz="2000" b="1" cap="all" dirty="0">
                <a:solidFill>
                  <a:srgbClr val="0033CC"/>
                </a:solidFill>
                <a:cs typeface="Arial" panose="020B0604020202020204" pitchFamily="34" charset="0"/>
              </a:rPr>
              <a:t>smaltatura porcellanata</a:t>
            </a:r>
            <a:r>
              <a:rPr lang="it-IT" altLang="it-IT" dirty="0">
                <a:solidFill>
                  <a:srgbClr val="0033CC"/>
                </a:solidFill>
                <a:cs typeface="Arial" panose="020B0604020202020204" pitchFamily="34" charset="0"/>
              </a:rPr>
              <a:t>: due strati di copertura, completamente inorganici, cotti in forno.</a:t>
            </a:r>
          </a:p>
          <a:p>
            <a:pPr algn="just">
              <a:lnSpc>
                <a:spcPct val="120000"/>
              </a:lnSpc>
            </a:pPr>
            <a:endParaRPr lang="it-IT" altLang="it-IT" dirty="0">
              <a:solidFill>
                <a:srgbClr val="0033CC"/>
              </a:solidFill>
              <a:cs typeface="Arial" panose="020B0604020202020204" pitchFamily="34" charset="0"/>
            </a:endParaRPr>
          </a:p>
          <a:p>
            <a:pPr algn="just">
              <a:lnSpc>
                <a:spcPct val="120000"/>
              </a:lnSpc>
            </a:pPr>
            <a:r>
              <a:rPr lang="it-IT" altLang="it-IT" sz="2000" b="1" cap="all" dirty="0">
                <a:solidFill>
                  <a:srgbClr val="0033CC"/>
                </a:solidFill>
                <a:cs typeface="Arial" panose="020B0604020202020204" pitchFamily="34" charset="0"/>
              </a:rPr>
              <a:t>plastificazione: </a:t>
            </a:r>
            <a:r>
              <a:rPr lang="it-IT" altLang="it-IT" dirty="0">
                <a:solidFill>
                  <a:srgbClr val="0033CC"/>
                </a:solidFill>
                <a:cs typeface="Arial" panose="020B0604020202020204" pitchFamily="34" charset="0"/>
              </a:rPr>
              <a:t>sottile pellicola di cloruro di polivinile, o altre resine idonee allo scopo.</a:t>
            </a:r>
          </a:p>
          <a:p>
            <a:pPr algn="just">
              <a:lnSpc>
                <a:spcPct val="120000"/>
              </a:lnSpc>
            </a:pPr>
            <a:endParaRPr lang="it-IT" altLang="it-IT" dirty="0">
              <a:solidFill>
                <a:srgbClr val="0033CC"/>
              </a:solidFill>
              <a:cs typeface="Arial" panose="020B0604020202020204" pitchFamily="34" charset="0"/>
            </a:endParaRPr>
          </a:p>
          <a:p>
            <a:pPr algn="just">
              <a:lnSpc>
                <a:spcPct val="120000"/>
              </a:lnSpc>
            </a:pPr>
            <a:r>
              <a:rPr lang="it-IT" altLang="it-IT" sz="2000" b="1" cap="all" dirty="0">
                <a:solidFill>
                  <a:srgbClr val="0033CC"/>
                </a:solidFill>
                <a:cs typeface="Arial" panose="020B0604020202020204" pitchFamily="34" charset="0"/>
              </a:rPr>
              <a:t>zincatura:</a:t>
            </a:r>
            <a:r>
              <a:rPr lang="it-IT" altLang="it-IT" dirty="0">
                <a:solidFill>
                  <a:srgbClr val="0033CC"/>
                </a:solidFill>
                <a:cs typeface="Arial" panose="020B0604020202020204" pitchFamily="34" charset="0"/>
              </a:rPr>
              <a:t> a base di zinco, </a:t>
            </a:r>
            <a:r>
              <a:rPr lang="it-IT" altLang="it-IT" dirty="0" smtClean="0">
                <a:solidFill>
                  <a:srgbClr val="0033CC"/>
                </a:solidFill>
                <a:cs typeface="Arial" panose="020B0604020202020204" pitchFamily="34" charset="0"/>
              </a:rPr>
              <a:t>mediante immersione in bagni</a:t>
            </a:r>
          </a:p>
          <a:p>
            <a:pPr algn="just">
              <a:lnSpc>
                <a:spcPct val="120000"/>
              </a:lnSpc>
            </a:pPr>
            <a:endParaRPr lang="it-IT" altLang="it-IT" dirty="0" smtClean="0">
              <a:solidFill>
                <a:srgbClr val="0033CC"/>
              </a:solidFill>
              <a:cs typeface="Arial" panose="020B0604020202020204" pitchFamily="34" charset="0"/>
            </a:endParaRPr>
          </a:p>
          <a:p>
            <a:pPr algn="just">
              <a:lnSpc>
                <a:spcPct val="120000"/>
              </a:lnSpc>
            </a:pPr>
            <a:r>
              <a:rPr lang="it-IT" altLang="it-IT" sz="2000" b="1" cap="all" dirty="0">
                <a:solidFill>
                  <a:srgbClr val="0033CC"/>
                </a:solidFill>
                <a:cs typeface="Arial" panose="020B0604020202020204" pitchFamily="34" charset="0"/>
              </a:rPr>
              <a:t>verniciatura</a:t>
            </a:r>
            <a:r>
              <a:rPr lang="it-IT" altLang="it-IT" dirty="0" smtClean="0">
                <a:solidFill>
                  <a:srgbClr val="0033CC"/>
                </a:solidFill>
                <a:cs typeface="Arial" panose="020B0604020202020204" pitchFamily="34" charset="0"/>
              </a:rPr>
              <a:t> con </a:t>
            </a:r>
            <a:r>
              <a:rPr lang="it-IT" altLang="it-IT" dirty="0">
                <a:solidFill>
                  <a:srgbClr val="0033CC"/>
                </a:solidFill>
                <a:cs typeface="Arial" panose="020B0604020202020204" pitchFamily="34" charset="0"/>
              </a:rPr>
              <a:t>prodotti </a:t>
            </a:r>
            <a:r>
              <a:rPr lang="it-IT" altLang="it-IT" sz="2000" b="1" cap="all" dirty="0">
                <a:solidFill>
                  <a:srgbClr val="0033CC"/>
                </a:solidFill>
                <a:cs typeface="Arial" panose="020B0604020202020204" pitchFamily="34" charset="0"/>
              </a:rPr>
              <a:t>intumescenti</a:t>
            </a:r>
            <a:r>
              <a:rPr lang="it-IT" altLang="it-IT" dirty="0">
                <a:solidFill>
                  <a:srgbClr val="0033CC"/>
                </a:solidFill>
                <a:cs typeface="Arial" panose="020B0604020202020204" pitchFamily="34" charset="0"/>
              </a:rPr>
              <a:t>: vernici che aumentano sensibilmente il volume se esposte all'azione del calore, formando uno strato </a:t>
            </a:r>
            <a:r>
              <a:rPr lang="it-IT" altLang="it-IT" dirty="0" smtClean="0">
                <a:solidFill>
                  <a:srgbClr val="0033CC"/>
                </a:solidFill>
                <a:cs typeface="Arial" panose="020B0604020202020204" pitchFamily="34" charset="0"/>
              </a:rPr>
              <a:t>spugnoso; impediscono per </a:t>
            </a:r>
            <a:r>
              <a:rPr lang="it-IT" altLang="it-IT" dirty="0">
                <a:solidFill>
                  <a:srgbClr val="0033CC"/>
                </a:solidFill>
                <a:cs typeface="Arial" panose="020B0604020202020204" pitchFamily="34" charset="0"/>
              </a:rPr>
              <a:t>un certo periodo che l'aumento di temperatura determini deformazioni permanenti </a:t>
            </a:r>
            <a:r>
              <a:rPr lang="it-IT" altLang="it-IT" dirty="0" smtClean="0">
                <a:solidFill>
                  <a:srgbClr val="0033CC"/>
                </a:solidFill>
                <a:cs typeface="Arial" panose="020B0604020202020204" pitchFamily="34" charset="0"/>
              </a:rPr>
              <a:t>il </a:t>
            </a:r>
            <a:r>
              <a:rPr lang="it-IT" altLang="it-IT" dirty="0">
                <a:solidFill>
                  <a:srgbClr val="0033CC"/>
                </a:solidFill>
                <a:cs typeface="Arial" panose="020B0604020202020204" pitchFamily="34" charset="0"/>
              </a:rPr>
              <a:t>collasso della struttura durante gli incendi</a:t>
            </a:r>
            <a:r>
              <a:rPr lang="it-IT" altLang="it-IT" dirty="0" smtClean="0">
                <a:solidFill>
                  <a:srgbClr val="0033CC"/>
                </a:solidFill>
                <a:cs typeface="Arial" panose="020B0604020202020204" pitchFamily="34" charset="0"/>
              </a:rPr>
              <a:t>.</a:t>
            </a:r>
            <a:endParaRPr lang="it-IT" altLang="it-IT" dirty="0">
              <a:solidFill>
                <a:srgbClr val="0033CC"/>
              </a:solidFill>
              <a:cs typeface="Arial" panose="020B0604020202020204" pitchFamily="34" charset="0"/>
            </a:endParaRPr>
          </a:p>
        </p:txBody>
      </p:sp>
      <p:sp>
        <p:nvSpPr>
          <p:cNvPr id="6" name="Text Box 4"/>
          <p:cNvSpPr txBox="1">
            <a:spLocks noChangeArrowheads="1"/>
          </p:cNvSpPr>
          <p:nvPr/>
        </p:nvSpPr>
        <p:spPr bwMode="auto">
          <a:xfrm>
            <a:off x="-1" y="669049"/>
            <a:ext cx="91440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2400" b="1" dirty="0">
                <a:solidFill>
                  <a:srgbClr val="C00000"/>
                </a:solidFill>
                <a:latin typeface="+mn-lt"/>
                <a:cs typeface="Arial" panose="020B0604020202020204" pitchFamily="34" charset="0"/>
              </a:rPr>
              <a:t>RIVESTIMENTI  </a:t>
            </a:r>
            <a:r>
              <a:rPr lang="it-IT" altLang="it-IT" sz="2400" b="1" dirty="0" smtClean="0">
                <a:solidFill>
                  <a:srgbClr val="C00000"/>
                </a:solidFill>
                <a:latin typeface="+mn-lt"/>
                <a:cs typeface="Arial" panose="020B0604020202020204" pitchFamily="34" charset="0"/>
              </a:rPr>
              <a:t>PROTETTIVI</a:t>
            </a:r>
            <a:endParaRPr lang="it-IT" altLang="it-IT" sz="2400" dirty="0">
              <a:solidFill>
                <a:srgbClr val="C00000"/>
              </a:solidFill>
              <a:latin typeface="+mn-lt"/>
              <a:cs typeface="Arial" panose="020B0604020202020204" pitchFamily="34" charset="0"/>
            </a:endParaRPr>
          </a:p>
        </p:txBody>
      </p:sp>
      <p:sp>
        <p:nvSpPr>
          <p:cNvPr id="7"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3156197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15515" y="1433501"/>
            <a:ext cx="8712968" cy="1261884"/>
          </a:xfrm>
          <a:prstGeom prst="rect">
            <a:avLst/>
          </a:prstGeom>
          <a:noFill/>
        </p:spPr>
        <p:txBody>
          <a:bodyPr wrap="square" rtlCol="0">
            <a:spAutoFit/>
          </a:bodyPr>
          <a:lstStyle/>
          <a:p>
            <a:pPr algn="just">
              <a:defRPr/>
            </a:pPr>
            <a:r>
              <a:rPr lang="it-IT" sz="2000" b="1" cap="all" dirty="0" smtClean="0">
                <a:solidFill>
                  <a:srgbClr val="0033CC"/>
                </a:solidFill>
                <a:cs typeface="Arial" panose="020B0604020202020204" pitchFamily="34" charset="0"/>
              </a:rPr>
              <a:t>reversibili</a:t>
            </a:r>
            <a:r>
              <a:rPr lang="it-IT" dirty="0">
                <a:solidFill>
                  <a:srgbClr val="0033CC"/>
                </a:solidFill>
                <a:cs typeface="Arial" panose="020B0604020202020204" pitchFamily="34" charset="0"/>
              </a:rPr>
              <a:t>: avvitatura, bullonatura, innesto a spina, </a:t>
            </a:r>
            <a:r>
              <a:rPr lang="it-IT" dirty="0" smtClean="0">
                <a:solidFill>
                  <a:srgbClr val="0033CC"/>
                </a:solidFill>
                <a:cs typeface="Arial" panose="020B0604020202020204" pitchFamily="34" charset="0"/>
              </a:rPr>
              <a:t>aggraffaggio</a:t>
            </a:r>
          </a:p>
          <a:p>
            <a:pPr algn="just">
              <a:defRPr/>
            </a:pPr>
            <a:endParaRPr lang="it-IT" dirty="0">
              <a:solidFill>
                <a:srgbClr val="0033CC"/>
              </a:solidFill>
              <a:cs typeface="Arial" panose="020B0604020202020204" pitchFamily="34" charset="0"/>
            </a:endParaRPr>
          </a:p>
          <a:p>
            <a:pPr algn="just">
              <a:defRPr/>
            </a:pPr>
            <a:r>
              <a:rPr lang="it-IT" sz="2000" b="1" cap="all" dirty="0" smtClean="0">
                <a:solidFill>
                  <a:srgbClr val="0033CC"/>
                </a:solidFill>
                <a:cs typeface="Arial" panose="020B0604020202020204" pitchFamily="34" charset="0"/>
              </a:rPr>
              <a:t>permanenti</a:t>
            </a:r>
            <a:r>
              <a:rPr lang="it-IT" dirty="0">
                <a:solidFill>
                  <a:srgbClr val="0033CC"/>
                </a:solidFill>
                <a:cs typeface="Arial" panose="020B0604020202020204" pitchFamily="34" charset="0"/>
              </a:rPr>
              <a:t>: chiodatura, </a:t>
            </a:r>
            <a:r>
              <a:rPr lang="it-IT" dirty="0" err="1" smtClean="0">
                <a:solidFill>
                  <a:srgbClr val="0033CC"/>
                </a:solidFill>
                <a:cs typeface="Arial" panose="020B0604020202020204" pitchFamily="34" charset="0"/>
              </a:rPr>
              <a:t>rivettatura</a:t>
            </a:r>
            <a:r>
              <a:rPr lang="it-IT" dirty="0" smtClean="0">
                <a:solidFill>
                  <a:srgbClr val="0033CC"/>
                </a:solidFill>
                <a:cs typeface="Arial" panose="020B0604020202020204" pitchFamily="34" charset="0"/>
              </a:rPr>
              <a:t> (per i lamierini), </a:t>
            </a:r>
            <a:r>
              <a:rPr lang="it-IT" dirty="0">
                <a:solidFill>
                  <a:srgbClr val="0033CC"/>
                </a:solidFill>
                <a:cs typeface="Arial" panose="020B0604020202020204" pitchFamily="34" charset="0"/>
              </a:rPr>
              <a:t>saldatura, incollaggio </a:t>
            </a:r>
          </a:p>
          <a:p>
            <a:pPr algn="just"/>
            <a:endParaRPr lang="it-IT" altLang="it-IT" dirty="0">
              <a:solidFill>
                <a:srgbClr val="0033CC"/>
              </a:solidFill>
              <a:cs typeface="Arial" panose="020B0604020202020204" pitchFamily="34" charset="0"/>
            </a:endParaRPr>
          </a:p>
        </p:txBody>
      </p:sp>
      <p:grpSp>
        <p:nvGrpSpPr>
          <p:cNvPr id="4" name="Gruppo 3"/>
          <p:cNvGrpSpPr/>
          <p:nvPr/>
        </p:nvGrpSpPr>
        <p:grpSpPr>
          <a:xfrm>
            <a:off x="-18507" y="3297572"/>
            <a:ext cx="9162507" cy="2775016"/>
            <a:chOff x="-18507" y="3297572"/>
            <a:chExt cx="9162507" cy="2775016"/>
          </a:xfrm>
        </p:grpSpPr>
        <p:pic>
          <p:nvPicPr>
            <p:cNvPr id="5" name="Picture 3" descr="C:\Users\Utente\Desktop\Lab. materiali e modelli\LEZIONI\ACCIAIO\Chiodatura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7" y="3297572"/>
              <a:ext cx="4160915" cy="277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Utente\Desktop\Lab. materiali e modelli\LEZIONI\ACCIAIO\Bullone.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42408" y="3335738"/>
              <a:ext cx="132556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432794" y="3297572"/>
              <a:ext cx="3711206" cy="2775016"/>
            </a:xfrm>
            <a:prstGeom prst="rect">
              <a:avLst/>
            </a:prstGeom>
          </p:spPr>
        </p:pic>
      </p:grpSp>
      <p:sp>
        <p:nvSpPr>
          <p:cNvPr id="9" name="Text Box 4"/>
          <p:cNvSpPr txBox="1">
            <a:spLocks noChangeArrowheads="1"/>
          </p:cNvSpPr>
          <p:nvPr/>
        </p:nvSpPr>
        <p:spPr bwMode="auto">
          <a:xfrm>
            <a:off x="-1" y="669049"/>
            <a:ext cx="91440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2400" b="1" dirty="0" smtClean="0">
                <a:solidFill>
                  <a:srgbClr val="C00000"/>
                </a:solidFill>
                <a:latin typeface="+mn-lt"/>
                <a:cs typeface="Arial" panose="020B0604020202020204" pitchFamily="34" charset="0"/>
              </a:rPr>
              <a:t>UNIONI</a:t>
            </a:r>
            <a:endParaRPr lang="it-IT" altLang="it-IT" sz="2400" dirty="0">
              <a:solidFill>
                <a:srgbClr val="C00000"/>
              </a:solidFill>
              <a:latin typeface="+mn-lt"/>
              <a:cs typeface="Arial" panose="020B0604020202020204" pitchFamily="34" charset="0"/>
            </a:endParaRPr>
          </a:p>
        </p:txBody>
      </p:sp>
      <p:grpSp>
        <p:nvGrpSpPr>
          <p:cNvPr id="10" name="Gruppo 9"/>
          <p:cNvGrpSpPr/>
          <p:nvPr/>
        </p:nvGrpSpPr>
        <p:grpSpPr>
          <a:xfrm>
            <a:off x="-36973" y="2660154"/>
            <a:ext cx="9217485" cy="4197846"/>
            <a:chOff x="-36973" y="2660154"/>
            <a:chExt cx="9217485" cy="4197846"/>
          </a:xfrm>
        </p:grpSpPr>
        <p:pic>
          <p:nvPicPr>
            <p:cNvPr id="3" name="Immagine 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6973" y="2660154"/>
              <a:ext cx="4197846" cy="4197846"/>
            </a:xfrm>
            <a:prstGeom prst="rect">
              <a:avLst/>
            </a:prstGeom>
          </p:spPr>
        </p:pic>
        <p:pic>
          <p:nvPicPr>
            <p:cNvPr id="7" name="Immagin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209173" y="2675388"/>
              <a:ext cx="4971339" cy="4182612"/>
            </a:xfrm>
            <a:prstGeom prst="rect">
              <a:avLst/>
            </a:prstGeom>
          </p:spPr>
        </p:pic>
      </p:grpSp>
      <p:sp>
        <p:nvSpPr>
          <p:cNvPr id="12"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18974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793483"/>
            <a:ext cx="7772400" cy="621998"/>
          </a:xfrm>
        </p:spPr>
        <p:txBody>
          <a:bodyPr rtlCol="0">
            <a:normAutofit/>
          </a:bodyPr>
          <a:lstStyle/>
          <a:p>
            <a:pPr eaLnBrk="1" fontAlgn="auto" hangingPunct="1">
              <a:spcAft>
                <a:spcPts val="0"/>
              </a:spcAft>
              <a:defRPr/>
            </a:pPr>
            <a:r>
              <a:rPr lang="it-IT" sz="2800" b="1" cap="all" dirty="0" smtClean="0">
                <a:solidFill>
                  <a:srgbClr val="0033CC"/>
                </a:solidFill>
                <a:latin typeface="+mn-lt"/>
                <a:cs typeface="Arial" panose="020B0604020202020204" pitchFamily="34" charset="0"/>
              </a:rPr>
              <a:t>il periodo della ghisa (1780-1850)</a:t>
            </a:r>
            <a:endParaRPr lang="it-IT" sz="3200" b="1" cap="all" dirty="0" smtClean="0">
              <a:solidFill>
                <a:srgbClr val="0033CC"/>
              </a:solidFill>
              <a:latin typeface="+mn-lt"/>
              <a:cs typeface="Arial" panose="020B0604020202020204" pitchFamily="34" charset="0"/>
            </a:endParaRPr>
          </a:p>
        </p:txBody>
      </p:sp>
      <p:sp>
        <p:nvSpPr>
          <p:cNvPr id="7173" name="Segnaposto testo 3"/>
          <p:cNvSpPr txBox="1">
            <a:spLocks/>
          </p:cNvSpPr>
          <p:nvPr/>
        </p:nvSpPr>
        <p:spPr bwMode="auto">
          <a:xfrm>
            <a:off x="296483" y="1491829"/>
            <a:ext cx="8551033" cy="141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50000"/>
              </a:lnSpc>
              <a:spcAft>
                <a:spcPts val="1413"/>
              </a:spcAft>
              <a:buClr>
                <a:srgbClr val="0E594D"/>
              </a:buClr>
              <a:buSzPct val="45000"/>
              <a:buFont typeface="StarSymbol"/>
              <a:buNone/>
            </a:pPr>
            <a:r>
              <a:rPr lang="it-IT" altLang="it-IT" sz="2000" dirty="0">
                <a:solidFill>
                  <a:srgbClr val="0033CC"/>
                </a:solidFill>
                <a:latin typeface="+mn-lt"/>
                <a:ea typeface="Arial Unicode MS" panose="020B0604020202020204" pitchFamily="34" charset="-128"/>
              </a:rPr>
              <a:t>I primi ponti in ghisa furono realizzati con forma ad arco in alternativa ai ponti in muratura. L’utilizzo del nuovo materiale portò ad una sensibile riduzione del peso strutturale, dei costi di costruzione e dei tempi di realizzazione</a:t>
            </a:r>
            <a:r>
              <a:rPr lang="it-IT" altLang="it-IT" sz="2000" dirty="0" smtClean="0">
                <a:solidFill>
                  <a:srgbClr val="0033CC"/>
                </a:solidFill>
                <a:latin typeface="+mn-lt"/>
                <a:ea typeface="Arial Unicode MS" panose="020B0604020202020204" pitchFamily="34" charset="-128"/>
              </a:rPr>
              <a:t>.</a:t>
            </a:r>
            <a:endParaRPr lang="it-IT" altLang="it-IT" sz="2000" dirty="0">
              <a:solidFill>
                <a:srgbClr val="0033CC"/>
              </a:solidFill>
              <a:latin typeface="+mn-lt"/>
              <a:ea typeface="Arial Unicode MS" panose="020B0604020202020204" pitchFamily="34" charset="-128"/>
            </a:endParaRPr>
          </a:p>
        </p:txBody>
      </p:sp>
      <p:pic>
        <p:nvPicPr>
          <p:cNvPr id="7174" name="Picture 2" descr="C:\Users\Utente\Desktop\Lab. materiali e modelli\LEZIONI\ACCIAIO\Ponte sul Sever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8513" y="3183323"/>
            <a:ext cx="5475487" cy="364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Segnaposto testo 3"/>
          <p:cNvSpPr txBox="1">
            <a:spLocks/>
          </p:cNvSpPr>
          <p:nvPr/>
        </p:nvSpPr>
        <p:spPr bwMode="auto">
          <a:xfrm>
            <a:off x="291222" y="3183323"/>
            <a:ext cx="3272666" cy="3285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20000"/>
              </a:lnSpc>
              <a:buClr>
                <a:srgbClr val="0E594D"/>
              </a:buClr>
              <a:buSzPct val="45000"/>
            </a:pPr>
            <a:r>
              <a:rPr lang="it-IT" sz="2000" b="1" dirty="0">
                <a:solidFill>
                  <a:srgbClr val="0033CC"/>
                </a:solidFill>
                <a:latin typeface="+mn-lt"/>
                <a:ea typeface="SimSun" pitchFamily="2"/>
              </a:rPr>
              <a:t>Ponte sul Severn (1779)</a:t>
            </a:r>
          </a:p>
          <a:p>
            <a:pPr eaLnBrk="1" hangingPunct="1">
              <a:lnSpc>
                <a:spcPct val="120000"/>
              </a:lnSpc>
              <a:buClr>
                <a:srgbClr val="0E594D"/>
              </a:buClr>
              <a:buSzPct val="45000"/>
              <a:buFont typeface="StarSymbol"/>
              <a:buNone/>
            </a:pPr>
            <a:r>
              <a:rPr lang="it-IT" altLang="it-IT" sz="2000" dirty="0" smtClean="0">
                <a:solidFill>
                  <a:srgbClr val="0033CC"/>
                </a:solidFill>
                <a:latin typeface="+mn-lt"/>
                <a:ea typeface="Arial Unicode MS" panose="020B0604020202020204" pitchFamily="34" charset="-128"/>
              </a:rPr>
              <a:t>Primo ponte </a:t>
            </a:r>
            <a:r>
              <a:rPr lang="it-IT" altLang="it-IT" sz="2000" dirty="0">
                <a:solidFill>
                  <a:srgbClr val="0033CC"/>
                </a:solidFill>
                <a:latin typeface="+mn-lt"/>
                <a:ea typeface="Arial Unicode MS" panose="020B0604020202020204" pitchFamily="34" charset="-128"/>
              </a:rPr>
              <a:t>ad arco in ghisa: costituito da 5 archi affiancati su una luce di circa 30 m, ognuno composto da due conci  fusi in pezzo unico di sviluppo pari a 21 </a:t>
            </a:r>
            <a:r>
              <a:rPr lang="it-IT" altLang="it-IT" sz="2000" dirty="0" smtClean="0">
                <a:solidFill>
                  <a:srgbClr val="0033CC"/>
                </a:solidFill>
                <a:latin typeface="+mn-lt"/>
                <a:ea typeface="Arial Unicode MS" panose="020B0604020202020204" pitchFamily="34" charset="-128"/>
              </a:rPr>
              <a:t>m,  </a:t>
            </a:r>
            <a:r>
              <a:rPr lang="it-IT" altLang="it-IT" sz="2000" dirty="0">
                <a:solidFill>
                  <a:srgbClr val="0033CC"/>
                </a:solidFill>
                <a:latin typeface="+mn-lt"/>
                <a:ea typeface="Arial Unicode MS" panose="020B0604020202020204" pitchFamily="34" charset="-128"/>
              </a:rPr>
              <a:t>uniti in chiave </a:t>
            </a:r>
            <a:r>
              <a:rPr lang="it-IT" altLang="it-IT" sz="2000" dirty="0" smtClean="0">
                <a:solidFill>
                  <a:srgbClr val="0033CC"/>
                </a:solidFill>
                <a:latin typeface="+mn-lt"/>
                <a:ea typeface="Arial Unicode MS" panose="020B0604020202020204" pitchFamily="34" charset="-128"/>
              </a:rPr>
              <a:t>senza dispositivi </a:t>
            </a:r>
            <a:r>
              <a:rPr lang="it-IT" altLang="it-IT" sz="2000" dirty="0">
                <a:solidFill>
                  <a:srgbClr val="0033CC"/>
                </a:solidFill>
                <a:latin typeface="+mn-lt"/>
                <a:ea typeface="Arial Unicode MS" panose="020B0604020202020204" pitchFamily="34" charset="-128"/>
              </a:rPr>
              <a:t>di </a:t>
            </a:r>
            <a:r>
              <a:rPr lang="it-IT" altLang="it-IT" sz="2000" dirty="0" smtClean="0">
                <a:solidFill>
                  <a:srgbClr val="0033CC"/>
                </a:solidFill>
                <a:latin typeface="+mn-lt"/>
                <a:ea typeface="Arial Unicode MS" panose="020B0604020202020204" pitchFamily="34" charset="-128"/>
              </a:rPr>
              <a:t>collegamento specifici</a:t>
            </a:r>
            <a:endParaRPr lang="it-IT" altLang="it-IT" sz="2000" dirty="0">
              <a:solidFill>
                <a:srgbClr val="0033CC"/>
              </a:solidFill>
              <a:latin typeface="+mn-lt"/>
              <a:ea typeface="Arial Unicode MS" panose="020B0604020202020204" pitchFamily="34" charset="-128"/>
            </a:endParaRPr>
          </a:p>
        </p:txBody>
      </p:sp>
      <p:sp>
        <p:nvSpPr>
          <p:cNvPr id="7"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30917770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numero diapositiva 9"/>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30B5CC5-AEB3-463E-94A5-0CB6DB8166C7}" type="slidenum">
              <a:rPr lang="it-IT" altLang="it-IT">
                <a:solidFill>
                  <a:srgbClr val="898989"/>
                </a:solidFill>
                <a:latin typeface="Myriad Pro" pitchFamily="34" charset="0"/>
              </a:rPr>
              <a:pPr eaLnBrk="1" hangingPunct="1"/>
              <a:t>40</a:t>
            </a:fld>
            <a:endParaRPr lang="it-IT" altLang="it-IT">
              <a:solidFill>
                <a:srgbClr val="898989"/>
              </a:solidFill>
              <a:latin typeface="Myriad Pro" pitchFamily="34" charset="0"/>
            </a:endParaRPr>
          </a:p>
        </p:txBody>
      </p:sp>
      <p:pic>
        <p:nvPicPr>
          <p:cNvPr id="84995" name="Picture 2" descr="C:\Users\Utente\Desktop\Lab. materiali e modelli\LEZIONI\MATERIALI METALLICI\Trave-pilastr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7"/>
          <a:stretch/>
        </p:blipFill>
        <p:spPr bwMode="auto">
          <a:xfrm>
            <a:off x="-36512" y="1318336"/>
            <a:ext cx="9180512" cy="558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1" y="669049"/>
            <a:ext cx="91440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2400" b="1" dirty="0" smtClean="0">
                <a:solidFill>
                  <a:srgbClr val="C00000"/>
                </a:solidFill>
                <a:latin typeface="+mn-lt"/>
                <a:cs typeface="Arial" panose="020B0604020202020204" pitchFamily="34" charset="0"/>
              </a:rPr>
              <a:t>UNIONI – Nodi in scheletro portante</a:t>
            </a:r>
            <a:endParaRPr lang="it-IT" altLang="it-IT" sz="2400" dirty="0">
              <a:solidFill>
                <a:srgbClr val="C00000"/>
              </a:solidFill>
              <a:latin typeface="+mn-lt"/>
              <a:cs typeface="Arial" panose="020B0604020202020204" pitchFamily="34" charset="0"/>
            </a:endParaRPr>
          </a:p>
        </p:txBody>
      </p:sp>
      <p:sp>
        <p:nvSpPr>
          <p:cNvPr id="6"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23058905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3" descr="C:\Users\Utente\Desktop\Lab. materiali e modelli\LEZIONI\MATERIALI METALLICI\collegamenti travi.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01"/>
          <a:stretch/>
        </p:blipFill>
        <p:spPr bwMode="auto">
          <a:xfrm>
            <a:off x="-1" y="2211853"/>
            <a:ext cx="4628360" cy="392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1" y="978785"/>
            <a:ext cx="91440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2400" b="1" dirty="0" smtClean="0">
                <a:solidFill>
                  <a:srgbClr val="C00000"/>
                </a:solidFill>
                <a:latin typeface="+mn-lt"/>
                <a:cs typeface="Arial" panose="020B0604020202020204" pitchFamily="34" charset="0"/>
              </a:rPr>
              <a:t>UNIONI – Nodi in elementi reticolari</a:t>
            </a:r>
            <a:endParaRPr lang="it-IT" altLang="it-IT" sz="2400" dirty="0">
              <a:solidFill>
                <a:srgbClr val="C00000"/>
              </a:solidFill>
              <a:latin typeface="+mn-lt"/>
              <a:cs typeface="Arial" panose="020B0604020202020204" pitchFamily="34" charset="0"/>
            </a:endParaRPr>
          </a:p>
        </p:txBody>
      </p:sp>
      <p:pic>
        <p:nvPicPr>
          <p:cNvPr id="2" name="Immagin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679504" y="2211853"/>
            <a:ext cx="4464496" cy="3881443"/>
          </a:xfrm>
          <a:prstGeom prst="rect">
            <a:avLst/>
          </a:prstGeom>
        </p:spPr>
      </p:pic>
      <p:sp>
        <p:nvSpPr>
          <p:cNvPr id="6"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30538332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06163" y="574396"/>
            <a:ext cx="7772400" cy="621998"/>
          </a:xfrm>
        </p:spPr>
        <p:txBody>
          <a:bodyPr anchor="ctr">
            <a:normAutofit/>
          </a:bodyPr>
          <a:lstStyle/>
          <a:p>
            <a:r>
              <a:rPr lang="it-IT" sz="2400" b="1" cap="all" dirty="0">
                <a:solidFill>
                  <a:srgbClr val="0033CC"/>
                </a:solidFill>
                <a:latin typeface="+mn-lt"/>
                <a:cs typeface="Arial" panose="020B0604020202020204" pitchFamily="34" charset="0"/>
              </a:rPr>
              <a:t>il periodo della ghisa (1780-1850)</a:t>
            </a:r>
          </a:p>
        </p:txBody>
      </p:sp>
      <p:sp>
        <p:nvSpPr>
          <p:cNvPr id="10" name="Segnaposto numero diapositiva 9"/>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6239CFC-101F-475C-8C6C-435AF6AA2CB9}" type="slidenum">
              <a:rPr lang="it-IT" altLang="it-IT">
                <a:solidFill>
                  <a:srgbClr val="898989"/>
                </a:solidFill>
                <a:latin typeface="Myriad Pro" pitchFamily="34" charset="0"/>
              </a:rPr>
              <a:pPr eaLnBrk="1" hangingPunct="1"/>
              <a:t>5</a:t>
            </a:fld>
            <a:endParaRPr lang="it-IT" altLang="it-IT" dirty="0">
              <a:solidFill>
                <a:srgbClr val="898989"/>
              </a:solidFill>
              <a:latin typeface="Myriad Pro" pitchFamily="34" charset="0"/>
            </a:endParaRPr>
          </a:p>
        </p:txBody>
      </p:sp>
      <p:sp>
        <p:nvSpPr>
          <p:cNvPr id="8" name="Segnaposto testo 3"/>
          <p:cNvSpPr txBox="1">
            <a:spLocks/>
          </p:cNvSpPr>
          <p:nvPr/>
        </p:nvSpPr>
        <p:spPr bwMode="auto">
          <a:xfrm>
            <a:off x="395536" y="1076181"/>
            <a:ext cx="8424936" cy="1718158"/>
          </a:xfrm>
          <a:prstGeom prst="rect">
            <a:avLst/>
          </a:prstGeom>
          <a:extLst/>
        </p:spPr>
        <p:txBody>
          <a:bodyPr anchor="ctr"/>
          <a:lstStyle>
            <a:defPPr>
              <a:defRPr lang="it-IT"/>
            </a:defPPr>
            <a:lvl1pPr algn="ctr" fontAlgn="auto">
              <a:spcBef>
                <a:spcPct val="0"/>
              </a:spcBef>
              <a:spcAft>
                <a:spcPts val="0"/>
              </a:spcAft>
              <a:buNone/>
              <a:defRPr sz="2000" b="1">
                <a:solidFill>
                  <a:schemeClr val="bg1"/>
                </a:solidFill>
                <a:latin typeface="Arial" panose="020B0604020202020204" pitchFamily="34" charset="0"/>
                <a:ea typeface="+mj-ea"/>
                <a:cs typeface="Arial" panose="020B0604020202020204" pitchFamily="34" charset="0"/>
              </a:defRPr>
            </a:lvl1pPr>
          </a:lstStyle>
          <a:p>
            <a:pPr algn="l">
              <a:lnSpc>
                <a:spcPct val="150000"/>
              </a:lnSpc>
            </a:pPr>
            <a:r>
              <a:rPr lang="it-IT" altLang="it-IT" sz="1800" b="0" dirty="0">
                <a:solidFill>
                  <a:srgbClr val="0033CC"/>
                </a:solidFill>
                <a:latin typeface="+mn-lt"/>
              </a:rPr>
              <a:t>Il primo utilizzo di leghe ferrose (ghisa) come elementi strutturali per edifici avvenne all’inizio dell’800: colonne e archi in sostituzione di elementi lignei. Successivamente, tra il 1810 e il 1840, iniziò l’impiego di travi in ghisa di luce considerevole (superiore ai 12 m) a sostegno dei solai di piano e di copertura.</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33369" y="2777613"/>
            <a:ext cx="4389804" cy="4077072"/>
          </a:xfrm>
          <a:prstGeom prst="rect">
            <a:avLst/>
          </a:prstGeom>
        </p:spPr>
      </p:pic>
      <p:pic>
        <p:nvPicPr>
          <p:cNvPr id="12" name="Picture 3" descr="C:\Users\Utente\Desktop\Lab. materiali e modelli\LEZIONI\ACCIAIO\The Bibliotheque Nationale.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26608" y="2777613"/>
            <a:ext cx="3260192" cy="40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asellaDiTesto 6"/>
          <p:cNvSpPr txBox="1"/>
          <p:nvPr/>
        </p:nvSpPr>
        <p:spPr>
          <a:xfrm>
            <a:off x="684213" y="6388516"/>
            <a:ext cx="7773987" cy="297346"/>
          </a:xfrm>
          <a:prstGeom prst="rect">
            <a:avLst/>
          </a:prstGeom>
          <a:noFill/>
          <a:ln>
            <a:noFill/>
          </a:ln>
        </p:spPr>
        <p:txBody>
          <a:bodyPr wrap="square" lIns="90000" tIns="45000" rIns="90000" bIns="4500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pPr>
            <a:r>
              <a:rPr lang="it-IT" sz="1400" b="1" dirty="0">
                <a:solidFill>
                  <a:srgbClr val="FFFF00"/>
                </a:solidFill>
                <a:latin typeface="Arial" panose="020B0604020202020204" pitchFamily="34" charset="0"/>
                <a:cs typeface="Arial" panose="020B0604020202020204" pitchFamily="34" charset="0"/>
              </a:rPr>
              <a:t>H. </a:t>
            </a:r>
            <a:r>
              <a:rPr lang="it-IT" sz="1400" b="1" dirty="0" err="1">
                <a:solidFill>
                  <a:srgbClr val="FFFF00"/>
                </a:solidFill>
                <a:latin typeface="Arial" panose="020B0604020202020204" pitchFamily="34" charset="0"/>
                <a:cs typeface="Arial" panose="020B0604020202020204" pitchFamily="34" charset="0"/>
              </a:rPr>
              <a:t>Labrouste</a:t>
            </a:r>
            <a:r>
              <a:rPr lang="it-IT" sz="1400" b="1" dirty="0">
                <a:solidFill>
                  <a:srgbClr val="FFFF00"/>
                </a:solidFill>
                <a:latin typeface="Arial" panose="020B0604020202020204" pitchFamily="34" charset="0"/>
                <a:cs typeface="Arial" panose="020B0604020202020204" pitchFamily="34" charset="0"/>
              </a:rPr>
              <a:t>, The </a:t>
            </a:r>
            <a:r>
              <a:rPr lang="it-IT" sz="1400" b="1" dirty="0" err="1">
                <a:solidFill>
                  <a:srgbClr val="FFFF00"/>
                </a:solidFill>
                <a:latin typeface="Arial" panose="020B0604020202020204" pitchFamily="34" charset="0"/>
                <a:cs typeface="Arial" panose="020B0604020202020204" pitchFamily="34" charset="0"/>
              </a:rPr>
              <a:t>Bibliotheque</a:t>
            </a:r>
            <a:r>
              <a:rPr lang="it-IT" sz="1400" b="1" dirty="0">
                <a:solidFill>
                  <a:srgbClr val="FFFF00"/>
                </a:solidFill>
                <a:latin typeface="Arial" panose="020B0604020202020204" pitchFamily="34" charset="0"/>
                <a:cs typeface="Arial" panose="020B0604020202020204" pitchFamily="34" charset="0"/>
              </a:rPr>
              <a:t> </a:t>
            </a:r>
            <a:r>
              <a:rPr lang="it-IT" sz="1400" b="1" dirty="0" err="1">
                <a:solidFill>
                  <a:srgbClr val="FFFF00"/>
                </a:solidFill>
                <a:latin typeface="Arial" panose="020B0604020202020204" pitchFamily="34" charset="0"/>
                <a:cs typeface="Arial" panose="020B0604020202020204" pitchFamily="34" charset="0"/>
              </a:rPr>
              <a:t>Sainte</a:t>
            </a:r>
            <a:r>
              <a:rPr lang="it-IT" sz="1400" b="1" dirty="0">
                <a:solidFill>
                  <a:srgbClr val="FFFF00"/>
                </a:solidFill>
                <a:latin typeface="Arial" panose="020B0604020202020204" pitchFamily="34" charset="0"/>
                <a:cs typeface="Arial" panose="020B0604020202020204" pitchFamily="34" charset="0"/>
              </a:rPr>
              <a:t> </a:t>
            </a:r>
            <a:r>
              <a:rPr lang="it-IT" sz="1400" b="1" dirty="0" err="1">
                <a:solidFill>
                  <a:srgbClr val="FFFF00"/>
                </a:solidFill>
                <a:latin typeface="Arial" panose="020B0604020202020204" pitchFamily="34" charset="0"/>
                <a:cs typeface="Arial" panose="020B0604020202020204" pitchFamily="34" charset="0"/>
              </a:rPr>
              <a:t>Geneviève</a:t>
            </a:r>
            <a:r>
              <a:rPr lang="it-IT" sz="1400" b="1" dirty="0">
                <a:solidFill>
                  <a:srgbClr val="FFFF00"/>
                </a:solidFill>
                <a:latin typeface="Arial" panose="020B0604020202020204" pitchFamily="34" charset="0"/>
                <a:cs typeface="Arial" panose="020B0604020202020204" pitchFamily="34" charset="0"/>
              </a:rPr>
              <a:t> </a:t>
            </a:r>
            <a:r>
              <a:rPr lang="en-US" sz="1400" b="1" dirty="0">
                <a:solidFill>
                  <a:srgbClr val="FFFF00"/>
                </a:solidFill>
                <a:latin typeface="Arial" panose="020B0604020202020204" pitchFamily="34" charset="0"/>
                <a:ea typeface="SimSun" pitchFamily="2"/>
                <a:cs typeface="Arial" panose="020B0604020202020204" pitchFamily="34" charset="0"/>
              </a:rPr>
              <a:t>(1843-50)</a:t>
            </a:r>
            <a:endParaRPr lang="it-IT" sz="1400" b="1" dirty="0">
              <a:solidFill>
                <a:srgbClr val="FFFF00"/>
              </a:solidFill>
              <a:latin typeface="Arial" panose="020B0604020202020204" pitchFamily="34" charset="0"/>
              <a:ea typeface="SimSun" pitchFamily="2"/>
              <a:cs typeface="Arial" panose="020B0604020202020204" pitchFamily="34" charset="0"/>
            </a:endParaRPr>
          </a:p>
        </p:txBody>
      </p:sp>
      <p:sp>
        <p:nvSpPr>
          <p:cNvPr id="9"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41884913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9527" y="579968"/>
            <a:ext cx="9145016" cy="621998"/>
          </a:xfrm>
        </p:spPr>
        <p:txBody>
          <a:bodyPr rtlCol="0">
            <a:noAutofit/>
          </a:bodyPr>
          <a:lstStyle/>
          <a:p>
            <a:pPr>
              <a:defRPr/>
            </a:pPr>
            <a:r>
              <a:rPr lang="it-IT" sz="2800" b="1" cap="all" dirty="0" smtClean="0">
                <a:solidFill>
                  <a:srgbClr val="0033CC"/>
                </a:solidFill>
                <a:latin typeface="+mn-lt"/>
                <a:cs typeface="Arial" panose="020B0604020202020204" pitchFamily="34" charset="0"/>
              </a:rPr>
              <a:t/>
            </a:r>
            <a:br>
              <a:rPr lang="it-IT" sz="2800" b="1" cap="all" dirty="0" smtClean="0">
                <a:solidFill>
                  <a:srgbClr val="0033CC"/>
                </a:solidFill>
                <a:latin typeface="+mn-lt"/>
                <a:cs typeface="Arial" panose="020B0604020202020204" pitchFamily="34" charset="0"/>
              </a:rPr>
            </a:br>
            <a:r>
              <a:rPr lang="it-IT" sz="2800" b="1" cap="all" dirty="0">
                <a:solidFill>
                  <a:srgbClr val="0033CC"/>
                </a:solidFill>
                <a:latin typeface="+mn-lt"/>
                <a:cs typeface="Arial" panose="020B0604020202020204" pitchFamily="34" charset="0"/>
              </a:rPr>
              <a:t/>
            </a:r>
            <a:br>
              <a:rPr lang="it-IT" sz="2800" b="1" cap="all" dirty="0">
                <a:solidFill>
                  <a:srgbClr val="0033CC"/>
                </a:solidFill>
                <a:latin typeface="+mn-lt"/>
                <a:cs typeface="Arial" panose="020B0604020202020204" pitchFamily="34" charset="0"/>
              </a:rPr>
            </a:br>
            <a:r>
              <a:rPr lang="it-IT" sz="2800" b="1" cap="all" dirty="0" smtClean="0">
                <a:solidFill>
                  <a:srgbClr val="0033CC"/>
                </a:solidFill>
                <a:latin typeface="+mn-lt"/>
                <a:cs typeface="Arial" panose="020B0604020202020204" pitchFamily="34" charset="0"/>
              </a:rPr>
              <a:t/>
            </a:r>
            <a:br>
              <a:rPr lang="it-IT" sz="2800" b="1" cap="all" dirty="0" smtClean="0">
                <a:solidFill>
                  <a:srgbClr val="0033CC"/>
                </a:solidFill>
                <a:latin typeface="+mn-lt"/>
                <a:cs typeface="Arial" panose="020B0604020202020204" pitchFamily="34" charset="0"/>
              </a:rPr>
            </a:br>
            <a:r>
              <a:rPr lang="it-IT" sz="2800" b="1" cap="all" dirty="0" smtClean="0">
                <a:solidFill>
                  <a:srgbClr val="0033CC"/>
                </a:solidFill>
                <a:latin typeface="+mn-lt"/>
                <a:cs typeface="Arial" panose="020B0604020202020204" pitchFamily="34" charset="0"/>
              </a:rPr>
              <a:t>il </a:t>
            </a:r>
            <a:r>
              <a:rPr lang="it-IT" sz="2800" b="1" cap="all" dirty="0">
                <a:solidFill>
                  <a:srgbClr val="0033CC"/>
                </a:solidFill>
                <a:latin typeface="+mn-lt"/>
                <a:cs typeface="Arial" panose="020B0604020202020204" pitchFamily="34" charset="0"/>
              </a:rPr>
              <a:t>periodo del ferro puddellato (1850-1900)</a:t>
            </a:r>
            <a:br>
              <a:rPr lang="it-IT" sz="2800" b="1" cap="all" dirty="0">
                <a:solidFill>
                  <a:srgbClr val="0033CC"/>
                </a:solidFill>
                <a:latin typeface="+mn-lt"/>
                <a:cs typeface="Arial" panose="020B0604020202020204" pitchFamily="34" charset="0"/>
              </a:rPr>
            </a:br>
            <a:r>
              <a:rPr lang="it-IT" sz="2800" b="1" cap="all" dirty="0">
                <a:solidFill>
                  <a:srgbClr val="0033CC"/>
                </a:solidFill>
                <a:latin typeface="+mn-lt"/>
                <a:cs typeface="Arial" panose="020B0604020202020204" pitchFamily="34" charset="0"/>
              </a:rPr>
              <a:t/>
            </a:r>
            <a:br>
              <a:rPr lang="it-IT" sz="2800" b="1" cap="all" dirty="0">
                <a:solidFill>
                  <a:srgbClr val="0033CC"/>
                </a:solidFill>
                <a:latin typeface="+mn-lt"/>
                <a:cs typeface="Arial" panose="020B0604020202020204" pitchFamily="34" charset="0"/>
              </a:rPr>
            </a:br>
            <a:endParaRPr lang="it-IT" sz="3200" b="1" cap="all" dirty="0" smtClean="0">
              <a:solidFill>
                <a:srgbClr val="0033CC"/>
              </a:solidFill>
              <a:latin typeface="+mn-lt"/>
              <a:cs typeface="Arial" panose="020B0604020202020204" pitchFamily="34" charset="0"/>
            </a:endParaRPr>
          </a:p>
        </p:txBody>
      </p:sp>
      <p:sp>
        <p:nvSpPr>
          <p:cNvPr id="8" name="Segnaposto testo 3"/>
          <p:cNvSpPr txBox="1">
            <a:spLocks/>
          </p:cNvSpPr>
          <p:nvPr/>
        </p:nvSpPr>
        <p:spPr bwMode="auto">
          <a:xfrm>
            <a:off x="251520" y="1466048"/>
            <a:ext cx="8712968" cy="985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it-IT"/>
            </a:defPPr>
            <a:lvl1pPr algn="just">
              <a:lnSpc>
                <a:spcPct val="120000"/>
              </a:lnSpc>
              <a:spcAft>
                <a:spcPts val="1413"/>
              </a:spcAft>
              <a:buClr>
                <a:srgbClr val="0E594D"/>
              </a:buClr>
              <a:buSzPct val="45000"/>
              <a:defRPr>
                <a:solidFill>
                  <a:srgbClr val="0033CC"/>
                </a:solidFill>
                <a:latin typeface="Arial" panose="020B0604020202020204" pitchFamily="34" charset="0"/>
                <a:ea typeface="Arial Unicode MS" panose="020B0604020202020204" pitchFamily="34" charset="-128"/>
                <a:cs typeface="Arial" panose="020B0604020202020204" pitchFamily="34" charset="0"/>
              </a:defRPr>
            </a:lvl1pPr>
            <a:lvl2pPr marL="742950" indent="-285750" eaLnBrk="0" hangingPunct="0">
              <a:defRPr>
                <a:latin typeface="Arial" panose="020B0604020202020204" pitchFamily="34" charset="0"/>
                <a:cs typeface="Arial" panose="020B0604020202020204" pitchFamily="34" charset="0"/>
              </a:defRPr>
            </a:lvl2pPr>
            <a:lvl3pPr marL="1143000" indent="-228600" eaLnBrk="0" hangingPunct="0">
              <a:defRPr>
                <a:latin typeface="Arial" panose="020B0604020202020204" pitchFamily="34" charset="0"/>
                <a:cs typeface="Arial" panose="020B0604020202020204" pitchFamily="34" charset="0"/>
              </a:defRPr>
            </a:lvl3pPr>
            <a:lvl4pPr marL="1600200" indent="-228600" eaLnBrk="0" hangingPunct="0">
              <a:defRPr>
                <a:latin typeface="Arial" panose="020B0604020202020204" pitchFamily="34" charset="0"/>
                <a:cs typeface="Arial" panose="020B0604020202020204" pitchFamily="34" charset="0"/>
              </a:defRPr>
            </a:lvl4pPr>
            <a:lvl5pPr marL="2057400" indent="-228600" eaLnBrk="0" hangingPunct="0">
              <a:defRPr>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cs typeface="Arial" panose="020B0604020202020204" pitchFamily="34" charset="0"/>
              </a:defRPr>
            </a:lvl9pPr>
          </a:lstStyle>
          <a:p>
            <a:r>
              <a:rPr lang="it-IT" altLang="it-IT" dirty="0">
                <a:latin typeface="+mn-lt"/>
              </a:rPr>
              <a:t>Il periodo del ferro puddellato coincide con l’epoca delle travi rivettate ovvero composte da più lamiere unite tramite rivetti. </a:t>
            </a:r>
          </a:p>
          <a:p>
            <a:r>
              <a:rPr lang="it-IT" dirty="0">
                <a:latin typeface="+mn-lt"/>
              </a:rPr>
              <a:t/>
            </a:r>
            <a:br>
              <a:rPr lang="it-IT" dirty="0">
                <a:latin typeface="+mn-lt"/>
              </a:rPr>
            </a:br>
            <a:r>
              <a:rPr lang="it-IT" dirty="0">
                <a:latin typeface="+mn-lt"/>
              </a:rPr>
              <a:t/>
            </a:r>
            <a:br>
              <a:rPr lang="it-IT" dirty="0">
                <a:latin typeface="+mn-lt"/>
              </a:rPr>
            </a:br>
            <a:endParaRPr lang="it-IT" altLang="it-IT" dirty="0">
              <a:latin typeface="+mn-lt"/>
            </a:endParaRPr>
          </a:p>
        </p:txBody>
      </p:sp>
      <p:grpSp>
        <p:nvGrpSpPr>
          <p:cNvPr id="5" name="Group 4"/>
          <p:cNvGrpSpPr/>
          <p:nvPr/>
        </p:nvGrpSpPr>
        <p:grpSpPr>
          <a:xfrm>
            <a:off x="0" y="2780928"/>
            <a:ext cx="8892480" cy="3955649"/>
            <a:chOff x="36004" y="2600252"/>
            <a:chExt cx="8892480" cy="3955649"/>
          </a:xfrm>
        </p:grpSpPr>
        <p:sp>
          <p:nvSpPr>
            <p:cNvPr id="14" name="Titolo 1"/>
            <p:cNvSpPr txBox="1">
              <a:spLocks/>
            </p:cNvSpPr>
            <p:nvPr/>
          </p:nvSpPr>
          <p:spPr>
            <a:xfrm>
              <a:off x="36004" y="2600252"/>
              <a:ext cx="8784976" cy="6219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it-IT" sz="2800" b="1" cap="all" dirty="0" smtClean="0">
                  <a:solidFill>
                    <a:srgbClr val="0033CC"/>
                  </a:solidFill>
                  <a:latin typeface="+mn-lt"/>
                  <a:cs typeface="Arial" panose="020B0604020202020204" pitchFamily="34" charset="0"/>
                </a:rPr>
                <a:t/>
              </a:r>
              <a:br>
                <a:rPr lang="it-IT" sz="2800" b="1" cap="all" dirty="0" smtClean="0">
                  <a:solidFill>
                    <a:srgbClr val="0033CC"/>
                  </a:solidFill>
                  <a:latin typeface="+mn-lt"/>
                  <a:cs typeface="Arial" panose="020B0604020202020204" pitchFamily="34" charset="0"/>
                </a:rPr>
              </a:br>
              <a:r>
                <a:rPr lang="it-IT" sz="2800" b="1" cap="all" dirty="0">
                  <a:solidFill>
                    <a:srgbClr val="0033CC"/>
                  </a:solidFill>
                  <a:latin typeface="+mn-lt"/>
                  <a:cs typeface="Arial" panose="020B0604020202020204" pitchFamily="34" charset="0"/>
                </a:rPr>
                <a:t>il periodo del laminato </a:t>
              </a:r>
              <a:r>
                <a:rPr lang="it-IT" sz="2800" b="1" cap="all" dirty="0" smtClean="0">
                  <a:solidFill>
                    <a:srgbClr val="0033CC"/>
                  </a:solidFill>
                  <a:latin typeface="+mn-lt"/>
                  <a:cs typeface="Arial" panose="020B0604020202020204" pitchFamily="34" charset="0"/>
                </a:rPr>
                <a:t>(1880-oggi)</a:t>
              </a:r>
              <a:br>
                <a:rPr lang="it-IT" sz="2800" b="1" cap="all" dirty="0" smtClean="0">
                  <a:solidFill>
                    <a:srgbClr val="0033CC"/>
                  </a:solidFill>
                  <a:latin typeface="+mn-lt"/>
                  <a:cs typeface="Arial" panose="020B0604020202020204" pitchFamily="34" charset="0"/>
                </a:rPr>
              </a:br>
              <a:endParaRPr lang="it-IT" sz="3200" b="1" cap="all" dirty="0" smtClean="0">
                <a:solidFill>
                  <a:srgbClr val="0033CC"/>
                </a:solidFill>
                <a:latin typeface="+mn-lt"/>
                <a:cs typeface="Arial" panose="020B0604020202020204" pitchFamily="34" charset="0"/>
              </a:endParaRPr>
            </a:p>
          </p:txBody>
        </p:sp>
        <p:sp>
          <p:nvSpPr>
            <p:cNvPr id="15" name="Segnaposto testo 3"/>
            <p:cNvSpPr txBox="1">
              <a:spLocks/>
            </p:cNvSpPr>
            <p:nvPr/>
          </p:nvSpPr>
          <p:spPr bwMode="auto">
            <a:xfrm>
              <a:off x="215516" y="3286105"/>
              <a:ext cx="8712968" cy="326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50000"/>
                </a:lnSpc>
                <a:spcAft>
                  <a:spcPts val="1413"/>
                </a:spcAft>
                <a:buClr>
                  <a:srgbClr val="0E594D"/>
                </a:buClr>
                <a:buSzPct val="45000"/>
              </a:pPr>
              <a:r>
                <a:rPr lang="it-IT" altLang="it-IT" dirty="0">
                  <a:solidFill>
                    <a:srgbClr val="0033CC"/>
                  </a:solidFill>
                  <a:latin typeface="+mn-lt"/>
                  <a:ea typeface="Arial Unicode MS" panose="020B0604020202020204" pitchFamily="34" charset="-128"/>
                </a:rPr>
                <a:t>Particolare impulso alle costruzioni metalliche nell’edilizia venne dato dalle esposizioni internazionali: di Londra nel 1851 nella quale venne edificato ad opera di J. </a:t>
              </a:r>
              <a:r>
                <a:rPr lang="it-IT" altLang="it-IT" dirty="0" err="1">
                  <a:solidFill>
                    <a:srgbClr val="0033CC"/>
                  </a:solidFill>
                  <a:latin typeface="+mn-lt"/>
                  <a:ea typeface="Arial Unicode MS" panose="020B0604020202020204" pitchFamily="34" charset="-128"/>
                </a:rPr>
                <a:t>Paxton</a:t>
              </a:r>
              <a:r>
                <a:rPr lang="it-IT" altLang="it-IT" dirty="0">
                  <a:solidFill>
                    <a:srgbClr val="0033CC"/>
                  </a:solidFill>
                  <a:latin typeface="+mn-lt"/>
                  <a:ea typeface="Arial Unicode MS" panose="020B0604020202020204" pitchFamily="34" charset="-128"/>
                </a:rPr>
                <a:t>, il Palazzo di Cristallo con struttura di ferro e ghisa e di Parigi nel 1855 ove venne realizzata una copertura a volta circolare di 48 m. Ulteriori esposizioni svoltesi a Parigi nel 1867, 1878, 1889 videro la realizzazione di opere particolarmente ardite, rese possibili dall’utilizzo di prodotti laminati che dallo sviluppo di adeguati procedimenti di calcolo.</a:t>
              </a:r>
            </a:p>
            <a:p>
              <a:pPr algn="just" eaLnBrk="1" hangingPunct="1">
                <a:lnSpc>
                  <a:spcPct val="150000"/>
                </a:lnSpc>
                <a:spcAft>
                  <a:spcPts val="1413"/>
                </a:spcAft>
                <a:buClr>
                  <a:srgbClr val="0E594D"/>
                </a:buClr>
                <a:buSzPct val="45000"/>
              </a:pPr>
              <a:r>
                <a:rPr lang="it-IT" sz="2000" dirty="0">
                  <a:solidFill>
                    <a:srgbClr val="0033CC"/>
                  </a:solidFill>
                  <a:latin typeface="+mn-lt"/>
                </a:rPr>
                <a:t/>
              </a:r>
              <a:br>
                <a:rPr lang="it-IT" sz="2000" dirty="0">
                  <a:solidFill>
                    <a:srgbClr val="0033CC"/>
                  </a:solidFill>
                  <a:latin typeface="+mn-lt"/>
                </a:rPr>
              </a:br>
              <a:r>
                <a:rPr lang="it-IT" sz="2000" dirty="0">
                  <a:solidFill>
                    <a:srgbClr val="0033CC"/>
                  </a:solidFill>
                  <a:latin typeface="+mn-lt"/>
                </a:rPr>
                <a:t/>
              </a:r>
              <a:br>
                <a:rPr lang="it-IT" sz="2000" dirty="0">
                  <a:solidFill>
                    <a:srgbClr val="0033CC"/>
                  </a:solidFill>
                  <a:latin typeface="+mn-lt"/>
                </a:rPr>
              </a:br>
              <a:endParaRPr lang="it-IT" altLang="it-IT" dirty="0">
                <a:solidFill>
                  <a:srgbClr val="0033CC"/>
                </a:solidFill>
                <a:latin typeface="+mn-lt"/>
                <a:ea typeface="Arial Unicode MS" panose="020B0604020202020204" pitchFamily="34" charset="-128"/>
              </a:endParaRPr>
            </a:p>
          </p:txBody>
        </p:sp>
      </p:grpSp>
      <p:sp>
        <p:nvSpPr>
          <p:cNvPr id="10"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12214262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numero diapositiva 9"/>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6239CFC-101F-475C-8C6C-435AF6AA2CB9}" type="slidenum">
              <a:rPr lang="it-IT" altLang="it-IT">
                <a:solidFill>
                  <a:srgbClr val="898989"/>
                </a:solidFill>
                <a:latin typeface="Myriad Pro" pitchFamily="34" charset="0"/>
              </a:rPr>
              <a:pPr eaLnBrk="1" hangingPunct="1"/>
              <a:t>7</a:t>
            </a:fld>
            <a:endParaRPr lang="it-IT" altLang="it-IT" dirty="0">
              <a:solidFill>
                <a:srgbClr val="898989"/>
              </a:solidFill>
              <a:latin typeface="Myriad Pro" pitchFamily="34" charset="0"/>
            </a:endParaRPr>
          </a:p>
        </p:txBody>
      </p:sp>
      <p:grpSp>
        <p:nvGrpSpPr>
          <p:cNvPr id="9" name="Group 8"/>
          <p:cNvGrpSpPr/>
          <p:nvPr/>
        </p:nvGrpSpPr>
        <p:grpSpPr>
          <a:xfrm>
            <a:off x="0" y="773415"/>
            <a:ext cx="9144000" cy="6084585"/>
            <a:chOff x="-903981" y="920542"/>
            <a:chExt cx="9521377" cy="616359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952" y="920542"/>
              <a:ext cx="4477444" cy="6163590"/>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903981" y="920542"/>
              <a:ext cx="5040560" cy="6163590"/>
            </a:xfrm>
            <a:prstGeom prst="rect">
              <a:avLst/>
            </a:prstGeom>
          </p:spPr>
        </p:pic>
      </p:grpSp>
      <p:sp>
        <p:nvSpPr>
          <p:cNvPr id="14" name="CasellaDiTesto 6"/>
          <p:cNvSpPr txBox="1"/>
          <p:nvPr/>
        </p:nvSpPr>
        <p:spPr>
          <a:xfrm>
            <a:off x="1295220" y="6424129"/>
            <a:ext cx="3851919" cy="297346"/>
          </a:xfrm>
          <a:prstGeom prst="rect">
            <a:avLst/>
          </a:prstGeom>
          <a:noFill/>
          <a:ln>
            <a:noFill/>
          </a:ln>
        </p:spPr>
        <p:txBody>
          <a:bodyPr wrap="square" lIns="90000" tIns="45000" rIns="90000" bIns="4500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r>
              <a:rPr lang="it-IT" sz="1400" b="1" dirty="0" err="1" smtClean="0">
                <a:solidFill>
                  <a:srgbClr val="FFFF00"/>
                </a:solidFill>
                <a:latin typeface="Arial" panose="020B0604020202020204" pitchFamily="34" charset="0"/>
                <a:cs typeface="Arial" panose="020B0604020202020204" pitchFamily="34" charset="0"/>
              </a:rPr>
              <a:t>Paxton</a:t>
            </a:r>
            <a:r>
              <a:rPr lang="it-IT" sz="1400" b="1" dirty="0" smtClean="0">
                <a:solidFill>
                  <a:srgbClr val="FFFF00"/>
                </a:solidFill>
                <a:latin typeface="Arial" panose="020B0604020202020204" pitchFamily="34" charset="0"/>
                <a:cs typeface="Arial" panose="020B0604020202020204" pitchFamily="34" charset="0"/>
              </a:rPr>
              <a:t>, </a:t>
            </a:r>
            <a:r>
              <a:rPr lang="it-IT" sz="1400" b="1" dirty="0" err="1" smtClean="0">
                <a:solidFill>
                  <a:srgbClr val="FFFF00"/>
                </a:solidFill>
                <a:latin typeface="Arial" panose="020B0604020202020204" pitchFamily="34" charset="0"/>
                <a:cs typeface="Arial" panose="020B0604020202020204" pitchFamily="34" charset="0"/>
              </a:rPr>
              <a:t>Cristal</a:t>
            </a:r>
            <a:r>
              <a:rPr lang="it-IT" sz="1400" b="1" dirty="0" smtClean="0">
                <a:solidFill>
                  <a:srgbClr val="FFFF00"/>
                </a:solidFill>
                <a:latin typeface="Arial" panose="020B0604020202020204" pitchFamily="34" charset="0"/>
                <a:cs typeface="Arial" panose="020B0604020202020204" pitchFamily="34" charset="0"/>
              </a:rPr>
              <a:t> Palace </a:t>
            </a:r>
            <a:r>
              <a:rPr lang="en-US" sz="1400" b="1" dirty="0" smtClean="0">
                <a:solidFill>
                  <a:srgbClr val="FFFF00"/>
                </a:solidFill>
                <a:latin typeface="Arial" panose="020B0604020202020204" pitchFamily="34" charset="0"/>
                <a:ea typeface="SimSun" pitchFamily="2"/>
                <a:cs typeface="Arial" panose="020B0604020202020204" pitchFamily="34" charset="0"/>
              </a:rPr>
              <a:t>(1851)</a:t>
            </a:r>
            <a:endParaRPr lang="it-IT" sz="1400" b="1" dirty="0">
              <a:solidFill>
                <a:srgbClr val="FFFF00"/>
              </a:solidFill>
              <a:latin typeface="Arial" panose="020B0604020202020204" pitchFamily="34" charset="0"/>
              <a:ea typeface="SimSun" pitchFamily="2"/>
              <a:cs typeface="Arial" panose="020B0604020202020204" pitchFamily="34" charset="0"/>
            </a:endParaRPr>
          </a:p>
        </p:txBody>
      </p:sp>
      <p:sp>
        <p:nvSpPr>
          <p:cNvPr id="15" name="CasellaDiTesto 6"/>
          <p:cNvSpPr txBox="1"/>
          <p:nvPr/>
        </p:nvSpPr>
        <p:spPr>
          <a:xfrm>
            <a:off x="5257056" y="908720"/>
            <a:ext cx="2592288" cy="304399"/>
          </a:xfrm>
          <a:prstGeom prst="rect">
            <a:avLst/>
          </a:prstGeom>
          <a:noFill/>
          <a:ln>
            <a:noFill/>
          </a:ln>
        </p:spPr>
        <p:txBody>
          <a:bodyPr wrap="square" lIns="90000" tIns="45000" rIns="90000" bIns="45000" compatLnSpc="0">
            <a:spAutoFit/>
          </a:bodyPr>
          <a:lstStyle>
            <a:defPPr lvl="0">
              <a:buSzPct val="45000"/>
              <a:buFont typeface="StarSymbol"/>
              <a:buNone/>
              <a:defRPr lang="it-IT"/>
            </a:defPPr>
            <a:lvl1pPr lvl="0" hangingPunct="0">
              <a:spcBef>
                <a:spcPts val="0"/>
              </a:spcBef>
              <a:spcAft>
                <a:spcPts val="0"/>
              </a:spcAft>
              <a:buSzPct val="45000"/>
              <a:buFont typeface="StarSymbol"/>
              <a:buNone/>
              <a:defRPr sz="1400" b="1">
                <a:solidFill>
                  <a:srgbClr val="FFFF00"/>
                </a:solidFill>
                <a:latin typeface="Arial" panose="020B0604020202020204" pitchFamily="34" charset="0"/>
                <a:cs typeface="Arial" panose="020B0604020202020204" pitchFamily="34" charset="0"/>
              </a:defRP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r"/>
            <a:r>
              <a:rPr lang="it-IT" dirty="0"/>
              <a:t>Eiffel, Tour (1889)</a:t>
            </a:r>
          </a:p>
        </p:txBody>
      </p:sp>
      <p:sp>
        <p:nvSpPr>
          <p:cNvPr id="11"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17687839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9934" y="718799"/>
            <a:ext cx="6844132" cy="400110"/>
          </a:xfrm>
          <a:prstGeom prst="rect">
            <a:avLst/>
          </a:prstGeom>
        </p:spPr>
        <p:txBody>
          <a:bodyPr anchor="ctr"/>
          <a:lstStyle>
            <a:defPPr>
              <a:defRPr lang="it-IT"/>
            </a:defPPr>
            <a:lvl1pPr algn="ctr" fontAlgn="auto">
              <a:spcBef>
                <a:spcPct val="0"/>
              </a:spcBef>
              <a:spcAft>
                <a:spcPts val="0"/>
              </a:spcAft>
              <a:buNone/>
              <a:defRPr sz="2000" b="1">
                <a:solidFill>
                  <a:schemeClr val="bg1"/>
                </a:solidFill>
                <a:latin typeface="Arial" panose="020B0604020202020204" pitchFamily="34" charset="0"/>
                <a:ea typeface="+mj-ea"/>
                <a:cs typeface="Arial" panose="020B0604020202020204" pitchFamily="34" charset="0"/>
              </a:defRPr>
            </a:lvl1pPr>
          </a:lstStyle>
          <a:p>
            <a:r>
              <a:rPr lang="it-IT" sz="2400" dirty="0">
                <a:solidFill>
                  <a:srgbClr val="0033CC"/>
                </a:solidFill>
                <a:latin typeface="+mn-lt"/>
              </a:rPr>
              <a:t>CLASSIFICAZIONE DEGLI ACCIAI</a:t>
            </a:r>
          </a:p>
        </p:txBody>
      </p:sp>
      <p:sp>
        <p:nvSpPr>
          <p:cNvPr id="4" name="Segnaposto testo 3"/>
          <p:cNvSpPr txBox="1">
            <a:spLocks/>
          </p:cNvSpPr>
          <p:nvPr/>
        </p:nvSpPr>
        <p:spPr bwMode="auto">
          <a:xfrm>
            <a:off x="251520" y="1901445"/>
            <a:ext cx="8640960" cy="1205336"/>
          </a:xfrm>
          <a:prstGeom prst="rect">
            <a:avLst/>
          </a:prstGeom>
          <a:noFill/>
          <a:ln w="9525">
            <a:noFill/>
            <a:miter lim="800000"/>
            <a:headEnd/>
            <a:tailEnd/>
          </a:ln>
        </p:spPr>
        <p:txBody>
          <a:bodyPr/>
          <a:lstStyle>
            <a:defPPr marL="432000" marR="0" lvl="0" indent="-324000" algn="l">
              <a:spcBef>
                <a:spcPts val="0"/>
              </a:spcBef>
              <a:spcAft>
                <a:spcPts val="1417"/>
              </a:spcAft>
              <a:buClr>
                <a:srgbClr val="0E594D"/>
              </a:buClr>
              <a:buSzPct val="45000"/>
              <a:buFont typeface="StarSymbol"/>
              <a:buNone/>
              <a:defRPr lang="it-IT" sz="3200" b="0" i="0" u="none" strike="noStrike">
                <a:ln>
                  <a:noFill/>
                </a:ln>
                <a:solidFill>
                  <a:srgbClr val="000000"/>
                </a:solidFill>
                <a:latin typeface="Albany" pitchFamily="34"/>
                <a:ea typeface="Arial Unicode MS" pitchFamily="2"/>
                <a:cs typeface="Tahoma" pitchFamily="2"/>
              </a:defRPr>
            </a:defPPr>
            <a:lvl1pPr marL="432000" marR="0" lvl="0" indent="-324000" algn="l">
              <a:spcBef>
                <a:spcPts val="0"/>
              </a:spcBef>
              <a:spcAft>
                <a:spcPts val="1417"/>
              </a:spcAft>
              <a:buClr>
                <a:srgbClr val="0E594D"/>
              </a:buClr>
              <a:buSzPct val="45000"/>
              <a:buFont typeface="StarSymbol"/>
              <a:buChar char="●"/>
              <a:defRPr lang="it-IT" sz="3200" b="0" i="0" u="none" strike="noStrike">
                <a:ln>
                  <a:noFill/>
                </a:ln>
                <a:solidFill>
                  <a:srgbClr val="000000"/>
                </a:solidFill>
                <a:latin typeface="Albany" pitchFamily="34"/>
                <a:ea typeface="Arial Unicode MS" pitchFamily="2"/>
                <a:cs typeface="Tahoma" pitchFamily="2"/>
              </a:defRPr>
            </a:lvl1pPr>
            <a:lvl2pPr marL="864000" marR="0" lvl="1" indent="-288000" algn="l">
              <a:spcBef>
                <a:spcPts val="0"/>
              </a:spcBef>
              <a:spcAft>
                <a:spcPts val="1134"/>
              </a:spcAft>
              <a:buClr>
                <a:srgbClr val="000000"/>
              </a:buClr>
              <a:buSzPct val="75000"/>
              <a:buFont typeface="StarSymbol"/>
              <a:buChar char="–"/>
              <a:defRPr lang="it-IT" sz="2800" b="0" i="0" u="none" strike="noStrike">
                <a:ln>
                  <a:noFill/>
                </a:ln>
                <a:solidFill>
                  <a:srgbClr val="000000"/>
                </a:solidFill>
                <a:latin typeface="Albany" pitchFamily="34"/>
                <a:ea typeface="Arial Unicode MS" pitchFamily="2"/>
                <a:cs typeface="Tahoma" pitchFamily="2"/>
              </a:defRPr>
            </a:lvl2pPr>
            <a:lvl3pPr marL="1296000" marR="0" lvl="2" indent="-216000" algn="l">
              <a:spcBef>
                <a:spcPts val="0"/>
              </a:spcBef>
              <a:spcAft>
                <a:spcPts val="850"/>
              </a:spcAft>
              <a:buClr>
                <a:srgbClr val="000000"/>
              </a:buClr>
              <a:buSzPct val="45000"/>
              <a:buFont typeface="StarSymbol"/>
              <a:buChar char="●"/>
              <a:defRPr lang="it-IT" sz="2400" b="0" i="0" u="none" strike="noStrike">
                <a:ln>
                  <a:noFill/>
                </a:ln>
                <a:solidFill>
                  <a:srgbClr val="000000"/>
                </a:solidFill>
                <a:latin typeface="Albany" pitchFamily="34"/>
                <a:ea typeface="Arial Unicode MS" pitchFamily="2"/>
                <a:cs typeface="Tahoma" pitchFamily="2"/>
              </a:defRPr>
            </a:lvl3pPr>
            <a:lvl4pPr marL="1728000" marR="0" lvl="3" indent="-216000" algn="l">
              <a:spcBef>
                <a:spcPts val="0"/>
              </a:spcBef>
              <a:spcAft>
                <a:spcPts val="567"/>
              </a:spcAft>
              <a:buClr>
                <a:srgbClr val="000000"/>
              </a:buClr>
              <a:buSzPct val="75000"/>
              <a:buFont typeface="StarSymbol"/>
              <a:buChar char="–"/>
              <a:defRPr lang="it-IT" sz="2000" b="0" i="0" u="none" strike="noStrike">
                <a:ln>
                  <a:noFill/>
                </a:ln>
                <a:solidFill>
                  <a:srgbClr val="000000"/>
                </a:solidFill>
                <a:latin typeface="Albany" pitchFamily="34"/>
                <a:ea typeface="Arial Unicode MS" pitchFamily="2"/>
                <a:cs typeface="Tahoma" pitchFamily="2"/>
              </a:defRPr>
            </a:lvl4pPr>
            <a:lvl5pPr marL="2160000" marR="0" lvl="4"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5pPr>
            <a:lvl6pPr marL="2592000" marR="0" lvl="5"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6pPr>
            <a:lvl7pPr marL="3024000" marR="0" lvl="6"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7pPr>
            <a:lvl8pPr marL="3456000" marR="0" lvl="7"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8pPr>
            <a:lvl9pPr marL="3887999" marR="0" lvl="8"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9pPr>
          </a:lstStyle>
          <a:p>
            <a:pPr marL="0" indent="0" algn="just">
              <a:lnSpc>
                <a:spcPct val="120000"/>
              </a:lnSpc>
              <a:buFont typeface="StarSymbol"/>
              <a:buNone/>
              <a:defRPr/>
            </a:pPr>
            <a:r>
              <a:rPr sz="1800" dirty="0" smtClean="0">
                <a:solidFill>
                  <a:srgbClr val="0033CC"/>
                </a:solidFill>
                <a:latin typeface="+mn-lt"/>
                <a:cs typeface="Arial" panose="020B0604020202020204" pitchFamily="34" charset="0"/>
              </a:rPr>
              <a:t>Sono acciai al carbonio i cosiddetti </a:t>
            </a:r>
            <a:r>
              <a:rPr sz="1800" b="1" dirty="0" smtClean="0">
                <a:solidFill>
                  <a:srgbClr val="0033CC"/>
                </a:solidFill>
                <a:latin typeface="+mn-lt"/>
                <a:cs typeface="Arial" panose="020B0604020202020204" pitchFamily="34" charset="0"/>
              </a:rPr>
              <a:t>acciai da costruzione</a:t>
            </a:r>
            <a:r>
              <a:rPr sz="1800" dirty="0" smtClean="0">
                <a:solidFill>
                  <a:srgbClr val="0033CC"/>
                </a:solidFill>
                <a:latin typeface="+mn-lt"/>
                <a:cs typeface="Arial" panose="020B0604020202020204" pitchFamily="34" charset="0"/>
              </a:rPr>
              <a:t>, (armature del calcestruzzo armato, carpenterie metalliche) sotto forma di vari semilavorati (barre e reti elettrosaldate, profilati laminati a caldo, lamiere striate e bugnate, lamiere grecate, profilati formati a freddo, tubi per condotte...)</a:t>
            </a:r>
            <a:endParaRPr sz="2000" dirty="0" smtClean="0">
              <a:solidFill>
                <a:srgbClr val="0033CC"/>
              </a:solidFill>
              <a:latin typeface="+mn-lt"/>
              <a:cs typeface="Arial" panose="020B0604020202020204" pitchFamily="34" charset="0"/>
            </a:endParaRPr>
          </a:p>
        </p:txBody>
      </p:sp>
      <p:sp>
        <p:nvSpPr>
          <p:cNvPr id="5" name="Segnaposto testo 3"/>
          <p:cNvSpPr txBox="1">
            <a:spLocks/>
          </p:cNvSpPr>
          <p:nvPr/>
        </p:nvSpPr>
        <p:spPr bwMode="auto">
          <a:xfrm>
            <a:off x="201811" y="4221088"/>
            <a:ext cx="8640960" cy="1992033"/>
          </a:xfrm>
          <a:prstGeom prst="rect">
            <a:avLst/>
          </a:prstGeom>
          <a:noFill/>
          <a:ln w="9525">
            <a:noFill/>
            <a:miter lim="800000"/>
            <a:headEnd/>
            <a:tailEnd/>
          </a:ln>
        </p:spPr>
        <p:txBody>
          <a:bodyPr/>
          <a:lstStyle>
            <a:defPPr marL="432000" marR="0" lvl="0" indent="-324000" algn="l">
              <a:spcBef>
                <a:spcPts val="0"/>
              </a:spcBef>
              <a:spcAft>
                <a:spcPts val="1417"/>
              </a:spcAft>
              <a:buClr>
                <a:srgbClr val="0E594D"/>
              </a:buClr>
              <a:buSzPct val="45000"/>
              <a:buFont typeface="StarSymbol"/>
              <a:buNone/>
              <a:defRPr lang="it-IT" sz="3200" b="0" i="0" u="none" strike="noStrike">
                <a:ln>
                  <a:noFill/>
                </a:ln>
                <a:solidFill>
                  <a:srgbClr val="000000"/>
                </a:solidFill>
                <a:latin typeface="Albany" pitchFamily="34"/>
                <a:ea typeface="Arial Unicode MS" pitchFamily="2"/>
                <a:cs typeface="Tahoma" pitchFamily="2"/>
              </a:defRPr>
            </a:defPPr>
            <a:lvl1pPr marR="0" lvl="0" indent="0" algn="just">
              <a:lnSpc>
                <a:spcPct val="120000"/>
              </a:lnSpc>
              <a:spcBef>
                <a:spcPts val="0"/>
              </a:spcBef>
              <a:spcAft>
                <a:spcPts val="1417"/>
              </a:spcAft>
              <a:buClr>
                <a:srgbClr val="0E594D"/>
              </a:buClr>
              <a:buSzPct val="45000"/>
              <a:buFont typeface="StarSymbol"/>
              <a:buNone/>
              <a:defRPr b="0" i="0" u="none" strike="noStrike">
                <a:ln>
                  <a:noFill/>
                </a:ln>
                <a:solidFill>
                  <a:srgbClr val="0033CC"/>
                </a:solidFill>
                <a:latin typeface="Arial" panose="020B0604020202020204" pitchFamily="34" charset="0"/>
                <a:ea typeface="Arial Unicode MS" pitchFamily="2"/>
                <a:cs typeface="Arial" panose="020B0604020202020204" pitchFamily="34" charset="0"/>
              </a:defRPr>
            </a:lvl1pPr>
            <a:lvl2pPr marL="864000" marR="0" lvl="1" indent="-288000">
              <a:spcBef>
                <a:spcPts val="0"/>
              </a:spcBef>
              <a:spcAft>
                <a:spcPts val="1134"/>
              </a:spcAft>
              <a:buClr>
                <a:srgbClr val="000000"/>
              </a:buClr>
              <a:buSzPct val="75000"/>
              <a:buFont typeface="StarSymbol"/>
              <a:buChar char="–"/>
              <a:defRPr sz="2800" b="0" i="0" u="none" strike="noStrike">
                <a:ln>
                  <a:noFill/>
                </a:ln>
                <a:solidFill>
                  <a:srgbClr val="000000"/>
                </a:solidFill>
                <a:latin typeface="Albany" pitchFamily="34"/>
                <a:ea typeface="Arial Unicode MS" pitchFamily="2"/>
                <a:cs typeface="Tahoma" pitchFamily="2"/>
              </a:defRPr>
            </a:lvl2pPr>
            <a:lvl3pPr marL="1296000" marR="0" lvl="2" indent="-216000">
              <a:spcBef>
                <a:spcPts val="0"/>
              </a:spcBef>
              <a:spcAft>
                <a:spcPts val="850"/>
              </a:spcAft>
              <a:buClr>
                <a:srgbClr val="000000"/>
              </a:buClr>
              <a:buSzPct val="45000"/>
              <a:buFont typeface="StarSymbol"/>
              <a:buChar char="●"/>
              <a:defRPr sz="2400" b="0" i="0" u="none" strike="noStrike">
                <a:ln>
                  <a:noFill/>
                </a:ln>
                <a:solidFill>
                  <a:srgbClr val="000000"/>
                </a:solidFill>
                <a:latin typeface="Albany" pitchFamily="34"/>
                <a:ea typeface="Arial Unicode MS" pitchFamily="2"/>
                <a:cs typeface="Tahoma" pitchFamily="2"/>
              </a:defRPr>
            </a:lvl3pPr>
            <a:lvl4pPr marL="1728000" marR="0" lvl="3" indent="-216000">
              <a:spcBef>
                <a:spcPts val="0"/>
              </a:spcBef>
              <a:spcAft>
                <a:spcPts val="567"/>
              </a:spcAft>
              <a:buClr>
                <a:srgbClr val="000000"/>
              </a:buClr>
              <a:buSzPct val="75000"/>
              <a:buFont typeface="StarSymbol"/>
              <a:buChar char="–"/>
              <a:defRPr sz="2000" b="0" i="0" u="none" strike="noStrike">
                <a:ln>
                  <a:noFill/>
                </a:ln>
                <a:solidFill>
                  <a:srgbClr val="000000"/>
                </a:solidFill>
                <a:latin typeface="Albany" pitchFamily="34"/>
                <a:ea typeface="Arial Unicode MS" pitchFamily="2"/>
                <a:cs typeface="Tahoma" pitchFamily="2"/>
              </a:defRPr>
            </a:lvl4pPr>
            <a:lvl5pPr marL="2160000" marR="0" lvl="4" indent="-216000">
              <a:spcBef>
                <a:spcPts val="0"/>
              </a:spcBef>
              <a:spcAft>
                <a:spcPts val="283"/>
              </a:spcAft>
              <a:buClr>
                <a:srgbClr val="000000"/>
              </a:buClr>
              <a:buSzPct val="45000"/>
              <a:buFont typeface="StarSymbol"/>
              <a:buChar char="●"/>
              <a:defRPr sz="2000" b="0" i="0" u="none" strike="noStrike">
                <a:ln>
                  <a:noFill/>
                </a:ln>
                <a:solidFill>
                  <a:srgbClr val="000000"/>
                </a:solidFill>
                <a:latin typeface="Albany" pitchFamily="34"/>
                <a:ea typeface="Arial Unicode MS" pitchFamily="2"/>
                <a:cs typeface="Tahoma" pitchFamily="2"/>
              </a:defRPr>
            </a:lvl5pPr>
            <a:lvl6pPr marL="2592000" marR="0" lvl="5" indent="-216000">
              <a:spcBef>
                <a:spcPts val="0"/>
              </a:spcBef>
              <a:spcAft>
                <a:spcPts val="283"/>
              </a:spcAft>
              <a:buClr>
                <a:srgbClr val="000000"/>
              </a:buClr>
              <a:buSzPct val="45000"/>
              <a:buFont typeface="StarSymbol"/>
              <a:buChar char="●"/>
              <a:defRPr sz="2000" b="0" i="0" u="none" strike="noStrike">
                <a:ln>
                  <a:noFill/>
                </a:ln>
                <a:solidFill>
                  <a:srgbClr val="000000"/>
                </a:solidFill>
                <a:latin typeface="Albany" pitchFamily="34"/>
                <a:ea typeface="Arial Unicode MS" pitchFamily="2"/>
                <a:cs typeface="Tahoma" pitchFamily="2"/>
              </a:defRPr>
            </a:lvl6pPr>
            <a:lvl7pPr marL="3024000" marR="0" lvl="6" indent="-216000">
              <a:spcBef>
                <a:spcPts val="0"/>
              </a:spcBef>
              <a:spcAft>
                <a:spcPts val="283"/>
              </a:spcAft>
              <a:buClr>
                <a:srgbClr val="000000"/>
              </a:buClr>
              <a:buSzPct val="45000"/>
              <a:buFont typeface="StarSymbol"/>
              <a:buChar char="●"/>
              <a:defRPr sz="2000" b="0" i="0" u="none" strike="noStrike">
                <a:ln>
                  <a:noFill/>
                </a:ln>
                <a:solidFill>
                  <a:srgbClr val="000000"/>
                </a:solidFill>
                <a:latin typeface="Albany" pitchFamily="34"/>
                <a:ea typeface="Arial Unicode MS" pitchFamily="2"/>
                <a:cs typeface="Tahoma" pitchFamily="2"/>
              </a:defRPr>
            </a:lvl7pPr>
            <a:lvl8pPr marL="3456000" marR="0" lvl="7" indent="-216000">
              <a:spcBef>
                <a:spcPts val="0"/>
              </a:spcBef>
              <a:spcAft>
                <a:spcPts val="283"/>
              </a:spcAft>
              <a:buClr>
                <a:srgbClr val="000000"/>
              </a:buClr>
              <a:buSzPct val="45000"/>
              <a:buFont typeface="StarSymbol"/>
              <a:buChar char="●"/>
              <a:defRPr sz="2000" b="0" i="0" u="none" strike="noStrike">
                <a:ln>
                  <a:noFill/>
                </a:ln>
                <a:solidFill>
                  <a:srgbClr val="000000"/>
                </a:solidFill>
                <a:latin typeface="Albany" pitchFamily="34"/>
                <a:ea typeface="Arial Unicode MS" pitchFamily="2"/>
                <a:cs typeface="Tahoma" pitchFamily="2"/>
              </a:defRPr>
            </a:lvl8pPr>
            <a:lvl9pPr marL="3887999" marR="0" lvl="8" indent="-216000">
              <a:spcBef>
                <a:spcPts val="0"/>
              </a:spcBef>
              <a:spcAft>
                <a:spcPts val="283"/>
              </a:spcAft>
              <a:buClr>
                <a:srgbClr val="000000"/>
              </a:buClr>
              <a:buSzPct val="45000"/>
              <a:buFont typeface="StarSymbol"/>
              <a:buChar char="●"/>
              <a:defRPr sz="2000" b="0" i="0" u="none" strike="noStrike">
                <a:ln>
                  <a:noFill/>
                </a:ln>
                <a:solidFill>
                  <a:srgbClr val="000000"/>
                </a:solidFill>
                <a:latin typeface="Albany" pitchFamily="34"/>
                <a:ea typeface="Arial Unicode MS" pitchFamily="2"/>
                <a:cs typeface="Tahoma" pitchFamily="2"/>
              </a:defRPr>
            </a:lvl9pPr>
          </a:lstStyle>
          <a:p>
            <a:r>
              <a:rPr lang="it-IT" dirty="0">
                <a:latin typeface="+mn-lt"/>
              </a:rPr>
              <a:t>- </a:t>
            </a:r>
            <a:r>
              <a:rPr lang="it-IT" b="1" dirty="0">
                <a:latin typeface="+mn-lt"/>
              </a:rPr>
              <a:t>acciaio EX-TEN</a:t>
            </a:r>
            <a:r>
              <a:rPr lang="it-IT" dirty="0">
                <a:latin typeface="+mn-lt"/>
              </a:rPr>
              <a:t>: caratterizzato da un elevato limite di snervamento, adatto per strutture leggere anche con forti carichi. </a:t>
            </a:r>
          </a:p>
          <a:p>
            <a:r>
              <a:rPr lang="it-IT" dirty="0">
                <a:latin typeface="+mn-lt"/>
              </a:rPr>
              <a:t>- </a:t>
            </a:r>
            <a:r>
              <a:rPr lang="it-IT" b="1" dirty="0">
                <a:latin typeface="+mn-lt"/>
              </a:rPr>
              <a:t>acciaio COR-TEN</a:t>
            </a:r>
            <a:r>
              <a:rPr lang="it-IT" dirty="0">
                <a:latin typeface="+mn-lt"/>
              </a:rPr>
              <a:t>: elevato limite di snervamento, buon grado di saldabilità. Elevatissima resistenza alla corrosione (5-6 volte superiore a quella di un normale acciaio al carbonio).</a:t>
            </a:r>
          </a:p>
        </p:txBody>
      </p:sp>
      <p:sp>
        <p:nvSpPr>
          <p:cNvPr id="7" name="Segnaposto testo 3"/>
          <p:cNvSpPr txBox="1">
            <a:spLocks/>
          </p:cNvSpPr>
          <p:nvPr/>
        </p:nvSpPr>
        <p:spPr bwMode="auto">
          <a:xfrm>
            <a:off x="217762" y="1354847"/>
            <a:ext cx="9544062" cy="560356"/>
          </a:xfrm>
          <a:prstGeom prst="rect">
            <a:avLst/>
          </a:prstGeom>
          <a:noFill/>
          <a:ln w="9525">
            <a:noFill/>
            <a:miter lim="800000"/>
            <a:headEnd/>
            <a:tailEnd/>
          </a:ln>
        </p:spPr>
        <p:txBody>
          <a:bodyPr/>
          <a:lstStyle>
            <a:defPPr marL="432000" marR="0" lvl="0" indent="-324000" algn="l">
              <a:spcBef>
                <a:spcPts val="0"/>
              </a:spcBef>
              <a:spcAft>
                <a:spcPts val="1417"/>
              </a:spcAft>
              <a:buClr>
                <a:srgbClr val="0E594D"/>
              </a:buClr>
              <a:buSzPct val="45000"/>
              <a:buFont typeface="StarSymbol"/>
              <a:buNone/>
              <a:defRPr lang="it-IT" sz="3200" b="0" i="0" u="none" strike="noStrike">
                <a:ln>
                  <a:noFill/>
                </a:ln>
                <a:solidFill>
                  <a:srgbClr val="000000"/>
                </a:solidFill>
                <a:latin typeface="Albany" pitchFamily="34"/>
                <a:ea typeface="Arial Unicode MS" pitchFamily="2"/>
                <a:cs typeface="Tahoma" pitchFamily="2"/>
              </a:defRPr>
            </a:defPPr>
            <a:lvl1pPr marL="432000" marR="0" lvl="0" indent="-324000" algn="l">
              <a:spcBef>
                <a:spcPts val="0"/>
              </a:spcBef>
              <a:spcAft>
                <a:spcPts val="1417"/>
              </a:spcAft>
              <a:buClr>
                <a:srgbClr val="0E594D"/>
              </a:buClr>
              <a:buSzPct val="45000"/>
              <a:buFont typeface="StarSymbol"/>
              <a:buChar char="●"/>
              <a:defRPr lang="it-IT" sz="3200" b="0" i="0" u="none" strike="noStrike">
                <a:ln>
                  <a:noFill/>
                </a:ln>
                <a:solidFill>
                  <a:srgbClr val="000000"/>
                </a:solidFill>
                <a:latin typeface="Albany" pitchFamily="34"/>
                <a:ea typeface="Arial Unicode MS" pitchFamily="2"/>
                <a:cs typeface="Tahoma" pitchFamily="2"/>
              </a:defRPr>
            </a:lvl1pPr>
            <a:lvl2pPr marL="864000" marR="0" lvl="1" indent="-288000" algn="l">
              <a:spcBef>
                <a:spcPts val="0"/>
              </a:spcBef>
              <a:spcAft>
                <a:spcPts val="1134"/>
              </a:spcAft>
              <a:buClr>
                <a:srgbClr val="000000"/>
              </a:buClr>
              <a:buSzPct val="75000"/>
              <a:buFont typeface="StarSymbol"/>
              <a:buChar char="–"/>
              <a:defRPr lang="it-IT" sz="2800" b="0" i="0" u="none" strike="noStrike">
                <a:ln>
                  <a:noFill/>
                </a:ln>
                <a:solidFill>
                  <a:srgbClr val="000000"/>
                </a:solidFill>
                <a:latin typeface="Albany" pitchFamily="34"/>
                <a:ea typeface="Arial Unicode MS" pitchFamily="2"/>
                <a:cs typeface="Tahoma" pitchFamily="2"/>
              </a:defRPr>
            </a:lvl2pPr>
            <a:lvl3pPr marL="1296000" marR="0" lvl="2" indent="-216000" algn="l">
              <a:spcBef>
                <a:spcPts val="0"/>
              </a:spcBef>
              <a:spcAft>
                <a:spcPts val="850"/>
              </a:spcAft>
              <a:buClr>
                <a:srgbClr val="000000"/>
              </a:buClr>
              <a:buSzPct val="45000"/>
              <a:buFont typeface="StarSymbol"/>
              <a:buChar char="●"/>
              <a:defRPr lang="it-IT" sz="2400" b="0" i="0" u="none" strike="noStrike">
                <a:ln>
                  <a:noFill/>
                </a:ln>
                <a:solidFill>
                  <a:srgbClr val="000000"/>
                </a:solidFill>
                <a:latin typeface="Albany" pitchFamily="34"/>
                <a:ea typeface="Arial Unicode MS" pitchFamily="2"/>
                <a:cs typeface="Tahoma" pitchFamily="2"/>
              </a:defRPr>
            </a:lvl3pPr>
            <a:lvl4pPr marL="1728000" marR="0" lvl="3" indent="-216000" algn="l">
              <a:spcBef>
                <a:spcPts val="0"/>
              </a:spcBef>
              <a:spcAft>
                <a:spcPts val="567"/>
              </a:spcAft>
              <a:buClr>
                <a:srgbClr val="000000"/>
              </a:buClr>
              <a:buSzPct val="75000"/>
              <a:buFont typeface="StarSymbol"/>
              <a:buChar char="–"/>
              <a:defRPr lang="it-IT" sz="2000" b="0" i="0" u="none" strike="noStrike">
                <a:ln>
                  <a:noFill/>
                </a:ln>
                <a:solidFill>
                  <a:srgbClr val="000000"/>
                </a:solidFill>
                <a:latin typeface="Albany" pitchFamily="34"/>
                <a:ea typeface="Arial Unicode MS" pitchFamily="2"/>
                <a:cs typeface="Tahoma" pitchFamily="2"/>
              </a:defRPr>
            </a:lvl4pPr>
            <a:lvl5pPr marL="2160000" marR="0" lvl="4"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5pPr>
            <a:lvl6pPr marL="2592000" marR="0" lvl="5"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6pPr>
            <a:lvl7pPr marL="3024000" marR="0" lvl="6"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7pPr>
            <a:lvl8pPr marL="3456000" marR="0" lvl="7"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8pPr>
            <a:lvl9pPr marL="3887999" marR="0" lvl="8"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9pPr>
          </a:lstStyle>
          <a:p>
            <a:pPr marL="0" indent="0" algn="just">
              <a:spcAft>
                <a:spcPts val="0"/>
              </a:spcAft>
              <a:buFont typeface="StarSymbol"/>
              <a:buNone/>
              <a:defRPr/>
            </a:pPr>
            <a:r>
              <a:rPr sz="2400" b="1" cap="all" dirty="0" smtClean="0">
                <a:solidFill>
                  <a:srgbClr val="C00000"/>
                </a:solidFill>
                <a:latin typeface="+mn-lt"/>
                <a:cs typeface="Arial" panose="020B0604020202020204" pitchFamily="34" charset="0"/>
              </a:rPr>
              <a:t>acciai al carbonio</a:t>
            </a:r>
            <a:r>
              <a:rPr sz="2400" cap="all" dirty="0" smtClean="0">
                <a:solidFill>
                  <a:srgbClr val="C00000"/>
                </a:solidFill>
                <a:latin typeface="+mn-lt"/>
                <a:cs typeface="Arial" panose="020B0604020202020204" pitchFamily="34" charset="0"/>
              </a:rPr>
              <a:t> </a:t>
            </a:r>
            <a:r>
              <a:rPr sz="2400" dirty="0" smtClean="0">
                <a:solidFill>
                  <a:srgbClr val="C00000"/>
                </a:solidFill>
                <a:latin typeface="+mn-lt"/>
                <a:cs typeface="Arial" panose="020B0604020202020204" pitchFamily="34" charset="0"/>
              </a:rPr>
              <a:t>(o </a:t>
            </a:r>
            <a:r>
              <a:rPr sz="2400" b="1" dirty="0" smtClean="0">
                <a:solidFill>
                  <a:srgbClr val="C00000"/>
                </a:solidFill>
                <a:latin typeface="+mn-lt"/>
                <a:cs typeface="Arial" panose="020B0604020202020204" pitchFamily="34" charset="0"/>
              </a:rPr>
              <a:t>comuni</a:t>
            </a:r>
            <a:r>
              <a:rPr sz="2400" dirty="0" smtClean="0">
                <a:solidFill>
                  <a:srgbClr val="C00000"/>
                </a:solidFill>
                <a:latin typeface="+mn-lt"/>
                <a:cs typeface="Arial" panose="020B0604020202020204" pitchFamily="34" charset="0"/>
              </a:rPr>
              <a:t>): </a:t>
            </a:r>
            <a:r>
              <a:rPr sz="2400" b="1" dirty="0" smtClean="0">
                <a:solidFill>
                  <a:srgbClr val="C00000"/>
                </a:solidFill>
                <a:latin typeface="+mn-lt"/>
                <a:cs typeface="Arial" panose="020B0604020202020204" pitchFamily="34" charset="0"/>
              </a:rPr>
              <a:t>Fe</a:t>
            </a:r>
            <a:r>
              <a:rPr sz="2400" dirty="0" smtClean="0">
                <a:solidFill>
                  <a:srgbClr val="C00000"/>
                </a:solidFill>
                <a:latin typeface="+mn-lt"/>
                <a:cs typeface="Arial" panose="020B0604020202020204" pitchFamily="34" charset="0"/>
              </a:rPr>
              <a:t> + </a:t>
            </a:r>
            <a:r>
              <a:rPr sz="2400" b="1" dirty="0" smtClean="0">
                <a:solidFill>
                  <a:srgbClr val="C00000"/>
                </a:solidFill>
                <a:latin typeface="+mn-lt"/>
                <a:cs typeface="Arial" panose="020B0604020202020204" pitchFamily="34" charset="0"/>
              </a:rPr>
              <a:t>C</a:t>
            </a:r>
            <a:r>
              <a:rPr sz="2400" dirty="0" smtClean="0">
                <a:solidFill>
                  <a:srgbClr val="C00000"/>
                </a:solidFill>
                <a:latin typeface="+mn-lt"/>
                <a:cs typeface="Arial" panose="020B0604020202020204" pitchFamily="34" charset="0"/>
              </a:rPr>
              <a:t> + </a:t>
            </a:r>
            <a:r>
              <a:rPr sz="2000" dirty="0" smtClean="0">
                <a:solidFill>
                  <a:srgbClr val="C00000"/>
                </a:solidFill>
                <a:latin typeface="+mn-lt"/>
                <a:cs typeface="Arial" panose="020B0604020202020204" pitchFamily="34" charset="0"/>
              </a:rPr>
              <a:t>modeste percentuali di impurità  </a:t>
            </a:r>
          </a:p>
        </p:txBody>
      </p:sp>
      <p:sp>
        <p:nvSpPr>
          <p:cNvPr id="8" name="Segnaposto testo 3"/>
          <p:cNvSpPr txBox="1">
            <a:spLocks/>
          </p:cNvSpPr>
          <p:nvPr/>
        </p:nvSpPr>
        <p:spPr bwMode="auto">
          <a:xfrm>
            <a:off x="217762" y="3593000"/>
            <a:ext cx="8784976" cy="527311"/>
          </a:xfrm>
          <a:prstGeom prst="rect">
            <a:avLst/>
          </a:prstGeom>
          <a:noFill/>
          <a:ln w="9525">
            <a:noFill/>
            <a:miter lim="800000"/>
            <a:headEnd/>
            <a:tailEnd/>
          </a:ln>
        </p:spPr>
        <p:txBody>
          <a:bodyPr/>
          <a:lstStyle>
            <a:defPPr marL="432000" marR="0" lvl="0" indent="-324000" algn="l">
              <a:spcBef>
                <a:spcPts val="0"/>
              </a:spcBef>
              <a:spcAft>
                <a:spcPts val="1417"/>
              </a:spcAft>
              <a:buClr>
                <a:srgbClr val="0E594D"/>
              </a:buClr>
              <a:buSzPct val="45000"/>
              <a:buFont typeface="StarSymbol"/>
              <a:buNone/>
              <a:defRPr lang="it-IT" sz="3200" b="0" i="0" u="none" strike="noStrike">
                <a:ln>
                  <a:noFill/>
                </a:ln>
                <a:solidFill>
                  <a:srgbClr val="000000"/>
                </a:solidFill>
                <a:latin typeface="Albany" pitchFamily="34"/>
                <a:ea typeface="Arial Unicode MS" pitchFamily="2"/>
                <a:cs typeface="Tahoma" pitchFamily="2"/>
              </a:defRPr>
            </a:defPPr>
            <a:lvl1pPr marL="432000" marR="0" lvl="0" indent="-324000" algn="l">
              <a:spcBef>
                <a:spcPts val="0"/>
              </a:spcBef>
              <a:spcAft>
                <a:spcPts val="1417"/>
              </a:spcAft>
              <a:buClr>
                <a:srgbClr val="0E594D"/>
              </a:buClr>
              <a:buSzPct val="45000"/>
              <a:buFont typeface="StarSymbol"/>
              <a:buChar char="●"/>
              <a:defRPr lang="it-IT" sz="3200" b="0" i="0" u="none" strike="noStrike">
                <a:ln>
                  <a:noFill/>
                </a:ln>
                <a:solidFill>
                  <a:srgbClr val="000000"/>
                </a:solidFill>
                <a:latin typeface="Albany" pitchFamily="34"/>
                <a:ea typeface="Arial Unicode MS" pitchFamily="2"/>
                <a:cs typeface="Tahoma" pitchFamily="2"/>
              </a:defRPr>
            </a:lvl1pPr>
            <a:lvl2pPr marL="864000" marR="0" lvl="1" indent="-288000" algn="l">
              <a:spcBef>
                <a:spcPts val="0"/>
              </a:spcBef>
              <a:spcAft>
                <a:spcPts val="1134"/>
              </a:spcAft>
              <a:buClr>
                <a:srgbClr val="000000"/>
              </a:buClr>
              <a:buSzPct val="75000"/>
              <a:buFont typeface="StarSymbol"/>
              <a:buChar char="–"/>
              <a:defRPr lang="it-IT" sz="2800" b="0" i="0" u="none" strike="noStrike">
                <a:ln>
                  <a:noFill/>
                </a:ln>
                <a:solidFill>
                  <a:srgbClr val="000000"/>
                </a:solidFill>
                <a:latin typeface="Albany" pitchFamily="34"/>
                <a:ea typeface="Arial Unicode MS" pitchFamily="2"/>
                <a:cs typeface="Tahoma" pitchFamily="2"/>
              </a:defRPr>
            </a:lvl2pPr>
            <a:lvl3pPr marL="1296000" marR="0" lvl="2" indent="-216000" algn="l">
              <a:spcBef>
                <a:spcPts val="0"/>
              </a:spcBef>
              <a:spcAft>
                <a:spcPts val="850"/>
              </a:spcAft>
              <a:buClr>
                <a:srgbClr val="000000"/>
              </a:buClr>
              <a:buSzPct val="45000"/>
              <a:buFont typeface="StarSymbol"/>
              <a:buChar char="●"/>
              <a:defRPr lang="it-IT" sz="2400" b="0" i="0" u="none" strike="noStrike">
                <a:ln>
                  <a:noFill/>
                </a:ln>
                <a:solidFill>
                  <a:srgbClr val="000000"/>
                </a:solidFill>
                <a:latin typeface="Albany" pitchFamily="34"/>
                <a:ea typeface="Arial Unicode MS" pitchFamily="2"/>
                <a:cs typeface="Tahoma" pitchFamily="2"/>
              </a:defRPr>
            </a:lvl3pPr>
            <a:lvl4pPr marL="1728000" marR="0" lvl="3" indent="-216000" algn="l">
              <a:spcBef>
                <a:spcPts val="0"/>
              </a:spcBef>
              <a:spcAft>
                <a:spcPts val="567"/>
              </a:spcAft>
              <a:buClr>
                <a:srgbClr val="000000"/>
              </a:buClr>
              <a:buSzPct val="75000"/>
              <a:buFont typeface="StarSymbol"/>
              <a:buChar char="–"/>
              <a:defRPr lang="it-IT" sz="2000" b="0" i="0" u="none" strike="noStrike">
                <a:ln>
                  <a:noFill/>
                </a:ln>
                <a:solidFill>
                  <a:srgbClr val="000000"/>
                </a:solidFill>
                <a:latin typeface="Albany" pitchFamily="34"/>
                <a:ea typeface="Arial Unicode MS" pitchFamily="2"/>
                <a:cs typeface="Tahoma" pitchFamily="2"/>
              </a:defRPr>
            </a:lvl4pPr>
            <a:lvl5pPr marL="2160000" marR="0" lvl="4"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5pPr>
            <a:lvl6pPr marL="2592000" marR="0" lvl="5"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6pPr>
            <a:lvl7pPr marL="3024000" marR="0" lvl="6"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7pPr>
            <a:lvl8pPr marL="3456000" marR="0" lvl="7"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8pPr>
            <a:lvl9pPr marL="3887999" marR="0" lvl="8"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9pPr>
          </a:lstStyle>
          <a:p>
            <a:pPr marL="0" indent="0" algn="just">
              <a:spcAft>
                <a:spcPts val="0"/>
              </a:spcAft>
              <a:buFont typeface="StarSymbol"/>
              <a:buNone/>
              <a:defRPr/>
            </a:pPr>
            <a:r>
              <a:rPr lang="it-IT" sz="2400" b="1" cap="all" dirty="0" smtClean="0">
                <a:solidFill>
                  <a:srgbClr val="C00000"/>
                </a:solidFill>
                <a:latin typeface="+mn-lt"/>
                <a:cs typeface="Arial" panose="020B0604020202020204" pitchFamily="34" charset="0"/>
              </a:rPr>
              <a:t>acciai </a:t>
            </a:r>
            <a:r>
              <a:rPr lang="it-IT" sz="2400" b="1" cap="all" dirty="0" err="1" smtClean="0">
                <a:solidFill>
                  <a:srgbClr val="C00000"/>
                </a:solidFill>
                <a:latin typeface="+mn-lt"/>
                <a:cs typeface="Arial" panose="020B0604020202020204" pitchFamily="34" charset="0"/>
              </a:rPr>
              <a:t>bassolegati</a:t>
            </a:r>
            <a:r>
              <a:rPr lang="it-IT" sz="2400" dirty="0" smtClean="0">
                <a:solidFill>
                  <a:srgbClr val="C00000"/>
                </a:solidFill>
                <a:latin typeface="+mn-lt"/>
                <a:cs typeface="Arial" panose="020B0604020202020204" pitchFamily="34" charset="0"/>
              </a:rPr>
              <a:t>: </a:t>
            </a:r>
            <a:r>
              <a:rPr lang="it-IT" sz="2400" b="1" dirty="0" smtClean="0">
                <a:solidFill>
                  <a:srgbClr val="C00000"/>
                </a:solidFill>
                <a:latin typeface="+mn-lt"/>
                <a:cs typeface="Arial" panose="020B0604020202020204" pitchFamily="34" charset="0"/>
              </a:rPr>
              <a:t>Fe + C </a:t>
            </a:r>
            <a:r>
              <a:rPr lang="it-IT" sz="2000" b="1" dirty="0" smtClean="0">
                <a:solidFill>
                  <a:srgbClr val="C00000"/>
                </a:solidFill>
                <a:latin typeface="+mn-lt"/>
                <a:cs typeface="Arial" panose="020B0604020202020204" pitchFamily="34" charset="0"/>
              </a:rPr>
              <a:t>+ </a:t>
            </a:r>
            <a:r>
              <a:rPr lang="it-IT" sz="2000" dirty="0" smtClean="0">
                <a:solidFill>
                  <a:srgbClr val="C00000"/>
                </a:solidFill>
                <a:latin typeface="+mn-lt"/>
                <a:cs typeface="Arial" panose="020B0604020202020204" pitchFamily="34" charset="0"/>
              </a:rPr>
              <a:t>elementi in lega in percentuale inferiore al 5%</a:t>
            </a:r>
          </a:p>
        </p:txBody>
      </p:sp>
      <p:sp>
        <p:nvSpPr>
          <p:cNvPr id="9"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8008183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3"/>
          <p:cNvSpPr txBox="1">
            <a:spLocks/>
          </p:cNvSpPr>
          <p:nvPr/>
        </p:nvSpPr>
        <p:spPr bwMode="auto">
          <a:xfrm>
            <a:off x="119807" y="799383"/>
            <a:ext cx="8904387" cy="5509938"/>
          </a:xfrm>
          <a:prstGeom prst="rect">
            <a:avLst/>
          </a:prstGeom>
          <a:noFill/>
          <a:ln w="9525">
            <a:noFill/>
            <a:miter lim="800000"/>
            <a:headEnd/>
            <a:tailEnd/>
          </a:ln>
        </p:spPr>
        <p:txBody>
          <a:bodyPr/>
          <a:lstStyle>
            <a:defPPr marL="432000" marR="0" lvl="0" indent="-324000" algn="l">
              <a:spcBef>
                <a:spcPts val="0"/>
              </a:spcBef>
              <a:spcAft>
                <a:spcPts val="1417"/>
              </a:spcAft>
              <a:buClr>
                <a:srgbClr val="0E594D"/>
              </a:buClr>
              <a:buSzPct val="45000"/>
              <a:buFont typeface="StarSymbol"/>
              <a:buNone/>
              <a:defRPr lang="it-IT" sz="3200" b="0" i="0" u="none" strike="noStrike">
                <a:ln>
                  <a:noFill/>
                </a:ln>
                <a:solidFill>
                  <a:srgbClr val="000000"/>
                </a:solidFill>
                <a:latin typeface="Albany" pitchFamily="34"/>
                <a:ea typeface="Arial Unicode MS" pitchFamily="2"/>
                <a:cs typeface="Tahoma" pitchFamily="2"/>
              </a:defRPr>
            </a:defPPr>
            <a:lvl1pPr marL="432000" marR="0" lvl="0" indent="-324000" algn="l">
              <a:spcBef>
                <a:spcPts val="0"/>
              </a:spcBef>
              <a:spcAft>
                <a:spcPts val="1417"/>
              </a:spcAft>
              <a:buClr>
                <a:srgbClr val="0E594D"/>
              </a:buClr>
              <a:buSzPct val="45000"/>
              <a:buFont typeface="StarSymbol"/>
              <a:buChar char="●"/>
              <a:defRPr lang="it-IT" sz="3200" b="0" i="0" u="none" strike="noStrike">
                <a:ln>
                  <a:noFill/>
                </a:ln>
                <a:solidFill>
                  <a:srgbClr val="000000"/>
                </a:solidFill>
                <a:latin typeface="Albany" pitchFamily="34"/>
                <a:ea typeface="Arial Unicode MS" pitchFamily="2"/>
                <a:cs typeface="Tahoma" pitchFamily="2"/>
              </a:defRPr>
            </a:lvl1pPr>
            <a:lvl2pPr marL="864000" marR="0" lvl="1" indent="-288000" algn="l">
              <a:spcBef>
                <a:spcPts val="0"/>
              </a:spcBef>
              <a:spcAft>
                <a:spcPts val="1134"/>
              </a:spcAft>
              <a:buClr>
                <a:srgbClr val="000000"/>
              </a:buClr>
              <a:buSzPct val="75000"/>
              <a:buFont typeface="StarSymbol"/>
              <a:buChar char="–"/>
              <a:defRPr lang="it-IT" sz="2800" b="0" i="0" u="none" strike="noStrike">
                <a:ln>
                  <a:noFill/>
                </a:ln>
                <a:solidFill>
                  <a:srgbClr val="000000"/>
                </a:solidFill>
                <a:latin typeface="Albany" pitchFamily="34"/>
                <a:ea typeface="Arial Unicode MS" pitchFamily="2"/>
                <a:cs typeface="Tahoma" pitchFamily="2"/>
              </a:defRPr>
            </a:lvl2pPr>
            <a:lvl3pPr marL="1296000" marR="0" lvl="2" indent="-216000" algn="l">
              <a:spcBef>
                <a:spcPts val="0"/>
              </a:spcBef>
              <a:spcAft>
                <a:spcPts val="850"/>
              </a:spcAft>
              <a:buClr>
                <a:srgbClr val="000000"/>
              </a:buClr>
              <a:buSzPct val="45000"/>
              <a:buFont typeface="StarSymbol"/>
              <a:buChar char="●"/>
              <a:defRPr lang="it-IT" sz="2400" b="0" i="0" u="none" strike="noStrike">
                <a:ln>
                  <a:noFill/>
                </a:ln>
                <a:solidFill>
                  <a:srgbClr val="000000"/>
                </a:solidFill>
                <a:latin typeface="Albany" pitchFamily="34"/>
                <a:ea typeface="Arial Unicode MS" pitchFamily="2"/>
                <a:cs typeface="Tahoma" pitchFamily="2"/>
              </a:defRPr>
            </a:lvl3pPr>
            <a:lvl4pPr marL="1728000" marR="0" lvl="3" indent="-216000" algn="l">
              <a:spcBef>
                <a:spcPts val="0"/>
              </a:spcBef>
              <a:spcAft>
                <a:spcPts val="567"/>
              </a:spcAft>
              <a:buClr>
                <a:srgbClr val="000000"/>
              </a:buClr>
              <a:buSzPct val="75000"/>
              <a:buFont typeface="StarSymbol"/>
              <a:buChar char="–"/>
              <a:defRPr lang="it-IT" sz="2000" b="0" i="0" u="none" strike="noStrike">
                <a:ln>
                  <a:noFill/>
                </a:ln>
                <a:solidFill>
                  <a:srgbClr val="000000"/>
                </a:solidFill>
                <a:latin typeface="Albany" pitchFamily="34"/>
                <a:ea typeface="Arial Unicode MS" pitchFamily="2"/>
                <a:cs typeface="Tahoma" pitchFamily="2"/>
              </a:defRPr>
            </a:lvl4pPr>
            <a:lvl5pPr marL="2160000" marR="0" lvl="4"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5pPr>
            <a:lvl6pPr marL="2592000" marR="0" lvl="5"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6pPr>
            <a:lvl7pPr marL="3024000" marR="0" lvl="6"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7pPr>
            <a:lvl8pPr marL="3456000" marR="0" lvl="7"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8pPr>
            <a:lvl9pPr marL="3887999" marR="0" lvl="8" indent="-216000" algn="l">
              <a:spcBef>
                <a:spcPts val="0"/>
              </a:spcBef>
              <a:spcAft>
                <a:spcPts val="283"/>
              </a:spcAft>
              <a:buClr>
                <a:srgbClr val="000000"/>
              </a:buClr>
              <a:buSzPct val="45000"/>
              <a:buFont typeface="StarSymbol"/>
              <a:buChar char="●"/>
              <a:defRPr lang="it-IT" sz="2000" b="0" i="0" u="none" strike="noStrike">
                <a:ln>
                  <a:noFill/>
                </a:ln>
                <a:solidFill>
                  <a:srgbClr val="000000"/>
                </a:solidFill>
                <a:latin typeface="Albany" pitchFamily="34"/>
                <a:ea typeface="Arial Unicode MS" pitchFamily="2"/>
                <a:cs typeface="Tahoma" pitchFamily="2"/>
              </a:defRPr>
            </a:lvl9pPr>
          </a:lstStyle>
          <a:p>
            <a:pPr marL="0" indent="-179388" algn="just">
              <a:spcAft>
                <a:spcPts val="0"/>
              </a:spcAft>
              <a:buNone/>
              <a:defRPr/>
            </a:pPr>
            <a:r>
              <a:rPr lang="it-IT" sz="2400" b="1" cap="all" dirty="0">
                <a:solidFill>
                  <a:srgbClr val="C00000"/>
                </a:solidFill>
                <a:latin typeface="+mn-lt"/>
                <a:cs typeface="Arial" panose="020B0604020202020204" pitchFamily="34" charset="0"/>
              </a:rPr>
              <a:t>acciai legati</a:t>
            </a:r>
            <a:r>
              <a:rPr lang="it-IT" sz="2400" cap="all" dirty="0">
                <a:solidFill>
                  <a:srgbClr val="C00000"/>
                </a:solidFill>
                <a:latin typeface="+mn-lt"/>
                <a:cs typeface="Arial" panose="020B0604020202020204" pitchFamily="34" charset="0"/>
              </a:rPr>
              <a:t> (o </a:t>
            </a:r>
            <a:r>
              <a:rPr lang="it-IT" sz="2400" b="1" cap="all" dirty="0">
                <a:solidFill>
                  <a:srgbClr val="C00000"/>
                </a:solidFill>
                <a:latin typeface="+mn-lt"/>
                <a:cs typeface="Arial" panose="020B0604020202020204" pitchFamily="34" charset="0"/>
              </a:rPr>
              <a:t>speciali</a:t>
            </a:r>
            <a:r>
              <a:rPr lang="it-IT" sz="2400" cap="all" dirty="0">
                <a:solidFill>
                  <a:srgbClr val="C00000"/>
                </a:solidFill>
                <a:latin typeface="+mn-lt"/>
                <a:cs typeface="Arial" panose="020B0604020202020204" pitchFamily="34" charset="0"/>
              </a:rPr>
              <a:t>): </a:t>
            </a:r>
            <a:r>
              <a:rPr lang="it-IT" sz="2400" b="1" dirty="0">
                <a:solidFill>
                  <a:srgbClr val="C00000"/>
                </a:solidFill>
                <a:latin typeface="+mn-lt"/>
                <a:cs typeface="Arial" panose="020B0604020202020204" pitchFamily="34" charset="0"/>
              </a:rPr>
              <a:t>Fe</a:t>
            </a:r>
            <a:r>
              <a:rPr lang="it-IT" sz="2400" dirty="0">
                <a:solidFill>
                  <a:srgbClr val="C00000"/>
                </a:solidFill>
                <a:latin typeface="+mn-lt"/>
                <a:cs typeface="Arial" panose="020B0604020202020204" pitchFamily="34" charset="0"/>
              </a:rPr>
              <a:t> + </a:t>
            </a:r>
            <a:r>
              <a:rPr lang="it-IT" sz="2400" b="1" dirty="0">
                <a:solidFill>
                  <a:srgbClr val="C00000"/>
                </a:solidFill>
                <a:latin typeface="+mn-lt"/>
                <a:cs typeface="Arial" panose="020B0604020202020204" pitchFamily="34" charset="0"/>
              </a:rPr>
              <a:t>C</a:t>
            </a:r>
            <a:r>
              <a:rPr lang="it-IT" sz="2400" dirty="0">
                <a:solidFill>
                  <a:srgbClr val="C00000"/>
                </a:solidFill>
                <a:latin typeface="+mn-lt"/>
                <a:cs typeface="Arial" panose="020B0604020202020204" pitchFamily="34" charset="0"/>
              </a:rPr>
              <a:t> + </a:t>
            </a:r>
            <a:r>
              <a:rPr lang="it-IT" sz="2000" dirty="0">
                <a:solidFill>
                  <a:srgbClr val="C00000"/>
                </a:solidFill>
                <a:latin typeface="+mn-lt"/>
                <a:cs typeface="Arial" panose="020B0604020202020204" pitchFamily="34" charset="0"/>
              </a:rPr>
              <a:t>almeno un elemento in lega in percentuale superiore al 5</a:t>
            </a:r>
            <a:r>
              <a:rPr lang="it-IT" sz="2000" dirty="0" smtClean="0">
                <a:solidFill>
                  <a:srgbClr val="C00000"/>
                </a:solidFill>
                <a:latin typeface="+mn-lt"/>
                <a:cs typeface="Arial" panose="020B0604020202020204" pitchFamily="34" charset="0"/>
              </a:rPr>
              <a:t>%</a:t>
            </a:r>
          </a:p>
          <a:p>
            <a:pPr marL="0" indent="-179388" algn="just">
              <a:spcAft>
                <a:spcPts val="0"/>
              </a:spcAft>
              <a:buNone/>
              <a:defRPr/>
            </a:pPr>
            <a:endParaRPr lang="it-IT" sz="1800" dirty="0" smtClean="0">
              <a:solidFill>
                <a:srgbClr val="C00000"/>
              </a:solidFill>
              <a:latin typeface="+mn-lt"/>
              <a:cs typeface="Arial" panose="020B0604020202020204" pitchFamily="34" charset="0"/>
            </a:endParaRPr>
          </a:p>
          <a:p>
            <a:pPr marL="0" indent="-179388" algn="just">
              <a:spcAft>
                <a:spcPts val="0"/>
              </a:spcAft>
              <a:buNone/>
              <a:defRPr/>
            </a:pPr>
            <a:endParaRPr lang="it-IT" sz="900" dirty="0">
              <a:solidFill>
                <a:srgbClr val="0033CC"/>
              </a:solidFill>
              <a:latin typeface="+mn-lt"/>
              <a:cs typeface="Arial" panose="020B0604020202020204" pitchFamily="34" charset="0"/>
            </a:endParaRPr>
          </a:p>
          <a:p>
            <a:pPr marL="0" indent="0" algn="just">
              <a:lnSpc>
                <a:spcPct val="120000"/>
              </a:lnSpc>
              <a:spcAft>
                <a:spcPts val="0"/>
              </a:spcAft>
              <a:buNone/>
              <a:defRPr/>
            </a:pPr>
            <a:r>
              <a:rPr lang="it-IT" sz="1800" dirty="0">
                <a:solidFill>
                  <a:srgbClr val="0033CC"/>
                </a:solidFill>
                <a:latin typeface="+mn-lt"/>
                <a:cs typeface="Arial" panose="020B0604020202020204" pitchFamily="34" charset="0"/>
              </a:rPr>
              <a:t>Appartengono agli acciai legati gli </a:t>
            </a:r>
            <a:r>
              <a:rPr lang="it-IT" sz="1800" b="1" dirty="0">
                <a:solidFill>
                  <a:srgbClr val="0033CC"/>
                </a:solidFill>
                <a:latin typeface="+mn-lt"/>
                <a:cs typeface="Arial" panose="020B0604020202020204" pitchFamily="34" charset="0"/>
              </a:rPr>
              <a:t>acciai inossidabili</a:t>
            </a:r>
            <a:r>
              <a:rPr lang="it-IT" sz="1800" dirty="0">
                <a:solidFill>
                  <a:srgbClr val="0033CC"/>
                </a:solidFill>
                <a:latin typeface="+mn-lt"/>
                <a:cs typeface="Arial" panose="020B0604020202020204" pitchFamily="34" charset="0"/>
              </a:rPr>
              <a:t>: leghe a elevato contenuto di </a:t>
            </a:r>
            <a:r>
              <a:rPr lang="it-IT" sz="1800" b="1" dirty="0">
                <a:solidFill>
                  <a:srgbClr val="0033CC"/>
                </a:solidFill>
                <a:latin typeface="+mn-lt"/>
                <a:cs typeface="Arial" panose="020B0604020202020204" pitchFamily="34" charset="0"/>
              </a:rPr>
              <a:t>cromo</a:t>
            </a:r>
            <a:r>
              <a:rPr lang="it-IT" sz="1800" dirty="0">
                <a:solidFill>
                  <a:srgbClr val="0033CC"/>
                </a:solidFill>
                <a:latin typeface="+mn-lt"/>
                <a:cs typeface="Arial" panose="020B0604020202020204" pitchFamily="34" charset="0"/>
              </a:rPr>
              <a:t> (mai inferiore al 12%), che ossidandosi a contatto con l'atmosfera forma una patina superficiale molto resistente.</a:t>
            </a:r>
          </a:p>
          <a:p>
            <a:pPr marL="0" indent="0" algn="just">
              <a:lnSpc>
                <a:spcPct val="120000"/>
              </a:lnSpc>
              <a:spcAft>
                <a:spcPts val="0"/>
              </a:spcAft>
              <a:buNone/>
              <a:defRPr/>
            </a:pPr>
            <a:r>
              <a:rPr lang="it-IT" sz="1800" dirty="0">
                <a:solidFill>
                  <a:srgbClr val="0033CC"/>
                </a:solidFill>
                <a:latin typeface="+mn-lt"/>
                <a:cs typeface="Arial" panose="020B0604020202020204" pitchFamily="34" charset="0"/>
              </a:rPr>
              <a:t>Caratterizzati da un'elevatissima </a:t>
            </a:r>
            <a:r>
              <a:rPr lang="it-IT" sz="1800" b="1" dirty="0">
                <a:solidFill>
                  <a:srgbClr val="0033CC"/>
                </a:solidFill>
                <a:latin typeface="+mn-lt"/>
                <a:cs typeface="Arial" panose="020B0604020202020204" pitchFamily="34" charset="0"/>
              </a:rPr>
              <a:t>resistenza alla corrosione</a:t>
            </a:r>
            <a:r>
              <a:rPr lang="it-IT" sz="1800" dirty="0">
                <a:solidFill>
                  <a:srgbClr val="0033CC"/>
                </a:solidFill>
                <a:latin typeface="+mn-lt"/>
                <a:cs typeface="Arial" panose="020B0604020202020204" pitchFamily="34" charset="0"/>
              </a:rPr>
              <a:t> unita a una grande </a:t>
            </a:r>
            <a:r>
              <a:rPr lang="it-IT" sz="1800" b="1" dirty="0">
                <a:solidFill>
                  <a:srgbClr val="0033CC"/>
                </a:solidFill>
                <a:latin typeface="+mn-lt"/>
                <a:cs typeface="Arial" panose="020B0604020202020204" pitchFamily="34" charset="0"/>
              </a:rPr>
              <a:t>resistenza meccanica</a:t>
            </a:r>
            <a:r>
              <a:rPr lang="it-IT" sz="1800" dirty="0" smtClean="0">
                <a:solidFill>
                  <a:srgbClr val="0033CC"/>
                </a:solidFill>
                <a:latin typeface="+mn-lt"/>
                <a:cs typeface="Arial" panose="020B0604020202020204" pitchFamily="34" charset="0"/>
              </a:rPr>
              <a:t>.</a:t>
            </a:r>
          </a:p>
          <a:p>
            <a:pPr marL="0" indent="0" algn="just">
              <a:lnSpc>
                <a:spcPct val="120000"/>
              </a:lnSpc>
              <a:spcAft>
                <a:spcPts val="0"/>
              </a:spcAft>
              <a:buNone/>
              <a:defRPr/>
            </a:pPr>
            <a:endParaRPr lang="it-IT" sz="1800" dirty="0" smtClean="0">
              <a:solidFill>
                <a:srgbClr val="0033CC"/>
              </a:solidFill>
              <a:latin typeface="+mn-lt"/>
              <a:cs typeface="Arial" panose="020B0604020202020204" pitchFamily="34" charset="0"/>
            </a:endParaRPr>
          </a:p>
          <a:p>
            <a:pPr marL="0" indent="0" algn="just">
              <a:lnSpc>
                <a:spcPct val="120000"/>
              </a:lnSpc>
              <a:spcAft>
                <a:spcPts val="0"/>
              </a:spcAft>
              <a:buNone/>
              <a:defRPr/>
            </a:pPr>
            <a:r>
              <a:rPr lang="it-IT" sz="1800" dirty="0" smtClean="0">
                <a:solidFill>
                  <a:srgbClr val="0033CC"/>
                </a:solidFill>
                <a:latin typeface="+mn-lt"/>
                <a:cs typeface="Arial" panose="020B0604020202020204" pitchFamily="34" charset="0"/>
              </a:rPr>
              <a:t>Acciai a struttura </a:t>
            </a:r>
            <a:r>
              <a:rPr lang="it-IT" sz="1800" b="1" dirty="0" smtClean="0">
                <a:solidFill>
                  <a:srgbClr val="0033CC"/>
                </a:solidFill>
                <a:latin typeface="+mn-lt"/>
                <a:cs typeface="Arial" panose="020B0604020202020204" pitchFamily="34" charset="0"/>
              </a:rPr>
              <a:t>martensitica, </a:t>
            </a:r>
            <a:r>
              <a:rPr lang="it-IT" sz="1800" dirty="0" smtClean="0">
                <a:solidFill>
                  <a:srgbClr val="0033CC"/>
                </a:solidFill>
                <a:latin typeface="+mn-lt"/>
                <a:cs typeface="Arial" panose="020B0604020202020204" pitchFamily="34" charset="0"/>
              </a:rPr>
              <a:t>o </a:t>
            </a:r>
            <a:r>
              <a:rPr lang="it-IT" sz="1800" u="sng" dirty="0" smtClean="0">
                <a:solidFill>
                  <a:srgbClr val="0033CC"/>
                </a:solidFill>
                <a:latin typeface="+mn-lt"/>
                <a:cs typeface="Arial" panose="020B0604020202020204" pitchFamily="34" charset="0"/>
              </a:rPr>
              <a:t>al cromo </a:t>
            </a:r>
            <a:r>
              <a:rPr lang="it-IT" sz="1800" dirty="0" smtClean="0">
                <a:solidFill>
                  <a:srgbClr val="0033CC"/>
                </a:solidFill>
                <a:latin typeface="+mn-lt"/>
                <a:cs typeface="Arial" panose="020B0604020202020204" pitchFamily="34" charset="0"/>
              </a:rPr>
              <a:t>(Cr=11÷18</a:t>
            </a:r>
            <a:r>
              <a:rPr lang="it-IT" sz="1800" dirty="0">
                <a:solidFill>
                  <a:srgbClr val="0033CC"/>
                </a:solidFill>
                <a:latin typeface="+mn-lt"/>
                <a:cs typeface="Arial" panose="020B0604020202020204" pitchFamily="34" charset="0"/>
              </a:rPr>
              <a:t>%, </a:t>
            </a:r>
            <a:r>
              <a:rPr lang="it-IT" sz="1800" dirty="0" smtClean="0">
                <a:solidFill>
                  <a:srgbClr val="0033CC"/>
                </a:solidFill>
                <a:latin typeface="+mn-lt"/>
                <a:cs typeface="Arial" panose="020B0604020202020204" pitchFamily="34" charset="0"/>
              </a:rPr>
              <a:t>C=0,1÷0,5%, in </a:t>
            </a:r>
            <a:r>
              <a:rPr lang="it-IT" sz="1800" dirty="0">
                <a:solidFill>
                  <a:srgbClr val="0033CC"/>
                </a:solidFill>
                <a:latin typeface="+mn-lt"/>
                <a:cs typeface="Arial" panose="020B0604020202020204" pitchFamily="34" charset="0"/>
              </a:rPr>
              <a:t>certi casi fino a1</a:t>
            </a:r>
            <a:r>
              <a:rPr lang="it-IT" sz="1800" dirty="0" smtClean="0">
                <a:solidFill>
                  <a:srgbClr val="0033CC"/>
                </a:solidFill>
                <a:latin typeface="+mn-lt"/>
                <a:cs typeface="Arial" panose="020B0604020202020204" pitchFamily="34" charset="0"/>
              </a:rPr>
              <a:t>%): molto duri e relativamente meno resistenti alla corrosione</a:t>
            </a:r>
          </a:p>
          <a:p>
            <a:pPr marL="0" indent="0" algn="just">
              <a:lnSpc>
                <a:spcPct val="120000"/>
              </a:lnSpc>
              <a:spcAft>
                <a:spcPts val="0"/>
              </a:spcAft>
              <a:buNone/>
              <a:defRPr/>
            </a:pPr>
            <a:endParaRPr lang="it-IT" sz="1800" dirty="0" smtClean="0">
              <a:solidFill>
                <a:srgbClr val="0033CC"/>
              </a:solidFill>
              <a:latin typeface="+mn-lt"/>
              <a:cs typeface="Arial" panose="020B0604020202020204" pitchFamily="34" charset="0"/>
            </a:endParaRPr>
          </a:p>
          <a:p>
            <a:pPr marL="0" indent="0" algn="just">
              <a:lnSpc>
                <a:spcPct val="120000"/>
              </a:lnSpc>
              <a:spcAft>
                <a:spcPts val="0"/>
              </a:spcAft>
              <a:buNone/>
              <a:defRPr/>
            </a:pPr>
            <a:r>
              <a:rPr lang="it-IT" sz="1800" dirty="0" smtClean="0">
                <a:solidFill>
                  <a:srgbClr val="0033CC"/>
                </a:solidFill>
                <a:latin typeface="+mn-lt"/>
                <a:cs typeface="Arial" panose="020B0604020202020204" pitchFamily="34" charset="0"/>
              </a:rPr>
              <a:t>Acciai a struttura </a:t>
            </a:r>
            <a:r>
              <a:rPr lang="it-IT" sz="1800" b="1" dirty="0" err="1" smtClean="0">
                <a:solidFill>
                  <a:srgbClr val="0033CC"/>
                </a:solidFill>
                <a:latin typeface="+mn-lt"/>
                <a:cs typeface="Arial" panose="020B0604020202020204" pitchFamily="34" charset="0"/>
              </a:rPr>
              <a:t>ferritica</a:t>
            </a:r>
            <a:r>
              <a:rPr lang="it-IT" sz="1800" dirty="0">
                <a:solidFill>
                  <a:srgbClr val="0033CC"/>
                </a:solidFill>
                <a:latin typeface="+mn-lt"/>
                <a:cs typeface="Arial" panose="020B0604020202020204" pitchFamily="34" charset="0"/>
              </a:rPr>
              <a:t>, </a:t>
            </a:r>
            <a:r>
              <a:rPr lang="it-IT" sz="1800" dirty="0" smtClean="0">
                <a:solidFill>
                  <a:srgbClr val="0033CC"/>
                </a:solidFill>
                <a:latin typeface="+mn-lt"/>
                <a:cs typeface="Arial" panose="020B0604020202020204" pitchFamily="34" charset="0"/>
              </a:rPr>
              <a:t>o al cromo (Cr</a:t>
            </a:r>
            <a:r>
              <a:rPr lang="it-IT" sz="1800" dirty="0">
                <a:solidFill>
                  <a:srgbClr val="0033CC"/>
                </a:solidFill>
                <a:latin typeface="+mn-lt"/>
                <a:cs typeface="Arial" panose="020B0604020202020204" pitchFamily="34" charset="0"/>
              </a:rPr>
              <a:t>= 16 ÷30%, C&lt; </a:t>
            </a:r>
            <a:r>
              <a:rPr lang="it-IT" sz="1800" dirty="0" smtClean="0">
                <a:solidFill>
                  <a:srgbClr val="0033CC"/>
                </a:solidFill>
                <a:latin typeface="+mn-lt"/>
                <a:cs typeface="Arial" panose="020B0604020202020204" pitchFamily="34" charset="0"/>
              </a:rPr>
              <a:t>0,1%, in </a:t>
            </a:r>
            <a:r>
              <a:rPr lang="it-IT" sz="1800" dirty="0">
                <a:solidFill>
                  <a:srgbClr val="0033CC"/>
                </a:solidFill>
                <a:latin typeface="+mn-lt"/>
                <a:cs typeface="Arial" panose="020B0604020202020204" pitchFamily="34" charset="0"/>
              </a:rPr>
              <a:t>certi casi fino </a:t>
            </a:r>
            <a:r>
              <a:rPr lang="it-IT" sz="1800" dirty="0" smtClean="0">
                <a:solidFill>
                  <a:srgbClr val="0033CC"/>
                </a:solidFill>
                <a:latin typeface="+mn-lt"/>
                <a:cs typeface="Arial" panose="020B0604020202020204" pitchFamily="34" charset="0"/>
              </a:rPr>
              <a:t>a 0,35): </a:t>
            </a:r>
            <a:r>
              <a:rPr lang="it-IT" sz="1800" dirty="0">
                <a:solidFill>
                  <a:srgbClr val="0033CC"/>
                </a:solidFill>
                <a:latin typeface="+mn-lt"/>
                <a:cs typeface="Arial" panose="020B0604020202020204" pitchFamily="34" charset="0"/>
              </a:rPr>
              <a:t>più resistenti alla corrosione</a:t>
            </a:r>
          </a:p>
          <a:p>
            <a:pPr marL="0" indent="0" algn="just">
              <a:lnSpc>
                <a:spcPct val="120000"/>
              </a:lnSpc>
              <a:spcAft>
                <a:spcPts val="0"/>
              </a:spcAft>
              <a:buNone/>
              <a:defRPr/>
            </a:pPr>
            <a:endParaRPr lang="it-IT" sz="1800" dirty="0" smtClean="0">
              <a:solidFill>
                <a:srgbClr val="0033CC"/>
              </a:solidFill>
              <a:latin typeface="+mn-lt"/>
              <a:cs typeface="Arial" panose="020B0604020202020204" pitchFamily="34" charset="0"/>
            </a:endParaRPr>
          </a:p>
          <a:p>
            <a:pPr marL="0" indent="0" algn="just">
              <a:lnSpc>
                <a:spcPct val="120000"/>
              </a:lnSpc>
              <a:spcAft>
                <a:spcPts val="0"/>
              </a:spcAft>
              <a:buNone/>
              <a:defRPr/>
            </a:pPr>
            <a:r>
              <a:rPr lang="it-IT" sz="1800" dirty="0" smtClean="0">
                <a:solidFill>
                  <a:srgbClr val="0033CC"/>
                </a:solidFill>
                <a:latin typeface="+mn-lt"/>
                <a:cs typeface="Arial" panose="020B0604020202020204" pitchFamily="34" charset="0"/>
              </a:rPr>
              <a:t>Acciai a struttura </a:t>
            </a:r>
            <a:r>
              <a:rPr lang="it-IT" sz="1800" b="1" dirty="0" smtClean="0">
                <a:solidFill>
                  <a:srgbClr val="0033CC"/>
                </a:solidFill>
                <a:latin typeface="+mn-lt"/>
                <a:cs typeface="Arial" panose="020B0604020202020204" pitchFamily="34" charset="0"/>
              </a:rPr>
              <a:t>austenitica</a:t>
            </a:r>
            <a:r>
              <a:rPr lang="it-IT" sz="1800" dirty="0" smtClean="0">
                <a:solidFill>
                  <a:srgbClr val="0033CC"/>
                </a:solidFill>
                <a:latin typeface="+mn-lt"/>
                <a:cs typeface="Arial" panose="020B0604020202020204" pitchFamily="34" charset="0"/>
              </a:rPr>
              <a:t>, o </a:t>
            </a:r>
            <a:r>
              <a:rPr lang="it-IT" sz="1800" u="sng" dirty="0" smtClean="0">
                <a:solidFill>
                  <a:srgbClr val="0033CC"/>
                </a:solidFill>
                <a:latin typeface="+mn-lt"/>
                <a:cs typeface="Arial" panose="020B0604020202020204" pitchFamily="34" charset="0"/>
              </a:rPr>
              <a:t>al </a:t>
            </a:r>
            <a:r>
              <a:rPr lang="it-IT" sz="1800" u="sng" dirty="0">
                <a:solidFill>
                  <a:srgbClr val="0033CC"/>
                </a:solidFill>
                <a:latin typeface="+mn-lt"/>
                <a:cs typeface="Arial" panose="020B0604020202020204" pitchFamily="34" charset="0"/>
              </a:rPr>
              <a:t>cromo </a:t>
            </a:r>
            <a:r>
              <a:rPr lang="it-IT" sz="1800" u="sng" dirty="0" smtClean="0">
                <a:solidFill>
                  <a:srgbClr val="0033CC"/>
                </a:solidFill>
                <a:latin typeface="+mn-lt"/>
                <a:cs typeface="Arial" panose="020B0604020202020204" pitchFamily="34" charset="0"/>
              </a:rPr>
              <a:t>cromo-nichel </a:t>
            </a:r>
            <a:r>
              <a:rPr lang="it-IT" sz="1800" dirty="0" smtClean="0">
                <a:solidFill>
                  <a:srgbClr val="0033CC"/>
                </a:solidFill>
                <a:latin typeface="+mn-lt"/>
                <a:cs typeface="Arial" panose="020B0604020202020204" pitchFamily="34" charset="0"/>
              </a:rPr>
              <a:t>(Cr</a:t>
            </a:r>
            <a:r>
              <a:rPr lang="it-IT" sz="1800" dirty="0">
                <a:solidFill>
                  <a:srgbClr val="0033CC"/>
                </a:solidFill>
                <a:latin typeface="+mn-lt"/>
                <a:cs typeface="Arial" panose="020B0604020202020204" pitchFamily="34" charset="0"/>
              </a:rPr>
              <a:t>= 16 ÷26%, Ni= 6÷22%, C &lt; </a:t>
            </a:r>
            <a:r>
              <a:rPr lang="it-IT" sz="1800" dirty="0" smtClean="0">
                <a:solidFill>
                  <a:srgbClr val="0033CC"/>
                </a:solidFill>
                <a:latin typeface="+mn-lt"/>
                <a:cs typeface="Arial" panose="020B0604020202020204" pitchFamily="34" charset="0"/>
              </a:rPr>
              <a:t>0,1%): elevatissima </a:t>
            </a:r>
            <a:r>
              <a:rPr lang="it-IT" sz="1800" dirty="0">
                <a:solidFill>
                  <a:srgbClr val="0033CC"/>
                </a:solidFill>
                <a:latin typeface="+mn-lt"/>
                <a:cs typeface="Arial" panose="020B0604020202020204" pitchFamily="34" charset="0"/>
              </a:rPr>
              <a:t>resistenza alla corrosione (più usati in edilizia</a:t>
            </a:r>
            <a:r>
              <a:rPr lang="it-IT" sz="1800" dirty="0" smtClean="0">
                <a:solidFill>
                  <a:srgbClr val="0033CC"/>
                </a:solidFill>
                <a:latin typeface="+mn-lt"/>
                <a:cs typeface="Arial" panose="020B0604020202020204" pitchFamily="34" charset="0"/>
              </a:rPr>
              <a:t>)</a:t>
            </a:r>
            <a:endParaRPr lang="it-IT" sz="2000" dirty="0" smtClean="0">
              <a:solidFill>
                <a:srgbClr val="0033CC"/>
              </a:solidFill>
              <a:latin typeface="+mn-lt"/>
              <a:cs typeface="Arial" panose="020B0604020202020204" pitchFamily="34" charset="0"/>
            </a:endParaRPr>
          </a:p>
          <a:p>
            <a:pPr marL="0" indent="0" algn="just">
              <a:spcAft>
                <a:spcPts val="0"/>
              </a:spcAft>
              <a:buNone/>
              <a:defRPr/>
            </a:pPr>
            <a:endParaRPr lang="it-IT" sz="2000" dirty="0">
              <a:solidFill>
                <a:srgbClr val="0033CC"/>
              </a:solidFill>
              <a:latin typeface="+mn-lt"/>
              <a:cs typeface="Arial" panose="020B0604020202020204" pitchFamily="34" charset="0"/>
            </a:endParaRPr>
          </a:p>
        </p:txBody>
      </p:sp>
      <p:sp>
        <p:nvSpPr>
          <p:cNvPr id="5" name="Titolo 1"/>
          <p:cNvSpPr txBox="1">
            <a:spLocks/>
          </p:cNvSpPr>
          <p:nvPr/>
        </p:nvSpPr>
        <p:spPr>
          <a:xfrm>
            <a:off x="594674" y="45322"/>
            <a:ext cx="7954652" cy="649287"/>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400" b="1" dirty="0" smtClean="0">
                <a:solidFill>
                  <a:schemeClr val="bg1"/>
                </a:solidFill>
                <a:latin typeface="+mn-lt"/>
                <a:cs typeface="Arial" panose="020B0604020202020204" pitchFamily="34" charset="0"/>
              </a:rPr>
              <a:t>Laboratorio Progettazione Tecnologica Architettura </a:t>
            </a:r>
            <a:endParaRPr lang="it-IT" sz="1800" b="1" dirty="0" smtClean="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167411228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defPPr>
      </a:lstStyle>
    </a:tx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2399</TotalTime>
  <Words>2946</Words>
  <Application>Microsoft Office PowerPoint</Application>
  <PresentationFormat>Presentazione su schermo (4:3)</PresentationFormat>
  <Paragraphs>251</Paragraphs>
  <Slides>41</Slides>
  <Notes>10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41</vt:i4>
      </vt:variant>
    </vt:vector>
  </HeadingPairs>
  <TitlesOfParts>
    <vt:vector size="50" baseType="lpstr">
      <vt:lpstr>Arial Unicode MS</vt:lpstr>
      <vt:lpstr>SimSun</vt:lpstr>
      <vt:lpstr>Arial</vt:lpstr>
      <vt:lpstr>Calibri</vt:lpstr>
      <vt:lpstr>Consolas</vt:lpstr>
      <vt:lpstr>Myriad Pro</vt:lpstr>
      <vt:lpstr>StarSymbol</vt:lpstr>
      <vt:lpstr>Symbol</vt:lpstr>
      <vt:lpstr>Tema di Office</vt:lpstr>
      <vt:lpstr>ACCIAIO</vt:lpstr>
      <vt:lpstr>Presentazione standard di PowerPoint</vt:lpstr>
      <vt:lpstr>Presentazione standard di PowerPoint</vt:lpstr>
      <vt:lpstr>il periodo della ghisa (1780-1850)</vt:lpstr>
      <vt:lpstr>il periodo della ghisa (1780-1850)</vt:lpstr>
      <vt:lpstr>   il periodo del ferro puddellato (1850-1900)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Dalla prova si ricava la tensione di snervamento fy cui corrisponde la deformazione y; la deformazione in cui inizia l’incrudimento h (che è circa 12-15 volte y); la tensione di rottura a trazione fu (il massimo raggiunto nella prova) e la corrispondente deformazione u; la deformazione a rottura t.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Lapidei artificiali</dc:title>
  <dc:creator>Utente</dc:creator>
  <cp:lastModifiedBy>GAROFOLO ILARIA</cp:lastModifiedBy>
  <cp:revision>358</cp:revision>
  <cp:lastPrinted>2012-04-22T14:43:57Z</cp:lastPrinted>
  <dcterms:created xsi:type="dcterms:W3CDTF">2012-04-01T08:12:29Z</dcterms:created>
  <dcterms:modified xsi:type="dcterms:W3CDTF">2024-11-17T20:11:52Z</dcterms:modified>
</cp:coreProperties>
</file>