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0" r:id="rId3"/>
    <p:sldId id="321" r:id="rId4"/>
    <p:sldId id="271" r:id="rId5"/>
    <p:sldId id="262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16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88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55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98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53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07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545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55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45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25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13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E953-A89F-4EBA-A36C-C44561FE991C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23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6540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Romania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015069"/>
            <a:ext cx="10972800" cy="5111096"/>
          </a:xfrm>
        </p:spPr>
        <p:txBody>
          <a:bodyPr>
            <a:normAutofit/>
          </a:bodyPr>
          <a:lstStyle/>
          <a:p>
            <a:pPr algn="just"/>
            <a:r>
              <a:rPr lang="it-IT" sz="2200" dirty="0"/>
              <a:t>La Romania è premiata dai trattati di pace: annessione di Transilvania, </a:t>
            </a:r>
            <a:r>
              <a:rPr lang="it-IT" sz="2200" dirty="0" err="1"/>
              <a:t>Bucovina</a:t>
            </a:r>
            <a:r>
              <a:rPr lang="it-IT" sz="2200" dirty="0"/>
              <a:t> e </a:t>
            </a:r>
            <a:r>
              <a:rPr lang="it-IT" sz="2200" dirty="0" err="1"/>
              <a:t>Bessarabia</a:t>
            </a:r>
            <a:endParaRPr lang="it-IT" sz="2200" dirty="0"/>
          </a:p>
          <a:p>
            <a:pPr algn="just"/>
            <a:r>
              <a:rPr lang="it-IT" sz="2200" dirty="0"/>
              <a:t>Funzione antibolscevica: governo </a:t>
            </a:r>
            <a:r>
              <a:rPr lang="it-IT" sz="2200" dirty="0" err="1"/>
              <a:t>Averescu</a:t>
            </a:r>
            <a:r>
              <a:rPr lang="it-IT" sz="2200" dirty="0"/>
              <a:t> attua una riforma agraria e combatte i comunisti</a:t>
            </a:r>
          </a:p>
          <a:p>
            <a:pPr algn="just"/>
            <a:r>
              <a:rPr lang="it-IT" sz="2200" dirty="0"/>
              <a:t>Centralizzazione amministrativa</a:t>
            </a:r>
          </a:p>
          <a:p>
            <a:pPr algn="just"/>
            <a:r>
              <a:rPr lang="it-IT" sz="2200" dirty="0"/>
              <a:t>Nel 1926 fusione fra Partito nazionale romeno di Transilvania e Partito contadino: nasce il Partito nazional-contadino</a:t>
            </a:r>
          </a:p>
          <a:p>
            <a:pPr algn="just"/>
            <a:r>
              <a:rPr lang="it-IT" sz="2200" dirty="0"/>
              <a:t>Negli anni Trenta re Carol II ha mire autoritarie e si ispira al fascismo italiano</a:t>
            </a:r>
          </a:p>
          <a:p>
            <a:pPr algn="just"/>
            <a:r>
              <a:rPr lang="it-IT" sz="2200" dirty="0"/>
              <a:t>Con la crisi economica aumentano i consensi per il movimento filofascista e antisemita della Guardia di Ferro, guidata da </a:t>
            </a:r>
            <a:r>
              <a:rPr lang="it-IT" sz="2200" dirty="0" err="1"/>
              <a:t>Corneliu</a:t>
            </a:r>
            <a:r>
              <a:rPr lang="it-IT" sz="2200" dirty="0"/>
              <a:t> </a:t>
            </a:r>
            <a:r>
              <a:rPr lang="it-IT" sz="2200" dirty="0" err="1"/>
              <a:t>Zelea</a:t>
            </a:r>
            <a:r>
              <a:rPr lang="it-IT" sz="2200" dirty="0"/>
              <a:t> </a:t>
            </a:r>
            <a:r>
              <a:rPr lang="it-IT" sz="2200" dirty="0" err="1"/>
              <a:t>Codreanu</a:t>
            </a:r>
            <a:endParaRPr lang="it-IT" sz="2200" dirty="0"/>
          </a:p>
          <a:p>
            <a:pPr algn="just"/>
            <a:r>
              <a:rPr lang="it-IT" sz="2200" dirty="0"/>
              <a:t>Nel 1938 Carol II proclama la dittatura regia</a:t>
            </a:r>
          </a:p>
          <a:p>
            <a:pPr algn="just"/>
            <a:r>
              <a:rPr lang="it-IT" sz="2200" dirty="0"/>
              <a:t>Nel giugno 1940 la sconfitta della Francia segna la fine dell’indipendenza politica della Romania</a:t>
            </a:r>
          </a:p>
          <a:p>
            <a:pPr algn="just"/>
            <a:r>
              <a:rPr lang="it-IT" sz="2200" dirty="0"/>
              <a:t>Smembramento del paese e adesione al Patto Tripartito</a:t>
            </a:r>
          </a:p>
          <a:p>
            <a:pPr algn="just"/>
            <a:r>
              <a:rPr lang="it-IT" sz="2200" dirty="0"/>
              <a:t>Abdicazione di Carol II (settembre 1940) e dittatura di Ion Antonescu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521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6265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Jugoslavia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233183"/>
            <a:ext cx="10972800" cy="489298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200" dirty="0"/>
              <a:t>Dopo la creazione del Regno SHS, egemonizzato dal Partito radicale serbo, in Croazia è molto forte il Partito contadino croato di </a:t>
            </a:r>
            <a:r>
              <a:rPr lang="it-IT" sz="2200" dirty="0" err="1"/>
              <a:t>Stjepan</a:t>
            </a:r>
            <a:r>
              <a:rPr lang="it-IT" sz="2200" dirty="0"/>
              <a:t> </a:t>
            </a:r>
            <a:r>
              <a:rPr lang="it-IT" sz="2200" dirty="0" err="1"/>
              <a:t>Radić</a:t>
            </a:r>
            <a:r>
              <a:rPr lang="it-IT" sz="2200" dirty="0"/>
              <a:t>, con posizioni federaliste e antiserbe</a:t>
            </a:r>
          </a:p>
          <a:p>
            <a:pPr algn="just"/>
            <a:r>
              <a:rPr lang="it-IT" sz="2200" dirty="0"/>
              <a:t>Nel 1928 un deputato montenegrino uccide </a:t>
            </a:r>
            <a:r>
              <a:rPr lang="it-IT" sz="2200" dirty="0" err="1"/>
              <a:t>Radić</a:t>
            </a:r>
            <a:endParaRPr lang="it-IT" sz="2200" dirty="0"/>
          </a:p>
          <a:p>
            <a:pPr algn="just"/>
            <a:r>
              <a:rPr lang="it-IT" sz="2200" dirty="0"/>
              <a:t>Re Alessandro rifiuta compromessi con i croati e nel 1929 proclama la dittatura regia, dividendo il paese in 9 </a:t>
            </a:r>
            <a:r>
              <a:rPr lang="it-IT" sz="2200" dirty="0" err="1"/>
              <a:t>banovine</a:t>
            </a:r>
            <a:r>
              <a:rPr lang="it-IT" sz="2200" dirty="0"/>
              <a:t> (distretti), concepite geograficamente per assicurarne il controllo ai serbi</a:t>
            </a:r>
          </a:p>
          <a:p>
            <a:pPr algn="just"/>
            <a:r>
              <a:rPr lang="it-IT" sz="2200" dirty="0"/>
              <a:t>In Croazia inizia a svilupparsi il partito Ustascia di Ante Pavelić su posizioni nazionaliste antiserbe</a:t>
            </a:r>
          </a:p>
          <a:p>
            <a:pPr algn="just"/>
            <a:r>
              <a:rPr lang="it-IT" sz="2200" dirty="0"/>
              <a:t>Nel 1934 re Alessandro fu ucciso a Marsiglia insieme al ministro degli Esteri francese </a:t>
            </a:r>
            <a:r>
              <a:rPr lang="it-IT" sz="2200" dirty="0" err="1"/>
              <a:t>Barthou</a:t>
            </a:r>
            <a:r>
              <a:rPr lang="it-IT" sz="2200" dirty="0"/>
              <a:t> da un terrorista dell’ORIM</a:t>
            </a:r>
          </a:p>
          <a:p>
            <a:pPr algn="just"/>
            <a:r>
              <a:rPr lang="it-IT" sz="2200" dirty="0"/>
              <a:t>Diventa reggente il cugino di Alessandro, principe Paolo</a:t>
            </a:r>
          </a:p>
          <a:p>
            <a:pPr algn="just"/>
            <a:r>
              <a:rPr lang="it-IT" sz="2200" dirty="0"/>
              <a:t>Fra il 1935 e il 1939 il governo è presieduto da Milan </a:t>
            </a:r>
            <a:r>
              <a:rPr lang="it-IT" sz="2200" dirty="0" err="1"/>
              <a:t>Stojadinović</a:t>
            </a:r>
            <a:r>
              <a:rPr lang="it-IT" sz="2200" dirty="0"/>
              <a:t>, che si avvicina all’Asse</a:t>
            </a:r>
          </a:p>
          <a:p>
            <a:pPr algn="just"/>
            <a:r>
              <a:rPr lang="it-IT" sz="2200" dirty="0"/>
              <a:t>Nel 1939 accordo fra serbi e croati (</a:t>
            </a:r>
            <a:r>
              <a:rPr lang="it-IT" sz="2200" dirty="0" err="1"/>
              <a:t>Cvetković-Maček</a:t>
            </a:r>
            <a:r>
              <a:rPr lang="it-IT" sz="2200" dirty="0"/>
              <a:t>) per la creazione di una </a:t>
            </a:r>
            <a:r>
              <a:rPr lang="it-IT" sz="2200" dirty="0" err="1"/>
              <a:t>banovina</a:t>
            </a:r>
            <a:r>
              <a:rPr lang="it-IT" sz="2200" dirty="0"/>
              <a:t> croata dotata di ampia autonomia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180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BAF6C6-E372-477C-8D6C-4E5C486A1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/>
              <a:t>Albania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B6F205-FD51-4C92-9EE3-8492FBFD7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Dal 1925 il paese è controllato da Ahmed Zogu, prima presidente (1925) e poi re degli albanesi (1928)</a:t>
            </a:r>
          </a:p>
          <a:p>
            <a:pPr algn="just"/>
            <a:r>
              <a:rPr lang="it-IT" sz="2800" dirty="0"/>
              <a:t>Nel 1925 sono fondate la Banca Nazionale d’Albania e la SVEA (Società per lo sviluppo economico dell’Albania) con capitale prevalentemente italiano</a:t>
            </a:r>
          </a:p>
          <a:p>
            <a:pPr algn="just"/>
            <a:r>
              <a:rPr lang="it-IT" sz="2800" dirty="0"/>
              <a:t>Nel 1926 e nel 1927 vengono stipulati i due trattati di Tirana con l’Italia</a:t>
            </a:r>
          </a:p>
          <a:p>
            <a:pPr algn="just"/>
            <a:r>
              <a:rPr lang="it-IT" sz="2800" dirty="0"/>
              <a:t>L’Italia riesce ad estromettere la Jugoslavia dalle questioni albanesi, instaurando nei fatti una sorta di protettorato sull’Albania, che si trasformerà in annessione effettiva nell’aprile 1939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19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16599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Bulgaria e Grecia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300295"/>
            <a:ext cx="10972800" cy="48258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Il capo del governo </a:t>
            </a:r>
            <a:r>
              <a:rPr lang="it-IT" sz="2800" dirty="0" err="1"/>
              <a:t>Stambolijski</a:t>
            </a:r>
            <a:r>
              <a:rPr lang="it-IT" sz="2800" dirty="0"/>
              <a:t>, leader del Partito contadino, vara una riforma agraria e punta alla creazione di una federazione balcanica</a:t>
            </a:r>
          </a:p>
          <a:p>
            <a:pPr algn="just"/>
            <a:r>
              <a:rPr lang="it-IT" sz="2800" dirty="0"/>
              <a:t>Opposizione dei nazionalisti bulgari e dell’ORIM</a:t>
            </a:r>
          </a:p>
          <a:p>
            <a:pPr algn="just"/>
            <a:r>
              <a:rPr lang="it-IT" sz="2800" dirty="0"/>
              <a:t>Nel 1923 colpo di Stato di destra con l’appoggio dell’ORIM e uccisione di </a:t>
            </a:r>
            <a:r>
              <a:rPr lang="it-IT" sz="2800" dirty="0" err="1"/>
              <a:t>Stambolijski</a:t>
            </a:r>
            <a:endParaRPr lang="it-IT" sz="2800" dirty="0"/>
          </a:p>
          <a:p>
            <a:pPr algn="just"/>
            <a:r>
              <a:rPr lang="it-IT" sz="2800" dirty="0"/>
              <a:t>Appoggio dell’Italia fascista all’ORIM</a:t>
            </a:r>
          </a:p>
          <a:p>
            <a:pPr algn="just"/>
            <a:r>
              <a:rPr lang="it-IT" sz="2800" dirty="0"/>
              <a:t>Nel 1934 colpo di stato del gruppo militare nazionalista </a:t>
            </a:r>
            <a:r>
              <a:rPr lang="it-IT" sz="2800" dirty="0" err="1"/>
              <a:t>Zveno</a:t>
            </a:r>
            <a:r>
              <a:rPr lang="it-IT" sz="2800" dirty="0"/>
              <a:t>, che elimina l’ORIM, considerato ormai fuori controllo</a:t>
            </a:r>
          </a:p>
          <a:p>
            <a:pPr algn="just"/>
            <a:r>
              <a:rPr lang="it-IT" sz="2800" dirty="0"/>
              <a:t>Nel 1935 re Boris III instaura una dittatura regia</a:t>
            </a:r>
          </a:p>
          <a:p>
            <a:pPr algn="just"/>
            <a:r>
              <a:rPr lang="it-IT" sz="2800" dirty="0"/>
              <a:t>In Grecia alternanza di fasi liberali e dittatoriali e nel 1936 presa del potere di </a:t>
            </a:r>
            <a:r>
              <a:rPr lang="it-IT" sz="2800" dirty="0" err="1"/>
              <a:t>Metaxas</a:t>
            </a:r>
            <a:r>
              <a:rPr lang="it-IT" sz="2800" dirty="0"/>
              <a:t>, che instaura una dittatura sul modello fascista</a:t>
            </a:r>
          </a:p>
        </p:txBody>
      </p:sp>
    </p:spTree>
    <p:extLst>
      <p:ext uri="{BB962C8B-B14F-4D97-AF65-F5344CB8AC3E}">
        <p14:creationId xmlns:p14="http://schemas.microsoft.com/office/powerpoint/2010/main" val="235515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4675" y="612395"/>
            <a:ext cx="10670797" cy="556190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 crisi economica del 1929 si manifesta in Europa orientale nei primi anni Trenta</a:t>
            </a:r>
          </a:p>
          <a:p>
            <a:pPr algn="just"/>
            <a:r>
              <a:rPr lang="it-IT" sz="2800" dirty="0"/>
              <a:t>Il prezzo del grano si dimezza, ma i prezzi dei prodotti industriali restano più alti</a:t>
            </a:r>
          </a:p>
          <a:p>
            <a:pPr algn="just"/>
            <a:r>
              <a:rPr lang="it-IT" sz="2800" dirty="0"/>
              <a:t>La «forbice dei prezzi» mette in grande difficoltà i contadini</a:t>
            </a:r>
          </a:p>
          <a:p>
            <a:pPr algn="just"/>
            <a:r>
              <a:rPr lang="it-IT" sz="2800" dirty="0"/>
              <a:t>La popolazione contadina o trova sbocco nell’industria o nell’emigrazione, prima verso l’America poi verso l’Europa occidentale (soprattutto la Francia)</a:t>
            </a:r>
          </a:p>
          <a:p>
            <a:pPr algn="just"/>
            <a:r>
              <a:rPr lang="it-IT" sz="2800" dirty="0"/>
              <a:t>Crescente successo del modello corporativo presso le classi dirigenti dell’Europa orientale come possibile «terza via» fra capitalismo liberal-democratico occidentale e comunismo sovietico</a:t>
            </a:r>
          </a:p>
        </p:txBody>
      </p:sp>
    </p:spTree>
    <p:extLst>
      <p:ext uri="{BB962C8B-B14F-4D97-AF65-F5344CB8AC3E}">
        <p14:creationId xmlns:p14="http://schemas.microsoft.com/office/powerpoint/2010/main" val="2442277027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2_Tema di Office</vt:lpstr>
      <vt:lpstr>Romania</vt:lpstr>
      <vt:lpstr>Jugoslavia</vt:lpstr>
      <vt:lpstr>Albania</vt:lpstr>
      <vt:lpstr>Bulgaria e Grecia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SANTORO STEFANO</dc:creator>
  <cp:lastModifiedBy>SANTORO STEFANO</cp:lastModifiedBy>
  <cp:revision>1</cp:revision>
  <dcterms:created xsi:type="dcterms:W3CDTF">2024-11-18T08:39:40Z</dcterms:created>
  <dcterms:modified xsi:type="dcterms:W3CDTF">2024-11-18T08:40:16Z</dcterms:modified>
</cp:coreProperties>
</file>