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616" r:id="rId3"/>
    <p:sldId id="555" r:id="rId4"/>
    <p:sldId id="556" r:id="rId5"/>
    <p:sldId id="557" r:id="rId6"/>
    <p:sldId id="558" r:id="rId7"/>
    <p:sldId id="559" r:id="rId8"/>
    <p:sldId id="560" r:id="rId9"/>
    <p:sldId id="561" r:id="rId10"/>
    <p:sldId id="562" r:id="rId11"/>
    <p:sldId id="564" r:id="rId12"/>
    <p:sldId id="563" r:id="rId13"/>
    <p:sldId id="565" r:id="rId14"/>
    <p:sldId id="566" r:id="rId15"/>
    <p:sldId id="567" r:id="rId16"/>
    <p:sldId id="658" r:id="rId17"/>
    <p:sldId id="640" r:id="rId18"/>
    <p:sldId id="648" r:id="rId19"/>
    <p:sldId id="650" r:id="rId20"/>
    <p:sldId id="651" r:id="rId21"/>
    <p:sldId id="443" r:id="rId22"/>
    <p:sldId id="657" r:id="rId23"/>
    <p:sldId id="652" r:id="rId24"/>
    <p:sldId id="653" r:id="rId25"/>
    <p:sldId id="654" r:id="rId26"/>
    <p:sldId id="656" r:id="rId27"/>
    <p:sldId id="655" r:id="rId28"/>
    <p:sldId id="659" r:id="rId29"/>
    <p:sldId id="582" r:id="rId30"/>
    <p:sldId id="583" r:id="rId31"/>
    <p:sldId id="584" r:id="rId32"/>
    <p:sldId id="568" r:id="rId33"/>
    <p:sldId id="569" r:id="rId34"/>
    <p:sldId id="570" r:id="rId35"/>
    <p:sldId id="572" r:id="rId36"/>
    <p:sldId id="610" r:id="rId37"/>
    <p:sldId id="611" r:id="rId38"/>
    <p:sldId id="602" r:id="rId39"/>
    <p:sldId id="601" r:id="rId40"/>
    <p:sldId id="596" r:id="rId41"/>
    <p:sldId id="597" r:id="rId42"/>
    <p:sldId id="598" r:id="rId43"/>
    <p:sldId id="585" r:id="rId44"/>
    <p:sldId id="604" r:id="rId45"/>
    <p:sldId id="599" r:id="rId46"/>
    <p:sldId id="600" r:id="rId47"/>
    <p:sldId id="586" r:id="rId48"/>
    <p:sldId id="587" r:id="rId49"/>
    <p:sldId id="593" r:id="rId50"/>
    <p:sldId id="612" r:id="rId51"/>
    <p:sldId id="613" r:id="rId52"/>
    <p:sldId id="614" r:id="rId53"/>
    <p:sldId id="607" r:id="rId54"/>
    <p:sldId id="589" r:id="rId55"/>
    <p:sldId id="615" r:id="rId56"/>
    <p:sldId id="592" r:id="rId57"/>
    <p:sldId id="588" r:id="rId58"/>
    <p:sldId id="594" r:id="rId59"/>
    <p:sldId id="591" r:id="rId60"/>
    <p:sldId id="590" r:id="rId61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62"/>
      <p:bold r:id="rId63"/>
      <p:italic r:id="rId64"/>
      <p:boldItalic r:id="rId65"/>
    </p:embeddedFont>
    <p:embeddedFont>
      <p:font typeface="Segoe UI Semilight" panose="020B0402040204020203" pitchFamily="34" charset="0"/>
      <p:regular r:id="rId66"/>
      <p:italic r:id="rId67"/>
    </p:embeddedFont>
    <p:embeddedFont>
      <p:font typeface="Swis721 Cn BT" panose="020B0506020202030204" pitchFamily="34" charset="0"/>
      <p:regular r:id="rId68"/>
      <p:bold r:id="rId69"/>
      <p:italic r:id="rId70"/>
      <p:boldItalic r:id="rId7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EEF7E9"/>
    <a:srgbClr val="EAEAEA"/>
    <a:srgbClr val="1277AA"/>
    <a:srgbClr val="A2A2A2"/>
    <a:srgbClr val="F4FBFE"/>
    <a:srgbClr val="E0F3FC"/>
    <a:srgbClr val="1485BE"/>
    <a:srgbClr val="00808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Stile chiaro 2 - Color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4" autoAdjust="0"/>
    <p:restoredTop sz="94660"/>
  </p:normalViewPr>
  <p:slideViewPr>
    <p:cSldViewPr snapToGrid="0">
      <p:cViewPr>
        <p:scale>
          <a:sx n="66" d="100"/>
          <a:sy n="66" d="100"/>
        </p:scale>
        <p:origin x="2242" y="4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2265149-7078-49A1-85E3-981827BA6E9B}"/>
              </a:ext>
            </a:extLst>
          </p:cNvPr>
          <p:cNvCxnSpPr/>
          <p:nvPr userDrawn="1"/>
        </p:nvCxnSpPr>
        <p:spPr>
          <a:xfrm>
            <a:off x="3219450" y="4935787"/>
            <a:ext cx="52959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B8E3A30F-A9E1-4C6A-A429-C237F91A64B6}"/>
              </a:ext>
            </a:extLst>
          </p:cNvPr>
          <p:cNvCxnSpPr/>
          <p:nvPr userDrawn="1"/>
        </p:nvCxnSpPr>
        <p:spPr>
          <a:xfrm flipV="1">
            <a:off x="3219450" y="4983702"/>
            <a:ext cx="5295900" cy="2856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B9E338E1-9531-48B0-B6F4-A75F2565592D}"/>
              </a:ext>
            </a:extLst>
          </p:cNvPr>
          <p:cNvSpPr txBox="1">
            <a:spLocks/>
          </p:cNvSpPr>
          <p:nvPr userDrawn="1"/>
        </p:nvSpPr>
        <p:spPr>
          <a:xfrm>
            <a:off x="5456579" y="118655"/>
            <a:ext cx="3058771" cy="13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it-IT" sz="1400" b="1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Ing. Carlo Antonio Stival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via A. Valerio 6/1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34127 Trieste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+390405583478</a:t>
            </a:r>
          </a:p>
          <a:p>
            <a:pPr algn="r">
              <a:lnSpc>
                <a:spcPct val="100000"/>
              </a:lnSpc>
            </a:pPr>
            <a:r>
              <a:rPr lang="it-IT" sz="1400" b="0" kern="120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cstival@units.it</a:t>
            </a:r>
          </a:p>
        </p:txBody>
      </p:sp>
      <p:pic>
        <p:nvPicPr>
          <p:cNvPr id="16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244EB3-63C2-4C50-96FC-C4D414A6B1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687" y="297971"/>
            <a:ext cx="1305892" cy="98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nuovo logo UniTS">
            <a:extLst>
              <a:ext uri="{FF2B5EF4-FFF2-40B4-BE49-F238E27FC236}">
                <a16:creationId xmlns:a16="http://schemas.microsoft.com/office/drawing/2014/main" id="{91E33BC3-A901-48B4-A4A9-3E1C13311F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252838"/>
            <a:ext cx="3025775" cy="10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4227AF4E-051B-66A7-7FB3-BDB3FDA81C1D}"/>
              </a:ext>
            </a:extLst>
          </p:cNvPr>
          <p:cNvSpPr txBox="1">
            <a:spLocks/>
          </p:cNvSpPr>
          <p:nvPr userDrawn="1"/>
        </p:nvSpPr>
        <p:spPr>
          <a:xfrm>
            <a:off x="3219451" y="5051146"/>
            <a:ext cx="5295900" cy="9269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Corso di </a:t>
            </a:r>
            <a:r>
              <a:rPr lang="it-IT" sz="16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6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C42F4F2-B14B-0C65-D53C-E88FE34900B0}"/>
              </a:ext>
            </a:extLst>
          </p:cNvPr>
          <p:cNvSpPr txBox="1">
            <a:spLocks/>
          </p:cNvSpPr>
          <p:nvPr userDrawn="1"/>
        </p:nvSpPr>
        <p:spPr>
          <a:xfrm>
            <a:off x="0" y="3598156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14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328BFF-8D05-93FD-E3E4-DCE23DE843B6}"/>
              </a:ext>
            </a:extLst>
          </p:cNvPr>
          <p:cNvSpPr txBox="1">
            <a:spLocks/>
          </p:cNvSpPr>
          <p:nvPr userDrawn="1"/>
        </p:nvSpPr>
        <p:spPr>
          <a:xfrm>
            <a:off x="0" y="3124002"/>
            <a:ext cx="3219450" cy="8203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3600" b="1" i="0" dirty="0">
                <a:solidFill>
                  <a:srgbClr val="00B050"/>
                </a:solidFill>
                <a:latin typeface="Swis721 Cn BT" panose="020B0506020202030204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LEZIONE</a:t>
            </a:r>
          </a:p>
        </p:txBody>
      </p:sp>
    </p:spTree>
    <p:extLst>
      <p:ext uri="{BB962C8B-B14F-4D97-AF65-F5344CB8AC3E}">
        <p14:creationId xmlns:p14="http://schemas.microsoft.com/office/powerpoint/2010/main" val="3349455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522EF6-1B50-4C06-A1D8-20F6E87F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6773635" cy="6556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>
                <a:latin typeface="Swis721 Cn BT" panose="020B0506020202030204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2B1935-5F4C-40D6-AF97-F4DB7403271F}"/>
              </a:ext>
            </a:extLst>
          </p:cNvPr>
          <p:cNvSpPr txBox="1">
            <a:spLocks/>
          </p:cNvSpPr>
          <p:nvPr userDrawn="1"/>
        </p:nvSpPr>
        <p:spPr>
          <a:xfrm>
            <a:off x="1277537" y="6470650"/>
            <a:ext cx="6838949" cy="3826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Carlo Antonio Stival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100" b="1" kern="1200" baseline="0" dirty="0">
                <a:solidFill>
                  <a:schemeClr val="bg1">
                    <a:lumMod val="65000"/>
                  </a:schemeClr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Architettura Tecnica</a:t>
            </a:r>
            <a:endParaRPr lang="it-IT" sz="1100" b="1" kern="1200" dirty="0">
              <a:solidFill>
                <a:schemeClr val="bg1">
                  <a:lumMod val="65000"/>
                </a:schemeClr>
              </a:solidFill>
              <a:latin typeface="Swis721 Cn BT" panose="020B0506020202030204" pitchFamily="34" charset="0"/>
              <a:ea typeface="+mj-ea"/>
              <a:cs typeface="Segoe UI Semilight" panose="020B0402040204020203" pitchFamily="34" charset="0"/>
            </a:endParaRPr>
          </a:p>
          <a:p>
            <a:pPr algn="r" fontAlgn="auto">
              <a:spcAft>
                <a:spcPts val="0"/>
              </a:spcAft>
              <a:defRPr/>
            </a:pPr>
            <a:endParaRPr lang="it-IT" sz="1100" i="1" dirty="0">
              <a:latin typeface="Swis721 Cn BT" panose="020B0506020202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869FF64-B989-4996-8642-1465F584A571}"/>
              </a:ext>
            </a:extLst>
          </p:cNvPr>
          <p:cNvSpPr txBox="1">
            <a:spLocks/>
          </p:cNvSpPr>
          <p:nvPr userDrawn="1"/>
        </p:nvSpPr>
        <p:spPr>
          <a:xfrm>
            <a:off x="628649" y="50143"/>
            <a:ext cx="5348405" cy="5531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kern="1200" noProof="0" dirty="0">
                <a:solidFill>
                  <a:schemeClr val="tx1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Chiusure e partizioni orizzontali: parte resistente. Orditi reticolari e inclinati. Solai in c.a.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3E4097-8D0D-419D-8F89-973C7F24FAF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7208520" y="0"/>
            <a:ext cx="1306829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Source Sans Pro Black"/>
              </a:defRPr>
            </a:lvl9pPr>
          </a:lstStyle>
          <a:p>
            <a:pPr algn="r">
              <a:lnSpc>
                <a:spcPct val="100000"/>
              </a:lnSpc>
            </a:pPr>
            <a:fld id="{925AA9F4-7852-4789-B752-44D4F3C209BD}" type="slidenum">
              <a:rPr lang="en-US" sz="6400" spc="-300" baseline="0" smtClean="0">
                <a:solidFill>
                  <a:srgbClr val="00B050"/>
                </a:solidFill>
                <a:latin typeface="Swis721 Cn BT" panose="020B0506020202030204" pitchFamily="34" charset="0"/>
                <a:ea typeface="Source Sans Pro Semibold" panose="020B0603030403020204" pitchFamily="34" charset="0"/>
                <a:cs typeface="Segoe UI Semilight" panose="020B0402040204020203" pitchFamily="34" charset="0"/>
              </a:rPr>
              <a:pPr algn="r">
                <a:lnSpc>
                  <a:spcPct val="100000"/>
                </a:lnSpc>
              </a:pPr>
              <a:t>‹N›</a:t>
            </a:fld>
            <a:endParaRPr lang="en-US" sz="6400" spc="-300" baseline="0" dirty="0">
              <a:solidFill>
                <a:srgbClr val="00B050"/>
              </a:solidFill>
              <a:latin typeface="Swis721 Cn BT" panose="020B0506020202030204" pitchFamily="34" charset="0"/>
              <a:ea typeface="Source Sans Pro Semibold" panose="020B060303040302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1BE3A05-6A21-4053-ACD4-DB14ACBB2E74}"/>
              </a:ext>
            </a:extLst>
          </p:cNvPr>
          <p:cNvSpPr txBox="1">
            <a:spLocks/>
          </p:cNvSpPr>
          <p:nvPr userDrawn="1"/>
        </p:nvSpPr>
        <p:spPr>
          <a:xfrm>
            <a:off x="7892031" y="6385764"/>
            <a:ext cx="697987" cy="3739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2800" b="1" spc="-100" baseline="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14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FCF78F5-128B-415A-B643-34FDFB828A3B}"/>
              </a:ext>
            </a:extLst>
          </p:cNvPr>
          <p:cNvSpPr/>
          <p:nvPr userDrawn="1"/>
        </p:nvSpPr>
        <p:spPr>
          <a:xfrm>
            <a:off x="1158242" y="6814840"/>
            <a:ext cx="138493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1" name="Connettore 1 7">
            <a:extLst>
              <a:ext uri="{FF2B5EF4-FFF2-40B4-BE49-F238E27FC236}">
                <a16:creationId xmlns:a16="http://schemas.microsoft.com/office/drawing/2014/main" id="{DE4B0E0D-7076-4D0D-83BE-D32F433F0023}"/>
              </a:ext>
            </a:extLst>
          </p:cNvPr>
          <p:cNvCxnSpPr/>
          <p:nvPr userDrawn="1"/>
        </p:nvCxnSpPr>
        <p:spPr>
          <a:xfrm>
            <a:off x="628650" y="102076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8">
            <a:extLst>
              <a:ext uri="{FF2B5EF4-FFF2-40B4-BE49-F238E27FC236}">
                <a16:creationId xmlns:a16="http://schemas.microsoft.com/office/drawing/2014/main" id="{4FCECAA5-50A2-442E-A8A4-3A7895112292}"/>
              </a:ext>
            </a:extLst>
          </p:cNvPr>
          <p:cNvCxnSpPr/>
          <p:nvPr userDrawn="1"/>
        </p:nvCxnSpPr>
        <p:spPr>
          <a:xfrm>
            <a:off x="628650" y="6338888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immagine menu dipartimento | Dipartimento di Ingegneria e Architettura">
            <a:extLst>
              <a:ext uri="{FF2B5EF4-FFF2-40B4-BE49-F238E27FC236}">
                <a16:creationId xmlns:a16="http://schemas.microsoft.com/office/drawing/2014/main" id="{AEBB7923-426C-44A9-BB2E-E8E37B8B39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613" y="6387359"/>
            <a:ext cx="510563" cy="3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nuovo logo UniTS">
            <a:extLst>
              <a:ext uri="{FF2B5EF4-FFF2-40B4-BE49-F238E27FC236}">
                <a16:creationId xmlns:a16="http://schemas.microsoft.com/office/drawing/2014/main" id="{DB0D93F4-27D3-4C73-9B13-080FE2AE1F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49" y="6385764"/>
            <a:ext cx="1189765" cy="40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FF7AC778-0FA4-42E9-BE8A-CABB50C90497}"/>
              </a:ext>
            </a:extLst>
          </p:cNvPr>
          <p:cNvSpPr txBox="1">
            <a:spLocks/>
          </p:cNvSpPr>
          <p:nvPr userDrawn="1"/>
        </p:nvSpPr>
        <p:spPr>
          <a:xfrm>
            <a:off x="0" y="3602169"/>
            <a:ext cx="3219450" cy="263168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it-IT" sz="19900" b="1" kern="1200" spc="-1000" baseline="0" dirty="0">
                <a:solidFill>
                  <a:srgbClr val="F3FFF8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8077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6"/>
          <p:cNvCxnSpPr/>
          <p:nvPr userDrawn="1"/>
        </p:nvCxnSpPr>
        <p:spPr>
          <a:xfrm>
            <a:off x="628650" y="3502343"/>
            <a:ext cx="78867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7"/>
          <p:cNvCxnSpPr/>
          <p:nvPr userDrawn="1"/>
        </p:nvCxnSpPr>
        <p:spPr>
          <a:xfrm>
            <a:off x="628650" y="3566597"/>
            <a:ext cx="7886700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287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ttotitolo 2">
            <a:extLst>
              <a:ext uri="{FF2B5EF4-FFF2-40B4-BE49-F238E27FC236}">
                <a16:creationId xmlns:a16="http://schemas.microsoft.com/office/drawing/2014/main" id="{50832087-1BA5-4C5A-A08C-FC5949BB964B}"/>
              </a:ext>
            </a:extLst>
          </p:cNvPr>
          <p:cNvSpPr txBox="1">
            <a:spLocks/>
          </p:cNvSpPr>
          <p:nvPr/>
        </p:nvSpPr>
        <p:spPr bwMode="auto">
          <a:xfrm>
            <a:off x="3219450" y="3816599"/>
            <a:ext cx="5295900" cy="109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Swis721 Cn BT" panose="020B0506020202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Chiusure e partizioni orizzontali</a:t>
            </a: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cs typeface="Segoe UI Semilight" panose="020B0402040204020203" pitchFamily="34" charset="0"/>
              </a:rPr>
              <a:t>Parte resistente. Orditi reticolari e inclinati. Solai in c.a.</a:t>
            </a:r>
          </a:p>
        </p:txBody>
      </p:sp>
    </p:spTree>
    <p:extLst>
      <p:ext uri="{BB962C8B-B14F-4D97-AF65-F5344CB8AC3E}">
        <p14:creationId xmlns:p14="http://schemas.microsoft.com/office/powerpoint/2010/main" val="13907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16" name="Immagine 15" descr="Immagine che contiene testo, esterni, edificio, vecchio&#10;&#10;Descrizione generata automaticamente">
            <a:extLst>
              <a:ext uri="{FF2B5EF4-FFF2-40B4-BE49-F238E27FC236}">
                <a16:creationId xmlns:a16="http://schemas.microsoft.com/office/drawing/2014/main" id="{EBF3A520-C19D-4227-8E5B-3177DE727C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50" y="1167153"/>
            <a:ext cx="6769099" cy="496240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FEFBF3-003E-45F4-A10B-9353219398BA}"/>
              </a:ext>
            </a:extLst>
          </p:cNvPr>
          <p:cNvSpPr txBox="1"/>
          <p:nvPr/>
        </p:nvSpPr>
        <p:spPr>
          <a:xfrm>
            <a:off x="6083300" y="1281499"/>
            <a:ext cx="2435130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Idroscalo di Trieste, 1931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1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3" name="Immagine 2" descr="Immagine che contiene testo, edificio, ponte, vecchio&#10;&#10;Descrizione generata automaticamente">
            <a:extLst>
              <a:ext uri="{FF2B5EF4-FFF2-40B4-BE49-F238E27FC236}">
                <a16:creationId xmlns:a16="http://schemas.microsoft.com/office/drawing/2014/main" id="{612FED02-75D1-4552-99F0-BC9432F468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70" y="1143000"/>
            <a:ext cx="3742738" cy="5009764"/>
          </a:xfrm>
          <a:prstGeom prst="rect">
            <a:avLst/>
          </a:prstGeom>
        </p:spPr>
      </p:pic>
      <p:pic>
        <p:nvPicPr>
          <p:cNvPr id="5" name="Immagine 4" descr="Immagine che contiene testo, edificio, esterni, vecchio&#10;&#10;Descrizione generata automaticamente">
            <a:extLst>
              <a:ext uri="{FF2B5EF4-FFF2-40B4-BE49-F238E27FC236}">
                <a16:creationId xmlns:a16="http://schemas.microsoft.com/office/drawing/2014/main" id="{83556A6E-4F41-4086-B86B-F7EA295A6C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43000"/>
            <a:ext cx="3689049" cy="500976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BFEFBF3-003E-45F4-A10B-9353219398BA}"/>
              </a:ext>
            </a:extLst>
          </p:cNvPr>
          <p:cNvSpPr txBox="1"/>
          <p:nvPr/>
        </p:nvSpPr>
        <p:spPr>
          <a:xfrm>
            <a:off x="6083300" y="1281499"/>
            <a:ext cx="2435130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Idroscalo di Trieste, 1932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716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FA9757C-BA74-404A-A041-212D59CB5EA9}"/>
              </a:ext>
            </a:extLst>
          </p:cNvPr>
          <p:cNvGrpSpPr/>
          <p:nvPr/>
        </p:nvGrpSpPr>
        <p:grpSpPr>
          <a:xfrm>
            <a:off x="1111253" y="1574800"/>
            <a:ext cx="6864348" cy="2096120"/>
            <a:chOff x="842563" y="1633928"/>
            <a:chExt cx="7653418" cy="2635202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1A77E3B-2447-492A-8015-A0B7C2F7C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58"/>
            <a:stretch/>
          </p:blipFill>
          <p:spPr>
            <a:xfrm>
              <a:off x="842563" y="1633928"/>
              <a:ext cx="3552488" cy="2635202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E67E04B-E76E-4ACB-BBD3-9A9B59869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8540" y="1633928"/>
              <a:ext cx="3057441" cy="2630574"/>
            </a:xfrm>
            <a:prstGeom prst="rect">
              <a:avLst/>
            </a:prstGeom>
          </p:spPr>
        </p:pic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8C657F17-C392-425C-A1A3-CD0FF4D21095}"/>
                </a:ext>
              </a:extLst>
            </p:cNvPr>
            <p:cNvSpPr/>
            <p:nvPr/>
          </p:nvSpPr>
          <p:spPr>
            <a:xfrm>
              <a:off x="4304963" y="1633928"/>
              <a:ext cx="1254265" cy="26305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FFFDAF3A-A177-4462-BA61-A0C4956F7F40}"/>
              </a:ext>
            </a:extLst>
          </p:cNvPr>
          <p:cNvGrpSpPr/>
          <p:nvPr/>
        </p:nvGrpSpPr>
        <p:grpSpPr>
          <a:xfrm>
            <a:off x="628650" y="3667239"/>
            <a:ext cx="7653418" cy="2431406"/>
            <a:chOff x="790830" y="4426594"/>
            <a:chExt cx="7653418" cy="2431406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7095A5C7-3F97-4ED4-9C42-47DDA0A30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0830" y="4426596"/>
              <a:ext cx="7653418" cy="2431404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1431D8FF-927F-411C-97C5-0DD7AD63076D}"/>
                </a:ext>
              </a:extLst>
            </p:cNvPr>
            <p:cNvSpPr/>
            <p:nvPr/>
          </p:nvSpPr>
          <p:spPr>
            <a:xfrm>
              <a:off x="790830" y="4426594"/>
              <a:ext cx="7653418" cy="2431405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FAD426C-FF3A-43D6-8B79-787099703EB5}"/>
              </a:ext>
            </a:extLst>
          </p:cNvPr>
          <p:cNvSpPr txBox="1"/>
          <p:nvPr/>
        </p:nvSpPr>
        <p:spPr>
          <a:xfrm>
            <a:off x="188686" y="4075467"/>
            <a:ext cx="1959428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Irrigidimento corrente superiore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per massa</a:t>
            </a:r>
            <a:endParaRPr lang="en-US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18A88A-5D0C-4133-8760-9D18670A744F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Gestione dell’instabilità laterale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DEAD219-094E-43B1-ABFE-056C25908B0B}"/>
              </a:ext>
            </a:extLst>
          </p:cNvPr>
          <p:cNvSpPr txBox="1"/>
          <p:nvPr/>
        </p:nvSpPr>
        <p:spPr>
          <a:xfrm>
            <a:off x="6801757" y="5486027"/>
            <a:ext cx="2093684" cy="547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Irrigidimento corrente superiore </a:t>
            </a:r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per geometria</a:t>
            </a:r>
            <a:endParaRPr lang="en-US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614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3919622-AE2C-4986-B298-00FCE4B7FE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56" y="1105528"/>
            <a:ext cx="6886487" cy="516027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68BC7A84-22A3-4464-8E5D-FD24C1584D2F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IRRIGIDIMENTO PER MASSA</a:t>
            </a:r>
          </a:p>
        </p:txBody>
      </p:sp>
    </p:spTree>
    <p:extLst>
      <p:ext uri="{BB962C8B-B14F-4D97-AF65-F5344CB8AC3E}">
        <p14:creationId xmlns:p14="http://schemas.microsoft.com/office/powerpoint/2010/main" val="2391300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54017A-1804-497D-8C6A-4630BD3C41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00" y="1166089"/>
            <a:ext cx="7781199" cy="497844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C1B6A59-2D9A-4B44-AE2E-B1B92C28B674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IRRIGIDIMENTO PER GEOMETRIA</a:t>
            </a:r>
          </a:p>
        </p:txBody>
      </p:sp>
    </p:spTree>
    <p:extLst>
      <p:ext uri="{BB962C8B-B14F-4D97-AF65-F5344CB8AC3E}">
        <p14:creationId xmlns:p14="http://schemas.microsoft.com/office/powerpoint/2010/main" val="349071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367455E-3298-4C58-ACAD-6BAC14E848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94" y="1132115"/>
            <a:ext cx="7721611" cy="5128532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CF14D3F-748C-61E3-E3F9-4E7608DBF678}"/>
              </a:ext>
            </a:extLst>
          </p:cNvPr>
          <p:cNvSpPr txBox="1">
            <a:spLocks/>
          </p:cNvSpPr>
          <p:nvPr/>
        </p:nvSpPr>
        <p:spPr>
          <a:xfrm>
            <a:off x="7091362" y="1775512"/>
            <a:ext cx="1644966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IRRIGIDIMENTO PER GEOMETRIA</a:t>
            </a:r>
          </a:p>
        </p:txBody>
      </p:sp>
    </p:spTree>
    <p:extLst>
      <p:ext uri="{BB962C8B-B14F-4D97-AF65-F5344CB8AC3E}">
        <p14:creationId xmlns:p14="http://schemas.microsoft.com/office/powerpoint/2010/main" val="1355429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4A740-F4A1-DDB7-B563-3E9455C2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B5E2E760-87B7-B825-47C5-999842200DBE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Coperture lignee inclinate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1BF7A5F-AEF2-BC6D-002D-4DE87BF17C25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14.2</a:t>
            </a:r>
          </a:p>
        </p:txBody>
      </p:sp>
    </p:spTree>
    <p:extLst>
      <p:ext uri="{BB962C8B-B14F-4D97-AF65-F5344CB8AC3E}">
        <p14:creationId xmlns:p14="http://schemas.microsoft.com/office/powerpoint/2010/main" val="2328799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8734033A-7A1A-45F8-8C22-EA6E4B5081EF}"/>
              </a:ext>
            </a:extLst>
          </p:cNvPr>
          <p:cNvGrpSpPr/>
          <p:nvPr/>
        </p:nvGrpSpPr>
        <p:grpSpPr>
          <a:xfrm>
            <a:off x="1041400" y="1463552"/>
            <a:ext cx="7547546" cy="4784847"/>
            <a:chOff x="676976" y="1112836"/>
            <a:chExt cx="8038970" cy="5135563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97CE80D5-267E-4292-9828-986F1405B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6976" y="1112836"/>
              <a:ext cx="7790048" cy="5135563"/>
            </a:xfrm>
            <a:prstGeom prst="rect">
              <a:avLst/>
            </a:prstGeom>
          </p:spPr>
        </p:pic>
        <p:sp>
          <p:nvSpPr>
            <p:cNvPr id="5" name="CasellaDiTesto 22">
              <a:extLst>
                <a:ext uri="{FF2B5EF4-FFF2-40B4-BE49-F238E27FC236}">
                  <a16:creationId xmlns:a16="http://schemas.microsoft.com/office/drawing/2014/main" id="{87CFA789-5EBE-495D-83D8-9FBEA7527F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5530" y="5437949"/>
              <a:ext cx="889671" cy="511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muro</a:t>
              </a:r>
            </a:p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di spina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7" name="CasellaDiTesto 22">
              <a:extLst>
                <a:ext uri="{FF2B5EF4-FFF2-40B4-BE49-F238E27FC236}">
                  <a16:creationId xmlns:a16="http://schemas.microsoft.com/office/drawing/2014/main" id="{13740E81-99D8-4314-8AAC-F6C0682143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676" y="4301668"/>
              <a:ext cx="1213993" cy="5116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setto di controvento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8" name="CasellaDiTesto 22">
              <a:extLst>
                <a:ext uri="{FF2B5EF4-FFF2-40B4-BE49-F238E27FC236}">
                  <a16:creationId xmlns:a16="http://schemas.microsoft.com/office/drawing/2014/main" id="{4CC4C56E-46AD-4870-852B-4D7D0E1D8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9606" y="4648200"/>
              <a:ext cx="1391794" cy="3301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arcarecci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9" name="CasellaDiTesto 22">
              <a:extLst>
                <a:ext uri="{FF2B5EF4-FFF2-40B4-BE49-F238E27FC236}">
                  <a16:creationId xmlns:a16="http://schemas.microsoft.com/office/drawing/2014/main" id="{16B111C6-4693-4E32-AF85-18BB635C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304" y="4301668"/>
              <a:ext cx="1887227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orditura secondaria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11" name="CasellaDiTesto 22">
              <a:extLst>
                <a:ext uri="{FF2B5EF4-FFF2-40B4-BE49-F238E27FC236}">
                  <a16:creationId xmlns:a16="http://schemas.microsoft.com/office/drawing/2014/main" id="{2D46CE64-DF64-4B51-B3AD-8A871873F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3750" y="4250868"/>
              <a:ext cx="1887227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orditura secondaria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12" name="CasellaDiTesto 22">
              <a:extLst>
                <a:ext uri="{FF2B5EF4-FFF2-40B4-BE49-F238E27FC236}">
                  <a16:creationId xmlns:a16="http://schemas.microsoft.com/office/drawing/2014/main" id="{1B72B8BE-4D8F-4A0A-B9A1-740D07F2D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1251" y="4470170"/>
              <a:ext cx="1734695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arcarecci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13" name="CasellaDiTesto 22">
              <a:extLst>
                <a:ext uri="{FF2B5EF4-FFF2-40B4-BE49-F238E27FC236}">
                  <a16:creationId xmlns:a16="http://schemas.microsoft.com/office/drawing/2014/main" id="{9A846B00-E140-43E3-9751-1BA629DB2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5251" y="4758980"/>
              <a:ext cx="1480695" cy="2194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puntone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14" name="CasellaDiTesto 22">
              <a:extLst>
                <a:ext uri="{FF2B5EF4-FFF2-40B4-BE49-F238E27FC236}">
                  <a16:creationId xmlns:a16="http://schemas.microsoft.com/office/drawing/2014/main" id="{417AD415-3B26-400F-801E-39B7FE417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006" y="5992583"/>
              <a:ext cx="1734695" cy="2544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setti longitudinali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15" name="CasellaDiTesto 22">
              <a:extLst>
                <a:ext uri="{FF2B5EF4-FFF2-40B4-BE49-F238E27FC236}">
                  <a16:creationId xmlns:a16="http://schemas.microsoft.com/office/drawing/2014/main" id="{AA3BB88F-35DC-423E-89FF-F4D4EF4D6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4911" y="5486169"/>
              <a:ext cx="1213993" cy="5971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it-IT" altLang="en-US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setti longitudinali</a:t>
              </a:r>
              <a:endParaRPr lang="en-US" altLang="en-US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ACC6D33B-9103-4668-8767-CD27E6702DF9}"/>
              </a:ext>
            </a:extLst>
          </p:cNvPr>
          <p:cNvSpPr txBox="1">
            <a:spLocks/>
          </p:cNvSpPr>
          <p:nvPr/>
        </p:nvSpPr>
        <p:spPr>
          <a:xfrm>
            <a:off x="1842464" y="11065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ALLA LOMBARDA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C640552-FE42-44C8-8380-B6866CA62AFE}"/>
              </a:ext>
            </a:extLst>
          </p:cNvPr>
          <p:cNvSpPr txBox="1">
            <a:spLocks/>
          </p:cNvSpPr>
          <p:nvPr/>
        </p:nvSpPr>
        <p:spPr>
          <a:xfrm>
            <a:off x="5227849" y="11065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ALLA PIEMONTESE</a:t>
            </a:r>
          </a:p>
        </p:txBody>
      </p:sp>
    </p:spTree>
    <p:extLst>
      <p:ext uri="{BB962C8B-B14F-4D97-AF65-F5344CB8AC3E}">
        <p14:creationId xmlns:p14="http://schemas.microsoft.com/office/powerpoint/2010/main" val="1077063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F2904DF7-72EF-4A2A-AFE3-621D79796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855952" y="410665"/>
            <a:ext cx="3980626" cy="603666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CB0C1DA-808E-4930-B8AA-EB5CE60E833F}"/>
              </a:ext>
            </a:extLst>
          </p:cNvPr>
          <p:cNvSpPr txBox="1">
            <a:spLocks/>
          </p:cNvSpPr>
          <p:nvPr/>
        </p:nvSpPr>
        <p:spPr>
          <a:xfrm>
            <a:off x="833649" y="13224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ALLA PIEMONTESE</a:t>
            </a:r>
          </a:p>
        </p:txBody>
      </p:sp>
      <p:sp>
        <p:nvSpPr>
          <p:cNvPr id="5" name="CasellaDiTesto 22">
            <a:extLst>
              <a:ext uri="{FF2B5EF4-FFF2-40B4-BE49-F238E27FC236}">
                <a16:creationId xmlns:a16="http://schemas.microsoft.com/office/drawing/2014/main" id="{2E36CC77-E77F-4AAE-853D-F08B666FA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334" y="5096514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colmo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9F3FB340-0666-437E-9361-C797BFE5A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115" y="5096514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falsi puntoni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210946A4-FF79-4E7A-88F1-9BDFCF5ED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502" y="5096514"/>
            <a:ext cx="985521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cantonali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55F7896-4B6F-4A1C-811C-B894211A320E}"/>
              </a:ext>
            </a:extLst>
          </p:cNvPr>
          <p:cNvSpPr/>
          <p:nvPr/>
        </p:nvSpPr>
        <p:spPr>
          <a:xfrm>
            <a:off x="2979420" y="5006340"/>
            <a:ext cx="792480" cy="476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60B436B-2CF5-4039-9A77-D92C0AEBC48E}"/>
              </a:ext>
            </a:extLst>
          </p:cNvPr>
          <p:cNvSpPr/>
          <p:nvPr/>
        </p:nvSpPr>
        <p:spPr>
          <a:xfrm>
            <a:off x="5310150" y="4853940"/>
            <a:ext cx="719994" cy="242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BF85F3F-4F42-407D-9264-75917BE285FD}"/>
              </a:ext>
            </a:extLst>
          </p:cNvPr>
          <p:cNvSpPr/>
          <p:nvPr/>
        </p:nvSpPr>
        <p:spPr>
          <a:xfrm>
            <a:off x="6261523" y="4766266"/>
            <a:ext cx="719994" cy="33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D02E499-177F-4B4A-9EB7-CDCCECDD2FC5}"/>
              </a:ext>
            </a:extLst>
          </p:cNvPr>
          <p:cNvSpPr/>
          <p:nvPr/>
        </p:nvSpPr>
        <p:spPr>
          <a:xfrm>
            <a:off x="7848598" y="4766266"/>
            <a:ext cx="985521" cy="33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0E2B4B8D-601B-40F1-BBCD-41D318FD783C}"/>
              </a:ext>
            </a:extLst>
          </p:cNvPr>
          <p:cNvSpPr/>
          <p:nvPr/>
        </p:nvSpPr>
        <p:spPr>
          <a:xfrm>
            <a:off x="8458247" y="5079562"/>
            <a:ext cx="406353" cy="33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57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11B0E91F-34F4-429F-BB06-404E29812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200" y="1157571"/>
            <a:ext cx="5497960" cy="507837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CB0C1DA-808E-4930-B8AA-EB5CE60E833F}"/>
              </a:ext>
            </a:extLst>
          </p:cNvPr>
          <p:cNvSpPr txBox="1">
            <a:spLocks/>
          </p:cNvSpPr>
          <p:nvPr/>
        </p:nvSpPr>
        <p:spPr>
          <a:xfrm>
            <a:off x="833649" y="1322448"/>
            <a:ext cx="1689099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COPERTURA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ALLA LOMBARDA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0606C78-1AB7-4282-86FA-52D4A38E3E91}"/>
              </a:ext>
            </a:extLst>
          </p:cNvPr>
          <p:cNvSpPr/>
          <p:nvPr/>
        </p:nvSpPr>
        <p:spPr>
          <a:xfrm>
            <a:off x="2522748" y="5297206"/>
            <a:ext cx="792480" cy="476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D1948B23-8494-4B0C-A70F-7962303F0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486" y="5223848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terzere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1FF2823B-E4B0-4589-A7C6-9254D36D9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384" y="5462083"/>
            <a:ext cx="892810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puntoni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9" name="CasellaDiTesto 22">
            <a:extLst>
              <a:ext uri="{FF2B5EF4-FFF2-40B4-BE49-F238E27FC236}">
                <a16:creationId xmlns:a16="http://schemas.microsoft.com/office/drawing/2014/main" id="{F203229A-9D52-4C26-B59C-2BB108751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838" y="5462083"/>
            <a:ext cx="1082042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cantonali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DF3E7C7-4102-47D4-9CF3-36B2CF00128D}"/>
              </a:ext>
            </a:extLst>
          </p:cNvPr>
          <p:cNvSpPr/>
          <p:nvPr/>
        </p:nvSpPr>
        <p:spPr>
          <a:xfrm>
            <a:off x="6379646" y="5372324"/>
            <a:ext cx="1103192" cy="792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22">
            <a:extLst>
              <a:ext uri="{FF2B5EF4-FFF2-40B4-BE49-F238E27FC236}">
                <a16:creationId xmlns:a16="http://schemas.microsoft.com/office/drawing/2014/main" id="{C63DDC1F-6A8A-4749-B115-98D6A40BE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538" y="5462083"/>
            <a:ext cx="1082042" cy="4766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muratura d’ambito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10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Ordito a sistema reticolare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8A41E07-A6AF-43A0-A181-B99689608CEB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14.1</a:t>
            </a:r>
          </a:p>
        </p:txBody>
      </p:sp>
    </p:spTree>
    <p:extLst>
      <p:ext uri="{BB962C8B-B14F-4D97-AF65-F5344CB8AC3E}">
        <p14:creationId xmlns:p14="http://schemas.microsoft.com/office/powerpoint/2010/main" val="206058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A9B60F-2219-4904-95B1-FA2CB5ACC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375" y="1493837"/>
            <a:ext cx="4210050" cy="458152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8C6E3B4E-9D23-4A60-8213-F16B83912441}"/>
              </a:ext>
            </a:extLst>
          </p:cNvPr>
          <p:cNvSpPr txBox="1">
            <a:spLocks/>
          </p:cNvSpPr>
          <p:nvPr/>
        </p:nvSpPr>
        <p:spPr>
          <a:xfrm>
            <a:off x="833649" y="1322448"/>
            <a:ext cx="2150851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 ASSENZA</a:t>
            </a:r>
          </a:p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DI APPOGGIO INTERMEDIO</a:t>
            </a:r>
          </a:p>
        </p:txBody>
      </p:sp>
      <p:sp>
        <p:nvSpPr>
          <p:cNvPr id="8" name="CasellaDiTesto 22">
            <a:extLst>
              <a:ext uri="{FF2B5EF4-FFF2-40B4-BE49-F238E27FC236}">
                <a16:creationId xmlns:a16="http://schemas.microsoft.com/office/drawing/2014/main" id="{BCF3D74A-C894-4768-A78F-61301D8C8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1493838"/>
            <a:ext cx="139018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falso puntone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9" name="CasellaDiTesto 22">
            <a:extLst>
              <a:ext uri="{FF2B5EF4-FFF2-40B4-BE49-F238E27FC236}">
                <a16:creationId xmlns:a16="http://schemas.microsoft.com/office/drawing/2014/main" id="{0184DEFB-4516-4EF0-919E-DE72783EE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75" y="1795592"/>
            <a:ext cx="139018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trave di colmo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0" name="CasellaDiTesto 22">
            <a:extLst>
              <a:ext uri="{FF2B5EF4-FFF2-40B4-BE49-F238E27FC236}">
                <a16:creationId xmlns:a16="http://schemas.microsoft.com/office/drawing/2014/main" id="{4EC7FC88-5D13-434E-B68A-5A77AA992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2110495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puntone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1" name="CasellaDiTesto 22">
            <a:extLst>
              <a:ext uri="{FF2B5EF4-FFF2-40B4-BE49-F238E27FC236}">
                <a16:creationId xmlns:a16="http://schemas.microsoft.com/office/drawing/2014/main" id="{41618732-87B0-4D83-8F68-D207F4AE1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615" y="3030730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arcarecci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2" name="CasellaDiTesto 22">
            <a:extLst>
              <a:ext uri="{FF2B5EF4-FFF2-40B4-BE49-F238E27FC236}">
                <a16:creationId xmlns:a16="http://schemas.microsoft.com/office/drawing/2014/main" id="{A75E8B9A-6A34-4BB6-9229-16D121F83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089" y="3438171"/>
            <a:ext cx="1257535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PIEMONTESE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3" name="CasellaDiTesto 22">
            <a:extLst>
              <a:ext uri="{FF2B5EF4-FFF2-40B4-BE49-F238E27FC236}">
                <a16:creationId xmlns:a16="http://schemas.microsoft.com/office/drawing/2014/main" id="{87CC735A-F51C-4347-BC8E-2BDD9F40B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690" y="4316757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capriata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4" name="CasellaDiTesto 22">
            <a:extLst>
              <a:ext uri="{FF2B5EF4-FFF2-40B4-BE49-F238E27FC236}">
                <a16:creationId xmlns:a16="http://schemas.microsoft.com/office/drawing/2014/main" id="{36C3154F-A784-4FDE-90C8-1CDB1232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690" y="4032230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terzere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5" name="CasellaDiTesto 22">
            <a:extLst>
              <a:ext uri="{FF2B5EF4-FFF2-40B4-BE49-F238E27FC236}">
                <a16:creationId xmlns:a16="http://schemas.microsoft.com/office/drawing/2014/main" id="{7C41D1CE-5A34-4A94-BC6A-6D8C5FD41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690" y="3743745"/>
            <a:ext cx="891940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travicelli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6" name="CasellaDiTesto 22">
            <a:extLst>
              <a:ext uri="{FF2B5EF4-FFF2-40B4-BE49-F238E27FC236}">
                <a16:creationId xmlns:a16="http://schemas.microsoft.com/office/drawing/2014/main" id="{B4A60E19-AFE0-4893-93A3-94596C81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089" y="5788197"/>
            <a:ext cx="1257535" cy="2871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it-IT" altLang="en-US" dirty="0">
                <a:solidFill>
                  <a:srgbClr val="00B050"/>
                </a:solidFill>
                <a:latin typeface="Swis721 Cn BT" panose="020B0506020202030204" pitchFamily="34" charset="0"/>
              </a:rPr>
              <a:t>LOMBARDA</a:t>
            </a:r>
            <a:endParaRPr lang="en-US" alt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57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5"/>
            <a:ext cx="6579870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4EED108-1F7D-452A-AD74-ABAE8C18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0" y="1645795"/>
            <a:ext cx="8623139" cy="4054265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7DACE899-3F52-4BDA-ADFC-334214E4DB88}"/>
              </a:ext>
            </a:extLst>
          </p:cNvPr>
          <p:cNvSpPr txBox="1">
            <a:spLocks/>
          </p:cNvSpPr>
          <p:nvPr/>
        </p:nvSpPr>
        <p:spPr>
          <a:xfrm>
            <a:off x="2465069" y="1091829"/>
            <a:ext cx="4213860" cy="5292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SISTEMI SPINGENTI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95ED16D-4D10-4173-BA22-DEC97CE7315F}"/>
              </a:ext>
            </a:extLst>
          </p:cNvPr>
          <p:cNvSpPr txBox="1">
            <a:spLocks/>
          </p:cNvSpPr>
          <p:nvPr/>
        </p:nvSpPr>
        <p:spPr>
          <a:xfrm>
            <a:off x="2465069" y="5724826"/>
            <a:ext cx="4213860" cy="529200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/>
              <a:t>SISTEMI NON SPINGENTI</a:t>
            </a:r>
          </a:p>
        </p:txBody>
      </p:sp>
    </p:spTree>
    <p:extLst>
      <p:ext uri="{BB962C8B-B14F-4D97-AF65-F5344CB8AC3E}">
        <p14:creationId xmlns:p14="http://schemas.microsoft.com/office/powerpoint/2010/main" val="3424218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3721CB-DEEA-4B52-B269-151D988F8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5748" y="1515603"/>
            <a:ext cx="5155042" cy="428514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2080601-EEF7-40BF-9637-2C5049AD5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50332" y="1962726"/>
            <a:ext cx="5155042" cy="3390903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8AA0FE6A-4647-4B81-8D26-0C8D2782A6FB}"/>
              </a:ext>
            </a:extLst>
          </p:cNvPr>
          <p:cNvSpPr txBox="1">
            <a:spLocks/>
          </p:cNvSpPr>
          <p:nvPr/>
        </p:nvSpPr>
        <p:spPr>
          <a:xfrm>
            <a:off x="584200" y="3036948"/>
            <a:ext cx="2150851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CAPRIATA PALLADIANA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CFA60D1A-42A4-4071-9B26-74AB89E9C3D8}"/>
              </a:ext>
            </a:extLst>
          </p:cNvPr>
          <p:cNvSpPr txBox="1">
            <a:spLocks/>
          </p:cNvSpPr>
          <p:nvPr/>
        </p:nvSpPr>
        <p:spPr>
          <a:xfrm>
            <a:off x="4777002" y="3036948"/>
            <a:ext cx="2150851" cy="5082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CAPRIATA POLONCEAU</a:t>
            </a:r>
          </a:p>
        </p:txBody>
      </p:sp>
    </p:spTree>
    <p:extLst>
      <p:ext uri="{BB962C8B-B14F-4D97-AF65-F5344CB8AC3E}">
        <p14:creationId xmlns:p14="http://schemas.microsoft.com/office/powerpoint/2010/main" val="1346834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21" name="Immagine 20" descr="Immagine che contiene sedia, edificio, soffitto&#10;&#10;Descrizione generata automaticamente">
            <a:extLst>
              <a:ext uri="{FF2B5EF4-FFF2-40B4-BE49-F238E27FC236}">
                <a16:creationId xmlns:a16="http://schemas.microsoft.com/office/drawing/2014/main" id="{2D88B212-A386-417A-8D16-894D131A5C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83" y="1136650"/>
            <a:ext cx="6836834" cy="512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5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17" name="Immagine 16" descr="Immagine che contiene sedia, dilegno, bosco, sedile&#10;&#10;Descrizione generata automaticamente">
            <a:extLst>
              <a:ext uri="{FF2B5EF4-FFF2-40B4-BE49-F238E27FC236}">
                <a16:creationId xmlns:a16="http://schemas.microsoft.com/office/drawing/2014/main" id="{3212D77F-86A4-4828-84AD-9C0AE0CC5F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1127124"/>
            <a:ext cx="6857999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12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5" name="Immagine 4" descr="Immagine che contiene cielo, esterni, edificio&#10;&#10;Descrizione generata automaticamente">
            <a:extLst>
              <a:ext uri="{FF2B5EF4-FFF2-40B4-BE49-F238E27FC236}">
                <a16:creationId xmlns:a16="http://schemas.microsoft.com/office/drawing/2014/main" id="{BB59ED88-0D86-4781-9E35-7D6290DB47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200" y="1096963"/>
            <a:ext cx="6959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535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3" name="Immagine 2" descr="Immagine che contiene esterni, cielo&#10;&#10;Descrizione generata automaticamente">
            <a:extLst>
              <a:ext uri="{FF2B5EF4-FFF2-40B4-BE49-F238E27FC236}">
                <a16:creationId xmlns:a16="http://schemas.microsoft.com/office/drawing/2014/main" id="{71F7B2CE-1418-468B-ABE8-6EBBEC04C0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600" y="11176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75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Coperture lignee a capriate</a:t>
            </a:r>
          </a:p>
        </p:txBody>
      </p:sp>
      <p:pic>
        <p:nvPicPr>
          <p:cNvPr id="4" name="Immagine 3" descr="Immagine che contiene dilegno, legname, materiale da costruzione, pedana&#10;&#10;Descrizione generata automaticamente">
            <a:extLst>
              <a:ext uri="{FF2B5EF4-FFF2-40B4-BE49-F238E27FC236}">
                <a16:creationId xmlns:a16="http://schemas.microsoft.com/office/drawing/2014/main" id="{75E55FD3-B0BB-4647-864E-74B2CFF8D3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337" y="1130300"/>
            <a:ext cx="6791325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EF4F0-EE27-C7C7-FD3B-F6A789EAC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>
            <a:extLst>
              <a:ext uri="{FF2B5EF4-FFF2-40B4-BE49-F238E27FC236}">
                <a16:creationId xmlns:a16="http://schemas.microsoft.com/office/drawing/2014/main" id="{4F5392A5-1FE2-C2F9-97B7-F2484D9F2F00}"/>
              </a:ext>
            </a:extLst>
          </p:cNvPr>
          <p:cNvSpPr txBox="1">
            <a:spLocks/>
          </p:cNvSpPr>
          <p:nvPr/>
        </p:nvSpPr>
        <p:spPr>
          <a:xfrm>
            <a:off x="1143000" y="3602037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2800" dirty="0">
                <a:latin typeface="Swis721 Cn BT" panose="020B0506020202030204" pitchFamily="34" charset="0"/>
                <a:cs typeface="Segoe UI Semilight" panose="020B0402040204020203" pitchFamily="34" charset="0"/>
              </a:rPr>
              <a:t>Solai in c.a.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7C4FFC-5173-2342-DB7E-CA4C48678939}"/>
              </a:ext>
            </a:extLst>
          </p:cNvPr>
          <p:cNvSpPr txBox="1">
            <a:spLocks/>
          </p:cNvSpPr>
          <p:nvPr/>
        </p:nvSpPr>
        <p:spPr>
          <a:xfrm>
            <a:off x="1143000" y="2423869"/>
            <a:ext cx="6858000" cy="1005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>
                <a:latin typeface="Source Sans Pro" panose="020B0503030403020204" pitchFamily="34" charset="0"/>
              </a:defRPr>
            </a:lvl1pPr>
            <a:lvl2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n-lt"/>
              </a:defRPr>
            </a:lvl2pPr>
            <a:lvl3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>
                <a:latin typeface="+mn-lt"/>
              </a:defRPr>
            </a:lvl3pPr>
            <a:lvl4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4pPr>
            <a:lvl5pPr indent="0" algn="ctr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9pPr>
          </a:lstStyle>
          <a:p>
            <a:r>
              <a:rPr lang="it-IT" sz="6600" dirty="0">
                <a:solidFill>
                  <a:srgbClr val="00B050"/>
                </a:solidFill>
                <a:latin typeface="Swis721 Cn BT" panose="020B0506020202030204" pitchFamily="34" charset="0"/>
                <a:cs typeface="Segoe UI Semilight" panose="020B0402040204020203" pitchFamily="34" charset="0"/>
              </a:rPr>
              <a:t>14.3</a:t>
            </a:r>
          </a:p>
        </p:txBody>
      </p:sp>
    </p:spTree>
    <p:extLst>
      <p:ext uri="{BB962C8B-B14F-4D97-AF65-F5344CB8AC3E}">
        <p14:creationId xmlns:p14="http://schemas.microsoft.com/office/powerpoint/2010/main" val="3876813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Transizioni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290721-D279-4868-8B78-3DD3875D3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245" y="1440180"/>
            <a:ext cx="6762750" cy="44958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76675E2C-5A1E-4665-973B-160A78D2CC1E}"/>
              </a:ext>
            </a:extLst>
          </p:cNvPr>
          <p:cNvSpPr txBox="1">
            <a:spLocks/>
          </p:cNvSpPr>
          <p:nvPr/>
        </p:nvSpPr>
        <p:spPr bwMode="auto">
          <a:xfrm>
            <a:off x="291777" y="2597404"/>
            <a:ext cx="1765299" cy="8991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7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Ordito</a:t>
            </a:r>
          </a:p>
          <a:p>
            <a:r>
              <a:rPr lang="it-IT" sz="1800" b="0" dirty="0">
                <a:solidFill>
                  <a:srgbClr val="00B050"/>
                </a:solidFill>
                <a:latin typeface="Swis721 Cn BT" panose="020B0506020202030204" pitchFamily="34" charset="0"/>
              </a:rPr>
              <a:t>Legno </a:t>
            </a:r>
            <a:r>
              <a:rPr lang="it-IT" sz="1800" b="0" dirty="0">
                <a:solidFill>
                  <a:srgbClr val="00B050"/>
                </a:solidFill>
                <a:latin typeface="Swis721 Cn BT" panose="020B0506020202030204" pitchFamily="34" charset="0"/>
                <a:sym typeface="Wingdings" panose="05000000000000000000" pitchFamily="2" charset="2"/>
              </a:rPr>
              <a:t> Ferro  Travetti</a:t>
            </a:r>
            <a:endParaRPr lang="it-IT" sz="1800" b="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8" name="Forma 9">
            <a:extLst>
              <a:ext uri="{FF2B5EF4-FFF2-40B4-BE49-F238E27FC236}">
                <a16:creationId xmlns:a16="http://schemas.microsoft.com/office/drawing/2014/main" id="{ABF81967-EDDB-44B2-87EF-0772DE2FE4F0}"/>
              </a:ext>
            </a:extLst>
          </p:cNvPr>
          <p:cNvCxnSpPr>
            <a:cxnSpLocks/>
            <a:stCxn id="9" idx="3"/>
            <a:endCxn id="7" idx="3"/>
          </p:cNvCxnSpPr>
          <p:nvPr/>
        </p:nvCxnSpPr>
        <p:spPr bwMode="auto">
          <a:xfrm flipH="1">
            <a:off x="2057076" y="1628254"/>
            <a:ext cx="1" cy="1418730"/>
          </a:xfrm>
          <a:prstGeom prst="bentConnector3">
            <a:avLst>
              <a:gd name="adj1" fmla="val -2286000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3">
            <a:extLst>
              <a:ext uri="{FF2B5EF4-FFF2-40B4-BE49-F238E27FC236}">
                <a16:creationId xmlns:a16="http://schemas.microsoft.com/office/drawing/2014/main" id="{4EE577EF-033F-43A2-8DAF-1A3CB01CEA19}"/>
              </a:ext>
            </a:extLst>
          </p:cNvPr>
          <p:cNvSpPr txBox="1">
            <a:spLocks/>
          </p:cNvSpPr>
          <p:nvPr/>
        </p:nvSpPr>
        <p:spPr bwMode="auto">
          <a:xfrm>
            <a:off x="291777" y="1214030"/>
            <a:ext cx="1765300" cy="828448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500" b="1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2000" dirty="0">
                <a:latin typeface="Swis721 Cn BT" panose="020B0506020202030204" pitchFamily="34" charset="0"/>
              </a:rPr>
              <a:t>EVOLUZIONE STORICA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149C7D4-0918-41BC-B3E4-73045013EADA}"/>
              </a:ext>
            </a:extLst>
          </p:cNvPr>
          <p:cNvSpPr txBox="1">
            <a:spLocks/>
          </p:cNvSpPr>
          <p:nvPr/>
        </p:nvSpPr>
        <p:spPr bwMode="auto">
          <a:xfrm>
            <a:off x="291776" y="5273040"/>
            <a:ext cx="2807019" cy="89916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7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Impalcato</a:t>
            </a:r>
          </a:p>
          <a:p>
            <a:r>
              <a:rPr lang="it-IT" sz="1800" b="0" dirty="0">
                <a:solidFill>
                  <a:srgbClr val="00B050"/>
                </a:solidFill>
                <a:latin typeface="Swis721 Cn BT" panose="020B0506020202030204" pitchFamily="34" charset="0"/>
              </a:rPr>
              <a:t>Legno </a:t>
            </a:r>
            <a:r>
              <a:rPr lang="it-IT" sz="1800" b="0" dirty="0">
                <a:solidFill>
                  <a:srgbClr val="00B050"/>
                </a:solidFill>
                <a:latin typeface="Swis721 Cn BT" panose="020B0506020202030204" pitchFamily="34" charset="0"/>
                <a:sym typeface="Wingdings" panose="05000000000000000000" pitchFamily="2" charset="2"/>
              </a:rPr>
              <a:t> Voltine in laterizio</a:t>
            </a:r>
          </a:p>
          <a:p>
            <a:r>
              <a:rPr lang="it-IT" sz="1800" b="0" dirty="0">
                <a:solidFill>
                  <a:srgbClr val="00B050"/>
                </a:solidFill>
                <a:latin typeface="Swis721 Cn BT" panose="020B0506020202030204" pitchFamily="34" charset="0"/>
                <a:sym typeface="Wingdings" panose="05000000000000000000" pitchFamily="2" charset="2"/>
              </a:rPr>
              <a:t> Tavelloni</a:t>
            </a:r>
            <a:endParaRPr lang="it-IT" sz="1800" b="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A0BDCCC5-2899-4A43-AADF-D3CE7D95DFF3}"/>
              </a:ext>
            </a:extLst>
          </p:cNvPr>
          <p:cNvCxnSpPr>
            <a:cxnSpLocks/>
            <a:stCxn id="9" idx="3"/>
            <a:endCxn id="10" idx="0"/>
          </p:cNvCxnSpPr>
          <p:nvPr/>
        </p:nvCxnSpPr>
        <p:spPr bwMode="auto">
          <a:xfrm flipH="1">
            <a:off x="1695286" y="1628254"/>
            <a:ext cx="361791" cy="3644786"/>
          </a:xfrm>
          <a:prstGeom prst="bentConnector4">
            <a:avLst>
              <a:gd name="adj1" fmla="val -63186"/>
              <a:gd name="adj2" fmla="val 55682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0D79572C-832A-4FCA-8D4B-110906876A6C}"/>
              </a:ext>
            </a:extLst>
          </p:cNvPr>
          <p:cNvSpPr/>
          <p:nvPr/>
        </p:nvSpPr>
        <p:spPr>
          <a:xfrm>
            <a:off x="3327400" y="5689600"/>
            <a:ext cx="7366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851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grpSp>
        <p:nvGrpSpPr>
          <p:cNvPr id="82" name="Gruppo 81">
            <a:extLst>
              <a:ext uri="{FF2B5EF4-FFF2-40B4-BE49-F238E27FC236}">
                <a16:creationId xmlns:a16="http://schemas.microsoft.com/office/drawing/2014/main" id="{3D56EE0F-F12D-4FEE-B666-AD85FE3C0C5A}"/>
              </a:ext>
            </a:extLst>
          </p:cNvPr>
          <p:cNvGrpSpPr/>
          <p:nvPr/>
        </p:nvGrpSpPr>
        <p:grpSpPr>
          <a:xfrm>
            <a:off x="5282155" y="4178148"/>
            <a:ext cx="3395967" cy="1637472"/>
            <a:chOff x="314324" y="4196414"/>
            <a:chExt cx="5710408" cy="2327353"/>
          </a:xfrm>
        </p:grpSpPr>
        <p:pic>
          <p:nvPicPr>
            <p:cNvPr id="83" name="Immagine 82">
              <a:extLst>
                <a:ext uri="{FF2B5EF4-FFF2-40B4-BE49-F238E27FC236}">
                  <a16:creationId xmlns:a16="http://schemas.microsoft.com/office/drawing/2014/main" id="{7128FBD9-519E-4E24-B201-93A605514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695" b="7437"/>
            <a:stretch/>
          </p:blipFill>
          <p:spPr>
            <a:xfrm>
              <a:off x="314324" y="4196414"/>
              <a:ext cx="5710408" cy="2309946"/>
            </a:xfrm>
            <a:prstGeom prst="rect">
              <a:avLst/>
            </a:prstGeom>
          </p:spPr>
        </p:pic>
        <p:sp>
          <p:nvSpPr>
            <p:cNvPr id="84" name="Rettangolo 83">
              <a:extLst>
                <a:ext uri="{FF2B5EF4-FFF2-40B4-BE49-F238E27FC236}">
                  <a16:creationId xmlns:a16="http://schemas.microsoft.com/office/drawing/2014/main" id="{C275F5D8-213B-42F4-882A-F912525DA6B7}"/>
                </a:ext>
              </a:extLst>
            </p:cNvPr>
            <p:cNvSpPr/>
            <p:nvPr/>
          </p:nvSpPr>
          <p:spPr>
            <a:xfrm>
              <a:off x="428626" y="4249058"/>
              <a:ext cx="647699" cy="1900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ttangolo 84">
              <a:extLst>
                <a:ext uri="{FF2B5EF4-FFF2-40B4-BE49-F238E27FC236}">
                  <a16:creationId xmlns:a16="http://schemas.microsoft.com/office/drawing/2014/main" id="{BD4B99EA-045F-4DA3-A881-207237F031D7}"/>
                </a:ext>
              </a:extLst>
            </p:cNvPr>
            <p:cNvSpPr/>
            <p:nvPr/>
          </p:nvSpPr>
          <p:spPr>
            <a:xfrm>
              <a:off x="981075" y="6305550"/>
              <a:ext cx="95250" cy="187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ttangolo 85">
              <a:extLst>
                <a:ext uri="{FF2B5EF4-FFF2-40B4-BE49-F238E27FC236}">
                  <a16:creationId xmlns:a16="http://schemas.microsoft.com/office/drawing/2014/main" id="{A3E6F8E8-3DF0-497C-805E-6264F8CA664C}"/>
                </a:ext>
              </a:extLst>
            </p:cNvPr>
            <p:cNvSpPr/>
            <p:nvPr/>
          </p:nvSpPr>
          <p:spPr>
            <a:xfrm>
              <a:off x="1535732" y="6335974"/>
              <a:ext cx="95250" cy="187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ttangolo 86">
              <a:extLst>
                <a:ext uri="{FF2B5EF4-FFF2-40B4-BE49-F238E27FC236}">
                  <a16:creationId xmlns:a16="http://schemas.microsoft.com/office/drawing/2014/main" id="{20002A1C-C2D8-4935-AD22-A7718860B32A}"/>
                </a:ext>
              </a:extLst>
            </p:cNvPr>
            <p:cNvSpPr/>
            <p:nvPr/>
          </p:nvSpPr>
          <p:spPr>
            <a:xfrm>
              <a:off x="2340726" y="6335974"/>
              <a:ext cx="95250" cy="1877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ttangolo 87">
              <a:extLst>
                <a:ext uri="{FF2B5EF4-FFF2-40B4-BE49-F238E27FC236}">
                  <a16:creationId xmlns:a16="http://schemas.microsoft.com/office/drawing/2014/main" id="{969F0331-4648-4271-8C10-14E9E15E15EF}"/>
                </a:ext>
              </a:extLst>
            </p:cNvPr>
            <p:cNvSpPr/>
            <p:nvPr/>
          </p:nvSpPr>
          <p:spPr>
            <a:xfrm flipV="1">
              <a:off x="3193507" y="6341517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ttangolo 88">
              <a:extLst>
                <a:ext uri="{FF2B5EF4-FFF2-40B4-BE49-F238E27FC236}">
                  <a16:creationId xmlns:a16="http://schemas.microsoft.com/office/drawing/2014/main" id="{6CFC60DF-3019-4B0C-93DF-3E4B094CE134}"/>
                </a:ext>
              </a:extLst>
            </p:cNvPr>
            <p:cNvSpPr/>
            <p:nvPr/>
          </p:nvSpPr>
          <p:spPr>
            <a:xfrm flipV="1">
              <a:off x="3924300" y="6335974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ttangolo 89">
              <a:extLst>
                <a:ext uri="{FF2B5EF4-FFF2-40B4-BE49-F238E27FC236}">
                  <a16:creationId xmlns:a16="http://schemas.microsoft.com/office/drawing/2014/main" id="{AC692F66-4356-4D1F-A7A1-4760662A33F6}"/>
                </a:ext>
              </a:extLst>
            </p:cNvPr>
            <p:cNvSpPr/>
            <p:nvPr/>
          </p:nvSpPr>
          <p:spPr>
            <a:xfrm flipV="1">
              <a:off x="4601973" y="6323533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ttangolo 90">
              <a:extLst>
                <a:ext uri="{FF2B5EF4-FFF2-40B4-BE49-F238E27FC236}">
                  <a16:creationId xmlns:a16="http://schemas.microsoft.com/office/drawing/2014/main" id="{BD1FCE3B-74B5-4E35-850C-1DFE3E251925}"/>
                </a:ext>
              </a:extLst>
            </p:cNvPr>
            <p:cNvSpPr/>
            <p:nvPr/>
          </p:nvSpPr>
          <p:spPr>
            <a:xfrm flipV="1">
              <a:off x="5412624" y="6335974"/>
              <a:ext cx="212020" cy="1518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3" name="Title 3">
            <a:extLst>
              <a:ext uri="{FF2B5EF4-FFF2-40B4-BE49-F238E27FC236}">
                <a16:creationId xmlns:a16="http://schemas.microsoft.com/office/drawing/2014/main" id="{B4868547-F773-484D-B96F-28BA236CD01C}"/>
              </a:ext>
            </a:extLst>
          </p:cNvPr>
          <p:cNvSpPr txBox="1">
            <a:spLocks/>
          </p:cNvSpPr>
          <p:nvPr/>
        </p:nvSpPr>
        <p:spPr>
          <a:xfrm>
            <a:off x="5388129" y="5928330"/>
            <a:ext cx="3090795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Profili in acciaio; tubolari; alleggeriti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funzionamento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cs typeface="Segoe UI Semilight" panose="020B0402040204020203" pitchFamily="34" charset="0"/>
              </a:rPr>
              <a:t>su 2 appoggi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1" y="3246233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su più appoggi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(trave continua)</a:t>
            </a: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1" cy="70514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IN LEGNO</a:t>
            </a:r>
          </a:p>
          <a:p>
            <a:endParaRPr lang="it-IT" sz="1000" dirty="0">
              <a:cs typeface="Segoe UI Semilight" panose="020B0402040204020203" pitchFamily="34" charset="0"/>
            </a:endParaRPr>
          </a:p>
          <a:p>
            <a:r>
              <a:rPr lang="it-IT" sz="1800" dirty="0">
                <a:cs typeface="Segoe UI Semilight" panose="020B0402040204020203" pitchFamily="34" charset="0"/>
              </a:rPr>
              <a:t>IN ACCIAIO</a:t>
            </a:r>
          </a:p>
        </p:txBody>
      </p: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827A57C6-9AD3-4D9E-B2D9-A3BDF270C3EC}"/>
              </a:ext>
            </a:extLst>
          </p:cNvPr>
          <p:cNvGrpSpPr/>
          <p:nvPr/>
        </p:nvGrpSpPr>
        <p:grpSpPr>
          <a:xfrm>
            <a:off x="5756753" y="1747050"/>
            <a:ext cx="2345260" cy="238685"/>
            <a:chOff x="4139752" y="2950532"/>
            <a:chExt cx="2279300" cy="234696"/>
          </a:xfrm>
        </p:grpSpPr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C9A79CAA-66EA-4E5D-A047-AB132E3CDC91}"/>
                </a:ext>
              </a:extLst>
            </p:cNvPr>
            <p:cNvCxnSpPr/>
            <p:nvPr/>
          </p:nvCxnSpPr>
          <p:spPr>
            <a:xfrm>
              <a:off x="4276725" y="2950532"/>
              <a:ext cx="2005354" cy="0"/>
            </a:xfrm>
            <a:prstGeom prst="lin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Triangolo isoscele 102">
              <a:extLst>
                <a:ext uri="{FF2B5EF4-FFF2-40B4-BE49-F238E27FC236}">
                  <a16:creationId xmlns:a16="http://schemas.microsoft.com/office/drawing/2014/main" id="{2F146830-58ED-4334-91F7-A5E854569C97}"/>
                </a:ext>
              </a:extLst>
            </p:cNvPr>
            <p:cNvSpPr/>
            <p:nvPr/>
          </p:nvSpPr>
          <p:spPr>
            <a:xfrm>
              <a:off x="4139752" y="2962452"/>
              <a:ext cx="273946" cy="222776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iangolo isoscele 103">
              <a:extLst>
                <a:ext uri="{FF2B5EF4-FFF2-40B4-BE49-F238E27FC236}">
                  <a16:creationId xmlns:a16="http://schemas.microsoft.com/office/drawing/2014/main" id="{578FA8AB-6B72-4D59-AAFA-096DC3093386}"/>
                </a:ext>
              </a:extLst>
            </p:cNvPr>
            <p:cNvSpPr/>
            <p:nvPr/>
          </p:nvSpPr>
          <p:spPr>
            <a:xfrm>
              <a:off x="6145106" y="2951154"/>
              <a:ext cx="273946" cy="222776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5AAC1F5A-CA3B-4797-93E7-1E7AA7707764}"/>
              </a:ext>
            </a:extLst>
          </p:cNvPr>
          <p:cNvGrpSpPr/>
          <p:nvPr/>
        </p:nvGrpSpPr>
        <p:grpSpPr>
          <a:xfrm>
            <a:off x="5091051" y="3451860"/>
            <a:ext cx="3728008" cy="243481"/>
            <a:chOff x="4661593" y="3473136"/>
            <a:chExt cx="3623158" cy="239412"/>
          </a:xfrm>
        </p:grpSpPr>
        <p:grpSp>
          <p:nvGrpSpPr>
            <p:cNvPr id="106" name="Gruppo 105">
              <a:extLst>
                <a:ext uri="{FF2B5EF4-FFF2-40B4-BE49-F238E27FC236}">
                  <a16:creationId xmlns:a16="http://schemas.microsoft.com/office/drawing/2014/main" id="{BF237A9E-9454-4A4C-AE4A-7DEC5466D339}"/>
                </a:ext>
              </a:extLst>
            </p:cNvPr>
            <p:cNvGrpSpPr/>
            <p:nvPr/>
          </p:nvGrpSpPr>
          <p:grpSpPr>
            <a:xfrm>
              <a:off x="4661593" y="3473136"/>
              <a:ext cx="3486185" cy="239412"/>
              <a:chOff x="4139752" y="2945816"/>
              <a:chExt cx="3486185" cy="239412"/>
            </a:xfrm>
          </p:grpSpPr>
          <p:cxnSp>
            <p:nvCxnSpPr>
              <p:cNvPr id="111" name="Connettore diritto 110">
                <a:extLst>
                  <a:ext uri="{FF2B5EF4-FFF2-40B4-BE49-F238E27FC236}">
                    <a16:creationId xmlns:a16="http://schemas.microsoft.com/office/drawing/2014/main" id="{ACBCAC4F-51FB-47A0-A385-4C2ECF3C55FC}"/>
                  </a:ext>
                </a:extLst>
              </p:cNvPr>
              <p:cNvCxnSpPr>
                <a:cxnSpLocks/>
                <a:endCxn id="110" idx="0"/>
              </p:cNvCxnSpPr>
              <p:nvPr/>
            </p:nvCxnSpPr>
            <p:spPr>
              <a:xfrm flipV="1">
                <a:off x="4276725" y="2945816"/>
                <a:ext cx="3349212" cy="4716"/>
              </a:xfrm>
              <a:prstGeom prst="lin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2" name="Triangolo isoscele 111">
                <a:extLst>
                  <a:ext uri="{FF2B5EF4-FFF2-40B4-BE49-F238E27FC236}">
                    <a16:creationId xmlns:a16="http://schemas.microsoft.com/office/drawing/2014/main" id="{1D29951F-9842-4294-97BC-E80CD4F6A343}"/>
                  </a:ext>
                </a:extLst>
              </p:cNvPr>
              <p:cNvSpPr/>
              <p:nvPr/>
            </p:nvSpPr>
            <p:spPr>
              <a:xfrm>
                <a:off x="4139752" y="2962452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066D6391-371E-45D6-862A-2B9AFEBEF22D}"/>
                </a:ext>
              </a:extLst>
            </p:cNvPr>
            <p:cNvGrpSpPr/>
            <p:nvPr/>
          </p:nvGrpSpPr>
          <p:grpSpPr>
            <a:xfrm>
              <a:off x="6336199" y="3473136"/>
              <a:ext cx="1948552" cy="239412"/>
              <a:chOff x="3809004" y="2951154"/>
              <a:chExt cx="1948552" cy="239412"/>
            </a:xfrm>
          </p:grpSpPr>
          <p:sp>
            <p:nvSpPr>
              <p:cNvPr id="109" name="Triangolo isoscele 108">
                <a:extLst>
                  <a:ext uri="{FF2B5EF4-FFF2-40B4-BE49-F238E27FC236}">
                    <a16:creationId xmlns:a16="http://schemas.microsoft.com/office/drawing/2014/main" id="{640BD0E6-FC27-4A00-B5BA-AAB4866C10F2}"/>
                  </a:ext>
                </a:extLst>
              </p:cNvPr>
              <p:cNvSpPr/>
              <p:nvPr/>
            </p:nvSpPr>
            <p:spPr>
              <a:xfrm>
                <a:off x="3809004" y="2967790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riangolo isoscele 109">
                <a:extLst>
                  <a:ext uri="{FF2B5EF4-FFF2-40B4-BE49-F238E27FC236}">
                    <a16:creationId xmlns:a16="http://schemas.microsoft.com/office/drawing/2014/main" id="{841C8CDE-EB71-477E-95E6-288868900427}"/>
                  </a:ext>
                </a:extLst>
              </p:cNvPr>
              <p:cNvSpPr/>
              <p:nvPr/>
            </p:nvSpPr>
            <p:spPr>
              <a:xfrm>
                <a:off x="5483610" y="2951154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56AE31D1-B528-4954-824E-82BF3BA54EF0}"/>
              </a:ext>
            </a:extLst>
          </p:cNvPr>
          <p:cNvGrpSpPr/>
          <p:nvPr/>
        </p:nvGrpSpPr>
        <p:grpSpPr>
          <a:xfrm>
            <a:off x="1223043" y="3994065"/>
            <a:ext cx="2846121" cy="1875004"/>
            <a:chOff x="278648" y="1860081"/>
            <a:chExt cx="3788527" cy="2571750"/>
          </a:xfrm>
        </p:grpSpPr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8653409B-24D7-452A-BA6B-7ED937C3E3AD}"/>
                </a:ext>
              </a:extLst>
            </p:cNvPr>
            <p:cNvGrpSpPr/>
            <p:nvPr/>
          </p:nvGrpSpPr>
          <p:grpSpPr>
            <a:xfrm>
              <a:off x="278648" y="1860081"/>
              <a:ext cx="3788527" cy="2571750"/>
              <a:chOff x="278648" y="1860081"/>
              <a:chExt cx="3788527" cy="2571750"/>
            </a:xfrm>
          </p:grpSpPr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C6A09101-6689-4173-AF63-9383B87CEE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8648" y="1860081"/>
                <a:ext cx="3788527" cy="2571750"/>
              </a:xfrm>
              <a:prstGeom prst="rect">
                <a:avLst/>
              </a:prstGeom>
            </p:spPr>
          </p:pic>
          <p:sp>
            <p:nvSpPr>
              <p:cNvPr id="59" name="Rettangolo 58">
                <a:extLst>
                  <a:ext uri="{FF2B5EF4-FFF2-40B4-BE49-F238E27FC236}">
                    <a16:creationId xmlns:a16="http://schemas.microsoft.com/office/drawing/2014/main" id="{A290C96A-4893-4239-AE36-F02EB2C72963}"/>
                  </a:ext>
                </a:extLst>
              </p:cNvPr>
              <p:cNvSpPr/>
              <p:nvPr/>
            </p:nvSpPr>
            <p:spPr>
              <a:xfrm>
                <a:off x="342900" y="2086496"/>
                <a:ext cx="523875" cy="18997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ttangolo 59">
                <a:extLst>
                  <a:ext uri="{FF2B5EF4-FFF2-40B4-BE49-F238E27FC236}">
                    <a16:creationId xmlns:a16="http://schemas.microsoft.com/office/drawing/2014/main" id="{51E8DF1F-8D49-415D-8455-302CA64BF1F0}"/>
                  </a:ext>
                </a:extLst>
              </p:cNvPr>
              <p:cNvSpPr/>
              <p:nvPr/>
            </p:nvSpPr>
            <p:spPr>
              <a:xfrm>
                <a:off x="3905250" y="3368732"/>
                <a:ext cx="161925" cy="10001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e 60">
                <a:extLst>
                  <a:ext uri="{FF2B5EF4-FFF2-40B4-BE49-F238E27FC236}">
                    <a16:creationId xmlns:a16="http://schemas.microsoft.com/office/drawing/2014/main" id="{9D0E7149-C773-4E2C-88BE-375BE01F8401}"/>
                  </a:ext>
                </a:extLst>
              </p:cNvPr>
              <p:cNvSpPr/>
              <p:nvPr/>
            </p:nvSpPr>
            <p:spPr>
              <a:xfrm rot="583655">
                <a:off x="3895199" y="3100778"/>
                <a:ext cx="159597" cy="66675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626116DA-59D9-44B7-84CF-5F6A006E9524}"/>
                </a:ext>
              </a:extLst>
            </p:cNvPr>
            <p:cNvSpPr/>
            <p:nvPr/>
          </p:nvSpPr>
          <p:spPr>
            <a:xfrm>
              <a:off x="781050" y="4191000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EFFCB417-911F-4564-B776-C6E196CCDE81}"/>
                </a:ext>
              </a:extLst>
            </p:cNvPr>
            <p:cNvSpPr/>
            <p:nvPr/>
          </p:nvSpPr>
          <p:spPr>
            <a:xfrm>
              <a:off x="1464427" y="4102071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85922CE5-3407-4A88-A14B-B026D7E6659B}"/>
                </a:ext>
              </a:extLst>
            </p:cNvPr>
            <p:cNvSpPr/>
            <p:nvPr/>
          </p:nvSpPr>
          <p:spPr>
            <a:xfrm>
              <a:off x="2121650" y="4127528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6805A354-B8B9-4E69-B1F0-5D8DB016B618}"/>
                </a:ext>
              </a:extLst>
            </p:cNvPr>
            <p:cNvSpPr/>
            <p:nvPr/>
          </p:nvSpPr>
          <p:spPr>
            <a:xfrm>
              <a:off x="2805027" y="4190999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ttangolo 55">
              <a:extLst>
                <a:ext uri="{FF2B5EF4-FFF2-40B4-BE49-F238E27FC236}">
                  <a16:creationId xmlns:a16="http://schemas.microsoft.com/office/drawing/2014/main" id="{3F1506B5-8FEA-407E-AB98-CA81CF59C9A1}"/>
                </a:ext>
              </a:extLst>
            </p:cNvPr>
            <p:cNvSpPr/>
            <p:nvPr/>
          </p:nvSpPr>
          <p:spPr>
            <a:xfrm>
              <a:off x="3567117" y="4190999"/>
              <a:ext cx="102396" cy="154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AA4EF4C6-BBC5-4B02-A767-8010DEE3141C}"/>
                </a:ext>
              </a:extLst>
            </p:cNvPr>
            <p:cNvSpPr/>
            <p:nvPr/>
          </p:nvSpPr>
          <p:spPr>
            <a:xfrm>
              <a:off x="1404806" y="4127528"/>
              <a:ext cx="180975" cy="177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itle 3">
            <a:extLst>
              <a:ext uri="{FF2B5EF4-FFF2-40B4-BE49-F238E27FC236}">
                <a16:creationId xmlns:a16="http://schemas.microsoft.com/office/drawing/2014/main" id="{C265D343-F661-4058-A124-B0915A4F2C49}"/>
              </a:ext>
            </a:extLst>
          </p:cNvPr>
          <p:cNvSpPr txBox="1">
            <a:spLocks/>
          </p:cNvSpPr>
          <p:nvPr/>
        </p:nvSpPr>
        <p:spPr>
          <a:xfrm>
            <a:off x="1100707" y="5898834"/>
            <a:ext cx="3090795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Profili in legno massello; composti</a:t>
            </a:r>
          </a:p>
        </p:txBody>
      </p:sp>
    </p:spTree>
    <p:extLst>
      <p:ext uri="{BB962C8B-B14F-4D97-AF65-F5344CB8AC3E}">
        <p14:creationId xmlns:p14="http://schemas.microsoft.com/office/powerpoint/2010/main" val="1258958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Transizioni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5611456-AECC-448F-9237-8E3FA0F954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279" y="1089343"/>
            <a:ext cx="3633788" cy="523525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2211282-B232-4C01-86A9-E831BD244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2" y="1279207"/>
            <a:ext cx="6125746" cy="239363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8A3C810-3AFF-4E20-AFC7-EB7E493B2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25569"/>
            <a:ext cx="6255067" cy="19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625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Transizioni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0BF1EA-1BFD-4835-BB6A-C5BD08510677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evoluzione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B720457-21D2-4859-BDAB-CA7CAD627F94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cs typeface="Segoe UI Semilight" panose="020B0402040204020203" pitchFamily="34" charset="0"/>
              </a:rPr>
              <a:t>Soletta piena</a:t>
            </a:r>
          </a:p>
        </p:txBody>
      </p:sp>
      <p:cxnSp>
        <p:nvCxnSpPr>
          <p:cNvPr id="9" name="Forma 9">
            <a:extLst>
              <a:ext uri="{FF2B5EF4-FFF2-40B4-BE49-F238E27FC236}">
                <a16:creationId xmlns:a16="http://schemas.microsoft.com/office/drawing/2014/main" id="{FF4EEF15-F473-43B0-8D5C-A485545C16BD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3">
            <a:extLst>
              <a:ext uri="{FF2B5EF4-FFF2-40B4-BE49-F238E27FC236}">
                <a16:creationId xmlns:a16="http://schemas.microsoft.com/office/drawing/2014/main" id="{484D015C-D203-4795-BED9-DBF5384FE5BB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Soletta nervata</a:t>
            </a:r>
          </a:p>
        </p:txBody>
      </p:sp>
      <p:cxnSp>
        <p:nvCxnSpPr>
          <p:cNvPr id="11" name="Forma 9">
            <a:extLst>
              <a:ext uri="{FF2B5EF4-FFF2-40B4-BE49-F238E27FC236}">
                <a16:creationId xmlns:a16="http://schemas.microsoft.com/office/drawing/2014/main" id="{E29A4981-417C-4A33-B2DB-FA81119D37C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E0EA62C0-C5E1-4B34-940C-22A4CF7E19A8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2400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sz="2400" dirty="0">
                <a:cs typeface="Segoe UI Semilight" panose="020B0402040204020203" pitchFamily="34" charset="0"/>
              </a:rPr>
              <a:t>IN C.A.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56DA081C-6930-4555-A72A-E995ED69986A}"/>
              </a:ext>
            </a:extLst>
          </p:cNvPr>
          <p:cNvSpPr txBox="1">
            <a:spLocks/>
          </p:cNvSpPr>
          <p:nvPr/>
        </p:nvSpPr>
        <p:spPr>
          <a:xfrm>
            <a:off x="3040082" y="4351414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Solaio misto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428F2386-79C2-44CF-A916-49071F66B3CA}"/>
              </a:ext>
            </a:extLst>
          </p:cNvPr>
          <p:cNvSpPr txBox="1">
            <a:spLocks/>
          </p:cNvSpPr>
          <p:nvPr/>
        </p:nvSpPr>
        <p:spPr>
          <a:xfrm>
            <a:off x="3040081" y="5378682"/>
            <a:ext cx="1531917" cy="87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Solaio in elementi prefabbricati</a:t>
            </a:r>
          </a:p>
        </p:txBody>
      </p:sp>
      <p:cxnSp>
        <p:nvCxnSpPr>
          <p:cNvPr id="18" name="Forma 9">
            <a:extLst>
              <a:ext uri="{FF2B5EF4-FFF2-40B4-BE49-F238E27FC236}">
                <a16:creationId xmlns:a16="http://schemas.microsoft.com/office/drawing/2014/main" id="{94715EA7-3ED7-4A4A-9119-400D79360EA2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 bwMode="auto">
          <a:xfrm>
            <a:off x="2465770" y="2846586"/>
            <a:ext cx="574312" cy="181032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Forma 9">
            <a:extLst>
              <a:ext uri="{FF2B5EF4-FFF2-40B4-BE49-F238E27FC236}">
                <a16:creationId xmlns:a16="http://schemas.microsoft.com/office/drawing/2014/main" id="{8FF3937A-9B75-4DFB-8018-A2A52530F847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 bwMode="auto">
          <a:xfrm>
            <a:off x="2465770" y="2846586"/>
            <a:ext cx="574311" cy="297058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5DD52C06-B716-45CA-9E40-D9D29A9BCA2C}"/>
              </a:ext>
            </a:extLst>
          </p:cNvPr>
          <p:cNvSpPr/>
          <p:nvPr/>
        </p:nvSpPr>
        <p:spPr>
          <a:xfrm>
            <a:off x="4878297" y="1052804"/>
            <a:ext cx="3563933" cy="5212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C:\Users\7235\Dropbox\solaio10001.jpg">
            <a:extLst>
              <a:ext uri="{FF2B5EF4-FFF2-40B4-BE49-F238E27FC236}">
                <a16:creationId xmlns:a16="http://schemas.microsoft.com/office/drawing/2014/main" id="{662AF077-B631-40D6-9A9C-325EB0759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4926" y="1237400"/>
            <a:ext cx="3286394" cy="66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7235\Dropbox\solaio10001.jpg">
            <a:extLst>
              <a:ext uri="{FF2B5EF4-FFF2-40B4-BE49-F238E27FC236}">
                <a16:creationId xmlns:a16="http://schemas.microsoft.com/office/drawing/2014/main" id="{01218B5C-D4EC-4CC0-B3F1-C065B0EF8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4926" y="2306452"/>
            <a:ext cx="3286394" cy="9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7235\Dropbox\solaio10001.jpg">
            <a:extLst>
              <a:ext uri="{FF2B5EF4-FFF2-40B4-BE49-F238E27FC236}">
                <a16:creationId xmlns:a16="http://schemas.microsoft.com/office/drawing/2014/main" id="{632C2ED0-92AF-4766-9186-F614C4301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55836" y="4097899"/>
            <a:ext cx="3286394" cy="69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973892A-FCE0-4F01-82C8-69201A1D7F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97" y="5069106"/>
            <a:ext cx="3543023" cy="1190106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2A6C773A-3A8C-48C8-B74E-ABE11D8EBC96}"/>
              </a:ext>
            </a:extLst>
          </p:cNvPr>
          <p:cNvSpPr/>
          <p:nvPr/>
        </p:nvSpPr>
        <p:spPr>
          <a:xfrm>
            <a:off x="5155836" y="4990277"/>
            <a:ext cx="187974" cy="52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B40BCD01-9E40-409B-8D2C-1D14941BC5E3}"/>
              </a:ext>
            </a:extLst>
          </p:cNvPr>
          <p:cNvSpPr/>
          <p:nvPr/>
        </p:nvSpPr>
        <p:spPr>
          <a:xfrm>
            <a:off x="972248" y="4531871"/>
            <a:ext cx="1502875" cy="426375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FB6E3453-4FF2-4730-BB61-F7B83A626A67}"/>
              </a:ext>
            </a:extLst>
          </p:cNvPr>
          <p:cNvSpPr/>
          <p:nvPr/>
        </p:nvSpPr>
        <p:spPr>
          <a:xfrm>
            <a:off x="1488294" y="4958246"/>
            <a:ext cx="470781" cy="340318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3C1F0066-DFEC-49E6-B25B-7BF6C58B561E}"/>
              </a:ext>
            </a:extLst>
          </p:cNvPr>
          <p:cNvSpPr/>
          <p:nvPr/>
        </p:nvSpPr>
        <p:spPr>
          <a:xfrm>
            <a:off x="1488294" y="5298564"/>
            <a:ext cx="470781" cy="270954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e 39">
            <a:extLst>
              <a:ext uri="{FF2B5EF4-FFF2-40B4-BE49-F238E27FC236}">
                <a16:creationId xmlns:a16="http://schemas.microsoft.com/office/drawing/2014/main" id="{F12D7F69-084B-4A0C-9C29-EAE09C081788}"/>
              </a:ext>
            </a:extLst>
          </p:cNvPr>
          <p:cNvSpPr/>
          <p:nvPr/>
        </p:nvSpPr>
        <p:spPr>
          <a:xfrm>
            <a:off x="1516680" y="5434043"/>
            <a:ext cx="82047" cy="8204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e 40">
            <a:extLst>
              <a:ext uri="{FF2B5EF4-FFF2-40B4-BE49-F238E27FC236}">
                <a16:creationId xmlns:a16="http://schemas.microsoft.com/office/drawing/2014/main" id="{87EE62BF-6D2B-46CF-807C-A6F05F69344D}"/>
              </a:ext>
            </a:extLst>
          </p:cNvPr>
          <p:cNvSpPr/>
          <p:nvPr/>
        </p:nvSpPr>
        <p:spPr>
          <a:xfrm>
            <a:off x="1687187" y="5434042"/>
            <a:ext cx="82047" cy="8204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e 41">
            <a:extLst>
              <a:ext uri="{FF2B5EF4-FFF2-40B4-BE49-F238E27FC236}">
                <a16:creationId xmlns:a16="http://schemas.microsoft.com/office/drawing/2014/main" id="{FA3C45BB-A17C-4667-A61C-3859917D9FB3}"/>
              </a:ext>
            </a:extLst>
          </p:cNvPr>
          <p:cNvSpPr/>
          <p:nvPr/>
        </p:nvSpPr>
        <p:spPr>
          <a:xfrm>
            <a:off x="1848638" y="5434041"/>
            <a:ext cx="82047" cy="8204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F8DB05AE-3766-44B4-A8C0-E4DA460AA337}"/>
              </a:ext>
            </a:extLst>
          </p:cNvPr>
          <p:cNvCxnSpPr/>
          <p:nvPr/>
        </p:nvCxnSpPr>
        <p:spPr>
          <a:xfrm>
            <a:off x="899504" y="5298564"/>
            <a:ext cx="1648363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8D956158-74BB-4B1B-A155-67CC92EA34F1}"/>
              </a:ext>
            </a:extLst>
          </p:cNvPr>
          <p:cNvSpPr txBox="1"/>
          <p:nvPr/>
        </p:nvSpPr>
        <p:spPr>
          <a:xfrm>
            <a:off x="29610" y="5032812"/>
            <a:ext cx="781019" cy="4986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asse neutro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0C41DB8-2892-43C2-AE9B-25417A6DC4BC}"/>
              </a:ext>
            </a:extLst>
          </p:cNvPr>
          <p:cNvSpPr txBox="1"/>
          <p:nvPr/>
        </p:nvSpPr>
        <p:spPr>
          <a:xfrm>
            <a:off x="962667" y="5665596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zona tesa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C00171C-7FCA-4351-878D-082C02B008A1}"/>
              </a:ext>
            </a:extLst>
          </p:cNvPr>
          <p:cNvSpPr txBox="1"/>
          <p:nvPr/>
        </p:nvSpPr>
        <p:spPr>
          <a:xfrm>
            <a:off x="962667" y="4164839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zona compressa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33" name="Forma 9">
            <a:extLst>
              <a:ext uri="{FF2B5EF4-FFF2-40B4-BE49-F238E27FC236}">
                <a16:creationId xmlns:a16="http://schemas.microsoft.com/office/drawing/2014/main" id="{145FAF7C-6C38-4C88-A543-75AAAB398A5C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545151" y="3647675"/>
            <a:ext cx="520465" cy="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1776B49B-9D7C-41AD-A3A0-CA15C8367ACC}"/>
              </a:ext>
            </a:extLst>
          </p:cNvPr>
          <p:cNvSpPr txBox="1"/>
          <p:nvPr/>
        </p:nvSpPr>
        <p:spPr>
          <a:xfrm>
            <a:off x="5075300" y="3387442"/>
            <a:ext cx="1051289" cy="470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>
                <a:solidFill>
                  <a:srgbClr val="00B050"/>
                </a:solidFill>
                <a:latin typeface="Swis721 Cn BT" panose="020B0506020202030204" pitchFamily="34" charset="0"/>
              </a:rPr>
              <a:t>leggerezza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132E1E6-C062-4AB4-82C9-7A3602CE4F93}"/>
              </a:ext>
            </a:extLst>
          </p:cNvPr>
          <p:cNvSpPr txBox="1"/>
          <p:nvPr/>
        </p:nvSpPr>
        <p:spPr>
          <a:xfrm>
            <a:off x="7341373" y="3387442"/>
            <a:ext cx="1051289" cy="4703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planarità</a:t>
            </a:r>
          </a:p>
        </p:txBody>
      </p:sp>
    </p:spTree>
    <p:extLst>
      <p:ext uri="{BB962C8B-B14F-4D97-AF65-F5344CB8AC3E}">
        <p14:creationId xmlns:p14="http://schemas.microsoft.com/office/powerpoint/2010/main" val="2020947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realizzazione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7640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cs typeface="Segoe UI Semilight" panose="020B0402040204020203" pitchFamily="34" charset="0"/>
              </a:rPr>
              <a:t>fuori opera</a:t>
            </a:r>
          </a:p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(travi precompresse)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1" y="3246233"/>
            <a:ext cx="1764000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b="1" dirty="0">
                <a:solidFill>
                  <a:srgbClr val="00B050"/>
                </a:solidFill>
                <a:latin typeface="Swis721 Cn BT" panose="020B0506020202030204" pitchFamily="34" charset="0"/>
              </a:rPr>
              <a:t>in opera</a:t>
            </a:r>
            <a:endParaRPr lang="it-IT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1" cy="70514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IN C.A.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E C.A.P.</a:t>
            </a:r>
          </a:p>
        </p:txBody>
      </p:sp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827A57C6-9AD3-4D9E-B2D9-A3BDF270C3EC}"/>
              </a:ext>
            </a:extLst>
          </p:cNvPr>
          <p:cNvGrpSpPr/>
          <p:nvPr/>
        </p:nvGrpSpPr>
        <p:grpSpPr>
          <a:xfrm>
            <a:off x="5756753" y="1747050"/>
            <a:ext cx="2345260" cy="238685"/>
            <a:chOff x="4139752" y="2950532"/>
            <a:chExt cx="2279300" cy="234696"/>
          </a:xfrm>
        </p:grpSpPr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C9A79CAA-66EA-4E5D-A047-AB132E3CDC91}"/>
                </a:ext>
              </a:extLst>
            </p:cNvPr>
            <p:cNvCxnSpPr/>
            <p:nvPr/>
          </p:nvCxnSpPr>
          <p:spPr>
            <a:xfrm>
              <a:off x="4276725" y="2950532"/>
              <a:ext cx="2005354" cy="0"/>
            </a:xfrm>
            <a:prstGeom prst="lin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Triangolo isoscele 102">
              <a:extLst>
                <a:ext uri="{FF2B5EF4-FFF2-40B4-BE49-F238E27FC236}">
                  <a16:creationId xmlns:a16="http://schemas.microsoft.com/office/drawing/2014/main" id="{2F146830-58ED-4334-91F7-A5E854569C97}"/>
                </a:ext>
              </a:extLst>
            </p:cNvPr>
            <p:cNvSpPr/>
            <p:nvPr/>
          </p:nvSpPr>
          <p:spPr>
            <a:xfrm>
              <a:off x="4139752" y="2962452"/>
              <a:ext cx="273946" cy="222776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riangolo isoscele 103">
              <a:extLst>
                <a:ext uri="{FF2B5EF4-FFF2-40B4-BE49-F238E27FC236}">
                  <a16:creationId xmlns:a16="http://schemas.microsoft.com/office/drawing/2014/main" id="{578FA8AB-6B72-4D59-AAFA-096DC3093386}"/>
                </a:ext>
              </a:extLst>
            </p:cNvPr>
            <p:cNvSpPr/>
            <p:nvPr/>
          </p:nvSpPr>
          <p:spPr>
            <a:xfrm>
              <a:off x="6145106" y="2951154"/>
              <a:ext cx="273946" cy="222776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5AAC1F5A-CA3B-4797-93E7-1E7AA7707764}"/>
              </a:ext>
            </a:extLst>
          </p:cNvPr>
          <p:cNvGrpSpPr/>
          <p:nvPr/>
        </p:nvGrpSpPr>
        <p:grpSpPr>
          <a:xfrm>
            <a:off x="5091051" y="3451860"/>
            <a:ext cx="3728008" cy="243481"/>
            <a:chOff x="4661593" y="3473136"/>
            <a:chExt cx="3623158" cy="239412"/>
          </a:xfrm>
        </p:grpSpPr>
        <p:grpSp>
          <p:nvGrpSpPr>
            <p:cNvPr id="106" name="Gruppo 105">
              <a:extLst>
                <a:ext uri="{FF2B5EF4-FFF2-40B4-BE49-F238E27FC236}">
                  <a16:creationId xmlns:a16="http://schemas.microsoft.com/office/drawing/2014/main" id="{BF237A9E-9454-4A4C-AE4A-7DEC5466D339}"/>
                </a:ext>
              </a:extLst>
            </p:cNvPr>
            <p:cNvGrpSpPr/>
            <p:nvPr/>
          </p:nvGrpSpPr>
          <p:grpSpPr>
            <a:xfrm>
              <a:off x="4661593" y="3473136"/>
              <a:ext cx="3486185" cy="239412"/>
              <a:chOff x="4139752" y="2945816"/>
              <a:chExt cx="3486185" cy="239412"/>
            </a:xfrm>
          </p:grpSpPr>
          <p:cxnSp>
            <p:nvCxnSpPr>
              <p:cNvPr id="111" name="Connettore diritto 110">
                <a:extLst>
                  <a:ext uri="{FF2B5EF4-FFF2-40B4-BE49-F238E27FC236}">
                    <a16:creationId xmlns:a16="http://schemas.microsoft.com/office/drawing/2014/main" id="{ACBCAC4F-51FB-47A0-A385-4C2ECF3C55FC}"/>
                  </a:ext>
                </a:extLst>
              </p:cNvPr>
              <p:cNvCxnSpPr>
                <a:cxnSpLocks/>
                <a:endCxn id="110" idx="0"/>
              </p:cNvCxnSpPr>
              <p:nvPr/>
            </p:nvCxnSpPr>
            <p:spPr>
              <a:xfrm flipV="1">
                <a:off x="4276725" y="2945816"/>
                <a:ext cx="3349212" cy="4716"/>
              </a:xfrm>
              <a:prstGeom prst="lin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2" name="Triangolo isoscele 111">
                <a:extLst>
                  <a:ext uri="{FF2B5EF4-FFF2-40B4-BE49-F238E27FC236}">
                    <a16:creationId xmlns:a16="http://schemas.microsoft.com/office/drawing/2014/main" id="{1D29951F-9842-4294-97BC-E80CD4F6A343}"/>
                  </a:ext>
                </a:extLst>
              </p:cNvPr>
              <p:cNvSpPr/>
              <p:nvPr/>
            </p:nvSpPr>
            <p:spPr>
              <a:xfrm>
                <a:off x="4139752" y="2962452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7" name="Gruppo 106">
              <a:extLst>
                <a:ext uri="{FF2B5EF4-FFF2-40B4-BE49-F238E27FC236}">
                  <a16:creationId xmlns:a16="http://schemas.microsoft.com/office/drawing/2014/main" id="{066D6391-371E-45D6-862A-2B9AFEBEF22D}"/>
                </a:ext>
              </a:extLst>
            </p:cNvPr>
            <p:cNvGrpSpPr/>
            <p:nvPr/>
          </p:nvGrpSpPr>
          <p:grpSpPr>
            <a:xfrm>
              <a:off x="6336199" y="3473136"/>
              <a:ext cx="1948552" cy="239412"/>
              <a:chOff x="3809004" y="2951154"/>
              <a:chExt cx="1948552" cy="239412"/>
            </a:xfrm>
          </p:grpSpPr>
          <p:sp>
            <p:nvSpPr>
              <p:cNvPr id="109" name="Triangolo isoscele 108">
                <a:extLst>
                  <a:ext uri="{FF2B5EF4-FFF2-40B4-BE49-F238E27FC236}">
                    <a16:creationId xmlns:a16="http://schemas.microsoft.com/office/drawing/2014/main" id="{640BD0E6-FC27-4A00-B5BA-AAB4866C10F2}"/>
                  </a:ext>
                </a:extLst>
              </p:cNvPr>
              <p:cNvSpPr/>
              <p:nvPr/>
            </p:nvSpPr>
            <p:spPr>
              <a:xfrm>
                <a:off x="3809004" y="2967790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riangolo isoscele 109">
                <a:extLst>
                  <a:ext uri="{FF2B5EF4-FFF2-40B4-BE49-F238E27FC236}">
                    <a16:creationId xmlns:a16="http://schemas.microsoft.com/office/drawing/2014/main" id="{841C8CDE-EB71-477E-95E6-288868900427}"/>
                  </a:ext>
                </a:extLst>
              </p:cNvPr>
              <p:cNvSpPr/>
              <p:nvPr/>
            </p:nvSpPr>
            <p:spPr>
              <a:xfrm>
                <a:off x="5483610" y="2951154"/>
                <a:ext cx="273946" cy="222776"/>
              </a:xfrm>
              <a:prstGeom prst="triangl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7A275EB7-7395-46E6-A44D-0A58646444C4}"/>
              </a:ext>
            </a:extLst>
          </p:cNvPr>
          <p:cNvGrpSpPr/>
          <p:nvPr/>
        </p:nvGrpSpPr>
        <p:grpSpPr>
          <a:xfrm>
            <a:off x="1085800" y="4084814"/>
            <a:ext cx="2560243" cy="2054728"/>
            <a:chOff x="984201" y="4041272"/>
            <a:chExt cx="2560243" cy="2054728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F1EBB2D0-36B6-48FD-B616-04DACC3B0D63}"/>
                </a:ext>
              </a:extLst>
            </p:cNvPr>
            <p:cNvGrpSpPr/>
            <p:nvPr/>
          </p:nvGrpSpPr>
          <p:grpSpPr>
            <a:xfrm>
              <a:off x="984201" y="4041272"/>
              <a:ext cx="2560243" cy="2054727"/>
              <a:chOff x="92595" y="1816500"/>
              <a:chExt cx="3554253" cy="2977800"/>
            </a:xfrm>
          </p:grpSpPr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B97ADB7E-01D4-49AD-8626-D898DC946081}"/>
                  </a:ext>
                </a:extLst>
              </p:cNvPr>
              <p:cNvSpPr/>
              <p:nvPr/>
            </p:nvSpPr>
            <p:spPr>
              <a:xfrm>
                <a:off x="3383633" y="4075110"/>
                <a:ext cx="105359" cy="1571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Immagine 47">
                <a:extLst>
                  <a:ext uri="{FF2B5EF4-FFF2-40B4-BE49-F238E27FC236}">
                    <a16:creationId xmlns:a16="http://schemas.microsoft.com/office/drawing/2014/main" id="{41AE915A-C24D-421C-8374-4F320A2283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595" y="1816500"/>
                <a:ext cx="3298308" cy="2977800"/>
              </a:xfrm>
              <a:prstGeom prst="rect">
                <a:avLst/>
              </a:prstGeom>
            </p:spPr>
          </p:pic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C93E3BF8-8DBE-49BC-A1E8-DB298D0C4E54}"/>
                  </a:ext>
                </a:extLst>
              </p:cNvPr>
              <p:cNvSpPr/>
              <p:nvPr/>
            </p:nvSpPr>
            <p:spPr>
              <a:xfrm>
                <a:off x="3224818" y="2686031"/>
                <a:ext cx="422030" cy="592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ttangolo 62">
                <a:extLst>
                  <a:ext uri="{FF2B5EF4-FFF2-40B4-BE49-F238E27FC236}">
                    <a16:creationId xmlns:a16="http://schemas.microsoft.com/office/drawing/2014/main" id="{5A65B812-DAC6-4063-8B7B-6BC1A18EC576}"/>
                  </a:ext>
                </a:extLst>
              </p:cNvPr>
              <p:cNvSpPr/>
              <p:nvPr/>
            </p:nvSpPr>
            <p:spPr>
              <a:xfrm>
                <a:off x="883529" y="4444492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ttangolo 63">
                <a:extLst>
                  <a:ext uri="{FF2B5EF4-FFF2-40B4-BE49-F238E27FC236}">
                    <a16:creationId xmlns:a16="http://schemas.microsoft.com/office/drawing/2014/main" id="{6F52E2BC-D2A3-4866-84F9-D2D6BD5AB8BF}"/>
                  </a:ext>
                </a:extLst>
              </p:cNvPr>
              <p:cNvSpPr/>
              <p:nvPr/>
            </p:nvSpPr>
            <p:spPr>
              <a:xfrm>
                <a:off x="1718121" y="4454540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ttangolo 64">
                <a:extLst>
                  <a:ext uri="{FF2B5EF4-FFF2-40B4-BE49-F238E27FC236}">
                    <a16:creationId xmlns:a16="http://schemas.microsoft.com/office/drawing/2014/main" id="{85AAFED6-C617-4F2B-BE38-0F5881EC3AC5}"/>
                  </a:ext>
                </a:extLst>
              </p:cNvPr>
              <p:cNvSpPr/>
              <p:nvPr/>
            </p:nvSpPr>
            <p:spPr>
              <a:xfrm>
                <a:off x="2597657" y="4444492"/>
                <a:ext cx="130628" cy="140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AAB77BED-720E-4DD6-AF66-E8C4C1892DAB}"/>
                </a:ext>
              </a:extLst>
            </p:cNvPr>
            <p:cNvSpPr/>
            <p:nvPr/>
          </p:nvSpPr>
          <p:spPr>
            <a:xfrm>
              <a:off x="3155983" y="4918658"/>
              <a:ext cx="229760" cy="11773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6" name="Immagine 75">
            <a:extLst>
              <a:ext uri="{FF2B5EF4-FFF2-40B4-BE49-F238E27FC236}">
                <a16:creationId xmlns:a16="http://schemas.microsoft.com/office/drawing/2014/main" id="{8A753D79-AF14-49DF-ACCA-DE4596CBAF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4214" y="4195067"/>
            <a:ext cx="3446134" cy="1956406"/>
          </a:xfrm>
          <a:prstGeom prst="rect">
            <a:avLst/>
          </a:prstGeom>
        </p:spPr>
      </p:pic>
      <p:sp>
        <p:nvSpPr>
          <p:cNvPr id="77" name="Rettangolo 76">
            <a:extLst>
              <a:ext uri="{FF2B5EF4-FFF2-40B4-BE49-F238E27FC236}">
                <a16:creationId xmlns:a16="http://schemas.microsoft.com/office/drawing/2014/main" id="{5E51098D-C4EA-42B7-BB96-2EE9A0094A01}"/>
              </a:ext>
            </a:extLst>
          </p:cNvPr>
          <p:cNvSpPr/>
          <p:nvPr/>
        </p:nvSpPr>
        <p:spPr>
          <a:xfrm>
            <a:off x="5654498" y="5888168"/>
            <a:ext cx="116551" cy="11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ttangolo 77">
            <a:extLst>
              <a:ext uri="{FF2B5EF4-FFF2-40B4-BE49-F238E27FC236}">
                <a16:creationId xmlns:a16="http://schemas.microsoft.com/office/drawing/2014/main" id="{F8705BC8-6E7D-4051-B2E8-A2D0395C8BA5}"/>
              </a:ext>
            </a:extLst>
          </p:cNvPr>
          <p:cNvSpPr/>
          <p:nvPr/>
        </p:nvSpPr>
        <p:spPr>
          <a:xfrm>
            <a:off x="7825671" y="5918479"/>
            <a:ext cx="78936" cy="98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ttangolo 78">
            <a:extLst>
              <a:ext uri="{FF2B5EF4-FFF2-40B4-BE49-F238E27FC236}">
                <a16:creationId xmlns:a16="http://schemas.microsoft.com/office/drawing/2014/main" id="{77E93DEF-A205-4178-A14F-3111635C9362}"/>
              </a:ext>
            </a:extLst>
          </p:cNvPr>
          <p:cNvSpPr/>
          <p:nvPr/>
        </p:nvSpPr>
        <p:spPr>
          <a:xfrm>
            <a:off x="6389208" y="5928927"/>
            <a:ext cx="116551" cy="111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ttangolo 79">
            <a:extLst>
              <a:ext uri="{FF2B5EF4-FFF2-40B4-BE49-F238E27FC236}">
                <a16:creationId xmlns:a16="http://schemas.microsoft.com/office/drawing/2014/main" id="{9C1C97BE-19FB-48AD-9809-57F7306A0962}"/>
              </a:ext>
            </a:extLst>
          </p:cNvPr>
          <p:cNvSpPr/>
          <p:nvPr/>
        </p:nvSpPr>
        <p:spPr>
          <a:xfrm>
            <a:off x="5164214" y="4288217"/>
            <a:ext cx="207821" cy="544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3EA613F4-EA82-4638-A6CF-1C42D77AA52C}"/>
              </a:ext>
            </a:extLst>
          </p:cNvPr>
          <p:cNvSpPr/>
          <p:nvPr/>
        </p:nvSpPr>
        <p:spPr>
          <a:xfrm>
            <a:off x="5164214" y="4830090"/>
            <a:ext cx="140476" cy="22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ttangolo 91">
            <a:extLst>
              <a:ext uri="{FF2B5EF4-FFF2-40B4-BE49-F238E27FC236}">
                <a16:creationId xmlns:a16="http://schemas.microsoft.com/office/drawing/2014/main" id="{9DF1198B-A111-4E5A-B468-8AFFDA31F732}"/>
              </a:ext>
            </a:extLst>
          </p:cNvPr>
          <p:cNvSpPr/>
          <p:nvPr/>
        </p:nvSpPr>
        <p:spPr>
          <a:xfrm>
            <a:off x="5057379" y="4675632"/>
            <a:ext cx="174610" cy="544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1B8077C3-137C-4A9F-8C80-C5E6D9062437}"/>
              </a:ext>
            </a:extLst>
          </p:cNvPr>
          <p:cNvSpPr/>
          <p:nvPr/>
        </p:nvSpPr>
        <p:spPr>
          <a:xfrm>
            <a:off x="3228414" y="5173270"/>
            <a:ext cx="75893" cy="82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3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1C0EC23-4FF5-4811-B116-2D53B1EB0D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343" y="1075008"/>
            <a:ext cx="6923314" cy="519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95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4C99A6B-A521-4F2F-9F97-A1ABABC5C7B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94" y="1084263"/>
            <a:ext cx="6943411" cy="52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54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6E498A3C-90A5-4EB3-80B5-71CDD6BDB01C}"/>
              </a:ext>
            </a:extLst>
          </p:cNvPr>
          <p:cNvSpPr txBox="1"/>
          <p:nvPr/>
        </p:nvSpPr>
        <p:spPr>
          <a:xfrm>
            <a:off x="3065486" y="1587789"/>
            <a:ext cx="655710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60" name="Rettangolo 59">
            <a:extLst>
              <a:ext uri="{FF2B5EF4-FFF2-40B4-BE49-F238E27FC236}">
                <a16:creationId xmlns:a16="http://schemas.microsoft.com/office/drawing/2014/main" id="{A88DC053-FC08-4602-86A3-8FC109CB6FD9}"/>
              </a:ext>
            </a:extLst>
          </p:cNvPr>
          <p:cNvSpPr/>
          <p:nvPr/>
        </p:nvSpPr>
        <p:spPr>
          <a:xfrm>
            <a:off x="1243600" y="1611503"/>
            <a:ext cx="553102" cy="24896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1" name="Rettangolo 60">
            <a:extLst>
              <a:ext uri="{FF2B5EF4-FFF2-40B4-BE49-F238E27FC236}">
                <a16:creationId xmlns:a16="http://schemas.microsoft.com/office/drawing/2014/main" id="{02385979-05C2-47C3-8265-F10BA10D8B61}"/>
              </a:ext>
            </a:extLst>
          </p:cNvPr>
          <p:cNvSpPr/>
          <p:nvPr/>
        </p:nvSpPr>
        <p:spPr>
          <a:xfrm>
            <a:off x="2525961" y="1611501"/>
            <a:ext cx="553102" cy="24896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2" name="Rettangolo 61">
            <a:extLst>
              <a:ext uri="{FF2B5EF4-FFF2-40B4-BE49-F238E27FC236}">
                <a16:creationId xmlns:a16="http://schemas.microsoft.com/office/drawing/2014/main" id="{FC99D896-C49F-4335-AB07-5593A296031F}"/>
              </a:ext>
            </a:extLst>
          </p:cNvPr>
          <p:cNvSpPr/>
          <p:nvPr/>
        </p:nvSpPr>
        <p:spPr>
          <a:xfrm>
            <a:off x="1243601" y="1540369"/>
            <a:ext cx="553101" cy="7113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id="{F83E6913-5EB6-478B-B77C-1212D91BA3C0}"/>
              </a:ext>
            </a:extLst>
          </p:cNvPr>
          <p:cNvSpPr/>
          <p:nvPr/>
        </p:nvSpPr>
        <p:spPr>
          <a:xfrm>
            <a:off x="2525960" y="1540368"/>
            <a:ext cx="553103" cy="7113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4DB57A02-415D-4D2F-A838-D2C461094638}"/>
              </a:ext>
            </a:extLst>
          </p:cNvPr>
          <p:cNvGrpSpPr/>
          <p:nvPr/>
        </p:nvGrpSpPr>
        <p:grpSpPr>
          <a:xfrm>
            <a:off x="1796702" y="1540367"/>
            <a:ext cx="733995" cy="882061"/>
            <a:chOff x="3408218" y="2177934"/>
            <a:chExt cx="805293" cy="773086"/>
          </a:xfrm>
        </p:grpSpPr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A2699072-9704-4A59-8513-570C0435229C}"/>
                </a:ext>
              </a:extLst>
            </p:cNvPr>
            <p:cNvSpPr/>
            <p:nvPr/>
          </p:nvSpPr>
          <p:spPr>
            <a:xfrm>
              <a:off x="3408218" y="2177935"/>
              <a:ext cx="224443" cy="280552"/>
            </a:xfrm>
            <a:prstGeom prst="rect">
              <a:avLst/>
            </a:prstGeom>
            <a:pattFill prst="pct40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71B6A37C-85F8-47F0-8FB0-CF72BB562F69}"/>
                </a:ext>
              </a:extLst>
            </p:cNvPr>
            <p:cNvSpPr/>
            <p:nvPr/>
          </p:nvSpPr>
          <p:spPr>
            <a:xfrm>
              <a:off x="3983873" y="2177934"/>
              <a:ext cx="229638" cy="280552"/>
            </a:xfrm>
            <a:prstGeom prst="rect">
              <a:avLst/>
            </a:prstGeom>
            <a:pattFill prst="pct40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72" name="Rettangolo 71">
              <a:extLst>
                <a:ext uri="{FF2B5EF4-FFF2-40B4-BE49-F238E27FC236}">
                  <a16:creationId xmlns:a16="http://schemas.microsoft.com/office/drawing/2014/main" id="{0D63071A-DE9A-4C4E-9013-0BD465EEC695}"/>
                </a:ext>
              </a:extLst>
            </p:cNvPr>
            <p:cNvSpPr/>
            <p:nvPr/>
          </p:nvSpPr>
          <p:spPr>
            <a:xfrm rot="5400000">
              <a:off x="3421723" y="2388872"/>
              <a:ext cx="773085" cy="351211"/>
            </a:xfrm>
            <a:prstGeom prst="rect">
              <a:avLst/>
            </a:prstGeom>
            <a:pattFill prst="pct40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cxnSp>
        <p:nvCxnSpPr>
          <p:cNvPr id="65" name="Connettore diritto 64">
            <a:extLst>
              <a:ext uri="{FF2B5EF4-FFF2-40B4-BE49-F238E27FC236}">
                <a16:creationId xmlns:a16="http://schemas.microsoft.com/office/drawing/2014/main" id="{33CD2962-0F01-4279-B344-0C244412E346}"/>
              </a:ext>
            </a:extLst>
          </p:cNvPr>
          <p:cNvCxnSpPr/>
          <p:nvPr/>
        </p:nvCxnSpPr>
        <p:spPr>
          <a:xfrm>
            <a:off x="1796702" y="1298513"/>
            <a:ext cx="0" cy="668659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diritto 65">
            <a:extLst>
              <a:ext uri="{FF2B5EF4-FFF2-40B4-BE49-F238E27FC236}">
                <a16:creationId xmlns:a16="http://schemas.microsoft.com/office/drawing/2014/main" id="{C9F833E0-355A-47D3-B6B9-772E4340A4D3}"/>
              </a:ext>
            </a:extLst>
          </p:cNvPr>
          <p:cNvCxnSpPr/>
          <p:nvPr/>
        </p:nvCxnSpPr>
        <p:spPr>
          <a:xfrm>
            <a:off x="2536062" y="1300881"/>
            <a:ext cx="0" cy="668659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tangolo 66">
            <a:extLst>
              <a:ext uri="{FF2B5EF4-FFF2-40B4-BE49-F238E27FC236}">
                <a16:creationId xmlns:a16="http://schemas.microsoft.com/office/drawing/2014/main" id="{36107A23-4BD2-4E8B-8ECE-9B74769CC61A}"/>
              </a:ext>
            </a:extLst>
          </p:cNvPr>
          <p:cNvSpPr/>
          <p:nvPr/>
        </p:nvSpPr>
        <p:spPr>
          <a:xfrm>
            <a:off x="2001272" y="2277575"/>
            <a:ext cx="320118" cy="809687"/>
          </a:xfrm>
          <a:prstGeom prst="rect">
            <a:avLst/>
          </a:prstGeom>
          <a:pattFill prst="ltVert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3072B968-EAEC-4B2C-8C82-099BFAF754A5}"/>
              </a:ext>
            </a:extLst>
          </p:cNvPr>
          <p:cNvSpPr txBox="1"/>
          <p:nvPr/>
        </p:nvSpPr>
        <p:spPr>
          <a:xfrm>
            <a:off x="1839002" y="1176939"/>
            <a:ext cx="632031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trave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913A0333-00E0-421B-98B9-029095F234C2}"/>
              </a:ext>
            </a:extLst>
          </p:cNvPr>
          <p:cNvSpPr txBox="1"/>
          <p:nvPr/>
        </p:nvSpPr>
        <p:spPr>
          <a:xfrm>
            <a:off x="2388045" y="2611213"/>
            <a:ext cx="779933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pilastro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AC2DB01-7D50-4329-A6BF-740DB182AE69}"/>
              </a:ext>
            </a:extLst>
          </p:cNvPr>
          <p:cNvSpPr txBox="1"/>
          <p:nvPr/>
        </p:nvSpPr>
        <p:spPr>
          <a:xfrm>
            <a:off x="3065486" y="4473891"/>
            <a:ext cx="655710" cy="289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E7647207-40B2-4114-A0F5-2A240EBF9A74}"/>
              </a:ext>
            </a:extLst>
          </p:cNvPr>
          <p:cNvSpPr/>
          <p:nvPr/>
        </p:nvSpPr>
        <p:spPr>
          <a:xfrm>
            <a:off x="1243600" y="4497606"/>
            <a:ext cx="553102" cy="24896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59950415-A7C0-4B63-A629-F90C23FCD44C}"/>
              </a:ext>
            </a:extLst>
          </p:cNvPr>
          <p:cNvSpPr/>
          <p:nvPr/>
        </p:nvSpPr>
        <p:spPr>
          <a:xfrm>
            <a:off x="2525961" y="4497603"/>
            <a:ext cx="553102" cy="24896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5" name="Rettangolo 44">
            <a:extLst>
              <a:ext uri="{FF2B5EF4-FFF2-40B4-BE49-F238E27FC236}">
                <a16:creationId xmlns:a16="http://schemas.microsoft.com/office/drawing/2014/main" id="{35823926-A096-4FF2-A9AA-1EAA3D63DF30}"/>
              </a:ext>
            </a:extLst>
          </p:cNvPr>
          <p:cNvSpPr/>
          <p:nvPr/>
        </p:nvSpPr>
        <p:spPr>
          <a:xfrm>
            <a:off x="1243601" y="4426471"/>
            <a:ext cx="553101" cy="7113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F5AFAD19-421E-434A-BD84-1C3F218273D7}"/>
              </a:ext>
            </a:extLst>
          </p:cNvPr>
          <p:cNvSpPr/>
          <p:nvPr/>
        </p:nvSpPr>
        <p:spPr>
          <a:xfrm>
            <a:off x="2525960" y="4426471"/>
            <a:ext cx="553103" cy="71133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7D8497E3-2EC3-4F76-A8FA-2A3F129618B9}"/>
              </a:ext>
            </a:extLst>
          </p:cNvPr>
          <p:cNvGrpSpPr/>
          <p:nvPr/>
        </p:nvGrpSpPr>
        <p:grpSpPr>
          <a:xfrm>
            <a:off x="1796702" y="3864507"/>
            <a:ext cx="733995" cy="882062"/>
            <a:chOff x="3408218" y="1685400"/>
            <a:chExt cx="805293" cy="773087"/>
          </a:xfrm>
        </p:grpSpPr>
        <p:sp>
          <p:nvSpPr>
            <p:cNvPr id="53" name="Rettangolo 52">
              <a:extLst>
                <a:ext uri="{FF2B5EF4-FFF2-40B4-BE49-F238E27FC236}">
                  <a16:creationId xmlns:a16="http://schemas.microsoft.com/office/drawing/2014/main" id="{37CAD4EF-0AD3-457D-ADCC-8AAD73A9199F}"/>
                </a:ext>
              </a:extLst>
            </p:cNvPr>
            <p:cNvSpPr/>
            <p:nvPr/>
          </p:nvSpPr>
          <p:spPr>
            <a:xfrm>
              <a:off x="3408218" y="2177935"/>
              <a:ext cx="224443" cy="280552"/>
            </a:xfrm>
            <a:prstGeom prst="rect">
              <a:avLst/>
            </a:prstGeom>
            <a:pattFill prst="pct40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4" name="Rettangolo 53">
              <a:extLst>
                <a:ext uri="{FF2B5EF4-FFF2-40B4-BE49-F238E27FC236}">
                  <a16:creationId xmlns:a16="http://schemas.microsoft.com/office/drawing/2014/main" id="{FD992FBF-4C0B-4A53-B190-AC493FEF2198}"/>
                </a:ext>
              </a:extLst>
            </p:cNvPr>
            <p:cNvSpPr/>
            <p:nvPr/>
          </p:nvSpPr>
          <p:spPr>
            <a:xfrm>
              <a:off x="3983873" y="2177934"/>
              <a:ext cx="229638" cy="280552"/>
            </a:xfrm>
            <a:prstGeom prst="rect">
              <a:avLst/>
            </a:prstGeom>
            <a:pattFill prst="pct40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55" name="Rettangolo 54">
              <a:extLst>
                <a:ext uri="{FF2B5EF4-FFF2-40B4-BE49-F238E27FC236}">
                  <a16:creationId xmlns:a16="http://schemas.microsoft.com/office/drawing/2014/main" id="{205D2504-4EB2-45DE-A930-AE67DF3A6E75}"/>
                </a:ext>
              </a:extLst>
            </p:cNvPr>
            <p:cNvSpPr/>
            <p:nvPr/>
          </p:nvSpPr>
          <p:spPr>
            <a:xfrm rot="16200000">
              <a:off x="3421723" y="1896337"/>
              <a:ext cx="773085" cy="351211"/>
            </a:xfrm>
            <a:prstGeom prst="rect">
              <a:avLst/>
            </a:prstGeom>
            <a:pattFill prst="pct40">
              <a:fgClr>
                <a:srgbClr val="00B050"/>
              </a:fgClr>
              <a:bgClr>
                <a:schemeClr val="bg1"/>
              </a:bgClr>
            </a:patt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EDDEA359-C961-4C68-9C45-D379FF07215A}"/>
              </a:ext>
            </a:extLst>
          </p:cNvPr>
          <p:cNvCxnSpPr/>
          <p:nvPr/>
        </p:nvCxnSpPr>
        <p:spPr>
          <a:xfrm>
            <a:off x="1796702" y="3689477"/>
            <a:ext cx="0" cy="1163797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8CBCF99D-B632-457C-BAC3-18AAF23C0773}"/>
              </a:ext>
            </a:extLst>
          </p:cNvPr>
          <p:cNvCxnSpPr/>
          <p:nvPr/>
        </p:nvCxnSpPr>
        <p:spPr>
          <a:xfrm>
            <a:off x="2536062" y="3689477"/>
            <a:ext cx="0" cy="1166165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ttangolo 49">
            <a:extLst>
              <a:ext uri="{FF2B5EF4-FFF2-40B4-BE49-F238E27FC236}">
                <a16:creationId xmlns:a16="http://schemas.microsoft.com/office/drawing/2014/main" id="{722315E9-4871-4AC5-B5F4-EDFFBCA826FC}"/>
              </a:ext>
            </a:extLst>
          </p:cNvPr>
          <p:cNvSpPr/>
          <p:nvPr/>
        </p:nvSpPr>
        <p:spPr>
          <a:xfrm>
            <a:off x="2013271" y="4746567"/>
            <a:ext cx="320118" cy="995875"/>
          </a:xfrm>
          <a:prstGeom prst="rect">
            <a:avLst/>
          </a:prstGeom>
          <a:pattFill prst="ltVert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69676B02-3563-44C5-AB12-CDF3A95AE16D}"/>
              </a:ext>
            </a:extLst>
          </p:cNvPr>
          <p:cNvSpPr txBox="1"/>
          <p:nvPr/>
        </p:nvSpPr>
        <p:spPr>
          <a:xfrm>
            <a:off x="1845314" y="3544623"/>
            <a:ext cx="632031" cy="2897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trave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C8407D2-5A4E-43D3-9173-88157C461451}"/>
              </a:ext>
            </a:extLst>
          </p:cNvPr>
          <p:cNvSpPr txBox="1"/>
          <p:nvPr/>
        </p:nvSpPr>
        <p:spPr>
          <a:xfrm>
            <a:off x="2388045" y="5228745"/>
            <a:ext cx="779933" cy="2923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pilastro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33774D4-1E56-4987-A050-E11FCA3DAC6C}"/>
              </a:ext>
            </a:extLst>
          </p:cNvPr>
          <p:cNvSpPr txBox="1"/>
          <p:nvPr/>
        </p:nvSpPr>
        <p:spPr>
          <a:xfrm>
            <a:off x="7244690" y="1599929"/>
            <a:ext cx="655710" cy="312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D2C4BCE8-6607-4A1A-9640-1DFD4FF2C1F1}"/>
              </a:ext>
            </a:extLst>
          </p:cNvPr>
          <p:cNvSpPr/>
          <p:nvPr/>
        </p:nvSpPr>
        <p:spPr>
          <a:xfrm>
            <a:off x="4891333" y="1641977"/>
            <a:ext cx="787190" cy="2689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63ABCC05-3F9C-4876-A683-A242F7BB7CF3}"/>
              </a:ext>
            </a:extLst>
          </p:cNvPr>
          <p:cNvSpPr/>
          <p:nvPr/>
        </p:nvSpPr>
        <p:spPr>
          <a:xfrm>
            <a:off x="6609828" y="1641974"/>
            <a:ext cx="553102" cy="26897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26DEE1BD-3B13-41FB-943A-F4675A4DD894}"/>
              </a:ext>
            </a:extLst>
          </p:cNvPr>
          <p:cNvSpPr/>
          <p:nvPr/>
        </p:nvSpPr>
        <p:spPr>
          <a:xfrm>
            <a:off x="4891333" y="1559764"/>
            <a:ext cx="787190" cy="82211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46F6953A-0674-4B37-AA17-973B10CB4F82}"/>
              </a:ext>
            </a:extLst>
          </p:cNvPr>
          <p:cNvSpPr/>
          <p:nvPr/>
        </p:nvSpPr>
        <p:spPr>
          <a:xfrm>
            <a:off x="6407781" y="1565124"/>
            <a:ext cx="755149" cy="76850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B226F9F8-576F-48C5-B103-C36DBC386A24}"/>
              </a:ext>
            </a:extLst>
          </p:cNvPr>
          <p:cNvCxnSpPr/>
          <p:nvPr/>
        </p:nvCxnSpPr>
        <p:spPr>
          <a:xfrm>
            <a:off x="5276956" y="1280775"/>
            <a:ext cx="0" cy="722398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CCC27856-999D-4A17-B039-6DAFDA917AB8}"/>
              </a:ext>
            </a:extLst>
          </p:cNvPr>
          <p:cNvCxnSpPr/>
          <p:nvPr/>
        </p:nvCxnSpPr>
        <p:spPr>
          <a:xfrm>
            <a:off x="6811874" y="1280775"/>
            <a:ext cx="0" cy="722398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tangolo 37">
            <a:extLst>
              <a:ext uri="{FF2B5EF4-FFF2-40B4-BE49-F238E27FC236}">
                <a16:creationId xmlns:a16="http://schemas.microsoft.com/office/drawing/2014/main" id="{F432B214-9804-4573-9357-B87A72E55448}"/>
              </a:ext>
            </a:extLst>
          </p:cNvPr>
          <p:cNvSpPr/>
          <p:nvPr/>
        </p:nvSpPr>
        <p:spPr>
          <a:xfrm>
            <a:off x="5883093" y="1910952"/>
            <a:ext cx="320118" cy="1283015"/>
          </a:xfrm>
          <a:prstGeom prst="rect">
            <a:avLst/>
          </a:prstGeom>
          <a:pattFill prst="ltVert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09399D74-1E41-4722-922B-9357F5B56AA9}"/>
              </a:ext>
            </a:extLst>
          </p:cNvPr>
          <p:cNvSpPr txBox="1"/>
          <p:nvPr/>
        </p:nvSpPr>
        <p:spPr>
          <a:xfrm>
            <a:off x="5712451" y="1209856"/>
            <a:ext cx="632031" cy="312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trave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6A7BE61B-C092-4583-AB0B-AA84411167E8}"/>
              </a:ext>
            </a:extLst>
          </p:cNvPr>
          <p:cNvSpPr txBox="1"/>
          <p:nvPr/>
        </p:nvSpPr>
        <p:spPr>
          <a:xfrm>
            <a:off x="6371863" y="2603270"/>
            <a:ext cx="779933" cy="312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pilastro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21B576F-02FF-4519-9B95-AEE285770184}"/>
              </a:ext>
            </a:extLst>
          </p:cNvPr>
          <p:cNvSpPr/>
          <p:nvPr/>
        </p:nvSpPr>
        <p:spPr>
          <a:xfrm>
            <a:off x="5276956" y="1559766"/>
            <a:ext cx="1534918" cy="351186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36E14F3E-4DF7-4C8E-96B4-B3C18DEFF144}"/>
              </a:ext>
            </a:extLst>
          </p:cNvPr>
          <p:cNvSpPr/>
          <p:nvPr/>
        </p:nvSpPr>
        <p:spPr>
          <a:xfrm>
            <a:off x="5883886" y="4091840"/>
            <a:ext cx="739596" cy="358197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D1DBE2-2404-4BCB-B177-F7DC84D1DDBD}"/>
              </a:ext>
            </a:extLst>
          </p:cNvPr>
          <p:cNvSpPr txBox="1"/>
          <p:nvPr/>
        </p:nvSpPr>
        <p:spPr>
          <a:xfrm>
            <a:off x="7244690" y="4142216"/>
            <a:ext cx="655710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341206E3-5E4A-4182-9CEA-1796D29E960D}"/>
              </a:ext>
            </a:extLst>
          </p:cNvPr>
          <p:cNvSpPr/>
          <p:nvPr/>
        </p:nvSpPr>
        <p:spPr>
          <a:xfrm>
            <a:off x="6620558" y="4091841"/>
            <a:ext cx="537088" cy="92220"/>
          </a:xfrm>
          <a:prstGeom prst="rect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70BBBC8-3364-418B-9280-02D7733AC2C4}"/>
              </a:ext>
            </a:extLst>
          </p:cNvPr>
          <p:cNvSpPr/>
          <p:nvPr/>
        </p:nvSpPr>
        <p:spPr>
          <a:xfrm>
            <a:off x="6623483" y="4184061"/>
            <a:ext cx="534163" cy="263711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6BFC92ED-7FD2-460B-AF3A-C936516E7C59}"/>
              </a:ext>
            </a:extLst>
          </p:cNvPr>
          <p:cNvCxnSpPr/>
          <p:nvPr/>
        </p:nvCxnSpPr>
        <p:spPr>
          <a:xfrm flipV="1">
            <a:off x="5570075" y="4777036"/>
            <a:ext cx="726577" cy="11854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>
            <a:extLst>
              <a:ext uri="{FF2B5EF4-FFF2-40B4-BE49-F238E27FC236}">
                <a16:creationId xmlns:a16="http://schemas.microsoft.com/office/drawing/2014/main" id="{3C5F24E8-002F-45DC-A963-05DF882532B4}"/>
              </a:ext>
            </a:extLst>
          </p:cNvPr>
          <p:cNvSpPr/>
          <p:nvPr/>
        </p:nvSpPr>
        <p:spPr>
          <a:xfrm>
            <a:off x="5883093" y="4767976"/>
            <a:ext cx="320118" cy="995875"/>
          </a:xfrm>
          <a:prstGeom prst="rect">
            <a:avLst/>
          </a:prstGeom>
          <a:pattFill prst="ltVert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7B409AF-FB32-44DF-986D-C2B6CC9085FD}"/>
              </a:ext>
            </a:extLst>
          </p:cNvPr>
          <p:cNvSpPr txBox="1"/>
          <p:nvPr/>
        </p:nvSpPr>
        <p:spPr>
          <a:xfrm>
            <a:off x="5712451" y="3781161"/>
            <a:ext cx="632032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trave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55AF23F-8296-4E26-9135-8E4E89795CC4}"/>
              </a:ext>
            </a:extLst>
          </p:cNvPr>
          <p:cNvSpPr txBox="1"/>
          <p:nvPr/>
        </p:nvSpPr>
        <p:spPr>
          <a:xfrm>
            <a:off x="6377713" y="5136269"/>
            <a:ext cx="779933" cy="2897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3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400" dirty="0">
                <a:solidFill>
                  <a:srgbClr val="00B050"/>
                </a:solidFill>
                <a:latin typeface="Swis721 Cn BT" panose="020B0506020202030204" pitchFamily="34" charset="0"/>
              </a:rPr>
              <a:t>pilastro</a:t>
            </a:r>
            <a:endParaRPr lang="en-US" sz="14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80A8D478-B950-4395-84C8-DB5A78CCF3E4}"/>
              </a:ext>
            </a:extLst>
          </p:cNvPr>
          <p:cNvCxnSpPr/>
          <p:nvPr/>
        </p:nvCxnSpPr>
        <p:spPr>
          <a:xfrm>
            <a:off x="6620558" y="3837740"/>
            <a:ext cx="0" cy="668659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FFC97EBA-35E6-4FA0-AFFE-8AAAEB66DFF0}"/>
              </a:ext>
            </a:extLst>
          </p:cNvPr>
          <p:cNvSpPr/>
          <p:nvPr/>
        </p:nvSpPr>
        <p:spPr>
          <a:xfrm>
            <a:off x="5883092" y="4447772"/>
            <a:ext cx="320119" cy="324734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6694B3A-19E0-4C9E-A6C7-AF6F2D64BC31}"/>
              </a:ext>
            </a:extLst>
          </p:cNvPr>
          <p:cNvSpPr txBox="1"/>
          <p:nvPr/>
        </p:nvSpPr>
        <p:spPr>
          <a:xfrm>
            <a:off x="276380" y="2827424"/>
            <a:ext cx="1344245" cy="316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ribassata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6049D6-216F-4EB6-89A1-554B5F0BF976}"/>
              </a:ext>
            </a:extLst>
          </p:cNvPr>
          <p:cNvSpPr txBox="1"/>
          <p:nvPr/>
        </p:nvSpPr>
        <p:spPr>
          <a:xfrm>
            <a:off x="276379" y="5597990"/>
            <a:ext cx="1344245" cy="316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rialzata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D4C0F2E-E512-40B2-8577-9DB5CF680C22}"/>
              </a:ext>
            </a:extLst>
          </p:cNvPr>
          <p:cNvSpPr txBox="1"/>
          <p:nvPr/>
        </p:nvSpPr>
        <p:spPr>
          <a:xfrm>
            <a:off x="4219210" y="2823546"/>
            <a:ext cx="1344245" cy="316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in spessore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F986305-4222-4387-89E7-847497B78E54}"/>
              </a:ext>
            </a:extLst>
          </p:cNvPr>
          <p:cNvSpPr txBox="1"/>
          <p:nvPr/>
        </p:nvSpPr>
        <p:spPr>
          <a:xfrm>
            <a:off x="4244327" y="5606259"/>
            <a:ext cx="131912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 b="1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di bordo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31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56" name="Immagine 55">
            <a:extLst>
              <a:ext uri="{FF2B5EF4-FFF2-40B4-BE49-F238E27FC236}">
                <a16:creationId xmlns:a16="http://schemas.microsoft.com/office/drawing/2014/main" id="{1D5C4026-F141-4E67-A777-929C57CDD9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136510"/>
            <a:ext cx="5957427" cy="5113820"/>
          </a:xfrm>
          <a:prstGeom prst="rect">
            <a:avLst/>
          </a:prstGeom>
        </p:spPr>
      </p:pic>
      <p:sp>
        <p:nvSpPr>
          <p:cNvPr id="57" name="Title 3">
            <a:extLst>
              <a:ext uri="{FF2B5EF4-FFF2-40B4-BE49-F238E27FC236}">
                <a16:creationId xmlns:a16="http://schemas.microsoft.com/office/drawing/2014/main" id="{FB311B04-79B4-47C3-93B3-89A4BAE3B632}"/>
              </a:ext>
            </a:extLst>
          </p:cNvPr>
          <p:cNvSpPr txBox="1">
            <a:spLocks/>
          </p:cNvSpPr>
          <p:nvPr/>
        </p:nvSpPr>
        <p:spPr>
          <a:xfrm>
            <a:off x="6215605" y="3273056"/>
            <a:ext cx="2685419" cy="840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Armatura su appoggio intermedio per travetti in </a:t>
            </a:r>
            <a:r>
              <a:rPr lang="it-IT" dirty="0" err="1">
                <a:solidFill>
                  <a:srgbClr val="00B050"/>
                </a:solidFill>
              </a:rPr>
              <a:t>c.a.p.</a:t>
            </a:r>
            <a:endParaRPr lang="it-IT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09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c.a. e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41653C0-4291-40D0-84A1-0FA27C0E0D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136508"/>
            <a:ext cx="5057123" cy="257896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BB8D4EC-051B-4B32-96B8-4264E7CBCF6F}"/>
              </a:ext>
            </a:extLst>
          </p:cNvPr>
          <p:cNvSpPr txBox="1">
            <a:spLocks/>
          </p:cNvSpPr>
          <p:nvPr/>
        </p:nvSpPr>
        <p:spPr>
          <a:xfrm>
            <a:off x="6215605" y="3273056"/>
            <a:ext cx="2685419" cy="8407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B050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/>
              <a:t>Armatura su appoggio estremo</a:t>
            </a:r>
          </a:p>
          <a:p>
            <a:r>
              <a:rPr lang="it-IT" dirty="0"/>
              <a:t>per travetti in </a:t>
            </a:r>
            <a:r>
              <a:rPr lang="it-IT" dirty="0" err="1"/>
              <a:t>c.a.p.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483069D-49E5-4543-9830-9FB5E363B4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2" y="3864444"/>
            <a:ext cx="5057122" cy="238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251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3" name="Picture 2" descr="PROGRESS solaio a lastra | Progress S.p.A.">
            <a:extLst>
              <a:ext uri="{FF2B5EF4-FFF2-40B4-BE49-F238E27FC236}">
                <a16:creationId xmlns:a16="http://schemas.microsoft.com/office/drawing/2014/main" id="{1B382AA1-3BC3-464A-AB86-007D82A8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73" y="1573655"/>
            <a:ext cx="7661440" cy="430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5B9225AB-3BAD-4DB2-9D90-8ACBA37F45CC}"/>
              </a:ext>
            </a:extLst>
          </p:cNvPr>
          <p:cNvSpPr txBox="1">
            <a:spLocks/>
          </p:cNvSpPr>
          <p:nvPr/>
        </p:nvSpPr>
        <p:spPr>
          <a:xfrm>
            <a:off x="628650" y="1573655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SOLAIO MONOLITICO</a:t>
            </a:r>
          </a:p>
        </p:txBody>
      </p:sp>
    </p:spTree>
    <p:extLst>
      <p:ext uri="{BB962C8B-B14F-4D97-AF65-F5344CB8AC3E}">
        <p14:creationId xmlns:p14="http://schemas.microsoft.com/office/powerpoint/2010/main" val="1724006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 descr="Immagine che contiene interni, soffitto, tetto&#10;&#10;Descrizione generata automaticamente">
            <a:extLst>
              <a:ext uri="{FF2B5EF4-FFF2-40B4-BE49-F238E27FC236}">
                <a16:creationId xmlns:a16="http://schemas.microsoft.com/office/drawing/2014/main" id="{E18B8DDC-7E11-4E00-A253-FE0A5F2D18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862" y="1123949"/>
            <a:ext cx="6797676" cy="50982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6D9220-D4F9-4996-997B-0A5C2B32AB54}"/>
              </a:ext>
            </a:extLst>
          </p:cNvPr>
          <p:cNvSpPr txBox="1"/>
          <p:nvPr/>
        </p:nvSpPr>
        <p:spPr>
          <a:xfrm>
            <a:off x="6438900" y="1236663"/>
            <a:ext cx="2120900" cy="465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Impalcato a </a:t>
            </a:r>
            <a:r>
              <a:rPr lang="el-GR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π</a:t>
            </a:r>
            <a:endParaRPr lang="en-US" sz="18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sp>
        <p:nvSpPr>
          <p:cNvPr id="94" name="Title 3">
            <a:extLst>
              <a:ext uri="{FF2B5EF4-FFF2-40B4-BE49-F238E27FC236}">
                <a16:creationId xmlns:a16="http://schemas.microsoft.com/office/drawing/2014/main" id="{F56CE3E3-CA24-435E-A99F-E0B02960D5AD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00B050"/>
                </a:solidFill>
                <a:cs typeface="Segoe UI Semilight" panose="020B0402040204020203" pitchFamily="34" charset="0"/>
              </a:rPr>
              <a:t>comportamento</a:t>
            </a:r>
          </a:p>
        </p:txBody>
      </p:sp>
      <p:sp>
        <p:nvSpPr>
          <p:cNvPr id="95" name="Title 3">
            <a:extLst>
              <a:ext uri="{FF2B5EF4-FFF2-40B4-BE49-F238E27FC236}">
                <a16:creationId xmlns:a16="http://schemas.microsoft.com/office/drawing/2014/main" id="{F0444D57-8759-4C6D-8F60-1209A01E26F3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cs typeface="Segoe UI Semilight" panose="020B0402040204020203" pitchFamily="34" charset="0"/>
              </a:rPr>
              <a:t>nodi</a:t>
            </a:r>
          </a:p>
        </p:txBody>
      </p:sp>
      <p:cxnSp>
        <p:nvCxnSpPr>
          <p:cNvPr id="96" name="Forma 9">
            <a:extLst>
              <a:ext uri="{FF2B5EF4-FFF2-40B4-BE49-F238E27FC236}">
                <a16:creationId xmlns:a16="http://schemas.microsoft.com/office/drawing/2014/main" id="{CE50920A-009E-4153-A971-CC8BD0DD929E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itle 3">
            <a:extLst>
              <a:ext uri="{FF2B5EF4-FFF2-40B4-BE49-F238E27FC236}">
                <a16:creationId xmlns:a16="http://schemas.microsoft.com/office/drawing/2014/main" id="{43B05ACF-FB8B-4125-86B6-E642307B2889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aste</a:t>
            </a:r>
            <a:endParaRPr lang="it-IT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98" name="Forma 9">
            <a:extLst>
              <a:ext uri="{FF2B5EF4-FFF2-40B4-BE49-F238E27FC236}">
                <a16:creationId xmlns:a16="http://schemas.microsoft.com/office/drawing/2014/main" id="{FCFB7A4F-A447-41C7-B7C9-B9715C16462E}"/>
              </a:ext>
            </a:extLst>
          </p:cNvPr>
          <p:cNvCxnSpPr>
            <a:cxnSpLocks/>
            <a:stCxn id="94" idx="3"/>
            <a:endCxn id="97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SISTEMI RETICOLARI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C7C48FE-F62D-48E3-80C8-B8279B1801A9}"/>
              </a:ext>
            </a:extLst>
          </p:cNvPr>
          <p:cNvSpPr txBox="1"/>
          <p:nvPr/>
        </p:nvSpPr>
        <p:spPr>
          <a:xfrm>
            <a:off x="5146312" y="1560899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Vincoli ideali, privi di attrito, esplicitati in un punto, in cui la rotazione è permessa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678E464-CB3D-4AD1-BFEA-655634488586}"/>
              </a:ext>
            </a:extLst>
          </p:cNvPr>
          <p:cNvSpPr txBox="1"/>
          <p:nvPr/>
        </p:nvSpPr>
        <p:spPr>
          <a:xfrm>
            <a:off x="5146312" y="2588168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Elementi dotati di rigidezza di massa trascurabile rispetto alle azioni applicate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1EDE2DA1-0559-44FF-8653-D7B666FD2FAC}"/>
              </a:ext>
            </a:extLst>
          </p:cNvPr>
          <p:cNvGrpSpPr/>
          <p:nvPr/>
        </p:nvGrpSpPr>
        <p:grpSpPr>
          <a:xfrm>
            <a:off x="379165" y="3438037"/>
            <a:ext cx="8385670" cy="2836341"/>
            <a:chOff x="420111" y="1447905"/>
            <a:chExt cx="8114100" cy="2715111"/>
          </a:xfrm>
        </p:grpSpPr>
        <p:sp>
          <p:nvSpPr>
            <p:cNvPr id="48" name="Rettangolo 47">
              <a:extLst>
                <a:ext uri="{FF2B5EF4-FFF2-40B4-BE49-F238E27FC236}">
                  <a16:creationId xmlns:a16="http://schemas.microsoft.com/office/drawing/2014/main" id="{B8C7EDD4-5DB5-494F-A989-52CF97E09A46}"/>
                </a:ext>
              </a:extLst>
            </p:cNvPr>
            <p:cNvSpPr/>
            <p:nvPr/>
          </p:nvSpPr>
          <p:spPr>
            <a:xfrm>
              <a:off x="420934" y="1447905"/>
              <a:ext cx="8112454" cy="27151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uppo 48">
              <a:extLst>
                <a:ext uri="{FF2B5EF4-FFF2-40B4-BE49-F238E27FC236}">
                  <a16:creationId xmlns:a16="http://schemas.microsoft.com/office/drawing/2014/main" id="{063CFE5C-0CB7-4EBE-B35B-FF2197E1584E}"/>
                </a:ext>
              </a:extLst>
            </p:cNvPr>
            <p:cNvGrpSpPr/>
            <p:nvPr/>
          </p:nvGrpSpPr>
          <p:grpSpPr>
            <a:xfrm>
              <a:off x="772767" y="1900026"/>
              <a:ext cx="4666532" cy="1800928"/>
              <a:chOff x="1620079" y="5218872"/>
              <a:chExt cx="3458817" cy="1245426"/>
            </a:xfrm>
          </p:grpSpPr>
          <p:pic>
            <p:nvPicPr>
              <p:cNvPr id="78" name="Immagine 77">
                <a:extLst>
                  <a:ext uri="{FF2B5EF4-FFF2-40B4-BE49-F238E27FC236}">
                    <a16:creationId xmlns:a16="http://schemas.microsoft.com/office/drawing/2014/main" id="{9FEA7EFF-D553-42B5-9B65-E44EC1A3BF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18452" y="5229611"/>
                <a:ext cx="1560444" cy="12308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9" name="Immagine 78">
                <a:extLst>
                  <a:ext uri="{FF2B5EF4-FFF2-40B4-BE49-F238E27FC236}">
                    <a16:creationId xmlns:a16="http://schemas.microsoft.com/office/drawing/2014/main" id="{9AFAC034-3A23-44B5-A391-6747DC57B6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20079" y="5218872"/>
                <a:ext cx="1630017" cy="12454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63" name="Connettore diritto 62">
              <a:extLst>
                <a:ext uri="{FF2B5EF4-FFF2-40B4-BE49-F238E27FC236}">
                  <a16:creationId xmlns:a16="http://schemas.microsoft.com/office/drawing/2014/main" id="{DE2A447F-2280-4C30-922C-849F6A259E20}"/>
                </a:ext>
              </a:extLst>
            </p:cNvPr>
            <p:cNvCxnSpPr/>
            <p:nvPr/>
          </p:nvCxnSpPr>
          <p:spPr>
            <a:xfrm>
              <a:off x="580380" y="1980723"/>
              <a:ext cx="1123122" cy="15529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CasellaDiTesto 63">
              <a:extLst>
                <a:ext uri="{FF2B5EF4-FFF2-40B4-BE49-F238E27FC236}">
                  <a16:creationId xmlns:a16="http://schemas.microsoft.com/office/drawing/2014/main" id="{111627CE-7337-4C9E-B40D-D5CE6E26481B}"/>
                </a:ext>
              </a:extLst>
            </p:cNvPr>
            <p:cNvSpPr txBox="1"/>
            <p:nvPr/>
          </p:nvSpPr>
          <p:spPr>
            <a:xfrm>
              <a:off x="420111" y="1625573"/>
              <a:ext cx="2751204" cy="2946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deformazione sotto sollecitazione</a:t>
              </a:r>
              <a:endParaRPr lang="en-US" sz="1600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FAA50807-DDE0-4161-B5F7-475EA0280CA3}"/>
                </a:ext>
              </a:extLst>
            </p:cNvPr>
            <p:cNvSpPr txBox="1"/>
            <p:nvPr/>
          </p:nvSpPr>
          <p:spPr>
            <a:xfrm>
              <a:off x="820436" y="3695368"/>
              <a:ext cx="195055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 b="1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sistema instabile</a:t>
              </a:r>
              <a:endParaRPr lang="en-US" sz="1600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0EA26099-D6B0-4628-93CC-EE2D33239E04}"/>
                </a:ext>
              </a:extLst>
            </p:cNvPr>
            <p:cNvSpPr txBox="1"/>
            <p:nvPr/>
          </p:nvSpPr>
          <p:spPr>
            <a:xfrm>
              <a:off x="3179304" y="3695368"/>
              <a:ext cx="195055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 b="1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sistema stabile</a:t>
              </a:r>
              <a:endParaRPr lang="en-US" sz="1600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  <p:grpSp>
          <p:nvGrpSpPr>
            <p:cNvPr id="67" name="Gruppo 66">
              <a:extLst>
                <a:ext uri="{FF2B5EF4-FFF2-40B4-BE49-F238E27FC236}">
                  <a16:creationId xmlns:a16="http://schemas.microsoft.com/office/drawing/2014/main" id="{5D2802F0-1E83-4A71-840F-6B2EE813558E}"/>
                </a:ext>
              </a:extLst>
            </p:cNvPr>
            <p:cNvGrpSpPr/>
            <p:nvPr/>
          </p:nvGrpSpPr>
          <p:grpSpPr>
            <a:xfrm>
              <a:off x="5932869" y="1908261"/>
              <a:ext cx="2105304" cy="1779813"/>
              <a:chOff x="5932869" y="1908261"/>
              <a:chExt cx="2105304" cy="1779813"/>
            </a:xfrm>
          </p:grpSpPr>
          <p:pic>
            <p:nvPicPr>
              <p:cNvPr id="69" name="Immagine 68">
                <a:extLst>
                  <a:ext uri="{FF2B5EF4-FFF2-40B4-BE49-F238E27FC236}">
                    <a16:creationId xmlns:a16="http://schemas.microsoft.com/office/drawing/2014/main" id="{A5916991-BD79-4C2D-B116-AF0A845773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32869" y="1908261"/>
                <a:ext cx="2105304" cy="1779813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0" name="Gruppo 69">
                <a:extLst>
                  <a:ext uri="{FF2B5EF4-FFF2-40B4-BE49-F238E27FC236}">
                    <a16:creationId xmlns:a16="http://schemas.microsoft.com/office/drawing/2014/main" id="{B4D8C6E1-479E-472E-B7D6-360817A9C5CB}"/>
                  </a:ext>
                </a:extLst>
              </p:cNvPr>
              <p:cNvGrpSpPr/>
              <p:nvPr/>
            </p:nvGrpSpPr>
            <p:grpSpPr>
              <a:xfrm>
                <a:off x="6372154" y="2406105"/>
                <a:ext cx="1137669" cy="1204888"/>
                <a:chOff x="6382490" y="2440903"/>
                <a:chExt cx="1137669" cy="1204888"/>
              </a:xfrm>
            </p:grpSpPr>
            <p:sp>
              <p:nvSpPr>
                <p:cNvPr id="71" name="Freccia bidirezionale orizzontale 70">
                  <a:extLst>
                    <a:ext uri="{FF2B5EF4-FFF2-40B4-BE49-F238E27FC236}">
                      <a16:creationId xmlns:a16="http://schemas.microsoft.com/office/drawing/2014/main" id="{458E9FDB-F918-4A98-93AA-042905242C4D}"/>
                    </a:ext>
                  </a:extLst>
                </p:cNvPr>
                <p:cNvSpPr/>
                <p:nvPr/>
              </p:nvSpPr>
              <p:spPr>
                <a:xfrm>
                  <a:off x="6578686" y="3437773"/>
                  <a:ext cx="735035" cy="208018"/>
                </a:xfrm>
                <a:prstGeom prst="leftRightArrow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\</a:t>
                  </a:r>
                </a:p>
              </p:txBody>
            </p:sp>
            <p:grpSp>
              <p:nvGrpSpPr>
                <p:cNvPr id="72" name="Gruppo 71">
                  <a:extLst>
                    <a:ext uri="{FF2B5EF4-FFF2-40B4-BE49-F238E27FC236}">
                      <a16:creationId xmlns:a16="http://schemas.microsoft.com/office/drawing/2014/main" id="{2B82972E-6BD7-459D-8102-8A3B52899ABE}"/>
                    </a:ext>
                  </a:extLst>
                </p:cNvPr>
                <p:cNvGrpSpPr/>
                <p:nvPr/>
              </p:nvGrpSpPr>
              <p:grpSpPr>
                <a:xfrm rot="17869399">
                  <a:off x="6154209" y="2669184"/>
                  <a:ext cx="747027" cy="290465"/>
                  <a:chOff x="5546970" y="2265588"/>
                  <a:chExt cx="747027" cy="180040"/>
                </a:xfrm>
              </p:grpSpPr>
              <p:sp>
                <p:nvSpPr>
                  <p:cNvPr id="76" name="Freccia a destra 75">
                    <a:extLst>
                      <a:ext uri="{FF2B5EF4-FFF2-40B4-BE49-F238E27FC236}">
                        <a16:creationId xmlns:a16="http://schemas.microsoft.com/office/drawing/2014/main" id="{A6A90571-A23B-416F-9901-7682F062AB34}"/>
                      </a:ext>
                    </a:extLst>
                  </p:cNvPr>
                  <p:cNvSpPr/>
                  <p:nvPr/>
                </p:nvSpPr>
                <p:spPr>
                  <a:xfrm>
                    <a:off x="5546970" y="2265588"/>
                    <a:ext cx="329019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Freccia a destra 76">
                    <a:extLst>
                      <a:ext uri="{FF2B5EF4-FFF2-40B4-BE49-F238E27FC236}">
                        <a16:creationId xmlns:a16="http://schemas.microsoft.com/office/drawing/2014/main" id="{34B64EFA-2B75-4BE9-8607-61EDC8FF6E0D}"/>
                      </a:ext>
                    </a:extLst>
                  </p:cNvPr>
                  <p:cNvSpPr/>
                  <p:nvPr/>
                </p:nvSpPr>
                <p:spPr>
                  <a:xfrm flipH="1">
                    <a:off x="5892723" y="2265638"/>
                    <a:ext cx="401274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3" name="Gruppo 72">
                  <a:extLst>
                    <a:ext uri="{FF2B5EF4-FFF2-40B4-BE49-F238E27FC236}">
                      <a16:creationId xmlns:a16="http://schemas.microsoft.com/office/drawing/2014/main" id="{441DA714-0A06-47BC-9871-AFAB845CB13A}"/>
                    </a:ext>
                  </a:extLst>
                </p:cNvPr>
                <p:cNvGrpSpPr/>
                <p:nvPr/>
              </p:nvGrpSpPr>
              <p:grpSpPr>
                <a:xfrm rot="14520775">
                  <a:off x="7001584" y="2682216"/>
                  <a:ext cx="746611" cy="290539"/>
                  <a:chOff x="5503753" y="2515322"/>
                  <a:chExt cx="746611" cy="180090"/>
                </a:xfrm>
              </p:grpSpPr>
              <p:sp>
                <p:nvSpPr>
                  <p:cNvPr id="74" name="Freccia a destra 73">
                    <a:extLst>
                      <a:ext uri="{FF2B5EF4-FFF2-40B4-BE49-F238E27FC236}">
                        <a16:creationId xmlns:a16="http://schemas.microsoft.com/office/drawing/2014/main" id="{FEE4D48B-AB9F-4944-AF4E-BCBDEEE35706}"/>
                      </a:ext>
                    </a:extLst>
                  </p:cNvPr>
                  <p:cNvSpPr/>
                  <p:nvPr/>
                </p:nvSpPr>
                <p:spPr>
                  <a:xfrm>
                    <a:off x="5503753" y="2515322"/>
                    <a:ext cx="329019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Freccia a destra 74">
                    <a:extLst>
                      <a:ext uri="{FF2B5EF4-FFF2-40B4-BE49-F238E27FC236}">
                        <a16:creationId xmlns:a16="http://schemas.microsoft.com/office/drawing/2014/main" id="{136ACCDB-2209-4967-B567-FCAF96D86BFC}"/>
                      </a:ext>
                    </a:extLst>
                  </p:cNvPr>
                  <p:cNvSpPr/>
                  <p:nvPr/>
                </p:nvSpPr>
                <p:spPr>
                  <a:xfrm flipH="1">
                    <a:off x="5849090" y="2515422"/>
                    <a:ext cx="401274" cy="179990"/>
                  </a:xfrm>
                  <a:prstGeom prst="rightArrow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8" name="CasellaDiTesto 67">
              <a:extLst>
                <a:ext uri="{FF2B5EF4-FFF2-40B4-BE49-F238E27FC236}">
                  <a16:creationId xmlns:a16="http://schemas.microsoft.com/office/drawing/2014/main" id="{71A9427B-EF5E-43C4-9119-32576AF665F4}"/>
                </a:ext>
              </a:extLst>
            </p:cNvPr>
            <p:cNvSpPr txBox="1"/>
            <p:nvPr/>
          </p:nvSpPr>
          <p:spPr>
            <a:xfrm>
              <a:off x="5438477" y="3695367"/>
              <a:ext cx="309573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50"/>
              </a:solidFill>
            </a:ln>
          </p:spPr>
          <p:txBody>
            <a:bodyPr vert="horz" lIns="91440" tIns="108000" rIns="91440" bIns="108000" rtlCol="0" anchor="ctr">
              <a:noAutofit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defRPr sz="1400" b="1">
                  <a:solidFill>
                    <a:srgbClr val="1277AA"/>
                  </a:solidFill>
                  <a:latin typeface="Segoe UI Semilight" panose="020B0402040204020203" pitchFamily="34" charset="0"/>
                  <a:ea typeface="+mj-ea"/>
                  <a:cs typeface="Segoe UI Semilight" panose="020B0402040204020203" pitchFamily="34" charset="0"/>
                </a:defRPr>
              </a:lvl1pPr>
            </a:lstStyle>
            <a:p>
              <a:r>
                <a:rPr lang="it-IT" sz="1600" dirty="0">
                  <a:solidFill>
                    <a:srgbClr val="00B050"/>
                  </a:solidFill>
                  <a:latin typeface="Swis721 Cn BT" panose="020B0506020202030204" pitchFamily="34" charset="0"/>
                </a:rPr>
                <a:t>sollecitazioni interne alle aste</a:t>
              </a:r>
              <a:endParaRPr lang="en-US" sz="1600" dirty="0">
                <a:solidFill>
                  <a:srgbClr val="00B050"/>
                </a:solidFill>
                <a:latin typeface="Swis721 Cn BT" panose="020B05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354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FD5A844A-46C1-47CA-BBEF-F228D3D1E9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751" y="1216529"/>
            <a:ext cx="3825240" cy="1833399"/>
          </a:xfrm>
          <a:prstGeom prst="rect">
            <a:avLst/>
          </a:prstGeom>
        </p:spPr>
      </p:pic>
      <p:sp>
        <p:nvSpPr>
          <p:cNvPr id="38" name="Title 3">
            <a:extLst>
              <a:ext uri="{FF2B5EF4-FFF2-40B4-BE49-F238E27FC236}">
                <a16:creationId xmlns:a16="http://schemas.microsoft.com/office/drawing/2014/main" id="{9E92A399-C095-4100-848B-51C1EB535C41}"/>
              </a:ext>
            </a:extLst>
          </p:cNvPr>
          <p:cNvSpPr txBox="1">
            <a:spLocks/>
          </p:cNvSpPr>
          <p:nvPr/>
        </p:nvSpPr>
        <p:spPr>
          <a:xfrm>
            <a:off x="7520603" y="2510504"/>
            <a:ext cx="1439402" cy="5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Solaio monolitico</a:t>
            </a: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D207E124-38E0-451C-9AB2-F31ECF8EB0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10" y="3490091"/>
            <a:ext cx="4180522" cy="2151380"/>
          </a:xfrm>
          <a:prstGeom prst="rect">
            <a:avLst/>
          </a:prstGeom>
        </p:spPr>
      </p:pic>
      <p:sp>
        <p:nvSpPr>
          <p:cNvPr id="44" name="Title 3">
            <a:extLst>
              <a:ext uri="{FF2B5EF4-FFF2-40B4-BE49-F238E27FC236}">
                <a16:creationId xmlns:a16="http://schemas.microsoft.com/office/drawing/2014/main" id="{BDE67938-E236-46E1-876E-1F12919CB4BD}"/>
              </a:ext>
            </a:extLst>
          </p:cNvPr>
          <p:cNvSpPr txBox="1">
            <a:spLocks/>
          </p:cNvSpPr>
          <p:nvPr/>
        </p:nvSpPr>
        <p:spPr>
          <a:xfrm>
            <a:off x="7520603" y="5700976"/>
            <a:ext cx="1439402" cy="533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</a:p>
          <a:p>
            <a:r>
              <a:rPr lang="it-IT" alt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nervato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95750CF-2C24-9501-E5D5-501CFAFD3608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cs typeface="Segoe UI Semilight" panose="020B0402040204020203" pitchFamily="34" charset="0"/>
              </a:rPr>
              <a:t>evoluzione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6C0341E-0BBE-CC0A-BE1D-1B3D1A41D000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cs typeface="Segoe UI Semilight" panose="020B0402040204020203" pitchFamily="34" charset="0"/>
              </a:rPr>
              <a:t>Soletta piena</a:t>
            </a:r>
          </a:p>
        </p:txBody>
      </p:sp>
      <p:cxnSp>
        <p:nvCxnSpPr>
          <p:cNvPr id="4" name="Forma 9">
            <a:extLst>
              <a:ext uri="{FF2B5EF4-FFF2-40B4-BE49-F238E27FC236}">
                <a16:creationId xmlns:a16="http://schemas.microsoft.com/office/drawing/2014/main" id="{B8A24419-7BC9-A38E-7FE1-0143797D9889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FCB8D8F3-32FA-4FB6-A0CB-55EB09AF05C7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Soletta nervata</a:t>
            </a:r>
          </a:p>
        </p:txBody>
      </p:sp>
      <p:cxnSp>
        <p:nvCxnSpPr>
          <p:cNvPr id="12" name="Forma 9">
            <a:extLst>
              <a:ext uri="{FF2B5EF4-FFF2-40B4-BE49-F238E27FC236}">
                <a16:creationId xmlns:a16="http://schemas.microsoft.com/office/drawing/2014/main" id="{0857D7E3-EAAE-7F6C-1B70-33B4CD1E2079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CDB33DD3-B376-2E74-FF13-EDF9092BFB5F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2400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sz="2400" dirty="0">
                <a:cs typeface="Segoe UI Semilight" panose="020B0402040204020203" pitchFamily="34" charset="0"/>
              </a:rPr>
              <a:t>IN C.A.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4102E57-F3E4-C4A9-E5D5-1999237929B5}"/>
              </a:ext>
            </a:extLst>
          </p:cNvPr>
          <p:cNvSpPr txBox="1">
            <a:spLocks/>
          </p:cNvSpPr>
          <p:nvPr/>
        </p:nvSpPr>
        <p:spPr>
          <a:xfrm>
            <a:off x="3040082" y="4351414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Solaio misto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986B3B85-7583-71E7-0530-DF8BF5555FD3}"/>
              </a:ext>
            </a:extLst>
          </p:cNvPr>
          <p:cNvSpPr txBox="1">
            <a:spLocks/>
          </p:cNvSpPr>
          <p:nvPr/>
        </p:nvSpPr>
        <p:spPr>
          <a:xfrm>
            <a:off x="3040081" y="5378682"/>
            <a:ext cx="1531917" cy="876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Solaio in elementi prefabbricati</a:t>
            </a: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6BF23347-C9F9-7C95-7BD6-612247E00B8C}"/>
              </a:ext>
            </a:extLst>
          </p:cNvPr>
          <p:cNvCxnSpPr>
            <a:cxnSpLocks/>
            <a:stCxn id="2" idx="3"/>
            <a:endCxn id="14" idx="1"/>
          </p:cNvCxnSpPr>
          <p:nvPr/>
        </p:nvCxnSpPr>
        <p:spPr bwMode="auto">
          <a:xfrm>
            <a:off x="2465770" y="2846586"/>
            <a:ext cx="574312" cy="181032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Forma 9">
            <a:extLst>
              <a:ext uri="{FF2B5EF4-FFF2-40B4-BE49-F238E27FC236}">
                <a16:creationId xmlns:a16="http://schemas.microsoft.com/office/drawing/2014/main" id="{8C5DC573-A814-0AB5-5103-D8991D8ABE65}"/>
              </a:ext>
            </a:extLst>
          </p:cNvPr>
          <p:cNvCxnSpPr>
            <a:cxnSpLocks/>
            <a:stCxn id="2" idx="3"/>
            <a:endCxn id="20" idx="1"/>
          </p:cNvCxnSpPr>
          <p:nvPr/>
        </p:nvCxnSpPr>
        <p:spPr bwMode="auto">
          <a:xfrm>
            <a:off x="2465770" y="2846586"/>
            <a:ext cx="574311" cy="297058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ttangolo 22">
            <a:extLst>
              <a:ext uri="{FF2B5EF4-FFF2-40B4-BE49-F238E27FC236}">
                <a16:creationId xmlns:a16="http://schemas.microsoft.com/office/drawing/2014/main" id="{1E26EA8B-805A-D188-EAB5-A1180D8FAC4C}"/>
              </a:ext>
            </a:extLst>
          </p:cNvPr>
          <p:cNvSpPr/>
          <p:nvPr/>
        </p:nvSpPr>
        <p:spPr>
          <a:xfrm>
            <a:off x="972248" y="4531871"/>
            <a:ext cx="1502875" cy="426375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C05A8D10-4D01-D26E-7A17-91FEDA7113E0}"/>
              </a:ext>
            </a:extLst>
          </p:cNvPr>
          <p:cNvSpPr/>
          <p:nvPr/>
        </p:nvSpPr>
        <p:spPr>
          <a:xfrm>
            <a:off x="1488294" y="4958246"/>
            <a:ext cx="470781" cy="340318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07EB83D9-ADEF-2920-1FC2-7AF2905F7810}"/>
              </a:ext>
            </a:extLst>
          </p:cNvPr>
          <p:cNvSpPr/>
          <p:nvPr/>
        </p:nvSpPr>
        <p:spPr>
          <a:xfrm>
            <a:off x="1488294" y="5298564"/>
            <a:ext cx="470781" cy="270954"/>
          </a:xfrm>
          <a:prstGeom prst="rect">
            <a:avLst/>
          </a:prstGeom>
          <a:pattFill prst="pct40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42AE2722-C9CF-5EF9-AC65-A8630E9E64EB}"/>
              </a:ext>
            </a:extLst>
          </p:cNvPr>
          <p:cNvSpPr/>
          <p:nvPr/>
        </p:nvSpPr>
        <p:spPr>
          <a:xfrm>
            <a:off x="1516680" y="5434043"/>
            <a:ext cx="82047" cy="8204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79CB0B1B-295D-EA90-91F6-E8396F53C331}"/>
              </a:ext>
            </a:extLst>
          </p:cNvPr>
          <p:cNvSpPr/>
          <p:nvPr/>
        </p:nvSpPr>
        <p:spPr>
          <a:xfrm>
            <a:off x="1687187" y="5434042"/>
            <a:ext cx="82047" cy="8204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3DA6A2A5-A4A4-E8C6-3905-1ED4485AE6D6}"/>
              </a:ext>
            </a:extLst>
          </p:cNvPr>
          <p:cNvSpPr/>
          <p:nvPr/>
        </p:nvSpPr>
        <p:spPr>
          <a:xfrm>
            <a:off x="1848638" y="5434041"/>
            <a:ext cx="82047" cy="8204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4C82507-338D-251F-87BD-C7167F2A5D55}"/>
              </a:ext>
            </a:extLst>
          </p:cNvPr>
          <p:cNvCxnSpPr/>
          <p:nvPr/>
        </p:nvCxnSpPr>
        <p:spPr>
          <a:xfrm>
            <a:off x="899504" y="5298564"/>
            <a:ext cx="1648363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5A83C16-FE20-73E0-9914-CD9A6B7AEE46}"/>
              </a:ext>
            </a:extLst>
          </p:cNvPr>
          <p:cNvSpPr txBox="1"/>
          <p:nvPr/>
        </p:nvSpPr>
        <p:spPr>
          <a:xfrm>
            <a:off x="29610" y="5032812"/>
            <a:ext cx="781019" cy="4986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asse neutro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2C5191B3-8436-390B-5BA0-A8357089AFEF}"/>
              </a:ext>
            </a:extLst>
          </p:cNvPr>
          <p:cNvSpPr txBox="1"/>
          <p:nvPr/>
        </p:nvSpPr>
        <p:spPr>
          <a:xfrm>
            <a:off x="962667" y="5665596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zona tesa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87B255F-822A-5339-8C98-86B1CB6780A6}"/>
              </a:ext>
            </a:extLst>
          </p:cNvPr>
          <p:cNvSpPr txBox="1"/>
          <p:nvPr/>
        </p:nvSpPr>
        <p:spPr>
          <a:xfrm>
            <a:off x="962667" y="4164839"/>
            <a:ext cx="157501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zona compressa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632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56DAAA6C-1FC4-483C-8055-F9C6D77020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1" y="1469707"/>
            <a:ext cx="5437298" cy="4397693"/>
          </a:xfrm>
          <a:prstGeom prst="rect">
            <a:avLst/>
          </a:prstGeom>
        </p:spPr>
      </p:pic>
      <p:sp>
        <p:nvSpPr>
          <p:cNvPr id="28" name="Title 3">
            <a:extLst>
              <a:ext uri="{FF2B5EF4-FFF2-40B4-BE49-F238E27FC236}">
                <a16:creationId xmlns:a16="http://schemas.microsoft.com/office/drawing/2014/main" id="{5C621097-2B95-48F6-B012-92D144B574FC}"/>
              </a:ext>
            </a:extLst>
          </p:cNvPr>
          <p:cNvSpPr txBox="1">
            <a:spLocks/>
          </p:cNvSpPr>
          <p:nvPr/>
        </p:nvSpPr>
        <p:spPr>
          <a:xfrm>
            <a:off x="6134100" y="1044000"/>
            <a:ext cx="23812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naturale evoluzione del solaio nervato, in cui i copriferro esigui portavano ad una ossidazione rapida delle armature, è il solaio di tipo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caldana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fornisce il collegamento superiore.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connota per una maggiore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leggerezza complessiva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per un miglior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dovuto all’aria contenuta nelle forature degli interposti.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L’utilizzo di interposti in laterizio provvisti di alette inferiori presenta il vantaggio di offrire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superficie d’intradosso uniforme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priva di discontinuità tra laterizio e calcestruzzo.</a:t>
            </a:r>
          </a:p>
        </p:txBody>
      </p:sp>
    </p:spTree>
    <p:extLst>
      <p:ext uri="{BB962C8B-B14F-4D97-AF65-F5344CB8AC3E}">
        <p14:creationId xmlns:p14="http://schemas.microsoft.com/office/powerpoint/2010/main" val="3832370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5C621097-2B95-48F6-B012-92D144B574FC}"/>
              </a:ext>
            </a:extLst>
          </p:cNvPr>
          <p:cNvSpPr txBox="1">
            <a:spLocks/>
          </p:cNvSpPr>
          <p:nvPr/>
        </p:nvSpPr>
        <p:spPr>
          <a:xfrm>
            <a:off x="6134100" y="1044000"/>
            <a:ext cx="23812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naturale evoluzione del solaio nervato, in cui i copriferro esigui portavano ad una ossidazione rapida delle armature, è il solaio di tipo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misto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in cui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caldana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fornisce il collegamento superiore.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Si connota per una maggiore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leggerezza complessiva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 per un miglior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effetto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«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isolante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dovuto all’aria contenuta nelle forature degli interposti.</a:t>
            </a:r>
          </a:p>
          <a:p>
            <a:pPr indent="-171450" algn="just">
              <a:lnSpc>
                <a:spcPct val="150000"/>
              </a:lnSpc>
              <a:spcBef>
                <a:spcPts val="0"/>
              </a:spcBef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L’utilizzo di interposti in laterizio provvisti di alette inferiori presenta il vantaggio di offrire una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superficie d’intradosso uniforme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priva di discontinuità tra laterizio e calcestruzzo.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E1F146-1483-4B98-AF14-6E9C8750B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408" y="1240179"/>
            <a:ext cx="4644389" cy="488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99" name="Title 3">
            <a:extLst>
              <a:ext uri="{FF2B5EF4-FFF2-40B4-BE49-F238E27FC236}">
                <a16:creationId xmlns:a16="http://schemas.microsoft.com/office/drawing/2014/main" id="{B0F90FB9-E02E-42AE-86C1-DE69EDD7F8BA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cs typeface="Segoe UI Semilight" panose="020B0402040204020203" pitchFamily="34" charset="0"/>
              </a:rPr>
              <a:t>SOLAI</a:t>
            </a:r>
          </a:p>
          <a:p>
            <a:r>
              <a:rPr lang="it-IT" dirty="0">
                <a:cs typeface="Segoe UI Semilight" panose="020B0402040204020203" pitchFamily="34" charset="0"/>
              </a:rPr>
              <a:t>IN C.A.</a:t>
            </a:r>
          </a:p>
        </p:txBody>
      </p:sp>
      <p:sp>
        <p:nvSpPr>
          <p:cNvPr id="37" name="Title 3">
            <a:extLst>
              <a:ext uri="{FF2B5EF4-FFF2-40B4-BE49-F238E27FC236}">
                <a16:creationId xmlns:a16="http://schemas.microsoft.com/office/drawing/2014/main" id="{0B6382BC-764E-48E3-B714-B3AF69D51446}"/>
              </a:ext>
            </a:extLst>
          </p:cNvPr>
          <p:cNvSpPr txBox="1">
            <a:spLocks/>
          </p:cNvSpPr>
          <p:nvPr/>
        </p:nvSpPr>
        <p:spPr>
          <a:xfrm>
            <a:off x="457200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defPPr>
              <a:defRPr lang="en-US"/>
            </a:defPPr>
            <a:lvl1pPr marL="171450" lvl="0" indent="-171450" algn="just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 sz="120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defRPr>
            </a:lvl1pPr>
          </a:lstStyle>
          <a:p>
            <a:pPr marL="0" indent="0">
              <a:buNone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Le tipologie di sistemi misti in cemento armato comprendono:</a:t>
            </a:r>
          </a:p>
          <a:p>
            <a:r>
              <a:rPr lang="it-IT" dirty="0"/>
              <a:t>Solai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gettati in opera</a:t>
            </a:r>
            <a:r>
              <a:rPr lang="it-IT" dirty="0"/>
              <a:t>:</a:t>
            </a:r>
          </a:p>
          <a:p>
            <a:pPr marL="228600" indent="-228600">
              <a:buAutoNum type="arabicParenR"/>
            </a:pPr>
            <a:r>
              <a:rPr lang="it-IT" dirty="0"/>
              <a:t>Solai realizzati totalmente in opera;</a:t>
            </a:r>
          </a:p>
          <a:p>
            <a:pPr marL="228600" indent="-228600">
              <a:buAutoNum type="arabicParenR"/>
            </a:pPr>
            <a:r>
              <a:rPr lang="it-IT" dirty="0"/>
              <a:t>Solai a travetti prefabbricati a traliccio;</a:t>
            </a:r>
          </a:p>
          <a:p>
            <a:pPr marL="228600" indent="-228600">
              <a:buAutoNum type="arabicParenR"/>
            </a:pPr>
            <a:r>
              <a:rPr lang="it-IT" dirty="0"/>
              <a:t>Solai a travetti prefabbricati precompressi;</a:t>
            </a:r>
          </a:p>
          <a:p>
            <a:pPr marL="228600" indent="-228600">
              <a:buAutoNum type="arabicParenR"/>
            </a:pPr>
            <a:r>
              <a:rPr lang="it-IT" dirty="0"/>
              <a:t>Solai con laterizio armato.</a:t>
            </a:r>
          </a:p>
          <a:p>
            <a:r>
              <a:rPr lang="it-IT" dirty="0"/>
              <a:t>Solai a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elementi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prefabbricati</a:t>
            </a:r>
            <a:r>
              <a:rPr lang="it-IT" dirty="0">
                <a:solidFill>
                  <a:srgbClr val="00B050"/>
                </a:solidFill>
              </a:rPr>
              <a:t> </a:t>
            </a:r>
            <a:r>
              <a:rPr lang="it-IT" dirty="0"/>
              <a:t>e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getto</a:t>
            </a:r>
            <a:r>
              <a:rPr lang="it-IT" dirty="0"/>
              <a:t> di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completamento</a:t>
            </a:r>
            <a:r>
              <a:rPr lang="it-IT" dirty="0"/>
              <a:t>:</a:t>
            </a:r>
          </a:p>
          <a:p>
            <a:pPr marL="228600" indent="-228600">
              <a:buAutoNum type="arabicParenR"/>
            </a:pPr>
            <a:r>
              <a:rPr lang="it-IT" dirty="0"/>
              <a:t>Pannelli in laterizio prefabbricati</a:t>
            </a:r>
          </a:p>
          <a:p>
            <a:pPr marL="228600" indent="-228600">
              <a:buAutoNum type="arabicParenR"/>
            </a:pPr>
            <a:r>
              <a:rPr lang="it-IT" dirty="0"/>
              <a:t>Sistemi </a:t>
            </a:r>
            <a:r>
              <a:rPr lang="it-IT" dirty="0" err="1"/>
              <a:t>predalles</a:t>
            </a:r>
            <a:r>
              <a:rPr lang="it-IT" dirty="0"/>
              <a:t> alleggeriti in blocchi</a:t>
            </a:r>
          </a:p>
          <a:p>
            <a:pPr marL="228600" indent="-228600">
              <a:buAutoNum type="arabicParenR"/>
            </a:pPr>
            <a:r>
              <a:rPr lang="it-IT" dirty="0"/>
              <a:t>Coppi e blocchi.</a:t>
            </a:r>
          </a:p>
          <a:p>
            <a:r>
              <a:rPr lang="it-IT" dirty="0"/>
              <a:t>Solai a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elementi prefabbricati</a:t>
            </a:r>
            <a:r>
              <a:rPr lang="it-IT" dirty="0"/>
              <a:t>, con </a:t>
            </a:r>
            <a:r>
              <a:rPr lang="it-IT" b="1" dirty="0">
                <a:solidFill>
                  <a:srgbClr val="00B050"/>
                </a:solidFill>
                <a:ea typeface="+mj-ea"/>
              </a:rPr>
              <a:t>giunti</a:t>
            </a:r>
            <a:r>
              <a:rPr lang="it-IT" dirty="0"/>
              <a:t> di completamento:</a:t>
            </a:r>
          </a:p>
          <a:p>
            <a:pPr marL="228600" indent="-228600">
              <a:buAutoNum type="arabicParenR"/>
            </a:pPr>
            <a:r>
              <a:rPr lang="it-IT" dirty="0"/>
              <a:t>Lastre alleggerite;</a:t>
            </a:r>
          </a:p>
          <a:p>
            <a:pPr marL="228600" indent="-228600">
              <a:buAutoNum type="arabicParenR"/>
            </a:pPr>
            <a:r>
              <a:rPr lang="it-IT" dirty="0" err="1"/>
              <a:t>Copponi</a:t>
            </a:r>
            <a:r>
              <a:rPr lang="it-IT" dirty="0"/>
              <a:t> profilati.</a:t>
            </a:r>
          </a:p>
        </p:txBody>
      </p:sp>
    </p:spTree>
    <p:extLst>
      <p:ext uri="{BB962C8B-B14F-4D97-AF65-F5344CB8AC3E}">
        <p14:creationId xmlns:p14="http://schemas.microsoft.com/office/powerpoint/2010/main" val="6451520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048D64D-79F5-4129-ADF7-9170FF338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1613907"/>
            <a:ext cx="7686675" cy="4210050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875F7F39-8CC3-40B2-A54A-A48040AA4B2D}"/>
              </a:ext>
            </a:extLst>
          </p:cNvPr>
          <p:cNvSpPr txBox="1">
            <a:spLocks/>
          </p:cNvSpPr>
          <p:nvPr/>
        </p:nvSpPr>
        <p:spPr>
          <a:xfrm>
            <a:off x="6267449" y="2157857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ELEMENTO di ALLEGGERIMENTO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CCB60EB5-C4F2-41E8-9435-B962066F7AAA}"/>
              </a:ext>
            </a:extLst>
          </p:cNvPr>
          <p:cNvSpPr txBox="1">
            <a:spLocks/>
          </p:cNvSpPr>
          <p:nvPr/>
        </p:nvSpPr>
        <p:spPr>
          <a:xfrm>
            <a:off x="438149" y="1573655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SOLETTA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479C0379-CE10-4C1D-A08D-DC2A7DA054F0}"/>
              </a:ext>
            </a:extLst>
          </p:cNvPr>
          <p:cNvSpPr txBox="1">
            <a:spLocks/>
          </p:cNvSpPr>
          <p:nvPr/>
        </p:nvSpPr>
        <p:spPr>
          <a:xfrm>
            <a:off x="5376862" y="5170914"/>
            <a:ext cx="2147887" cy="58420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TRAVETTO</a:t>
            </a:r>
          </a:p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resistente a TRAZIONE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6CBAD32-7A3F-4BEB-868D-EE84DA60B9BC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28511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Interasse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fra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40-80 cm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Larghezza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5-15 cm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Spessore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cappa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≥ 5 cm</a:t>
            </a:r>
          </a:p>
        </p:txBody>
      </p:sp>
    </p:spTree>
    <p:extLst>
      <p:ext uri="{BB962C8B-B14F-4D97-AF65-F5344CB8AC3E}">
        <p14:creationId xmlns:p14="http://schemas.microsoft.com/office/powerpoint/2010/main" val="2489066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FAC435B-4E2E-42A0-A1E1-6AFCAB7E71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02" y="1670244"/>
            <a:ext cx="4274075" cy="37095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625F0D-DBB2-4EB3-931E-1523982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423" y="1670244"/>
            <a:ext cx="4201838" cy="370957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9D1B07AC-EA47-465D-BE3C-76614B960B5C}"/>
              </a:ext>
            </a:extLst>
          </p:cNvPr>
          <p:cNvSpPr txBox="1">
            <a:spLocks/>
          </p:cNvSpPr>
          <p:nvPr/>
        </p:nvSpPr>
        <p:spPr>
          <a:xfrm>
            <a:off x="4675423" y="2878493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Travetti in laterocemento</a:t>
            </a:r>
          </a:p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(in disuso)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841B191-A3EF-4A74-B872-226EFE859D33}"/>
              </a:ext>
            </a:extLst>
          </p:cNvPr>
          <p:cNvSpPr txBox="1">
            <a:spLocks/>
          </p:cNvSpPr>
          <p:nvPr/>
        </p:nvSpPr>
        <p:spPr>
          <a:xfrm>
            <a:off x="4675423" y="4932018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</a:p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 pannelli prefabbricati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5B8B98CB-1908-4763-8269-B8B54378A352}"/>
              </a:ext>
            </a:extLst>
          </p:cNvPr>
          <p:cNvSpPr txBox="1">
            <a:spLocks/>
          </p:cNvSpPr>
          <p:nvPr/>
        </p:nvSpPr>
        <p:spPr>
          <a:xfrm>
            <a:off x="194502" y="2975136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Solaio realizzato</a:t>
            </a:r>
          </a:p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in opera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E4287095-4119-4768-9835-75A9ABDABFCA}"/>
              </a:ext>
            </a:extLst>
          </p:cNvPr>
          <p:cNvSpPr txBox="1">
            <a:spLocks/>
          </p:cNvSpPr>
          <p:nvPr/>
        </p:nvSpPr>
        <p:spPr>
          <a:xfrm>
            <a:off x="194502" y="4936472"/>
            <a:ext cx="1356658" cy="68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Solaio</a:t>
            </a:r>
          </a:p>
          <a:p>
            <a:r>
              <a:rPr lang="it-IT" alt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a travetti tralicciati</a:t>
            </a:r>
          </a:p>
        </p:txBody>
      </p:sp>
    </p:spTree>
    <p:extLst>
      <p:ext uri="{BB962C8B-B14F-4D97-AF65-F5344CB8AC3E}">
        <p14:creationId xmlns:p14="http://schemas.microsoft.com/office/powerpoint/2010/main" val="16161549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63EB25B-A0CA-4C57-8147-07A6EC7E83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30" y="2098635"/>
            <a:ext cx="5345430" cy="3704668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789748B6-05D6-49A7-9099-68AA8FE69A55}"/>
              </a:ext>
            </a:extLst>
          </p:cNvPr>
          <p:cNvSpPr txBox="1">
            <a:spLocks/>
          </p:cNvSpPr>
          <p:nvPr/>
        </p:nvSpPr>
        <p:spPr>
          <a:xfrm>
            <a:off x="1289385" y="1787030"/>
            <a:ext cx="1620132" cy="7357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Travetto in c.a.</a:t>
            </a:r>
          </a:p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e fondello in cotto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2040363-6AF7-41B3-B917-D999EC919EE2}"/>
              </a:ext>
            </a:extLst>
          </p:cNvPr>
          <p:cNvSpPr txBox="1">
            <a:spLocks/>
          </p:cNvSpPr>
          <p:nvPr/>
        </p:nvSpPr>
        <p:spPr>
          <a:xfrm>
            <a:off x="4572000" y="1787031"/>
            <a:ext cx="1580027" cy="474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Travetto in </a:t>
            </a:r>
            <a:r>
              <a:rPr lang="it-IT" sz="1600" dirty="0" err="1">
                <a:solidFill>
                  <a:srgbClr val="00B050"/>
                </a:solidFill>
                <a:latin typeface="Swis721 Cn BT" panose="020B0506020202030204" pitchFamily="34" charset="0"/>
              </a:rPr>
              <a:t>c.a.p.</a:t>
            </a:r>
            <a:endParaRPr lang="it-IT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83CB57F-7EAA-4E4E-8BC1-C7A2D16BAD77}"/>
              </a:ext>
            </a:extLst>
          </p:cNvPr>
          <p:cNvSpPr txBox="1">
            <a:spLocks/>
          </p:cNvSpPr>
          <p:nvPr/>
        </p:nvSpPr>
        <p:spPr>
          <a:xfrm>
            <a:off x="1796573" y="3613860"/>
            <a:ext cx="1452705" cy="7357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Pannelli prefabbricati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2FD8795E-813A-4B47-BD09-E44BA82976A3}"/>
              </a:ext>
            </a:extLst>
          </p:cNvPr>
          <p:cNvSpPr/>
          <p:nvPr/>
        </p:nvSpPr>
        <p:spPr>
          <a:xfrm>
            <a:off x="5425720" y="2396212"/>
            <a:ext cx="177165" cy="2171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291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6EC870F-C2D1-4C0C-8E3B-76E44A1D9E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260087"/>
            <a:ext cx="4223256" cy="4761571"/>
          </a:xfrm>
          <a:prstGeom prst="rect">
            <a:avLst/>
          </a:prstGeom>
        </p:spPr>
      </p:pic>
      <p:pic>
        <p:nvPicPr>
          <p:cNvPr id="8" name="Segnaposto contenuto 3">
            <a:extLst>
              <a:ext uri="{FF2B5EF4-FFF2-40B4-BE49-F238E27FC236}">
                <a16:creationId xmlns:a16="http://schemas.microsoft.com/office/drawing/2014/main" id="{85F05504-A781-4A1D-A12E-60A93CA30C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351" y="1260087"/>
            <a:ext cx="3571177" cy="476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781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5" name="Segnaposto contenuto 2">
            <a:extLst>
              <a:ext uri="{FF2B5EF4-FFF2-40B4-BE49-F238E27FC236}">
                <a16:creationId xmlns:a16="http://schemas.microsoft.com/office/drawing/2014/main" id="{A13E9E43-5B61-41E6-96DF-5E5A44C314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881" y="1124644"/>
            <a:ext cx="6870237" cy="515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550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06A668E-C135-438B-AC1C-0741B3D9A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662" y="1176337"/>
            <a:ext cx="6150790" cy="5021263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6C0AEF-A33B-4518-A1E5-8DBDCB9A5B12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21526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solaio è costituito da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</a:t>
            </a:r>
            <a:r>
              <a:rPr lang="it-IT" sz="1200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prefabbricati</a:t>
            </a:r>
            <a:r>
              <a:rPr lang="it-IT" sz="1200" dirty="0">
                <a:solidFill>
                  <a:srgbClr val="00B05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in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c.a. normale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o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precompresso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nei quali è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incorporata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l’armatura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realizzazione si completa con: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posa degli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elementi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alleggerimento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posa dell’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armatura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ripartizione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dei carichi;</a:t>
            </a:r>
          </a:p>
          <a:p>
            <a:pPr marL="171450" lvl="0" indent="-1714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getto di calcestruzzo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di completamento.</a:t>
            </a:r>
          </a:p>
        </p:txBody>
      </p:sp>
    </p:spTree>
    <p:extLst>
      <p:ext uri="{BB962C8B-B14F-4D97-AF65-F5344CB8AC3E}">
        <p14:creationId xmlns:p14="http://schemas.microsoft.com/office/powerpoint/2010/main" val="4181534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AA11942-0356-4652-BCB7-01A8CE1CB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16" y="3735044"/>
            <a:ext cx="8383968" cy="1916540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067DA7F8-A730-4306-84D5-350B1E44884B}"/>
              </a:ext>
            </a:extLst>
          </p:cNvPr>
          <p:cNvGrpSpPr/>
          <p:nvPr/>
        </p:nvGrpSpPr>
        <p:grpSpPr>
          <a:xfrm>
            <a:off x="520700" y="5768471"/>
            <a:ext cx="3543300" cy="410089"/>
            <a:chOff x="4139752" y="2950532"/>
            <a:chExt cx="2279300" cy="234696"/>
          </a:xfrm>
        </p:grpSpPr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1F0A4B8C-1643-4E3B-B2C9-F5170F3D1D0A}"/>
                </a:ext>
              </a:extLst>
            </p:cNvPr>
            <p:cNvCxnSpPr/>
            <p:nvPr/>
          </p:nvCxnSpPr>
          <p:spPr>
            <a:xfrm>
              <a:off x="4276725" y="2950532"/>
              <a:ext cx="2005354" cy="0"/>
            </a:xfrm>
            <a:prstGeom prst="lin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" name="Triangolo isoscele 13">
              <a:extLst>
                <a:ext uri="{FF2B5EF4-FFF2-40B4-BE49-F238E27FC236}">
                  <a16:creationId xmlns:a16="http://schemas.microsoft.com/office/drawing/2014/main" id="{B3F4A084-DCBD-4BC1-A6FE-85107CF0F9B5}"/>
                </a:ext>
              </a:extLst>
            </p:cNvPr>
            <p:cNvSpPr/>
            <p:nvPr/>
          </p:nvSpPr>
          <p:spPr>
            <a:xfrm>
              <a:off x="4139752" y="2962452"/>
              <a:ext cx="273946" cy="222776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02F85EF4-3B15-4BCA-B16A-BD6604A7B23D}"/>
                </a:ext>
              </a:extLst>
            </p:cNvPr>
            <p:cNvSpPr/>
            <p:nvPr/>
          </p:nvSpPr>
          <p:spPr>
            <a:xfrm>
              <a:off x="6145106" y="2951154"/>
              <a:ext cx="273946" cy="222776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3">
            <a:extLst>
              <a:ext uri="{FF2B5EF4-FFF2-40B4-BE49-F238E27FC236}">
                <a16:creationId xmlns:a16="http://schemas.microsoft.com/office/drawing/2014/main" id="{5EBAA2CF-1177-44FA-A0D5-74E9546C9048}"/>
              </a:ext>
            </a:extLst>
          </p:cNvPr>
          <p:cNvSpPr txBox="1">
            <a:spLocks/>
          </p:cNvSpPr>
          <p:nvPr/>
        </p:nvSpPr>
        <p:spPr>
          <a:xfrm>
            <a:off x="4943109" y="5755021"/>
            <a:ext cx="2996019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T trazione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CF1D0C5D-436F-4C02-9C0E-DFED1B1FC657}"/>
              </a:ext>
            </a:extLst>
          </p:cNvPr>
          <p:cNvSpPr txBox="1">
            <a:spLocks/>
          </p:cNvSpPr>
          <p:nvPr/>
        </p:nvSpPr>
        <p:spPr>
          <a:xfrm>
            <a:off x="4943109" y="3504622"/>
            <a:ext cx="2996019" cy="3574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wis721 Cn BT" panose="020B0506020202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</a:rPr>
              <a:t>C compressione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4D256DE4-FA30-4BCD-B25B-7E8D710E8AF3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40322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6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sistemi reticolari portano alla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formazione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sole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sollecitazioni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tipo semplice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: trazione e compressione.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959888B2-5B82-0138-F795-22C2EE6A547E}"/>
              </a:ext>
            </a:extLst>
          </p:cNvPr>
          <p:cNvSpPr txBox="1">
            <a:spLocks/>
          </p:cNvSpPr>
          <p:nvPr/>
        </p:nvSpPr>
        <p:spPr>
          <a:xfrm>
            <a:off x="701770" y="2510504"/>
            <a:ext cx="1764000" cy="67216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b="1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700" dirty="0">
                <a:solidFill>
                  <a:srgbClr val="00B050"/>
                </a:solidFill>
                <a:cs typeface="Segoe UI Semilight" panose="020B0402040204020203" pitchFamily="34" charset="0"/>
              </a:rPr>
              <a:t>comportamento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2399763-B3B2-30B4-1E45-95A14620E138}"/>
              </a:ext>
            </a:extLst>
          </p:cNvPr>
          <p:cNvSpPr txBox="1">
            <a:spLocks/>
          </p:cNvSpPr>
          <p:nvPr/>
        </p:nvSpPr>
        <p:spPr>
          <a:xfrm>
            <a:off x="3040082" y="1560899"/>
            <a:ext cx="1531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008080"/>
                </a:solidFill>
                <a:latin typeface="Swis721 Cn BT" panose="020B0506020202030204" pitchFamily="34" charset="0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cs typeface="Segoe UI Semilight" panose="020B0402040204020203" pitchFamily="34" charset="0"/>
              </a:rPr>
              <a:t>nodi</a:t>
            </a:r>
          </a:p>
        </p:txBody>
      </p:sp>
      <p:cxnSp>
        <p:nvCxnSpPr>
          <p:cNvPr id="19" name="Forma 9">
            <a:extLst>
              <a:ext uri="{FF2B5EF4-FFF2-40B4-BE49-F238E27FC236}">
                <a16:creationId xmlns:a16="http://schemas.microsoft.com/office/drawing/2014/main" id="{19351029-FC41-46A5-59A4-146EA7DD50E6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 bwMode="auto">
          <a:xfrm flipV="1">
            <a:off x="2465770" y="1866394"/>
            <a:ext cx="574312" cy="98019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3370D2ED-A387-7F0D-937A-35AC7D96734D}"/>
              </a:ext>
            </a:extLst>
          </p:cNvPr>
          <p:cNvSpPr txBox="1">
            <a:spLocks/>
          </p:cNvSpPr>
          <p:nvPr/>
        </p:nvSpPr>
        <p:spPr>
          <a:xfrm>
            <a:off x="3040083" y="2588168"/>
            <a:ext cx="1531917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b="1" dirty="0">
                <a:solidFill>
                  <a:srgbClr val="00B050"/>
                </a:solidFill>
                <a:latin typeface="Swis721 Cn BT" panose="020B0506020202030204" pitchFamily="34" charset="0"/>
              </a:rPr>
              <a:t>aste</a:t>
            </a:r>
            <a:endParaRPr lang="it-IT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cxnSp>
        <p:nvCxnSpPr>
          <p:cNvPr id="21" name="Forma 9">
            <a:extLst>
              <a:ext uri="{FF2B5EF4-FFF2-40B4-BE49-F238E27FC236}">
                <a16:creationId xmlns:a16="http://schemas.microsoft.com/office/drawing/2014/main" id="{D0992A47-802D-10FB-42EF-D8FD5062FAB8}"/>
              </a:ext>
            </a:extLst>
          </p:cNvPr>
          <p:cNvCxnSpPr>
            <a:cxnSpLocks/>
            <a:stCxn id="9" idx="3"/>
            <a:endCxn id="20" idx="1"/>
          </p:cNvCxnSpPr>
          <p:nvPr/>
        </p:nvCxnSpPr>
        <p:spPr bwMode="auto">
          <a:xfrm>
            <a:off x="2465770" y="2846586"/>
            <a:ext cx="574313" cy="470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>
            <a:extLst>
              <a:ext uri="{FF2B5EF4-FFF2-40B4-BE49-F238E27FC236}">
                <a16:creationId xmlns:a16="http://schemas.microsoft.com/office/drawing/2014/main" id="{7F0D2C0D-745D-AEB4-ED86-240A4D378F37}"/>
              </a:ext>
            </a:extLst>
          </p:cNvPr>
          <p:cNvSpPr txBox="1">
            <a:spLocks/>
          </p:cNvSpPr>
          <p:nvPr/>
        </p:nvSpPr>
        <p:spPr>
          <a:xfrm>
            <a:off x="701770" y="1216529"/>
            <a:ext cx="1764000" cy="1076519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2000" b="1">
                <a:solidFill>
                  <a:schemeClr val="bg1"/>
                </a:solidFill>
                <a:latin typeface="Swis721 Cn BT" panose="020B0506020202030204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it-IT" sz="1800" dirty="0">
                <a:cs typeface="Segoe UI Semilight" panose="020B0402040204020203" pitchFamily="34" charset="0"/>
              </a:rPr>
              <a:t>ORDITO</a:t>
            </a:r>
          </a:p>
          <a:p>
            <a:r>
              <a:rPr lang="it-IT" sz="1800" dirty="0">
                <a:cs typeface="Segoe UI Semilight" panose="020B0402040204020203" pitchFamily="34" charset="0"/>
              </a:rPr>
              <a:t>SISTEMI RETICOLARI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2A9838D-8FD9-35AC-EB2A-7AF0335BD57E}"/>
              </a:ext>
            </a:extLst>
          </p:cNvPr>
          <p:cNvSpPr txBox="1"/>
          <p:nvPr/>
        </p:nvSpPr>
        <p:spPr>
          <a:xfrm>
            <a:off x="5146312" y="1560899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Vincoli ideali, privi di attrito, esplicitati in un punto, in cui la rotazione è permessa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19A657F-88B3-3A7C-4F03-3278EB1CA8CC}"/>
              </a:ext>
            </a:extLst>
          </p:cNvPr>
          <p:cNvSpPr txBox="1"/>
          <p:nvPr/>
        </p:nvSpPr>
        <p:spPr>
          <a:xfrm>
            <a:off x="5146312" y="2588168"/>
            <a:ext cx="3295918" cy="6109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dirty="0">
                <a:solidFill>
                  <a:srgbClr val="00B050"/>
                </a:solidFill>
                <a:latin typeface="Swis721 Cn BT" panose="020B0506020202030204" pitchFamily="34" charset="0"/>
              </a:rPr>
              <a:t>Elementi dotati di rigidezza di massa trascurabile rispetto alle azioni applicate</a:t>
            </a:r>
            <a:endParaRPr lang="en-US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681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3B730B9-C11A-EC6E-C5D3-984886B68C1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foratura dei solai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è possibile praticando aperture di larghezza pari a quella della luce – o pari alla distanza tra due nervature. Per quanto concerne sistemi a pannelli e lastre, è opportuno che le aperture siano previste già al momento del confezionamento del componente prefabbricato.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Eventuali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aperture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dimensioni maggiori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 quelle dei blocchi sono possibili mediante la disposizione di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travetti ai bordi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o con speciali pezzi.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DCF13C-EF8E-268E-D4F9-C0F5FD42E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311841" y="1747481"/>
            <a:ext cx="5054185" cy="38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97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1EE054-D2CE-84E1-B225-7687E7D0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78596" y="-612631"/>
            <a:ext cx="4386806" cy="880667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75C45720-2F64-276E-1E9F-77F11EA39253}"/>
              </a:ext>
            </a:extLst>
          </p:cNvPr>
          <p:cNvSpPr/>
          <p:nvPr/>
        </p:nvSpPr>
        <p:spPr>
          <a:xfrm rot="3660064">
            <a:off x="882907" y="1275466"/>
            <a:ext cx="1045012" cy="2394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DA6665A-6833-E094-1191-7D4C07988FB4}"/>
              </a:ext>
            </a:extLst>
          </p:cNvPr>
          <p:cNvSpPr/>
          <p:nvPr/>
        </p:nvSpPr>
        <p:spPr>
          <a:xfrm rot="3660064">
            <a:off x="358856" y="1217048"/>
            <a:ext cx="422453" cy="7605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0B41CB9-399F-5767-5774-20708E08345D}"/>
              </a:ext>
            </a:extLst>
          </p:cNvPr>
          <p:cNvSpPr/>
          <p:nvPr/>
        </p:nvSpPr>
        <p:spPr>
          <a:xfrm rot="3660064">
            <a:off x="769917" y="955725"/>
            <a:ext cx="514273" cy="1754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985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8A5B75C-76A8-6561-19D8-58EF9D1AB4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6795" y="1538315"/>
            <a:ext cx="4215357" cy="44295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B94590-FE41-69A0-8AC0-D6240371EE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16009" y="1992368"/>
            <a:ext cx="5162128" cy="340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79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2A9B9032-70A2-489E-9575-E237A642CA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298"/>
            <a:ext cx="4000500" cy="37822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E91958-8228-4D35-8CA2-30CC1626D6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873" y="1767494"/>
            <a:ext cx="5036127" cy="377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57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E31652C-C0F1-8624-CD80-07C8DCB58BA4}"/>
              </a:ext>
            </a:extLst>
          </p:cNvPr>
          <p:cNvSpPr txBox="1">
            <a:spLocks/>
          </p:cNvSpPr>
          <p:nvPr/>
        </p:nvSpPr>
        <p:spPr>
          <a:xfrm>
            <a:off x="628650" y="1044000"/>
            <a:ext cx="3943350" cy="5272723"/>
          </a:xfrm>
          <a:prstGeom prst="rect">
            <a:avLst/>
          </a:prstGeom>
        </p:spPr>
        <p:txBody>
          <a:bodyPr lIns="90000" tIns="36000" rIns="90000" bIns="36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solai a travetti precompressi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presentano una sezione a T rovescia e superficie scabra per aumentare la presa del getto di completamento.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L’armatura di ripresa del momento flettente positivo è già inserita nella coda di rondine al momento della produzione in stabilimento.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solai</a:t>
            </a:r>
            <a:r>
              <a:rPr lang="it-IT" sz="1200" b="1" dirty="0">
                <a:solidFill>
                  <a:srgbClr val="008080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«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predalles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» sono pannelli costituiti da lastre in calcestruzzo (spessore 4 cm su moduli da 1,20 ml) gettate in stabilimento produttivo con annegamento di armatura metallica. Di questa armatura sporgono i (tre) tralicci elettrosaldati che definiscono la direzione di orditura.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Il principale vantaggio legato a questa soluzione è la regolarità e 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planarità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 della </a:t>
            </a:r>
            <a:r>
              <a:rPr lang="it-IT" sz="1200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superficie </a:t>
            </a:r>
            <a:r>
              <a:rPr lang="it-IT" sz="1200" b="1" dirty="0" err="1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intradossale</a:t>
            </a:r>
            <a:r>
              <a:rPr lang="it-IT" sz="1200" dirty="0">
                <a:solidFill>
                  <a:prstClr val="black"/>
                </a:solidFill>
                <a:latin typeface="Segoe UI" panose="020B0502040204020203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, accettabile anche in spazi di servizio a edifici residenziali e civili.</a:t>
            </a: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lvl="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it-IT" sz="1200" dirty="0">
              <a:solidFill>
                <a:prstClr val="black"/>
              </a:solidFill>
              <a:latin typeface="Segoe UI" panose="020B0502040204020203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AC1E7E-95C7-3B15-7112-CA3FB485FF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833" y="2698651"/>
            <a:ext cx="3554730" cy="105491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D9EF72-F5D1-B057-FDBD-0E65CB3978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977" y="1174746"/>
            <a:ext cx="2778443" cy="141757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354AF8-C5CB-AFBD-6451-328CB1FCB0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761" y="4159349"/>
            <a:ext cx="3802379" cy="211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88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FBF0CEC0-4DCB-4064-A5F9-B45662D1C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2298"/>
            <a:ext cx="4480560" cy="36926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F1663BA-CCC7-4A29-A38C-97EFE8F36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13" y="1762298"/>
            <a:ext cx="4563687" cy="36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77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8242D4-3E5F-46E7-BB37-BBF1E9376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403" y="1184856"/>
            <a:ext cx="7545194" cy="505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557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2433555-0C4F-4520-A0E4-9596F9887D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13" y="1690690"/>
            <a:ext cx="4563687" cy="3830904"/>
          </a:xfrm>
          <a:prstGeom prst="rect">
            <a:avLst/>
          </a:prstGeom>
        </p:spPr>
      </p:pic>
      <p:pic>
        <p:nvPicPr>
          <p:cNvPr id="8" name="Segnaposto contenuto 6">
            <a:extLst>
              <a:ext uri="{FF2B5EF4-FFF2-40B4-BE49-F238E27FC236}">
                <a16:creationId xmlns:a16="http://schemas.microsoft.com/office/drawing/2014/main" id="{5BAF04A2-71B9-44E2-9794-FBF7B92610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690690"/>
            <a:ext cx="4360103" cy="38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153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33E56E5-DB06-4E53-9DBF-0E6FAB6C081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13" y="1179955"/>
            <a:ext cx="7497753" cy="49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610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A51BE9-8ECF-443A-8063-66204D9C1D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682" y="1203976"/>
            <a:ext cx="7062636" cy="49362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F91310-D2FA-427C-AD6D-E54E4D080A12}"/>
              </a:ext>
            </a:extLst>
          </p:cNvPr>
          <p:cNvSpPr txBox="1"/>
          <p:nvPr/>
        </p:nvSpPr>
        <p:spPr>
          <a:xfrm>
            <a:off x="203200" y="1300163"/>
            <a:ext cx="2120900" cy="465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800" dirty="0">
                <a:solidFill>
                  <a:srgbClr val="00B050"/>
                </a:solidFill>
                <a:latin typeface="Swis721 Cn BT" panose="020B0506020202030204" pitchFamily="34" charset="0"/>
              </a:rPr>
              <a:t>Solaio alveolare</a:t>
            </a:r>
            <a:endParaRPr lang="en-US" sz="18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008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23AF115C-DADA-42CC-AABF-310A5A35ADD2}"/>
              </a:ext>
            </a:extLst>
          </p:cNvPr>
          <p:cNvGrpSpPr/>
          <p:nvPr/>
        </p:nvGrpSpPr>
        <p:grpSpPr>
          <a:xfrm>
            <a:off x="478280" y="1619847"/>
            <a:ext cx="7038552" cy="2658396"/>
            <a:chOff x="846580" y="1416647"/>
            <a:chExt cx="7038552" cy="2658396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1A31050-5B09-4EEF-B23D-F0ACD32C1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580" y="1416647"/>
              <a:ext cx="7038552" cy="2658396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10D54F90-846B-4F8B-A0D5-2CA1854B95F5}"/>
                </a:ext>
              </a:extLst>
            </p:cNvPr>
            <p:cNvSpPr/>
            <p:nvPr/>
          </p:nvSpPr>
          <p:spPr>
            <a:xfrm>
              <a:off x="1977887" y="1431235"/>
              <a:ext cx="4959626" cy="675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0E57F1A-BD65-42D3-9803-F66B326DC938}"/>
              </a:ext>
            </a:extLst>
          </p:cNvPr>
          <p:cNvCxnSpPr/>
          <p:nvPr/>
        </p:nvCxnSpPr>
        <p:spPr>
          <a:xfrm>
            <a:off x="2017091" y="1385957"/>
            <a:ext cx="0" cy="88458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110BC4E3-AAA5-4CF1-BEDD-0A43223AB36B}"/>
              </a:ext>
            </a:extLst>
          </p:cNvPr>
          <p:cNvCxnSpPr/>
          <p:nvPr/>
        </p:nvCxnSpPr>
        <p:spPr>
          <a:xfrm>
            <a:off x="4062895" y="1384621"/>
            <a:ext cx="0" cy="88458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7D5BAAA-700A-43E2-BFE2-5CFC5552C9BA}"/>
              </a:ext>
            </a:extLst>
          </p:cNvPr>
          <p:cNvCxnSpPr/>
          <p:nvPr/>
        </p:nvCxnSpPr>
        <p:spPr>
          <a:xfrm>
            <a:off x="6060914" y="1384621"/>
            <a:ext cx="0" cy="88458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2A40A6CF-005B-44A0-82E5-D1B38EA29B16}"/>
              </a:ext>
            </a:extLst>
          </p:cNvPr>
          <p:cNvCxnSpPr/>
          <p:nvPr/>
        </p:nvCxnSpPr>
        <p:spPr>
          <a:xfrm>
            <a:off x="8363411" y="2399748"/>
            <a:ext cx="4785" cy="117281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e 27">
            <a:extLst>
              <a:ext uri="{FF2B5EF4-FFF2-40B4-BE49-F238E27FC236}">
                <a16:creationId xmlns:a16="http://schemas.microsoft.com/office/drawing/2014/main" id="{F87C3EC2-C7C4-4188-A62A-5F24D0781DD3}"/>
              </a:ext>
            </a:extLst>
          </p:cNvPr>
          <p:cNvSpPr/>
          <p:nvPr/>
        </p:nvSpPr>
        <p:spPr>
          <a:xfrm>
            <a:off x="8288868" y="3555359"/>
            <a:ext cx="149087" cy="1490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40DC31C9-31B8-49F8-909D-7A5B5C2B930C}"/>
              </a:ext>
            </a:extLst>
          </p:cNvPr>
          <p:cNvCxnSpPr/>
          <p:nvPr/>
        </p:nvCxnSpPr>
        <p:spPr>
          <a:xfrm>
            <a:off x="8363410" y="1384621"/>
            <a:ext cx="0" cy="884582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3DBAE229-2AD6-40D2-B18C-F3509FBA687C}"/>
              </a:ext>
            </a:extLst>
          </p:cNvPr>
          <p:cNvSpPr/>
          <p:nvPr/>
        </p:nvSpPr>
        <p:spPr>
          <a:xfrm>
            <a:off x="8288867" y="2257745"/>
            <a:ext cx="149087" cy="149087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2D637834-7D14-4387-9400-DA6452847630}"/>
              </a:ext>
            </a:extLst>
          </p:cNvPr>
          <p:cNvCxnSpPr/>
          <p:nvPr/>
        </p:nvCxnSpPr>
        <p:spPr>
          <a:xfrm>
            <a:off x="8363410" y="1225325"/>
            <a:ext cx="0" cy="3047069"/>
          </a:xfrm>
          <a:prstGeom prst="line">
            <a:avLst/>
          </a:prstGeom>
          <a:ln w="127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F83587F8-5D09-4B8C-AB51-0F46E1081B93}"/>
              </a:ext>
            </a:extLst>
          </p:cNvPr>
          <p:cNvGrpSpPr/>
          <p:nvPr/>
        </p:nvGrpSpPr>
        <p:grpSpPr>
          <a:xfrm>
            <a:off x="1289050" y="1517615"/>
            <a:ext cx="3457124" cy="2417462"/>
            <a:chOff x="1657350" y="1314415"/>
            <a:chExt cx="3457124" cy="2417462"/>
          </a:xfrm>
        </p:grpSpPr>
        <p:cxnSp>
          <p:nvCxnSpPr>
            <p:cNvPr id="33" name="Connettore diritto 32">
              <a:extLst>
                <a:ext uri="{FF2B5EF4-FFF2-40B4-BE49-F238E27FC236}">
                  <a16:creationId xmlns:a16="http://schemas.microsoft.com/office/drawing/2014/main" id="{7BC5683E-F476-4D64-A8B8-9C6EE5EBA9C0}"/>
                </a:ext>
              </a:extLst>
            </p:cNvPr>
            <p:cNvCxnSpPr/>
            <p:nvPr/>
          </p:nvCxnSpPr>
          <p:spPr>
            <a:xfrm>
              <a:off x="1657350" y="1314415"/>
              <a:ext cx="2017931" cy="2417462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diritto 33">
              <a:extLst>
                <a:ext uri="{FF2B5EF4-FFF2-40B4-BE49-F238E27FC236}">
                  <a16:creationId xmlns:a16="http://schemas.microsoft.com/office/drawing/2014/main" id="{167ED317-0AAF-47AB-A667-847C40B6528A}"/>
                </a:ext>
              </a:extLst>
            </p:cNvPr>
            <p:cNvCxnSpPr/>
            <p:nvPr/>
          </p:nvCxnSpPr>
          <p:spPr>
            <a:xfrm flipH="1">
              <a:off x="3190397" y="1357006"/>
              <a:ext cx="1924077" cy="2311468"/>
            </a:xfrm>
            <a:prstGeom prst="line">
              <a:avLst/>
            </a:prstGeom>
            <a:ln w="285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C0F3991A-F3B9-4EAA-A6BB-2A05EBD2C5DD}"/>
                </a:ext>
              </a:extLst>
            </p:cNvPr>
            <p:cNvSpPr/>
            <p:nvPr/>
          </p:nvSpPr>
          <p:spPr>
            <a:xfrm>
              <a:off x="3358501" y="3357799"/>
              <a:ext cx="123569" cy="123569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463DE5B-335A-40CC-AF52-00FE6B53C98B}"/>
              </a:ext>
            </a:extLst>
          </p:cNvPr>
          <p:cNvSpPr txBox="1"/>
          <p:nvPr/>
        </p:nvSpPr>
        <p:spPr>
          <a:xfrm>
            <a:off x="993394" y="1227319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1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3ACDC79-73F2-40F2-9BBA-D3539450C434}"/>
              </a:ext>
            </a:extLst>
          </p:cNvPr>
          <p:cNvSpPr txBox="1"/>
          <p:nvPr/>
        </p:nvSpPr>
        <p:spPr>
          <a:xfrm>
            <a:off x="2887146" y="3725982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2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EDDDFA5-2B14-4073-9824-54450EBC910F}"/>
              </a:ext>
            </a:extLst>
          </p:cNvPr>
          <p:cNvSpPr txBox="1"/>
          <p:nvPr/>
        </p:nvSpPr>
        <p:spPr>
          <a:xfrm>
            <a:off x="4056227" y="1240892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3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5A3CC6F-14FC-4084-A9B7-430F7DDB3BD9}"/>
              </a:ext>
            </a:extLst>
          </p:cNvPr>
          <p:cNvSpPr txBox="1"/>
          <p:nvPr/>
        </p:nvSpPr>
        <p:spPr>
          <a:xfrm>
            <a:off x="7818986" y="2715940"/>
            <a:ext cx="278295" cy="369332"/>
          </a:xfrm>
          <a:prstGeom prst="rect">
            <a:avLst/>
          </a:prstGeom>
          <a:noFill/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4</a:t>
            </a:r>
            <a:endParaRPr lang="en-US" sz="1600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sp>
        <p:nvSpPr>
          <p:cNvPr id="40" name="Title 3">
            <a:extLst>
              <a:ext uri="{FF2B5EF4-FFF2-40B4-BE49-F238E27FC236}">
                <a16:creationId xmlns:a16="http://schemas.microsoft.com/office/drawing/2014/main" id="{4519E723-493A-445E-A1BF-86CB0D15673C}"/>
              </a:ext>
            </a:extLst>
          </p:cNvPr>
          <p:cNvSpPr txBox="1">
            <a:spLocks/>
          </p:cNvSpPr>
          <p:nvPr/>
        </p:nvSpPr>
        <p:spPr>
          <a:xfrm>
            <a:off x="628650" y="4534161"/>
            <a:ext cx="7809303" cy="15745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Per la geometria del sistema reticolare, 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1. l’asse di ogni asta converge al centro geometrico di ogni nodo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2. ogni nodo è una cerniera ideale, che consente la rotazione delle aste convergenti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Per le condizioni al contorno del sistema reticolare,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3. i carichi sono applicati esclusivamente ai nodi</a:t>
            </a:r>
          </a:p>
          <a:p>
            <a:pPr algn="just"/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4. aste, nodi e carichi sono contenuti nello stesso piano</a:t>
            </a:r>
          </a:p>
        </p:txBody>
      </p:sp>
    </p:spTree>
    <p:extLst>
      <p:ext uri="{BB962C8B-B14F-4D97-AF65-F5344CB8AC3E}">
        <p14:creationId xmlns:p14="http://schemas.microsoft.com/office/powerpoint/2010/main" val="22869039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Solai in cemento armato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E765C7-7204-4A5B-AA75-3DC742DFB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74" y="1103971"/>
            <a:ext cx="4362300" cy="513242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F64FC5-8F5E-483B-9B15-EB7AB710D3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472" y="1103971"/>
            <a:ext cx="3993506" cy="513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65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26" name="Picture 2" descr="C:\DIDATTICA\AT1\lezioni aa 02-03\Unioni\Immagini\reticolare.jpg">
            <a:extLst>
              <a:ext uri="{FF2B5EF4-FFF2-40B4-BE49-F238E27FC236}">
                <a16:creationId xmlns:a16="http://schemas.microsoft.com/office/drawing/2014/main" id="{A6C6FEDD-9871-48E2-BC9B-1E37566A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2590" y="1206499"/>
            <a:ext cx="6258820" cy="49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93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17EC09-8E5B-40BE-B365-3793018936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99" y="1119278"/>
            <a:ext cx="7722499" cy="512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0378988-034A-4D90-9CE9-9B9F6C52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219949" cy="655638"/>
          </a:xfrm>
        </p:spPr>
        <p:txBody>
          <a:bodyPr/>
          <a:lstStyle/>
          <a:p>
            <a:pPr>
              <a:tabLst>
                <a:tab pos="4040188" algn="l"/>
              </a:tabLst>
            </a:pPr>
            <a:r>
              <a:rPr lang="it-IT" dirty="0"/>
              <a:t>Ordito in legno e acciaio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718A88A-5D0C-4133-8760-9D18670A744F}"/>
              </a:ext>
            </a:extLst>
          </p:cNvPr>
          <p:cNvSpPr txBox="1">
            <a:spLocks/>
          </p:cNvSpPr>
          <p:nvPr/>
        </p:nvSpPr>
        <p:spPr>
          <a:xfrm>
            <a:off x="1111253" y="1170253"/>
            <a:ext cx="6864348" cy="4045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B050"/>
            </a:solidFill>
          </a:ln>
        </p:spPr>
        <p:txBody>
          <a:bodyPr vert="horz" lIns="91440" tIns="108000" rIns="91440" bIns="10800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defRPr sz="1400">
                <a:solidFill>
                  <a:srgbClr val="1277AA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it-IT" sz="1600" dirty="0">
                <a:solidFill>
                  <a:srgbClr val="00B050"/>
                </a:solidFill>
                <a:latin typeface="Swis721 Cn BT" panose="020B0506020202030204" pitchFamily="34" charset="0"/>
              </a:rPr>
              <a:t>Struttura lenticolare</a:t>
            </a:r>
            <a:endParaRPr lang="it-IT" sz="1600" b="1" dirty="0">
              <a:solidFill>
                <a:srgbClr val="00B050"/>
              </a:solidFill>
              <a:latin typeface="Swis721 Cn BT" panose="020B0506020202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DDCF95-AF18-435F-857A-A2F82A52E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978" y="3265904"/>
            <a:ext cx="7164043" cy="2971500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63E4AE3-98B9-46C5-A26B-CB9BFC89B380}"/>
              </a:ext>
            </a:extLst>
          </p:cNvPr>
          <p:cNvGrpSpPr/>
          <p:nvPr/>
        </p:nvGrpSpPr>
        <p:grpSpPr>
          <a:xfrm>
            <a:off x="310240" y="1670134"/>
            <a:ext cx="8523519" cy="1419588"/>
            <a:chOff x="0" y="1707285"/>
            <a:chExt cx="9160339" cy="1592196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EEB12B34-5CA3-4BCB-BB2F-EB492D530519}"/>
                </a:ext>
              </a:extLst>
            </p:cNvPr>
            <p:cNvGrpSpPr/>
            <p:nvPr/>
          </p:nvGrpSpPr>
          <p:grpSpPr>
            <a:xfrm>
              <a:off x="0" y="1707285"/>
              <a:ext cx="5543044" cy="1592196"/>
              <a:chOff x="640823" y="1750393"/>
              <a:chExt cx="5543044" cy="1592196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E46309CC-1AD3-4177-9EE9-6816FEE4C2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0823" y="1750393"/>
                <a:ext cx="4008732" cy="1592196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D7943EAA-588A-4A42-9BBC-2B2BAEB9D5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8891" y="1750393"/>
                <a:ext cx="1674976" cy="1592196"/>
              </a:xfrm>
              <a:prstGeom prst="rect">
                <a:avLst/>
              </a:prstGeom>
            </p:spPr>
          </p:pic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23CA3A55-6928-4A7E-9C72-60169B7CE6F7}"/>
                </a:ext>
              </a:extLst>
            </p:cNvPr>
            <p:cNvGrpSpPr/>
            <p:nvPr/>
          </p:nvGrpSpPr>
          <p:grpSpPr>
            <a:xfrm>
              <a:off x="5543044" y="1707285"/>
              <a:ext cx="3617295" cy="1592196"/>
              <a:chOff x="75773" y="3529666"/>
              <a:chExt cx="4119076" cy="2194209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2C54E42-5B95-4DD2-AE12-6A18EDCD81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"/>
              <a:stretch/>
            </p:blipFill>
            <p:spPr>
              <a:xfrm>
                <a:off x="75773" y="3529666"/>
                <a:ext cx="4119076" cy="2194209"/>
              </a:xfrm>
              <a:prstGeom prst="rect">
                <a:avLst/>
              </a:prstGeom>
            </p:spPr>
          </p:pic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C62EA39B-87E4-48B6-9189-4D0D208EB0B5}"/>
                  </a:ext>
                </a:extLst>
              </p:cNvPr>
              <p:cNvSpPr/>
              <p:nvPr/>
            </p:nvSpPr>
            <p:spPr>
              <a:xfrm>
                <a:off x="2512464" y="3896882"/>
                <a:ext cx="1682385" cy="2307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DD899B8-AF2C-4636-8521-574030A00E09}"/>
                  </a:ext>
                </a:extLst>
              </p:cNvPr>
              <p:cNvSpPr/>
              <p:nvPr/>
            </p:nvSpPr>
            <p:spPr>
              <a:xfrm>
                <a:off x="2589376" y="4948015"/>
                <a:ext cx="1605473" cy="51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26711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1315</Words>
  <Application>Microsoft Office PowerPoint</Application>
  <PresentationFormat>Presentazione su schermo (4:3)</PresentationFormat>
  <Paragraphs>301</Paragraphs>
  <Slides>60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60</vt:i4>
      </vt:variant>
    </vt:vector>
  </HeadingPairs>
  <TitlesOfParts>
    <vt:vector size="65" baseType="lpstr">
      <vt:lpstr>Segoe UI Semilight</vt:lpstr>
      <vt:lpstr>Arial</vt:lpstr>
      <vt:lpstr>Segoe UI</vt:lpstr>
      <vt:lpstr>Swis721 Cn BT</vt:lpstr>
      <vt:lpstr>Tema di Office</vt:lpstr>
      <vt:lpstr>Presentazione standard di PowerPoint</vt:lpstr>
      <vt:lpstr>Presentazione standard di PowerPoint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Ordito in legno e acciaio</vt:lpstr>
      <vt:lpstr>Presentazione standard di PowerPoint</vt:lpstr>
      <vt:lpstr>Coperture lignee</vt:lpstr>
      <vt:lpstr>Coperture lignee</vt:lpstr>
      <vt:lpstr>Coperture lignee</vt:lpstr>
      <vt:lpstr>Coperture lignee a capriate</vt:lpstr>
      <vt:lpstr>Coperture lignee</vt:lpstr>
      <vt:lpstr>Coperture lignee a capriate</vt:lpstr>
      <vt:lpstr>Coperture lignee a capriate</vt:lpstr>
      <vt:lpstr>Coperture lignee a capriate</vt:lpstr>
      <vt:lpstr>Coperture lignee a capriate</vt:lpstr>
      <vt:lpstr>Coperture lignee a capriate</vt:lpstr>
      <vt:lpstr>Coperture lignee a capriate</vt:lpstr>
      <vt:lpstr>Presentazione standard di PowerPoint</vt:lpstr>
      <vt:lpstr>Transizioni</vt:lpstr>
      <vt:lpstr>Transizioni</vt:lpstr>
      <vt:lpstr>Transizioni</vt:lpstr>
      <vt:lpstr>Ordito in c.a. e c.a.p.</vt:lpstr>
      <vt:lpstr>Ordito in c.a. e c.a.p.</vt:lpstr>
      <vt:lpstr>Ordito in c.a. e c.a.p.</vt:lpstr>
      <vt:lpstr>Ordito in c.a. e c.a.p.</vt:lpstr>
      <vt:lpstr>Ordito in c.a. e c.a.p.</vt:lpstr>
      <vt:lpstr>Ordito in c.a. e c.a.p.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  <vt:lpstr>Solai in cemento armato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PCE_arg_14</dc:title>
  <dc:creator>Carlo Antonio Stival</dc:creator>
  <cp:lastModifiedBy>STIVAL CARLO ANTONIO</cp:lastModifiedBy>
  <cp:revision>550</cp:revision>
  <dcterms:created xsi:type="dcterms:W3CDTF">2018-02-02T13:45:01Z</dcterms:created>
  <dcterms:modified xsi:type="dcterms:W3CDTF">2024-11-18T10:12:55Z</dcterms:modified>
</cp:coreProperties>
</file>