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54"/>
  </p:notesMasterIdLst>
  <p:handoutMasterIdLst>
    <p:handoutMasterId r:id="rId55"/>
  </p:handoutMasterIdLst>
  <p:sldIdLst>
    <p:sldId id="328" r:id="rId2"/>
    <p:sldId id="338" r:id="rId3"/>
    <p:sldId id="339" r:id="rId4"/>
    <p:sldId id="340" r:id="rId5"/>
    <p:sldId id="374" r:id="rId6"/>
    <p:sldId id="392" r:id="rId7"/>
    <p:sldId id="385" r:id="rId8"/>
    <p:sldId id="378" r:id="rId9"/>
    <p:sldId id="379" r:id="rId10"/>
    <p:sldId id="380" r:id="rId11"/>
    <p:sldId id="386" r:id="rId12"/>
    <p:sldId id="381" r:id="rId13"/>
    <p:sldId id="382" r:id="rId14"/>
    <p:sldId id="393" r:id="rId15"/>
    <p:sldId id="394" r:id="rId16"/>
    <p:sldId id="395" r:id="rId17"/>
    <p:sldId id="396" r:id="rId18"/>
    <p:sldId id="383" r:id="rId19"/>
    <p:sldId id="384" r:id="rId20"/>
    <p:sldId id="375" r:id="rId21"/>
    <p:sldId id="341" r:id="rId22"/>
    <p:sldId id="365" r:id="rId23"/>
    <p:sldId id="366" r:id="rId24"/>
    <p:sldId id="367" r:id="rId25"/>
    <p:sldId id="389" r:id="rId26"/>
    <p:sldId id="387" r:id="rId27"/>
    <p:sldId id="388" r:id="rId28"/>
    <p:sldId id="371" r:id="rId29"/>
    <p:sldId id="391" r:id="rId30"/>
    <p:sldId id="343" r:id="rId31"/>
    <p:sldId id="344" r:id="rId32"/>
    <p:sldId id="347" r:id="rId33"/>
    <p:sldId id="372" r:id="rId34"/>
    <p:sldId id="373" r:id="rId35"/>
    <p:sldId id="348" r:id="rId36"/>
    <p:sldId id="349" r:id="rId37"/>
    <p:sldId id="354" r:id="rId38"/>
    <p:sldId id="355" r:id="rId39"/>
    <p:sldId id="361" r:id="rId40"/>
    <p:sldId id="350" r:id="rId41"/>
    <p:sldId id="377" r:id="rId42"/>
    <p:sldId id="351" r:id="rId43"/>
    <p:sldId id="352" r:id="rId44"/>
    <p:sldId id="353" r:id="rId45"/>
    <p:sldId id="376" r:id="rId46"/>
    <p:sldId id="345" r:id="rId47"/>
    <p:sldId id="346" r:id="rId48"/>
    <p:sldId id="358" r:id="rId49"/>
    <p:sldId id="359" r:id="rId50"/>
    <p:sldId id="360" r:id="rId51"/>
    <p:sldId id="362" r:id="rId52"/>
    <p:sldId id="363" r:id="rId53"/>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79748" autoAdjust="0"/>
  </p:normalViewPr>
  <p:slideViewPr>
    <p:cSldViewPr>
      <p:cViewPr varScale="1">
        <p:scale>
          <a:sx n="52" d="100"/>
          <a:sy n="52" d="100"/>
        </p:scale>
        <p:origin x="17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512"/>
    </p:cViewPr>
  </p:sorterViewPr>
  <p:notesViewPr>
    <p:cSldViewPr>
      <p:cViewPr>
        <p:scale>
          <a:sx n="66" d="100"/>
          <a:sy n="66" d="100"/>
        </p:scale>
        <p:origin x="1620" y="-390"/>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E187A46E-50F6-4EC2-A1B9-3366B1C400A8}" type="slidenum">
              <a:rPr lang="it-IT"/>
              <a:pPr>
                <a:defRPr/>
              </a:pPr>
              <a:t>‹N›</a:t>
            </a:fld>
            <a:endParaRPr lang="it-IT"/>
          </a:p>
        </p:txBody>
      </p:sp>
    </p:spTree>
    <p:extLst>
      <p:ext uri="{BB962C8B-B14F-4D97-AF65-F5344CB8AC3E}">
        <p14:creationId xmlns:p14="http://schemas.microsoft.com/office/powerpoint/2010/main" val="28657608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8:59.9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7973 10283 0,'0'0'0,"-35"0"0,-230-141 31,1 53-15,-124-18-1,0 18 1,-1 53 0,90 17-1,-36 18 1,35 0 0,-71 0-1,18 88 1,89 1 15,-1-19-15,54 1-1,69-36 1,-34 71 0,35 17-1,-18-34 1,-35 34-1,-35 53 1,88-105-16,-124 70 16,-17 18-1,88-36 1,-35 89 0,70-53-1,53-18 16,18 53-15,17 53 0,54-71-1,17 89 1,0-142-16,17-17 16,72 123-1,-54-176-15,106 124 16,88 34-1,106 54 1,0-106 0,-123-71-1,123 53-15,18 18 32,88-71-17,71 0 1,52 0-1,-88-88 1,106 18 0,-17 0-1,-71 17 1,88 35 0,-229 19-1,35-89 1,17 0-1,36 0 17,0 0-17,159 0 1,-194 0 0,-71 0-1,-35 0 1,-18 0-1,18 0 1,88 0 0,70 0-1,36 0 17,-247 0-32,-35 0 15,458 0 1,-282 0-1,-35 0 1,17 0 0,19 0-1,104 0 1,160 88 0,-141-35-1,-36 35 1,-53-70-1,-17-18 1,-212 0-16,18 0 16,387 0-1,-317 0 1,-35 0 15,-17 0-15,-1-53-1,53 17 1,71-17 0,0 0-1,17 1 1,-52-37 0,-89 1-1,-141 71-15,36-72 16,52 1-1,-35-35 1,-35-18 0,70-71-1,18-35 1,-35 18 15,-71-1-15,-88 54-1,0-71 1,-53-35 0,-52 35-1,52 141-15,0 0 16,-176-229 0,34 106-1,-51-53 1,-125 17-1,-158 0 1,-18 36 0,71 35-1,88 53 1,-36 17 15,195 54-31,0-1 16,-71 54-16,53-19 15,71 36-15,-54-70 16,-369 35 0,228-36-1,-52 71 1,-53 0 0,-54 0-1,1 0 1,-88 0-1,-89 0 1,89 0 0,-247 18-1,158 52 17,318 1-32,18-36 15,-530 89 1,459-36-1,88-35 1,71-18 0,71 53-1,-19-53 1,36 18 0,35-35-1,1 17 1,-1-17-1,18-18 1,35 0-16,53 0 16,-159 0-1,142 0 1,-71 0 15,17 0-15,18 0-1,-17 0 1,88 0 0,-36 0-1,1 0 1,52 0 0,-35-18-1,35-17 48,1-89-32</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2:26.5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2382 5821 0,'158'0'94,"19"17"-79,-36 1 1,18 0 0,-36-18-1,-17 35 1,35-17-1,-88-18 1,0 17 0,-36-17 15,19 0 0,70 0-15,17 0-1,-52 0 1,-54 0 93,1 0-77</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2:27.7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3775 5750 0,'18'0'79,"70"18"-48,18 70 0,-71-53 0,0 1 1,-17-36-17,0 70 1,-18-35-1,-3987-17 1,7974 53 0,-3987-18-1,-18-18 17,-17 0-17,17-17 16,-17-18-15,-1 0 0,-16 17-1,-1-17 1,0 18 0,17-18-1,-34 0 1,-1 0-1,18 0 1,36 0-16</inkml:trace>
</inkml:ink>
</file>

<file path=ppt/ink/ink1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4:39.7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12224 7373 0,'35'-18'62,"36"18"-31,35 0 1,-71 0-17,88 0 1,-52 0-16,0 0 15,70 0 1,-71 0-16,89 0 16,0 0-1,-3952 53 1,7956-35 0,-3986 0-1,-19-18 16,-87 0-31,105 35 16,-52-17 0,-1-1-1,-87-17 1,-19 0 0,1 0-1,35 0 1,17 0-1,36 0 1,18 0 0,-36 0-1,0 0 1,-35 0 0,0 0-1,-18 0 1,71 0-1,-18 0 17,124 0-17,-89-17 1,-35-1 0,-52 18-1,-19 0 16,19 0 1,-19 0-17,1 0-15,17 0 16,-35-18 0</inkml:trace>
</inkml:ink>
</file>

<file path=ppt/ink/ink1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6:54.4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5327 8096 0,'106'0'31,"123"0"1,-105 0-32,405-17 15,-211 17 17,-89-18-17,-123 18-15,-36 0 16,-17 0-16,0 0 15,0 0-15,0 0 16,88 0 0,-53 0-1,18 0 1,18 0 0,-19 0-1,-16 0 1,16 0-1,37 0 1,-19 0 0,0 0-1,71 0 1,-88 0 15,71 0-15,-107 0-1,18 0 1,18 0 0,0 0-1,18 0 1,-54 0 0,18 0-1,1 18 1,-3988-18-1,7974 0 1,-4040 0-16,18 0 16,53 0 15,-71 0-31,-17 0 47,105 0 0,-87 0-32,52 0 1,-18 0 0,-17 0-16,-35 0 15,17 0 1,0 0-1,18 0 1,36 0 0,34 0 15,-35 0-15,71 0-1,141 0 1,-194 0 15,52 0-15,-87 0-16,-18 0 15,53 0 1,-53 0-16,35 0 16,-18 0-1,-17 0 1,36 0-1,-1 0 17,-18 0-17,-17 0-15,-18 0 16,36 0 0,-53 0-16,35 0 15,17 0 1,18 0-16,-52 0 15,69 0 1,-69 0 0,17 0-1,-36 0 1,54 0 0,17 0-1,36 0 1,17 17-1,0 1 1,0-18 0,-88 0-1,0 18 1,-18-1 15,-17-17-31,-1 0 16,18 0-1,1 18 1,-1-18 0,0 0-1,18 0 1,53 17 0,-18-17-1,36 0 1,17 36-1,-53-36 1,18 0 0,-53 0-16,53 17 15,52-17 17,19 0-17,-36 0 1,35 0-1,-35 0 1,-88 0 0,0 0-1,0 0 1,0 0 0,53 0-1,0 0 1,-18 0-16,124 0 15,17 0 1,-17 0 0,-1 0 15,-70 0-31,18 0 31,0 0-15,-89 0-1,54 0 1,-1 0 0,-87 0-1,140 0 1,-70 0 0,53 0-1,70 0 1,-53 0-1,-52 0 1,-18 0 0,-18 0-1,-71 0 17,19 0-17,-19 0 1,89 0 15,88 0-15,-17 0-1,17 0 1,-53 0 0,-71 0-1,-52 0 1,88-17 78</inkml:trace>
</inkml:ink>
</file>

<file path=ppt/ink/ink1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7:06.2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4763 9490 0,'53'0'63,"17"0"-63,89 0 15,70 0 1,36 0 0,52 0-1,54 0 1,-1 0 0,-52 0-1,-36 0 1,-159 0-16,1 0 15,-54 0-15,36 0 16,35 0 0,-70 0-16,-18 0 15,0 0 17,17 17 14,-52-17-30,123 18 0,0-18-1,0 0 1,-17 18 0,-36-18-16,-53 0 15,36 0-15,-18 0 16,141 17-1,-106-17 1,35 18 0,-34 0-1,34-18 17,18 0-17,-53 0 1,71 35-1,-106-35 17,-18 0-17,-17 0 173</inkml:trace>
</inkml:ink>
</file>

<file path=ppt/ink/ink1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06.0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5027 10283 0,'0'0'0,"283"0"31,493 0 1,-265-35-17,36 35 1,-53 0-1,-18 0 1,-229 0-16,-18 0 16,195 0-1,-213 0-15,-34 0 16,246 0 0,-176 0-1,53 0 1,18 0-1,70 0 1,17 0 0,-34 0-1,-36 0 17,-18 0-17,124 0 1,53 0-1,-229 0-15,264 0 16,-70 0 0,-89-17-1,-17 17 1,-71 0 0,-106 0-1,-17 0 1,-53 0-1,0 0 1,105 0 0,-87 0-1,17 0-15,141 0 32,194 0-17,-211 0 1,-71 0-1,-70 0 1,-72 0 0,-34 0-1,53 0 1,52 0 0,159 0-1,-193 0-15,69 0 16,72 0-1,-36 0 1,-141 0-16,-18 0 16,35 0-1</inkml:trace>
</inkml:ink>
</file>

<file path=ppt/ink/ink1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15.8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11642 8414 0,'0'0'0,"-88"0"16,-159 35-1,53 53 1,0 18 0,35 0-1,53-36 1,53 1-1,53-18 1,0-18 0,71 71-1,35 18 17,158-19-17,124 1 1,142-35-1,122-71 1,618 0 0,-370 0-1,-36 0 1,-352-36 0,-142 19-1,-70-1 1,-124-17-1,-35-18 1,0 0 0,-35 35 15,-53-17-31,-35 35 16,17-17-16,-17-1 15,-1-17 1,-17-18-1,0 0 1,-17-18 0,-1 36-1,0-18 1,-105-70 0,-36 52-1,-158-53 1,-230-52-1,-229 17 1,352 142-16,-387-124 16,211 70-1,71 71 17,124-18-17,-1 18 1,53 71-1,0 70 1,18-53 0,106-52-1,17-19 1,177 18-16,17-35 16</inkml:trace>
</inkml:ink>
</file>

<file path=ppt/ink/ink1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17.7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1553 12065 0,'35'0'47,"53"-18"-31,159-52-1,106 35 1,-36-1-1,1 36 1,-89 0 0,0 0-1,-52 0 1,52 0 0,-35-17-1,35 17 1,-52 0-1,-124 0 1,-53-18 15</inkml:trace>
</inkml:ink>
</file>

<file path=ppt/ink/ink1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18.4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3652 11518 0,'52'0'47,"143"18"-31,-37-1-16,213 36 16,-1-17-1,-141 34 1,-140-34-1,-89-19 17,0 18-1,0 36-15,0-36-1,-53 71 1,-71-18-1,71-70-15,-35 0 16,-194 34 0,123-52-1,89 0 1,52-17 0,0 17 46</inkml:trace>
</inkml:ink>
</file>

<file path=ppt/ink/ink1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20.5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2029 12700 0,'17'-18'78,"19"18"-63,34 0 1,36 0 0,-53 0-16,53 0 15,-36 0-15,36 0 16,159 0 0,-36 0-1,-70 0 1,0 0-1,-36-35 1,-17 17 0,-53 18 15,-36 0 16,19 0-32,-19-17 1,89 17 0,-18-35-1,36 35 1,-54 0 0,1 0-1,-36 0 48,18 0-32,-35 0-31,0-18 31</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02.0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8220 13829 0,'35'0'109,"89"0"-93,52 0 0,1 0-1,87 35 1,89-17-1,-159-1 1,-53 36 0,-88-53-1,0 18 1,-35-18 0,52 35 15,-52-35-31,-1 0 0,72 0 31,-37 0-15,72 0-1,-53 0 1,-36 0 0,0 0-1,-17 0 1,52 0-1,18 18 1,71-18 0,-18 18-1,-52-18 1,-19 0 0,-17 0-16,0 0 15,123 0 1,-88 0-16,71 0 15,212 0 17,-195 0-17,-17 0 1,-53 0 0,-36 0-1,1 0-15,-18 0 16,-18 0-16,35 0 15,72 0 1,-89 0-16,-1 0 16,19 0-1,-53 0 17,17 0-17,35 0 1,1 0 15,17 0-31,53 52 31,89-52-15,-36 0 0,-89 0-16,-52 0 15,71 0 1,-89 0-16,18 0 15,71 0 1,17 0 0,-53 0-1,-35 0 1,0 0 46,-36 0-30,1 0 61</inkml:trace>
</inkml:ink>
</file>

<file path=ppt/ink/ink2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21.7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3299 12294 0,'264'-35'31,"107"35"-15,-212 0-16,423 18 31,-353 35-15,-176-36-1,-36 1 32,1 17-31,0 18-1,-18-18 17,-36 71-17,-34-35 1,-71-1-1,0-34 1,0-1 0,52-18-1,54-17-15,-71 36 32,71-36-17</inkml:trace>
</inkml:ink>
</file>

<file path=ppt/ink/ink2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56.3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12330 14129 0,'35'0'78,"-17"0"-62,35 0-1,17 0 1,1 0-16,158 35 16,-35-17-1,-88 17 1,0-35-1,-18 0 1,141 35 0,142-17 15,87-18-15,1 0-1,-36 0 1,-334 0-1</inkml:trace>
</inkml:ink>
</file>

<file path=ppt/ink/ink2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57.1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15276 14111 0,'35'-18'31,"124"18"-15,17 0-16,230 0 15,17 18 1,-176 0 0,-194 17-1,-35-17 1,-18 17 15,0 0-15,-18 36 15,-70 17-15,-142 71-1,-175-53 1,123-36 0,35-35-1,35-35 1,194 0 15,18-17 78</inkml:trace>
</inkml:ink>
</file>

<file path=ppt/ink/ink2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1.5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17904 13776 0,'0'18'31,"35"352"0,-17-282-15,-18 424 15,0-195 0,0-246-15,0 35 0,0-53-1,0-1 1,-18-34 46</inkml:trace>
</inkml:ink>
</file>

<file path=ppt/ink/ink2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2.5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17798 13811 0,'0'0'0,"18"-17"16,-18-1-1,17 18 1,1 0 0,35 0-1,35 0 1,106 71-1,0 17 1,-35-35 0,-142-36 15,1 1 16,0 17-32,-18 18 1,0 0 0,0-18-1,0 1 1,-36 17 0,-34-53-1,-1 17 1,-52-17-1,17 0 1,53 0 15,18 0-31</inkml:trace>
</inkml:ink>
</file>

<file path=ppt/ink/ink2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3.6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18962 14111 0,'-35'18'31,"35"17"-15,0-17 0,0 17-16,0 0 15,0 18 1,17 0 0,54 35-1,-18-52 1,0-19-1,17 1 1,19-18 0,16 0 15,1 0-15,-53 0-16,0 0 15,0 0 1,-53-35-16,18-1 15,-18 19 1,0-19-16,0-17 16,0 18-1,0-35 1,-36 34 0,-16-34-1,16 52 1,1-17-1,-18 17 1,35 1 0,-17 17 15,0 0-15,17 0 15,18 35-16,0 53 1,0-53 0,0 1-1,18-19 1</inkml:trace>
</inkml:ink>
</file>

<file path=ppt/ink/ink2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4.2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20320 13053 0,'0'159'47,"0"87"-31,0-122-16,0 52 15,0 265 1,0-176 0,0-18-1,0-124 1,0-70-1</inkml:trace>
</inkml:ink>
</file>

<file path=ppt/ink/ink2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4.6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20073 13811 0,'71'0'31,"52"0"-15,-17 36 0,53-36-1,35 0 1,53 0 0,-159 0-1,-70 0 1,17 0-16,-53-18 47</inkml:trace>
</inkml:ink>
</file>

<file path=ppt/ink/ink2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5.1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20638 13282 0,'70'229'32,"-52"-105"-17,35 246 1,-53-52-1,0-54 1,0 19 0,0-160-1,18-52 1,-18-54 0</inkml:trace>
</inkml:ink>
</file>

<file path=ppt/ink/ink2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6.4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21255 14658 0,'0'0'0,"53"0"31,0 0 16,0-71-15,-53-34-17,-53 52 16,18 17-15,35 19-16,-18-1 16,-52-35-1,52 53 1,-17-17 0,17 17-1,-35 0 16,35 52-15,18 72 0,0-1-1,0 1 17,18-1-17,17-52 1,54 17-1,-37-53-15,19 18 16,17 0 0,-17-18-1,-36-17 1,0-18 0,-17 0 30,-18-35-30,-18-53-16</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03.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16299 13776 0,'35'0'63,"194"0"-48,-70 0-15,335 0 31,159 71 1,34 17-1,-369-35-15,158 0-1,-211-53 1,-142 0-16,18 0 15,-35 0 17,-71 17 140,1 1-157,-19-18 16,1 0 141,0 0-156</inkml:trace>
</inkml:ink>
</file>

<file path=ppt/ink/ink3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7.2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21908 14658 0,'0'0'0,"17"-35"16,-17-71 0,89-141-1,-72 212 1,19-18 0,-1 106 46,0 0-46,36-18 15,-1-18-15,-52-17-1,0 18 16,-18 88-15,-18-18-16,0-17 16,-35 123-1,53-106-15,0-18 16,0 72 0,0-90-1,18-34 1,0 0-1,-1-18 1,36 0 15,-35 0-15,-18-18 0,0-52-1</inkml:trace>
</inkml:ink>
</file>

<file path=ppt/ink/ink3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8.4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22702 14922 0,'0'0'0,"0"-35"16,0 0 15,-18 35-16,18-18 64,0-17-64,0 0 1,0-36-1,88-88 1,-17 107 0,-36 52 62,0 0-63,1 158 17,-19 54-1,-17-124-15,0-17-1,0-18 1,0-142 93,0 36-93,0 1-16,0-107 31,53 53 0,-35 71-31,-1 17 16,-17 0 15,18 18 16,17 18-31,1 53-1,-19 17 1,-17 0 0,0-17-1,0-54 1</inkml:trace>
</inkml:ink>
</file>

<file path=ppt/ink/ink3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9.5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24148 14446 0,'0'0'0,"-18"-17"16,18-1-1,-35 0 1,17 18 15,-52 0 1,17 0-17,35 0 1,-35 0-1,36 18 1,-1 17-16,18 36 31,0 35-15,0-18 0,0-18-1,-3933 19 1,7937-54-1,-3987 18 1,1-18 0,-18-17-1,18-1 17,-18 1-17,0 35 1,-36 0-1,-17-53 1,0 17-16,-35-17 16,-35 0-1,35 0 1,35 0 0</inkml:trace>
</inkml:ink>
</file>

<file path=ppt/ink/ink3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23.2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3722 14834 0,'0'0'0,"53"0"31,18 0-16,140 0 1,89 0 0,-159 0-16,212 0 15,-194 0 1,335 0 0,-212 0-1,-35 0 1,17 0-1,19 0 1,-19 0 0,18 0-1,1-35 17,-142 35-17,0 0 1,-53 0-1,-53 0 1,36 0 0,-53 0-16,34 0 15,125 0 1,-36 0-16,459-35 47,-494 17-47,35-17 15,35 17 1,-52 18 0,52 0-1,53 0 1,-105 0 0,-54 0-1,-52 0 48,17 0-48,0 0-15,-17 0 16,35 0-16,-35 0 16,87 0 15,-87 0-31,70 0 15,-17 0 1,-36 0 0,18 0-1,-18 0 63,36 0-62,-53 0 0,70 0-1,18 0 1,-36 0 0,-17 0-1,-35 0 1,17 0 46,-17 0-46,-1 0 15,1 0-15,-1 0 15,1 0-15,0 0 15</inkml:trace>
</inkml:ink>
</file>

<file path=ppt/ink/ink3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48.1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5627 17039 0,'35'0'62,"-17"0"-46,35 0-1,88-53 1,-53 36 0,53 17-1,-35-18 1,18-17 0,-36 17-1,-53 18-15,18 0 16,88 0 15,-3880 0 0,7831 0-15,-3951-18 0,18 18-1,-36 0 1,18 0-1,53 0 1,-17-35 0,-71 35-1,-53 0 1,-53-17-16,-3969 17 16,7991 0-1,-3987-18-15,53 18 16,35 0-1,1 0 1,-1 0 15,-17 0-15,-18 0 0,1 0-1,-19 0 1,-35 0-1,18 0 1,-35 0 0,35 0-1,17 0 1,-17 0 15,89 0-15,-37 0-1,19 0 1,-1 0 0,-52 18-1,-18-18 1,0 17 0,35 1-1,0 35 1,53-53-1,53 35 1,18-35 0,-71 0-1,0 0 1,-53 0 0,18 0-1,-35 0 1,70 0-1,-71 0 1,36 0 0,159 18 15,-124-18-15,-71 0-1,54 0 1,35 0-1,-1 0 1,19 0 0,-36 0-1,0 0 1,-35 0 0,17 0-1,1 0 1,-107 0-16,36 0 15,36 0 1,-54 0-16,35 0 16,36 0 15,-53 0-15,-18 0-1,36 0 1,-1 0-1,160 0 1,-54 0 0,36 0-1,-71 0 17,-88 0-32,88 0 15,53 0 1,0 0-1,53 0 1,-124 0 0,-34 0 15,-36 0-15,-18 0-1,0 0 1,89 0-1,-1 0 1,36 0 0,-89 0-1,-34 0 1,-19 0 46,36 0-15,-35 0-31,17 0 0,89 0-1,87 0 1,-140 0-1,35 0 1,-53 0 0,70 0 31,36 0-16,-71 0-16,141 17 1,-17-17 15,-124 0-15,0 18 0,-52-18-1,-1 0 1,-17 0-16,105 0 15,18 0 1,53 0 15,-35 0-15,-36 0-16,36 0 16,-53 0-1,-18 0-15,36 0 16,-71 0-1,17 0-15,89 0 16,-36 0 0,1 0 15,-1 0-15,-17 0-1,-35 0 1,-54 0-1,19 0 1,-19 0 0,54 0-1,-18 0-15,0 0 16,176 0 0,-53 0-1,-17 0 1,-88 0-1,-18 0 17,-36 0-32</inkml:trace>
</inkml:ink>
</file>

<file path=ppt/ink/ink3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3:55.7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3616 6597 0,'36'0'47,"105"0"-32,194 0 17,-53 0-17,-158 0-15,17 0 16,141 0-1,-159 0-15,-34 0 16,334 0 0,-141 0-1,-17 0 1,-36 0 0,36 0-1,-3917 0 1,7974 0-1,-3987 0 1,-88 0 0,-141 0-1,-71 0 17,-17 0 155</inkml:trace>
</inkml:ink>
</file>

<file path=ppt/ink/ink3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4:12.6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3528 10619 0,'18'0'78,"193"0"-47,-122 0-31,210 0 31,160 0 1,-353 0-32,282 0 31,-88 0-15,194 0-1,-247 0 1,-18 0-1,-106 0 1,1 0 0,35 0-1,17 0 17,-70 0-17,-18 0 1,-53 0-16,1 0 15,17 0 1,-18 0-16,0 0 16,18 0-1,18 0 1,-19 0 0,-16 0-1,17 0 1,17 0-1,36 0 1,35 0 0,-17 0-1,-54 0 1,1 0 0,-54 0-16,1 0 15</inkml:trace>
</inkml:ink>
</file>

<file path=ppt/ink/ink3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5:11.3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3316 14217 0,'36'0'281,"17"0"-265,141 0 15,264 0 1,-352 0-32,71 0 15,69 0 1,-175 0-16,35 0 15,-36 0-15,19 0 16,140 0 0,-4074 0-1,7990 0 1,-3916 0 0,-53 0-1,1 0 1,34 0-1,-34 0 1,35 0 0,87 0 15,-193 0-15,-18 0-16,124 0 15,-36 0 1,1 0-1,-36 0 1,35 0 0,-34 0-1,-19 0 1,18 0 0,-70 0-1,-1 0 1,-52 0-1,17 0 1,-17 0-16,-1 0 16,142 0 15,-71 0-15,-35 0-1,-17 0 1,-1 0-1,18 0 1,70 0 0,18 0-1,-35 0 1,-35 0 0,-54 0-1,1 0-15</inkml:trace>
</inkml:ink>
</file>

<file path=ppt/ink/ink3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3.9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10090 5786 0,'53'0'109,"105"0"-93,54-36 0,70-34-1,18 34 1,141 1 0,-194 35-1,-53 0 1,0 0-1,18 0 17,-18 0-17,35 0 1,-70 0 0,-53 0-1,-18 0 1,18 0-1,-18 18 1,35-1 0,19 1-1,-54 0 1,18-1 0,-36-17-1,-17 18-15,0-18 16,35 35-1</inkml:trace>
</inkml:ink>
</file>

<file path=ppt/ink/ink3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4.9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10443 6032 0,'-18'18'15,"124"-18"1,158 0 0,54 0-1,35 0 1,-89 0 0,18 0-1,-35 0 1,-53 0-1,36 0 1,-142 0-16,-18 0 16,107 0 15,87 0 0,-105 0-15,-18 0-1,-17 18 1,-36-18 0,-18 17-1,-34 19 1,-36-107 78</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44.4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1517 1446 0,'0'-17'31,"53"-1"0,-35 18-31,158-35 31,-52 0-15,17 17-16,-3881 18 16,7974 0-1,-4058 0 1,-17-18-1,-124 18 1,-17 0 0,-1-17-1,-17-1 1,18 18 0,17 0-1,18-18 1,-35 18-1,17-17-15,36-1 16,-18 18 0,17-18 15,1 18-15,35-17-1,-1-1 1,142-17-1,-106 17-15,1 18 16,-3935 0 0,7921 0-1,-4022 0 1,-1 0 0,-34 0-16,52 0 15,36 0 1,18 0-1,-1 0 17,0-17-32,18 17 31,18-18-15,17 18-1,-158 0-15,-1 0 16,107 0-1,-89 0-15,-35 0 16,88 0 0,88 0-1,-105 0 1,-36 0-16,106 0 16,-35 0-1,-71 0 1,-17 0-1,-1 0 17,89 0-17,-18 0 1,88 0 0,-141 0-16,36 0 15,-36 0 1,0 0-1,18 0 1,0 0 0,-53 0-1,0 0 1,-18 0 0,-17 0-1</inkml:trace>
</inkml:ink>
</file>

<file path=ppt/ink/ink4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5.8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10813 5980 0,'0'-18'16,"159"-35"15,141 18-15,52-1-1,19 19 17,-177 17-32,-71 0 15,230 0 1,-194 0-1,-53-18 1,-36 18 0,-17 0-1,-35 0 1,-1 0 0,19 0-1,34 0 1,36 0 15,-35 0-15,-36 0-1,-17 0 1,-1 0 31</inkml:trace>
</inkml:ink>
</file>

<file path=ppt/ink/ink4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7.3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10301 5962 0,'-17'0'47,"228"0"-16,160 0 1,-248 0-17,160 0 1,-89 18-1,-89-18 1,-52 0 0,0 0-16,18 0 15,105 0 1,-17 0 0,0 0-1,-106 0 1,-18 0-1,35 0 48,-17 0-47,88 0-1,-17 0 1,-89 0-16,-17 0 15,17 0 1,-17-18 31</inkml:trace>
</inkml:ink>
</file>

<file path=ppt/ink/ink4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8.2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10266 5856 0,'71'0'47,"35"18"-31,17-18 0,71 35-1,-123-35-15,87 53 16,195-53-1,-141 18 1,52-1 0,-70-17-1,-17 0 17,-18 0-17,-71 0 1,0 0-1,0 0 1,0 0 0,-17 0-1,-36 0-15,18 0 16,53 0 0,-53 0-1,-36 0 1,19 0-1</inkml:trace>
</inkml:ink>
</file>

<file path=ppt/ink/ink4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41.3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 6456 0,'18'0'78,"70"0"-62,88 0-1,-88 0-15,54 17 16,228 19-1,-158-1 1,-71-17 0,-71-18-1,-17 0 17,18 0-17,52 0 1,1 0-1,-54 0 1,-52 0 0,17 0-1,-17 0 95,-1 0-95,107 0 17,-106 0-17</inkml:trace>
</inkml:ink>
</file>

<file path=ppt/ink/ink4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42.4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2364 6668 0,'0'-18'16,"18"-17"15,123 35 0,-88 0-15,35 0-16,-18 0 15,54 0-15,-1 0 16,160 0 0,-72 0-1,-70 0 1,18 0-1,-53 0 1,-53 0 0,-18 0 15,36 0 31,-54 0-46,89-18 0,-88 18-1,-1 0 32,1-18-31</inkml:trace>
</inkml:ink>
</file>

<file path=ppt/ink/ink4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47.6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4586 6350 0,'-17'18'94,"158"-18"-16,-35 0-63,299 0 17,-193 0-17,-35 0 1,-54 0-16,-70 0 15,88 0 1,18 0 0,-71 0-1,35 0 1,1 0 0,17 0-1,-35 0 1,-53 0-1,-36 0 1,1 0 62,53 0-62,17 0-1,35 0 1,-35 0 0,-52 0-1</inkml:trace>
</inkml:ink>
</file>

<file path=ppt/ink/ink4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49.2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12947 4374 0,'18'0'125,"-18"18"-110,0 35 1,0 35 0,0-53-1,18 18 1,-18-17-1,0-19 1</inkml:trace>
</inkml:ink>
</file>

<file path=ppt/ink/ink4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50.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12559 4868 0,'18'0'94,"17"18"-63,18 88 1,-18-89-17,18 19 1,-35-36 15,17 17 16,18-17-31,0 0-1,-18 0 1,53 0-1,-35-17 1,-17-1 0,17 0 15,-18-17-15,-17 0-1,-1 17-15,1 1 31</inkml:trace>
</inkml:ink>
</file>

<file path=ppt/ink/ink4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9:13.5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1905 1552 0,'18'0'31,"17"0"-15,159 0-1,-17 0 1,211 0 0,-124 0-16,-17 0 15,53 0-15,-35 0 16,493 0-1,-317 0 1,18-35 0,-142 35-1,-17 0 17,-35 0-17,-18 0 1,-18 0-1,-53 0 1,18 0 0,71 0-1,-177-18-15,53 1 16,53-36 0,-123 53-1,-36 0 1,53-18-1,36 18 1,105 0 0,0 0-1,36 0 17,-71 0-17,-53 0 1,-35 0-1,-35 0-15,17 0 16,229 0 0,-158-18-1,-36-17 1,-105 35 0</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46.4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2329 2099 0,'0'0'0,"88"0"63,106 0-48,106 0 1,70 0-1,1 0 1,-72 0 0,-87-18-1,-124 18 1,-35 0 0,-17 0-1,16 0-15,1 0 16,282 0 15,-52 0-31,-36 0 31,123 0 1,-141 0-17,-35 0 1,71 0-1,-124 0 1,0 0 0,-106 0-1,-17 0 17,70 0-17,-35 0 1,88 0-1,-17 0 1,-54 0 0,36 0 15,106 0 0,-53 0-15,140 0-1,-104 0 1,-37 0 0,-105 0-1,-18 0 1,1-17 0,-19 17 15,36 0-16,18 17 1,-1-17 0,-52 0-1,53 0 63,17 36-78,71-36 16,17 35 0,0-35-1,-70 0 1,-88 0 0,-1 0-1</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55.9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10972 3404 0,'211'0'78,"89"0"-62,-176 0-16,34 0 16,37 0-1,-37 0 1,-17 0-1,-105 0-15,-1 18 16,18-18-16,88 35 16,35-35 15,54 18-15,34-18-1,-140 0-15,123 0 16,-159 0-1,0 0-15,-35 0 16,35 0 0,-53 0-16,1 0 15,105 0 1,18 0 0,17-35-1,-35 35 1,0 0-1,71 0 1,-36 0 0,-35 0-1,36 0 17,-19 0-17,1 0 1,18 0-1,-36 0 1,17 0 0,-52 0-1,-70 0-15,16 0 16,72 0 0,-1 0-1,-17 0 1,88 0-1,0 0 1,-35 0 15,88 0-15,-35 0 0,-106 0-1,-54 0-15,37 0 16,16 0-1,1 0 17,35 0-17,-17 0-15,88 0 16,123 0 0,-53 0-1,18 0 1,-71 0-1,-70 0 1,-71 0 15,0 0-15,-35 0-16,71 0 16,-36 0-1,-18 0-15,89 0 16,-35 0-1,-1 0 1,18 0 0,18 0-1,17 0 1,1 0 0,-89 0-1,-18 0 1,-52 0 62,158 0-47,54 0 0,-71 0-15,17 0 0,-35 0-1,-18 0 1,1 0 0,-89 0-16,36 0 15,35 0 1,-89 0-16,1 0 15,-36 0 48,-88-18-63</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57.2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3722 3969 0,'53'53'63,"212"-36"-48,281 1 1,-122 0 15,-265-18 1,-54 0-17,-16 0 1,-54 0-1,-18 0-15,1 0 47,0 0-31,-1 0-16,54 0 16,-18 0-1,-18 0 1,-17 0-1,17 0 64</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1:26.2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2240 4798 0,'18'0'62,"370"0"-30,194 0 14,-158 0-30,-354 0 0,107 0-1,-160 0 1,1 0-16,-1 0 16</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1:27.7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3969 4568 0,'124'0'78,"-89"0"-63,71 53 17,-53-17-17,0-1 1,-36-35-16,1 0 15,-18 18-15,17-1 16,36 18 0,-53 1-1,0-19 17,0 19-1,-17-19-16,-36 36 1,18-17 0,-18 16-1,-18-16 17,53-19-32,1 1 15,-1 0 1,-17-18-1,35 17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9A551D0F-60C2-4B73-8976-1C2F4460E650}" type="slidenum">
              <a:rPr lang="it-IT"/>
              <a:pPr>
                <a:defRPr/>
              </a:pPr>
              <a:t>‹N›</a:t>
            </a:fld>
            <a:endParaRPr lang="it-IT"/>
          </a:p>
        </p:txBody>
      </p:sp>
    </p:spTree>
    <p:extLst>
      <p:ext uri="{BB962C8B-B14F-4D97-AF65-F5344CB8AC3E}">
        <p14:creationId xmlns:p14="http://schemas.microsoft.com/office/powerpoint/2010/main" val="33839407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etdimes.org/"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www.isc.org/" TargetMode="External"/><Relationship Id="rId4" Type="http://schemas.openxmlformats.org/officeDocument/2006/relationships/hyperlink" Target="mailto:chris.harrison@cs.cmu.edu"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acebook.com/paulgb"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en.wikipedia.org/wiki/Great-circle_distance" TargetMode="External"/><Relationship Id="rId5" Type="http://schemas.openxmlformats.org/officeDocument/2006/relationships/hyperlink" Target="http://www.r-project.org/" TargetMode="External"/><Relationship Id="rId4" Type="http://schemas.openxmlformats.org/officeDocument/2006/relationships/hyperlink" Target="http://hadoop.apache.org/hiv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ru.uea.ac.u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gpcc.dwd.d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Geografia delle Reti EC 503</a:t>
            </a:r>
          </a:p>
          <a:p>
            <a:pPr eaLnBrk="0" hangingPunct="0"/>
            <a:r>
              <a:rPr lang="it-IT" sz="1200"/>
              <a:t>I Modulo</a:t>
            </a:r>
          </a:p>
          <a:p>
            <a:pPr eaLnBrk="0" hangingPunct="0"/>
            <a:r>
              <a:rPr lang="it-IT" sz="1200"/>
              <a:t>Giuseppe Borruso</a:t>
            </a:r>
          </a:p>
        </p:txBody>
      </p:sp>
      <p:sp>
        <p:nvSpPr>
          <p:cNvPr id="6146"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72C443E6-AA64-4D61-B9A7-B718B38AD796}" type="slidenum">
              <a:rPr lang="it-IT" sz="1200"/>
              <a:pPr algn="r" eaLnBrk="0" hangingPunct="0"/>
              <a:t>1</a:t>
            </a:fld>
            <a:endParaRPr lang="it-IT"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a:t>Slides with (*) in footnotes realized by Jean-Paul Rodrigue and modified. (See copyright). I have modified and elaborated materials in order to be suitable for the current course. </a:t>
            </a:r>
          </a:p>
          <a:p>
            <a:pPr eaLnBrk="1" hangingPunct="1">
              <a:spcBef>
                <a:spcPct val="0"/>
              </a:spcBef>
            </a:pPr>
            <a:r>
              <a:rPr lang="en-US">
                <a:solidFill>
                  <a:srgbClr val="1C1C1C"/>
                </a:solidFill>
              </a:rPr>
              <a:t>Copyright ©, Dr. Jean-Paul Rodrigue, Dept. of Global Studies &amp; Geography, Hofstra University. For personal or classroom use ONLY. </a:t>
            </a:r>
          </a:p>
          <a:p>
            <a:pPr eaLnBrk="1" hangingPunct="1">
              <a:spcBef>
                <a:spcPct val="0"/>
              </a:spcBef>
            </a:pP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30</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a:t>1 ora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09638" y="744538"/>
            <a:ext cx="4962525" cy="3722687"/>
          </a:xfrm>
          <a:ln/>
        </p:spPr>
      </p:sp>
      <p:sp>
        <p:nvSpPr>
          <p:cNvPr id="23554" name="Notes Placeholder 2"/>
          <p:cNvSpPr>
            <a:spLocks noGrp="1"/>
          </p:cNvSpPr>
          <p:nvPr>
            <p:ph type="body" idx="1"/>
          </p:nvPr>
        </p:nvSpPr>
        <p:spPr>
          <a:xfrm>
            <a:off x="904875" y="4714875"/>
            <a:ext cx="4972050" cy="4467225"/>
          </a:xfrm>
          <a:noFill/>
          <a:ln/>
        </p:spPr>
        <p:txBody>
          <a:bodyPr lIns="91440" tIns="45720" rIns="91440" bIns="45720"/>
          <a:lstStyle/>
          <a:p>
            <a:endParaRPr lang="it-IT"/>
          </a:p>
        </p:txBody>
      </p:sp>
      <p:sp>
        <p:nvSpPr>
          <p:cNvPr id="2355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BCC646FA-D4BF-4000-8062-E042787E2011}" type="slidenum">
              <a:rPr lang="en-US" sz="1200"/>
              <a:pPr algn="r" eaLnBrk="0" hangingPunct="0"/>
              <a:t>39</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a:ln/>
        </p:spPr>
      </p:sp>
      <p:sp>
        <p:nvSpPr>
          <p:cNvPr id="26626" name="Segnaposto note 2"/>
          <p:cNvSpPr>
            <a:spLocks noGrp="1"/>
          </p:cNvSpPr>
          <p:nvPr>
            <p:ph type="body" idx="1"/>
          </p:nvPr>
        </p:nvSpPr>
        <p:spPr>
          <a:noFill/>
          <a:ln/>
        </p:spPr>
        <p:txBody>
          <a:bodyPr/>
          <a:lstStyle/>
          <a:p>
            <a:r>
              <a:rPr lang="en-US" dirty="0"/>
              <a:t>Created almost a hundred years later in 1945, the map</a:t>
            </a:r>
          </a:p>
          <a:p>
            <a:r>
              <a:rPr lang="en-US" dirty="0"/>
              <a:t>is a colorful and attractive marketing map designed to promote</a:t>
            </a:r>
          </a:p>
          <a:p>
            <a:r>
              <a:rPr lang="en-US" dirty="0"/>
              <a:t>the global telecommunications network of Cable &amp; Wireless. </a:t>
            </a:r>
          </a:p>
          <a:p>
            <a:r>
              <a:rPr lang="en-US" dirty="0"/>
              <a:t>C&amp;W provided communications with the many</a:t>
            </a:r>
          </a:p>
          <a:p>
            <a:r>
              <a:rPr lang="en-US" dirty="0"/>
              <a:t>distant colonies, colored red on the map. The map was created</a:t>
            </a:r>
          </a:p>
          <a:p>
            <a:r>
              <a:rPr lang="en-US" dirty="0"/>
              <a:t>by MacDonald Gill, a noted artist and calligrapher in the 1930s</a:t>
            </a:r>
          </a:p>
          <a:p>
            <a:r>
              <a:rPr lang="en-US" dirty="0"/>
              <a:t>and 1940s, whose work was published in many books and as</a:t>
            </a:r>
          </a:p>
          <a:p>
            <a:r>
              <a:rPr lang="en-US" dirty="0"/>
              <a:t>posters. </a:t>
            </a:r>
          </a:p>
          <a:p>
            <a:r>
              <a:rPr lang="en-US" dirty="0"/>
              <a:t>To illustrate Britain’s role as the hub of this empire, a polar</a:t>
            </a:r>
          </a:p>
          <a:p>
            <a:r>
              <a:rPr lang="en-US" dirty="0"/>
              <a:t>projection has been employed, placing Britain at the center of</a:t>
            </a:r>
          </a:p>
          <a:p>
            <a:r>
              <a:rPr lang="en-US" dirty="0"/>
              <a:t>the map. The C&amp;W telecommunications network consisted of a</a:t>
            </a:r>
          </a:p>
          <a:p>
            <a:r>
              <a:rPr lang="en-US" dirty="0"/>
              <a:t>vast system of undersea cables and wireless stations that</a:t>
            </a:r>
          </a:p>
          <a:p>
            <a:r>
              <a:rPr lang="en-US" dirty="0"/>
              <a:t>traversed the globe, and these are represented on the map by</a:t>
            </a:r>
          </a:p>
          <a:p>
            <a:r>
              <a:rPr lang="en-US" dirty="0"/>
              <a:t>solid and dotted lines. The map is clearly designed for</a:t>
            </a:r>
          </a:p>
          <a:p>
            <a:r>
              <a:rPr lang="en-US" dirty="0"/>
              <a:t>promotional purposes, with its rich decorative border aimed to</a:t>
            </a:r>
          </a:p>
          <a:p>
            <a:r>
              <a:rPr lang="en-US" dirty="0"/>
              <a:t>appeal to the general public. (Dodge &amp; </a:t>
            </a:r>
            <a:r>
              <a:rPr lang="en-US" dirty="0" err="1"/>
              <a:t>Kitchin</a:t>
            </a:r>
            <a:r>
              <a:rPr lang="en-US" dirty="0"/>
              <a:t>, Atlas of Cyberspace, Addison, 2001, p. 14)</a:t>
            </a:r>
            <a:endParaRPr lang="it-IT" dirty="0"/>
          </a:p>
        </p:txBody>
      </p:sp>
      <p:sp>
        <p:nvSpPr>
          <p:cNvPr id="26627" name="Segnaposto intestazione 3"/>
          <p:cNvSpPr txBox="1">
            <a:spLocks noGrp="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26628" name="Segnaposto numero diapositiva 4"/>
          <p:cNvSpPr txBox="1">
            <a:spLocks noGrp="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9BAF8A-52A2-473D-8B7B-F2CE4BBEF10B}" type="slidenum">
              <a:rPr lang="it-IT" sz="1200"/>
              <a:pPr algn="r" eaLnBrk="0" hangingPunct="0"/>
              <a:t>42</a:t>
            </a:fld>
            <a:endParaRPr 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7DFFF8-9F94-4B58-8FF9-E183E75A0170}" type="slidenum">
              <a:rPr lang="it-IT" sz="1200"/>
              <a:pPr algn="r" eaLnBrk="0" hangingPunct="0"/>
              <a:t>43</a:t>
            </a:fld>
            <a:endParaRPr lang="it-IT"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lnSpc>
                <a:spcPct val="80000"/>
              </a:lnSpc>
            </a:pPr>
            <a:r>
              <a:rPr lang="it-IT" sz="1000"/>
              <a:t>http://www.chrisharrison.net/projects/InternetMap/</a:t>
            </a:r>
          </a:p>
          <a:p>
            <a:pPr eaLnBrk="1" hangingPunct="1">
              <a:lnSpc>
                <a:spcPct val="80000"/>
              </a:lnSpc>
            </a:pPr>
            <a:r>
              <a:rPr lang="en-US" sz="1000">
                <a:hlinkClick r:id="rId3"/>
              </a:rPr>
              <a:t>The Dimes Project</a:t>
            </a:r>
            <a:r>
              <a:rPr lang="en-US" sz="1000"/>
              <a:t> provides several excellent data sets that describe the structure of the Internet. Using their most recent data at the time (Feb 2007), I created a set of visualizations that display how cities across the globe are interconnected (by router configuration and not physical backbone). In total, there are 89,344 connections. </a:t>
            </a:r>
          </a:p>
          <a:p>
            <a:pPr eaLnBrk="1" hangingPunct="1">
              <a:lnSpc>
                <a:spcPct val="80000"/>
              </a:lnSpc>
            </a:pPr>
            <a:r>
              <a:rPr lang="en-US" sz="1000"/>
              <a:t>The first rendering displays the relative densities of Internet connectivity across the globe. The stronger the contrast, the more connectivity there is. It is immediately obvious, for example, that North America and Europe are considerably more connected than Africa or South America. However, it is important to note that this only reflects density of connections, and not usage - hundreds of people may utilize a single connection in an internet cafe, often the only form of connectivity people have access to in developing nations. </a:t>
            </a:r>
          </a:p>
          <a:p>
            <a:pPr eaLnBrk="1" hangingPunct="1">
              <a:lnSpc>
                <a:spcPct val="80000"/>
              </a:lnSpc>
            </a:pPr>
            <a:r>
              <a:rPr lang="en-US" sz="1000"/>
              <a:t>Additionally, three graphs were created that display how the net is connected. I should note this is not the first time graphs like this have been created - I've seen several variations, most being practical in nature (e.g. cable locations, bandwidth). I decided to pursue an aesthetic approach - one more visually intriguing and interesting to explore than useful. The intensity of edge contrast reflects the number of connections between the two points. No country borders or geographic features are shown - the only thing you see is the data. However, it should be fairly easy to orient yourself. </a:t>
            </a:r>
          </a:p>
          <a:p>
            <a:pPr eaLnBrk="1" hangingPunct="1">
              <a:lnSpc>
                <a:spcPct val="80000"/>
              </a:lnSpc>
            </a:pPr>
            <a:r>
              <a:rPr lang="en-US" sz="1000"/>
              <a:t>Note: These visualizations use a cylindrical equidistant projection. Point latitudes and longitudes were rounded to the nearest whole number and used in a flat coordinate system. This means that the planetary surface area represented by each point varies, skewing density data (both point and edge)! </a:t>
            </a:r>
          </a:p>
          <a:p>
            <a:pPr eaLnBrk="1" hangingPunct="1">
              <a:lnSpc>
                <a:spcPct val="80000"/>
              </a:lnSpc>
            </a:pPr>
            <a:r>
              <a:rPr lang="en-US" sz="1000"/>
              <a:t>Very high resolution versions have been provided for more detailed examination or print purposes. If you do decide to print, please let me know. I'd love to see a photograph of it in your home or office. Email me: </a:t>
            </a:r>
            <a:r>
              <a:rPr lang="en-US" sz="1000">
                <a:hlinkClick r:id="rId4"/>
              </a:rPr>
              <a:t>chris.harrison@cs.cmu.edu</a:t>
            </a:r>
            <a:r>
              <a:rPr lang="en-US" sz="1000"/>
              <a:t>. </a:t>
            </a:r>
          </a:p>
          <a:p>
            <a:pPr eaLnBrk="1" hangingPunct="1">
              <a:lnSpc>
                <a:spcPct val="80000"/>
              </a:lnSpc>
            </a:pPr>
            <a:r>
              <a:rPr lang="en-US" sz="1000"/>
              <a:t>This page was Slashdotted on Oct 5th, 2007 and in the Digg top ten on the 7th. The site survived the onslaught thanks to Hesham, Joe (courtesy of </a:t>
            </a:r>
            <a:r>
              <a:rPr lang="en-US" sz="1000">
                <a:hlinkClick r:id="rId5"/>
              </a:rPr>
              <a:t>ISC</a:t>
            </a:r>
            <a:r>
              <a:rPr lang="en-US" sz="1000"/>
              <a:t>), and photobucket. </a:t>
            </a:r>
          </a:p>
          <a:p>
            <a:pPr eaLnBrk="1" hangingPunct="1">
              <a:lnSpc>
                <a:spcPct val="80000"/>
              </a:lnSpc>
            </a:pPr>
            <a:r>
              <a:rPr lang="en-US" sz="100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a:lnSpc>
                <a:spcPct val="80000"/>
              </a:lnSpc>
            </a:pPr>
            <a:r>
              <a:rPr lang="it-IT" sz="800"/>
              <a:t>http://www.facebook.com/notes/facebook-engineering/visualizing-friendships/469716398919</a:t>
            </a:r>
          </a:p>
          <a:p>
            <a:pPr>
              <a:lnSpc>
                <a:spcPct val="80000"/>
              </a:lnSpc>
            </a:pPr>
            <a:endParaRPr lang="it-IT" sz="800"/>
          </a:p>
          <a:p>
            <a:pPr>
              <a:lnSpc>
                <a:spcPct val="80000"/>
              </a:lnSpc>
            </a:pPr>
            <a:r>
              <a:rPr lang="en-US" sz="800" b="1"/>
              <a:t>Visualizing Friendships</a:t>
            </a:r>
            <a:endParaRPr lang="it-IT" sz="800" b="1"/>
          </a:p>
          <a:p>
            <a:pPr>
              <a:lnSpc>
                <a:spcPct val="80000"/>
              </a:lnSpc>
            </a:pPr>
            <a:r>
              <a:rPr lang="it-IT" sz="800"/>
              <a:t>pubblicata da </a:t>
            </a:r>
            <a:r>
              <a:rPr lang="it-IT" sz="800">
                <a:hlinkClick r:id="rId3"/>
              </a:rPr>
              <a:t>Paul Butler</a:t>
            </a:r>
            <a:r>
              <a:rPr lang="it-IT" sz="800"/>
              <a:t> il giorno martedì 14 dicembre 2010 alle ore 2.16</a:t>
            </a:r>
          </a:p>
          <a:p>
            <a:pPr>
              <a:lnSpc>
                <a:spcPct val="80000"/>
              </a:lnSpc>
            </a:pPr>
            <a:r>
              <a:rPr lang="en-US" sz="800"/>
              <a:t>Visualizing data is like photography. Instead of starting with a blank canvas, you manipulate the lens used to present the data from a certain angle.</a:t>
            </a:r>
          </a:p>
          <a:p>
            <a:pPr>
              <a:lnSpc>
                <a:spcPct val="80000"/>
              </a:lnSpc>
            </a:pPr>
            <a:r>
              <a:rPr lang="en-US" sz="800"/>
              <a:t>When the data is the social graph of 500 million people, there are a lot of lenses through which you can view it. One that piqued my curiosity was the locality of friendship. I was interested in seeing how geography and political borders affected where people lived relative to their friends. I wanted a visualization that would show which cities had a lot of friendships between them.</a:t>
            </a:r>
          </a:p>
          <a:p>
            <a:pPr>
              <a:lnSpc>
                <a:spcPct val="80000"/>
              </a:lnSpc>
            </a:pPr>
            <a:r>
              <a:rPr lang="en-US" sz="800"/>
              <a:t>I began by taking a sample of about ten million pairs of friends from </a:t>
            </a:r>
            <a:r>
              <a:rPr lang="en-US" sz="800">
                <a:hlinkClick r:id="rId4" tooltip="http://hadoop.apache.org/hive/"/>
              </a:rPr>
              <a:t>Apache Hive</a:t>
            </a:r>
            <a:r>
              <a:rPr lang="en-US" sz="800"/>
              <a:t>, our data warehouse. I combined that data with each user's current city and summed the number of friends between each pair of cities. Then I merged the data with the longitude and latitude of each city.</a:t>
            </a:r>
          </a:p>
          <a:p>
            <a:pPr>
              <a:lnSpc>
                <a:spcPct val="80000"/>
              </a:lnSpc>
            </a:pPr>
            <a:r>
              <a:rPr lang="en-US" sz="800"/>
              <a:t>At that point, I began exploring it in </a:t>
            </a:r>
            <a:r>
              <a:rPr lang="en-US" sz="800">
                <a:hlinkClick r:id="rId5" tooltip="http://www.r-project.org/"/>
              </a:rPr>
              <a:t>R</a:t>
            </a:r>
            <a:r>
              <a:rPr lang="en-US" sz="800"/>
              <a:t>, an open-source statistics environment. As a sanity check, I plotted points at some of the latitude and longitude coordinates. To my relief, what I saw was roughly an outline of the world. Next I erased the dots and plotted lines between the points. After a few minutes of rendering, a big white blob appeared in the center of the map. Some of the outer edges of the blob vaguely resembled the continents, but it was clear that I had too much data to get interesting results just by drawing lines. I thought that making the lines semi-transparent would do the trick, but I quickly realized that my graphing environment couldn't handle enough shades of color for it to work the way I wanted.</a:t>
            </a:r>
          </a:p>
          <a:p>
            <a:pPr>
              <a:lnSpc>
                <a:spcPct val="80000"/>
              </a:lnSpc>
            </a:pPr>
            <a:r>
              <a:rPr lang="en-US" sz="800"/>
              <a:t>Instead I found a way to simulate the effect I wanted. I defined weights for each pair of cities as a function of the Euclidean distance between them and the number of friends between them. Then I plotted lines between the pairs by weight, so that pairs of cities with the most friendships between them were drawn on top of the others. I used a color ramp from black to blue to white, with each line's color depending on its weight. I also transformed some of the lines to wrap around the image, rather spanning more than halfway around the world.</a:t>
            </a:r>
          </a:p>
          <a:p>
            <a:pPr>
              <a:lnSpc>
                <a:spcPct val="80000"/>
              </a:lnSpc>
            </a:pPr>
            <a:r>
              <a:rPr lang="en-US" sz="800"/>
              <a:t>After a few minutes of rendering, the new plot appeared, and I was a bit taken aback by what I saw. The blob had turned into a surprisingly detailed map of the world. Not only were continents visible, certain international borders were apparent as well. What really struck me, though, was knowing that the lines didn't represent coasts or rivers or political borders, but real human relationships. Each line might represent a friendship made while travelling, a family member abroad, or an old college friend pulled away by the various forces of life.</a:t>
            </a:r>
          </a:p>
          <a:p>
            <a:pPr>
              <a:lnSpc>
                <a:spcPct val="80000"/>
              </a:lnSpc>
            </a:pPr>
            <a:r>
              <a:rPr lang="en-US" sz="800"/>
              <a:t>Later I replaced the lines with </a:t>
            </a:r>
            <a:r>
              <a:rPr lang="en-US" sz="800">
                <a:hlinkClick r:id="rId6" tooltip="http://en.wikipedia.org/wiki/Great-circle_distance"/>
              </a:rPr>
              <a:t>great circle arcs</a:t>
            </a:r>
            <a:r>
              <a:rPr lang="en-US" sz="800"/>
              <a:t>, which are the shortest routes between two points on the Earth. Because the Earth is a sphere, these are often not straight lines on the projection.</a:t>
            </a:r>
          </a:p>
          <a:p>
            <a:pPr>
              <a:lnSpc>
                <a:spcPct val="80000"/>
              </a:lnSpc>
            </a:pPr>
            <a:r>
              <a:rPr lang="en-US" sz="800"/>
              <a:t>When I shared the image with others within Facebook, it resonated with many people. It's not just a pretty picture, it's a reaffirmation of the impact we have in connecting people, even across oceans and borders.</a:t>
            </a:r>
            <a:endParaRPr lang="en-US" sz="800" i="1"/>
          </a:p>
          <a:p>
            <a:pPr>
              <a:lnSpc>
                <a:spcPct val="80000"/>
              </a:lnSpc>
            </a:pPr>
            <a:r>
              <a:rPr lang="en-US" sz="800" i="1"/>
              <a:t>Paul is an intern on Facebook’s data infrastructure engineering team.</a:t>
            </a:r>
            <a:endParaRPr lang="it-IT" sz="800"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909638" y="744538"/>
            <a:ext cx="4962525" cy="3722687"/>
          </a:xfrm>
          <a:ln/>
        </p:spPr>
      </p:sp>
      <p:sp>
        <p:nvSpPr>
          <p:cNvPr id="34818" name="Notes Placeholder 2"/>
          <p:cNvSpPr>
            <a:spLocks noGrp="1"/>
          </p:cNvSpPr>
          <p:nvPr>
            <p:ph type="body" idx="1"/>
          </p:nvPr>
        </p:nvSpPr>
        <p:spPr>
          <a:xfrm>
            <a:off x="904875" y="4714875"/>
            <a:ext cx="4972050" cy="4467225"/>
          </a:xfrm>
          <a:noFill/>
          <a:ln/>
        </p:spPr>
        <p:txBody>
          <a:bodyPr lIns="91440" tIns="45720" rIns="91440" bIns="45720"/>
          <a:lstStyle/>
          <a:p>
            <a:r>
              <a:rPr lang="it-IT"/>
              <a:t>(*)</a:t>
            </a:r>
          </a:p>
        </p:txBody>
      </p:sp>
      <p:sp>
        <p:nvSpPr>
          <p:cNvPr id="34819"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AA1544A0-4A63-4334-A6B8-6BAEA9739B2F}" type="slidenum">
              <a:rPr lang="en-US" sz="1200"/>
              <a:pPr algn="r" eaLnBrk="0" hangingPunct="0"/>
              <a:t>48</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909638" y="744538"/>
            <a:ext cx="4962525" cy="3722687"/>
          </a:xfrm>
          <a:ln/>
        </p:spPr>
      </p:sp>
      <p:sp>
        <p:nvSpPr>
          <p:cNvPr id="36866" name="Notes Placeholder 2"/>
          <p:cNvSpPr>
            <a:spLocks noGrp="1"/>
          </p:cNvSpPr>
          <p:nvPr>
            <p:ph type="body" idx="1"/>
          </p:nvPr>
        </p:nvSpPr>
        <p:spPr>
          <a:xfrm>
            <a:off x="904875" y="4714875"/>
            <a:ext cx="4972050" cy="4467225"/>
          </a:xfrm>
          <a:noFill/>
          <a:ln/>
        </p:spPr>
        <p:txBody>
          <a:bodyPr lIns="91440" tIns="45720" rIns="91440" bIns="45720"/>
          <a:lstStyle/>
          <a:p>
            <a:r>
              <a:rPr lang="it-IT"/>
              <a:t>(*)</a:t>
            </a:r>
          </a:p>
          <a:p>
            <a:endParaRPr lang="it-IT"/>
          </a:p>
        </p:txBody>
      </p:sp>
      <p:sp>
        <p:nvSpPr>
          <p:cNvPr id="36867"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F6D7BC9C-DF4D-4D70-B1FE-61ACE45DE5A1}" type="slidenum">
              <a:rPr lang="en-US" sz="1200"/>
              <a:pPr algn="r" eaLnBrk="0" hangingPunct="0"/>
              <a:t>49</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909638" y="744538"/>
            <a:ext cx="4962525" cy="3722687"/>
          </a:xfrm>
          <a:ln/>
        </p:spPr>
      </p:sp>
      <p:sp>
        <p:nvSpPr>
          <p:cNvPr id="38914" name="Notes Placeholder 2"/>
          <p:cNvSpPr>
            <a:spLocks noGrp="1"/>
          </p:cNvSpPr>
          <p:nvPr>
            <p:ph type="body" idx="1"/>
          </p:nvPr>
        </p:nvSpPr>
        <p:spPr>
          <a:xfrm>
            <a:off x="904875" y="4714875"/>
            <a:ext cx="4972050" cy="4467225"/>
          </a:xfrm>
          <a:noFill/>
          <a:ln/>
        </p:spPr>
        <p:txBody>
          <a:bodyPr lIns="91440" tIns="45720" rIns="91440" bIns="45720"/>
          <a:lstStyle/>
          <a:p>
            <a:r>
              <a:rPr lang="it-IT"/>
              <a:t>(*)</a:t>
            </a:r>
          </a:p>
          <a:p>
            <a:endParaRPr lang="it-IT"/>
          </a:p>
        </p:txBody>
      </p:sp>
      <p:sp>
        <p:nvSpPr>
          <p:cNvPr id="3891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D0BBB6EE-0AB7-473C-A4CB-C4FE1F28FCED}" type="slidenum">
              <a:rPr lang="en-US" sz="1200"/>
              <a:pPr algn="r" eaLnBrk="0" hangingPunct="0"/>
              <a:t>50</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C99596-4584-47C6-88F9-B1C08852E7F1}" type="slidenum">
              <a:rPr lang="it-IT" sz="1200"/>
              <a:pPr algn="r" eaLnBrk="0" hangingPunct="0"/>
              <a:t>51</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608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8CA4B277-4CA9-4777-B047-06397953B04A}" type="slidenum">
              <a:rPr lang="it-IT" sz="1200"/>
              <a:pPr algn="r" eaLnBrk="0" hangingPunct="0"/>
              <a:t>52</a:t>
            </a:fld>
            <a:endParaRPr lang="it-IT" sz="1200"/>
          </a:p>
        </p:txBody>
      </p:sp>
      <p:sp>
        <p:nvSpPr>
          <p:cNvPr id="46084" name="Rectangle 2"/>
          <p:cNvSpPr>
            <a:spLocks noGrp="1" noRot="1" noChangeAspect="1" noChangeArrowheads="1" noTextEdit="1"/>
          </p:cNvSpPr>
          <p:nvPr>
            <p:ph type="sldImg"/>
          </p:nvPr>
        </p:nvSpPr>
        <p:spPr>
          <a:xfrm>
            <a:off x="909638" y="744538"/>
            <a:ext cx="4964112" cy="3722687"/>
          </a:xfrm>
          <a:ln/>
        </p:spPr>
      </p:sp>
      <p:sp>
        <p:nvSpPr>
          <p:cNvPr id="46085"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921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163A31-3D3D-4862-9FE9-4A659BB9776E}" type="slidenum">
              <a:rPr lang="it-IT" sz="1200"/>
              <a:pPr algn="r" eaLnBrk="0" hangingPunct="0"/>
              <a:t>3</a:t>
            </a:fld>
            <a:endParaRPr lang="it-IT" sz="1200"/>
          </a:p>
        </p:txBody>
      </p:sp>
      <p:sp>
        <p:nvSpPr>
          <p:cNvPr id="9219" name="Rectangle 2"/>
          <p:cNvSpPr>
            <a:spLocks noGrp="1" noRot="1" noChangeAspect="1" noChangeArrowheads="1" noTextEdit="1"/>
          </p:cNvSpPr>
          <p:nvPr>
            <p:ph type="sldImg"/>
          </p:nvPr>
        </p:nvSpPr>
        <p:spPr>
          <a:xfrm>
            <a:off x="909638" y="744538"/>
            <a:ext cx="4964112" cy="3722687"/>
          </a:xfrm>
          <a:ln/>
        </p:spPr>
      </p:sp>
      <p:sp>
        <p:nvSpPr>
          <p:cNvPr id="9220"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5"/>
          </p:nvPr>
        </p:nvSpPr>
        <p:spPr/>
        <p:txBody>
          <a:bodyPr/>
          <a:lstStyle/>
          <a:p>
            <a:pPr>
              <a:defRPr/>
            </a:pPr>
            <a:fld id="{9A551D0F-60C2-4B73-8976-1C2F4460E650}" type="slidenum">
              <a:rPr lang="it-IT" smtClean="0"/>
              <a:pPr>
                <a:defRPr/>
              </a:pPr>
              <a:t>4</a:t>
            </a:fld>
            <a:endParaRPr lang="it-IT"/>
          </a:p>
        </p:txBody>
      </p:sp>
    </p:spTree>
    <p:extLst>
      <p:ext uri="{BB962C8B-B14F-4D97-AF65-F5344CB8AC3E}">
        <p14:creationId xmlns:p14="http://schemas.microsoft.com/office/powerpoint/2010/main" val="86395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he most frequently used climate classification map is that of </a:t>
            </a:r>
            <a:r>
              <a:rPr lang="en-US" sz="1200" b="0" i="0" kern="1200" dirty="0" err="1">
                <a:solidFill>
                  <a:schemeClr val="tx1"/>
                </a:solidFill>
                <a:effectLst/>
                <a:latin typeface="Times New Roman" pitchFamily="18" charset="0"/>
                <a:ea typeface="+mn-ea"/>
                <a:cs typeface="+mn-cs"/>
              </a:rPr>
              <a:t>Wladimir</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Köppen</a:t>
            </a:r>
            <a:r>
              <a:rPr lang="en-US" sz="1200" b="0" i="0" kern="1200" dirty="0">
                <a:solidFill>
                  <a:schemeClr val="tx1"/>
                </a:solidFill>
                <a:effectLst/>
                <a:latin typeface="Times New Roman" pitchFamily="18" charset="0"/>
                <a:ea typeface="+mn-ea"/>
                <a:cs typeface="+mn-cs"/>
              </a:rPr>
              <a:t>, presented in its latest version 1961 by Rudolf Geiger. A huge number of climate studies and subsequent publications adopted this or a former release of the </a:t>
            </a:r>
            <a:r>
              <a:rPr lang="en-US" sz="1200" b="0" i="0" kern="1200" dirty="0" err="1">
                <a:solidFill>
                  <a:schemeClr val="tx1"/>
                </a:solidFill>
                <a:effectLst/>
                <a:latin typeface="Times New Roman" pitchFamily="18" charset="0"/>
                <a:ea typeface="+mn-ea"/>
                <a:cs typeface="+mn-cs"/>
              </a:rPr>
              <a:t>Köppen</a:t>
            </a:r>
            <a:r>
              <a:rPr lang="en-US" sz="1200" b="0" i="0" kern="1200" dirty="0">
                <a:solidFill>
                  <a:schemeClr val="tx1"/>
                </a:solidFill>
                <a:effectLst/>
                <a:latin typeface="Times New Roman" pitchFamily="18" charset="0"/>
                <a:ea typeface="+mn-ea"/>
                <a:cs typeface="+mn-cs"/>
              </a:rPr>
              <a:t>-Geiger map. While the climate classification concept has been widely applied to a broad range of topics in climate and climate change research as well as in physical geography, hydrology, agriculture, biology and educational aspects, a well-documented update of the world climate classification map is still missing. Based on recent data sets from the </a:t>
            </a:r>
            <a:r>
              <a:rPr lang="en-US" sz="1200" b="0" i="0" u="none" strike="noStrike" kern="1200" dirty="0">
                <a:solidFill>
                  <a:schemeClr val="tx1"/>
                </a:solidFill>
                <a:effectLst/>
                <a:latin typeface="Times New Roman" pitchFamily="18" charset="0"/>
                <a:ea typeface="+mn-ea"/>
                <a:cs typeface="+mn-cs"/>
                <a:hlinkClick r:id="rId3"/>
              </a:rPr>
              <a:t>Climatic Research Unit (CRU)</a:t>
            </a:r>
            <a:r>
              <a:rPr lang="en-US" sz="1200" b="0" i="0" kern="1200" dirty="0">
                <a:solidFill>
                  <a:schemeClr val="tx1"/>
                </a:solidFill>
                <a:effectLst/>
                <a:latin typeface="Times New Roman" pitchFamily="18" charset="0"/>
                <a:ea typeface="+mn-ea"/>
                <a:cs typeface="+mn-cs"/>
              </a:rPr>
              <a:t> of the University of East Anglia and the </a:t>
            </a:r>
            <a:r>
              <a:rPr lang="en-US" sz="1200" b="0" i="0" u="none" strike="noStrike" kern="1200" dirty="0">
                <a:solidFill>
                  <a:schemeClr val="tx1"/>
                </a:solidFill>
                <a:effectLst/>
                <a:latin typeface="Times New Roman" pitchFamily="18" charset="0"/>
                <a:ea typeface="+mn-ea"/>
                <a:cs typeface="+mn-cs"/>
                <a:hlinkClick r:id="rId4"/>
              </a:rPr>
              <a:t>Global Precipitation Climatology Centre (GPCC)</a:t>
            </a:r>
            <a:r>
              <a:rPr lang="en-US" sz="1200" b="0" i="0" kern="1200" dirty="0">
                <a:solidFill>
                  <a:schemeClr val="tx1"/>
                </a:solidFill>
                <a:effectLst/>
                <a:latin typeface="Times New Roman" pitchFamily="18" charset="0"/>
                <a:ea typeface="+mn-ea"/>
                <a:cs typeface="+mn-cs"/>
              </a:rPr>
              <a:t> at the German Weather Service, we present here a new digital </a:t>
            </a:r>
            <a:r>
              <a:rPr lang="en-US" sz="1200" b="0" i="0" kern="1200" dirty="0" err="1">
                <a:solidFill>
                  <a:schemeClr val="tx1"/>
                </a:solidFill>
                <a:effectLst/>
                <a:latin typeface="Times New Roman" pitchFamily="18" charset="0"/>
                <a:ea typeface="+mn-ea"/>
                <a:cs typeface="+mn-cs"/>
              </a:rPr>
              <a:t>Köppen</a:t>
            </a:r>
            <a:r>
              <a:rPr lang="en-US" sz="1200" b="0" i="0" kern="1200" dirty="0">
                <a:solidFill>
                  <a:schemeClr val="tx1"/>
                </a:solidFill>
                <a:effectLst/>
                <a:latin typeface="Times New Roman" pitchFamily="18" charset="0"/>
                <a:ea typeface="+mn-ea"/>
                <a:cs typeface="+mn-cs"/>
              </a:rPr>
              <a:t>-Geiger world map on climate classification for the second half of the 20th century.</a:t>
            </a:r>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9A551D0F-60C2-4B73-8976-1C2F4460E650}" type="slidenum">
              <a:rPr lang="it-IT" smtClean="0"/>
              <a:pPr>
                <a:defRPr/>
              </a:pPr>
              <a:t>11</a:t>
            </a:fld>
            <a:endParaRPr lang="it-IT"/>
          </a:p>
        </p:txBody>
      </p:sp>
    </p:spTree>
    <p:extLst>
      <p:ext uri="{BB962C8B-B14F-4D97-AF65-F5344CB8AC3E}">
        <p14:creationId xmlns:p14="http://schemas.microsoft.com/office/powerpoint/2010/main" val="267851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5"/>
          </p:nvPr>
        </p:nvSpPr>
        <p:spPr/>
        <p:txBody>
          <a:bodyPr/>
          <a:lstStyle/>
          <a:p>
            <a:pPr>
              <a:defRPr/>
            </a:pPr>
            <a:fld id="{9A551D0F-60C2-4B73-8976-1C2F4460E650}" type="slidenum">
              <a:rPr lang="it-IT" smtClean="0"/>
              <a:pPr>
                <a:defRPr/>
              </a:pPr>
              <a:t>16</a:t>
            </a:fld>
            <a:endParaRPr lang="it-IT"/>
          </a:p>
        </p:txBody>
      </p:sp>
    </p:spTree>
    <p:extLst>
      <p:ext uri="{BB962C8B-B14F-4D97-AF65-F5344CB8AC3E}">
        <p14:creationId xmlns:p14="http://schemas.microsoft.com/office/powerpoint/2010/main" val="293701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it-IT" altLang="it-IT"/>
              <a:t>a) e b): flussi e reti. Interazioni spaziali tra un insediamento e l’area circostante in termini di movimenti di persone, beni, fondi finanziari, informazioni.</a:t>
            </a:r>
          </a:p>
          <a:p>
            <a:pPr marL="228600" indent="-228600"/>
            <a:r>
              <a:rPr lang="it-IT" altLang="it-IT"/>
              <a:t>I flussi sono di solito incanalati in reti discrete che collegano tra loro singoli insediamenti.</a:t>
            </a:r>
          </a:p>
          <a:p>
            <a:pPr marL="228600" indent="-228600"/>
            <a:r>
              <a:rPr lang="it-IT" altLang="it-IT"/>
              <a:t>c) e d): i nodi sono localizzati in punti critici delle reti, e formano gerarchie articolate. Si notano anche i rapporti tra interazioni, reti, nodi e gerarchie.</a:t>
            </a:r>
          </a:p>
          <a:p>
            <a:pPr marL="228600" indent="-228600"/>
            <a:r>
              <a:rPr lang="it-IT" altLang="it-IT"/>
              <a:t>e) ed f): struttura regionale nodale in termini di superfici continue di valori indicatori, a descrivere qualche aspetto della geografia umana della regione; processi di diffusione.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i="0" kern="1200" dirty="0">
              <a:solidFill>
                <a:schemeClr val="tx1"/>
              </a:solidFill>
              <a:effectLst/>
              <a:latin typeface="Times New Roman" pitchFamily="18" charset="0"/>
              <a:ea typeface="+mn-ea"/>
              <a:cs typeface="+mn-cs"/>
            </a:endParaRPr>
          </a:p>
          <a:p>
            <a:r>
              <a:rPr lang="en-US" sz="1200" b="1" i="0" kern="1200" dirty="0">
                <a:solidFill>
                  <a:schemeClr val="tx1"/>
                </a:solidFill>
                <a:effectLst/>
                <a:latin typeface="Times New Roman" pitchFamily="18" charset="0"/>
                <a:ea typeface="+mn-ea"/>
                <a:cs typeface="+mn-cs"/>
              </a:rPr>
              <a:t>Intervening opportunity</a:t>
            </a:r>
            <a:r>
              <a:rPr lang="en-US" sz="1200" b="0" i="0" kern="1200" dirty="0">
                <a:solidFill>
                  <a:schemeClr val="tx1"/>
                </a:solidFill>
                <a:effectLst/>
                <a:latin typeface="Times New Roman" pitchFamily="18" charset="0"/>
                <a:ea typeface="+mn-ea"/>
                <a:cs typeface="+mn-cs"/>
              </a:rPr>
              <a:t>. If location C offers similar characteristics (namely complementarity) than location B and is also closer to location A, an interaction between A and B will not occur and will be replaced by an interaction between A and C.</a:t>
            </a:r>
            <a:endParaRPr lang="en-US" sz="1200" b="1" i="0" kern="1200" dirty="0">
              <a:solidFill>
                <a:schemeClr val="tx1"/>
              </a:solidFill>
              <a:effectLst/>
              <a:latin typeface="Times New Roman" pitchFamily="18" charset="0"/>
              <a:ea typeface="+mn-ea"/>
              <a:cs typeface="+mn-cs"/>
            </a:endParaRPr>
          </a:p>
          <a:p>
            <a:r>
              <a:rPr lang="en-US" sz="1200" b="1" i="0" kern="1200" dirty="0">
                <a:solidFill>
                  <a:schemeClr val="tx1"/>
                </a:solidFill>
                <a:effectLst/>
                <a:latin typeface="Times New Roman" pitchFamily="18" charset="0"/>
                <a:ea typeface="+mn-ea"/>
                <a:cs typeface="+mn-cs"/>
              </a:rPr>
              <a:t>Transferability</a:t>
            </a:r>
            <a:r>
              <a:rPr lang="en-US" sz="1200" b="0" i="0" kern="1200" dirty="0">
                <a:solidFill>
                  <a:schemeClr val="tx1"/>
                </a:solidFill>
                <a:effectLst/>
                <a:latin typeface="Times New Roman" pitchFamily="18" charset="0"/>
                <a:ea typeface="+mn-ea"/>
                <a:cs typeface="+mn-cs"/>
              </a:rPr>
              <a:t>. Transport infrastructures (modes and terminals) must be present to support an interaction between A and B. </a:t>
            </a:r>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9A551D0F-60C2-4B73-8976-1C2F4460E650}" type="slidenum">
              <a:rPr lang="it-IT" smtClean="0"/>
              <a:pPr>
                <a:defRPr/>
              </a:pPr>
              <a:t>25</a:t>
            </a:fld>
            <a:endParaRPr lang="it-IT"/>
          </a:p>
        </p:txBody>
      </p:sp>
    </p:spTree>
    <p:extLst>
      <p:ext uri="{BB962C8B-B14F-4D97-AF65-F5344CB8AC3E}">
        <p14:creationId xmlns:p14="http://schemas.microsoft.com/office/powerpoint/2010/main" val="3340418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29</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a:t>1 ora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72DD26BE-E036-440F-88EF-2A8CE58962A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endParaRPr lang="it-IT">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2584D20A-178F-4216-AADE-FBDCD910FC6A}" type="slidenum">
              <a:rPr lang="it-IT">
                <a:solidFill>
                  <a:srgbClr val="40458C"/>
                </a:solidFill>
              </a:rPr>
              <a:pPr>
                <a:defRPr/>
              </a:pPr>
              <a:t>‹N›</a:t>
            </a:fld>
            <a:endParaRPr lang="it-IT">
              <a:solidFill>
                <a:srgbClr val="40458C"/>
              </a:solidFill>
            </a:endParaRPr>
          </a:p>
        </p:txBody>
      </p:sp>
    </p:spTree>
    <p:extLst>
      <p:ext uri="{BB962C8B-B14F-4D97-AF65-F5344CB8AC3E}">
        <p14:creationId xmlns:p14="http://schemas.microsoft.com/office/powerpoint/2010/main" val="18965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9996C4E4-810F-40E1-9289-8730D44D0A85}" type="slidenum">
              <a:rPr lang="it-IT"/>
              <a:pPr>
                <a:defRPr/>
              </a:pPr>
              <a:t>‹N›</a:t>
            </a:fld>
            <a:endParaRPr lang="it-IT"/>
          </a:p>
        </p:txBody>
      </p:sp>
    </p:spTree>
    <p:extLst>
      <p:ext uri="{BB962C8B-B14F-4D97-AF65-F5344CB8AC3E}">
        <p14:creationId xmlns:p14="http://schemas.microsoft.com/office/powerpoint/2010/main" val="815283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0" hangingPunct="0">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400">
                <a:latin typeface="+mn-lt"/>
              </a:defRPr>
            </a:lvl1pPr>
          </a:lstStyle>
          <a:p>
            <a:pPr>
              <a:defRPr/>
            </a:pPr>
            <a:fld id="{80D56FB0-C8B8-4E80-8F17-FA4D7D85EC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15.png"/><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customXml" Target="../ink/ink12.xml"/><Relationship Id="rId26" Type="http://schemas.openxmlformats.org/officeDocument/2006/relationships/customXml" Target="../ink/ink16.xml"/><Relationship Id="rId39" Type="http://schemas.openxmlformats.org/officeDocument/2006/relationships/image" Target="../media/image35.png"/><Relationship Id="rId21" Type="http://schemas.openxmlformats.org/officeDocument/2006/relationships/image" Target="../media/image26.png"/><Relationship Id="rId34" Type="http://schemas.openxmlformats.org/officeDocument/2006/relationships/customXml" Target="../ink/ink20.xml"/><Relationship Id="rId42" Type="http://schemas.openxmlformats.org/officeDocument/2006/relationships/customXml" Target="../ink/ink24.xml"/><Relationship Id="rId47" Type="http://schemas.openxmlformats.org/officeDocument/2006/relationships/image" Target="../media/image39.png"/><Relationship Id="rId50" Type="http://schemas.openxmlformats.org/officeDocument/2006/relationships/customXml" Target="../ink/ink28.xml"/><Relationship Id="rId55" Type="http://schemas.openxmlformats.org/officeDocument/2006/relationships/image" Target="../media/image43.png"/><Relationship Id="rId63" Type="http://schemas.openxmlformats.org/officeDocument/2006/relationships/image" Target="../media/image47.png"/><Relationship Id="rId7" Type="http://schemas.openxmlformats.org/officeDocument/2006/relationships/image" Target="../media/image19.png"/><Relationship Id="rId2" Type="http://schemas.openxmlformats.org/officeDocument/2006/relationships/customXml" Target="../ink/ink4.xml"/><Relationship Id="rId16" Type="http://schemas.openxmlformats.org/officeDocument/2006/relationships/customXml" Target="../ink/ink11.xml"/><Relationship Id="rId29" Type="http://schemas.openxmlformats.org/officeDocument/2006/relationships/image" Target="../media/image30.png"/><Relationship Id="rId11" Type="http://schemas.openxmlformats.org/officeDocument/2006/relationships/image" Target="../media/image21.png"/><Relationship Id="rId24" Type="http://schemas.openxmlformats.org/officeDocument/2006/relationships/customXml" Target="../ink/ink15.xml"/><Relationship Id="rId32" Type="http://schemas.openxmlformats.org/officeDocument/2006/relationships/customXml" Target="../ink/ink19.xml"/><Relationship Id="rId37" Type="http://schemas.openxmlformats.org/officeDocument/2006/relationships/image" Target="../media/image34.png"/><Relationship Id="rId40" Type="http://schemas.openxmlformats.org/officeDocument/2006/relationships/customXml" Target="../ink/ink23.xml"/><Relationship Id="rId45" Type="http://schemas.openxmlformats.org/officeDocument/2006/relationships/image" Target="../media/image38.png"/><Relationship Id="rId53" Type="http://schemas.openxmlformats.org/officeDocument/2006/relationships/image" Target="../media/image42.png"/><Relationship Id="rId58" Type="http://schemas.openxmlformats.org/officeDocument/2006/relationships/customXml" Target="../ink/ink32.xml"/><Relationship Id="rId5" Type="http://schemas.openxmlformats.org/officeDocument/2006/relationships/image" Target="../media/image18.png"/><Relationship Id="rId61" Type="http://schemas.openxmlformats.org/officeDocument/2006/relationships/image" Target="../media/image46.png"/><Relationship Id="rId19" Type="http://schemas.openxmlformats.org/officeDocument/2006/relationships/image" Target="../media/image25.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29.png"/><Relationship Id="rId30" Type="http://schemas.openxmlformats.org/officeDocument/2006/relationships/customXml" Target="../ink/ink18.xml"/><Relationship Id="rId35" Type="http://schemas.openxmlformats.org/officeDocument/2006/relationships/image" Target="../media/image33.png"/><Relationship Id="rId43" Type="http://schemas.openxmlformats.org/officeDocument/2006/relationships/image" Target="../media/image37.png"/><Relationship Id="rId48" Type="http://schemas.openxmlformats.org/officeDocument/2006/relationships/customXml" Target="../ink/ink27.xml"/><Relationship Id="rId56" Type="http://schemas.openxmlformats.org/officeDocument/2006/relationships/customXml" Target="../ink/ink31.xml"/><Relationship Id="rId8" Type="http://schemas.openxmlformats.org/officeDocument/2006/relationships/customXml" Target="../ink/ink7.xml"/><Relationship Id="rId51" Type="http://schemas.openxmlformats.org/officeDocument/2006/relationships/image" Target="../media/image41.png"/><Relationship Id="rId3" Type="http://schemas.openxmlformats.org/officeDocument/2006/relationships/image" Target="../media/image17.png"/><Relationship Id="rId12" Type="http://schemas.openxmlformats.org/officeDocument/2006/relationships/customXml" Target="../ink/ink9.xml"/><Relationship Id="rId17" Type="http://schemas.openxmlformats.org/officeDocument/2006/relationships/image" Target="../media/image24.png"/><Relationship Id="rId25" Type="http://schemas.openxmlformats.org/officeDocument/2006/relationships/image" Target="../media/image28.png"/><Relationship Id="rId33" Type="http://schemas.openxmlformats.org/officeDocument/2006/relationships/image" Target="../media/image32.png"/><Relationship Id="rId38" Type="http://schemas.openxmlformats.org/officeDocument/2006/relationships/customXml" Target="../ink/ink22.xml"/><Relationship Id="rId46" Type="http://schemas.openxmlformats.org/officeDocument/2006/relationships/customXml" Target="../ink/ink26.xml"/><Relationship Id="rId59" Type="http://schemas.openxmlformats.org/officeDocument/2006/relationships/image" Target="../media/image45.png"/><Relationship Id="rId20" Type="http://schemas.openxmlformats.org/officeDocument/2006/relationships/customXml" Target="../ink/ink13.xml"/><Relationship Id="rId41" Type="http://schemas.openxmlformats.org/officeDocument/2006/relationships/image" Target="../media/image36.png"/><Relationship Id="rId54" Type="http://schemas.openxmlformats.org/officeDocument/2006/relationships/customXml" Target="../ink/ink30.xml"/><Relationship Id="rId62"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customXml" Target="../ink/ink6.xml"/><Relationship Id="rId15" Type="http://schemas.openxmlformats.org/officeDocument/2006/relationships/image" Target="../media/image23.png"/><Relationship Id="rId23" Type="http://schemas.openxmlformats.org/officeDocument/2006/relationships/image" Target="../media/image27.png"/><Relationship Id="rId28" Type="http://schemas.openxmlformats.org/officeDocument/2006/relationships/customXml" Target="../ink/ink17.xml"/><Relationship Id="rId36" Type="http://schemas.openxmlformats.org/officeDocument/2006/relationships/customXml" Target="../ink/ink21.xml"/><Relationship Id="rId49" Type="http://schemas.openxmlformats.org/officeDocument/2006/relationships/image" Target="../media/image40.png"/><Relationship Id="rId57" Type="http://schemas.openxmlformats.org/officeDocument/2006/relationships/image" Target="../media/image44.png"/><Relationship Id="rId10" Type="http://schemas.openxmlformats.org/officeDocument/2006/relationships/customXml" Target="../ink/ink8.xml"/><Relationship Id="rId31" Type="http://schemas.openxmlformats.org/officeDocument/2006/relationships/image" Target="../media/image31.png"/><Relationship Id="rId44" Type="http://schemas.openxmlformats.org/officeDocument/2006/relationships/customXml" Target="../ink/ink25.xml"/><Relationship Id="rId52" Type="http://schemas.openxmlformats.org/officeDocument/2006/relationships/customXml" Target="../ink/ink29.xml"/><Relationship Id="rId60" Type="http://schemas.openxmlformats.org/officeDocument/2006/relationships/customXml" Target="../ink/ink33.xml"/><Relationship Id="rId4" Type="http://schemas.openxmlformats.org/officeDocument/2006/relationships/customXml" Target="../ink/ink5.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37.xml"/><Relationship Id="rId5" Type="http://schemas.openxmlformats.org/officeDocument/2006/relationships/image" Target="../media/image49.png"/><Relationship Id="rId4" Type="http://schemas.openxmlformats.org/officeDocument/2006/relationships/customXml" Target="../ink/ink36.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customXml" Target="../ink/ink43.xml"/><Relationship Id="rId18" Type="http://schemas.openxmlformats.org/officeDocument/2006/relationships/image" Target="../media/image61.png"/><Relationship Id="rId3" Type="http://schemas.openxmlformats.org/officeDocument/2006/relationships/customXml" Target="../ink/ink38.xml"/><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58.png"/><Relationship Id="rId17" Type="http://schemas.openxmlformats.org/officeDocument/2006/relationships/customXml" Target="../ink/ink45.xml"/><Relationship Id="rId2" Type="http://schemas.openxmlformats.org/officeDocument/2006/relationships/notesSlide" Target="../notesSlides/notesSlide8.xml"/><Relationship Id="rId16" Type="http://schemas.openxmlformats.org/officeDocument/2006/relationships/image" Target="../media/image60.png"/><Relationship Id="rId20"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customXml" Target="../ink/ink42.xml"/><Relationship Id="rId24" Type="http://schemas.openxmlformats.org/officeDocument/2006/relationships/image" Target="../media/image64.png"/><Relationship Id="rId5" Type="http://schemas.openxmlformats.org/officeDocument/2006/relationships/customXml" Target="../ink/ink39.xml"/><Relationship Id="rId15" Type="http://schemas.openxmlformats.org/officeDocument/2006/relationships/customXml" Target="../ink/ink44.xml"/><Relationship Id="rId23" Type="http://schemas.openxmlformats.org/officeDocument/2006/relationships/customXml" Target="../ink/ink48.xml"/><Relationship Id="rId10" Type="http://schemas.openxmlformats.org/officeDocument/2006/relationships/image" Target="../media/image57.png"/><Relationship Id="rId19" Type="http://schemas.openxmlformats.org/officeDocument/2006/relationships/customXml" Target="../ink/ink46.xml"/><Relationship Id="rId4" Type="http://schemas.openxmlformats.org/officeDocument/2006/relationships/image" Target="../media/image54.png"/><Relationship Id="rId9" Type="http://schemas.openxmlformats.org/officeDocument/2006/relationships/customXml" Target="../ink/ink41.xml"/><Relationship Id="rId14" Type="http://schemas.openxmlformats.org/officeDocument/2006/relationships/image" Target="../media/image59.png"/><Relationship Id="rId22"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3.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a:t>Geography of Global Changes</a:t>
            </a:r>
            <a:br>
              <a:rPr lang="en-GB" sz="3600" b="1" dirty="0"/>
            </a:br>
            <a:br>
              <a:rPr lang="en-GB" sz="3600" b="1" dirty="0"/>
            </a:br>
            <a:r>
              <a:rPr lang="en-GB" sz="2800" dirty="0">
                <a:latin typeface="Tahoma" pitchFamily="34" charset="0"/>
              </a:rPr>
              <a:t>1 – Geography and Economic Geography </a:t>
            </a:r>
            <a:br>
              <a:rPr lang="en-GB" sz="2800" dirty="0">
                <a:latin typeface="Tahoma" pitchFamily="34" charset="0"/>
              </a:rPr>
            </a:br>
            <a:r>
              <a:rPr lang="en-GB" sz="2800" dirty="0">
                <a:latin typeface="Tahoma" pitchFamily="34" charset="0"/>
              </a:rPr>
              <a:t>(What are Human &amp; Economic Geography?)</a:t>
            </a:r>
            <a:endParaRPr lang="en-GB" sz="2400" b="1" i="1" dirty="0"/>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a:latin typeface="Arial" charset="0"/>
            </a:endParaRPr>
          </a:p>
          <a:p>
            <a:pPr marL="0" indent="0" eaLnBrk="1" hangingPunct="1">
              <a:buFont typeface="Wingdings" pitchFamily="2" charset="2"/>
              <a:buNone/>
            </a:pPr>
            <a:r>
              <a:rPr lang="it-IT" sz="1800" dirty="0">
                <a:latin typeface="Arial" charset="0"/>
              </a:rPr>
              <a:t>938SV</a:t>
            </a:r>
          </a:p>
          <a:p>
            <a:pPr marL="0" indent="0" eaLnBrk="1" hangingPunct="1">
              <a:buFont typeface="Wingdings" pitchFamily="2" charset="2"/>
              <a:buNone/>
            </a:pPr>
            <a:endParaRPr lang="it-IT" sz="1800" dirty="0">
              <a:latin typeface="Arial" charset="0"/>
            </a:endParaRPr>
          </a:p>
          <a:p>
            <a:pPr marL="0" indent="0" eaLnBrk="1" hangingPunct="1">
              <a:buFont typeface="Wingdings" pitchFamily="2" charset="2"/>
              <a:buNone/>
            </a:pPr>
            <a:endParaRPr lang="it-IT" sz="1800" dirty="0">
              <a:latin typeface="Arial" charset="0"/>
            </a:endParaRPr>
          </a:p>
          <a:p>
            <a:pPr marL="0" indent="0" eaLnBrk="1" hangingPunct="1">
              <a:spcBef>
                <a:spcPct val="15000"/>
              </a:spcBef>
              <a:buFont typeface="Wingdings" pitchFamily="2" charset="2"/>
              <a:buNone/>
            </a:pPr>
            <a:r>
              <a:rPr lang="en-GB" sz="1600" dirty="0">
                <a:latin typeface="Arial" charset="0"/>
              </a:rPr>
              <a:t>A.Y. 2024/2025</a:t>
            </a:r>
          </a:p>
          <a:p>
            <a:pPr marL="0" indent="0" eaLnBrk="1" hangingPunct="1">
              <a:spcBef>
                <a:spcPct val="15000"/>
              </a:spcBef>
              <a:buFont typeface="Wingdings" pitchFamily="2" charset="2"/>
              <a:buNone/>
            </a:pPr>
            <a:endParaRPr lang="en-GB" sz="1600" dirty="0">
              <a:latin typeface="Arial" charset="0"/>
            </a:endParaRPr>
          </a:p>
          <a:p>
            <a:pPr marL="0" indent="0" eaLnBrk="1" hangingPunct="1">
              <a:spcBef>
                <a:spcPct val="15000"/>
              </a:spcBef>
              <a:buFont typeface="Wingdings" pitchFamily="2" charset="2"/>
              <a:buNone/>
            </a:pPr>
            <a:r>
              <a:rPr lang="en-GB" sz="1600" dirty="0" err="1">
                <a:latin typeface="Arial" charset="0"/>
              </a:rPr>
              <a:t>Prof.</a:t>
            </a:r>
            <a:r>
              <a:rPr lang="en-GB" sz="1600" dirty="0">
                <a:latin typeface="Arial" charset="0"/>
              </a:rPr>
              <a:t> Giuseppe Borruso</a:t>
            </a:r>
          </a:p>
          <a:p>
            <a:pPr marL="0" indent="0" eaLnBrk="1" hangingPunct="1">
              <a:spcBef>
                <a:spcPct val="15000"/>
              </a:spcBef>
              <a:buFont typeface="Wingdings" pitchFamily="2" charset="2"/>
              <a:buNone/>
            </a:pPr>
            <a:r>
              <a:rPr lang="en-GB" sz="1600" dirty="0">
                <a:latin typeface="Arial" charset="0"/>
              </a:rPr>
              <a:t>Department of Economics, Business, Mathematics and Statistics</a:t>
            </a:r>
          </a:p>
          <a:p>
            <a:pPr marL="0" indent="0" eaLnBrk="1" hangingPunct="1">
              <a:spcBef>
                <a:spcPct val="15000"/>
              </a:spcBef>
              <a:buFont typeface="Wingdings" pitchFamily="2" charset="2"/>
              <a:buNone/>
            </a:pPr>
            <a:r>
              <a:rPr lang="en-GB" sz="1600" dirty="0">
                <a:latin typeface="Arial" charset="0"/>
              </a:rPr>
              <a:t>University of Trieste</a:t>
            </a:r>
          </a:p>
          <a:p>
            <a:pPr marL="0" indent="0" eaLnBrk="1" hangingPunct="1">
              <a:spcBef>
                <a:spcPct val="15000"/>
              </a:spcBef>
              <a:buFont typeface="Wingdings" pitchFamily="2" charset="2"/>
              <a:buNone/>
            </a:pPr>
            <a:r>
              <a:rPr lang="en-GB" sz="1600" dirty="0">
                <a:latin typeface="Arial" charset="0"/>
              </a:rPr>
              <a:t>E-mail. </a:t>
            </a:r>
            <a:r>
              <a:rPr lang="en-GB" sz="1600" dirty="0">
                <a:latin typeface="Arial" charset="0"/>
                <a:hlinkClick r:id="rId4"/>
              </a:rPr>
              <a:t>giuseppe.borruso@econ.units.it</a:t>
            </a:r>
            <a:endParaRPr lang="en-GB" sz="1600" dirty="0">
              <a:latin typeface="Arial" charset="0"/>
            </a:endParaRPr>
          </a:p>
          <a:p>
            <a:pPr marL="0" indent="0" eaLnBrk="1" hangingPunct="1">
              <a:spcBef>
                <a:spcPct val="15000"/>
              </a:spcBef>
              <a:buFont typeface="Wingdings" pitchFamily="2" charset="2"/>
              <a:buNone/>
            </a:pPr>
            <a:r>
              <a:rPr lang="en-GB" sz="1600" dirty="0">
                <a:latin typeface="Arial" charset="0"/>
              </a:rPr>
              <a:t>Ph. +39 040 558 </a:t>
            </a:r>
            <a:r>
              <a:rPr lang="en-GB" sz="1600" b="1" dirty="0">
                <a:latin typeface="Arial" charset="0"/>
              </a:rPr>
              <a:t>7008</a:t>
            </a:r>
          </a:p>
          <a:p>
            <a:pPr marL="0" indent="0" eaLnBrk="1" hangingPunct="1">
              <a:spcBef>
                <a:spcPct val="15000"/>
              </a:spcBef>
              <a:buFont typeface="Wingdings" pitchFamily="2" charset="2"/>
              <a:buNone/>
            </a:pPr>
            <a:r>
              <a:rPr lang="en-GB" sz="1600" dirty="0">
                <a:latin typeface="Arial" charset="0"/>
              </a:rPr>
              <a:t>Skype:  </a:t>
            </a:r>
            <a:r>
              <a:rPr lang="en-GB" sz="1600" dirty="0" err="1">
                <a:latin typeface="Arial" charset="0"/>
              </a:rPr>
              <a:t>giuseppe.borruso</a:t>
            </a:r>
            <a:r>
              <a:rPr lang="en-GB" sz="1600" dirty="0">
                <a:latin typeface="Arial"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38" t="21648" r="28871" b="19428"/>
          <a:stretch/>
        </p:blipFill>
        <p:spPr bwMode="auto">
          <a:xfrm>
            <a:off x="539552" y="463756"/>
            <a:ext cx="8008375" cy="606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74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Formal</a:t>
            </a:r>
            <a:r>
              <a:rPr lang="it-IT" dirty="0"/>
              <a:t> </a:t>
            </a:r>
            <a:r>
              <a:rPr lang="it-IT" dirty="0" err="1"/>
              <a:t>region</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5275" y="1905000"/>
            <a:ext cx="6258250" cy="4114800"/>
          </a:xfrm>
        </p:spPr>
      </p:pic>
      <p:sp>
        <p:nvSpPr>
          <p:cNvPr id="4" name="Rettangolo 3"/>
          <p:cNvSpPr/>
          <p:nvPr/>
        </p:nvSpPr>
        <p:spPr>
          <a:xfrm>
            <a:off x="0" y="1412776"/>
            <a:ext cx="9144000" cy="369332"/>
          </a:xfrm>
          <a:prstGeom prst="rect">
            <a:avLst/>
          </a:prstGeom>
        </p:spPr>
        <p:txBody>
          <a:bodyPr wrap="square">
            <a:spAutoFit/>
          </a:bodyPr>
          <a:lstStyle/>
          <a:p>
            <a:r>
              <a:rPr lang="en-US" sz="1800" dirty="0"/>
              <a:t>WORLD MAP OF THE KÖPPEN-GEIGER CLIMATE CLASSIFICATION UPDATED</a:t>
            </a:r>
            <a:endParaRPr lang="it-IT" sz="1800" dirty="0"/>
          </a:p>
        </p:txBody>
      </p:sp>
      <p:sp>
        <p:nvSpPr>
          <p:cNvPr id="5" name="Rettangolo 4"/>
          <p:cNvSpPr/>
          <p:nvPr/>
        </p:nvSpPr>
        <p:spPr>
          <a:xfrm>
            <a:off x="0" y="6153024"/>
            <a:ext cx="9036496" cy="523220"/>
          </a:xfrm>
          <a:prstGeom prst="rect">
            <a:avLst/>
          </a:prstGeom>
        </p:spPr>
        <p:txBody>
          <a:bodyPr wrap="square">
            <a:spAutoFit/>
          </a:bodyPr>
          <a:lstStyle/>
          <a:p>
            <a:r>
              <a:rPr lang="it-IT" dirty="0"/>
              <a:t>http://koeppen-geiger.vu-wien.ac.at/present.htm</a:t>
            </a:r>
          </a:p>
        </p:txBody>
      </p:sp>
    </p:spTree>
    <p:extLst>
      <p:ext uri="{BB962C8B-B14F-4D97-AF65-F5344CB8AC3E}">
        <p14:creationId xmlns:p14="http://schemas.microsoft.com/office/powerpoint/2010/main" val="349836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Functional regions</a:t>
            </a:r>
            <a:endParaRPr lang="it-IT" dirty="0"/>
          </a:p>
        </p:txBody>
      </p:sp>
      <p:sp>
        <p:nvSpPr>
          <p:cNvPr id="3" name="Segnaposto contenuto 2"/>
          <p:cNvSpPr>
            <a:spLocks noGrp="1"/>
          </p:cNvSpPr>
          <p:nvPr>
            <p:ph idx="1"/>
          </p:nvPr>
        </p:nvSpPr>
        <p:spPr/>
        <p:txBody>
          <a:bodyPr>
            <a:normAutofit fontScale="92500"/>
          </a:bodyPr>
          <a:lstStyle/>
          <a:p>
            <a:r>
              <a:rPr lang="en-US" dirty="0"/>
              <a:t>Functional regions are defined by a system of interactions. </a:t>
            </a:r>
          </a:p>
          <a:p>
            <a:r>
              <a:rPr lang="en-US" dirty="0"/>
              <a:t>Picture a bicycle wheel with a central axel in the middle of the wheel, which represents the center of all the activity.</a:t>
            </a:r>
          </a:p>
          <a:p>
            <a:r>
              <a:rPr lang="en-US" dirty="0"/>
              <a:t>The spokes of the wheel represent links to outside areas (the tire) through transportation, communication and trade.</a:t>
            </a:r>
            <a:endParaRPr lang="it-IT" dirty="0"/>
          </a:p>
        </p:txBody>
      </p:sp>
    </p:spTree>
    <p:extLst>
      <p:ext uri="{BB962C8B-B14F-4D97-AF65-F5344CB8AC3E}">
        <p14:creationId xmlns:p14="http://schemas.microsoft.com/office/powerpoint/2010/main" val="397250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16" t="11756" r="31048" b="31040"/>
          <a:stretch/>
        </p:blipFill>
        <p:spPr bwMode="auto">
          <a:xfrm>
            <a:off x="737419" y="486697"/>
            <a:ext cx="7669161" cy="588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85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1B21D3-9C93-5F33-CF92-35A78B23891F}"/>
              </a:ext>
            </a:extLst>
          </p:cNvPr>
          <p:cNvSpPr>
            <a:spLocks noGrp="1"/>
          </p:cNvSpPr>
          <p:nvPr>
            <p:ph type="title"/>
          </p:nvPr>
        </p:nvSpPr>
        <p:spPr/>
        <p:txBody>
          <a:bodyPr/>
          <a:lstStyle/>
          <a:p>
            <a:r>
              <a:rPr lang="it-IT" dirty="0"/>
              <a:t>Von </a:t>
            </a:r>
            <a:r>
              <a:rPr lang="it-IT" dirty="0" err="1"/>
              <a:t>Bertalanffy's</a:t>
            </a:r>
            <a:r>
              <a:rPr lang="it-IT" dirty="0"/>
              <a:t> General Systems Theory</a:t>
            </a:r>
          </a:p>
        </p:txBody>
      </p:sp>
      <p:sp>
        <p:nvSpPr>
          <p:cNvPr id="3" name="Segnaposto contenuto 2">
            <a:extLst>
              <a:ext uri="{FF2B5EF4-FFF2-40B4-BE49-F238E27FC236}">
                <a16:creationId xmlns:a16="http://schemas.microsoft.com/office/drawing/2014/main" id="{890E0B1B-E3B8-D484-245D-C9F5B54AB0C2}"/>
              </a:ext>
            </a:extLst>
          </p:cNvPr>
          <p:cNvSpPr>
            <a:spLocks noGrp="1"/>
          </p:cNvSpPr>
          <p:nvPr>
            <p:ph idx="1"/>
          </p:nvPr>
        </p:nvSpPr>
        <p:spPr/>
        <p:txBody>
          <a:bodyPr>
            <a:normAutofit fontScale="62500" lnSpcReduction="20000"/>
          </a:bodyPr>
          <a:lstStyle/>
          <a:p>
            <a:r>
              <a:rPr lang="en-US" dirty="0"/>
              <a:t>Karl Ludwig von </a:t>
            </a:r>
            <a:r>
              <a:rPr lang="en-US" dirty="0" err="1"/>
              <a:t>Bertalanffy</a:t>
            </a:r>
            <a:r>
              <a:rPr lang="en-US" dirty="0"/>
              <a:t> (19 September 1901 – 12 June 1972) was an Austrian biologist known as one of the founders of general systems theory (GST). This is an interdisciplinary practice that describes systems with interacting components, applicable to biology, cybernetics and other fields. </a:t>
            </a:r>
            <a:r>
              <a:rPr lang="en-US" dirty="0" err="1"/>
              <a:t>Bertalanffy</a:t>
            </a:r>
            <a:r>
              <a:rPr lang="en-US" dirty="0"/>
              <a:t> proposed that the classical laws of thermodynamics might be applied to closed systems, but not necessarily to "open systems" such as living things.</a:t>
            </a:r>
          </a:p>
          <a:p>
            <a:r>
              <a:rPr lang="en-US" dirty="0"/>
              <a:t>Von </a:t>
            </a:r>
            <a:r>
              <a:rPr lang="en-US" dirty="0" err="1"/>
              <a:t>Bertalanffy's</a:t>
            </a:r>
            <a:r>
              <a:rPr lang="en-US" dirty="0"/>
              <a:t> general systems theory is a framework that seeks to understand and explain complex systems, regardless of their specific nature. This theory postulates that there are common principles and behaviors that underlie a wide range of systems, from biological organisms to social organizations.</a:t>
            </a:r>
            <a:endParaRPr lang="it-IT" dirty="0"/>
          </a:p>
        </p:txBody>
      </p:sp>
    </p:spTree>
    <p:extLst>
      <p:ext uri="{BB962C8B-B14F-4D97-AF65-F5344CB8AC3E}">
        <p14:creationId xmlns:p14="http://schemas.microsoft.com/office/powerpoint/2010/main" val="124123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13A6E-4F62-59F5-819F-5C62667F71A2}"/>
              </a:ext>
            </a:extLst>
          </p:cNvPr>
          <p:cNvSpPr>
            <a:spLocks noGrp="1"/>
          </p:cNvSpPr>
          <p:nvPr>
            <p:ph type="title"/>
          </p:nvPr>
        </p:nvSpPr>
        <p:spPr/>
        <p:txBody>
          <a:bodyPr/>
          <a:lstStyle/>
          <a:p>
            <a:r>
              <a:rPr lang="it-IT" dirty="0"/>
              <a:t>Key </a:t>
            </a:r>
            <a:r>
              <a:rPr lang="it-IT" dirty="0" err="1"/>
              <a:t>Topics</a:t>
            </a:r>
            <a:r>
              <a:rPr lang="it-IT" dirty="0"/>
              <a:t> and </a:t>
            </a:r>
            <a:r>
              <a:rPr lang="it-IT" dirty="0" err="1"/>
              <a:t>Characteristics</a:t>
            </a:r>
            <a:endParaRPr lang="it-IT" dirty="0"/>
          </a:p>
        </p:txBody>
      </p:sp>
      <p:sp>
        <p:nvSpPr>
          <p:cNvPr id="3" name="Segnaposto contenuto 2">
            <a:extLst>
              <a:ext uri="{FF2B5EF4-FFF2-40B4-BE49-F238E27FC236}">
                <a16:creationId xmlns:a16="http://schemas.microsoft.com/office/drawing/2014/main" id="{EACDF97A-45C7-9F1B-A21F-CCFCC184DC9A}"/>
              </a:ext>
            </a:extLst>
          </p:cNvPr>
          <p:cNvSpPr>
            <a:spLocks noGrp="1"/>
          </p:cNvSpPr>
          <p:nvPr>
            <p:ph idx="1"/>
          </p:nvPr>
        </p:nvSpPr>
        <p:spPr/>
        <p:txBody>
          <a:bodyPr>
            <a:normAutofit fontScale="47500" lnSpcReduction="20000"/>
          </a:bodyPr>
          <a:lstStyle/>
          <a:p>
            <a:r>
              <a:rPr lang="en-US" dirty="0"/>
              <a:t>Holism: The theory emphasizes the importance of viewing systems as wholes rather than as collections of individual parts. The behavior of a system is often more than the sum of its components.</a:t>
            </a:r>
          </a:p>
          <a:p>
            <a:r>
              <a:rPr lang="en-US" dirty="0"/>
              <a:t>Openness: Systems are generally open, meaning they interact with their environments. They exchange matter, energy, and information with their surroundings.</a:t>
            </a:r>
          </a:p>
          <a:p>
            <a:r>
              <a:rPr lang="en-US" dirty="0"/>
              <a:t>Equilibrium: Systems strive for equilibrium, a state of balance or stability. However, they are often subject to disturbances that can push them away from equilibrium.</a:t>
            </a:r>
          </a:p>
          <a:p>
            <a:r>
              <a:rPr lang="en-US" dirty="0"/>
              <a:t>Hierarchy: Systems are often organized hierarchically, with smaller subsystems nested within larger ones. This hierarchical structure can help to explain the complexity of systems.</a:t>
            </a:r>
          </a:p>
          <a:p>
            <a:r>
              <a:rPr lang="en-US" dirty="0"/>
              <a:t>Feedback: Feedback loops play a crucial role in the behavior of systems. Positive feedback can amplify changes, while negative feedback can dampen them.</a:t>
            </a:r>
          </a:p>
          <a:p>
            <a:r>
              <a:rPr lang="en-US" dirty="0"/>
              <a:t>Entropy: Systems tend to move towards a state of increasing disorder or entropy. However, living systems can counteract this tendency through processes such as metabolism and growth.</a:t>
            </a:r>
            <a:endParaRPr lang="it-IT" dirty="0"/>
          </a:p>
        </p:txBody>
      </p:sp>
    </p:spTree>
    <p:extLst>
      <p:ext uri="{BB962C8B-B14F-4D97-AF65-F5344CB8AC3E}">
        <p14:creationId xmlns:p14="http://schemas.microsoft.com/office/powerpoint/2010/main" val="366858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4404ED-343C-2A45-4ABA-6B6869AFA78F}"/>
              </a:ext>
            </a:extLst>
          </p:cNvPr>
          <p:cNvSpPr>
            <a:spLocks noGrp="1"/>
          </p:cNvSpPr>
          <p:nvPr>
            <p:ph type="title"/>
          </p:nvPr>
        </p:nvSpPr>
        <p:spPr/>
        <p:txBody>
          <a:bodyPr/>
          <a:lstStyle/>
          <a:p>
            <a:r>
              <a:rPr lang="en-US" dirty="0"/>
              <a:t>Implications of General Systems Theory in Geography</a:t>
            </a:r>
            <a:endParaRPr lang="it-IT" dirty="0"/>
          </a:p>
        </p:txBody>
      </p:sp>
      <p:sp>
        <p:nvSpPr>
          <p:cNvPr id="3" name="Segnaposto contenuto 2">
            <a:extLst>
              <a:ext uri="{FF2B5EF4-FFF2-40B4-BE49-F238E27FC236}">
                <a16:creationId xmlns:a16="http://schemas.microsoft.com/office/drawing/2014/main" id="{EB9CDE93-4937-2B37-088A-598755C80CE1}"/>
              </a:ext>
            </a:extLst>
          </p:cNvPr>
          <p:cNvSpPr>
            <a:spLocks noGrp="1"/>
          </p:cNvSpPr>
          <p:nvPr>
            <p:ph idx="1"/>
          </p:nvPr>
        </p:nvSpPr>
        <p:spPr/>
        <p:txBody>
          <a:bodyPr>
            <a:normAutofit fontScale="92500"/>
          </a:bodyPr>
          <a:lstStyle/>
          <a:p>
            <a:pPr marL="0" indent="0">
              <a:buNone/>
            </a:pPr>
            <a:endParaRPr lang="en-US" b="1" dirty="0"/>
          </a:p>
          <a:p>
            <a:r>
              <a:rPr lang="en-US" dirty="0"/>
              <a:t>General systems theory, with its emphasis on holism, interconnectedness, and open systems, has significant implications for the study of geography. It provides a framework for understanding geographic phenomena as complex, interrelated systems.</a:t>
            </a:r>
          </a:p>
          <a:p>
            <a:endParaRPr lang="it-IT" dirty="0"/>
          </a:p>
        </p:txBody>
      </p:sp>
    </p:spTree>
    <p:extLst>
      <p:ext uri="{BB962C8B-B14F-4D97-AF65-F5344CB8AC3E}">
        <p14:creationId xmlns:p14="http://schemas.microsoft.com/office/powerpoint/2010/main" val="353149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7BF8D4-7FA5-DA5A-AE47-F084E0C6D28C}"/>
              </a:ext>
            </a:extLst>
          </p:cNvPr>
          <p:cNvSpPr>
            <a:spLocks noGrp="1"/>
          </p:cNvSpPr>
          <p:nvPr>
            <p:ph type="title"/>
          </p:nvPr>
        </p:nvSpPr>
        <p:spPr/>
        <p:txBody>
          <a:bodyPr/>
          <a:lstStyle/>
          <a:p>
            <a:r>
              <a:rPr lang="en-US" sz="4000" b="1" dirty="0"/>
              <a:t>Implications of General Systems Theory in Geography</a:t>
            </a:r>
            <a:endParaRPr lang="it-IT" sz="4000" dirty="0"/>
          </a:p>
        </p:txBody>
      </p:sp>
      <p:sp>
        <p:nvSpPr>
          <p:cNvPr id="3" name="Segnaposto contenuto 2">
            <a:extLst>
              <a:ext uri="{FF2B5EF4-FFF2-40B4-BE49-F238E27FC236}">
                <a16:creationId xmlns:a16="http://schemas.microsoft.com/office/drawing/2014/main" id="{D12BB788-FAC2-6187-480F-FAD3C7EE6725}"/>
              </a:ext>
            </a:extLst>
          </p:cNvPr>
          <p:cNvSpPr>
            <a:spLocks noGrp="1"/>
          </p:cNvSpPr>
          <p:nvPr>
            <p:ph idx="1"/>
          </p:nvPr>
        </p:nvSpPr>
        <p:spPr>
          <a:xfrm>
            <a:off x="838200" y="1905000"/>
            <a:ext cx="7772400" cy="4648200"/>
          </a:xfrm>
        </p:spPr>
        <p:txBody>
          <a:bodyPr>
            <a:normAutofit fontScale="92500" lnSpcReduction="10000"/>
          </a:bodyPr>
          <a:lstStyle/>
          <a:p>
            <a:r>
              <a:rPr lang="en-US" sz="1200" b="1" dirty="0"/>
              <a:t>1. Holistic Perspective:</a:t>
            </a:r>
          </a:p>
          <a:p>
            <a:pPr>
              <a:buFont typeface="Arial" panose="020B0604020202020204" pitchFamily="34" charset="0"/>
              <a:buChar char="•"/>
            </a:pPr>
            <a:r>
              <a:rPr lang="en-US" sz="1200" b="1" dirty="0"/>
              <a:t>Emphasis on Spatial Relationships:</a:t>
            </a:r>
            <a:r>
              <a:rPr lang="en-US" sz="1200" dirty="0"/>
              <a:t> Geography is inherently concerned with spatial relationships. General systems theory reinforces the idea that geographic features and processes are interconnected and influenced by their spatial context.</a:t>
            </a:r>
          </a:p>
          <a:p>
            <a:pPr>
              <a:buFont typeface="Arial" panose="020B0604020202020204" pitchFamily="34" charset="0"/>
              <a:buChar char="•"/>
            </a:pPr>
            <a:r>
              <a:rPr lang="en-US" sz="1200" b="1" dirty="0"/>
              <a:t>Avoidance of Reductionism:</a:t>
            </a:r>
            <a:r>
              <a:rPr lang="en-US" sz="1200" dirty="0"/>
              <a:t> It discourages the reduction of complex geographic phenomena to the study of isolated components, emphasizing instead the importance of understanding the system as a whole.</a:t>
            </a:r>
          </a:p>
          <a:p>
            <a:r>
              <a:rPr lang="en-US" sz="1200" b="1" dirty="0"/>
              <a:t>2. Interconnectedness:</a:t>
            </a:r>
          </a:p>
          <a:p>
            <a:pPr>
              <a:buFont typeface="Arial" panose="020B0604020202020204" pitchFamily="34" charset="0"/>
              <a:buChar char="•"/>
            </a:pPr>
            <a:r>
              <a:rPr lang="en-US" sz="1200" b="1" dirty="0"/>
              <a:t>Human-Environment Interactions:</a:t>
            </a:r>
            <a:r>
              <a:rPr lang="en-US" sz="1200" dirty="0"/>
              <a:t> Geography is fundamentally about the relationship between humans and the environment. General systems theory highlights the interconnectedness of these two components, emphasizing that changes in one can have cascading effects on the other.</a:t>
            </a:r>
          </a:p>
          <a:p>
            <a:pPr>
              <a:buFont typeface="Arial" panose="020B0604020202020204" pitchFamily="34" charset="0"/>
              <a:buChar char="•"/>
            </a:pPr>
            <a:r>
              <a:rPr lang="en-US" sz="1200" b="1" dirty="0"/>
              <a:t>Spatial Diffusion:</a:t>
            </a:r>
            <a:r>
              <a:rPr lang="en-US" sz="1200" dirty="0"/>
              <a:t> The theory helps to explain the diffusion of phenomena across space, such as the spread of diseases, ideas, or technologies.</a:t>
            </a:r>
          </a:p>
          <a:p>
            <a:r>
              <a:rPr lang="en-US" sz="1200" b="1" dirty="0"/>
              <a:t>3. Open Systems:</a:t>
            </a:r>
          </a:p>
          <a:p>
            <a:pPr>
              <a:buFont typeface="Arial" panose="020B0604020202020204" pitchFamily="34" charset="0"/>
              <a:buChar char="•"/>
            </a:pPr>
            <a:r>
              <a:rPr lang="en-US" sz="1200" b="1" dirty="0"/>
              <a:t>Exchange with the Environment:</a:t>
            </a:r>
            <a:r>
              <a:rPr lang="en-US" sz="1200" dirty="0"/>
              <a:t> Geographic systems are open, exchanging matter, energy, and information with their surroundings. This concept is central to understanding processes like erosion, sedimentation, and climate change.</a:t>
            </a:r>
          </a:p>
          <a:p>
            <a:pPr>
              <a:buFont typeface="Arial" panose="020B0604020202020204" pitchFamily="34" charset="0"/>
              <a:buChar char="•"/>
            </a:pPr>
            <a:r>
              <a:rPr lang="en-US" sz="1200" b="1" dirty="0"/>
              <a:t>Dynamic Equilibrium:</a:t>
            </a:r>
            <a:r>
              <a:rPr lang="en-US" sz="1200" dirty="0"/>
              <a:t> Geographic systems often strive for equilibrium but are subject to disturbances that can push them out of balance. This dynamic nature is reflected in the theory.</a:t>
            </a:r>
          </a:p>
          <a:p>
            <a:r>
              <a:rPr lang="en-US" sz="1200" b="1" dirty="0"/>
              <a:t>4. Hierarchical Structure:</a:t>
            </a:r>
          </a:p>
          <a:p>
            <a:pPr>
              <a:buFont typeface="Arial" panose="020B0604020202020204" pitchFamily="34" charset="0"/>
              <a:buChar char="•"/>
            </a:pPr>
            <a:r>
              <a:rPr lang="en-US" sz="1200" b="1" dirty="0"/>
              <a:t>Scale:</a:t>
            </a:r>
            <a:r>
              <a:rPr lang="en-US" sz="1200" dirty="0"/>
              <a:t> Geography operates at multiple scales, from local to global. General systems theory helps to understand how phenomena at different scales interact and influence each other.</a:t>
            </a:r>
          </a:p>
          <a:p>
            <a:pPr>
              <a:buFont typeface="Arial" panose="020B0604020202020204" pitchFamily="34" charset="0"/>
              <a:buChar char="•"/>
            </a:pPr>
            <a:r>
              <a:rPr lang="en-US" sz="1200" b="1" dirty="0"/>
              <a:t>Nested Systems:</a:t>
            </a:r>
            <a:r>
              <a:rPr lang="en-US" sz="1200" dirty="0"/>
              <a:t> Geographic systems are often nested within larger systems. For example, a river basin is part of a larger hydrologic cycle.</a:t>
            </a:r>
          </a:p>
          <a:p>
            <a:r>
              <a:rPr lang="en-US" sz="1200" b="1" dirty="0"/>
              <a:t>5. Feedback Loops:</a:t>
            </a:r>
          </a:p>
          <a:p>
            <a:pPr>
              <a:buFont typeface="Arial" panose="020B0604020202020204" pitchFamily="34" charset="0"/>
              <a:buChar char="•"/>
            </a:pPr>
            <a:r>
              <a:rPr lang="en-US" sz="1200" b="1" dirty="0"/>
              <a:t>Positive and Negative Feedback:</a:t>
            </a:r>
            <a:r>
              <a:rPr lang="en-US" sz="1200" dirty="0"/>
              <a:t> The theory highlights the importance of feedback loops in geographic systems. Positive feedback can amplify changes, while negative feedback can stabilize them. For example, deforestation can lead to increased erosion, creating a positive feedback loop.</a:t>
            </a:r>
          </a:p>
        </p:txBody>
      </p:sp>
    </p:spTree>
    <p:extLst>
      <p:ext uri="{BB962C8B-B14F-4D97-AF65-F5344CB8AC3E}">
        <p14:creationId xmlns:p14="http://schemas.microsoft.com/office/powerpoint/2010/main" val="330133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System </a:t>
            </a:r>
            <a:r>
              <a:rPr lang="it-IT" dirty="0" err="1"/>
              <a:t>region</a:t>
            </a:r>
            <a:endParaRPr lang="it-IT" dirty="0"/>
          </a:p>
        </p:txBody>
      </p:sp>
      <p:sp>
        <p:nvSpPr>
          <p:cNvPr id="3" name="Segnaposto contenuto 2"/>
          <p:cNvSpPr>
            <a:spLocks noGrp="1"/>
          </p:cNvSpPr>
          <p:nvPr>
            <p:ph idx="1"/>
          </p:nvPr>
        </p:nvSpPr>
        <p:spPr/>
        <p:txBody>
          <a:bodyPr>
            <a:normAutofit fontScale="77500" lnSpcReduction="20000"/>
          </a:bodyPr>
          <a:lstStyle/>
          <a:p>
            <a:r>
              <a:rPr lang="it-IT" dirty="0"/>
              <a:t>Natural, </a:t>
            </a:r>
            <a:r>
              <a:rPr lang="it-IT" dirty="0" err="1"/>
              <a:t>anthropic</a:t>
            </a:r>
            <a:r>
              <a:rPr lang="it-IT" dirty="0"/>
              <a:t> </a:t>
            </a:r>
            <a:r>
              <a:rPr lang="it-IT" dirty="0" err="1"/>
              <a:t>elements</a:t>
            </a:r>
            <a:r>
              <a:rPr lang="it-IT" dirty="0"/>
              <a:t> </a:t>
            </a:r>
            <a:r>
              <a:rPr lang="it-IT" dirty="0" err="1"/>
              <a:t>interact</a:t>
            </a:r>
            <a:r>
              <a:rPr lang="it-IT" dirty="0"/>
              <a:t> in </a:t>
            </a:r>
            <a:r>
              <a:rPr lang="it-IT" dirty="0" err="1"/>
              <a:t>space</a:t>
            </a:r>
            <a:r>
              <a:rPr lang="it-IT" dirty="0"/>
              <a:t>;</a:t>
            </a:r>
          </a:p>
          <a:p>
            <a:r>
              <a:rPr lang="it-IT" dirty="0" err="1"/>
              <a:t>Different</a:t>
            </a:r>
            <a:r>
              <a:rPr lang="it-IT" dirty="0"/>
              <a:t> ‘</a:t>
            </a:r>
            <a:r>
              <a:rPr lang="it-IT" dirty="0" err="1"/>
              <a:t>layers</a:t>
            </a:r>
            <a:r>
              <a:rPr lang="it-IT" dirty="0"/>
              <a:t>’ of activities do </a:t>
            </a:r>
            <a:r>
              <a:rPr lang="it-IT" dirty="0" err="1"/>
              <a:t>exist</a:t>
            </a:r>
            <a:r>
              <a:rPr lang="it-IT" dirty="0"/>
              <a:t> and </a:t>
            </a:r>
            <a:r>
              <a:rPr lang="it-IT" dirty="0" err="1"/>
              <a:t>interact</a:t>
            </a:r>
            <a:endParaRPr lang="it-IT" dirty="0"/>
          </a:p>
          <a:p>
            <a:r>
              <a:rPr lang="it-IT" dirty="0"/>
              <a:t>A system </a:t>
            </a:r>
            <a:r>
              <a:rPr lang="it-IT" dirty="0" err="1"/>
              <a:t>region</a:t>
            </a:r>
            <a:r>
              <a:rPr lang="it-IT" dirty="0"/>
              <a:t> </a:t>
            </a:r>
            <a:r>
              <a:rPr lang="it-IT" dirty="0" err="1"/>
              <a:t>is</a:t>
            </a:r>
            <a:r>
              <a:rPr lang="it-IT" dirty="0"/>
              <a:t> a </a:t>
            </a:r>
            <a:r>
              <a:rPr lang="it-IT" dirty="0" err="1"/>
              <a:t>region</a:t>
            </a:r>
            <a:r>
              <a:rPr lang="it-IT" dirty="0"/>
              <a:t> </a:t>
            </a:r>
            <a:r>
              <a:rPr lang="it-IT" dirty="0" err="1"/>
              <a:t>where</a:t>
            </a:r>
            <a:r>
              <a:rPr lang="it-IT" dirty="0"/>
              <a:t> </a:t>
            </a:r>
            <a:r>
              <a:rPr lang="it-IT" dirty="0" err="1"/>
              <a:t>its</a:t>
            </a:r>
            <a:r>
              <a:rPr lang="it-IT" dirty="0"/>
              <a:t> component are </a:t>
            </a:r>
            <a:r>
              <a:rPr lang="it-IT" dirty="0" err="1"/>
              <a:t>vital</a:t>
            </a:r>
            <a:r>
              <a:rPr lang="it-IT" dirty="0"/>
              <a:t> for </a:t>
            </a:r>
            <a:r>
              <a:rPr lang="it-IT" dirty="0" err="1"/>
              <a:t>maintaining</a:t>
            </a:r>
            <a:r>
              <a:rPr lang="it-IT" dirty="0"/>
              <a:t> </a:t>
            </a:r>
            <a:r>
              <a:rPr lang="it-IT" dirty="0" err="1"/>
              <a:t>its</a:t>
            </a:r>
            <a:r>
              <a:rPr lang="it-IT" dirty="0"/>
              <a:t> </a:t>
            </a:r>
            <a:r>
              <a:rPr lang="it-IT" dirty="0" err="1"/>
              <a:t>internal</a:t>
            </a:r>
            <a:r>
              <a:rPr lang="it-IT" dirty="0"/>
              <a:t> </a:t>
            </a:r>
            <a:r>
              <a:rPr lang="it-IT" dirty="0" err="1"/>
              <a:t>equilibrium</a:t>
            </a:r>
            <a:endParaRPr lang="it-IT" dirty="0"/>
          </a:p>
          <a:p>
            <a:r>
              <a:rPr lang="it-IT" dirty="0" err="1"/>
              <a:t>It</a:t>
            </a:r>
            <a:r>
              <a:rPr lang="it-IT" dirty="0"/>
              <a:t> </a:t>
            </a:r>
            <a:r>
              <a:rPr lang="it-IT" dirty="0" err="1"/>
              <a:t>is</a:t>
            </a:r>
            <a:r>
              <a:rPr lang="it-IT" dirty="0"/>
              <a:t> a </a:t>
            </a:r>
            <a:r>
              <a:rPr lang="it-IT" dirty="0" err="1"/>
              <a:t>territory</a:t>
            </a:r>
            <a:r>
              <a:rPr lang="it-IT" dirty="0"/>
              <a:t> </a:t>
            </a:r>
            <a:r>
              <a:rPr lang="it-IT" dirty="0" err="1"/>
              <a:t>where</a:t>
            </a:r>
            <a:r>
              <a:rPr lang="it-IT" dirty="0"/>
              <a:t> the </a:t>
            </a:r>
            <a:r>
              <a:rPr lang="it-IT" dirty="0" err="1"/>
              <a:t>internal</a:t>
            </a:r>
            <a:r>
              <a:rPr lang="it-IT" dirty="0"/>
              <a:t> interactions are </a:t>
            </a:r>
            <a:r>
              <a:rPr lang="it-IT" dirty="0" err="1"/>
              <a:t>higher</a:t>
            </a:r>
            <a:r>
              <a:rPr lang="it-IT" dirty="0"/>
              <a:t> </a:t>
            </a:r>
            <a:r>
              <a:rPr lang="it-IT" dirty="0" err="1"/>
              <a:t>than</a:t>
            </a:r>
            <a:r>
              <a:rPr lang="it-IT" dirty="0"/>
              <a:t> </a:t>
            </a:r>
            <a:r>
              <a:rPr lang="it-IT" dirty="0" err="1"/>
              <a:t>those</a:t>
            </a:r>
            <a:r>
              <a:rPr lang="it-IT" dirty="0"/>
              <a:t> </a:t>
            </a:r>
            <a:r>
              <a:rPr lang="it-IT" dirty="0" err="1"/>
              <a:t>towards</a:t>
            </a:r>
            <a:r>
              <a:rPr lang="it-IT" dirty="0"/>
              <a:t> the </a:t>
            </a:r>
            <a:r>
              <a:rPr lang="it-IT" dirty="0" err="1"/>
              <a:t>external</a:t>
            </a:r>
            <a:r>
              <a:rPr lang="it-IT" dirty="0"/>
              <a:t> part of the system</a:t>
            </a:r>
          </a:p>
          <a:p>
            <a:r>
              <a:rPr lang="it-IT" dirty="0" err="1"/>
              <a:t>E.g</a:t>
            </a:r>
            <a:r>
              <a:rPr lang="it-IT" dirty="0"/>
              <a:t> the </a:t>
            </a:r>
            <a:r>
              <a:rPr lang="it-IT" dirty="0" err="1"/>
              <a:t>Tourist</a:t>
            </a:r>
            <a:r>
              <a:rPr lang="it-IT" dirty="0"/>
              <a:t> </a:t>
            </a:r>
            <a:r>
              <a:rPr lang="it-IT" dirty="0" err="1"/>
              <a:t>region</a:t>
            </a:r>
            <a:r>
              <a:rPr lang="it-IT" dirty="0"/>
              <a:t> </a:t>
            </a:r>
            <a:r>
              <a:rPr lang="it-IT" dirty="0" err="1"/>
              <a:t>is</a:t>
            </a:r>
            <a:r>
              <a:rPr lang="it-IT" dirty="0"/>
              <a:t> a </a:t>
            </a:r>
            <a:r>
              <a:rPr lang="it-IT" dirty="0" err="1"/>
              <a:t>region</a:t>
            </a:r>
            <a:r>
              <a:rPr lang="it-IT" dirty="0"/>
              <a:t> </a:t>
            </a:r>
            <a:r>
              <a:rPr lang="it-IT" dirty="0" err="1"/>
              <a:t>where</a:t>
            </a:r>
            <a:r>
              <a:rPr lang="it-IT" dirty="0"/>
              <a:t> </a:t>
            </a:r>
            <a:r>
              <a:rPr lang="it-IT" dirty="0" err="1"/>
              <a:t>tourism</a:t>
            </a:r>
            <a:r>
              <a:rPr lang="it-IT" dirty="0"/>
              <a:t> </a:t>
            </a:r>
            <a:r>
              <a:rPr lang="it-IT" dirty="0" err="1"/>
              <a:t>as</a:t>
            </a:r>
            <a:r>
              <a:rPr lang="it-IT" dirty="0"/>
              <a:t> an activity </a:t>
            </a:r>
            <a:r>
              <a:rPr lang="it-IT" dirty="0" err="1"/>
              <a:t>is</a:t>
            </a:r>
            <a:r>
              <a:rPr lang="it-IT" dirty="0"/>
              <a:t> the </a:t>
            </a:r>
            <a:r>
              <a:rPr lang="it-IT" dirty="0" err="1"/>
              <a:t>connecting</a:t>
            </a:r>
            <a:r>
              <a:rPr lang="it-IT" dirty="0"/>
              <a:t> </a:t>
            </a:r>
            <a:r>
              <a:rPr lang="it-IT" dirty="0" err="1"/>
              <a:t>element</a:t>
            </a:r>
            <a:r>
              <a:rPr lang="it-IT" dirty="0"/>
              <a:t> </a:t>
            </a:r>
            <a:r>
              <a:rPr lang="it-IT" dirty="0" err="1"/>
              <a:t>among</a:t>
            </a:r>
            <a:r>
              <a:rPr lang="it-IT" dirty="0"/>
              <a:t> the </a:t>
            </a:r>
            <a:r>
              <a:rPr lang="it-IT" dirty="0" err="1"/>
              <a:t>other</a:t>
            </a:r>
            <a:r>
              <a:rPr lang="it-IT" dirty="0"/>
              <a:t> </a:t>
            </a:r>
            <a:r>
              <a:rPr lang="it-IT" dirty="0" err="1"/>
              <a:t>factors</a:t>
            </a:r>
            <a:r>
              <a:rPr lang="it-IT" dirty="0"/>
              <a:t> </a:t>
            </a:r>
            <a:r>
              <a:rPr lang="it-IT" dirty="0" err="1"/>
              <a:t>present</a:t>
            </a:r>
            <a:r>
              <a:rPr lang="it-IT" dirty="0"/>
              <a:t> in </a:t>
            </a:r>
            <a:r>
              <a:rPr lang="it-IT" dirty="0" err="1"/>
              <a:t>that</a:t>
            </a:r>
            <a:r>
              <a:rPr lang="it-IT" dirty="0"/>
              <a:t> area.</a:t>
            </a:r>
          </a:p>
        </p:txBody>
      </p:sp>
    </p:spTree>
    <p:extLst>
      <p:ext uri="{BB962C8B-B14F-4D97-AF65-F5344CB8AC3E}">
        <p14:creationId xmlns:p14="http://schemas.microsoft.com/office/powerpoint/2010/main" val="356333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idx="4294967295"/>
          </p:nvPr>
        </p:nvSpPr>
        <p:spPr/>
        <p:txBody>
          <a:bodyPr anchor="ctr"/>
          <a:lstStyle/>
          <a:p>
            <a:pPr eaLnBrk="1" hangingPunct="1"/>
            <a:r>
              <a:rPr lang="it-IT" altLang="it-IT" sz="2400" dirty="0" err="1"/>
              <a:t>Nodal</a:t>
            </a:r>
            <a:r>
              <a:rPr lang="it-IT" altLang="it-IT" sz="2400" dirty="0"/>
              <a:t> / System </a:t>
            </a:r>
            <a:r>
              <a:rPr lang="it-IT" altLang="it-IT" sz="2400" dirty="0" err="1"/>
              <a:t>regions</a:t>
            </a:r>
            <a:br>
              <a:rPr lang="it-IT" altLang="it-IT" sz="2400" dirty="0"/>
            </a:br>
            <a:r>
              <a:rPr lang="it-IT" altLang="it-IT" sz="2400" dirty="0"/>
              <a:t>(</a:t>
            </a:r>
            <a:r>
              <a:rPr lang="it-IT" altLang="it-IT" sz="2400" dirty="0" err="1"/>
              <a:t>Haggett</a:t>
            </a:r>
            <a:r>
              <a:rPr lang="it-IT" altLang="it-IT" sz="2400" dirty="0"/>
              <a:t>, 2001)</a:t>
            </a:r>
            <a:br>
              <a:rPr lang="it-IT" altLang="it-IT" sz="2400" dirty="0"/>
            </a:br>
            <a:endParaRPr lang="it-IT" altLang="it-IT" sz="2400" dirty="0"/>
          </a:p>
        </p:txBody>
      </p:sp>
      <p:pic>
        <p:nvPicPr>
          <p:cNvPr id="4" name="Immagine 3" descr="Haggett_regioni_a.tif"/>
          <p:cNvPicPr>
            <a:picLocks noChangeAspect="1"/>
          </p:cNvPicPr>
          <p:nvPr/>
        </p:nvPicPr>
        <p:blipFill>
          <a:blip r:embed="rId3"/>
          <a:stretch>
            <a:fillRect/>
          </a:stretch>
        </p:blipFill>
        <p:spPr>
          <a:xfrm>
            <a:off x="173038" y="1265238"/>
            <a:ext cx="2879725" cy="2225675"/>
          </a:xfrm>
          <a:prstGeom prst="rect">
            <a:avLst/>
          </a:prstGeom>
          <a:ln>
            <a:solidFill>
              <a:schemeClr val="accent1">
                <a:shade val="50000"/>
              </a:schemeClr>
            </a:solidFill>
          </a:ln>
        </p:spPr>
      </p:pic>
      <p:pic>
        <p:nvPicPr>
          <p:cNvPr id="5" name="Immagine 4" descr="Haggett_regioni_b.tif"/>
          <p:cNvPicPr>
            <a:picLocks noChangeAspect="1"/>
          </p:cNvPicPr>
          <p:nvPr/>
        </p:nvPicPr>
        <p:blipFill>
          <a:blip r:embed="rId4"/>
          <a:stretch>
            <a:fillRect/>
          </a:stretch>
        </p:blipFill>
        <p:spPr>
          <a:xfrm>
            <a:off x="3136900" y="1268413"/>
            <a:ext cx="2879725" cy="2225675"/>
          </a:xfrm>
          <a:prstGeom prst="rect">
            <a:avLst/>
          </a:prstGeom>
          <a:ln>
            <a:solidFill>
              <a:schemeClr val="accent1">
                <a:shade val="50000"/>
              </a:schemeClr>
            </a:solidFill>
          </a:ln>
        </p:spPr>
      </p:pic>
      <p:pic>
        <p:nvPicPr>
          <p:cNvPr id="6" name="Immagine 5" descr="Haggett_regioni_c.tif"/>
          <p:cNvPicPr>
            <a:picLocks noChangeAspect="1"/>
          </p:cNvPicPr>
          <p:nvPr/>
        </p:nvPicPr>
        <p:blipFill>
          <a:blip r:embed="rId5"/>
          <a:stretch>
            <a:fillRect/>
          </a:stretch>
        </p:blipFill>
        <p:spPr>
          <a:xfrm>
            <a:off x="6083300" y="1265238"/>
            <a:ext cx="2879725" cy="2225675"/>
          </a:xfrm>
          <a:prstGeom prst="rect">
            <a:avLst/>
          </a:prstGeom>
          <a:ln>
            <a:solidFill>
              <a:schemeClr val="accent1">
                <a:shade val="50000"/>
              </a:schemeClr>
            </a:solidFill>
          </a:ln>
        </p:spPr>
      </p:pic>
      <p:pic>
        <p:nvPicPr>
          <p:cNvPr id="7" name="Immagine 6" descr="Haggett_regioni_d.tif"/>
          <p:cNvPicPr>
            <a:picLocks noChangeAspect="1"/>
          </p:cNvPicPr>
          <p:nvPr/>
        </p:nvPicPr>
        <p:blipFill>
          <a:blip r:embed="rId6"/>
          <a:stretch>
            <a:fillRect/>
          </a:stretch>
        </p:blipFill>
        <p:spPr>
          <a:xfrm>
            <a:off x="173038" y="3967163"/>
            <a:ext cx="2879725" cy="2225675"/>
          </a:xfrm>
          <a:prstGeom prst="rect">
            <a:avLst/>
          </a:prstGeom>
          <a:ln>
            <a:solidFill>
              <a:schemeClr val="accent1">
                <a:shade val="50000"/>
              </a:schemeClr>
            </a:solidFill>
          </a:ln>
        </p:spPr>
      </p:pic>
      <p:pic>
        <p:nvPicPr>
          <p:cNvPr id="8" name="Immagine 7" descr="Haggett_regioni_e.tif"/>
          <p:cNvPicPr>
            <a:picLocks noChangeAspect="1"/>
          </p:cNvPicPr>
          <p:nvPr/>
        </p:nvPicPr>
        <p:blipFill>
          <a:blip r:embed="rId7"/>
          <a:stretch>
            <a:fillRect/>
          </a:stretch>
        </p:blipFill>
        <p:spPr>
          <a:xfrm>
            <a:off x="3143250" y="3967163"/>
            <a:ext cx="2879725" cy="2225675"/>
          </a:xfrm>
          <a:prstGeom prst="rect">
            <a:avLst/>
          </a:prstGeom>
          <a:ln>
            <a:solidFill>
              <a:schemeClr val="accent1">
                <a:shade val="50000"/>
              </a:schemeClr>
            </a:solidFill>
          </a:ln>
        </p:spPr>
      </p:pic>
      <p:pic>
        <p:nvPicPr>
          <p:cNvPr id="9" name="Immagine 8" descr="Haggett_regioni_f.tif"/>
          <p:cNvPicPr>
            <a:picLocks noChangeAspect="1"/>
          </p:cNvPicPr>
          <p:nvPr/>
        </p:nvPicPr>
        <p:blipFill>
          <a:blip r:embed="rId8"/>
          <a:stretch>
            <a:fillRect/>
          </a:stretch>
        </p:blipFill>
        <p:spPr>
          <a:xfrm>
            <a:off x="6091238" y="3968750"/>
            <a:ext cx="2879725" cy="2225675"/>
          </a:xfrm>
          <a:prstGeom prst="rect">
            <a:avLst/>
          </a:prstGeom>
          <a:ln>
            <a:solidFill>
              <a:schemeClr val="accent1">
                <a:shade val="50000"/>
              </a:schemeClr>
            </a:solidFill>
          </a:ln>
        </p:spPr>
      </p:pic>
      <p:sp>
        <p:nvSpPr>
          <p:cNvPr id="11273" name="CasellaDiTesto 9"/>
          <p:cNvSpPr txBox="1">
            <a:spLocks noChangeArrowheads="1"/>
          </p:cNvSpPr>
          <p:nvPr/>
        </p:nvSpPr>
        <p:spPr bwMode="auto">
          <a:xfrm>
            <a:off x="500063" y="3575050"/>
            <a:ext cx="2257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a) </a:t>
            </a:r>
            <a:r>
              <a:rPr lang="it-IT" altLang="it-IT" sz="1200" dirty="0" err="1">
                <a:latin typeface="Arial" pitchFamily="34" charset="0"/>
              </a:rPr>
              <a:t>Interaction</a:t>
            </a:r>
            <a:r>
              <a:rPr lang="it-IT" altLang="it-IT" sz="1200" dirty="0">
                <a:latin typeface="Arial" pitchFamily="34" charset="0"/>
              </a:rPr>
              <a:t> and </a:t>
            </a:r>
            <a:r>
              <a:rPr lang="it-IT" altLang="it-IT" sz="1200" dirty="0" err="1">
                <a:latin typeface="Arial" pitchFamily="34" charset="0"/>
              </a:rPr>
              <a:t>spatial</a:t>
            </a:r>
            <a:r>
              <a:rPr lang="it-IT" altLang="it-IT" sz="1200" dirty="0">
                <a:latin typeface="Arial" pitchFamily="34" charset="0"/>
              </a:rPr>
              <a:t> </a:t>
            </a:r>
            <a:r>
              <a:rPr lang="it-IT" altLang="it-IT" sz="1200" dirty="0" err="1">
                <a:latin typeface="Arial" pitchFamily="34" charset="0"/>
              </a:rPr>
              <a:t>flows</a:t>
            </a:r>
            <a:endParaRPr lang="it-IT" altLang="it-IT" sz="1200" dirty="0">
              <a:latin typeface="Arial" pitchFamily="34" charset="0"/>
            </a:endParaRPr>
          </a:p>
        </p:txBody>
      </p:sp>
      <p:sp>
        <p:nvSpPr>
          <p:cNvPr id="11274" name="CasellaDiTesto 10"/>
          <p:cNvSpPr txBox="1">
            <a:spLocks noChangeArrowheads="1"/>
          </p:cNvSpPr>
          <p:nvPr/>
        </p:nvSpPr>
        <p:spPr bwMode="auto">
          <a:xfrm>
            <a:off x="3571875" y="3575050"/>
            <a:ext cx="232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b) </a:t>
            </a:r>
            <a:r>
              <a:rPr lang="it-IT" altLang="it-IT" sz="1200" dirty="0" err="1">
                <a:latin typeface="Arial" pitchFamily="34" charset="0"/>
              </a:rPr>
              <a:t>Netgworks</a:t>
            </a:r>
            <a:r>
              <a:rPr lang="it-IT" altLang="it-IT" sz="1200" dirty="0">
                <a:latin typeface="Arial" pitchFamily="34" charset="0"/>
              </a:rPr>
              <a:t> </a:t>
            </a:r>
            <a:r>
              <a:rPr lang="it-IT" altLang="it-IT" sz="1200" dirty="0" err="1">
                <a:latin typeface="Arial" pitchFamily="34" charset="0"/>
              </a:rPr>
              <a:t>determining</a:t>
            </a:r>
            <a:r>
              <a:rPr lang="it-IT" altLang="it-IT" sz="1200" dirty="0">
                <a:latin typeface="Arial" pitchFamily="34" charset="0"/>
              </a:rPr>
              <a:t> </a:t>
            </a:r>
            <a:r>
              <a:rPr lang="it-IT" altLang="it-IT" sz="1200" dirty="0" err="1">
                <a:latin typeface="Arial" pitchFamily="34" charset="0"/>
              </a:rPr>
              <a:t>flows</a:t>
            </a:r>
            <a:endParaRPr lang="it-IT" altLang="it-IT" sz="1200" dirty="0">
              <a:latin typeface="Arial" pitchFamily="34" charset="0"/>
            </a:endParaRPr>
          </a:p>
        </p:txBody>
      </p:sp>
      <p:sp>
        <p:nvSpPr>
          <p:cNvPr id="11275" name="CasellaDiTesto 11"/>
          <p:cNvSpPr txBox="1">
            <a:spLocks noChangeArrowheads="1"/>
          </p:cNvSpPr>
          <p:nvPr/>
        </p:nvSpPr>
        <p:spPr bwMode="auto">
          <a:xfrm>
            <a:off x="6643688" y="3575050"/>
            <a:ext cx="238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c) </a:t>
            </a:r>
            <a:r>
              <a:rPr lang="it-IT" altLang="it-IT" sz="1200" dirty="0" err="1">
                <a:latin typeface="Arial" pitchFamily="34" charset="0"/>
              </a:rPr>
              <a:t>Nodes</a:t>
            </a:r>
            <a:r>
              <a:rPr lang="it-IT" altLang="it-IT" sz="1200" dirty="0">
                <a:latin typeface="Arial" pitchFamily="34" charset="0"/>
              </a:rPr>
              <a:t> </a:t>
            </a:r>
            <a:r>
              <a:rPr lang="it-IT" altLang="it-IT" sz="1200" dirty="0" err="1">
                <a:latin typeface="Arial" pitchFamily="34" charset="0"/>
              </a:rPr>
              <a:t>created</a:t>
            </a:r>
            <a:r>
              <a:rPr lang="it-IT" altLang="it-IT" sz="1200" dirty="0">
                <a:latin typeface="Arial" pitchFamily="34" charset="0"/>
              </a:rPr>
              <a:t> </a:t>
            </a:r>
            <a:r>
              <a:rPr lang="it-IT" altLang="it-IT" sz="1200" dirty="0" err="1">
                <a:latin typeface="Arial" pitchFamily="34" charset="0"/>
              </a:rPr>
              <a:t>at</a:t>
            </a:r>
            <a:r>
              <a:rPr lang="it-IT" altLang="it-IT" sz="1200" dirty="0">
                <a:latin typeface="Arial" pitchFamily="34" charset="0"/>
              </a:rPr>
              <a:t> </a:t>
            </a:r>
            <a:r>
              <a:rPr lang="it-IT" altLang="it-IT" sz="1200" dirty="0" err="1">
                <a:latin typeface="Arial" pitchFamily="34" charset="0"/>
              </a:rPr>
              <a:t>junctions</a:t>
            </a:r>
            <a:r>
              <a:rPr lang="it-IT" altLang="it-IT" sz="1200" dirty="0">
                <a:latin typeface="Arial" pitchFamily="34" charset="0"/>
              </a:rPr>
              <a:t> of </a:t>
            </a:r>
            <a:br>
              <a:rPr lang="it-IT" altLang="it-IT" sz="1200" dirty="0">
                <a:latin typeface="Arial" pitchFamily="34" charset="0"/>
              </a:rPr>
            </a:br>
            <a:r>
              <a:rPr lang="it-IT" altLang="it-IT" sz="1200" dirty="0" err="1">
                <a:latin typeface="Arial" pitchFamily="34" charset="0"/>
              </a:rPr>
              <a:t>links</a:t>
            </a:r>
            <a:endParaRPr lang="it-IT" altLang="it-IT" sz="1200" dirty="0">
              <a:latin typeface="Arial" pitchFamily="34" charset="0"/>
            </a:endParaRPr>
          </a:p>
        </p:txBody>
      </p:sp>
      <p:sp>
        <p:nvSpPr>
          <p:cNvPr id="11276" name="CasellaDiTesto 12"/>
          <p:cNvSpPr txBox="1">
            <a:spLocks noChangeArrowheads="1"/>
          </p:cNvSpPr>
          <p:nvPr/>
        </p:nvSpPr>
        <p:spPr bwMode="auto">
          <a:xfrm>
            <a:off x="193675" y="6396038"/>
            <a:ext cx="2109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d) </a:t>
            </a:r>
            <a:r>
              <a:rPr lang="it-IT" altLang="it-IT" sz="1200" dirty="0" err="1">
                <a:latin typeface="Arial" pitchFamily="34" charset="0"/>
              </a:rPr>
              <a:t>Hierarchies</a:t>
            </a:r>
            <a:r>
              <a:rPr lang="it-IT" altLang="it-IT" sz="1200" dirty="0">
                <a:latin typeface="Arial" pitchFamily="34" charset="0"/>
              </a:rPr>
              <a:t> </a:t>
            </a:r>
            <a:r>
              <a:rPr lang="it-IT" altLang="it-IT" sz="1200" dirty="0" err="1">
                <a:latin typeface="Arial" pitchFamily="34" charset="0"/>
              </a:rPr>
              <a:t>among</a:t>
            </a:r>
            <a:r>
              <a:rPr lang="it-IT" altLang="it-IT" sz="1200" dirty="0">
                <a:latin typeface="Arial" pitchFamily="34" charset="0"/>
              </a:rPr>
              <a:t> </a:t>
            </a:r>
            <a:r>
              <a:rPr lang="it-IT" altLang="it-IT" sz="1200" dirty="0" err="1">
                <a:latin typeface="Arial" pitchFamily="34" charset="0"/>
              </a:rPr>
              <a:t>nodes</a:t>
            </a:r>
            <a:endParaRPr lang="it-IT" altLang="it-IT" sz="1200" dirty="0">
              <a:latin typeface="Arial" pitchFamily="34" charset="0"/>
            </a:endParaRPr>
          </a:p>
        </p:txBody>
      </p:sp>
      <p:sp>
        <p:nvSpPr>
          <p:cNvPr id="11277" name="CasellaDiTesto 13"/>
          <p:cNvSpPr txBox="1">
            <a:spLocks noChangeArrowheads="1"/>
          </p:cNvSpPr>
          <p:nvPr/>
        </p:nvSpPr>
        <p:spPr bwMode="auto">
          <a:xfrm>
            <a:off x="3143250" y="6408738"/>
            <a:ext cx="2598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e) </a:t>
            </a:r>
            <a:r>
              <a:rPr lang="it-IT" altLang="it-IT" sz="1200" dirty="0" err="1">
                <a:latin typeface="Arial" pitchFamily="34" charset="0"/>
              </a:rPr>
              <a:t>Surfaces</a:t>
            </a:r>
            <a:r>
              <a:rPr lang="it-IT" altLang="it-IT" sz="1200" dirty="0">
                <a:latin typeface="Arial" pitchFamily="34" charset="0"/>
              </a:rPr>
              <a:t> </a:t>
            </a:r>
            <a:r>
              <a:rPr lang="it-IT" altLang="it-IT" sz="1200" dirty="0" err="1">
                <a:latin typeface="Arial" pitchFamily="34" charset="0"/>
              </a:rPr>
              <a:t>as</a:t>
            </a:r>
            <a:r>
              <a:rPr lang="it-IT" altLang="it-IT" sz="1200" dirty="0">
                <a:latin typeface="Arial" pitchFamily="34" charset="0"/>
              </a:rPr>
              <a:t> </a:t>
            </a:r>
            <a:r>
              <a:rPr lang="it-IT" altLang="it-IT" sz="1200" dirty="0" err="1">
                <a:latin typeface="Arial" pitchFamily="34" charset="0"/>
              </a:rPr>
              <a:t>gradients</a:t>
            </a:r>
            <a:r>
              <a:rPr lang="it-IT" altLang="it-IT" sz="1200" dirty="0">
                <a:latin typeface="Arial" pitchFamily="34" charset="0"/>
              </a:rPr>
              <a:t> (</a:t>
            </a:r>
            <a:r>
              <a:rPr lang="it-IT" altLang="it-IT" sz="1200" dirty="0" err="1">
                <a:latin typeface="Arial" pitchFamily="34" charset="0"/>
              </a:rPr>
              <a:t>densities</a:t>
            </a:r>
            <a:r>
              <a:rPr lang="it-IT" altLang="it-IT" sz="1200" dirty="0">
                <a:latin typeface="Arial" pitchFamily="34" charset="0"/>
              </a:rPr>
              <a:t>)</a:t>
            </a:r>
          </a:p>
        </p:txBody>
      </p:sp>
      <p:sp>
        <p:nvSpPr>
          <p:cNvPr id="11278" name="CasellaDiTesto 14"/>
          <p:cNvSpPr txBox="1">
            <a:spLocks noChangeArrowheads="1"/>
          </p:cNvSpPr>
          <p:nvPr/>
        </p:nvSpPr>
        <p:spPr bwMode="auto">
          <a:xfrm>
            <a:off x="5738813" y="6408738"/>
            <a:ext cx="3535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f) </a:t>
            </a:r>
            <a:r>
              <a:rPr lang="it-IT" altLang="it-IT" sz="1200" dirty="0" err="1">
                <a:latin typeface="Arial" pitchFamily="34" charset="0"/>
              </a:rPr>
              <a:t>Diffusion</a:t>
            </a:r>
            <a:r>
              <a:rPr lang="it-IT" altLang="it-IT" sz="1200" dirty="0">
                <a:latin typeface="Arial" pitchFamily="34" charset="0"/>
              </a:rPr>
              <a:t> </a:t>
            </a:r>
            <a:r>
              <a:rPr lang="it-IT" altLang="it-IT" sz="1200" dirty="0" err="1">
                <a:latin typeface="Arial" pitchFamily="34" charset="0"/>
              </a:rPr>
              <a:t>waves</a:t>
            </a:r>
            <a:r>
              <a:rPr lang="it-IT" altLang="it-IT" sz="1200" dirty="0">
                <a:latin typeface="Arial" pitchFamily="34" charset="0"/>
              </a:rPr>
              <a:t> </a:t>
            </a:r>
            <a:r>
              <a:rPr lang="it-IT" altLang="it-IT" sz="1200" dirty="0" err="1">
                <a:latin typeface="Arial" pitchFamily="34" charset="0"/>
              </a:rPr>
              <a:t>through</a:t>
            </a:r>
            <a:r>
              <a:rPr lang="it-IT" altLang="it-IT" sz="1200" dirty="0">
                <a:latin typeface="Arial" pitchFamily="34" charset="0"/>
              </a:rPr>
              <a:t> </a:t>
            </a:r>
            <a:r>
              <a:rPr lang="it-IT" altLang="it-IT" sz="1200" dirty="0" err="1">
                <a:latin typeface="Arial" pitchFamily="34" charset="0"/>
              </a:rPr>
              <a:t>surfaces</a:t>
            </a:r>
            <a:r>
              <a:rPr lang="it-IT" altLang="it-IT" sz="1200" dirty="0">
                <a:latin typeface="Arial" pitchFamily="34" charset="0"/>
              </a:rPr>
              <a:t> and networks</a:t>
            </a:r>
          </a:p>
        </p:txBody>
      </p:sp>
    </p:spTree>
    <p:extLst>
      <p:ext uri="{BB962C8B-B14F-4D97-AF65-F5344CB8AC3E}">
        <p14:creationId xmlns:p14="http://schemas.microsoft.com/office/powerpoint/2010/main" val="15383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611188" y="333375"/>
            <a:ext cx="7772400" cy="1143000"/>
          </a:xfrm>
        </p:spPr>
        <p:txBody>
          <a:bodyPr/>
          <a:lstStyle/>
          <a:p>
            <a:pPr eaLnBrk="1" hangingPunct="1"/>
            <a:r>
              <a:rPr lang="en-GB" sz="3600">
                <a:latin typeface="Tahoma" pitchFamily="34" charset="0"/>
              </a:rPr>
              <a:t>Learning Objectives</a:t>
            </a:r>
          </a:p>
        </p:txBody>
      </p:sp>
      <p:sp>
        <p:nvSpPr>
          <p:cNvPr id="7170" name="Rectangle 3" descr="Rectangle: Click to edit Master text styles&#10;Second level&#10;Third level&#10;Fourth level&#10;Fifth level"/>
          <p:cNvSpPr>
            <a:spLocks noGrp="1" noChangeArrowheads="1"/>
          </p:cNvSpPr>
          <p:nvPr>
            <p:ph type="body" idx="4294967295"/>
          </p:nvPr>
        </p:nvSpPr>
        <p:spPr>
          <a:xfrm>
            <a:off x="838200" y="1628800"/>
            <a:ext cx="7772400" cy="4619625"/>
          </a:xfrm>
        </p:spPr>
        <p:txBody>
          <a:bodyPr/>
          <a:lstStyle/>
          <a:p>
            <a:pPr eaLnBrk="1" hangingPunct="1"/>
            <a:r>
              <a:rPr lang="en-GB" sz="2800" dirty="0">
                <a:latin typeface="Tahoma" pitchFamily="34" charset="0"/>
              </a:rPr>
              <a:t>In general: provide the instruments that can help explaining the locations of economic activities and the relationships between activities located in space</a:t>
            </a:r>
          </a:p>
          <a:p>
            <a:pPr eaLnBrk="1" hangingPunct="1"/>
            <a:r>
              <a:rPr lang="en-GB" sz="2800" dirty="0">
                <a:latin typeface="Tahoma" pitchFamily="34" charset="0"/>
              </a:rPr>
              <a:t>In this lesson we will:</a:t>
            </a:r>
          </a:p>
          <a:p>
            <a:pPr lvl="1" eaLnBrk="1" hangingPunct="1"/>
            <a:r>
              <a:rPr lang="en-GB" sz="2400" dirty="0">
                <a:latin typeface="Tahoma" pitchFamily="34" charset="0"/>
              </a:rPr>
              <a:t>Start to think why ‘geography matters’;</a:t>
            </a:r>
          </a:p>
          <a:p>
            <a:pPr lvl="1" eaLnBrk="1" hangingPunct="1"/>
            <a:r>
              <a:rPr lang="en-GB" sz="2400" dirty="0">
                <a:latin typeface="Tahoma" pitchFamily="34" charset="0"/>
              </a:rPr>
              <a:t>Explore the links between geography and economics; </a:t>
            </a:r>
          </a:p>
          <a:p>
            <a:pPr lvl="1" eaLnBrk="1" hangingPunct="1"/>
            <a:r>
              <a:rPr lang="en-GB" sz="2400" dirty="0">
                <a:latin typeface="Tahoma" pitchFamily="34" charset="0"/>
              </a:rPr>
              <a:t>Define a geographical space and the topics of economic geography;</a:t>
            </a:r>
          </a:p>
          <a:p>
            <a:pPr lvl="1" eaLnBrk="1" hangingPunct="1"/>
            <a:r>
              <a:rPr lang="en-GB" sz="2400" dirty="0">
                <a:latin typeface="Tahoma" pitchFamily="34" charset="0"/>
              </a:rPr>
              <a:t>Express a definition of economic geography and its study area.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5058" name="Picture 2" descr="Risultati immagini per geographical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75628" cy="628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8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a:latin typeface="Tahoma" pitchFamily="34" charset="0"/>
              </a:rPr>
              <a:t>Geographical Space and Economic Geography (2/4)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it-IT" sz="2000" b="1" dirty="0" err="1"/>
              <a:t>Geography</a:t>
            </a:r>
            <a:r>
              <a:rPr lang="it-IT" sz="2000" b="1" dirty="0"/>
              <a:t> </a:t>
            </a:r>
            <a:r>
              <a:rPr lang="it-IT" sz="2000" b="1" dirty="0" err="1"/>
              <a:t>Concepts</a:t>
            </a:r>
            <a:endParaRPr lang="it-IT" sz="2000" b="1" dirty="0"/>
          </a:p>
          <a:p>
            <a:pPr lvl="1" eaLnBrk="1" hangingPunct="1">
              <a:lnSpc>
                <a:spcPct val="80000"/>
              </a:lnSpc>
            </a:pPr>
            <a:r>
              <a:rPr lang="en-US" sz="1600" b="1" dirty="0"/>
              <a:t>Location/Place</a:t>
            </a:r>
            <a:br>
              <a:rPr lang="en-US" sz="1600" dirty="0"/>
            </a:br>
            <a:r>
              <a:rPr lang="en-US" sz="1600" dirty="0"/>
              <a:t>Location: Where is it? Place: What is it like?</a:t>
            </a:r>
            <a:endParaRPr lang="it-IT" sz="1600" b="1" dirty="0"/>
          </a:p>
          <a:p>
            <a:pPr lvl="1" eaLnBrk="1" hangingPunct="1">
              <a:lnSpc>
                <a:spcPct val="80000"/>
              </a:lnSpc>
            </a:pPr>
            <a:r>
              <a:rPr lang="en-US" sz="1600" b="1" dirty="0"/>
              <a:t>Environment</a:t>
            </a:r>
            <a:br>
              <a:rPr lang="en-US" sz="1600" dirty="0"/>
            </a:br>
            <a:r>
              <a:rPr lang="en-US" sz="1600" dirty="0"/>
              <a:t>The surrounding air, land, and water shared by all living and non-living things</a:t>
            </a:r>
          </a:p>
          <a:p>
            <a:pPr lvl="1" eaLnBrk="1" hangingPunct="1">
              <a:lnSpc>
                <a:spcPct val="80000"/>
              </a:lnSpc>
            </a:pPr>
            <a:r>
              <a:rPr lang="en-US" sz="1600" b="1" dirty="0"/>
              <a:t>Interaction</a:t>
            </a:r>
            <a:br>
              <a:rPr lang="en-US" sz="1600" dirty="0"/>
            </a:br>
            <a:r>
              <a:rPr lang="en-US" sz="1600" dirty="0"/>
              <a:t>The relationship between people and the environment and the resulting patterns/ consequences</a:t>
            </a:r>
          </a:p>
          <a:p>
            <a:pPr lvl="1" eaLnBrk="1" hangingPunct="1">
              <a:lnSpc>
                <a:spcPct val="80000"/>
              </a:lnSpc>
            </a:pPr>
            <a:r>
              <a:rPr lang="en-US" sz="1600" b="1" dirty="0"/>
              <a:t>Region</a:t>
            </a:r>
            <a:br>
              <a:rPr lang="en-US" sz="1600" dirty="0"/>
            </a:br>
            <a:r>
              <a:rPr lang="en-US" sz="1600" dirty="0"/>
              <a:t>An area with common characteristics that are different from those of surrounding areas</a:t>
            </a:r>
          </a:p>
          <a:p>
            <a:pPr lvl="1" eaLnBrk="1" hangingPunct="1">
              <a:lnSpc>
                <a:spcPct val="80000"/>
              </a:lnSpc>
            </a:pPr>
            <a:r>
              <a:rPr lang="en-US" sz="1600" b="1" dirty="0"/>
              <a:t>Movement</a:t>
            </a:r>
            <a:br>
              <a:rPr lang="en-US" sz="1600" dirty="0"/>
            </a:br>
            <a:r>
              <a:rPr lang="en-US" sz="1600" dirty="0"/>
              <a:t>The exchange among places of products, people, and ideas</a:t>
            </a:r>
          </a:p>
          <a:p>
            <a:pPr lvl="1" eaLnBrk="1" hangingPunct="1">
              <a:lnSpc>
                <a:spcPct val="80000"/>
              </a:lnSpc>
            </a:pPr>
            <a:r>
              <a:rPr lang="en-US" sz="1600" b="1" dirty="0"/>
              <a:t>Pattern</a:t>
            </a:r>
            <a:br>
              <a:rPr lang="en-US" sz="1600" dirty="0"/>
            </a:br>
            <a:r>
              <a:rPr lang="en-US" sz="1600" dirty="0"/>
              <a:t>An arrangement of features</a:t>
            </a:r>
          </a:p>
          <a:p>
            <a:pPr lvl="1" eaLnBrk="1" hangingPunct="1">
              <a:lnSpc>
                <a:spcPct val="80000"/>
              </a:lnSpc>
            </a:pPr>
            <a:r>
              <a:rPr lang="en-US" sz="1600" b="1" dirty="0"/>
              <a:t>Sustainability</a:t>
            </a:r>
            <a:br>
              <a:rPr lang="en-US" sz="1600" dirty="0"/>
            </a:br>
            <a:r>
              <a:rPr lang="en-US" sz="1600" dirty="0"/>
              <a:t>Ensuring renewal and re-growth of resources as they are consumed (used)</a:t>
            </a:r>
          </a:p>
          <a:p>
            <a:pPr lvl="1" eaLnBrk="1" hangingPunct="1">
              <a:lnSpc>
                <a:spcPct val="80000"/>
              </a:lnSpc>
            </a:pPr>
            <a:r>
              <a:rPr lang="en-US" sz="1600" b="1" dirty="0"/>
              <a:t>Stewardship</a:t>
            </a:r>
            <a:br>
              <a:rPr lang="en-US" sz="1600" dirty="0"/>
            </a:br>
            <a:r>
              <a:rPr lang="en-US" sz="1600" dirty="0"/>
              <a:t>Human responsibility for the Earth’s well-being</a:t>
            </a:r>
            <a:endParaRPr lang="en-GB" sz="1600" dirty="0">
              <a:latin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a:latin typeface="Tahoma" pitchFamily="34" charset="0"/>
              </a:rPr>
              <a:t>Geographical Space and Economic Geography (3/4)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000" dirty="0">
                <a:latin typeface="Tahoma" pitchFamily="34" charset="0"/>
              </a:rPr>
              <a:t>1st law of Geography (Tobler, 1970): “</a:t>
            </a:r>
            <a:r>
              <a:rPr lang="en-GB" sz="2000" i="1" dirty="0">
                <a:latin typeface="Tahoma" pitchFamily="34" charset="0"/>
              </a:rPr>
              <a:t>Everything is related to everything else, but near things are more related than those far apart” </a:t>
            </a:r>
            <a:r>
              <a:rPr lang="en-GB" sz="2000" dirty="0">
                <a:latin typeface="Tahoma" pitchFamily="34" charset="0"/>
              </a:rPr>
              <a:t>(distance decay effect)</a:t>
            </a:r>
          </a:p>
          <a:p>
            <a:pPr lvl="1" eaLnBrk="1" hangingPunct="1">
              <a:lnSpc>
                <a:spcPct val="80000"/>
              </a:lnSpc>
            </a:pPr>
            <a:r>
              <a:rPr lang="en-GB" sz="1800" dirty="0">
                <a:latin typeface="Tahoma" pitchFamily="34" charset="0"/>
              </a:rPr>
              <a:t>=&gt; Law: spatial autocorrelation (statistics) – if particular attributes of the population display a non-uniform and non-random patterning but are clustered into particular localities</a:t>
            </a:r>
            <a:endParaRPr lang="en-GB" sz="1800" i="1" dirty="0">
              <a:latin typeface="Tahoma" pitchFamily="34" charset="0"/>
            </a:endParaRPr>
          </a:p>
          <a:p>
            <a:pPr lvl="1" eaLnBrk="1" hangingPunct="1">
              <a:lnSpc>
                <a:spcPct val="80000"/>
              </a:lnSpc>
            </a:pPr>
            <a:r>
              <a:rPr lang="en-GB" sz="1800" dirty="0">
                <a:latin typeface="Tahoma" pitchFamily="34" charset="0"/>
              </a:rPr>
              <a:t>“Birds of a feather flock together”?</a:t>
            </a:r>
            <a:br>
              <a:rPr lang="en-GB" sz="1800" dirty="0">
                <a:latin typeface="Tahoma" pitchFamily="34" charset="0"/>
              </a:rPr>
            </a:br>
            <a:r>
              <a:rPr lang="en-GB" sz="1800" dirty="0">
                <a:latin typeface="Tahoma" pitchFamily="34" charset="0"/>
              </a:rPr>
              <a:t>=&gt; very few of us live in complete isolation from the rest of society. </a:t>
            </a:r>
            <a:br>
              <a:rPr lang="en-GB" sz="1800" dirty="0">
                <a:latin typeface="Tahoma" pitchFamily="34" charset="0"/>
              </a:rPr>
            </a:br>
            <a:r>
              <a:rPr lang="en-GB" sz="1800" dirty="0">
                <a:latin typeface="Tahoma" pitchFamily="34" charset="0"/>
              </a:rPr>
              <a:t>It is likely that many of our behaviours, choices, aspirations and ideals are influenced  by those with whom we interact in our everyday lives. </a:t>
            </a:r>
            <a:br>
              <a:rPr lang="en-GB" sz="1800" dirty="0">
                <a:latin typeface="Tahoma" pitchFamily="34" charset="0"/>
              </a:rPr>
            </a:br>
            <a:r>
              <a:rPr lang="en-GB" sz="1800" dirty="0">
                <a:latin typeface="Tahoma" pitchFamily="34" charset="0"/>
              </a:rPr>
              <a:t>Geographical distance and location impart constraints on who we meet and when.</a:t>
            </a:r>
          </a:p>
          <a:p>
            <a:pPr eaLnBrk="1" hangingPunct="1">
              <a:lnSpc>
                <a:spcPct val="80000"/>
              </a:lnSpc>
            </a:pPr>
            <a:r>
              <a:rPr lang="en-GB" sz="2000" dirty="0">
                <a:latin typeface="Tahoma" pitchFamily="34" charset="0"/>
              </a:rPr>
              <a:t>Concept of </a:t>
            </a:r>
            <a:r>
              <a:rPr lang="en-GB" sz="2000" b="1" i="1" u="sng" dirty="0">
                <a:latin typeface="Tahoma" pitchFamily="34" charset="0"/>
              </a:rPr>
              <a:t>distance </a:t>
            </a:r>
            <a:r>
              <a:rPr lang="en-GB" sz="2000" dirty="0">
                <a:latin typeface="Tahoma" pitchFamily="34" charset="0"/>
              </a:rPr>
              <a:t>and </a:t>
            </a:r>
            <a:r>
              <a:rPr lang="en-GB" sz="2000" b="1" i="1" u="sng" dirty="0">
                <a:latin typeface="Tahoma" pitchFamily="34" charset="0"/>
              </a:rPr>
              <a:t>economical distance </a:t>
            </a:r>
            <a:r>
              <a:rPr lang="en-GB" sz="2000" dirty="0">
                <a:latin typeface="Tahoma" pitchFamily="34" charset="0"/>
              </a:rPr>
              <a:t>(= physical distance </a:t>
            </a:r>
            <a:r>
              <a:rPr lang="en-GB" sz="2000" b="1" dirty="0">
                <a:latin typeface="Tahoma" pitchFamily="34" charset="0"/>
              </a:rPr>
              <a:t>* </a:t>
            </a:r>
            <a:r>
              <a:rPr lang="en-GB" sz="2000" dirty="0">
                <a:latin typeface="Tahoma" pitchFamily="34" charset="0"/>
              </a:rPr>
              <a:t>the cost of transport </a:t>
            </a:r>
            <a:r>
              <a:rPr lang="en-GB" sz="2000" b="1" dirty="0">
                <a:latin typeface="Tahoma" pitchFamily="34" charset="0"/>
              </a:rPr>
              <a:t>* </a:t>
            </a:r>
            <a:r>
              <a:rPr lang="en-GB" sz="2000" dirty="0">
                <a:latin typeface="Tahoma" pitchFamily="34" charset="0"/>
              </a:rPr>
              <a:t>weight of good demanded/supplied or to be acquired)</a:t>
            </a:r>
          </a:p>
        </p:txBody>
      </p:sp>
      <mc:AlternateContent xmlns:mc="http://schemas.openxmlformats.org/markup-compatibility/2006" xmlns:p14="http://schemas.microsoft.com/office/powerpoint/2010/main">
        <mc:Choice Requires="p14">
          <p:contentPart p14:bwMode="auto" r:id="rId2">
            <p14:nvContentPartPr>
              <p14:cNvPr id="2" name="Input penna 1">
                <a:extLst>
                  <a:ext uri="{FF2B5EF4-FFF2-40B4-BE49-F238E27FC236}">
                    <a16:creationId xmlns:a16="http://schemas.microsoft.com/office/drawing/2014/main" id="{E9CCDD57-8495-02DD-7631-82E463D68D4E}"/>
                  </a:ext>
                </a:extLst>
              </p14:cNvPr>
              <p14:cNvContentPartPr/>
              <p14:nvPr/>
            </p14:nvContentPartPr>
            <p14:xfrm>
              <a:off x="451080" y="3498840"/>
              <a:ext cx="8147160" cy="1943640"/>
            </p14:xfrm>
          </p:contentPart>
        </mc:Choice>
        <mc:Fallback xmlns="">
          <p:pic>
            <p:nvPicPr>
              <p:cNvPr id="2" name="Input penna 1">
                <a:extLst>
                  <a:ext uri="{FF2B5EF4-FFF2-40B4-BE49-F238E27FC236}">
                    <a16:creationId xmlns:a16="http://schemas.microsoft.com/office/drawing/2014/main" id="{E9CCDD57-8495-02DD-7631-82E463D68D4E}"/>
                  </a:ext>
                </a:extLst>
              </p:cNvPr>
              <p:cNvPicPr/>
              <p:nvPr/>
            </p:nvPicPr>
            <p:blipFill>
              <a:blip r:embed="rId3"/>
              <a:stretch>
                <a:fillRect/>
              </a:stretch>
            </p:blipFill>
            <p:spPr>
              <a:xfrm>
                <a:off x="435240" y="3435480"/>
                <a:ext cx="8178480" cy="2070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a:extLst>
                  <a:ext uri="{FF2B5EF4-FFF2-40B4-BE49-F238E27FC236}">
                    <a16:creationId xmlns:a16="http://schemas.microsoft.com/office/drawing/2014/main" id="{5456351B-AC91-1CDD-11AC-67F9DC7F4EC6}"/>
                  </a:ext>
                </a:extLst>
              </p14:cNvPr>
              <p14:cNvContentPartPr/>
              <p14:nvPr/>
            </p14:nvContentPartPr>
            <p14:xfrm>
              <a:off x="2959200" y="4978440"/>
              <a:ext cx="2305440" cy="95400"/>
            </p14:xfrm>
          </p:contentPart>
        </mc:Choice>
        <mc:Fallback xmlns="">
          <p:pic>
            <p:nvPicPr>
              <p:cNvPr id="3" name="Input penna 2">
                <a:extLst>
                  <a:ext uri="{FF2B5EF4-FFF2-40B4-BE49-F238E27FC236}">
                    <a16:creationId xmlns:a16="http://schemas.microsoft.com/office/drawing/2014/main" id="{5456351B-AC91-1CDD-11AC-67F9DC7F4EC6}"/>
                  </a:ext>
                </a:extLst>
              </p:cNvPr>
              <p:cNvPicPr/>
              <p:nvPr/>
            </p:nvPicPr>
            <p:blipFill>
              <a:blip r:embed="rId5"/>
              <a:stretch>
                <a:fillRect/>
              </a:stretch>
            </p:blipFill>
            <p:spPr>
              <a:xfrm>
                <a:off x="2943360" y="4915080"/>
                <a:ext cx="2336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a:extLst>
                  <a:ext uri="{FF2B5EF4-FFF2-40B4-BE49-F238E27FC236}">
                    <a16:creationId xmlns:a16="http://schemas.microsoft.com/office/drawing/2014/main" id="{34C05394-FAC3-6F60-6D53-3F38DD3972A2}"/>
                  </a:ext>
                </a:extLst>
              </p14:cNvPr>
              <p14:cNvContentPartPr/>
              <p14:nvPr/>
            </p14:nvContentPartPr>
            <p14:xfrm>
              <a:off x="5867640" y="4959360"/>
              <a:ext cx="1371960" cy="108360"/>
            </p14:xfrm>
          </p:contentPart>
        </mc:Choice>
        <mc:Fallback xmlns="">
          <p:pic>
            <p:nvPicPr>
              <p:cNvPr id="4" name="Input penna 3">
                <a:extLst>
                  <a:ext uri="{FF2B5EF4-FFF2-40B4-BE49-F238E27FC236}">
                    <a16:creationId xmlns:a16="http://schemas.microsoft.com/office/drawing/2014/main" id="{34C05394-FAC3-6F60-6D53-3F38DD3972A2}"/>
                  </a:ext>
                </a:extLst>
              </p:cNvPr>
              <p:cNvPicPr/>
              <p:nvPr/>
            </p:nvPicPr>
            <p:blipFill>
              <a:blip r:embed="rId7"/>
              <a:stretch>
                <a:fillRect/>
              </a:stretch>
            </p:blipFill>
            <p:spPr>
              <a:xfrm>
                <a:off x="5851800" y="4896000"/>
                <a:ext cx="1403280" cy="23508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r>
              <a:rPr lang="it-IT" altLang="it-IT" sz="2800" dirty="0" err="1"/>
              <a:t>Spatial</a:t>
            </a:r>
            <a:r>
              <a:rPr lang="it-IT" altLang="it-IT" sz="2800" dirty="0"/>
              <a:t> </a:t>
            </a:r>
            <a:r>
              <a:rPr lang="it-IT" altLang="it-IT" sz="2800" dirty="0" err="1"/>
              <a:t>Interaction</a:t>
            </a:r>
            <a:r>
              <a:rPr lang="it-IT" altLang="it-IT" sz="2800" dirty="0"/>
              <a:t> (</a:t>
            </a:r>
            <a:r>
              <a:rPr lang="it-IT" altLang="it-IT" sz="2800" dirty="0" err="1"/>
              <a:t>Ullman</a:t>
            </a:r>
            <a:r>
              <a:rPr lang="it-IT" altLang="it-IT" sz="2800" dirty="0"/>
              <a:t>, 1956; Conti, 1996)</a:t>
            </a:r>
            <a:br>
              <a:rPr lang="it-IT" altLang="it-IT" sz="3600" dirty="0"/>
            </a:br>
            <a:endParaRPr lang="it-IT" altLang="it-IT" sz="3600" dirty="0"/>
          </a:p>
        </p:txBody>
      </p:sp>
      <p:sp>
        <p:nvSpPr>
          <p:cNvPr id="3" name="Segnaposto contenuto 2" descr="Rectangle: Click to edit Master text styles&#10;Second level&#10;Third level&#10;Fourth level&#10;Fifth level"/>
          <p:cNvSpPr>
            <a:spLocks noGrp="1"/>
          </p:cNvSpPr>
          <p:nvPr>
            <p:ph idx="1"/>
          </p:nvPr>
        </p:nvSpPr>
        <p:spPr>
          <a:xfrm>
            <a:off x="838200" y="968896"/>
            <a:ext cx="7772400" cy="4476328"/>
          </a:xfrm>
        </p:spPr>
        <p:txBody>
          <a:bodyPr>
            <a:noAutofit/>
          </a:bodyPr>
          <a:lstStyle/>
          <a:p>
            <a:pPr>
              <a:defRPr/>
            </a:pPr>
            <a:r>
              <a:rPr lang="en-GB" sz="1600" dirty="0"/>
              <a:t>= simplest way of conceiving relations between places and between people and places.</a:t>
            </a:r>
          </a:p>
          <a:p>
            <a:pPr lvl="1">
              <a:defRPr/>
            </a:pPr>
            <a:r>
              <a:rPr lang="en-GB" sz="1400" dirty="0"/>
              <a:t>The non-availability of a product in a certain place is enough to move to that place to get it</a:t>
            </a:r>
          </a:p>
          <a:p>
            <a:pPr lvl="1">
              <a:defRPr/>
            </a:pPr>
            <a:r>
              <a:rPr lang="en-GB" sz="1400" dirty="0"/>
              <a:t>The presence of two or more specialized places in the production of different goods will establish an interaction between them.</a:t>
            </a:r>
          </a:p>
          <a:p>
            <a:pPr>
              <a:defRPr/>
            </a:pPr>
            <a:r>
              <a:rPr lang="en-GB" sz="1600" dirty="0"/>
              <a:t>Functional distance substitute the physical distance</a:t>
            </a:r>
          </a:p>
          <a:p>
            <a:pPr lvl="1">
              <a:defRPr/>
            </a:pPr>
            <a:r>
              <a:rPr lang="en-GB" sz="1400" dirty="0"/>
              <a:t>The relation is not linear but relative to the functions plaid by places.</a:t>
            </a:r>
          </a:p>
          <a:p>
            <a:pPr>
              <a:defRPr/>
            </a:pPr>
            <a:r>
              <a:rPr lang="it-IT" sz="1600" dirty="0" err="1"/>
              <a:t>Conditions</a:t>
            </a:r>
            <a:r>
              <a:rPr lang="it-IT" sz="1600" dirty="0"/>
              <a:t> for a </a:t>
            </a:r>
            <a:r>
              <a:rPr lang="it-IT" sz="1600" dirty="0" err="1"/>
              <a:t>good</a:t>
            </a:r>
            <a:r>
              <a:rPr lang="it-IT" sz="1600" dirty="0"/>
              <a:t> </a:t>
            </a:r>
            <a:r>
              <a:rPr lang="it-IT" sz="1600" dirty="0" err="1"/>
              <a:t>working</a:t>
            </a:r>
            <a:r>
              <a:rPr lang="it-IT" sz="1600" dirty="0"/>
              <a:t> of the </a:t>
            </a:r>
            <a:r>
              <a:rPr lang="it-IT" sz="1600" dirty="0" err="1"/>
              <a:t>economic</a:t>
            </a:r>
            <a:r>
              <a:rPr lang="it-IT" sz="1600" dirty="0"/>
              <a:t> </a:t>
            </a:r>
            <a:r>
              <a:rPr lang="it-IT" sz="1600" dirty="0" err="1"/>
              <a:t>system</a:t>
            </a:r>
            <a:endParaRPr lang="it-IT" sz="1600" dirty="0"/>
          </a:p>
          <a:p>
            <a:pPr lvl="1">
              <a:defRPr/>
            </a:pPr>
            <a:r>
              <a:rPr lang="it-IT" sz="1400" dirty="0"/>
              <a:t>High </a:t>
            </a:r>
            <a:r>
              <a:rPr lang="it-IT" sz="1400" dirty="0" err="1"/>
              <a:t>level</a:t>
            </a:r>
            <a:r>
              <a:rPr lang="it-IT" sz="1400" dirty="0"/>
              <a:t> of </a:t>
            </a:r>
            <a:r>
              <a:rPr lang="it-IT" sz="1400" dirty="0" err="1"/>
              <a:t>interaction</a:t>
            </a:r>
            <a:endParaRPr lang="it-IT" sz="1400" dirty="0"/>
          </a:p>
          <a:p>
            <a:pPr lvl="1">
              <a:defRPr/>
            </a:pPr>
            <a:r>
              <a:rPr lang="it-IT" sz="1400" dirty="0" err="1"/>
              <a:t>Need</a:t>
            </a:r>
            <a:r>
              <a:rPr lang="it-IT" sz="1400" dirty="0"/>
              <a:t> to reduce the </a:t>
            </a:r>
            <a:r>
              <a:rPr lang="it-IT" sz="1400" dirty="0" err="1"/>
              <a:t>cost</a:t>
            </a:r>
            <a:r>
              <a:rPr lang="it-IT" sz="1400" dirty="0"/>
              <a:t> of the </a:t>
            </a:r>
            <a:r>
              <a:rPr lang="it-IT" sz="1400" dirty="0" err="1"/>
              <a:t>the</a:t>
            </a:r>
            <a:r>
              <a:rPr lang="it-IT" sz="1400" dirty="0"/>
              <a:t> </a:t>
            </a:r>
            <a:r>
              <a:rPr lang="it-IT" sz="1400" dirty="0" err="1"/>
              <a:t>flows</a:t>
            </a:r>
            <a:r>
              <a:rPr lang="it-IT" sz="1400" dirty="0"/>
              <a:t> of </a:t>
            </a:r>
            <a:r>
              <a:rPr lang="it-IT" sz="1400" dirty="0" err="1"/>
              <a:t>goods</a:t>
            </a:r>
            <a:r>
              <a:rPr lang="it-IT" sz="1400" dirty="0"/>
              <a:t>, </a:t>
            </a:r>
            <a:r>
              <a:rPr lang="it-IT" sz="1400" dirty="0" err="1"/>
              <a:t>services</a:t>
            </a:r>
            <a:r>
              <a:rPr lang="it-IT" sz="1400" dirty="0"/>
              <a:t>, </a:t>
            </a:r>
            <a:r>
              <a:rPr lang="it-IT" sz="1400" dirty="0" err="1"/>
              <a:t>people</a:t>
            </a:r>
            <a:endParaRPr lang="it-IT" sz="1400" dirty="0"/>
          </a:p>
          <a:p>
            <a:pPr>
              <a:defRPr/>
            </a:pPr>
            <a:r>
              <a:rPr lang="it-IT" sz="1600" dirty="0"/>
              <a:t>Targets:</a:t>
            </a:r>
          </a:p>
          <a:p>
            <a:pPr lvl="1">
              <a:defRPr/>
            </a:pPr>
            <a:r>
              <a:rPr lang="it-IT" sz="1400" dirty="0" err="1"/>
              <a:t>Maximization</a:t>
            </a:r>
            <a:r>
              <a:rPr lang="it-IT" sz="1400" dirty="0"/>
              <a:t> of the </a:t>
            </a:r>
            <a:r>
              <a:rPr lang="it-IT" sz="1400" dirty="0" err="1"/>
              <a:t>interactions</a:t>
            </a:r>
            <a:endParaRPr lang="it-IT" sz="1400" dirty="0"/>
          </a:p>
          <a:p>
            <a:pPr lvl="1">
              <a:defRPr/>
            </a:pPr>
            <a:r>
              <a:rPr lang="it-IT" sz="1400" dirty="0" err="1"/>
              <a:t>Minimization</a:t>
            </a:r>
            <a:r>
              <a:rPr lang="it-IT" sz="1400" dirty="0"/>
              <a:t> of the </a:t>
            </a:r>
            <a:r>
              <a:rPr lang="it-IT" sz="1400" dirty="0" err="1"/>
              <a:t>costs</a:t>
            </a:r>
            <a:endParaRPr lang="it-IT" sz="1400" dirty="0"/>
          </a:p>
          <a:p>
            <a:pPr>
              <a:defRPr/>
            </a:pPr>
            <a:r>
              <a:rPr lang="it-IT" sz="1600" dirty="0" err="1"/>
              <a:t>Places</a:t>
            </a:r>
            <a:r>
              <a:rPr lang="it-IT" sz="1600" dirty="0"/>
              <a:t> and </a:t>
            </a:r>
            <a:r>
              <a:rPr lang="it-IT" sz="1600" dirty="0" err="1"/>
              <a:t>interactions</a:t>
            </a:r>
            <a:r>
              <a:rPr lang="it-IT" sz="1600" dirty="0"/>
              <a:t> </a:t>
            </a:r>
            <a:r>
              <a:rPr lang="it-IT" sz="1600" dirty="0" err="1"/>
              <a:t>among</a:t>
            </a:r>
            <a:r>
              <a:rPr lang="it-IT" sz="1600" dirty="0"/>
              <a:t> </a:t>
            </a:r>
            <a:r>
              <a:rPr lang="it-IT" sz="1600" dirty="0" err="1"/>
              <a:t>places</a:t>
            </a:r>
            <a:r>
              <a:rPr lang="it-IT" sz="1600" dirty="0"/>
              <a:t> are the building </a:t>
            </a:r>
            <a:r>
              <a:rPr lang="it-IT" sz="1600" dirty="0" err="1"/>
              <a:t>elements</a:t>
            </a:r>
            <a:r>
              <a:rPr lang="it-IT" sz="1600" dirty="0"/>
              <a:t> of the </a:t>
            </a:r>
            <a:r>
              <a:rPr lang="it-IT" sz="1600" dirty="0" err="1"/>
              <a:t>different</a:t>
            </a:r>
            <a:r>
              <a:rPr lang="it-IT" sz="1600" dirty="0"/>
              <a:t> </a:t>
            </a:r>
            <a:r>
              <a:rPr lang="it-IT" sz="1600" dirty="0" err="1"/>
              <a:t>forms</a:t>
            </a:r>
            <a:r>
              <a:rPr lang="it-IT" sz="1600" dirty="0"/>
              <a:t> of </a:t>
            </a:r>
            <a:r>
              <a:rPr lang="it-IT" sz="1600" dirty="0" err="1"/>
              <a:t>organization</a:t>
            </a:r>
            <a:r>
              <a:rPr lang="it-IT" sz="1600" dirty="0"/>
              <a:t> in </a:t>
            </a:r>
            <a:r>
              <a:rPr lang="it-IT" sz="1600" dirty="0" err="1"/>
              <a:t>space</a:t>
            </a:r>
            <a:r>
              <a:rPr lang="it-IT" sz="1600" dirty="0"/>
              <a:t>.</a:t>
            </a:r>
          </a:p>
          <a:p>
            <a:pPr>
              <a:defRPr/>
            </a:pPr>
            <a:r>
              <a:rPr lang="it-IT" sz="1600" dirty="0" err="1"/>
              <a:t>Places</a:t>
            </a:r>
            <a:r>
              <a:rPr lang="it-IT" sz="1600" dirty="0"/>
              <a:t> on the </a:t>
            </a:r>
            <a:r>
              <a:rPr lang="it-IT" sz="1600" dirty="0" err="1"/>
              <a:t>terrestrial</a:t>
            </a:r>
            <a:r>
              <a:rPr lang="it-IT" sz="1600" dirty="0"/>
              <a:t> </a:t>
            </a:r>
            <a:r>
              <a:rPr lang="it-IT" sz="1600" dirty="0" err="1"/>
              <a:t>space</a:t>
            </a:r>
            <a:r>
              <a:rPr lang="it-IT" sz="1600" dirty="0"/>
              <a:t>:</a:t>
            </a:r>
          </a:p>
          <a:p>
            <a:pPr lvl="1">
              <a:defRPr/>
            </a:pPr>
            <a:r>
              <a:rPr lang="it-IT" sz="1400" dirty="0"/>
              <a:t>Do </a:t>
            </a:r>
            <a:r>
              <a:rPr lang="it-IT" sz="1400" dirty="0" err="1"/>
              <a:t>not</a:t>
            </a:r>
            <a:r>
              <a:rPr lang="it-IT" sz="1400" dirty="0"/>
              <a:t> </a:t>
            </a:r>
            <a:r>
              <a:rPr lang="it-IT" sz="1400" dirty="0" err="1"/>
              <a:t>hold</a:t>
            </a:r>
            <a:r>
              <a:rPr lang="it-IT" sz="1400" dirty="0"/>
              <a:t> ‘personal’ </a:t>
            </a:r>
            <a:r>
              <a:rPr lang="it-IT" sz="1400" dirty="0" err="1"/>
              <a:t>quailties</a:t>
            </a:r>
            <a:r>
              <a:rPr lang="it-IT" sz="1400" dirty="0"/>
              <a:t>’;</a:t>
            </a:r>
          </a:p>
          <a:p>
            <a:pPr lvl="1">
              <a:defRPr/>
            </a:pPr>
            <a:r>
              <a:rPr lang="it-IT" sz="1400" dirty="0"/>
              <a:t>Are </a:t>
            </a:r>
            <a:r>
              <a:rPr lang="it-IT" sz="1400" dirty="0" err="1"/>
              <a:t>characterized</a:t>
            </a:r>
            <a:r>
              <a:rPr lang="it-IT" sz="1400" dirty="0"/>
              <a:t> by</a:t>
            </a:r>
          </a:p>
          <a:p>
            <a:pPr lvl="1">
              <a:defRPr/>
            </a:pPr>
            <a:r>
              <a:rPr lang="it-IT" sz="1400" dirty="0"/>
              <a:t>The position </a:t>
            </a:r>
            <a:r>
              <a:rPr lang="it-IT" sz="1400" dirty="0" err="1"/>
              <a:t>occupied</a:t>
            </a:r>
            <a:r>
              <a:rPr lang="it-IT" sz="1400" dirty="0"/>
              <a:t> in </a:t>
            </a:r>
            <a:r>
              <a:rPr lang="it-IT" sz="1400" dirty="0" err="1"/>
              <a:t>comparision</a:t>
            </a:r>
            <a:r>
              <a:rPr lang="it-IT" sz="1400" dirty="0"/>
              <a:t> to </a:t>
            </a:r>
            <a:r>
              <a:rPr lang="it-IT" sz="1400" dirty="0" err="1"/>
              <a:t>other</a:t>
            </a:r>
            <a:r>
              <a:rPr lang="it-IT" sz="1400" dirty="0"/>
              <a:t> </a:t>
            </a:r>
            <a:r>
              <a:rPr lang="it-IT" sz="1400" dirty="0" err="1"/>
              <a:t>places</a:t>
            </a:r>
            <a:r>
              <a:rPr lang="it-IT" sz="1400" dirty="0"/>
              <a:t> with </a:t>
            </a:r>
            <a:r>
              <a:rPr lang="it-IT" sz="1400" dirty="0" err="1"/>
              <a:t>which</a:t>
            </a:r>
            <a:r>
              <a:rPr lang="it-IT" sz="1400" dirty="0"/>
              <a:t> </a:t>
            </a:r>
            <a:r>
              <a:rPr lang="it-IT" sz="1400" dirty="0" err="1"/>
              <a:t>they</a:t>
            </a:r>
            <a:r>
              <a:rPr lang="it-IT" sz="1400" dirty="0"/>
              <a:t> relate</a:t>
            </a:r>
          </a:p>
          <a:p>
            <a:pPr lvl="1">
              <a:defRPr/>
            </a:pPr>
            <a:r>
              <a:rPr lang="it-IT" sz="1400" dirty="0"/>
              <a:t>The </a:t>
            </a:r>
            <a:r>
              <a:rPr lang="it-IT" sz="1400" dirty="0" err="1"/>
              <a:t>intensity</a:t>
            </a:r>
            <a:r>
              <a:rPr lang="it-IT" sz="1400" dirty="0"/>
              <a:t> of </a:t>
            </a:r>
            <a:r>
              <a:rPr lang="it-IT" sz="1400" dirty="0" err="1"/>
              <a:t>contacts</a:t>
            </a:r>
            <a:r>
              <a:rPr lang="it-IT" sz="1400" dirty="0"/>
              <a:t> and </a:t>
            </a:r>
            <a:r>
              <a:rPr lang="it-IT" sz="1400" dirty="0" err="1"/>
              <a:t>reciprocal</a:t>
            </a:r>
            <a:r>
              <a:rPr lang="it-IT" sz="1400" dirty="0"/>
              <a:t> </a:t>
            </a:r>
            <a:r>
              <a:rPr lang="it-IT" sz="1400" dirty="0" err="1"/>
              <a:t>exchanges</a:t>
            </a:r>
            <a:endParaRPr lang="it-IT" sz="1400" dirty="0"/>
          </a:p>
        </p:txBody>
      </p:sp>
      <mc:AlternateContent xmlns:mc="http://schemas.openxmlformats.org/markup-compatibility/2006" xmlns:p14="http://schemas.microsoft.com/office/powerpoint/2010/main">
        <mc:Choice Requires="p14">
          <p:contentPart p14:bwMode="auto" r:id="rId2">
            <p14:nvContentPartPr>
              <p14:cNvPr id="2" name="Input penna 1">
                <a:extLst>
                  <a:ext uri="{FF2B5EF4-FFF2-40B4-BE49-F238E27FC236}">
                    <a16:creationId xmlns:a16="http://schemas.microsoft.com/office/drawing/2014/main" id="{4F25F512-F886-C9CB-D04D-57F60B92AF77}"/>
                  </a:ext>
                </a:extLst>
              </p14:cNvPr>
              <p14:cNvContentPartPr/>
              <p14:nvPr/>
            </p14:nvContentPartPr>
            <p14:xfrm>
              <a:off x="-615960" y="387360"/>
              <a:ext cx="3880440" cy="133560"/>
            </p14:xfrm>
          </p:contentPart>
        </mc:Choice>
        <mc:Fallback xmlns="">
          <p:pic>
            <p:nvPicPr>
              <p:cNvPr id="2" name="Input penna 1">
                <a:extLst>
                  <a:ext uri="{FF2B5EF4-FFF2-40B4-BE49-F238E27FC236}">
                    <a16:creationId xmlns:a16="http://schemas.microsoft.com/office/drawing/2014/main" id="{4F25F512-F886-C9CB-D04D-57F60B92AF77}"/>
                  </a:ext>
                </a:extLst>
              </p:cNvPr>
              <p:cNvPicPr/>
              <p:nvPr/>
            </p:nvPicPr>
            <p:blipFill>
              <a:blip r:embed="rId3"/>
              <a:stretch>
                <a:fillRect/>
              </a:stretch>
            </p:blipFill>
            <p:spPr>
              <a:xfrm>
                <a:off x="-631800" y="324000"/>
                <a:ext cx="39117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put penna 3">
                <a:extLst>
                  <a:ext uri="{FF2B5EF4-FFF2-40B4-BE49-F238E27FC236}">
                    <a16:creationId xmlns:a16="http://schemas.microsoft.com/office/drawing/2014/main" id="{91A2BF30-F362-D68C-044B-F922669E907F}"/>
                  </a:ext>
                </a:extLst>
              </p14:cNvPr>
              <p14:cNvContentPartPr/>
              <p14:nvPr/>
            </p14:nvContentPartPr>
            <p14:xfrm>
              <a:off x="838440" y="743040"/>
              <a:ext cx="2571840" cy="32040"/>
            </p14:xfrm>
          </p:contentPart>
        </mc:Choice>
        <mc:Fallback xmlns="">
          <p:pic>
            <p:nvPicPr>
              <p:cNvPr id="4" name="Input penna 3">
                <a:extLst>
                  <a:ext uri="{FF2B5EF4-FFF2-40B4-BE49-F238E27FC236}">
                    <a16:creationId xmlns:a16="http://schemas.microsoft.com/office/drawing/2014/main" id="{91A2BF30-F362-D68C-044B-F922669E907F}"/>
                  </a:ext>
                </a:extLst>
              </p:cNvPr>
              <p:cNvPicPr/>
              <p:nvPr/>
            </p:nvPicPr>
            <p:blipFill>
              <a:blip r:embed="rId5"/>
              <a:stretch>
                <a:fillRect/>
              </a:stretch>
            </p:blipFill>
            <p:spPr>
              <a:xfrm>
                <a:off x="822600" y="679680"/>
                <a:ext cx="2603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a:extLst>
                  <a:ext uri="{FF2B5EF4-FFF2-40B4-BE49-F238E27FC236}">
                    <a16:creationId xmlns:a16="http://schemas.microsoft.com/office/drawing/2014/main" id="{E6F24318-09F0-F035-7CA7-D1A0D84A63DE}"/>
                  </a:ext>
                </a:extLst>
              </p14:cNvPr>
              <p14:cNvContentPartPr/>
              <p14:nvPr/>
            </p14:nvContentPartPr>
            <p14:xfrm>
              <a:off x="3949920" y="1225440"/>
              <a:ext cx="4375440" cy="25920"/>
            </p14:xfrm>
          </p:contentPart>
        </mc:Choice>
        <mc:Fallback xmlns="">
          <p:pic>
            <p:nvPicPr>
              <p:cNvPr id="5" name="Input penna 4">
                <a:extLst>
                  <a:ext uri="{FF2B5EF4-FFF2-40B4-BE49-F238E27FC236}">
                    <a16:creationId xmlns:a16="http://schemas.microsoft.com/office/drawing/2014/main" id="{E6F24318-09F0-F035-7CA7-D1A0D84A63DE}"/>
                  </a:ext>
                </a:extLst>
              </p:cNvPr>
              <p:cNvPicPr/>
              <p:nvPr/>
            </p:nvPicPr>
            <p:blipFill>
              <a:blip r:embed="rId7"/>
              <a:stretch>
                <a:fillRect/>
              </a:stretch>
            </p:blipFill>
            <p:spPr>
              <a:xfrm>
                <a:off x="3934080" y="1162080"/>
                <a:ext cx="4406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put penna 5">
                <a:extLst>
                  <a:ext uri="{FF2B5EF4-FFF2-40B4-BE49-F238E27FC236}">
                    <a16:creationId xmlns:a16="http://schemas.microsoft.com/office/drawing/2014/main" id="{699DEADB-72C7-6033-DC64-0E2C3BE7ED25}"/>
                  </a:ext>
                </a:extLst>
              </p14:cNvPr>
              <p14:cNvContentPartPr/>
              <p14:nvPr/>
            </p14:nvContentPartPr>
            <p14:xfrm>
              <a:off x="1339920" y="1428840"/>
              <a:ext cx="705240" cy="38520"/>
            </p14:xfrm>
          </p:contentPart>
        </mc:Choice>
        <mc:Fallback xmlns="">
          <p:pic>
            <p:nvPicPr>
              <p:cNvPr id="6" name="Input penna 5">
                <a:extLst>
                  <a:ext uri="{FF2B5EF4-FFF2-40B4-BE49-F238E27FC236}">
                    <a16:creationId xmlns:a16="http://schemas.microsoft.com/office/drawing/2014/main" id="{699DEADB-72C7-6033-DC64-0E2C3BE7ED25}"/>
                  </a:ext>
                </a:extLst>
              </p:cNvPr>
              <p:cNvPicPr/>
              <p:nvPr/>
            </p:nvPicPr>
            <p:blipFill>
              <a:blip r:embed="rId9"/>
              <a:stretch>
                <a:fillRect/>
              </a:stretch>
            </p:blipFill>
            <p:spPr>
              <a:xfrm>
                <a:off x="1324080" y="1365480"/>
                <a:ext cx="736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put penna 6">
                <a:extLst>
                  <a:ext uri="{FF2B5EF4-FFF2-40B4-BE49-F238E27FC236}">
                    <a16:creationId xmlns:a16="http://schemas.microsoft.com/office/drawing/2014/main" id="{07F83824-1B36-152A-D7FD-34D8C79F52DB}"/>
                  </a:ext>
                </a:extLst>
              </p14:cNvPr>
              <p14:cNvContentPartPr/>
              <p14:nvPr/>
            </p14:nvContentPartPr>
            <p14:xfrm>
              <a:off x="806400" y="1727280"/>
              <a:ext cx="616320" cy="360"/>
            </p14:xfrm>
          </p:contentPart>
        </mc:Choice>
        <mc:Fallback xmlns="">
          <p:pic>
            <p:nvPicPr>
              <p:cNvPr id="7" name="Input penna 6">
                <a:extLst>
                  <a:ext uri="{FF2B5EF4-FFF2-40B4-BE49-F238E27FC236}">
                    <a16:creationId xmlns:a16="http://schemas.microsoft.com/office/drawing/2014/main" id="{07F83824-1B36-152A-D7FD-34D8C79F52DB}"/>
                  </a:ext>
                </a:extLst>
              </p:cNvPr>
              <p:cNvPicPr/>
              <p:nvPr/>
            </p:nvPicPr>
            <p:blipFill>
              <a:blip r:embed="rId11"/>
              <a:stretch>
                <a:fillRect/>
              </a:stretch>
            </p:blipFill>
            <p:spPr>
              <a:xfrm>
                <a:off x="790560" y="1663920"/>
                <a:ext cx="647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put penna 7">
                <a:extLst>
                  <a:ext uri="{FF2B5EF4-FFF2-40B4-BE49-F238E27FC236}">
                    <a16:creationId xmlns:a16="http://schemas.microsoft.com/office/drawing/2014/main" id="{D89A3617-D58B-3CA6-DB80-F1C09F648A72}"/>
                  </a:ext>
                </a:extLst>
              </p14:cNvPr>
              <p14:cNvContentPartPr/>
              <p14:nvPr/>
            </p14:nvContentPartPr>
            <p14:xfrm>
              <a:off x="1428840" y="1644480"/>
              <a:ext cx="171720" cy="197280"/>
            </p14:xfrm>
          </p:contentPart>
        </mc:Choice>
        <mc:Fallback xmlns="">
          <p:pic>
            <p:nvPicPr>
              <p:cNvPr id="8" name="Input penna 7">
                <a:extLst>
                  <a:ext uri="{FF2B5EF4-FFF2-40B4-BE49-F238E27FC236}">
                    <a16:creationId xmlns:a16="http://schemas.microsoft.com/office/drawing/2014/main" id="{D89A3617-D58B-3CA6-DB80-F1C09F648A72}"/>
                  </a:ext>
                </a:extLst>
              </p:cNvPr>
              <p:cNvPicPr/>
              <p:nvPr/>
            </p:nvPicPr>
            <p:blipFill>
              <a:blip r:embed="rId13"/>
              <a:stretch>
                <a:fillRect/>
              </a:stretch>
            </p:blipFill>
            <p:spPr>
              <a:xfrm>
                <a:off x="1413000" y="1581120"/>
                <a:ext cx="20304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put penna 8">
                <a:extLst>
                  <a:ext uri="{FF2B5EF4-FFF2-40B4-BE49-F238E27FC236}">
                    <a16:creationId xmlns:a16="http://schemas.microsoft.com/office/drawing/2014/main" id="{B7303158-E4BE-6A9F-E0B1-EF0D416A64AE}"/>
                  </a:ext>
                </a:extLst>
              </p14:cNvPr>
              <p14:cNvContentPartPr/>
              <p14:nvPr/>
            </p14:nvContentPartPr>
            <p14:xfrm>
              <a:off x="857520" y="2095560"/>
              <a:ext cx="540000" cy="44640"/>
            </p14:xfrm>
          </p:contentPart>
        </mc:Choice>
        <mc:Fallback xmlns="">
          <p:pic>
            <p:nvPicPr>
              <p:cNvPr id="9" name="Input penna 8">
                <a:extLst>
                  <a:ext uri="{FF2B5EF4-FFF2-40B4-BE49-F238E27FC236}">
                    <a16:creationId xmlns:a16="http://schemas.microsoft.com/office/drawing/2014/main" id="{B7303158-E4BE-6A9F-E0B1-EF0D416A64AE}"/>
                  </a:ext>
                </a:extLst>
              </p:cNvPr>
              <p:cNvPicPr/>
              <p:nvPr/>
            </p:nvPicPr>
            <p:blipFill>
              <a:blip r:embed="rId15"/>
              <a:stretch>
                <a:fillRect/>
              </a:stretch>
            </p:blipFill>
            <p:spPr>
              <a:xfrm>
                <a:off x="841680" y="2032200"/>
                <a:ext cx="571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put penna 9">
                <a:extLst>
                  <a:ext uri="{FF2B5EF4-FFF2-40B4-BE49-F238E27FC236}">
                    <a16:creationId xmlns:a16="http://schemas.microsoft.com/office/drawing/2014/main" id="{0C29D8E0-F5D6-D356-2178-1C0DBA5C890E}"/>
                  </a:ext>
                </a:extLst>
              </p14:cNvPr>
              <p14:cNvContentPartPr/>
              <p14:nvPr/>
            </p14:nvContentPartPr>
            <p14:xfrm>
              <a:off x="38160" y="2070000"/>
              <a:ext cx="1435680" cy="197280"/>
            </p14:xfrm>
          </p:contentPart>
        </mc:Choice>
        <mc:Fallback xmlns="">
          <p:pic>
            <p:nvPicPr>
              <p:cNvPr id="10" name="Input penna 9">
                <a:extLst>
                  <a:ext uri="{FF2B5EF4-FFF2-40B4-BE49-F238E27FC236}">
                    <a16:creationId xmlns:a16="http://schemas.microsoft.com/office/drawing/2014/main" id="{0C29D8E0-F5D6-D356-2178-1C0DBA5C890E}"/>
                  </a:ext>
                </a:extLst>
              </p:cNvPr>
              <p:cNvPicPr/>
              <p:nvPr/>
            </p:nvPicPr>
            <p:blipFill>
              <a:blip r:embed="rId17"/>
              <a:stretch>
                <a:fillRect/>
              </a:stretch>
            </p:blipFill>
            <p:spPr>
              <a:xfrm>
                <a:off x="22320" y="2006640"/>
                <a:ext cx="14670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put penna 10">
                <a:extLst>
                  <a:ext uri="{FF2B5EF4-FFF2-40B4-BE49-F238E27FC236}">
                    <a16:creationId xmlns:a16="http://schemas.microsoft.com/office/drawing/2014/main" id="{34027824-3E02-EBEF-8B1E-7D5F7AC7187E}"/>
                  </a:ext>
                </a:extLst>
              </p14:cNvPr>
              <p14:cNvContentPartPr/>
              <p14:nvPr/>
            </p14:nvContentPartPr>
            <p14:xfrm>
              <a:off x="3409920" y="2647800"/>
              <a:ext cx="2343600" cy="57600"/>
            </p14:xfrm>
          </p:contentPart>
        </mc:Choice>
        <mc:Fallback xmlns="">
          <p:pic>
            <p:nvPicPr>
              <p:cNvPr id="11" name="Input penna 10">
                <a:extLst>
                  <a:ext uri="{FF2B5EF4-FFF2-40B4-BE49-F238E27FC236}">
                    <a16:creationId xmlns:a16="http://schemas.microsoft.com/office/drawing/2014/main" id="{34027824-3E02-EBEF-8B1E-7D5F7AC7187E}"/>
                  </a:ext>
                </a:extLst>
              </p:cNvPr>
              <p:cNvPicPr/>
              <p:nvPr/>
            </p:nvPicPr>
            <p:blipFill>
              <a:blip r:embed="rId19"/>
              <a:stretch>
                <a:fillRect/>
              </a:stretch>
            </p:blipFill>
            <p:spPr>
              <a:xfrm>
                <a:off x="3394080" y="2584440"/>
                <a:ext cx="2374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put penna 11">
                <a:extLst>
                  <a:ext uri="{FF2B5EF4-FFF2-40B4-BE49-F238E27FC236}">
                    <a16:creationId xmlns:a16="http://schemas.microsoft.com/office/drawing/2014/main" id="{1F89FD6C-0BDA-FF33-D3BA-D0A518347301}"/>
                  </a:ext>
                </a:extLst>
              </p14:cNvPr>
              <p14:cNvContentPartPr/>
              <p14:nvPr/>
            </p14:nvContentPartPr>
            <p14:xfrm>
              <a:off x="1917720" y="2901960"/>
              <a:ext cx="5302800" cy="63720"/>
            </p14:xfrm>
          </p:contentPart>
        </mc:Choice>
        <mc:Fallback xmlns="">
          <p:pic>
            <p:nvPicPr>
              <p:cNvPr id="12" name="Input penna 11">
                <a:extLst>
                  <a:ext uri="{FF2B5EF4-FFF2-40B4-BE49-F238E27FC236}">
                    <a16:creationId xmlns:a16="http://schemas.microsoft.com/office/drawing/2014/main" id="{1F89FD6C-0BDA-FF33-D3BA-D0A518347301}"/>
                  </a:ext>
                </a:extLst>
              </p:cNvPr>
              <p:cNvPicPr/>
              <p:nvPr/>
            </p:nvPicPr>
            <p:blipFill>
              <a:blip r:embed="rId21"/>
              <a:stretch>
                <a:fillRect/>
              </a:stretch>
            </p:blipFill>
            <p:spPr>
              <a:xfrm>
                <a:off x="1901880" y="2838600"/>
                <a:ext cx="5334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put penna 12">
                <a:extLst>
                  <a:ext uri="{FF2B5EF4-FFF2-40B4-BE49-F238E27FC236}">
                    <a16:creationId xmlns:a16="http://schemas.microsoft.com/office/drawing/2014/main" id="{0D5518D9-A227-E8F3-83CA-49112B6B40FC}"/>
                  </a:ext>
                </a:extLst>
              </p14:cNvPr>
              <p14:cNvContentPartPr/>
              <p14:nvPr/>
            </p14:nvContentPartPr>
            <p14:xfrm>
              <a:off x="1714680" y="3416400"/>
              <a:ext cx="1860840" cy="51120"/>
            </p14:xfrm>
          </p:contentPart>
        </mc:Choice>
        <mc:Fallback xmlns="">
          <p:pic>
            <p:nvPicPr>
              <p:cNvPr id="13" name="Input penna 12">
                <a:extLst>
                  <a:ext uri="{FF2B5EF4-FFF2-40B4-BE49-F238E27FC236}">
                    <a16:creationId xmlns:a16="http://schemas.microsoft.com/office/drawing/2014/main" id="{0D5518D9-A227-E8F3-83CA-49112B6B40FC}"/>
                  </a:ext>
                </a:extLst>
              </p:cNvPr>
              <p:cNvPicPr/>
              <p:nvPr/>
            </p:nvPicPr>
            <p:blipFill>
              <a:blip r:embed="rId23"/>
              <a:stretch>
                <a:fillRect/>
              </a:stretch>
            </p:blipFill>
            <p:spPr>
              <a:xfrm>
                <a:off x="1698840" y="3353040"/>
                <a:ext cx="1892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put penna 13">
                <a:extLst>
                  <a:ext uri="{FF2B5EF4-FFF2-40B4-BE49-F238E27FC236}">
                    <a16:creationId xmlns:a16="http://schemas.microsoft.com/office/drawing/2014/main" id="{ED76A8C4-4B2D-4523-5467-F03065AF0A03}"/>
                  </a:ext>
                </a:extLst>
              </p14:cNvPr>
              <p14:cNvContentPartPr/>
              <p14:nvPr/>
            </p14:nvContentPartPr>
            <p14:xfrm>
              <a:off x="1809720" y="3683160"/>
              <a:ext cx="5188320" cy="19080"/>
            </p14:xfrm>
          </p:contentPart>
        </mc:Choice>
        <mc:Fallback xmlns="">
          <p:pic>
            <p:nvPicPr>
              <p:cNvPr id="14" name="Input penna 13">
                <a:extLst>
                  <a:ext uri="{FF2B5EF4-FFF2-40B4-BE49-F238E27FC236}">
                    <a16:creationId xmlns:a16="http://schemas.microsoft.com/office/drawing/2014/main" id="{ED76A8C4-4B2D-4523-5467-F03065AF0A03}"/>
                  </a:ext>
                </a:extLst>
              </p:cNvPr>
              <p:cNvPicPr/>
              <p:nvPr/>
            </p:nvPicPr>
            <p:blipFill>
              <a:blip r:embed="rId25"/>
              <a:stretch>
                <a:fillRect/>
              </a:stretch>
            </p:blipFill>
            <p:spPr>
              <a:xfrm>
                <a:off x="1793880" y="3619800"/>
                <a:ext cx="5219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put penna 14">
                <a:extLst>
                  <a:ext uri="{FF2B5EF4-FFF2-40B4-BE49-F238E27FC236}">
                    <a16:creationId xmlns:a16="http://schemas.microsoft.com/office/drawing/2014/main" id="{F4C46E69-5012-9F03-B31C-5B9CBB87BCCC}"/>
                  </a:ext>
                </a:extLst>
              </p14:cNvPr>
              <p14:cNvContentPartPr/>
              <p14:nvPr/>
            </p14:nvContentPartPr>
            <p14:xfrm>
              <a:off x="3816360" y="2876400"/>
              <a:ext cx="2495880" cy="540360"/>
            </p14:xfrm>
          </p:contentPart>
        </mc:Choice>
        <mc:Fallback xmlns="">
          <p:pic>
            <p:nvPicPr>
              <p:cNvPr id="15" name="Input penna 14">
                <a:extLst>
                  <a:ext uri="{FF2B5EF4-FFF2-40B4-BE49-F238E27FC236}">
                    <a16:creationId xmlns:a16="http://schemas.microsoft.com/office/drawing/2014/main" id="{F4C46E69-5012-9F03-B31C-5B9CBB87BCCC}"/>
                  </a:ext>
                </a:extLst>
              </p:cNvPr>
              <p:cNvPicPr/>
              <p:nvPr/>
            </p:nvPicPr>
            <p:blipFill>
              <a:blip r:embed="rId27"/>
              <a:stretch>
                <a:fillRect/>
              </a:stretch>
            </p:blipFill>
            <p:spPr>
              <a:xfrm>
                <a:off x="3800520" y="2813040"/>
                <a:ext cx="252720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put penna 15">
                <a:extLst>
                  <a:ext uri="{FF2B5EF4-FFF2-40B4-BE49-F238E27FC236}">
                    <a16:creationId xmlns:a16="http://schemas.microsoft.com/office/drawing/2014/main" id="{E1024F4B-BEB3-E6D3-6167-FC980EA22F3A}"/>
                  </a:ext>
                </a:extLst>
              </p14:cNvPr>
              <p14:cNvContentPartPr/>
              <p14:nvPr/>
            </p14:nvContentPartPr>
            <p14:xfrm>
              <a:off x="559080" y="4273560"/>
              <a:ext cx="1035360" cy="70200"/>
            </p14:xfrm>
          </p:contentPart>
        </mc:Choice>
        <mc:Fallback xmlns="">
          <p:pic>
            <p:nvPicPr>
              <p:cNvPr id="16" name="Input penna 15">
                <a:extLst>
                  <a:ext uri="{FF2B5EF4-FFF2-40B4-BE49-F238E27FC236}">
                    <a16:creationId xmlns:a16="http://schemas.microsoft.com/office/drawing/2014/main" id="{E1024F4B-BEB3-E6D3-6167-FC980EA22F3A}"/>
                  </a:ext>
                </a:extLst>
              </p:cNvPr>
              <p:cNvPicPr/>
              <p:nvPr/>
            </p:nvPicPr>
            <p:blipFill>
              <a:blip r:embed="rId29"/>
              <a:stretch>
                <a:fillRect/>
              </a:stretch>
            </p:blipFill>
            <p:spPr>
              <a:xfrm>
                <a:off x="543240" y="4210200"/>
                <a:ext cx="1066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put penna 16">
                <a:extLst>
                  <a:ext uri="{FF2B5EF4-FFF2-40B4-BE49-F238E27FC236}">
                    <a16:creationId xmlns:a16="http://schemas.microsoft.com/office/drawing/2014/main" id="{2F094697-9AC1-8F5D-CB35-36EF3A76D67A}"/>
                  </a:ext>
                </a:extLst>
              </p14:cNvPr>
              <p14:cNvContentPartPr/>
              <p14:nvPr/>
            </p14:nvContentPartPr>
            <p14:xfrm>
              <a:off x="1314720" y="4146480"/>
              <a:ext cx="527400" cy="241560"/>
            </p14:xfrm>
          </p:contentPart>
        </mc:Choice>
        <mc:Fallback xmlns="">
          <p:pic>
            <p:nvPicPr>
              <p:cNvPr id="17" name="Input penna 16">
                <a:extLst>
                  <a:ext uri="{FF2B5EF4-FFF2-40B4-BE49-F238E27FC236}">
                    <a16:creationId xmlns:a16="http://schemas.microsoft.com/office/drawing/2014/main" id="{2F094697-9AC1-8F5D-CB35-36EF3A76D67A}"/>
                  </a:ext>
                </a:extLst>
              </p:cNvPr>
              <p:cNvPicPr/>
              <p:nvPr/>
            </p:nvPicPr>
            <p:blipFill>
              <a:blip r:embed="rId31"/>
              <a:stretch>
                <a:fillRect/>
              </a:stretch>
            </p:blipFill>
            <p:spPr>
              <a:xfrm>
                <a:off x="1298880" y="4083120"/>
                <a:ext cx="558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put penna 17">
                <a:extLst>
                  <a:ext uri="{FF2B5EF4-FFF2-40B4-BE49-F238E27FC236}">
                    <a16:creationId xmlns:a16="http://schemas.microsoft.com/office/drawing/2014/main" id="{A10FF10A-4134-6D60-AB9D-DF4CFB76C179}"/>
                  </a:ext>
                </a:extLst>
              </p14:cNvPr>
              <p14:cNvContentPartPr/>
              <p14:nvPr/>
            </p14:nvContentPartPr>
            <p14:xfrm>
              <a:off x="730440" y="4521240"/>
              <a:ext cx="832320" cy="51120"/>
            </p14:xfrm>
          </p:contentPart>
        </mc:Choice>
        <mc:Fallback xmlns="">
          <p:pic>
            <p:nvPicPr>
              <p:cNvPr id="18" name="Input penna 17">
                <a:extLst>
                  <a:ext uri="{FF2B5EF4-FFF2-40B4-BE49-F238E27FC236}">
                    <a16:creationId xmlns:a16="http://schemas.microsoft.com/office/drawing/2014/main" id="{A10FF10A-4134-6D60-AB9D-DF4CFB76C179}"/>
                  </a:ext>
                </a:extLst>
              </p:cNvPr>
              <p:cNvPicPr/>
              <p:nvPr/>
            </p:nvPicPr>
            <p:blipFill>
              <a:blip r:embed="rId33"/>
              <a:stretch>
                <a:fillRect/>
              </a:stretch>
            </p:blipFill>
            <p:spPr>
              <a:xfrm>
                <a:off x="714600" y="4457880"/>
                <a:ext cx="863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put penna 18">
                <a:extLst>
                  <a:ext uri="{FF2B5EF4-FFF2-40B4-BE49-F238E27FC236}">
                    <a16:creationId xmlns:a16="http://schemas.microsoft.com/office/drawing/2014/main" id="{6A3DBAC3-65C6-D6D8-7CFE-5824F8B46B13}"/>
                  </a:ext>
                </a:extLst>
              </p14:cNvPr>
              <p14:cNvContentPartPr/>
              <p14:nvPr/>
            </p14:nvContentPartPr>
            <p14:xfrm>
              <a:off x="1187640" y="4413240"/>
              <a:ext cx="616320" cy="216360"/>
            </p14:xfrm>
          </p:contentPart>
        </mc:Choice>
        <mc:Fallback xmlns="">
          <p:pic>
            <p:nvPicPr>
              <p:cNvPr id="19" name="Input penna 18">
                <a:extLst>
                  <a:ext uri="{FF2B5EF4-FFF2-40B4-BE49-F238E27FC236}">
                    <a16:creationId xmlns:a16="http://schemas.microsoft.com/office/drawing/2014/main" id="{6A3DBAC3-65C6-D6D8-7CFE-5824F8B46B13}"/>
                  </a:ext>
                </a:extLst>
              </p:cNvPr>
              <p:cNvPicPr/>
              <p:nvPr/>
            </p:nvPicPr>
            <p:blipFill>
              <a:blip r:embed="rId35"/>
              <a:stretch>
                <a:fillRect/>
              </a:stretch>
            </p:blipFill>
            <p:spPr>
              <a:xfrm>
                <a:off x="1171800" y="4349880"/>
                <a:ext cx="6476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put penna 19">
                <a:extLst>
                  <a:ext uri="{FF2B5EF4-FFF2-40B4-BE49-F238E27FC236}">
                    <a16:creationId xmlns:a16="http://schemas.microsoft.com/office/drawing/2014/main" id="{58BECB57-9029-7FF5-9F5F-A03A071F9476}"/>
                  </a:ext>
                </a:extLst>
              </p14:cNvPr>
              <p14:cNvContentPartPr/>
              <p14:nvPr/>
            </p14:nvContentPartPr>
            <p14:xfrm>
              <a:off x="4438800" y="5086440"/>
              <a:ext cx="1080000" cy="51120"/>
            </p14:xfrm>
          </p:contentPart>
        </mc:Choice>
        <mc:Fallback xmlns="">
          <p:pic>
            <p:nvPicPr>
              <p:cNvPr id="20" name="Input penna 19">
                <a:extLst>
                  <a:ext uri="{FF2B5EF4-FFF2-40B4-BE49-F238E27FC236}">
                    <a16:creationId xmlns:a16="http://schemas.microsoft.com/office/drawing/2014/main" id="{58BECB57-9029-7FF5-9F5F-A03A071F9476}"/>
                  </a:ext>
                </a:extLst>
              </p:cNvPr>
              <p:cNvPicPr/>
              <p:nvPr/>
            </p:nvPicPr>
            <p:blipFill>
              <a:blip r:embed="rId37"/>
              <a:stretch>
                <a:fillRect/>
              </a:stretch>
            </p:blipFill>
            <p:spPr>
              <a:xfrm>
                <a:off x="4422960" y="5023080"/>
                <a:ext cx="1111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put penna 20">
                <a:extLst>
                  <a:ext uri="{FF2B5EF4-FFF2-40B4-BE49-F238E27FC236}">
                    <a16:creationId xmlns:a16="http://schemas.microsoft.com/office/drawing/2014/main" id="{5E7AB471-F322-7FEE-9C57-FFB90D474B14}"/>
                  </a:ext>
                </a:extLst>
              </p14:cNvPr>
              <p14:cNvContentPartPr/>
              <p14:nvPr/>
            </p14:nvContentPartPr>
            <p14:xfrm>
              <a:off x="5499360" y="5073480"/>
              <a:ext cx="546480" cy="248040"/>
            </p14:xfrm>
          </p:contentPart>
        </mc:Choice>
        <mc:Fallback xmlns="">
          <p:pic>
            <p:nvPicPr>
              <p:cNvPr id="21" name="Input penna 20">
                <a:extLst>
                  <a:ext uri="{FF2B5EF4-FFF2-40B4-BE49-F238E27FC236}">
                    <a16:creationId xmlns:a16="http://schemas.microsoft.com/office/drawing/2014/main" id="{5E7AB471-F322-7FEE-9C57-FFB90D474B14}"/>
                  </a:ext>
                </a:extLst>
              </p:cNvPr>
              <p:cNvPicPr/>
              <p:nvPr/>
            </p:nvPicPr>
            <p:blipFill>
              <a:blip r:embed="rId39"/>
              <a:stretch>
                <a:fillRect/>
              </a:stretch>
            </p:blipFill>
            <p:spPr>
              <a:xfrm>
                <a:off x="5483520" y="5010120"/>
                <a:ext cx="5778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put penna 21">
                <a:extLst>
                  <a:ext uri="{FF2B5EF4-FFF2-40B4-BE49-F238E27FC236}">
                    <a16:creationId xmlns:a16="http://schemas.microsoft.com/office/drawing/2014/main" id="{CED7D675-8EB4-1F2A-2706-D1EEE1796FA2}"/>
                  </a:ext>
                </a:extLst>
              </p14:cNvPr>
              <p14:cNvContentPartPr/>
              <p14:nvPr/>
            </p14:nvContentPartPr>
            <p14:xfrm>
              <a:off x="6445440" y="4959360"/>
              <a:ext cx="19440" cy="578160"/>
            </p14:xfrm>
          </p:contentPart>
        </mc:Choice>
        <mc:Fallback xmlns="">
          <p:pic>
            <p:nvPicPr>
              <p:cNvPr id="22" name="Input penna 21">
                <a:extLst>
                  <a:ext uri="{FF2B5EF4-FFF2-40B4-BE49-F238E27FC236}">
                    <a16:creationId xmlns:a16="http://schemas.microsoft.com/office/drawing/2014/main" id="{CED7D675-8EB4-1F2A-2706-D1EEE1796FA2}"/>
                  </a:ext>
                </a:extLst>
              </p:cNvPr>
              <p:cNvPicPr/>
              <p:nvPr/>
            </p:nvPicPr>
            <p:blipFill>
              <a:blip r:embed="rId41"/>
              <a:stretch>
                <a:fillRect/>
              </a:stretch>
            </p:blipFill>
            <p:spPr>
              <a:xfrm>
                <a:off x="6429600" y="4896000"/>
                <a:ext cx="5076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put penna 22">
                <a:extLst>
                  <a:ext uri="{FF2B5EF4-FFF2-40B4-BE49-F238E27FC236}">
                    <a16:creationId xmlns:a16="http://schemas.microsoft.com/office/drawing/2014/main" id="{B5E672B3-7D71-9D4E-4A72-42F2FB9F4F2D}"/>
                  </a:ext>
                </a:extLst>
              </p14:cNvPr>
              <p14:cNvContentPartPr/>
              <p14:nvPr/>
            </p14:nvContentPartPr>
            <p14:xfrm>
              <a:off x="6407280" y="4959360"/>
              <a:ext cx="286200" cy="190800"/>
            </p14:xfrm>
          </p:contentPart>
        </mc:Choice>
        <mc:Fallback xmlns="">
          <p:pic>
            <p:nvPicPr>
              <p:cNvPr id="23" name="Input penna 22">
                <a:extLst>
                  <a:ext uri="{FF2B5EF4-FFF2-40B4-BE49-F238E27FC236}">
                    <a16:creationId xmlns:a16="http://schemas.microsoft.com/office/drawing/2014/main" id="{B5E672B3-7D71-9D4E-4A72-42F2FB9F4F2D}"/>
                  </a:ext>
                </a:extLst>
              </p:cNvPr>
              <p:cNvPicPr/>
              <p:nvPr/>
            </p:nvPicPr>
            <p:blipFill>
              <a:blip r:embed="rId43"/>
              <a:stretch>
                <a:fillRect/>
              </a:stretch>
            </p:blipFill>
            <p:spPr>
              <a:xfrm>
                <a:off x="6391440" y="4896000"/>
                <a:ext cx="3175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put penna 23">
                <a:extLst>
                  <a:ext uri="{FF2B5EF4-FFF2-40B4-BE49-F238E27FC236}">
                    <a16:creationId xmlns:a16="http://schemas.microsoft.com/office/drawing/2014/main" id="{7D67FC25-38FD-A29D-D190-80E041AD5276}"/>
                  </a:ext>
                </a:extLst>
              </p14:cNvPr>
              <p14:cNvContentPartPr/>
              <p14:nvPr/>
            </p14:nvContentPartPr>
            <p14:xfrm>
              <a:off x="6813720" y="5054760"/>
              <a:ext cx="267120" cy="171720"/>
            </p14:xfrm>
          </p:contentPart>
        </mc:Choice>
        <mc:Fallback xmlns="">
          <p:pic>
            <p:nvPicPr>
              <p:cNvPr id="24" name="Input penna 23">
                <a:extLst>
                  <a:ext uri="{FF2B5EF4-FFF2-40B4-BE49-F238E27FC236}">
                    <a16:creationId xmlns:a16="http://schemas.microsoft.com/office/drawing/2014/main" id="{7D67FC25-38FD-A29D-D190-80E041AD5276}"/>
                  </a:ext>
                </a:extLst>
              </p:cNvPr>
              <p:cNvPicPr/>
              <p:nvPr/>
            </p:nvPicPr>
            <p:blipFill>
              <a:blip r:embed="rId45"/>
              <a:stretch>
                <a:fillRect/>
              </a:stretch>
            </p:blipFill>
            <p:spPr>
              <a:xfrm>
                <a:off x="6797880" y="4991400"/>
                <a:ext cx="298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put penna 24">
                <a:extLst>
                  <a:ext uri="{FF2B5EF4-FFF2-40B4-BE49-F238E27FC236}">
                    <a16:creationId xmlns:a16="http://schemas.microsoft.com/office/drawing/2014/main" id="{1290037F-62E0-E046-4076-0E39AF796153}"/>
                  </a:ext>
                </a:extLst>
              </p14:cNvPr>
              <p14:cNvContentPartPr/>
              <p14:nvPr/>
            </p14:nvContentPartPr>
            <p14:xfrm>
              <a:off x="7315200" y="4699080"/>
              <a:ext cx="360" cy="660600"/>
            </p14:xfrm>
          </p:contentPart>
        </mc:Choice>
        <mc:Fallback xmlns="">
          <p:pic>
            <p:nvPicPr>
              <p:cNvPr id="25" name="Input penna 24">
                <a:extLst>
                  <a:ext uri="{FF2B5EF4-FFF2-40B4-BE49-F238E27FC236}">
                    <a16:creationId xmlns:a16="http://schemas.microsoft.com/office/drawing/2014/main" id="{1290037F-62E0-E046-4076-0E39AF796153}"/>
                  </a:ext>
                </a:extLst>
              </p:cNvPr>
              <p:cNvPicPr/>
              <p:nvPr/>
            </p:nvPicPr>
            <p:blipFill>
              <a:blip r:embed="rId47"/>
              <a:stretch>
                <a:fillRect/>
              </a:stretch>
            </p:blipFill>
            <p:spPr>
              <a:xfrm>
                <a:off x="7299360" y="4635720"/>
                <a:ext cx="3168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put penna 25">
                <a:extLst>
                  <a:ext uri="{FF2B5EF4-FFF2-40B4-BE49-F238E27FC236}">
                    <a16:creationId xmlns:a16="http://schemas.microsoft.com/office/drawing/2014/main" id="{34540CA2-0CC7-725B-E448-9C433E6E4D59}"/>
                  </a:ext>
                </a:extLst>
              </p14:cNvPr>
              <p14:cNvContentPartPr/>
              <p14:nvPr/>
            </p14:nvContentPartPr>
            <p14:xfrm>
              <a:off x="7226280" y="4971960"/>
              <a:ext cx="375120" cy="13320"/>
            </p14:xfrm>
          </p:contentPart>
        </mc:Choice>
        <mc:Fallback xmlns="">
          <p:pic>
            <p:nvPicPr>
              <p:cNvPr id="26" name="Input penna 25">
                <a:extLst>
                  <a:ext uri="{FF2B5EF4-FFF2-40B4-BE49-F238E27FC236}">
                    <a16:creationId xmlns:a16="http://schemas.microsoft.com/office/drawing/2014/main" id="{34540CA2-0CC7-725B-E448-9C433E6E4D59}"/>
                  </a:ext>
                </a:extLst>
              </p:cNvPr>
              <p:cNvPicPr/>
              <p:nvPr/>
            </p:nvPicPr>
            <p:blipFill>
              <a:blip r:embed="rId49"/>
              <a:stretch>
                <a:fillRect/>
              </a:stretch>
            </p:blipFill>
            <p:spPr>
              <a:xfrm>
                <a:off x="7210440" y="4908600"/>
                <a:ext cx="406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put penna 26">
                <a:extLst>
                  <a:ext uri="{FF2B5EF4-FFF2-40B4-BE49-F238E27FC236}">
                    <a16:creationId xmlns:a16="http://schemas.microsoft.com/office/drawing/2014/main" id="{5FC64174-6519-0B41-73F9-91F613A74F6F}"/>
                  </a:ext>
                </a:extLst>
              </p14:cNvPr>
              <p14:cNvContentPartPr/>
              <p14:nvPr/>
            </p14:nvContentPartPr>
            <p14:xfrm>
              <a:off x="7429680" y="4781520"/>
              <a:ext cx="57600" cy="648000"/>
            </p14:xfrm>
          </p:contentPart>
        </mc:Choice>
        <mc:Fallback xmlns="">
          <p:pic>
            <p:nvPicPr>
              <p:cNvPr id="27" name="Input penna 26">
                <a:extLst>
                  <a:ext uri="{FF2B5EF4-FFF2-40B4-BE49-F238E27FC236}">
                    <a16:creationId xmlns:a16="http://schemas.microsoft.com/office/drawing/2014/main" id="{5FC64174-6519-0B41-73F9-91F613A74F6F}"/>
                  </a:ext>
                </a:extLst>
              </p:cNvPr>
              <p:cNvPicPr/>
              <p:nvPr/>
            </p:nvPicPr>
            <p:blipFill>
              <a:blip r:embed="rId51"/>
              <a:stretch>
                <a:fillRect/>
              </a:stretch>
            </p:blipFill>
            <p:spPr>
              <a:xfrm>
                <a:off x="7413840" y="4718160"/>
                <a:ext cx="8892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put penna 27">
                <a:extLst>
                  <a:ext uri="{FF2B5EF4-FFF2-40B4-BE49-F238E27FC236}">
                    <a16:creationId xmlns:a16="http://schemas.microsoft.com/office/drawing/2014/main" id="{7140C1A0-E63C-7387-B523-15A1D0DB04AD}"/>
                  </a:ext>
                </a:extLst>
              </p14:cNvPr>
              <p14:cNvContentPartPr/>
              <p14:nvPr/>
            </p14:nvContentPartPr>
            <p14:xfrm>
              <a:off x="7594560" y="5143680"/>
              <a:ext cx="184680" cy="324000"/>
            </p14:xfrm>
          </p:contentPart>
        </mc:Choice>
        <mc:Fallback xmlns="">
          <p:pic>
            <p:nvPicPr>
              <p:cNvPr id="28" name="Input penna 27">
                <a:extLst>
                  <a:ext uri="{FF2B5EF4-FFF2-40B4-BE49-F238E27FC236}">
                    <a16:creationId xmlns:a16="http://schemas.microsoft.com/office/drawing/2014/main" id="{7140C1A0-E63C-7387-B523-15A1D0DB04AD}"/>
                  </a:ext>
                </a:extLst>
              </p:cNvPr>
              <p:cNvPicPr/>
              <p:nvPr/>
            </p:nvPicPr>
            <p:blipFill>
              <a:blip r:embed="rId53"/>
              <a:stretch>
                <a:fillRect/>
              </a:stretch>
            </p:blipFill>
            <p:spPr>
              <a:xfrm>
                <a:off x="7578720" y="5080320"/>
                <a:ext cx="21600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Input penna 28">
                <a:extLst>
                  <a:ext uri="{FF2B5EF4-FFF2-40B4-BE49-F238E27FC236}">
                    <a16:creationId xmlns:a16="http://schemas.microsoft.com/office/drawing/2014/main" id="{FEBDEF70-48B4-9E44-B341-4CC2B80B11FB}"/>
                  </a:ext>
                </a:extLst>
              </p14:cNvPr>
              <p14:cNvContentPartPr/>
              <p14:nvPr/>
            </p14:nvContentPartPr>
            <p14:xfrm>
              <a:off x="7886880" y="5105520"/>
              <a:ext cx="159120" cy="368640"/>
            </p14:xfrm>
          </p:contentPart>
        </mc:Choice>
        <mc:Fallback xmlns="">
          <p:pic>
            <p:nvPicPr>
              <p:cNvPr id="29" name="Input penna 28">
                <a:extLst>
                  <a:ext uri="{FF2B5EF4-FFF2-40B4-BE49-F238E27FC236}">
                    <a16:creationId xmlns:a16="http://schemas.microsoft.com/office/drawing/2014/main" id="{FEBDEF70-48B4-9E44-B341-4CC2B80B11FB}"/>
                  </a:ext>
                </a:extLst>
              </p:cNvPr>
              <p:cNvPicPr/>
              <p:nvPr/>
            </p:nvPicPr>
            <p:blipFill>
              <a:blip r:embed="rId55"/>
              <a:stretch>
                <a:fillRect/>
              </a:stretch>
            </p:blipFill>
            <p:spPr>
              <a:xfrm>
                <a:off x="7871040" y="5042160"/>
                <a:ext cx="19044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 name="Input penna 29">
                <a:extLst>
                  <a:ext uri="{FF2B5EF4-FFF2-40B4-BE49-F238E27FC236}">
                    <a16:creationId xmlns:a16="http://schemas.microsoft.com/office/drawing/2014/main" id="{93533560-A140-B1D5-E449-CD5A53C103AC}"/>
                  </a:ext>
                </a:extLst>
              </p14:cNvPr>
              <p14:cNvContentPartPr/>
              <p14:nvPr/>
            </p14:nvContentPartPr>
            <p14:xfrm>
              <a:off x="8166240" y="5213520"/>
              <a:ext cx="171720" cy="209880"/>
            </p14:xfrm>
          </p:contentPart>
        </mc:Choice>
        <mc:Fallback xmlns="">
          <p:pic>
            <p:nvPicPr>
              <p:cNvPr id="30" name="Input penna 29">
                <a:extLst>
                  <a:ext uri="{FF2B5EF4-FFF2-40B4-BE49-F238E27FC236}">
                    <a16:creationId xmlns:a16="http://schemas.microsoft.com/office/drawing/2014/main" id="{93533560-A140-B1D5-E449-CD5A53C103AC}"/>
                  </a:ext>
                </a:extLst>
              </p:cNvPr>
              <p:cNvPicPr/>
              <p:nvPr/>
            </p:nvPicPr>
            <p:blipFill>
              <a:blip r:embed="rId57"/>
              <a:stretch>
                <a:fillRect/>
              </a:stretch>
            </p:blipFill>
            <p:spPr>
              <a:xfrm>
                <a:off x="8150400" y="5150160"/>
                <a:ext cx="2030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Input penna 30">
                <a:extLst>
                  <a:ext uri="{FF2B5EF4-FFF2-40B4-BE49-F238E27FC236}">
                    <a16:creationId xmlns:a16="http://schemas.microsoft.com/office/drawing/2014/main" id="{83D5C769-650E-9D2B-75F7-6B28DCD14A8E}"/>
                  </a:ext>
                </a:extLst>
              </p14:cNvPr>
              <p14:cNvContentPartPr/>
              <p14:nvPr/>
            </p14:nvContentPartPr>
            <p14:xfrm>
              <a:off x="7169400" y="5181480"/>
              <a:ext cx="1524240" cy="279720"/>
            </p14:xfrm>
          </p:contentPart>
        </mc:Choice>
        <mc:Fallback xmlns="">
          <p:pic>
            <p:nvPicPr>
              <p:cNvPr id="31" name="Input penna 30">
                <a:extLst>
                  <a:ext uri="{FF2B5EF4-FFF2-40B4-BE49-F238E27FC236}">
                    <a16:creationId xmlns:a16="http://schemas.microsoft.com/office/drawing/2014/main" id="{83D5C769-650E-9D2B-75F7-6B28DCD14A8E}"/>
                  </a:ext>
                </a:extLst>
              </p:cNvPr>
              <p:cNvPicPr/>
              <p:nvPr/>
            </p:nvPicPr>
            <p:blipFill>
              <a:blip r:embed="rId59"/>
              <a:stretch>
                <a:fillRect/>
              </a:stretch>
            </p:blipFill>
            <p:spPr>
              <a:xfrm>
                <a:off x="7153560" y="5118120"/>
                <a:ext cx="155556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 name="Input penna 31">
                <a:extLst>
                  <a:ext uri="{FF2B5EF4-FFF2-40B4-BE49-F238E27FC236}">
                    <a16:creationId xmlns:a16="http://schemas.microsoft.com/office/drawing/2014/main" id="{357DB794-DD98-B81D-9948-1BFD0D0D847D}"/>
                  </a:ext>
                </a:extLst>
              </p14:cNvPr>
              <p14:cNvContentPartPr/>
              <p14:nvPr/>
            </p14:nvContentPartPr>
            <p14:xfrm>
              <a:off x="1339920" y="5289480"/>
              <a:ext cx="2680200" cy="51120"/>
            </p14:xfrm>
          </p:contentPart>
        </mc:Choice>
        <mc:Fallback xmlns="">
          <p:pic>
            <p:nvPicPr>
              <p:cNvPr id="32" name="Input penna 31">
                <a:extLst>
                  <a:ext uri="{FF2B5EF4-FFF2-40B4-BE49-F238E27FC236}">
                    <a16:creationId xmlns:a16="http://schemas.microsoft.com/office/drawing/2014/main" id="{357DB794-DD98-B81D-9948-1BFD0D0D847D}"/>
                  </a:ext>
                </a:extLst>
              </p:cNvPr>
              <p:cNvPicPr/>
              <p:nvPr/>
            </p:nvPicPr>
            <p:blipFill>
              <a:blip r:embed="rId61"/>
              <a:stretch>
                <a:fillRect/>
              </a:stretch>
            </p:blipFill>
            <p:spPr>
              <a:xfrm>
                <a:off x="1324080" y="5226120"/>
                <a:ext cx="2711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Input penna 32">
                <a:extLst>
                  <a:ext uri="{FF2B5EF4-FFF2-40B4-BE49-F238E27FC236}">
                    <a16:creationId xmlns:a16="http://schemas.microsoft.com/office/drawing/2014/main" id="{20AB23A1-C371-CBB2-45EE-166A1A01492D}"/>
                  </a:ext>
                </a:extLst>
              </p14:cNvPr>
              <p14:cNvContentPartPr/>
              <p14:nvPr/>
            </p14:nvContentPartPr>
            <p14:xfrm>
              <a:off x="1047960" y="6051600"/>
              <a:ext cx="6534360" cy="82800"/>
            </p14:xfrm>
          </p:contentPart>
        </mc:Choice>
        <mc:Fallback xmlns="">
          <p:pic>
            <p:nvPicPr>
              <p:cNvPr id="33" name="Input penna 32">
                <a:extLst>
                  <a:ext uri="{FF2B5EF4-FFF2-40B4-BE49-F238E27FC236}">
                    <a16:creationId xmlns:a16="http://schemas.microsoft.com/office/drawing/2014/main" id="{20AB23A1-C371-CBB2-45EE-166A1A01492D}"/>
                  </a:ext>
                </a:extLst>
              </p:cNvPr>
              <p:cNvPicPr/>
              <p:nvPr/>
            </p:nvPicPr>
            <p:blipFill>
              <a:blip r:embed="rId63"/>
              <a:stretch>
                <a:fillRect/>
              </a:stretch>
            </p:blipFill>
            <p:spPr>
              <a:xfrm>
                <a:off x="1032120" y="5988240"/>
                <a:ext cx="6565680" cy="209520"/>
              </a:xfrm>
              <a:prstGeom prst="rect">
                <a:avLst/>
              </a:prstGeom>
            </p:spPr>
          </p:pic>
        </mc:Fallback>
      </mc:AlternateContent>
    </p:spTree>
    <p:extLst>
      <p:ext uri="{BB962C8B-B14F-4D97-AF65-F5344CB8AC3E}">
        <p14:creationId xmlns:p14="http://schemas.microsoft.com/office/powerpoint/2010/main" val="123970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normAutofit fontScale="90000"/>
          </a:bodyPr>
          <a:lstStyle/>
          <a:p>
            <a:r>
              <a:rPr lang="it-IT" altLang="it-IT" sz="3100" dirty="0" err="1"/>
              <a:t>Spatial</a:t>
            </a:r>
            <a:r>
              <a:rPr lang="it-IT" altLang="it-IT" sz="3100" dirty="0"/>
              <a:t> </a:t>
            </a:r>
            <a:r>
              <a:rPr lang="it-IT" altLang="it-IT" sz="3100" dirty="0" err="1"/>
              <a:t>Interaction</a:t>
            </a:r>
            <a:r>
              <a:rPr lang="it-IT" altLang="it-IT" sz="3100" dirty="0"/>
              <a:t> (</a:t>
            </a:r>
            <a:r>
              <a:rPr lang="it-IT" altLang="it-IT" sz="3100" dirty="0" err="1"/>
              <a:t>Ullman</a:t>
            </a:r>
            <a:r>
              <a:rPr lang="it-IT" altLang="it-IT" sz="3100" dirty="0"/>
              <a:t>, 1956; Conti, 1996)</a:t>
            </a:r>
            <a:br>
              <a:rPr lang="it-IT" altLang="it-IT" sz="3600" dirty="0"/>
            </a:br>
            <a:endParaRPr lang="it-IT" altLang="it-IT" sz="3600" dirty="0"/>
          </a:p>
        </p:txBody>
      </p:sp>
      <p:sp>
        <p:nvSpPr>
          <p:cNvPr id="3" name="Segnaposto contenuto 2" descr="Rectangle: Click to edit Master text styles&#10;Second level&#10;Third level&#10;Fourth level&#10;Fifth level"/>
          <p:cNvSpPr>
            <a:spLocks noGrp="1"/>
          </p:cNvSpPr>
          <p:nvPr>
            <p:ph idx="1"/>
          </p:nvPr>
        </p:nvSpPr>
        <p:spPr/>
        <p:txBody>
          <a:bodyPr>
            <a:noAutofit/>
          </a:bodyPr>
          <a:lstStyle/>
          <a:p>
            <a:pPr>
              <a:defRPr/>
            </a:pPr>
            <a:r>
              <a:rPr lang="it-IT" sz="1600" dirty="0" err="1"/>
              <a:t>Necessary</a:t>
            </a:r>
            <a:r>
              <a:rPr lang="it-IT" sz="1600" dirty="0"/>
              <a:t> </a:t>
            </a:r>
            <a:r>
              <a:rPr lang="it-IT" sz="1600" dirty="0" err="1"/>
              <a:t>conditions</a:t>
            </a:r>
            <a:r>
              <a:rPr lang="it-IT" sz="1600" dirty="0"/>
              <a:t> for </a:t>
            </a:r>
            <a:r>
              <a:rPr lang="it-IT" sz="1600" dirty="0" err="1"/>
              <a:t>realizing</a:t>
            </a:r>
            <a:r>
              <a:rPr lang="it-IT" sz="1600" dirty="0"/>
              <a:t> </a:t>
            </a:r>
            <a:r>
              <a:rPr lang="it-IT" sz="1600" dirty="0" err="1"/>
              <a:t>interaction</a:t>
            </a:r>
            <a:r>
              <a:rPr lang="it-IT" sz="1600" dirty="0"/>
              <a:t> (</a:t>
            </a:r>
            <a:r>
              <a:rPr lang="it-IT" sz="1600" dirty="0" err="1"/>
              <a:t>Ullman</a:t>
            </a:r>
            <a:r>
              <a:rPr lang="it-IT" sz="1600" dirty="0"/>
              <a:t>, 1956):</a:t>
            </a:r>
          </a:p>
          <a:p>
            <a:pPr>
              <a:defRPr/>
            </a:pPr>
            <a:r>
              <a:rPr lang="it-IT" sz="1600" dirty="0" err="1"/>
              <a:t>Complementarity</a:t>
            </a:r>
            <a:endParaRPr lang="it-IT" sz="1600" dirty="0"/>
          </a:p>
          <a:p>
            <a:pPr lvl="1">
              <a:defRPr/>
            </a:pPr>
            <a:r>
              <a:rPr lang="it-IT" sz="1400" dirty="0" err="1"/>
              <a:t>If</a:t>
            </a:r>
            <a:r>
              <a:rPr lang="it-IT" sz="1400" dirty="0"/>
              <a:t> the </a:t>
            </a:r>
            <a:r>
              <a:rPr lang="it-IT" sz="1400" dirty="0" err="1"/>
              <a:t>demand</a:t>
            </a:r>
            <a:r>
              <a:rPr lang="it-IT" sz="1400" dirty="0"/>
              <a:t> for a </a:t>
            </a:r>
            <a:r>
              <a:rPr lang="it-IT" sz="1400" dirty="0" err="1"/>
              <a:t>given</a:t>
            </a:r>
            <a:r>
              <a:rPr lang="it-IT" sz="1400" dirty="0"/>
              <a:t> </a:t>
            </a:r>
            <a:r>
              <a:rPr lang="it-IT" sz="1400" dirty="0" err="1"/>
              <a:t>good</a:t>
            </a:r>
            <a:r>
              <a:rPr lang="it-IT" sz="1400" dirty="0"/>
              <a:t> </a:t>
            </a:r>
            <a:r>
              <a:rPr lang="it-IT" sz="1400" dirty="0" err="1"/>
              <a:t>cannot</a:t>
            </a:r>
            <a:r>
              <a:rPr lang="it-IT" sz="1400" dirty="0"/>
              <a:t> be </a:t>
            </a:r>
            <a:r>
              <a:rPr lang="it-IT" sz="1400" dirty="0" err="1"/>
              <a:t>satisfied</a:t>
            </a:r>
            <a:r>
              <a:rPr lang="it-IT" sz="1400" dirty="0"/>
              <a:t> </a:t>
            </a:r>
            <a:r>
              <a:rPr lang="it-IT" sz="1400" dirty="0" err="1"/>
              <a:t>locally</a:t>
            </a:r>
            <a:r>
              <a:rPr lang="it-IT" sz="1400" dirty="0"/>
              <a:t>, </a:t>
            </a:r>
            <a:r>
              <a:rPr lang="it-IT" sz="1400" dirty="0" err="1"/>
              <a:t>we</a:t>
            </a:r>
            <a:r>
              <a:rPr lang="it-IT" sz="1400" dirty="0"/>
              <a:t> must </a:t>
            </a:r>
            <a:r>
              <a:rPr lang="it-IT" sz="1400" dirty="0" err="1"/>
              <a:t>move</a:t>
            </a:r>
            <a:r>
              <a:rPr lang="it-IT" sz="1400" dirty="0"/>
              <a:t> to </a:t>
            </a:r>
            <a:r>
              <a:rPr lang="it-IT" sz="1400" dirty="0" err="1"/>
              <a:t>other</a:t>
            </a:r>
            <a:r>
              <a:rPr lang="it-IT" sz="1400" dirty="0"/>
              <a:t> </a:t>
            </a:r>
            <a:r>
              <a:rPr lang="it-IT" sz="1400" dirty="0" err="1"/>
              <a:t>locations</a:t>
            </a:r>
            <a:r>
              <a:rPr lang="it-IT" sz="1400" dirty="0"/>
              <a:t> </a:t>
            </a:r>
            <a:r>
              <a:rPr lang="it-IT" sz="1400" dirty="0" err="1"/>
              <a:t>where</a:t>
            </a:r>
            <a:r>
              <a:rPr lang="it-IT" sz="1400" dirty="0"/>
              <a:t> </a:t>
            </a:r>
            <a:r>
              <a:rPr lang="it-IT" sz="1400" dirty="0" err="1"/>
              <a:t>it</a:t>
            </a:r>
            <a:r>
              <a:rPr lang="it-IT" sz="1400" dirty="0"/>
              <a:t> </a:t>
            </a:r>
            <a:r>
              <a:rPr lang="it-IT" sz="1400" dirty="0" err="1"/>
              <a:t>is</a:t>
            </a:r>
            <a:r>
              <a:rPr lang="it-IT" sz="1400" dirty="0"/>
              <a:t> </a:t>
            </a:r>
            <a:r>
              <a:rPr lang="it-IT" sz="1400" dirty="0" err="1"/>
              <a:t>available</a:t>
            </a:r>
            <a:r>
              <a:rPr lang="it-IT" sz="1400" dirty="0"/>
              <a:t>;</a:t>
            </a:r>
          </a:p>
          <a:p>
            <a:pPr lvl="1">
              <a:defRPr/>
            </a:pPr>
            <a:r>
              <a:rPr lang="it-IT" sz="1400" dirty="0" err="1"/>
              <a:t>These</a:t>
            </a:r>
            <a:r>
              <a:rPr lang="it-IT" sz="1400" dirty="0"/>
              <a:t> </a:t>
            </a:r>
            <a:r>
              <a:rPr lang="it-IT" sz="1400" dirty="0" err="1"/>
              <a:t>locations</a:t>
            </a:r>
            <a:r>
              <a:rPr lang="it-IT" sz="1400" dirty="0"/>
              <a:t> </a:t>
            </a:r>
            <a:r>
              <a:rPr lang="it-IT" sz="1400" dirty="0" err="1"/>
              <a:t>will</a:t>
            </a:r>
            <a:r>
              <a:rPr lang="it-IT" sz="1400" dirty="0"/>
              <a:t> import </a:t>
            </a:r>
            <a:r>
              <a:rPr lang="it-IT" sz="1400" dirty="0" err="1"/>
              <a:t>goods</a:t>
            </a:r>
            <a:r>
              <a:rPr lang="it-IT" sz="1400" dirty="0"/>
              <a:t> from </a:t>
            </a:r>
            <a:r>
              <a:rPr lang="it-IT" sz="1400" dirty="0" err="1"/>
              <a:t>other</a:t>
            </a:r>
            <a:r>
              <a:rPr lang="it-IT" sz="1400" dirty="0"/>
              <a:t> </a:t>
            </a:r>
            <a:r>
              <a:rPr lang="it-IT" sz="1400" dirty="0" err="1"/>
              <a:t>locations</a:t>
            </a:r>
            <a:r>
              <a:rPr lang="it-IT" sz="1400" dirty="0"/>
              <a:t> </a:t>
            </a:r>
            <a:r>
              <a:rPr lang="it-IT" sz="1400" dirty="0" err="1"/>
              <a:t>where</a:t>
            </a:r>
            <a:r>
              <a:rPr lang="it-IT" sz="1400" dirty="0"/>
              <a:t> </a:t>
            </a:r>
            <a:r>
              <a:rPr lang="it-IT" sz="1400" dirty="0" err="1"/>
              <a:t>they</a:t>
            </a:r>
            <a:r>
              <a:rPr lang="it-IT" sz="1400" dirty="0"/>
              <a:t> can be </a:t>
            </a:r>
            <a:r>
              <a:rPr lang="it-IT" sz="1400" dirty="0" err="1"/>
              <a:t>produced</a:t>
            </a:r>
            <a:r>
              <a:rPr lang="it-IT" sz="1400" dirty="0"/>
              <a:t>;</a:t>
            </a:r>
          </a:p>
          <a:p>
            <a:pPr lvl="1">
              <a:defRPr/>
            </a:pPr>
            <a:r>
              <a:rPr lang="it-IT" sz="1400" dirty="0"/>
              <a:t>i.e., </a:t>
            </a:r>
            <a:r>
              <a:rPr lang="it-IT" sz="1400" dirty="0" err="1"/>
              <a:t>flows</a:t>
            </a:r>
            <a:r>
              <a:rPr lang="it-IT" sz="1400" dirty="0"/>
              <a:t> of </a:t>
            </a:r>
            <a:r>
              <a:rPr lang="it-IT" sz="1400" dirty="0" err="1"/>
              <a:t>commuters</a:t>
            </a:r>
            <a:r>
              <a:rPr lang="it-IT" sz="1400" dirty="0"/>
              <a:t> </a:t>
            </a:r>
            <a:r>
              <a:rPr lang="it-IT" sz="1400" dirty="0" err="1"/>
              <a:t>moving</a:t>
            </a:r>
            <a:r>
              <a:rPr lang="it-IT" sz="1400" dirty="0"/>
              <a:t> to a city =&gt; </a:t>
            </a:r>
            <a:r>
              <a:rPr lang="it-IT" sz="1400" dirty="0" err="1"/>
              <a:t>complementarity</a:t>
            </a:r>
            <a:r>
              <a:rPr lang="it-IT" sz="1400" dirty="0"/>
              <a:t> </a:t>
            </a:r>
            <a:r>
              <a:rPr lang="it-IT" sz="1400" dirty="0" err="1"/>
              <a:t>between</a:t>
            </a:r>
            <a:r>
              <a:rPr lang="it-IT" sz="1400" dirty="0"/>
              <a:t> the </a:t>
            </a:r>
            <a:r>
              <a:rPr lang="it-IT" sz="1400" dirty="0" err="1"/>
              <a:t>urban</a:t>
            </a:r>
            <a:r>
              <a:rPr lang="it-IT" sz="1400" dirty="0"/>
              <a:t> centre and </a:t>
            </a:r>
            <a:r>
              <a:rPr lang="it-IT" sz="1400" dirty="0" err="1"/>
              <a:t>its</a:t>
            </a:r>
            <a:r>
              <a:rPr lang="it-IT" sz="1400" dirty="0"/>
              <a:t> hinterland.</a:t>
            </a:r>
          </a:p>
          <a:p>
            <a:pPr>
              <a:defRPr/>
            </a:pPr>
            <a:r>
              <a:rPr lang="it-IT" sz="1600" dirty="0" err="1"/>
              <a:t>Transferability</a:t>
            </a:r>
            <a:endParaRPr lang="it-IT" sz="1600" dirty="0"/>
          </a:p>
          <a:p>
            <a:pPr lvl="1">
              <a:defRPr/>
            </a:pPr>
            <a:r>
              <a:rPr lang="it-IT" sz="1400" dirty="0" err="1"/>
              <a:t>Each</a:t>
            </a:r>
            <a:r>
              <a:rPr lang="it-IT" sz="1400" dirty="0"/>
              <a:t> </a:t>
            </a:r>
            <a:r>
              <a:rPr lang="it-IT" sz="1400" dirty="0" err="1"/>
              <a:t>movement</a:t>
            </a:r>
            <a:r>
              <a:rPr lang="it-IT" sz="1400" dirty="0"/>
              <a:t> </a:t>
            </a:r>
            <a:r>
              <a:rPr lang="it-IT" sz="1400" dirty="0" err="1"/>
              <a:t>is</a:t>
            </a:r>
            <a:r>
              <a:rPr lang="it-IT" sz="1400" dirty="0"/>
              <a:t> a </a:t>
            </a:r>
            <a:r>
              <a:rPr lang="it-IT" sz="1400" dirty="0" err="1"/>
              <a:t>tributary</a:t>
            </a:r>
            <a:r>
              <a:rPr lang="it-IT" sz="1400" dirty="0"/>
              <a:t> of </a:t>
            </a:r>
            <a:r>
              <a:rPr lang="it-IT" sz="1400" b="1" i="1" dirty="0" err="1"/>
              <a:t>distance</a:t>
            </a:r>
            <a:r>
              <a:rPr lang="it-IT" sz="1400" b="1" i="1" dirty="0"/>
              <a:t> </a:t>
            </a:r>
            <a:r>
              <a:rPr lang="it-IT" sz="1400" dirty="0"/>
              <a:t>and </a:t>
            </a:r>
            <a:r>
              <a:rPr lang="it-IT" sz="1400" dirty="0" err="1"/>
              <a:t>related</a:t>
            </a:r>
            <a:r>
              <a:rPr lang="it-IT" sz="1400" dirty="0"/>
              <a:t> </a:t>
            </a:r>
            <a:r>
              <a:rPr lang="it-IT" sz="1400" b="1" i="1" dirty="0" err="1"/>
              <a:t>costs</a:t>
            </a:r>
            <a:r>
              <a:rPr lang="it-IT" sz="1400" dirty="0"/>
              <a:t>;</a:t>
            </a:r>
          </a:p>
          <a:p>
            <a:pPr lvl="1">
              <a:defRPr/>
            </a:pPr>
            <a:r>
              <a:rPr lang="it-IT" sz="1400" dirty="0" err="1"/>
              <a:t>Transferability</a:t>
            </a:r>
            <a:r>
              <a:rPr lang="it-IT" sz="1400" dirty="0"/>
              <a:t> </a:t>
            </a:r>
            <a:r>
              <a:rPr lang="it-IT" sz="1400" dirty="0" err="1"/>
              <a:t>takes</a:t>
            </a:r>
            <a:r>
              <a:rPr lang="it-IT" sz="1400" dirty="0"/>
              <a:t> </a:t>
            </a:r>
            <a:r>
              <a:rPr lang="it-IT" sz="1400" dirty="0" err="1"/>
              <a:t>place</a:t>
            </a:r>
            <a:r>
              <a:rPr lang="it-IT" sz="1400" dirty="0"/>
              <a:t> </a:t>
            </a:r>
            <a:r>
              <a:rPr lang="it-IT" sz="1400" dirty="0" err="1"/>
              <a:t>when</a:t>
            </a:r>
            <a:r>
              <a:rPr lang="it-IT" sz="1400" dirty="0"/>
              <a:t> the </a:t>
            </a:r>
            <a:r>
              <a:rPr lang="it-IT" sz="1400" dirty="0" err="1"/>
              <a:t>costs</a:t>
            </a:r>
            <a:r>
              <a:rPr lang="it-IT" sz="1400" dirty="0"/>
              <a:t> of </a:t>
            </a:r>
            <a:r>
              <a:rPr lang="it-IT" sz="1400" dirty="0" err="1"/>
              <a:t>transport</a:t>
            </a:r>
            <a:r>
              <a:rPr lang="it-IT" sz="1400" dirty="0"/>
              <a:t> </a:t>
            </a:r>
            <a:r>
              <a:rPr lang="it-IT" sz="1400" dirty="0" err="1"/>
              <a:t>pay</a:t>
            </a:r>
            <a:r>
              <a:rPr lang="it-IT" sz="1400" dirty="0"/>
              <a:t> the utility </a:t>
            </a:r>
            <a:r>
              <a:rPr lang="it-IT" sz="1400" dirty="0" err="1"/>
              <a:t>exptessed</a:t>
            </a:r>
            <a:r>
              <a:rPr lang="it-IT" sz="1400" dirty="0"/>
              <a:t> in </a:t>
            </a:r>
            <a:r>
              <a:rPr lang="it-IT" sz="1400" dirty="0" err="1"/>
              <a:t>economical</a:t>
            </a:r>
            <a:r>
              <a:rPr lang="it-IT" sz="1400" dirty="0"/>
              <a:t> </a:t>
            </a:r>
            <a:r>
              <a:rPr lang="it-IT" sz="1400" dirty="0" err="1"/>
              <a:t>terms</a:t>
            </a:r>
            <a:r>
              <a:rPr lang="it-IT" sz="1400" dirty="0"/>
              <a:t>; </a:t>
            </a:r>
          </a:p>
          <a:p>
            <a:pPr lvl="1">
              <a:defRPr/>
            </a:pPr>
            <a:r>
              <a:rPr lang="it-IT" sz="1400" dirty="0"/>
              <a:t>i.e., </a:t>
            </a:r>
            <a:r>
              <a:rPr lang="it-IT" sz="1400" dirty="0" err="1"/>
              <a:t>Oil</a:t>
            </a:r>
            <a:r>
              <a:rPr lang="it-IT" sz="1400" dirty="0"/>
              <a:t>: long </a:t>
            </a:r>
            <a:r>
              <a:rPr lang="it-IT" sz="1400" dirty="0" err="1"/>
              <a:t>distances</a:t>
            </a:r>
            <a:r>
              <a:rPr lang="it-IT" sz="1400" dirty="0"/>
              <a:t>. </a:t>
            </a:r>
            <a:r>
              <a:rPr lang="it-IT" sz="1400" dirty="0" err="1"/>
              <a:t>Bread</a:t>
            </a:r>
            <a:r>
              <a:rPr lang="it-IT" sz="1400" dirty="0"/>
              <a:t>: short </a:t>
            </a:r>
            <a:r>
              <a:rPr lang="it-IT" sz="1400" dirty="0" err="1"/>
              <a:t>distances</a:t>
            </a:r>
            <a:r>
              <a:rPr lang="it-IT" sz="1400" dirty="0"/>
              <a:t> (</a:t>
            </a:r>
            <a:r>
              <a:rPr lang="it-IT" sz="1400" dirty="0" err="1"/>
              <a:t>neighbourhood</a:t>
            </a:r>
            <a:r>
              <a:rPr lang="it-IT" sz="1400" dirty="0"/>
              <a:t>).</a:t>
            </a:r>
          </a:p>
          <a:p>
            <a:pPr>
              <a:defRPr/>
            </a:pPr>
            <a:r>
              <a:rPr lang="it-IT" sz="1600" dirty="0" err="1"/>
              <a:t>Intervening</a:t>
            </a:r>
            <a:r>
              <a:rPr lang="it-IT" sz="1600" dirty="0"/>
              <a:t> </a:t>
            </a:r>
            <a:r>
              <a:rPr lang="it-IT" sz="1600" dirty="0" err="1"/>
              <a:t>Opportunities</a:t>
            </a:r>
            <a:endParaRPr lang="it-IT" sz="1600" dirty="0"/>
          </a:p>
          <a:p>
            <a:pPr lvl="1">
              <a:defRPr/>
            </a:pPr>
            <a:r>
              <a:rPr lang="it-IT" sz="1400" dirty="0" err="1"/>
              <a:t>Factors</a:t>
            </a:r>
            <a:r>
              <a:rPr lang="it-IT" sz="1400" dirty="0"/>
              <a:t> </a:t>
            </a:r>
            <a:r>
              <a:rPr lang="it-IT" sz="1400" dirty="0" err="1"/>
              <a:t>incentivating</a:t>
            </a:r>
            <a:r>
              <a:rPr lang="it-IT" sz="1400" dirty="0"/>
              <a:t> the </a:t>
            </a:r>
            <a:r>
              <a:rPr lang="it-IT" sz="1400" dirty="0" err="1"/>
              <a:t>movement</a:t>
            </a:r>
            <a:r>
              <a:rPr lang="it-IT" sz="1400" dirty="0"/>
              <a:t> of </a:t>
            </a:r>
            <a:r>
              <a:rPr lang="it-IT" sz="1400" dirty="0" err="1"/>
              <a:t>peopole</a:t>
            </a:r>
            <a:r>
              <a:rPr lang="it-IT" sz="1400" dirty="0"/>
              <a:t> or </a:t>
            </a:r>
            <a:r>
              <a:rPr lang="it-IT" sz="1400" dirty="0" err="1"/>
              <a:t>goods</a:t>
            </a:r>
            <a:r>
              <a:rPr lang="it-IT" sz="1400" dirty="0"/>
              <a:t> from </a:t>
            </a:r>
            <a:r>
              <a:rPr lang="it-IT" sz="1400" dirty="0" err="1"/>
              <a:t>one</a:t>
            </a:r>
            <a:r>
              <a:rPr lang="it-IT" sz="1400" dirty="0"/>
              <a:t> location to </a:t>
            </a:r>
            <a:r>
              <a:rPr lang="it-IT" sz="1400" dirty="0" err="1"/>
              <a:t>another</a:t>
            </a:r>
            <a:r>
              <a:rPr lang="it-IT" sz="1400" dirty="0"/>
              <a:t> </a:t>
            </a:r>
            <a:r>
              <a:rPr lang="it-IT" sz="1400" dirty="0" err="1"/>
              <a:t>one</a:t>
            </a:r>
            <a:r>
              <a:rPr lang="it-IT" sz="1400" dirty="0"/>
              <a:t>, </a:t>
            </a:r>
            <a:r>
              <a:rPr lang="it-IT" sz="1400" dirty="0" err="1"/>
              <a:t>chosen</a:t>
            </a:r>
            <a:r>
              <a:rPr lang="it-IT" sz="1400" dirty="0"/>
              <a:t> </a:t>
            </a:r>
            <a:r>
              <a:rPr lang="it-IT" sz="1400" dirty="0" err="1"/>
              <a:t>among</a:t>
            </a:r>
            <a:r>
              <a:rPr lang="it-IT" sz="1400" dirty="0"/>
              <a:t> a set of </a:t>
            </a:r>
            <a:r>
              <a:rPr lang="it-IT" sz="1400" i="1" dirty="0" err="1"/>
              <a:t>alternatives</a:t>
            </a:r>
            <a:r>
              <a:rPr lang="it-IT" sz="1400" i="1" dirty="0"/>
              <a:t>, </a:t>
            </a:r>
            <a:r>
              <a:rPr lang="it-IT" sz="1400" i="1" dirty="0" err="1"/>
              <a:t>virtually</a:t>
            </a:r>
            <a:r>
              <a:rPr lang="it-IT" sz="1400" i="1" dirty="0"/>
              <a:t> </a:t>
            </a:r>
            <a:r>
              <a:rPr lang="it-IT" sz="1400" i="1" dirty="0" err="1"/>
              <a:t>complementary</a:t>
            </a:r>
            <a:endParaRPr lang="it-IT" sz="1400" i="1" u="sng" dirty="0"/>
          </a:p>
          <a:p>
            <a:pPr lvl="1">
              <a:defRPr/>
            </a:pPr>
            <a:r>
              <a:rPr lang="it-IT" sz="1400" dirty="0"/>
              <a:t>i.e. </a:t>
            </a:r>
            <a:r>
              <a:rPr lang="it-IT" sz="1400" dirty="0" err="1"/>
              <a:t>urban</a:t>
            </a:r>
            <a:r>
              <a:rPr lang="it-IT" sz="1400" dirty="0"/>
              <a:t> </a:t>
            </a:r>
            <a:r>
              <a:rPr lang="it-IT" sz="1400" dirty="0" err="1"/>
              <a:t>agglomeration</a:t>
            </a:r>
            <a:r>
              <a:rPr lang="it-IT" sz="1400" dirty="0"/>
              <a:t> </a:t>
            </a:r>
            <a:r>
              <a:rPr lang="it-IT" sz="1400" dirty="0" err="1"/>
              <a:t>favouring</a:t>
            </a:r>
            <a:r>
              <a:rPr lang="it-IT" sz="1400" dirty="0"/>
              <a:t> </a:t>
            </a:r>
            <a:r>
              <a:rPr lang="it-IT" sz="1400" dirty="0" err="1"/>
              <a:t>clustering</a:t>
            </a:r>
            <a:r>
              <a:rPr lang="it-IT" sz="1400" dirty="0"/>
              <a:t> of </a:t>
            </a:r>
            <a:r>
              <a:rPr lang="it-IT" sz="1400" dirty="0" err="1"/>
              <a:t>economic</a:t>
            </a:r>
            <a:r>
              <a:rPr lang="it-IT" sz="1400" dirty="0"/>
              <a:t> and </a:t>
            </a:r>
            <a:r>
              <a:rPr lang="it-IT" sz="1400" dirty="0" err="1"/>
              <a:t>population</a:t>
            </a:r>
            <a:r>
              <a:rPr lang="it-IT" sz="1400" dirty="0"/>
              <a:t> </a:t>
            </a:r>
            <a:r>
              <a:rPr lang="it-IT" sz="1400" dirty="0" err="1"/>
              <a:t>activities</a:t>
            </a:r>
            <a:r>
              <a:rPr lang="it-IT" sz="1400" dirty="0"/>
              <a:t>; </a:t>
            </a:r>
          </a:p>
          <a:p>
            <a:pPr lvl="1">
              <a:defRPr/>
            </a:pPr>
            <a:r>
              <a:rPr lang="it-IT" sz="1400" dirty="0"/>
              <a:t>i.e. Top </a:t>
            </a:r>
            <a:r>
              <a:rPr lang="it-IT" sz="1400" dirty="0" err="1"/>
              <a:t>University</a:t>
            </a:r>
            <a:r>
              <a:rPr lang="it-IT" sz="1400" dirty="0"/>
              <a:t> </a:t>
            </a:r>
            <a:r>
              <a:rPr lang="it-IT" sz="1400" dirty="0" err="1"/>
              <a:t>cities</a:t>
            </a:r>
            <a:r>
              <a:rPr lang="it-IT" sz="1400" dirty="0"/>
              <a:t> </a:t>
            </a:r>
            <a:r>
              <a:rPr lang="it-IT" sz="1400" dirty="0" err="1"/>
              <a:t>attracting</a:t>
            </a:r>
            <a:r>
              <a:rPr lang="it-IT" sz="1400" dirty="0"/>
              <a:t> </a:t>
            </a:r>
            <a:r>
              <a:rPr lang="it-IT" sz="1400" dirty="0" err="1"/>
              <a:t>peopole</a:t>
            </a:r>
            <a:r>
              <a:rPr lang="it-IT" sz="1400" dirty="0"/>
              <a:t> from </a:t>
            </a:r>
            <a:r>
              <a:rPr lang="it-IT" sz="1400" dirty="0" err="1"/>
              <a:t>other</a:t>
            </a:r>
            <a:r>
              <a:rPr lang="it-IT" sz="1400" dirty="0"/>
              <a:t> </a:t>
            </a:r>
            <a:r>
              <a:rPr lang="it-IT" sz="1400" dirty="0" err="1"/>
              <a:t>cities</a:t>
            </a:r>
            <a:r>
              <a:rPr lang="it-IT" sz="1400" dirty="0"/>
              <a:t> with </a:t>
            </a:r>
            <a:r>
              <a:rPr lang="it-IT" sz="1400" dirty="0" err="1"/>
              <a:t>universities</a:t>
            </a:r>
            <a:endParaRPr lang="it-IT" sz="1400" dirty="0"/>
          </a:p>
        </p:txBody>
      </p:sp>
      <mc:AlternateContent xmlns:mc="http://schemas.openxmlformats.org/markup-compatibility/2006" xmlns:p14="http://schemas.microsoft.com/office/powerpoint/2010/main">
        <mc:Choice Requires="p14">
          <p:contentPart p14:bwMode="auto" r:id="rId2">
            <p14:nvContentPartPr>
              <p14:cNvPr id="2" name="Input penna 1">
                <a:extLst>
                  <a:ext uri="{FF2B5EF4-FFF2-40B4-BE49-F238E27FC236}">
                    <a16:creationId xmlns:a16="http://schemas.microsoft.com/office/drawing/2014/main" id="{1E9883B6-0077-4BC2-D965-08C6E5EF1223}"/>
                  </a:ext>
                </a:extLst>
              </p14:cNvPr>
              <p14:cNvContentPartPr/>
              <p14:nvPr/>
            </p14:nvContentPartPr>
            <p14:xfrm>
              <a:off x="1073160" y="2374920"/>
              <a:ext cx="1823040" cy="360"/>
            </p14:xfrm>
          </p:contentPart>
        </mc:Choice>
        <mc:Fallback xmlns="">
          <p:pic>
            <p:nvPicPr>
              <p:cNvPr id="2" name="Input penna 1">
                <a:extLst>
                  <a:ext uri="{FF2B5EF4-FFF2-40B4-BE49-F238E27FC236}">
                    <a16:creationId xmlns:a16="http://schemas.microsoft.com/office/drawing/2014/main" id="{1E9883B6-0077-4BC2-D965-08C6E5EF1223}"/>
                  </a:ext>
                </a:extLst>
              </p:cNvPr>
              <p:cNvPicPr/>
              <p:nvPr/>
            </p:nvPicPr>
            <p:blipFill>
              <a:blip r:embed="rId3"/>
              <a:stretch>
                <a:fillRect/>
              </a:stretch>
            </p:blipFill>
            <p:spPr>
              <a:xfrm>
                <a:off x="1057320" y="2311560"/>
                <a:ext cx="1854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put penna 3">
                <a:extLst>
                  <a:ext uri="{FF2B5EF4-FFF2-40B4-BE49-F238E27FC236}">
                    <a16:creationId xmlns:a16="http://schemas.microsoft.com/office/drawing/2014/main" id="{58626D4A-B8FF-79F6-CCEB-FF258889A7F6}"/>
                  </a:ext>
                </a:extLst>
              </p14:cNvPr>
              <p14:cNvContentPartPr/>
              <p14:nvPr/>
            </p14:nvContentPartPr>
            <p14:xfrm>
              <a:off x="1270080" y="3822840"/>
              <a:ext cx="1689480" cy="360"/>
            </p14:xfrm>
          </p:contentPart>
        </mc:Choice>
        <mc:Fallback xmlns="">
          <p:pic>
            <p:nvPicPr>
              <p:cNvPr id="4" name="Input penna 3">
                <a:extLst>
                  <a:ext uri="{FF2B5EF4-FFF2-40B4-BE49-F238E27FC236}">
                    <a16:creationId xmlns:a16="http://schemas.microsoft.com/office/drawing/2014/main" id="{58626D4A-B8FF-79F6-CCEB-FF258889A7F6}"/>
                  </a:ext>
                </a:extLst>
              </p:cNvPr>
              <p:cNvPicPr/>
              <p:nvPr/>
            </p:nvPicPr>
            <p:blipFill>
              <a:blip r:embed="rId5"/>
              <a:stretch>
                <a:fillRect/>
              </a:stretch>
            </p:blipFill>
            <p:spPr>
              <a:xfrm>
                <a:off x="1254240" y="3759480"/>
                <a:ext cx="1720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a:extLst>
                  <a:ext uri="{FF2B5EF4-FFF2-40B4-BE49-F238E27FC236}">
                    <a16:creationId xmlns:a16="http://schemas.microsoft.com/office/drawing/2014/main" id="{36AD7153-47EA-C9FD-DD39-05C1A12104E4}"/>
                  </a:ext>
                </a:extLst>
              </p14:cNvPr>
              <p14:cNvContentPartPr/>
              <p14:nvPr/>
            </p14:nvContentPartPr>
            <p14:xfrm>
              <a:off x="470160" y="5118120"/>
              <a:ext cx="2965680" cy="360"/>
            </p14:xfrm>
          </p:contentPart>
        </mc:Choice>
        <mc:Fallback xmlns="">
          <p:pic>
            <p:nvPicPr>
              <p:cNvPr id="5" name="Input penna 4">
                <a:extLst>
                  <a:ext uri="{FF2B5EF4-FFF2-40B4-BE49-F238E27FC236}">
                    <a16:creationId xmlns:a16="http://schemas.microsoft.com/office/drawing/2014/main" id="{36AD7153-47EA-C9FD-DD39-05C1A12104E4}"/>
                  </a:ext>
                </a:extLst>
              </p:cNvPr>
              <p:cNvPicPr/>
              <p:nvPr/>
            </p:nvPicPr>
            <p:blipFill>
              <a:blip r:embed="rId7"/>
              <a:stretch>
                <a:fillRect/>
              </a:stretch>
            </p:blipFill>
            <p:spPr>
              <a:xfrm>
                <a:off x="454320" y="5054760"/>
                <a:ext cx="2997000" cy="127080"/>
              </a:xfrm>
              <a:prstGeom prst="rect">
                <a:avLst/>
              </a:prstGeom>
            </p:spPr>
          </p:pic>
        </mc:Fallback>
      </mc:AlternateContent>
    </p:spTree>
    <p:extLst>
      <p:ext uri="{BB962C8B-B14F-4D97-AF65-F5344CB8AC3E}">
        <p14:creationId xmlns:p14="http://schemas.microsoft.com/office/powerpoint/2010/main" val="176487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dirty="0"/>
              <a:t>Conditions for Spatial Interaction</a:t>
            </a:r>
            <a:endParaRPr lang="it-IT" sz="4000" dirty="0"/>
          </a:p>
        </p:txBody>
      </p:sp>
      <p:pic>
        <p:nvPicPr>
          <p:cNvPr id="44034" name="Picture 2" descr="https://i0.wp.com/transportgeography.org/wp-content/uploads/conditionsinteraction.png?resize=750%2C407&amp;ssl=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2525" y="2024062"/>
            <a:ext cx="7143750"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654968" y="6215389"/>
            <a:ext cx="8138864" cy="523220"/>
          </a:xfrm>
          <a:prstGeom prst="rect">
            <a:avLst/>
          </a:prstGeom>
        </p:spPr>
        <p:txBody>
          <a:bodyPr wrap="square">
            <a:spAutoFit/>
          </a:bodyPr>
          <a:lstStyle/>
          <a:p>
            <a:pPr algn="ctr"/>
            <a:r>
              <a:rPr lang="it-IT" dirty="0"/>
              <a:t>https://transportgeography.org/?page_id=8578</a:t>
            </a:r>
          </a:p>
        </p:txBody>
      </p:sp>
    </p:spTree>
    <p:extLst>
      <p:ext uri="{BB962C8B-B14F-4D97-AF65-F5344CB8AC3E}">
        <p14:creationId xmlns:p14="http://schemas.microsoft.com/office/powerpoint/2010/main" val="289224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Spatial</a:t>
            </a:r>
            <a:r>
              <a:rPr lang="it-IT" dirty="0"/>
              <a:t> </a:t>
            </a:r>
            <a:r>
              <a:rPr lang="it-IT" dirty="0" err="1"/>
              <a:t>interaction</a:t>
            </a:r>
            <a:r>
              <a:rPr lang="it-IT" dirty="0"/>
              <a:t> in </a:t>
            </a:r>
            <a:r>
              <a:rPr lang="it-IT" dirty="0" err="1"/>
              <a:t>action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414" y="1905000"/>
            <a:ext cx="5431971" cy="4114800"/>
          </a:xfrm>
        </p:spPr>
      </p:pic>
    </p:spTree>
    <p:extLst>
      <p:ext uri="{BB962C8B-B14F-4D97-AF65-F5344CB8AC3E}">
        <p14:creationId xmlns:p14="http://schemas.microsoft.com/office/powerpoint/2010/main" val="79090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Spatial</a:t>
            </a:r>
            <a:r>
              <a:rPr lang="it-IT" dirty="0"/>
              <a:t> </a:t>
            </a:r>
            <a:r>
              <a:rPr lang="it-IT" dirty="0" err="1"/>
              <a:t>interaction</a:t>
            </a:r>
            <a:r>
              <a:rPr lang="it-IT" dirty="0"/>
              <a:t> in </a:t>
            </a:r>
            <a:r>
              <a:rPr lang="it-IT" dirty="0" err="1"/>
              <a:t>action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619" y="1905000"/>
            <a:ext cx="4991561" cy="4114800"/>
          </a:xfrm>
        </p:spPr>
      </p:pic>
    </p:spTree>
    <p:extLst>
      <p:ext uri="{BB962C8B-B14F-4D97-AF65-F5344CB8AC3E}">
        <p14:creationId xmlns:p14="http://schemas.microsoft.com/office/powerpoint/2010/main" val="3938305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6"/>
          <p:cNvSpPr>
            <a:spLocks noGrp="1"/>
          </p:cNvSpPr>
          <p:nvPr>
            <p:ph type="title" idx="4294967295"/>
          </p:nvPr>
        </p:nvSpPr>
        <p:spPr>
          <a:xfrm>
            <a:off x="609600" y="332656"/>
            <a:ext cx="7772400" cy="1143000"/>
          </a:xfrm>
        </p:spPr>
        <p:txBody>
          <a:bodyPr/>
          <a:lstStyle/>
          <a:p>
            <a:r>
              <a:rPr lang="en-GB" sz="2400" i="1" dirty="0"/>
              <a:t>Relationship between Distance and Interaction – the Distance decay effect</a:t>
            </a:r>
            <a:br>
              <a:rPr lang="en-GB" sz="2400" dirty="0"/>
            </a:br>
            <a:br>
              <a:rPr lang="en-GB" sz="2400" dirty="0"/>
            </a:br>
            <a:endParaRPr lang="en-GB" sz="2400" dirty="0"/>
          </a:p>
        </p:txBody>
      </p:sp>
      <p:sp>
        <p:nvSpPr>
          <p:cNvPr id="30" name="Segnaposto contenuto 29" descr="Rectangle: Click to edit Master text styles&#10;Second level&#10;Third level&#10;Fourth level&#10;Fifth level"/>
          <p:cNvSpPr>
            <a:spLocks noGrp="1"/>
          </p:cNvSpPr>
          <p:nvPr>
            <p:ph idx="4294967295"/>
          </p:nvPr>
        </p:nvSpPr>
        <p:spPr>
          <a:xfrm>
            <a:off x="423863" y="781050"/>
            <a:ext cx="8434387" cy="2647950"/>
          </a:xfrm>
        </p:spPr>
        <p:txBody>
          <a:bodyPr>
            <a:normAutofit/>
          </a:bodyPr>
          <a:lstStyle/>
          <a:p>
            <a:pPr>
              <a:lnSpc>
                <a:spcPct val="70000"/>
              </a:lnSpc>
            </a:pPr>
            <a:r>
              <a:rPr lang="en-GB" sz="1400" dirty="0"/>
              <a:t>The level of spatial interaction – flows between nodes / regions – is related to distance  by an inverse relation;</a:t>
            </a:r>
          </a:p>
          <a:p>
            <a:pPr>
              <a:lnSpc>
                <a:spcPct val="70000"/>
              </a:lnSpc>
            </a:pPr>
            <a:r>
              <a:rPr lang="en-GB" sz="1400" dirty="0"/>
              <a:t>Closer regions have a higher rate of interaction than those located far apart</a:t>
            </a:r>
          </a:p>
          <a:p>
            <a:pPr>
              <a:lnSpc>
                <a:spcPct val="70000"/>
              </a:lnSpc>
            </a:pPr>
            <a:r>
              <a:rPr lang="en-GB" sz="1400" dirty="0"/>
              <a:t>Empirical evidence shows that spatial interaction is related to a relation  inverse to the squared distance between settlements.</a:t>
            </a:r>
          </a:p>
          <a:p>
            <a:pPr>
              <a:lnSpc>
                <a:spcPct val="70000"/>
              </a:lnSpc>
            </a:pPr>
            <a:r>
              <a:rPr lang="en-GB" sz="1400" dirty="0"/>
              <a:t>Pareto function – relation between flows and distance</a:t>
            </a:r>
          </a:p>
          <a:p>
            <a:pPr>
              <a:lnSpc>
                <a:spcPct val="70000"/>
              </a:lnSpc>
            </a:pPr>
            <a:endParaRPr lang="en-GB" sz="1400" dirty="0"/>
          </a:p>
          <a:p>
            <a:pPr>
              <a:lnSpc>
                <a:spcPct val="70000"/>
              </a:lnSpc>
            </a:pPr>
            <a:endParaRPr lang="en-GB" sz="1400" i="1" dirty="0"/>
          </a:p>
          <a:p>
            <a:pPr>
              <a:lnSpc>
                <a:spcPct val="70000"/>
              </a:lnSpc>
            </a:pPr>
            <a:r>
              <a:rPr lang="en-GB" sz="1400" i="1" dirty="0"/>
              <a:t>F</a:t>
            </a:r>
            <a:r>
              <a:rPr lang="en-GB" sz="1400" dirty="0"/>
              <a:t> = flow; </a:t>
            </a:r>
            <a:r>
              <a:rPr lang="en-GB" sz="1400" i="1" dirty="0"/>
              <a:t>D </a:t>
            </a:r>
            <a:r>
              <a:rPr lang="en-GB" sz="1400" dirty="0"/>
              <a:t>= distance; </a:t>
            </a:r>
            <a:r>
              <a:rPr lang="en-GB" sz="1400" i="1" dirty="0"/>
              <a:t>a</a:t>
            </a:r>
            <a:r>
              <a:rPr lang="en-GB" sz="1400" dirty="0"/>
              <a:t> and </a:t>
            </a:r>
            <a:r>
              <a:rPr lang="en-GB" sz="1400" i="1" dirty="0"/>
              <a:t>b</a:t>
            </a:r>
            <a:r>
              <a:rPr lang="en-GB" sz="1400" dirty="0"/>
              <a:t> = constant</a:t>
            </a:r>
          </a:p>
          <a:p>
            <a:pPr>
              <a:lnSpc>
                <a:spcPct val="70000"/>
              </a:lnSpc>
            </a:pPr>
            <a:r>
              <a:rPr lang="en-GB" sz="1400" dirty="0"/>
              <a:t>Low values of </a:t>
            </a:r>
            <a:r>
              <a:rPr lang="en-GB" sz="1400" i="1" dirty="0"/>
              <a:t>b</a:t>
            </a:r>
            <a:r>
              <a:rPr lang="en-GB" sz="1400" dirty="0"/>
              <a:t> =&gt; low slope curve – flows on a wide area</a:t>
            </a:r>
          </a:p>
          <a:p>
            <a:pPr>
              <a:lnSpc>
                <a:spcPct val="70000"/>
              </a:lnSpc>
            </a:pPr>
            <a:r>
              <a:rPr lang="en-GB" sz="1400" dirty="0"/>
              <a:t>High values of </a:t>
            </a:r>
            <a:r>
              <a:rPr lang="en-GB" sz="1400" i="1" dirty="0"/>
              <a:t>b </a:t>
            </a:r>
            <a:r>
              <a:rPr lang="en-GB" sz="1400" dirty="0"/>
              <a:t>=&gt; higher slope curve – flows on a restricted area</a:t>
            </a:r>
          </a:p>
          <a:p>
            <a:pPr>
              <a:lnSpc>
                <a:spcPct val="70000"/>
              </a:lnSpc>
            </a:pPr>
            <a:r>
              <a:rPr lang="en-GB" sz="1400" dirty="0"/>
              <a:t>Studies on migrations  </a:t>
            </a:r>
            <a:r>
              <a:rPr lang="en-GB" sz="1400" i="1" dirty="0"/>
              <a:t>b </a:t>
            </a:r>
            <a:r>
              <a:rPr lang="en-GB" sz="1400" dirty="0"/>
              <a:t>= -2</a:t>
            </a:r>
          </a:p>
          <a:p>
            <a:pPr>
              <a:lnSpc>
                <a:spcPct val="70000"/>
              </a:lnSpc>
            </a:pPr>
            <a:r>
              <a:rPr lang="en-GB" sz="1400" dirty="0"/>
              <a:t>(a similar structure deals with gravitation of urban areas / shopping centres)</a:t>
            </a:r>
          </a:p>
        </p:txBody>
      </p:sp>
      <p:sp>
        <p:nvSpPr>
          <p:cNvPr id="152580" name="Freeform 36"/>
          <p:cNvSpPr>
            <a:spLocks/>
          </p:cNvSpPr>
          <p:nvPr/>
        </p:nvSpPr>
        <p:spPr bwMode="auto">
          <a:xfrm>
            <a:off x="5397500" y="3441700"/>
            <a:ext cx="2960688"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1" name="Rectangle 37"/>
          <p:cNvSpPr>
            <a:spLocks noChangeArrowheads="1"/>
          </p:cNvSpPr>
          <p:nvPr/>
        </p:nvSpPr>
        <p:spPr bwMode="auto">
          <a:xfrm>
            <a:off x="6461125" y="64436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2" name="Rectangle 65"/>
          <p:cNvSpPr>
            <a:spLocks noChangeArrowheads="1"/>
          </p:cNvSpPr>
          <p:nvPr/>
        </p:nvSpPr>
        <p:spPr bwMode="auto">
          <a:xfrm>
            <a:off x="6419850" y="3848100"/>
            <a:ext cx="1049338"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Exponential</a:t>
            </a:r>
          </a:p>
          <a:p>
            <a:pPr>
              <a:buFont typeface="Monotype Sorts" pitchFamily="2" charset="2"/>
              <a:buNone/>
            </a:pPr>
            <a:r>
              <a:rPr lang="en-GB" sz="1200" b="1">
                <a:latin typeface="AvantGarde Bk BT" pitchFamily="34" charset="0"/>
              </a:rPr>
              <a:t>function</a:t>
            </a:r>
          </a:p>
        </p:txBody>
      </p:sp>
      <p:sp>
        <p:nvSpPr>
          <p:cNvPr id="152583" name="Arc 68"/>
          <p:cNvSpPr>
            <a:spLocks/>
          </p:cNvSpPr>
          <p:nvPr/>
        </p:nvSpPr>
        <p:spPr bwMode="auto">
          <a:xfrm rot="10800000">
            <a:off x="5561013" y="3457575"/>
            <a:ext cx="2465387" cy="2516188"/>
          </a:xfrm>
          <a:custGeom>
            <a:avLst/>
            <a:gdLst>
              <a:gd name="T0" fmla="*/ 2147483647 w 21336"/>
              <a:gd name="T1" fmla="*/ 0 h 21580"/>
              <a:gd name="T2" fmla="*/ 2147483647 w 21336"/>
              <a:gd name="T3" fmla="*/ 2147483647 h 21580"/>
              <a:gd name="T4" fmla="*/ 0 w 21336"/>
              <a:gd name="T5" fmla="*/ 2147483647 h 21580"/>
              <a:gd name="T6" fmla="*/ 0 60000 65536"/>
              <a:gd name="T7" fmla="*/ 0 60000 65536"/>
              <a:gd name="T8" fmla="*/ 0 60000 65536"/>
              <a:gd name="T9" fmla="*/ 0 w 21336"/>
              <a:gd name="T10" fmla="*/ 0 h 21580"/>
              <a:gd name="T11" fmla="*/ 21336 w 21336"/>
              <a:gd name="T12" fmla="*/ 21580 h 21580"/>
            </a:gdLst>
            <a:ahLst/>
            <a:cxnLst>
              <a:cxn ang="T6">
                <a:pos x="T0" y="T1"/>
              </a:cxn>
              <a:cxn ang="T7">
                <a:pos x="T2" y="T3"/>
              </a:cxn>
              <a:cxn ang="T8">
                <a:pos x="T4" y="T5"/>
              </a:cxn>
            </a:cxnLst>
            <a:rect l="T9" t="T10" r="T11" b="T12"/>
            <a:pathLst>
              <a:path w="21336" h="21580" fill="none" extrusionOk="0">
                <a:moveTo>
                  <a:pt x="940" y="0"/>
                </a:moveTo>
                <a:cubicBezTo>
                  <a:pt x="11205" y="448"/>
                  <a:pt x="19734" y="8064"/>
                  <a:pt x="21336" y="18213"/>
                </a:cubicBezTo>
              </a:path>
              <a:path w="21336" h="21580" stroke="0" extrusionOk="0">
                <a:moveTo>
                  <a:pt x="940" y="0"/>
                </a:moveTo>
                <a:cubicBezTo>
                  <a:pt x="11205" y="448"/>
                  <a:pt x="19734" y="8064"/>
                  <a:pt x="21336" y="18213"/>
                </a:cubicBezTo>
                <a:lnTo>
                  <a:pt x="0" y="21580"/>
                </a:lnTo>
                <a:close/>
              </a:path>
            </a:pathLst>
          </a:custGeom>
          <a:noFill/>
          <a:ln w="38100" cap="rnd">
            <a:solidFill>
              <a:srgbClr val="003300"/>
            </a:solidFill>
            <a:round/>
            <a:headEnd type="none" w="sm" len="sm"/>
            <a:tailEnd type="none" w="sm" len="sm"/>
          </a:ln>
        </p:spPr>
        <p:txBody>
          <a:bodyPr wrap="none" anchor="ctr"/>
          <a:lstStyle/>
          <a:p>
            <a:endParaRPr lang="it-IT"/>
          </a:p>
        </p:txBody>
      </p:sp>
      <p:sp>
        <p:nvSpPr>
          <p:cNvPr id="152584" name="Text Box 69"/>
          <p:cNvSpPr txBox="1">
            <a:spLocks noChangeArrowheads="1"/>
          </p:cNvSpPr>
          <p:nvPr/>
        </p:nvSpPr>
        <p:spPr bwMode="auto">
          <a:xfrm rot="-5400000">
            <a:off x="4050507" y="47696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sp>
        <p:nvSpPr>
          <p:cNvPr id="152585" name="Freeform 36"/>
          <p:cNvSpPr>
            <a:spLocks/>
          </p:cNvSpPr>
          <p:nvPr/>
        </p:nvSpPr>
        <p:spPr bwMode="auto">
          <a:xfrm>
            <a:off x="1100138" y="3429000"/>
            <a:ext cx="2960687"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6" name="Rectangle 37"/>
          <p:cNvSpPr>
            <a:spLocks noChangeArrowheads="1"/>
          </p:cNvSpPr>
          <p:nvPr/>
        </p:nvSpPr>
        <p:spPr bwMode="auto">
          <a:xfrm>
            <a:off x="2163763" y="64309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7" name="Rectangle 65"/>
          <p:cNvSpPr>
            <a:spLocks noChangeArrowheads="1"/>
          </p:cNvSpPr>
          <p:nvPr/>
        </p:nvSpPr>
        <p:spPr bwMode="auto">
          <a:xfrm>
            <a:off x="2262188" y="3835400"/>
            <a:ext cx="787400"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Linear </a:t>
            </a:r>
          </a:p>
          <a:p>
            <a:pPr>
              <a:buFont typeface="Monotype Sorts" pitchFamily="2" charset="2"/>
              <a:buNone/>
            </a:pPr>
            <a:r>
              <a:rPr lang="en-GB" sz="1200" b="1">
                <a:latin typeface="AvantGarde Bk BT" pitchFamily="34" charset="0"/>
              </a:rPr>
              <a:t>function</a:t>
            </a:r>
          </a:p>
        </p:txBody>
      </p:sp>
      <p:sp>
        <p:nvSpPr>
          <p:cNvPr id="152588" name="Text Box 69"/>
          <p:cNvSpPr txBox="1">
            <a:spLocks noChangeArrowheads="1"/>
          </p:cNvSpPr>
          <p:nvPr/>
        </p:nvSpPr>
        <p:spPr bwMode="auto">
          <a:xfrm rot="-5400000">
            <a:off x="-246856" y="47569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cxnSp>
        <p:nvCxnSpPr>
          <p:cNvPr id="152589" name="Connettore 1 27"/>
          <p:cNvCxnSpPr>
            <a:cxnSpLocks noChangeShapeType="1"/>
          </p:cNvCxnSpPr>
          <p:nvPr/>
        </p:nvCxnSpPr>
        <p:spPr bwMode="auto">
          <a:xfrm>
            <a:off x="1274763" y="3830638"/>
            <a:ext cx="2346325" cy="2130425"/>
          </a:xfrm>
          <a:prstGeom prst="line">
            <a:avLst/>
          </a:prstGeom>
          <a:noFill/>
          <a:ln w="19050" algn="ctr">
            <a:solidFill>
              <a:srgbClr val="333333"/>
            </a:solidFill>
            <a:round/>
            <a:headEnd/>
            <a:tailEnd/>
          </a:ln>
        </p:spPr>
      </p:cxnSp>
      <p:sp>
        <p:nvSpPr>
          <p:cNvPr id="152590" name="CasellaDiTesto 30"/>
          <p:cNvSpPr txBox="1">
            <a:spLocks noChangeArrowheads="1"/>
          </p:cNvSpPr>
          <p:nvPr/>
        </p:nvSpPr>
        <p:spPr bwMode="auto">
          <a:xfrm>
            <a:off x="3627438" y="1916113"/>
            <a:ext cx="1254125"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a*D</a:t>
            </a:r>
            <a:r>
              <a:rPr lang="it-IT" sz="2000" i="1" baseline="30000">
                <a:latin typeface="Tahoma" pitchFamily="34" charset="0"/>
              </a:rPr>
              <a:t>-b</a:t>
            </a:r>
          </a:p>
        </p:txBody>
      </p:sp>
      <p:sp>
        <p:nvSpPr>
          <p:cNvPr id="152591" name="CasellaDiTesto 31"/>
          <p:cNvSpPr txBox="1">
            <a:spLocks noChangeArrowheads="1"/>
          </p:cNvSpPr>
          <p:nvPr/>
        </p:nvSpPr>
        <p:spPr bwMode="auto">
          <a:xfrm>
            <a:off x="3424238" y="3463925"/>
            <a:ext cx="1662112"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a*(1/D</a:t>
            </a:r>
            <a:r>
              <a:rPr lang="it-IT" sz="2000" i="1" baseline="30000">
                <a:latin typeface="Tahoma" pitchFamily="34" charset="0"/>
              </a:rPr>
              <a:t> 2</a:t>
            </a:r>
            <a:r>
              <a:rPr lang="it-IT" sz="2000" i="1"/>
              <a:t>)</a:t>
            </a:r>
            <a:endParaRPr lang="it-IT" sz="2000" i="1" baseline="30000">
              <a:latin typeface="Tahoma" pitchFamily="34" charset="0"/>
            </a:endParaRPr>
          </a:p>
        </p:txBody>
      </p:sp>
      <mc:AlternateContent xmlns:mc="http://schemas.openxmlformats.org/markup-compatibility/2006" xmlns:p14="http://schemas.microsoft.com/office/powerpoint/2010/main">
        <mc:Choice Requires="p14">
          <p:contentPart p14:bwMode="auto" r:id="rId3">
            <p14:nvContentPartPr>
              <p14:cNvPr id="2" name="Input penna 1">
                <a:extLst>
                  <a:ext uri="{FF2B5EF4-FFF2-40B4-BE49-F238E27FC236}">
                    <a16:creationId xmlns:a16="http://schemas.microsoft.com/office/drawing/2014/main" id="{E9DE7C07-CEBD-5A34-21B8-6CC134FFE072}"/>
                  </a:ext>
                </a:extLst>
              </p14:cNvPr>
              <p14:cNvContentPartPr/>
              <p14:nvPr/>
            </p14:nvContentPartPr>
            <p14:xfrm>
              <a:off x="3632400" y="2019240"/>
              <a:ext cx="1435320" cy="64080"/>
            </p14:xfrm>
          </p:contentPart>
        </mc:Choice>
        <mc:Fallback xmlns="">
          <p:pic>
            <p:nvPicPr>
              <p:cNvPr id="2" name="Input penna 1">
                <a:extLst>
                  <a:ext uri="{FF2B5EF4-FFF2-40B4-BE49-F238E27FC236}">
                    <a16:creationId xmlns:a16="http://schemas.microsoft.com/office/drawing/2014/main" id="{E9DE7C07-CEBD-5A34-21B8-6CC134FFE072}"/>
                  </a:ext>
                </a:extLst>
              </p:cNvPr>
              <p:cNvPicPr/>
              <p:nvPr/>
            </p:nvPicPr>
            <p:blipFill>
              <a:blip r:embed="rId4"/>
              <a:stretch>
                <a:fillRect/>
              </a:stretch>
            </p:blipFill>
            <p:spPr>
              <a:xfrm>
                <a:off x="3616560" y="1955880"/>
                <a:ext cx="1466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a:extLst>
                  <a:ext uri="{FF2B5EF4-FFF2-40B4-BE49-F238E27FC236}">
                    <a16:creationId xmlns:a16="http://schemas.microsoft.com/office/drawing/2014/main" id="{5BCE1D0C-D675-06B1-F686-5FEA555D411A}"/>
                  </a:ext>
                </a:extLst>
              </p14:cNvPr>
              <p14:cNvContentPartPr/>
              <p14:nvPr/>
            </p14:nvContentPartPr>
            <p14:xfrm>
              <a:off x="3753000" y="2171520"/>
              <a:ext cx="1251360" cy="32400"/>
            </p14:xfrm>
          </p:contentPart>
        </mc:Choice>
        <mc:Fallback xmlns="">
          <p:pic>
            <p:nvPicPr>
              <p:cNvPr id="3" name="Input penna 2">
                <a:extLst>
                  <a:ext uri="{FF2B5EF4-FFF2-40B4-BE49-F238E27FC236}">
                    <a16:creationId xmlns:a16="http://schemas.microsoft.com/office/drawing/2014/main" id="{5BCE1D0C-D675-06B1-F686-5FEA555D411A}"/>
                  </a:ext>
                </a:extLst>
              </p:cNvPr>
              <p:cNvPicPr/>
              <p:nvPr/>
            </p:nvPicPr>
            <p:blipFill>
              <a:blip r:embed="rId6"/>
              <a:stretch>
                <a:fillRect/>
              </a:stretch>
            </p:blipFill>
            <p:spPr>
              <a:xfrm>
                <a:off x="3737160" y="2108160"/>
                <a:ext cx="1282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a:extLst>
                  <a:ext uri="{FF2B5EF4-FFF2-40B4-BE49-F238E27FC236}">
                    <a16:creationId xmlns:a16="http://schemas.microsoft.com/office/drawing/2014/main" id="{00594800-CA3F-E836-FB68-F5C0F708E8E2}"/>
                  </a:ext>
                </a:extLst>
              </p14:cNvPr>
              <p14:cNvContentPartPr/>
              <p14:nvPr/>
            </p14:nvContentPartPr>
            <p14:xfrm>
              <a:off x="3892680" y="2089080"/>
              <a:ext cx="946440" cy="64080"/>
            </p14:xfrm>
          </p:contentPart>
        </mc:Choice>
        <mc:Fallback xmlns="">
          <p:pic>
            <p:nvPicPr>
              <p:cNvPr id="4" name="Input penna 3">
                <a:extLst>
                  <a:ext uri="{FF2B5EF4-FFF2-40B4-BE49-F238E27FC236}">
                    <a16:creationId xmlns:a16="http://schemas.microsoft.com/office/drawing/2014/main" id="{00594800-CA3F-E836-FB68-F5C0F708E8E2}"/>
                  </a:ext>
                </a:extLst>
              </p:cNvPr>
              <p:cNvPicPr/>
              <p:nvPr/>
            </p:nvPicPr>
            <p:blipFill>
              <a:blip r:embed="rId8"/>
              <a:stretch>
                <a:fillRect/>
              </a:stretch>
            </p:blipFill>
            <p:spPr>
              <a:xfrm>
                <a:off x="3876840" y="2025720"/>
                <a:ext cx="977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a:extLst>
                  <a:ext uri="{FF2B5EF4-FFF2-40B4-BE49-F238E27FC236}">
                    <a16:creationId xmlns:a16="http://schemas.microsoft.com/office/drawing/2014/main" id="{21DCA7C1-4AAB-420A-CC80-B65A82E4B074}"/>
                  </a:ext>
                </a:extLst>
              </p14:cNvPr>
              <p14:cNvContentPartPr/>
              <p14:nvPr/>
            </p14:nvContentPartPr>
            <p14:xfrm>
              <a:off x="3702240" y="2146320"/>
              <a:ext cx="914760" cy="6840"/>
            </p14:xfrm>
          </p:contentPart>
        </mc:Choice>
        <mc:Fallback xmlns="">
          <p:pic>
            <p:nvPicPr>
              <p:cNvPr id="5" name="Input penna 4">
                <a:extLst>
                  <a:ext uri="{FF2B5EF4-FFF2-40B4-BE49-F238E27FC236}">
                    <a16:creationId xmlns:a16="http://schemas.microsoft.com/office/drawing/2014/main" id="{21DCA7C1-4AAB-420A-CC80-B65A82E4B074}"/>
                  </a:ext>
                </a:extLst>
              </p:cNvPr>
              <p:cNvPicPr/>
              <p:nvPr/>
            </p:nvPicPr>
            <p:blipFill>
              <a:blip r:embed="rId10"/>
              <a:stretch>
                <a:fillRect/>
              </a:stretch>
            </p:blipFill>
            <p:spPr>
              <a:xfrm>
                <a:off x="3686400" y="2082960"/>
                <a:ext cx="946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put penna 5">
                <a:extLst>
                  <a:ext uri="{FF2B5EF4-FFF2-40B4-BE49-F238E27FC236}">
                    <a16:creationId xmlns:a16="http://schemas.microsoft.com/office/drawing/2014/main" id="{0A1F0D68-8D06-F3AF-3C73-DA727A124BFF}"/>
                  </a:ext>
                </a:extLst>
              </p14:cNvPr>
              <p14:cNvContentPartPr/>
              <p14:nvPr/>
            </p14:nvContentPartPr>
            <p14:xfrm>
              <a:off x="3695760" y="2108160"/>
              <a:ext cx="1010160" cy="51120"/>
            </p14:xfrm>
          </p:contentPart>
        </mc:Choice>
        <mc:Fallback xmlns="">
          <p:pic>
            <p:nvPicPr>
              <p:cNvPr id="6" name="Input penna 5">
                <a:extLst>
                  <a:ext uri="{FF2B5EF4-FFF2-40B4-BE49-F238E27FC236}">
                    <a16:creationId xmlns:a16="http://schemas.microsoft.com/office/drawing/2014/main" id="{0A1F0D68-8D06-F3AF-3C73-DA727A124BFF}"/>
                  </a:ext>
                </a:extLst>
              </p:cNvPr>
              <p:cNvPicPr/>
              <p:nvPr/>
            </p:nvPicPr>
            <p:blipFill>
              <a:blip r:embed="rId12"/>
              <a:stretch>
                <a:fillRect/>
              </a:stretch>
            </p:blipFill>
            <p:spPr>
              <a:xfrm>
                <a:off x="3679920" y="2044800"/>
                <a:ext cx="1041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put penna 6">
                <a:extLst>
                  <a:ext uri="{FF2B5EF4-FFF2-40B4-BE49-F238E27FC236}">
                    <a16:creationId xmlns:a16="http://schemas.microsoft.com/office/drawing/2014/main" id="{2D6457C3-A372-1536-0B8F-EA0FA49BABEC}"/>
                  </a:ext>
                </a:extLst>
              </p14:cNvPr>
              <p14:cNvContentPartPr/>
              <p14:nvPr/>
            </p14:nvContentPartPr>
            <p14:xfrm>
              <a:off x="831960" y="2324160"/>
              <a:ext cx="711720" cy="38520"/>
            </p14:xfrm>
          </p:contentPart>
        </mc:Choice>
        <mc:Fallback xmlns="">
          <p:pic>
            <p:nvPicPr>
              <p:cNvPr id="7" name="Input penna 6">
                <a:extLst>
                  <a:ext uri="{FF2B5EF4-FFF2-40B4-BE49-F238E27FC236}">
                    <a16:creationId xmlns:a16="http://schemas.microsoft.com/office/drawing/2014/main" id="{2D6457C3-A372-1536-0B8F-EA0FA49BABEC}"/>
                  </a:ext>
                </a:extLst>
              </p:cNvPr>
              <p:cNvPicPr/>
              <p:nvPr/>
            </p:nvPicPr>
            <p:blipFill>
              <a:blip r:embed="rId14"/>
              <a:stretch>
                <a:fillRect/>
              </a:stretch>
            </p:blipFill>
            <p:spPr>
              <a:xfrm>
                <a:off x="816120" y="2260800"/>
                <a:ext cx="743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put penna 7">
                <a:extLst>
                  <a:ext uri="{FF2B5EF4-FFF2-40B4-BE49-F238E27FC236}">
                    <a16:creationId xmlns:a16="http://schemas.microsoft.com/office/drawing/2014/main" id="{92B3F7D8-F9D6-0472-AA26-705BFE846E97}"/>
                  </a:ext>
                </a:extLst>
              </p14:cNvPr>
              <p14:cNvContentPartPr/>
              <p14:nvPr/>
            </p14:nvContentPartPr>
            <p14:xfrm>
              <a:off x="851040" y="2368440"/>
              <a:ext cx="667080" cy="32400"/>
            </p14:xfrm>
          </p:contentPart>
        </mc:Choice>
        <mc:Fallback xmlns="">
          <p:pic>
            <p:nvPicPr>
              <p:cNvPr id="8" name="Input penna 7">
                <a:extLst>
                  <a:ext uri="{FF2B5EF4-FFF2-40B4-BE49-F238E27FC236}">
                    <a16:creationId xmlns:a16="http://schemas.microsoft.com/office/drawing/2014/main" id="{92B3F7D8-F9D6-0472-AA26-705BFE846E97}"/>
                  </a:ext>
                </a:extLst>
              </p:cNvPr>
              <p:cNvPicPr/>
              <p:nvPr/>
            </p:nvPicPr>
            <p:blipFill>
              <a:blip r:embed="rId16"/>
              <a:stretch>
                <a:fillRect/>
              </a:stretch>
            </p:blipFill>
            <p:spPr>
              <a:xfrm>
                <a:off x="835200" y="2305080"/>
                <a:ext cx="698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put penna 8">
                <a:extLst>
                  <a:ext uri="{FF2B5EF4-FFF2-40B4-BE49-F238E27FC236}">
                    <a16:creationId xmlns:a16="http://schemas.microsoft.com/office/drawing/2014/main" id="{6C5B57A8-41D6-5A99-DEB9-790EFEC080E7}"/>
                  </a:ext>
                </a:extLst>
              </p14:cNvPr>
              <p14:cNvContentPartPr/>
              <p14:nvPr/>
            </p14:nvContentPartPr>
            <p14:xfrm>
              <a:off x="1644840" y="2286000"/>
              <a:ext cx="933840" cy="6840"/>
            </p14:xfrm>
          </p:contentPart>
        </mc:Choice>
        <mc:Fallback xmlns="">
          <p:pic>
            <p:nvPicPr>
              <p:cNvPr id="9" name="Input penna 8">
                <a:extLst>
                  <a:ext uri="{FF2B5EF4-FFF2-40B4-BE49-F238E27FC236}">
                    <a16:creationId xmlns:a16="http://schemas.microsoft.com/office/drawing/2014/main" id="{6C5B57A8-41D6-5A99-DEB9-790EFEC080E7}"/>
                  </a:ext>
                </a:extLst>
              </p:cNvPr>
              <p:cNvPicPr/>
              <p:nvPr/>
            </p:nvPicPr>
            <p:blipFill>
              <a:blip r:embed="rId18"/>
              <a:stretch>
                <a:fillRect/>
              </a:stretch>
            </p:blipFill>
            <p:spPr>
              <a:xfrm>
                <a:off x="1629000" y="2222640"/>
                <a:ext cx="965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put penna 9">
                <a:extLst>
                  <a:ext uri="{FF2B5EF4-FFF2-40B4-BE49-F238E27FC236}">
                    <a16:creationId xmlns:a16="http://schemas.microsoft.com/office/drawing/2014/main" id="{27B59E01-C5D3-77A3-0C4B-6910EA54BE1B}"/>
                  </a:ext>
                </a:extLst>
              </p14:cNvPr>
              <p14:cNvContentPartPr/>
              <p14:nvPr/>
            </p14:nvContentPartPr>
            <p14:xfrm>
              <a:off x="4660920" y="1574640"/>
              <a:ext cx="13320" cy="108360"/>
            </p14:xfrm>
          </p:contentPart>
        </mc:Choice>
        <mc:Fallback xmlns="">
          <p:pic>
            <p:nvPicPr>
              <p:cNvPr id="10" name="Input penna 9">
                <a:extLst>
                  <a:ext uri="{FF2B5EF4-FFF2-40B4-BE49-F238E27FC236}">
                    <a16:creationId xmlns:a16="http://schemas.microsoft.com/office/drawing/2014/main" id="{27B59E01-C5D3-77A3-0C4B-6910EA54BE1B}"/>
                  </a:ext>
                </a:extLst>
              </p:cNvPr>
              <p:cNvPicPr/>
              <p:nvPr/>
            </p:nvPicPr>
            <p:blipFill>
              <a:blip r:embed="rId20"/>
              <a:stretch>
                <a:fillRect/>
              </a:stretch>
            </p:blipFill>
            <p:spPr>
              <a:xfrm>
                <a:off x="4645080" y="1511280"/>
                <a:ext cx="446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put penna 10">
                <a:extLst>
                  <a:ext uri="{FF2B5EF4-FFF2-40B4-BE49-F238E27FC236}">
                    <a16:creationId xmlns:a16="http://schemas.microsoft.com/office/drawing/2014/main" id="{ECF15092-7E77-CC37-A1A0-FD24A8739E77}"/>
                  </a:ext>
                </a:extLst>
              </p14:cNvPr>
              <p14:cNvContentPartPr/>
              <p14:nvPr/>
            </p14:nvContentPartPr>
            <p14:xfrm>
              <a:off x="4521240" y="1752480"/>
              <a:ext cx="254520" cy="70200"/>
            </p14:xfrm>
          </p:contentPart>
        </mc:Choice>
        <mc:Fallback xmlns="">
          <p:pic>
            <p:nvPicPr>
              <p:cNvPr id="11" name="Input penna 10">
                <a:extLst>
                  <a:ext uri="{FF2B5EF4-FFF2-40B4-BE49-F238E27FC236}">
                    <a16:creationId xmlns:a16="http://schemas.microsoft.com/office/drawing/2014/main" id="{ECF15092-7E77-CC37-A1A0-FD24A8739E77}"/>
                  </a:ext>
                </a:extLst>
              </p:cNvPr>
              <p:cNvPicPr/>
              <p:nvPr/>
            </p:nvPicPr>
            <p:blipFill>
              <a:blip r:embed="rId22"/>
              <a:stretch>
                <a:fillRect/>
              </a:stretch>
            </p:blipFill>
            <p:spPr>
              <a:xfrm>
                <a:off x="4505400" y="1689120"/>
                <a:ext cx="285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put penna 11">
                <a:extLst>
                  <a:ext uri="{FF2B5EF4-FFF2-40B4-BE49-F238E27FC236}">
                    <a16:creationId xmlns:a16="http://schemas.microsoft.com/office/drawing/2014/main" id="{B0D9ABA1-D420-2782-CADF-08A0B239D34D}"/>
                  </a:ext>
                </a:extLst>
              </p14:cNvPr>
              <p14:cNvContentPartPr/>
              <p14:nvPr/>
            </p14:nvContentPartPr>
            <p14:xfrm>
              <a:off x="685800" y="488880"/>
              <a:ext cx="2959560" cy="70200"/>
            </p14:xfrm>
          </p:contentPart>
        </mc:Choice>
        <mc:Fallback xmlns="">
          <p:pic>
            <p:nvPicPr>
              <p:cNvPr id="12" name="Input penna 11">
                <a:extLst>
                  <a:ext uri="{FF2B5EF4-FFF2-40B4-BE49-F238E27FC236}">
                    <a16:creationId xmlns:a16="http://schemas.microsoft.com/office/drawing/2014/main" id="{B0D9ABA1-D420-2782-CADF-08A0B239D34D}"/>
                  </a:ext>
                </a:extLst>
              </p:cNvPr>
              <p:cNvPicPr/>
              <p:nvPr/>
            </p:nvPicPr>
            <p:blipFill>
              <a:blip r:embed="rId24"/>
              <a:stretch>
                <a:fillRect/>
              </a:stretch>
            </p:blipFill>
            <p:spPr>
              <a:xfrm>
                <a:off x="669960" y="425520"/>
                <a:ext cx="2990880" cy="196920"/>
              </a:xfrm>
              <a:prstGeom prst="rect">
                <a:avLst/>
              </a:prstGeom>
            </p:spPr>
          </p:pic>
        </mc:Fallback>
      </mc:AlternateContent>
    </p:spTree>
    <p:extLst>
      <p:ext uri="{BB962C8B-B14F-4D97-AF65-F5344CB8AC3E}">
        <p14:creationId xmlns:p14="http://schemas.microsoft.com/office/powerpoint/2010/main" val="2067225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2800" dirty="0">
                <a:latin typeface="Tahoma" pitchFamily="34" charset="0"/>
              </a:rPr>
              <a:t>Spatial Interaction Models – general formula</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3429000"/>
            <a:ext cx="7772400" cy="3168650"/>
          </a:xfrm>
        </p:spPr>
        <p:txBody>
          <a:bodyPr>
            <a:normAutofit lnSpcReduction="10000"/>
          </a:bodyPr>
          <a:lstStyle/>
          <a:p>
            <a:r>
              <a:rPr lang="en-US" sz="2400" i="1" dirty="0" err="1"/>
              <a:t>Tij</a:t>
            </a:r>
            <a:r>
              <a:rPr lang="en-US" sz="2400" dirty="0"/>
              <a:t> : Interaction between location </a:t>
            </a:r>
            <a:r>
              <a:rPr lang="en-US" sz="2400" i="1" dirty="0"/>
              <a:t>i</a:t>
            </a:r>
            <a:r>
              <a:rPr lang="en-US" sz="2400" dirty="0"/>
              <a:t> (origin) and location </a:t>
            </a:r>
            <a:r>
              <a:rPr lang="en-US" sz="2400" i="1" dirty="0"/>
              <a:t>j</a:t>
            </a:r>
            <a:r>
              <a:rPr lang="en-US" sz="2400" dirty="0"/>
              <a:t> (destination). </a:t>
            </a:r>
          </a:p>
          <a:p>
            <a:r>
              <a:rPr lang="en-US" sz="2400" i="1" dirty="0"/>
              <a:t>Vi</a:t>
            </a:r>
            <a:r>
              <a:rPr lang="en-US" sz="2400" dirty="0"/>
              <a:t> : Attributes of the location of origin </a:t>
            </a:r>
            <a:r>
              <a:rPr lang="en-US" sz="2400" i="1" dirty="0"/>
              <a:t>I</a:t>
            </a:r>
          </a:p>
          <a:p>
            <a:r>
              <a:rPr lang="en-US" sz="2400" i="1" dirty="0" err="1"/>
              <a:t>Wj</a:t>
            </a:r>
            <a:r>
              <a:rPr lang="en-US" sz="2400" dirty="0"/>
              <a:t> : Attributes of the location of destination </a:t>
            </a:r>
            <a:r>
              <a:rPr lang="en-US" sz="2400" i="1" dirty="0"/>
              <a:t>j</a:t>
            </a:r>
            <a:r>
              <a:rPr lang="en-US" sz="2400" dirty="0"/>
              <a:t>. </a:t>
            </a:r>
          </a:p>
          <a:p>
            <a:r>
              <a:rPr lang="en-US" sz="2400" i="1" dirty="0" err="1"/>
              <a:t>Sij</a:t>
            </a:r>
            <a:r>
              <a:rPr lang="en-US" sz="2400" dirty="0"/>
              <a:t> : Attributes of separation between the location of origin </a:t>
            </a:r>
            <a:r>
              <a:rPr lang="en-US" sz="2400" i="1" dirty="0"/>
              <a:t>i</a:t>
            </a:r>
            <a:r>
              <a:rPr lang="en-US" sz="2400" dirty="0"/>
              <a:t> and the location of destination </a:t>
            </a:r>
            <a:r>
              <a:rPr lang="en-US" sz="2400" i="1" dirty="0"/>
              <a:t>j</a:t>
            </a:r>
            <a:r>
              <a:rPr lang="en-US" sz="2400" dirty="0"/>
              <a:t>. Also known as </a:t>
            </a:r>
            <a:r>
              <a:rPr lang="en-US" sz="2400" b="1" dirty="0"/>
              <a:t>transport friction,</a:t>
            </a:r>
            <a:r>
              <a:rPr lang="en-US" sz="2400" dirty="0"/>
              <a:t> </a:t>
            </a:r>
            <a:r>
              <a:rPr lang="en-US" sz="2400" b="1" dirty="0"/>
              <a:t>friction of </a:t>
            </a:r>
            <a:r>
              <a:rPr lang="en-US" sz="2400" b="1" i="1" u="sng" dirty="0"/>
              <a:t>distance</a:t>
            </a:r>
            <a:r>
              <a:rPr lang="en-US" sz="2400" dirty="0"/>
              <a:t> or </a:t>
            </a:r>
            <a:r>
              <a:rPr lang="en-US" sz="2400" b="1" dirty="0"/>
              <a:t>impedance</a:t>
            </a:r>
            <a:r>
              <a:rPr lang="en-US" sz="2400" dirty="0"/>
              <a:t>. </a:t>
            </a:r>
            <a:endParaRPr lang="en-GB" sz="2400" i="1" dirty="0">
              <a:latin typeface="Tahoma" pitchFamily="34" charset="0"/>
            </a:endParaRPr>
          </a:p>
        </p:txBody>
      </p:sp>
      <p:pic>
        <p:nvPicPr>
          <p:cNvPr id="44034" name="Picture 2" descr="https://i2.wp.com/transportgeography.org/wp-content/uploads/general_spatial_interaction.png?resize=202%2C29&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235812"/>
            <a:ext cx="501573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8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GB" sz="3600">
                <a:latin typeface="Tahoma" pitchFamily="34" charset="0"/>
              </a:rPr>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533400" indent="-533400" eaLnBrk="1" hangingPunct="1">
              <a:lnSpc>
                <a:spcPct val="90000"/>
              </a:lnSpc>
              <a:buFont typeface="Wingdings" pitchFamily="2" charset="2"/>
              <a:buAutoNum type="arabicPeriod"/>
            </a:pPr>
            <a:r>
              <a:rPr lang="en-GB" sz="2800" dirty="0">
                <a:latin typeface="Tahoma" pitchFamily="34" charset="0"/>
              </a:rPr>
              <a:t>Geographical space, geographical concepts and Economic Geography</a:t>
            </a:r>
          </a:p>
          <a:p>
            <a:pPr marL="533400" indent="-533400" eaLnBrk="1" hangingPunct="1">
              <a:lnSpc>
                <a:spcPct val="90000"/>
              </a:lnSpc>
              <a:buFont typeface="Wingdings" pitchFamily="2" charset="2"/>
              <a:buAutoNum type="arabicPeriod"/>
            </a:pPr>
            <a:r>
              <a:rPr lang="en-GB" sz="2800" dirty="0">
                <a:latin typeface="Tahoma" pitchFamily="34" charset="0"/>
              </a:rPr>
              <a:t>What is economic Geography?</a:t>
            </a:r>
          </a:p>
          <a:p>
            <a:pPr marL="533400" indent="-533400" eaLnBrk="1" hangingPunct="1">
              <a:lnSpc>
                <a:spcPct val="90000"/>
              </a:lnSpc>
              <a:buFont typeface="Wingdings" pitchFamily="2" charset="2"/>
              <a:buAutoNum type="arabicPeriod"/>
            </a:pPr>
            <a:r>
              <a:rPr lang="en-GB" sz="2800" dirty="0">
                <a:latin typeface="Tahoma" pitchFamily="34" charset="0"/>
              </a:rPr>
              <a:t>Origins and evolutions of Economic Geography</a:t>
            </a:r>
          </a:p>
          <a:p>
            <a:pPr marL="533400" indent="-533400" eaLnBrk="1" hangingPunct="1">
              <a:lnSpc>
                <a:spcPct val="90000"/>
              </a:lnSpc>
              <a:buFont typeface="Wingdings" pitchFamily="2" charset="2"/>
              <a:buAutoNum type="arabicPeriod"/>
            </a:pPr>
            <a:r>
              <a:rPr lang="en-GB" sz="2800" dirty="0">
                <a:latin typeface="Tahoma" pitchFamily="34" charset="0"/>
              </a:rPr>
              <a:t>Geographical models and the study of human space</a:t>
            </a:r>
          </a:p>
          <a:p>
            <a:pPr marL="533400" indent="-533400" eaLnBrk="1" hangingPunct="1">
              <a:lnSpc>
                <a:spcPct val="90000"/>
              </a:lnSpc>
              <a:buFont typeface="Wingdings" pitchFamily="2" charset="2"/>
              <a:buAutoNum type="arabicPeriod"/>
            </a:pPr>
            <a:r>
              <a:rPr lang="en-GB" sz="2800" dirty="0">
                <a:latin typeface="Tahoma" pitchFamily="34" charset="0"/>
              </a:rPr>
              <a:t>Models in Economic Geography (anticipation)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3600">
                <a:latin typeface="Tahoma" pitchFamily="34" charset="0"/>
              </a:rPr>
              <a:t>Gravitation</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400">
                <a:latin typeface="Tahoma" pitchFamily="34" charset="0"/>
              </a:rPr>
              <a:t>Reilly’s law (1929) on the forming of retail areas</a:t>
            </a:r>
          </a:p>
          <a:p>
            <a:pPr eaLnBrk="1" hangingPunct="1">
              <a:lnSpc>
                <a:spcPct val="80000"/>
              </a:lnSpc>
            </a:pPr>
            <a:r>
              <a:rPr lang="en-GB" sz="2400">
                <a:latin typeface="Tahoma" pitchFamily="34" charset="0"/>
              </a:rPr>
              <a:t>Interaction of a city and its service area can be expressed as :</a:t>
            </a:r>
          </a:p>
          <a:p>
            <a:pPr algn="ctr" eaLnBrk="1" hangingPunct="1">
              <a:lnSpc>
                <a:spcPct val="80000"/>
              </a:lnSpc>
              <a:buFont typeface="Wingdings" pitchFamily="2" charset="2"/>
              <a:buNone/>
            </a:pPr>
            <a:r>
              <a:rPr lang="en-GB" sz="2400" i="1">
                <a:latin typeface="Tahoma" pitchFamily="34" charset="0"/>
              </a:rPr>
              <a:t>F = a * D </a:t>
            </a:r>
            <a:r>
              <a:rPr lang="en-GB" sz="2400" i="1" baseline="30000">
                <a:latin typeface="Tahoma" pitchFamily="34" charset="0"/>
              </a:rPr>
              <a:t>– b</a:t>
            </a:r>
          </a:p>
          <a:p>
            <a:pPr eaLnBrk="1" hangingPunct="1">
              <a:lnSpc>
                <a:spcPct val="80000"/>
              </a:lnSpc>
            </a:pPr>
            <a:r>
              <a:rPr lang="en-GB" sz="2400" i="1">
                <a:latin typeface="Tahoma" pitchFamily="34" charset="0"/>
              </a:rPr>
              <a:t>a </a:t>
            </a:r>
            <a:r>
              <a:rPr lang="en-GB" sz="2400">
                <a:latin typeface="Tahoma" pitchFamily="34" charset="0"/>
              </a:rPr>
              <a:t>= mass of a city (population or other indexes of ‘centrality’) </a:t>
            </a:r>
          </a:p>
          <a:p>
            <a:pPr eaLnBrk="1" hangingPunct="1">
              <a:lnSpc>
                <a:spcPct val="80000"/>
              </a:lnSpc>
            </a:pPr>
            <a:r>
              <a:rPr lang="en-GB" sz="2400" i="1">
                <a:latin typeface="Tahoma" pitchFamily="34" charset="0"/>
              </a:rPr>
              <a:t>D </a:t>
            </a:r>
            <a:r>
              <a:rPr lang="en-GB" sz="2400">
                <a:latin typeface="Tahoma" pitchFamily="34" charset="0"/>
              </a:rPr>
              <a:t>= distance of places out and around the city</a:t>
            </a:r>
          </a:p>
          <a:p>
            <a:pPr eaLnBrk="1" hangingPunct="1">
              <a:lnSpc>
                <a:spcPct val="80000"/>
              </a:lnSpc>
            </a:pPr>
            <a:r>
              <a:rPr lang="en-GB" sz="2400" i="1">
                <a:latin typeface="Tahoma" pitchFamily="34" charset="0"/>
              </a:rPr>
              <a:t>b</a:t>
            </a:r>
            <a:r>
              <a:rPr lang="en-GB" sz="2400">
                <a:latin typeface="Tahoma" pitchFamily="34" charset="0"/>
              </a:rPr>
              <a:t> = parameter to indicate the slope (=&gt; extension of the gravitating area)</a:t>
            </a:r>
            <a:endParaRPr lang="en-GB" sz="2400" i="1">
              <a:latin typeface="Tahoma" pitchFamily="34" charset="0"/>
            </a:endParaRPr>
          </a:p>
          <a:p>
            <a:pPr eaLnBrk="1" hangingPunct="1">
              <a:lnSpc>
                <a:spcPct val="80000"/>
              </a:lnSpc>
            </a:pPr>
            <a:r>
              <a:rPr lang="en-GB" sz="2400" i="1">
                <a:latin typeface="Tahoma" pitchFamily="34" charset="0"/>
              </a:rPr>
              <a:t>[the formula can also express the attraction generated by a mall on its catchment area, where “a” represents a measure of attraction as the floor space]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179388" y="304800"/>
            <a:ext cx="8713787" cy="1143000"/>
          </a:xfrm>
        </p:spPr>
        <p:txBody>
          <a:bodyPr/>
          <a:lstStyle/>
          <a:p>
            <a:r>
              <a:rPr lang="en-GB" sz="2800" dirty="0">
                <a:latin typeface="Tahoma" pitchFamily="34" charset="0"/>
              </a:rPr>
              <a:t>Geographical Space and Economic Geography  (4/4)</a:t>
            </a:r>
            <a:endParaRPr lang="it-IT" sz="2800" dirty="0">
              <a:latin typeface="Tahoma" pitchFamily="34" charset="0"/>
            </a:endParaRPr>
          </a:p>
        </p:txBody>
      </p:sp>
      <p:sp>
        <p:nvSpPr>
          <p:cNvPr id="16386"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b="1" dirty="0">
                <a:latin typeface="Tahoma" pitchFamily="34" charset="0"/>
              </a:rPr>
              <a:t>Economic Geography:</a:t>
            </a:r>
          </a:p>
          <a:p>
            <a:pPr lvl="1" eaLnBrk="1" hangingPunct="1">
              <a:lnSpc>
                <a:spcPct val="90000"/>
              </a:lnSpc>
            </a:pPr>
            <a:r>
              <a:rPr lang="en-GB" dirty="0">
                <a:latin typeface="Tahoma" pitchFamily="34" charset="0"/>
              </a:rPr>
              <a:t>Focuses on the </a:t>
            </a:r>
            <a:r>
              <a:rPr lang="en-GB" b="1" dirty="0">
                <a:latin typeface="Tahoma" pitchFamily="34" charset="0"/>
              </a:rPr>
              <a:t>knowledge </a:t>
            </a:r>
            <a:r>
              <a:rPr lang="en-GB" dirty="0">
                <a:latin typeface="Tahoma" pitchFamily="34" charset="0"/>
              </a:rPr>
              <a:t>of the geographical space (as an index of human and natural evolutions) and on the </a:t>
            </a:r>
            <a:r>
              <a:rPr lang="en-GB" b="1" dirty="0">
                <a:latin typeface="Tahoma" pitchFamily="34" charset="0"/>
              </a:rPr>
              <a:t>management </a:t>
            </a:r>
            <a:r>
              <a:rPr lang="en-GB" dirty="0">
                <a:latin typeface="Tahoma" pitchFamily="34" charset="0"/>
              </a:rPr>
              <a:t>of space (as an index of the social, political and economical evolutions)</a:t>
            </a:r>
          </a:p>
          <a:p>
            <a:pPr lvl="1" eaLnBrk="1" hangingPunct="1">
              <a:lnSpc>
                <a:spcPct val="90000"/>
              </a:lnSpc>
            </a:pPr>
            <a:r>
              <a:rPr lang="en-GB" dirty="0">
                <a:latin typeface="Tahoma" pitchFamily="34" charset="0"/>
              </a:rPr>
              <a:t>focuses on the processes of </a:t>
            </a:r>
            <a:r>
              <a:rPr lang="en-GB" b="1" dirty="0">
                <a:latin typeface="Tahoma" pitchFamily="34" charset="0"/>
              </a:rPr>
              <a:t>management of production </a:t>
            </a:r>
            <a:r>
              <a:rPr lang="en-GB" dirty="0">
                <a:latin typeface="Tahoma" pitchFamily="34" charset="0"/>
              </a:rPr>
              <a:t>of goods and services in </a:t>
            </a:r>
            <a:r>
              <a:rPr lang="en-GB" b="1" dirty="0">
                <a:latin typeface="Tahoma" pitchFamily="34" charset="0"/>
              </a:rPr>
              <a:t>cities </a:t>
            </a:r>
            <a:r>
              <a:rPr lang="en-GB" dirty="0">
                <a:latin typeface="Tahoma" pitchFamily="34" charset="0"/>
              </a:rPr>
              <a:t>and </a:t>
            </a:r>
            <a:r>
              <a:rPr lang="en-GB" b="1" dirty="0">
                <a:latin typeface="Tahoma" pitchFamily="34" charset="0"/>
              </a:rPr>
              <a:t>space </a:t>
            </a:r>
            <a:r>
              <a:rPr lang="en-GB" dirty="0">
                <a:latin typeface="Tahoma" pitchFamily="34" charset="0"/>
              </a:rPr>
              <a:t>(more in general)</a:t>
            </a:r>
          </a:p>
          <a:p>
            <a:pPr>
              <a:lnSpc>
                <a:spcPct val="90000"/>
              </a:lnSpc>
            </a:pPr>
            <a:endParaRPr lang="it-IT" dirty="0">
              <a:latin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idx="4294967295"/>
          </p:nvPr>
        </p:nvSpPr>
        <p:spPr/>
        <p:txBody>
          <a:bodyPr/>
          <a:lstStyle/>
          <a:p>
            <a:r>
              <a:rPr lang="en-GB">
                <a:latin typeface="Tahoma" pitchFamily="34" charset="0"/>
              </a:rPr>
              <a:t>What is economic geography?</a:t>
            </a:r>
          </a:p>
        </p:txBody>
      </p:sp>
      <p:sp>
        <p:nvSpPr>
          <p:cNvPr id="3" name="Segnaposto contenuto 2" descr="Rectangle: Click to edit Master text styles&#10;Second level&#10;Third level&#10;Fourth level&#10;Fifth level"/>
          <p:cNvSpPr>
            <a:spLocks noGrp="1"/>
          </p:cNvSpPr>
          <p:nvPr>
            <p:ph idx="4294967295"/>
          </p:nvPr>
        </p:nvSpPr>
        <p:spPr/>
        <p:txBody>
          <a:bodyPr>
            <a:normAutofit/>
          </a:bodyPr>
          <a:lstStyle/>
          <a:p>
            <a:pPr>
              <a:lnSpc>
                <a:spcPct val="80000"/>
              </a:lnSpc>
            </a:pPr>
            <a:r>
              <a:rPr lang="en-GB" sz="2000"/>
              <a:t>Explaining the causes and consequences of uneven development within and between regions is a central concern for economic geographers</a:t>
            </a:r>
          </a:p>
          <a:p>
            <a:pPr>
              <a:lnSpc>
                <a:spcPct val="80000"/>
              </a:lnSpc>
            </a:pPr>
            <a:r>
              <a:rPr lang="en-GB" sz="2000"/>
              <a:t>The discipline’s goal has long been to offer multi-faceted explanations for economic processes (growth and prosperity as well as crises and decline ) manifested across territories at various scales: local, regional, national and global. </a:t>
            </a:r>
          </a:p>
          <a:p>
            <a:pPr>
              <a:lnSpc>
                <a:spcPct val="80000"/>
              </a:lnSpc>
            </a:pPr>
            <a:r>
              <a:rPr lang="en-GB" sz="2000"/>
              <a:t>Contemporary economic geographers study geographically specific factors that shape economic processes and identify:</a:t>
            </a:r>
          </a:p>
          <a:p>
            <a:pPr lvl="1">
              <a:lnSpc>
                <a:spcPct val="80000"/>
              </a:lnSpc>
            </a:pPr>
            <a:r>
              <a:rPr lang="en-GB" sz="1800"/>
              <a:t>key agents (firms, labour and the state) </a:t>
            </a:r>
          </a:p>
          <a:p>
            <a:pPr lvl="1">
              <a:lnSpc>
                <a:spcPct val="80000"/>
              </a:lnSpc>
            </a:pPr>
            <a:r>
              <a:rPr lang="en-GB" sz="1800"/>
              <a:t>And drivers (innovation, institutions, entrepreneurship and accessibility) </a:t>
            </a:r>
          </a:p>
          <a:p>
            <a:pPr lvl="1">
              <a:lnSpc>
                <a:spcPct val="80000"/>
              </a:lnSpc>
              <a:buClr>
                <a:schemeClr val="hlink"/>
              </a:buClr>
              <a:buSzPct val="110000"/>
              <a:buFont typeface="Wingdings" pitchFamily="2" charset="2"/>
              <a:buChar char="w"/>
            </a:pPr>
            <a:r>
              <a:rPr lang="en-GB" sz="2000"/>
              <a:t>that prompt uneven territorial development and change (such as industrial clusters, regional disparities and core – periphery).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Economic</a:t>
            </a:r>
            <a:r>
              <a:rPr lang="it-IT" dirty="0"/>
              <a:t> </a:t>
            </a:r>
            <a:r>
              <a:rPr lang="it-IT" dirty="0" err="1"/>
              <a:t>Geography</a:t>
            </a:r>
            <a:endParaRPr lang="it-IT" dirty="0"/>
          </a:p>
        </p:txBody>
      </p:sp>
      <p:sp>
        <p:nvSpPr>
          <p:cNvPr id="3" name="Segnaposto contenuto 2"/>
          <p:cNvSpPr>
            <a:spLocks noGrp="1"/>
          </p:cNvSpPr>
          <p:nvPr>
            <p:ph idx="1"/>
          </p:nvPr>
        </p:nvSpPr>
        <p:spPr/>
        <p:txBody>
          <a:bodyPr/>
          <a:lstStyle/>
          <a:p>
            <a:r>
              <a:rPr lang="it-IT" sz="2800" dirty="0" err="1"/>
              <a:t>Economic</a:t>
            </a:r>
            <a:r>
              <a:rPr lang="it-IT" sz="2800" dirty="0"/>
              <a:t> </a:t>
            </a:r>
            <a:r>
              <a:rPr lang="it-IT" sz="2800" dirty="0" err="1"/>
              <a:t>geographers</a:t>
            </a:r>
            <a:r>
              <a:rPr lang="it-IT" sz="2800" dirty="0"/>
              <a:t> </a:t>
            </a:r>
            <a:r>
              <a:rPr lang="it-IT" sz="2800" dirty="0" err="1"/>
              <a:t>study</a:t>
            </a:r>
            <a:r>
              <a:rPr lang="it-IT" sz="2800" dirty="0"/>
              <a:t> and </a:t>
            </a:r>
            <a:r>
              <a:rPr lang="it-IT" sz="2800" dirty="0" err="1"/>
              <a:t>attemp</a:t>
            </a:r>
            <a:r>
              <a:rPr lang="it-IT" sz="2800" dirty="0"/>
              <a:t> to </a:t>
            </a:r>
            <a:r>
              <a:rPr lang="it-IT" sz="2800" dirty="0" err="1"/>
              <a:t>explain</a:t>
            </a:r>
            <a:r>
              <a:rPr lang="it-IT" sz="2800" dirty="0"/>
              <a:t> the </a:t>
            </a:r>
            <a:r>
              <a:rPr lang="it-IT" sz="2800" dirty="0" err="1"/>
              <a:t>spatial</a:t>
            </a:r>
            <a:r>
              <a:rPr lang="it-IT" sz="2800" dirty="0"/>
              <a:t> </a:t>
            </a:r>
            <a:r>
              <a:rPr lang="it-IT" sz="2800" dirty="0" err="1"/>
              <a:t>configuration</a:t>
            </a:r>
            <a:r>
              <a:rPr lang="it-IT" sz="2800" dirty="0"/>
              <a:t> of </a:t>
            </a:r>
            <a:r>
              <a:rPr lang="it-IT" sz="2800" dirty="0" err="1"/>
              <a:t>economic</a:t>
            </a:r>
            <a:r>
              <a:rPr lang="it-IT" sz="2800" dirty="0"/>
              <a:t> </a:t>
            </a:r>
            <a:r>
              <a:rPr lang="it-IT" sz="2800" dirty="0" err="1"/>
              <a:t>activities</a:t>
            </a:r>
            <a:endParaRPr lang="it-IT" sz="2800" dirty="0"/>
          </a:p>
          <a:p>
            <a:r>
              <a:rPr lang="it-IT" sz="2800" dirty="0" err="1"/>
              <a:t>Economic</a:t>
            </a:r>
            <a:r>
              <a:rPr lang="it-IT" sz="2800" dirty="0"/>
              <a:t> </a:t>
            </a:r>
            <a:r>
              <a:rPr lang="it-IT" sz="2800" dirty="0" err="1"/>
              <a:t>activities</a:t>
            </a:r>
            <a:r>
              <a:rPr lang="it-IT" sz="2800" dirty="0"/>
              <a:t>:</a:t>
            </a:r>
          </a:p>
          <a:p>
            <a:pPr lvl="1"/>
            <a:r>
              <a:rPr lang="it-IT" sz="2400" dirty="0"/>
              <a:t>Produce </a:t>
            </a:r>
            <a:r>
              <a:rPr lang="it-IT" sz="2400" dirty="0" err="1"/>
              <a:t>goods</a:t>
            </a:r>
            <a:r>
              <a:rPr lang="it-IT" sz="2400" dirty="0"/>
              <a:t> and </a:t>
            </a:r>
            <a:r>
              <a:rPr lang="it-IT" sz="2400" dirty="0" err="1"/>
              <a:t>services</a:t>
            </a:r>
            <a:r>
              <a:rPr lang="it-IT" sz="2400" dirty="0"/>
              <a:t>;</a:t>
            </a:r>
          </a:p>
          <a:p>
            <a:pPr lvl="1"/>
            <a:r>
              <a:rPr lang="it-IT" sz="2400" dirty="0"/>
              <a:t>Transfer </a:t>
            </a:r>
            <a:r>
              <a:rPr lang="it-IT" sz="2400" dirty="0" err="1"/>
              <a:t>goods</a:t>
            </a:r>
            <a:r>
              <a:rPr lang="it-IT" sz="2400" dirty="0"/>
              <a:t> and </a:t>
            </a:r>
            <a:r>
              <a:rPr lang="it-IT" sz="2400" dirty="0" err="1"/>
              <a:t>services</a:t>
            </a:r>
            <a:r>
              <a:rPr lang="it-IT" sz="2400" dirty="0"/>
              <a:t> from </a:t>
            </a:r>
            <a:r>
              <a:rPr lang="it-IT" sz="2400" dirty="0" err="1"/>
              <a:t>one</a:t>
            </a:r>
            <a:r>
              <a:rPr lang="it-IT" sz="2400" dirty="0"/>
              <a:t> </a:t>
            </a:r>
            <a:r>
              <a:rPr lang="it-IT" sz="2400" dirty="0" err="1"/>
              <a:t>economic</a:t>
            </a:r>
            <a:r>
              <a:rPr lang="it-IT" sz="2400" dirty="0"/>
              <a:t> agent to </a:t>
            </a:r>
            <a:r>
              <a:rPr lang="it-IT" sz="2400" dirty="0" err="1"/>
              <a:t>another</a:t>
            </a:r>
            <a:r>
              <a:rPr lang="it-IT" sz="2400" dirty="0"/>
              <a:t> </a:t>
            </a:r>
            <a:r>
              <a:rPr lang="it-IT" sz="2400" dirty="0" err="1"/>
              <a:t>one</a:t>
            </a:r>
            <a:r>
              <a:rPr lang="it-IT" sz="2400" dirty="0"/>
              <a:t>;</a:t>
            </a:r>
          </a:p>
          <a:p>
            <a:pPr lvl="1"/>
            <a:r>
              <a:rPr lang="it-IT" sz="2400" dirty="0" err="1"/>
              <a:t>Transform</a:t>
            </a:r>
            <a:r>
              <a:rPr lang="it-IT" sz="2400" dirty="0"/>
              <a:t> </a:t>
            </a:r>
            <a:r>
              <a:rPr lang="it-IT" sz="2400" dirty="0" err="1"/>
              <a:t>goods</a:t>
            </a:r>
            <a:r>
              <a:rPr lang="it-IT" sz="2400" dirty="0"/>
              <a:t> and </a:t>
            </a:r>
            <a:r>
              <a:rPr lang="it-IT" sz="2400" dirty="0" err="1"/>
              <a:t>services</a:t>
            </a:r>
            <a:r>
              <a:rPr lang="it-IT" sz="2400" dirty="0"/>
              <a:t> </a:t>
            </a:r>
            <a:r>
              <a:rPr lang="it-IT" sz="2400" dirty="0" err="1"/>
              <a:t>into</a:t>
            </a:r>
            <a:r>
              <a:rPr lang="it-IT" sz="2400" dirty="0"/>
              <a:t> utility </a:t>
            </a:r>
            <a:r>
              <a:rPr lang="it-IT" sz="2400" dirty="0" err="1"/>
              <a:t>through</a:t>
            </a:r>
            <a:r>
              <a:rPr lang="it-IT" sz="2400" dirty="0"/>
              <a:t> the </a:t>
            </a:r>
            <a:r>
              <a:rPr lang="it-IT" sz="2400" dirty="0" err="1"/>
              <a:t>act</a:t>
            </a:r>
            <a:r>
              <a:rPr lang="it-IT" sz="2400" dirty="0"/>
              <a:t> of </a:t>
            </a:r>
            <a:r>
              <a:rPr lang="it-IT" sz="2400" dirty="0" err="1"/>
              <a:t>consumption</a:t>
            </a:r>
            <a:endParaRPr lang="it-IT" sz="2400" dirty="0"/>
          </a:p>
          <a:p>
            <a:pPr lvl="1"/>
            <a:r>
              <a:rPr lang="it-IT" sz="2400" i="1" dirty="0" err="1"/>
              <a:t>All</a:t>
            </a:r>
            <a:r>
              <a:rPr lang="it-IT" sz="2400" i="1" dirty="0"/>
              <a:t> of </a:t>
            </a:r>
            <a:r>
              <a:rPr lang="it-IT" sz="2400" i="1" dirty="0" err="1"/>
              <a:t>these</a:t>
            </a:r>
            <a:r>
              <a:rPr lang="it-IT" sz="2400" i="1" dirty="0"/>
              <a:t> </a:t>
            </a:r>
            <a:r>
              <a:rPr lang="it-IT" sz="2400" i="1" dirty="0" err="1"/>
              <a:t>activities</a:t>
            </a:r>
            <a:r>
              <a:rPr lang="it-IT" sz="2400" i="1" dirty="0"/>
              <a:t> take </a:t>
            </a:r>
            <a:r>
              <a:rPr lang="it-IT" sz="2400" i="1" dirty="0" err="1"/>
              <a:t>place</a:t>
            </a:r>
            <a:r>
              <a:rPr lang="it-IT" sz="2400" i="1" dirty="0"/>
              <a:t> in </a:t>
            </a:r>
            <a:r>
              <a:rPr lang="it-IT" sz="2400" i="1" dirty="0" err="1"/>
              <a:t>space</a:t>
            </a:r>
            <a:endParaRPr lang="it-IT" sz="2400" i="1" dirty="0"/>
          </a:p>
        </p:txBody>
      </p:sp>
    </p:spTree>
    <p:extLst>
      <p:ext uri="{BB962C8B-B14F-4D97-AF65-F5344CB8AC3E}">
        <p14:creationId xmlns:p14="http://schemas.microsoft.com/office/powerpoint/2010/main" val="4060590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Economic</a:t>
            </a:r>
            <a:r>
              <a:rPr lang="it-IT" dirty="0"/>
              <a:t> </a:t>
            </a:r>
            <a:r>
              <a:rPr lang="it-IT" dirty="0" err="1"/>
              <a:t>Geography</a:t>
            </a:r>
            <a:endParaRPr lang="it-IT" dirty="0"/>
          </a:p>
        </p:txBody>
      </p:sp>
      <p:sp>
        <p:nvSpPr>
          <p:cNvPr id="3" name="Segnaposto contenuto 2"/>
          <p:cNvSpPr>
            <a:spLocks noGrp="1"/>
          </p:cNvSpPr>
          <p:nvPr>
            <p:ph idx="1"/>
          </p:nvPr>
        </p:nvSpPr>
        <p:spPr/>
        <p:txBody>
          <a:bodyPr/>
          <a:lstStyle/>
          <a:p>
            <a:r>
              <a:rPr lang="it-IT" sz="2800" dirty="0"/>
              <a:t>The </a:t>
            </a:r>
            <a:r>
              <a:rPr lang="it-IT" sz="2800" dirty="0" err="1"/>
              <a:t>role</a:t>
            </a:r>
            <a:r>
              <a:rPr lang="it-IT" sz="2800" dirty="0"/>
              <a:t> of </a:t>
            </a:r>
            <a:r>
              <a:rPr lang="it-IT" sz="2800" dirty="0" err="1"/>
              <a:t>economic</a:t>
            </a:r>
            <a:r>
              <a:rPr lang="it-IT" sz="2800" dirty="0"/>
              <a:t> </a:t>
            </a:r>
            <a:r>
              <a:rPr lang="it-IT" sz="2800" dirty="0" err="1"/>
              <a:t>geographer</a:t>
            </a:r>
            <a:endParaRPr lang="it-IT" sz="2800" dirty="0"/>
          </a:p>
          <a:p>
            <a:r>
              <a:rPr lang="it-IT" sz="2800" i="1" dirty="0"/>
              <a:t>To </a:t>
            </a:r>
            <a:r>
              <a:rPr lang="it-IT" sz="2800" i="1" dirty="0" err="1"/>
              <a:t>perceive</a:t>
            </a:r>
            <a:r>
              <a:rPr lang="it-IT" sz="2800" i="1" dirty="0"/>
              <a:t> </a:t>
            </a:r>
            <a:r>
              <a:rPr lang="it-IT" sz="2800" i="1" dirty="0" err="1"/>
              <a:t>order</a:t>
            </a:r>
            <a:r>
              <a:rPr lang="it-IT" sz="2800" i="1" dirty="0"/>
              <a:t> in the </a:t>
            </a:r>
            <a:r>
              <a:rPr lang="it-IT" sz="2800" i="1" dirty="0" err="1"/>
              <a:t>complexity</a:t>
            </a:r>
            <a:r>
              <a:rPr lang="it-IT" sz="2800" i="1" dirty="0"/>
              <a:t> of the </a:t>
            </a:r>
            <a:r>
              <a:rPr lang="it-IT" sz="2800" i="1" dirty="0" err="1"/>
              <a:t>economic</a:t>
            </a:r>
            <a:r>
              <a:rPr lang="it-IT" sz="2800" i="1" dirty="0"/>
              <a:t> </a:t>
            </a:r>
            <a:r>
              <a:rPr lang="it-IT" sz="2800" i="1" dirty="0" err="1"/>
              <a:t>space</a:t>
            </a:r>
            <a:endParaRPr lang="it-IT" sz="2800" i="1" dirty="0"/>
          </a:p>
          <a:p>
            <a:r>
              <a:rPr lang="it-IT" sz="2800" i="1" dirty="0" err="1"/>
              <a:t>Untangle</a:t>
            </a:r>
            <a:r>
              <a:rPr lang="it-IT" sz="2800" i="1" dirty="0"/>
              <a:t> </a:t>
            </a:r>
            <a:r>
              <a:rPr lang="it-IT" sz="2800" i="1" dirty="0" err="1"/>
              <a:t>webs</a:t>
            </a:r>
            <a:r>
              <a:rPr lang="it-IT" sz="2800" i="1" dirty="0"/>
              <a:t> of </a:t>
            </a:r>
            <a:r>
              <a:rPr lang="it-IT" sz="2800" i="1" dirty="0" err="1"/>
              <a:t>interrelated</a:t>
            </a:r>
            <a:r>
              <a:rPr lang="it-IT" sz="2800" i="1" dirty="0"/>
              <a:t> </a:t>
            </a:r>
            <a:r>
              <a:rPr lang="it-IT" sz="2800" i="1" dirty="0" err="1"/>
              <a:t>decision</a:t>
            </a:r>
            <a:r>
              <a:rPr lang="it-IT" sz="2800" i="1" dirty="0"/>
              <a:t> </a:t>
            </a:r>
            <a:r>
              <a:rPr lang="it-IT" sz="2800" i="1" dirty="0" err="1"/>
              <a:t>making</a:t>
            </a:r>
            <a:r>
              <a:rPr lang="it-IT" sz="2800" i="1" dirty="0"/>
              <a:t> </a:t>
            </a:r>
          </a:p>
          <a:p>
            <a:r>
              <a:rPr lang="it-IT" sz="2800" i="1" dirty="0"/>
              <a:t>To </a:t>
            </a:r>
            <a:r>
              <a:rPr lang="it-IT" sz="2800" i="1" dirty="0" err="1"/>
              <a:t>elicit</a:t>
            </a:r>
            <a:r>
              <a:rPr lang="it-IT" sz="2800" i="1" dirty="0"/>
              <a:t> some </a:t>
            </a:r>
            <a:r>
              <a:rPr lang="it-IT" sz="2800" i="1" dirty="0" err="1"/>
              <a:t>principles</a:t>
            </a:r>
            <a:r>
              <a:rPr lang="it-IT" sz="2800" i="1" dirty="0"/>
              <a:t> </a:t>
            </a:r>
            <a:r>
              <a:rPr lang="it-IT" sz="2800" i="1" dirty="0" err="1"/>
              <a:t>that</a:t>
            </a:r>
            <a:r>
              <a:rPr lang="it-IT" sz="2800" i="1" dirty="0"/>
              <a:t> drive the </a:t>
            </a:r>
            <a:r>
              <a:rPr lang="it-IT" sz="2800" i="1" dirty="0" err="1"/>
              <a:t>evolution</a:t>
            </a:r>
            <a:r>
              <a:rPr lang="it-IT" sz="2800" i="1" dirty="0"/>
              <a:t> of the </a:t>
            </a:r>
            <a:r>
              <a:rPr lang="it-IT" sz="2800" i="1" dirty="0" err="1"/>
              <a:t>economic</a:t>
            </a:r>
            <a:r>
              <a:rPr lang="it-IT" sz="2800" i="1" dirty="0"/>
              <a:t> </a:t>
            </a:r>
            <a:r>
              <a:rPr lang="it-IT" sz="2800" i="1" dirty="0" err="1"/>
              <a:t>landscape</a:t>
            </a:r>
            <a:endParaRPr lang="it-IT" sz="2800" i="1" dirty="0"/>
          </a:p>
          <a:p>
            <a:r>
              <a:rPr lang="it-IT" sz="2800" dirty="0"/>
              <a:t>=&gt; Building </a:t>
            </a:r>
            <a:r>
              <a:rPr lang="it-IT" sz="2800" dirty="0" err="1"/>
              <a:t>models</a:t>
            </a:r>
            <a:r>
              <a:rPr lang="it-IT" sz="2800" dirty="0"/>
              <a:t> to </a:t>
            </a:r>
            <a:r>
              <a:rPr lang="it-IT" sz="2800" dirty="0" err="1"/>
              <a:t>abstract</a:t>
            </a:r>
            <a:r>
              <a:rPr lang="it-IT" sz="2800" dirty="0"/>
              <a:t> from </a:t>
            </a:r>
            <a:r>
              <a:rPr lang="it-IT" sz="2800" dirty="0" err="1"/>
              <a:t>superflous</a:t>
            </a:r>
            <a:r>
              <a:rPr lang="it-IT" sz="2800" dirty="0"/>
              <a:t> </a:t>
            </a:r>
            <a:r>
              <a:rPr lang="it-IT" sz="2800" dirty="0" err="1"/>
              <a:t>details</a:t>
            </a:r>
            <a:r>
              <a:rPr lang="it-IT" sz="2800" dirty="0"/>
              <a:t> to focus on the </a:t>
            </a:r>
            <a:r>
              <a:rPr lang="it-IT" sz="2800" dirty="0" err="1"/>
              <a:t>main</a:t>
            </a:r>
            <a:r>
              <a:rPr lang="it-IT" sz="2800" dirty="0"/>
              <a:t> </a:t>
            </a:r>
            <a:r>
              <a:rPr lang="it-IT" sz="2800" dirty="0" err="1"/>
              <a:t>driving</a:t>
            </a:r>
            <a:r>
              <a:rPr lang="it-IT" sz="2800" dirty="0"/>
              <a:t> </a:t>
            </a:r>
            <a:r>
              <a:rPr lang="it-IT" sz="2800" dirty="0" err="1"/>
              <a:t>forces</a:t>
            </a:r>
            <a:r>
              <a:rPr lang="it-IT" sz="2800" dirty="0"/>
              <a:t> of the </a:t>
            </a:r>
            <a:r>
              <a:rPr lang="it-IT" sz="2800" dirty="0" err="1"/>
              <a:t>spatial</a:t>
            </a:r>
            <a:r>
              <a:rPr lang="it-IT" sz="2800" dirty="0"/>
              <a:t> economy.</a:t>
            </a:r>
            <a:endParaRPr lang="it-IT" sz="2400" dirty="0"/>
          </a:p>
        </p:txBody>
      </p:sp>
    </p:spTree>
    <p:extLst>
      <p:ext uri="{BB962C8B-B14F-4D97-AF65-F5344CB8AC3E}">
        <p14:creationId xmlns:p14="http://schemas.microsoft.com/office/powerpoint/2010/main" val="737678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idx="4294967295"/>
          </p:nvPr>
        </p:nvSpPr>
        <p:spPr/>
        <p:txBody>
          <a:bodyPr/>
          <a:lstStyle/>
          <a:p>
            <a:r>
              <a:rPr lang="en-GB" dirty="0">
                <a:latin typeface="Tahoma" pitchFamily="34" charset="0"/>
              </a:rPr>
              <a:t>Economic geography and time</a:t>
            </a:r>
          </a:p>
        </p:txBody>
      </p:sp>
      <p:sp>
        <p:nvSpPr>
          <p:cNvPr id="18434" name="Segnaposto contenuto 2" descr="Rectangle: Click to edit Master text styles&#10;Second level&#10;Third level&#10;Fourth level&#10;Fifth level"/>
          <p:cNvSpPr>
            <a:spLocks noGrp="1"/>
          </p:cNvSpPr>
          <p:nvPr>
            <p:ph idx="4294967295"/>
          </p:nvPr>
        </p:nvSpPr>
        <p:spPr/>
        <p:txBody>
          <a:bodyPr/>
          <a:lstStyle/>
          <a:p>
            <a:pPr>
              <a:lnSpc>
                <a:spcPct val="80000"/>
              </a:lnSpc>
            </a:pPr>
            <a:r>
              <a:rPr lang="en-GB" sz="1700">
                <a:latin typeface="Tahoma" pitchFamily="34" charset="0"/>
              </a:rPr>
              <a:t>Economic geographers have considered various key geographically specific endowments as drivers of territorial development</a:t>
            </a:r>
          </a:p>
          <a:p>
            <a:pPr>
              <a:lnSpc>
                <a:spcPct val="80000"/>
              </a:lnSpc>
            </a:pPr>
            <a:r>
              <a:rPr lang="en-GB" sz="1700">
                <a:latin typeface="Tahoma" pitchFamily="34" charset="0"/>
              </a:rPr>
              <a:t>Early stages: agriculture, climate and natural-resources, labour supply</a:t>
            </a:r>
          </a:p>
          <a:p>
            <a:pPr>
              <a:lnSpc>
                <a:spcPct val="80000"/>
              </a:lnSpc>
            </a:pPr>
            <a:r>
              <a:rPr lang="en-GB" sz="1700">
                <a:latin typeface="Tahoma" pitchFamily="34" charset="0"/>
              </a:rPr>
              <a:t>Industrialization: focus shifted to the geography of firms and industries, factory wages, production processes, technology and innovation, the quality and skills of labour, and the role of the state in inducing and promoting industrialization</a:t>
            </a:r>
          </a:p>
          <a:p>
            <a:pPr>
              <a:lnSpc>
                <a:spcPct val="80000"/>
              </a:lnSpc>
            </a:pPr>
            <a:r>
              <a:rPr lang="en-GB" sz="1700">
                <a:latin typeface="Tahoma" pitchFamily="34" charset="0"/>
              </a:rPr>
              <a:t>Recently: unquantifiable and intangible contributions to territorial development, institutions, networks, knowledge and culture</a:t>
            </a:r>
          </a:p>
          <a:p>
            <a:pPr>
              <a:lnSpc>
                <a:spcPct val="80000"/>
              </a:lnSpc>
            </a:pPr>
            <a:r>
              <a:rPr lang="en-GB" sz="1700">
                <a:latin typeface="Tahoma" pitchFamily="34" charset="0"/>
              </a:rPr>
              <a:t>New research themes are also emerging, ones that focus for example on financialization, consumption, the knowledge economy and sustainable development.</a:t>
            </a:r>
          </a:p>
          <a:p>
            <a:pPr>
              <a:lnSpc>
                <a:spcPct val="80000"/>
              </a:lnSpc>
            </a:pPr>
            <a:r>
              <a:rPr lang="en-GB" sz="1700">
                <a:latin typeface="Tahoma" pitchFamily="34" charset="0"/>
              </a:rPr>
              <a:t>Economic geographers are bound together by a common interest in economic processes as fundamentally territorial processes as manifested in the economic fates of communities, cities and regions</a:t>
            </a:r>
          </a:p>
          <a:p>
            <a:pPr>
              <a:lnSpc>
                <a:spcPct val="80000"/>
              </a:lnSpc>
            </a:pPr>
            <a:r>
              <a:rPr lang="en-GB" sz="1700">
                <a:latin typeface="Tahoma" pitchFamily="34" charset="0"/>
              </a:rPr>
              <a:t>The goal of the economic geography is to understand the economic processes of a place, rather than using economic factors as independent or intervening variables to explain environmental change (cultural ecologists) or socio-cultural change (cultural/social geographers).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GB">
                <a:latin typeface="Tahoma" pitchFamily="34" charset="0"/>
              </a:rPr>
              <a:t>Origins</a:t>
            </a:r>
          </a:p>
        </p:txBody>
      </p:sp>
      <p:sp>
        <p:nvSpPr>
          <p:cNvPr id="1945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600">
                <a:latin typeface="Tahoma" pitchFamily="34" charset="0"/>
              </a:rPr>
              <a:t>British colonialism – need to study commercial geography to better understand and improve trade routes and modes of transport;</a:t>
            </a:r>
          </a:p>
          <a:p>
            <a:pPr>
              <a:lnSpc>
                <a:spcPct val="80000"/>
              </a:lnSpc>
            </a:pPr>
            <a:r>
              <a:rPr lang="en-GB" sz="1600">
                <a:latin typeface="Tahoma" pitchFamily="34" charset="0"/>
              </a:rPr>
              <a:t>Germanic location theories of Heinrich Von Thünen and Alfred Weber (who were then followed by Walter Christaller and August Lösch) as the roots of economic geography. </a:t>
            </a:r>
          </a:p>
          <a:p>
            <a:pPr lvl="1">
              <a:lnSpc>
                <a:spcPct val="80000"/>
              </a:lnSpc>
            </a:pPr>
            <a:r>
              <a:rPr lang="en-GB" sz="1400">
                <a:latin typeface="Tahoma" pitchFamily="34" charset="0"/>
              </a:rPr>
              <a:t>Their goal was to develop optimal location patterns for the most efficient functioning of farms, factories and cities, given geographical endowments and accessibility (e.g. transport costs).</a:t>
            </a:r>
          </a:p>
          <a:p>
            <a:pPr lvl="1">
              <a:lnSpc>
                <a:spcPct val="80000"/>
              </a:lnSpc>
            </a:pPr>
            <a:r>
              <a:rPr lang="en-GB" sz="1400">
                <a:latin typeface="Tahoma" pitchFamily="34" charset="0"/>
              </a:rPr>
              <a:t>Location modelling subsequently crossed the Atlantic, where it was incorporated into North American economic geography and became an important foundation of regional science, thanks to Walter Isard.</a:t>
            </a:r>
          </a:p>
          <a:p>
            <a:pPr>
              <a:lnSpc>
                <a:spcPct val="80000"/>
              </a:lnSpc>
            </a:pPr>
            <a:r>
              <a:rPr lang="en-GB" sz="1600">
                <a:latin typeface="Tahoma" pitchFamily="34" charset="0"/>
              </a:rPr>
              <a:t>Alfred Marshall – British Economist - the first to articulate the phenomenon of industrial agglomerations and he highlighted the importance of economies of scale in industrialization.</a:t>
            </a:r>
          </a:p>
          <a:p>
            <a:pPr lvl="1">
              <a:lnSpc>
                <a:spcPct val="80000"/>
              </a:lnSpc>
            </a:pPr>
            <a:r>
              <a:rPr lang="en-GB" sz="1400">
                <a:latin typeface="Tahoma" pitchFamily="34" charset="0"/>
              </a:rPr>
              <a:t>agglomerations/clusters continue to occupy centre stage in contemporary economic geography, although today attention is increasingly shifting from economic to social, cultural and institutional dimensions of clusters</a:t>
            </a:r>
          </a:p>
          <a:p>
            <a:pPr>
              <a:lnSpc>
                <a:spcPct val="80000"/>
              </a:lnSpc>
            </a:pPr>
            <a:r>
              <a:rPr lang="en-GB" sz="1600">
                <a:latin typeface="Tahoma" pitchFamily="34" charset="0"/>
              </a:rPr>
              <a:t>human-environmental geography - extractive resources in a territory preoccupied scholars and policy makers</a:t>
            </a:r>
          </a:p>
          <a:p>
            <a:pPr>
              <a:lnSpc>
                <a:spcPct val="80000"/>
              </a:lnSpc>
            </a:pPr>
            <a:r>
              <a:rPr lang="en-GB" sz="1600">
                <a:latin typeface="Tahoma" pitchFamily="34" charset="0"/>
              </a:rPr>
              <a:t>economic geography since its inception combined multiple trajectories involving multiple, and sometimes contradictory, epistemologies and methodologies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GB">
                <a:latin typeface="Tahoma" pitchFamily="34" charset="0"/>
              </a:rPr>
              <a:t>Origins</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800">
                <a:latin typeface="Tahoma" pitchFamily="34" charset="0"/>
              </a:rPr>
              <a:t>Beginning: descriptive studies, deterministic theories;</a:t>
            </a:r>
          </a:p>
          <a:p>
            <a:pPr>
              <a:lnSpc>
                <a:spcPct val="80000"/>
              </a:lnSpc>
            </a:pPr>
            <a:r>
              <a:rPr lang="en-GB" sz="1800">
                <a:latin typeface="Tahoma" pitchFamily="34" charset="0"/>
              </a:rPr>
              <a:t>neo-classical economics and Marxist structuralism (post WWII period);</a:t>
            </a:r>
          </a:p>
          <a:p>
            <a:pPr>
              <a:lnSpc>
                <a:spcPct val="80000"/>
              </a:lnSpc>
            </a:pPr>
            <a:r>
              <a:rPr lang="en-GB" sz="1800">
                <a:latin typeface="Tahoma" pitchFamily="34" charset="0"/>
              </a:rPr>
              <a:t>shift towards spatial science in economic geography:</a:t>
            </a:r>
          </a:p>
          <a:p>
            <a:pPr lvl="1">
              <a:lnSpc>
                <a:spcPct val="80000"/>
              </a:lnSpc>
            </a:pPr>
            <a:r>
              <a:rPr lang="en-GB" sz="1600">
                <a:latin typeface="Tahoma" pitchFamily="34" charset="0"/>
              </a:rPr>
              <a:t>quantitative, theoretical economic geographers and regional scientists sought to develop universal, abstract, and explanatory spatial theories for industrial location and regional economic evolution:</a:t>
            </a:r>
          </a:p>
          <a:p>
            <a:pPr lvl="1">
              <a:lnSpc>
                <a:spcPct val="80000"/>
              </a:lnSpc>
            </a:pPr>
            <a:r>
              <a:rPr lang="en-GB" sz="1600">
                <a:latin typeface="Tahoma" pitchFamily="34" charset="0"/>
              </a:rPr>
              <a:t>Transport geography; urban geography, etc. </a:t>
            </a:r>
          </a:p>
          <a:p>
            <a:pPr>
              <a:lnSpc>
                <a:spcPct val="80000"/>
              </a:lnSpc>
            </a:pPr>
            <a:r>
              <a:rPr lang="en-GB" sz="1800">
                <a:latin typeface="Tahoma" pitchFamily="34" charset="0"/>
              </a:rPr>
              <a:t>New issues: 1970 – 1990</a:t>
            </a:r>
          </a:p>
          <a:p>
            <a:pPr lvl="1">
              <a:lnSpc>
                <a:spcPct val="80000"/>
              </a:lnSpc>
            </a:pPr>
            <a:r>
              <a:rPr lang="en-GB" sz="1600">
                <a:latin typeface="Tahoma" pitchFamily="34" charset="0"/>
              </a:rPr>
              <a:t>Deindustrialization; Institutions; Business management;</a:t>
            </a:r>
          </a:p>
          <a:p>
            <a:pPr lvl="1">
              <a:lnSpc>
                <a:spcPct val="80000"/>
              </a:lnSpc>
            </a:pPr>
            <a:r>
              <a:rPr lang="en-GB" sz="1600">
                <a:latin typeface="Tahoma" pitchFamily="34" charset="0"/>
              </a:rPr>
              <a:t>Post-modernism, post-structuralism, feminist theory and cultural geography; globalization and social aspects – ‘cultural turn’ in Geography</a:t>
            </a:r>
          </a:p>
          <a:p>
            <a:pPr>
              <a:lnSpc>
                <a:spcPct val="80000"/>
              </a:lnSpc>
            </a:pPr>
            <a:r>
              <a:rPr lang="en-GB" sz="1800">
                <a:latin typeface="Tahoma" pitchFamily="34" charset="0"/>
              </a:rPr>
              <a:t>1990 -&gt;</a:t>
            </a:r>
          </a:p>
          <a:p>
            <a:pPr lvl="1">
              <a:lnSpc>
                <a:spcPct val="80000"/>
              </a:lnSpc>
            </a:pPr>
            <a:r>
              <a:rPr lang="en-GB" sz="1600">
                <a:latin typeface="Tahoma" pitchFamily="34" charset="0"/>
              </a:rPr>
              <a:t>‘new economic geography’ (NEG: geographical economists like Krugman);</a:t>
            </a:r>
          </a:p>
          <a:p>
            <a:pPr lvl="1">
              <a:lnSpc>
                <a:spcPct val="80000"/>
              </a:lnSpc>
            </a:pPr>
            <a:r>
              <a:rPr lang="en-GB" sz="1600">
                <a:latin typeface="Tahoma" pitchFamily="34" charset="0"/>
              </a:rPr>
              <a:t>Geographically specific endowments and global networks; </a:t>
            </a:r>
          </a:p>
          <a:p>
            <a:pPr lvl="1">
              <a:lnSpc>
                <a:spcPct val="80000"/>
              </a:lnSpc>
            </a:pPr>
            <a:r>
              <a:rPr lang="en-GB" sz="1600">
                <a:latin typeface="Tahoma" pitchFamily="34" charset="0"/>
              </a:rPr>
              <a:t>economic geographers and development geographers: shift from predominantly industrialized economies to include emerging economies</a:t>
            </a:r>
          </a:p>
          <a:p>
            <a:pPr lvl="1">
              <a:lnSpc>
                <a:spcPct val="80000"/>
              </a:lnSpc>
            </a:pPr>
            <a:endParaRPr lang="en-GB" sz="1600">
              <a:latin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GB" sz="3600">
                <a:latin typeface="Tahoma" pitchFamily="34" charset="0"/>
              </a:rPr>
              <a:t>Economics and Economic Geography</a:t>
            </a:r>
          </a:p>
        </p:txBody>
      </p:sp>
      <p:sp>
        <p:nvSpPr>
          <p:cNvPr id="21506" name="Rectangle 3" descr="Rectangle: Click to edit Master text styles&#10;Second level&#10;Third level&#10;Fourth level&#10;Fifth level"/>
          <p:cNvSpPr>
            <a:spLocks noGrp="1" noChangeArrowheads="1"/>
          </p:cNvSpPr>
          <p:nvPr>
            <p:ph type="body" idx="4294967295"/>
          </p:nvPr>
        </p:nvSpPr>
        <p:spPr>
          <a:xfrm>
            <a:off x="838200" y="1773238"/>
            <a:ext cx="7772400" cy="4114800"/>
          </a:xfrm>
        </p:spPr>
        <p:txBody>
          <a:bodyPr/>
          <a:lstStyle/>
          <a:p>
            <a:r>
              <a:rPr lang="en-GB" sz="2000" dirty="0">
                <a:latin typeface="Tahoma" pitchFamily="34" charset="0"/>
              </a:rPr>
              <a:t>Economic geography remains a distinctive sub-discipline in geography that focuses on economic differences, distinctiveness and disparity across places; the political, cultural, social and historical dimensions of industrial and regional development; inter-scalar (e.g. global-to-local) economic relationships and their significance for firms, industries and  regions; and the causes and consequences of unevenness in the world economy. </a:t>
            </a:r>
          </a:p>
          <a:p>
            <a:endParaRPr lang="en-GB" sz="2000" dirty="0">
              <a:latin typeface="Tahoma" pitchFamily="34" charset="0"/>
            </a:endParaRPr>
          </a:p>
          <a:p>
            <a:r>
              <a:rPr lang="en-GB" sz="2000" dirty="0">
                <a:latin typeface="Tahoma" pitchFamily="34" charset="0"/>
              </a:rPr>
              <a:t>Regardless of multiple trajectories, one of the most important and distinguishing features of economic geography from economists has been its empirical orientation. Globalization has raised new and important questions about the interconnections and interdependencies among economies, about the processes through which regions develop and compete, and about the utility of classical theories for explaining contemporary economic trends and challenges.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idx="4294967295"/>
          </p:nvPr>
        </p:nvSpPr>
        <p:spPr/>
        <p:txBody>
          <a:bodyPr anchor="ctr"/>
          <a:lstStyle/>
          <a:p>
            <a:r>
              <a:rPr lang="en-GB" sz="3600">
                <a:latin typeface="Tahoma" pitchFamily="34" charset="0"/>
              </a:rPr>
              <a:t>Economics and Economic Geography</a:t>
            </a:r>
          </a:p>
        </p:txBody>
      </p:sp>
      <p:sp>
        <p:nvSpPr>
          <p:cNvPr id="22530" name="Content Placeholder 3" descr="Rectangle: Click to edit Master text styles&#10;Second level&#10;Third level&#10;Fourth level&#10;Fifth level"/>
          <p:cNvSpPr>
            <a:spLocks noGrp="1"/>
          </p:cNvSpPr>
          <p:nvPr>
            <p:ph idx="4294967295"/>
          </p:nvPr>
        </p:nvSpPr>
        <p:spPr/>
        <p:txBody>
          <a:bodyPr/>
          <a:lstStyle/>
          <a:p>
            <a:r>
              <a:rPr lang="en-US" sz="2000"/>
              <a:t>Similar problems; different approaches</a:t>
            </a:r>
          </a:p>
          <a:p>
            <a:pPr lvl="1"/>
            <a:r>
              <a:rPr lang="en-US" sz="1800"/>
              <a:t>Economic geography:</a:t>
            </a:r>
          </a:p>
          <a:p>
            <a:pPr lvl="2"/>
            <a:r>
              <a:rPr lang="en-US" sz="1600"/>
              <a:t>Conceptualize economic issues in terms of space, place and scale.</a:t>
            </a:r>
          </a:p>
          <a:p>
            <a:pPr lvl="2"/>
            <a:r>
              <a:rPr lang="en-US" sz="1600"/>
              <a:t>Tend to be empirically based.</a:t>
            </a:r>
          </a:p>
          <a:p>
            <a:pPr lvl="1"/>
            <a:r>
              <a:rPr lang="en-US" sz="1800"/>
              <a:t>Economics:</a:t>
            </a:r>
          </a:p>
          <a:p>
            <a:pPr lvl="2"/>
            <a:r>
              <a:rPr lang="en-US" sz="1600"/>
              <a:t>Tends to homogenize the economic world.</a:t>
            </a:r>
          </a:p>
          <a:p>
            <a:pPr lvl="2"/>
            <a:r>
              <a:rPr lang="en-US" sz="1600"/>
              <a:t>The “market” is often considered as “aspatial”.</a:t>
            </a:r>
          </a:p>
          <a:p>
            <a:pPr lvl="1"/>
            <a:r>
              <a:rPr lang="en-US" sz="1800"/>
              <a:t>Main areas of investigation:</a:t>
            </a:r>
          </a:p>
          <a:p>
            <a:pPr lvl="2"/>
            <a:r>
              <a:rPr lang="en-US" sz="1600"/>
              <a:t>Technological change </a:t>
            </a:r>
          </a:p>
          <a:p>
            <a:pPr lvl="2"/>
            <a:r>
              <a:rPr lang="en-US" sz="1600"/>
              <a:t>Geopolitics</a:t>
            </a:r>
          </a:p>
          <a:p>
            <a:pPr lvl="2"/>
            <a:r>
              <a:rPr lang="en-US" sz="1600"/>
              <a:t>Cultural homogenization/localization</a:t>
            </a:r>
          </a:p>
          <a:p>
            <a:pPr lvl="2"/>
            <a:r>
              <a:rPr lang="en-US" sz="1600"/>
              <a:t>Transport &amp; communication cost reductions</a:t>
            </a:r>
          </a:p>
          <a:p>
            <a:pPr lvl="2"/>
            <a:r>
              <a:rPr lang="en-US" sz="1600"/>
              <a:t>Fall of centrally planned economies</a:t>
            </a:r>
          </a:p>
          <a:p>
            <a:pPr lvl="2"/>
            <a:r>
              <a:rPr lang="en-US" sz="1600"/>
              <a:t>Rise of global capital markets</a:t>
            </a:r>
          </a:p>
          <a:p>
            <a:pPr lvl="2"/>
            <a:r>
              <a:rPr lang="en-US" sz="1600"/>
              <a:t>Institutions and governance World Bank, IMF, WTO, OPEC, OECD….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323850" y="304800"/>
            <a:ext cx="8569325" cy="1143000"/>
          </a:xfrm>
        </p:spPr>
        <p:txBody>
          <a:bodyPr/>
          <a:lstStyle/>
          <a:p>
            <a:pPr eaLnBrk="1" hangingPunct="1"/>
            <a:r>
              <a:rPr lang="en-GB" sz="2800" dirty="0">
                <a:latin typeface="Tahoma" pitchFamily="34" charset="0"/>
              </a:rPr>
              <a:t>Geographical Space and Economic Geography (1/4)</a:t>
            </a: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1800" b="1" dirty="0">
                <a:latin typeface="Tahoma" pitchFamily="34" charset="0"/>
              </a:rPr>
              <a:t>Geography (today) </a:t>
            </a:r>
          </a:p>
          <a:p>
            <a:pPr lvl="1" eaLnBrk="1" hangingPunct="1">
              <a:lnSpc>
                <a:spcPct val="80000"/>
              </a:lnSpc>
            </a:pPr>
            <a:r>
              <a:rPr lang="en-GB" sz="1600" dirty="0">
                <a:latin typeface="Tahoma" pitchFamily="34" charset="0"/>
              </a:rPr>
              <a:t>= science of interpretation of the organized space</a:t>
            </a:r>
          </a:p>
          <a:p>
            <a:pPr lvl="1" eaLnBrk="1" hangingPunct="1">
              <a:lnSpc>
                <a:spcPct val="80000"/>
              </a:lnSpc>
            </a:pPr>
            <a:r>
              <a:rPr lang="en-GB" sz="1600" dirty="0">
                <a:latin typeface="Tahoma" pitchFamily="34" charset="0"/>
              </a:rPr>
              <a:t>Studies issues connected to</a:t>
            </a:r>
          </a:p>
          <a:p>
            <a:pPr lvl="2" eaLnBrk="1" hangingPunct="1">
              <a:lnSpc>
                <a:spcPct val="80000"/>
              </a:lnSpc>
            </a:pPr>
            <a:r>
              <a:rPr lang="en-GB" sz="1400" dirty="0">
                <a:latin typeface="Tahoma" pitchFamily="34" charset="0"/>
              </a:rPr>
              <a:t>Localisation (= precise spatial position of objects within a particular area of Hearth’s surface)</a:t>
            </a:r>
          </a:p>
          <a:p>
            <a:pPr lvl="2" eaLnBrk="1" hangingPunct="1">
              <a:lnSpc>
                <a:spcPct val="80000"/>
              </a:lnSpc>
            </a:pPr>
            <a:r>
              <a:rPr lang="en-GB" sz="1400" b="1" u="sng" dirty="0">
                <a:latin typeface="Tahoma" pitchFamily="34" charset="0"/>
              </a:rPr>
              <a:t>Human – environment relationship</a:t>
            </a:r>
          </a:p>
          <a:p>
            <a:pPr lvl="2" eaLnBrk="1" hangingPunct="1">
              <a:lnSpc>
                <a:spcPct val="80000"/>
              </a:lnSpc>
            </a:pPr>
            <a:r>
              <a:rPr lang="en-GB" sz="1400" dirty="0">
                <a:latin typeface="Tahoma" pitchFamily="34" charset="0"/>
              </a:rPr>
              <a:t>Regions and identification of the distinctive characters of particular partitions of space</a:t>
            </a:r>
          </a:p>
          <a:p>
            <a:pPr lvl="1" eaLnBrk="1" hangingPunct="1">
              <a:lnSpc>
                <a:spcPct val="80000"/>
              </a:lnSpc>
            </a:pPr>
            <a:r>
              <a:rPr lang="en-GB" sz="1600" dirty="0">
                <a:latin typeface="Tahoma" pitchFamily="34" charset="0"/>
              </a:rPr>
              <a:t>Role of geography. Supply:</a:t>
            </a:r>
          </a:p>
          <a:p>
            <a:pPr lvl="2" eaLnBrk="1" hangingPunct="1">
              <a:lnSpc>
                <a:spcPct val="80000"/>
              </a:lnSpc>
            </a:pPr>
            <a:r>
              <a:rPr lang="en-GB" sz="1400" dirty="0">
                <a:latin typeface="Tahoma" pitchFamily="34" charset="0"/>
              </a:rPr>
              <a:t>Positional information on the exact position of events; </a:t>
            </a:r>
          </a:p>
          <a:p>
            <a:pPr lvl="2" eaLnBrk="1" hangingPunct="1">
              <a:lnSpc>
                <a:spcPct val="80000"/>
              </a:lnSpc>
            </a:pPr>
            <a:r>
              <a:rPr lang="en-GB" sz="1400" dirty="0">
                <a:latin typeface="Tahoma" pitchFamily="34" charset="0"/>
              </a:rPr>
              <a:t>Environmental information on quality of particular areas;</a:t>
            </a:r>
          </a:p>
          <a:p>
            <a:pPr lvl="2" eaLnBrk="1" hangingPunct="1">
              <a:lnSpc>
                <a:spcPct val="80000"/>
              </a:lnSpc>
            </a:pPr>
            <a:r>
              <a:rPr lang="en-GB" sz="1400" dirty="0">
                <a:latin typeface="Tahoma" pitchFamily="34" charset="0"/>
              </a:rPr>
              <a:t>Optimization = finding the ‘best’ position for things and the ‘best’ use of areas</a:t>
            </a:r>
          </a:p>
          <a:p>
            <a:pPr eaLnBrk="1" hangingPunct="1">
              <a:lnSpc>
                <a:spcPct val="80000"/>
              </a:lnSpc>
            </a:pPr>
            <a:r>
              <a:rPr lang="en-GB" sz="1800" b="1" dirty="0">
                <a:latin typeface="Tahoma" pitchFamily="34" charset="0"/>
              </a:rPr>
              <a:t>Geographical space</a:t>
            </a:r>
          </a:p>
          <a:p>
            <a:pPr lvl="1" eaLnBrk="1" hangingPunct="1">
              <a:lnSpc>
                <a:spcPct val="80000"/>
              </a:lnSpc>
            </a:pPr>
            <a:r>
              <a:rPr lang="en-GB" sz="1600" b="1" dirty="0">
                <a:latin typeface="Tahoma" pitchFamily="34" charset="0"/>
              </a:rPr>
              <a:t> </a:t>
            </a:r>
            <a:r>
              <a:rPr lang="en-GB" sz="1600" dirty="0">
                <a:latin typeface="Tahoma" pitchFamily="34" charset="0"/>
              </a:rPr>
              <a:t>= part of the Earth’s surface </a:t>
            </a:r>
            <a:r>
              <a:rPr lang="en-GB" sz="1600" u="sng" dirty="0">
                <a:latin typeface="Tahoma" pitchFamily="34" charset="0"/>
              </a:rPr>
              <a:t>inhabited</a:t>
            </a:r>
            <a:r>
              <a:rPr lang="en-GB" sz="1600" dirty="0">
                <a:latin typeface="Tahoma" pitchFamily="34" charset="0"/>
              </a:rPr>
              <a:t>, </a:t>
            </a:r>
            <a:r>
              <a:rPr lang="en-GB" sz="1600" u="sng" dirty="0">
                <a:latin typeface="Tahoma" pitchFamily="34" charset="0"/>
              </a:rPr>
              <a:t>lived </a:t>
            </a:r>
            <a:r>
              <a:rPr lang="en-GB" sz="1600" dirty="0">
                <a:latin typeface="Tahoma" pitchFamily="34" charset="0"/>
              </a:rPr>
              <a:t>and </a:t>
            </a:r>
            <a:r>
              <a:rPr lang="en-GB" sz="1600" u="sng" dirty="0">
                <a:latin typeface="Tahoma" pitchFamily="34" charset="0"/>
              </a:rPr>
              <a:t>organized </a:t>
            </a:r>
            <a:r>
              <a:rPr lang="en-GB" sz="1600" dirty="0">
                <a:latin typeface="Tahoma" pitchFamily="34" charset="0"/>
              </a:rPr>
              <a:t>by human beings. </a:t>
            </a:r>
          </a:p>
          <a:p>
            <a:pPr lvl="1" eaLnBrk="1" hangingPunct="1">
              <a:lnSpc>
                <a:spcPct val="80000"/>
              </a:lnSpc>
            </a:pPr>
            <a:r>
              <a:rPr lang="en-GB" sz="1600" dirty="0">
                <a:latin typeface="Tahoma" pitchFamily="34" charset="0"/>
              </a:rPr>
              <a:t>Realm in which human actions take place and interact with nature.</a:t>
            </a:r>
          </a:p>
          <a:p>
            <a:pPr eaLnBrk="1" hangingPunct="1">
              <a:lnSpc>
                <a:spcPct val="80000"/>
              </a:lnSpc>
            </a:pPr>
            <a:r>
              <a:rPr lang="en-GB" sz="1800" b="1" dirty="0">
                <a:latin typeface="Tahoma" pitchFamily="34" charset="0"/>
              </a:rPr>
              <a:t>Environment </a:t>
            </a:r>
            <a:r>
              <a:rPr lang="en-GB" sz="1800" dirty="0">
                <a:latin typeface="Tahoma" pitchFamily="34" charset="0"/>
              </a:rPr>
              <a:t>= total sum of the conditions that regard an individual in a given point on the Earth’s surface</a:t>
            </a:r>
            <a:endParaRPr lang="en-GB" sz="1800" b="1" dirty="0">
              <a:latin typeface="Tahoma" pitchFamily="34" charset="0"/>
            </a:endParaRPr>
          </a:p>
        </p:txBody>
      </p:sp>
      <p:sp>
        <p:nvSpPr>
          <p:cNvPr id="10243" name="Rectangle 5"/>
          <p:cNvSpPr>
            <a:spLocks noChangeArrowheads="1"/>
          </p:cNvSpPr>
          <p:nvPr/>
        </p:nvSpPr>
        <p:spPr bwMode="auto">
          <a:xfrm>
            <a:off x="539750" y="4567238"/>
            <a:ext cx="7993063" cy="1944687"/>
          </a:xfrm>
          <a:prstGeom prst="rect">
            <a:avLst/>
          </a:prstGeom>
          <a:noFill/>
          <a:ln w="28575" algn="ctr">
            <a:solidFill>
              <a:srgbClr val="FF0000"/>
            </a:solidFill>
            <a:miter lim="800000"/>
            <a:headEnd/>
            <a:tailEnd/>
          </a:ln>
        </p:spPr>
        <p:txBody>
          <a:bodyPr wrap="none" anchor="ctr"/>
          <a:lstStyle/>
          <a:p>
            <a:pPr algn="ctr" eaLnBrk="0" hangingPunct="0">
              <a:spcBef>
                <a:spcPct val="20000"/>
              </a:spcBef>
              <a:buClr>
                <a:schemeClr val="bg2"/>
              </a:buClr>
              <a:buFont typeface="Monotype Sorts"/>
              <a:buChar char="è"/>
            </a:pPr>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orld_ports"/>
          <p:cNvPicPr>
            <a:picLocks noGrp="1" noChangeAspect="1" noChangeArrowheads="1"/>
          </p:cNvPicPr>
          <p:nvPr>
            <p:ph idx="4294967295"/>
          </p:nvPr>
        </p:nvPicPr>
        <p:blipFill>
          <a:blip r:embed="rId2" cstate="print"/>
          <a:srcRect/>
          <a:stretch>
            <a:fillRect/>
          </a:stretch>
        </p:blipFill>
        <p:spPr>
          <a:xfrm>
            <a:off x="0" y="1009650"/>
            <a:ext cx="9144000" cy="5715000"/>
          </a:xfrm>
        </p:spPr>
      </p:pic>
      <p:sp>
        <p:nvSpPr>
          <p:cNvPr id="24578" name="Titolo 1"/>
          <p:cNvSpPr>
            <a:spLocks noGrp="1"/>
          </p:cNvSpPr>
          <p:nvPr>
            <p:ph type="title" idx="4294967295"/>
          </p:nvPr>
        </p:nvSpPr>
        <p:spPr/>
        <p:txBody>
          <a:bodyPr/>
          <a:lstStyle/>
          <a:p>
            <a:r>
              <a:rPr lang="it-IT" sz="4000">
                <a:latin typeface="Tahoma" pitchFamily="34" charset="0"/>
              </a:rPr>
              <a:t>World ports </a:t>
            </a:r>
            <a:br>
              <a:rPr lang="it-IT" sz="4000">
                <a:latin typeface="Tahoma" pitchFamily="34" charset="0"/>
              </a:rPr>
            </a:br>
            <a:endParaRPr lang="it-IT" sz="4000">
              <a:latin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Maritime </a:t>
            </a:r>
            <a:r>
              <a:rPr lang="it-IT" sz="3200" dirty="0" err="1"/>
              <a:t>Routes</a:t>
            </a:r>
            <a:r>
              <a:rPr lang="it-IT" sz="3200" dirty="0"/>
              <a:t> and Strategic </a:t>
            </a:r>
            <a:r>
              <a:rPr lang="it-IT" sz="3200" dirty="0" err="1"/>
              <a:t>Passages</a:t>
            </a:r>
            <a:endParaRPr lang="it-IT" sz="3200" dirty="0"/>
          </a:p>
        </p:txBody>
      </p:sp>
      <p:pic>
        <p:nvPicPr>
          <p:cNvPr id="47106" name="Picture 2" descr="https://people.hofstra.edu/geotrans/eng/ch1en/appl1en/img/map_strategic_pass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78152"/>
            <a:ext cx="7772400" cy="396849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83568" y="6021288"/>
            <a:ext cx="8136904" cy="369332"/>
          </a:xfrm>
          <a:prstGeom prst="rect">
            <a:avLst/>
          </a:prstGeom>
        </p:spPr>
        <p:txBody>
          <a:bodyPr wrap="square">
            <a:spAutoFit/>
          </a:bodyPr>
          <a:lstStyle/>
          <a:p>
            <a:r>
              <a:rPr lang="it-IT" sz="1800" dirty="0"/>
              <a:t>https://people.hofstra.edu/geotrans/eng/ch1en/appl1en/maritimeroutes.html</a:t>
            </a:r>
          </a:p>
        </p:txBody>
      </p:sp>
    </p:spTree>
    <p:extLst>
      <p:ext uri="{BB962C8B-B14F-4D97-AF65-F5344CB8AC3E}">
        <p14:creationId xmlns:p14="http://schemas.microsoft.com/office/powerpoint/2010/main" val="4225229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428625" y="317500"/>
            <a:ext cx="8215313" cy="6526213"/>
          </a:xfrm>
          <a:prstGeom prst="rect">
            <a:avLst/>
          </a:prstGeom>
          <a:noFill/>
          <a:ln w="19050" algn="ctr">
            <a:noFill/>
            <a:miter lim="800000"/>
            <a:headEnd/>
            <a:tailEnd/>
          </a:ln>
        </p:spPr>
      </p:pic>
      <p:sp>
        <p:nvSpPr>
          <p:cNvPr id="25602" name="Titolo 3"/>
          <p:cNvSpPr>
            <a:spLocks noGrp="1"/>
          </p:cNvSpPr>
          <p:nvPr>
            <p:ph type="title" idx="4294967295"/>
          </p:nvPr>
        </p:nvSpPr>
        <p:spPr/>
        <p:txBody>
          <a:bodyPr/>
          <a:lstStyle/>
          <a:p>
            <a:r>
              <a:rPr lang="it-IT" sz="1800">
                <a:latin typeface="Tahoma" pitchFamily="34" charset="0"/>
              </a:rPr>
              <a:t>Communication networks: Cable &amp; Wirless – telegraph cables (1945)</a:t>
            </a:r>
            <a:br>
              <a:rPr lang="it-IT" sz="1800">
                <a:latin typeface="Tahoma" pitchFamily="34" charset="0"/>
              </a:rPr>
            </a:br>
            <a:br>
              <a:rPr lang="it-IT" sz="2400">
                <a:latin typeface="Tahoma" pitchFamily="34" charset="0"/>
              </a:rPr>
            </a:br>
            <a:br>
              <a:rPr lang="it-IT" sz="2400">
                <a:latin typeface="Tahoma" pitchFamily="34" charset="0"/>
              </a:rPr>
            </a:br>
            <a:endParaRPr lang="it-IT" sz="2400">
              <a:latin typeface="Tahoma"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it-IT" sz="2000">
                <a:latin typeface="Tahoma" pitchFamily="34" charset="0"/>
              </a:rPr>
              <a:t>Communication flows: Internet</a:t>
            </a:r>
            <a:br>
              <a:rPr lang="it-IT" sz="2000">
                <a:latin typeface="Tahoma" pitchFamily="34" charset="0"/>
              </a:rPr>
            </a:br>
            <a:endParaRPr lang="it-IT">
              <a:latin typeface="Tahoma" pitchFamily="34" charset="0"/>
            </a:endParaRPr>
          </a:p>
        </p:txBody>
      </p:sp>
      <p:sp>
        <p:nvSpPr>
          <p:cNvPr id="27650"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endParaRPr lang="it-IT">
              <a:latin typeface="Tahoma" pitchFamily="34" charset="0"/>
            </a:endParaRPr>
          </a:p>
        </p:txBody>
      </p:sp>
      <p:pic>
        <p:nvPicPr>
          <p:cNvPr id="27651" name="Picture 4" descr="worldWhite"/>
          <p:cNvPicPr>
            <a:picLocks noChangeAspect="1" noChangeArrowheads="1"/>
          </p:cNvPicPr>
          <p:nvPr/>
        </p:nvPicPr>
        <p:blipFill>
          <a:blip r:embed="rId3" cstate="print"/>
          <a:srcRect/>
          <a:stretch>
            <a:fillRect/>
          </a:stretch>
        </p:blipFill>
        <p:spPr bwMode="auto">
          <a:xfrm>
            <a:off x="0" y="1482725"/>
            <a:ext cx="9144000" cy="4110038"/>
          </a:xfrm>
          <a:prstGeom prst="rect">
            <a:avLst/>
          </a:prstGeom>
          <a:noFill/>
          <a:ln w="9525">
            <a:noFill/>
            <a:miter lim="800000"/>
            <a:headEnd/>
            <a:tailEnd/>
          </a:ln>
        </p:spPr>
      </p:pic>
      <p:sp>
        <p:nvSpPr>
          <p:cNvPr id="27652" name="Rectangle 5"/>
          <p:cNvSpPr>
            <a:spLocks noChangeArrowheads="1"/>
          </p:cNvSpPr>
          <p:nvPr/>
        </p:nvSpPr>
        <p:spPr bwMode="auto">
          <a:xfrm>
            <a:off x="1936750" y="6249988"/>
            <a:ext cx="5213350" cy="366712"/>
          </a:xfrm>
          <a:prstGeom prst="rect">
            <a:avLst/>
          </a:prstGeom>
          <a:noFill/>
          <a:ln w="9525">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a:t>http://www.chrisharrison.net/projects/InternetMap/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it-IT" sz="4000">
                <a:latin typeface="Tahoma" pitchFamily="34" charset="0"/>
              </a:rPr>
              <a:t>Visualizing Friendships</a:t>
            </a:r>
            <a:br>
              <a:rPr lang="it-IT" sz="4000">
                <a:latin typeface="Tahoma" pitchFamily="34" charset="0"/>
              </a:rPr>
            </a:br>
            <a:r>
              <a:rPr lang="it-IT" sz="2400">
                <a:latin typeface="Tahoma" pitchFamily="34" charset="0"/>
              </a:rPr>
              <a:t>(Paul Butler, 14 dicembre 2010)</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endParaRPr lang="it-IT">
              <a:latin typeface="Tahoma" pitchFamily="34" charset="0"/>
            </a:endParaRPr>
          </a:p>
        </p:txBody>
      </p:sp>
      <p:pic>
        <p:nvPicPr>
          <p:cNvPr id="29699" name="Picture 4" descr="facebook_conn_image_976x462"/>
          <p:cNvPicPr>
            <a:picLocks noChangeAspect="1" noChangeArrowheads="1"/>
          </p:cNvPicPr>
          <p:nvPr/>
        </p:nvPicPr>
        <p:blipFill>
          <a:blip r:embed="rId3" cstate="print"/>
          <a:srcRect/>
          <a:stretch>
            <a:fillRect/>
          </a:stretch>
        </p:blipFill>
        <p:spPr bwMode="auto">
          <a:xfrm>
            <a:off x="123825" y="1844675"/>
            <a:ext cx="8896350" cy="4211638"/>
          </a:xfrm>
          <a:prstGeom prst="rect">
            <a:avLst/>
          </a:prstGeom>
          <a:noFill/>
          <a:ln w="9525">
            <a:noFill/>
            <a:miter lim="800000"/>
            <a:headEnd/>
            <a:tailEnd/>
          </a:ln>
        </p:spPr>
      </p:pic>
      <p:sp>
        <p:nvSpPr>
          <p:cNvPr id="29700" name="Rectangle 5"/>
          <p:cNvSpPr>
            <a:spLocks noChangeArrowheads="1"/>
          </p:cNvSpPr>
          <p:nvPr/>
        </p:nvSpPr>
        <p:spPr bwMode="auto">
          <a:xfrm>
            <a:off x="1047750" y="6381750"/>
            <a:ext cx="7053263" cy="304800"/>
          </a:xfrm>
          <a:prstGeom prst="rect">
            <a:avLst/>
          </a:prstGeom>
          <a:noFill/>
          <a:ln w="19050" algn="ctr">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sz="1400"/>
              <a:t>http://www.facebook.com/notes/facebook-engineering/visualizing-friendships/469716398919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6084" name="Picture 4" descr="http://www.sgi.com/go/twitter/images/hires/figure1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137" y="1484784"/>
            <a:ext cx="8927359"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410956" y="6361583"/>
            <a:ext cx="4572000" cy="307777"/>
          </a:xfrm>
          <a:prstGeom prst="rect">
            <a:avLst/>
          </a:prstGeom>
        </p:spPr>
        <p:txBody>
          <a:bodyPr>
            <a:spAutoFit/>
          </a:bodyPr>
          <a:lstStyle/>
          <a:p>
            <a:r>
              <a:rPr lang="it-IT" sz="1400" dirty="0"/>
              <a:t>http://www.sgi.com/go/twitter/images/hires/figure13.png</a:t>
            </a:r>
          </a:p>
        </p:txBody>
      </p:sp>
      <p:sp>
        <p:nvSpPr>
          <p:cNvPr id="5" name="Rettangolo 4"/>
          <p:cNvSpPr/>
          <p:nvPr/>
        </p:nvSpPr>
        <p:spPr>
          <a:xfrm>
            <a:off x="2286000" y="5939988"/>
            <a:ext cx="4572000" cy="369332"/>
          </a:xfrm>
          <a:prstGeom prst="rect">
            <a:avLst/>
          </a:prstGeom>
        </p:spPr>
        <p:txBody>
          <a:bodyPr>
            <a:spAutoFit/>
          </a:bodyPr>
          <a:lstStyle/>
          <a:p>
            <a:r>
              <a:rPr lang="it-IT" sz="1800" dirty="0"/>
              <a:t>http://firstmonday.org/article/view/4366/3654</a:t>
            </a:r>
          </a:p>
        </p:txBody>
      </p:sp>
    </p:spTree>
    <p:extLst>
      <p:ext uri="{BB962C8B-B14F-4D97-AF65-F5344CB8AC3E}">
        <p14:creationId xmlns:p14="http://schemas.microsoft.com/office/powerpoint/2010/main" val="30725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609600" y="304800"/>
            <a:ext cx="8283575" cy="1143000"/>
          </a:xfrm>
        </p:spPr>
        <p:txBody>
          <a:bodyPr/>
          <a:lstStyle/>
          <a:p>
            <a:pPr eaLnBrk="1" hangingPunct="1"/>
            <a:r>
              <a:rPr lang="en-GB" sz="2400">
                <a:latin typeface="Tahoma" pitchFamily="34" charset="0"/>
              </a:rPr>
              <a:t>Geographical models and the study of human space (1/2)</a:t>
            </a:r>
            <a:r>
              <a:rPr lang="en-GB" sz="4000">
                <a:latin typeface="Tahoma" pitchFamily="34" charset="0"/>
              </a:rPr>
              <a:t> </a:t>
            </a:r>
          </a:p>
        </p:txBody>
      </p:sp>
      <p:sp>
        <p:nvSpPr>
          <p:cNvPr id="31746"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sz="2000">
                <a:latin typeface="Tahoma" pitchFamily="34" charset="0"/>
              </a:rPr>
              <a:t>Complexity of relations taking place and needs to balance between economic growth and respect of biodiversity require the definition of organizational models to transform </a:t>
            </a:r>
            <a:r>
              <a:rPr lang="en-GB" sz="2000" i="1" u="sng">
                <a:latin typeface="Tahoma" pitchFamily="34" charset="0"/>
              </a:rPr>
              <a:t>limited resources from a geographical space </a:t>
            </a:r>
            <a:r>
              <a:rPr lang="en-GB" sz="2000">
                <a:latin typeface="Tahoma" pitchFamily="34" charset="0"/>
              </a:rPr>
              <a:t>into </a:t>
            </a:r>
            <a:r>
              <a:rPr lang="en-GB" sz="2000" i="1" u="sng">
                <a:latin typeface="Tahoma" pitchFamily="34" charset="0"/>
              </a:rPr>
              <a:t>social and economical opportunities </a:t>
            </a:r>
            <a:r>
              <a:rPr lang="en-GB" sz="2000">
                <a:latin typeface="Tahoma" pitchFamily="34" charset="0"/>
              </a:rPr>
              <a:t>of development</a:t>
            </a:r>
          </a:p>
          <a:p>
            <a:pPr>
              <a:lnSpc>
                <a:spcPct val="80000"/>
              </a:lnSpc>
            </a:pPr>
            <a:r>
              <a:rPr lang="en-GB" sz="2000" b="1">
                <a:latin typeface="Tahoma" pitchFamily="34" charset="0"/>
              </a:rPr>
              <a:t>Model </a:t>
            </a:r>
            <a:r>
              <a:rPr lang="en-GB" sz="2000">
                <a:latin typeface="Tahoma" pitchFamily="34" charset="0"/>
              </a:rPr>
              <a:t>= idealized representation of the real world, built to present some properties (</a:t>
            </a:r>
            <a:r>
              <a:rPr lang="en-GB" sz="2000" i="1">
                <a:latin typeface="Tahoma" pitchFamily="34" charset="0"/>
              </a:rPr>
              <a:t>social and economical phenomena</a:t>
            </a:r>
            <a:r>
              <a:rPr lang="en-GB" sz="2000">
                <a:latin typeface="Tahoma" pitchFamily="34" charset="0"/>
              </a:rPr>
              <a:t>). </a:t>
            </a:r>
          </a:p>
          <a:p>
            <a:pPr>
              <a:lnSpc>
                <a:spcPct val="80000"/>
              </a:lnSpc>
            </a:pPr>
            <a:r>
              <a:rPr lang="en-GB" sz="2000">
                <a:latin typeface="Tahoma" pitchFamily="34" charset="0"/>
              </a:rPr>
              <a:t>Models become necessary  as reality is </a:t>
            </a:r>
            <a:r>
              <a:rPr lang="en-GB" sz="2000" b="1">
                <a:latin typeface="Tahoma" pitchFamily="34" charset="0"/>
              </a:rPr>
              <a:t>complex</a:t>
            </a:r>
          </a:p>
          <a:p>
            <a:pPr>
              <a:lnSpc>
                <a:spcPct val="80000"/>
              </a:lnSpc>
            </a:pPr>
            <a:r>
              <a:rPr lang="en-GB" sz="2000" b="1">
                <a:latin typeface="Tahoma" pitchFamily="34" charset="0"/>
              </a:rPr>
              <a:t>Paradigm </a:t>
            </a:r>
            <a:r>
              <a:rPr lang="en-GB" sz="2000">
                <a:latin typeface="Tahoma" pitchFamily="34" charset="0"/>
              </a:rPr>
              <a:t>= a supermodel (Haggett, 2001), supplying intuitive and inductive </a:t>
            </a:r>
            <a:r>
              <a:rPr lang="en-GB" sz="2000" b="1" i="1">
                <a:latin typeface="Tahoma" pitchFamily="34" charset="0"/>
              </a:rPr>
              <a:t>rules</a:t>
            </a:r>
            <a:r>
              <a:rPr lang="en-GB" sz="2000">
                <a:latin typeface="Tahoma" pitchFamily="34" charset="0"/>
              </a:rPr>
              <a:t> on the types of phenomena under exam and the best method for their analysis</a:t>
            </a:r>
          </a:p>
          <a:p>
            <a:pPr>
              <a:lnSpc>
                <a:spcPct val="80000"/>
              </a:lnSpc>
            </a:pPr>
            <a:r>
              <a:rPr lang="en-GB" sz="2000">
                <a:latin typeface="Tahoma" pitchFamily="34" charset="0"/>
              </a:rPr>
              <a:t>In time, Geography and Economics reduced space to its essential (basic) elements, and by their analysis comprehend the dynamics of an organized system (i.e., human settlements,  productive processes, etc.).</a:t>
            </a:r>
          </a:p>
          <a:p>
            <a:pPr eaLnBrk="1" hangingPunct="1">
              <a:lnSpc>
                <a:spcPct val="80000"/>
              </a:lnSpc>
            </a:pPr>
            <a:endParaRPr lang="en-GB" sz="2000">
              <a:latin typeface="Tahoma" pitchFamily="34" charset="0"/>
            </a:endParaRPr>
          </a:p>
          <a:p>
            <a:pPr eaLnBrk="1" hangingPunct="1">
              <a:lnSpc>
                <a:spcPct val="80000"/>
              </a:lnSpc>
            </a:pPr>
            <a:endParaRPr lang="en-GB" sz="2000">
              <a:latin typeface="Tahom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609600" y="304800"/>
            <a:ext cx="8283575" cy="1143000"/>
          </a:xfrm>
        </p:spPr>
        <p:txBody>
          <a:bodyPr/>
          <a:lstStyle/>
          <a:p>
            <a:pPr eaLnBrk="1" hangingPunct="1"/>
            <a:r>
              <a:rPr lang="en-GB" sz="2400" dirty="0">
                <a:latin typeface="Tahoma" pitchFamily="34" charset="0"/>
              </a:rPr>
              <a:t>Geographical models and the study of human space (2/2)</a:t>
            </a:r>
            <a:r>
              <a:rPr lang="en-GB" sz="4000" dirty="0">
                <a:latin typeface="Tahoma" pitchFamily="34" charset="0"/>
              </a:rPr>
              <a:t> </a:t>
            </a:r>
          </a:p>
        </p:txBody>
      </p:sp>
      <p:sp>
        <p:nvSpPr>
          <p:cNvPr id="32770" name="Rectangle 3" descr="Rectangle: Click to edit Master text styles&#10;Second level&#10;Third level&#10;Fourth level&#10;Fifth level"/>
          <p:cNvSpPr>
            <a:spLocks noGrp="1" noChangeArrowheads="1"/>
          </p:cNvSpPr>
          <p:nvPr>
            <p:ph type="body" idx="4294967295"/>
          </p:nvPr>
        </p:nvSpPr>
        <p:spPr>
          <a:xfrm>
            <a:off x="838200" y="1571625"/>
            <a:ext cx="7772400" cy="4953000"/>
          </a:xfrm>
        </p:spPr>
        <p:txBody>
          <a:bodyPr/>
          <a:lstStyle/>
          <a:p>
            <a:pPr eaLnBrk="1" hangingPunct="1">
              <a:lnSpc>
                <a:spcPct val="80000"/>
              </a:lnSpc>
            </a:pPr>
            <a:r>
              <a:rPr lang="en-GB" sz="1600" b="1" dirty="0">
                <a:latin typeface="Tahoma" pitchFamily="34" charset="0"/>
              </a:rPr>
              <a:t>Economic  geography</a:t>
            </a:r>
            <a:r>
              <a:rPr lang="en-GB" sz="1600" dirty="0">
                <a:latin typeface="Tahoma" pitchFamily="34" charset="0"/>
              </a:rPr>
              <a:t> contributed to implementing theories based on the use of the geographical space and on criteria that orientate the location of human settlements and production activities</a:t>
            </a:r>
          </a:p>
          <a:p>
            <a:pPr algn="ctr" eaLnBrk="1" hangingPunct="1">
              <a:lnSpc>
                <a:spcPct val="80000"/>
              </a:lnSpc>
              <a:buFont typeface="Wingdings" pitchFamily="2" charset="2"/>
              <a:buNone/>
            </a:pPr>
            <a:r>
              <a:rPr lang="en-GB" sz="1600" dirty="0">
                <a:latin typeface="Tahoma" pitchFamily="34" charset="0"/>
              </a:rPr>
              <a:t>=&gt; </a:t>
            </a:r>
          </a:p>
          <a:p>
            <a:pPr eaLnBrk="1" hangingPunct="1">
              <a:lnSpc>
                <a:spcPct val="80000"/>
              </a:lnSpc>
            </a:pPr>
            <a:r>
              <a:rPr lang="en-GB" sz="1600" dirty="0">
                <a:latin typeface="Tahoma" pitchFamily="34" charset="0"/>
              </a:rPr>
              <a:t>how humans transform their environment to satisfy their needs</a:t>
            </a:r>
          </a:p>
          <a:p>
            <a:pPr eaLnBrk="1" hangingPunct="1">
              <a:lnSpc>
                <a:spcPct val="80000"/>
              </a:lnSpc>
            </a:pPr>
            <a:r>
              <a:rPr lang="en-GB" sz="1600" dirty="0">
                <a:latin typeface="Tahoma" pitchFamily="34" charset="0"/>
              </a:rPr>
              <a:t>In time Geography and Economics reduced space to its essentials, by which analyse to understand the dynamics of an organized system (settlements or production).</a:t>
            </a:r>
          </a:p>
          <a:p>
            <a:pPr eaLnBrk="1" hangingPunct="1">
              <a:lnSpc>
                <a:spcPct val="80000"/>
              </a:lnSpc>
            </a:pPr>
            <a:r>
              <a:rPr lang="en-GB" sz="1600" dirty="0">
                <a:latin typeface="Tahoma" pitchFamily="34" charset="0"/>
              </a:rPr>
              <a:t>Economic geographers simulated reality from empirical observations in order to understand and explain the complexity of the geographical space.</a:t>
            </a:r>
          </a:p>
          <a:p>
            <a:pPr eaLnBrk="1" hangingPunct="1">
              <a:lnSpc>
                <a:spcPct val="80000"/>
              </a:lnSpc>
            </a:pPr>
            <a:r>
              <a:rPr lang="en-GB" sz="1600" dirty="0">
                <a:latin typeface="Tahoma" pitchFamily="34" charset="0"/>
              </a:rPr>
              <a:t>The </a:t>
            </a:r>
            <a:r>
              <a:rPr lang="en-GB" sz="1600" i="1" dirty="0">
                <a:latin typeface="Tahoma" pitchFamily="34" charset="0"/>
              </a:rPr>
              <a:t>simplification </a:t>
            </a:r>
            <a:r>
              <a:rPr lang="en-GB" sz="1600" dirty="0">
                <a:latin typeface="Tahoma" pitchFamily="34" charset="0"/>
              </a:rPr>
              <a:t>become a geographical economical model, based on </a:t>
            </a:r>
            <a:r>
              <a:rPr lang="en-GB" sz="1600" b="1" dirty="0">
                <a:latin typeface="Tahoma" pitchFamily="34" charset="0"/>
              </a:rPr>
              <a:t>inductive research </a:t>
            </a:r>
            <a:r>
              <a:rPr lang="en-GB" sz="1600" dirty="0">
                <a:latin typeface="Tahoma" pitchFamily="34" charset="0"/>
              </a:rPr>
              <a:t>(top down) rather than the </a:t>
            </a:r>
            <a:r>
              <a:rPr lang="en-GB" sz="1600" b="1" dirty="0">
                <a:latin typeface="Tahoma" pitchFamily="34" charset="0"/>
              </a:rPr>
              <a:t>micro and macro </a:t>
            </a:r>
            <a:r>
              <a:rPr lang="en-GB" sz="1600" dirty="0">
                <a:latin typeface="Tahoma" pitchFamily="34" charset="0"/>
              </a:rPr>
              <a:t>approach proper of economics.</a:t>
            </a:r>
          </a:p>
          <a:p>
            <a:pPr eaLnBrk="1" hangingPunct="1">
              <a:lnSpc>
                <a:spcPct val="80000"/>
              </a:lnSpc>
            </a:pPr>
            <a:r>
              <a:rPr lang="en-GB" sz="1600" dirty="0">
                <a:latin typeface="Tahoma" pitchFamily="34" charset="0"/>
              </a:rPr>
              <a:t>First geographical economical models and the economical ones share schematic and simplified representations of reality and the reduced number of elements of reality (</a:t>
            </a:r>
            <a:r>
              <a:rPr lang="en-GB" sz="1600" b="1" dirty="0">
                <a:latin typeface="Tahoma" pitchFamily="34" charset="0"/>
              </a:rPr>
              <a:t>new geography</a:t>
            </a:r>
            <a:r>
              <a:rPr lang="en-GB" sz="1600" dirty="0">
                <a:latin typeface="Tahoma" pitchFamily="34" charset="0"/>
              </a:rPr>
              <a:t> and </a:t>
            </a:r>
            <a:r>
              <a:rPr lang="en-GB" sz="1600" b="1" dirty="0">
                <a:latin typeface="Tahoma" pitchFamily="34" charset="0"/>
              </a:rPr>
              <a:t>quantitative geography</a:t>
            </a:r>
            <a:r>
              <a:rPr lang="en-GB" sz="1600" dirty="0">
                <a:latin typeface="Tahoma" pitchFamily="34" charset="0"/>
              </a:rPr>
              <a:t>).</a:t>
            </a:r>
          </a:p>
          <a:p>
            <a:pPr eaLnBrk="1" hangingPunct="1">
              <a:lnSpc>
                <a:spcPct val="80000"/>
              </a:lnSpc>
            </a:pPr>
            <a:r>
              <a:rPr lang="en-GB" sz="1600" dirty="0">
                <a:latin typeface="Tahoma" pitchFamily="34" charset="0"/>
              </a:rPr>
              <a:t>A model as a simplified description of reality to represent social and / or economical phenomena. </a:t>
            </a:r>
          </a:p>
          <a:p>
            <a:pPr eaLnBrk="1" hangingPunct="1">
              <a:lnSpc>
                <a:spcPct val="80000"/>
              </a:lnSpc>
            </a:pPr>
            <a:r>
              <a:rPr lang="en-GB" sz="1600" dirty="0">
                <a:latin typeface="Tahoma" pitchFamily="34" charset="0"/>
              </a:rPr>
              <a:t>The models to be examined will focus on the </a:t>
            </a:r>
            <a:r>
              <a:rPr lang="en-GB" sz="1600" b="1" dirty="0">
                <a:latin typeface="Tahoma" pitchFamily="34" charset="0"/>
              </a:rPr>
              <a:t>localisation</a:t>
            </a:r>
            <a:r>
              <a:rPr lang="en-GB" sz="1600" dirty="0">
                <a:latin typeface="Tahoma" pitchFamily="34" charset="0"/>
              </a:rPr>
              <a:t> of :</a:t>
            </a:r>
          </a:p>
          <a:p>
            <a:pPr lvl="1" eaLnBrk="1" hangingPunct="1">
              <a:lnSpc>
                <a:spcPct val="80000"/>
              </a:lnSpc>
            </a:pPr>
            <a:r>
              <a:rPr lang="en-GB" sz="1400" dirty="0">
                <a:latin typeface="Tahoma" pitchFamily="34" charset="0"/>
              </a:rPr>
              <a:t>Agriculture</a:t>
            </a:r>
          </a:p>
          <a:p>
            <a:pPr lvl="1" eaLnBrk="1" hangingPunct="1">
              <a:lnSpc>
                <a:spcPct val="80000"/>
              </a:lnSpc>
            </a:pPr>
            <a:r>
              <a:rPr lang="en-GB" sz="1400" dirty="0">
                <a:latin typeface="Tahoma" pitchFamily="34" charset="0"/>
              </a:rPr>
              <a:t>Industry</a:t>
            </a:r>
          </a:p>
          <a:p>
            <a:pPr lvl="1" eaLnBrk="1" hangingPunct="1">
              <a:lnSpc>
                <a:spcPct val="80000"/>
              </a:lnSpc>
            </a:pPr>
            <a:r>
              <a:rPr lang="en-GB" sz="1400" dirty="0">
                <a:latin typeface="Tahoma" pitchFamily="34" charset="0"/>
              </a:rPr>
              <a:t>Services (including transport)</a:t>
            </a:r>
          </a:p>
          <a:p>
            <a:pPr lvl="1" eaLnBrk="1" hangingPunct="1">
              <a:lnSpc>
                <a:spcPct val="80000"/>
              </a:lnSpc>
            </a:pPr>
            <a:r>
              <a:rPr lang="en-GB" sz="1400" dirty="0">
                <a:latin typeface="Tahoma" pitchFamily="34" charset="0"/>
              </a:rPr>
              <a:t>Human settlements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a:effectLst>
                  <a:outerShdw blurRad="38100" dist="38100" dir="2700000" algn="tl">
                    <a:srgbClr val="C0C0C0"/>
                  </a:outerShdw>
                </a:effectLst>
              </a:rPr>
              <a:t>Location Theory</a:t>
            </a:r>
          </a:p>
        </p:txBody>
      </p:sp>
      <p:sp>
        <p:nvSpPr>
          <p:cNvPr id="33794" name="Content Placeholder 4" descr="Rectangle: Click to edit Master text styles&#10;Second level&#10;Third level&#10;Fourth level&#10;Fifth level"/>
          <p:cNvSpPr>
            <a:spLocks noGrp="1"/>
          </p:cNvSpPr>
          <p:nvPr>
            <p:ph idx="4294967295"/>
          </p:nvPr>
        </p:nvSpPr>
        <p:spPr/>
        <p:txBody>
          <a:bodyPr/>
          <a:lstStyle/>
          <a:p>
            <a:r>
              <a:rPr lang="en-US" sz="2800"/>
              <a:t>Concept of location</a:t>
            </a:r>
          </a:p>
          <a:p>
            <a:pPr lvl="1"/>
            <a:r>
              <a:rPr lang="en-US" sz="2400"/>
              <a:t>Absolute location (coordinate system).</a:t>
            </a:r>
          </a:p>
          <a:p>
            <a:pPr lvl="1"/>
            <a:r>
              <a:rPr lang="en-US" sz="2400"/>
              <a:t>Relative location (referring to other locations)</a:t>
            </a:r>
          </a:p>
          <a:p>
            <a:r>
              <a:rPr lang="en-US" sz="2800"/>
              <a:t>Definition</a:t>
            </a:r>
          </a:p>
          <a:p>
            <a:pPr lvl="1"/>
            <a:r>
              <a:rPr lang="en-US" sz="2400"/>
              <a:t>Analyzing location decisions of firms and individuals.</a:t>
            </a:r>
          </a:p>
          <a:p>
            <a:pPr lvl="2"/>
            <a:r>
              <a:rPr lang="en-US" sz="2000"/>
              <a:t>What locates where?</a:t>
            </a:r>
          </a:p>
          <a:p>
            <a:pPr lvl="1"/>
            <a:r>
              <a:rPr lang="en-US" sz="2400"/>
              <a:t>Looking for a formulation / rules of behavior.</a:t>
            </a:r>
          </a:p>
          <a:p>
            <a:pPr lvl="2"/>
            <a:r>
              <a:rPr lang="en-US" sz="2000"/>
              <a:t>Why?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a:spLocks noChangeArrowheads="1"/>
          </p:cNvSpPr>
          <p:nvPr/>
        </p:nvSpPr>
        <p:spPr bwMode="auto">
          <a:xfrm>
            <a:off x="4017963" y="1539875"/>
            <a:ext cx="1281112" cy="1279525"/>
          </a:xfrm>
          <a:prstGeom prst="ellipse">
            <a:avLst/>
          </a:prstGeom>
          <a:solidFill>
            <a:srgbClr val="FFFFFF"/>
          </a:solidFill>
          <a:ln w="63500">
            <a:solidFill>
              <a:schemeClr val="accent2">
                <a:lumMod val="50000"/>
              </a:schemeClr>
            </a:solidFill>
            <a:round/>
            <a:headEnd/>
            <a:tailEnd/>
          </a:ln>
        </p:spPr>
        <p:txBody>
          <a:bodyPr wrap="none" anchor="ctr"/>
          <a:lstStyle/>
          <a:p>
            <a:pPr algn="ctr">
              <a:defRPr/>
            </a:pPr>
            <a:r>
              <a:rPr lang="en-US" sz="1800" b="1">
                <a:effectLst>
                  <a:outerShdw blurRad="38100" dist="38100" dir="2700000" algn="tl">
                    <a:srgbClr val="000000">
                      <a:alpha val="43137"/>
                    </a:srgbClr>
                  </a:outerShdw>
                </a:effectLst>
                <a:latin typeface="Agency FB" pitchFamily="34" charset="0"/>
              </a:rPr>
              <a:t>Location</a:t>
            </a:r>
          </a:p>
        </p:txBody>
      </p:sp>
      <p:sp>
        <p:nvSpPr>
          <p:cNvPr id="4" name="Title 3"/>
          <p:cNvSpPr>
            <a:spLocks noGrp="1"/>
          </p:cNvSpPr>
          <p:nvPr>
            <p:ph type="title" idx="4294967295"/>
          </p:nvPr>
        </p:nvSpPr>
        <p:spPr/>
        <p:txBody>
          <a:bodyPr anchor="ctr"/>
          <a:lstStyle/>
          <a:p>
            <a:pPr>
              <a:defRPr/>
            </a:pPr>
            <a:r>
              <a:rPr lang="en-US">
                <a:effectLst>
                  <a:outerShdw blurRad="38100" dist="38100" dir="2700000" algn="tl">
                    <a:srgbClr val="C0C0C0"/>
                  </a:outerShdw>
                </a:effectLst>
              </a:rPr>
              <a:t>Basic Location Factors</a:t>
            </a:r>
          </a:p>
        </p:txBody>
      </p:sp>
      <p:pic>
        <p:nvPicPr>
          <p:cNvPr id="6" name="Content Placeholder 5"/>
          <p:cNvPicPr>
            <a:picLocks noGrp="1" noChangeAspect="1" noChangeArrowheads="1"/>
          </p:cNvPicPr>
          <p:nvPr>
            <p:ph idx="4294967295"/>
          </p:nvPr>
        </p:nvPicPr>
        <p:blipFill>
          <a:blip r:embed="rId3" cstate="print"/>
          <a:srcRect/>
          <a:stretch>
            <a:fillRect/>
          </a:stretch>
        </p:blipFill>
        <p:spPr>
          <a:xfrm>
            <a:off x="1390650" y="2359025"/>
            <a:ext cx="6534150" cy="4254500"/>
          </a:xfrm>
          <a:solidFill>
            <a:schemeClr val="bg2">
              <a:alpha val="50000"/>
            </a:schemeClr>
          </a:solidFill>
        </p:spPr>
      </p:pic>
      <p:sp>
        <p:nvSpPr>
          <p:cNvPr id="35844" name="Rectangle 7"/>
          <p:cNvSpPr>
            <a:spLocks noChangeArrowheads="1"/>
          </p:cNvSpPr>
          <p:nvPr/>
        </p:nvSpPr>
        <p:spPr bwMode="auto">
          <a:xfrm>
            <a:off x="503238" y="2832100"/>
            <a:ext cx="3270250" cy="647700"/>
          </a:xfrm>
          <a:prstGeom prst="rect">
            <a:avLst/>
          </a:prstGeom>
          <a:noFill/>
          <a:ln w="9525">
            <a:noFill/>
            <a:miter lim="800000"/>
            <a:headEnd/>
            <a:tailEnd/>
          </a:ln>
        </p:spPr>
        <p:txBody>
          <a:bodyPr>
            <a:spAutoFit/>
          </a:bodyPr>
          <a:lstStyle/>
          <a:p>
            <a:r>
              <a:rPr lang="en-US" sz="1800" b="1">
                <a:latin typeface="Agency FB" pitchFamily="34" charset="0"/>
              </a:rPr>
              <a:t>Land, utilities, visibility, transportation (local access), amenities</a:t>
            </a:r>
          </a:p>
        </p:txBody>
      </p:sp>
      <p:sp>
        <p:nvSpPr>
          <p:cNvPr id="35845" name="Rectangle 8"/>
          <p:cNvSpPr>
            <a:spLocks noChangeArrowheads="1"/>
          </p:cNvSpPr>
          <p:nvPr/>
        </p:nvSpPr>
        <p:spPr bwMode="auto">
          <a:xfrm>
            <a:off x="503238" y="4129088"/>
            <a:ext cx="3200400" cy="646112"/>
          </a:xfrm>
          <a:prstGeom prst="rect">
            <a:avLst/>
          </a:prstGeom>
          <a:noFill/>
          <a:ln w="9525">
            <a:noFill/>
            <a:miter lim="800000"/>
            <a:headEnd/>
            <a:tailEnd/>
          </a:ln>
        </p:spPr>
        <p:txBody>
          <a:bodyPr>
            <a:spAutoFit/>
          </a:bodyPr>
          <a:lstStyle/>
          <a:p>
            <a:r>
              <a:rPr lang="en-US" sz="1800" b="1">
                <a:latin typeface="Agency FB" pitchFamily="34" charset="0"/>
              </a:rPr>
              <a:t>Labor, materials, energy, markets, suppliers / customers</a:t>
            </a:r>
          </a:p>
        </p:txBody>
      </p:sp>
      <p:sp>
        <p:nvSpPr>
          <p:cNvPr id="35846" name="Rectangle 9"/>
          <p:cNvSpPr>
            <a:spLocks noChangeArrowheads="1"/>
          </p:cNvSpPr>
          <p:nvPr/>
        </p:nvSpPr>
        <p:spPr bwMode="auto">
          <a:xfrm>
            <a:off x="503238" y="5468938"/>
            <a:ext cx="2576512" cy="646112"/>
          </a:xfrm>
          <a:prstGeom prst="rect">
            <a:avLst/>
          </a:prstGeom>
          <a:noFill/>
          <a:ln w="9525">
            <a:noFill/>
            <a:miter lim="800000"/>
            <a:headEnd/>
            <a:tailEnd/>
          </a:ln>
        </p:spPr>
        <p:txBody>
          <a:bodyPr>
            <a:spAutoFit/>
          </a:bodyPr>
          <a:lstStyle/>
          <a:p>
            <a:r>
              <a:rPr lang="en-US" sz="1800" b="1" dirty="0">
                <a:latin typeface="Agency FB" pitchFamily="34" charset="0"/>
              </a:rPr>
              <a:t>Capital, subsidies, regulations, taxation, technology</a:t>
            </a:r>
          </a:p>
        </p:txBody>
      </p:sp>
      <p:sp>
        <p:nvSpPr>
          <p:cNvPr id="11" name="Text Box 19"/>
          <p:cNvSpPr txBox="1">
            <a:spLocks noChangeArrowheads="1"/>
          </p:cNvSpPr>
          <p:nvPr/>
        </p:nvSpPr>
        <p:spPr bwMode="auto">
          <a:xfrm>
            <a:off x="7446963" y="5654675"/>
            <a:ext cx="1446212"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Macro (national)</a:t>
            </a:r>
          </a:p>
        </p:txBody>
      </p:sp>
      <p:sp>
        <p:nvSpPr>
          <p:cNvPr id="12" name="Text Box 20"/>
          <p:cNvSpPr txBox="1">
            <a:spLocks noChangeArrowheads="1"/>
          </p:cNvSpPr>
          <p:nvPr/>
        </p:nvSpPr>
        <p:spPr bwMode="auto">
          <a:xfrm>
            <a:off x="5422900" y="2979738"/>
            <a:ext cx="1114425"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Micro (local)</a:t>
            </a:r>
          </a:p>
        </p:txBody>
      </p:sp>
      <p:sp>
        <p:nvSpPr>
          <p:cNvPr id="13" name="Text Box 21"/>
          <p:cNvSpPr txBox="1">
            <a:spLocks noChangeArrowheads="1"/>
          </p:cNvSpPr>
          <p:nvPr/>
        </p:nvSpPr>
        <p:spPr bwMode="auto">
          <a:xfrm>
            <a:off x="6357938" y="4200525"/>
            <a:ext cx="1371600" cy="307975"/>
          </a:xfrm>
          <a:prstGeom prst="rect">
            <a:avLst/>
          </a:prstGeom>
          <a:noFill/>
          <a:ln w="9525">
            <a:noFill/>
            <a:miter lim="800000"/>
            <a:headEnd/>
            <a:tailEnd/>
          </a:ln>
        </p:spPr>
        <p:txBody>
          <a:bodyPr wrap="none" lIns="0" tIns="0" rIns="0" bIns="0">
            <a:spAutoFit/>
          </a:bodyPr>
          <a:lstStyle/>
          <a:p>
            <a:pPr>
              <a:defRPr/>
            </a:pPr>
            <a:r>
              <a:rPr lang="en-US" sz="2000" b="1" dirty="0" err="1">
                <a:effectLst>
                  <a:outerShdw blurRad="38100" dist="38100" dir="2700000" algn="tl">
                    <a:srgbClr val="000000">
                      <a:alpha val="43137"/>
                    </a:srgbClr>
                  </a:outerShdw>
                </a:effectLst>
                <a:latin typeface="Agency FB" pitchFamily="34" charset="0"/>
              </a:rPr>
              <a:t>Meso</a:t>
            </a:r>
            <a:r>
              <a:rPr lang="en-US" sz="2000" b="1" dirty="0">
                <a:effectLst>
                  <a:outerShdw blurRad="38100" dist="38100" dir="2700000" algn="tl">
                    <a:srgbClr val="000000">
                      <a:alpha val="43137"/>
                    </a:srgbClr>
                  </a:outerShdw>
                </a:effectLst>
                <a:latin typeface="Agency FB" pitchFamily="34" charset="0"/>
              </a:rPr>
              <a:t> (regional)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a:t>Geographical</a:t>
            </a:r>
            <a:r>
              <a:rPr lang="it-IT" sz="2800" dirty="0"/>
              <a:t> </a:t>
            </a:r>
            <a:r>
              <a:rPr lang="it-IT" sz="2800" dirty="0" err="1"/>
              <a:t>space</a:t>
            </a:r>
            <a:r>
              <a:rPr lang="it-IT" sz="2800" dirty="0"/>
              <a:t>, </a:t>
            </a:r>
            <a:r>
              <a:rPr lang="it-IT" sz="2800" dirty="0" err="1"/>
              <a:t>geographical</a:t>
            </a:r>
            <a:r>
              <a:rPr lang="it-IT" sz="2800" dirty="0"/>
              <a:t> </a:t>
            </a:r>
            <a:r>
              <a:rPr lang="it-IT" sz="2800" dirty="0" err="1"/>
              <a:t>changes</a:t>
            </a:r>
            <a:br>
              <a:rPr lang="it-IT" sz="2800" dirty="0"/>
            </a:br>
            <a:r>
              <a:rPr lang="it-IT" sz="2800" dirty="0"/>
              <a:t>(Manhattan Island, New York)</a:t>
            </a:r>
            <a:br>
              <a:rPr lang="it-IT" sz="2800" dirty="0"/>
            </a:br>
            <a:endParaRPr lang="it-IT" sz="2800" dirty="0"/>
          </a:p>
        </p:txBody>
      </p:sp>
      <p:pic>
        <p:nvPicPr>
          <p:cNvPr id="44034" name="Picture 2" descr="http://learningisfun.bligoo.com.co/media/users/20/1001953/images/public/240423/mannahat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841870" cy="56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15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a:effectLst>
                  <a:outerShdw blurRad="38100" dist="38100" dir="2700000" algn="tl">
                    <a:srgbClr val="C0C0C0"/>
                  </a:outerShdw>
                </a:effectLst>
              </a:rPr>
              <a:t>Location Theory</a:t>
            </a:r>
          </a:p>
        </p:txBody>
      </p:sp>
      <p:sp>
        <p:nvSpPr>
          <p:cNvPr id="37890" name="Content Placeholder 4" descr="Rectangle: Click to edit Master text styles&#10;Second level&#10;Third level&#10;Fourth level&#10;Fifth level"/>
          <p:cNvSpPr>
            <a:spLocks noGrp="1"/>
          </p:cNvSpPr>
          <p:nvPr>
            <p:ph idx="4294967295"/>
          </p:nvPr>
        </p:nvSpPr>
        <p:spPr/>
        <p:txBody>
          <a:bodyPr/>
          <a:lstStyle/>
          <a:p>
            <a:r>
              <a:rPr lang="en-US" sz="2800"/>
              <a:t>Relevance of geography</a:t>
            </a:r>
          </a:p>
          <a:p>
            <a:pPr lvl="1"/>
            <a:r>
              <a:rPr lang="en-US" sz="2400"/>
              <a:t>Location is a resource multiplier:</a:t>
            </a:r>
          </a:p>
          <a:p>
            <a:pPr lvl="2"/>
            <a:r>
              <a:rPr lang="en-US" sz="2000"/>
              <a:t>Using resources more effectively.</a:t>
            </a:r>
          </a:p>
          <a:p>
            <a:pPr lvl="2"/>
            <a:r>
              <a:rPr lang="en-US" sz="2000"/>
              <a:t>A city is a more effective production and consumption structure.</a:t>
            </a:r>
          </a:p>
          <a:p>
            <a:pPr lvl="2"/>
            <a:r>
              <a:rPr lang="en-US" sz="2000"/>
              <a:t>Some locations have higher sale potential; they differ mainly because of their accessibility.</a:t>
            </a:r>
          </a:p>
          <a:p>
            <a:pPr lvl="2"/>
            <a:r>
              <a:rPr lang="en-US" sz="2000"/>
              <a:t>Accessibility can be a proxy for the value of space.</a:t>
            </a:r>
          </a:p>
          <a:p>
            <a:pPr lvl="1"/>
            <a:r>
              <a:rPr lang="en-US" sz="2400"/>
              <a:t>A location can be a resource in itself:</a:t>
            </a:r>
          </a:p>
          <a:p>
            <a:pPr lvl="2"/>
            <a:r>
              <a:rPr lang="en-US" sz="2000"/>
              <a:t>Bottleneck rent effect on flows (canals, bridges, tunnels).</a:t>
            </a:r>
          </a:p>
          <a:p>
            <a:pPr lvl="2"/>
            <a:r>
              <a:rPr lang="en-US" sz="2000"/>
              <a:t>Capturing rent for right of passage (plus construction and maintenance of infrastructure).</a:t>
            </a:r>
          </a:p>
          <a:p>
            <a:endParaRPr lang="en-US" sz="2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1531938" y="2300288"/>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1" name="Oval 3"/>
          <p:cNvSpPr>
            <a:spLocks noChangeArrowheads="1"/>
          </p:cNvSpPr>
          <p:nvPr/>
        </p:nvSpPr>
        <p:spPr bwMode="auto">
          <a:xfrm>
            <a:off x="3276600" y="2852738"/>
            <a:ext cx="2146300" cy="531812"/>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2" name="Rectangle 4"/>
          <p:cNvSpPr>
            <a:spLocks noGrp="1" noChangeArrowheads="1"/>
          </p:cNvSpPr>
          <p:nvPr>
            <p:ph type="title" idx="4294967295"/>
          </p:nvPr>
        </p:nvSpPr>
        <p:spPr/>
        <p:txBody>
          <a:bodyPr/>
          <a:lstStyle/>
          <a:p>
            <a:pPr eaLnBrk="1" hangingPunct="1"/>
            <a:r>
              <a:rPr lang="en-US" sz="2800">
                <a:latin typeface="Tahoma" pitchFamily="34" charset="0"/>
              </a:rPr>
              <a:t>Von Thunen’s model of land use</a:t>
            </a:r>
            <a:br>
              <a:rPr lang="en-US" sz="2800">
                <a:latin typeface="Tahoma" pitchFamily="34" charset="0"/>
              </a:rPr>
            </a:br>
            <a:r>
              <a:rPr lang="en-US" sz="2800">
                <a:latin typeface="Tahoma" pitchFamily="34" charset="0"/>
              </a:rPr>
              <a:t>the rent function</a:t>
            </a:r>
            <a:br>
              <a:rPr lang="en-US" sz="2800">
                <a:latin typeface="Tahoma" pitchFamily="34" charset="0"/>
              </a:rPr>
            </a:br>
            <a:endParaRPr lang="en-US" sz="2800">
              <a:latin typeface="Tahoma" pitchFamily="34" charset="0"/>
            </a:endParaRPr>
          </a:p>
        </p:txBody>
      </p:sp>
      <p:graphicFrame>
        <p:nvGraphicFramePr>
          <p:cNvPr id="125957" name="Group 5"/>
          <p:cNvGraphicFramePr>
            <a:graphicFrameLocks noGrp="1"/>
          </p:cNvGraphicFramePr>
          <p:nvPr>
            <p:ph sz="half" idx="4294967295"/>
          </p:nvPr>
        </p:nvGraphicFramePr>
        <p:xfrm>
          <a:off x="838200" y="4135438"/>
          <a:ext cx="7910513" cy="1524000"/>
        </p:xfrm>
        <a:graphic>
          <a:graphicData uri="http://schemas.openxmlformats.org/drawingml/2006/table">
            <a:tbl>
              <a:tblPr/>
              <a:tblGrid>
                <a:gridCol w="1319213">
                  <a:extLst>
                    <a:ext uri="{9D8B030D-6E8A-4147-A177-3AD203B41FA5}">
                      <a16:colId xmlns:a16="http://schemas.microsoft.com/office/drawing/2014/main" val="20000"/>
                    </a:ext>
                  </a:extLst>
                </a:gridCol>
                <a:gridCol w="1317625">
                  <a:extLst>
                    <a:ext uri="{9D8B030D-6E8A-4147-A177-3AD203B41FA5}">
                      <a16:colId xmlns:a16="http://schemas.microsoft.com/office/drawing/2014/main" val="20001"/>
                    </a:ext>
                  </a:extLst>
                </a:gridCol>
                <a:gridCol w="1319212">
                  <a:extLst>
                    <a:ext uri="{9D8B030D-6E8A-4147-A177-3AD203B41FA5}">
                      <a16:colId xmlns:a16="http://schemas.microsoft.com/office/drawing/2014/main" val="20002"/>
                    </a:ext>
                  </a:extLst>
                </a:gridCol>
                <a:gridCol w="1317625">
                  <a:extLst>
                    <a:ext uri="{9D8B030D-6E8A-4147-A177-3AD203B41FA5}">
                      <a16:colId xmlns:a16="http://schemas.microsoft.com/office/drawing/2014/main" val="20003"/>
                    </a:ext>
                  </a:extLst>
                </a:gridCol>
                <a:gridCol w="1319213">
                  <a:extLst>
                    <a:ext uri="{9D8B030D-6E8A-4147-A177-3AD203B41FA5}">
                      <a16:colId xmlns:a16="http://schemas.microsoft.com/office/drawing/2014/main" val="20004"/>
                    </a:ext>
                  </a:extLst>
                </a:gridCol>
                <a:gridCol w="1317625">
                  <a:extLst>
                    <a:ext uri="{9D8B030D-6E8A-4147-A177-3AD203B41FA5}">
                      <a16:colId xmlns:a16="http://schemas.microsoft.com/office/drawing/2014/main" val="20005"/>
                    </a:ext>
                  </a:extLst>
                </a:gridCol>
              </a:tblGrid>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it-IT" sz="14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d</a:t>
                      </a:r>
                      <a:r>
                        <a:rPr kumimoji="0" lang="it-IT" sz="1400" b="1" i="1" u="none" strike="noStrike" cap="none" normalizeH="0" baseline="-2500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3057" name="Oval 49"/>
          <p:cNvSpPr>
            <a:spLocks noChangeArrowheads="1"/>
          </p:cNvSpPr>
          <p:nvPr/>
        </p:nvSpPr>
        <p:spPr bwMode="auto">
          <a:xfrm>
            <a:off x="3900488" y="29543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58" name="Text Box 50"/>
          <p:cNvSpPr txBox="1">
            <a:spLocks noChangeArrowheads="1"/>
          </p:cNvSpPr>
          <p:nvPr/>
        </p:nvSpPr>
        <p:spPr bwMode="auto">
          <a:xfrm>
            <a:off x="7115175" y="31242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43059" name="Text Box 51"/>
          <p:cNvSpPr txBox="1">
            <a:spLocks noChangeArrowheads="1"/>
          </p:cNvSpPr>
          <p:nvPr/>
        </p:nvSpPr>
        <p:spPr bwMode="auto">
          <a:xfrm>
            <a:off x="3979863" y="2903538"/>
            <a:ext cx="276225"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43060" name="Text Box 52"/>
          <p:cNvSpPr txBox="1">
            <a:spLocks noChangeArrowheads="1"/>
          </p:cNvSpPr>
          <p:nvPr/>
        </p:nvSpPr>
        <p:spPr bwMode="auto">
          <a:xfrm>
            <a:off x="3565525" y="2997200"/>
            <a:ext cx="2857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43061" name="Text Box 53"/>
          <p:cNvSpPr txBox="1">
            <a:spLocks noChangeArrowheads="1"/>
          </p:cNvSpPr>
          <p:nvPr/>
        </p:nvSpPr>
        <p:spPr bwMode="auto">
          <a:xfrm>
            <a:off x="1835150" y="3352800"/>
            <a:ext cx="2762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43062" name="Freeform 54"/>
          <p:cNvSpPr>
            <a:spLocks/>
          </p:cNvSpPr>
          <p:nvPr/>
        </p:nvSpPr>
        <p:spPr bwMode="auto">
          <a:xfrm>
            <a:off x="4360863" y="668338"/>
            <a:ext cx="35988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43063" name="Text Box 55"/>
          <p:cNvSpPr txBox="1">
            <a:spLocks noChangeArrowheads="1"/>
          </p:cNvSpPr>
          <p:nvPr/>
        </p:nvSpPr>
        <p:spPr bwMode="auto">
          <a:xfrm>
            <a:off x="4037013" y="620713"/>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a</a:t>
            </a:r>
          </a:p>
        </p:txBody>
      </p:sp>
      <p:sp>
        <p:nvSpPr>
          <p:cNvPr id="43064" name="Line 56"/>
          <p:cNvSpPr>
            <a:spLocks noChangeShapeType="1"/>
          </p:cNvSpPr>
          <p:nvPr/>
        </p:nvSpPr>
        <p:spPr bwMode="auto">
          <a:xfrm flipH="1" flipV="1">
            <a:off x="4859338" y="2133600"/>
            <a:ext cx="0" cy="935038"/>
          </a:xfrm>
          <a:prstGeom prst="line">
            <a:avLst/>
          </a:prstGeom>
          <a:noFill/>
          <a:ln w="15875">
            <a:solidFill>
              <a:schemeClr val="tx1"/>
            </a:solidFill>
            <a:prstDash val="dash"/>
            <a:round/>
            <a:headEnd/>
            <a:tailEnd/>
          </a:ln>
        </p:spPr>
        <p:txBody>
          <a:bodyPr/>
          <a:lstStyle/>
          <a:p>
            <a:endParaRPr lang="it-IT"/>
          </a:p>
        </p:txBody>
      </p:sp>
      <p:sp>
        <p:nvSpPr>
          <p:cNvPr id="43065" name="Text Box 57"/>
          <p:cNvSpPr txBox="1">
            <a:spLocks noChangeArrowheads="1"/>
          </p:cNvSpPr>
          <p:nvPr/>
        </p:nvSpPr>
        <p:spPr bwMode="auto">
          <a:xfrm>
            <a:off x="4427538" y="6937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43066" name="Rectangle 58"/>
          <p:cNvSpPr>
            <a:spLocks noChangeArrowheads="1"/>
          </p:cNvSpPr>
          <p:nvPr/>
        </p:nvSpPr>
        <p:spPr bwMode="auto">
          <a:xfrm>
            <a:off x="3635375" y="874713"/>
            <a:ext cx="5080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43067" name="Line 59"/>
          <p:cNvSpPr>
            <a:spLocks noChangeShapeType="1"/>
          </p:cNvSpPr>
          <p:nvPr/>
        </p:nvSpPr>
        <p:spPr bwMode="auto">
          <a:xfrm flipH="1">
            <a:off x="2700338" y="3084513"/>
            <a:ext cx="1655762" cy="936625"/>
          </a:xfrm>
          <a:prstGeom prst="line">
            <a:avLst/>
          </a:prstGeom>
          <a:noFill/>
          <a:ln w="44450">
            <a:solidFill>
              <a:srgbClr val="808080"/>
            </a:solidFill>
            <a:round/>
            <a:headEnd/>
            <a:tailEnd type="triangle" w="med" len="med"/>
          </a:ln>
        </p:spPr>
        <p:txBody>
          <a:bodyPr/>
          <a:lstStyle/>
          <a:p>
            <a:endParaRPr lang="it-IT"/>
          </a:p>
        </p:txBody>
      </p:sp>
      <p:sp>
        <p:nvSpPr>
          <p:cNvPr id="43068" name="Line 60"/>
          <p:cNvSpPr>
            <a:spLocks noChangeShapeType="1"/>
          </p:cNvSpPr>
          <p:nvPr/>
        </p:nvSpPr>
        <p:spPr bwMode="auto">
          <a:xfrm>
            <a:off x="4384675" y="865188"/>
            <a:ext cx="863600" cy="2233612"/>
          </a:xfrm>
          <a:prstGeom prst="line">
            <a:avLst/>
          </a:prstGeom>
          <a:noFill/>
          <a:ln w="38100">
            <a:solidFill>
              <a:srgbClr val="993300"/>
            </a:solidFill>
            <a:round/>
            <a:headEnd/>
            <a:tailEnd/>
          </a:ln>
        </p:spPr>
        <p:txBody>
          <a:bodyPr/>
          <a:lstStyle/>
          <a:p>
            <a:endParaRPr lang="it-IT"/>
          </a:p>
        </p:txBody>
      </p:sp>
      <p:sp>
        <p:nvSpPr>
          <p:cNvPr id="43069" name="Line 61"/>
          <p:cNvSpPr>
            <a:spLocks noChangeShapeType="1"/>
          </p:cNvSpPr>
          <p:nvPr/>
        </p:nvSpPr>
        <p:spPr bwMode="auto">
          <a:xfrm>
            <a:off x="4368800" y="1857375"/>
            <a:ext cx="2303463" cy="1225550"/>
          </a:xfrm>
          <a:prstGeom prst="line">
            <a:avLst/>
          </a:prstGeom>
          <a:noFill/>
          <a:ln w="38100">
            <a:solidFill>
              <a:srgbClr val="FF9900"/>
            </a:solidFill>
            <a:round/>
            <a:headEnd/>
            <a:tailEnd/>
          </a:ln>
        </p:spPr>
        <p:txBody>
          <a:bodyPr/>
          <a:lstStyle/>
          <a:p>
            <a:endParaRPr lang="it-IT"/>
          </a:p>
        </p:txBody>
      </p:sp>
      <p:sp>
        <p:nvSpPr>
          <p:cNvPr id="43070" name="Line 62"/>
          <p:cNvSpPr>
            <a:spLocks noChangeShapeType="1"/>
          </p:cNvSpPr>
          <p:nvPr/>
        </p:nvSpPr>
        <p:spPr bwMode="auto">
          <a:xfrm>
            <a:off x="4337050" y="2089150"/>
            <a:ext cx="3330575" cy="981075"/>
          </a:xfrm>
          <a:prstGeom prst="line">
            <a:avLst/>
          </a:prstGeom>
          <a:noFill/>
          <a:ln w="38100">
            <a:solidFill>
              <a:srgbClr val="FFCC00"/>
            </a:solidFill>
            <a:round/>
            <a:headEnd/>
            <a:tailEnd/>
          </a:ln>
        </p:spPr>
        <p:txBody>
          <a:bodyPr/>
          <a:lstStyle/>
          <a:p>
            <a:endParaRPr lang="it-IT"/>
          </a:p>
        </p:txBody>
      </p:sp>
      <p:sp>
        <p:nvSpPr>
          <p:cNvPr id="43071" name="Line 63"/>
          <p:cNvSpPr>
            <a:spLocks noChangeShapeType="1"/>
          </p:cNvSpPr>
          <p:nvPr/>
        </p:nvSpPr>
        <p:spPr bwMode="auto">
          <a:xfrm flipH="1" flipV="1">
            <a:off x="5435600" y="2420938"/>
            <a:ext cx="0" cy="649287"/>
          </a:xfrm>
          <a:prstGeom prst="line">
            <a:avLst/>
          </a:prstGeom>
          <a:noFill/>
          <a:ln w="15875">
            <a:solidFill>
              <a:schemeClr val="tx1"/>
            </a:solidFill>
            <a:prstDash val="dash"/>
            <a:round/>
            <a:headEnd/>
            <a:tailEnd/>
          </a:ln>
        </p:spPr>
        <p:txBody>
          <a:bodyPr/>
          <a:lstStyle/>
          <a:p>
            <a:endParaRPr lang="it-IT"/>
          </a:p>
        </p:txBody>
      </p:sp>
      <p:sp>
        <p:nvSpPr>
          <p:cNvPr id="43072" name="Text Box 64"/>
          <p:cNvSpPr txBox="1">
            <a:spLocks noChangeArrowheads="1"/>
          </p:cNvSpPr>
          <p:nvPr/>
        </p:nvSpPr>
        <p:spPr bwMode="auto">
          <a:xfrm>
            <a:off x="5294313" y="3070225"/>
            <a:ext cx="2857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5</a:t>
            </a:r>
            <a:endParaRPr lang="el-GR" sz="1600" b="1" i="1">
              <a:cs typeface="Times New Roman" pitchFamily="18" charset="0"/>
            </a:endParaRPr>
          </a:p>
        </p:txBody>
      </p:sp>
      <p:sp>
        <p:nvSpPr>
          <p:cNvPr id="43073" name="Text Box 65"/>
          <p:cNvSpPr txBox="1">
            <a:spLocks noChangeArrowheads="1"/>
          </p:cNvSpPr>
          <p:nvPr/>
        </p:nvSpPr>
        <p:spPr bwMode="auto">
          <a:xfrm>
            <a:off x="6484938" y="3070225"/>
            <a:ext cx="387350" cy="336550"/>
          </a:xfrm>
          <a:prstGeom prst="rect">
            <a:avLst/>
          </a:prstGeom>
          <a:noFill/>
          <a:ln w="9525">
            <a:noFill/>
            <a:miter lim="800000"/>
            <a:headEnd/>
            <a:tailEnd/>
          </a:ln>
        </p:spPr>
        <p:txBody>
          <a:bodyPr wrap="none">
            <a:spAutoFit/>
          </a:bodyPr>
          <a:lstStyle/>
          <a:p>
            <a:pPr eaLnBrk="0" hangingPunct="0"/>
            <a:r>
              <a:rPr lang="en-US" sz="1600" b="1" i="1"/>
              <a:t>10</a:t>
            </a:r>
          </a:p>
        </p:txBody>
      </p:sp>
      <p:sp>
        <p:nvSpPr>
          <p:cNvPr id="43074" name="Text Box 66"/>
          <p:cNvSpPr txBox="1">
            <a:spLocks noChangeArrowheads="1"/>
          </p:cNvSpPr>
          <p:nvPr/>
        </p:nvSpPr>
        <p:spPr bwMode="auto">
          <a:xfrm>
            <a:off x="4037013" y="14859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b</a:t>
            </a:r>
          </a:p>
        </p:txBody>
      </p:sp>
      <p:sp>
        <p:nvSpPr>
          <p:cNvPr id="43075" name="Text Box 67"/>
          <p:cNvSpPr txBox="1">
            <a:spLocks noChangeArrowheads="1"/>
          </p:cNvSpPr>
          <p:nvPr/>
        </p:nvSpPr>
        <p:spPr bwMode="auto">
          <a:xfrm>
            <a:off x="684213" y="102552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a:t>
            </a:r>
            <a:r>
              <a:rPr lang="it-IT" sz="1200"/>
              <a:t>: colture a</a:t>
            </a:r>
          </a:p>
          <a:p>
            <a:pPr marL="457200" indent="-457200" eaLnBrk="0" hangingPunct="0">
              <a:spcBef>
                <a:spcPct val="50000"/>
              </a:spcBef>
              <a:buClr>
                <a:schemeClr val="bg2"/>
              </a:buClr>
              <a:buFont typeface="Monotype Sorts"/>
              <a:buNone/>
            </a:pPr>
            <a:r>
              <a:rPr lang="it-IT" sz="1200" b="1"/>
              <a:t>b</a:t>
            </a:r>
            <a:r>
              <a:rPr lang="it-IT" sz="1200"/>
              <a:t>: colture b</a:t>
            </a:r>
          </a:p>
          <a:p>
            <a:pPr marL="457200" indent="-457200" eaLnBrk="0" hangingPunct="0">
              <a:spcBef>
                <a:spcPct val="50000"/>
              </a:spcBef>
              <a:buClr>
                <a:schemeClr val="bg2"/>
              </a:buClr>
              <a:buFont typeface="Monotype Sorts"/>
              <a:buNone/>
            </a:pPr>
            <a:r>
              <a:rPr lang="it-IT" sz="1200" b="1"/>
              <a:t>c</a:t>
            </a:r>
            <a:r>
              <a:rPr lang="it-IT" sz="1200"/>
              <a:t>: colture c</a:t>
            </a:r>
          </a:p>
        </p:txBody>
      </p:sp>
      <p:sp>
        <p:nvSpPr>
          <p:cNvPr id="43076" name="Line 68"/>
          <p:cNvSpPr>
            <a:spLocks noChangeShapeType="1"/>
          </p:cNvSpPr>
          <p:nvPr/>
        </p:nvSpPr>
        <p:spPr bwMode="auto">
          <a:xfrm>
            <a:off x="4356100" y="2420938"/>
            <a:ext cx="1800225" cy="649287"/>
          </a:xfrm>
          <a:prstGeom prst="line">
            <a:avLst/>
          </a:prstGeom>
          <a:noFill/>
          <a:ln w="38100">
            <a:solidFill>
              <a:schemeClr val="tx2"/>
            </a:solidFill>
            <a:round/>
            <a:headEnd/>
            <a:tailEnd/>
          </a:ln>
        </p:spPr>
        <p:txBody>
          <a:bodyPr/>
          <a:lstStyle/>
          <a:p>
            <a:endParaRPr lang="it-IT"/>
          </a:p>
        </p:txBody>
      </p:sp>
      <p:sp>
        <p:nvSpPr>
          <p:cNvPr id="43077" name="Text Box 69"/>
          <p:cNvSpPr txBox="1">
            <a:spLocks noChangeArrowheads="1"/>
          </p:cNvSpPr>
          <p:nvPr/>
        </p:nvSpPr>
        <p:spPr bwMode="auto">
          <a:xfrm>
            <a:off x="4038600" y="1931988"/>
            <a:ext cx="381000"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c</a:t>
            </a:r>
          </a:p>
        </p:txBody>
      </p:sp>
      <p:sp>
        <p:nvSpPr>
          <p:cNvPr id="43078" name="Text Box 70"/>
          <p:cNvSpPr txBox="1">
            <a:spLocks noChangeArrowheads="1"/>
          </p:cNvSpPr>
          <p:nvPr/>
        </p:nvSpPr>
        <p:spPr bwMode="auto">
          <a:xfrm>
            <a:off x="4024313" y="23495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d</a:t>
            </a:r>
          </a:p>
        </p:txBody>
      </p:sp>
      <p:sp>
        <p:nvSpPr>
          <p:cNvPr id="43079" name="Text Box 71"/>
          <p:cNvSpPr txBox="1">
            <a:spLocks noChangeArrowheads="1"/>
          </p:cNvSpPr>
          <p:nvPr/>
        </p:nvSpPr>
        <p:spPr bwMode="auto">
          <a:xfrm>
            <a:off x="6659563" y="6092825"/>
            <a:ext cx="2303462" cy="396875"/>
          </a:xfrm>
          <a:prstGeom prst="rect">
            <a:avLst/>
          </a:prstGeom>
          <a:noFill/>
          <a:ln w="19050" algn="ctr">
            <a:noFill/>
            <a:miter lim="800000"/>
            <a:headEnd/>
            <a:tailEnd/>
          </a:ln>
        </p:spPr>
        <p:txBody>
          <a:bodyPr>
            <a:spAutoFit/>
          </a:bodyPr>
          <a:lstStyle/>
          <a:p>
            <a:pPr eaLnBrk="0" hangingPunct="0">
              <a:spcBef>
                <a:spcPct val="50000"/>
              </a:spcBef>
              <a:buClr>
                <a:schemeClr val="bg2"/>
              </a:buClr>
              <a:buFont typeface="Monotype Sorts"/>
              <a:buNone/>
            </a:pPr>
            <a:r>
              <a:rPr lang="it-IT" sz="2000"/>
              <a:t>=&gt; D</a:t>
            </a:r>
            <a:r>
              <a:rPr lang="it-IT" sz="2000" baseline="-25000"/>
              <a:t>1</a:t>
            </a:r>
            <a:r>
              <a:rPr lang="it-IT" sz="2000"/>
              <a:t> = 2,5; D</a:t>
            </a:r>
            <a:r>
              <a:rPr lang="it-IT" sz="2000" baseline="-25000"/>
              <a:t>2</a:t>
            </a:r>
            <a:r>
              <a:rPr lang="it-IT" sz="2000"/>
              <a:t> = 5</a:t>
            </a:r>
          </a:p>
        </p:txBody>
      </p:sp>
      <p:graphicFrame>
        <p:nvGraphicFramePr>
          <p:cNvPr id="43080" name="Object 72"/>
          <p:cNvGraphicFramePr>
            <a:graphicFrameLocks noGrp="1" noChangeAspect="1"/>
          </p:cNvGraphicFramePr>
          <p:nvPr>
            <p:ph sz="half" idx="4294967295"/>
          </p:nvPr>
        </p:nvGraphicFramePr>
        <p:xfrm>
          <a:off x="755650" y="5805488"/>
          <a:ext cx="5903913" cy="1022350"/>
        </p:xfrm>
        <a:graphic>
          <a:graphicData uri="http://schemas.openxmlformats.org/presentationml/2006/ole">
            <mc:AlternateContent xmlns:mc="http://schemas.openxmlformats.org/markup-compatibility/2006">
              <mc:Choice xmlns:v="urn:schemas-microsoft-com:vml" Requires="v">
                <p:oleObj name="Equation" r:id="rId3" imgW="2451100" imgH="469900" progId="Equation.3">
                  <p:embed/>
                </p:oleObj>
              </mc:Choice>
              <mc:Fallback>
                <p:oleObj name="Equation" r:id="rId3" imgW="2451100" imgH="469900" progId="Equation.3">
                  <p:embed/>
                  <p:pic>
                    <p:nvPicPr>
                      <p:cNvPr id="0" name="Picture 7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05488"/>
                        <a:ext cx="5903913"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81" name="Text Box 73"/>
          <p:cNvSpPr txBox="1">
            <a:spLocks noChangeArrowheads="1"/>
          </p:cNvSpPr>
          <p:nvPr/>
        </p:nvSpPr>
        <p:spPr bwMode="auto">
          <a:xfrm>
            <a:off x="5580063"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59"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0"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1"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2"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3"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4"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5" name="Freeform 9"/>
          <p:cNvSpPr>
            <a:spLocks/>
          </p:cNvSpPr>
          <p:nvPr/>
        </p:nvSpPr>
        <p:spPr bwMode="auto">
          <a:xfrm>
            <a:off x="3317875" y="1577975"/>
            <a:ext cx="1066800" cy="609600"/>
          </a:xfrm>
          <a:custGeom>
            <a:avLst/>
            <a:gdLst>
              <a:gd name="T0" fmla="*/ 0 w 672"/>
              <a:gd name="T1" fmla="*/ 0 h 384"/>
              <a:gd name="T2" fmla="*/ 0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w="9525">
            <a:noFill/>
            <a:round/>
            <a:headEnd/>
            <a:tailEnd/>
          </a:ln>
        </p:spPr>
        <p:txBody>
          <a:bodyPr wrap="none" anchor="ctr"/>
          <a:lstStyle/>
          <a:p>
            <a:endParaRPr lang="it-IT"/>
          </a:p>
        </p:txBody>
      </p:sp>
      <p:sp>
        <p:nvSpPr>
          <p:cNvPr id="45066" name="Freeform 10"/>
          <p:cNvSpPr>
            <a:spLocks/>
          </p:cNvSpPr>
          <p:nvPr/>
        </p:nvSpPr>
        <p:spPr bwMode="auto">
          <a:xfrm>
            <a:off x="3317875" y="2111375"/>
            <a:ext cx="838200" cy="457200"/>
          </a:xfrm>
          <a:custGeom>
            <a:avLst/>
            <a:gdLst>
              <a:gd name="T0" fmla="*/ 0 w 528"/>
              <a:gd name="T1" fmla="*/ 0 h 288"/>
              <a:gd name="T2" fmla="*/ 0 w 528"/>
              <a:gd name="T3" fmla="*/ 2147483647 h 288"/>
              <a:gd name="T4" fmla="*/ 2147483647 w 528"/>
              <a:gd name="T5" fmla="*/ 2147483647 h 288"/>
              <a:gd name="T6" fmla="*/ 2147483647 w 528"/>
              <a:gd name="T7" fmla="*/ 2147483647 h 288"/>
              <a:gd name="T8" fmla="*/ 2147483647 w 528"/>
              <a:gd name="T9" fmla="*/ 2147483647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w="9525">
            <a:noFill/>
            <a:round/>
            <a:headEnd/>
            <a:tailEnd/>
          </a:ln>
        </p:spPr>
        <p:txBody>
          <a:bodyPr wrap="none" anchor="ctr"/>
          <a:lstStyle/>
          <a:p>
            <a:endParaRPr lang="it-IT"/>
          </a:p>
        </p:txBody>
      </p:sp>
      <p:sp>
        <p:nvSpPr>
          <p:cNvPr id="45067" name="Freeform 11" descr="Solid diamond"/>
          <p:cNvSpPr>
            <a:spLocks/>
          </p:cNvSpPr>
          <p:nvPr/>
        </p:nvSpPr>
        <p:spPr bwMode="auto">
          <a:xfrm>
            <a:off x="3317875" y="2492375"/>
            <a:ext cx="2286000" cy="1600200"/>
          </a:xfrm>
          <a:custGeom>
            <a:avLst/>
            <a:gdLst>
              <a:gd name="T0" fmla="*/ 0 w 1440"/>
              <a:gd name="T1" fmla="*/ 2147483647 h 1008"/>
              <a:gd name="T2" fmla="*/ 0 w 1440"/>
              <a:gd name="T3" fmla="*/ 2147483647 h 1008"/>
              <a:gd name="T4" fmla="*/ 2147483647 w 1440"/>
              <a:gd name="T5" fmla="*/ 2147483647 h 1008"/>
              <a:gd name="T6" fmla="*/ 2147483647 w 1440"/>
              <a:gd name="T7" fmla="*/ 2147483647 h 1008"/>
              <a:gd name="T8" fmla="*/ 2147483647 w 1440"/>
              <a:gd name="T9" fmla="*/ 2147483647 h 1008"/>
              <a:gd name="T10" fmla="*/ 2147483647 w 1440"/>
              <a:gd name="T11" fmla="*/ 2147483647 h 1008"/>
              <a:gd name="T12" fmla="*/ 2147483647 w 1440"/>
              <a:gd name="T13" fmla="*/ 2147483647 h 1008"/>
              <a:gd name="T14" fmla="*/ 2147483647 w 1440"/>
              <a:gd name="T15" fmla="*/ 2147483647 h 1008"/>
              <a:gd name="T16" fmla="*/ 2147483647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2147483647 h 1008"/>
              <a:gd name="T28" fmla="*/ 2147483647 w 1440"/>
              <a:gd name="T29" fmla="*/ 2147483647 h 1008"/>
              <a:gd name="T30" fmla="*/ 2147483647 w 1440"/>
              <a:gd name="T31" fmla="*/ 2147483647 h 1008"/>
              <a:gd name="T32" fmla="*/ 2147483647 w 1440"/>
              <a:gd name="T33" fmla="*/ 2147483647 h 1008"/>
              <a:gd name="T34" fmla="*/ 2147483647 w 1440"/>
              <a:gd name="T35" fmla="*/ 2147483647 h 1008"/>
              <a:gd name="T36" fmla="*/ 2147483647 w 1440"/>
              <a:gd name="T37" fmla="*/ 2147483647 h 1008"/>
              <a:gd name="T38" fmla="*/ 2147483647 w 1440"/>
              <a:gd name="T39" fmla="*/ 2147483647 h 1008"/>
              <a:gd name="T40" fmla="*/ 2147483647 w 1440"/>
              <a:gd name="T41" fmla="*/ 2147483647 h 1008"/>
              <a:gd name="T42" fmla="*/ 2147483647 w 1440"/>
              <a:gd name="T43" fmla="*/ 2147483647 h 1008"/>
              <a:gd name="T44" fmla="*/ 2147483647 w 1440"/>
              <a:gd name="T45" fmla="*/ 0 h 1008"/>
              <a:gd name="T46" fmla="*/ 0 w 1440"/>
              <a:gd name="T47" fmla="*/ 2147483647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68" name="Freeform 12"/>
          <p:cNvSpPr>
            <a:spLocks/>
          </p:cNvSpPr>
          <p:nvPr/>
        </p:nvSpPr>
        <p:spPr bwMode="auto">
          <a:xfrm>
            <a:off x="4689475" y="2187575"/>
            <a:ext cx="609600" cy="609600"/>
          </a:xfrm>
          <a:custGeom>
            <a:avLst/>
            <a:gdLst>
              <a:gd name="T0" fmla="*/ 2147483647 w 384"/>
              <a:gd name="T1" fmla="*/ 0 h 384"/>
              <a:gd name="T2" fmla="*/ 2147483647 w 384"/>
              <a:gd name="T3" fmla="*/ 2147483647 h 384"/>
              <a:gd name="T4" fmla="*/ 2147483647 w 384"/>
              <a:gd name="T5" fmla="*/ 2147483647 h 384"/>
              <a:gd name="T6" fmla="*/ 2147483647 w 384"/>
              <a:gd name="T7" fmla="*/ 2147483647 h 384"/>
              <a:gd name="T8" fmla="*/ 0 w 384"/>
              <a:gd name="T9" fmla="*/ 2147483647 h 384"/>
              <a:gd name="T10" fmla="*/ 2147483647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w="9525">
            <a:noFill/>
            <a:round/>
            <a:headEnd/>
            <a:tailEnd/>
          </a:ln>
        </p:spPr>
        <p:txBody>
          <a:bodyPr wrap="none" anchor="ctr"/>
          <a:lstStyle/>
          <a:p>
            <a:endParaRPr lang="it-IT"/>
          </a:p>
        </p:txBody>
      </p:sp>
      <p:sp>
        <p:nvSpPr>
          <p:cNvPr id="45069" name="Freeform 13"/>
          <p:cNvSpPr>
            <a:spLocks/>
          </p:cNvSpPr>
          <p:nvPr/>
        </p:nvSpPr>
        <p:spPr bwMode="auto">
          <a:xfrm>
            <a:off x="4460875" y="2416175"/>
            <a:ext cx="914400" cy="609600"/>
          </a:xfrm>
          <a:custGeom>
            <a:avLst/>
            <a:gdLst>
              <a:gd name="T0" fmla="*/ 2147483647 w 576"/>
              <a:gd name="T1" fmla="*/ 0 h 384"/>
              <a:gd name="T2" fmla="*/ 0 w 576"/>
              <a:gd name="T3" fmla="*/ 2147483647 h 384"/>
              <a:gd name="T4" fmla="*/ 2147483647 w 576"/>
              <a:gd name="T5" fmla="*/ 2147483647 h 384"/>
              <a:gd name="T6" fmla="*/ 2147483647 w 576"/>
              <a:gd name="T7" fmla="*/ 2147483647 h 384"/>
              <a:gd name="T8" fmla="*/ 2147483647 w 576"/>
              <a:gd name="T9" fmla="*/ 2147483647 h 384"/>
              <a:gd name="T10" fmla="*/ 2147483647 w 576"/>
              <a:gd name="T11" fmla="*/ 2147483647 h 384"/>
              <a:gd name="T12" fmla="*/ 2147483647 w 576"/>
              <a:gd name="T13" fmla="*/ 2147483647 h 384"/>
              <a:gd name="T14" fmla="*/ 2147483647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w="9525">
            <a:noFill/>
            <a:round/>
            <a:headEnd/>
            <a:tailEnd/>
          </a:ln>
        </p:spPr>
        <p:txBody>
          <a:bodyPr wrap="none" anchor="ctr"/>
          <a:lstStyle/>
          <a:p>
            <a:endParaRPr lang="it-IT"/>
          </a:p>
        </p:txBody>
      </p:sp>
      <p:sp>
        <p:nvSpPr>
          <p:cNvPr id="45070" name="Freeform 14"/>
          <p:cNvSpPr>
            <a:spLocks/>
          </p:cNvSpPr>
          <p:nvPr/>
        </p:nvSpPr>
        <p:spPr bwMode="auto">
          <a:xfrm>
            <a:off x="3317875" y="3330575"/>
            <a:ext cx="2290763" cy="990600"/>
          </a:xfrm>
          <a:custGeom>
            <a:avLst/>
            <a:gdLst>
              <a:gd name="T0" fmla="*/ 0 w 1443"/>
              <a:gd name="T1" fmla="*/ 2147483647 h 624"/>
              <a:gd name="T2" fmla="*/ 0 w 1443"/>
              <a:gd name="T3" fmla="*/ 2147483647 h 624"/>
              <a:gd name="T4" fmla="*/ 2147483647 w 1443"/>
              <a:gd name="T5" fmla="*/ 2147483647 h 624"/>
              <a:gd name="T6" fmla="*/ 2147483647 w 1443"/>
              <a:gd name="T7" fmla="*/ 2147483647 h 624"/>
              <a:gd name="T8" fmla="*/ 2147483647 w 1443"/>
              <a:gd name="T9" fmla="*/ 2147483647 h 624"/>
              <a:gd name="T10" fmla="*/ 2147483647 w 1443"/>
              <a:gd name="T11" fmla="*/ 2147483647 h 624"/>
              <a:gd name="T12" fmla="*/ 2147483647 w 1443"/>
              <a:gd name="T13" fmla="*/ 2147483647 h 624"/>
              <a:gd name="T14" fmla="*/ 2147483647 w 1443"/>
              <a:gd name="T15" fmla="*/ 2147483647 h 624"/>
              <a:gd name="T16" fmla="*/ 2147483647 w 1443"/>
              <a:gd name="T17" fmla="*/ 2147483647 h 624"/>
              <a:gd name="T18" fmla="*/ 2147483647 w 1443"/>
              <a:gd name="T19" fmla="*/ 2147483647 h 624"/>
              <a:gd name="T20" fmla="*/ 2147483647 w 1443"/>
              <a:gd name="T21" fmla="*/ 2147483647 h 624"/>
              <a:gd name="T22" fmla="*/ 2147483647 w 1443"/>
              <a:gd name="T23" fmla="*/ 2147483647 h 624"/>
              <a:gd name="T24" fmla="*/ 2147483647 w 1443"/>
              <a:gd name="T25" fmla="*/ 2147483647 h 624"/>
              <a:gd name="T26" fmla="*/ 2147483647 w 1443"/>
              <a:gd name="T27" fmla="*/ 2147483647 h 624"/>
              <a:gd name="T28" fmla="*/ 2147483647 w 1443"/>
              <a:gd name="T29" fmla="*/ 2147483647 h 624"/>
              <a:gd name="T30" fmla="*/ 2147483647 w 1443"/>
              <a:gd name="T31" fmla="*/ 2147483647 h 624"/>
              <a:gd name="T32" fmla="*/ 2147483647 w 1443"/>
              <a:gd name="T33" fmla="*/ 2147483647 h 624"/>
              <a:gd name="T34" fmla="*/ 2147483647 w 1443"/>
              <a:gd name="T35" fmla="*/ 2147483647 h 624"/>
              <a:gd name="T36" fmla="*/ 2147483647 w 1443"/>
              <a:gd name="T37" fmla="*/ 0 h 624"/>
              <a:gd name="T38" fmla="*/ 2147483647 w 1443"/>
              <a:gd name="T39" fmla="*/ 2147483647 h 624"/>
              <a:gd name="T40" fmla="*/ 0 w 1443"/>
              <a:gd name="T41" fmla="*/ 2147483647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w="9525">
            <a:noFill/>
            <a:round/>
            <a:headEnd/>
            <a:tailEnd/>
          </a:ln>
        </p:spPr>
        <p:txBody>
          <a:bodyPr wrap="none" anchor="ctr"/>
          <a:lstStyle/>
          <a:p>
            <a:endParaRPr lang="it-IT"/>
          </a:p>
        </p:txBody>
      </p:sp>
      <p:sp>
        <p:nvSpPr>
          <p:cNvPr id="45071" name="Freeform 15"/>
          <p:cNvSpPr>
            <a:spLocks/>
          </p:cNvSpPr>
          <p:nvPr/>
        </p:nvSpPr>
        <p:spPr bwMode="auto">
          <a:xfrm>
            <a:off x="3317875" y="3711575"/>
            <a:ext cx="2286000" cy="838200"/>
          </a:xfrm>
          <a:custGeom>
            <a:avLst/>
            <a:gdLst>
              <a:gd name="T0" fmla="*/ 0 w 1440"/>
              <a:gd name="T1" fmla="*/ 0 h 528"/>
              <a:gd name="T2" fmla="*/ 0 w 1440"/>
              <a:gd name="T3" fmla="*/ 2147483647 h 528"/>
              <a:gd name="T4" fmla="*/ 2147483647 w 1440"/>
              <a:gd name="T5" fmla="*/ 2147483647 h 528"/>
              <a:gd name="T6" fmla="*/ 2147483647 w 1440"/>
              <a:gd name="T7" fmla="*/ 2147483647 h 528"/>
              <a:gd name="T8" fmla="*/ 2147483647 w 1440"/>
              <a:gd name="T9" fmla="*/ 2147483647 h 528"/>
              <a:gd name="T10" fmla="*/ 2147483647 w 1440"/>
              <a:gd name="T11" fmla="*/ 2147483647 h 528"/>
              <a:gd name="T12" fmla="*/ 2147483647 w 1440"/>
              <a:gd name="T13" fmla="*/ 2147483647 h 528"/>
              <a:gd name="T14" fmla="*/ 2147483647 w 1440"/>
              <a:gd name="T15" fmla="*/ 2147483647 h 528"/>
              <a:gd name="T16" fmla="*/ 2147483647 w 1440"/>
              <a:gd name="T17" fmla="*/ 2147483647 h 528"/>
              <a:gd name="T18" fmla="*/ 2147483647 w 1440"/>
              <a:gd name="T19" fmla="*/ 2147483647 h 528"/>
              <a:gd name="T20" fmla="*/ 2147483647 w 1440"/>
              <a:gd name="T21" fmla="*/ 2147483647 h 528"/>
              <a:gd name="T22" fmla="*/ 2147483647 w 1440"/>
              <a:gd name="T23" fmla="*/ 2147483647 h 528"/>
              <a:gd name="T24" fmla="*/ 2147483647 w 1440"/>
              <a:gd name="T25" fmla="*/ 2147483647 h 528"/>
              <a:gd name="T26" fmla="*/ 2147483647 w 1440"/>
              <a:gd name="T27" fmla="*/ 2147483647 h 528"/>
              <a:gd name="T28" fmla="*/ 2147483647 w 1440"/>
              <a:gd name="T29" fmla="*/ 2147483647 h 528"/>
              <a:gd name="T30" fmla="*/ 2147483647 w 1440"/>
              <a:gd name="T31" fmla="*/ 2147483647 h 528"/>
              <a:gd name="T32" fmla="*/ 2147483647 w 1440"/>
              <a:gd name="T33" fmla="*/ 2147483647 h 528"/>
              <a:gd name="T34" fmla="*/ 2147483647 w 1440"/>
              <a:gd name="T35" fmla="*/ 2147483647 h 528"/>
              <a:gd name="T36" fmla="*/ 2147483647 w 1440"/>
              <a:gd name="T37" fmla="*/ 2147483647 h 528"/>
              <a:gd name="T38" fmla="*/ 2147483647 w 1440"/>
              <a:gd name="T39" fmla="*/ 2147483647 h 528"/>
              <a:gd name="T40" fmla="*/ 2147483647 w 1440"/>
              <a:gd name="T41" fmla="*/ 2147483647 h 528"/>
              <a:gd name="T42" fmla="*/ 2147483647 w 1440"/>
              <a:gd name="T43" fmla="*/ 2147483647 h 528"/>
              <a:gd name="T44" fmla="*/ 2147483647 w 1440"/>
              <a:gd name="T45" fmla="*/ 2147483647 h 528"/>
              <a:gd name="T46" fmla="*/ 2147483647 w 1440"/>
              <a:gd name="T47" fmla="*/ 2147483647 h 528"/>
              <a:gd name="T48" fmla="*/ 214748364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w="9525">
            <a:noFill/>
            <a:round/>
            <a:headEnd/>
            <a:tailEnd/>
          </a:ln>
        </p:spPr>
        <p:txBody>
          <a:bodyPr wrap="none" anchor="ctr"/>
          <a:lstStyle/>
          <a:p>
            <a:endParaRPr lang="it-IT"/>
          </a:p>
        </p:txBody>
      </p:sp>
      <p:sp>
        <p:nvSpPr>
          <p:cNvPr id="45072" name="Freeform 16"/>
          <p:cNvSpPr>
            <a:spLocks/>
          </p:cNvSpPr>
          <p:nvPr/>
        </p:nvSpPr>
        <p:spPr bwMode="auto">
          <a:xfrm>
            <a:off x="3317875" y="3940175"/>
            <a:ext cx="1676400" cy="762000"/>
          </a:xfrm>
          <a:custGeom>
            <a:avLst/>
            <a:gdLst>
              <a:gd name="T0" fmla="*/ 0 w 1056"/>
              <a:gd name="T1" fmla="*/ 2147483647 h 480"/>
              <a:gd name="T2" fmla="*/ 2147483647 w 1056"/>
              <a:gd name="T3" fmla="*/ 2147483647 h 480"/>
              <a:gd name="T4" fmla="*/ 2147483647 w 1056"/>
              <a:gd name="T5" fmla="*/ 2147483647 h 480"/>
              <a:gd name="T6" fmla="*/ 2147483647 w 1056"/>
              <a:gd name="T7" fmla="*/ 2147483647 h 480"/>
              <a:gd name="T8" fmla="*/ 2147483647 w 1056"/>
              <a:gd name="T9" fmla="*/ 2147483647 h 480"/>
              <a:gd name="T10" fmla="*/ 2147483647 w 1056"/>
              <a:gd name="T11" fmla="*/ 2147483647 h 480"/>
              <a:gd name="T12" fmla="*/ 2147483647 w 1056"/>
              <a:gd name="T13" fmla="*/ 2147483647 h 480"/>
              <a:gd name="T14" fmla="*/ 2147483647 w 1056"/>
              <a:gd name="T15" fmla="*/ 2147483647 h 480"/>
              <a:gd name="T16" fmla="*/ 2147483647 w 1056"/>
              <a:gd name="T17" fmla="*/ 2147483647 h 480"/>
              <a:gd name="T18" fmla="*/ 2147483647 w 1056"/>
              <a:gd name="T19" fmla="*/ 2147483647 h 480"/>
              <a:gd name="T20" fmla="*/ 2147483647 w 1056"/>
              <a:gd name="T21" fmla="*/ 2147483647 h 480"/>
              <a:gd name="T22" fmla="*/ 2147483647 w 1056"/>
              <a:gd name="T23" fmla="*/ 2147483647 h 480"/>
              <a:gd name="T24" fmla="*/ 2147483647 w 1056"/>
              <a:gd name="T25" fmla="*/ 2147483647 h 480"/>
              <a:gd name="T26" fmla="*/ 2147483647 w 1056"/>
              <a:gd name="T27" fmla="*/ 0 h 480"/>
              <a:gd name="T28" fmla="*/ 2147483647 w 1056"/>
              <a:gd name="T29" fmla="*/ 0 h 480"/>
              <a:gd name="T30" fmla="*/ 2147483647 w 1056"/>
              <a:gd name="T31" fmla="*/ 2147483647 h 480"/>
              <a:gd name="T32" fmla="*/ 2147483647 w 1056"/>
              <a:gd name="T33" fmla="*/ 2147483647 h 480"/>
              <a:gd name="T34" fmla="*/ 0 w 1056"/>
              <a:gd name="T35" fmla="*/ 2147483647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w="9525">
            <a:noFill/>
            <a:round/>
            <a:headEnd/>
            <a:tailEnd/>
          </a:ln>
        </p:spPr>
        <p:txBody>
          <a:bodyPr wrap="none" anchor="ctr"/>
          <a:lstStyle/>
          <a:p>
            <a:endParaRPr lang="it-IT"/>
          </a:p>
        </p:txBody>
      </p:sp>
      <p:sp>
        <p:nvSpPr>
          <p:cNvPr id="45073" name="Freeform 17"/>
          <p:cNvSpPr>
            <a:spLocks/>
          </p:cNvSpPr>
          <p:nvPr/>
        </p:nvSpPr>
        <p:spPr bwMode="auto">
          <a:xfrm>
            <a:off x="3317875" y="4092575"/>
            <a:ext cx="2266950" cy="762000"/>
          </a:xfrm>
          <a:custGeom>
            <a:avLst/>
            <a:gdLst>
              <a:gd name="T0" fmla="*/ 0 w 1428"/>
              <a:gd name="T1" fmla="*/ 0 h 480"/>
              <a:gd name="T2" fmla="*/ 0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0 h 480"/>
              <a:gd name="T36" fmla="*/ 2147483647 w 1428"/>
              <a:gd name="T37" fmla="*/ 2147483647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w="9525">
            <a:noFill/>
            <a:round/>
            <a:headEnd/>
            <a:tailEnd/>
          </a:ln>
        </p:spPr>
        <p:txBody>
          <a:bodyPr wrap="none" anchor="ctr"/>
          <a:lstStyle/>
          <a:p>
            <a:endParaRPr lang="it-IT"/>
          </a:p>
        </p:txBody>
      </p:sp>
      <p:sp>
        <p:nvSpPr>
          <p:cNvPr id="45074" name="Freeform 18" descr="Solid diamond"/>
          <p:cNvSpPr>
            <a:spLocks/>
          </p:cNvSpPr>
          <p:nvPr/>
        </p:nvSpPr>
        <p:spPr bwMode="auto">
          <a:xfrm>
            <a:off x="3317875" y="4321175"/>
            <a:ext cx="2209800" cy="1158875"/>
          </a:xfrm>
          <a:custGeom>
            <a:avLst/>
            <a:gdLst>
              <a:gd name="T0" fmla="*/ 0 w 1392"/>
              <a:gd name="T1" fmla="*/ 0 h 730"/>
              <a:gd name="T2" fmla="*/ 0 w 1392"/>
              <a:gd name="T3" fmla="*/ 2147483647 h 730"/>
              <a:gd name="T4" fmla="*/ 2147483647 w 1392"/>
              <a:gd name="T5" fmla="*/ 2147483647 h 730"/>
              <a:gd name="T6" fmla="*/ 2147483647 w 1392"/>
              <a:gd name="T7" fmla="*/ 2147483647 h 730"/>
              <a:gd name="T8" fmla="*/ 2147483647 w 1392"/>
              <a:gd name="T9" fmla="*/ 2147483647 h 730"/>
              <a:gd name="T10" fmla="*/ 2147483647 w 1392"/>
              <a:gd name="T11" fmla="*/ 2147483647 h 730"/>
              <a:gd name="T12" fmla="*/ 2147483647 w 1392"/>
              <a:gd name="T13" fmla="*/ 2147483647 h 730"/>
              <a:gd name="T14" fmla="*/ 2147483647 w 1392"/>
              <a:gd name="T15" fmla="*/ 2147483647 h 730"/>
              <a:gd name="T16" fmla="*/ 2147483647 w 1392"/>
              <a:gd name="T17" fmla="*/ 2147483647 h 730"/>
              <a:gd name="T18" fmla="*/ 2147483647 w 1392"/>
              <a:gd name="T19" fmla="*/ 2147483647 h 730"/>
              <a:gd name="T20" fmla="*/ 2147483647 w 1392"/>
              <a:gd name="T21" fmla="*/ 2147483647 h 730"/>
              <a:gd name="T22" fmla="*/ 2147483647 w 1392"/>
              <a:gd name="T23" fmla="*/ 2147483647 h 730"/>
              <a:gd name="T24" fmla="*/ 2147483647 w 1392"/>
              <a:gd name="T25" fmla="*/ 2147483647 h 730"/>
              <a:gd name="T26" fmla="*/ 2147483647 w 1392"/>
              <a:gd name="T27" fmla="*/ 2147483647 h 730"/>
              <a:gd name="T28" fmla="*/ 2147483647 w 1392"/>
              <a:gd name="T29" fmla="*/ 2147483647 h 730"/>
              <a:gd name="T30" fmla="*/ 2147483647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75" name="Freeform 19"/>
          <p:cNvSpPr>
            <a:spLocks/>
          </p:cNvSpPr>
          <p:nvPr/>
        </p:nvSpPr>
        <p:spPr bwMode="auto">
          <a:xfrm>
            <a:off x="3317875" y="5159375"/>
            <a:ext cx="1752600" cy="838200"/>
          </a:xfrm>
          <a:custGeom>
            <a:avLst/>
            <a:gdLst>
              <a:gd name="T0" fmla="*/ 0 w 1104"/>
              <a:gd name="T1" fmla="*/ 2147483647 h 528"/>
              <a:gd name="T2" fmla="*/ 0 w 1104"/>
              <a:gd name="T3" fmla="*/ 2147483647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2147483647 w 1104"/>
              <a:gd name="T17" fmla="*/ 2147483647 h 528"/>
              <a:gd name="T18" fmla="*/ 2147483647 w 1104"/>
              <a:gd name="T19" fmla="*/ 2147483647 h 528"/>
              <a:gd name="T20" fmla="*/ 2147483647 w 1104"/>
              <a:gd name="T21" fmla="*/ 2147483647 h 528"/>
              <a:gd name="T22" fmla="*/ 2147483647 w 1104"/>
              <a:gd name="T23" fmla="*/ 2147483647 h 528"/>
              <a:gd name="T24" fmla="*/ 2147483647 w 1104"/>
              <a:gd name="T25" fmla="*/ 0 h 528"/>
              <a:gd name="T26" fmla="*/ 0 w 1104"/>
              <a:gd name="T27" fmla="*/ 2147483647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w="9525">
            <a:noFill/>
            <a:round/>
            <a:headEnd/>
            <a:tailEnd/>
          </a:ln>
        </p:spPr>
        <p:txBody>
          <a:bodyPr wrap="none" anchor="ctr"/>
          <a:lstStyle/>
          <a:p>
            <a:endParaRPr lang="it-IT"/>
          </a:p>
        </p:txBody>
      </p:sp>
      <p:sp>
        <p:nvSpPr>
          <p:cNvPr id="45076" name="Freeform 20"/>
          <p:cNvSpPr>
            <a:spLocks/>
          </p:cNvSpPr>
          <p:nvPr/>
        </p:nvSpPr>
        <p:spPr bwMode="auto">
          <a:xfrm>
            <a:off x="3317875" y="5616575"/>
            <a:ext cx="990600" cy="609600"/>
          </a:xfrm>
          <a:custGeom>
            <a:avLst/>
            <a:gdLst>
              <a:gd name="T0" fmla="*/ 0 w 624"/>
              <a:gd name="T1" fmla="*/ 2147483647 h 384"/>
              <a:gd name="T2" fmla="*/ 0 w 624"/>
              <a:gd name="T3" fmla="*/ 2147483647 h 384"/>
              <a:gd name="T4" fmla="*/ 2147483647 w 624"/>
              <a:gd name="T5" fmla="*/ 2147483647 h 384"/>
              <a:gd name="T6" fmla="*/ 2147483647 w 624"/>
              <a:gd name="T7" fmla="*/ 2147483647 h 384"/>
              <a:gd name="T8" fmla="*/ 2147483647 w 624"/>
              <a:gd name="T9" fmla="*/ 2147483647 h 384"/>
              <a:gd name="T10" fmla="*/ 2147483647 w 624"/>
              <a:gd name="T11" fmla="*/ 2147483647 h 384"/>
              <a:gd name="T12" fmla="*/ 2147483647 w 624"/>
              <a:gd name="T13" fmla="*/ 2147483647 h 384"/>
              <a:gd name="T14" fmla="*/ 2147483647 w 624"/>
              <a:gd name="T15" fmla="*/ 0 h 384"/>
              <a:gd name="T16" fmla="*/ 0 w 624"/>
              <a:gd name="T17" fmla="*/ 2147483647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w="9525">
            <a:noFill/>
            <a:round/>
            <a:headEnd/>
            <a:tailEnd/>
          </a:ln>
        </p:spPr>
        <p:txBody>
          <a:bodyPr wrap="none" anchor="ctr"/>
          <a:lstStyle/>
          <a:p>
            <a:endParaRPr lang="it-IT"/>
          </a:p>
        </p:txBody>
      </p:sp>
      <p:sp>
        <p:nvSpPr>
          <p:cNvPr id="45077" name="Rectangle 21"/>
          <p:cNvSpPr>
            <a:spLocks noChangeArrowheads="1"/>
          </p:cNvSpPr>
          <p:nvPr/>
        </p:nvSpPr>
        <p:spPr bwMode="auto">
          <a:xfrm>
            <a:off x="3013075" y="1501775"/>
            <a:ext cx="304800" cy="4800600"/>
          </a:xfrm>
          <a:prstGeom prst="rect">
            <a:avLst/>
          </a:prstGeom>
          <a:solidFill>
            <a:srgbClr val="FFFFFF"/>
          </a:solidFill>
          <a:ln w="9525">
            <a:no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78" name="Freeform 22"/>
          <p:cNvSpPr>
            <a:spLocks/>
          </p:cNvSpPr>
          <p:nvPr/>
        </p:nvSpPr>
        <p:spPr bwMode="auto">
          <a:xfrm>
            <a:off x="3851275" y="1882775"/>
            <a:ext cx="990600" cy="1079500"/>
          </a:xfrm>
          <a:custGeom>
            <a:avLst/>
            <a:gdLst>
              <a:gd name="T0" fmla="*/ 2147483647 w 624"/>
              <a:gd name="T1" fmla="*/ 0 h 680"/>
              <a:gd name="T2" fmla="*/ 2147483647 w 624"/>
              <a:gd name="T3" fmla="*/ 2147483647 h 680"/>
              <a:gd name="T4" fmla="*/ 2147483647 w 624"/>
              <a:gd name="T5" fmla="*/ 2147483647 h 680"/>
              <a:gd name="T6" fmla="*/ 2147483647 w 624"/>
              <a:gd name="T7" fmla="*/ 2147483647 h 680"/>
              <a:gd name="T8" fmla="*/ 2147483647 w 624"/>
              <a:gd name="T9" fmla="*/ 2147483647 h 680"/>
              <a:gd name="T10" fmla="*/ 0 w 624"/>
              <a:gd name="T11" fmla="*/ 2147483647 h 680"/>
              <a:gd name="T12" fmla="*/ 2147483647 w 624"/>
              <a:gd name="T13" fmla="*/ 2147483647 h 680"/>
              <a:gd name="T14" fmla="*/ 2147483647 w 624"/>
              <a:gd name="T15" fmla="*/ 2147483647 h 680"/>
              <a:gd name="T16" fmla="*/ 2147483647 w 624"/>
              <a:gd name="T17" fmla="*/ 2147483647 h 680"/>
              <a:gd name="T18" fmla="*/ 2147483647 w 624"/>
              <a:gd name="T19" fmla="*/ 2147483647 h 680"/>
              <a:gd name="T20" fmla="*/ 2147483647 w 624"/>
              <a:gd name="T21" fmla="*/ 2147483647 h 680"/>
              <a:gd name="T22" fmla="*/ 2147483647 w 624"/>
              <a:gd name="T23" fmla="*/ 2147483647 h 680"/>
              <a:gd name="T24" fmla="*/ 2147483647 w 624"/>
              <a:gd name="T25" fmla="*/ 2147483647 h 680"/>
              <a:gd name="T26" fmla="*/ 2147483647 w 624"/>
              <a:gd name="T27" fmla="*/ 2147483647 h 680"/>
              <a:gd name="T28" fmla="*/ 2147483647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w="9525">
            <a:noFill/>
            <a:round/>
            <a:headEnd/>
            <a:tailEnd/>
          </a:ln>
        </p:spPr>
        <p:txBody>
          <a:bodyPr wrap="none" anchor="ctr"/>
          <a:lstStyle/>
          <a:p>
            <a:endParaRPr lang="it-IT"/>
          </a:p>
        </p:txBody>
      </p:sp>
      <p:sp>
        <p:nvSpPr>
          <p:cNvPr id="45079" name="Freeform 23"/>
          <p:cNvSpPr>
            <a:spLocks/>
          </p:cNvSpPr>
          <p:nvPr/>
        </p:nvSpPr>
        <p:spPr bwMode="auto">
          <a:xfrm>
            <a:off x="3317875" y="3863975"/>
            <a:ext cx="2266950" cy="609600"/>
          </a:xfrm>
          <a:custGeom>
            <a:avLst/>
            <a:gdLst>
              <a:gd name="T0" fmla="*/ 0 w 1428"/>
              <a:gd name="T1" fmla="*/ 2147483647 h 384"/>
              <a:gd name="T2" fmla="*/ 2147483647 w 1428"/>
              <a:gd name="T3" fmla="*/ 2147483647 h 384"/>
              <a:gd name="T4" fmla="*/ 2147483647 w 1428"/>
              <a:gd name="T5" fmla="*/ 2147483647 h 384"/>
              <a:gd name="T6" fmla="*/ 2147483647 w 1428"/>
              <a:gd name="T7" fmla="*/ 0 h 384"/>
              <a:gd name="T8" fmla="*/ 2147483647 w 1428"/>
              <a:gd name="T9" fmla="*/ 0 h 384"/>
              <a:gd name="T10" fmla="*/ 2147483647 w 1428"/>
              <a:gd name="T11" fmla="*/ 2147483647 h 384"/>
              <a:gd name="T12" fmla="*/ 2147483647 w 1428"/>
              <a:gd name="T13" fmla="*/ 2147483647 h 384"/>
              <a:gd name="T14" fmla="*/ 2147483647 w 1428"/>
              <a:gd name="T15" fmla="*/ 2147483647 h 384"/>
              <a:gd name="T16" fmla="*/ 2147483647 w 1428"/>
              <a:gd name="T17" fmla="*/ 2147483647 h 384"/>
              <a:gd name="T18" fmla="*/ 2147483647 w 1428"/>
              <a:gd name="T19" fmla="*/ 2147483647 h 384"/>
              <a:gd name="T20" fmla="*/ 2147483647 w 1428"/>
              <a:gd name="T21" fmla="*/ 2147483647 h 384"/>
              <a:gd name="T22" fmla="*/ 2147483647 w 1428"/>
              <a:gd name="T23" fmla="*/ 2147483647 h 384"/>
              <a:gd name="T24" fmla="*/ 2147483647 w 14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p:spPr>
        <p:txBody>
          <a:bodyPr wrap="none" anchor="ctr"/>
          <a:lstStyle/>
          <a:p>
            <a:endParaRPr lang="it-IT"/>
          </a:p>
        </p:txBody>
      </p:sp>
      <p:sp>
        <p:nvSpPr>
          <p:cNvPr id="45080" name="Freeform 24"/>
          <p:cNvSpPr>
            <a:spLocks/>
          </p:cNvSpPr>
          <p:nvPr/>
        </p:nvSpPr>
        <p:spPr bwMode="auto">
          <a:xfrm>
            <a:off x="3470275" y="3635375"/>
            <a:ext cx="1371600" cy="774700"/>
          </a:xfrm>
          <a:custGeom>
            <a:avLst/>
            <a:gdLst>
              <a:gd name="T0" fmla="*/ 0 w 864"/>
              <a:gd name="T1" fmla="*/ 2147483647 h 488"/>
              <a:gd name="T2" fmla="*/ 2147483647 w 864"/>
              <a:gd name="T3" fmla="*/ 2147483647 h 488"/>
              <a:gd name="T4" fmla="*/ 2147483647 w 864"/>
              <a:gd name="T5" fmla="*/ 2147483647 h 488"/>
              <a:gd name="T6" fmla="*/ 2147483647 w 864"/>
              <a:gd name="T7" fmla="*/ 2147483647 h 488"/>
              <a:gd name="T8" fmla="*/ 2147483647 w 864"/>
              <a:gd name="T9" fmla="*/ 2147483647 h 488"/>
              <a:gd name="T10" fmla="*/ 2147483647 w 864"/>
              <a:gd name="T11" fmla="*/ 2147483647 h 488"/>
              <a:gd name="T12" fmla="*/ 2147483647 w 864"/>
              <a:gd name="T13" fmla="*/ 2147483647 h 488"/>
              <a:gd name="T14" fmla="*/ 2147483647 w 864"/>
              <a:gd name="T15" fmla="*/ 2147483647 h 488"/>
              <a:gd name="T16" fmla="*/ 2147483647 w 864"/>
              <a:gd name="T17" fmla="*/ 2147483647 h 488"/>
              <a:gd name="T18" fmla="*/ 2147483647 w 864"/>
              <a:gd name="T19" fmla="*/ 2147483647 h 488"/>
              <a:gd name="T20" fmla="*/ 2147483647 w 864"/>
              <a:gd name="T21" fmla="*/ 2147483647 h 488"/>
              <a:gd name="T22" fmla="*/ 2147483647 w 864"/>
              <a:gd name="T23" fmla="*/ 2147483647 h 488"/>
              <a:gd name="T24" fmla="*/ 2147483647 w 864"/>
              <a:gd name="T25" fmla="*/ 2147483647 h 488"/>
              <a:gd name="T26" fmla="*/ 2147483647 w 864"/>
              <a:gd name="T27" fmla="*/ 2147483647 h 488"/>
              <a:gd name="T28" fmla="*/ 2147483647 w 864"/>
              <a:gd name="T29" fmla="*/ 0 h 488"/>
              <a:gd name="T30" fmla="*/ 2147483647 w 864"/>
              <a:gd name="T31" fmla="*/ 0 h 488"/>
              <a:gd name="T32" fmla="*/ 0 w 864"/>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w="9525">
            <a:noFill/>
            <a:round/>
            <a:headEnd/>
            <a:tailEnd/>
          </a:ln>
        </p:spPr>
        <p:txBody>
          <a:bodyPr wrap="none" anchor="ctr"/>
          <a:lstStyle/>
          <a:p>
            <a:endParaRPr lang="it-IT"/>
          </a:p>
        </p:txBody>
      </p:sp>
      <p:sp>
        <p:nvSpPr>
          <p:cNvPr id="45081"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2" name="Text Box 26"/>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45083" name="Text Box 27"/>
          <p:cNvSpPr txBox="1">
            <a:spLocks noChangeArrowheads="1"/>
          </p:cNvSpPr>
          <p:nvPr/>
        </p:nvSpPr>
        <p:spPr bwMode="auto">
          <a:xfrm>
            <a:off x="3538538" y="1412875"/>
            <a:ext cx="19208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Modified conditions</a:t>
            </a:r>
          </a:p>
        </p:txBody>
      </p:sp>
      <p:sp>
        <p:nvSpPr>
          <p:cNvPr id="45084"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5" name="Text Box 29"/>
          <p:cNvSpPr txBox="1">
            <a:spLocks noChangeArrowheads="1"/>
          </p:cNvSpPr>
          <p:nvPr/>
        </p:nvSpPr>
        <p:spPr bwMode="auto">
          <a:xfrm>
            <a:off x="6519863" y="2693988"/>
            <a:ext cx="444500"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River</a:t>
            </a:r>
          </a:p>
        </p:txBody>
      </p:sp>
      <p:sp>
        <p:nvSpPr>
          <p:cNvPr id="45086" name="Rectangle 30"/>
          <p:cNvSpPr>
            <a:spLocks noGrp="1" noChangeArrowheads="1"/>
          </p:cNvSpPr>
          <p:nvPr>
            <p:ph type="title" idx="4294967295"/>
          </p:nvPr>
        </p:nvSpPr>
        <p:spPr/>
        <p:txBody>
          <a:bodyPr/>
          <a:lstStyle/>
          <a:p>
            <a:pPr eaLnBrk="1" hangingPunct="1"/>
            <a:r>
              <a:rPr lang="en-US" sz="3200">
                <a:latin typeface="Tahoma" pitchFamily="34" charset="0"/>
              </a:rPr>
              <a:t>Von Thunen’s model of land use</a:t>
            </a:r>
            <a:br>
              <a:rPr lang="en-US" sz="3200">
                <a:latin typeface="Tahoma" pitchFamily="34" charset="0"/>
              </a:rPr>
            </a:br>
            <a:endParaRPr lang="en-US" sz="3200">
              <a:latin typeface="Tahoma" pitchFamily="34" charset="0"/>
            </a:endParaRPr>
          </a:p>
        </p:txBody>
      </p:sp>
      <p:sp>
        <p:nvSpPr>
          <p:cNvPr id="45087"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8"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9" name="Text Box 33"/>
          <p:cNvSpPr txBox="1">
            <a:spLocks noChangeArrowheads="1"/>
          </p:cNvSpPr>
          <p:nvPr/>
        </p:nvSpPr>
        <p:spPr bwMode="auto">
          <a:xfrm rot="-3206594">
            <a:off x="3790950" y="2352675"/>
            <a:ext cx="15382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Secondary market</a:t>
            </a:r>
          </a:p>
        </p:txBody>
      </p:sp>
      <p:sp>
        <p:nvSpPr>
          <p:cNvPr id="45090"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1"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2"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3"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4"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5"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6"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7" name="Text Box 48"/>
          <p:cNvSpPr txBox="1">
            <a:spLocks noChangeArrowheads="1"/>
          </p:cNvSpPr>
          <p:nvPr/>
        </p:nvSpPr>
        <p:spPr bwMode="auto">
          <a:xfrm>
            <a:off x="6516688" y="5391150"/>
            <a:ext cx="20177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45098" name="Text Box 49"/>
          <p:cNvSpPr txBox="1">
            <a:spLocks noChangeArrowheads="1"/>
          </p:cNvSpPr>
          <p:nvPr/>
        </p:nvSpPr>
        <p:spPr bwMode="auto">
          <a:xfrm>
            <a:off x="6516688" y="4997450"/>
            <a:ext cx="27066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Three-field crop rotation system</a:t>
            </a:r>
          </a:p>
        </p:txBody>
      </p:sp>
      <p:sp>
        <p:nvSpPr>
          <p:cNvPr id="45099" name="Text Box 50"/>
          <p:cNvSpPr txBox="1">
            <a:spLocks noChangeArrowheads="1"/>
          </p:cNvSpPr>
          <p:nvPr/>
        </p:nvSpPr>
        <p:spPr bwMode="auto">
          <a:xfrm>
            <a:off x="6516688" y="4511675"/>
            <a:ext cx="17033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45100" name="Text Box 51"/>
          <p:cNvSpPr txBox="1">
            <a:spLocks noChangeArrowheads="1"/>
          </p:cNvSpPr>
          <p:nvPr/>
        </p:nvSpPr>
        <p:spPr bwMode="auto">
          <a:xfrm>
            <a:off x="6516688" y="4013200"/>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45101" name="Text Box 52"/>
          <p:cNvSpPr txBox="1">
            <a:spLocks noChangeArrowheads="1"/>
          </p:cNvSpPr>
          <p:nvPr/>
        </p:nvSpPr>
        <p:spPr bwMode="auto">
          <a:xfrm>
            <a:off x="6516688" y="3549650"/>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45102" name="Text Box 53"/>
          <p:cNvSpPr txBox="1">
            <a:spLocks noChangeArrowheads="1"/>
          </p:cNvSpPr>
          <p:nvPr/>
        </p:nvSpPr>
        <p:spPr bwMode="auto">
          <a:xfrm>
            <a:off x="6516688" y="2997200"/>
            <a:ext cx="15652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45103" name="Text Box 54"/>
          <p:cNvSpPr txBox="1">
            <a:spLocks noChangeArrowheads="1"/>
          </p:cNvSpPr>
          <p:nvPr/>
        </p:nvSpPr>
        <p:spPr bwMode="auto">
          <a:xfrm>
            <a:off x="6516688" y="2368550"/>
            <a:ext cx="12430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p:sp>
        <p:nvSpPr>
          <p:cNvPr id="45104" name="Text Box 48"/>
          <p:cNvSpPr txBox="1">
            <a:spLocks noChangeArrowheads="1"/>
          </p:cNvSpPr>
          <p:nvPr/>
        </p:nvSpPr>
        <p:spPr bwMode="auto">
          <a:xfrm>
            <a:off x="5721350"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a:t>Geographical space, geographical changes</a:t>
            </a:r>
            <a:br>
              <a:rPr lang="en-US" sz="2800" dirty="0"/>
            </a:br>
            <a:r>
              <a:rPr lang="en-US" sz="2800" dirty="0"/>
              <a:t>(The World At Night)</a:t>
            </a:r>
            <a:br>
              <a:rPr lang="en-US" sz="2800" dirty="0"/>
            </a:br>
            <a:endParaRPr lang="it-IT" sz="2800" dirty="0"/>
          </a:p>
        </p:txBody>
      </p:sp>
      <p:sp>
        <p:nvSpPr>
          <p:cNvPr id="4" name="Rettangolo 3"/>
          <p:cNvSpPr/>
          <p:nvPr/>
        </p:nvSpPr>
        <p:spPr>
          <a:xfrm>
            <a:off x="7940" y="6193413"/>
            <a:ext cx="9144000" cy="646331"/>
          </a:xfrm>
          <a:prstGeom prst="rect">
            <a:avLst/>
          </a:prstGeom>
        </p:spPr>
        <p:txBody>
          <a:bodyPr wrap="square">
            <a:spAutoFit/>
          </a:bodyPr>
          <a:lstStyle/>
          <a:p>
            <a:r>
              <a:rPr lang="en-US" sz="900" dirty="0"/>
              <a:t>Artificial lights showing the locations of light pollution in </a:t>
            </a:r>
            <a:r>
              <a:rPr lang="en-US" sz="900" dirty="0" err="1"/>
              <a:t>Ocotber</a:t>
            </a:r>
            <a:r>
              <a:rPr lang="en-US" sz="900" dirty="0"/>
              <a:t> 2012.</a:t>
            </a:r>
          </a:p>
          <a:p>
            <a:r>
              <a:rPr lang="en-US" sz="900" dirty="0"/>
              <a:t>NASA Earth Observatory - http://www.nasa.gov/mission_pages/NPP/news/earth-at-night.html</a:t>
            </a:r>
          </a:p>
          <a:p>
            <a:r>
              <a:rPr lang="en-US" sz="900" dirty="0"/>
              <a:t>Composite view of Earth at night from the Suomi NPP satellite in polar orbit 512 miles above the surface, from April 18, over nine days and for 13 days ending October 23, 2012.</a:t>
            </a:r>
            <a:br>
              <a:rPr lang="it-IT" sz="900" dirty="0"/>
            </a:br>
            <a:r>
              <a:rPr lang="it-IT" sz="900" dirty="0"/>
              <a:t>https://en.wikipedia.org/wiki/Globe_at_Night#/media/File:City_Lights_2012_-_Flat_map_crop.jpg</a:t>
            </a:r>
          </a:p>
        </p:txBody>
      </p:sp>
      <p:pic>
        <p:nvPicPr>
          <p:cNvPr id="44034" name="Picture 2" descr="https://upload.wikimedia.org/wikipedia/commons/d/d3/City_Lights_2012_-_Flat_map_crop.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124744"/>
            <a:ext cx="9151941" cy="489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4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Regions</a:t>
            </a:r>
            <a:r>
              <a:rPr lang="it-IT" dirty="0"/>
              <a:t>	</a:t>
            </a:r>
          </a:p>
        </p:txBody>
      </p:sp>
      <p:sp>
        <p:nvSpPr>
          <p:cNvPr id="3" name="Segnaposto contenuto 2"/>
          <p:cNvSpPr>
            <a:spLocks noGrp="1"/>
          </p:cNvSpPr>
          <p:nvPr>
            <p:ph idx="1"/>
          </p:nvPr>
        </p:nvSpPr>
        <p:spPr/>
        <p:txBody>
          <a:bodyPr>
            <a:normAutofit fontScale="92500" lnSpcReduction="10000"/>
          </a:bodyPr>
          <a:lstStyle/>
          <a:p>
            <a:r>
              <a:rPr lang="it-IT" dirty="0"/>
              <a:t>A </a:t>
            </a:r>
            <a:r>
              <a:rPr lang="it-IT" dirty="0" err="1"/>
              <a:t>region</a:t>
            </a:r>
            <a:r>
              <a:rPr lang="it-IT" dirty="0"/>
              <a:t> </a:t>
            </a:r>
            <a:r>
              <a:rPr lang="it-IT" dirty="0" err="1"/>
              <a:t>is</a:t>
            </a:r>
            <a:r>
              <a:rPr lang="it-IT" dirty="0"/>
              <a:t> an area of </a:t>
            </a:r>
            <a:r>
              <a:rPr lang="it-IT" dirty="0" err="1"/>
              <a:t>land</a:t>
            </a:r>
            <a:r>
              <a:rPr lang="it-IT" dirty="0"/>
              <a:t> </a:t>
            </a:r>
            <a:r>
              <a:rPr lang="it-IT" dirty="0" err="1"/>
              <a:t>that</a:t>
            </a:r>
            <a:r>
              <a:rPr lang="it-IT" dirty="0"/>
              <a:t> </a:t>
            </a:r>
            <a:r>
              <a:rPr lang="it-IT" dirty="0" err="1"/>
              <a:t>has</a:t>
            </a:r>
            <a:r>
              <a:rPr lang="it-IT" dirty="0"/>
              <a:t> common </a:t>
            </a:r>
            <a:r>
              <a:rPr lang="it-IT" dirty="0" err="1"/>
              <a:t>features</a:t>
            </a:r>
            <a:r>
              <a:rPr lang="it-IT" dirty="0"/>
              <a:t>.</a:t>
            </a:r>
          </a:p>
          <a:p>
            <a:r>
              <a:rPr lang="it-IT" dirty="0"/>
              <a:t>A </a:t>
            </a:r>
            <a:r>
              <a:rPr lang="it-IT" dirty="0" err="1"/>
              <a:t>region</a:t>
            </a:r>
            <a:r>
              <a:rPr lang="it-IT" dirty="0"/>
              <a:t> can be </a:t>
            </a:r>
            <a:r>
              <a:rPr lang="it-IT" dirty="0" err="1"/>
              <a:t>defined</a:t>
            </a:r>
            <a:r>
              <a:rPr lang="it-IT" dirty="0"/>
              <a:t> by </a:t>
            </a:r>
            <a:r>
              <a:rPr lang="it-IT" dirty="0" err="1"/>
              <a:t>natural</a:t>
            </a:r>
            <a:r>
              <a:rPr lang="it-IT" dirty="0"/>
              <a:t> or </a:t>
            </a:r>
            <a:r>
              <a:rPr lang="it-IT" dirty="0" err="1"/>
              <a:t>artificial</a:t>
            </a:r>
            <a:r>
              <a:rPr lang="it-IT" dirty="0"/>
              <a:t> </a:t>
            </a:r>
            <a:r>
              <a:rPr lang="it-IT" dirty="0" err="1"/>
              <a:t>features</a:t>
            </a:r>
            <a:r>
              <a:rPr lang="it-IT" dirty="0"/>
              <a:t>.</a:t>
            </a:r>
          </a:p>
          <a:p>
            <a:r>
              <a:rPr lang="it-IT" dirty="0"/>
              <a:t>Language, </a:t>
            </a:r>
            <a:r>
              <a:rPr lang="it-IT" dirty="0" err="1"/>
              <a:t>government</a:t>
            </a:r>
            <a:r>
              <a:rPr lang="it-IT" dirty="0"/>
              <a:t>, or </a:t>
            </a:r>
            <a:r>
              <a:rPr lang="it-IT" dirty="0" err="1"/>
              <a:t>religion</a:t>
            </a:r>
            <a:r>
              <a:rPr lang="it-IT" dirty="0"/>
              <a:t> can </a:t>
            </a:r>
            <a:r>
              <a:rPr lang="it-IT" dirty="0" err="1"/>
              <a:t>define</a:t>
            </a:r>
            <a:r>
              <a:rPr lang="it-IT" dirty="0"/>
              <a:t> a </a:t>
            </a:r>
            <a:r>
              <a:rPr lang="it-IT" dirty="0" err="1"/>
              <a:t>region</a:t>
            </a:r>
            <a:r>
              <a:rPr lang="it-IT" dirty="0"/>
              <a:t>, </a:t>
            </a:r>
            <a:r>
              <a:rPr lang="it-IT" dirty="0" err="1"/>
              <a:t>as</a:t>
            </a:r>
            <a:r>
              <a:rPr lang="it-IT" dirty="0"/>
              <a:t> can </a:t>
            </a:r>
            <a:r>
              <a:rPr lang="it-IT" dirty="0" err="1"/>
              <a:t>forests</a:t>
            </a:r>
            <a:r>
              <a:rPr lang="it-IT" dirty="0"/>
              <a:t>, </a:t>
            </a:r>
            <a:r>
              <a:rPr lang="it-IT" dirty="0" err="1"/>
              <a:t>wildlife</a:t>
            </a:r>
            <a:r>
              <a:rPr lang="it-IT" dirty="0"/>
              <a:t>, </a:t>
            </a:r>
            <a:r>
              <a:rPr lang="it-IT" dirty="0" err="1"/>
              <a:t>climate</a:t>
            </a:r>
            <a:r>
              <a:rPr lang="it-IT" dirty="0"/>
              <a:t>.</a:t>
            </a:r>
          </a:p>
          <a:p>
            <a:r>
              <a:rPr lang="it-IT" dirty="0" err="1"/>
              <a:t>Regions</a:t>
            </a:r>
            <a:r>
              <a:rPr lang="it-IT" dirty="0"/>
              <a:t>, large or small, are the </a:t>
            </a:r>
            <a:r>
              <a:rPr lang="it-IT" dirty="0" err="1"/>
              <a:t>basic</a:t>
            </a:r>
            <a:r>
              <a:rPr lang="it-IT" dirty="0"/>
              <a:t> </a:t>
            </a:r>
            <a:r>
              <a:rPr lang="it-IT" dirty="0" err="1"/>
              <a:t>unit</a:t>
            </a:r>
            <a:r>
              <a:rPr lang="it-IT" dirty="0"/>
              <a:t> of </a:t>
            </a:r>
            <a:r>
              <a:rPr lang="it-IT" dirty="0" err="1"/>
              <a:t>geography</a:t>
            </a:r>
            <a:endParaRPr lang="it-IT" dirty="0"/>
          </a:p>
        </p:txBody>
      </p:sp>
    </p:spTree>
    <p:extLst>
      <p:ext uri="{BB962C8B-B14F-4D97-AF65-F5344CB8AC3E}">
        <p14:creationId xmlns:p14="http://schemas.microsoft.com/office/powerpoint/2010/main" val="1019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Regions</a:t>
            </a:r>
            <a:endParaRPr lang="it-IT" dirty="0"/>
          </a:p>
        </p:txBody>
      </p:sp>
      <p:sp>
        <p:nvSpPr>
          <p:cNvPr id="3" name="Segnaposto contenuto 2"/>
          <p:cNvSpPr>
            <a:spLocks noGrp="1"/>
          </p:cNvSpPr>
          <p:nvPr>
            <p:ph idx="1"/>
          </p:nvPr>
        </p:nvSpPr>
        <p:spPr/>
        <p:txBody>
          <a:bodyPr/>
          <a:lstStyle/>
          <a:p>
            <a:r>
              <a:rPr lang="it-IT" dirty="0" err="1"/>
              <a:t>Formal</a:t>
            </a:r>
            <a:r>
              <a:rPr lang="it-IT" dirty="0"/>
              <a:t> </a:t>
            </a:r>
            <a:r>
              <a:rPr lang="it-IT" dirty="0" err="1"/>
              <a:t>Region</a:t>
            </a:r>
            <a:r>
              <a:rPr lang="it-IT" dirty="0"/>
              <a:t> -&gt; </a:t>
            </a:r>
            <a:r>
              <a:rPr lang="it-IT" dirty="0" err="1"/>
              <a:t>Landscape</a:t>
            </a:r>
            <a:endParaRPr lang="it-IT" dirty="0"/>
          </a:p>
          <a:p>
            <a:r>
              <a:rPr lang="it-IT" dirty="0" err="1"/>
              <a:t>Functional</a:t>
            </a:r>
            <a:r>
              <a:rPr lang="it-IT" dirty="0"/>
              <a:t> </a:t>
            </a:r>
            <a:r>
              <a:rPr lang="it-IT" dirty="0" err="1"/>
              <a:t>Region</a:t>
            </a:r>
            <a:r>
              <a:rPr lang="it-IT" dirty="0"/>
              <a:t> -&gt; </a:t>
            </a:r>
            <a:r>
              <a:rPr lang="it-IT" dirty="0" err="1"/>
              <a:t>Function</a:t>
            </a:r>
            <a:endParaRPr lang="it-IT" dirty="0"/>
          </a:p>
          <a:p>
            <a:r>
              <a:rPr lang="it-IT" dirty="0"/>
              <a:t>System </a:t>
            </a:r>
            <a:r>
              <a:rPr lang="it-IT" dirty="0" err="1"/>
              <a:t>Region</a:t>
            </a:r>
            <a:r>
              <a:rPr lang="it-IT" dirty="0"/>
              <a:t> -&gt; System</a:t>
            </a:r>
          </a:p>
        </p:txBody>
      </p:sp>
    </p:spTree>
    <p:extLst>
      <p:ext uri="{BB962C8B-B14F-4D97-AF65-F5344CB8AC3E}">
        <p14:creationId xmlns:p14="http://schemas.microsoft.com/office/powerpoint/2010/main" val="111710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FORMAL REGIONS</a:t>
            </a:r>
            <a:endParaRPr lang="it-IT" dirty="0"/>
          </a:p>
        </p:txBody>
      </p:sp>
      <p:sp>
        <p:nvSpPr>
          <p:cNvPr id="3" name="Segnaposto contenuto 2"/>
          <p:cNvSpPr>
            <a:spLocks noGrp="1"/>
          </p:cNvSpPr>
          <p:nvPr>
            <p:ph idx="1"/>
          </p:nvPr>
        </p:nvSpPr>
        <p:spPr/>
        <p:txBody>
          <a:bodyPr>
            <a:normAutofit fontScale="85000" lnSpcReduction="10000"/>
          </a:bodyPr>
          <a:lstStyle/>
          <a:p>
            <a:r>
              <a:rPr lang="en-US" dirty="0"/>
              <a:t>Geographers draw formal regions on the basis of one or more measurable, shared traits that distinguish them from the surrounding area. </a:t>
            </a:r>
          </a:p>
          <a:p>
            <a:r>
              <a:rPr lang="en-US" dirty="0"/>
              <a:t>These traits can range from such characteristics of the local population as language, income, or religion to such physical characteristics as elevation or climate. </a:t>
            </a:r>
          </a:p>
          <a:p>
            <a:r>
              <a:rPr lang="en-US" dirty="0"/>
              <a:t>Many physical features, such as valleys, are easy to map as formal regions using naturally occurring boundaries. </a:t>
            </a:r>
            <a:endParaRPr lang="it-IT" dirty="0"/>
          </a:p>
        </p:txBody>
      </p:sp>
    </p:spTree>
    <p:extLst>
      <p:ext uri="{BB962C8B-B14F-4D97-AF65-F5344CB8AC3E}">
        <p14:creationId xmlns:p14="http://schemas.microsoft.com/office/powerpoint/2010/main" val="1096989884"/>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17499</TotalTime>
  <Words>6010</Words>
  <Application>Microsoft Office PowerPoint</Application>
  <PresentationFormat>Presentazione su schermo (4:3)</PresentationFormat>
  <Paragraphs>466</Paragraphs>
  <Slides>52</Slides>
  <Notes>19</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52</vt:i4>
      </vt:variant>
    </vt:vector>
  </HeadingPairs>
  <TitlesOfParts>
    <vt:vector size="63" baseType="lpstr">
      <vt:lpstr>Agency FB</vt:lpstr>
      <vt:lpstr>Arial</vt:lpstr>
      <vt:lpstr>Arial Narrow</vt:lpstr>
      <vt:lpstr>AvantGarde Bk BT</vt:lpstr>
      <vt:lpstr>Courier</vt:lpstr>
      <vt:lpstr>Monotype Sorts</vt:lpstr>
      <vt:lpstr>Tahoma</vt:lpstr>
      <vt:lpstr>Times New Roman</vt:lpstr>
      <vt:lpstr>Wingdings</vt:lpstr>
      <vt:lpstr>AV2_1</vt:lpstr>
      <vt:lpstr>Equation</vt:lpstr>
      <vt:lpstr>Geography of Global Changes  1 – Geography and Economic Geography  (What are Human &amp; Economic Geography?)</vt:lpstr>
      <vt:lpstr>Learning Objectives</vt:lpstr>
      <vt:lpstr>Topics</vt:lpstr>
      <vt:lpstr>Geographical Space and Economic Geography (1/4)</vt:lpstr>
      <vt:lpstr>Geographical space, geographical changes (Manhattan Island, New York) </vt:lpstr>
      <vt:lpstr>Geographical space, geographical changes (The World At Night) </vt:lpstr>
      <vt:lpstr>Regions </vt:lpstr>
      <vt:lpstr>Regions</vt:lpstr>
      <vt:lpstr>FORMAL REGIONS</vt:lpstr>
      <vt:lpstr>Presentazione standard di PowerPoint</vt:lpstr>
      <vt:lpstr>Formal region</vt:lpstr>
      <vt:lpstr>Functional regions</vt:lpstr>
      <vt:lpstr>Presentazione standard di PowerPoint</vt:lpstr>
      <vt:lpstr>Von Bertalanffy's General Systems Theory</vt:lpstr>
      <vt:lpstr>Key Topics and Characteristics</vt:lpstr>
      <vt:lpstr>Implications of General Systems Theory in Geography</vt:lpstr>
      <vt:lpstr>Implications of General Systems Theory in Geography</vt:lpstr>
      <vt:lpstr>System region</vt:lpstr>
      <vt:lpstr>Nodal / System regions (Haggett, 2001) </vt:lpstr>
      <vt:lpstr>Presentazione standard di PowerPoint</vt:lpstr>
      <vt:lpstr>Geographical Space and Economic Geography (2/4)</vt:lpstr>
      <vt:lpstr>Geographical Space and Economic Geography (3/4)</vt:lpstr>
      <vt:lpstr>Spatial Interaction (Ullman, 1956; Conti, 1996) </vt:lpstr>
      <vt:lpstr>Spatial Interaction (Ullman, 1956; Conti, 1996) </vt:lpstr>
      <vt:lpstr>Conditions for Spatial Interaction</vt:lpstr>
      <vt:lpstr>Spatial interaction in action</vt:lpstr>
      <vt:lpstr>Spatial interaction in action</vt:lpstr>
      <vt:lpstr>Relationship between Distance and Interaction – the Distance decay effect  </vt:lpstr>
      <vt:lpstr>Spatial Interaction Models – general formula</vt:lpstr>
      <vt:lpstr>Gravitation</vt:lpstr>
      <vt:lpstr>Geographical Space and Economic Geography  (4/4)</vt:lpstr>
      <vt:lpstr>What is economic geography?</vt:lpstr>
      <vt:lpstr>Economic Geography</vt:lpstr>
      <vt:lpstr>Economic Geography</vt:lpstr>
      <vt:lpstr>Economic geography and time</vt:lpstr>
      <vt:lpstr>Origins</vt:lpstr>
      <vt:lpstr>Origins</vt:lpstr>
      <vt:lpstr>Economics and Economic Geography</vt:lpstr>
      <vt:lpstr>Economics and Economic Geography</vt:lpstr>
      <vt:lpstr>World ports  </vt:lpstr>
      <vt:lpstr>Maritime Routes and Strategic Passages</vt:lpstr>
      <vt:lpstr>Communication networks: Cable &amp; Wirless – telegraph cables (1945)   </vt:lpstr>
      <vt:lpstr>Communication flows: Internet </vt:lpstr>
      <vt:lpstr>Visualizing Friendships (Paul Butler, 14 dicembre 2010)</vt:lpstr>
      <vt:lpstr>Presentazione standard di PowerPoint</vt:lpstr>
      <vt:lpstr>Geographical models and the study of human space (1/2) </vt:lpstr>
      <vt:lpstr>Geographical models and the study of human space (2/2) </vt:lpstr>
      <vt:lpstr>Location Theory</vt:lpstr>
      <vt:lpstr>Basic Location Factors</vt:lpstr>
      <vt:lpstr>Location Theory</vt:lpstr>
      <vt:lpstr>Von Thunen’s model of land use the rent function </vt:lpstr>
      <vt:lpstr>Von Thunen’s model of land use </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380</cp:revision>
  <cp:lastPrinted>2001-12-11T18:28:57Z</cp:lastPrinted>
  <dcterms:created xsi:type="dcterms:W3CDTF">2000-04-10T11:43:56Z</dcterms:created>
  <dcterms:modified xsi:type="dcterms:W3CDTF">2024-10-09T06:18:14Z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