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1" r:id="rId1"/>
  </p:sldMasterIdLst>
  <p:notesMasterIdLst>
    <p:notesMasterId r:id="rId37"/>
  </p:notesMasterIdLst>
  <p:sldIdLst>
    <p:sldId id="371" r:id="rId2"/>
    <p:sldId id="257" r:id="rId3"/>
    <p:sldId id="266" r:id="rId4"/>
    <p:sldId id="268" r:id="rId5"/>
    <p:sldId id="269" r:id="rId6"/>
    <p:sldId id="270" r:id="rId7"/>
    <p:sldId id="360" r:id="rId8"/>
    <p:sldId id="272" r:id="rId9"/>
    <p:sldId id="277" r:id="rId10"/>
    <p:sldId id="361" r:id="rId11"/>
    <p:sldId id="279" r:id="rId12"/>
    <p:sldId id="280" r:id="rId13"/>
    <p:sldId id="281" r:id="rId14"/>
    <p:sldId id="282" r:id="rId15"/>
    <p:sldId id="283" r:id="rId16"/>
    <p:sldId id="286" r:id="rId17"/>
    <p:sldId id="290" r:id="rId18"/>
    <p:sldId id="291" r:id="rId19"/>
    <p:sldId id="365" r:id="rId20"/>
    <p:sldId id="292" r:id="rId21"/>
    <p:sldId id="295" r:id="rId22"/>
    <p:sldId id="368" r:id="rId23"/>
    <p:sldId id="369" r:id="rId24"/>
    <p:sldId id="297" r:id="rId25"/>
    <p:sldId id="370" r:id="rId26"/>
    <p:sldId id="299" r:id="rId27"/>
    <p:sldId id="356" r:id="rId28"/>
    <p:sldId id="357" r:id="rId29"/>
    <p:sldId id="359" r:id="rId30"/>
    <p:sldId id="358" r:id="rId31"/>
    <p:sldId id="355" r:id="rId32"/>
    <p:sldId id="366" r:id="rId33"/>
    <p:sldId id="362" r:id="rId34"/>
    <p:sldId id="364" r:id="rId35"/>
    <p:sldId id="363" r:id="rId36"/>
  </p:sldIdLst>
  <p:sldSz cx="12192000" cy="6858000"/>
  <p:notesSz cx="6858000" cy="9144000"/>
  <p:embeddedFontLst>
    <p:embeddedFont>
      <p:font typeface="Arabic Typesetting" panose="03020402040406030203" pitchFamily="66" charset="-78"/>
      <p:regular r:id="rId38"/>
    </p:embeddedFont>
    <p:embeddedFont>
      <p:font typeface="Meiryo" panose="020B0604030504040204" pitchFamily="34" charset="-128"/>
      <p:regular r:id="rId39"/>
      <p:bold r:id="rId40"/>
      <p:italic r:id="rId41"/>
      <p:boldItalic r:id="rId42"/>
    </p:embeddedFont>
    <p:embeddedFont>
      <p:font typeface="Tahoma" panose="020B0604030504040204" pitchFamily="34"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4" autoAdjust="0"/>
    <p:restoredTop sz="94622" autoAdjust="0"/>
  </p:normalViewPr>
  <p:slideViewPr>
    <p:cSldViewPr snapToGrid="0">
      <p:cViewPr varScale="1">
        <p:scale>
          <a:sx n="57" d="100"/>
          <a:sy n="57" d="100"/>
        </p:scale>
        <p:origin x="1244"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B86C4-5005-492E-91C0-45F9B0AD2CD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4492A1B-2433-4CEA-90D6-2BE8A10D12FD}">
      <dgm:prSet custT="1"/>
      <dgm:spPr/>
      <dgm:t>
        <a:bodyPr/>
        <a:lstStyle/>
        <a:p>
          <a:pPr>
            <a:lnSpc>
              <a:spcPct val="100000"/>
            </a:lnSpc>
          </a:pPr>
          <a:r>
            <a:rPr lang="en-US" sz="1400"/>
            <a:t>Physical constraints (e.g., availability of raw materials)</a:t>
          </a:r>
        </a:p>
      </dgm:t>
    </dgm:pt>
    <dgm:pt modelId="{0B913890-6DB7-445E-A0D9-84FF91A4D779}" type="parTrans" cxnId="{3700C266-B6F2-47F2-BA81-914C7AD6082D}">
      <dgm:prSet/>
      <dgm:spPr/>
      <dgm:t>
        <a:bodyPr/>
        <a:lstStyle/>
        <a:p>
          <a:endParaRPr lang="en-US" sz="2400"/>
        </a:p>
      </dgm:t>
    </dgm:pt>
    <dgm:pt modelId="{E86AADAB-095F-467C-9E50-2DD2AB313ED1}" type="sibTrans" cxnId="{3700C266-B6F2-47F2-BA81-914C7AD6082D}">
      <dgm:prSet/>
      <dgm:spPr/>
      <dgm:t>
        <a:bodyPr/>
        <a:lstStyle/>
        <a:p>
          <a:endParaRPr lang="en-US" sz="2400"/>
        </a:p>
      </dgm:t>
    </dgm:pt>
    <dgm:pt modelId="{435E7A0B-2201-49F8-9CF7-41A31A1A3B51}">
      <dgm:prSet custT="1"/>
      <dgm:spPr/>
      <dgm:t>
        <a:bodyPr/>
        <a:lstStyle/>
        <a:p>
          <a:pPr>
            <a:lnSpc>
              <a:spcPct val="100000"/>
            </a:lnSpc>
          </a:pPr>
          <a:r>
            <a:rPr lang="en-US" sz="1400" dirty="0"/>
            <a:t>Changing value patterns and behaviors of consumers</a:t>
          </a:r>
        </a:p>
      </dgm:t>
    </dgm:pt>
    <dgm:pt modelId="{561985D9-6908-4B29-90CC-B93B22F0BC58}" type="parTrans" cxnId="{08E65CD3-71D3-4784-AA61-EE8B16557F12}">
      <dgm:prSet/>
      <dgm:spPr/>
      <dgm:t>
        <a:bodyPr/>
        <a:lstStyle/>
        <a:p>
          <a:endParaRPr lang="en-US" sz="2400"/>
        </a:p>
      </dgm:t>
    </dgm:pt>
    <dgm:pt modelId="{BB0357FB-9DD6-410F-903A-227EEAB324C5}" type="sibTrans" cxnId="{08E65CD3-71D3-4784-AA61-EE8B16557F12}">
      <dgm:prSet/>
      <dgm:spPr/>
      <dgm:t>
        <a:bodyPr/>
        <a:lstStyle/>
        <a:p>
          <a:endParaRPr lang="en-US" sz="2400"/>
        </a:p>
      </dgm:t>
    </dgm:pt>
    <dgm:pt modelId="{7A447B52-5B09-45D3-8A9A-50741B14F68E}">
      <dgm:prSet custT="1"/>
      <dgm:spPr/>
      <dgm:t>
        <a:bodyPr/>
        <a:lstStyle/>
        <a:p>
          <a:pPr>
            <a:lnSpc>
              <a:spcPct val="100000"/>
            </a:lnSpc>
          </a:pPr>
          <a:r>
            <a:rPr lang="en-US" sz="1400" dirty="0"/>
            <a:t>Acceptance of higher production costs and product prices in exchange for a healthier environment</a:t>
          </a:r>
        </a:p>
      </dgm:t>
    </dgm:pt>
    <dgm:pt modelId="{E939A2CB-8AE4-44D0-AFBC-E298F77555E3}" type="parTrans" cxnId="{82E2D738-D96D-49A6-AF3F-27CFF0C50C0A}">
      <dgm:prSet/>
      <dgm:spPr/>
      <dgm:t>
        <a:bodyPr/>
        <a:lstStyle/>
        <a:p>
          <a:endParaRPr lang="en-US" sz="2400"/>
        </a:p>
      </dgm:t>
    </dgm:pt>
    <dgm:pt modelId="{B1EA7213-9483-4051-B5B6-ADFD23ADE133}" type="sibTrans" cxnId="{82E2D738-D96D-49A6-AF3F-27CFF0C50C0A}">
      <dgm:prSet/>
      <dgm:spPr/>
      <dgm:t>
        <a:bodyPr/>
        <a:lstStyle/>
        <a:p>
          <a:endParaRPr lang="en-US" sz="2400"/>
        </a:p>
      </dgm:t>
    </dgm:pt>
    <dgm:pt modelId="{84E5907C-6FB6-4596-AE1D-237812CB8750}">
      <dgm:prSet custT="1"/>
      <dgm:spPr/>
      <dgm:t>
        <a:bodyPr/>
        <a:lstStyle/>
        <a:p>
          <a:pPr>
            <a:lnSpc>
              <a:spcPct val="100000"/>
            </a:lnSpc>
          </a:pPr>
          <a:r>
            <a:rPr lang="en-US" sz="1400" dirty="0"/>
            <a:t>Development of new technologies</a:t>
          </a:r>
        </a:p>
      </dgm:t>
    </dgm:pt>
    <dgm:pt modelId="{845AB30F-EE1E-4898-9443-F9F83EFF15C9}" type="parTrans" cxnId="{335866C9-EF77-4760-AF3A-7C9051023160}">
      <dgm:prSet/>
      <dgm:spPr/>
      <dgm:t>
        <a:bodyPr/>
        <a:lstStyle/>
        <a:p>
          <a:endParaRPr lang="en-US" sz="2400"/>
        </a:p>
      </dgm:t>
    </dgm:pt>
    <dgm:pt modelId="{16BDFEAC-1FC8-401B-8B86-EC1F7E678EEE}" type="sibTrans" cxnId="{335866C9-EF77-4760-AF3A-7C9051023160}">
      <dgm:prSet/>
      <dgm:spPr/>
      <dgm:t>
        <a:bodyPr/>
        <a:lstStyle/>
        <a:p>
          <a:endParaRPr lang="en-US" sz="2400"/>
        </a:p>
      </dgm:t>
    </dgm:pt>
    <dgm:pt modelId="{3F5E0D0E-2D80-4CDF-B318-23EB5B57FAAB}">
      <dgm:prSet custT="1"/>
      <dgm:spPr/>
      <dgm:t>
        <a:bodyPr/>
        <a:lstStyle/>
        <a:p>
          <a:pPr>
            <a:lnSpc>
              <a:spcPct val="100000"/>
            </a:lnSpc>
          </a:pPr>
          <a:r>
            <a:rPr lang="en-US" sz="1400" dirty="0"/>
            <a:t>Relocation of more polluting production</a:t>
          </a:r>
        </a:p>
      </dgm:t>
    </dgm:pt>
    <dgm:pt modelId="{99061F97-B3D7-48BE-969B-D52C6268A217}" type="parTrans" cxnId="{36750AB3-2D07-4E24-A24C-B30AB663BB5C}">
      <dgm:prSet/>
      <dgm:spPr/>
      <dgm:t>
        <a:bodyPr/>
        <a:lstStyle/>
        <a:p>
          <a:endParaRPr lang="en-US" sz="2400"/>
        </a:p>
      </dgm:t>
    </dgm:pt>
    <dgm:pt modelId="{45192E43-44EC-4D9D-9F05-85A806372B12}" type="sibTrans" cxnId="{36750AB3-2D07-4E24-A24C-B30AB663BB5C}">
      <dgm:prSet/>
      <dgm:spPr/>
      <dgm:t>
        <a:bodyPr/>
        <a:lstStyle/>
        <a:p>
          <a:endParaRPr lang="en-US" sz="2400"/>
        </a:p>
      </dgm:t>
    </dgm:pt>
    <dgm:pt modelId="{8870FACB-0445-4399-9DC1-91BAFA0ADD84}">
      <dgm:prSet custT="1"/>
      <dgm:spPr/>
      <dgm:t>
        <a:bodyPr/>
        <a:lstStyle/>
        <a:p>
          <a:pPr>
            <a:lnSpc>
              <a:spcPct val="100000"/>
            </a:lnSpc>
          </a:pPr>
          <a:r>
            <a:rPr lang="en-US" sz="1400" dirty="0"/>
            <a:t>Spontaneous choice of companies in a rewarding socio-political environment</a:t>
          </a:r>
        </a:p>
      </dgm:t>
    </dgm:pt>
    <dgm:pt modelId="{0136561F-9F9D-43D7-8DBA-668CCB075030}" type="parTrans" cxnId="{D10E3DD2-F225-4DD2-B284-CBC965F34AD0}">
      <dgm:prSet/>
      <dgm:spPr/>
      <dgm:t>
        <a:bodyPr/>
        <a:lstStyle/>
        <a:p>
          <a:endParaRPr lang="en-US" sz="2400"/>
        </a:p>
      </dgm:t>
    </dgm:pt>
    <dgm:pt modelId="{71E51BDC-C592-40D0-89F9-88047F9593DD}" type="sibTrans" cxnId="{D10E3DD2-F225-4DD2-B284-CBC965F34AD0}">
      <dgm:prSet/>
      <dgm:spPr/>
      <dgm:t>
        <a:bodyPr/>
        <a:lstStyle/>
        <a:p>
          <a:endParaRPr lang="en-US" sz="2400"/>
        </a:p>
      </dgm:t>
    </dgm:pt>
    <dgm:pt modelId="{3C504EB3-0006-4A52-AD6B-809D487540D9}">
      <dgm:prSet custT="1"/>
      <dgm:spPr/>
      <dgm:t>
        <a:bodyPr/>
        <a:lstStyle/>
        <a:p>
          <a:pPr>
            <a:lnSpc>
              <a:spcPct val="100000"/>
            </a:lnSpc>
          </a:pPr>
          <a:r>
            <a:rPr lang="en-US" sz="1400" dirty="0"/>
            <a:t>Advent of environmental protection legislation</a:t>
          </a:r>
        </a:p>
      </dgm:t>
    </dgm:pt>
    <dgm:pt modelId="{9648EA34-D08A-49A5-B1E2-8419D868ED07}" type="parTrans" cxnId="{4005EB2C-D509-4928-A6D5-E41F419C1400}">
      <dgm:prSet/>
      <dgm:spPr/>
      <dgm:t>
        <a:bodyPr/>
        <a:lstStyle/>
        <a:p>
          <a:endParaRPr lang="en-US" sz="2400"/>
        </a:p>
      </dgm:t>
    </dgm:pt>
    <dgm:pt modelId="{CA1DDA6A-B52D-4B85-AAD8-8D49BECC90E7}" type="sibTrans" cxnId="{4005EB2C-D509-4928-A6D5-E41F419C1400}">
      <dgm:prSet/>
      <dgm:spPr/>
      <dgm:t>
        <a:bodyPr/>
        <a:lstStyle/>
        <a:p>
          <a:endParaRPr lang="en-US" sz="2400"/>
        </a:p>
      </dgm:t>
    </dgm:pt>
    <dgm:pt modelId="{F8876754-F428-4038-ABEA-DB94F6A75451}" type="pres">
      <dgm:prSet presAssocID="{3D2B86C4-5005-492E-91C0-45F9B0AD2CD6}" presName="root" presStyleCnt="0">
        <dgm:presLayoutVars>
          <dgm:dir/>
          <dgm:resizeHandles val="exact"/>
        </dgm:presLayoutVars>
      </dgm:prSet>
      <dgm:spPr/>
    </dgm:pt>
    <dgm:pt modelId="{8E0B087D-52BD-45DC-81B4-D968279ED807}" type="pres">
      <dgm:prSet presAssocID="{94492A1B-2433-4CEA-90D6-2BE8A10D12FD}" presName="compNode" presStyleCnt="0"/>
      <dgm:spPr/>
    </dgm:pt>
    <dgm:pt modelId="{EB7AB6A5-E8F4-47DB-ABCA-B9AA8479AC2F}" type="pres">
      <dgm:prSet presAssocID="{94492A1B-2433-4CEA-90D6-2BE8A10D12F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2E9B8651-62EA-46FA-AF89-C13F80B57A4B}" type="pres">
      <dgm:prSet presAssocID="{94492A1B-2433-4CEA-90D6-2BE8A10D12FD}" presName="spaceRect" presStyleCnt="0"/>
      <dgm:spPr/>
    </dgm:pt>
    <dgm:pt modelId="{C1D7194F-729C-4C95-A9AC-AB7C8C17AA1B}" type="pres">
      <dgm:prSet presAssocID="{94492A1B-2433-4CEA-90D6-2BE8A10D12FD}" presName="textRect" presStyleLbl="revTx" presStyleIdx="0" presStyleCnt="7">
        <dgm:presLayoutVars>
          <dgm:chMax val="1"/>
          <dgm:chPref val="1"/>
        </dgm:presLayoutVars>
      </dgm:prSet>
      <dgm:spPr/>
    </dgm:pt>
    <dgm:pt modelId="{E00E7986-9617-4875-B668-BC5AE1F07010}" type="pres">
      <dgm:prSet presAssocID="{E86AADAB-095F-467C-9E50-2DD2AB313ED1}" presName="sibTrans" presStyleCnt="0"/>
      <dgm:spPr/>
    </dgm:pt>
    <dgm:pt modelId="{FDD67FB6-9447-45D4-9815-F1229D9E33A6}" type="pres">
      <dgm:prSet presAssocID="{435E7A0B-2201-49F8-9CF7-41A31A1A3B51}" presName="compNode" presStyleCnt="0"/>
      <dgm:spPr/>
    </dgm:pt>
    <dgm:pt modelId="{DAD15235-9869-4920-872A-BBA8D8B7B4FF}" type="pres">
      <dgm:prSet presAssocID="{435E7A0B-2201-49F8-9CF7-41A31A1A3B5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0134C5DE-6C17-4EAD-9D51-0ADFF97FD732}" type="pres">
      <dgm:prSet presAssocID="{435E7A0B-2201-49F8-9CF7-41A31A1A3B51}" presName="spaceRect" presStyleCnt="0"/>
      <dgm:spPr/>
    </dgm:pt>
    <dgm:pt modelId="{CF1C2144-737F-437E-B14B-50FCF2A43AF0}" type="pres">
      <dgm:prSet presAssocID="{435E7A0B-2201-49F8-9CF7-41A31A1A3B51}" presName="textRect" presStyleLbl="revTx" presStyleIdx="1" presStyleCnt="7" custLinFactNeighborX="-10991" custLinFactNeighborY="2564">
        <dgm:presLayoutVars>
          <dgm:chMax val="1"/>
          <dgm:chPref val="1"/>
        </dgm:presLayoutVars>
      </dgm:prSet>
      <dgm:spPr/>
    </dgm:pt>
    <dgm:pt modelId="{DE241AA6-B895-4D10-9EBE-B1B6D5D0457C}" type="pres">
      <dgm:prSet presAssocID="{BB0357FB-9DD6-410F-903A-227EEAB324C5}" presName="sibTrans" presStyleCnt="0"/>
      <dgm:spPr/>
    </dgm:pt>
    <dgm:pt modelId="{1F1F4E3E-6F53-4D1F-9B1D-760483228A33}" type="pres">
      <dgm:prSet presAssocID="{7A447B52-5B09-45D3-8A9A-50741B14F68E}" presName="compNode" presStyleCnt="0"/>
      <dgm:spPr/>
    </dgm:pt>
    <dgm:pt modelId="{C07F747C-84D5-4E50-97C1-42B9007A8C51}" type="pres">
      <dgm:prSet presAssocID="{7A447B52-5B09-45D3-8A9A-50741B14F68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0D0EBA73-0626-4061-9F9B-92B1687498A3}" type="pres">
      <dgm:prSet presAssocID="{7A447B52-5B09-45D3-8A9A-50741B14F68E}" presName="spaceRect" presStyleCnt="0"/>
      <dgm:spPr/>
    </dgm:pt>
    <dgm:pt modelId="{3A0B3E00-96EE-4CFC-BC7F-8E17EB912422}" type="pres">
      <dgm:prSet presAssocID="{7A447B52-5B09-45D3-8A9A-50741B14F68E}" presName="textRect" presStyleLbl="revTx" presStyleIdx="2" presStyleCnt="7" custScaleX="136701">
        <dgm:presLayoutVars>
          <dgm:chMax val="1"/>
          <dgm:chPref val="1"/>
        </dgm:presLayoutVars>
      </dgm:prSet>
      <dgm:spPr/>
    </dgm:pt>
    <dgm:pt modelId="{EFF85070-C9CE-4AC4-B18D-7062AE26A145}" type="pres">
      <dgm:prSet presAssocID="{B1EA7213-9483-4051-B5B6-ADFD23ADE133}" presName="sibTrans" presStyleCnt="0"/>
      <dgm:spPr/>
    </dgm:pt>
    <dgm:pt modelId="{37F276BD-DAC7-4C9E-B0DA-B7EAD3B1CFC5}" type="pres">
      <dgm:prSet presAssocID="{84E5907C-6FB6-4596-AE1D-237812CB8750}" presName="compNode" presStyleCnt="0"/>
      <dgm:spPr/>
    </dgm:pt>
    <dgm:pt modelId="{1147C911-13B3-4908-A928-DC78EB03D01F}" type="pres">
      <dgm:prSet presAssocID="{84E5907C-6FB6-4596-AE1D-237812CB875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puter"/>
        </a:ext>
      </dgm:extLst>
    </dgm:pt>
    <dgm:pt modelId="{F8B35041-1075-4595-BB77-0DE290D34170}" type="pres">
      <dgm:prSet presAssocID="{84E5907C-6FB6-4596-AE1D-237812CB8750}" presName="spaceRect" presStyleCnt="0"/>
      <dgm:spPr/>
    </dgm:pt>
    <dgm:pt modelId="{4097ECD4-9569-4B72-84EF-CD0880B85752}" type="pres">
      <dgm:prSet presAssocID="{84E5907C-6FB6-4596-AE1D-237812CB8750}" presName="textRect" presStyleLbl="revTx" presStyleIdx="3" presStyleCnt="7" custLinFactNeighborX="10890">
        <dgm:presLayoutVars>
          <dgm:chMax val="1"/>
          <dgm:chPref val="1"/>
        </dgm:presLayoutVars>
      </dgm:prSet>
      <dgm:spPr/>
    </dgm:pt>
    <dgm:pt modelId="{74E4F6D6-43B3-4219-B107-D3688BFA52FE}" type="pres">
      <dgm:prSet presAssocID="{16BDFEAC-1FC8-401B-8B86-EC1F7E678EEE}" presName="sibTrans" presStyleCnt="0"/>
      <dgm:spPr/>
    </dgm:pt>
    <dgm:pt modelId="{263B5B1E-B380-474C-BCBC-A171CB5F6FCC}" type="pres">
      <dgm:prSet presAssocID="{3F5E0D0E-2D80-4CDF-B318-23EB5B57FAAB}" presName="compNode" presStyleCnt="0"/>
      <dgm:spPr/>
    </dgm:pt>
    <dgm:pt modelId="{9522C429-6F76-4CBC-9665-F767804EBC30}" type="pres">
      <dgm:prSet presAssocID="{3F5E0D0E-2D80-4CDF-B318-23EB5B57FAA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18CEF9F1-11FB-48A7-96EB-2CE17C7582E0}" type="pres">
      <dgm:prSet presAssocID="{3F5E0D0E-2D80-4CDF-B318-23EB5B57FAAB}" presName="spaceRect" presStyleCnt="0"/>
      <dgm:spPr/>
    </dgm:pt>
    <dgm:pt modelId="{7302B2EB-AFD1-4A74-A4C9-7B36D285A6FC}" type="pres">
      <dgm:prSet presAssocID="{3F5E0D0E-2D80-4CDF-B318-23EB5B57FAAB}" presName="textRect" presStyleLbl="revTx" presStyleIdx="4" presStyleCnt="7" custLinFactNeighborX="-4159" custLinFactNeighborY="7013">
        <dgm:presLayoutVars>
          <dgm:chMax val="1"/>
          <dgm:chPref val="1"/>
        </dgm:presLayoutVars>
      </dgm:prSet>
      <dgm:spPr/>
    </dgm:pt>
    <dgm:pt modelId="{49B88663-0926-4964-B413-82169AB96BAF}" type="pres">
      <dgm:prSet presAssocID="{45192E43-44EC-4D9D-9F05-85A806372B12}" presName="sibTrans" presStyleCnt="0"/>
      <dgm:spPr/>
    </dgm:pt>
    <dgm:pt modelId="{A9A433A5-14B9-474A-B24F-9F8E3E6B981C}" type="pres">
      <dgm:prSet presAssocID="{8870FACB-0445-4399-9DC1-91BAFA0ADD84}" presName="compNode" presStyleCnt="0"/>
      <dgm:spPr/>
    </dgm:pt>
    <dgm:pt modelId="{94889E23-B72B-4D49-A70D-AA17644ED958}" type="pres">
      <dgm:prSet presAssocID="{8870FACB-0445-4399-9DC1-91BAFA0ADD8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ecturer"/>
        </a:ext>
      </dgm:extLst>
    </dgm:pt>
    <dgm:pt modelId="{6CCAF5C7-C7DA-4F90-B820-E0EC84673A9E}" type="pres">
      <dgm:prSet presAssocID="{8870FACB-0445-4399-9DC1-91BAFA0ADD84}" presName="spaceRect" presStyleCnt="0"/>
      <dgm:spPr/>
    </dgm:pt>
    <dgm:pt modelId="{F8086FA9-9F7B-4093-A6B0-2756072F93FD}" type="pres">
      <dgm:prSet presAssocID="{8870FACB-0445-4399-9DC1-91BAFA0ADD84}" presName="textRect" presStyleLbl="revTx" presStyleIdx="5" presStyleCnt="7" custScaleX="119187">
        <dgm:presLayoutVars>
          <dgm:chMax val="1"/>
          <dgm:chPref val="1"/>
        </dgm:presLayoutVars>
      </dgm:prSet>
      <dgm:spPr/>
    </dgm:pt>
    <dgm:pt modelId="{7C7BF575-0D92-48A7-A1F4-3C3486AA825E}" type="pres">
      <dgm:prSet presAssocID="{71E51BDC-C592-40D0-89F9-88047F9593DD}" presName="sibTrans" presStyleCnt="0"/>
      <dgm:spPr/>
    </dgm:pt>
    <dgm:pt modelId="{487A2EBE-9202-4482-B8BB-6C5412D014F7}" type="pres">
      <dgm:prSet presAssocID="{3C504EB3-0006-4A52-AD6B-809D487540D9}" presName="compNode" presStyleCnt="0"/>
      <dgm:spPr/>
    </dgm:pt>
    <dgm:pt modelId="{794E1786-76AB-4145-A091-8449F4332483}" type="pres">
      <dgm:prSet presAssocID="{3C504EB3-0006-4A52-AD6B-809D487540D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eciduous tree"/>
        </a:ext>
      </dgm:extLst>
    </dgm:pt>
    <dgm:pt modelId="{736DEEC3-601A-49A6-A2C9-47EC0CADB485}" type="pres">
      <dgm:prSet presAssocID="{3C504EB3-0006-4A52-AD6B-809D487540D9}" presName="spaceRect" presStyleCnt="0"/>
      <dgm:spPr/>
    </dgm:pt>
    <dgm:pt modelId="{5A427C7A-2FD8-48CD-B675-651EF91C0433}" type="pres">
      <dgm:prSet presAssocID="{3C504EB3-0006-4A52-AD6B-809D487540D9}" presName="textRect" presStyleLbl="revTx" presStyleIdx="6" presStyleCnt="7" custScaleX="120094">
        <dgm:presLayoutVars>
          <dgm:chMax val="1"/>
          <dgm:chPref val="1"/>
        </dgm:presLayoutVars>
      </dgm:prSet>
      <dgm:spPr/>
    </dgm:pt>
  </dgm:ptLst>
  <dgm:cxnLst>
    <dgm:cxn modelId="{9C1AEF06-F341-40AB-9F87-E5F20382064B}" type="presOf" srcId="{7A447B52-5B09-45D3-8A9A-50741B14F68E}" destId="{3A0B3E00-96EE-4CFC-BC7F-8E17EB912422}" srcOrd="0" destOrd="0" presId="urn:microsoft.com/office/officeart/2018/2/layout/IconLabelList"/>
    <dgm:cxn modelId="{4005EB2C-D509-4928-A6D5-E41F419C1400}" srcId="{3D2B86C4-5005-492E-91C0-45F9B0AD2CD6}" destId="{3C504EB3-0006-4A52-AD6B-809D487540D9}" srcOrd="6" destOrd="0" parTransId="{9648EA34-D08A-49A5-B1E2-8419D868ED07}" sibTransId="{CA1DDA6A-B52D-4B85-AAD8-8D49BECC90E7}"/>
    <dgm:cxn modelId="{08EF7330-9CEE-4EF4-B373-85E71F3EB5F0}" type="presOf" srcId="{3D2B86C4-5005-492E-91C0-45F9B0AD2CD6}" destId="{F8876754-F428-4038-ABEA-DB94F6A75451}" srcOrd="0" destOrd="0" presId="urn:microsoft.com/office/officeart/2018/2/layout/IconLabelList"/>
    <dgm:cxn modelId="{82E2D738-D96D-49A6-AF3F-27CFF0C50C0A}" srcId="{3D2B86C4-5005-492E-91C0-45F9B0AD2CD6}" destId="{7A447B52-5B09-45D3-8A9A-50741B14F68E}" srcOrd="2" destOrd="0" parTransId="{E939A2CB-8AE4-44D0-AFBC-E298F77555E3}" sibTransId="{B1EA7213-9483-4051-B5B6-ADFD23ADE133}"/>
    <dgm:cxn modelId="{3700C266-B6F2-47F2-BA81-914C7AD6082D}" srcId="{3D2B86C4-5005-492E-91C0-45F9B0AD2CD6}" destId="{94492A1B-2433-4CEA-90D6-2BE8A10D12FD}" srcOrd="0" destOrd="0" parTransId="{0B913890-6DB7-445E-A0D9-84FF91A4D779}" sibTransId="{E86AADAB-095F-467C-9E50-2DD2AB313ED1}"/>
    <dgm:cxn modelId="{2F935D6C-6E99-4FE6-9724-F5C88373EE7C}" type="presOf" srcId="{94492A1B-2433-4CEA-90D6-2BE8A10D12FD}" destId="{C1D7194F-729C-4C95-A9AC-AB7C8C17AA1B}" srcOrd="0" destOrd="0" presId="urn:microsoft.com/office/officeart/2018/2/layout/IconLabelList"/>
    <dgm:cxn modelId="{46AB1F7E-DED1-42E5-A20A-FDEBCF1540B9}" type="presOf" srcId="{435E7A0B-2201-49F8-9CF7-41A31A1A3B51}" destId="{CF1C2144-737F-437E-B14B-50FCF2A43AF0}" srcOrd="0" destOrd="0" presId="urn:microsoft.com/office/officeart/2018/2/layout/IconLabelList"/>
    <dgm:cxn modelId="{B92CE581-38CA-4BCA-AE87-119FFC26AE61}" type="presOf" srcId="{3F5E0D0E-2D80-4CDF-B318-23EB5B57FAAB}" destId="{7302B2EB-AFD1-4A74-A4C9-7B36D285A6FC}" srcOrd="0" destOrd="0" presId="urn:microsoft.com/office/officeart/2018/2/layout/IconLabelList"/>
    <dgm:cxn modelId="{29CE9E8A-1A95-4BB9-BC19-33B4BC29569A}" type="presOf" srcId="{8870FACB-0445-4399-9DC1-91BAFA0ADD84}" destId="{F8086FA9-9F7B-4093-A6B0-2756072F93FD}" srcOrd="0" destOrd="0" presId="urn:microsoft.com/office/officeart/2018/2/layout/IconLabelList"/>
    <dgm:cxn modelId="{EF507C95-8AA3-4DD6-9335-130FD32C9876}" type="presOf" srcId="{3C504EB3-0006-4A52-AD6B-809D487540D9}" destId="{5A427C7A-2FD8-48CD-B675-651EF91C0433}" srcOrd="0" destOrd="0" presId="urn:microsoft.com/office/officeart/2018/2/layout/IconLabelList"/>
    <dgm:cxn modelId="{36750AB3-2D07-4E24-A24C-B30AB663BB5C}" srcId="{3D2B86C4-5005-492E-91C0-45F9B0AD2CD6}" destId="{3F5E0D0E-2D80-4CDF-B318-23EB5B57FAAB}" srcOrd="4" destOrd="0" parTransId="{99061F97-B3D7-48BE-969B-D52C6268A217}" sibTransId="{45192E43-44EC-4D9D-9F05-85A806372B12}"/>
    <dgm:cxn modelId="{335866C9-EF77-4760-AF3A-7C9051023160}" srcId="{3D2B86C4-5005-492E-91C0-45F9B0AD2CD6}" destId="{84E5907C-6FB6-4596-AE1D-237812CB8750}" srcOrd="3" destOrd="0" parTransId="{845AB30F-EE1E-4898-9443-F9F83EFF15C9}" sibTransId="{16BDFEAC-1FC8-401B-8B86-EC1F7E678EEE}"/>
    <dgm:cxn modelId="{D10E3DD2-F225-4DD2-B284-CBC965F34AD0}" srcId="{3D2B86C4-5005-492E-91C0-45F9B0AD2CD6}" destId="{8870FACB-0445-4399-9DC1-91BAFA0ADD84}" srcOrd="5" destOrd="0" parTransId="{0136561F-9F9D-43D7-8DBA-668CCB075030}" sibTransId="{71E51BDC-C592-40D0-89F9-88047F9593DD}"/>
    <dgm:cxn modelId="{08E65CD3-71D3-4784-AA61-EE8B16557F12}" srcId="{3D2B86C4-5005-492E-91C0-45F9B0AD2CD6}" destId="{435E7A0B-2201-49F8-9CF7-41A31A1A3B51}" srcOrd="1" destOrd="0" parTransId="{561985D9-6908-4B29-90CC-B93B22F0BC58}" sibTransId="{BB0357FB-9DD6-410F-903A-227EEAB324C5}"/>
    <dgm:cxn modelId="{5F4693FC-D76A-4420-AE3F-BDB38635F0CA}" type="presOf" srcId="{84E5907C-6FB6-4596-AE1D-237812CB8750}" destId="{4097ECD4-9569-4B72-84EF-CD0880B85752}" srcOrd="0" destOrd="0" presId="urn:microsoft.com/office/officeart/2018/2/layout/IconLabelList"/>
    <dgm:cxn modelId="{E9AEB97B-FF13-47BF-BF16-245C8B7F79C7}" type="presParOf" srcId="{F8876754-F428-4038-ABEA-DB94F6A75451}" destId="{8E0B087D-52BD-45DC-81B4-D968279ED807}" srcOrd="0" destOrd="0" presId="urn:microsoft.com/office/officeart/2018/2/layout/IconLabelList"/>
    <dgm:cxn modelId="{B6D54792-425E-4937-A13D-253885E1CE92}" type="presParOf" srcId="{8E0B087D-52BD-45DC-81B4-D968279ED807}" destId="{EB7AB6A5-E8F4-47DB-ABCA-B9AA8479AC2F}" srcOrd="0" destOrd="0" presId="urn:microsoft.com/office/officeart/2018/2/layout/IconLabelList"/>
    <dgm:cxn modelId="{C0336258-1456-4C21-94FA-EE8735D18857}" type="presParOf" srcId="{8E0B087D-52BD-45DC-81B4-D968279ED807}" destId="{2E9B8651-62EA-46FA-AF89-C13F80B57A4B}" srcOrd="1" destOrd="0" presId="urn:microsoft.com/office/officeart/2018/2/layout/IconLabelList"/>
    <dgm:cxn modelId="{73ADFEEE-A8B0-4B0F-82C7-BEA8A43061F2}" type="presParOf" srcId="{8E0B087D-52BD-45DC-81B4-D968279ED807}" destId="{C1D7194F-729C-4C95-A9AC-AB7C8C17AA1B}" srcOrd="2" destOrd="0" presId="urn:microsoft.com/office/officeart/2018/2/layout/IconLabelList"/>
    <dgm:cxn modelId="{75C98845-27F1-46B2-A630-CFD3EDE218F5}" type="presParOf" srcId="{F8876754-F428-4038-ABEA-DB94F6A75451}" destId="{E00E7986-9617-4875-B668-BC5AE1F07010}" srcOrd="1" destOrd="0" presId="urn:microsoft.com/office/officeart/2018/2/layout/IconLabelList"/>
    <dgm:cxn modelId="{9977A540-2065-478B-9AB0-646CC2102807}" type="presParOf" srcId="{F8876754-F428-4038-ABEA-DB94F6A75451}" destId="{FDD67FB6-9447-45D4-9815-F1229D9E33A6}" srcOrd="2" destOrd="0" presId="urn:microsoft.com/office/officeart/2018/2/layout/IconLabelList"/>
    <dgm:cxn modelId="{56F26935-F07E-41B3-B359-1EB77E332D58}" type="presParOf" srcId="{FDD67FB6-9447-45D4-9815-F1229D9E33A6}" destId="{DAD15235-9869-4920-872A-BBA8D8B7B4FF}" srcOrd="0" destOrd="0" presId="urn:microsoft.com/office/officeart/2018/2/layout/IconLabelList"/>
    <dgm:cxn modelId="{CF02461F-D3C8-48D4-9AA8-A481FFC0DEB9}" type="presParOf" srcId="{FDD67FB6-9447-45D4-9815-F1229D9E33A6}" destId="{0134C5DE-6C17-4EAD-9D51-0ADFF97FD732}" srcOrd="1" destOrd="0" presId="urn:microsoft.com/office/officeart/2018/2/layout/IconLabelList"/>
    <dgm:cxn modelId="{6BC85EA7-5A37-43B0-B189-9A77069D5D99}" type="presParOf" srcId="{FDD67FB6-9447-45D4-9815-F1229D9E33A6}" destId="{CF1C2144-737F-437E-B14B-50FCF2A43AF0}" srcOrd="2" destOrd="0" presId="urn:microsoft.com/office/officeart/2018/2/layout/IconLabelList"/>
    <dgm:cxn modelId="{95277296-F8BE-4AAD-A840-D62D60538614}" type="presParOf" srcId="{F8876754-F428-4038-ABEA-DB94F6A75451}" destId="{DE241AA6-B895-4D10-9EBE-B1B6D5D0457C}" srcOrd="3" destOrd="0" presId="urn:microsoft.com/office/officeart/2018/2/layout/IconLabelList"/>
    <dgm:cxn modelId="{EFDBD0C7-F9D0-4E45-ADAB-852ECF97B2A2}" type="presParOf" srcId="{F8876754-F428-4038-ABEA-DB94F6A75451}" destId="{1F1F4E3E-6F53-4D1F-9B1D-760483228A33}" srcOrd="4" destOrd="0" presId="urn:microsoft.com/office/officeart/2018/2/layout/IconLabelList"/>
    <dgm:cxn modelId="{F480A81D-21A2-4720-ABA7-BBC550109974}" type="presParOf" srcId="{1F1F4E3E-6F53-4D1F-9B1D-760483228A33}" destId="{C07F747C-84D5-4E50-97C1-42B9007A8C51}" srcOrd="0" destOrd="0" presId="urn:microsoft.com/office/officeart/2018/2/layout/IconLabelList"/>
    <dgm:cxn modelId="{9ACC7734-36E4-4A6A-B9ED-036B4A919F09}" type="presParOf" srcId="{1F1F4E3E-6F53-4D1F-9B1D-760483228A33}" destId="{0D0EBA73-0626-4061-9F9B-92B1687498A3}" srcOrd="1" destOrd="0" presId="urn:microsoft.com/office/officeart/2018/2/layout/IconLabelList"/>
    <dgm:cxn modelId="{3BB4D647-E207-4333-B03C-903F794BB940}" type="presParOf" srcId="{1F1F4E3E-6F53-4D1F-9B1D-760483228A33}" destId="{3A0B3E00-96EE-4CFC-BC7F-8E17EB912422}" srcOrd="2" destOrd="0" presId="urn:microsoft.com/office/officeart/2018/2/layout/IconLabelList"/>
    <dgm:cxn modelId="{FF2994B1-49AA-4223-90E4-D53852A47EA1}" type="presParOf" srcId="{F8876754-F428-4038-ABEA-DB94F6A75451}" destId="{EFF85070-C9CE-4AC4-B18D-7062AE26A145}" srcOrd="5" destOrd="0" presId="urn:microsoft.com/office/officeart/2018/2/layout/IconLabelList"/>
    <dgm:cxn modelId="{252F2522-0511-481E-9294-D874D50AB3F9}" type="presParOf" srcId="{F8876754-F428-4038-ABEA-DB94F6A75451}" destId="{37F276BD-DAC7-4C9E-B0DA-B7EAD3B1CFC5}" srcOrd="6" destOrd="0" presId="urn:microsoft.com/office/officeart/2018/2/layout/IconLabelList"/>
    <dgm:cxn modelId="{60D8F6B4-5A86-4DD0-9329-41D3A9024159}" type="presParOf" srcId="{37F276BD-DAC7-4C9E-B0DA-B7EAD3B1CFC5}" destId="{1147C911-13B3-4908-A928-DC78EB03D01F}" srcOrd="0" destOrd="0" presId="urn:microsoft.com/office/officeart/2018/2/layout/IconLabelList"/>
    <dgm:cxn modelId="{75359998-0840-46A9-986D-E0A9A139DA9C}" type="presParOf" srcId="{37F276BD-DAC7-4C9E-B0DA-B7EAD3B1CFC5}" destId="{F8B35041-1075-4595-BB77-0DE290D34170}" srcOrd="1" destOrd="0" presId="urn:microsoft.com/office/officeart/2018/2/layout/IconLabelList"/>
    <dgm:cxn modelId="{3EA8CCC8-FA29-42FE-BDD8-5A0A0EB13EC4}" type="presParOf" srcId="{37F276BD-DAC7-4C9E-B0DA-B7EAD3B1CFC5}" destId="{4097ECD4-9569-4B72-84EF-CD0880B85752}" srcOrd="2" destOrd="0" presId="urn:microsoft.com/office/officeart/2018/2/layout/IconLabelList"/>
    <dgm:cxn modelId="{0BFC1BEC-2F81-490E-A2B5-F828604C2F7B}" type="presParOf" srcId="{F8876754-F428-4038-ABEA-DB94F6A75451}" destId="{74E4F6D6-43B3-4219-B107-D3688BFA52FE}" srcOrd="7" destOrd="0" presId="urn:microsoft.com/office/officeart/2018/2/layout/IconLabelList"/>
    <dgm:cxn modelId="{9BCC827B-E776-4681-AC11-14BB258C9E6A}" type="presParOf" srcId="{F8876754-F428-4038-ABEA-DB94F6A75451}" destId="{263B5B1E-B380-474C-BCBC-A171CB5F6FCC}" srcOrd="8" destOrd="0" presId="urn:microsoft.com/office/officeart/2018/2/layout/IconLabelList"/>
    <dgm:cxn modelId="{D3C513A8-120E-4F59-89AA-07C58D123AF2}" type="presParOf" srcId="{263B5B1E-B380-474C-BCBC-A171CB5F6FCC}" destId="{9522C429-6F76-4CBC-9665-F767804EBC30}" srcOrd="0" destOrd="0" presId="urn:microsoft.com/office/officeart/2018/2/layout/IconLabelList"/>
    <dgm:cxn modelId="{EA8E7F76-B24C-49A1-BE5F-F0B0D9CD2B80}" type="presParOf" srcId="{263B5B1E-B380-474C-BCBC-A171CB5F6FCC}" destId="{18CEF9F1-11FB-48A7-96EB-2CE17C7582E0}" srcOrd="1" destOrd="0" presId="urn:microsoft.com/office/officeart/2018/2/layout/IconLabelList"/>
    <dgm:cxn modelId="{5BAD944A-385E-45C1-8562-75BEF21DCA4E}" type="presParOf" srcId="{263B5B1E-B380-474C-BCBC-A171CB5F6FCC}" destId="{7302B2EB-AFD1-4A74-A4C9-7B36D285A6FC}" srcOrd="2" destOrd="0" presId="urn:microsoft.com/office/officeart/2018/2/layout/IconLabelList"/>
    <dgm:cxn modelId="{0F8913B5-9B9B-4048-A636-A7F9D2AF5C9B}" type="presParOf" srcId="{F8876754-F428-4038-ABEA-DB94F6A75451}" destId="{49B88663-0926-4964-B413-82169AB96BAF}" srcOrd="9" destOrd="0" presId="urn:microsoft.com/office/officeart/2018/2/layout/IconLabelList"/>
    <dgm:cxn modelId="{D429AE10-B1CB-4B34-BE5B-E952C19D962D}" type="presParOf" srcId="{F8876754-F428-4038-ABEA-DB94F6A75451}" destId="{A9A433A5-14B9-474A-B24F-9F8E3E6B981C}" srcOrd="10" destOrd="0" presId="urn:microsoft.com/office/officeart/2018/2/layout/IconLabelList"/>
    <dgm:cxn modelId="{D8B30202-7A3B-4E76-A7B3-3016F78C742D}" type="presParOf" srcId="{A9A433A5-14B9-474A-B24F-9F8E3E6B981C}" destId="{94889E23-B72B-4D49-A70D-AA17644ED958}" srcOrd="0" destOrd="0" presId="urn:microsoft.com/office/officeart/2018/2/layout/IconLabelList"/>
    <dgm:cxn modelId="{F87C5D18-A0E2-44A2-B91E-D8CCC60D483B}" type="presParOf" srcId="{A9A433A5-14B9-474A-B24F-9F8E3E6B981C}" destId="{6CCAF5C7-C7DA-4F90-B820-E0EC84673A9E}" srcOrd="1" destOrd="0" presId="urn:microsoft.com/office/officeart/2018/2/layout/IconLabelList"/>
    <dgm:cxn modelId="{1115EA11-38D9-4F39-96DB-9990DAE0EFFC}" type="presParOf" srcId="{A9A433A5-14B9-474A-B24F-9F8E3E6B981C}" destId="{F8086FA9-9F7B-4093-A6B0-2756072F93FD}" srcOrd="2" destOrd="0" presId="urn:microsoft.com/office/officeart/2018/2/layout/IconLabelList"/>
    <dgm:cxn modelId="{FFAC4DE3-CE32-4A7C-924C-A26BABF11840}" type="presParOf" srcId="{F8876754-F428-4038-ABEA-DB94F6A75451}" destId="{7C7BF575-0D92-48A7-A1F4-3C3486AA825E}" srcOrd="11" destOrd="0" presId="urn:microsoft.com/office/officeart/2018/2/layout/IconLabelList"/>
    <dgm:cxn modelId="{67C21B54-6486-4ACD-BBF8-32B0CE581C01}" type="presParOf" srcId="{F8876754-F428-4038-ABEA-DB94F6A75451}" destId="{487A2EBE-9202-4482-B8BB-6C5412D014F7}" srcOrd="12" destOrd="0" presId="urn:microsoft.com/office/officeart/2018/2/layout/IconLabelList"/>
    <dgm:cxn modelId="{B78D7463-A4C1-45DB-9084-71C8DF85F63E}" type="presParOf" srcId="{487A2EBE-9202-4482-B8BB-6C5412D014F7}" destId="{794E1786-76AB-4145-A091-8449F4332483}" srcOrd="0" destOrd="0" presId="urn:microsoft.com/office/officeart/2018/2/layout/IconLabelList"/>
    <dgm:cxn modelId="{3AE50A7C-6355-4DC0-9642-549DA1A4F3B5}" type="presParOf" srcId="{487A2EBE-9202-4482-B8BB-6C5412D014F7}" destId="{736DEEC3-601A-49A6-A2C9-47EC0CADB485}" srcOrd="1" destOrd="0" presId="urn:microsoft.com/office/officeart/2018/2/layout/IconLabelList"/>
    <dgm:cxn modelId="{AE6A3546-17F5-4932-BD6F-A19927460FDC}" type="presParOf" srcId="{487A2EBE-9202-4482-B8BB-6C5412D014F7}" destId="{5A427C7A-2FD8-48CD-B675-651EF91C043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11C34-6431-477F-9EA2-218006E080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B6071C-C375-4271-A673-A95B9D55574D}">
      <dgm:prSet custT="1"/>
      <dgm:spPr/>
      <dgm:t>
        <a:bodyPr/>
        <a:lstStyle/>
        <a:p>
          <a:r>
            <a:rPr lang="it-IT" sz="1600" dirty="0"/>
            <a:t>Accessibility to </a:t>
          </a:r>
          <a:r>
            <a:rPr lang="it-IT" sz="1600" dirty="0" err="1"/>
            <a:t>environmental</a:t>
          </a:r>
          <a:r>
            <a:rPr lang="it-IT" sz="1600" dirty="0"/>
            <a:t> </a:t>
          </a:r>
          <a:r>
            <a:rPr lang="it-IT" sz="1600" dirty="0" err="1"/>
            <a:t>resources</a:t>
          </a:r>
          <a:r>
            <a:rPr lang="it-IT" sz="1600" dirty="0"/>
            <a:t> (</a:t>
          </a:r>
          <a:r>
            <a:rPr lang="it-IT" sz="1600" dirty="0" err="1"/>
            <a:t>raw</a:t>
          </a:r>
          <a:r>
            <a:rPr lang="it-IT" sz="1600" dirty="0"/>
            <a:t> </a:t>
          </a:r>
          <a:r>
            <a:rPr lang="it-IT" sz="1600" dirty="0" err="1"/>
            <a:t>materials</a:t>
          </a:r>
          <a:r>
            <a:rPr lang="it-IT" sz="1600" dirty="0"/>
            <a:t>, water, </a:t>
          </a:r>
          <a:r>
            <a:rPr lang="it-IT" sz="1600" dirty="0" err="1"/>
            <a:t>soil</a:t>
          </a:r>
          <a:r>
            <a:rPr lang="it-IT" sz="1600" dirty="0"/>
            <a:t>, .....)</a:t>
          </a:r>
          <a:endParaRPr lang="en-US" sz="1600" dirty="0"/>
        </a:p>
      </dgm:t>
    </dgm:pt>
    <dgm:pt modelId="{F1A0C084-12C5-45A5-9491-9B4F975D52A6}" type="parTrans" cxnId="{0E25B854-84F4-4BFA-9831-6C1E0AC79C73}">
      <dgm:prSet/>
      <dgm:spPr/>
      <dgm:t>
        <a:bodyPr/>
        <a:lstStyle/>
        <a:p>
          <a:endParaRPr lang="en-US" sz="2400"/>
        </a:p>
      </dgm:t>
    </dgm:pt>
    <dgm:pt modelId="{5F256B28-0057-4707-818D-2572B50002C2}" type="sibTrans" cxnId="{0E25B854-84F4-4BFA-9831-6C1E0AC79C73}">
      <dgm:prSet/>
      <dgm:spPr/>
      <dgm:t>
        <a:bodyPr/>
        <a:lstStyle/>
        <a:p>
          <a:endParaRPr lang="en-US" sz="2400"/>
        </a:p>
      </dgm:t>
    </dgm:pt>
    <dgm:pt modelId="{E63EE860-753D-4756-B0FB-20417B9C8679}">
      <dgm:prSet custT="1"/>
      <dgm:spPr/>
      <dgm:t>
        <a:bodyPr/>
        <a:lstStyle/>
        <a:p>
          <a:r>
            <a:rPr lang="it-IT" sz="1600" dirty="0"/>
            <a:t>International policy </a:t>
          </a:r>
          <a:r>
            <a:rPr lang="it-IT" sz="1600" dirty="0" err="1"/>
            <a:t>scenarios</a:t>
          </a:r>
          <a:r>
            <a:rPr lang="it-IT" sz="1600" dirty="0"/>
            <a:t> </a:t>
          </a:r>
          <a:r>
            <a:rPr lang="it-IT" sz="1600" i="1" dirty="0"/>
            <a:t>(wars ....)</a:t>
          </a:r>
          <a:endParaRPr lang="en-US" sz="1600" dirty="0"/>
        </a:p>
      </dgm:t>
    </dgm:pt>
    <dgm:pt modelId="{B26BA84A-5939-4BB2-92B5-4619A9834B89}" type="parTrans" cxnId="{81055992-270D-4C1D-B0D0-32659AE9907C}">
      <dgm:prSet/>
      <dgm:spPr/>
      <dgm:t>
        <a:bodyPr/>
        <a:lstStyle/>
        <a:p>
          <a:endParaRPr lang="en-US" sz="2400"/>
        </a:p>
      </dgm:t>
    </dgm:pt>
    <dgm:pt modelId="{3749018C-B851-4124-B22D-463AAC9FC3B4}" type="sibTrans" cxnId="{81055992-270D-4C1D-B0D0-32659AE9907C}">
      <dgm:prSet/>
      <dgm:spPr/>
      <dgm:t>
        <a:bodyPr/>
        <a:lstStyle/>
        <a:p>
          <a:endParaRPr lang="en-US" sz="2400"/>
        </a:p>
      </dgm:t>
    </dgm:pt>
    <dgm:pt modelId="{3D96D7EC-C9A7-49FD-8BF2-66D973186B0D}">
      <dgm:prSet custT="1"/>
      <dgm:spPr/>
      <dgm:t>
        <a:bodyPr/>
        <a:lstStyle/>
        <a:p>
          <a:r>
            <a:rPr lang="it-IT" sz="1600" dirty="0"/>
            <a:t>Agreements </a:t>
          </a:r>
          <a:r>
            <a:rPr lang="it-IT" sz="1600" dirty="0" err="1"/>
            <a:t>between</a:t>
          </a:r>
          <a:r>
            <a:rPr lang="it-IT" sz="1600" dirty="0"/>
            <a:t> countries to </a:t>
          </a:r>
          <a:r>
            <a:rPr lang="it-IT" sz="1600" dirty="0" err="1"/>
            <a:t>manage</a:t>
          </a:r>
          <a:r>
            <a:rPr lang="it-IT" sz="1600" dirty="0"/>
            <a:t> global </a:t>
          </a:r>
          <a:r>
            <a:rPr lang="it-IT" sz="1600" dirty="0" err="1"/>
            <a:t>scenarios</a:t>
          </a:r>
          <a:endParaRPr lang="en-US" sz="1600" dirty="0"/>
        </a:p>
      </dgm:t>
    </dgm:pt>
    <dgm:pt modelId="{0EFF4BE2-E921-4113-A2F8-670C414D8284}" type="parTrans" cxnId="{ADD9E68F-3BCE-4EDB-883B-D408AF99F812}">
      <dgm:prSet/>
      <dgm:spPr/>
      <dgm:t>
        <a:bodyPr/>
        <a:lstStyle/>
        <a:p>
          <a:endParaRPr lang="en-US" sz="2400"/>
        </a:p>
      </dgm:t>
    </dgm:pt>
    <dgm:pt modelId="{0268A64E-4F3C-4BE9-A848-6D6EB76C9A4E}" type="sibTrans" cxnId="{ADD9E68F-3BCE-4EDB-883B-D408AF99F812}">
      <dgm:prSet/>
      <dgm:spPr/>
      <dgm:t>
        <a:bodyPr/>
        <a:lstStyle/>
        <a:p>
          <a:endParaRPr lang="en-US" sz="2400"/>
        </a:p>
      </dgm:t>
    </dgm:pt>
    <dgm:pt modelId="{E6763A98-B3E2-43B7-A8D5-7EBAFC9629A6}">
      <dgm:prSet custT="1"/>
      <dgm:spPr/>
      <dgm:t>
        <a:bodyPr/>
        <a:lstStyle/>
        <a:p>
          <a:r>
            <a:rPr lang="it-IT" sz="1600"/>
            <a:t>Energy market </a:t>
          </a:r>
          <a:r>
            <a:rPr lang="it-IT" sz="1600" i="1"/>
            <a:t>(Russian gas ...)</a:t>
          </a:r>
          <a:endParaRPr lang="en-US" sz="1600"/>
        </a:p>
      </dgm:t>
    </dgm:pt>
    <dgm:pt modelId="{7190F20C-E939-45FA-8604-0E16308695A5}" type="parTrans" cxnId="{FF81F9C7-25B4-42C1-95DD-CC9578F9189F}">
      <dgm:prSet/>
      <dgm:spPr/>
      <dgm:t>
        <a:bodyPr/>
        <a:lstStyle/>
        <a:p>
          <a:endParaRPr lang="en-US" sz="2400"/>
        </a:p>
      </dgm:t>
    </dgm:pt>
    <dgm:pt modelId="{9A183F21-F61E-495C-91C3-DF872B9A3B17}" type="sibTrans" cxnId="{FF81F9C7-25B4-42C1-95DD-CC9578F9189F}">
      <dgm:prSet/>
      <dgm:spPr/>
      <dgm:t>
        <a:bodyPr/>
        <a:lstStyle/>
        <a:p>
          <a:endParaRPr lang="en-US" sz="2400"/>
        </a:p>
      </dgm:t>
    </dgm:pt>
    <dgm:pt modelId="{8D985D81-4730-47D4-913B-BD36A7638236}">
      <dgm:prSet custT="1"/>
      <dgm:spPr/>
      <dgm:t>
        <a:bodyPr/>
        <a:lstStyle/>
        <a:p>
          <a:r>
            <a:rPr lang="it-IT" sz="1600"/>
            <a:t>Changing cultural patterns</a:t>
          </a:r>
          <a:endParaRPr lang="en-US" sz="1600"/>
        </a:p>
      </dgm:t>
    </dgm:pt>
    <dgm:pt modelId="{18FE6EAE-3254-4FB6-9443-6D4D949EF556}" type="parTrans" cxnId="{D4F0A080-9826-47AC-8714-62625292A333}">
      <dgm:prSet/>
      <dgm:spPr/>
      <dgm:t>
        <a:bodyPr/>
        <a:lstStyle/>
        <a:p>
          <a:endParaRPr lang="en-US" sz="2400"/>
        </a:p>
      </dgm:t>
    </dgm:pt>
    <dgm:pt modelId="{24F4B011-8748-44FF-BCDD-928DA8B6F8D6}" type="sibTrans" cxnId="{D4F0A080-9826-47AC-8714-62625292A333}">
      <dgm:prSet/>
      <dgm:spPr/>
      <dgm:t>
        <a:bodyPr/>
        <a:lstStyle/>
        <a:p>
          <a:endParaRPr lang="en-US" sz="2400"/>
        </a:p>
      </dgm:t>
    </dgm:pt>
    <dgm:pt modelId="{2B680C51-B712-4252-9E84-ECB5E149F0FB}">
      <dgm:prSet custT="1"/>
      <dgm:spPr/>
      <dgm:t>
        <a:bodyPr/>
        <a:lstStyle/>
        <a:p>
          <a:r>
            <a:rPr lang="it-IT" sz="1600"/>
            <a:t>Trade agreement</a:t>
          </a:r>
          <a:endParaRPr lang="en-US" sz="1600"/>
        </a:p>
      </dgm:t>
    </dgm:pt>
    <dgm:pt modelId="{5B04E7D0-D01B-479F-9507-C4862C615D30}" type="parTrans" cxnId="{846D636C-DED6-4297-9F7F-CDF9506E9082}">
      <dgm:prSet/>
      <dgm:spPr/>
      <dgm:t>
        <a:bodyPr/>
        <a:lstStyle/>
        <a:p>
          <a:endParaRPr lang="en-US" sz="2400"/>
        </a:p>
      </dgm:t>
    </dgm:pt>
    <dgm:pt modelId="{B65FD1A5-36BF-4BA1-89C2-A77F5C70914B}" type="sibTrans" cxnId="{846D636C-DED6-4297-9F7F-CDF9506E9082}">
      <dgm:prSet/>
      <dgm:spPr/>
      <dgm:t>
        <a:bodyPr/>
        <a:lstStyle/>
        <a:p>
          <a:endParaRPr lang="en-US" sz="2400"/>
        </a:p>
      </dgm:t>
    </dgm:pt>
    <dgm:pt modelId="{173792C7-FD70-4BF3-9A2F-26734747146A}">
      <dgm:prSet custT="1"/>
      <dgm:spPr/>
      <dgm:t>
        <a:bodyPr/>
        <a:lstStyle/>
        <a:p>
          <a:r>
            <a:rPr lang="it-IT" sz="1600" dirty="0" err="1"/>
            <a:t>Unilateral</a:t>
          </a:r>
          <a:r>
            <a:rPr lang="it-IT" sz="1600" dirty="0"/>
            <a:t> </a:t>
          </a:r>
          <a:r>
            <a:rPr lang="it-IT" sz="1600" dirty="0" err="1"/>
            <a:t>impositions</a:t>
          </a:r>
          <a:r>
            <a:rPr lang="it-IT" sz="1600" dirty="0"/>
            <a:t> on markets </a:t>
          </a:r>
          <a:r>
            <a:rPr lang="it-IT" sz="1600" i="1" dirty="0"/>
            <a:t>(EU </a:t>
          </a:r>
          <a:r>
            <a:rPr lang="it-IT" sz="1600" i="1" dirty="0" err="1"/>
            <a:t>fees</a:t>
          </a:r>
          <a:r>
            <a:rPr lang="it-IT" sz="1600" i="1" dirty="0"/>
            <a:t> vs China ...)</a:t>
          </a:r>
          <a:endParaRPr lang="en-US" sz="1600" dirty="0"/>
        </a:p>
      </dgm:t>
    </dgm:pt>
    <dgm:pt modelId="{BEF6633B-E2C5-436E-8172-A3BFFF4E250B}" type="parTrans" cxnId="{AC08DF1A-B14A-4ED1-855F-57ECCC0D5312}">
      <dgm:prSet/>
      <dgm:spPr/>
      <dgm:t>
        <a:bodyPr/>
        <a:lstStyle/>
        <a:p>
          <a:endParaRPr lang="en-US" sz="2400"/>
        </a:p>
      </dgm:t>
    </dgm:pt>
    <dgm:pt modelId="{3AB9C6C4-4ADA-4738-857F-A77512BA9C12}" type="sibTrans" cxnId="{AC08DF1A-B14A-4ED1-855F-57ECCC0D5312}">
      <dgm:prSet/>
      <dgm:spPr/>
      <dgm:t>
        <a:bodyPr/>
        <a:lstStyle/>
        <a:p>
          <a:endParaRPr lang="en-US" sz="2400"/>
        </a:p>
      </dgm:t>
    </dgm:pt>
    <dgm:pt modelId="{7E333C3C-56C3-634A-9652-77E3E06108FD}" type="pres">
      <dgm:prSet presAssocID="{07211C34-6431-477F-9EA2-218006E08088}" presName="diagram" presStyleCnt="0">
        <dgm:presLayoutVars>
          <dgm:dir/>
          <dgm:resizeHandles val="exact"/>
        </dgm:presLayoutVars>
      </dgm:prSet>
      <dgm:spPr/>
    </dgm:pt>
    <dgm:pt modelId="{7BDB41C8-DAB2-5B48-B9C5-AF8C04721C59}" type="pres">
      <dgm:prSet presAssocID="{6EB6071C-C375-4271-A673-A95B9D55574D}" presName="node" presStyleLbl="node1" presStyleIdx="0" presStyleCnt="7" custScaleX="124756">
        <dgm:presLayoutVars>
          <dgm:bulletEnabled val="1"/>
        </dgm:presLayoutVars>
      </dgm:prSet>
      <dgm:spPr/>
    </dgm:pt>
    <dgm:pt modelId="{D52DC043-FC70-7A46-9C07-B0412F3AC9CF}" type="pres">
      <dgm:prSet presAssocID="{5F256B28-0057-4707-818D-2572B50002C2}" presName="sibTrans" presStyleCnt="0"/>
      <dgm:spPr/>
    </dgm:pt>
    <dgm:pt modelId="{7433A242-72A5-B243-A49B-A2998251DBB0}" type="pres">
      <dgm:prSet presAssocID="{E63EE860-753D-4756-B0FB-20417B9C8679}" presName="node" presStyleLbl="node1" presStyleIdx="1" presStyleCnt="7" custScaleX="85000">
        <dgm:presLayoutVars>
          <dgm:bulletEnabled val="1"/>
        </dgm:presLayoutVars>
      </dgm:prSet>
      <dgm:spPr/>
    </dgm:pt>
    <dgm:pt modelId="{0BD13CD7-4EEF-0A41-BC1A-F3C8D0F926EF}" type="pres">
      <dgm:prSet presAssocID="{3749018C-B851-4124-B22D-463AAC9FC3B4}" presName="sibTrans" presStyleCnt="0"/>
      <dgm:spPr/>
    </dgm:pt>
    <dgm:pt modelId="{A07A590C-F3FE-E24E-94D0-2D3B9E335DE9}" type="pres">
      <dgm:prSet presAssocID="{3D96D7EC-C9A7-49FD-8BF2-66D973186B0D}" presName="node" presStyleLbl="node1" presStyleIdx="2" presStyleCnt="7">
        <dgm:presLayoutVars>
          <dgm:bulletEnabled val="1"/>
        </dgm:presLayoutVars>
      </dgm:prSet>
      <dgm:spPr/>
    </dgm:pt>
    <dgm:pt modelId="{D9EE0002-B465-464E-B047-8C6A35BE0A48}" type="pres">
      <dgm:prSet presAssocID="{0268A64E-4F3C-4BE9-A848-6D6EB76C9A4E}" presName="sibTrans" presStyleCnt="0"/>
      <dgm:spPr/>
    </dgm:pt>
    <dgm:pt modelId="{B9416F17-97C1-D845-8936-01543A6D328B}" type="pres">
      <dgm:prSet presAssocID="{E6763A98-B3E2-43B7-A8D5-7EBAFC9629A6}" presName="node" presStyleLbl="node1" presStyleIdx="3" presStyleCnt="7" custScaleX="76548">
        <dgm:presLayoutVars>
          <dgm:bulletEnabled val="1"/>
        </dgm:presLayoutVars>
      </dgm:prSet>
      <dgm:spPr/>
    </dgm:pt>
    <dgm:pt modelId="{5A4551D2-7B02-A84D-B43D-6BD788EA3F50}" type="pres">
      <dgm:prSet presAssocID="{9A183F21-F61E-495C-91C3-DF872B9A3B17}" presName="sibTrans" presStyleCnt="0"/>
      <dgm:spPr/>
    </dgm:pt>
    <dgm:pt modelId="{B1DFD6A6-AA71-D048-801B-9E5742D3B352}" type="pres">
      <dgm:prSet presAssocID="{8D985D81-4730-47D4-913B-BD36A7638236}" presName="node" presStyleLbl="node1" presStyleIdx="4" presStyleCnt="7">
        <dgm:presLayoutVars>
          <dgm:bulletEnabled val="1"/>
        </dgm:presLayoutVars>
      </dgm:prSet>
      <dgm:spPr/>
    </dgm:pt>
    <dgm:pt modelId="{8BFF326C-3FFA-2F4F-8FA9-15A54ED46BE1}" type="pres">
      <dgm:prSet presAssocID="{24F4B011-8748-44FF-BCDD-928DA8B6F8D6}" presName="sibTrans" presStyleCnt="0"/>
      <dgm:spPr/>
    </dgm:pt>
    <dgm:pt modelId="{9B537583-E5AB-4F42-AD74-5C433E5AF0A7}" type="pres">
      <dgm:prSet presAssocID="{2B680C51-B712-4252-9E84-ECB5E149F0FB}" presName="node" presStyleLbl="node1" presStyleIdx="5" presStyleCnt="7" custScaleX="59486">
        <dgm:presLayoutVars>
          <dgm:bulletEnabled val="1"/>
        </dgm:presLayoutVars>
      </dgm:prSet>
      <dgm:spPr/>
    </dgm:pt>
    <dgm:pt modelId="{AB95FD04-CDE5-FB40-981A-A34E2B87602B}" type="pres">
      <dgm:prSet presAssocID="{B65FD1A5-36BF-4BA1-89C2-A77F5C70914B}" presName="sibTrans" presStyleCnt="0"/>
      <dgm:spPr/>
    </dgm:pt>
    <dgm:pt modelId="{B413DC1B-367D-8841-B777-85CCDDAFC438}" type="pres">
      <dgm:prSet presAssocID="{173792C7-FD70-4BF3-9A2F-26734747146A}" presName="node" presStyleLbl="node1" presStyleIdx="6" presStyleCnt="7" custScaleX="92462">
        <dgm:presLayoutVars>
          <dgm:bulletEnabled val="1"/>
        </dgm:presLayoutVars>
      </dgm:prSet>
      <dgm:spPr/>
    </dgm:pt>
  </dgm:ptLst>
  <dgm:cxnLst>
    <dgm:cxn modelId="{AC08DF1A-B14A-4ED1-855F-57ECCC0D5312}" srcId="{07211C34-6431-477F-9EA2-218006E08088}" destId="{173792C7-FD70-4BF3-9A2F-26734747146A}" srcOrd="6" destOrd="0" parTransId="{BEF6633B-E2C5-436E-8172-A3BFFF4E250B}" sibTransId="{3AB9C6C4-4ADA-4738-857F-A77512BA9C12}"/>
    <dgm:cxn modelId="{E561F527-4825-E74C-9DF3-D39EE1F5E8AA}" type="presOf" srcId="{E63EE860-753D-4756-B0FB-20417B9C8679}" destId="{7433A242-72A5-B243-A49B-A2998251DBB0}" srcOrd="0" destOrd="0" presId="urn:microsoft.com/office/officeart/2005/8/layout/default"/>
    <dgm:cxn modelId="{02BEAE61-7E33-4144-82EE-7CC589C1FE98}" type="presOf" srcId="{173792C7-FD70-4BF3-9A2F-26734747146A}" destId="{B413DC1B-367D-8841-B777-85CCDDAFC438}" srcOrd="0" destOrd="0" presId="urn:microsoft.com/office/officeart/2005/8/layout/default"/>
    <dgm:cxn modelId="{CB855F68-F469-634B-AFDD-E4906F4E5352}" type="presOf" srcId="{07211C34-6431-477F-9EA2-218006E08088}" destId="{7E333C3C-56C3-634A-9652-77E3E06108FD}" srcOrd="0" destOrd="0" presId="urn:microsoft.com/office/officeart/2005/8/layout/default"/>
    <dgm:cxn modelId="{0D6D5648-33B6-FF48-B2C7-F5FD52421902}" type="presOf" srcId="{3D96D7EC-C9A7-49FD-8BF2-66D973186B0D}" destId="{A07A590C-F3FE-E24E-94D0-2D3B9E335DE9}" srcOrd="0" destOrd="0" presId="urn:microsoft.com/office/officeart/2005/8/layout/default"/>
    <dgm:cxn modelId="{846D636C-DED6-4297-9F7F-CDF9506E9082}" srcId="{07211C34-6431-477F-9EA2-218006E08088}" destId="{2B680C51-B712-4252-9E84-ECB5E149F0FB}" srcOrd="5" destOrd="0" parTransId="{5B04E7D0-D01B-479F-9507-C4862C615D30}" sibTransId="{B65FD1A5-36BF-4BA1-89C2-A77F5C70914B}"/>
    <dgm:cxn modelId="{0E25B854-84F4-4BFA-9831-6C1E0AC79C73}" srcId="{07211C34-6431-477F-9EA2-218006E08088}" destId="{6EB6071C-C375-4271-A673-A95B9D55574D}" srcOrd="0" destOrd="0" parTransId="{F1A0C084-12C5-45A5-9491-9B4F975D52A6}" sibTransId="{5F256B28-0057-4707-818D-2572B50002C2}"/>
    <dgm:cxn modelId="{D4F0A080-9826-47AC-8714-62625292A333}" srcId="{07211C34-6431-477F-9EA2-218006E08088}" destId="{8D985D81-4730-47D4-913B-BD36A7638236}" srcOrd="4" destOrd="0" parTransId="{18FE6EAE-3254-4FB6-9443-6D4D949EF556}" sibTransId="{24F4B011-8748-44FF-BCDD-928DA8B6F8D6}"/>
    <dgm:cxn modelId="{1A182F81-25F0-F34C-9ABE-A09F13A10087}" type="presOf" srcId="{2B680C51-B712-4252-9E84-ECB5E149F0FB}" destId="{9B537583-E5AB-4F42-AD74-5C433E5AF0A7}" srcOrd="0" destOrd="0" presId="urn:microsoft.com/office/officeart/2005/8/layout/default"/>
    <dgm:cxn modelId="{ADD9E68F-3BCE-4EDB-883B-D408AF99F812}" srcId="{07211C34-6431-477F-9EA2-218006E08088}" destId="{3D96D7EC-C9A7-49FD-8BF2-66D973186B0D}" srcOrd="2" destOrd="0" parTransId="{0EFF4BE2-E921-4113-A2F8-670C414D8284}" sibTransId="{0268A64E-4F3C-4BE9-A848-6D6EB76C9A4E}"/>
    <dgm:cxn modelId="{81055992-270D-4C1D-B0D0-32659AE9907C}" srcId="{07211C34-6431-477F-9EA2-218006E08088}" destId="{E63EE860-753D-4756-B0FB-20417B9C8679}" srcOrd="1" destOrd="0" parTransId="{B26BA84A-5939-4BB2-92B5-4619A9834B89}" sibTransId="{3749018C-B851-4124-B22D-463AAC9FC3B4}"/>
    <dgm:cxn modelId="{DFB05EBB-2F15-2141-B88B-EEB51EBBA9AE}" type="presOf" srcId="{E6763A98-B3E2-43B7-A8D5-7EBAFC9629A6}" destId="{B9416F17-97C1-D845-8936-01543A6D328B}" srcOrd="0" destOrd="0" presId="urn:microsoft.com/office/officeart/2005/8/layout/default"/>
    <dgm:cxn modelId="{FF81F9C7-25B4-42C1-95DD-CC9578F9189F}" srcId="{07211C34-6431-477F-9EA2-218006E08088}" destId="{E6763A98-B3E2-43B7-A8D5-7EBAFC9629A6}" srcOrd="3" destOrd="0" parTransId="{7190F20C-E939-45FA-8604-0E16308695A5}" sibTransId="{9A183F21-F61E-495C-91C3-DF872B9A3B17}"/>
    <dgm:cxn modelId="{5CF379D1-3774-2840-B17B-3BB5FDB889C3}" type="presOf" srcId="{8D985D81-4730-47D4-913B-BD36A7638236}" destId="{B1DFD6A6-AA71-D048-801B-9E5742D3B352}" srcOrd="0" destOrd="0" presId="urn:microsoft.com/office/officeart/2005/8/layout/default"/>
    <dgm:cxn modelId="{80BC34EE-5B64-2842-80AF-2C693877D5B3}" type="presOf" srcId="{6EB6071C-C375-4271-A673-A95B9D55574D}" destId="{7BDB41C8-DAB2-5B48-B9C5-AF8C04721C59}" srcOrd="0" destOrd="0" presId="urn:microsoft.com/office/officeart/2005/8/layout/default"/>
    <dgm:cxn modelId="{20A4C305-9B63-2F41-93CE-07B162C11B6E}" type="presParOf" srcId="{7E333C3C-56C3-634A-9652-77E3E06108FD}" destId="{7BDB41C8-DAB2-5B48-B9C5-AF8C04721C59}" srcOrd="0" destOrd="0" presId="urn:microsoft.com/office/officeart/2005/8/layout/default"/>
    <dgm:cxn modelId="{3E2A05B0-96A9-944B-8455-69DD233CCAF4}" type="presParOf" srcId="{7E333C3C-56C3-634A-9652-77E3E06108FD}" destId="{D52DC043-FC70-7A46-9C07-B0412F3AC9CF}" srcOrd="1" destOrd="0" presId="urn:microsoft.com/office/officeart/2005/8/layout/default"/>
    <dgm:cxn modelId="{63B9CE25-2E07-1E42-8EBE-6D1F2DC851FA}" type="presParOf" srcId="{7E333C3C-56C3-634A-9652-77E3E06108FD}" destId="{7433A242-72A5-B243-A49B-A2998251DBB0}" srcOrd="2" destOrd="0" presId="urn:microsoft.com/office/officeart/2005/8/layout/default"/>
    <dgm:cxn modelId="{744CC208-44EC-C045-B8A5-36DE971AAE2A}" type="presParOf" srcId="{7E333C3C-56C3-634A-9652-77E3E06108FD}" destId="{0BD13CD7-4EEF-0A41-BC1A-F3C8D0F926EF}" srcOrd="3" destOrd="0" presId="urn:microsoft.com/office/officeart/2005/8/layout/default"/>
    <dgm:cxn modelId="{2D4E62EE-07FA-EE4E-8E72-7AAEB88B4F17}" type="presParOf" srcId="{7E333C3C-56C3-634A-9652-77E3E06108FD}" destId="{A07A590C-F3FE-E24E-94D0-2D3B9E335DE9}" srcOrd="4" destOrd="0" presId="urn:microsoft.com/office/officeart/2005/8/layout/default"/>
    <dgm:cxn modelId="{1B2EAEA4-113C-2C40-A1BB-F3534D5AC19F}" type="presParOf" srcId="{7E333C3C-56C3-634A-9652-77E3E06108FD}" destId="{D9EE0002-B465-464E-B047-8C6A35BE0A48}" srcOrd="5" destOrd="0" presId="urn:microsoft.com/office/officeart/2005/8/layout/default"/>
    <dgm:cxn modelId="{1D2232D3-82A4-004E-B1D2-FDED7B71FD8E}" type="presParOf" srcId="{7E333C3C-56C3-634A-9652-77E3E06108FD}" destId="{B9416F17-97C1-D845-8936-01543A6D328B}" srcOrd="6" destOrd="0" presId="urn:microsoft.com/office/officeart/2005/8/layout/default"/>
    <dgm:cxn modelId="{7F99016A-DE03-5241-A8F8-E7F0817457CD}" type="presParOf" srcId="{7E333C3C-56C3-634A-9652-77E3E06108FD}" destId="{5A4551D2-7B02-A84D-B43D-6BD788EA3F50}" srcOrd="7" destOrd="0" presId="urn:microsoft.com/office/officeart/2005/8/layout/default"/>
    <dgm:cxn modelId="{A37D295C-C658-4E4D-B964-4241DDDBFA42}" type="presParOf" srcId="{7E333C3C-56C3-634A-9652-77E3E06108FD}" destId="{B1DFD6A6-AA71-D048-801B-9E5742D3B352}" srcOrd="8" destOrd="0" presId="urn:microsoft.com/office/officeart/2005/8/layout/default"/>
    <dgm:cxn modelId="{E931348B-83DF-104F-AEB6-87DEFCFDEF34}" type="presParOf" srcId="{7E333C3C-56C3-634A-9652-77E3E06108FD}" destId="{8BFF326C-3FFA-2F4F-8FA9-15A54ED46BE1}" srcOrd="9" destOrd="0" presId="urn:microsoft.com/office/officeart/2005/8/layout/default"/>
    <dgm:cxn modelId="{37987284-880F-784E-A372-C5B731B860AC}" type="presParOf" srcId="{7E333C3C-56C3-634A-9652-77E3E06108FD}" destId="{9B537583-E5AB-4F42-AD74-5C433E5AF0A7}" srcOrd="10" destOrd="0" presId="urn:microsoft.com/office/officeart/2005/8/layout/default"/>
    <dgm:cxn modelId="{EE09BDB7-079A-9740-8877-93F74B23EF9C}" type="presParOf" srcId="{7E333C3C-56C3-634A-9652-77E3E06108FD}" destId="{AB95FD04-CDE5-FB40-981A-A34E2B87602B}" srcOrd="11" destOrd="0" presId="urn:microsoft.com/office/officeart/2005/8/layout/default"/>
    <dgm:cxn modelId="{A40F599D-FBA3-1940-85D6-6DE56A6F2875}" type="presParOf" srcId="{7E333C3C-56C3-634A-9652-77E3E06108FD}" destId="{B413DC1B-367D-8841-B777-85CCDDAFC43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E5CF8-9975-46C6-BBE5-06CDCC14881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0BEBF8-0B3E-4787-B6E1-49E6730195B0}">
      <dgm:prSet custT="1"/>
      <dgm:spPr/>
      <dgm:t>
        <a:bodyPr/>
        <a:lstStyle/>
        <a:p>
          <a:r>
            <a:rPr lang="en-US" sz="1600" dirty="0"/>
            <a:t>The Circular Economy is based on a broad concept that emphasizes the need to attend to and care about the use of resources prior to the production of consumer goods, encouraging their recovery and subsequent re-entry into the same or another cycle of use, in order to make the best use of resources, decrease carbon emissions, and reduce reliance on landfilling.</a:t>
          </a:r>
        </a:p>
      </dgm:t>
    </dgm:pt>
    <dgm:pt modelId="{22FD50D6-AD07-4604-8F06-01464C2500D0}" type="parTrans" cxnId="{C211FBBB-E905-4B49-8546-1079B5A5423A}">
      <dgm:prSet/>
      <dgm:spPr/>
      <dgm:t>
        <a:bodyPr/>
        <a:lstStyle/>
        <a:p>
          <a:endParaRPr lang="en-US"/>
        </a:p>
      </dgm:t>
    </dgm:pt>
    <dgm:pt modelId="{D35AC03A-268D-4482-9E36-7DF59F6A2670}" type="sibTrans" cxnId="{C211FBBB-E905-4B49-8546-1079B5A5423A}">
      <dgm:prSet/>
      <dgm:spPr/>
      <dgm:t>
        <a:bodyPr/>
        <a:lstStyle/>
        <a:p>
          <a:endParaRPr lang="en-US"/>
        </a:p>
      </dgm:t>
    </dgm:pt>
    <dgm:pt modelId="{D6E51BDC-F02D-4DFF-AB37-E17B98602528}">
      <dgm:prSet custT="1"/>
      <dgm:spPr/>
      <dgm:t>
        <a:bodyPr/>
        <a:lstStyle/>
        <a:p>
          <a:r>
            <a:rPr lang="en-US" sz="1600" dirty="0"/>
            <a:t>Eco-innovation is defined as any innovation that results in significant progress toward the goal of sustainable development by reducing the impacts of our production methods on the environment, strengthening nature's resilience to environmental pressures, or enabling a more efficient and responsible use of natural resources</a:t>
          </a:r>
        </a:p>
      </dgm:t>
    </dgm:pt>
    <dgm:pt modelId="{5EEC7399-F161-4A83-B7F2-9179223D2E19}" type="parTrans" cxnId="{AF0537BF-248D-4F54-81E2-9C860611524D}">
      <dgm:prSet/>
      <dgm:spPr/>
      <dgm:t>
        <a:bodyPr/>
        <a:lstStyle/>
        <a:p>
          <a:endParaRPr lang="en-US"/>
        </a:p>
      </dgm:t>
    </dgm:pt>
    <dgm:pt modelId="{910B837E-062A-47D9-A422-32BE38F3B921}" type="sibTrans" cxnId="{AF0537BF-248D-4F54-81E2-9C860611524D}">
      <dgm:prSet/>
      <dgm:spPr/>
      <dgm:t>
        <a:bodyPr/>
        <a:lstStyle/>
        <a:p>
          <a:endParaRPr lang="en-US"/>
        </a:p>
      </dgm:t>
    </dgm:pt>
    <dgm:pt modelId="{1CA874D7-3E22-48F0-A108-0D80ACCC1A54}" type="pres">
      <dgm:prSet presAssocID="{F6CE5CF8-9975-46C6-BBE5-06CDCC148813}" presName="root" presStyleCnt="0">
        <dgm:presLayoutVars>
          <dgm:dir/>
          <dgm:resizeHandles val="exact"/>
        </dgm:presLayoutVars>
      </dgm:prSet>
      <dgm:spPr/>
    </dgm:pt>
    <dgm:pt modelId="{45ED78E4-C90E-41F4-B859-041A59F66406}" type="pres">
      <dgm:prSet presAssocID="{F10BEBF8-0B3E-4787-B6E1-49E6730195B0}" presName="compNode" presStyleCnt="0"/>
      <dgm:spPr/>
    </dgm:pt>
    <dgm:pt modelId="{CC1E61AA-4575-4533-94C6-FE54425F5BEB}" type="pres">
      <dgm:prSet presAssocID="{F10BEBF8-0B3E-4787-B6E1-49E6730195B0}" presName="iconRect" presStyleLbl="node1" presStyleIdx="0" presStyleCnt="2" custScaleX="91545" custScaleY="88945" custLinFactNeighborX="-15603" custLinFactNeighborY="663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87900EEC-E70E-4BD7-B944-D778F338C3E8}" type="pres">
      <dgm:prSet presAssocID="{F10BEBF8-0B3E-4787-B6E1-49E6730195B0}" presName="spaceRect" presStyleCnt="0"/>
      <dgm:spPr/>
    </dgm:pt>
    <dgm:pt modelId="{A8EE3E7E-4885-43D9-B41A-49FFFDB6EAB7}" type="pres">
      <dgm:prSet presAssocID="{F10BEBF8-0B3E-4787-B6E1-49E6730195B0}" presName="textRect" presStyleLbl="revTx" presStyleIdx="0" presStyleCnt="2" custScaleX="237082" custScaleY="121854" custLinFactNeighborX="-46684" custLinFactNeighborY="5381">
        <dgm:presLayoutVars>
          <dgm:chMax val="1"/>
          <dgm:chPref val="1"/>
        </dgm:presLayoutVars>
      </dgm:prSet>
      <dgm:spPr/>
    </dgm:pt>
    <dgm:pt modelId="{E602F2C1-4E48-4575-9B59-5C389810BBC5}" type="pres">
      <dgm:prSet presAssocID="{D35AC03A-268D-4482-9E36-7DF59F6A2670}" presName="sibTrans" presStyleCnt="0"/>
      <dgm:spPr/>
    </dgm:pt>
    <dgm:pt modelId="{0B570A2B-E24E-44AB-A7CB-2B6732BD249C}" type="pres">
      <dgm:prSet presAssocID="{D6E51BDC-F02D-4DFF-AB37-E17B98602528}" presName="compNode" presStyleCnt="0"/>
      <dgm:spPr/>
    </dgm:pt>
    <dgm:pt modelId="{12A20BDA-32B1-4420-8910-6A1EED31B54C}" type="pres">
      <dgm:prSet presAssocID="{D6E51BDC-F02D-4DFF-AB37-E17B98602528}" presName="iconRect" presStyleLbl="node1" presStyleIdx="1" presStyleCnt="2" custLinFactNeighborX="-36068" custLinFactNeighborY="-10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014626F6-A7CC-40CA-AE90-69E57434AEC9}" type="pres">
      <dgm:prSet presAssocID="{D6E51BDC-F02D-4DFF-AB37-E17B98602528}" presName="spaceRect" presStyleCnt="0"/>
      <dgm:spPr/>
    </dgm:pt>
    <dgm:pt modelId="{31E48B48-5349-4F78-8DBD-37410C6FF363}" type="pres">
      <dgm:prSet presAssocID="{D6E51BDC-F02D-4DFF-AB37-E17B98602528}" presName="textRect" presStyleLbl="revTx" presStyleIdx="1" presStyleCnt="2" custScaleX="176690" custScaleY="123722" custLinFactNeighborX="10714" custLinFactNeighborY="-2168">
        <dgm:presLayoutVars>
          <dgm:chMax val="1"/>
          <dgm:chPref val="1"/>
        </dgm:presLayoutVars>
      </dgm:prSet>
      <dgm:spPr/>
    </dgm:pt>
  </dgm:ptLst>
  <dgm:cxnLst>
    <dgm:cxn modelId="{EE924612-DCEC-4022-A02F-24CB4BEC88E2}" type="presOf" srcId="{D6E51BDC-F02D-4DFF-AB37-E17B98602528}" destId="{31E48B48-5349-4F78-8DBD-37410C6FF363}" srcOrd="0" destOrd="0" presId="urn:microsoft.com/office/officeart/2018/2/layout/IconLabelList"/>
    <dgm:cxn modelId="{008177A6-0447-42D1-AC84-5A9CAD6A3C0F}" type="presOf" srcId="{F6CE5CF8-9975-46C6-BBE5-06CDCC148813}" destId="{1CA874D7-3E22-48F0-A108-0D80ACCC1A54}" srcOrd="0" destOrd="0" presId="urn:microsoft.com/office/officeart/2018/2/layout/IconLabelList"/>
    <dgm:cxn modelId="{B94347B4-3205-4761-8229-A7E21B7025EA}" type="presOf" srcId="{F10BEBF8-0B3E-4787-B6E1-49E6730195B0}" destId="{A8EE3E7E-4885-43D9-B41A-49FFFDB6EAB7}" srcOrd="0" destOrd="0" presId="urn:microsoft.com/office/officeart/2018/2/layout/IconLabelList"/>
    <dgm:cxn modelId="{C211FBBB-E905-4B49-8546-1079B5A5423A}" srcId="{F6CE5CF8-9975-46C6-BBE5-06CDCC148813}" destId="{F10BEBF8-0B3E-4787-B6E1-49E6730195B0}" srcOrd="0" destOrd="0" parTransId="{22FD50D6-AD07-4604-8F06-01464C2500D0}" sibTransId="{D35AC03A-268D-4482-9E36-7DF59F6A2670}"/>
    <dgm:cxn modelId="{AF0537BF-248D-4F54-81E2-9C860611524D}" srcId="{F6CE5CF8-9975-46C6-BBE5-06CDCC148813}" destId="{D6E51BDC-F02D-4DFF-AB37-E17B98602528}" srcOrd="1" destOrd="0" parTransId="{5EEC7399-F161-4A83-B7F2-9179223D2E19}" sibTransId="{910B837E-062A-47D9-A422-32BE38F3B921}"/>
    <dgm:cxn modelId="{835835FE-9CE1-4200-9295-484FBA0831C2}" type="presParOf" srcId="{1CA874D7-3E22-48F0-A108-0D80ACCC1A54}" destId="{45ED78E4-C90E-41F4-B859-041A59F66406}" srcOrd="0" destOrd="0" presId="urn:microsoft.com/office/officeart/2018/2/layout/IconLabelList"/>
    <dgm:cxn modelId="{7A263CA2-69E9-42D1-B88D-7A9E11910683}" type="presParOf" srcId="{45ED78E4-C90E-41F4-B859-041A59F66406}" destId="{CC1E61AA-4575-4533-94C6-FE54425F5BEB}" srcOrd="0" destOrd="0" presId="urn:microsoft.com/office/officeart/2018/2/layout/IconLabelList"/>
    <dgm:cxn modelId="{75CB2E43-789D-4EA0-9DCE-7A1D21B71A36}" type="presParOf" srcId="{45ED78E4-C90E-41F4-B859-041A59F66406}" destId="{87900EEC-E70E-4BD7-B944-D778F338C3E8}" srcOrd="1" destOrd="0" presId="urn:microsoft.com/office/officeart/2018/2/layout/IconLabelList"/>
    <dgm:cxn modelId="{F0BEAB67-A6ED-4F89-B59D-3F047CC483F5}" type="presParOf" srcId="{45ED78E4-C90E-41F4-B859-041A59F66406}" destId="{A8EE3E7E-4885-43D9-B41A-49FFFDB6EAB7}" srcOrd="2" destOrd="0" presId="urn:microsoft.com/office/officeart/2018/2/layout/IconLabelList"/>
    <dgm:cxn modelId="{1DE70822-7A70-4212-A721-746343E0B422}" type="presParOf" srcId="{1CA874D7-3E22-48F0-A108-0D80ACCC1A54}" destId="{E602F2C1-4E48-4575-9B59-5C389810BBC5}" srcOrd="1" destOrd="0" presId="urn:microsoft.com/office/officeart/2018/2/layout/IconLabelList"/>
    <dgm:cxn modelId="{9551418E-183A-4581-849E-7AED1A06D54D}" type="presParOf" srcId="{1CA874D7-3E22-48F0-A108-0D80ACCC1A54}" destId="{0B570A2B-E24E-44AB-A7CB-2B6732BD249C}" srcOrd="2" destOrd="0" presId="urn:microsoft.com/office/officeart/2018/2/layout/IconLabelList"/>
    <dgm:cxn modelId="{FD4BAE53-DF74-43B5-8144-7FEF90A16E9C}" type="presParOf" srcId="{0B570A2B-E24E-44AB-A7CB-2B6732BD249C}" destId="{12A20BDA-32B1-4420-8910-6A1EED31B54C}" srcOrd="0" destOrd="0" presId="urn:microsoft.com/office/officeart/2018/2/layout/IconLabelList"/>
    <dgm:cxn modelId="{6723D9FB-0D12-41B7-8486-82DA5B03E55B}" type="presParOf" srcId="{0B570A2B-E24E-44AB-A7CB-2B6732BD249C}" destId="{014626F6-A7CC-40CA-AE90-69E57434AEC9}" srcOrd="1" destOrd="0" presId="urn:microsoft.com/office/officeart/2018/2/layout/IconLabelList"/>
    <dgm:cxn modelId="{9ED2ECAD-22D6-4953-88BD-72E218EF960C}" type="presParOf" srcId="{0B570A2B-E24E-44AB-A7CB-2B6732BD249C}" destId="{31E48B48-5349-4F78-8DBD-37410C6FF36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41A1A-A4DF-4274-933C-5104CDAAD16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6FB36E2-4ADD-442C-BC0A-3E3179DE56E4}">
      <dgm:prSet/>
      <dgm:spPr/>
      <dgm:t>
        <a:bodyPr/>
        <a:lstStyle/>
        <a:p>
          <a:r>
            <a:rPr lang="en-US" dirty="0"/>
            <a:t>Low trust of the population in those who check  </a:t>
          </a:r>
        </a:p>
      </dgm:t>
    </dgm:pt>
    <dgm:pt modelId="{BA4E9F19-21FB-451B-93CB-53DB8BB13970}" type="parTrans" cxnId="{ED8D8961-8BCA-4EEA-AAE1-8C0E87858370}">
      <dgm:prSet/>
      <dgm:spPr/>
      <dgm:t>
        <a:bodyPr/>
        <a:lstStyle/>
        <a:p>
          <a:endParaRPr lang="en-US"/>
        </a:p>
      </dgm:t>
    </dgm:pt>
    <dgm:pt modelId="{832429C2-89CB-4869-AE35-A1C23F9D1D9A}" type="sibTrans" cxnId="{ED8D8961-8BCA-4EEA-AAE1-8C0E87858370}">
      <dgm:prSet/>
      <dgm:spPr/>
      <dgm:t>
        <a:bodyPr/>
        <a:lstStyle/>
        <a:p>
          <a:endParaRPr lang="en-US"/>
        </a:p>
      </dgm:t>
    </dgm:pt>
    <dgm:pt modelId="{DE2E72B2-4A00-4079-A8F1-D00E94CEA430}">
      <dgm:prSet/>
      <dgm:spPr/>
      <dgm:t>
        <a:bodyPr/>
        <a:lstStyle/>
        <a:p>
          <a:r>
            <a:rPr lang="en-US" dirty="0"/>
            <a:t>Uneven approach of institutions in verification (in the interpretation and application of the standard) </a:t>
          </a:r>
        </a:p>
      </dgm:t>
    </dgm:pt>
    <dgm:pt modelId="{24CB72EA-701A-4148-B76D-E8106AAB4469}" type="parTrans" cxnId="{5FC255E6-2612-462B-85FF-F5D7DC1BD38F}">
      <dgm:prSet/>
      <dgm:spPr/>
      <dgm:t>
        <a:bodyPr/>
        <a:lstStyle/>
        <a:p>
          <a:endParaRPr lang="en-US"/>
        </a:p>
      </dgm:t>
    </dgm:pt>
    <dgm:pt modelId="{376790AD-20BD-4DE1-97A2-FCDDCFC2169F}" type="sibTrans" cxnId="{5FC255E6-2612-462B-85FF-F5D7DC1BD38F}">
      <dgm:prSet/>
      <dgm:spPr/>
      <dgm:t>
        <a:bodyPr/>
        <a:lstStyle/>
        <a:p>
          <a:endParaRPr lang="en-US"/>
        </a:p>
      </dgm:t>
    </dgm:pt>
    <dgm:pt modelId="{938BBE0B-C46E-476F-97AE-DEF507DCC6A8}">
      <dgm:prSet/>
      <dgm:spPr/>
      <dgm:t>
        <a:bodyPr/>
        <a:lstStyle/>
        <a:p>
          <a:r>
            <a:rPr lang="en-US" dirty="0"/>
            <a:t>Sometimes bureaucratic approach</a:t>
          </a:r>
        </a:p>
      </dgm:t>
    </dgm:pt>
    <dgm:pt modelId="{84C3672F-1F23-4EF1-A9AD-B5B04F15BD6C}" type="parTrans" cxnId="{18292792-A24A-4560-92DE-9B03AE65E96C}">
      <dgm:prSet/>
      <dgm:spPr/>
      <dgm:t>
        <a:bodyPr/>
        <a:lstStyle/>
        <a:p>
          <a:endParaRPr lang="en-US"/>
        </a:p>
      </dgm:t>
    </dgm:pt>
    <dgm:pt modelId="{44F828A1-696A-4689-91B0-3DA7009F19A0}" type="sibTrans" cxnId="{18292792-A24A-4560-92DE-9B03AE65E96C}">
      <dgm:prSet/>
      <dgm:spPr/>
      <dgm:t>
        <a:bodyPr/>
        <a:lstStyle/>
        <a:p>
          <a:endParaRPr lang="en-US"/>
        </a:p>
      </dgm:t>
    </dgm:pt>
    <dgm:pt modelId="{61A6213D-3AA7-49E9-A7B9-92C447DC41C0}">
      <dgm:prSet/>
      <dgm:spPr/>
      <dgm:t>
        <a:bodyPr/>
        <a:lstStyle/>
        <a:p>
          <a:r>
            <a:rPr lang="en-US"/>
            <a:t>Unclear regulations that favor neither those who operate nor those who check</a:t>
          </a:r>
        </a:p>
      </dgm:t>
    </dgm:pt>
    <dgm:pt modelId="{B645C722-B741-4A22-BD7B-8255568DFC75}" type="parTrans" cxnId="{19CF7E3F-028F-4C7C-B279-8BD95281C297}">
      <dgm:prSet/>
      <dgm:spPr/>
      <dgm:t>
        <a:bodyPr/>
        <a:lstStyle/>
        <a:p>
          <a:endParaRPr lang="en-US"/>
        </a:p>
      </dgm:t>
    </dgm:pt>
    <dgm:pt modelId="{60455525-F178-4485-B9FE-582484008975}" type="sibTrans" cxnId="{19CF7E3F-028F-4C7C-B279-8BD95281C297}">
      <dgm:prSet/>
      <dgm:spPr/>
      <dgm:t>
        <a:bodyPr/>
        <a:lstStyle/>
        <a:p>
          <a:endParaRPr lang="en-US"/>
        </a:p>
      </dgm:t>
    </dgm:pt>
    <dgm:pt modelId="{99310B0D-00CD-4C54-B836-1E7F1E8318F3}">
      <dgm:prSet/>
      <dgm:spPr/>
      <dgm:t>
        <a:bodyPr/>
        <a:lstStyle/>
        <a:p>
          <a:r>
            <a:rPr lang="en-US" dirty="0"/>
            <a:t>Distrust of the waste sector and even recycling  </a:t>
          </a:r>
        </a:p>
      </dgm:t>
    </dgm:pt>
    <dgm:pt modelId="{D484B877-4AD6-4D32-97EB-AA4F55DABD00}" type="parTrans" cxnId="{ABD44520-F9F0-4459-A7D8-9CDFBB67C131}">
      <dgm:prSet/>
      <dgm:spPr/>
      <dgm:t>
        <a:bodyPr/>
        <a:lstStyle/>
        <a:p>
          <a:endParaRPr lang="en-US"/>
        </a:p>
      </dgm:t>
    </dgm:pt>
    <dgm:pt modelId="{E6743601-0DDB-4743-A3D0-C0DFEB4ED627}" type="sibTrans" cxnId="{ABD44520-F9F0-4459-A7D8-9CDFBB67C131}">
      <dgm:prSet/>
      <dgm:spPr/>
      <dgm:t>
        <a:bodyPr/>
        <a:lstStyle/>
        <a:p>
          <a:endParaRPr lang="en-US"/>
        </a:p>
      </dgm:t>
    </dgm:pt>
    <dgm:pt modelId="{FB059C8F-37EF-4F2F-A4F5-72152EF17023}" type="pres">
      <dgm:prSet presAssocID="{5C041A1A-A4DF-4274-933C-5104CDAAD16F}" presName="outerComposite" presStyleCnt="0">
        <dgm:presLayoutVars>
          <dgm:chMax val="5"/>
          <dgm:dir/>
          <dgm:resizeHandles val="exact"/>
        </dgm:presLayoutVars>
      </dgm:prSet>
      <dgm:spPr/>
    </dgm:pt>
    <dgm:pt modelId="{BC66648A-8258-4CC7-8695-2EE92EA80351}" type="pres">
      <dgm:prSet presAssocID="{5C041A1A-A4DF-4274-933C-5104CDAAD16F}" presName="dummyMaxCanvas" presStyleCnt="0">
        <dgm:presLayoutVars/>
      </dgm:prSet>
      <dgm:spPr/>
    </dgm:pt>
    <dgm:pt modelId="{7EECF6BB-D7AD-4D63-8A57-C3F28F2A0D02}" type="pres">
      <dgm:prSet presAssocID="{5C041A1A-A4DF-4274-933C-5104CDAAD16F}" presName="FiveNodes_1" presStyleLbl="node1" presStyleIdx="0" presStyleCnt="5">
        <dgm:presLayoutVars>
          <dgm:bulletEnabled val="1"/>
        </dgm:presLayoutVars>
      </dgm:prSet>
      <dgm:spPr/>
    </dgm:pt>
    <dgm:pt modelId="{CEA99E61-5321-4751-B3D3-FBEE352330C5}" type="pres">
      <dgm:prSet presAssocID="{5C041A1A-A4DF-4274-933C-5104CDAAD16F}" presName="FiveNodes_2" presStyleLbl="node1" presStyleIdx="1" presStyleCnt="5">
        <dgm:presLayoutVars>
          <dgm:bulletEnabled val="1"/>
        </dgm:presLayoutVars>
      </dgm:prSet>
      <dgm:spPr/>
    </dgm:pt>
    <dgm:pt modelId="{2AEBA34D-30FC-4EE7-A0A4-62E8C49B22B0}" type="pres">
      <dgm:prSet presAssocID="{5C041A1A-A4DF-4274-933C-5104CDAAD16F}" presName="FiveNodes_3" presStyleLbl="node1" presStyleIdx="2" presStyleCnt="5">
        <dgm:presLayoutVars>
          <dgm:bulletEnabled val="1"/>
        </dgm:presLayoutVars>
      </dgm:prSet>
      <dgm:spPr/>
    </dgm:pt>
    <dgm:pt modelId="{C18450FA-6B4D-4DE5-99A2-0491E7820589}" type="pres">
      <dgm:prSet presAssocID="{5C041A1A-A4DF-4274-933C-5104CDAAD16F}" presName="FiveNodes_4" presStyleLbl="node1" presStyleIdx="3" presStyleCnt="5">
        <dgm:presLayoutVars>
          <dgm:bulletEnabled val="1"/>
        </dgm:presLayoutVars>
      </dgm:prSet>
      <dgm:spPr/>
    </dgm:pt>
    <dgm:pt modelId="{E2389488-F20D-4880-943E-63F8BCA5E7B0}" type="pres">
      <dgm:prSet presAssocID="{5C041A1A-A4DF-4274-933C-5104CDAAD16F}" presName="FiveNodes_5" presStyleLbl="node1" presStyleIdx="4" presStyleCnt="5">
        <dgm:presLayoutVars>
          <dgm:bulletEnabled val="1"/>
        </dgm:presLayoutVars>
      </dgm:prSet>
      <dgm:spPr/>
    </dgm:pt>
    <dgm:pt modelId="{079D6D88-ACD2-4AEF-AA1F-33DA5E5E7BD9}" type="pres">
      <dgm:prSet presAssocID="{5C041A1A-A4DF-4274-933C-5104CDAAD16F}" presName="FiveConn_1-2" presStyleLbl="fgAccFollowNode1" presStyleIdx="0" presStyleCnt="4">
        <dgm:presLayoutVars>
          <dgm:bulletEnabled val="1"/>
        </dgm:presLayoutVars>
      </dgm:prSet>
      <dgm:spPr/>
    </dgm:pt>
    <dgm:pt modelId="{F9D52E19-972E-4EF7-B7A1-B7A0B3969CFA}" type="pres">
      <dgm:prSet presAssocID="{5C041A1A-A4DF-4274-933C-5104CDAAD16F}" presName="FiveConn_2-3" presStyleLbl="fgAccFollowNode1" presStyleIdx="1" presStyleCnt="4">
        <dgm:presLayoutVars>
          <dgm:bulletEnabled val="1"/>
        </dgm:presLayoutVars>
      </dgm:prSet>
      <dgm:spPr/>
    </dgm:pt>
    <dgm:pt modelId="{418FDB6D-5D22-4F29-A4A0-1ECFB47915EC}" type="pres">
      <dgm:prSet presAssocID="{5C041A1A-A4DF-4274-933C-5104CDAAD16F}" presName="FiveConn_3-4" presStyleLbl="fgAccFollowNode1" presStyleIdx="2" presStyleCnt="4">
        <dgm:presLayoutVars>
          <dgm:bulletEnabled val="1"/>
        </dgm:presLayoutVars>
      </dgm:prSet>
      <dgm:spPr/>
    </dgm:pt>
    <dgm:pt modelId="{5811E703-5B71-4CC8-97A3-6878E2052C5B}" type="pres">
      <dgm:prSet presAssocID="{5C041A1A-A4DF-4274-933C-5104CDAAD16F}" presName="FiveConn_4-5" presStyleLbl="fgAccFollowNode1" presStyleIdx="3" presStyleCnt="4">
        <dgm:presLayoutVars>
          <dgm:bulletEnabled val="1"/>
        </dgm:presLayoutVars>
      </dgm:prSet>
      <dgm:spPr/>
    </dgm:pt>
    <dgm:pt modelId="{4DC74A14-A110-4417-AC9C-5347ECC25B8F}" type="pres">
      <dgm:prSet presAssocID="{5C041A1A-A4DF-4274-933C-5104CDAAD16F}" presName="FiveNodes_1_text" presStyleLbl="node1" presStyleIdx="4" presStyleCnt="5">
        <dgm:presLayoutVars>
          <dgm:bulletEnabled val="1"/>
        </dgm:presLayoutVars>
      </dgm:prSet>
      <dgm:spPr/>
    </dgm:pt>
    <dgm:pt modelId="{3D9CD30D-B3D7-4299-A2CB-145C9188B13D}" type="pres">
      <dgm:prSet presAssocID="{5C041A1A-A4DF-4274-933C-5104CDAAD16F}" presName="FiveNodes_2_text" presStyleLbl="node1" presStyleIdx="4" presStyleCnt="5">
        <dgm:presLayoutVars>
          <dgm:bulletEnabled val="1"/>
        </dgm:presLayoutVars>
      </dgm:prSet>
      <dgm:spPr/>
    </dgm:pt>
    <dgm:pt modelId="{EF774A06-608C-49BB-97EB-19EDE8F12E34}" type="pres">
      <dgm:prSet presAssocID="{5C041A1A-A4DF-4274-933C-5104CDAAD16F}" presName="FiveNodes_3_text" presStyleLbl="node1" presStyleIdx="4" presStyleCnt="5">
        <dgm:presLayoutVars>
          <dgm:bulletEnabled val="1"/>
        </dgm:presLayoutVars>
      </dgm:prSet>
      <dgm:spPr/>
    </dgm:pt>
    <dgm:pt modelId="{D8777F2C-563D-4AAE-9F38-269DACD10FCB}" type="pres">
      <dgm:prSet presAssocID="{5C041A1A-A4DF-4274-933C-5104CDAAD16F}" presName="FiveNodes_4_text" presStyleLbl="node1" presStyleIdx="4" presStyleCnt="5">
        <dgm:presLayoutVars>
          <dgm:bulletEnabled val="1"/>
        </dgm:presLayoutVars>
      </dgm:prSet>
      <dgm:spPr/>
    </dgm:pt>
    <dgm:pt modelId="{8651C050-A52D-4852-8804-F70CD4E2243C}" type="pres">
      <dgm:prSet presAssocID="{5C041A1A-A4DF-4274-933C-5104CDAAD16F}" presName="FiveNodes_5_text" presStyleLbl="node1" presStyleIdx="4" presStyleCnt="5">
        <dgm:presLayoutVars>
          <dgm:bulletEnabled val="1"/>
        </dgm:presLayoutVars>
      </dgm:prSet>
      <dgm:spPr/>
    </dgm:pt>
  </dgm:ptLst>
  <dgm:cxnLst>
    <dgm:cxn modelId="{2CEA8C0E-20B1-428A-B761-20E8C6EDF42F}" type="presOf" srcId="{60455525-F178-4485-B9FE-582484008975}" destId="{5811E703-5B71-4CC8-97A3-6878E2052C5B}" srcOrd="0" destOrd="0" presId="urn:microsoft.com/office/officeart/2005/8/layout/vProcess5"/>
    <dgm:cxn modelId="{C908FA0F-FF66-4315-BA6E-D39405CAA334}" type="presOf" srcId="{832429C2-89CB-4869-AE35-A1C23F9D1D9A}" destId="{079D6D88-ACD2-4AEF-AA1F-33DA5E5E7BD9}" srcOrd="0" destOrd="0" presId="urn:microsoft.com/office/officeart/2005/8/layout/vProcess5"/>
    <dgm:cxn modelId="{8E5C8212-3778-4E95-B108-38E9D70224D0}" type="presOf" srcId="{938BBE0B-C46E-476F-97AE-DEF507DCC6A8}" destId="{2AEBA34D-30FC-4EE7-A0A4-62E8C49B22B0}" srcOrd="0" destOrd="0" presId="urn:microsoft.com/office/officeart/2005/8/layout/vProcess5"/>
    <dgm:cxn modelId="{C0783A14-0FBC-4603-AA92-9EA02CDB6B9A}" type="presOf" srcId="{376790AD-20BD-4DE1-97A2-FCDDCFC2169F}" destId="{F9D52E19-972E-4EF7-B7A1-B7A0B3969CFA}" srcOrd="0" destOrd="0" presId="urn:microsoft.com/office/officeart/2005/8/layout/vProcess5"/>
    <dgm:cxn modelId="{BF1CEC17-CDC9-4A64-ABD1-27A7F136AD9E}" type="presOf" srcId="{61A6213D-3AA7-49E9-A7B9-92C447DC41C0}" destId="{C18450FA-6B4D-4DE5-99A2-0491E7820589}" srcOrd="0" destOrd="0" presId="urn:microsoft.com/office/officeart/2005/8/layout/vProcess5"/>
    <dgm:cxn modelId="{AD0DF91D-0512-4CB3-A71C-5A37097F87E1}" type="presOf" srcId="{E6FB36E2-4ADD-442C-BC0A-3E3179DE56E4}" destId="{7EECF6BB-D7AD-4D63-8A57-C3F28F2A0D02}" srcOrd="0" destOrd="0" presId="urn:microsoft.com/office/officeart/2005/8/layout/vProcess5"/>
    <dgm:cxn modelId="{ABD44520-F9F0-4459-A7D8-9CDFBB67C131}" srcId="{5C041A1A-A4DF-4274-933C-5104CDAAD16F}" destId="{99310B0D-00CD-4C54-B836-1E7F1E8318F3}" srcOrd="4" destOrd="0" parTransId="{D484B877-4AD6-4D32-97EB-AA4F55DABD00}" sibTransId="{E6743601-0DDB-4743-A3D0-C0DFEB4ED627}"/>
    <dgm:cxn modelId="{7D4FAD34-DE65-4287-8DE5-B0BE097F96C7}" type="presOf" srcId="{99310B0D-00CD-4C54-B836-1E7F1E8318F3}" destId="{8651C050-A52D-4852-8804-F70CD4E2243C}" srcOrd="1" destOrd="0" presId="urn:microsoft.com/office/officeart/2005/8/layout/vProcess5"/>
    <dgm:cxn modelId="{19CF7E3F-028F-4C7C-B279-8BD95281C297}" srcId="{5C041A1A-A4DF-4274-933C-5104CDAAD16F}" destId="{61A6213D-3AA7-49E9-A7B9-92C447DC41C0}" srcOrd="3" destOrd="0" parTransId="{B645C722-B741-4A22-BD7B-8255568DFC75}" sibTransId="{60455525-F178-4485-B9FE-582484008975}"/>
    <dgm:cxn modelId="{ED8D8961-8BCA-4EEA-AAE1-8C0E87858370}" srcId="{5C041A1A-A4DF-4274-933C-5104CDAAD16F}" destId="{E6FB36E2-4ADD-442C-BC0A-3E3179DE56E4}" srcOrd="0" destOrd="0" parTransId="{BA4E9F19-21FB-451B-93CB-53DB8BB13970}" sibTransId="{832429C2-89CB-4869-AE35-A1C23F9D1D9A}"/>
    <dgm:cxn modelId="{82D66364-37EA-4D4A-8FF4-85CD5E707E07}" type="presOf" srcId="{61A6213D-3AA7-49E9-A7B9-92C447DC41C0}" destId="{D8777F2C-563D-4AAE-9F38-269DACD10FCB}" srcOrd="1" destOrd="0" presId="urn:microsoft.com/office/officeart/2005/8/layout/vProcess5"/>
    <dgm:cxn modelId="{1A8DCC64-5F58-4AC0-A9C7-365000BC09CB}" type="presOf" srcId="{5C041A1A-A4DF-4274-933C-5104CDAAD16F}" destId="{FB059C8F-37EF-4F2F-A4F5-72152EF17023}" srcOrd="0" destOrd="0" presId="urn:microsoft.com/office/officeart/2005/8/layout/vProcess5"/>
    <dgm:cxn modelId="{349A1750-7E0C-4AED-83E9-4DAA19F3B7B1}" type="presOf" srcId="{99310B0D-00CD-4C54-B836-1E7F1E8318F3}" destId="{E2389488-F20D-4880-943E-63F8BCA5E7B0}" srcOrd="0" destOrd="0" presId="urn:microsoft.com/office/officeart/2005/8/layout/vProcess5"/>
    <dgm:cxn modelId="{CA63E278-FECD-4646-99F8-84DB70772319}" type="presOf" srcId="{DE2E72B2-4A00-4079-A8F1-D00E94CEA430}" destId="{3D9CD30D-B3D7-4299-A2CB-145C9188B13D}" srcOrd="1" destOrd="0" presId="urn:microsoft.com/office/officeart/2005/8/layout/vProcess5"/>
    <dgm:cxn modelId="{EFFBFC7D-70FA-48B8-A648-4E6176896EC5}" type="presOf" srcId="{938BBE0B-C46E-476F-97AE-DEF507DCC6A8}" destId="{EF774A06-608C-49BB-97EB-19EDE8F12E34}" srcOrd="1" destOrd="0" presId="urn:microsoft.com/office/officeart/2005/8/layout/vProcess5"/>
    <dgm:cxn modelId="{18292792-A24A-4560-92DE-9B03AE65E96C}" srcId="{5C041A1A-A4DF-4274-933C-5104CDAAD16F}" destId="{938BBE0B-C46E-476F-97AE-DEF507DCC6A8}" srcOrd="2" destOrd="0" parTransId="{84C3672F-1F23-4EF1-A9AD-B5B04F15BD6C}" sibTransId="{44F828A1-696A-4689-91B0-3DA7009F19A0}"/>
    <dgm:cxn modelId="{379E8EAF-AF67-4B28-BCC2-3D60DA0C1F29}" type="presOf" srcId="{44F828A1-696A-4689-91B0-3DA7009F19A0}" destId="{418FDB6D-5D22-4F29-A4A0-1ECFB47915EC}" srcOrd="0" destOrd="0" presId="urn:microsoft.com/office/officeart/2005/8/layout/vProcess5"/>
    <dgm:cxn modelId="{603B3AB0-E9D2-470E-A7C4-4990C57BD9CA}" type="presOf" srcId="{DE2E72B2-4A00-4079-A8F1-D00E94CEA430}" destId="{CEA99E61-5321-4751-B3D3-FBEE352330C5}" srcOrd="0" destOrd="0" presId="urn:microsoft.com/office/officeart/2005/8/layout/vProcess5"/>
    <dgm:cxn modelId="{C06CF7C7-A1F2-4F0B-BC03-68D78E4BEA3D}" type="presOf" srcId="{E6FB36E2-4ADD-442C-BC0A-3E3179DE56E4}" destId="{4DC74A14-A110-4417-AC9C-5347ECC25B8F}" srcOrd="1" destOrd="0" presId="urn:microsoft.com/office/officeart/2005/8/layout/vProcess5"/>
    <dgm:cxn modelId="{5FC255E6-2612-462B-85FF-F5D7DC1BD38F}" srcId="{5C041A1A-A4DF-4274-933C-5104CDAAD16F}" destId="{DE2E72B2-4A00-4079-A8F1-D00E94CEA430}" srcOrd="1" destOrd="0" parTransId="{24CB72EA-701A-4148-B76D-E8106AAB4469}" sibTransId="{376790AD-20BD-4DE1-97A2-FCDDCFC2169F}"/>
    <dgm:cxn modelId="{106FF9D2-0E87-4CB9-82D1-029B0A2A4BEE}" type="presParOf" srcId="{FB059C8F-37EF-4F2F-A4F5-72152EF17023}" destId="{BC66648A-8258-4CC7-8695-2EE92EA80351}" srcOrd="0" destOrd="0" presId="urn:microsoft.com/office/officeart/2005/8/layout/vProcess5"/>
    <dgm:cxn modelId="{ED724C38-513B-4820-B93D-35C0619AEB9F}" type="presParOf" srcId="{FB059C8F-37EF-4F2F-A4F5-72152EF17023}" destId="{7EECF6BB-D7AD-4D63-8A57-C3F28F2A0D02}" srcOrd="1" destOrd="0" presId="urn:microsoft.com/office/officeart/2005/8/layout/vProcess5"/>
    <dgm:cxn modelId="{83C30F0F-A2A8-43BF-98A4-F9B12A0DFFC1}" type="presParOf" srcId="{FB059C8F-37EF-4F2F-A4F5-72152EF17023}" destId="{CEA99E61-5321-4751-B3D3-FBEE352330C5}" srcOrd="2" destOrd="0" presId="urn:microsoft.com/office/officeart/2005/8/layout/vProcess5"/>
    <dgm:cxn modelId="{FFFF6A22-5896-4799-BA39-DB519FE42B38}" type="presParOf" srcId="{FB059C8F-37EF-4F2F-A4F5-72152EF17023}" destId="{2AEBA34D-30FC-4EE7-A0A4-62E8C49B22B0}" srcOrd="3" destOrd="0" presId="urn:microsoft.com/office/officeart/2005/8/layout/vProcess5"/>
    <dgm:cxn modelId="{5EC3039C-2D9C-4727-8BC1-CEA3FE4D520A}" type="presParOf" srcId="{FB059C8F-37EF-4F2F-A4F5-72152EF17023}" destId="{C18450FA-6B4D-4DE5-99A2-0491E7820589}" srcOrd="4" destOrd="0" presId="urn:microsoft.com/office/officeart/2005/8/layout/vProcess5"/>
    <dgm:cxn modelId="{BAB845DF-0E45-4DF3-836B-5D50B757E393}" type="presParOf" srcId="{FB059C8F-37EF-4F2F-A4F5-72152EF17023}" destId="{E2389488-F20D-4880-943E-63F8BCA5E7B0}" srcOrd="5" destOrd="0" presId="urn:microsoft.com/office/officeart/2005/8/layout/vProcess5"/>
    <dgm:cxn modelId="{3A02AFA4-5D97-4142-91A6-F5652653F857}" type="presParOf" srcId="{FB059C8F-37EF-4F2F-A4F5-72152EF17023}" destId="{079D6D88-ACD2-4AEF-AA1F-33DA5E5E7BD9}" srcOrd="6" destOrd="0" presId="urn:microsoft.com/office/officeart/2005/8/layout/vProcess5"/>
    <dgm:cxn modelId="{3DF2C4E2-3CA5-4561-9590-9937350D03E3}" type="presParOf" srcId="{FB059C8F-37EF-4F2F-A4F5-72152EF17023}" destId="{F9D52E19-972E-4EF7-B7A1-B7A0B3969CFA}" srcOrd="7" destOrd="0" presId="urn:microsoft.com/office/officeart/2005/8/layout/vProcess5"/>
    <dgm:cxn modelId="{971005E1-79AC-4392-A440-E0AAA4DD1665}" type="presParOf" srcId="{FB059C8F-37EF-4F2F-A4F5-72152EF17023}" destId="{418FDB6D-5D22-4F29-A4A0-1ECFB47915EC}" srcOrd="8" destOrd="0" presId="urn:microsoft.com/office/officeart/2005/8/layout/vProcess5"/>
    <dgm:cxn modelId="{7F535C98-3EE6-4FB4-81D2-91CDA6A2E77D}" type="presParOf" srcId="{FB059C8F-37EF-4F2F-A4F5-72152EF17023}" destId="{5811E703-5B71-4CC8-97A3-6878E2052C5B}" srcOrd="9" destOrd="0" presId="urn:microsoft.com/office/officeart/2005/8/layout/vProcess5"/>
    <dgm:cxn modelId="{12495FA7-24C7-4B24-995E-134A811FC917}" type="presParOf" srcId="{FB059C8F-37EF-4F2F-A4F5-72152EF17023}" destId="{4DC74A14-A110-4417-AC9C-5347ECC25B8F}" srcOrd="10" destOrd="0" presId="urn:microsoft.com/office/officeart/2005/8/layout/vProcess5"/>
    <dgm:cxn modelId="{F25EB40A-28C4-409C-8418-0B3AB4CD11A1}" type="presParOf" srcId="{FB059C8F-37EF-4F2F-A4F5-72152EF17023}" destId="{3D9CD30D-B3D7-4299-A2CB-145C9188B13D}" srcOrd="11" destOrd="0" presId="urn:microsoft.com/office/officeart/2005/8/layout/vProcess5"/>
    <dgm:cxn modelId="{D6152D9C-DDCD-4FE5-AE40-2F5A2D9D94D3}" type="presParOf" srcId="{FB059C8F-37EF-4F2F-A4F5-72152EF17023}" destId="{EF774A06-608C-49BB-97EB-19EDE8F12E34}" srcOrd="12" destOrd="0" presId="urn:microsoft.com/office/officeart/2005/8/layout/vProcess5"/>
    <dgm:cxn modelId="{87735F21-6696-4218-80F4-95CC56544EC4}" type="presParOf" srcId="{FB059C8F-37EF-4F2F-A4F5-72152EF17023}" destId="{D8777F2C-563D-4AAE-9F38-269DACD10FCB}" srcOrd="13" destOrd="0" presId="urn:microsoft.com/office/officeart/2005/8/layout/vProcess5"/>
    <dgm:cxn modelId="{3B64E605-D9CD-4778-AAD4-2F6503C5F7B4}" type="presParOf" srcId="{FB059C8F-37EF-4F2F-A4F5-72152EF17023}" destId="{8651C050-A52D-4852-8804-F70CD4E2243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B6A5-E8F4-47DB-ABCA-B9AA8479AC2F}">
      <dsp:nvSpPr>
        <dsp:cNvPr id="0" name=""/>
        <dsp:cNvSpPr/>
      </dsp:nvSpPr>
      <dsp:spPr>
        <a:xfrm>
          <a:off x="402077" y="444263"/>
          <a:ext cx="654960" cy="654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7194F-729C-4C95-A9AC-AB7C8C17AA1B}">
      <dsp:nvSpPr>
        <dsp:cNvPr id="0" name=""/>
        <dsp:cNvSpPr/>
      </dsp:nvSpPr>
      <dsp:spPr>
        <a:xfrm>
          <a:off x="1823" y="1370682"/>
          <a:ext cx="1455468"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Physical constraints (e.g., availability of raw materials)</a:t>
          </a:r>
        </a:p>
      </dsp:txBody>
      <dsp:txXfrm>
        <a:off x="1823" y="1370682"/>
        <a:ext cx="1455468" cy="709541"/>
      </dsp:txXfrm>
    </dsp:sp>
    <dsp:sp modelId="{DAD15235-9869-4920-872A-BBA8D8B7B4FF}">
      <dsp:nvSpPr>
        <dsp:cNvPr id="0" name=""/>
        <dsp:cNvSpPr/>
      </dsp:nvSpPr>
      <dsp:spPr>
        <a:xfrm>
          <a:off x="2112253" y="444263"/>
          <a:ext cx="654960" cy="654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C2144-737F-437E-B14B-50FCF2A43AF0}">
      <dsp:nvSpPr>
        <dsp:cNvPr id="0" name=""/>
        <dsp:cNvSpPr/>
      </dsp:nvSpPr>
      <dsp:spPr>
        <a:xfrm>
          <a:off x="1552028" y="1388875"/>
          <a:ext cx="1455468"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Changing value patterns and behaviors of consumers</a:t>
          </a:r>
        </a:p>
      </dsp:txBody>
      <dsp:txXfrm>
        <a:off x="1552028" y="1388875"/>
        <a:ext cx="1455468" cy="709541"/>
      </dsp:txXfrm>
    </dsp:sp>
    <dsp:sp modelId="{C07F747C-84D5-4E50-97C1-42B9007A8C51}">
      <dsp:nvSpPr>
        <dsp:cNvPr id="0" name=""/>
        <dsp:cNvSpPr/>
      </dsp:nvSpPr>
      <dsp:spPr>
        <a:xfrm>
          <a:off x="4089514" y="444263"/>
          <a:ext cx="654960" cy="654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B3E00-96EE-4CFC-BC7F-8E17EB912422}">
      <dsp:nvSpPr>
        <dsp:cNvPr id="0" name=""/>
        <dsp:cNvSpPr/>
      </dsp:nvSpPr>
      <dsp:spPr>
        <a:xfrm>
          <a:off x="3422175" y="1370682"/>
          <a:ext cx="1989640"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Acceptance of higher production costs and product prices in exchange for a healthier environment</a:t>
          </a:r>
        </a:p>
      </dsp:txBody>
      <dsp:txXfrm>
        <a:off x="3422175" y="1370682"/>
        <a:ext cx="1989640" cy="709541"/>
      </dsp:txXfrm>
    </dsp:sp>
    <dsp:sp modelId="{1147C911-13B3-4908-A928-DC78EB03D01F}">
      <dsp:nvSpPr>
        <dsp:cNvPr id="0" name=""/>
        <dsp:cNvSpPr/>
      </dsp:nvSpPr>
      <dsp:spPr>
        <a:xfrm>
          <a:off x="6066776" y="444263"/>
          <a:ext cx="654960" cy="654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7ECD4-9569-4B72-84EF-CD0880B85752}">
      <dsp:nvSpPr>
        <dsp:cNvPr id="0" name=""/>
        <dsp:cNvSpPr/>
      </dsp:nvSpPr>
      <dsp:spPr>
        <a:xfrm>
          <a:off x="5668346" y="1370682"/>
          <a:ext cx="1455468"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Development of new technologies</a:t>
          </a:r>
        </a:p>
      </dsp:txBody>
      <dsp:txXfrm>
        <a:off x="5668346" y="1370682"/>
        <a:ext cx="1455468" cy="709541"/>
      </dsp:txXfrm>
    </dsp:sp>
    <dsp:sp modelId="{9522C429-6F76-4CBC-9665-F767804EBC30}">
      <dsp:nvSpPr>
        <dsp:cNvPr id="0" name=""/>
        <dsp:cNvSpPr/>
      </dsp:nvSpPr>
      <dsp:spPr>
        <a:xfrm>
          <a:off x="1238389" y="2444091"/>
          <a:ext cx="654960" cy="654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2B2EB-AFD1-4A74-A4C9-7B36D285A6FC}">
      <dsp:nvSpPr>
        <dsp:cNvPr id="0" name=""/>
        <dsp:cNvSpPr/>
      </dsp:nvSpPr>
      <dsp:spPr>
        <a:xfrm>
          <a:off x="777603" y="3420271"/>
          <a:ext cx="1455468"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Relocation of more polluting production</a:t>
          </a:r>
        </a:p>
      </dsp:txBody>
      <dsp:txXfrm>
        <a:off x="777603" y="3420271"/>
        <a:ext cx="1455468" cy="709541"/>
      </dsp:txXfrm>
    </dsp:sp>
    <dsp:sp modelId="{94889E23-B72B-4D49-A70D-AA17644ED958}">
      <dsp:nvSpPr>
        <dsp:cNvPr id="0" name=""/>
        <dsp:cNvSpPr/>
      </dsp:nvSpPr>
      <dsp:spPr>
        <a:xfrm>
          <a:off x="3088196" y="2444091"/>
          <a:ext cx="654960" cy="6549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86FA9-9F7B-4093-A6B0-2756072F93FD}">
      <dsp:nvSpPr>
        <dsp:cNvPr id="0" name=""/>
        <dsp:cNvSpPr/>
      </dsp:nvSpPr>
      <dsp:spPr>
        <a:xfrm>
          <a:off x="2548311" y="3370510"/>
          <a:ext cx="1734729"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Spontaneous choice of companies in a rewarding socio-political environment</a:t>
          </a:r>
        </a:p>
      </dsp:txBody>
      <dsp:txXfrm>
        <a:off x="2548311" y="3370510"/>
        <a:ext cx="1734729" cy="709541"/>
      </dsp:txXfrm>
    </dsp:sp>
    <dsp:sp modelId="{794E1786-76AB-4145-A091-8449F4332483}">
      <dsp:nvSpPr>
        <dsp:cNvPr id="0" name=""/>
        <dsp:cNvSpPr/>
      </dsp:nvSpPr>
      <dsp:spPr>
        <a:xfrm>
          <a:off x="5084233" y="2444091"/>
          <a:ext cx="654960" cy="65496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27C7A-2FD8-48CD-B675-651EF91C0433}">
      <dsp:nvSpPr>
        <dsp:cNvPr id="0" name=""/>
        <dsp:cNvSpPr/>
      </dsp:nvSpPr>
      <dsp:spPr>
        <a:xfrm>
          <a:off x="4537748" y="3370510"/>
          <a:ext cx="1747930" cy="70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Advent of environmental protection legislation</a:t>
          </a:r>
        </a:p>
      </dsp:txBody>
      <dsp:txXfrm>
        <a:off x="4537748" y="3370510"/>
        <a:ext cx="1747930" cy="709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B41C8-DAB2-5B48-B9C5-AF8C04721C59}">
      <dsp:nvSpPr>
        <dsp:cNvPr id="0" name=""/>
        <dsp:cNvSpPr/>
      </dsp:nvSpPr>
      <dsp:spPr>
        <a:xfrm>
          <a:off x="356734" y="134971"/>
          <a:ext cx="3078529"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Accessibility to </a:t>
          </a:r>
          <a:r>
            <a:rPr lang="it-IT" sz="1600" kern="1200" dirty="0" err="1"/>
            <a:t>environmental</a:t>
          </a:r>
          <a:r>
            <a:rPr lang="it-IT" sz="1600" kern="1200" dirty="0"/>
            <a:t> </a:t>
          </a:r>
          <a:r>
            <a:rPr lang="it-IT" sz="1600" kern="1200" dirty="0" err="1"/>
            <a:t>resources</a:t>
          </a:r>
          <a:r>
            <a:rPr lang="it-IT" sz="1600" kern="1200" dirty="0"/>
            <a:t> (</a:t>
          </a:r>
          <a:r>
            <a:rPr lang="it-IT" sz="1600" kern="1200" dirty="0" err="1"/>
            <a:t>raw</a:t>
          </a:r>
          <a:r>
            <a:rPr lang="it-IT" sz="1600" kern="1200" dirty="0"/>
            <a:t> </a:t>
          </a:r>
          <a:r>
            <a:rPr lang="it-IT" sz="1600" kern="1200" dirty="0" err="1"/>
            <a:t>materials</a:t>
          </a:r>
          <a:r>
            <a:rPr lang="it-IT" sz="1600" kern="1200" dirty="0"/>
            <a:t>, water, </a:t>
          </a:r>
          <a:r>
            <a:rPr lang="it-IT" sz="1600" kern="1200" dirty="0" err="1"/>
            <a:t>soil</a:t>
          </a:r>
          <a:r>
            <a:rPr lang="it-IT" sz="1600" kern="1200" dirty="0"/>
            <a:t>, .....)</a:t>
          </a:r>
          <a:endParaRPr lang="en-US" sz="1600" kern="1200" dirty="0"/>
        </a:p>
      </dsp:txBody>
      <dsp:txXfrm>
        <a:off x="356734" y="134971"/>
        <a:ext cx="3078529" cy="1480584"/>
      </dsp:txXfrm>
    </dsp:sp>
    <dsp:sp modelId="{7433A242-72A5-B243-A49B-A2998251DBB0}">
      <dsp:nvSpPr>
        <dsp:cNvPr id="0" name=""/>
        <dsp:cNvSpPr/>
      </dsp:nvSpPr>
      <dsp:spPr>
        <a:xfrm>
          <a:off x="3682027" y="134971"/>
          <a:ext cx="2097494"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International policy </a:t>
          </a:r>
          <a:r>
            <a:rPr lang="it-IT" sz="1600" kern="1200" dirty="0" err="1"/>
            <a:t>scenarios</a:t>
          </a:r>
          <a:r>
            <a:rPr lang="it-IT" sz="1600" kern="1200" dirty="0"/>
            <a:t> </a:t>
          </a:r>
          <a:r>
            <a:rPr lang="it-IT" sz="1600" i="1" kern="1200" dirty="0"/>
            <a:t>(wars ....)</a:t>
          </a:r>
          <a:endParaRPr lang="en-US" sz="1600" kern="1200" dirty="0"/>
        </a:p>
      </dsp:txBody>
      <dsp:txXfrm>
        <a:off x="3682027" y="134971"/>
        <a:ext cx="2097494" cy="1480584"/>
      </dsp:txXfrm>
    </dsp:sp>
    <dsp:sp modelId="{A07A590C-F3FE-E24E-94D0-2D3B9E335DE9}">
      <dsp:nvSpPr>
        <dsp:cNvPr id="0" name=""/>
        <dsp:cNvSpPr/>
      </dsp:nvSpPr>
      <dsp:spPr>
        <a:xfrm>
          <a:off x="6026286" y="134971"/>
          <a:ext cx="2467640"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Agreements </a:t>
          </a:r>
          <a:r>
            <a:rPr lang="it-IT" sz="1600" kern="1200" dirty="0" err="1"/>
            <a:t>between</a:t>
          </a:r>
          <a:r>
            <a:rPr lang="it-IT" sz="1600" kern="1200" dirty="0"/>
            <a:t> countries to </a:t>
          </a:r>
          <a:r>
            <a:rPr lang="it-IT" sz="1600" kern="1200" dirty="0" err="1"/>
            <a:t>manage</a:t>
          </a:r>
          <a:r>
            <a:rPr lang="it-IT" sz="1600" kern="1200" dirty="0"/>
            <a:t> global </a:t>
          </a:r>
          <a:r>
            <a:rPr lang="it-IT" sz="1600" kern="1200" dirty="0" err="1"/>
            <a:t>scenarios</a:t>
          </a:r>
          <a:endParaRPr lang="en-US" sz="1600" kern="1200" dirty="0"/>
        </a:p>
      </dsp:txBody>
      <dsp:txXfrm>
        <a:off x="6026286" y="134971"/>
        <a:ext cx="2467640" cy="1480584"/>
      </dsp:txXfrm>
    </dsp:sp>
    <dsp:sp modelId="{B9416F17-97C1-D845-8936-01543A6D328B}">
      <dsp:nvSpPr>
        <dsp:cNvPr id="0" name=""/>
        <dsp:cNvSpPr/>
      </dsp:nvSpPr>
      <dsp:spPr>
        <a:xfrm>
          <a:off x="2134" y="1862319"/>
          <a:ext cx="1888929"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Energy market </a:t>
          </a:r>
          <a:r>
            <a:rPr lang="it-IT" sz="1600" i="1" kern="1200"/>
            <a:t>(Russian gas ...)</a:t>
          </a:r>
          <a:endParaRPr lang="en-US" sz="1600" kern="1200"/>
        </a:p>
      </dsp:txBody>
      <dsp:txXfrm>
        <a:off x="2134" y="1862319"/>
        <a:ext cx="1888929" cy="1480584"/>
      </dsp:txXfrm>
    </dsp:sp>
    <dsp:sp modelId="{B1DFD6A6-AA71-D048-801B-9E5742D3B352}">
      <dsp:nvSpPr>
        <dsp:cNvPr id="0" name=""/>
        <dsp:cNvSpPr/>
      </dsp:nvSpPr>
      <dsp:spPr>
        <a:xfrm>
          <a:off x="2137827" y="1862319"/>
          <a:ext cx="2467640"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Changing cultural patterns</a:t>
          </a:r>
          <a:endParaRPr lang="en-US" sz="1600" kern="1200"/>
        </a:p>
      </dsp:txBody>
      <dsp:txXfrm>
        <a:off x="2137827" y="1862319"/>
        <a:ext cx="2467640" cy="1480584"/>
      </dsp:txXfrm>
    </dsp:sp>
    <dsp:sp modelId="{9B537583-E5AB-4F42-AD74-5C433E5AF0A7}">
      <dsp:nvSpPr>
        <dsp:cNvPr id="0" name=""/>
        <dsp:cNvSpPr/>
      </dsp:nvSpPr>
      <dsp:spPr>
        <a:xfrm>
          <a:off x="4852232" y="1862319"/>
          <a:ext cx="1467900"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Trade agreement</a:t>
          </a:r>
          <a:endParaRPr lang="en-US" sz="1600" kern="1200"/>
        </a:p>
      </dsp:txBody>
      <dsp:txXfrm>
        <a:off x="4852232" y="1862319"/>
        <a:ext cx="1467900" cy="1480584"/>
      </dsp:txXfrm>
    </dsp:sp>
    <dsp:sp modelId="{B413DC1B-367D-8841-B777-85CCDDAFC438}">
      <dsp:nvSpPr>
        <dsp:cNvPr id="0" name=""/>
        <dsp:cNvSpPr/>
      </dsp:nvSpPr>
      <dsp:spPr>
        <a:xfrm>
          <a:off x="6566896" y="1862319"/>
          <a:ext cx="2281629" cy="14805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Unilateral</a:t>
          </a:r>
          <a:r>
            <a:rPr lang="it-IT" sz="1600" kern="1200" dirty="0"/>
            <a:t> </a:t>
          </a:r>
          <a:r>
            <a:rPr lang="it-IT" sz="1600" kern="1200" dirty="0" err="1"/>
            <a:t>impositions</a:t>
          </a:r>
          <a:r>
            <a:rPr lang="it-IT" sz="1600" kern="1200" dirty="0"/>
            <a:t> on markets </a:t>
          </a:r>
          <a:r>
            <a:rPr lang="it-IT" sz="1600" i="1" kern="1200" dirty="0"/>
            <a:t>(EU </a:t>
          </a:r>
          <a:r>
            <a:rPr lang="it-IT" sz="1600" i="1" kern="1200" dirty="0" err="1"/>
            <a:t>fees</a:t>
          </a:r>
          <a:r>
            <a:rPr lang="it-IT" sz="1600" i="1" kern="1200" dirty="0"/>
            <a:t> vs China ...)</a:t>
          </a:r>
          <a:endParaRPr lang="en-US" sz="1600" kern="1200" dirty="0"/>
        </a:p>
      </dsp:txBody>
      <dsp:txXfrm>
        <a:off x="6566896" y="1862319"/>
        <a:ext cx="2281629" cy="148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61AA-4575-4533-94C6-FE54425F5BEB}">
      <dsp:nvSpPr>
        <dsp:cNvPr id="0" name=""/>
        <dsp:cNvSpPr/>
      </dsp:nvSpPr>
      <dsp:spPr>
        <a:xfrm>
          <a:off x="2283995" y="873617"/>
          <a:ext cx="916406" cy="865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E3E7E-4885-43D9-B41A-49FFFDB6EAB7}">
      <dsp:nvSpPr>
        <dsp:cNvPr id="0" name=""/>
        <dsp:cNvSpPr/>
      </dsp:nvSpPr>
      <dsp:spPr>
        <a:xfrm>
          <a:off x="0" y="2073591"/>
          <a:ext cx="5761092" cy="153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The Circular Economy is based on a broad concept that emphasizes the need to attend to and care about the use of resources prior to the production of consumer goods, encouraging their recovery and subsequent re-entry into the same or another cycle of use, in order to make the best use of resources, decrease carbon emissions, and reduce reliance on landfilling.</a:t>
          </a:r>
        </a:p>
      </dsp:txBody>
      <dsp:txXfrm>
        <a:off x="0" y="2073591"/>
        <a:ext cx="5761092" cy="1536512"/>
      </dsp:txXfrm>
    </dsp:sp>
    <dsp:sp modelId="{12A20BDA-32B1-4420-8910-6A1EED31B54C}">
      <dsp:nvSpPr>
        <dsp:cNvPr id="0" name=""/>
        <dsp:cNvSpPr/>
      </dsp:nvSpPr>
      <dsp:spPr>
        <a:xfrm>
          <a:off x="7409817" y="704762"/>
          <a:ext cx="1093500" cy="1093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48B48-5349-4F78-8DBD-37410C6FF363}">
      <dsp:nvSpPr>
        <dsp:cNvPr id="0" name=""/>
        <dsp:cNvSpPr/>
      </dsp:nvSpPr>
      <dsp:spPr>
        <a:xfrm>
          <a:off x="6222033" y="2048061"/>
          <a:ext cx="4293567" cy="156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Eco-innovation is defined as any innovation that results in significant progress toward the goal of sustainable development by reducing the impacts of our production methods on the environment, strengthening nature's resilience to environmental pressures, or enabling a more efficient and responsible use of natural resources</a:t>
          </a:r>
        </a:p>
      </dsp:txBody>
      <dsp:txXfrm>
        <a:off x="6222033" y="2048061"/>
        <a:ext cx="4293567" cy="1560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CF6BB-D7AD-4D63-8A57-C3F28F2A0D02}">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Low trust of the population in those who check  </a:t>
          </a:r>
        </a:p>
      </dsp:txBody>
      <dsp:txXfrm>
        <a:off x="22105" y="22105"/>
        <a:ext cx="7511741" cy="710494"/>
      </dsp:txXfrm>
    </dsp:sp>
    <dsp:sp modelId="{CEA99E61-5321-4751-B3D3-FBEE352330C5}">
      <dsp:nvSpPr>
        <dsp:cNvPr id="0" name=""/>
        <dsp:cNvSpPr/>
      </dsp:nvSpPr>
      <dsp:spPr>
        <a:xfrm>
          <a:off x="628350" y="859525"/>
          <a:ext cx="8414428" cy="75470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Uneven approach of institutions in verification (in the interpretation and application of the standard) </a:t>
          </a:r>
        </a:p>
      </dsp:txBody>
      <dsp:txXfrm>
        <a:off x="650455" y="881630"/>
        <a:ext cx="7251309" cy="710494"/>
      </dsp:txXfrm>
    </dsp:sp>
    <dsp:sp modelId="{2AEBA34D-30FC-4EE7-A0A4-62E8C49B22B0}">
      <dsp:nvSpPr>
        <dsp:cNvPr id="0" name=""/>
        <dsp:cNvSpPr/>
      </dsp:nvSpPr>
      <dsp:spPr>
        <a:xfrm>
          <a:off x="1256700" y="1719050"/>
          <a:ext cx="8414428" cy="7547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Sometimes bureaucratic approach</a:t>
          </a:r>
        </a:p>
      </dsp:txBody>
      <dsp:txXfrm>
        <a:off x="1278805" y="1741155"/>
        <a:ext cx="7251309" cy="710494"/>
      </dsp:txXfrm>
    </dsp:sp>
    <dsp:sp modelId="{C18450FA-6B4D-4DE5-99A2-0491E7820589}">
      <dsp:nvSpPr>
        <dsp:cNvPr id="0" name=""/>
        <dsp:cNvSpPr/>
      </dsp:nvSpPr>
      <dsp:spPr>
        <a:xfrm>
          <a:off x="1885050" y="2578575"/>
          <a:ext cx="8414428" cy="7547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Unclear regulations that favor neither those who operate nor those who check</a:t>
          </a:r>
        </a:p>
      </dsp:txBody>
      <dsp:txXfrm>
        <a:off x="1907155" y="2600680"/>
        <a:ext cx="7251309" cy="710494"/>
      </dsp:txXfrm>
    </dsp:sp>
    <dsp:sp modelId="{E2389488-F20D-4880-943E-63F8BCA5E7B0}">
      <dsp:nvSpPr>
        <dsp:cNvPr id="0" name=""/>
        <dsp:cNvSpPr/>
      </dsp:nvSpPr>
      <dsp:spPr>
        <a:xfrm>
          <a:off x="2513400" y="3438100"/>
          <a:ext cx="8414428" cy="75470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Distrust of the waste sector and even recycling  </a:t>
          </a:r>
        </a:p>
      </dsp:txBody>
      <dsp:txXfrm>
        <a:off x="2535505" y="3460205"/>
        <a:ext cx="7251309" cy="710494"/>
      </dsp:txXfrm>
    </dsp:sp>
    <dsp:sp modelId="{079D6D88-ACD2-4AEF-AA1F-33DA5E5E7BD9}">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F9D52E19-972E-4EF7-B7A1-B7A0B3969CFA}">
      <dsp:nvSpPr>
        <dsp:cNvPr id="0" name=""/>
        <dsp:cNvSpPr/>
      </dsp:nvSpPr>
      <dsp:spPr>
        <a:xfrm>
          <a:off x="8552220" y="1410878"/>
          <a:ext cx="490558" cy="49055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418FDB6D-5D22-4F29-A4A0-1ECFB47915EC}">
      <dsp:nvSpPr>
        <dsp:cNvPr id="0" name=""/>
        <dsp:cNvSpPr/>
      </dsp:nvSpPr>
      <dsp:spPr>
        <a:xfrm>
          <a:off x="9180570" y="2257825"/>
          <a:ext cx="490558" cy="49055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5811E703-5B71-4CC8-97A3-6878E2052C5B}">
      <dsp:nvSpPr>
        <dsp:cNvPr id="0" name=""/>
        <dsp:cNvSpPr/>
      </dsp:nvSpPr>
      <dsp:spPr>
        <a:xfrm>
          <a:off x="9808920" y="3125736"/>
          <a:ext cx="490558" cy="490558"/>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7D36743-BABF-4CD8-9C7C-1F97C7DB79B5}" type="datetimeFigureOut">
              <a:rPr lang="it-IT" smtClean="0"/>
              <a:pPr/>
              <a:t>28/10/2024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6339EE-5DB0-4A79-AE7F-AF3100F21E87}" type="slidenum">
              <a:rPr lang="it-IT" smtClean="0"/>
              <a:pPr/>
              <a:t>‹N›</a:t>
            </a:fld>
            <a:endParaRPr lang="it-IT" dirty="0"/>
          </a:p>
        </p:txBody>
      </p:sp>
    </p:spTree>
    <p:extLst>
      <p:ext uri="{BB962C8B-B14F-4D97-AF65-F5344CB8AC3E}">
        <p14:creationId xmlns:p14="http://schemas.microsoft.com/office/powerpoint/2010/main" val="46432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5" name="Segnaposto numero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C7485-8122-46B3-9574-B8D9B0C7C169}" type="slidenum">
              <a:rPr kumimoji="0" lang="it-IT"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dirty="0">
              <a:ln>
                <a:noFill/>
              </a:ln>
              <a:solidFill>
                <a:prstClr val="black"/>
              </a:solidFill>
              <a:effectLst/>
              <a:uLnTx/>
              <a:uFillTx/>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06339EE-5DB0-4A79-AE7F-AF3100F21E87}" type="slidenum">
              <a:rPr lang="it-IT" smtClean="0"/>
              <a:pPr/>
              <a:t>28</a:t>
            </a:fld>
            <a:endParaRPr lang="it-IT" dirty="0"/>
          </a:p>
        </p:txBody>
      </p:sp>
    </p:spTree>
    <p:extLst>
      <p:ext uri="{BB962C8B-B14F-4D97-AF65-F5344CB8AC3E}">
        <p14:creationId xmlns:p14="http://schemas.microsoft.com/office/powerpoint/2010/main" val="219566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B71F-EA05-5EF5-5605-9DD26E135D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6A376-576E-E6C5-660E-CC83EE95D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5C442-6411-52DF-8810-1B861A6BEE5A}"/>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42031AA9-2A10-160C-F163-8BC351A1D2E2}"/>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0BF0E085-DD00-AD31-4735-74BD0687DDE4}"/>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116912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87E3-8A7C-35DA-2779-71A5C58007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ED6BE0-9D45-6191-740B-F70D92933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AB15B-A1DA-E1D2-1517-DFB576748DF0}"/>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FC2970F9-0F20-D449-F7E8-08ECD70F6C70}"/>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9369A0AD-72D8-200F-04F3-281461C4E6C3}"/>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414917301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8AA61-4249-9EA8-FBEE-AC19696D1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089C4-A53C-F273-C5C7-ECE2BC411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9EAF-6C6A-C9D1-85D3-93A960B6C788}"/>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230CA411-4A94-7FAE-274D-5DA1FC261BAE}"/>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729F9E73-90E7-E8C3-51CA-B80E330C97D3}"/>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356869355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08CC-BFAA-F5C7-11F7-2D9BC06A9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D25B0-2F01-9199-1C78-CAA80C7A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511DC-B2DF-A174-91ED-A8BBF691B934}"/>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94F89BA4-615A-DD26-106E-A693858E3438}"/>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171642B4-7125-35FA-8526-863686CD7018}"/>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239298661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9448-E9A5-B941-26D9-0071592A0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730E0B-1254-1177-585C-9DA5681F4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70C36-7D08-735F-707E-F0345D9EBB53}"/>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CC52384F-64DC-988C-71EC-5A9602ADBD05}"/>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14847B3D-8A5F-D80F-9F23-B2EEE204CD55}"/>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22157922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0E35-D9C3-0793-3402-C69F00163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6A959-25C1-69F4-94C5-B1A9FA5B6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FCB8C-8578-1CFD-38D4-FEC8FAA9F5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0B54-71F3-51C4-438C-5C71AA3549EB}"/>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6" name="Footer Placeholder 5">
            <a:extLst>
              <a:ext uri="{FF2B5EF4-FFF2-40B4-BE49-F238E27FC236}">
                <a16:creationId xmlns:a16="http://schemas.microsoft.com/office/drawing/2014/main" id="{7E6D993F-DDB5-13F8-8C3F-64260556F1A2}"/>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7" name="Slide Number Placeholder 6">
            <a:extLst>
              <a:ext uri="{FF2B5EF4-FFF2-40B4-BE49-F238E27FC236}">
                <a16:creationId xmlns:a16="http://schemas.microsoft.com/office/drawing/2014/main" id="{C0DA1662-6265-F631-2E37-3D3BFE2E061A}"/>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45017806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F07-75B5-3F03-EEEE-AE86F4731F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3FD3C-2425-2A0D-69EF-8D2751CD4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1CBD7E-4DA8-B5E7-028F-3A3A9EE68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A95D1-0B46-F8CC-6C81-403BBEB505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E5306-35D3-C0F7-54E6-2D296BCC4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D8992-A086-3A49-0FFE-8B0DC47EE475}"/>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8" name="Footer Placeholder 7">
            <a:extLst>
              <a:ext uri="{FF2B5EF4-FFF2-40B4-BE49-F238E27FC236}">
                <a16:creationId xmlns:a16="http://schemas.microsoft.com/office/drawing/2014/main" id="{49A29D89-4B30-DCCA-BB68-7204656D6E89}"/>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9" name="Slide Number Placeholder 8">
            <a:extLst>
              <a:ext uri="{FF2B5EF4-FFF2-40B4-BE49-F238E27FC236}">
                <a16:creationId xmlns:a16="http://schemas.microsoft.com/office/drawing/2014/main" id="{52E747B5-D2D2-9B52-6DB2-2E64890BE15D}"/>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223575490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7C06-1B93-7B13-BD58-E77F3340B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F3946-5418-A79C-29FF-F63CF01222EA}"/>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4" name="Footer Placeholder 3">
            <a:extLst>
              <a:ext uri="{FF2B5EF4-FFF2-40B4-BE49-F238E27FC236}">
                <a16:creationId xmlns:a16="http://schemas.microsoft.com/office/drawing/2014/main" id="{FB5684B0-3A2C-E7C8-B338-815D22F4E5C5}"/>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5" name="Slide Number Placeholder 4">
            <a:extLst>
              <a:ext uri="{FF2B5EF4-FFF2-40B4-BE49-F238E27FC236}">
                <a16:creationId xmlns:a16="http://schemas.microsoft.com/office/drawing/2014/main" id="{658577F9-FD1A-D379-B282-E44EA6E4AE39}"/>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286212393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60E32-E291-09B4-A13C-7193805C013A}"/>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3" name="Footer Placeholder 2">
            <a:extLst>
              <a:ext uri="{FF2B5EF4-FFF2-40B4-BE49-F238E27FC236}">
                <a16:creationId xmlns:a16="http://schemas.microsoft.com/office/drawing/2014/main" id="{F5262F2A-0488-7C0D-0664-588597E8754B}"/>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4" name="Slide Number Placeholder 3">
            <a:extLst>
              <a:ext uri="{FF2B5EF4-FFF2-40B4-BE49-F238E27FC236}">
                <a16:creationId xmlns:a16="http://schemas.microsoft.com/office/drawing/2014/main" id="{51C3FF11-9C3A-9ABA-DB3F-64F47702A130}"/>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376367264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60AB-6FC6-30A4-97F3-5CDB01C5A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9D9EC-B269-56FD-68FA-211FE9ED0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09475F-2145-E102-8B03-BED250720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0AE39-8E17-7E47-C57D-FEDE04C5EC72}"/>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6" name="Footer Placeholder 5">
            <a:extLst>
              <a:ext uri="{FF2B5EF4-FFF2-40B4-BE49-F238E27FC236}">
                <a16:creationId xmlns:a16="http://schemas.microsoft.com/office/drawing/2014/main" id="{3B3FA5A0-AB31-4089-5ECC-4B02ACE1C99C}"/>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7" name="Slide Number Placeholder 6">
            <a:extLst>
              <a:ext uri="{FF2B5EF4-FFF2-40B4-BE49-F238E27FC236}">
                <a16:creationId xmlns:a16="http://schemas.microsoft.com/office/drawing/2014/main" id="{1EA650ED-6E5E-9EDF-3F1C-FE7FB45323A2}"/>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159355076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3418-4E43-5CC3-4F68-8D3B9E018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42BE2-E0D4-269A-8D0B-9D00D11FC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A59C7-39C5-FD8E-DCAC-20C8D86B3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F2472-1601-4BF2-E71C-CB0D931A6EBC}"/>
              </a:ext>
            </a:extLst>
          </p:cNvPr>
          <p:cNvSpPr>
            <a:spLocks noGrp="1"/>
          </p:cNvSpPr>
          <p:nvPr>
            <p:ph type="dt" sz="half" idx="10"/>
          </p:nvPr>
        </p:nvSpPr>
        <p:spPr/>
        <p:txBody>
          <a:bodyPr/>
          <a:lstStyle/>
          <a:p>
            <a:fld id="{223A869B-C7A9-44F7-B4C9-5FAEDBA7E05D}" type="datetime1">
              <a:rPr lang="it-IT" smtClean="0"/>
              <a:t>28/10/2024</a:t>
            </a:fld>
            <a:endParaRPr lang="it-IT" dirty="0"/>
          </a:p>
        </p:txBody>
      </p:sp>
      <p:sp>
        <p:nvSpPr>
          <p:cNvPr id="6" name="Footer Placeholder 5">
            <a:extLst>
              <a:ext uri="{FF2B5EF4-FFF2-40B4-BE49-F238E27FC236}">
                <a16:creationId xmlns:a16="http://schemas.microsoft.com/office/drawing/2014/main" id="{341191CF-D1A2-A14A-51A1-5B84FA0207E3}"/>
              </a:ext>
            </a:extLst>
          </p:cNvPr>
          <p:cNvSpPr>
            <a:spLocks noGrp="1"/>
          </p:cNvSpPr>
          <p:nvPr>
            <p:ph type="ftr" sz="quarter" idx="11"/>
          </p:nvPr>
        </p:nvSpPr>
        <p:spPr/>
        <p:txBody>
          <a:bodyPr/>
          <a:lstStyle/>
          <a:p>
            <a:r>
              <a:rPr lang="en-US"/>
              <a:t>Environmental risk and business strategies                        29/10/2024 Bruno Barbera</a:t>
            </a:r>
            <a:endParaRPr lang="it-IT" dirty="0"/>
          </a:p>
        </p:txBody>
      </p:sp>
      <p:sp>
        <p:nvSpPr>
          <p:cNvPr id="7" name="Slide Number Placeholder 6">
            <a:extLst>
              <a:ext uri="{FF2B5EF4-FFF2-40B4-BE49-F238E27FC236}">
                <a16:creationId xmlns:a16="http://schemas.microsoft.com/office/drawing/2014/main" id="{39CD0A25-706B-F911-9FA4-118E034E9581}"/>
              </a:ext>
            </a:extLst>
          </p:cNvPr>
          <p:cNvSpPr>
            <a:spLocks noGrp="1"/>
          </p:cNvSpPr>
          <p:nvPr>
            <p:ph type="sldNum" sz="quarter" idx="12"/>
          </p:nvPr>
        </p:nvSpPr>
        <p:spPr/>
        <p:txBody>
          <a:body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420745077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EA85E-4368-7011-3721-D28D33A45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FDC20-2AE8-B9B3-B92E-4FA93E5A1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147BD-3505-B2C3-ECDF-A3129F7C2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3A869B-C7A9-44F7-B4C9-5FAEDBA7E05D}" type="datetime1">
              <a:rPr lang="it-IT" smtClean="0"/>
              <a:t>28/10/2024</a:t>
            </a:fld>
            <a:endParaRPr lang="it-IT" dirty="0"/>
          </a:p>
        </p:txBody>
      </p:sp>
      <p:sp>
        <p:nvSpPr>
          <p:cNvPr id="5" name="Footer Placeholder 4">
            <a:extLst>
              <a:ext uri="{FF2B5EF4-FFF2-40B4-BE49-F238E27FC236}">
                <a16:creationId xmlns:a16="http://schemas.microsoft.com/office/drawing/2014/main" id="{BDF2A9D0-AC72-318C-EB18-5C98FE200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Environmental risk and business strategies                        29/10/2024 Bruno Barbera</a:t>
            </a:r>
            <a:endParaRPr lang="it-IT" dirty="0"/>
          </a:p>
        </p:txBody>
      </p:sp>
      <p:sp>
        <p:nvSpPr>
          <p:cNvPr id="6" name="Slide Number Placeholder 5">
            <a:extLst>
              <a:ext uri="{FF2B5EF4-FFF2-40B4-BE49-F238E27FC236}">
                <a16:creationId xmlns:a16="http://schemas.microsoft.com/office/drawing/2014/main" id="{CD291C47-864E-736A-CE1E-9E91866A7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5A8F46-C9F6-42A5-95B1-D32CD69AD4FE}" type="slidenum">
              <a:rPr lang="it-IT" smtClean="0"/>
              <a:pPr/>
              <a:t>‹N›</a:t>
            </a:fld>
            <a:endParaRPr lang="it-IT" dirty="0"/>
          </a:p>
        </p:txBody>
      </p:sp>
    </p:spTree>
    <p:extLst>
      <p:ext uri="{BB962C8B-B14F-4D97-AF65-F5344CB8AC3E}">
        <p14:creationId xmlns:p14="http://schemas.microsoft.com/office/powerpoint/2010/main" val="16027970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ur-lex.europa.eu/legal-content/EN/TXT/?uri=CELEX%3A32021H227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5.png"/><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eur-lex.europa.eu/legal-content/EN/TXT/?uri=CELEX:32022L246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en/delegate/%E2%80%98zero-tolerance-greenwashing%E2%80%99-guterres-says-report-launch#:~:text=The%20report%20slams%20greenwashing%20%E2%80%93%20misleading,and%20weak%20net%2Dzero%20pledge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01028" y="999193"/>
            <a:ext cx="4805996" cy="1297115"/>
          </a:xfrm>
        </p:spPr>
        <p:txBody>
          <a:bodyPr anchor="t">
            <a:normAutofit/>
          </a:bodyPr>
          <a:lstStyle/>
          <a:p>
            <a:pPr algn="l"/>
            <a:r>
              <a:rPr lang="en-US" sz="2800" dirty="0">
                <a:solidFill>
                  <a:schemeClr val="tx2"/>
                </a:solidFill>
              </a:rPr>
              <a:t>Environmental risk and business strategies  </a:t>
            </a:r>
            <a:br>
              <a:rPr lang="en-US" sz="2800" dirty="0">
                <a:solidFill>
                  <a:schemeClr val="tx2"/>
                </a:solidFill>
              </a:rPr>
            </a:br>
            <a:r>
              <a:rPr lang="en-US" sz="2800" dirty="0">
                <a:solidFill>
                  <a:srgbClr val="FF0000"/>
                </a:solidFill>
              </a:rPr>
              <a:t>trick or treat?</a:t>
            </a:r>
            <a:endParaRPr lang="it-IT" sz="2800" dirty="0">
              <a:solidFill>
                <a:schemeClr val="tx2"/>
              </a:solidFill>
              <a:latin typeface="Arial" panose="020B0604020202020204" pitchFamily="34" charset="0"/>
            </a:endParaRPr>
          </a:p>
        </p:txBody>
      </p:sp>
      <p:sp>
        <p:nvSpPr>
          <p:cNvPr id="3" name="Sottotitolo 2"/>
          <p:cNvSpPr>
            <a:spLocks noGrp="1"/>
          </p:cNvSpPr>
          <p:nvPr>
            <p:ph type="subTitle" idx="1"/>
          </p:nvPr>
        </p:nvSpPr>
        <p:spPr>
          <a:xfrm>
            <a:off x="6590966" y="3428999"/>
            <a:ext cx="4805691" cy="2316708"/>
          </a:xfrm>
        </p:spPr>
        <p:txBody>
          <a:bodyPr anchor="b">
            <a:normAutofit/>
          </a:bodyPr>
          <a:lstStyle/>
          <a:p>
            <a:pPr algn="l"/>
            <a:r>
              <a:rPr lang="it-IT" sz="2000" dirty="0">
                <a:solidFill>
                  <a:schemeClr val="tx2"/>
                </a:solidFill>
              </a:rPr>
              <a:t>GEOGRAFIA DEI CAMBIAMENTI GLOBALI E CITTÀ SOSTENIBILI</a:t>
            </a:r>
          </a:p>
          <a:p>
            <a:pPr algn="l"/>
            <a:endParaRPr lang="it-IT" sz="2000" dirty="0">
              <a:solidFill>
                <a:schemeClr val="tx2"/>
              </a:solidFill>
            </a:endParaRPr>
          </a:p>
          <a:p>
            <a:pPr algn="l"/>
            <a:r>
              <a:rPr lang="it-IT" sz="2000" dirty="0">
                <a:solidFill>
                  <a:schemeClr val="tx2"/>
                </a:solidFill>
              </a:rPr>
              <a:t>Trieste, 29 </a:t>
            </a:r>
            <a:r>
              <a:rPr lang="it-IT" sz="2000" dirty="0" err="1">
                <a:solidFill>
                  <a:schemeClr val="tx2"/>
                </a:solidFill>
              </a:rPr>
              <a:t>October</a:t>
            </a:r>
            <a:r>
              <a:rPr lang="it-IT" sz="2000" dirty="0">
                <a:solidFill>
                  <a:schemeClr val="tx2"/>
                </a:solidFill>
              </a:rPr>
              <a:t> 2024</a:t>
            </a:r>
          </a:p>
          <a:p>
            <a:pPr algn="l"/>
            <a:r>
              <a:rPr lang="it-IT" sz="2000" dirty="0">
                <a:solidFill>
                  <a:schemeClr val="tx2"/>
                </a:solidFill>
              </a:rPr>
              <a:t>								Bruno Barbera</a:t>
            </a:r>
          </a:p>
        </p:txBody>
      </p:sp>
      <p:pic>
        <p:nvPicPr>
          <p:cNvPr id="7" name="Graphic 6" descr="Forest scene">
            <a:extLst>
              <a:ext uri="{FF2B5EF4-FFF2-40B4-BE49-F238E27FC236}">
                <a16:creationId xmlns:a16="http://schemas.microsoft.com/office/drawing/2014/main" id="{B000D400-B1BC-3048-3A2E-5121929AB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3BAE8048-44B0-E3F4-1333-F556A9D50841}"/>
              </a:ext>
            </a:extLst>
          </p:cNvPr>
          <p:cNvSpPr txBox="1"/>
          <p:nvPr/>
        </p:nvSpPr>
        <p:spPr>
          <a:xfrm>
            <a:off x="1058878" y="795866"/>
            <a:ext cx="10074244" cy="707886"/>
          </a:xfrm>
          <a:prstGeom prst="rect">
            <a:avLst/>
          </a:prstGeom>
          <a:noFill/>
        </p:spPr>
        <p:txBody>
          <a:bodyPr wrap="square">
            <a:spAutoFit/>
          </a:bodyPr>
          <a:lstStyle/>
          <a:p>
            <a:pPr algn="ctr"/>
            <a:r>
              <a:rPr lang="en-US" sz="4000" dirty="0">
                <a:solidFill>
                  <a:schemeClr val="accent1"/>
                </a:solidFill>
                <a:latin typeface="Arial" panose="020B0604020202020204" pitchFamily="34" charset="0"/>
                <a:ea typeface="+mj-ea"/>
                <a:cs typeface="+mj-cs"/>
              </a:rPr>
              <a:t>The Kuznets curve and its forcings </a:t>
            </a:r>
            <a:endParaRPr lang="it-IT" sz="4000" dirty="0">
              <a:solidFill>
                <a:schemeClr val="accent1"/>
              </a:solidFill>
              <a:latin typeface="Arial" panose="020B0604020202020204" pitchFamily="34" charset="0"/>
              <a:ea typeface="+mj-ea"/>
              <a:cs typeface="+mj-cs"/>
            </a:endParaRPr>
          </a:p>
        </p:txBody>
      </p:sp>
      <p:pic>
        <p:nvPicPr>
          <p:cNvPr id="3" name="Immagine 2">
            <a:extLst>
              <a:ext uri="{FF2B5EF4-FFF2-40B4-BE49-F238E27FC236}">
                <a16:creationId xmlns:a16="http://schemas.microsoft.com/office/drawing/2014/main" id="{8C363DCA-BC85-9545-D82D-B4F30CC36252}"/>
              </a:ext>
            </a:extLst>
          </p:cNvPr>
          <p:cNvPicPr>
            <a:picLocks noChangeAspect="1"/>
          </p:cNvPicPr>
          <p:nvPr/>
        </p:nvPicPr>
        <p:blipFill>
          <a:blip r:embed="rId2"/>
          <a:stretch>
            <a:fillRect/>
          </a:stretch>
        </p:blipFill>
        <p:spPr>
          <a:xfrm>
            <a:off x="14177" y="1690533"/>
            <a:ext cx="4903893" cy="3785233"/>
          </a:xfrm>
          <a:prstGeom prst="rect">
            <a:avLst/>
          </a:prstGeom>
        </p:spPr>
      </p:pic>
      <p:sp>
        <p:nvSpPr>
          <p:cNvPr id="4" name="Segnaposto piè di pagina 3">
            <a:extLst>
              <a:ext uri="{FF2B5EF4-FFF2-40B4-BE49-F238E27FC236}">
                <a16:creationId xmlns:a16="http://schemas.microsoft.com/office/drawing/2014/main" id="{B451B2E5-9645-2293-406B-F86F1707B988}"/>
              </a:ext>
            </a:extLst>
          </p:cNvPr>
          <p:cNvSpPr>
            <a:spLocks noGrp="1"/>
          </p:cNvSpPr>
          <p:nvPr>
            <p:ph type="ftr" sz="quarter" idx="11"/>
          </p:nvPr>
        </p:nvSpPr>
        <p:spPr>
          <a:xfrm>
            <a:off x="531628" y="6356351"/>
            <a:ext cx="7494772" cy="365125"/>
          </a:xfrm>
        </p:spPr>
        <p:txBody>
          <a:bodyPr/>
          <a:lstStyle/>
          <a:p>
            <a:r>
              <a:rPr lang="en-US" sz="900" dirty="0"/>
              <a:t>Environmental risk and business strategies                        29/10/2024 Bruno Barbera</a:t>
            </a:r>
            <a:endParaRPr lang="it-IT" sz="900" dirty="0"/>
          </a:p>
        </p:txBody>
      </p:sp>
      <p:sp>
        <p:nvSpPr>
          <p:cNvPr id="5" name="Segnaposto numero diapositiva 4">
            <a:extLst>
              <a:ext uri="{FF2B5EF4-FFF2-40B4-BE49-F238E27FC236}">
                <a16:creationId xmlns:a16="http://schemas.microsoft.com/office/drawing/2014/main" id="{7100946E-D40E-43C6-64A2-B8CC164C57C7}"/>
              </a:ext>
            </a:extLst>
          </p:cNvPr>
          <p:cNvSpPr>
            <a:spLocks noGrp="1"/>
          </p:cNvSpPr>
          <p:nvPr>
            <p:ph type="sldNum" sz="quarter" idx="12"/>
          </p:nvPr>
        </p:nvSpPr>
        <p:spPr/>
        <p:txBody>
          <a:bodyPr/>
          <a:lstStyle/>
          <a:p>
            <a:fld id="{1A5A8F46-C9F6-42A5-95B1-D32CD69AD4FE}" type="slidenum">
              <a:rPr lang="it-IT" smtClean="0"/>
              <a:pPr/>
              <a:t>10</a:t>
            </a:fld>
            <a:endParaRPr lang="it-IT"/>
          </a:p>
        </p:txBody>
      </p:sp>
      <p:graphicFrame>
        <p:nvGraphicFramePr>
          <p:cNvPr id="18" name="CasellaDiTesto 15">
            <a:extLst>
              <a:ext uri="{FF2B5EF4-FFF2-40B4-BE49-F238E27FC236}">
                <a16:creationId xmlns:a16="http://schemas.microsoft.com/office/drawing/2014/main" id="{DF29469A-C724-AA8B-20FB-80E031E65537}"/>
              </a:ext>
            </a:extLst>
          </p:cNvPr>
          <p:cNvGraphicFramePr/>
          <p:nvPr>
            <p:extLst>
              <p:ext uri="{D42A27DB-BD31-4B8C-83A1-F6EECF244321}">
                <p14:modId xmlns:p14="http://schemas.microsoft.com/office/powerpoint/2010/main" val="1086359357"/>
              </p:ext>
            </p:extLst>
          </p:nvPr>
        </p:nvGraphicFramePr>
        <p:xfrm>
          <a:off x="4880343" y="1613180"/>
          <a:ext cx="7123815"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96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ttangolo 1"/>
          <p:cNvSpPr>
            <a:spLocks noChangeArrowheads="1"/>
          </p:cNvSpPr>
          <p:nvPr/>
        </p:nvSpPr>
        <p:spPr bwMode="auto">
          <a:xfrm>
            <a:off x="1667795" y="3408936"/>
            <a:ext cx="4066357" cy="252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defTabSz="457200">
              <a:defRPr/>
            </a:pPr>
            <a:r>
              <a:rPr lang="it-IT" altLang="it-IT" sz="1687" dirty="0">
                <a:latin typeface="Arial" panose="020B0604020202020204" pitchFamily="34" charset="0"/>
                <a:cs typeface="Arial" panose="020B0604020202020204" pitchFamily="34" charset="0"/>
              </a:rPr>
              <a:t>DECISION No 1386/2013/EU OF THE EUROPEAN PARLIAMENT AND OF THE COUNCIL</a:t>
            </a:r>
          </a:p>
          <a:p>
            <a:pPr algn="ctr" defTabSz="457200">
              <a:defRPr/>
            </a:pPr>
            <a:r>
              <a:rPr lang="it-IT" altLang="it-IT" sz="1687" dirty="0">
                <a:latin typeface="Arial" panose="020B0604020202020204" pitchFamily="34" charset="0"/>
                <a:cs typeface="Arial" panose="020B0604020202020204" pitchFamily="34" charset="0"/>
              </a:rPr>
              <a:t>of 20 November 2013</a:t>
            </a:r>
          </a:p>
          <a:p>
            <a:pPr algn="ctr" defTabSz="457200">
              <a:defRPr/>
            </a:pPr>
            <a:r>
              <a:rPr lang="it-IT" altLang="it-IT" sz="1687" dirty="0">
                <a:latin typeface="Arial" panose="020B0604020202020204" pitchFamily="34" charset="0"/>
                <a:cs typeface="Arial" panose="020B0604020202020204" pitchFamily="34" charset="0"/>
              </a:rPr>
              <a:t>on a General Union Environment Action </a:t>
            </a:r>
            <a:r>
              <a:rPr lang="it-IT" altLang="it-IT" sz="1687" dirty="0" err="1">
                <a:latin typeface="Arial" panose="020B0604020202020204" pitchFamily="34" charset="0"/>
                <a:cs typeface="Arial" panose="020B0604020202020204" pitchFamily="34" charset="0"/>
              </a:rPr>
              <a:t>Programme</a:t>
            </a:r>
            <a:r>
              <a:rPr lang="it-IT" altLang="it-IT" sz="1687" dirty="0">
                <a:latin typeface="Arial" panose="020B0604020202020204" pitchFamily="34" charset="0"/>
                <a:cs typeface="Arial" panose="020B0604020202020204" pitchFamily="34" charset="0"/>
              </a:rPr>
              <a:t> to 2020 ‘Living </a:t>
            </a:r>
            <a:r>
              <a:rPr lang="it-IT" altLang="it-IT" sz="1687" dirty="0" err="1">
                <a:latin typeface="Arial" panose="020B0604020202020204" pitchFamily="34" charset="0"/>
                <a:cs typeface="Arial" panose="020B0604020202020204" pitchFamily="34" charset="0"/>
              </a:rPr>
              <a:t>well</a:t>
            </a:r>
            <a:r>
              <a:rPr lang="it-IT" altLang="it-IT" sz="1687" dirty="0">
                <a:latin typeface="Arial" panose="020B0604020202020204" pitchFamily="34" charset="0"/>
                <a:cs typeface="Arial" panose="020B0604020202020204" pitchFamily="34" charset="0"/>
              </a:rPr>
              <a:t>, </a:t>
            </a:r>
            <a:r>
              <a:rPr lang="it-IT" altLang="it-IT" sz="1687" dirty="0" err="1">
                <a:latin typeface="Arial" panose="020B0604020202020204" pitchFamily="34" charset="0"/>
                <a:cs typeface="Arial" panose="020B0604020202020204" pitchFamily="34" charset="0"/>
              </a:rPr>
              <a:t>within</a:t>
            </a:r>
            <a:r>
              <a:rPr lang="it-IT" altLang="it-IT" sz="1687" dirty="0">
                <a:latin typeface="Arial" panose="020B0604020202020204" pitchFamily="34" charset="0"/>
                <a:cs typeface="Arial" panose="020B0604020202020204" pitchFamily="34" charset="0"/>
              </a:rPr>
              <a:t> the </a:t>
            </a:r>
            <a:r>
              <a:rPr lang="it-IT" altLang="it-IT" sz="1687" dirty="0" err="1">
                <a:latin typeface="Arial" panose="020B0604020202020204" pitchFamily="34" charset="0"/>
                <a:cs typeface="Arial" panose="020B0604020202020204" pitchFamily="34" charset="0"/>
              </a:rPr>
              <a:t>limits</a:t>
            </a:r>
            <a:r>
              <a:rPr lang="it-IT" altLang="it-IT" sz="1687" dirty="0">
                <a:latin typeface="Arial" panose="020B0604020202020204" pitchFamily="34" charset="0"/>
                <a:cs typeface="Arial" panose="020B0604020202020204" pitchFamily="34" charset="0"/>
              </a:rPr>
              <a:t> of </a:t>
            </a:r>
            <a:r>
              <a:rPr lang="it-IT" altLang="it-IT" sz="1687" dirty="0" err="1">
                <a:latin typeface="Arial" panose="020B0604020202020204" pitchFamily="34" charset="0"/>
                <a:cs typeface="Arial" panose="020B0604020202020204" pitchFamily="34" charset="0"/>
              </a:rPr>
              <a:t>our</a:t>
            </a:r>
            <a:r>
              <a:rPr lang="it-IT" altLang="it-IT" sz="1687" dirty="0">
                <a:latin typeface="Arial" panose="020B0604020202020204" pitchFamily="34" charset="0"/>
                <a:cs typeface="Arial" panose="020B0604020202020204" pitchFamily="34" charset="0"/>
              </a:rPr>
              <a:t> </a:t>
            </a:r>
            <a:r>
              <a:rPr lang="it-IT" altLang="it-IT" sz="1687" dirty="0" err="1">
                <a:latin typeface="Arial" panose="020B0604020202020204" pitchFamily="34" charset="0"/>
                <a:cs typeface="Arial" panose="020B0604020202020204" pitchFamily="34" charset="0"/>
              </a:rPr>
              <a:t>planet</a:t>
            </a:r>
            <a:r>
              <a:rPr lang="it-IT" altLang="it-IT" sz="1687" dirty="0">
                <a:latin typeface="Arial" panose="020B0604020202020204" pitchFamily="34" charset="0"/>
                <a:cs typeface="Arial" panose="020B0604020202020204" pitchFamily="34" charset="0"/>
              </a:rPr>
              <a:t>’</a:t>
            </a:r>
          </a:p>
          <a:p>
            <a:pPr algn="ctr" defTabSz="457200">
              <a:defRPr/>
            </a:pPr>
            <a:r>
              <a:rPr lang="it-IT" altLang="it-IT" sz="2000" dirty="0">
                <a:latin typeface="Arial" panose="020B0604020202020204" pitchFamily="34" charset="0"/>
                <a:cs typeface="Arial" panose="020B0604020202020204" pitchFamily="34" charset="0"/>
              </a:rPr>
              <a:t>7</a:t>
            </a:r>
            <a:r>
              <a:rPr lang="it-IT" altLang="it-IT" sz="2000" baseline="30000" dirty="0">
                <a:latin typeface="Arial" panose="020B0604020202020204" pitchFamily="34" charset="0"/>
                <a:cs typeface="Arial" panose="020B0604020202020204" pitchFamily="34" charset="0"/>
              </a:rPr>
              <a:t>th</a:t>
            </a:r>
            <a:r>
              <a:rPr lang="it-IT" altLang="it-IT" sz="2000" dirty="0">
                <a:latin typeface="Arial" panose="020B0604020202020204" pitchFamily="34" charset="0"/>
                <a:cs typeface="Arial" panose="020B0604020202020204" pitchFamily="34" charset="0"/>
              </a:rPr>
              <a:t> Community Environment </a:t>
            </a:r>
          </a:p>
          <a:p>
            <a:pPr algn="ctr" defTabSz="457200">
              <a:defRPr/>
            </a:pPr>
            <a:r>
              <a:rPr lang="it-IT" altLang="it-IT" sz="2000" dirty="0">
                <a:latin typeface="Arial" panose="020B0604020202020204" pitchFamily="34" charset="0"/>
                <a:cs typeface="Arial" panose="020B0604020202020204" pitchFamily="34" charset="0"/>
              </a:rPr>
              <a:t>Action </a:t>
            </a:r>
            <a:r>
              <a:rPr lang="it-IT" altLang="it-IT" sz="2000" dirty="0" err="1">
                <a:latin typeface="Arial" panose="020B0604020202020204" pitchFamily="34" charset="0"/>
                <a:cs typeface="Arial" panose="020B0604020202020204" pitchFamily="34" charset="0"/>
              </a:rPr>
              <a:t>Programme</a:t>
            </a:r>
            <a:endParaRPr lang="it-IT" altLang="it-IT" sz="2000" dirty="0">
              <a:latin typeface="Arial" panose="020B0604020202020204" pitchFamily="34" charset="0"/>
              <a:cs typeface="Arial" panose="020B0604020202020204" pitchFamily="34" charset="0"/>
            </a:endParaRPr>
          </a:p>
        </p:txBody>
      </p:sp>
      <p:pic>
        <p:nvPicPr>
          <p:cNvPr id="54276" name="Immagin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64050" y="2198962"/>
            <a:ext cx="1781473" cy="10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Immagin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9131" y="2282679"/>
            <a:ext cx="986730" cy="87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749AB439-BF9F-4DD5-9EFD-4C9674B3A41A}"/>
              </a:ext>
            </a:extLst>
          </p:cNvPr>
          <p:cNvSpPr txBox="1"/>
          <p:nvPr/>
        </p:nvSpPr>
        <p:spPr>
          <a:xfrm>
            <a:off x="380246" y="0"/>
            <a:ext cx="11253456"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Europe: health and environmental protection</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11CCD66D-3A7D-4685-B6DE-B7969EE0C1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2655" y="1382596"/>
            <a:ext cx="1298195" cy="900082"/>
          </a:xfrm>
          <a:prstGeom prst="rect">
            <a:avLst/>
          </a:prstGeom>
        </p:spPr>
      </p:pic>
      <p:sp>
        <p:nvSpPr>
          <p:cNvPr id="2" name="Rettangolo 1">
            <a:extLst>
              <a:ext uri="{FF2B5EF4-FFF2-40B4-BE49-F238E27FC236}">
                <a16:creationId xmlns:a16="http://schemas.microsoft.com/office/drawing/2014/main" id="{2363A374-4C12-4C21-8138-5DEE884AAFD4}"/>
              </a:ext>
            </a:extLst>
          </p:cNvPr>
          <p:cNvSpPr/>
          <p:nvPr/>
        </p:nvSpPr>
        <p:spPr>
          <a:xfrm>
            <a:off x="6280947" y="1692172"/>
            <a:ext cx="5352755" cy="3477875"/>
          </a:xfrm>
          <a:prstGeom prst="rect">
            <a:avLst/>
          </a:prstGeom>
        </p:spPr>
        <p:txBody>
          <a:bodyPr wrap="square">
            <a:spAutoFit/>
          </a:bodyPr>
          <a:lstStyle/>
          <a:p>
            <a:pPr algn="just"/>
            <a:r>
              <a:rPr lang="en-US" sz="2000" dirty="0">
                <a:solidFill>
                  <a:prstClr val="black"/>
                </a:solidFill>
                <a:latin typeface="Arial" panose="020B0604020202020204" pitchFamily="34" charset="0"/>
              </a:rPr>
              <a:t>56. In addition to the significant health and environmental benefits, the advantages given by the effective implementation of the Union's environmental legislation are threefold: </a:t>
            </a:r>
          </a:p>
          <a:p>
            <a:pPr marL="342900" indent="-342900" algn="just">
              <a:buFontTx/>
              <a:buChar char="-"/>
            </a:pPr>
            <a:r>
              <a:rPr lang="en-US" sz="2000" dirty="0">
                <a:solidFill>
                  <a:prstClr val="black"/>
                </a:solidFill>
                <a:latin typeface="Arial" panose="020B0604020202020204" pitchFamily="34" charset="0"/>
              </a:rPr>
              <a:t>the creation of a level playing field for economic actors operating in the internal market, </a:t>
            </a:r>
          </a:p>
          <a:p>
            <a:pPr marL="342900" indent="-342900" algn="just">
              <a:buFontTx/>
              <a:buChar char="-"/>
            </a:pPr>
            <a:r>
              <a:rPr lang="en-US" sz="2000" dirty="0">
                <a:solidFill>
                  <a:prstClr val="black"/>
                </a:solidFill>
                <a:latin typeface="Arial" panose="020B0604020202020204" pitchFamily="34" charset="0"/>
              </a:rPr>
              <a:t>- the stimulation of innovation, and </a:t>
            </a:r>
          </a:p>
          <a:p>
            <a:pPr marL="342900" indent="-342900" algn="just">
              <a:buFontTx/>
              <a:buChar char="-"/>
            </a:pPr>
            <a:r>
              <a:rPr lang="en-US" sz="2000" dirty="0">
                <a:solidFill>
                  <a:prstClr val="black"/>
                </a:solidFill>
                <a:latin typeface="Arial" panose="020B0604020202020204" pitchFamily="34" charset="0"/>
              </a:rPr>
              <a:t>- the promotion of “first mover” advantages in different sectors for European businesses.</a:t>
            </a:r>
            <a:endParaRPr lang="it-IT" sz="2000" dirty="0">
              <a:solidFill>
                <a:prstClr val="black"/>
              </a:solidFill>
              <a:latin typeface="Arial" panose="020B0604020202020204" pitchFamily="34" charset="0"/>
            </a:endParaRPr>
          </a:p>
        </p:txBody>
      </p:sp>
      <p:sp>
        <p:nvSpPr>
          <p:cNvPr id="4" name="CasellaDiTesto 3">
            <a:extLst>
              <a:ext uri="{FF2B5EF4-FFF2-40B4-BE49-F238E27FC236}">
                <a16:creationId xmlns:a16="http://schemas.microsoft.com/office/drawing/2014/main" id="{60D92209-3536-4A85-BB04-8731BBEF3EEC}"/>
              </a:ext>
            </a:extLst>
          </p:cNvPr>
          <p:cNvSpPr txBox="1"/>
          <p:nvPr/>
        </p:nvSpPr>
        <p:spPr>
          <a:xfrm>
            <a:off x="6924145" y="5444409"/>
            <a:ext cx="4066357" cy="707886"/>
          </a:xfrm>
          <a:prstGeom prst="rect">
            <a:avLst/>
          </a:prstGeom>
          <a:noFill/>
        </p:spPr>
        <p:txBody>
          <a:bodyPr wrap="square" rtlCol="0">
            <a:spAutoFit/>
          </a:bodyPr>
          <a:lstStyle/>
          <a:p>
            <a:pPr algn="ctr"/>
            <a:r>
              <a:rPr lang="en-US" sz="2000" b="1" dirty="0">
                <a:solidFill>
                  <a:srgbClr val="118C77"/>
                </a:solidFill>
                <a:latin typeface="Arial" panose="020B0604020202020204" pitchFamily="34" charset="0"/>
                <a:ea typeface="Tahoma" panose="020B0604030504040204" pitchFamily="34" charset="0"/>
                <a:cs typeface="Arial" panose="020B0604020202020204" pitchFamily="34" charset="0"/>
              </a:rPr>
              <a:t>Then: also stimulating innovation and competitiveness</a:t>
            </a:r>
            <a:endParaRPr lang="it-IT" sz="2000" b="1" dirty="0">
              <a:solidFill>
                <a:prstClr val="black"/>
              </a:solidFill>
              <a:latin typeface="Arial" panose="020B0604020202020204" pitchFamily="34" charset="0"/>
            </a:endParaRPr>
          </a:p>
        </p:txBody>
      </p:sp>
      <p:sp>
        <p:nvSpPr>
          <p:cNvPr id="3" name="Segnaposto piè di pagina 2">
            <a:extLst>
              <a:ext uri="{FF2B5EF4-FFF2-40B4-BE49-F238E27FC236}">
                <a16:creationId xmlns:a16="http://schemas.microsoft.com/office/drawing/2014/main" id="{57F160E5-7494-5924-E28B-E78231DB681B}"/>
              </a:ext>
            </a:extLst>
          </p:cNvPr>
          <p:cNvSpPr>
            <a:spLocks noGrp="1"/>
          </p:cNvSpPr>
          <p:nvPr>
            <p:ph type="ftr" sz="quarter" idx="11"/>
          </p:nvPr>
        </p:nvSpPr>
        <p:spPr>
          <a:xfrm>
            <a:off x="609600" y="6356351"/>
            <a:ext cx="7416800"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5" name="Segnaposto numero diapositiva 4">
            <a:extLst>
              <a:ext uri="{FF2B5EF4-FFF2-40B4-BE49-F238E27FC236}">
                <a16:creationId xmlns:a16="http://schemas.microsoft.com/office/drawing/2014/main" id="{319BA229-BDAD-27A2-9777-6DF47BC2B91F}"/>
              </a:ext>
            </a:extLst>
          </p:cNvPr>
          <p:cNvSpPr>
            <a:spLocks noGrp="1"/>
          </p:cNvSpPr>
          <p:nvPr>
            <p:ph type="sldNum" sz="quarter" idx="12"/>
          </p:nvPr>
        </p:nvSpPr>
        <p:spPr/>
        <p:txBody>
          <a:bodyPr/>
          <a:lstStyle/>
          <a:p>
            <a:fld id="{1A5A8F46-C9F6-42A5-95B1-D32CD69AD4FE}" type="slidenum">
              <a:rPr lang="it-IT" smtClean="0"/>
              <a:pPr/>
              <a:t>11</a:t>
            </a:fld>
            <a:endParaRPr lang="it-IT"/>
          </a:p>
        </p:txBody>
      </p:sp>
    </p:spTree>
    <p:extLst>
      <p:ext uri="{BB962C8B-B14F-4D97-AF65-F5344CB8AC3E}">
        <p14:creationId xmlns:p14="http://schemas.microsoft.com/office/powerpoint/2010/main" val="25601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100" name="Picture 4099" descr="Front steps and columns of a majestic city building">
            <a:extLst>
              <a:ext uri="{FF2B5EF4-FFF2-40B4-BE49-F238E27FC236}">
                <a16:creationId xmlns:a16="http://schemas.microsoft.com/office/drawing/2014/main" id="{7D5D1255-0AD0-83CD-2C8A-591F9D7739D0}"/>
              </a:ext>
            </a:extLst>
          </p:cNvPr>
          <p:cNvPicPr>
            <a:picLocks noChangeAspect="1"/>
          </p:cNvPicPr>
          <p:nvPr/>
        </p:nvPicPr>
        <p:blipFill>
          <a:blip r:embed="rId2"/>
          <a:srcRect r="-1" b="15708"/>
          <a:stretch/>
        </p:blipFill>
        <p:spPr>
          <a:xfrm>
            <a:off x="54745" y="0"/>
            <a:ext cx="12188952" cy="6857990"/>
          </a:xfrm>
          <a:prstGeom prst="rect">
            <a:avLst/>
          </a:prstGeom>
        </p:spPr>
      </p:pic>
      <p:sp>
        <p:nvSpPr>
          <p:cNvPr id="4106" name="Freeform: Shape 4105">
            <a:extLst>
              <a:ext uri="{FF2B5EF4-FFF2-40B4-BE49-F238E27FC236}">
                <a16:creationId xmlns:a16="http://schemas.microsoft.com/office/drawing/2014/main" id="{FB27C166-470E-467E-9E9E-E235EEF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24691" y="0"/>
            <a:ext cx="7365784" cy="6858000"/>
          </a:xfrm>
          <a:custGeom>
            <a:avLst/>
            <a:gdLst>
              <a:gd name="connsiteX0" fmla="*/ 5742761 w 7365784"/>
              <a:gd name="connsiteY0" fmla="*/ 0 h 6858000"/>
              <a:gd name="connsiteX1" fmla="*/ 3076369 w 7365784"/>
              <a:gd name="connsiteY1" fmla="*/ 0 h 6858000"/>
              <a:gd name="connsiteX2" fmla="*/ 1949196 w 7365784"/>
              <a:gd name="connsiteY2" fmla="*/ 0 h 6858000"/>
              <a:gd name="connsiteX3" fmla="*/ 1583228 w 7365784"/>
              <a:gd name="connsiteY3" fmla="*/ 0 h 6858000"/>
              <a:gd name="connsiteX4" fmla="*/ 1457787 w 7365784"/>
              <a:gd name="connsiteY4" fmla="*/ 0 h 6858000"/>
              <a:gd name="connsiteX5" fmla="*/ 1445578 w 7365784"/>
              <a:gd name="connsiteY5" fmla="*/ 0 h 6858000"/>
              <a:gd name="connsiteX6" fmla="*/ 571708 w 7365784"/>
              <a:gd name="connsiteY6" fmla="*/ 0 h 6858000"/>
              <a:gd name="connsiteX7" fmla="*/ 237757 w 7365784"/>
              <a:gd name="connsiteY7" fmla="*/ 0 h 6858000"/>
              <a:gd name="connsiteX8" fmla="*/ 205161 w 7365784"/>
              <a:gd name="connsiteY8" fmla="*/ 0 h 6858000"/>
              <a:gd name="connsiteX9" fmla="*/ 0 w 7365784"/>
              <a:gd name="connsiteY9" fmla="*/ 0 h 6858000"/>
              <a:gd name="connsiteX10" fmla="*/ 0 w 7365784"/>
              <a:gd name="connsiteY10" fmla="*/ 6858000 h 6858000"/>
              <a:gd name="connsiteX11" fmla="*/ 205161 w 7365784"/>
              <a:gd name="connsiteY11" fmla="*/ 6858000 h 6858000"/>
              <a:gd name="connsiteX12" fmla="*/ 237757 w 7365784"/>
              <a:gd name="connsiteY12" fmla="*/ 6858000 h 6858000"/>
              <a:gd name="connsiteX13" fmla="*/ 571708 w 7365784"/>
              <a:gd name="connsiteY13" fmla="*/ 6858000 h 6858000"/>
              <a:gd name="connsiteX14" fmla="*/ 1274834 w 7365784"/>
              <a:gd name="connsiteY14" fmla="*/ 6858000 h 6858000"/>
              <a:gd name="connsiteX15" fmla="*/ 1445578 w 7365784"/>
              <a:gd name="connsiteY15" fmla="*/ 6858000 h 6858000"/>
              <a:gd name="connsiteX16" fmla="*/ 1457787 w 7365784"/>
              <a:gd name="connsiteY16" fmla="*/ 6858000 h 6858000"/>
              <a:gd name="connsiteX17" fmla="*/ 1949196 w 7365784"/>
              <a:gd name="connsiteY17" fmla="*/ 6858000 h 6858000"/>
              <a:gd name="connsiteX18" fmla="*/ 3076369 w 7365784"/>
              <a:gd name="connsiteY18" fmla="*/ 6858000 h 6858000"/>
              <a:gd name="connsiteX19" fmla="*/ 4863030 w 7365784"/>
              <a:gd name="connsiteY19" fmla="*/ 6858000 h 6858000"/>
              <a:gd name="connsiteX20" fmla="*/ 4974786 w 7365784"/>
              <a:gd name="connsiteY20" fmla="*/ 6780599 h 6858000"/>
              <a:gd name="connsiteX21" fmla="*/ 5491434 w 7365784"/>
              <a:gd name="connsiteY21" fmla="*/ 6374814 h 6858000"/>
              <a:gd name="connsiteX22" fmla="*/ 7365784 w 7365784"/>
              <a:gd name="connsiteY22" fmla="*/ 3621656 h 6858000"/>
              <a:gd name="connsiteX23" fmla="*/ 5764885 w 736578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5784" h="6858000">
                <a:moveTo>
                  <a:pt x="5742761" y="0"/>
                </a:moveTo>
                <a:lnTo>
                  <a:pt x="3076369" y="0"/>
                </a:lnTo>
                <a:lnTo>
                  <a:pt x="1949196" y="0"/>
                </a:lnTo>
                <a:lnTo>
                  <a:pt x="1583228" y="0"/>
                </a:lnTo>
                <a:lnTo>
                  <a:pt x="1457787" y="0"/>
                </a:lnTo>
                <a:lnTo>
                  <a:pt x="1445578" y="0"/>
                </a:lnTo>
                <a:lnTo>
                  <a:pt x="571708" y="0"/>
                </a:lnTo>
                <a:lnTo>
                  <a:pt x="237757" y="0"/>
                </a:lnTo>
                <a:lnTo>
                  <a:pt x="205161" y="0"/>
                </a:lnTo>
                <a:lnTo>
                  <a:pt x="0" y="0"/>
                </a:lnTo>
                <a:lnTo>
                  <a:pt x="0" y="6858000"/>
                </a:lnTo>
                <a:lnTo>
                  <a:pt x="205161" y="6858000"/>
                </a:lnTo>
                <a:lnTo>
                  <a:pt x="237757" y="6858000"/>
                </a:lnTo>
                <a:lnTo>
                  <a:pt x="571708" y="6858000"/>
                </a:lnTo>
                <a:lnTo>
                  <a:pt x="1274834" y="6858000"/>
                </a:lnTo>
                <a:lnTo>
                  <a:pt x="1445578" y="6858000"/>
                </a:lnTo>
                <a:lnTo>
                  <a:pt x="1457787" y="6858000"/>
                </a:lnTo>
                <a:lnTo>
                  <a:pt x="1949196" y="6858000"/>
                </a:lnTo>
                <a:lnTo>
                  <a:pt x="3076369" y="6858000"/>
                </a:lnTo>
                <a:lnTo>
                  <a:pt x="4863030" y="6858000"/>
                </a:lnTo>
                <a:lnTo>
                  <a:pt x="4974786" y="6780599"/>
                </a:lnTo>
                <a:cubicBezTo>
                  <a:pt x="5148604" y="6653108"/>
                  <a:pt x="5319231" y="6515397"/>
                  <a:pt x="5491434" y="6374814"/>
                </a:cubicBezTo>
                <a:cubicBezTo>
                  <a:pt x="6437059" y="5602839"/>
                  <a:pt x="7365784" y="4969131"/>
                  <a:pt x="7365784" y="3621656"/>
                </a:cubicBezTo>
                <a:cubicBezTo>
                  <a:pt x="7365784" y="2093192"/>
                  <a:pt x="6792048" y="754641"/>
                  <a:pt x="576488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08" name="Freeform: Shape 4107">
            <a:extLst>
              <a:ext uri="{FF2B5EF4-FFF2-40B4-BE49-F238E27FC236}">
                <a16:creationId xmlns:a16="http://schemas.microsoft.com/office/drawing/2014/main" id="{673636C8-1392-483A-8A7A-CA259E806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3671" y="0"/>
            <a:ext cx="7208329" cy="6858000"/>
          </a:xfrm>
          <a:custGeom>
            <a:avLst/>
            <a:gdLst>
              <a:gd name="connsiteX0" fmla="*/ 5585306 w 7208329"/>
              <a:gd name="connsiteY0" fmla="*/ 0 h 6858000"/>
              <a:gd name="connsiteX1" fmla="*/ 2918914 w 7208329"/>
              <a:gd name="connsiteY1" fmla="*/ 0 h 6858000"/>
              <a:gd name="connsiteX2" fmla="*/ 1592911 w 7208329"/>
              <a:gd name="connsiteY2" fmla="*/ 0 h 6858000"/>
              <a:gd name="connsiteX3" fmla="*/ 1425773 w 7208329"/>
              <a:gd name="connsiteY3" fmla="*/ 0 h 6858000"/>
              <a:gd name="connsiteX4" fmla="*/ 1300332 w 7208329"/>
              <a:gd name="connsiteY4" fmla="*/ 0 h 6858000"/>
              <a:gd name="connsiteX5" fmla="*/ 1288123 w 7208329"/>
              <a:gd name="connsiteY5" fmla="*/ 0 h 6858000"/>
              <a:gd name="connsiteX6" fmla="*/ 414253 w 7208329"/>
              <a:gd name="connsiteY6" fmla="*/ 0 h 6858000"/>
              <a:gd name="connsiteX7" fmla="*/ 80302 w 7208329"/>
              <a:gd name="connsiteY7" fmla="*/ 0 h 6858000"/>
              <a:gd name="connsiteX8" fmla="*/ 47706 w 7208329"/>
              <a:gd name="connsiteY8" fmla="*/ 0 h 6858000"/>
              <a:gd name="connsiteX9" fmla="*/ 0 w 7208329"/>
              <a:gd name="connsiteY9" fmla="*/ 0 h 6858000"/>
              <a:gd name="connsiteX10" fmla="*/ 0 w 7208329"/>
              <a:gd name="connsiteY10" fmla="*/ 6858000 h 6858000"/>
              <a:gd name="connsiteX11" fmla="*/ 47706 w 7208329"/>
              <a:gd name="connsiteY11" fmla="*/ 6858000 h 6858000"/>
              <a:gd name="connsiteX12" fmla="*/ 80302 w 7208329"/>
              <a:gd name="connsiteY12" fmla="*/ 6858000 h 6858000"/>
              <a:gd name="connsiteX13" fmla="*/ 414253 w 7208329"/>
              <a:gd name="connsiteY13" fmla="*/ 6858000 h 6858000"/>
              <a:gd name="connsiteX14" fmla="*/ 1117379 w 7208329"/>
              <a:gd name="connsiteY14" fmla="*/ 6858000 h 6858000"/>
              <a:gd name="connsiteX15" fmla="*/ 1288123 w 7208329"/>
              <a:gd name="connsiteY15" fmla="*/ 6858000 h 6858000"/>
              <a:gd name="connsiteX16" fmla="*/ 1300332 w 7208329"/>
              <a:gd name="connsiteY16" fmla="*/ 6858000 h 6858000"/>
              <a:gd name="connsiteX17" fmla="*/ 1592911 w 7208329"/>
              <a:gd name="connsiteY17" fmla="*/ 6858000 h 6858000"/>
              <a:gd name="connsiteX18" fmla="*/ 2918914 w 7208329"/>
              <a:gd name="connsiteY18" fmla="*/ 6858000 h 6858000"/>
              <a:gd name="connsiteX19" fmla="*/ 4705575 w 7208329"/>
              <a:gd name="connsiteY19" fmla="*/ 6858000 h 6858000"/>
              <a:gd name="connsiteX20" fmla="*/ 4817331 w 7208329"/>
              <a:gd name="connsiteY20" fmla="*/ 6780599 h 6858000"/>
              <a:gd name="connsiteX21" fmla="*/ 5333979 w 7208329"/>
              <a:gd name="connsiteY21" fmla="*/ 6374814 h 6858000"/>
              <a:gd name="connsiteX22" fmla="*/ 7208329 w 7208329"/>
              <a:gd name="connsiteY22" fmla="*/ 3621656 h 6858000"/>
              <a:gd name="connsiteX23" fmla="*/ 5607430 w 7208329"/>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8329" h="6858000">
                <a:moveTo>
                  <a:pt x="5585306" y="0"/>
                </a:moveTo>
                <a:lnTo>
                  <a:pt x="2918914" y="0"/>
                </a:lnTo>
                <a:lnTo>
                  <a:pt x="1592911" y="0"/>
                </a:lnTo>
                <a:lnTo>
                  <a:pt x="1425773" y="0"/>
                </a:lnTo>
                <a:lnTo>
                  <a:pt x="1300332" y="0"/>
                </a:lnTo>
                <a:lnTo>
                  <a:pt x="1288123" y="0"/>
                </a:lnTo>
                <a:lnTo>
                  <a:pt x="414253" y="0"/>
                </a:lnTo>
                <a:lnTo>
                  <a:pt x="80302" y="0"/>
                </a:lnTo>
                <a:lnTo>
                  <a:pt x="47706" y="0"/>
                </a:lnTo>
                <a:lnTo>
                  <a:pt x="0" y="0"/>
                </a:lnTo>
                <a:lnTo>
                  <a:pt x="0" y="6858000"/>
                </a:lnTo>
                <a:lnTo>
                  <a:pt x="47706" y="6858000"/>
                </a:lnTo>
                <a:lnTo>
                  <a:pt x="80302" y="6858000"/>
                </a:lnTo>
                <a:lnTo>
                  <a:pt x="414253" y="6858000"/>
                </a:lnTo>
                <a:lnTo>
                  <a:pt x="1117379" y="6858000"/>
                </a:lnTo>
                <a:lnTo>
                  <a:pt x="1288123" y="6858000"/>
                </a:lnTo>
                <a:lnTo>
                  <a:pt x="1300332" y="6858000"/>
                </a:lnTo>
                <a:lnTo>
                  <a:pt x="1592911" y="6858000"/>
                </a:lnTo>
                <a:lnTo>
                  <a:pt x="2918914" y="6858000"/>
                </a:lnTo>
                <a:lnTo>
                  <a:pt x="4705575" y="6858000"/>
                </a:lnTo>
                <a:lnTo>
                  <a:pt x="4817331" y="6780599"/>
                </a:lnTo>
                <a:cubicBezTo>
                  <a:pt x="4991149" y="6653108"/>
                  <a:pt x="5161776" y="6515397"/>
                  <a:pt x="5333979" y="6374814"/>
                </a:cubicBezTo>
                <a:cubicBezTo>
                  <a:pt x="6279604" y="5602839"/>
                  <a:pt x="7208329" y="4969131"/>
                  <a:pt x="7208329" y="3621656"/>
                </a:cubicBezTo>
                <a:cubicBezTo>
                  <a:pt x="7208329" y="2093192"/>
                  <a:pt x="6634593" y="754641"/>
                  <a:pt x="5607430"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0" name="Freeform: Shape 4109">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139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98" name="Rectangle 2">
            <a:extLst>
              <a:ext uri="{FF2B5EF4-FFF2-40B4-BE49-F238E27FC236}">
                <a16:creationId xmlns:a16="http://schemas.microsoft.com/office/drawing/2014/main" id="{62ABF7DF-799C-4D69-949A-2995E5740E37}"/>
              </a:ext>
            </a:extLst>
          </p:cNvPr>
          <p:cNvSpPr>
            <a:spLocks noGrp="1" noChangeArrowheads="1"/>
          </p:cNvSpPr>
          <p:nvPr>
            <p:ph type="ctrTitle"/>
          </p:nvPr>
        </p:nvSpPr>
        <p:spPr>
          <a:xfrm>
            <a:off x="5970897" y="1346268"/>
            <a:ext cx="5568285" cy="1566265"/>
          </a:xfrm>
        </p:spPr>
        <p:txBody>
          <a:bodyPr>
            <a:normAutofit/>
          </a:bodyPr>
          <a:lstStyle/>
          <a:p>
            <a:pPr algn="l" eaLnBrk="1" hangingPunct="1">
              <a:defRPr/>
            </a:pPr>
            <a:r>
              <a:rPr lang="it-IT" altLang="it-IT" dirty="0" err="1">
                <a:solidFill>
                  <a:schemeClr val="accent1"/>
                </a:solidFill>
              </a:rPr>
              <a:t>Legislation</a:t>
            </a:r>
            <a:endParaRPr lang="it-IT" altLang="it-IT" dirty="0">
              <a:solidFill>
                <a:schemeClr val="accent1"/>
              </a:solidFill>
            </a:endParaRPr>
          </a:p>
        </p:txBody>
      </p:sp>
      <p:sp>
        <p:nvSpPr>
          <p:cNvPr id="3" name="Sottotitolo 2">
            <a:extLst>
              <a:ext uri="{FF2B5EF4-FFF2-40B4-BE49-F238E27FC236}">
                <a16:creationId xmlns:a16="http://schemas.microsoft.com/office/drawing/2014/main" id="{2ECC642D-4D46-4E22-A9EB-AB04420E614A}"/>
              </a:ext>
            </a:extLst>
          </p:cNvPr>
          <p:cNvSpPr>
            <a:spLocks noGrp="1"/>
          </p:cNvSpPr>
          <p:nvPr>
            <p:ph type="subTitle" idx="1"/>
          </p:nvPr>
        </p:nvSpPr>
        <p:spPr>
          <a:xfrm>
            <a:off x="5506497" y="3409307"/>
            <a:ext cx="5569714" cy="1957610"/>
          </a:xfrm>
        </p:spPr>
        <p:txBody>
          <a:bodyPr>
            <a:noAutofit/>
          </a:bodyPr>
          <a:lstStyle/>
          <a:p>
            <a:pPr algn="l"/>
            <a:r>
              <a:rPr lang="en-US" dirty="0"/>
              <a:t>It presides over the public interest in environmental protection.</a:t>
            </a:r>
          </a:p>
          <a:p>
            <a:pPr algn="l"/>
            <a:r>
              <a:rPr lang="en-US" dirty="0"/>
              <a:t> </a:t>
            </a:r>
          </a:p>
          <a:p>
            <a:pPr algn="l"/>
            <a:r>
              <a:rPr lang="en-US" dirty="0">
                <a:effectLst>
                  <a:outerShdw blurRad="38100" dist="38100" dir="2700000" algn="tl">
                    <a:srgbClr val="000000">
                      <a:alpha val="43137"/>
                    </a:srgbClr>
                  </a:outerShdw>
                </a:effectLst>
              </a:rPr>
              <a:t>A risk? </a:t>
            </a:r>
          </a:p>
          <a:p>
            <a:pPr algn="l"/>
            <a:r>
              <a:rPr lang="en-US" dirty="0">
                <a:effectLst>
                  <a:outerShdw blurRad="38100" dist="38100" dir="2700000" algn="tl">
                    <a:srgbClr val="000000">
                      <a:alpha val="43137"/>
                    </a:srgbClr>
                  </a:outerShdw>
                </a:effectLst>
              </a:rPr>
              <a:t>No: a point of attention</a:t>
            </a:r>
            <a:endParaRPr lang="it-IT"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34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749AB439-BF9F-4DD5-9EFD-4C9674B3A41A}"/>
              </a:ext>
            </a:extLst>
          </p:cNvPr>
          <p:cNvSpPr txBox="1"/>
          <p:nvPr/>
        </p:nvSpPr>
        <p:spPr>
          <a:xfrm>
            <a:off x="540875" y="178791"/>
            <a:ext cx="10640154"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Environmental legislation</a:t>
            </a:r>
          </a:p>
        </p:txBody>
      </p:sp>
      <p:sp>
        <p:nvSpPr>
          <p:cNvPr id="6" name="CasellaDiTesto 5">
            <a:extLst>
              <a:ext uri="{FF2B5EF4-FFF2-40B4-BE49-F238E27FC236}">
                <a16:creationId xmlns:a16="http://schemas.microsoft.com/office/drawing/2014/main" id="{A35C367A-9193-47B2-8090-F8E6D182552C}"/>
              </a:ext>
            </a:extLst>
          </p:cNvPr>
          <p:cNvSpPr txBox="1"/>
          <p:nvPr/>
        </p:nvSpPr>
        <p:spPr>
          <a:xfrm>
            <a:off x="4702714" y="1046111"/>
            <a:ext cx="5279486" cy="400110"/>
          </a:xfrm>
          <a:prstGeom prst="rect">
            <a:avLst/>
          </a:prstGeom>
          <a:noFill/>
        </p:spPr>
        <p:txBody>
          <a:bodyPr wrap="square" rtlCol="0">
            <a:spAutoFit/>
          </a:bodyPr>
          <a:lstStyle/>
          <a:p>
            <a:r>
              <a:rPr lang="en-US" sz="2000" i="1" dirty="0">
                <a:solidFill>
                  <a:prstClr val="black"/>
                </a:solidFill>
                <a:latin typeface="Arial" panose="020B0604020202020204" pitchFamily="34" charset="0"/>
              </a:rPr>
              <a:t>Focal points</a:t>
            </a:r>
          </a:p>
        </p:txBody>
      </p:sp>
      <p:sp>
        <p:nvSpPr>
          <p:cNvPr id="3" name="CasellaDiTesto 2">
            <a:extLst>
              <a:ext uri="{FF2B5EF4-FFF2-40B4-BE49-F238E27FC236}">
                <a16:creationId xmlns:a16="http://schemas.microsoft.com/office/drawing/2014/main" id="{EDD3CDBF-2A45-47F2-9D91-2FA62BD84B30}"/>
              </a:ext>
            </a:extLst>
          </p:cNvPr>
          <p:cNvSpPr txBox="1"/>
          <p:nvPr/>
        </p:nvSpPr>
        <p:spPr>
          <a:xfrm>
            <a:off x="540875" y="1446221"/>
            <a:ext cx="5142016" cy="5016758"/>
          </a:xfrm>
          <a:prstGeom prst="rect">
            <a:avLst/>
          </a:prstGeom>
          <a:noFill/>
        </p:spPr>
        <p:txBody>
          <a:bodyPr wrap="square" rtlCol="0">
            <a:spAutoFit/>
          </a:bodyPr>
          <a:lstStyle/>
          <a:p>
            <a:r>
              <a:rPr lang="en-US" sz="2000" i="1" dirty="0">
                <a:solidFill>
                  <a:srgbClr val="0070C0"/>
                </a:solidFill>
                <a:latin typeface="Arial" panose="020B0604020202020204" pitchFamily="34" charset="0"/>
              </a:rPr>
              <a:t>Localization</a:t>
            </a:r>
            <a:r>
              <a:rPr lang="en-US" sz="2000" i="1" dirty="0">
                <a:solidFill>
                  <a:prstClr val="black"/>
                </a:solidFill>
                <a:latin typeface="Arial" panose="020B0604020202020204" pitchFamily="34" charset="0"/>
              </a:rPr>
              <a:t>: </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Environmental Vulnerability </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Environmental quality</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Environmental receptivity</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Social Deterrence</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Local government history with respect to parallel location case histories</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Homogeneity with planning framework</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Flexibility with respect to possible developments</a:t>
            </a:r>
          </a:p>
          <a:p>
            <a:endParaRPr lang="en-US" sz="2000" i="1" dirty="0">
              <a:solidFill>
                <a:prstClr val="black"/>
              </a:solidFill>
              <a:latin typeface="Arial" panose="020B0604020202020204" pitchFamily="34" charset="0"/>
            </a:endParaRPr>
          </a:p>
          <a:p>
            <a:r>
              <a:rPr lang="en-US" sz="2000" i="1" dirty="0">
                <a:solidFill>
                  <a:srgbClr val="0070C0"/>
                </a:solidFill>
                <a:latin typeface="Arial" panose="020B0604020202020204" pitchFamily="34" charset="0"/>
              </a:rPr>
              <a:t>Administrative Framework</a:t>
            </a:r>
            <a:r>
              <a:rPr lang="en-US" sz="2000" i="1" dirty="0">
                <a:solidFill>
                  <a:prstClr val="black"/>
                </a:solidFill>
                <a:latin typeface="Arial" panose="020B0604020202020204" pitchFamily="34" charset="0"/>
              </a:rPr>
              <a:t>:</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Complexity and plurality of referents</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Procedural timelines and homogeneity</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Routine and extraordinary periodic controls</a:t>
            </a:r>
          </a:p>
        </p:txBody>
      </p:sp>
      <p:sp>
        <p:nvSpPr>
          <p:cNvPr id="12" name="CasellaDiTesto 11">
            <a:extLst>
              <a:ext uri="{FF2B5EF4-FFF2-40B4-BE49-F238E27FC236}">
                <a16:creationId xmlns:a16="http://schemas.microsoft.com/office/drawing/2014/main" id="{78EE1F64-37AD-4C29-A393-DE67B775C263}"/>
              </a:ext>
            </a:extLst>
          </p:cNvPr>
          <p:cNvSpPr txBox="1"/>
          <p:nvPr/>
        </p:nvSpPr>
        <p:spPr>
          <a:xfrm>
            <a:off x="5860952" y="2061774"/>
            <a:ext cx="6028660" cy="3785652"/>
          </a:xfrm>
          <a:prstGeom prst="rect">
            <a:avLst/>
          </a:prstGeom>
          <a:noFill/>
        </p:spPr>
        <p:txBody>
          <a:bodyPr wrap="square" rtlCol="0">
            <a:spAutoFit/>
          </a:bodyPr>
          <a:lstStyle/>
          <a:p>
            <a:r>
              <a:rPr lang="en-US" sz="2000" i="1" dirty="0">
                <a:solidFill>
                  <a:srgbClr val="0070C0"/>
                </a:solidFill>
                <a:latin typeface="Arial" panose="020B0604020202020204" pitchFamily="34" charset="0"/>
              </a:rPr>
              <a:t>Business technical skills in the environmental field:</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Technical competence </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Continuity and efficiency of environmental principals</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Quality of purchased Environmental Services</a:t>
            </a:r>
          </a:p>
          <a:p>
            <a:endParaRPr lang="en-US" sz="2000" i="1" dirty="0">
              <a:solidFill>
                <a:prstClr val="black"/>
              </a:solidFill>
              <a:latin typeface="Arial" panose="020B0604020202020204" pitchFamily="34" charset="0"/>
            </a:endParaRPr>
          </a:p>
          <a:p>
            <a:r>
              <a:rPr lang="en-US" sz="2000" i="1" dirty="0">
                <a:solidFill>
                  <a:srgbClr val="0070C0"/>
                </a:solidFill>
                <a:latin typeface="Arial" panose="020B0604020202020204" pitchFamily="34" charset="0"/>
              </a:rPr>
              <a:t>Management and investment framework:</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Relative rigidity in management and plant changes</a:t>
            </a:r>
          </a:p>
          <a:p>
            <a:pPr marL="285750" indent="-285750">
              <a:buFont typeface="Arial" panose="020B0604020202020204" pitchFamily="34" charset="0"/>
              <a:buChar char="•"/>
            </a:pPr>
            <a:r>
              <a:rPr lang="en-US" sz="2000" dirty="0">
                <a:solidFill>
                  <a:prstClr val="black"/>
                </a:solidFill>
                <a:latin typeface="Arial" panose="020B0604020202020204" pitchFamily="34" charset="0"/>
              </a:rPr>
              <a:t>Obligations/opportunities for plant, process, product upgrades (e.g., new laws, BAT, substance ban.... permit review)</a:t>
            </a:r>
          </a:p>
        </p:txBody>
      </p:sp>
      <p:sp>
        <p:nvSpPr>
          <p:cNvPr id="2" name="Segnaposto piè di pagina 1">
            <a:extLst>
              <a:ext uri="{FF2B5EF4-FFF2-40B4-BE49-F238E27FC236}">
                <a16:creationId xmlns:a16="http://schemas.microsoft.com/office/drawing/2014/main" id="{EE84DAD4-EC6B-A00C-950C-4F8918ABBABF}"/>
              </a:ext>
            </a:extLst>
          </p:cNvPr>
          <p:cNvSpPr>
            <a:spLocks noGrp="1"/>
          </p:cNvSpPr>
          <p:nvPr>
            <p:ph type="ftr" sz="quarter" idx="11"/>
          </p:nvPr>
        </p:nvSpPr>
        <p:spPr>
          <a:xfrm>
            <a:off x="540875" y="6356351"/>
            <a:ext cx="7485525" cy="365125"/>
          </a:xfrm>
        </p:spPr>
        <p:txBody>
          <a:bodyPr/>
          <a:lstStyle/>
          <a:p>
            <a:r>
              <a:rPr lang="en-US" sz="900"/>
              <a:t>Environmental risk and business strategies                        29/10/2024 Bruno Barbera</a:t>
            </a:r>
          </a:p>
        </p:txBody>
      </p:sp>
      <p:sp>
        <p:nvSpPr>
          <p:cNvPr id="4" name="Segnaposto numero diapositiva 3">
            <a:extLst>
              <a:ext uri="{FF2B5EF4-FFF2-40B4-BE49-F238E27FC236}">
                <a16:creationId xmlns:a16="http://schemas.microsoft.com/office/drawing/2014/main" id="{CA3B58A5-9019-F270-8694-6E5D68D89BED}"/>
              </a:ext>
            </a:extLst>
          </p:cNvPr>
          <p:cNvSpPr>
            <a:spLocks noGrp="1"/>
          </p:cNvSpPr>
          <p:nvPr>
            <p:ph type="sldNum" sz="quarter" idx="12"/>
          </p:nvPr>
        </p:nvSpPr>
        <p:spPr/>
        <p:txBody>
          <a:bodyPr/>
          <a:lstStyle/>
          <a:p>
            <a:fld id="{1A5A8F46-C9F6-42A5-95B1-D32CD69AD4FE}" type="slidenum">
              <a:rPr lang="en-US" smtClean="0"/>
              <a:pPr/>
              <a:t>13</a:t>
            </a:fld>
            <a:endParaRPr lang="en-US"/>
          </a:p>
        </p:txBody>
      </p:sp>
    </p:spTree>
    <p:extLst>
      <p:ext uri="{BB962C8B-B14F-4D97-AF65-F5344CB8AC3E}">
        <p14:creationId xmlns:p14="http://schemas.microsoft.com/office/powerpoint/2010/main" val="35926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fade">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xEl>
                                              <p:pRg st="1" end="1"/>
                                            </p:txEl>
                                          </p:spTgt>
                                        </p:tgtEl>
                                        <p:attrNameLst>
                                          <p:attrName>style.visibility</p:attrName>
                                        </p:attrNameLst>
                                      </p:cBhvr>
                                      <p:to>
                                        <p:strVal val="visible"/>
                                      </p:to>
                                    </p:set>
                                    <p:animEffect transition="in" filter="fade">
                                      <p:cBhvr>
                                        <p:cTn id="72" dur="500"/>
                                        <p:tgtEl>
                                          <p:spTgt spid="1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xEl>
                                              <p:pRg st="2" end="2"/>
                                            </p:txEl>
                                          </p:spTgt>
                                        </p:tgtEl>
                                        <p:attrNameLst>
                                          <p:attrName>style.visibility</p:attrName>
                                        </p:attrNameLst>
                                      </p:cBhvr>
                                      <p:to>
                                        <p:strVal val="visible"/>
                                      </p:to>
                                    </p:set>
                                    <p:animEffect transition="in" filter="fade">
                                      <p:cBhvr>
                                        <p:cTn id="77" dur="500"/>
                                        <p:tgtEl>
                                          <p:spTgt spid="1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2">
                                            <p:txEl>
                                              <p:pRg st="3" end="3"/>
                                            </p:txEl>
                                          </p:spTgt>
                                        </p:tgtEl>
                                        <p:attrNameLst>
                                          <p:attrName>style.visibility</p:attrName>
                                        </p:attrNameLst>
                                      </p:cBhvr>
                                      <p:to>
                                        <p:strVal val="visible"/>
                                      </p:to>
                                    </p:set>
                                    <p:animEffect transition="in" filter="fade">
                                      <p:cBhvr>
                                        <p:cTn id="82" dur="500"/>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
                                            <p:txEl>
                                              <p:pRg st="5" end="5"/>
                                            </p:txEl>
                                          </p:spTgt>
                                        </p:tgtEl>
                                        <p:attrNameLst>
                                          <p:attrName>style.visibility</p:attrName>
                                        </p:attrNameLst>
                                      </p:cBhvr>
                                      <p:to>
                                        <p:strVal val="visible"/>
                                      </p:to>
                                    </p:set>
                                    <p:animEffect transition="in" filter="fade">
                                      <p:cBhvr>
                                        <p:cTn id="87" dur="500"/>
                                        <p:tgtEl>
                                          <p:spTgt spid="12">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2">
                                            <p:txEl>
                                              <p:pRg st="6" end="6"/>
                                            </p:txEl>
                                          </p:spTgt>
                                        </p:tgtEl>
                                        <p:attrNameLst>
                                          <p:attrName>style.visibility</p:attrName>
                                        </p:attrNameLst>
                                      </p:cBhvr>
                                      <p:to>
                                        <p:strVal val="visible"/>
                                      </p:to>
                                    </p:set>
                                    <p:animEffect transition="in" filter="fade">
                                      <p:cBhvr>
                                        <p:cTn id="92" dur="500"/>
                                        <p:tgtEl>
                                          <p:spTgt spid="12">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2">
                                            <p:txEl>
                                              <p:pRg st="7" end="7"/>
                                            </p:txEl>
                                          </p:spTgt>
                                        </p:tgtEl>
                                        <p:attrNameLst>
                                          <p:attrName>style.visibility</p:attrName>
                                        </p:attrNameLst>
                                      </p:cBhvr>
                                      <p:to>
                                        <p:strVal val="visible"/>
                                      </p:to>
                                    </p:set>
                                    <p:animEffect transition="in" filter="fade">
                                      <p:cBhvr>
                                        <p:cTn id="9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62ABF7DF-799C-4D69-949A-2995E5740E37}"/>
              </a:ext>
            </a:extLst>
          </p:cNvPr>
          <p:cNvSpPr>
            <a:spLocks noGrp="1" noChangeArrowheads="1"/>
          </p:cNvSpPr>
          <p:nvPr>
            <p:ph type="ctrTitle"/>
          </p:nvPr>
        </p:nvSpPr>
        <p:spPr>
          <a:xfrm>
            <a:off x="6194716" y="739978"/>
            <a:ext cx="5334930" cy="3004145"/>
          </a:xfrm>
        </p:spPr>
        <p:txBody>
          <a:bodyPr>
            <a:normAutofit/>
          </a:bodyPr>
          <a:lstStyle/>
          <a:p>
            <a:pPr eaLnBrk="1" hangingPunct="1">
              <a:defRPr/>
            </a:pPr>
            <a:r>
              <a:rPr lang="en-US" altLang="it-IT" b="0">
                <a:effectLst/>
                <a:ea typeface="Tahoma" panose="020B0604030504040204" pitchFamily="34" charset="0"/>
                <a:cs typeface="Arial" panose="020B0604020202020204" pitchFamily="34" charset="0"/>
              </a:rPr>
              <a:t>Strategic Scenarios</a:t>
            </a:r>
          </a:p>
        </p:txBody>
      </p:sp>
      <p:sp>
        <p:nvSpPr>
          <p:cNvPr id="3" name="Sottotitolo 2">
            <a:extLst>
              <a:ext uri="{FF2B5EF4-FFF2-40B4-BE49-F238E27FC236}">
                <a16:creationId xmlns:a16="http://schemas.microsoft.com/office/drawing/2014/main" id="{2ECC642D-4D46-4E22-A9EB-AB04420E614A}"/>
              </a:ext>
            </a:extLst>
          </p:cNvPr>
          <p:cNvSpPr>
            <a:spLocks noGrp="1"/>
          </p:cNvSpPr>
          <p:nvPr>
            <p:ph type="subTitle" idx="1"/>
          </p:nvPr>
        </p:nvSpPr>
        <p:spPr>
          <a:xfrm>
            <a:off x="6194715" y="3836197"/>
            <a:ext cx="5334931" cy="2189214"/>
          </a:xfrm>
        </p:spPr>
        <p:txBody>
          <a:bodyPr>
            <a:normAutofit/>
          </a:bodyPr>
          <a:lstStyle/>
          <a:p>
            <a:r>
              <a:rPr lang="en-US"/>
              <a:t>They are often </a:t>
            </a:r>
            <a:r>
              <a:rPr lang="en-US" b="1"/>
              <a:t>not</a:t>
            </a:r>
            <a:r>
              <a:rPr lang="en-US"/>
              <a:t> under the enterprise’s control</a:t>
            </a:r>
          </a:p>
          <a:p>
            <a:endParaRPr lang="en-US"/>
          </a:p>
          <a:p>
            <a:r>
              <a:rPr lang="en-US"/>
              <a:t> </a:t>
            </a:r>
            <a:r>
              <a:rPr lang="en-US" i="1"/>
              <a:t>How to manage them?</a:t>
            </a:r>
            <a:endParaRPr lang="it-IT" i="1"/>
          </a:p>
        </p:txBody>
      </p:sp>
      <p:sp>
        <p:nvSpPr>
          <p:cNvPr id="4111" name="Freeform: Shape 41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7" name="Freeform: Shape 41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100" name="Picture 4099" descr="Person holding chess piece">
            <a:extLst>
              <a:ext uri="{FF2B5EF4-FFF2-40B4-BE49-F238E27FC236}">
                <a16:creationId xmlns:a16="http://schemas.microsoft.com/office/drawing/2014/main" id="{55E7A76C-87A7-4579-05DA-041DEE2E9143}"/>
              </a:ext>
            </a:extLst>
          </p:cNvPr>
          <p:cNvPicPr>
            <a:picLocks noChangeAspect="1"/>
          </p:cNvPicPr>
          <p:nvPr/>
        </p:nvPicPr>
        <p:blipFill>
          <a:blip r:embed="rId2"/>
          <a:srcRect l="14669" r="958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121" name="Freeform: Shape 41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495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E57DC35-EF77-46D5-9F14-D80D663C9AD2}"/>
              </a:ext>
            </a:extLst>
          </p:cNvPr>
          <p:cNvSpPr/>
          <p:nvPr/>
        </p:nvSpPr>
        <p:spPr>
          <a:xfrm>
            <a:off x="3229049" y="734690"/>
            <a:ext cx="5733901" cy="830997"/>
          </a:xfrm>
          <a:prstGeom prst="rect">
            <a:avLst/>
          </a:prstGeom>
        </p:spPr>
        <p:txBody>
          <a:bodyPr wrap="square">
            <a:spAutoFit/>
          </a:bodyPr>
          <a:lstStyle/>
          <a:p>
            <a:pPr algn="ctr"/>
            <a:r>
              <a:rPr lang="it-IT" altLang="it-IT" sz="4800" b="0" dirty="0">
                <a:solidFill>
                  <a:schemeClr val="accent1"/>
                </a:solidFill>
                <a:effectLst/>
                <a:latin typeface="Arial" panose="020B0604020202020204" pitchFamily="34" charset="0"/>
                <a:ea typeface="Tahoma" panose="020B0604030504040204" pitchFamily="34" charset="0"/>
                <a:cs typeface="Arial" panose="020B0604020202020204" pitchFamily="34" charset="0"/>
              </a:rPr>
              <a:t>Strategic </a:t>
            </a:r>
            <a:r>
              <a:rPr lang="it-IT" altLang="it-IT" sz="4800" b="0" dirty="0" err="1">
                <a:solidFill>
                  <a:schemeClr val="accent1"/>
                </a:solidFill>
                <a:effectLst/>
                <a:latin typeface="Arial" panose="020B0604020202020204" pitchFamily="34" charset="0"/>
                <a:ea typeface="Tahoma" panose="020B0604030504040204" pitchFamily="34" charset="0"/>
                <a:cs typeface="Arial" panose="020B0604020202020204" pitchFamily="34" charset="0"/>
              </a:rPr>
              <a:t>Scenarios</a:t>
            </a:r>
            <a:endParaRPr lang="it-IT" sz="2000" dirty="0">
              <a:solidFill>
                <a:schemeClr val="accent1"/>
              </a:solidFill>
              <a:latin typeface="Arial" panose="020B0604020202020204" pitchFamily="34" charset="0"/>
              <a:cs typeface="Arial" panose="020B0604020202020204" pitchFamily="34" charset="0"/>
            </a:endParaRPr>
          </a:p>
        </p:txBody>
      </p:sp>
      <p:sp>
        <p:nvSpPr>
          <p:cNvPr id="2" name="Segnaposto piè di pagina 1">
            <a:extLst>
              <a:ext uri="{FF2B5EF4-FFF2-40B4-BE49-F238E27FC236}">
                <a16:creationId xmlns:a16="http://schemas.microsoft.com/office/drawing/2014/main" id="{3925852D-9E39-B952-7D80-81BE22CE6033}"/>
              </a:ext>
            </a:extLst>
          </p:cNvPr>
          <p:cNvSpPr>
            <a:spLocks noGrp="1"/>
          </p:cNvSpPr>
          <p:nvPr>
            <p:ph type="ftr" sz="quarter" idx="11"/>
          </p:nvPr>
        </p:nvSpPr>
        <p:spPr>
          <a:xfrm>
            <a:off x="609601" y="6356351"/>
            <a:ext cx="7416800" cy="365125"/>
          </a:xfrm>
        </p:spPr>
        <p:txBody>
          <a:bodyPr/>
          <a:lstStyle/>
          <a:p>
            <a:r>
              <a:rPr lang="en-US" sz="900"/>
              <a:t>Environmental risk and business strategies                        29/10/2024 Bruno Barbera</a:t>
            </a:r>
            <a:endParaRPr lang="it-IT" sz="900"/>
          </a:p>
        </p:txBody>
      </p:sp>
      <p:sp>
        <p:nvSpPr>
          <p:cNvPr id="3" name="Segnaposto numero diapositiva 2">
            <a:extLst>
              <a:ext uri="{FF2B5EF4-FFF2-40B4-BE49-F238E27FC236}">
                <a16:creationId xmlns:a16="http://schemas.microsoft.com/office/drawing/2014/main" id="{4D3ADB78-9251-F1A2-7EBA-C3FEA78162FB}"/>
              </a:ext>
            </a:extLst>
          </p:cNvPr>
          <p:cNvSpPr>
            <a:spLocks noGrp="1"/>
          </p:cNvSpPr>
          <p:nvPr>
            <p:ph type="sldNum" sz="quarter" idx="12"/>
          </p:nvPr>
        </p:nvSpPr>
        <p:spPr/>
        <p:txBody>
          <a:bodyPr/>
          <a:lstStyle/>
          <a:p>
            <a:fld id="{1A5A8F46-C9F6-42A5-95B1-D32CD69AD4FE}" type="slidenum">
              <a:rPr lang="it-IT" smtClean="0"/>
              <a:pPr/>
              <a:t>15</a:t>
            </a:fld>
            <a:endParaRPr lang="it-IT"/>
          </a:p>
        </p:txBody>
      </p:sp>
      <p:sp>
        <p:nvSpPr>
          <p:cNvPr id="5" name="TextBox 4">
            <a:extLst>
              <a:ext uri="{FF2B5EF4-FFF2-40B4-BE49-F238E27FC236}">
                <a16:creationId xmlns:a16="http://schemas.microsoft.com/office/drawing/2014/main" id="{262C937A-3099-3F2D-C8D9-1EE837E41EE9}"/>
              </a:ext>
            </a:extLst>
          </p:cNvPr>
          <p:cNvSpPr txBox="1"/>
          <p:nvPr/>
        </p:nvSpPr>
        <p:spPr>
          <a:xfrm>
            <a:off x="990731" y="1898565"/>
            <a:ext cx="10644261" cy="461665"/>
          </a:xfrm>
          <a:prstGeom prst="rect">
            <a:avLst/>
          </a:prstGeom>
          <a:noFill/>
        </p:spPr>
        <p:txBody>
          <a:bodyPr wrap="none" rtlCol="0">
            <a:spAutoFit/>
          </a:bodyPr>
          <a:lstStyle/>
          <a:p>
            <a:pPr algn="ctr"/>
            <a:r>
              <a:rPr lang="en-US" sz="2400" dirty="0">
                <a:solidFill>
                  <a:prstClr val="black"/>
                </a:solidFill>
                <a:latin typeface="Arial" panose="020B0604020202020204" pitchFamily="34" charset="0"/>
              </a:rPr>
              <a:t>Related to the world situation, conditioned or not by the environmental match</a:t>
            </a:r>
          </a:p>
        </p:txBody>
      </p:sp>
      <p:graphicFrame>
        <p:nvGraphicFramePr>
          <p:cNvPr id="11" name="CasellaDiTesto 6">
            <a:extLst>
              <a:ext uri="{FF2B5EF4-FFF2-40B4-BE49-F238E27FC236}">
                <a16:creationId xmlns:a16="http://schemas.microsoft.com/office/drawing/2014/main" id="{32B8ADEC-E631-B893-36B2-5B4B93A711ED}"/>
              </a:ext>
            </a:extLst>
          </p:cNvPr>
          <p:cNvGraphicFramePr/>
          <p:nvPr>
            <p:extLst>
              <p:ext uri="{D42A27DB-BD31-4B8C-83A1-F6EECF244321}">
                <p14:modId xmlns:p14="http://schemas.microsoft.com/office/powerpoint/2010/main" val="4118452444"/>
              </p:ext>
            </p:extLst>
          </p:nvPr>
        </p:nvGraphicFramePr>
        <p:xfrm>
          <a:off x="1670668" y="2471423"/>
          <a:ext cx="8850661" cy="347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6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005B92D9-8399-4E63-B99F-96FE2239DCAE}"/>
              </a:ext>
            </a:extLst>
          </p:cNvPr>
          <p:cNvSpPr/>
          <p:nvPr/>
        </p:nvSpPr>
        <p:spPr>
          <a:xfrm>
            <a:off x="1113810" y="2960716"/>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kern="1200">
                <a:solidFill>
                  <a:schemeClr val="accent1"/>
                </a:solidFill>
                <a:latin typeface="+mj-lt"/>
                <a:ea typeface="+mj-ea"/>
                <a:cs typeface="+mj-cs"/>
              </a:rPr>
              <a:t>Strategic directions: </a:t>
            </a:r>
          </a:p>
          <a:p>
            <a:pPr>
              <a:lnSpc>
                <a:spcPct val="90000"/>
              </a:lnSpc>
              <a:spcBef>
                <a:spcPct val="0"/>
              </a:spcBef>
              <a:spcAft>
                <a:spcPts val="600"/>
              </a:spcAft>
            </a:pPr>
            <a:r>
              <a:rPr lang="en-US" sz="3600" kern="1200">
                <a:solidFill>
                  <a:schemeClr val="accent1"/>
                </a:solidFill>
                <a:latin typeface="+mj-lt"/>
                <a:ea typeface="+mj-ea"/>
                <a:cs typeface="+mj-cs"/>
              </a:rPr>
              <a:t>institutional sources, institutional responses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09F38D44-688E-4492-858B-6AE102EB1E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2983" y="1842623"/>
            <a:ext cx="5155510" cy="2899974"/>
          </a:xfrm>
          <a:prstGeom prst="rect">
            <a:avLst/>
          </a:prstGeom>
        </p:spPr>
      </p:pic>
      <p:sp>
        <p:nvSpPr>
          <p:cNvPr id="3" name="Segnaposto piè di pagina 2">
            <a:extLst>
              <a:ext uri="{FF2B5EF4-FFF2-40B4-BE49-F238E27FC236}">
                <a16:creationId xmlns:a16="http://schemas.microsoft.com/office/drawing/2014/main" id="{417A1555-2994-0CC3-68D7-9C96EA6FB7E1}"/>
              </a:ext>
            </a:extLst>
          </p:cNvPr>
          <p:cNvSpPr>
            <a:spLocks noGrp="1"/>
          </p:cNvSpPr>
          <p:nvPr>
            <p:ph type="ftr" sz="quarter" idx="11"/>
          </p:nvPr>
        </p:nvSpPr>
        <p:spPr>
          <a:xfrm>
            <a:off x="1113808" y="6492240"/>
            <a:ext cx="4982191" cy="365125"/>
          </a:xfrm>
        </p:spPr>
        <p:txBody>
          <a:bodyPr vert="horz" lIns="91440" tIns="45720" rIns="91440" bIns="45720" rtlCol="0" anchor="ctr">
            <a:normAutofit/>
          </a:bodyPr>
          <a:lstStyle/>
          <a:p>
            <a:pPr algn="l">
              <a:lnSpc>
                <a:spcPct val="90000"/>
              </a:lnSpc>
              <a:spcAft>
                <a:spcPts val="600"/>
              </a:spcAft>
            </a:pPr>
            <a:r>
              <a:rPr lang="en-US" sz="900" kern="1200" dirty="0">
                <a:solidFill>
                  <a:schemeClr val="bg1">
                    <a:lumMod val="50000"/>
                  </a:schemeClr>
                </a:solidFill>
                <a:latin typeface="+mn-lt"/>
                <a:ea typeface="+mn-ea"/>
                <a:cs typeface="+mn-cs"/>
              </a:rPr>
              <a:t>Environmental risk and business strategies                        29/10/2024 Bruno Barbera</a:t>
            </a:r>
          </a:p>
        </p:txBody>
      </p:sp>
      <p:sp>
        <p:nvSpPr>
          <p:cNvPr id="4" name="Segnaposto numero diapositiva 3">
            <a:extLst>
              <a:ext uri="{FF2B5EF4-FFF2-40B4-BE49-F238E27FC236}">
                <a16:creationId xmlns:a16="http://schemas.microsoft.com/office/drawing/2014/main" id="{69F510A1-3727-CB0E-8D94-822155BFFECC}"/>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16</a:t>
            </a:fld>
            <a:endParaRPr lang="en-US">
              <a:solidFill>
                <a:schemeClr val="tx1">
                  <a:tint val="75000"/>
                </a:schemeClr>
              </a:solidFill>
            </a:endParaRPr>
          </a:p>
        </p:txBody>
      </p:sp>
    </p:spTree>
    <p:extLst>
      <p:ext uri="{BB962C8B-B14F-4D97-AF65-F5344CB8AC3E}">
        <p14:creationId xmlns:p14="http://schemas.microsoft.com/office/powerpoint/2010/main" val="3890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005B92D9-8399-4E63-B99F-96FE2239DCAE}"/>
              </a:ext>
            </a:extLst>
          </p:cNvPr>
          <p:cNvSpPr/>
          <p:nvPr/>
        </p:nvSpPr>
        <p:spPr>
          <a:xfrm>
            <a:off x="6742873" y="2052320"/>
            <a:ext cx="4610925"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kern="1200" dirty="0">
                <a:solidFill>
                  <a:schemeClr val="accent1"/>
                </a:solidFill>
                <a:latin typeface="+mj-lt"/>
                <a:ea typeface="+mj-ea"/>
                <a:cs typeface="+mj-cs"/>
              </a:rPr>
              <a:t>Strategic directions: </a:t>
            </a:r>
          </a:p>
          <a:p>
            <a:pPr>
              <a:lnSpc>
                <a:spcPct val="90000"/>
              </a:lnSpc>
              <a:spcBef>
                <a:spcPct val="0"/>
              </a:spcBef>
              <a:spcAft>
                <a:spcPts val="600"/>
              </a:spcAft>
            </a:pPr>
            <a:endParaRPr lang="en-US" sz="3600" kern="1200" dirty="0">
              <a:solidFill>
                <a:schemeClr val="accent1"/>
              </a:solidFill>
              <a:latin typeface="+mj-lt"/>
              <a:ea typeface="+mj-ea"/>
              <a:cs typeface="+mj-cs"/>
            </a:endParaRPr>
          </a:p>
          <a:p>
            <a:pPr>
              <a:lnSpc>
                <a:spcPct val="90000"/>
              </a:lnSpc>
              <a:spcBef>
                <a:spcPct val="0"/>
              </a:spcBef>
              <a:spcAft>
                <a:spcPts val="600"/>
              </a:spcAft>
            </a:pPr>
            <a:r>
              <a:rPr lang="en-US" sz="3600" kern="1200" dirty="0">
                <a:solidFill>
                  <a:schemeClr val="accent1"/>
                </a:solidFill>
                <a:latin typeface="+mj-lt"/>
                <a:ea typeface="+mj-ea"/>
                <a:cs typeface="+mj-cs"/>
              </a:rPr>
              <a:t>institutional sources, institutional responses</a:t>
            </a:r>
          </a:p>
        </p:txBody>
      </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DD641DBF-B320-433F-807C-6AF0E90230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507" y="1773326"/>
            <a:ext cx="5320909" cy="3126220"/>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egnaposto piè di pagina 3">
            <a:extLst>
              <a:ext uri="{FF2B5EF4-FFF2-40B4-BE49-F238E27FC236}">
                <a16:creationId xmlns:a16="http://schemas.microsoft.com/office/drawing/2014/main" id="{56ED6870-6797-D1CA-CD20-9AFD016672F3}"/>
              </a:ext>
            </a:extLst>
          </p:cNvPr>
          <p:cNvSpPr>
            <a:spLocks noGrp="1"/>
          </p:cNvSpPr>
          <p:nvPr>
            <p:ph type="ftr" sz="quarter" idx="11"/>
          </p:nvPr>
        </p:nvSpPr>
        <p:spPr>
          <a:xfrm>
            <a:off x="1953491" y="6492240"/>
            <a:ext cx="6453530" cy="365125"/>
          </a:xfrm>
        </p:spPr>
        <p:txBody>
          <a:bodyPr vert="horz" lIns="91440" tIns="45720" rIns="91440" bIns="45720" rtlCol="0" anchor="ctr">
            <a:normAutofit/>
          </a:bodyPr>
          <a:lstStyle/>
          <a:p>
            <a:pPr algn="l">
              <a:lnSpc>
                <a:spcPct val="90000"/>
              </a:lnSpc>
              <a:spcAft>
                <a:spcPts val="600"/>
              </a:spcAft>
            </a:pPr>
            <a:r>
              <a:rPr lang="en-US" sz="900" kern="1200">
                <a:solidFill>
                  <a:schemeClr val="bg1">
                    <a:lumMod val="50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FB9CCAD3-9338-40F1-933B-5DCB5A8C393D}"/>
              </a:ext>
            </a:extLst>
          </p:cNvPr>
          <p:cNvSpPr>
            <a:spLocks noGrp="1"/>
          </p:cNvSpPr>
          <p:nvPr>
            <p:ph type="sldNum" sz="quarter" idx="12"/>
          </p:nvPr>
        </p:nvSpPr>
        <p:spPr>
          <a:xfrm>
            <a:off x="10050086" y="6492240"/>
            <a:ext cx="1303713"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17</a:t>
            </a:fld>
            <a:endParaRPr lang="en-US">
              <a:solidFill>
                <a:schemeClr val="tx1">
                  <a:tint val="75000"/>
                </a:schemeClr>
              </a:solidFill>
            </a:endParaRPr>
          </a:p>
        </p:txBody>
      </p:sp>
    </p:spTree>
    <p:extLst>
      <p:ext uri="{BB962C8B-B14F-4D97-AF65-F5344CB8AC3E}">
        <p14:creationId xmlns:p14="http://schemas.microsoft.com/office/powerpoint/2010/main" val="5309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62ABF7DF-799C-4D69-949A-2995E5740E37}"/>
              </a:ext>
            </a:extLst>
          </p:cNvPr>
          <p:cNvSpPr>
            <a:spLocks noGrp="1" noChangeArrowheads="1"/>
          </p:cNvSpPr>
          <p:nvPr>
            <p:ph type="ctrTitle"/>
          </p:nvPr>
        </p:nvSpPr>
        <p:spPr>
          <a:xfrm>
            <a:off x="5297762" y="640080"/>
            <a:ext cx="6251110" cy="2453076"/>
          </a:xfrm>
        </p:spPr>
        <p:txBody>
          <a:bodyPr anchor="b">
            <a:normAutofit/>
          </a:bodyPr>
          <a:lstStyle/>
          <a:p>
            <a:pPr algn="l" eaLnBrk="1" hangingPunct="1">
              <a:defRPr/>
            </a:pPr>
            <a:r>
              <a:rPr lang="it-IT" altLang="it-IT" b="0" kern="0" dirty="0" err="1">
                <a:solidFill>
                  <a:schemeClr val="accent1"/>
                </a:solidFill>
                <a:ea typeface="+mn-ea"/>
                <a:cs typeface="+mn-cs"/>
              </a:rPr>
              <a:t>Sustainability</a:t>
            </a:r>
            <a:r>
              <a:rPr lang="it-IT" altLang="it-IT" b="0" kern="0" dirty="0">
                <a:solidFill>
                  <a:schemeClr val="accent1"/>
                </a:solidFill>
                <a:ea typeface="+mn-ea"/>
                <a:cs typeface="+mn-cs"/>
              </a:rPr>
              <a:t> Strategies</a:t>
            </a:r>
          </a:p>
        </p:txBody>
      </p:sp>
      <p:sp>
        <p:nvSpPr>
          <p:cNvPr id="3" name="Sottotitolo 2">
            <a:extLst>
              <a:ext uri="{FF2B5EF4-FFF2-40B4-BE49-F238E27FC236}">
                <a16:creationId xmlns:a16="http://schemas.microsoft.com/office/drawing/2014/main" id="{2ECC642D-4D46-4E22-A9EB-AB04420E614A}"/>
              </a:ext>
            </a:extLst>
          </p:cNvPr>
          <p:cNvSpPr>
            <a:spLocks noGrp="1"/>
          </p:cNvSpPr>
          <p:nvPr>
            <p:ph type="subTitle" idx="1"/>
          </p:nvPr>
        </p:nvSpPr>
        <p:spPr>
          <a:xfrm>
            <a:off x="5102578" y="4636008"/>
            <a:ext cx="6446293" cy="1572768"/>
          </a:xfrm>
        </p:spPr>
        <p:txBody>
          <a:bodyPr>
            <a:noAutofit/>
          </a:bodyPr>
          <a:lstStyle/>
          <a:p>
            <a:pPr algn="l"/>
            <a:r>
              <a:rPr lang="en-US" sz="2800" dirty="0"/>
              <a:t>Environmental sustainability, in the many aspects mentioned, can be a strategic element for the sustainability of the Company in economic-financial terms</a:t>
            </a:r>
            <a:endParaRPr lang="it-IT" sz="2800" dirty="0"/>
          </a:p>
        </p:txBody>
      </p:sp>
      <p:pic>
        <p:nvPicPr>
          <p:cNvPr id="4100" name="Picture 4099" descr="A cropped image of a person touching a plant">
            <a:extLst>
              <a:ext uri="{FF2B5EF4-FFF2-40B4-BE49-F238E27FC236}">
                <a16:creationId xmlns:a16="http://schemas.microsoft.com/office/drawing/2014/main" id="{EBA91C1B-4F4C-0AEA-74DB-9D8C4EE0A39B}"/>
              </a:ext>
            </a:extLst>
          </p:cNvPr>
          <p:cNvPicPr>
            <a:picLocks noChangeAspect="1"/>
          </p:cNvPicPr>
          <p:nvPr/>
        </p:nvPicPr>
        <p:blipFill>
          <a:blip r:embed="rId2"/>
          <a:srcRect l="25858" r="2881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0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7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B5FD8AE-57ED-6B61-783B-214C02267758}"/>
              </a:ext>
            </a:extLst>
          </p:cNvPr>
          <p:cNvSpPr>
            <a:spLocks noGrp="1"/>
          </p:cNvSpPr>
          <p:nvPr>
            <p:ph type="title"/>
          </p:nvPr>
        </p:nvSpPr>
        <p:spPr>
          <a:xfrm>
            <a:off x="686834" y="1153572"/>
            <a:ext cx="3200400" cy="4461163"/>
          </a:xfrm>
        </p:spPr>
        <p:txBody>
          <a:bodyPr>
            <a:normAutofit/>
          </a:bodyPr>
          <a:lstStyle/>
          <a:p>
            <a:r>
              <a:rPr lang="it-IT">
                <a:solidFill>
                  <a:srgbClr val="FFFFFF"/>
                </a:solidFill>
              </a:rPr>
              <a:t>Sustainable finance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CF828BF-8011-67F0-CCE6-E4E0E16F2787}"/>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000" b="0" i="0" dirty="0">
                <a:effectLst/>
                <a:latin typeface="arial" panose="020B0604020202020204" pitchFamily="34" charset="0"/>
              </a:rPr>
              <a:t>Sustainable finance refers to the process of taking </a:t>
            </a:r>
            <a:r>
              <a:rPr lang="en-US" sz="2000" b="1" i="0" dirty="0">
                <a:effectLst/>
                <a:latin typeface="arial" panose="020B0604020202020204" pitchFamily="34" charset="0"/>
              </a:rPr>
              <a:t>environmental, social and governance (ESG) considerations</a:t>
            </a:r>
            <a:r>
              <a:rPr lang="en-US" sz="2000" b="0" i="0" dirty="0">
                <a:effectLst/>
                <a:latin typeface="arial" panose="020B0604020202020204" pitchFamily="34" charset="0"/>
              </a:rPr>
              <a:t> into account when making investment decisions in the financial sector, leading to more long-term investments in sustainable economic activities and projects. </a:t>
            </a:r>
          </a:p>
          <a:p>
            <a:pPr marL="0" indent="0">
              <a:buNone/>
            </a:pPr>
            <a:r>
              <a:rPr lang="en-US" sz="2000" b="1" i="0" dirty="0">
                <a:effectLst/>
                <a:latin typeface="arial" panose="020B0604020202020204" pitchFamily="34" charset="0"/>
              </a:rPr>
              <a:t>Environmental considerations</a:t>
            </a:r>
            <a:r>
              <a:rPr lang="en-US" sz="2000" b="0" i="0" dirty="0">
                <a:effectLst/>
                <a:latin typeface="arial" panose="020B0604020202020204" pitchFamily="34" charset="0"/>
              </a:rPr>
              <a:t> might include climate change mitigation and adaptation, as well as the environment more broadly, for instance the preservation of biodiversity, pollution prevention and the circular economy. </a:t>
            </a:r>
          </a:p>
          <a:p>
            <a:pPr marL="0" indent="0">
              <a:buNone/>
            </a:pPr>
            <a:r>
              <a:rPr lang="en-US" sz="2000" b="1" i="0" dirty="0">
                <a:effectLst/>
                <a:latin typeface="arial" panose="020B0604020202020204" pitchFamily="34" charset="0"/>
              </a:rPr>
              <a:t>Social considerations</a:t>
            </a:r>
            <a:r>
              <a:rPr lang="en-US" sz="2000" b="0" i="0" dirty="0">
                <a:effectLst/>
                <a:latin typeface="arial" panose="020B0604020202020204" pitchFamily="34" charset="0"/>
              </a:rPr>
              <a:t> could refer to issues of inequality, inclusiveness, working relations, investment in people and their skills and communities, as well as human rights issues. </a:t>
            </a:r>
          </a:p>
          <a:p>
            <a:pPr marL="0" indent="0">
              <a:buNone/>
            </a:pPr>
            <a:r>
              <a:rPr lang="en-US" sz="2000" b="0" i="0" dirty="0">
                <a:effectLst/>
                <a:latin typeface="arial" panose="020B0604020202020204" pitchFamily="34" charset="0"/>
              </a:rPr>
              <a:t>The </a:t>
            </a:r>
            <a:r>
              <a:rPr lang="en-US" sz="2000" b="1" i="0" dirty="0">
                <a:effectLst/>
                <a:latin typeface="arial" panose="020B0604020202020204" pitchFamily="34" charset="0"/>
              </a:rPr>
              <a:t>governance</a:t>
            </a:r>
            <a:r>
              <a:rPr lang="en-US" sz="2000" b="0" i="0" dirty="0">
                <a:effectLst/>
                <a:latin typeface="arial" panose="020B0604020202020204" pitchFamily="34" charset="0"/>
              </a:rPr>
              <a:t> of public and private institutions – including management structures, employee relations and executive remuneration – plays a fundamental role in ensuring the inclusion of social and environmental considerations in the decision-making process.</a:t>
            </a:r>
            <a:endParaRPr lang="it-IT" sz="2000" dirty="0"/>
          </a:p>
        </p:txBody>
      </p:sp>
      <p:sp>
        <p:nvSpPr>
          <p:cNvPr id="4" name="Segnaposto piè di pagina 3">
            <a:extLst>
              <a:ext uri="{FF2B5EF4-FFF2-40B4-BE49-F238E27FC236}">
                <a16:creationId xmlns:a16="http://schemas.microsoft.com/office/drawing/2014/main" id="{B894BE17-8819-B147-6F9A-57F6C3FEB218}"/>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5" name="Segnaposto numero diapositiva 4">
            <a:extLst>
              <a:ext uri="{FF2B5EF4-FFF2-40B4-BE49-F238E27FC236}">
                <a16:creationId xmlns:a16="http://schemas.microsoft.com/office/drawing/2014/main" id="{5434461E-C45B-7698-108C-BEEE973F2472}"/>
              </a:ext>
            </a:extLst>
          </p:cNvPr>
          <p:cNvSpPr>
            <a:spLocks noGrp="1"/>
          </p:cNvSpPr>
          <p:nvPr>
            <p:ph type="sldNum" sz="quarter" idx="12"/>
          </p:nvPr>
        </p:nvSpPr>
        <p:spPr>
          <a:xfrm>
            <a:off x="9541564" y="6356350"/>
            <a:ext cx="1812235" cy="365125"/>
          </a:xfrm>
        </p:spPr>
        <p:txBody>
          <a:bodyPr>
            <a:normAutofit/>
          </a:bodyPr>
          <a:lstStyle/>
          <a:p>
            <a:pPr>
              <a:spcAft>
                <a:spcPts val="600"/>
              </a:spcAft>
            </a:pPr>
            <a:fld id="{1A5A8F46-C9F6-42A5-95B1-D32CD69AD4FE}" type="slidenum">
              <a:rPr lang="it-IT" smtClean="0"/>
              <a:pPr>
                <a:spcAft>
                  <a:spcPts val="600"/>
                </a:spcAft>
              </a:pPr>
              <a:t>19</a:t>
            </a:fld>
            <a:endParaRPr lang="it-IT"/>
          </a:p>
        </p:txBody>
      </p:sp>
    </p:spTree>
    <p:extLst>
      <p:ext uri="{BB962C8B-B14F-4D97-AF65-F5344CB8AC3E}">
        <p14:creationId xmlns:p14="http://schemas.microsoft.com/office/powerpoint/2010/main" val="181419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024444" y="999193"/>
            <a:ext cx="5282580" cy="2190056"/>
          </a:xfrm>
        </p:spPr>
        <p:txBody>
          <a:bodyPr anchor="t">
            <a:noAutofit/>
          </a:bodyPr>
          <a:lstStyle/>
          <a:p>
            <a:pPr algn="l"/>
            <a:r>
              <a:rPr lang="en-US" sz="3600" dirty="0">
                <a:solidFill>
                  <a:schemeClr val="tx2"/>
                </a:solidFill>
              </a:rPr>
              <a:t>Environmental risk and business strategies  </a:t>
            </a:r>
            <a:br>
              <a:rPr lang="en-US" sz="3600" dirty="0">
                <a:solidFill>
                  <a:schemeClr val="tx2"/>
                </a:solidFill>
              </a:rPr>
            </a:br>
            <a:br>
              <a:rPr lang="en-US" sz="3600" dirty="0">
                <a:solidFill>
                  <a:schemeClr val="tx2"/>
                </a:solidFill>
              </a:rPr>
            </a:br>
            <a:r>
              <a:rPr lang="en-US" sz="3600" dirty="0">
                <a:solidFill>
                  <a:schemeClr val="tx2"/>
                </a:solidFill>
              </a:rPr>
              <a:t>threat or opportunity?</a:t>
            </a:r>
            <a:endParaRPr lang="it-IT" sz="3600" dirty="0">
              <a:solidFill>
                <a:schemeClr val="tx2"/>
              </a:solidFill>
              <a:latin typeface="Arial" panose="020B0604020202020204" pitchFamily="34" charset="0"/>
            </a:endParaRPr>
          </a:p>
        </p:txBody>
      </p:sp>
      <p:sp>
        <p:nvSpPr>
          <p:cNvPr id="3" name="Sottotitolo 2"/>
          <p:cNvSpPr>
            <a:spLocks noGrp="1"/>
          </p:cNvSpPr>
          <p:nvPr>
            <p:ph type="subTitle" idx="1"/>
          </p:nvPr>
        </p:nvSpPr>
        <p:spPr>
          <a:xfrm>
            <a:off x="6590966" y="3428999"/>
            <a:ext cx="4805691" cy="2316708"/>
          </a:xfrm>
        </p:spPr>
        <p:txBody>
          <a:bodyPr anchor="b">
            <a:normAutofit/>
          </a:bodyPr>
          <a:lstStyle/>
          <a:p>
            <a:pPr algn="l"/>
            <a:r>
              <a:rPr lang="it-IT" sz="2000" dirty="0">
                <a:solidFill>
                  <a:schemeClr val="tx2"/>
                </a:solidFill>
              </a:rPr>
              <a:t>GEOGRAFIA DEI CAMBIAMENTI GLOBALI E CITTÀ SOSTENIBILI</a:t>
            </a:r>
          </a:p>
          <a:p>
            <a:pPr algn="l"/>
            <a:endParaRPr lang="it-IT" sz="2000" dirty="0">
              <a:solidFill>
                <a:schemeClr val="tx2"/>
              </a:solidFill>
            </a:endParaRPr>
          </a:p>
          <a:p>
            <a:pPr algn="l"/>
            <a:r>
              <a:rPr lang="it-IT" sz="2000" dirty="0">
                <a:solidFill>
                  <a:schemeClr val="tx2"/>
                </a:solidFill>
              </a:rPr>
              <a:t>Trieste, 29 </a:t>
            </a:r>
            <a:r>
              <a:rPr lang="it-IT" sz="2000" dirty="0" err="1">
                <a:solidFill>
                  <a:schemeClr val="tx2"/>
                </a:solidFill>
              </a:rPr>
              <a:t>October</a:t>
            </a:r>
            <a:r>
              <a:rPr lang="it-IT" sz="2000" dirty="0">
                <a:solidFill>
                  <a:schemeClr val="tx2"/>
                </a:solidFill>
              </a:rPr>
              <a:t> 2024</a:t>
            </a:r>
          </a:p>
          <a:p>
            <a:pPr algn="l"/>
            <a:r>
              <a:rPr lang="it-IT" sz="2000" dirty="0">
                <a:solidFill>
                  <a:schemeClr val="tx2"/>
                </a:solidFill>
              </a:rPr>
              <a:t>								Bruno Barbera</a:t>
            </a:r>
          </a:p>
        </p:txBody>
      </p:sp>
      <p:pic>
        <p:nvPicPr>
          <p:cNvPr id="7" name="Graphic 6" descr="Forest scene">
            <a:extLst>
              <a:ext uri="{FF2B5EF4-FFF2-40B4-BE49-F238E27FC236}">
                <a16:creationId xmlns:a16="http://schemas.microsoft.com/office/drawing/2014/main" id="{B000D400-B1BC-3048-3A2E-5121929AB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21D572D-4A7B-4890-81B6-B58E940F2D9D}"/>
              </a:ext>
            </a:extLst>
          </p:cNvPr>
          <p:cNvSpPr txBox="1"/>
          <p:nvPr/>
        </p:nvSpPr>
        <p:spPr>
          <a:xfrm>
            <a:off x="506994" y="203332"/>
            <a:ext cx="11072388"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A corporate strategy for sustainability</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52B0323A-F0AF-464D-8587-DF2FD4D40159}"/>
              </a:ext>
            </a:extLst>
          </p:cNvPr>
          <p:cNvSpPr txBox="1"/>
          <p:nvPr/>
        </p:nvSpPr>
        <p:spPr>
          <a:xfrm>
            <a:off x="1594884" y="1199621"/>
            <a:ext cx="9452344" cy="4231928"/>
          </a:xfrm>
          <a:prstGeom prst="rect">
            <a:avLst/>
          </a:prstGeom>
          <a:noFill/>
        </p:spPr>
        <p:txBody>
          <a:bodyPr wrap="square" rtlCol="0">
            <a:spAutoFit/>
          </a:bodyPr>
          <a:lstStyle/>
          <a:p>
            <a:pPr marL="457200" indent="-457200" defTabSz="457200">
              <a:buFont typeface="+mj-lt"/>
              <a:buAutoNum type="arabicPeriod"/>
              <a:defRPr/>
            </a:pP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A strategy is based on a thorough understanding of the aspects of a business</a:t>
            </a:r>
          </a:p>
          <a:p>
            <a:pPr marL="457200" indent="-457200" defTabSz="457200">
              <a:buFont typeface="Arial" panose="020B0604020202020204" pitchFamily="34" charset="0"/>
              <a:buChar char="•"/>
              <a:defRPr/>
            </a:pP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That</a:t>
            </a:r>
            <a:r>
              <a:rPr lang="it-IT" sz="20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condition</a:t>
            </a:r>
            <a:endParaRPr lang="it-IT" sz="2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457200" indent="-457200" defTabSz="457200">
              <a:buFont typeface="Arial" panose="020B0604020202020204" pitchFamily="34" charset="0"/>
              <a:buChar char="•"/>
              <a:defRPr/>
            </a:pP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That</a:t>
            </a:r>
            <a:r>
              <a:rPr lang="it-IT" sz="2000" dirty="0">
                <a:solidFill>
                  <a:prstClr val="black"/>
                </a:solidFill>
                <a:latin typeface="Arial" panose="020B0604020202020204" pitchFamily="34" charset="0"/>
                <a:ea typeface="Tahoma" panose="020B0604030504040204" pitchFamily="34" charset="0"/>
                <a:cs typeface="Arial" panose="020B0604020202020204" pitchFamily="34" charset="0"/>
              </a:rPr>
              <a:t> are </a:t>
            </a: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conditioned</a:t>
            </a:r>
            <a:r>
              <a:rPr lang="it-IT" sz="2000" dirty="0">
                <a:solidFill>
                  <a:prstClr val="black"/>
                </a:solidFill>
                <a:latin typeface="Arial" panose="020B0604020202020204" pitchFamily="34" charset="0"/>
                <a:ea typeface="Tahoma" panose="020B0604030504040204" pitchFamily="34" charset="0"/>
                <a:cs typeface="Arial" panose="020B0604020202020204" pitchFamily="34" charset="0"/>
              </a:rPr>
              <a:t> by</a:t>
            </a:r>
          </a:p>
          <a:p>
            <a:pPr marL="342900" indent="-342900" defTabSz="457200">
              <a:buFont typeface="+mj-lt"/>
              <a:buAutoNum type="arabicPeriod"/>
              <a:defRPr/>
            </a:pPr>
            <a:endParaRPr lang="it-IT" sz="9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457200" indent="-457200" defTabSz="457200">
              <a:buFont typeface="+mj-lt"/>
              <a:buAutoNum type="arabicPeriod"/>
              <a:defRPr/>
            </a:pP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There are many possible commonalities between the levels of company knowledge needed to </a:t>
            </a:r>
            <a:r>
              <a:rPr lang="it-IT" sz="2400" b="1" dirty="0">
                <a:solidFill>
                  <a:prstClr val="black"/>
                </a:solidFill>
                <a:latin typeface="Arial" panose="020B0604020202020204" pitchFamily="34" charset="0"/>
                <a:ea typeface="Tahoma" panose="020B0604030504040204" pitchFamily="34" charset="0"/>
                <a:cs typeface="Arial" panose="020B0604020202020204" pitchFamily="34" charset="0"/>
              </a:rPr>
              <a:t>:</a:t>
            </a:r>
            <a:endParaRPr lang="it-IT" sz="2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800100" lvl="1" indent="-342900" defTabSz="457200">
              <a:buFont typeface="Arial" panose="020B0604020202020204" pitchFamily="34" charset="0"/>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Answer positively to regulatory requests</a:t>
            </a:r>
          </a:p>
          <a:p>
            <a:pPr marL="800100" lvl="1" indent="-342900" defTabSz="457200">
              <a:buFont typeface="Arial" panose="020B0604020202020204" pitchFamily="34" charset="0"/>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Define your own sustainability strategy</a:t>
            </a:r>
          </a:p>
          <a:p>
            <a:pPr marL="800100" lvl="1" indent="-342900" defTabSz="457200">
              <a:buFont typeface="Arial" panose="020B0604020202020204" pitchFamily="34" charset="0"/>
              <a:buChar cha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Improving market positioning</a:t>
            </a:r>
            <a:endParaRPr lang="it-IT" sz="2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457200" indent="-457200" defTabSz="457200">
              <a:buFont typeface="+mj-lt"/>
              <a:buAutoNum type="arabicPeriod"/>
              <a:defRPr/>
            </a:pP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There are established instruments to help </a:t>
            </a:r>
            <a:r>
              <a:rPr lang="it-IT" sz="2400" b="1" dirty="0">
                <a:solidFill>
                  <a:prstClr val="black"/>
                </a:solidFill>
                <a:latin typeface="Arial" panose="020B0604020202020204" pitchFamily="34" charset="0"/>
                <a:ea typeface="Tahoma" panose="020B0604030504040204" pitchFamily="34" charset="0"/>
                <a:cs typeface="Arial" panose="020B0604020202020204" pitchFamily="34" charset="0"/>
              </a:rPr>
              <a:t>:</a:t>
            </a:r>
          </a:p>
          <a:p>
            <a:pPr marL="804863" indent="-369888" defTabSz="457200">
              <a:buFont typeface="Arial" panose="020B0604020202020204" pitchFamily="34" charset="0"/>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Get to know the company and, at the same time</a:t>
            </a:r>
          </a:p>
          <a:p>
            <a:pPr marL="804863" indent="-369888" defTabSz="457200">
              <a:buFont typeface="Arial" panose="020B0604020202020204" pitchFamily="34" charset="0"/>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Implement some forms of sustainability actions</a:t>
            </a:r>
            <a:endParaRPr lang="it-IT" sz="20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6" name="Parentesi graffa chiusa 5">
            <a:extLst>
              <a:ext uri="{FF2B5EF4-FFF2-40B4-BE49-F238E27FC236}">
                <a16:creationId xmlns:a16="http://schemas.microsoft.com/office/drawing/2014/main" id="{92F01274-1D7D-4F56-A9BB-921C38C02B33}"/>
              </a:ext>
            </a:extLst>
          </p:cNvPr>
          <p:cNvSpPr/>
          <p:nvPr/>
        </p:nvSpPr>
        <p:spPr>
          <a:xfrm>
            <a:off x="6230335" y="2022652"/>
            <a:ext cx="315681" cy="47897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prstClr val="black"/>
              </a:solidFill>
              <a:latin typeface="Arial" panose="020B0604020202020204" pitchFamily="34" charset="0"/>
            </a:endParaRPr>
          </a:p>
        </p:txBody>
      </p:sp>
      <p:sp>
        <p:nvSpPr>
          <p:cNvPr id="8" name="CasellaDiTesto 7">
            <a:extLst>
              <a:ext uri="{FF2B5EF4-FFF2-40B4-BE49-F238E27FC236}">
                <a16:creationId xmlns:a16="http://schemas.microsoft.com/office/drawing/2014/main" id="{5815DE87-E964-48C8-A80D-EA24AB97F7D0}"/>
              </a:ext>
            </a:extLst>
          </p:cNvPr>
          <p:cNvSpPr txBox="1"/>
          <p:nvPr/>
        </p:nvSpPr>
        <p:spPr>
          <a:xfrm>
            <a:off x="6680606" y="2045600"/>
            <a:ext cx="3320142" cy="400110"/>
          </a:xfrm>
          <a:prstGeom prst="rect">
            <a:avLst/>
          </a:prstGeom>
          <a:noFill/>
        </p:spPr>
        <p:txBody>
          <a:bodyPr wrap="square" rtlCol="0">
            <a:spAutoFit/>
          </a:bodyPr>
          <a:lstStyle/>
          <a:p>
            <a:pPr defTabSz="457200">
              <a:defRPr/>
            </a:pP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its</a:t>
            </a:r>
            <a:r>
              <a:rPr lang="it-IT" sz="20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it-IT" sz="2000" dirty="0" err="1">
                <a:solidFill>
                  <a:prstClr val="black"/>
                </a:solidFill>
                <a:latin typeface="Arial" panose="020B0604020202020204" pitchFamily="34" charset="0"/>
                <a:ea typeface="Tahoma" panose="020B0604030504040204" pitchFamily="34" charset="0"/>
                <a:cs typeface="Arial" panose="020B0604020202020204" pitchFamily="34" charset="0"/>
              </a:rPr>
              <a:t>environmental</a:t>
            </a:r>
            <a:r>
              <a:rPr lang="it-IT" sz="2000" dirty="0">
                <a:solidFill>
                  <a:prstClr val="black"/>
                </a:solidFill>
                <a:latin typeface="Arial" panose="020B0604020202020204" pitchFamily="34" charset="0"/>
                <a:ea typeface="Tahoma" panose="020B0604030504040204" pitchFamily="34" charset="0"/>
                <a:cs typeface="Arial" panose="020B0604020202020204" pitchFamily="34" charset="0"/>
              </a:rPr>
              <a:t> footprint</a:t>
            </a:r>
            <a:endParaRPr lang="it-IT" dirty="0">
              <a:solidFill>
                <a:prstClr val="black"/>
              </a:solidFill>
              <a:latin typeface="Arial" panose="020B0604020202020204" pitchFamily="34" charset="0"/>
            </a:endParaRPr>
          </a:p>
        </p:txBody>
      </p:sp>
      <p:sp>
        <p:nvSpPr>
          <p:cNvPr id="4" name="Segnaposto piè di pagina 3">
            <a:extLst>
              <a:ext uri="{FF2B5EF4-FFF2-40B4-BE49-F238E27FC236}">
                <a16:creationId xmlns:a16="http://schemas.microsoft.com/office/drawing/2014/main" id="{7ADBCD3A-17DD-230A-FA17-25FFE48143C8}"/>
              </a:ext>
            </a:extLst>
          </p:cNvPr>
          <p:cNvSpPr>
            <a:spLocks noGrp="1"/>
          </p:cNvSpPr>
          <p:nvPr>
            <p:ph type="ftr" sz="quarter" idx="11"/>
          </p:nvPr>
        </p:nvSpPr>
        <p:spPr>
          <a:xfrm>
            <a:off x="609600" y="6356351"/>
            <a:ext cx="7416800" cy="365125"/>
          </a:xfrm>
        </p:spPr>
        <p:txBody>
          <a:bodyPr/>
          <a:lstStyle/>
          <a:p>
            <a:r>
              <a:rPr lang="en-US" sz="900" dirty="0"/>
              <a:t>Environmental risk and business strategies                        29/10/2024 Bruno Barbera</a:t>
            </a:r>
            <a:endParaRPr lang="it-IT" sz="900" dirty="0"/>
          </a:p>
        </p:txBody>
      </p:sp>
      <p:sp>
        <p:nvSpPr>
          <p:cNvPr id="5" name="Segnaposto numero diapositiva 4">
            <a:extLst>
              <a:ext uri="{FF2B5EF4-FFF2-40B4-BE49-F238E27FC236}">
                <a16:creationId xmlns:a16="http://schemas.microsoft.com/office/drawing/2014/main" id="{51AE5BA7-5680-F64F-1C20-C9850832FB4F}"/>
              </a:ext>
            </a:extLst>
          </p:cNvPr>
          <p:cNvSpPr>
            <a:spLocks noGrp="1"/>
          </p:cNvSpPr>
          <p:nvPr>
            <p:ph type="sldNum" sz="quarter" idx="12"/>
          </p:nvPr>
        </p:nvSpPr>
        <p:spPr/>
        <p:txBody>
          <a:bodyPr/>
          <a:lstStyle/>
          <a:p>
            <a:fld id="{1A5A8F46-C9F6-42A5-95B1-D32CD69AD4FE}" type="slidenum">
              <a:rPr lang="it-IT" smtClean="0"/>
              <a:pPr/>
              <a:t>20</a:t>
            </a:fld>
            <a:endParaRPr lang="it-IT"/>
          </a:p>
        </p:txBody>
      </p:sp>
    </p:spTree>
    <p:extLst>
      <p:ext uri="{BB962C8B-B14F-4D97-AF65-F5344CB8AC3E}">
        <p14:creationId xmlns:p14="http://schemas.microsoft.com/office/powerpoint/2010/main" val="23417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a:extLst>
              <a:ext uri="{FF2B5EF4-FFF2-40B4-BE49-F238E27FC236}">
                <a16:creationId xmlns:a16="http://schemas.microsoft.com/office/drawing/2014/main" id="{079FA70A-ADA6-4848-B164-1EA78085EFF4}"/>
              </a:ext>
            </a:extLst>
          </p:cNvPr>
          <p:cNvSpPr txBox="1">
            <a:spLocks noChangeArrowheads="1"/>
          </p:cNvSpPr>
          <p:nvPr/>
        </p:nvSpPr>
        <p:spPr bwMode="auto">
          <a:xfrm>
            <a:off x="2362200" y="1447800"/>
            <a:ext cx="8077200" cy="76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50000"/>
              </a:lnSpc>
              <a:spcBef>
                <a:spcPct val="50000"/>
              </a:spcBef>
              <a:buFontTx/>
              <a:buChar char="•"/>
            </a:pPr>
            <a:endParaRPr lang="it-IT" altLang="it-IT" sz="2800" b="1" dirty="0">
              <a:solidFill>
                <a:prstClr val="black"/>
              </a:solidFill>
            </a:endParaRPr>
          </a:p>
          <a:p>
            <a:pPr algn="just">
              <a:lnSpc>
                <a:spcPct val="50000"/>
              </a:lnSpc>
              <a:spcBef>
                <a:spcPct val="50000"/>
              </a:spcBef>
              <a:buFontTx/>
              <a:buChar char="•"/>
            </a:pPr>
            <a:endParaRPr lang="it-IT" altLang="it-IT" sz="2800" b="1" dirty="0">
              <a:solidFill>
                <a:prstClr val="black"/>
              </a:solidFill>
            </a:endParaRPr>
          </a:p>
        </p:txBody>
      </p:sp>
      <p:sp>
        <p:nvSpPr>
          <p:cNvPr id="21512" name="Text Box 8">
            <a:extLst>
              <a:ext uri="{FF2B5EF4-FFF2-40B4-BE49-F238E27FC236}">
                <a16:creationId xmlns:a16="http://schemas.microsoft.com/office/drawing/2014/main" id="{9D4DBC09-0C7E-4D1A-9B6D-C1BD49CA5C4E}"/>
              </a:ext>
            </a:extLst>
          </p:cNvPr>
          <p:cNvSpPr txBox="1">
            <a:spLocks noChangeArrowheads="1"/>
          </p:cNvSpPr>
          <p:nvPr/>
        </p:nvSpPr>
        <p:spPr bwMode="auto">
          <a:xfrm>
            <a:off x="389299" y="1165134"/>
            <a:ext cx="5915794" cy="504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it-IT" altLang="it-IT" sz="3600" dirty="0">
                <a:solidFill>
                  <a:prstClr val="black"/>
                </a:solidFill>
                <a:ea typeface="Tahoma" panose="020B0604030504040204" pitchFamily="34" charset="0"/>
                <a:cs typeface="Arial" panose="020B0604020202020204" pitchFamily="34" charset="0"/>
              </a:rPr>
              <a:t>Life </a:t>
            </a:r>
            <a:r>
              <a:rPr lang="it-IT" altLang="it-IT" sz="3600" dirty="0" err="1">
                <a:solidFill>
                  <a:prstClr val="black"/>
                </a:solidFill>
                <a:ea typeface="Tahoma" panose="020B0604030504040204" pitchFamily="34" charset="0"/>
                <a:cs typeface="Arial" panose="020B0604020202020204" pitchFamily="34" charset="0"/>
              </a:rPr>
              <a:t>Cycle</a:t>
            </a:r>
            <a:r>
              <a:rPr lang="it-IT" altLang="it-IT" sz="3600" dirty="0">
                <a:solidFill>
                  <a:prstClr val="black"/>
                </a:solidFill>
                <a:ea typeface="Tahoma" panose="020B0604030504040204" pitchFamily="34" charset="0"/>
                <a:cs typeface="Arial" panose="020B0604020202020204" pitchFamily="34" charset="0"/>
              </a:rPr>
              <a:t> Analysis (LCA)</a:t>
            </a:r>
          </a:p>
          <a:p>
            <a:pPr algn="just">
              <a:lnSpc>
                <a:spcPct val="90000"/>
              </a:lnSpc>
              <a:spcBef>
                <a:spcPct val="50000"/>
              </a:spcBef>
            </a:pPr>
            <a:r>
              <a:rPr lang="en-US" altLang="it-IT" sz="2400" dirty="0">
                <a:solidFill>
                  <a:prstClr val="black"/>
                </a:solidFill>
                <a:ea typeface="Tahoma" panose="020B0604030504040204" pitchFamily="34" charset="0"/>
                <a:cs typeface="Arial" panose="020B0604020202020204" pitchFamily="34" charset="0"/>
              </a:rPr>
              <a:t>LCA is an objective process of assessing the environmental burdens associated with a product, process or activity, through the identification and quantification of energy and materials used and wastes released to the environment, to evaluate the impact of these energy and materials uses and releases to the environment, and to assess and realize opportunities for environmental improvement. The assessment includes the entire life cycle of the product, process or activity, including the extraction and processing of</a:t>
            </a:r>
            <a:endParaRPr lang="it-IT" altLang="it-IT" sz="3200" dirty="0">
              <a:solidFill>
                <a:prstClr val="black"/>
              </a:solidFill>
              <a:ea typeface="Tahoma" panose="020B060403050404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827A215-C549-4480-AE86-B79B755E16D7}"/>
              </a:ext>
            </a:extLst>
          </p:cNvPr>
          <p:cNvSpPr txBox="1"/>
          <p:nvPr/>
        </p:nvSpPr>
        <p:spPr>
          <a:xfrm>
            <a:off x="389299" y="135651"/>
            <a:ext cx="10456752"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Tools for sustainability: Product Policies</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8" name="Text Box 8">
            <a:extLst>
              <a:ext uri="{FF2B5EF4-FFF2-40B4-BE49-F238E27FC236}">
                <a16:creationId xmlns:a16="http://schemas.microsoft.com/office/drawing/2014/main" id="{E2F5F453-C59B-4C55-B4BD-1A721CD65151}"/>
              </a:ext>
            </a:extLst>
          </p:cNvPr>
          <p:cNvSpPr txBox="1">
            <a:spLocks noChangeArrowheads="1"/>
          </p:cNvSpPr>
          <p:nvPr/>
        </p:nvSpPr>
        <p:spPr bwMode="auto">
          <a:xfrm>
            <a:off x="6580527" y="1706697"/>
            <a:ext cx="4495404" cy="20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80000"/>
              </a:lnSpc>
              <a:spcBef>
                <a:spcPct val="50000"/>
              </a:spcBef>
            </a:pPr>
            <a:r>
              <a:rPr lang="en-US" altLang="it-IT" sz="2400" dirty="0">
                <a:solidFill>
                  <a:prstClr val="black"/>
                </a:solidFill>
                <a:ea typeface="Tahoma" panose="020B0604030504040204" pitchFamily="34" charset="0"/>
                <a:cs typeface="Arial" panose="020B0604020202020204" pitchFamily="34" charset="0"/>
              </a:rPr>
              <a:t>raw materials, </a:t>
            </a:r>
            <a:r>
              <a:rPr lang="en-US" altLang="it-IT" sz="2400" dirty="0">
                <a:solidFill>
                  <a:prstClr val="black"/>
                </a:solidFill>
              </a:rPr>
              <a:t>manufacture, transportation, distribution, use, maintenance, reuse, recycling and final disposal” (SETAC, 1993).</a:t>
            </a:r>
            <a:endParaRPr lang="it-IT" altLang="it-IT" sz="2400" dirty="0">
              <a:solidFill>
                <a:prstClr val="black"/>
              </a:solidFill>
            </a:endParaRPr>
          </a:p>
          <a:p>
            <a:pPr algn="just">
              <a:lnSpc>
                <a:spcPct val="80000"/>
              </a:lnSpc>
              <a:spcBef>
                <a:spcPct val="50000"/>
              </a:spcBef>
            </a:pPr>
            <a:endParaRPr lang="it-IT" altLang="it-IT" sz="2400" dirty="0">
              <a:solidFill>
                <a:prstClr val="black"/>
              </a:solidFill>
            </a:endParaRPr>
          </a:p>
        </p:txBody>
      </p:sp>
      <p:pic>
        <p:nvPicPr>
          <p:cNvPr id="3" name="Immagine 2">
            <a:extLst>
              <a:ext uri="{FF2B5EF4-FFF2-40B4-BE49-F238E27FC236}">
                <a16:creationId xmlns:a16="http://schemas.microsoft.com/office/drawing/2014/main" id="{84A10485-EDF9-6752-7C5E-E02E838D393F}"/>
              </a:ext>
            </a:extLst>
          </p:cNvPr>
          <p:cNvPicPr>
            <a:picLocks noChangeAspect="1"/>
          </p:cNvPicPr>
          <p:nvPr/>
        </p:nvPicPr>
        <p:blipFill>
          <a:blip r:embed="rId2"/>
          <a:stretch>
            <a:fillRect/>
          </a:stretch>
        </p:blipFill>
        <p:spPr>
          <a:xfrm>
            <a:off x="6739662" y="3246457"/>
            <a:ext cx="4470954" cy="2873639"/>
          </a:xfrm>
          <a:prstGeom prst="rect">
            <a:avLst/>
          </a:prstGeom>
        </p:spPr>
      </p:pic>
      <p:sp>
        <p:nvSpPr>
          <p:cNvPr id="2" name="Segnaposto piè di pagina 1">
            <a:extLst>
              <a:ext uri="{FF2B5EF4-FFF2-40B4-BE49-F238E27FC236}">
                <a16:creationId xmlns:a16="http://schemas.microsoft.com/office/drawing/2014/main" id="{7781379F-7E24-721A-D78A-ABA42FEEDD08}"/>
              </a:ext>
            </a:extLst>
          </p:cNvPr>
          <p:cNvSpPr>
            <a:spLocks noGrp="1"/>
          </p:cNvSpPr>
          <p:nvPr>
            <p:ph type="ftr" sz="quarter" idx="11"/>
          </p:nvPr>
        </p:nvSpPr>
        <p:spPr>
          <a:xfrm>
            <a:off x="467833" y="6356351"/>
            <a:ext cx="7558567"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4" name="Segnaposto numero diapositiva 3">
            <a:extLst>
              <a:ext uri="{FF2B5EF4-FFF2-40B4-BE49-F238E27FC236}">
                <a16:creationId xmlns:a16="http://schemas.microsoft.com/office/drawing/2014/main" id="{67B69261-D6D9-AD84-95DC-5FCC0D0EFCE6}"/>
              </a:ext>
            </a:extLst>
          </p:cNvPr>
          <p:cNvSpPr>
            <a:spLocks noGrp="1"/>
          </p:cNvSpPr>
          <p:nvPr>
            <p:ph type="sldNum" sz="quarter" idx="12"/>
          </p:nvPr>
        </p:nvSpPr>
        <p:spPr/>
        <p:txBody>
          <a:bodyPr/>
          <a:lstStyle/>
          <a:p>
            <a:fld id="{1A5A8F46-C9F6-42A5-95B1-D32CD69AD4FE}" type="slidenum">
              <a:rPr lang="it-IT" smtClean="0"/>
              <a:pPr/>
              <a:t>21</a:t>
            </a:fld>
            <a:endParaRPr lang="it-IT"/>
          </a:p>
        </p:txBody>
      </p:sp>
    </p:spTree>
    <p:extLst>
      <p:ext uri="{BB962C8B-B14F-4D97-AF65-F5344CB8AC3E}">
        <p14:creationId xmlns:p14="http://schemas.microsoft.com/office/powerpoint/2010/main" val="18565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4BFF-7DD9-21AE-56F5-7C8F87949E81}"/>
            </a:ext>
          </a:extLst>
        </p:cNvPr>
        <p:cNvGrpSpPr/>
        <p:nvPr/>
      </p:nvGrpSpPr>
      <p:grpSpPr>
        <a:xfrm>
          <a:off x="0" y="0"/>
          <a:ext cx="0" cy="0"/>
          <a:chOff x="0" y="0"/>
          <a:chExt cx="0" cy="0"/>
        </a:xfrm>
      </p:grpSpPr>
      <p:sp>
        <p:nvSpPr>
          <p:cNvPr id="21512" name="Text Box 8">
            <a:extLst>
              <a:ext uri="{FF2B5EF4-FFF2-40B4-BE49-F238E27FC236}">
                <a16:creationId xmlns:a16="http://schemas.microsoft.com/office/drawing/2014/main" id="{B7856AF5-8F93-A9C6-D306-27C5281614DA}"/>
              </a:ext>
            </a:extLst>
          </p:cNvPr>
          <p:cNvSpPr txBox="1">
            <a:spLocks noChangeArrowheads="1"/>
          </p:cNvSpPr>
          <p:nvPr/>
        </p:nvSpPr>
        <p:spPr bwMode="auto">
          <a:xfrm>
            <a:off x="389298" y="2217557"/>
            <a:ext cx="741760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80000"/>
              </a:lnSpc>
              <a:spcBef>
                <a:spcPct val="50000"/>
              </a:spcBef>
            </a:pPr>
            <a:r>
              <a:rPr lang="en-US" sz="2400" b="0" i="0" dirty="0">
                <a:effectLst/>
                <a:latin typeface="Arial" panose="020B0604020202020204" pitchFamily="34" charset="0"/>
              </a:rPr>
              <a:t>The European Commission proposed the Product Environmental Footprint (PEF) and </a:t>
            </a:r>
            <a:r>
              <a:rPr lang="en-US" sz="2400" b="0" i="0" dirty="0" err="1">
                <a:effectLst/>
                <a:latin typeface="Arial" panose="020B0604020202020204" pitchFamily="34" charset="0"/>
              </a:rPr>
              <a:t>Organisation</a:t>
            </a:r>
            <a:r>
              <a:rPr lang="en-US" sz="2400" b="0" i="0" dirty="0">
                <a:effectLst/>
                <a:latin typeface="Arial" panose="020B0604020202020204" pitchFamily="34" charset="0"/>
              </a:rPr>
              <a:t> Environmental Footprint (OEF) methods as a common way of measuring environmental performance (</a:t>
            </a:r>
            <a:r>
              <a:rPr lang="en-US" sz="2400" b="0" i="0" dirty="0">
                <a:effectLst/>
                <a:latin typeface="Arial" panose="020B0604020202020204" pitchFamily="34" charset="0"/>
                <a:hlinkClick r:id="rId2">
                  <a:extLst>
                    <a:ext uri="{A12FA001-AC4F-418D-AE19-62706E023703}">
                      <ahyp:hlinkClr xmlns:ahyp="http://schemas.microsoft.com/office/drawing/2018/hyperlinkcolor" val="tx"/>
                    </a:ext>
                  </a:extLst>
                </a:hlinkClick>
              </a:rPr>
              <a:t>EU Commission Recommendation 2021/2279</a:t>
            </a:r>
            <a:r>
              <a:rPr lang="en-US" sz="2400" b="0" i="0" dirty="0">
                <a:effectLst/>
                <a:latin typeface="Arial" panose="020B0604020202020204" pitchFamily="34" charset="0"/>
              </a:rPr>
              <a:t>). </a:t>
            </a:r>
          </a:p>
          <a:p>
            <a:pPr algn="just">
              <a:lnSpc>
                <a:spcPct val="80000"/>
              </a:lnSpc>
              <a:spcBef>
                <a:spcPct val="50000"/>
              </a:spcBef>
            </a:pPr>
            <a:r>
              <a:rPr lang="en-US" sz="2400" b="0" i="0" dirty="0">
                <a:effectLst/>
                <a:latin typeface="Arial" panose="020B0604020202020204" pitchFamily="34" charset="0"/>
              </a:rPr>
              <a:t>The PEF and OEF are the EU recommended Life Cycle Assessment (LCA) based methods to quantify the environmental impacts of products (goods or services) and </a:t>
            </a:r>
            <a:r>
              <a:rPr lang="en-US" sz="2400" b="0" i="0" dirty="0" err="1">
                <a:effectLst/>
                <a:latin typeface="Arial" panose="020B0604020202020204" pitchFamily="34" charset="0"/>
              </a:rPr>
              <a:t>organisations</a:t>
            </a:r>
            <a:r>
              <a:rPr lang="en-US" sz="2400" b="0" i="0" dirty="0">
                <a:effectLst/>
              </a:rPr>
              <a:t>.</a:t>
            </a:r>
            <a:endParaRPr lang="it-IT" altLang="it-IT" sz="2000" dirty="0">
              <a:ea typeface="Tahoma" panose="020B060403050404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26BC315F-A7CB-E982-B9EF-702CF82FCB94}"/>
              </a:ext>
            </a:extLst>
          </p:cNvPr>
          <p:cNvSpPr txBox="1"/>
          <p:nvPr/>
        </p:nvSpPr>
        <p:spPr>
          <a:xfrm>
            <a:off x="389299" y="135651"/>
            <a:ext cx="10456752"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Tools for sustainability: Product Policies</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2" name="Segnaposto piè di pagina 1">
            <a:extLst>
              <a:ext uri="{FF2B5EF4-FFF2-40B4-BE49-F238E27FC236}">
                <a16:creationId xmlns:a16="http://schemas.microsoft.com/office/drawing/2014/main" id="{B8961B7F-F8E3-BED6-3E88-B9EFEAA90F59}"/>
              </a:ext>
            </a:extLst>
          </p:cNvPr>
          <p:cNvSpPr>
            <a:spLocks noGrp="1"/>
          </p:cNvSpPr>
          <p:nvPr>
            <p:ph type="ftr" sz="quarter" idx="11"/>
          </p:nvPr>
        </p:nvSpPr>
        <p:spPr>
          <a:xfrm>
            <a:off x="467833" y="6356351"/>
            <a:ext cx="7558567"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4" name="Segnaposto numero diapositiva 3">
            <a:extLst>
              <a:ext uri="{FF2B5EF4-FFF2-40B4-BE49-F238E27FC236}">
                <a16:creationId xmlns:a16="http://schemas.microsoft.com/office/drawing/2014/main" id="{CFEDA6A1-A4C5-3D5D-48FA-3C7B8CDD0420}"/>
              </a:ext>
            </a:extLst>
          </p:cNvPr>
          <p:cNvSpPr>
            <a:spLocks noGrp="1"/>
          </p:cNvSpPr>
          <p:nvPr>
            <p:ph type="sldNum" sz="quarter" idx="12"/>
          </p:nvPr>
        </p:nvSpPr>
        <p:spPr/>
        <p:txBody>
          <a:bodyPr/>
          <a:lstStyle/>
          <a:p>
            <a:fld id="{1A5A8F46-C9F6-42A5-95B1-D32CD69AD4FE}" type="slidenum">
              <a:rPr lang="it-IT" smtClean="0"/>
              <a:pPr/>
              <a:t>22</a:t>
            </a:fld>
            <a:endParaRPr lang="it-IT"/>
          </a:p>
        </p:txBody>
      </p:sp>
      <p:sp>
        <p:nvSpPr>
          <p:cNvPr id="6" name="CasellaDiTesto 5">
            <a:extLst>
              <a:ext uri="{FF2B5EF4-FFF2-40B4-BE49-F238E27FC236}">
                <a16:creationId xmlns:a16="http://schemas.microsoft.com/office/drawing/2014/main" id="{A796CC57-378D-E0A5-4991-B4BF1D935861}"/>
              </a:ext>
            </a:extLst>
          </p:cNvPr>
          <p:cNvSpPr txBox="1"/>
          <p:nvPr/>
        </p:nvSpPr>
        <p:spPr>
          <a:xfrm>
            <a:off x="467833" y="1177956"/>
            <a:ext cx="7770393"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What is the Environmental Footprint?</a:t>
            </a:r>
            <a:endParaRPr lang="it-IT" sz="2400" b="1" dirty="0"/>
          </a:p>
        </p:txBody>
      </p:sp>
      <p:pic>
        <p:nvPicPr>
          <p:cNvPr id="1026" name="Picture 2" descr="img1">
            <a:extLst>
              <a:ext uri="{FF2B5EF4-FFF2-40B4-BE49-F238E27FC236}">
                <a16:creationId xmlns:a16="http://schemas.microsoft.com/office/drawing/2014/main" id="{2B541F76-AD0C-DCE2-A18A-C49630EBA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320" y="2149690"/>
            <a:ext cx="2582434" cy="258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6192-2C8D-2A8B-767A-7CD48770F18A}"/>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8B0224ED-1EC8-21E4-047F-9D5EBAF65EF4}"/>
              </a:ext>
            </a:extLst>
          </p:cNvPr>
          <p:cNvSpPr txBox="1"/>
          <p:nvPr/>
        </p:nvSpPr>
        <p:spPr>
          <a:xfrm>
            <a:off x="389299" y="135651"/>
            <a:ext cx="10456752" cy="707886"/>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Tools for sustainability: Product Policies</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2" name="Segnaposto piè di pagina 1">
            <a:extLst>
              <a:ext uri="{FF2B5EF4-FFF2-40B4-BE49-F238E27FC236}">
                <a16:creationId xmlns:a16="http://schemas.microsoft.com/office/drawing/2014/main" id="{61E94531-C9CB-D499-9285-AF6D73844B18}"/>
              </a:ext>
            </a:extLst>
          </p:cNvPr>
          <p:cNvSpPr>
            <a:spLocks noGrp="1"/>
          </p:cNvSpPr>
          <p:nvPr>
            <p:ph type="ftr" sz="quarter" idx="11"/>
          </p:nvPr>
        </p:nvSpPr>
        <p:spPr>
          <a:xfrm>
            <a:off x="1335407" y="6395979"/>
            <a:ext cx="7558567"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4" name="Segnaposto numero diapositiva 3">
            <a:extLst>
              <a:ext uri="{FF2B5EF4-FFF2-40B4-BE49-F238E27FC236}">
                <a16:creationId xmlns:a16="http://schemas.microsoft.com/office/drawing/2014/main" id="{4661A805-14BC-D978-05E1-F60D3DFBB26F}"/>
              </a:ext>
            </a:extLst>
          </p:cNvPr>
          <p:cNvSpPr>
            <a:spLocks noGrp="1"/>
          </p:cNvSpPr>
          <p:nvPr>
            <p:ph type="sldNum" sz="quarter" idx="12"/>
          </p:nvPr>
        </p:nvSpPr>
        <p:spPr/>
        <p:txBody>
          <a:bodyPr/>
          <a:lstStyle/>
          <a:p>
            <a:fld id="{1A5A8F46-C9F6-42A5-95B1-D32CD69AD4FE}" type="slidenum">
              <a:rPr lang="it-IT" smtClean="0"/>
              <a:pPr/>
              <a:t>23</a:t>
            </a:fld>
            <a:endParaRPr lang="it-IT"/>
          </a:p>
        </p:txBody>
      </p:sp>
      <p:sp>
        <p:nvSpPr>
          <p:cNvPr id="6" name="CasellaDiTesto 5">
            <a:extLst>
              <a:ext uri="{FF2B5EF4-FFF2-40B4-BE49-F238E27FC236}">
                <a16:creationId xmlns:a16="http://schemas.microsoft.com/office/drawing/2014/main" id="{3ED93F6F-7659-04B8-8A3D-B48A4E160A56}"/>
              </a:ext>
            </a:extLst>
          </p:cNvPr>
          <p:cNvSpPr txBox="1"/>
          <p:nvPr/>
        </p:nvSpPr>
        <p:spPr>
          <a:xfrm>
            <a:off x="467832" y="1113324"/>
            <a:ext cx="7770393"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What is the Environmental Footprint?</a:t>
            </a:r>
            <a:endParaRPr lang="it-IT" sz="2400" dirty="0"/>
          </a:p>
        </p:txBody>
      </p:sp>
      <p:sp>
        <p:nvSpPr>
          <p:cNvPr id="5" name="CasellaDiTesto 4">
            <a:extLst>
              <a:ext uri="{FF2B5EF4-FFF2-40B4-BE49-F238E27FC236}">
                <a16:creationId xmlns:a16="http://schemas.microsoft.com/office/drawing/2014/main" id="{D4D6CFF2-4C61-FB8F-035D-79BD90DAAFB6}"/>
              </a:ext>
            </a:extLst>
          </p:cNvPr>
          <p:cNvSpPr txBox="1"/>
          <p:nvPr/>
        </p:nvSpPr>
        <p:spPr>
          <a:xfrm>
            <a:off x="517585" y="5580319"/>
            <a:ext cx="9585971" cy="348044"/>
          </a:xfrm>
          <a:prstGeom prst="rect">
            <a:avLst/>
          </a:prstGeom>
          <a:noFill/>
        </p:spPr>
        <p:txBody>
          <a:bodyPr wrap="square">
            <a:spAutoFit/>
          </a:bodyPr>
          <a:lstStyle/>
          <a:p>
            <a:pPr algn="just">
              <a:lnSpc>
                <a:spcPct val="80000"/>
              </a:lnSpc>
              <a:spcBef>
                <a:spcPct val="50000"/>
              </a:spcBef>
            </a:pPr>
            <a:r>
              <a:rPr lang="it-IT" altLang="it-IT" sz="2000" b="1" dirty="0">
                <a:solidFill>
                  <a:srgbClr val="FF0000"/>
                </a:solidFill>
                <a:ea typeface="Tahoma" panose="020B0604030504040204" pitchFamily="34" charset="0"/>
                <a:cs typeface="Arial" panose="020B0604020202020204" pitchFamily="34" charset="0"/>
              </a:rPr>
              <a:t>https://green-business.ec.europa.eu/environmental-footprint-methods_en</a:t>
            </a:r>
          </a:p>
        </p:txBody>
      </p:sp>
      <p:pic>
        <p:nvPicPr>
          <p:cNvPr id="2050" name="Picture 2">
            <a:extLst>
              <a:ext uri="{FF2B5EF4-FFF2-40B4-BE49-F238E27FC236}">
                <a16:creationId xmlns:a16="http://schemas.microsoft.com/office/drawing/2014/main" id="{677CBC04-D19A-B008-F4AF-77279C7E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152" y="2184913"/>
            <a:ext cx="2168652" cy="144576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descr="Ingranaggi">
            <a:extLst>
              <a:ext uri="{FF2B5EF4-FFF2-40B4-BE49-F238E27FC236}">
                <a16:creationId xmlns:a16="http://schemas.microsoft.com/office/drawing/2014/main" id="{7359BEBE-DC27-06C7-3067-31F6C8F24B91}"/>
              </a:ext>
            </a:extLst>
          </p:cNvPr>
          <p:cNvSpPr/>
          <p:nvPr/>
        </p:nvSpPr>
        <p:spPr>
          <a:xfrm>
            <a:off x="1335407" y="1844776"/>
            <a:ext cx="728437" cy="7284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8" name="Rettangolo 7" descr="Deciduous tree">
            <a:extLst>
              <a:ext uri="{FF2B5EF4-FFF2-40B4-BE49-F238E27FC236}">
                <a16:creationId xmlns:a16="http://schemas.microsoft.com/office/drawing/2014/main" id="{4310F6E4-5672-CBE4-9783-92F7C23A448C}"/>
              </a:ext>
            </a:extLst>
          </p:cNvPr>
          <p:cNvSpPr/>
          <p:nvPr/>
        </p:nvSpPr>
        <p:spPr>
          <a:xfrm>
            <a:off x="6184711" y="1844775"/>
            <a:ext cx="728437" cy="72843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 name="CasellaDiTesto 14">
            <a:extLst>
              <a:ext uri="{FF2B5EF4-FFF2-40B4-BE49-F238E27FC236}">
                <a16:creationId xmlns:a16="http://schemas.microsoft.com/office/drawing/2014/main" id="{CC01B0A1-4BEC-672B-2CD0-1DCAB2CF5ADB}"/>
              </a:ext>
            </a:extLst>
          </p:cNvPr>
          <p:cNvSpPr txBox="1"/>
          <p:nvPr/>
        </p:nvSpPr>
        <p:spPr>
          <a:xfrm>
            <a:off x="627797" y="2682814"/>
            <a:ext cx="3684896" cy="2862322"/>
          </a:xfrm>
          <a:prstGeom prst="rect">
            <a:avLst/>
          </a:prstGeom>
          <a:noFill/>
        </p:spPr>
        <p:txBody>
          <a:bodyPr wrap="square" rtlCol="0">
            <a:spAutoFit/>
          </a:bodyPr>
          <a:lstStyle/>
          <a:p>
            <a:pPr algn="just"/>
            <a:r>
              <a:rPr lang="en-US" sz="1800" b="0" i="0" dirty="0">
                <a:solidFill>
                  <a:srgbClr val="000000"/>
                </a:solidFill>
                <a:effectLst/>
                <a:latin typeface="Arial" panose="020B0604020202020204" pitchFamily="34" charset="0"/>
              </a:rPr>
              <a:t>The overarching purpose of PEF and OEF information is to enable to reduce the environmental impacts of goods, services and </a:t>
            </a:r>
            <a:r>
              <a:rPr lang="en-US" sz="1800" b="0" i="0" dirty="0" err="1">
                <a:solidFill>
                  <a:srgbClr val="000000"/>
                </a:solidFill>
                <a:effectLst/>
                <a:latin typeface="Arial" panose="020B0604020202020204" pitchFamily="34" charset="0"/>
              </a:rPr>
              <a:t>organisations</a:t>
            </a:r>
            <a:r>
              <a:rPr lang="en-US" sz="1800" b="0" i="0" dirty="0">
                <a:solidFill>
                  <a:srgbClr val="000000"/>
                </a:solidFill>
                <a:effectLst/>
                <a:latin typeface="Arial" panose="020B0604020202020204" pitchFamily="34" charset="0"/>
              </a:rPr>
              <a:t> taking into account supply chain activities (from extraction of raw materials, through production and use to final waste management). </a:t>
            </a:r>
          </a:p>
          <a:p>
            <a:pPr algn="just"/>
            <a:endParaRPr lang="it-IT" dirty="0"/>
          </a:p>
        </p:txBody>
      </p:sp>
      <p:sp>
        <p:nvSpPr>
          <p:cNvPr id="16" name="CasellaDiTesto 15">
            <a:extLst>
              <a:ext uri="{FF2B5EF4-FFF2-40B4-BE49-F238E27FC236}">
                <a16:creationId xmlns:a16="http://schemas.microsoft.com/office/drawing/2014/main" id="{D06458A3-CC1D-ADC8-BFEF-A4774F307127}"/>
              </a:ext>
            </a:extLst>
          </p:cNvPr>
          <p:cNvSpPr txBox="1"/>
          <p:nvPr/>
        </p:nvSpPr>
        <p:spPr>
          <a:xfrm>
            <a:off x="5261210" y="2821313"/>
            <a:ext cx="3487003" cy="2585323"/>
          </a:xfrm>
          <a:prstGeom prst="rect">
            <a:avLst/>
          </a:prstGeom>
          <a:noFill/>
        </p:spPr>
        <p:txBody>
          <a:bodyPr wrap="square" rtlCol="0">
            <a:spAutoFit/>
          </a:bodyPr>
          <a:lstStyle>
            <a:defPPr>
              <a:defRPr lang="en-US"/>
            </a:defPPr>
            <a:lvl1pPr algn="just">
              <a:defRPr b="0" i="0">
                <a:solidFill>
                  <a:srgbClr val="000000"/>
                </a:solidFill>
                <a:effectLst/>
                <a:latin typeface="Arial" panose="020B0604020202020204" pitchFamily="34" charset="0"/>
              </a:defRPr>
            </a:lvl1pPr>
          </a:lstStyle>
          <a:p>
            <a:r>
              <a:rPr lang="en-US" dirty="0"/>
              <a:t>This purpose is achieved through the provision of detailed requirements for modelling the environmental impacts of the flows of material/energy and the emissions and waste streams associated with a product or an </a:t>
            </a:r>
            <a:r>
              <a:rPr lang="en-US" dirty="0" err="1"/>
              <a:t>organisation</a:t>
            </a:r>
            <a:r>
              <a:rPr lang="en-US" dirty="0"/>
              <a:t> throughout the life cycle.</a:t>
            </a:r>
          </a:p>
        </p:txBody>
      </p:sp>
    </p:spTree>
    <p:extLst>
      <p:ext uri="{BB962C8B-B14F-4D97-AF65-F5344CB8AC3E}">
        <p14:creationId xmlns:p14="http://schemas.microsoft.com/office/powerpoint/2010/main" val="20793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225DE090-186F-4A86-AC32-90B0819D3544}"/>
              </a:ext>
            </a:extLst>
          </p:cNvPr>
          <p:cNvSpPr txBox="1"/>
          <p:nvPr/>
        </p:nvSpPr>
        <p:spPr>
          <a:xfrm>
            <a:off x="1676907" y="319881"/>
            <a:ext cx="9649178"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000" kern="1200" dirty="0">
                <a:solidFill>
                  <a:schemeClr val="accent1"/>
                </a:solidFill>
                <a:latin typeface="+mj-lt"/>
                <a:ea typeface="+mj-ea"/>
                <a:cs typeface="+mj-cs"/>
              </a:rPr>
              <a:t>Tools for sustainability:  </a:t>
            </a:r>
          </a:p>
          <a:p>
            <a:pPr>
              <a:lnSpc>
                <a:spcPct val="90000"/>
              </a:lnSpc>
              <a:spcBef>
                <a:spcPct val="0"/>
              </a:spcBef>
              <a:spcAft>
                <a:spcPts val="600"/>
              </a:spcAft>
              <a:defRPr/>
            </a:pPr>
            <a:r>
              <a:rPr lang="en-US" sz="4000" kern="1200" dirty="0">
                <a:solidFill>
                  <a:schemeClr val="accent1"/>
                </a:solidFill>
                <a:latin typeface="+mj-lt"/>
                <a:ea typeface="+mj-ea"/>
                <a:cs typeface="+mj-cs"/>
              </a:rPr>
              <a:t>between management and communication.</a:t>
            </a:r>
          </a:p>
        </p:txBody>
      </p:sp>
      <p:sp>
        <p:nvSpPr>
          <p:cNvPr id="24"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magine 2">
            <a:extLst>
              <a:ext uri="{FF2B5EF4-FFF2-40B4-BE49-F238E27FC236}">
                <a16:creationId xmlns:a16="http://schemas.microsoft.com/office/drawing/2014/main" id="{A50617E9-D2DA-4C6B-829C-14B17541EB9E}"/>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703183" y="1659133"/>
            <a:ext cx="4145356" cy="292415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Rettangolo 3">
            <a:extLst>
              <a:ext uri="{FF2B5EF4-FFF2-40B4-BE49-F238E27FC236}">
                <a16:creationId xmlns:a16="http://schemas.microsoft.com/office/drawing/2014/main" id="{726123DC-59C0-496A-896A-FCDC82DCCBEC}"/>
              </a:ext>
            </a:extLst>
          </p:cNvPr>
          <p:cNvSpPr/>
          <p:nvPr/>
        </p:nvSpPr>
        <p:spPr>
          <a:xfrm>
            <a:off x="5373511" y="1984443"/>
            <a:ext cx="5980289" cy="4192520"/>
          </a:xfrm>
          <a:prstGeom prst="rect">
            <a:avLst/>
          </a:prstGeom>
        </p:spPr>
        <p:txBody>
          <a:bodyPr vert="horz" lIns="91440" tIns="45720" rIns="91440" bIns="45720" rtlCol="0">
            <a:normAutofit lnSpcReduction="10000"/>
          </a:bodyPr>
          <a:lstStyle/>
          <a:p>
            <a:pPr>
              <a:lnSpc>
                <a:spcPct val="90000"/>
              </a:lnSpc>
              <a:spcAft>
                <a:spcPts val="600"/>
              </a:spcAft>
            </a:pPr>
            <a:r>
              <a:rPr lang="en-US" sz="2400" dirty="0"/>
              <a:t>Eco-Management and Audit Scheme (EMAS)</a:t>
            </a:r>
          </a:p>
          <a:p>
            <a:pPr>
              <a:lnSpc>
                <a:spcPct val="90000"/>
              </a:lnSpc>
              <a:spcAft>
                <a:spcPts val="600"/>
              </a:spcAft>
            </a:pPr>
            <a:r>
              <a:rPr lang="en-US" sz="2400" dirty="0"/>
              <a:t>Regulation (EC) No 1221/2009 </a:t>
            </a:r>
          </a:p>
          <a:p>
            <a:pPr>
              <a:lnSpc>
                <a:spcPct val="90000"/>
              </a:lnSpc>
              <a:spcAft>
                <a:spcPts val="600"/>
              </a:spcAft>
            </a:pPr>
            <a:endParaRPr lang="en-US" sz="2400" dirty="0"/>
          </a:p>
          <a:p>
            <a:pPr>
              <a:lnSpc>
                <a:spcPct val="90000"/>
              </a:lnSpc>
              <a:spcAft>
                <a:spcPts val="600"/>
              </a:spcAft>
            </a:pPr>
            <a:r>
              <a:rPr lang="en-US" sz="2400" dirty="0"/>
              <a:t>the Regulation gives companies the opportunity to register in a special list established at the European Commission, following a stringent investigation (third-party verification and public verification) that the existence of precise requirements: existence of a valid EMS, regulatory compliance, validated Environmental Declaration.</a:t>
            </a:r>
            <a:endParaRPr lang="en-US" sz="2400" u="sng" dirty="0"/>
          </a:p>
        </p:txBody>
      </p:sp>
      <p:sp>
        <p:nvSpPr>
          <p:cNvPr id="6" name="Segnaposto piè di pagina 5">
            <a:extLst>
              <a:ext uri="{FF2B5EF4-FFF2-40B4-BE49-F238E27FC236}">
                <a16:creationId xmlns:a16="http://schemas.microsoft.com/office/drawing/2014/main" id="{432B6307-7F38-C15A-D0E2-161391F2E745}"/>
              </a:ext>
            </a:extLst>
          </p:cNvPr>
          <p:cNvSpPr>
            <a:spLocks noGrp="1"/>
          </p:cNvSpPr>
          <p:nvPr>
            <p:ph type="ftr" sz="quarter" idx="11"/>
          </p:nvPr>
        </p:nvSpPr>
        <p:spPr>
          <a:xfrm>
            <a:off x="3753134" y="6356350"/>
            <a:ext cx="4400266" cy="365125"/>
          </a:xfrm>
        </p:spPr>
        <p:txBody>
          <a:bodyPr vert="horz" lIns="91440" tIns="45720" rIns="91440" bIns="45720" rtlCol="0" anchor="ctr">
            <a:normAutofit/>
          </a:bodyPr>
          <a:lstStyle/>
          <a:p>
            <a:pPr>
              <a:lnSpc>
                <a:spcPct val="90000"/>
              </a:lnSpc>
              <a:spcAft>
                <a:spcPts val="600"/>
              </a:spcAft>
            </a:pPr>
            <a:r>
              <a:rPr lang="en-US" sz="900" kern="1200" dirty="0">
                <a:solidFill>
                  <a:schemeClr val="bg1">
                    <a:lumMod val="50000"/>
                  </a:schemeClr>
                </a:solidFill>
                <a:latin typeface="+mn-lt"/>
                <a:ea typeface="+mn-ea"/>
                <a:cs typeface="+mn-cs"/>
              </a:rPr>
              <a:t>Environmental risk and business strategies                        29/10/2024 Bruno Barbera</a:t>
            </a:r>
          </a:p>
        </p:txBody>
      </p:sp>
      <p:sp>
        <p:nvSpPr>
          <p:cNvPr id="7" name="Segnaposto numero diapositiva 6">
            <a:extLst>
              <a:ext uri="{FF2B5EF4-FFF2-40B4-BE49-F238E27FC236}">
                <a16:creationId xmlns:a16="http://schemas.microsoft.com/office/drawing/2014/main" id="{5B4A8E67-59D3-CDBE-88A6-7E7D33020C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24</a:t>
            </a:fld>
            <a:endParaRPr lang="en-US">
              <a:solidFill>
                <a:schemeClr val="tx1">
                  <a:tint val="75000"/>
                </a:schemeClr>
              </a:solidFill>
            </a:endParaRPr>
          </a:p>
        </p:txBody>
      </p:sp>
    </p:spTree>
    <p:extLst>
      <p:ext uri="{BB962C8B-B14F-4D97-AF65-F5344CB8AC3E}">
        <p14:creationId xmlns:p14="http://schemas.microsoft.com/office/powerpoint/2010/main" val="4740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8">
            <a:extLst>
              <a:ext uri="{FF2B5EF4-FFF2-40B4-BE49-F238E27FC236}">
                <a16:creationId xmlns:a16="http://schemas.microsoft.com/office/drawing/2014/main" id="{13BC4D77-C0FA-45F9-8886-E4C23458D8AD}"/>
              </a:ext>
            </a:extLst>
          </p:cNvPr>
          <p:cNvSpPr txBox="1">
            <a:spLocks noChangeArrowheads="1"/>
          </p:cNvSpPr>
          <p:nvPr/>
        </p:nvSpPr>
        <p:spPr bwMode="auto">
          <a:xfrm>
            <a:off x="1447422" y="1097264"/>
            <a:ext cx="100357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Corporate Sustainability Reporting </a:t>
            </a:r>
            <a:r>
              <a:rPr lang="it-IT" sz="2000" i="0" dirty="0">
                <a:solidFill>
                  <a:srgbClr val="333333"/>
                </a:solidFill>
                <a:effectLst/>
                <a:latin typeface="Arial" panose="020B0604020202020204" pitchFamily="34" charset="0"/>
                <a:cs typeface="Arial" panose="020B0604020202020204" pitchFamily="34" charset="0"/>
              </a:rPr>
              <a:t>Directive (EU) 2022/2464 </a:t>
            </a:r>
            <a:endParaRPr lang="en-US" dirty="0">
              <a:latin typeface="Arial" panose="020B0604020202020204" pitchFamily="34" charset="0"/>
              <a:cs typeface="Arial" panose="020B0604020202020204" pitchFamily="34" charset="0"/>
            </a:endParaRPr>
          </a:p>
          <a:p>
            <a:pPr>
              <a:spcBef>
                <a:spcPct val="0"/>
              </a:spcBef>
              <a:buNone/>
            </a:pPr>
            <a:endParaRPr lang="en-US" altLang="it-IT" sz="2400" u="sng" dirty="0">
              <a:solidFill>
                <a:srgbClr val="E2D700"/>
              </a:solidFill>
              <a:latin typeface="Arial" panose="020B0604020202020204" pitchFamily="34" charset="0"/>
              <a:ea typeface="Tahoma" panose="020B0604030504040204" pitchFamily="34" charset="0"/>
              <a:cs typeface="Arial" panose="020B0604020202020204" pitchFamily="34" charset="0"/>
            </a:endParaRPr>
          </a:p>
          <a:p>
            <a:pPr>
              <a:spcBef>
                <a:spcPct val="0"/>
              </a:spcBef>
              <a:buNone/>
            </a:pPr>
            <a:r>
              <a:rPr lang="en-US" altLang="it-IT" sz="2400" b="1" dirty="0">
                <a:solidFill>
                  <a:srgbClr val="0070C0"/>
                </a:solidFill>
                <a:latin typeface="Arial" panose="020B0604020202020204" pitchFamily="34" charset="0"/>
                <a:ea typeface="Tahoma" panose="020B0604030504040204" pitchFamily="34" charset="0"/>
                <a:cs typeface="Arial" panose="020B0604020202020204" pitchFamily="34" charset="0"/>
              </a:rPr>
              <a:t>an obligation but also an opportunity</a:t>
            </a:r>
            <a:endParaRPr lang="it-IT" altLang="it-IT" sz="2000" b="1"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8B8B973A-962D-468F-9A0F-3F44B9BAA7E6}"/>
              </a:ext>
            </a:extLst>
          </p:cNvPr>
          <p:cNvSpPr txBox="1"/>
          <p:nvPr/>
        </p:nvSpPr>
        <p:spPr>
          <a:xfrm>
            <a:off x="708837" y="135651"/>
            <a:ext cx="9729809" cy="707886"/>
          </a:xfrm>
          <a:prstGeom prst="rect">
            <a:avLst/>
          </a:prstGeom>
          <a:noFill/>
        </p:spPr>
        <p:txBody>
          <a:bodyPr wrap="square" rtlCol="0">
            <a:spAutoFit/>
          </a:bodyPr>
          <a:lstStyle/>
          <a:p>
            <a:pPr defTabSz="457200">
              <a:defRPr/>
            </a:pPr>
            <a:r>
              <a:rPr lang="en-US" sz="4000" dirty="0">
                <a:solidFill>
                  <a:srgbClr val="0070C0"/>
                </a:solidFill>
                <a:latin typeface="Arial" panose="020B0604020202020204" pitchFamily="34" charset="0"/>
                <a:ea typeface="Tahoma" panose="020B0604030504040204" pitchFamily="34" charset="0"/>
                <a:cs typeface="Arial" panose="020B0604020202020204" pitchFamily="34" charset="0"/>
              </a:rPr>
              <a:t>Tools for sustainability: strategic tools.</a:t>
            </a:r>
            <a:endParaRPr lang="it-IT" sz="4000" dirty="0">
              <a:solidFill>
                <a:srgbClr val="0070C0"/>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3CDBB86C-BB52-46A9-96C4-36150088C08D}"/>
              </a:ext>
            </a:extLst>
          </p:cNvPr>
          <p:cNvSpPr>
            <a:spLocks noChangeArrowheads="1"/>
          </p:cNvSpPr>
          <p:nvPr/>
        </p:nvSpPr>
        <p:spPr bwMode="auto">
          <a:xfrm>
            <a:off x="1020727" y="3493258"/>
            <a:ext cx="96472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tabLst>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None/>
            </a:pPr>
            <a:r>
              <a:rPr lang="en-US" altLang="it-IT" sz="2400" dirty="0">
                <a:solidFill>
                  <a:prstClr val="black"/>
                </a:solidFill>
                <a:latin typeface="Arial" panose="020B0604020202020204" pitchFamily="34" charset="0"/>
                <a:cs typeface="Arial" panose="020B0604020202020204" pitchFamily="34" charset="0"/>
              </a:rPr>
              <a:t>It is a document with which an organization relates to different categories of stakeholders to account for the results, effects and spillovers generated with its activities.</a:t>
            </a:r>
            <a:endParaRPr lang="it-IT" altLang="it-IT" sz="2400" dirty="0">
              <a:solidFill>
                <a:prstClr val="black"/>
              </a:solidFill>
              <a:latin typeface="Arial" panose="020B0604020202020204" pitchFamily="34" charset="0"/>
              <a:cs typeface="Arial" panose="020B0604020202020204" pitchFamily="34" charset="0"/>
            </a:endParaRPr>
          </a:p>
        </p:txBody>
      </p:sp>
      <p:sp>
        <p:nvSpPr>
          <p:cNvPr id="11" name="CasellaDiTesto 1">
            <a:extLst>
              <a:ext uri="{FF2B5EF4-FFF2-40B4-BE49-F238E27FC236}">
                <a16:creationId xmlns:a16="http://schemas.microsoft.com/office/drawing/2014/main" id="{CC50FD63-F73A-4611-9E59-51C6274A9F73}"/>
              </a:ext>
            </a:extLst>
          </p:cNvPr>
          <p:cNvSpPr txBox="1">
            <a:spLocks noChangeArrowheads="1"/>
          </p:cNvSpPr>
          <p:nvPr/>
        </p:nvSpPr>
        <p:spPr bwMode="auto">
          <a:xfrm>
            <a:off x="1020727" y="2614048"/>
            <a:ext cx="9647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it-IT" sz="2400" dirty="0">
                <a:solidFill>
                  <a:prstClr val="black"/>
                </a:solidFill>
                <a:latin typeface="Arial" panose="020B0604020202020204" pitchFamily="34" charset="0"/>
              </a:rPr>
              <a:t>It </a:t>
            </a:r>
            <a:r>
              <a:rPr lang="en-US" altLang="it-IT" sz="2400" dirty="0" err="1">
                <a:solidFill>
                  <a:prstClr val="black"/>
                </a:solidFill>
                <a:latin typeface="Arial" panose="020B0604020202020204" pitchFamily="34" charset="0"/>
              </a:rPr>
              <a:t>modernises</a:t>
            </a:r>
            <a:r>
              <a:rPr lang="en-US" altLang="it-IT" sz="2400" dirty="0">
                <a:solidFill>
                  <a:prstClr val="black"/>
                </a:solidFill>
                <a:latin typeface="Arial" panose="020B0604020202020204" pitchFamily="34" charset="0"/>
              </a:rPr>
              <a:t> and strengthens the rules concerning the social and environmental information that companies have to report.</a:t>
            </a:r>
            <a:endParaRPr lang="it-IT" altLang="it-IT" sz="2000" dirty="0">
              <a:solidFill>
                <a:prstClr val="black"/>
              </a:solidFill>
              <a:latin typeface="Arial" panose="020B0604020202020204" pitchFamily="34" charset="0"/>
            </a:endParaRPr>
          </a:p>
        </p:txBody>
      </p:sp>
      <p:sp>
        <p:nvSpPr>
          <p:cNvPr id="12" name="CasellaDiTesto 2">
            <a:extLst>
              <a:ext uri="{FF2B5EF4-FFF2-40B4-BE49-F238E27FC236}">
                <a16:creationId xmlns:a16="http://schemas.microsoft.com/office/drawing/2014/main" id="{780FCFAD-F9C9-4671-9FF3-C4523C2356CE}"/>
              </a:ext>
            </a:extLst>
          </p:cNvPr>
          <p:cNvSpPr txBox="1">
            <a:spLocks noChangeArrowheads="1"/>
          </p:cNvSpPr>
          <p:nvPr/>
        </p:nvSpPr>
        <p:spPr bwMode="auto">
          <a:xfrm>
            <a:off x="1080410" y="4929739"/>
            <a:ext cx="94859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it-IT" sz="2400" dirty="0">
                <a:solidFill>
                  <a:prstClr val="black"/>
                </a:solidFill>
                <a:latin typeface="Arial" panose="020B0604020202020204" pitchFamily="34" charset="0"/>
                <a:ea typeface="ＭＳ Ｐゴシック" panose="020B0600070205080204" pitchFamily="34" charset="-128"/>
              </a:rPr>
              <a:t>The rationale for this obligation is to provide analytical tools to define a sustainability strategy for the enterprise.</a:t>
            </a:r>
            <a:endParaRPr lang="it-IT" altLang="it-IT" sz="2400" dirty="0">
              <a:solidFill>
                <a:prstClr val="black"/>
              </a:solidFill>
              <a:latin typeface="Arial" panose="020B0604020202020204" pitchFamily="34" charset="0"/>
              <a:ea typeface="ＭＳ Ｐゴシック" panose="020B0600070205080204" pitchFamily="34" charset="-128"/>
            </a:endParaRPr>
          </a:p>
        </p:txBody>
      </p:sp>
      <p:sp>
        <p:nvSpPr>
          <p:cNvPr id="2" name="Segnaposto piè di pagina 1">
            <a:extLst>
              <a:ext uri="{FF2B5EF4-FFF2-40B4-BE49-F238E27FC236}">
                <a16:creationId xmlns:a16="http://schemas.microsoft.com/office/drawing/2014/main" id="{7CC03978-521A-04E3-D3C0-7D86BFCA2F5E}"/>
              </a:ext>
            </a:extLst>
          </p:cNvPr>
          <p:cNvSpPr>
            <a:spLocks noGrp="1"/>
          </p:cNvSpPr>
          <p:nvPr>
            <p:ph type="ftr" sz="quarter" idx="11"/>
          </p:nvPr>
        </p:nvSpPr>
        <p:spPr>
          <a:xfrm>
            <a:off x="1698300" y="6356350"/>
            <a:ext cx="7317563"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3" name="Segnaposto numero diapositiva 2">
            <a:extLst>
              <a:ext uri="{FF2B5EF4-FFF2-40B4-BE49-F238E27FC236}">
                <a16:creationId xmlns:a16="http://schemas.microsoft.com/office/drawing/2014/main" id="{57392DD3-FA71-3766-9532-3FC519351B90}"/>
              </a:ext>
            </a:extLst>
          </p:cNvPr>
          <p:cNvSpPr>
            <a:spLocks noGrp="1"/>
          </p:cNvSpPr>
          <p:nvPr>
            <p:ph type="sldNum" sz="quarter" idx="12"/>
          </p:nvPr>
        </p:nvSpPr>
        <p:spPr/>
        <p:txBody>
          <a:bodyPr/>
          <a:lstStyle/>
          <a:p>
            <a:fld id="{1A5A8F46-C9F6-42A5-95B1-D32CD69AD4FE}" type="slidenum">
              <a:rPr lang="it-IT" smtClean="0"/>
              <a:pPr/>
              <a:t>25</a:t>
            </a:fld>
            <a:endParaRPr lang="it-IT"/>
          </a:p>
        </p:txBody>
      </p:sp>
    </p:spTree>
    <p:extLst>
      <p:ext uri="{BB962C8B-B14F-4D97-AF65-F5344CB8AC3E}">
        <p14:creationId xmlns:p14="http://schemas.microsoft.com/office/powerpoint/2010/main" val="20377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891A009-4692-44E0-9DF0-CE277E4896EE}"/>
              </a:ext>
            </a:extLst>
          </p:cNvPr>
          <p:cNvSpPr/>
          <p:nvPr/>
        </p:nvSpPr>
        <p:spPr>
          <a:xfrm>
            <a:off x="679009" y="1449893"/>
            <a:ext cx="11027437" cy="4539704"/>
          </a:xfrm>
          <a:prstGeom prst="rect">
            <a:avLst/>
          </a:prstGeom>
        </p:spPr>
        <p:txBody>
          <a:bodyPr wrap="square">
            <a:spAutoFit/>
          </a:bodyPr>
          <a:lstStyle/>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Implementation of principles of social responsibility</a:t>
            </a:r>
          </a:p>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Cost savings and internal efficiency through optimization of processes, especially energy, raw materials, waste disposal and workers.</a:t>
            </a:r>
          </a:p>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Competitive advantages, gaining or maintaining market share, including through product innovation aimed at environmental aspects, relationship with markets more sensitive to the “green market”.</a:t>
            </a:r>
          </a:p>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Improved relations with funding sources, thanks to increased credibility in markets and because of the perception of a long-term rationale (some lenders impose environmental certifications as a prerequisite for funding).</a:t>
            </a:r>
          </a:p>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Improved relations with regulators.</a:t>
            </a:r>
          </a:p>
          <a:p>
            <a:pPr marL="342900" indent="-342900" algn="just" defTabSz="457200">
              <a:spcAft>
                <a:spcPts val="600"/>
              </a:spcAft>
              <a:buFont typeface="Arial" panose="020B0604020202020204" pitchFamily="34" charset="0"/>
              <a:buChar char="•"/>
              <a:defRP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Reduction of litigation with social actors.</a:t>
            </a:r>
            <a:endParaRPr lang="it-IT"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C2D7642A-0125-4486-9975-E54685562D6A}"/>
              </a:ext>
            </a:extLst>
          </p:cNvPr>
          <p:cNvSpPr txBox="1"/>
          <p:nvPr/>
        </p:nvSpPr>
        <p:spPr>
          <a:xfrm>
            <a:off x="679010" y="51784"/>
            <a:ext cx="10275683" cy="1323439"/>
          </a:xfrm>
          <a:prstGeom prst="rect">
            <a:avLst/>
          </a:prstGeom>
          <a:noFill/>
        </p:spPr>
        <p:txBody>
          <a:bodyPr wrap="square" rtlCol="0">
            <a:spAutoFit/>
          </a:bodyPr>
          <a:lstStyle/>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A Corporate strategy for sustainability: </a:t>
            </a:r>
          </a:p>
          <a:p>
            <a:pPr defTabSz="457200">
              <a:defRPr/>
            </a:pPr>
            <a:r>
              <a:rPr lang="en-US" sz="4000" dirty="0">
                <a:solidFill>
                  <a:schemeClr val="accent1"/>
                </a:solidFill>
                <a:latin typeface="Arial" panose="020B0604020202020204" pitchFamily="34" charset="0"/>
                <a:ea typeface="Tahoma" panose="020B0604030504040204" pitchFamily="34" charset="0"/>
                <a:cs typeface="Arial" panose="020B0604020202020204" pitchFamily="34" charset="0"/>
              </a:rPr>
              <a:t>goals and results</a:t>
            </a:r>
            <a:endParaRPr lang="it-IT" sz="4000"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3" name="Segnaposto piè di pagina 2">
            <a:extLst>
              <a:ext uri="{FF2B5EF4-FFF2-40B4-BE49-F238E27FC236}">
                <a16:creationId xmlns:a16="http://schemas.microsoft.com/office/drawing/2014/main" id="{7049F826-868E-AA20-A571-6CDA92E50039}"/>
              </a:ext>
            </a:extLst>
          </p:cNvPr>
          <p:cNvSpPr>
            <a:spLocks noGrp="1"/>
          </p:cNvSpPr>
          <p:nvPr>
            <p:ph type="ftr" sz="quarter" idx="11"/>
          </p:nvPr>
        </p:nvSpPr>
        <p:spPr>
          <a:xfrm>
            <a:off x="1708245" y="6356350"/>
            <a:ext cx="7416800" cy="365125"/>
          </a:xfrm>
        </p:spPr>
        <p:txBody>
          <a:bodyPr/>
          <a:lstStyle/>
          <a:p>
            <a:r>
              <a:rPr lang="en-US" sz="900" dirty="0">
                <a:solidFill>
                  <a:schemeClr val="bg1">
                    <a:lumMod val="50000"/>
                  </a:schemeClr>
                </a:solidFill>
              </a:rPr>
              <a:t>Environmental risk and business strategies                        29/10/2024 Bruno Barbera</a:t>
            </a:r>
            <a:endParaRPr lang="it-IT" sz="900" dirty="0">
              <a:solidFill>
                <a:schemeClr val="bg1">
                  <a:lumMod val="50000"/>
                </a:schemeClr>
              </a:solidFill>
            </a:endParaRPr>
          </a:p>
        </p:txBody>
      </p:sp>
      <p:sp>
        <p:nvSpPr>
          <p:cNvPr id="5" name="Segnaposto numero diapositiva 4">
            <a:extLst>
              <a:ext uri="{FF2B5EF4-FFF2-40B4-BE49-F238E27FC236}">
                <a16:creationId xmlns:a16="http://schemas.microsoft.com/office/drawing/2014/main" id="{4ABCD848-1C35-AD80-FA97-DB0400041C27}"/>
              </a:ext>
            </a:extLst>
          </p:cNvPr>
          <p:cNvSpPr>
            <a:spLocks noGrp="1"/>
          </p:cNvSpPr>
          <p:nvPr>
            <p:ph type="sldNum" sz="quarter" idx="12"/>
          </p:nvPr>
        </p:nvSpPr>
        <p:spPr/>
        <p:txBody>
          <a:bodyPr/>
          <a:lstStyle/>
          <a:p>
            <a:fld id="{1A5A8F46-C9F6-42A5-95B1-D32CD69AD4FE}" type="slidenum">
              <a:rPr lang="it-IT" smtClean="0"/>
              <a:pPr/>
              <a:t>26</a:t>
            </a:fld>
            <a:endParaRPr lang="it-IT"/>
          </a:p>
        </p:txBody>
      </p:sp>
      <p:pic>
        <p:nvPicPr>
          <p:cNvPr id="7" name="Immagine 6">
            <a:extLst>
              <a:ext uri="{FF2B5EF4-FFF2-40B4-BE49-F238E27FC236}">
                <a16:creationId xmlns:a16="http://schemas.microsoft.com/office/drawing/2014/main" id="{D0E8FC30-B07C-562D-AAC9-C58014767FF0}"/>
              </a:ext>
            </a:extLst>
          </p:cNvPr>
          <p:cNvPicPr>
            <a:picLocks noChangeAspect="1"/>
          </p:cNvPicPr>
          <p:nvPr/>
        </p:nvPicPr>
        <p:blipFill>
          <a:blip r:embed="rId2"/>
          <a:stretch>
            <a:fillRect/>
          </a:stretch>
        </p:blipFill>
        <p:spPr>
          <a:xfrm>
            <a:off x="9663010" y="708772"/>
            <a:ext cx="1849980" cy="1003058"/>
          </a:xfrm>
          <a:prstGeom prst="rect">
            <a:avLst/>
          </a:prstGeom>
        </p:spPr>
      </p:pic>
    </p:spTree>
    <p:extLst>
      <p:ext uri="{BB962C8B-B14F-4D97-AF65-F5344CB8AC3E}">
        <p14:creationId xmlns:p14="http://schemas.microsoft.com/office/powerpoint/2010/main" val="304969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dirty="0">
                <a:solidFill>
                  <a:schemeClr val="accent1"/>
                </a:solidFill>
                <a:latin typeface="+mj-lt"/>
                <a:ea typeface="+mj-ea"/>
                <a:cs typeface="+mj-cs"/>
              </a:rPr>
              <a:t>Eco-innovation and circular economy</a:t>
            </a:r>
          </a:p>
        </p:txBody>
      </p:sp>
      <p:sp>
        <p:nvSpPr>
          <p:cNvPr id="4" name="Text Box 3"/>
          <p:cNvSpPr txBox="1">
            <a:spLocks noChangeArrowheads="1"/>
          </p:cNvSpPr>
          <p:nvPr/>
        </p:nvSpPr>
        <p:spPr bwMode="auto">
          <a:xfrm>
            <a:off x="767644" y="2198362"/>
            <a:ext cx="5328356" cy="3917773"/>
          </a:xfrm>
          <a:prstGeom prst="rect">
            <a:avLst/>
          </a:prstGeom>
        </p:spPr>
        <p:txBody>
          <a:bodyPr vert="horz" lIns="91440" tIns="45720" rIns="91440" bIns="45720" rtlCol="0">
            <a:normAutofit fontScale="85000" lnSpcReduction="10000"/>
          </a:bodyPr>
          <a:lstStyle/>
          <a:p>
            <a:pPr marL="342900" indent="-342900" algn="just">
              <a:lnSpc>
                <a:spcPct val="90000"/>
              </a:lnSpc>
              <a:spcBef>
                <a:spcPct val="20000"/>
              </a:spcBef>
              <a:buFont typeface="Arial" panose="020B0604020202020204" pitchFamily="34" charset="0"/>
              <a:buChar char="•"/>
            </a:pPr>
            <a:r>
              <a:rPr lang="en-US" sz="2400" dirty="0"/>
              <a:t>The Circular Economy is provided for in Decision 1386/2013/EU of the European Parliament and Council of November 20, 2013, and the environmental regulatory framework is strongly directed toward its implementation.</a:t>
            </a:r>
          </a:p>
          <a:p>
            <a:pPr marL="342900" indent="-342900" algn="just">
              <a:lnSpc>
                <a:spcPct val="90000"/>
              </a:lnSpc>
              <a:spcBef>
                <a:spcPct val="20000"/>
              </a:spcBef>
              <a:buFont typeface="Arial" panose="020B0604020202020204" pitchFamily="34" charset="0"/>
              <a:buChar char="•"/>
            </a:pPr>
            <a:r>
              <a:rPr lang="en-US" sz="2400" dirty="0"/>
              <a:t>Privileged tools for the purposes of the Circular Economy are Ecolabel regulations, life cycle indicators, sustainable consumption and production, incentives and green certificates. </a:t>
            </a:r>
          </a:p>
          <a:p>
            <a:pPr marL="342900" indent="-342900" algn="just">
              <a:lnSpc>
                <a:spcPct val="90000"/>
              </a:lnSpc>
              <a:spcBef>
                <a:spcPct val="20000"/>
              </a:spcBef>
              <a:buFont typeface="Arial" panose="020B0604020202020204" pitchFamily="34" charset="0"/>
              <a:buChar char="•"/>
            </a:pPr>
            <a:r>
              <a:rPr lang="en-US" sz="2400" dirty="0"/>
              <a:t>Eco-innovation is closely linked with the Circular Economy in a mutual symbiotic relationship.</a:t>
            </a:r>
          </a:p>
        </p:txBody>
      </p:sp>
      <p:pic>
        <p:nvPicPr>
          <p:cNvPr id="5" name="Picture 2" descr="Immagine correlata"/>
          <p:cNvPicPr>
            <a:picLocks noChangeAspect="1" noChangeArrowheads="1"/>
          </p:cNvPicPr>
          <p:nvPr/>
        </p:nvPicPr>
        <p:blipFill>
          <a:blip r:embed="rId3" cstate="print"/>
          <a:stretch>
            <a:fillRect/>
          </a:stretch>
        </p:blipFill>
        <p:spPr bwMode="auto">
          <a:xfrm>
            <a:off x="6719367" y="3023724"/>
            <a:ext cx="4788505" cy="2078295"/>
          </a:xfrm>
          <a:prstGeom prst="rect">
            <a:avLst/>
          </a:prstGeom>
          <a:noFill/>
        </p:spPr>
      </p:pic>
      <p:sp>
        <p:nvSpPr>
          <p:cNvPr id="17"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4B9FFB4E-E967-069A-9D87-DB59EAB0E5FC}"/>
              </a:ext>
            </a:extLst>
          </p:cNvPr>
          <p:cNvSpPr>
            <a:spLocks noGrp="1"/>
          </p:cNvSpPr>
          <p:nvPr>
            <p:ph type="ftr" sz="quarter" idx="11"/>
          </p:nvPr>
        </p:nvSpPr>
        <p:spPr>
          <a:xfrm>
            <a:off x="3581401" y="6356350"/>
            <a:ext cx="4571999" cy="365125"/>
          </a:xfrm>
        </p:spPr>
        <p:txBody>
          <a:bodyPr vert="horz" lIns="91440" tIns="45720" rIns="91440" bIns="45720" rtlCol="0" anchor="ctr">
            <a:normAutofit/>
          </a:bodyPr>
          <a:lstStyle/>
          <a:p>
            <a:pPr>
              <a:lnSpc>
                <a:spcPct val="90000"/>
              </a:lnSpc>
              <a:spcAft>
                <a:spcPts val="600"/>
              </a:spcAft>
            </a:pPr>
            <a:r>
              <a:rPr lang="en-US" sz="900" kern="1200">
                <a:solidFill>
                  <a:schemeClr val="bg1">
                    <a:lumMod val="50000"/>
                  </a:schemeClr>
                </a:solidFill>
                <a:latin typeface="+mn-lt"/>
                <a:ea typeface="+mn-ea"/>
                <a:cs typeface="+mn-cs"/>
              </a:rPr>
              <a:t>Environmental risk and business strategies                        29/10/2024 Bruno Barbera</a:t>
            </a:r>
          </a:p>
        </p:txBody>
      </p:sp>
      <p:sp>
        <p:nvSpPr>
          <p:cNvPr id="6" name="Segnaposto numero diapositiva 5">
            <a:extLst>
              <a:ext uri="{FF2B5EF4-FFF2-40B4-BE49-F238E27FC236}">
                <a16:creationId xmlns:a16="http://schemas.microsoft.com/office/drawing/2014/main" id="{D5A36B75-FDCC-D104-938E-00E2F694CBD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sz="1000">
                <a:solidFill>
                  <a:schemeClr val="tx1">
                    <a:tint val="75000"/>
                  </a:schemeClr>
                </a:solidFill>
              </a:rPr>
              <a:pPr>
                <a:spcAft>
                  <a:spcPts val="600"/>
                </a:spcAft>
              </a:pPr>
              <a:t>27</a:t>
            </a:fld>
            <a:endParaRPr lang="en-US" sz="1000">
              <a:solidFill>
                <a:schemeClr val="tx1">
                  <a:tint val="75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1"/>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Eco-innovation and circular economy</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piè di pagina 1">
            <a:extLst>
              <a:ext uri="{FF2B5EF4-FFF2-40B4-BE49-F238E27FC236}">
                <a16:creationId xmlns:a16="http://schemas.microsoft.com/office/drawing/2014/main" id="{9B542428-7F5C-4041-C67C-34287A1A8671}"/>
              </a:ext>
            </a:extLst>
          </p:cNvPr>
          <p:cNvSpPr>
            <a:spLocks noGrp="1"/>
          </p:cNvSpPr>
          <p:nvPr>
            <p:ph type="ftr" sz="quarter" idx="11"/>
          </p:nvPr>
        </p:nvSpPr>
        <p:spPr>
          <a:xfrm>
            <a:off x="3581401" y="6356350"/>
            <a:ext cx="5029199" cy="365125"/>
          </a:xfrm>
        </p:spPr>
        <p:txBody>
          <a:bodyPr vert="horz" lIns="91440" tIns="45720" rIns="91440" bIns="45720" rtlCol="0" anchor="ctr">
            <a:normAutofit/>
          </a:bodyPr>
          <a:lstStyle/>
          <a:p>
            <a:pPr>
              <a:lnSpc>
                <a:spcPct val="90000"/>
              </a:lnSpc>
              <a:spcAft>
                <a:spcPts val="600"/>
              </a:spcAft>
            </a:pPr>
            <a:r>
              <a:rPr lang="en-US" sz="900" kern="1200" dirty="0">
                <a:solidFill>
                  <a:srgbClr val="FFFFFF"/>
                </a:solidFill>
                <a:latin typeface="+mn-lt"/>
                <a:ea typeface="+mn-ea"/>
                <a:cs typeface="+mn-cs"/>
              </a:rPr>
              <a:t>Environmental risk and business strategies                        29/10/2024 Bruno Barbera</a:t>
            </a:r>
          </a:p>
        </p:txBody>
      </p:sp>
      <p:sp>
        <p:nvSpPr>
          <p:cNvPr id="3" name="Segnaposto numero diapositiva 2">
            <a:extLst>
              <a:ext uri="{FF2B5EF4-FFF2-40B4-BE49-F238E27FC236}">
                <a16:creationId xmlns:a16="http://schemas.microsoft.com/office/drawing/2014/main" id="{2A9CEF1E-BF50-A932-6AC0-4567DB17DCF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a:solidFill>
                  <a:srgbClr val="FFFFFF"/>
                </a:solidFill>
              </a:rPr>
              <a:pPr>
                <a:spcAft>
                  <a:spcPts val="600"/>
                </a:spcAft>
              </a:pPr>
              <a:t>28</a:t>
            </a:fld>
            <a:endParaRPr lang="en-US">
              <a:solidFill>
                <a:srgbClr val="FFFFFF"/>
              </a:solidFill>
            </a:endParaRPr>
          </a:p>
        </p:txBody>
      </p:sp>
      <p:graphicFrame>
        <p:nvGraphicFramePr>
          <p:cNvPr id="27" name="Text Box 3">
            <a:extLst>
              <a:ext uri="{FF2B5EF4-FFF2-40B4-BE49-F238E27FC236}">
                <a16:creationId xmlns:a16="http://schemas.microsoft.com/office/drawing/2014/main" id="{3646404E-BA21-746B-50B0-D9D209D23EC7}"/>
              </a:ext>
            </a:extLst>
          </p:cNvPr>
          <p:cNvGraphicFramePr/>
          <p:nvPr>
            <p:extLst>
              <p:ext uri="{D42A27DB-BD31-4B8C-83A1-F6EECF244321}">
                <p14:modId xmlns:p14="http://schemas.microsoft.com/office/powerpoint/2010/main" val="87738969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Eco-innovation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72D2E328-EB72-9DA9-5C93-588771D73853}"/>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200" dirty="0"/>
              <a:t>Eco-innovation refers to all forms of innovation, technological and otherwise, that create business opportunities and benefit the environment by preventing or reducing its impact or optimizing the use of resources. Eco-innovation is closely related to the way we use natural resources and our production and consumption patterns, as well as to the concepts of eco-efficiency and eco-industries.</a:t>
            </a:r>
          </a:p>
          <a:p>
            <a:pPr indent="-228600" algn="just">
              <a:lnSpc>
                <a:spcPct val="90000"/>
              </a:lnSpc>
              <a:spcAft>
                <a:spcPts val="600"/>
              </a:spcAft>
              <a:buFont typeface="Arial" panose="020B0604020202020204" pitchFamily="34" charset="0"/>
              <a:buChar char="•"/>
            </a:pPr>
            <a:r>
              <a:rPr lang="en-US" sz="2200" dirty="0"/>
              <a:t>It encourages the manufacturing industry to move away from “end-of-pipe” solutions in favor of “closed-loop” approaches that minimize material and energy flows through changes in products and production methods, resulting in competitive advantage in various sectors and business segments.</a:t>
            </a:r>
          </a:p>
        </p:txBody>
      </p:sp>
      <p:sp>
        <p:nvSpPr>
          <p:cNvPr id="3" name="Segnaposto piè di pagina 2">
            <a:extLst>
              <a:ext uri="{FF2B5EF4-FFF2-40B4-BE49-F238E27FC236}">
                <a16:creationId xmlns:a16="http://schemas.microsoft.com/office/drawing/2014/main" id="{3A60F576-CF53-7B0C-34FF-488934E9B7C1}"/>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900" kern="1200">
                <a:solidFill>
                  <a:schemeClr val="bg1">
                    <a:lumMod val="50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9A7AE559-CA8C-9306-69E7-0FE0667785F6}"/>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29</a:t>
            </a:fld>
            <a:endParaRPr lang="en-US">
              <a:solidFill>
                <a:schemeClr val="tx1">
                  <a:tint val="75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olo 1">
            <a:extLst>
              <a:ext uri="{FF2B5EF4-FFF2-40B4-BE49-F238E27FC236}">
                <a16:creationId xmlns:a16="http://schemas.microsoft.com/office/drawing/2014/main" id="{9AA7AAF3-4C04-4584-B4A4-A88E27850479}"/>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Why should a company deal with the environment and the changes on our Planet?</a:t>
            </a:r>
            <a:endParaRPr lang="it-IT" sz="3600">
              <a:solidFill>
                <a:schemeClr val="tx2"/>
              </a:solidFill>
            </a:endParaRPr>
          </a:p>
        </p:txBody>
      </p:sp>
      <p:grpSp>
        <p:nvGrpSpPr>
          <p:cNvPr id="14" name="Group 13">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5" name="Freeform: Shape 14">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egnaposto contenuto 2">
            <a:extLst>
              <a:ext uri="{FF2B5EF4-FFF2-40B4-BE49-F238E27FC236}">
                <a16:creationId xmlns:a16="http://schemas.microsoft.com/office/drawing/2014/main" id="{EB25655A-C909-47AE-BC7D-212DA3E90608}"/>
              </a:ext>
            </a:extLst>
          </p:cNvPr>
          <p:cNvSpPr>
            <a:spLocks noGrp="1"/>
          </p:cNvSpPr>
          <p:nvPr>
            <p:ph idx="1"/>
          </p:nvPr>
        </p:nvSpPr>
        <p:spPr>
          <a:xfrm>
            <a:off x="6632812" y="1032987"/>
            <a:ext cx="5399354" cy="4792027"/>
          </a:xfrm>
        </p:spPr>
        <p:txBody>
          <a:bodyPr anchor="ctr">
            <a:normAutofit/>
          </a:bodyPr>
          <a:lstStyle/>
          <a:p>
            <a:r>
              <a:rPr lang="en-US" sz="2400" dirty="0">
                <a:solidFill>
                  <a:schemeClr val="tx2"/>
                </a:solidFill>
              </a:rPr>
              <a:t>Adaptation to a market orientation.</a:t>
            </a:r>
          </a:p>
          <a:p>
            <a:r>
              <a:rPr lang="en-US" sz="2400" dirty="0">
                <a:solidFill>
                  <a:schemeClr val="tx2"/>
                </a:solidFill>
              </a:rPr>
              <a:t>Savings and competitiveness (long term).</a:t>
            </a:r>
          </a:p>
          <a:p>
            <a:r>
              <a:rPr lang="en-US" sz="2400" dirty="0">
                <a:solidFill>
                  <a:schemeClr val="tx2"/>
                </a:solidFill>
              </a:rPr>
              <a:t>Social responsibility as an ethical and communicative element.</a:t>
            </a:r>
          </a:p>
          <a:p>
            <a:r>
              <a:rPr lang="en-US" sz="2400" dirty="0">
                <a:solidFill>
                  <a:schemeClr val="tx2"/>
                </a:solidFill>
              </a:rPr>
              <a:t>Sustainable finance.</a:t>
            </a:r>
          </a:p>
          <a:p>
            <a:r>
              <a:rPr lang="en-US" sz="2400" dirty="0">
                <a:solidFill>
                  <a:schemeClr val="tx2"/>
                </a:solidFill>
              </a:rPr>
              <a:t>Legislative obligations.</a:t>
            </a:r>
          </a:p>
          <a:p>
            <a:pPr marL="0" indent="0">
              <a:buNone/>
            </a:pPr>
            <a:endParaRPr lang="en-US" sz="2400" dirty="0">
              <a:solidFill>
                <a:schemeClr val="tx2"/>
              </a:solidFill>
            </a:endParaRPr>
          </a:p>
          <a:p>
            <a:pPr marL="0" indent="0">
              <a:buNone/>
            </a:pPr>
            <a:r>
              <a:rPr lang="en-US" sz="2400" b="1" i="1" dirty="0">
                <a:solidFill>
                  <a:schemeClr val="tx2"/>
                </a:solidFill>
              </a:rPr>
              <a:t>Multiple responses, often linked together</a:t>
            </a:r>
            <a:endParaRPr lang="it-IT" sz="2400" b="1" i="1" dirty="0">
              <a:solidFill>
                <a:schemeClr val="tx2"/>
              </a:solidFill>
            </a:endParaRPr>
          </a:p>
        </p:txBody>
      </p:sp>
      <p:sp>
        <p:nvSpPr>
          <p:cNvPr id="4" name="Segnaposto piè di pagina 3">
            <a:extLst>
              <a:ext uri="{FF2B5EF4-FFF2-40B4-BE49-F238E27FC236}">
                <a16:creationId xmlns:a16="http://schemas.microsoft.com/office/drawing/2014/main" id="{D990D160-BDED-8BB0-EE13-F71CB9F04BBD}"/>
              </a:ext>
            </a:extLst>
          </p:cNvPr>
          <p:cNvSpPr>
            <a:spLocks noGrp="1"/>
          </p:cNvSpPr>
          <p:nvPr>
            <p:ph type="ftr" sz="quarter" idx="11"/>
          </p:nvPr>
        </p:nvSpPr>
        <p:spPr>
          <a:xfrm>
            <a:off x="2422478" y="6356350"/>
            <a:ext cx="5730922" cy="365125"/>
          </a:xfrm>
        </p:spPr>
        <p:txBody>
          <a:bodyPr>
            <a:normAutofit/>
          </a:bodyPr>
          <a:lstStyle/>
          <a:p>
            <a:pPr>
              <a:lnSpc>
                <a:spcPct val="90000"/>
              </a:lnSpc>
              <a:spcAft>
                <a:spcPts val="600"/>
              </a:spcAft>
            </a:pPr>
            <a:r>
              <a:rPr lang="en-US" sz="900" dirty="0"/>
              <a:t>Environmental risk and business strategies                        29/10/2024 Bruno Barbera</a:t>
            </a:r>
            <a:endParaRPr lang="it-IT" sz="900" dirty="0"/>
          </a:p>
        </p:txBody>
      </p:sp>
      <p:sp>
        <p:nvSpPr>
          <p:cNvPr id="5" name="Segnaposto numero diapositiva 4">
            <a:extLst>
              <a:ext uri="{FF2B5EF4-FFF2-40B4-BE49-F238E27FC236}">
                <a16:creationId xmlns:a16="http://schemas.microsoft.com/office/drawing/2014/main" id="{3C51C336-DF49-FEFF-4E3C-F908C2478809}"/>
              </a:ext>
            </a:extLst>
          </p:cNvPr>
          <p:cNvSpPr>
            <a:spLocks noGrp="1"/>
          </p:cNvSpPr>
          <p:nvPr>
            <p:ph type="sldNum" sz="quarter" idx="12"/>
          </p:nvPr>
        </p:nvSpPr>
        <p:spPr>
          <a:xfrm>
            <a:off x="8610600" y="6356350"/>
            <a:ext cx="2743200" cy="365125"/>
          </a:xfrm>
        </p:spPr>
        <p:txBody>
          <a:bodyPr>
            <a:normAutofit/>
          </a:bodyPr>
          <a:lstStyle/>
          <a:p>
            <a:pPr>
              <a:spcAft>
                <a:spcPts val="600"/>
              </a:spcAft>
            </a:pPr>
            <a:fld id="{1A5A8F46-C9F6-42A5-95B1-D32CD69AD4FE}" type="slidenum">
              <a:rPr lang="it-IT" smtClean="0"/>
              <a:pPr>
                <a:spcAft>
                  <a:spcPts val="600"/>
                </a:spcAft>
              </a:pPr>
              <a:t>3</a:t>
            </a:fld>
            <a:endParaRPr lang="it-IT"/>
          </a:p>
        </p:txBody>
      </p:sp>
    </p:spTree>
    <p:extLst>
      <p:ext uri="{BB962C8B-B14F-4D97-AF65-F5344CB8AC3E}">
        <p14:creationId xmlns:p14="http://schemas.microsoft.com/office/powerpoint/2010/main" val="35966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09" name="Arc 2560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p:cNvSpPr>
            <a:spLocks noGrp="1"/>
          </p:cNvSpPr>
          <p:nvPr>
            <p:ph type="title"/>
          </p:nvPr>
        </p:nvSpPr>
        <p:spPr>
          <a:xfrm>
            <a:off x="4447822" y="479493"/>
            <a:ext cx="5677475" cy="1325563"/>
          </a:xfrm>
        </p:spPr>
        <p:txBody>
          <a:bodyPr vert="horz" lIns="91440" tIns="45720" rIns="91440" bIns="45720" rtlCol="0" anchor="ctr">
            <a:normAutofit/>
          </a:bodyPr>
          <a:lstStyle/>
          <a:p>
            <a:r>
              <a:rPr lang="en-US" kern="1200" dirty="0">
                <a:solidFill>
                  <a:schemeClr val="accent1"/>
                </a:solidFill>
                <a:latin typeface="+mj-lt"/>
                <a:ea typeface="+mj-ea"/>
                <a:cs typeface="+mj-cs"/>
              </a:rPr>
              <a:t>Eco-innovation and circular economy</a:t>
            </a:r>
          </a:p>
        </p:txBody>
      </p:sp>
      <p:sp>
        <p:nvSpPr>
          <p:cNvPr id="25611" name="Freeform: Shape 2561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602" name="Picture 2" descr="Immagine correlata"/>
          <p:cNvPicPr>
            <a:picLocks noChangeAspect="1" noChangeArrowheads="1"/>
          </p:cNvPicPr>
          <p:nvPr/>
        </p:nvPicPr>
        <p:blipFill>
          <a:blip r:embed="rId2" cstate="print"/>
          <a:stretch>
            <a:fillRect/>
          </a:stretch>
        </p:blipFill>
        <p:spPr bwMode="auto">
          <a:xfrm>
            <a:off x="427127" y="1805056"/>
            <a:ext cx="4290190" cy="307598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4" name="Rettangolo 3"/>
          <p:cNvSpPr/>
          <p:nvPr/>
        </p:nvSpPr>
        <p:spPr>
          <a:xfrm>
            <a:off x="5170311" y="1984443"/>
            <a:ext cx="6183489"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Through supporting new processes, technologies and services that enable businesses to be more environmentally friendly, eco-innovation contributes to the optimization of growth while responding to common challenges: climate change, resource scarcity, and biodiversity loss.</a:t>
            </a:r>
          </a:p>
          <a:p>
            <a:pPr indent="-228600">
              <a:lnSpc>
                <a:spcPct val="90000"/>
              </a:lnSpc>
              <a:spcAft>
                <a:spcPts val="600"/>
              </a:spcAft>
              <a:buFont typeface="Arial" panose="020B0604020202020204" pitchFamily="34" charset="0"/>
              <a:buChar char="•"/>
            </a:pPr>
            <a:r>
              <a:rPr lang="en-US" sz="2200" dirty="0"/>
              <a:t>Eco-innovation is also an opportunity for businesses because it leads to lower costs, helps to seize new growth opportunities, and improves corporate image in the eyes of consumers.</a:t>
            </a:r>
          </a:p>
        </p:txBody>
      </p:sp>
      <p:sp>
        <p:nvSpPr>
          <p:cNvPr id="3" name="Segnaposto piè di pagina 2">
            <a:extLst>
              <a:ext uri="{FF2B5EF4-FFF2-40B4-BE49-F238E27FC236}">
                <a16:creationId xmlns:a16="http://schemas.microsoft.com/office/drawing/2014/main" id="{01E82536-A653-E4BB-4542-D1C8B179DB72}"/>
              </a:ext>
            </a:extLst>
          </p:cNvPr>
          <p:cNvSpPr>
            <a:spLocks noGrp="1"/>
          </p:cNvSpPr>
          <p:nvPr>
            <p:ph type="ftr" sz="quarter" idx="11"/>
          </p:nvPr>
        </p:nvSpPr>
        <p:spPr>
          <a:xfrm>
            <a:off x="4038599" y="6356350"/>
            <a:ext cx="4710289" cy="365125"/>
          </a:xfrm>
        </p:spPr>
        <p:txBody>
          <a:bodyPr vert="horz" lIns="91440" tIns="45720" rIns="91440" bIns="45720" rtlCol="0" anchor="ctr">
            <a:normAutofit/>
          </a:bodyPr>
          <a:lstStyle/>
          <a:p>
            <a:pPr>
              <a:lnSpc>
                <a:spcPct val="90000"/>
              </a:lnSpc>
              <a:spcAft>
                <a:spcPts val="600"/>
              </a:spcAft>
            </a:pPr>
            <a:r>
              <a:rPr lang="en-US" sz="900" kern="1200" dirty="0">
                <a:solidFill>
                  <a:schemeClr val="bg1">
                    <a:lumMod val="50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FE71D6E0-DBB2-FE26-DE0B-B37A3C40AF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30</a:t>
            </a:fld>
            <a:endParaRPr lang="en-US">
              <a:solidFill>
                <a:schemeClr val="tx1">
                  <a:tint val="75000"/>
                </a:schemeClr>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Legislation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Box 3"/>
          <p:cNvSpPr txBox="1">
            <a:spLocks noChangeArrowheads="1"/>
          </p:cNvSpPr>
          <p:nvPr/>
        </p:nvSpPr>
        <p:spPr bwMode="auto">
          <a:xfrm>
            <a:off x="4447308" y="591344"/>
            <a:ext cx="6906491" cy="5585619"/>
          </a:xfrm>
          <a:prstGeom prst="rect">
            <a:avLst/>
          </a:prstGeom>
        </p:spPr>
        <p:txBody>
          <a:bodyPr vert="horz" lIns="91440" tIns="45720" rIns="91440" bIns="45720" rtlCol="0" anchor="ctr">
            <a:normAutofit/>
          </a:bodyPr>
          <a:lstStyle/>
          <a:p>
            <a:pPr indent="-228600">
              <a:lnSpc>
                <a:spcPct val="90000"/>
              </a:lnSpc>
              <a:spcBef>
                <a:spcPct val="50000"/>
              </a:spcBef>
              <a:buFont typeface="Arial" panose="020B0604020202020204" pitchFamily="34" charset="0"/>
              <a:buChar char="•"/>
            </a:pPr>
            <a:r>
              <a:rPr lang="en-US" sz="2200" dirty="0"/>
              <a:t>Today, legislation, even of European derivation, is often inadequate for the purpose of timely regulation of all application cases, and Authority finds itself having to take the most conservative positions possible in self-defense in the absence of clear indications of laws, to the detriment of the most innovative and perhaps virtuous recovery technologies. </a:t>
            </a:r>
          </a:p>
          <a:p>
            <a:pPr indent="-228600">
              <a:lnSpc>
                <a:spcPct val="90000"/>
              </a:lnSpc>
              <a:spcBef>
                <a:spcPct val="50000"/>
              </a:spcBef>
              <a:buFont typeface="Arial" panose="020B0604020202020204" pitchFamily="34" charset="0"/>
              <a:buChar char="•"/>
            </a:pPr>
            <a:r>
              <a:rPr lang="en-US" sz="2200" dirty="0"/>
              <a:t>The regulatory gap, which lends itself well to contradictory case law rulings, can also generate distortions: matrices obtained from the same waste and virtually identical process, but subject to different regulatory regimes, are not obliged to guarantee the same standards of environmental protection. </a:t>
            </a:r>
          </a:p>
        </p:txBody>
      </p:sp>
      <p:sp>
        <p:nvSpPr>
          <p:cNvPr id="4" name="Segnaposto piè di pagina 3">
            <a:extLst>
              <a:ext uri="{FF2B5EF4-FFF2-40B4-BE49-F238E27FC236}">
                <a16:creationId xmlns:a16="http://schemas.microsoft.com/office/drawing/2014/main" id="{6A01BD7A-CF51-0828-0B67-1BA60E4D4631}"/>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900" kern="1200">
                <a:solidFill>
                  <a:schemeClr val="bg1">
                    <a:lumMod val="50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58D9F9E5-DBF3-211E-F0ED-99E696EF762B}"/>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31</a:t>
            </a:fld>
            <a:endParaRPr lang="en-US">
              <a:solidFill>
                <a:schemeClr val="tx1">
                  <a:tint val="75000"/>
                </a:schemeClr>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Difficulties</a:t>
            </a:r>
          </a:p>
        </p:txBody>
      </p:sp>
      <p:sp>
        <p:nvSpPr>
          <p:cNvPr id="3" name="Segnaposto piè di pagina 2">
            <a:extLst>
              <a:ext uri="{FF2B5EF4-FFF2-40B4-BE49-F238E27FC236}">
                <a16:creationId xmlns:a16="http://schemas.microsoft.com/office/drawing/2014/main" id="{5E1A9F16-1DDC-4BAC-6A15-DB5EC83D8C98}"/>
              </a:ext>
            </a:extLst>
          </p:cNvPr>
          <p:cNvSpPr>
            <a:spLocks noGrp="1"/>
          </p:cNvSpPr>
          <p:nvPr>
            <p:ph type="ftr" sz="quarter" idx="11"/>
          </p:nvPr>
        </p:nvSpPr>
        <p:spPr>
          <a:xfrm>
            <a:off x="375558" y="6399129"/>
            <a:ext cx="5110842" cy="365125"/>
          </a:xfrm>
        </p:spPr>
        <p:txBody>
          <a:bodyPr vert="horz" lIns="91440" tIns="45720" rIns="91440" bIns="45720" rtlCol="0" anchor="ctr">
            <a:normAutofit/>
          </a:bodyPr>
          <a:lstStyle/>
          <a:p>
            <a:pPr algn="l">
              <a:lnSpc>
                <a:spcPct val="90000"/>
              </a:lnSpc>
              <a:spcAft>
                <a:spcPts val="600"/>
              </a:spcAft>
            </a:pPr>
            <a:r>
              <a:rPr lang="en-US" sz="900" kern="1200">
                <a:solidFill>
                  <a:schemeClr val="bg1">
                    <a:lumMod val="50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6B6931D3-C4DC-ACA3-23E2-F6349139D85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A5A8F46-C9F6-42A5-95B1-D32CD69AD4FE}" type="slidenum">
              <a:rPr lang="en-US" sz="1100">
                <a:solidFill>
                  <a:schemeClr val="tx1">
                    <a:lumMod val="50000"/>
                    <a:lumOff val="50000"/>
                  </a:schemeClr>
                </a:solidFill>
              </a:rPr>
              <a:pPr>
                <a:spcAft>
                  <a:spcPts val="600"/>
                </a:spcAft>
              </a:pPr>
              <a:t>32</a:t>
            </a:fld>
            <a:endParaRPr lang="en-US" sz="1100">
              <a:solidFill>
                <a:schemeClr val="tx1">
                  <a:lumMod val="50000"/>
                  <a:lumOff val="50000"/>
                </a:schemeClr>
              </a:solidFill>
            </a:endParaRPr>
          </a:p>
        </p:txBody>
      </p:sp>
      <p:graphicFrame>
        <p:nvGraphicFramePr>
          <p:cNvPr id="7" name="CasellaDiTesto 3">
            <a:extLst>
              <a:ext uri="{FF2B5EF4-FFF2-40B4-BE49-F238E27FC236}">
                <a16:creationId xmlns:a16="http://schemas.microsoft.com/office/drawing/2014/main" id="{A7788914-9DEF-E007-4D7D-BAC11611A375}"/>
              </a:ext>
            </a:extLst>
          </p:cNvPr>
          <p:cNvGraphicFramePr/>
          <p:nvPr>
            <p:extLst>
              <p:ext uri="{D42A27DB-BD31-4B8C-83A1-F6EECF244321}">
                <p14:modId xmlns:p14="http://schemas.microsoft.com/office/powerpoint/2010/main" val="36155151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E4D5C3-18C6-62AC-8A0D-BD8D4E3246E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A6AE11-6B66-6B69-8533-A2321916099D}"/>
              </a:ext>
            </a:extLst>
          </p:cNvPr>
          <p:cNvSpPr>
            <a:spLocks noGrp="1"/>
          </p:cNvSpPr>
          <p:nvPr>
            <p:ph type="title"/>
          </p:nvPr>
        </p:nvSpPr>
        <p:spPr>
          <a:xfrm>
            <a:off x="504855" y="845547"/>
            <a:ext cx="4683321" cy="1474330"/>
          </a:xfrm>
        </p:spPr>
        <p:txBody>
          <a:bodyPr vert="horz" lIns="91440" tIns="45720" rIns="91440" bIns="45720" rtlCol="0" anchor="t">
            <a:normAutofit/>
          </a:bodyPr>
          <a:lstStyle/>
          <a:p>
            <a:r>
              <a:rPr lang="en-US" sz="4800" dirty="0">
                <a:solidFill>
                  <a:schemeClr val="accent1"/>
                </a:solidFill>
              </a:rPr>
              <a:t>Greenwashing</a:t>
            </a:r>
          </a:p>
        </p:txBody>
      </p:sp>
      <p:pic>
        <p:nvPicPr>
          <p:cNvPr id="5" name="Immagine 4">
            <a:extLst>
              <a:ext uri="{FF2B5EF4-FFF2-40B4-BE49-F238E27FC236}">
                <a16:creationId xmlns:a16="http://schemas.microsoft.com/office/drawing/2014/main" id="{7B9B45FA-9788-9FFC-D47C-8361EC1585F0}"/>
              </a:ext>
            </a:extLst>
          </p:cNvPr>
          <p:cNvPicPr>
            <a:picLocks noChangeAspect="1"/>
          </p:cNvPicPr>
          <p:nvPr/>
        </p:nvPicPr>
        <p:blipFill>
          <a:blip r:embed="rId2"/>
          <a:srcRect l="3802" r="9363" b="-2"/>
          <a:stretch/>
        </p:blipFill>
        <p:spPr>
          <a:xfrm>
            <a:off x="499352" y="2089152"/>
            <a:ext cx="4634765" cy="2697337"/>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CasellaDiTesto 3">
            <a:extLst>
              <a:ext uri="{FF2B5EF4-FFF2-40B4-BE49-F238E27FC236}">
                <a16:creationId xmlns:a16="http://schemas.microsoft.com/office/drawing/2014/main" id="{E48E2C03-44C1-BE3F-EE56-721AAABF881B}"/>
              </a:ext>
            </a:extLst>
          </p:cNvPr>
          <p:cNvSpPr txBox="1"/>
          <p:nvPr/>
        </p:nvSpPr>
        <p:spPr>
          <a:xfrm>
            <a:off x="5892800" y="670559"/>
            <a:ext cx="5459986" cy="5445076"/>
          </a:xfrm>
          <a:prstGeom prst="rect">
            <a:avLst/>
          </a:prstGeom>
        </p:spPr>
        <p:txBody>
          <a:bodyPr vert="horz" lIns="91440" tIns="45720" rIns="91440" bIns="45720" rtlCol="0" anchor="t">
            <a:normAutofit lnSpcReduction="10000"/>
          </a:bodyPr>
          <a:lstStyle/>
          <a:p>
            <a:pPr marL="285750" indent="-228600" algn="just">
              <a:lnSpc>
                <a:spcPct val="90000"/>
              </a:lnSpc>
              <a:spcAft>
                <a:spcPts val="600"/>
              </a:spcAft>
              <a:buFont typeface="Arial" panose="020B0604020202020204" pitchFamily="34" charset="0"/>
              <a:buChar char="•"/>
            </a:pPr>
            <a:r>
              <a:rPr lang="en-US" sz="2400" b="0" i="0" dirty="0">
                <a:effectLst/>
              </a:rPr>
              <a:t>The practice of giving a false impression of the environmental impact or benefits of a product, which can mislead consumers </a:t>
            </a:r>
            <a:r>
              <a:rPr lang="en-US" sz="2400" i="1" dirty="0"/>
              <a:t>(European Union)</a:t>
            </a:r>
          </a:p>
          <a:p>
            <a:pPr indent="-228600" algn="just">
              <a:lnSpc>
                <a:spcPct val="90000"/>
              </a:lnSpc>
              <a:spcAft>
                <a:spcPts val="600"/>
              </a:spcAft>
              <a:buFont typeface="Arial" panose="020B0604020202020204" pitchFamily="34" charset="0"/>
              <a:buChar char="•"/>
            </a:pPr>
            <a:endParaRPr lang="en-US" sz="2400" i="1" dirty="0"/>
          </a:p>
          <a:p>
            <a:pPr marL="285750" indent="-228600" algn="just">
              <a:lnSpc>
                <a:spcPct val="90000"/>
              </a:lnSpc>
              <a:spcAft>
                <a:spcPts val="600"/>
              </a:spcAft>
              <a:buFont typeface="Arial" panose="020B0604020202020204" pitchFamily="34" charset="0"/>
              <a:buChar char="•"/>
            </a:pPr>
            <a:r>
              <a:rPr lang="en-US" sz="2400" b="0" i="0" dirty="0">
                <a:effectLst/>
              </a:rPr>
              <a:t>Greenwashing presents a significant obstacle to tackling climate change. </a:t>
            </a:r>
            <a:r>
              <a:rPr lang="en-US" sz="2400" dirty="0"/>
              <a:t>By </a:t>
            </a:r>
            <a:r>
              <a:rPr lang="en-US" sz="2400" dirty="0">
                <a:hlinkClick r:id="rId3">
                  <a:extLst>
                    <a:ext uri="{A12FA001-AC4F-418D-AE19-62706E023703}">
                      <ahyp:hlinkClr xmlns:ahyp="http://schemas.microsoft.com/office/drawing/2018/hyperlinkcolor" val="tx"/>
                    </a:ext>
                  </a:extLst>
                </a:hlinkClick>
              </a:rPr>
              <a:t>misleading the public to believe that a company or other entity is doing more to protect the environment than it is</a:t>
            </a:r>
            <a:r>
              <a:rPr lang="en-US" sz="2400" dirty="0"/>
              <a:t>, greenwashing promotes false solutions to the climate crisis that distract from and delay concrete and credible action </a:t>
            </a:r>
            <a:r>
              <a:rPr lang="en-US" sz="2400" i="1" dirty="0"/>
              <a:t>(United Nations)</a:t>
            </a:r>
            <a:r>
              <a:rPr lang="en-US" sz="2400" dirty="0"/>
              <a:t>.</a:t>
            </a:r>
          </a:p>
          <a:p>
            <a:pPr algn="just">
              <a:lnSpc>
                <a:spcPct val="90000"/>
              </a:lnSpc>
              <a:spcAft>
                <a:spcPts val="600"/>
              </a:spcAft>
            </a:pPr>
            <a:r>
              <a:rPr lang="en-US" sz="2400" dirty="0"/>
              <a:t>				</a:t>
            </a:r>
            <a:endParaRPr lang="en-US" sz="2400" i="1" dirty="0"/>
          </a:p>
        </p:txBody>
      </p:sp>
      <p:sp>
        <p:nvSpPr>
          <p:cNvPr id="3" name="Segnaposto piè di pagina 2">
            <a:extLst>
              <a:ext uri="{FF2B5EF4-FFF2-40B4-BE49-F238E27FC236}">
                <a16:creationId xmlns:a16="http://schemas.microsoft.com/office/drawing/2014/main" id="{38CF2A17-FE04-485F-FD00-70A0A4FE15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900" kern="1200" dirty="0">
                <a:solidFill>
                  <a:schemeClr val="bg1">
                    <a:lumMod val="50000"/>
                  </a:schemeClr>
                </a:solidFill>
                <a:latin typeface="Calibri" panose="020F0502020204030204"/>
                <a:ea typeface="+mn-ea"/>
                <a:cs typeface="+mn-cs"/>
              </a:rPr>
              <a:t>Environmental risk and business strategies                        29/10/2024 Bruno Barbera</a:t>
            </a:r>
          </a:p>
        </p:txBody>
      </p:sp>
      <p:sp>
        <p:nvSpPr>
          <p:cNvPr id="6" name="Segnaposto numero diapositiva 5">
            <a:extLst>
              <a:ext uri="{FF2B5EF4-FFF2-40B4-BE49-F238E27FC236}">
                <a16:creationId xmlns:a16="http://schemas.microsoft.com/office/drawing/2014/main" id="{BC3407AC-C1AF-CB5C-9AF1-8B2643632C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A5A8F46-C9F6-42A5-95B1-D32CD69AD4FE}" type="slidenum">
              <a:rPr lang="en-US" sz="1000">
                <a:solidFill>
                  <a:prstClr val="black">
                    <a:tint val="75000"/>
                  </a:prstClr>
                </a:solidFill>
                <a:latin typeface="Calibri" panose="020F0502020204030204"/>
              </a:rPr>
              <a:pPr>
                <a:spcAft>
                  <a:spcPts val="600"/>
                </a:spcAft>
                <a:defRPr/>
              </a:pPr>
              <a:t>33</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27933055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C0A12B-305B-A1DE-A9CA-2BFEB97B9F3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3A60B7-9D14-BADE-1A92-3EED51BFA761}"/>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100" kern="1200" dirty="0">
                <a:solidFill>
                  <a:srgbClr val="FFFFFF"/>
                </a:solidFill>
                <a:latin typeface="+mj-lt"/>
                <a:ea typeface="+mj-ea"/>
                <a:cs typeface="+mj-cs"/>
              </a:rPr>
              <a:t>Greenwashing</a:t>
            </a:r>
          </a:p>
        </p:txBody>
      </p:sp>
      <p:sp>
        <p:nvSpPr>
          <p:cNvPr id="3" name="Segnaposto piè di pagina 2">
            <a:extLst>
              <a:ext uri="{FF2B5EF4-FFF2-40B4-BE49-F238E27FC236}">
                <a16:creationId xmlns:a16="http://schemas.microsoft.com/office/drawing/2014/main" id="{1283D917-A80E-D886-55D0-941FEE1BF3B0}"/>
              </a:ext>
            </a:extLst>
          </p:cNvPr>
          <p:cNvSpPr>
            <a:spLocks noGrp="1"/>
          </p:cNvSpPr>
          <p:nvPr>
            <p:ph type="ftr" sz="quarter" idx="11"/>
          </p:nvPr>
        </p:nvSpPr>
        <p:spPr>
          <a:xfrm>
            <a:off x="4447308" y="6356350"/>
            <a:ext cx="4842466" cy="365125"/>
          </a:xfrm>
        </p:spPr>
        <p:txBody>
          <a:bodyPr vert="horz" lIns="91440" tIns="45720" rIns="91440" bIns="45720" rtlCol="0" anchor="ctr">
            <a:normAutofit/>
          </a:bodyPr>
          <a:lstStyle/>
          <a:p>
            <a:pPr>
              <a:lnSpc>
                <a:spcPct val="90000"/>
              </a:lnSpc>
              <a:spcAft>
                <a:spcPts val="600"/>
              </a:spcAft>
            </a:pPr>
            <a:r>
              <a:rPr lang="en-US" sz="1000" kern="1200">
                <a:solidFill>
                  <a:schemeClr val="tx1">
                    <a:tint val="75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7F563BCC-ADFF-160E-AB9A-7963198C4C63}"/>
              </a:ext>
            </a:extLst>
          </p:cNvPr>
          <p:cNvSpPr>
            <a:spLocks noGrp="1"/>
          </p:cNvSpPr>
          <p:nvPr>
            <p:ph type="sldNum" sz="quarter" idx="12"/>
          </p:nvPr>
        </p:nvSpPr>
        <p:spPr>
          <a:xfrm>
            <a:off x="9819860" y="6356350"/>
            <a:ext cx="1533939"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34</a:t>
            </a:fld>
            <a:endParaRPr lang="en-US">
              <a:solidFill>
                <a:schemeClr val="tx1">
                  <a:tint val="75000"/>
                </a:schemeClr>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CasellaDiTesto 3">
            <a:extLst>
              <a:ext uri="{FF2B5EF4-FFF2-40B4-BE49-F238E27FC236}">
                <a16:creationId xmlns:a16="http://schemas.microsoft.com/office/drawing/2014/main" id="{0E2B1B5D-0B00-AAA2-9010-8B5274E5952A}"/>
              </a:ext>
            </a:extLst>
          </p:cNvPr>
          <p:cNvSpPr txBox="1"/>
          <p:nvPr/>
        </p:nvSpPr>
        <p:spPr>
          <a:xfrm>
            <a:off x="4447308" y="591344"/>
            <a:ext cx="6906491" cy="5585619"/>
          </a:xfrm>
          <a:prstGeom prst="rect">
            <a:avLst/>
          </a:prstGeom>
        </p:spPr>
        <p:txBody>
          <a:bodyPr vert="horz" lIns="91440" tIns="45720" rIns="91440" bIns="45720" rtlCol="0" anchor="ctr">
            <a:noAutofit/>
          </a:bodyPr>
          <a:lstStyle/>
          <a:p>
            <a:pPr algn="just">
              <a:lnSpc>
                <a:spcPct val="90000"/>
              </a:lnSpc>
              <a:spcAft>
                <a:spcPts val="600"/>
              </a:spcAft>
            </a:pPr>
            <a:r>
              <a:rPr lang="en-US" b="0" i="0" dirty="0">
                <a:effectLst/>
              </a:rPr>
              <a:t>Greenwashing manifests itself in several ways:</a:t>
            </a:r>
          </a:p>
          <a:p>
            <a:pPr indent="-228600" algn="just">
              <a:lnSpc>
                <a:spcPct val="90000"/>
              </a:lnSpc>
              <a:spcAft>
                <a:spcPts val="600"/>
              </a:spcAft>
              <a:buFont typeface="Arial" panose="020B0604020202020204" pitchFamily="34" charset="0"/>
              <a:buChar char="•"/>
            </a:pPr>
            <a:r>
              <a:rPr lang="en-US" b="0" i="0" dirty="0">
                <a:effectLst/>
              </a:rPr>
              <a:t> Claiming to be on track to reduce a company’s polluting emissions to net zero when no credible plan is actually in place.</a:t>
            </a:r>
          </a:p>
          <a:p>
            <a:pPr indent="-228600" algn="just">
              <a:lnSpc>
                <a:spcPct val="90000"/>
              </a:lnSpc>
              <a:spcAft>
                <a:spcPts val="600"/>
              </a:spcAft>
              <a:buFont typeface="Arial" panose="020B0604020202020204" pitchFamily="34" charset="0"/>
              <a:buChar char="•"/>
            </a:pPr>
            <a:r>
              <a:rPr lang="en-US" b="0" i="0" dirty="0">
                <a:effectLst/>
              </a:rPr>
              <a:t> Being purposely vague or non-specific about a company’s operations or materials used.</a:t>
            </a:r>
          </a:p>
          <a:p>
            <a:pPr indent="-228600" algn="just">
              <a:lnSpc>
                <a:spcPct val="90000"/>
              </a:lnSpc>
              <a:spcAft>
                <a:spcPts val="600"/>
              </a:spcAft>
              <a:buFont typeface="Arial" panose="020B0604020202020204" pitchFamily="34" charset="0"/>
              <a:buChar char="•"/>
            </a:pPr>
            <a:r>
              <a:rPr lang="en-US" b="0" i="0" dirty="0">
                <a:effectLst/>
              </a:rPr>
              <a:t> Applying intentionally misleading labels such as “green” or “eco-friendly,” which do not have standard definitions and can be easily misinterpreted.</a:t>
            </a:r>
          </a:p>
          <a:p>
            <a:pPr indent="-228600" algn="just">
              <a:lnSpc>
                <a:spcPct val="90000"/>
              </a:lnSpc>
              <a:spcAft>
                <a:spcPts val="600"/>
              </a:spcAft>
              <a:buFont typeface="Arial" panose="020B0604020202020204" pitchFamily="34" charset="0"/>
              <a:buChar char="•"/>
            </a:pPr>
            <a:r>
              <a:rPr lang="en-US" b="0" i="0" dirty="0">
                <a:effectLst/>
              </a:rPr>
              <a:t> Implying that a minor improvement has a major impact or promoting a product that meets the minimum regulatory requirements as if it is significantly better than the standard.</a:t>
            </a:r>
          </a:p>
          <a:p>
            <a:pPr indent="-228600" algn="just">
              <a:lnSpc>
                <a:spcPct val="90000"/>
              </a:lnSpc>
              <a:spcAft>
                <a:spcPts val="600"/>
              </a:spcAft>
              <a:buFont typeface="Arial" panose="020B0604020202020204" pitchFamily="34" charset="0"/>
              <a:buChar char="•"/>
            </a:pPr>
            <a:r>
              <a:rPr lang="en-US" b="0" i="0" dirty="0">
                <a:effectLst/>
              </a:rPr>
              <a:t> Emphasizing a single environmental attribute while ignoring other impacts.</a:t>
            </a:r>
          </a:p>
          <a:p>
            <a:pPr indent="-228600" algn="just">
              <a:lnSpc>
                <a:spcPct val="90000"/>
              </a:lnSpc>
              <a:spcAft>
                <a:spcPts val="600"/>
              </a:spcAft>
              <a:buFont typeface="Arial" panose="020B0604020202020204" pitchFamily="34" charset="0"/>
              <a:buChar char="•"/>
            </a:pPr>
            <a:r>
              <a:rPr lang="en-US" b="0" i="0" dirty="0">
                <a:effectLst/>
              </a:rPr>
              <a:t> Claiming to avoid illegal or non-standard practices that are irrelevant to a product.</a:t>
            </a:r>
          </a:p>
          <a:p>
            <a:pPr indent="-228600" algn="just">
              <a:lnSpc>
                <a:spcPct val="90000"/>
              </a:lnSpc>
              <a:spcAft>
                <a:spcPts val="600"/>
              </a:spcAft>
              <a:buFont typeface="Arial" panose="020B0604020202020204" pitchFamily="34" charset="0"/>
              <a:buChar char="•"/>
            </a:pPr>
            <a:r>
              <a:rPr lang="en-US" b="0" i="0" dirty="0">
                <a:effectLst/>
              </a:rPr>
              <a:t> Communicating the sustainability attributes of a product in isolation of brand activities (and vice versa) – e.g. a garment made from recycled materials that is produced in a high-emitting factory that pollutes the air and nearby waterways.</a:t>
            </a:r>
          </a:p>
          <a:p>
            <a:pPr algn="just">
              <a:lnSpc>
                <a:spcPct val="90000"/>
              </a:lnSpc>
              <a:spcAft>
                <a:spcPts val="600"/>
              </a:spcAft>
            </a:pPr>
            <a:r>
              <a:rPr lang="en-US" i="1" dirty="0"/>
              <a:t>United Nations</a:t>
            </a:r>
            <a:endParaRPr lang="en-US" b="0" i="1" dirty="0">
              <a:effectLst/>
            </a:endParaRPr>
          </a:p>
        </p:txBody>
      </p:sp>
    </p:spTree>
    <p:extLst>
      <p:ext uri="{BB962C8B-B14F-4D97-AF65-F5344CB8AC3E}">
        <p14:creationId xmlns:p14="http://schemas.microsoft.com/office/powerpoint/2010/main" val="38179741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9647-B118-2473-2AC6-E458DE4CFD5B}"/>
            </a:ext>
          </a:extLst>
        </p:cNvPr>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BBC37A3-AA8E-C5FE-DD47-D4CD528DB446}"/>
              </a:ext>
            </a:extLst>
          </p:cNvPr>
          <p:cNvSpPr>
            <a:spLocks noGrp="1"/>
          </p:cNvSpPr>
          <p:nvPr>
            <p:ph type="ftr" sz="quarter" idx="11"/>
          </p:nvPr>
        </p:nvSpPr>
        <p:spPr>
          <a:xfrm>
            <a:off x="2562579" y="6356350"/>
            <a:ext cx="6716888" cy="365125"/>
          </a:xfrm>
        </p:spPr>
        <p:txBody>
          <a:bodyPr/>
          <a:lstStyle/>
          <a:p>
            <a:r>
              <a:rPr lang="en-US" dirty="0"/>
              <a:t>Environmental risk and business strategies                        29/10/2024 Bruno Barbera</a:t>
            </a:r>
            <a:endParaRPr lang="it-IT" dirty="0"/>
          </a:p>
        </p:txBody>
      </p:sp>
      <p:sp>
        <p:nvSpPr>
          <p:cNvPr id="5" name="Segnaposto numero diapositiva 4">
            <a:extLst>
              <a:ext uri="{FF2B5EF4-FFF2-40B4-BE49-F238E27FC236}">
                <a16:creationId xmlns:a16="http://schemas.microsoft.com/office/drawing/2014/main" id="{27F6CE9F-052C-2866-39A0-C511B60E96BC}"/>
              </a:ext>
            </a:extLst>
          </p:cNvPr>
          <p:cNvSpPr>
            <a:spLocks noGrp="1"/>
          </p:cNvSpPr>
          <p:nvPr>
            <p:ph type="sldNum" sz="quarter" idx="12"/>
          </p:nvPr>
        </p:nvSpPr>
        <p:spPr/>
        <p:txBody>
          <a:bodyPr/>
          <a:lstStyle/>
          <a:p>
            <a:fld id="{1A5A8F46-C9F6-42A5-95B1-D32CD69AD4FE}" type="slidenum">
              <a:rPr lang="it-IT" smtClean="0"/>
              <a:pPr/>
              <a:t>35</a:t>
            </a:fld>
            <a:endParaRPr lang="it-IT"/>
          </a:p>
        </p:txBody>
      </p:sp>
      <p:sp>
        <p:nvSpPr>
          <p:cNvPr id="4" name="CasellaDiTesto 3">
            <a:extLst>
              <a:ext uri="{FF2B5EF4-FFF2-40B4-BE49-F238E27FC236}">
                <a16:creationId xmlns:a16="http://schemas.microsoft.com/office/drawing/2014/main" id="{D3921819-373D-B5EE-3FC2-36F07713CF7B}"/>
              </a:ext>
            </a:extLst>
          </p:cNvPr>
          <p:cNvSpPr txBox="1"/>
          <p:nvPr/>
        </p:nvSpPr>
        <p:spPr>
          <a:xfrm>
            <a:off x="922374" y="2503990"/>
            <a:ext cx="8229600" cy="1200329"/>
          </a:xfrm>
          <a:prstGeom prst="rect">
            <a:avLst/>
          </a:prstGeom>
          <a:noFill/>
        </p:spPr>
        <p:txBody>
          <a:bodyPr wrap="square">
            <a:spAutoFit/>
          </a:bodyPr>
          <a:lstStyle/>
          <a:p>
            <a:pPr algn="ctr"/>
            <a:r>
              <a:rPr lang="en-US" sz="7200" b="1" i="1" dirty="0">
                <a:solidFill>
                  <a:srgbClr val="00B0F0"/>
                </a:solidFill>
                <a:latin typeface="Arabic Typesetting" panose="03020402040406030203" pitchFamily="66" charset="-78"/>
                <a:cs typeface="Arabic Typesetting" panose="03020402040406030203" pitchFamily="66" charset="-78"/>
              </a:rPr>
              <a:t>Thank you</a:t>
            </a:r>
          </a:p>
        </p:txBody>
      </p:sp>
    </p:spTree>
    <p:extLst>
      <p:ext uri="{BB962C8B-B14F-4D97-AF65-F5344CB8AC3E}">
        <p14:creationId xmlns:p14="http://schemas.microsoft.com/office/powerpoint/2010/main" val="13573485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3E0B60-0204-4F9C-8CD5-C9BD373E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797E4B7-7635-4CA0-87F3-448C7DFCCD6F}"/>
              </a:ext>
            </a:extLst>
          </p:cNvPr>
          <p:cNvSpPr>
            <a:spLocks noGrp="1"/>
          </p:cNvSpPr>
          <p:nvPr>
            <p:ph type="title"/>
          </p:nvPr>
        </p:nvSpPr>
        <p:spPr>
          <a:xfrm>
            <a:off x="6585882" y="4433530"/>
            <a:ext cx="4820134" cy="1635639"/>
          </a:xfrm>
        </p:spPr>
        <p:txBody>
          <a:bodyPr vert="horz" lIns="91440" tIns="45720" rIns="91440" bIns="45720" rtlCol="0" anchor="t">
            <a:normAutofit/>
          </a:bodyPr>
          <a:lstStyle/>
          <a:p>
            <a:r>
              <a:rPr lang="en-US" sz="3700" kern="1200" dirty="0">
                <a:solidFill>
                  <a:schemeClr val="tx2"/>
                </a:solidFill>
                <a:latin typeface="+mj-lt"/>
                <a:ea typeface="+mj-ea"/>
                <a:cs typeface="+mj-cs"/>
              </a:rPr>
              <a:t>What really is the state of the environment? Must it be protected?</a:t>
            </a:r>
          </a:p>
        </p:txBody>
      </p:sp>
      <p:pic>
        <p:nvPicPr>
          <p:cNvPr id="6" name="Immagine 5">
            <a:extLst>
              <a:ext uri="{FF2B5EF4-FFF2-40B4-BE49-F238E27FC236}">
                <a16:creationId xmlns:a16="http://schemas.microsoft.com/office/drawing/2014/main" id="{53030F06-2216-1965-333A-7E07FDA11E92}"/>
              </a:ext>
            </a:extLst>
          </p:cNvPr>
          <p:cNvPicPr>
            <a:picLocks noChangeAspect="1"/>
          </p:cNvPicPr>
          <p:nvPr/>
        </p:nvPicPr>
        <p:blipFill>
          <a:blip r:embed="rId2"/>
          <a:srcRect l="24122" r="17548" b="-1"/>
          <a:stretch/>
        </p:blipFill>
        <p:spPr>
          <a:xfrm>
            <a:off x="300" y="1130513"/>
            <a:ext cx="5004928" cy="5727482"/>
          </a:xfrm>
          <a:custGeom>
            <a:avLst/>
            <a:gdLst/>
            <a:ahLst/>
            <a:cxnLst/>
            <a:rect l="l" t="t" r="r" b="b"/>
            <a:pathLst>
              <a:path w="5004928" h="5727482">
                <a:moveTo>
                  <a:pt x="1673274" y="0"/>
                </a:moveTo>
                <a:cubicBezTo>
                  <a:pt x="3513296" y="0"/>
                  <a:pt x="5004928" y="1491632"/>
                  <a:pt x="5004928" y="3331654"/>
                </a:cubicBezTo>
                <a:cubicBezTo>
                  <a:pt x="5004928" y="4251665"/>
                  <a:pt x="4632020" y="5084579"/>
                  <a:pt x="4029109" y="5687489"/>
                </a:cubicBezTo>
                <a:lnTo>
                  <a:pt x="3985106" y="5727482"/>
                </a:lnTo>
                <a:lnTo>
                  <a:pt x="0" y="5727482"/>
                </a:lnTo>
                <a:lnTo>
                  <a:pt x="0" y="453879"/>
                </a:lnTo>
                <a:lnTo>
                  <a:pt x="85210" y="402113"/>
                </a:lnTo>
                <a:cubicBezTo>
                  <a:pt x="557283" y="145668"/>
                  <a:pt x="1098267" y="0"/>
                  <a:pt x="1673274" y="0"/>
                </a:cubicBezTo>
                <a:close/>
              </a:path>
            </a:pathLst>
          </a:custGeom>
        </p:spPr>
      </p:pic>
      <p:grpSp>
        <p:nvGrpSpPr>
          <p:cNvPr id="14" name="Group 13">
            <a:extLst>
              <a:ext uri="{FF2B5EF4-FFF2-40B4-BE49-F238E27FC236}">
                <a16:creationId xmlns:a16="http://schemas.microsoft.com/office/drawing/2014/main" id="{3BFA0782-E4B3-4AE1-904C-106813760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5182"/>
            <a:ext cx="5401996" cy="5922819"/>
            <a:chOff x="0" y="935182"/>
            <a:chExt cx="5401996" cy="5922819"/>
          </a:xfrm>
        </p:grpSpPr>
        <p:sp>
          <p:nvSpPr>
            <p:cNvPr id="15" name="Freeform: Shape 14">
              <a:extLst>
                <a:ext uri="{FF2B5EF4-FFF2-40B4-BE49-F238E27FC236}">
                  <a16:creationId xmlns:a16="http://schemas.microsoft.com/office/drawing/2014/main" id="{767B6173-F03D-4643-AF45-C8A3A034C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251" cy="5796001"/>
            </a:xfrm>
            <a:custGeom>
              <a:avLst/>
              <a:gdLst>
                <a:gd name="connsiteX0" fmla="*/ 0 w 5086251"/>
                <a:gd name="connsiteY0" fmla="*/ 5336479 h 5796001"/>
                <a:gd name="connsiteX1" fmla="*/ 21826 w 5086251"/>
                <a:gd name="connsiteY1" fmla="*/ 5354914 h 5796001"/>
                <a:gd name="connsiteX2" fmla="*/ 568136 w 5086251"/>
                <a:gd name="connsiteY2" fmla="*/ 5687263 h 5796001"/>
                <a:gd name="connsiteX3" fmla="*/ 842562 w 5086251"/>
                <a:gd name="connsiteY3" fmla="*/ 5795316 h 5796001"/>
                <a:gd name="connsiteX4" fmla="*/ 845065 w 5086251"/>
                <a:gd name="connsiteY4" fmla="*/ 5796001 h 5796001"/>
                <a:gd name="connsiteX5" fmla="*/ 0 w 5086251"/>
                <a:gd name="connsiteY5" fmla="*/ 5796001 h 5796001"/>
                <a:gd name="connsiteX6" fmla="*/ 1713788 w 5086251"/>
                <a:gd name="connsiteY6" fmla="*/ 0 h 5796001"/>
                <a:gd name="connsiteX7" fmla="*/ 4987768 w 5086251"/>
                <a:gd name="connsiteY7" fmla="*/ 3991800 h 5796001"/>
                <a:gd name="connsiteX8" fmla="*/ 3684917 w 5086251"/>
                <a:gd name="connsiteY8" fmla="*/ 5224588 h 5796001"/>
                <a:gd name="connsiteX9" fmla="*/ 3215359 w 5086251"/>
                <a:gd name="connsiteY9" fmla="*/ 5711437 h 5796001"/>
                <a:gd name="connsiteX10" fmla="*/ 3131325 w 5086251"/>
                <a:gd name="connsiteY10" fmla="*/ 5796001 h 5796001"/>
                <a:gd name="connsiteX11" fmla="*/ 2222574 w 5086251"/>
                <a:gd name="connsiteY11" fmla="*/ 5796001 h 5796001"/>
                <a:gd name="connsiteX12" fmla="*/ 2310547 w 5086251"/>
                <a:gd name="connsiteY12" fmla="*/ 5743977 h 5796001"/>
                <a:gd name="connsiteX13" fmla="*/ 2936733 w 5086251"/>
                <a:gd name="connsiteY13" fmla="*/ 5161414 h 5796001"/>
                <a:gd name="connsiteX14" fmla="*/ 3263051 w 5086251"/>
                <a:gd name="connsiteY14" fmla="*/ 4825264 h 5796001"/>
                <a:gd name="connsiteX15" fmla="*/ 4024832 w 5086251"/>
                <a:gd name="connsiteY15" fmla="*/ 4296541 h 5796001"/>
                <a:gd name="connsiteX16" fmla="*/ 4270688 w 5086251"/>
                <a:gd name="connsiteY16" fmla="*/ 4145428 h 5796001"/>
                <a:gd name="connsiteX17" fmla="*/ 4418202 w 5086251"/>
                <a:gd name="connsiteY17" fmla="*/ 3838352 h 5796001"/>
                <a:gd name="connsiteX18" fmla="*/ 4426769 w 5086251"/>
                <a:gd name="connsiteY18" fmla="*/ 2771754 h 5796001"/>
                <a:gd name="connsiteX19" fmla="*/ 3911962 w 5086251"/>
                <a:gd name="connsiteY19" fmla="*/ 1761151 h 5796001"/>
                <a:gd name="connsiteX20" fmla="*/ 2878996 w 5086251"/>
                <a:gd name="connsiteY20" fmla="*/ 891074 h 5796001"/>
                <a:gd name="connsiteX21" fmla="*/ 1713788 w 5086251"/>
                <a:gd name="connsiteY21" fmla="*/ 569643 h 5796001"/>
                <a:gd name="connsiteX22" fmla="*/ 178318 w 5086251"/>
                <a:gd name="connsiteY22" fmla="*/ 1035168 h 5796001"/>
                <a:gd name="connsiteX23" fmla="*/ 0 w 5086251"/>
                <a:gd name="connsiteY23" fmla="*/ 1166764 h 5796001"/>
                <a:gd name="connsiteX24" fmla="*/ 0 w 5086251"/>
                <a:gd name="connsiteY24" fmla="*/ 470600 h 5796001"/>
                <a:gd name="connsiteX25" fmla="*/ 57412 w 5086251"/>
                <a:gd name="connsiteY25" fmla="*/ 434140 h 5796001"/>
                <a:gd name="connsiteX26" fmla="*/ 1713788 w 5086251"/>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251" h="5796001">
                  <a:moveTo>
                    <a:pt x="0" y="5336479"/>
                  </a:moveTo>
                  <a:lnTo>
                    <a:pt x="21826" y="5354914"/>
                  </a:lnTo>
                  <a:cubicBezTo>
                    <a:pt x="190493" y="5486545"/>
                    <a:pt x="374629" y="5598829"/>
                    <a:pt x="568136" y="5687263"/>
                  </a:cubicBezTo>
                  <a:cubicBezTo>
                    <a:pt x="658050" y="5728362"/>
                    <a:pt x="749583" y="5764391"/>
                    <a:pt x="842562" y="5795316"/>
                  </a:cubicBezTo>
                  <a:lnTo>
                    <a:pt x="845065" y="5796001"/>
                  </a:lnTo>
                  <a:lnTo>
                    <a:pt x="0" y="5796001"/>
                  </a:lnTo>
                  <a:close/>
                  <a:moveTo>
                    <a:pt x="1713788" y="0"/>
                  </a:moveTo>
                  <a:cubicBezTo>
                    <a:pt x="3545413" y="0"/>
                    <a:pt x="5557891" y="2025871"/>
                    <a:pt x="4987768" y="3991800"/>
                  </a:cubicBezTo>
                  <a:cubicBezTo>
                    <a:pt x="4737256" y="4855774"/>
                    <a:pt x="4285030" y="4636101"/>
                    <a:pt x="3684917" y="5224588"/>
                  </a:cubicBezTo>
                  <a:cubicBezTo>
                    <a:pt x="3521758" y="5384631"/>
                    <a:pt x="3369286" y="5552220"/>
                    <a:pt x="3215359" y="5711437"/>
                  </a:cubicBezTo>
                  <a:lnTo>
                    <a:pt x="3131325" y="5796001"/>
                  </a:lnTo>
                  <a:lnTo>
                    <a:pt x="2222574" y="5796001"/>
                  </a:lnTo>
                  <a:lnTo>
                    <a:pt x="2310547" y="5743977"/>
                  </a:lnTo>
                  <a:cubicBezTo>
                    <a:pt x="2520268" y="5601656"/>
                    <a:pt x="2722540" y="5387726"/>
                    <a:pt x="2936733" y="5161414"/>
                  </a:cubicBezTo>
                  <a:cubicBezTo>
                    <a:pt x="3040664" y="5051578"/>
                    <a:pt x="3148133" y="4937972"/>
                    <a:pt x="3263051" y="4825264"/>
                  </a:cubicBezTo>
                  <a:cubicBezTo>
                    <a:pt x="3555098" y="4538829"/>
                    <a:pt x="3826658" y="4398841"/>
                    <a:pt x="4024832" y="4296541"/>
                  </a:cubicBezTo>
                  <a:cubicBezTo>
                    <a:pt x="4150553" y="4231753"/>
                    <a:pt x="4223938" y="4192627"/>
                    <a:pt x="4270688" y="4145428"/>
                  </a:cubicBezTo>
                  <a:cubicBezTo>
                    <a:pt x="4325632" y="4089790"/>
                    <a:pt x="4375177" y="3986594"/>
                    <a:pt x="4418202" y="3838352"/>
                  </a:cubicBezTo>
                  <a:cubicBezTo>
                    <a:pt x="4517661" y="3495740"/>
                    <a:pt x="4520455" y="3136797"/>
                    <a:pt x="4426769" y="2771754"/>
                  </a:cubicBezTo>
                  <a:cubicBezTo>
                    <a:pt x="4337740" y="2425376"/>
                    <a:pt x="4159867" y="2075944"/>
                    <a:pt x="3911962" y="1761151"/>
                  </a:cubicBezTo>
                  <a:cubicBezTo>
                    <a:pt x="3631649" y="1405261"/>
                    <a:pt x="3274600" y="1104467"/>
                    <a:pt x="2878996" y="891074"/>
                  </a:cubicBezTo>
                  <a:cubicBezTo>
                    <a:pt x="2489164" y="680734"/>
                    <a:pt x="2086109" y="569643"/>
                    <a:pt x="1713788" y="569643"/>
                  </a:cubicBezTo>
                  <a:cubicBezTo>
                    <a:pt x="1158071" y="569643"/>
                    <a:pt x="627356" y="732497"/>
                    <a:pt x="178318" y="1035168"/>
                  </a:cubicBezTo>
                  <a:lnTo>
                    <a:pt x="0" y="1166764"/>
                  </a:lnTo>
                  <a:lnTo>
                    <a:pt x="0" y="470600"/>
                  </a:lnTo>
                  <a:lnTo>
                    <a:pt x="57412" y="434140"/>
                  </a:lnTo>
                  <a:cubicBezTo>
                    <a:pt x="544779"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9C5B76B-07C5-4AF3-B407-C1FC95B6C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379" cy="5796001"/>
            </a:xfrm>
            <a:custGeom>
              <a:avLst/>
              <a:gdLst>
                <a:gd name="connsiteX0" fmla="*/ 0 w 5086379"/>
                <a:gd name="connsiteY0" fmla="*/ 5185390 h 5796001"/>
                <a:gd name="connsiteX1" fmla="*/ 96129 w 5086379"/>
                <a:gd name="connsiteY1" fmla="*/ 5266609 h 5796001"/>
                <a:gd name="connsiteX2" fmla="*/ 618798 w 5086379"/>
                <a:gd name="connsiteY2" fmla="*/ 5584607 h 5796001"/>
                <a:gd name="connsiteX3" fmla="*/ 1151695 w 5086379"/>
                <a:gd name="connsiteY3" fmla="*/ 5761857 h 5796001"/>
                <a:gd name="connsiteX4" fmla="*/ 1364580 w 5086379"/>
                <a:gd name="connsiteY4" fmla="*/ 5796001 h 5796001"/>
                <a:gd name="connsiteX5" fmla="*/ 0 w 5086379"/>
                <a:gd name="connsiteY5" fmla="*/ 5796001 h 5796001"/>
                <a:gd name="connsiteX6" fmla="*/ 1713788 w 5086379"/>
                <a:gd name="connsiteY6" fmla="*/ 0 h 5796001"/>
                <a:gd name="connsiteX7" fmla="*/ 4987953 w 5086379"/>
                <a:gd name="connsiteY7" fmla="*/ 3992158 h 5796001"/>
                <a:gd name="connsiteX8" fmla="*/ 3685105 w 5086379"/>
                <a:gd name="connsiteY8" fmla="*/ 5224946 h 5796001"/>
                <a:gd name="connsiteX9" fmla="*/ 3215548 w 5086379"/>
                <a:gd name="connsiteY9" fmla="*/ 5711797 h 5796001"/>
                <a:gd name="connsiteX10" fmla="*/ 3131871 w 5086379"/>
                <a:gd name="connsiteY10" fmla="*/ 5796001 h 5796001"/>
                <a:gd name="connsiteX11" fmla="*/ 1917858 w 5086379"/>
                <a:gd name="connsiteY11" fmla="*/ 5796001 h 5796001"/>
                <a:gd name="connsiteX12" fmla="*/ 2003797 w 5086379"/>
                <a:gd name="connsiteY12" fmla="*/ 5774314 h 5796001"/>
                <a:gd name="connsiteX13" fmla="*/ 2849381 w 5086379"/>
                <a:gd name="connsiteY13" fmla="*/ 5084958 h 5796001"/>
                <a:gd name="connsiteX14" fmla="*/ 3178679 w 5086379"/>
                <a:gd name="connsiteY14" fmla="*/ 4745758 h 5796001"/>
                <a:gd name="connsiteX15" fmla="*/ 3969142 w 5086379"/>
                <a:gd name="connsiteY15" fmla="*/ 4196398 h 5796001"/>
                <a:gd name="connsiteX16" fmla="*/ 4185198 w 5086379"/>
                <a:gd name="connsiteY16" fmla="*/ 4067178 h 5796001"/>
                <a:gd name="connsiteX17" fmla="*/ 4304401 w 5086379"/>
                <a:gd name="connsiteY17" fmla="*/ 3808022 h 5796001"/>
                <a:gd name="connsiteX18" fmla="*/ 4312036 w 5086379"/>
                <a:gd name="connsiteY18" fmla="*/ 2799394 h 5796001"/>
                <a:gd name="connsiteX19" fmla="*/ 3817903 w 5086379"/>
                <a:gd name="connsiteY19" fmla="*/ 1830249 h 5796001"/>
                <a:gd name="connsiteX20" fmla="*/ 2821256 w 5086379"/>
                <a:gd name="connsiteY20" fmla="*/ 990682 h 5796001"/>
                <a:gd name="connsiteX21" fmla="*/ 1713788 w 5086379"/>
                <a:gd name="connsiteY21" fmla="*/ 683787 h 5796001"/>
                <a:gd name="connsiteX22" fmla="*/ 66552 w 5086379"/>
                <a:gd name="connsiteY22" fmla="*/ 1261053 h 5796001"/>
                <a:gd name="connsiteX23" fmla="*/ 0 w 5086379"/>
                <a:gd name="connsiteY23" fmla="*/ 1320232 h 5796001"/>
                <a:gd name="connsiteX24" fmla="*/ 0 w 5086379"/>
                <a:gd name="connsiteY24" fmla="*/ 470600 h 5796001"/>
                <a:gd name="connsiteX25" fmla="*/ 57413 w 5086379"/>
                <a:gd name="connsiteY25" fmla="*/ 434140 h 5796001"/>
                <a:gd name="connsiteX26" fmla="*/ 1713788 w 5086379"/>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379" h="5796001">
                  <a:moveTo>
                    <a:pt x="0" y="5185390"/>
                  </a:moveTo>
                  <a:lnTo>
                    <a:pt x="96129" y="5266609"/>
                  </a:lnTo>
                  <a:cubicBezTo>
                    <a:pt x="257505" y="5392583"/>
                    <a:pt x="433673" y="5500009"/>
                    <a:pt x="618798" y="5584607"/>
                  </a:cubicBezTo>
                  <a:cubicBezTo>
                    <a:pt x="790710" y="5663125"/>
                    <a:pt x="968770" y="5722306"/>
                    <a:pt x="1151695" y="5761857"/>
                  </a:cubicBezTo>
                  <a:lnTo>
                    <a:pt x="1364580" y="5796001"/>
                  </a:lnTo>
                  <a:lnTo>
                    <a:pt x="0" y="5796001"/>
                  </a:lnTo>
                  <a:close/>
                  <a:moveTo>
                    <a:pt x="1713788" y="0"/>
                  </a:moveTo>
                  <a:cubicBezTo>
                    <a:pt x="3545413" y="0"/>
                    <a:pt x="5557892" y="2025871"/>
                    <a:pt x="4987953" y="3992158"/>
                  </a:cubicBezTo>
                  <a:cubicBezTo>
                    <a:pt x="4737442" y="4856134"/>
                    <a:pt x="4285216" y="4636462"/>
                    <a:pt x="3685105" y="5224946"/>
                  </a:cubicBezTo>
                  <a:cubicBezTo>
                    <a:pt x="3521946" y="5384990"/>
                    <a:pt x="3369474" y="5552580"/>
                    <a:pt x="3215548" y="5711797"/>
                  </a:cubicBezTo>
                  <a:lnTo>
                    <a:pt x="3131871" y="5796001"/>
                  </a:lnTo>
                  <a:lnTo>
                    <a:pt x="1917858" y="5796001"/>
                  </a:lnTo>
                  <a:lnTo>
                    <a:pt x="2003797" y="5774314"/>
                  </a:lnTo>
                  <a:cubicBezTo>
                    <a:pt x="2274866" y="5680612"/>
                    <a:pt x="2506021" y="5447849"/>
                    <a:pt x="2849381" y="5084958"/>
                  </a:cubicBezTo>
                  <a:cubicBezTo>
                    <a:pt x="2954055" y="4974404"/>
                    <a:pt x="3062270" y="4860082"/>
                    <a:pt x="3178679" y="4745758"/>
                  </a:cubicBezTo>
                  <a:cubicBezTo>
                    <a:pt x="3483577" y="4446761"/>
                    <a:pt x="3764263" y="4302105"/>
                    <a:pt x="3969142" y="4196398"/>
                  </a:cubicBezTo>
                  <a:cubicBezTo>
                    <a:pt x="4069906" y="4144529"/>
                    <a:pt x="4149251" y="4103431"/>
                    <a:pt x="4185198" y="4067178"/>
                  </a:cubicBezTo>
                  <a:cubicBezTo>
                    <a:pt x="4225429" y="4026438"/>
                    <a:pt x="4267708" y="3934369"/>
                    <a:pt x="4304401" y="3808022"/>
                  </a:cubicBezTo>
                  <a:cubicBezTo>
                    <a:pt x="4398272" y="3484435"/>
                    <a:pt x="4400693" y="3145054"/>
                    <a:pt x="4312036" y="2799394"/>
                  </a:cubicBezTo>
                  <a:cubicBezTo>
                    <a:pt x="4226918" y="2467731"/>
                    <a:pt x="4056124" y="2132658"/>
                    <a:pt x="3817903" y="1830249"/>
                  </a:cubicBezTo>
                  <a:cubicBezTo>
                    <a:pt x="3547276" y="1486741"/>
                    <a:pt x="3202705" y="1196357"/>
                    <a:pt x="2821256" y="990682"/>
                  </a:cubicBezTo>
                  <a:cubicBezTo>
                    <a:pt x="2448933" y="789853"/>
                    <a:pt x="2065994" y="683787"/>
                    <a:pt x="1713788" y="683787"/>
                  </a:cubicBezTo>
                  <a:cubicBezTo>
                    <a:pt x="1106552" y="683787"/>
                    <a:pt x="530689" y="887150"/>
                    <a:pt x="66552" y="1261053"/>
                  </a:cubicBezTo>
                  <a:lnTo>
                    <a:pt x="0" y="1320232"/>
                  </a:lnTo>
                  <a:lnTo>
                    <a:pt x="0" y="470600"/>
                  </a:lnTo>
                  <a:lnTo>
                    <a:pt x="57413" y="434140"/>
                  </a:lnTo>
                  <a:cubicBezTo>
                    <a:pt x="544780"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2C44622-9766-4F88-A9B0-A71B34E4F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111816"/>
              <a:ext cx="5064554" cy="5746185"/>
            </a:xfrm>
            <a:custGeom>
              <a:avLst/>
              <a:gdLst>
                <a:gd name="connsiteX0" fmla="*/ 0 w 5064554"/>
                <a:gd name="connsiteY0" fmla="*/ 5562249 h 5746185"/>
                <a:gd name="connsiteX1" fmla="*/ 46809 w 5064554"/>
                <a:gd name="connsiteY1" fmla="*/ 5601914 h 5746185"/>
                <a:gd name="connsiteX2" fmla="*/ 103803 w 5064554"/>
                <a:gd name="connsiteY2" fmla="*/ 5645347 h 5746185"/>
                <a:gd name="connsiteX3" fmla="*/ 161915 w 5064554"/>
                <a:gd name="connsiteY3" fmla="*/ 5687702 h 5746185"/>
                <a:gd name="connsiteX4" fmla="*/ 220771 w 5064554"/>
                <a:gd name="connsiteY4" fmla="*/ 5729158 h 5746185"/>
                <a:gd name="connsiteX5" fmla="*/ 246285 w 5064554"/>
                <a:gd name="connsiteY5" fmla="*/ 5746185 h 5746185"/>
                <a:gd name="connsiteX6" fmla="*/ 0 w 5064554"/>
                <a:gd name="connsiteY6" fmla="*/ 5746185 h 5746185"/>
                <a:gd name="connsiteX7" fmla="*/ 1720118 w 5064554"/>
                <a:gd name="connsiteY7" fmla="*/ 79 h 5746185"/>
                <a:gd name="connsiteX8" fmla="*/ 2041220 w 5064554"/>
                <a:gd name="connsiteY8" fmla="*/ 19280 h 5746185"/>
                <a:gd name="connsiteX9" fmla="*/ 2356178 w 5064554"/>
                <a:gd name="connsiteY9" fmla="*/ 76533 h 5746185"/>
                <a:gd name="connsiteX10" fmla="*/ 2956476 w 5064554"/>
                <a:gd name="connsiteY10" fmla="*/ 284898 h 5746185"/>
                <a:gd name="connsiteX11" fmla="*/ 3238838 w 5064554"/>
                <a:gd name="connsiteY11" fmla="*/ 428117 h 5746185"/>
                <a:gd name="connsiteX12" fmla="*/ 3508346 w 5064554"/>
                <a:gd name="connsiteY12" fmla="*/ 593052 h 5746185"/>
                <a:gd name="connsiteX13" fmla="*/ 4003038 w 5064554"/>
                <a:gd name="connsiteY13" fmla="*/ 983938 h 5746185"/>
                <a:gd name="connsiteX14" fmla="*/ 4429376 w 5064554"/>
                <a:gd name="connsiteY14" fmla="*/ 1448410 h 5746185"/>
                <a:gd name="connsiteX15" fmla="*/ 4770594 w 5064554"/>
                <a:gd name="connsiteY15" fmla="*/ 1980902 h 5746185"/>
                <a:gd name="connsiteX16" fmla="*/ 4902648 w 5064554"/>
                <a:gd name="connsiteY16" fmla="*/ 2270210 h 5746185"/>
                <a:gd name="connsiteX17" fmla="*/ 4931144 w 5064554"/>
                <a:gd name="connsiteY17" fmla="*/ 2344691 h 5746185"/>
                <a:gd name="connsiteX18" fmla="*/ 4957220 w 5064554"/>
                <a:gd name="connsiteY18" fmla="*/ 2420068 h 5746185"/>
                <a:gd name="connsiteX19" fmla="*/ 4980316 w 5064554"/>
                <a:gd name="connsiteY19" fmla="*/ 2496522 h 5746185"/>
                <a:gd name="connsiteX20" fmla="*/ 5000617 w 5064554"/>
                <a:gd name="connsiteY20" fmla="*/ 2574414 h 5746185"/>
                <a:gd name="connsiteX21" fmla="*/ 5063572 w 5064554"/>
                <a:gd name="connsiteY21" fmla="*/ 3209382 h 5746185"/>
                <a:gd name="connsiteX22" fmla="*/ 5028556 w 5064554"/>
                <a:gd name="connsiteY22" fmla="*/ 3526687 h 5746185"/>
                <a:gd name="connsiteX23" fmla="*/ 4946789 w 5064554"/>
                <a:gd name="connsiteY23" fmla="*/ 3833942 h 5746185"/>
                <a:gd name="connsiteX24" fmla="*/ 4837646 w 5064554"/>
                <a:gd name="connsiteY24" fmla="*/ 4130967 h 5746185"/>
                <a:gd name="connsiteX25" fmla="*/ 4769104 w 5064554"/>
                <a:gd name="connsiteY25" fmla="*/ 4278673 h 5746185"/>
                <a:gd name="connsiteX26" fmla="*/ 4680818 w 5064554"/>
                <a:gd name="connsiteY26" fmla="*/ 4422429 h 5746185"/>
                <a:gd name="connsiteX27" fmla="*/ 4567762 w 5064554"/>
                <a:gd name="connsiteY27" fmla="*/ 4555058 h 5746185"/>
                <a:gd name="connsiteX28" fmla="*/ 4502759 w 5064554"/>
                <a:gd name="connsiteY28" fmla="*/ 4613925 h 5746185"/>
                <a:gd name="connsiteX29" fmla="*/ 4434218 w 5064554"/>
                <a:gd name="connsiteY29" fmla="*/ 4666689 h 5746185"/>
                <a:gd name="connsiteX30" fmla="*/ 4160610 w 5064554"/>
                <a:gd name="connsiteY30" fmla="*/ 4832881 h 5746185"/>
                <a:gd name="connsiteX31" fmla="*/ 3920156 w 5064554"/>
                <a:gd name="connsiteY31" fmla="*/ 4984175 h 5746185"/>
                <a:gd name="connsiteX32" fmla="*/ 3812501 w 5064554"/>
                <a:gd name="connsiteY32" fmla="*/ 5068168 h 5746185"/>
                <a:gd name="connsiteX33" fmla="*/ 3711179 w 5064554"/>
                <a:gd name="connsiteY33" fmla="*/ 5159158 h 5746185"/>
                <a:gd name="connsiteX34" fmla="*/ 3662380 w 5064554"/>
                <a:gd name="connsiteY34" fmla="*/ 5207795 h 5746185"/>
                <a:gd name="connsiteX35" fmla="*/ 3612091 w 5064554"/>
                <a:gd name="connsiteY35" fmla="*/ 5259662 h 5746185"/>
                <a:gd name="connsiteX36" fmla="*/ 3511327 w 5064554"/>
                <a:gd name="connsiteY36" fmla="*/ 5365012 h 5746185"/>
                <a:gd name="connsiteX37" fmla="*/ 3302909 w 5064554"/>
                <a:gd name="connsiteY37" fmla="*/ 5577146 h 5746185"/>
                <a:gd name="connsiteX38" fmla="*/ 3195253 w 5064554"/>
                <a:gd name="connsiteY38" fmla="*/ 5683753 h 5746185"/>
                <a:gd name="connsiteX39" fmla="*/ 3129248 w 5064554"/>
                <a:gd name="connsiteY39" fmla="*/ 5746185 h 5746185"/>
                <a:gd name="connsiteX40" fmla="*/ 2696114 w 5064554"/>
                <a:gd name="connsiteY40" fmla="*/ 5746185 h 5746185"/>
                <a:gd name="connsiteX41" fmla="*/ 2854035 w 5064554"/>
                <a:gd name="connsiteY41" fmla="*/ 5578941 h 5746185"/>
                <a:gd name="connsiteX42" fmla="*/ 2949771 w 5064554"/>
                <a:gd name="connsiteY42" fmla="*/ 5468566 h 5746185"/>
                <a:gd name="connsiteX43" fmla="*/ 3045690 w 5064554"/>
                <a:gd name="connsiteY43" fmla="*/ 5356219 h 5746185"/>
                <a:gd name="connsiteX44" fmla="*/ 3243679 w 5064554"/>
                <a:gd name="connsiteY44" fmla="*/ 5129905 h 5746185"/>
                <a:gd name="connsiteX45" fmla="*/ 3350402 w 5064554"/>
                <a:gd name="connsiteY45" fmla="*/ 5019889 h 5746185"/>
                <a:gd name="connsiteX46" fmla="*/ 3405908 w 5064554"/>
                <a:gd name="connsiteY46" fmla="*/ 4965868 h 5746185"/>
                <a:gd name="connsiteX47" fmla="*/ 3465323 w 5064554"/>
                <a:gd name="connsiteY47" fmla="*/ 4911130 h 5746185"/>
                <a:gd name="connsiteX48" fmla="*/ 3728872 w 5064554"/>
                <a:gd name="connsiteY48" fmla="*/ 4715505 h 5746185"/>
                <a:gd name="connsiteX49" fmla="*/ 4012537 w 5064554"/>
                <a:gd name="connsiteY49" fmla="*/ 4566545 h 5746185"/>
                <a:gd name="connsiteX50" fmla="*/ 4146455 w 5064554"/>
                <a:gd name="connsiteY50" fmla="*/ 4502832 h 5746185"/>
                <a:gd name="connsiteX51" fmla="*/ 4265658 w 5064554"/>
                <a:gd name="connsiteY51" fmla="*/ 4436787 h 5746185"/>
                <a:gd name="connsiteX52" fmla="*/ 4447068 w 5064554"/>
                <a:gd name="connsiteY52" fmla="*/ 4266826 h 5746185"/>
                <a:gd name="connsiteX53" fmla="*/ 4561802 w 5064554"/>
                <a:gd name="connsiteY53" fmla="*/ 4033693 h 5746185"/>
                <a:gd name="connsiteX54" fmla="*/ 4618237 w 5064554"/>
                <a:gd name="connsiteY54" fmla="*/ 3765564 h 5746185"/>
                <a:gd name="connsiteX55" fmla="*/ 4628108 w 5064554"/>
                <a:gd name="connsiteY55" fmla="*/ 3492050 h 5746185"/>
                <a:gd name="connsiteX56" fmla="*/ 4609670 w 5064554"/>
                <a:gd name="connsiteY56" fmla="*/ 3222125 h 5746185"/>
                <a:gd name="connsiteX57" fmla="*/ 4567390 w 5064554"/>
                <a:gd name="connsiteY57" fmla="*/ 2956508 h 5746185"/>
                <a:gd name="connsiteX58" fmla="*/ 4501083 w 5064554"/>
                <a:gd name="connsiteY58" fmla="*/ 2695555 h 5746185"/>
                <a:gd name="connsiteX59" fmla="*/ 4320789 w 5064554"/>
                <a:gd name="connsiteY59" fmla="*/ 2183167 h 5746185"/>
                <a:gd name="connsiteX60" fmla="*/ 4055189 w 5064554"/>
                <a:gd name="connsiteY60" fmla="*/ 1697159 h 5746185"/>
                <a:gd name="connsiteX61" fmla="*/ 3893334 w 5064554"/>
                <a:gd name="connsiteY61" fmla="*/ 1467972 h 5746185"/>
                <a:gd name="connsiteX62" fmla="*/ 3712854 w 5064554"/>
                <a:gd name="connsiteY62" fmla="*/ 1250454 h 5746185"/>
                <a:gd name="connsiteX63" fmla="*/ 3300486 w 5064554"/>
                <a:gd name="connsiteY63" fmla="*/ 856873 h 5746185"/>
                <a:gd name="connsiteX64" fmla="*/ 2823118 w 5064554"/>
                <a:gd name="connsiteY64" fmla="*/ 536158 h 5746185"/>
                <a:gd name="connsiteX65" fmla="*/ 2759232 w 5064554"/>
                <a:gd name="connsiteY65" fmla="*/ 502417 h 5746185"/>
                <a:gd name="connsiteX66" fmla="*/ 2694601 w 5064554"/>
                <a:gd name="connsiteY66" fmla="*/ 470293 h 5746185"/>
                <a:gd name="connsiteX67" fmla="*/ 2628854 w 5064554"/>
                <a:gd name="connsiteY67" fmla="*/ 440142 h 5746185"/>
                <a:gd name="connsiteX68" fmla="*/ 2562361 w 5064554"/>
                <a:gd name="connsiteY68" fmla="*/ 411605 h 5746185"/>
                <a:gd name="connsiteX69" fmla="*/ 2289497 w 5064554"/>
                <a:gd name="connsiteY69" fmla="*/ 316484 h 5746185"/>
                <a:gd name="connsiteX70" fmla="*/ 2007510 w 5064554"/>
                <a:gd name="connsiteY70" fmla="*/ 254927 h 5746185"/>
                <a:gd name="connsiteX71" fmla="*/ 1720677 w 5064554"/>
                <a:gd name="connsiteY71" fmla="*/ 231775 h 5746185"/>
                <a:gd name="connsiteX72" fmla="*/ 1144034 w 5064554"/>
                <a:gd name="connsiteY72" fmla="*/ 303923 h 5746185"/>
                <a:gd name="connsiteX73" fmla="*/ 609856 w 5064554"/>
                <a:gd name="connsiteY73" fmla="*/ 517135 h 5746185"/>
                <a:gd name="connsiteX74" fmla="*/ 137330 w 5064554"/>
                <a:gd name="connsiteY74" fmla="*/ 828337 h 5746185"/>
                <a:gd name="connsiteX75" fmla="*/ 0 w 5064554"/>
                <a:gd name="connsiteY75" fmla="*/ 943022 h 5746185"/>
                <a:gd name="connsiteX76" fmla="*/ 0 w 5064554"/>
                <a:gd name="connsiteY76" fmla="*/ 441968 h 5746185"/>
                <a:gd name="connsiteX77" fmla="*/ 170854 w 5064554"/>
                <a:gd name="connsiteY77" fmla="*/ 345537 h 5746185"/>
                <a:gd name="connsiteX78" fmla="*/ 466998 w 5064554"/>
                <a:gd name="connsiteY78" fmla="*/ 218852 h 5746185"/>
                <a:gd name="connsiteX79" fmla="*/ 1086479 w 5064554"/>
                <a:gd name="connsiteY79" fmla="*/ 56253 h 5746185"/>
                <a:gd name="connsiteX80" fmla="*/ 1720118 w 5064554"/>
                <a:gd name="connsiteY80" fmla="*/ 79 h 57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4554" h="5746185">
                  <a:moveTo>
                    <a:pt x="0" y="5562249"/>
                  </a:moveTo>
                  <a:lnTo>
                    <a:pt x="46809" y="5601914"/>
                  </a:lnTo>
                  <a:cubicBezTo>
                    <a:pt x="65807" y="5616093"/>
                    <a:pt x="84433" y="5631168"/>
                    <a:pt x="103803" y="5645347"/>
                  </a:cubicBezTo>
                  <a:lnTo>
                    <a:pt x="161915" y="5687702"/>
                  </a:lnTo>
                  <a:lnTo>
                    <a:pt x="220771" y="5729158"/>
                  </a:lnTo>
                  <a:lnTo>
                    <a:pt x="246285" y="5746185"/>
                  </a:lnTo>
                  <a:lnTo>
                    <a:pt x="0" y="5746185"/>
                  </a:lnTo>
                  <a:close/>
                  <a:moveTo>
                    <a:pt x="1720118" y="79"/>
                  </a:moveTo>
                  <a:cubicBezTo>
                    <a:pt x="1827587" y="-820"/>
                    <a:pt x="1935057" y="6001"/>
                    <a:pt x="2041220" y="19280"/>
                  </a:cubicBezTo>
                  <a:cubicBezTo>
                    <a:pt x="2147573" y="31844"/>
                    <a:pt x="2252621" y="51766"/>
                    <a:pt x="2356178" y="76533"/>
                  </a:cubicBezTo>
                  <a:cubicBezTo>
                    <a:pt x="2563478" y="126245"/>
                    <a:pt x="2764261" y="197316"/>
                    <a:pt x="2956476" y="284898"/>
                  </a:cubicBezTo>
                  <a:cubicBezTo>
                    <a:pt x="3052583" y="329049"/>
                    <a:pt x="3147013" y="376429"/>
                    <a:pt x="3238838" y="428117"/>
                  </a:cubicBezTo>
                  <a:cubicBezTo>
                    <a:pt x="3331032" y="479266"/>
                    <a:pt x="3421180" y="534185"/>
                    <a:pt x="3508346" y="593052"/>
                  </a:cubicBezTo>
                  <a:cubicBezTo>
                    <a:pt x="3682868" y="710785"/>
                    <a:pt x="3849007" y="840722"/>
                    <a:pt x="4003038" y="983938"/>
                  </a:cubicBezTo>
                  <a:cubicBezTo>
                    <a:pt x="4157071" y="1127158"/>
                    <a:pt x="4300488" y="1282041"/>
                    <a:pt x="4429376" y="1448410"/>
                  </a:cubicBezTo>
                  <a:cubicBezTo>
                    <a:pt x="4558636" y="1614781"/>
                    <a:pt x="4672623" y="1793174"/>
                    <a:pt x="4770594" y="1980902"/>
                  </a:cubicBezTo>
                  <a:cubicBezTo>
                    <a:pt x="4819206" y="2074945"/>
                    <a:pt x="4862977" y="2171681"/>
                    <a:pt x="4902648" y="2270210"/>
                  </a:cubicBezTo>
                  <a:cubicBezTo>
                    <a:pt x="4912334" y="2294978"/>
                    <a:pt x="4922390" y="2319565"/>
                    <a:pt x="4931144" y="2344691"/>
                  </a:cubicBezTo>
                  <a:lnTo>
                    <a:pt x="4957220" y="2420068"/>
                  </a:lnTo>
                  <a:lnTo>
                    <a:pt x="4980316" y="2496522"/>
                  </a:lnTo>
                  <a:cubicBezTo>
                    <a:pt x="4987766" y="2522187"/>
                    <a:pt x="4993911" y="2548031"/>
                    <a:pt x="5000617" y="2574414"/>
                  </a:cubicBezTo>
                  <a:cubicBezTo>
                    <a:pt x="5051278" y="2781523"/>
                    <a:pt x="5069160" y="2996351"/>
                    <a:pt x="5063572" y="3209382"/>
                  </a:cubicBezTo>
                  <a:cubicBezTo>
                    <a:pt x="5060778" y="3315809"/>
                    <a:pt x="5049043" y="3422236"/>
                    <a:pt x="5028556" y="3526687"/>
                  </a:cubicBezTo>
                  <a:cubicBezTo>
                    <a:pt x="5008069" y="3631141"/>
                    <a:pt x="4979571" y="3733619"/>
                    <a:pt x="4946789" y="3833942"/>
                  </a:cubicBezTo>
                  <a:cubicBezTo>
                    <a:pt x="4914009" y="3934267"/>
                    <a:pt x="4879179" y="4032079"/>
                    <a:pt x="4837646" y="4130967"/>
                  </a:cubicBezTo>
                  <a:cubicBezTo>
                    <a:pt x="4816971" y="4180322"/>
                    <a:pt x="4794620" y="4229678"/>
                    <a:pt x="4769104" y="4278673"/>
                  </a:cubicBezTo>
                  <a:cubicBezTo>
                    <a:pt x="4743029" y="4327308"/>
                    <a:pt x="4714530" y="4375946"/>
                    <a:pt x="4680818" y="4422429"/>
                  </a:cubicBezTo>
                  <a:cubicBezTo>
                    <a:pt x="4647478" y="4469092"/>
                    <a:pt x="4609482" y="4513961"/>
                    <a:pt x="4567762" y="4555058"/>
                  </a:cubicBezTo>
                  <a:cubicBezTo>
                    <a:pt x="4546715" y="4575518"/>
                    <a:pt x="4525110" y="4595260"/>
                    <a:pt x="4502759" y="4613925"/>
                  </a:cubicBezTo>
                  <a:cubicBezTo>
                    <a:pt x="4480408" y="4632591"/>
                    <a:pt x="4457313" y="4649999"/>
                    <a:pt x="4434218" y="4666689"/>
                  </a:cubicBezTo>
                  <a:cubicBezTo>
                    <a:pt x="4341090" y="4733452"/>
                    <a:pt x="4246659" y="4783347"/>
                    <a:pt x="4160610" y="4832881"/>
                  </a:cubicBezTo>
                  <a:cubicBezTo>
                    <a:pt x="4074002" y="4881876"/>
                    <a:pt x="3994471" y="4930513"/>
                    <a:pt x="3920156" y="4984175"/>
                  </a:cubicBezTo>
                  <a:cubicBezTo>
                    <a:pt x="3882905" y="5010734"/>
                    <a:pt x="3847144" y="5038913"/>
                    <a:pt x="3812501" y="5068168"/>
                  </a:cubicBezTo>
                  <a:cubicBezTo>
                    <a:pt x="3777485" y="5097062"/>
                    <a:pt x="3743960" y="5127752"/>
                    <a:pt x="3711179" y="5159158"/>
                  </a:cubicBezTo>
                  <a:cubicBezTo>
                    <a:pt x="3694601" y="5175132"/>
                    <a:pt x="3679143" y="5190745"/>
                    <a:pt x="3662380" y="5207795"/>
                  </a:cubicBezTo>
                  <a:lnTo>
                    <a:pt x="3612091" y="5259662"/>
                  </a:lnTo>
                  <a:lnTo>
                    <a:pt x="3511327" y="5365012"/>
                  </a:lnTo>
                  <a:cubicBezTo>
                    <a:pt x="3443530" y="5435544"/>
                    <a:pt x="3373686" y="5505897"/>
                    <a:pt x="3302909" y="5577146"/>
                  </a:cubicBezTo>
                  <a:cubicBezTo>
                    <a:pt x="3267520" y="5612861"/>
                    <a:pt x="3231573" y="5648219"/>
                    <a:pt x="3195253" y="5683753"/>
                  </a:cubicBezTo>
                  <a:lnTo>
                    <a:pt x="3129248" y="5746185"/>
                  </a:lnTo>
                  <a:lnTo>
                    <a:pt x="2696114" y="5746185"/>
                  </a:lnTo>
                  <a:lnTo>
                    <a:pt x="2854035" y="5578941"/>
                  </a:lnTo>
                  <a:cubicBezTo>
                    <a:pt x="2886257" y="5542689"/>
                    <a:pt x="2917921" y="5505718"/>
                    <a:pt x="2949771" y="5468566"/>
                  </a:cubicBezTo>
                  <a:lnTo>
                    <a:pt x="3045690" y="5356219"/>
                  </a:lnTo>
                  <a:cubicBezTo>
                    <a:pt x="3110136" y="5281019"/>
                    <a:pt x="3174578" y="5204384"/>
                    <a:pt x="3243679" y="5129905"/>
                  </a:cubicBezTo>
                  <a:cubicBezTo>
                    <a:pt x="3278324" y="5092934"/>
                    <a:pt x="3313897" y="5056143"/>
                    <a:pt x="3350402" y="5019889"/>
                  </a:cubicBezTo>
                  <a:lnTo>
                    <a:pt x="3405908" y="4965868"/>
                  </a:lnTo>
                  <a:cubicBezTo>
                    <a:pt x="3424533" y="4947921"/>
                    <a:pt x="3445208" y="4929077"/>
                    <a:pt x="3465323" y="4911130"/>
                  </a:cubicBezTo>
                  <a:cubicBezTo>
                    <a:pt x="3546342" y="4838623"/>
                    <a:pt x="3635745" y="4772936"/>
                    <a:pt x="3728872" y="4715505"/>
                  </a:cubicBezTo>
                  <a:cubicBezTo>
                    <a:pt x="3821999" y="4657895"/>
                    <a:pt x="3919784" y="4609976"/>
                    <a:pt x="4012537" y="4566545"/>
                  </a:cubicBezTo>
                  <a:cubicBezTo>
                    <a:pt x="4058915" y="4544830"/>
                    <a:pt x="4103989" y="4524011"/>
                    <a:pt x="4146455" y="4502832"/>
                  </a:cubicBezTo>
                  <a:cubicBezTo>
                    <a:pt x="4189107" y="4481656"/>
                    <a:pt x="4229152" y="4460298"/>
                    <a:pt x="4265658" y="4436787"/>
                  </a:cubicBezTo>
                  <a:cubicBezTo>
                    <a:pt x="4339041" y="4390303"/>
                    <a:pt x="4398456" y="4335026"/>
                    <a:pt x="4447068" y="4266826"/>
                  </a:cubicBezTo>
                  <a:cubicBezTo>
                    <a:pt x="4495309" y="4198628"/>
                    <a:pt x="4533305" y="4118942"/>
                    <a:pt x="4561802" y="4033693"/>
                  </a:cubicBezTo>
                  <a:cubicBezTo>
                    <a:pt x="4590112" y="3948445"/>
                    <a:pt x="4608180" y="3856557"/>
                    <a:pt x="4618237" y="3765564"/>
                  </a:cubicBezTo>
                  <a:cubicBezTo>
                    <a:pt x="4627922" y="3674214"/>
                    <a:pt x="4630157" y="3582682"/>
                    <a:pt x="4628108" y="3492050"/>
                  </a:cubicBezTo>
                  <a:cubicBezTo>
                    <a:pt x="4625128" y="3401236"/>
                    <a:pt x="4618611" y="3311322"/>
                    <a:pt x="4609670" y="3222125"/>
                  </a:cubicBezTo>
                  <a:cubicBezTo>
                    <a:pt x="4600543" y="3132928"/>
                    <a:pt x="4586760" y="3044269"/>
                    <a:pt x="4567390" y="2956508"/>
                  </a:cubicBezTo>
                  <a:cubicBezTo>
                    <a:pt x="4548205" y="2868747"/>
                    <a:pt x="4525296" y="2782062"/>
                    <a:pt x="4501083" y="2695555"/>
                  </a:cubicBezTo>
                  <a:cubicBezTo>
                    <a:pt x="4452658" y="2522726"/>
                    <a:pt x="4395662" y="2350434"/>
                    <a:pt x="4320789" y="2183167"/>
                  </a:cubicBezTo>
                  <a:cubicBezTo>
                    <a:pt x="4245914" y="2015899"/>
                    <a:pt x="4157071" y="1853298"/>
                    <a:pt x="4055189" y="1697159"/>
                  </a:cubicBezTo>
                  <a:cubicBezTo>
                    <a:pt x="4004157" y="1619267"/>
                    <a:pt x="3950142" y="1542813"/>
                    <a:pt x="3893334" y="1467972"/>
                  </a:cubicBezTo>
                  <a:cubicBezTo>
                    <a:pt x="3836528" y="1393134"/>
                    <a:pt x="3775995" y="1320986"/>
                    <a:pt x="3712854" y="1250454"/>
                  </a:cubicBezTo>
                  <a:cubicBezTo>
                    <a:pt x="3587133" y="1109210"/>
                    <a:pt x="3449118" y="977120"/>
                    <a:pt x="3300486" y="856873"/>
                  </a:cubicBezTo>
                  <a:cubicBezTo>
                    <a:pt x="3152043" y="736089"/>
                    <a:pt x="2992237" y="628047"/>
                    <a:pt x="2823118" y="536158"/>
                  </a:cubicBezTo>
                  <a:cubicBezTo>
                    <a:pt x="2801884" y="524852"/>
                    <a:pt x="2780652" y="513367"/>
                    <a:pt x="2759232" y="502417"/>
                  </a:cubicBezTo>
                  <a:lnTo>
                    <a:pt x="2694601" y="470293"/>
                  </a:lnTo>
                  <a:lnTo>
                    <a:pt x="2628854" y="440142"/>
                  </a:lnTo>
                  <a:cubicBezTo>
                    <a:pt x="2606875" y="430092"/>
                    <a:pt x="2584525" y="421117"/>
                    <a:pt x="2562361" y="411605"/>
                  </a:cubicBezTo>
                  <a:cubicBezTo>
                    <a:pt x="2473517" y="374455"/>
                    <a:pt x="2382068" y="343227"/>
                    <a:pt x="2289497" y="316484"/>
                  </a:cubicBezTo>
                  <a:cubicBezTo>
                    <a:pt x="2196929" y="289923"/>
                    <a:pt x="2102498" y="269643"/>
                    <a:pt x="2007510" y="254927"/>
                  </a:cubicBezTo>
                  <a:cubicBezTo>
                    <a:pt x="1912333" y="240748"/>
                    <a:pt x="1816411" y="232852"/>
                    <a:pt x="1720677" y="231775"/>
                  </a:cubicBezTo>
                  <a:cubicBezTo>
                    <a:pt x="1526042" y="230339"/>
                    <a:pt x="1331219" y="254747"/>
                    <a:pt x="1144034" y="303923"/>
                  </a:cubicBezTo>
                  <a:cubicBezTo>
                    <a:pt x="956475" y="352739"/>
                    <a:pt x="777671" y="427399"/>
                    <a:pt x="609856" y="517135"/>
                  </a:cubicBezTo>
                  <a:cubicBezTo>
                    <a:pt x="441854" y="607049"/>
                    <a:pt x="284843" y="712938"/>
                    <a:pt x="137330" y="828337"/>
                  </a:cubicBezTo>
                  <a:lnTo>
                    <a:pt x="0" y="943022"/>
                  </a:lnTo>
                  <a:lnTo>
                    <a:pt x="0" y="441968"/>
                  </a:lnTo>
                  <a:lnTo>
                    <a:pt x="170854" y="345537"/>
                  </a:lnTo>
                  <a:cubicBezTo>
                    <a:pt x="267240" y="298045"/>
                    <a:pt x="366234" y="255824"/>
                    <a:pt x="466998" y="218852"/>
                  </a:cubicBezTo>
                  <a:cubicBezTo>
                    <a:pt x="668527" y="144732"/>
                    <a:pt x="876944" y="92505"/>
                    <a:pt x="1086479" y="56253"/>
                  </a:cubicBezTo>
                  <a:cubicBezTo>
                    <a:pt x="1296203" y="20358"/>
                    <a:pt x="1507974" y="1514"/>
                    <a:pt x="1720118" y="7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76DA3EB3-67D4-47DC-A531-F4B0EB0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35182"/>
              <a:ext cx="5401995" cy="5922818"/>
            </a:xfrm>
            <a:custGeom>
              <a:avLst/>
              <a:gdLst>
                <a:gd name="connsiteX0" fmla="*/ 0 w 5401995"/>
                <a:gd name="connsiteY0" fmla="*/ 5912646 h 5922818"/>
                <a:gd name="connsiteX1" fmla="*/ 15931 w 5401995"/>
                <a:gd name="connsiteY1" fmla="*/ 5922818 h 5922818"/>
                <a:gd name="connsiteX2" fmla="*/ 0 w 5401995"/>
                <a:gd name="connsiteY2" fmla="*/ 5922818 h 5922818"/>
                <a:gd name="connsiteX3" fmla="*/ 1741724 w 5401995"/>
                <a:gd name="connsiteY3" fmla="*/ 0 h 5922818"/>
                <a:gd name="connsiteX4" fmla="*/ 5401995 w 5401995"/>
                <a:gd name="connsiteY4" fmla="*/ 3449232 h 5922818"/>
                <a:gd name="connsiteX5" fmla="*/ 4367046 w 5401995"/>
                <a:gd name="connsiteY5" fmla="*/ 5852517 h 5922818"/>
                <a:gd name="connsiteX6" fmla="*/ 4290573 w 5401995"/>
                <a:gd name="connsiteY6" fmla="*/ 5922818 h 5922818"/>
                <a:gd name="connsiteX7" fmla="*/ 3023725 w 5401995"/>
                <a:gd name="connsiteY7" fmla="*/ 5922818 h 5922818"/>
                <a:gd name="connsiteX8" fmla="*/ 3043643 w 5401995"/>
                <a:gd name="connsiteY8" fmla="*/ 5905761 h 5922818"/>
                <a:gd name="connsiteX9" fmla="*/ 3156885 w 5401995"/>
                <a:gd name="connsiteY9" fmla="*/ 5797204 h 5922818"/>
                <a:gd name="connsiteX10" fmla="*/ 3267706 w 5401995"/>
                <a:gd name="connsiteY10" fmla="*/ 5685616 h 5922818"/>
                <a:gd name="connsiteX11" fmla="*/ 3487673 w 5401995"/>
                <a:gd name="connsiteY11" fmla="*/ 5458875 h 5922818"/>
                <a:gd name="connsiteX12" fmla="*/ 3598682 w 5401995"/>
                <a:gd name="connsiteY12" fmla="*/ 5345506 h 5922818"/>
                <a:gd name="connsiteX13" fmla="*/ 3713227 w 5401995"/>
                <a:gd name="connsiteY13" fmla="*/ 5233203 h 5922818"/>
                <a:gd name="connsiteX14" fmla="*/ 4248708 w 5401995"/>
                <a:gd name="connsiteY14" fmla="*/ 4858691 h 5922818"/>
                <a:gd name="connsiteX15" fmla="*/ 4518032 w 5401995"/>
                <a:gd name="connsiteY15" fmla="*/ 4700401 h 5922818"/>
                <a:gd name="connsiteX16" fmla="*/ 4720304 w 5401995"/>
                <a:gd name="connsiteY16" fmla="*/ 4500399 h 5922818"/>
                <a:gd name="connsiteX17" fmla="*/ 4846027 w 5401995"/>
                <a:gd name="connsiteY17" fmla="*/ 4246029 h 5922818"/>
                <a:gd name="connsiteX18" fmla="*/ 4920900 w 5401995"/>
                <a:gd name="connsiteY18" fmla="*/ 3963496 h 5922818"/>
                <a:gd name="connsiteX19" fmla="*/ 4933752 w 5401995"/>
                <a:gd name="connsiteY19" fmla="*/ 3891303 h 5922818"/>
                <a:gd name="connsiteX20" fmla="*/ 4944740 w 5401995"/>
                <a:gd name="connsiteY20" fmla="*/ 3818931 h 5922818"/>
                <a:gd name="connsiteX21" fmla="*/ 4952935 w 5401995"/>
                <a:gd name="connsiteY21" fmla="*/ 3746381 h 5922818"/>
                <a:gd name="connsiteX22" fmla="*/ 4958896 w 5401995"/>
                <a:gd name="connsiteY22" fmla="*/ 3673652 h 5922818"/>
                <a:gd name="connsiteX23" fmla="*/ 4962249 w 5401995"/>
                <a:gd name="connsiteY23" fmla="*/ 3382920 h 5922818"/>
                <a:gd name="connsiteX24" fmla="*/ 4957593 w 5401995"/>
                <a:gd name="connsiteY24" fmla="*/ 3310370 h 5922818"/>
                <a:gd name="connsiteX25" fmla="*/ 4950515 w 5401995"/>
                <a:gd name="connsiteY25" fmla="*/ 3237998 h 5922818"/>
                <a:gd name="connsiteX26" fmla="*/ 4941761 w 5401995"/>
                <a:gd name="connsiteY26" fmla="*/ 3165805 h 5922818"/>
                <a:gd name="connsiteX27" fmla="*/ 4931145 w 5401995"/>
                <a:gd name="connsiteY27" fmla="*/ 3093968 h 5922818"/>
                <a:gd name="connsiteX28" fmla="*/ 4869122 w 5401995"/>
                <a:gd name="connsiteY28" fmla="*/ 2809296 h 5922818"/>
                <a:gd name="connsiteX29" fmla="*/ 4660144 w 5401995"/>
                <a:gd name="connsiteY29" fmla="*/ 2260271 h 5922818"/>
                <a:gd name="connsiteX30" fmla="*/ 4518404 w 5401995"/>
                <a:gd name="connsiteY30" fmla="*/ 1998593 h 5922818"/>
                <a:gd name="connsiteX31" fmla="*/ 4355246 w 5401995"/>
                <a:gd name="connsiteY31" fmla="*/ 1746720 h 5922818"/>
                <a:gd name="connsiteX32" fmla="*/ 4171971 w 5401995"/>
                <a:gd name="connsiteY32" fmla="*/ 1505719 h 5922818"/>
                <a:gd name="connsiteX33" fmla="*/ 3969141 w 5401995"/>
                <a:gd name="connsiteY33" fmla="*/ 1277017 h 5922818"/>
                <a:gd name="connsiteX34" fmla="*/ 3748056 w 5401995"/>
                <a:gd name="connsiteY34" fmla="*/ 1062043 h 5922818"/>
                <a:gd name="connsiteX35" fmla="*/ 3507974 w 5401995"/>
                <a:gd name="connsiteY35" fmla="*/ 864002 h 5922818"/>
                <a:gd name="connsiteX36" fmla="*/ 3250199 w 5401995"/>
                <a:gd name="connsiteY36" fmla="*/ 684854 h 5922818"/>
                <a:gd name="connsiteX37" fmla="*/ 2974728 w 5401995"/>
                <a:gd name="connsiteY37" fmla="*/ 529060 h 5922818"/>
                <a:gd name="connsiteX38" fmla="*/ 2683054 w 5401995"/>
                <a:gd name="connsiteY38" fmla="*/ 400004 h 5922818"/>
                <a:gd name="connsiteX39" fmla="*/ 2377410 w 5401995"/>
                <a:gd name="connsiteY39" fmla="*/ 302321 h 5922818"/>
                <a:gd name="connsiteX40" fmla="*/ 1738558 w 5401995"/>
                <a:gd name="connsiteY40" fmla="*/ 219075 h 5922818"/>
                <a:gd name="connsiteX41" fmla="*/ 1096353 w 5401995"/>
                <a:gd name="connsiteY41" fmla="*/ 287347 h 5922818"/>
                <a:gd name="connsiteX42" fmla="*/ 1076608 w 5401995"/>
                <a:gd name="connsiteY42" fmla="*/ 291269 h 5922818"/>
                <a:gd name="connsiteX43" fmla="*/ 1057052 w 5401995"/>
                <a:gd name="connsiteY43" fmla="*/ 296081 h 5922818"/>
                <a:gd name="connsiteX44" fmla="*/ 1017940 w 5401995"/>
                <a:gd name="connsiteY44" fmla="*/ 305708 h 5922818"/>
                <a:gd name="connsiteX45" fmla="*/ 939899 w 5401995"/>
                <a:gd name="connsiteY45" fmla="*/ 325137 h 5922818"/>
                <a:gd name="connsiteX46" fmla="*/ 862788 w 5401995"/>
                <a:gd name="connsiteY46" fmla="*/ 347418 h 5922818"/>
                <a:gd name="connsiteX47" fmla="*/ 786052 w 5401995"/>
                <a:gd name="connsiteY47" fmla="*/ 370948 h 5922818"/>
                <a:gd name="connsiteX48" fmla="*/ 710434 w 5401995"/>
                <a:gd name="connsiteY48" fmla="*/ 397152 h 5922818"/>
                <a:gd name="connsiteX49" fmla="*/ 635372 w 5401995"/>
                <a:gd name="connsiteY49" fmla="*/ 424425 h 5922818"/>
                <a:gd name="connsiteX50" fmla="*/ 561615 w 5401995"/>
                <a:gd name="connsiteY50" fmla="*/ 454551 h 5922818"/>
                <a:gd name="connsiteX51" fmla="*/ 488419 w 5401995"/>
                <a:gd name="connsiteY51" fmla="*/ 485744 h 5922818"/>
                <a:gd name="connsiteX52" fmla="*/ 206696 w 5401995"/>
                <a:gd name="connsiteY52" fmla="*/ 629655 h 5922818"/>
                <a:gd name="connsiteX53" fmla="*/ 0 w 5401995"/>
                <a:gd name="connsiteY53" fmla="*/ 763803 h 5922818"/>
                <a:gd name="connsiteX54" fmla="*/ 0 w 5401995"/>
                <a:gd name="connsiteY54" fmla="*/ 418320 h 5922818"/>
                <a:gd name="connsiteX55" fmla="*/ 89677 w 5401995"/>
                <a:gd name="connsiteY55" fmla="*/ 370541 h 5922818"/>
                <a:gd name="connsiteX56" fmla="*/ 1741724 w 5401995"/>
                <a:gd name="connsiteY56" fmla="*/ 0 h 592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01995" h="5922818">
                  <a:moveTo>
                    <a:pt x="0" y="5912646"/>
                  </a:moveTo>
                  <a:lnTo>
                    <a:pt x="15931" y="5922818"/>
                  </a:lnTo>
                  <a:lnTo>
                    <a:pt x="0" y="5922818"/>
                  </a:lnTo>
                  <a:close/>
                  <a:moveTo>
                    <a:pt x="1741724" y="0"/>
                  </a:moveTo>
                  <a:cubicBezTo>
                    <a:pt x="3763330" y="0"/>
                    <a:pt x="5401995" y="1544222"/>
                    <a:pt x="5401995" y="3449232"/>
                  </a:cubicBezTo>
                  <a:cubicBezTo>
                    <a:pt x="5401995" y="4383723"/>
                    <a:pt x="5007554" y="5231364"/>
                    <a:pt x="4367046" y="5852517"/>
                  </a:cubicBezTo>
                  <a:lnTo>
                    <a:pt x="4290573" y="5922818"/>
                  </a:lnTo>
                  <a:lnTo>
                    <a:pt x="3023725" y="5922818"/>
                  </a:lnTo>
                  <a:lnTo>
                    <a:pt x="3043643" y="5905761"/>
                  </a:lnTo>
                  <a:cubicBezTo>
                    <a:pt x="3081825" y="5870109"/>
                    <a:pt x="3119635" y="5833924"/>
                    <a:pt x="3156885" y="5797204"/>
                  </a:cubicBezTo>
                  <a:cubicBezTo>
                    <a:pt x="3194136" y="5760482"/>
                    <a:pt x="3231014" y="5723050"/>
                    <a:pt x="3267706" y="5685616"/>
                  </a:cubicBezTo>
                  <a:cubicBezTo>
                    <a:pt x="3341276" y="5610748"/>
                    <a:pt x="3414103" y="5534633"/>
                    <a:pt x="3487673" y="5458875"/>
                  </a:cubicBezTo>
                  <a:lnTo>
                    <a:pt x="3598682" y="5345506"/>
                  </a:lnTo>
                  <a:cubicBezTo>
                    <a:pt x="3635933" y="5307715"/>
                    <a:pt x="3673369" y="5270460"/>
                    <a:pt x="3713227" y="5233203"/>
                  </a:cubicBezTo>
                  <a:cubicBezTo>
                    <a:pt x="3869868" y="5083827"/>
                    <a:pt x="4057798" y="4960832"/>
                    <a:pt x="4248708" y="4858691"/>
                  </a:cubicBezTo>
                  <a:cubicBezTo>
                    <a:pt x="4343325" y="4806462"/>
                    <a:pt x="4437012" y="4757622"/>
                    <a:pt x="4518032" y="4700401"/>
                  </a:cubicBezTo>
                  <a:cubicBezTo>
                    <a:pt x="4599240" y="4643539"/>
                    <a:pt x="4667408" y="4577761"/>
                    <a:pt x="4720304" y="4500399"/>
                  </a:cubicBezTo>
                  <a:cubicBezTo>
                    <a:pt x="4774131" y="4423929"/>
                    <a:pt x="4813991" y="4336941"/>
                    <a:pt x="4846027" y="4246029"/>
                  </a:cubicBezTo>
                  <a:cubicBezTo>
                    <a:pt x="4878062" y="4155120"/>
                    <a:pt x="4901903" y="4059396"/>
                    <a:pt x="4920900" y="3963496"/>
                  </a:cubicBezTo>
                  <a:cubicBezTo>
                    <a:pt x="4924998" y="3939253"/>
                    <a:pt x="4930213" y="3915366"/>
                    <a:pt x="4933752" y="3891303"/>
                  </a:cubicBezTo>
                  <a:lnTo>
                    <a:pt x="4944740" y="3818931"/>
                  </a:lnTo>
                  <a:lnTo>
                    <a:pt x="4952935" y="3746381"/>
                  </a:lnTo>
                  <a:cubicBezTo>
                    <a:pt x="4956103" y="3722138"/>
                    <a:pt x="4956848" y="3697895"/>
                    <a:pt x="4958896" y="3673652"/>
                  </a:cubicBezTo>
                  <a:cubicBezTo>
                    <a:pt x="4966160" y="3576682"/>
                    <a:pt x="4966346" y="3479712"/>
                    <a:pt x="4962249" y="3382920"/>
                  </a:cubicBezTo>
                  <a:lnTo>
                    <a:pt x="4957593" y="3310370"/>
                  </a:lnTo>
                  <a:cubicBezTo>
                    <a:pt x="4955544" y="3286128"/>
                    <a:pt x="4952750" y="3262063"/>
                    <a:pt x="4950515" y="3237998"/>
                  </a:cubicBezTo>
                  <a:cubicBezTo>
                    <a:pt x="4948466" y="3213755"/>
                    <a:pt x="4944555" y="3189870"/>
                    <a:pt x="4941761" y="3165805"/>
                  </a:cubicBezTo>
                  <a:cubicBezTo>
                    <a:pt x="4939154" y="3141741"/>
                    <a:pt x="4935055" y="3117855"/>
                    <a:pt x="4931145" y="3093968"/>
                  </a:cubicBezTo>
                  <a:cubicBezTo>
                    <a:pt x="4915313" y="2998246"/>
                    <a:pt x="4894639" y="2903237"/>
                    <a:pt x="4869122" y="2809296"/>
                  </a:cubicBezTo>
                  <a:cubicBezTo>
                    <a:pt x="4817156" y="2621416"/>
                    <a:pt x="4746939" y="2437813"/>
                    <a:pt x="4660144" y="2260271"/>
                  </a:cubicBezTo>
                  <a:cubicBezTo>
                    <a:pt x="4616561" y="2171501"/>
                    <a:pt x="4569251" y="2084156"/>
                    <a:pt x="4518404" y="1998593"/>
                  </a:cubicBezTo>
                  <a:cubicBezTo>
                    <a:pt x="4467931" y="1912853"/>
                    <a:pt x="4412986" y="1828894"/>
                    <a:pt x="4355246" y="1746720"/>
                  </a:cubicBezTo>
                  <a:cubicBezTo>
                    <a:pt x="4297694" y="1664544"/>
                    <a:pt x="4236043" y="1584507"/>
                    <a:pt x="4171971" y="1505719"/>
                  </a:cubicBezTo>
                  <a:cubicBezTo>
                    <a:pt x="4107528" y="1427287"/>
                    <a:pt x="4039918" y="1350994"/>
                    <a:pt x="3969141" y="1277017"/>
                  </a:cubicBezTo>
                  <a:cubicBezTo>
                    <a:pt x="3898364" y="1203221"/>
                    <a:pt x="3825167" y="1130849"/>
                    <a:pt x="3748056" y="1062043"/>
                  </a:cubicBezTo>
                  <a:cubicBezTo>
                    <a:pt x="3671133" y="993236"/>
                    <a:pt x="3591043" y="926925"/>
                    <a:pt x="3507974" y="864002"/>
                  </a:cubicBezTo>
                  <a:cubicBezTo>
                    <a:pt x="3424904" y="801078"/>
                    <a:pt x="3339042" y="741005"/>
                    <a:pt x="3250199" y="684854"/>
                  </a:cubicBezTo>
                  <a:cubicBezTo>
                    <a:pt x="3161168" y="629241"/>
                    <a:pt x="3069530" y="576655"/>
                    <a:pt x="2974728" y="529060"/>
                  </a:cubicBezTo>
                  <a:cubicBezTo>
                    <a:pt x="2880110" y="481288"/>
                    <a:pt x="2783072" y="437439"/>
                    <a:pt x="2683054" y="400004"/>
                  </a:cubicBezTo>
                  <a:cubicBezTo>
                    <a:pt x="2583408" y="361858"/>
                    <a:pt x="2481341" y="329058"/>
                    <a:pt x="2377410" y="302321"/>
                  </a:cubicBezTo>
                  <a:cubicBezTo>
                    <a:pt x="2169737" y="248667"/>
                    <a:pt x="1954240" y="218897"/>
                    <a:pt x="1738558" y="219075"/>
                  </a:cubicBezTo>
                  <a:cubicBezTo>
                    <a:pt x="1522503" y="219788"/>
                    <a:pt x="1306634" y="242605"/>
                    <a:pt x="1096353" y="287347"/>
                  </a:cubicBezTo>
                  <a:lnTo>
                    <a:pt x="1076608" y="291269"/>
                  </a:lnTo>
                  <a:lnTo>
                    <a:pt x="1057052" y="296081"/>
                  </a:lnTo>
                  <a:lnTo>
                    <a:pt x="1017940" y="305708"/>
                  </a:lnTo>
                  <a:lnTo>
                    <a:pt x="939899" y="325137"/>
                  </a:lnTo>
                  <a:cubicBezTo>
                    <a:pt x="913823" y="331019"/>
                    <a:pt x="888493" y="339755"/>
                    <a:pt x="862788" y="347418"/>
                  </a:cubicBezTo>
                  <a:lnTo>
                    <a:pt x="786052" y="370948"/>
                  </a:lnTo>
                  <a:cubicBezTo>
                    <a:pt x="760350" y="378258"/>
                    <a:pt x="735578" y="388418"/>
                    <a:pt x="710434" y="397152"/>
                  </a:cubicBezTo>
                  <a:lnTo>
                    <a:pt x="635372" y="424425"/>
                  </a:lnTo>
                  <a:cubicBezTo>
                    <a:pt x="610227" y="432981"/>
                    <a:pt x="586201" y="444390"/>
                    <a:pt x="561615" y="454551"/>
                  </a:cubicBezTo>
                  <a:lnTo>
                    <a:pt x="488419" y="485744"/>
                  </a:lnTo>
                  <a:cubicBezTo>
                    <a:pt x="391519" y="528927"/>
                    <a:pt x="297519" y="577078"/>
                    <a:pt x="206696" y="629655"/>
                  </a:cubicBezTo>
                  <a:lnTo>
                    <a:pt x="0" y="763803"/>
                  </a:lnTo>
                  <a:lnTo>
                    <a:pt x="0" y="418320"/>
                  </a:lnTo>
                  <a:lnTo>
                    <a:pt x="89677" y="370541"/>
                  </a:lnTo>
                  <a:cubicBezTo>
                    <a:pt x="585987" y="133552"/>
                    <a:pt x="1147340" y="0"/>
                    <a:pt x="17417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magine 4">
            <a:extLst>
              <a:ext uri="{FF2B5EF4-FFF2-40B4-BE49-F238E27FC236}">
                <a16:creationId xmlns:a16="http://schemas.microsoft.com/office/drawing/2014/main" id="{BC89B5C1-F529-4E48-B003-8B37859F01C7}"/>
              </a:ext>
            </a:extLst>
          </p:cNvPr>
          <p:cNvPicPr>
            <a:picLocks noChangeAspect="1"/>
          </p:cNvPicPr>
          <p:nvPr/>
        </p:nvPicPr>
        <p:blipFill>
          <a:blip r:embed="rId3" cstate="print">
            <a:alphaModFix/>
            <a:extLst>
              <a:ext uri="{28A0092B-C50C-407E-A947-70E740481C1C}">
                <a14:useLocalDpi xmlns:a14="http://schemas.microsoft.com/office/drawing/2010/main"/>
              </a:ext>
            </a:extLst>
          </a:blip>
          <a:srcRect t="22830" r="-1" b="5455"/>
          <a:stretch/>
        </p:blipFill>
        <p:spPr>
          <a:xfrm>
            <a:off x="5970866" y="4"/>
            <a:ext cx="4985039" cy="3574989"/>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grpSp>
        <p:nvGrpSpPr>
          <p:cNvPr id="20" name="Group 19">
            <a:extLst>
              <a:ext uri="{FF2B5EF4-FFF2-40B4-BE49-F238E27FC236}">
                <a16:creationId xmlns:a16="http://schemas.microsoft.com/office/drawing/2014/main" id="{2482B707-DAC7-4D8A-BA19-3771A51A64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5815" y="-1438"/>
            <a:ext cx="5699636" cy="3920553"/>
            <a:chOff x="5605815" y="-1438"/>
            <a:chExt cx="5699636" cy="3920553"/>
          </a:xfrm>
        </p:grpSpPr>
        <p:sp>
          <p:nvSpPr>
            <p:cNvPr id="21" name="Freeform: Shape 20">
              <a:extLst>
                <a:ext uri="{FF2B5EF4-FFF2-40B4-BE49-F238E27FC236}">
                  <a16:creationId xmlns:a16="http://schemas.microsoft.com/office/drawing/2014/main" id="{ECB3F052-1839-4D87-A112-D7EF77884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0141" y="-1438"/>
              <a:ext cx="5174061" cy="3697191"/>
            </a:xfrm>
            <a:custGeom>
              <a:avLst/>
              <a:gdLst>
                <a:gd name="connsiteX0" fmla="*/ 264241 w 5174061"/>
                <a:gd name="connsiteY0" fmla="*/ 0 h 3697191"/>
                <a:gd name="connsiteX1" fmla="*/ 654940 w 5174061"/>
                <a:gd name="connsiteY1" fmla="*/ 0 h 3697191"/>
                <a:gd name="connsiteX2" fmla="*/ 634048 w 5174061"/>
                <a:gd name="connsiteY2" fmla="*/ 36881 h 3697191"/>
                <a:gd name="connsiteX3" fmla="*/ 542485 w 5174061"/>
                <a:gd name="connsiteY3" fmla="*/ 238736 h 3697191"/>
                <a:gd name="connsiteX4" fmla="*/ 416337 w 5174061"/>
                <a:gd name="connsiteY4" fmla="*/ 662204 h 3697191"/>
                <a:gd name="connsiteX5" fmla="*/ 382914 w 5174061"/>
                <a:gd name="connsiteY5" fmla="*/ 880245 h 3697191"/>
                <a:gd name="connsiteX6" fmla="*/ 367997 w 5174061"/>
                <a:gd name="connsiteY6" fmla="*/ 1099943 h 3697191"/>
                <a:gd name="connsiteX7" fmla="*/ 371311 w 5174061"/>
                <a:gd name="connsiteY7" fmla="*/ 1320102 h 3697191"/>
                <a:gd name="connsiteX8" fmla="*/ 392397 w 5174061"/>
                <a:gd name="connsiteY8" fmla="*/ 1539340 h 3697191"/>
                <a:gd name="connsiteX9" fmla="*/ 495433 w 5174061"/>
                <a:gd name="connsiteY9" fmla="*/ 1968700 h 3697191"/>
                <a:gd name="connsiteX10" fmla="*/ 680602 w 5174061"/>
                <a:gd name="connsiteY10" fmla="*/ 2372187 h 3697191"/>
                <a:gd name="connsiteX11" fmla="*/ 802053 w 5174061"/>
                <a:gd name="connsiteY11" fmla="*/ 2559474 h 3697191"/>
                <a:gd name="connsiteX12" fmla="*/ 869455 w 5174061"/>
                <a:gd name="connsiteY12" fmla="*/ 2648790 h 3697191"/>
                <a:gd name="connsiteX13" fmla="*/ 941644 w 5174061"/>
                <a:gd name="connsiteY13" fmla="*/ 2735343 h 3697191"/>
                <a:gd name="connsiteX14" fmla="*/ 1267324 w 5174061"/>
                <a:gd name="connsiteY14" fmla="*/ 3048041 h 3697191"/>
                <a:gd name="connsiteX15" fmla="*/ 1311706 w 5174061"/>
                <a:gd name="connsiteY15" fmla="*/ 3083214 h 3697191"/>
                <a:gd name="connsiteX16" fmla="*/ 1356916 w 5174061"/>
                <a:gd name="connsiteY16" fmla="*/ 3117467 h 3697191"/>
                <a:gd name="connsiteX17" fmla="*/ 1402771 w 5174061"/>
                <a:gd name="connsiteY17" fmla="*/ 3150892 h 3697191"/>
                <a:gd name="connsiteX18" fmla="*/ 1449454 w 5174061"/>
                <a:gd name="connsiteY18" fmla="*/ 3183212 h 3697191"/>
                <a:gd name="connsiteX19" fmla="*/ 1643463 w 5174061"/>
                <a:gd name="connsiteY19" fmla="*/ 3301716 h 3697191"/>
                <a:gd name="connsiteX20" fmla="*/ 2064352 w 5174061"/>
                <a:gd name="connsiteY20" fmla="*/ 3476665 h 3697191"/>
                <a:gd name="connsiteX21" fmla="*/ 2516088 w 5174061"/>
                <a:gd name="connsiteY21" fmla="*/ 3544618 h 3697191"/>
                <a:gd name="connsiteX22" fmla="*/ 2573268 w 5174061"/>
                <a:gd name="connsiteY22" fmla="*/ 3544986 h 3697191"/>
                <a:gd name="connsiteX23" fmla="*/ 2628607 w 5174061"/>
                <a:gd name="connsiteY23" fmla="*/ 3542868 h 3697191"/>
                <a:gd name="connsiteX24" fmla="*/ 2737811 w 5174061"/>
                <a:gd name="connsiteY24" fmla="*/ 3528781 h 3697191"/>
                <a:gd name="connsiteX25" fmla="*/ 2945356 w 5174061"/>
                <a:gd name="connsiteY25" fmla="*/ 3461379 h 3697191"/>
                <a:gd name="connsiteX26" fmla="*/ 3132366 w 5174061"/>
                <a:gd name="connsiteY26" fmla="*/ 3346834 h 3697191"/>
                <a:gd name="connsiteX27" fmla="*/ 3299304 w 5174061"/>
                <a:gd name="connsiteY27" fmla="*/ 3198588 h 3697191"/>
                <a:gd name="connsiteX28" fmla="*/ 3452982 w 5174061"/>
                <a:gd name="connsiteY28" fmla="*/ 3029625 h 3697191"/>
                <a:gd name="connsiteX29" fmla="*/ 3527474 w 5174061"/>
                <a:gd name="connsiteY29" fmla="*/ 2940494 h 3697191"/>
                <a:gd name="connsiteX30" fmla="*/ 3602148 w 5174061"/>
                <a:gd name="connsiteY30" fmla="*/ 2849797 h 3697191"/>
                <a:gd name="connsiteX31" fmla="*/ 3756380 w 5174061"/>
                <a:gd name="connsiteY31" fmla="*/ 2667021 h 3697191"/>
                <a:gd name="connsiteX32" fmla="*/ 3839435 w 5174061"/>
                <a:gd name="connsiteY32" fmla="*/ 2578074 h 3697191"/>
                <a:gd name="connsiteX33" fmla="*/ 3882619 w 5174061"/>
                <a:gd name="connsiteY33" fmla="*/ 2534428 h 3697191"/>
                <a:gd name="connsiteX34" fmla="*/ 3928934 w 5174061"/>
                <a:gd name="connsiteY34" fmla="*/ 2490139 h 3697191"/>
                <a:gd name="connsiteX35" fmla="*/ 4134085 w 5174061"/>
                <a:gd name="connsiteY35" fmla="*/ 2332041 h 3697191"/>
                <a:gd name="connsiteX36" fmla="*/ 4354888 w 5174061"/>
                <a:gd name="connsiteY36" fmla="*/ 2211603 h 3697191"/>
                <a:gd name="connsiteX37" fmla="*/ 4459212 w 5174061"/>
                <a:gd name="connsiteY37" fmla="*/ 2160131 h 3697191"/>
                <a:gd name="connsiteX38" fmla="*/ 4551935 w 5174061"/>
                <a:gd name="connsiteY38" fmla="*/ 2106817 h 3697191"/>
                <a:gd name="connsiteX39" fmla="*/ 4693090 w 5174061"/>
                <a:gd name="connsiteY39" fmla="*/ 1969437 h 3697191"/>
                <a:gd name="connsiteX40" fmla="*/ 4782498 w 5174061"/>
                <a:gd name="connsiteY40" fmla="*/ 1781137 h 3697191"/>
                <a:gd name="connsiteX41" fmla="*/ 4826512 w 5174061"/>
                <a:gd name="connsiteY41" fmla="*/ 1564478 h 3697191"/>
                <a:gd name="connsiteX42" fmla="*/ 4834247 w 5174061"/>
                <a:gd name="connsiteY42" fmla="*/ 1343582 h 3697191"/>
                <a:gd name="connsiteX43" fmla="*/ 4819882 w 5174061"/>
                <a:gd name="connsiteY43" fmla="*/ 1125541 h 3697191"/>
                <a:gd name="connsiteX44" fmla="*/ 4786918 w 5174061"/>
                <a:gd name="connsiteY44" fmla="*/ 910907 h 3697191"/>
                <a:gd name="connsiteX45" fmla="*/ 4735354 w 5174061"/>
                <a:gd name="connsiteY45" fmla="*/ 700048 h 3697191"/>
                <a:gd name="connsiteX46" fmla="*/ 4595028 w 5174061"/>
                <a:gd name="connsiteY46" fmla="*/ 285972 h 3697191"/>
                <a:gd name="connsiteX47" fmla="*/ 4499577 w 5174061"/>
                <a:gd name="connsiteY47" fmla="*/ 86313 h 3697191"/>
                <a:gd name="connsiteX48" fmla="*/ 4449808 w 5174061"/>
                <a:gd name="connsiteY48" fmla="*/ 0 h 3697191"/>
                <a:gd name="connsiteX49" fmla="*/ 4876728 w 5174061"/>
                <a:gd name="connsiteY49" fmla="*/ 0 h 3697191"/>
                <a:gd name="connsiteX50" fmla="*/ 4945109 w 5174061"/>
                <a:gd name="connsiteY50" fmla="*/ 122534 h 3697191"/>
                <a:gd name="connsiteX51" fmla="*/ 5047868 w 5174061"/>
                <a:gd name="connsiteY51" fmla="*/ 356228 h 3697191"/>
                <a:gd name="connsiteX52" fmla="*/ 5070058 w 5174061"/>
                <a:gd name="connsiteY52" fmla="*/ 416355 h 3697191"/>
                <a:gd name="connsiteX53" fmla="*/ 5090408 w 5174061"/>
                <a:gd name="connsiteY53" fmla="*/ 477311 h 3697191"/>
                <a:gd name="connsiteX54" fmla="*/ 5108455 w 5174061"/>
                <a:gd name="connsiteY54" fmla="*/ 539096 h 3697191"/>
                <a:gd name="connsiteX55" fmla="*/ 5124292 w 5174061"/>
                <a:gd name="connsiteY55" fmla="*/ 601524 h 3697191"/>
                <a:gd name="connsiteX56" fmla="*/ 5173278 w 5174061"/>
                <a:gd name="connsiteY56" fmla="*/ 1114583 h 3697191"/>
                <a:gd name="connsiteX57" fmla="*/ 5145931 w 5174061"/>
                <a:gd name="connsiteY57" fmla="*/ 1371021 h 3697191"/>
                <a:gd name="connsiteX58" fmla="*/ 5082213 w 5174061"/>
                <a:gd name="connsiteY58" fmla="*/ 1619356 h 3697191"/>
                <a:gd name="connsiteX59" fmla="*/ 4997316 w 5174061"/>
                <a:gd name="connsiteY59" fmla="*/ 1859404 h 3697191"/>
                <a:gd name="connsiteX60" fmla="*/ 4943912 w 5174061"/>
                <a:gd name="connsiteY60" fmla="*/ 1978737 h 3697191"/>
                <a:gd name="connsiteX61" fmla="*/ 4875222 w 5174061"/>
                <a:gd name="connsiteY61" fmla="*/ 2094940 h 3697191"/>
                <a:gd name="connsiteX62" fmla="*/ 4787286 w 5174061"/>
                <a:gd name="connsiteY62" fmla="*/ 2202210 h 3697191"/>
                <a:gd name="connsiteX63" fmla="*/ 4736644 w 5174061"/>
                <a:gd name="connsiteY63" fmla="*/ 2249815 h 3697191"/>
                <a:gd name="connsiteX64" fmla="*/ 4683238 w 5174061"/>
                <a:gd name="connsiteY64" fmla="*/ 2292447 h 3697191"/>
                <a:gd name="connsiteX65" fmla="*/ 4470262 w 5174061"/>
                <a:gd name="connsiteY65" fmla="*/ 2426789 h 3697191"/>
                <a:gd name="connsiteX66" fmla="*/ 4283066 w 5174061"/>
                <a:gd name="connsiteY66" fmla="*/ 2549069 h 3697191"/>
                <a:gd name="connsiteX67" fmla="*/ 4199183 w 5174061"/>
                <a:gd name="connsiteY67" fmla="*/ 2616930 h 3697191"/>
                <a:gd name="connsiteX68" fmla="*/ 4120364 w 5174061"/>
                <a:gd name="connsiteY68" fmla="*/ 2690501 h 3697191"/>
                <a:gd name="connsiteX69" fmla="*/ 4082336 w 5174061"/>
                <a:gd name="connsiteY69" fmla="*/ 2729819 h 3697191"/>
                <a:gd name="connsiteX70" fmla="*/ 4043203 w 5174061"/>
                <a:gd name="connsiteY70" fmla="*/ 2771715 h 3697191"/>
                <a:gd name="connsiteX71" fmla="*/ 3964753 w 5174061"/>
                <a:gd name="connsiteY71" fmla="*/ 2856794 h 3697191"/>
                <a:gd name="connsiteX72" fmla="*/ 3802510 w 5174061"/>
                <a:gd name="connsiteY72" fmla="*/ 3028152 h 3697191"/>
                <a:gd name="connsiteX73" fmla="*/ 3718628 w 5174061"/>
                <a:gd name="connsiteY73" fmla="*/ 3114245 h 3697191"/>
                <a:gd name="connsiteX74" fmla="*/ 3631890 w 5174061"/>
                <a:gd name="connsiteY74" fmla="*/ 3199417 h 3697191"/>
                <a:gd name="connsiteX75" fmla="*/ 3446812 w 5174061"/>
                <a:gd name="connsiteY75" fmla="*/ 3363224 h 3697191"/>
                <a:gd name="connsiteX76" fmla="*/ 3240927 w 5174061"/>
                <a:gd name="connsiteY76" fmla="*/ 3508616 h 3697191"/>
                <a:gd name="connsiteX77" fmla="*/ 3011284 w 5174061"/>
                <a:gd name="connsiteY77" fmla="*/ 3620399 h 3697191"/>
                <a:gd name="connsiteX78" fmla="*/ 2763501 w 5174061"/>
                <a:gd name="connsiteY78" fmla="*/ 3684208 h 3697191"/>
                <a:gd name="connsiteX79" fmla="*/ 2636710 w 5174061"/>
                <a:gd name="connsiteY79" fmla="*/ 3695994 h 3697191"/>
                <a:gd name="connsiteX80" fmla="*/ 2605035 w 5174061"/>
                <a:gd name="connsiteY80" fmla="*/ 3697008 h 3697191"/>
                <a:gd name="connsiteX81" fmla="*/ 2573360 w 5174061"/>
                <a:gd name="connsiteY81" fmla="*/ 3697191 h 3697191"/>
                <a:gd name="connsiteX82" fmla="*/ 2511852 w 5174061"/>
                <a:gd name="connsiteY82" fmla="*/ 3695810 h 3697191"/>
                <a:gd name="connsiteX83" fmla="*/ 1554976 w 5174061"/>
                <a:gd name="connsiteY83" fmla="*/ 3483386 h 3697191"/>
                <a:gd name="connsiteX84" fmla="*/ 1332515 w 5174061"/>
                <a:gd name="connsiteY84" fmla="*/ 3373997 h 3697191"/>
                <a:gd name="connsiteX85" fmla="*/ 1121840 w 5174061"/>
                <a:gd name="connsiteY85" fmla="*/ 3242233 h 3697191"/>
                <a:gd name="connsiteX86" fmla="*/ 742662 w 5174061"/>
                <a:gd name="connsiteY86" fmla="*/ 2920052 h 3697191"/>
                <a:gd name="connsiteX87" fmla="*/ 426282 w 5174061"/>
                <a:gd name="connsiteY87" fmla="*/ 2530745 h 3697191"/>
                <a:gd name="connsiteX88" fmla="*/ 190562 w 5174061"/>
                <a:gd name="connsiteY88" fmla="*/ 2084350 h 3697191"/>
                <a:gd name="connsiteX89" fmla="*/ 45078 w 5174061"/>
                <a:gd name="connsiteY89" fmla="*/ 1598454 h 3697191"/>
                <a:gd name="connsiteX90" fmla="*/ 9077 w 5174061"/>
                <a:gd name="connsiteY90" fmla="*/ 1346437 h 3697191"/>
                <a:gd name="connsiteX91" fmla="*/ 513 w 5174061"/>
                <a:gd name="connsiteY91" fmla="*/ 1091933 h 3697191"/>
                <a:gd name="connsiteX92" fmla="*/ 18468 w 5174061"/>
                <a:gd name="connsiteY92" fmla="*/ 838073 h 3697191"/>
                <a:gd name="connsiteX93" fmla="*/ 61652 w 5174061"/>
                <a:gd name="connsiteY93" fmla="*/ 587528 h 3697191"/>
                <a:gd name="connsiteX94" fmla="*/ 214870 w 5174061"/>
                <a:gd name="connsiteY94" fmla="*/ 104487 h 36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74061" h="3697191">
                  <a:moveTo>
                    <a:pt x="264241" y="0"/>
                  </a:moveTo>
                  <a:lnTo>
                    <a:pt x="654940" y="0"/>
                  </a:lnTo>
                  <a:lnTo>
                    <a:pt x="634048" y="36881"/>
                  </a:lnTo>
                  <a:cubicBezTo>
                    <a:pt x="600517" y="102783"/>
                    <a:pt x="569947" y="170161"/>
                    <a:pt x="542485" y="238736"/>
                  </a:cubicBezTo>
                  <a:cubicBezTo>
                    <a:pt x="487515" y="375840"/>
                    <a:pt x="445066" y="517825"/>
                    <a:pt x="416337" y="662204"/>
                  </a:cubicBezTo>
                  <a:cubicBezTo>
                    <a:pt x="402066" y="734393"/>
                    <a:pt x="391017" y="807227"/>
                    <a:pt x="382914" y="880245"/>
                  </a:cubicBezTo>
                  <a:cubicBezTo>
                    <a:pt x="375086" y="953263"/>
                    <a:pt x="370115" y="1026650"/>
                    <a:pt x="367997" y="1099943"/>
                  </a:cubicBezTo>
                  <a:cubicBezTo>
                    <a:pt x="366155" y="1173330"/>
                    <a:pt x="366708" y="1246808"/>
                    <a:pt x="371311" y="1320102"/>
                  </a:cubicBezTo>
                  <a:cubicBezTo>
                    <a:pt x="374995" y="1393396"/>
                    <a:pt x="382453" y="1466507"/>
                    <a:pt x="392397" y="1539340"/>
                  </a:cubicBezTo>
                  <a:cubicBezTo>
                    <a:pt x="412839" y="1684916"/>
                    <a:pt x="446907" y="1829018"/>
                    <a:pt x="495433" y="1968700"/>
                  </a:cubicBezTo>
                  <a:cubicBezTo>
                    <a:pt x="543866" y="2108291"/>
                    <a:pt x="605743" y="2243830"/>
                    <a:pt x="680602" y="2372187"/>
                  </a:cubicBezTo>
                  <a:cubicBezTo>
                    <a:pt x="718170" y="2436274"/>
                    <a:pt x="758593" y="2498979"/>
                    <a:pt x="802053" y="2559474"/>
                  </a:cubicBezTo>
                  <a:cubicBezTo>
                    <a:pt x="823691" y="2589860"/>
                    <a:pt x="846343" y="2619509"/>
                    <a:pt x="869455" y="2648790"/>
                  </a:cubicBezTo>
                  <a:cubicBezTo>
                    <a:pt x="892934" y="2677978"/>
                    <a:pt x="916874" y="2706983"/>
                    <a:pt x="941644" y="2735343"/>
                  </a:cubicBezTo>
                  <a:cubicBezTo>
                    <a:pt x="1040443" y="2848784"/>
                    <a:pt x="1149740" y="2953385"/>
                    <a:pt x="1267324" y="3048041"/>
                  </a:cubicBezTo>
                  <a:cubicBezTo>
                    <a:pt x="1282240" y="3059642"/>
                    <a:pt x="1296697" y="3071797"/>
                    <a:pt x="1311706" y="3083214"/>
                  </a:cubicBezTo>
                  <a:lnTo>
                    <a:pt x="1356916" y="3117467"/>
                  </a:lnTo>
                  <a:lnTo>
                    <a:pt x="1402771" y="3150892"/>
                  </a:lnTo>
                  <a:lnTo>
                    <a:pt x="1449454" y="3183212"/>
                  </a:lnTo>
                  <a:cubicBezTo>
                    <a:pt x="1512252" y="3225383"/>
                    <a:pt x="1576798" y="3265252"/>
                    <a:pt x="1643463" y="3301716"/>
                  </a:cubicBezTo>
                  <a:cubicBezTo>
                    <a:pt x="1776608" y="3374549"/>
                    <a:pt x="1917396" y="3435137"/>
                    <a:pt x="2064352" y="3476665"/>
                  </a:cubicBezTo>
                  <a:cubicBezTo>
                    <a:pt x="2211217" y="3518100"/>
                    <a:pt x="2363422" y="3541120"/>
                    <a:pt x="2516088" y="3544618"/>
                  </a:cubicBezTo>
                  <a:lnTo>
                    <a:pt x="2573268" y="3544986"/>
                  </a:lnTo>
                  <a:cubicBezTo>
                    <a:pt x="2591776" y="3544710"/>
                    <a:pt x="2610191" y="3544158"/>
                    <a:pt x="2628607" y="3542868"/>
                  </a:cubicBezTo>
                  <a:cubicBezTo>
                    <a:pt x="2665346" y="3540198"/>
                    <a:pt x="2701901" y="3535779"/>
                    <a:pt x="2737811" y="3528781"/>
                  </a:cubicBezTo>
                  <a:cubicBezTo>
                    <a:pt x="2809725" y="3515061"/>
                    <a:pt x="2879428" y="3492318"/>
                    <a:pt x="2945356" y="3461379"/>
                  </a:cubicBezTo>
                  <a:cubicBezTo>
                    <a:pt x="3011467" y="3430718"/>
                    <a:pt x="3073620" y="3391400"/>
                    <a:pt x="3132366" y="3346834"/>
                  </a:cubicBezTo>
                  <a:cubicBezTo>
                    <a:pt x="3191204" y="3302453"/>
                    <a:pt x="3246359" y="3252086"/>
                    <a:pt x="3299304" y="3198588"/>
                  </a:cubicBezTo>
                  <a:cubicBezTo>
                    <a:pt x="3352341" y="3145091"/>
                    <a:pt x="3402800" y="3088002"/>
                    <a:pt x="3452982" y="3029625"/>
                  </a:cubicBezTo>
                  <a:cubicBezTo>
                    <a:pt x="3478027" y="3000344"/>
                    <a:pt x="3502704" y="2970603"/>
                    <a:pt x="3527474" y="2940494"/>
                  </a:cubicBezTo>
                  <a:lnTo>
                    <a:pt x="3602148" y="2849797"/>
                  </a:lnTo>
                  <a:cubicBezTo>
                    <a:pt x="3652332" y="2789025"/>
                    <a:pt x="3702514" y="2727056"/>
                    <a:pt x="3756380" y="2667021"/>
                  </a:cubicBezTo>
                  <a:cubicBezTo>
                    <a:pt x="3783358" y="2637004"/>
                    <a:pt x="3810982" y="2607354"/>
                    <a:pt x="3839435" y="2578074"/>
                  </a:cubicBezTo>
                  <a:lnTo>
                    <a:pt x="3882619" y="2534428"/>
                  </a:lnTo>
                  <a:cubicBezTo>
                    <a:pt x="3897167" y="2519972"/>
                    <a:pt x="3913189" y="2504595"/>
                    <a:pt x="3928934" y="2490139"/>
                  </a:cubicBezTo>
                  <a:cubicBezTo>
                    <a:pt x="3992100" y="2431485"/>
                    <a:pt x="4061527" y="2378448"/>
                    <a:pt x="4134085" y="2332041"/>
                  </a:cubicBezTo>
                  <a:cubicBezTo>
                    <a:pt x="4206550" y="2285449"/>
                    <a:pt x="4282606" y="2246684"/>
                    <a:pt x="4354888" y="2211603"/>
                  </a:cubicBezTo>
                  <a:cubicBezTo>
                    <a:pt x="4390982" y="2194108"/>
                    <a:pt x="4426156" y="2177350"/>
                    <a:pt x="4459212" y="2160131"/>
                  </a:cubicBezTo>
                  <a:cubicBezTo>
                    <a:pt x="4492360" y="2143097"/>
                    <a:pt x="4523574" y="2125878"/>
                    <a:pt x="4551935" y="2106817"/>
                  </a:cubicBezTo>
                  <a:cubicBezTo>
                    <a:pt x="4609023" y="2069250"/>
                    <a:pt x="4655246" y="2024592"/>
                    <a:pt x="4693090" y="1969437"/>
                  </a:cubicBezTo>
                  <a:cubicBezTo>
                    <a:pt x="4730658" y="1914375"/>
                    <a:pt x="4760308" y="1850104"/>
                    <a:pt x="4782498" y="1781137"/>
                  </a:cubicBezTo>
                  <a:cubicBezTo>
                    <a:pt x="4804506" y="1712263"/>
                    <a:pt x="4818593" y="1637956"/>
                    <a:pt x="4826512" y="1564478"/>
                  </a:cubicBezTo>
                  <a:cubicBezTo>
                    <a:pt x="4834154" y="1490722"/>
                    <a:pt x="4835812" y="1416784"/>
                    <a:pt x="4834247" y="1343582"/>
                  </a:cubicBezTo>
                  <a:cubicBezTo>
                    <a:pt x="4831944" y="1270288"/>
                    <a:pt x="4826972" y="1197638"/>
                    <a:pt x="4819882" y="1125541"/>
                  </a:cubicBezTo>
                  <a:cubicBezTo>
                    <a:pt x="4812792" y="1053444"/>
                    <a:pt x="4802019" y="981714"/>
                    <a:pt x="4786918" y="910907"/>
                  </a:cubicBezTo>
                  <a:cubicBezTo>
                    <a:pt x="4772001" y="840007"/>
                    <a:pt x="4754230" y="769935"/>
                    <a:pt x="4735354" y="700048"/>
                  </a:cubicBezTo>
                  <a:cubicBezTo>
                    <a:pt x="4697603" y="560365"/>
                    <a:pt x="4653220" y="421051"/>
                    <a:pt x="4595028" y="285972"/>
                  </a:cubicBezTo>
                  <a:cubicBezTo>
                    <a:pt x="4565931" y="218433"/>
                    <a:pt x="4534072" y="151815"/>
                    <a:pt x="4499577" y="86313"/>
                  </a:cubicBezTo>
                  <a:lnTo>
                    <a:pt x="4449808" y="0"/>
                  </a:lnTo>
                  <a:lnTo>
                    <a:pt x="4876728" y="0"/>
                  </a:lnTo>
                  <a:lnTo>
                    <a:pt x="4945109" y="122534"/>
                  </a:lnTo>
                  <a:cubicBezTo>
                    <a:pt x="4982860" y="198498"/>
                    <a:pt x="5017022" y="276581"/>
                    <a:pt x="5047868" y="356228"/>
                  </a:cubicBezTo>
                  <a:cubicBezTo>
                    <a:pt x="5055418" y="376209"/>
                    <a:pt x="5063244" y="396097"/>
                    <a:pt x="5070058" y="416355"/>
                  </a:cubicBezTo>
                  <a:lnTo>
                    <a:pt x="5090408" y="477311"/>
                  </a:lnTo>
                  <a:lnTo>
                    <a:pt x="5108455" y="539096"/>
                  </a:lnTo>
                  <a:cubicBezTo>
                    <a:pt x="5114348" y="559721"/>
                    <a:pt x="5119136" y="580715"/>
                    <a:pt x="5124292" y="601524"/>
                  </a:cubicBezTo>
                  <a:cubicBezTo>
                    <a:pt x="5163702" y="768923"/>
                    <a:pt x="5177698" y="942490"/>
                    <a:pt x="5173278" y="1114583"/>
                  </a:cubicBezTo>
                  <a:cubicBezTo>
                    <a:pt x="5170976" y="1200677"/>
                    <a:pt x="5161860" y="1286585"/>
                    <a:pt x="5145931" y="1371021"/>
                  </a:cubicBezTo>
                  <a:cubicBezTo>
                    <a:pt x="5129909" y="1455457"/>
                    <a:pt x="5107718" y="1538328"/>
                    <a:pt x="5082213" y="1619356"/>
                  </a:cubicBezTo>
                  <a:cubicBezTo>
                    <a:pt x="5056800" y="1700569"/>
                    <a:pt x="5029544" y="1779572"/>
                    <a:pt x="4997316" y="1859404"/>
                  </a:cubicBezTo>
                  <a:cubicBezTo>
                    <a:pt x="4981204" y="1899274"/>
                    <a:pt x="4963708" y="1939143"/>
                    <a:pt x="4943912" y="1978737"/>
                  </a:cubicBezTo>
                  <a:cubicBezTo>
                    <a:pt x="4923746" y="2018146"/>
                    <a:pt x="4901464" y="2057372"/>
                    <a:pt x="4875222" y="2094940"/>
                  </a:cubicBezTo>
                  <a:cubicBezTo>
                    <a:pt x="4849348" y="2132691"/>
                    <a:pt x="4819790" y="2168879"/>
                    <a:pt x="4787286" y="2202210"/>
                  </a:cubicBezTo>
                  <a:cubicBezTo>
                    <a:pt x="4770989" y="2218785"/>
                    <a:pt x="4754046" y="2234714"/>
                    <a:pt x="4736644" y="2249815"/>
                  </a:cubicBezTo>
                  <a:cubicBezTo>
                    <a:pt x="4719240" y="2264824"/>
                    <a:pt x="4701285" y="2278912"/>
                    <a:pt x="4683238" y="2292447"/>
                  </a:cubicBezTo>
                  <a:cubicBezTo>
                    <a:pt x="4610681" y="2346405"/>
                    <a:pt x="4537202" y="2386828"/>
                    <a:pt x="4470262" y="2426789"/>
                  </a:cubicBezTo>
                  <a:cubicBezTo>
                    <a:pt x="4402953" y="2466382"/>
                    <a:pt x="4340892" y="2505700"/>
                    <a:pt x="4283066" y="2549069"/>
                  </a:cubicBezTo>
                  <a:cubicBezTo>
                    <a:pt x="4253970" y="2570523"/>
                    <a:pt x="4226163" y="2593267"/>
                    <a:pt x="4199183" y="2616930"/>
                  </a:cubicBezTo>
                  <a:cubicBezTo>
                    <a:pt x="4172021" y="2640319"/>
                    <a:pt x="4145871" y="2665087"/>
                    <a:pt x="4120364" y="2690501"/>
                  </a:cubicBezTo>
                  <a:cubicBezTo>
                    <a:pt x="4107474" y="2703392"/>
                    <a:pt x="4095412" y="2716006"/>
                    <a:pt x="4082336" y="2729819"/>
                  </a:cubicBezTo>
                  <a:lnTo>
                    <a:pt x="4043203" y="2771715"/>
                  </a:lnTo>
                  <a:lnTo>
                    <a:pt x="3964753" y="2856794"/>
                  </a:lnTo>
                  <a:cubicBezTo>
                    <a:pt x="3911992" y="2913790"/>
                    <a:pt x="3857574" y="2970603"/>
                    <a:pt x="3802510" y="3028152"/>
                  </a:cubicBezTo>
                  <a:cubicBezTo>
                    <a:pt x="3774980" y="3056880"/>
                    <a:pt x="3746896" y="3085517"/>
                    <a:pt x="3718628" y="3114245"/>
                  </a:cubicBezTo>
                  <a:cubicBezTo>
                    <a:pt x="3690175" y="3142789"/>
                    <a:pt x="3661263" y="3171149"/>
                    <a:pt x="3631890" y="3199417"/>
                  </a:cubicBezTo>
                  <a:cubicBezTo>
                    <a:pt x="3573236" y="3255954"/>
                    <a:pt x="3511636" y="3310924"/>
                    <a:pt x="3446812" y="3363224"/>
                  </a:cubicBezTo>
                  <a:cubicBezTo>
                    <a:pt x="3382082" y="3415524"/>
                    <a:pt x="3313484" y="3464694"/>
                    <a:pt x="3240927" y="3508616"/>
                  </a:cubicBezTo>
                  <a:cubicBezTo>
                    <a:pt x="3168369" y="3552444"/>
                    <a:pt x="3091484" y="3590565"/>
                    <a:pt x="3011284" y="3620399"/>
                  </a:cubicBezTo>
                  <a:cubicBezTo>
                    <a:pt x="2931083" y="3650324"/>
                    <a:pt x="2847753" y="3671870"/>
                    <a:pt x="2763501" y="3684208"/>
                  </a:cubicBezTo>
                  <a:cubicBezTo>
                    <a:pt x="2721330" y="3690193"/>
                    <a:pt x="2679066" y="3694429"/>
                    <a:pt x="2636710" y="3695994"/>
                  </a:cubicBezTo>
                  <a:lnTo>
                    <a:pt x="2605035" y="3697008"/>
                  </a:lnTo>
                  <a:lnTo>
                    <a:pt x="2573360" y="3697191"/>
                  </a:lnTo>
                  <a:lnTo>
                    <a:pt x="2511852" y="3695810"/>
                  </a:lnTo>
                  <a:cubicBezTo>
                    <a:pt x="2184330" y="3685037"/>
                    <a:pt x="1858557" y="3613861"/>
                    <a:pt x="1554976" y="3483386"/>
                  </a:cubicBezTo>
                  <a:cubicBezTo>
                    <a:pt x="1479195" y="3450606"/>
                    <a:pt x="1404704" y="3414327"/>
                    <a:pt x="1332515" y="3373997"/>
                  </a:cubicBezTo>
                  <a:cubicBezTo>
                    <a:pt x="1260050" y="3333943"/>
                    <a:pt x="1189794" y="3289838"/>
                    <a:pt x="1121840" y="3242233"/>
                  </a:cubicBezTo>
                  <a:cubicBezTo>
                    <a:pt x="986117" y="3147025"/>
                    <a:pt x="859417" y="3038557"/>
                    <a:pt x="742662" y="2920052"/>
                  </a:cubicBezTo>
                  <a:cubicBezTo>
                    <a:pt x="626000" y="2801823"/>
                    <a:pt x="518821" y="2670797"/>
                    <a:pt x="426282" y="2530745"/>
                  </a:cubicBezTo>
                  <a:cubicBezTo>
                    <a:pt x="333652" y="2390418"/>
                    <a:pt x="254741" y="2240700"/>
                    <a:pt x="190562" y="2084350"/>
                  </a:cubicBezTo>
                  <a:cubicBezTo>
                    <a:pt x="126292" y="1928094"/>
                    <a:pt x="77858" y="1764932"/>
                    <a:pt x="45078" y="1598454"/>
                  </a:cubicBezTo>
                  <a:cubicBezTo>
                    <a:pt x="28504" y="1515216"/>
                    <a:pt x="16903" y="1430964"/>
                    <a:pt x="9077" y="1346437"/>
                  </a:cubicBezTo>
                  <a:cubicBezTo>
                    <a:pt x="2262" y="1261817"/>
                    <a:pt x="-1421" y="1176828"/>
                    <a:pt x="513" y="1091933"/>
                  </a:cubicBezTo>
                  <a:cubicBezTo>
                    <a:pt x="1986" y="1007036"/>
                    <a:pt x="8063" y="922232"/>
                    <a:pt x="18468" y="838073"/>
                  </a:cubicBezTo>
                  <a:cubicBezTo>
                    <a:pt x="28689" y="753822"/>
                    <a:pt x="43237" y="670215"/>
                    <a:pt x="61652" y="587528"/>
                  </a:cubicBezTo>
                  <a:cubicBezTo>
                    <a:pt x="98300" y="422156"/>
                    <a:pt x="149679" y="260283"/>
                    <a:pt x="214870" y="10448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B6160BCB-9856-41AA-A8B4-C000F9D31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762601 w 5207741"/>
                <a:gd name="connsiteY1" fmla="*/ 0 h 3738815"/>
                <a:gd name="connsiteX2" fmla="*/ 717282 w 5207741"/>
                <a:gd name="connsiteY2" fmla="*/ 76130 h 3738815"/>
                <a:gd name="connsiteX3" fmla="*/ 628158 w 5207741"/>
                <a:gd name="connsiteY3" fmla="*/ 264800 h 3738815"/>
                <a:gd name="connsiteX4" fmla="*/ 460483 w 5207741"/>
                <a:gd name="connsiteY4" fmla="*/ 1110997 h 3738815"/>
                <a:gd name="connsiteX5" fmla="*/ 599705 w 5207741"/>
                <a:gd name="connsiteY5" fmla="*/ 1885190 h 3738815"/>
                <a:gd name="connsiteX6" fmla="*/ 982566 w 5207741"/>
                <a:gd name="connsiteY6" fmla="*/ 2534986 h 3738815"/>
                <a:gd name="connsiteX7" fmla="*/ 1690186 w 5207741"/>
                <a:gd name="connsiteY7" fmla="*/ 3078339 h 3738815"/>
                <a:gd name="connsiteX8" fmla="*/ 2582147 w 5207741"/>
                <a:gd name="connsiteY8" fmla="*/ 3278517 h 3738815"/>
                <a:gd name="connsiteX9" fmla="*/ 3046773 w 5207741"/>
                <a:gd name="connsiteY9" fmla="*/ 3124195 h 3738815"/>
                <a:gd name="connsiteX10" fmla="*/ 3534327 w 5207741"/>
                <a:gd name="connsiteY10" fmla="*/ 2653491 h 3738815"/>
                <a:gd name="connsiteX11" fmla="*/ 3788371 w 5207741"/>
                <a:gd name="connsiteY11" fmla="*/ 2381860 h 3738815"/>
                <a:gd name="connsiteX12" fmla="*/ 4381538 w 5207741"/>
                <a:gd name="connsiteY12" fmla="*/ 1954710 h 3738815"/>
                <a:gd name="connsiteX13" fmla="*/ 4572876 w 5207741"/>
                <a:gd name="connsiteY13" fmla="*/ 1832613 h 3738815"/>
                <a:gd name="connsiteX14" fmla="*/ 4687698 w 5207741"/>
                <a:gd name="connsiteY14" fmla="*/ 1584555 h 3738815"/>
                <a:gd name="connsiteX15" fmla="*/ 4694328 w 5207741"/>
                <a:gd name="connsiteY15" fmla="*/ 722704 h 3738815"/>
                <a:gd name="connsiteX16" fmla="*/ 4427822 w 5207741"/>
                <a:gd name="connsiteY16" fmla="*/ 101669 h 3738815"/>
                <a:gd name="connsiteX17" fmla="*/ 4357980 w 5207741"/>
                <a:gd name="connsiteY17" fmla="*/ 0 h 3738815"/>
                <a:gd name="connsiteX18" fmla="*/ 4900539 w 5207741"/>
                <a:gd name="connsiteY18" fmla="*/ 0 h 3738815"/>
                <a:gd name="connsiteX19" fmla="*/ 5023799 w 5207741"/>
                <a:gd name="connsiteY19" fmla="*/ 256448 h 3738815"/>
                <a:gd name="connsiteX20" fmla="*/ 5131054 w 5207741"/>
                <a:gd name="connsiteY20" fmla="*/ 1708493 h 3738815"/>
                <a:gd name="connsiteX21" fmla="*/ 4116721 w 5207741"/>
                <a:gd name="connsiteY21" fmla="*/ 2704502 h 3738815"/>
                <a:gd name="connsiteX22" fmla="*/ 2582056 w 5207741"/>
                <a:gd name="connsiteY22" fmla="*/ 3738815 h 3738815"/>
                <a:gd name="connsiteX23" fmla="*/ 632301 w 5207741"/>
                <a:gd name="connsiteY23" fmla="*/ 2833780 h 3738815"/>
                <a:gd name="connsiteX24" fmla="*/ 0 w 5207741"/>
                <a:gd name="connsiteY24" fmla="*/ 1110906 h 3738815"/>
                <a:gd name="connsiteX25" fmla="*/ 202913 w 5207741"/>
                <a:gd name="connsiteY25"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7741" h="3738815">
                  <a:moveTo>
                    <a:pt x="244572" y="0"/>
                  </a:moveTo>
                  <a:lnTo>
                    <a:pt x="762601" y="0"/>
                  </a:lnTo>
                  <a:lnTo>
                    <a:pt x="717282" y="76130"/>
                  </a:lnTo>
                  <a:cubicBezTo>
                    <a:pt x="684728" y="137306"/>
                    <a:pt x="654998" y="200230"/>
                    <a:pt x="628158" y="264800"/>
                  </a:cubicBezTo>
                  <a:cubicBezTo>
                    <a:pt x="516927" y="532471"/>
                    <a:pt x="460483" y="817176"/>
                    <a:pt x="460483" y="1110997"/>
                  </a:cubicBezTo>
                  <a:cubicBezTo>
                    <a:pt x="460483" y="1378024"/>
                    <a:pt x="507351" y="1638514"/>
                    <a:pt x="599705" y="1885190"/>
                  </a:cubicBezTo>
                  <a:cubicBezTo>
                    <a:pt x="688836" y="2123213"/>
                    <a:pt x="817654" y="2341899"/>
                    <a:pt x="982566" y="2534986"/>
                  </a:cubicBezTo>
                  <a:cubicBezTo>
                    <a:pt x="1177587" y="2763432"/>
                    <a:pt x="1422331" y="2951271"/>
                    <a:pt x="1690186" y="3078339"/>
                  </a:cubicBezTo>
                  <a:cubicBezTo>
                    <a:pt x="1970289" y="3211208"/>
                    <a:pt x="2270370" y="3278517"/>
                    <a:pt x="2582147" y="3278517"/>
                  </a:cubicBezTo>
                  <a:cubicBezTo>
                    <a:pt x="2751940" y="3278517"/>
                    <a:pt x="2895213" y="3230912"/>
                    <a:pt x="3046773" y="3124195"/>
                  </a:cubicBezTo>
                  <a:cubicBezTo>
                    <a:pt x="3210120" y="3009188"/>
                    <a:pt x="3367573" y="2836358"/>
                    <a:pt x="3534327" y="2653491"/>
                  </a:cubicBezTo>
                  <a:cubicBezTo>
                    <a:pt x="3615264" y="2564727"/>
                    <a:pt x="3698871" y="2472925"/>
                    <a:pt x="3788371" y="2381860"/>
                  </a:cubicBezTo>
                  <a:cubicBezTo>
                    <a:pt x="4015803" y="2150375"/>
                    <a:pt x="4227214" y="2037303"/>
                    <a:pt x="4381538" y="1954710"/>
                  </a:cubicBezTo>
                  <a:cubicBezTo>
                    <a:pt x="4479325" y="1902317"/>
                    <a:pt x="4536506" y="1870826"/>
                    <a:pt x="4572876" y="1832613"/>
                  </a:cubicBezTo>
                  <a:cubicBezTo>
                    <a:pt x="4615601" y="1787772"/>
                    <a:pt x="4654274" y="1704257"/>
                    <a:pt x="4687698" y="1584555"/>
                  </a:cubicBezTo>
                  <a:cubicBezTo>
                    <a:pt x="4765044" y="1307676"/>
                    <a:pt x="4767254" y="1017723"/>
                    <a:pt x="4694328" y="722704"/>
                  </a:cubicBezTo>
                  <a:cubicBezTo>
                    <a:pt x="4642396" y="512766"/>
                    <a:pt x="4551463" y="301482"/>
                    <a:pt x="4427822" y="101669"/>
                  </a:cubicBezTo>
                  <a:lnTo>
                    <a:pt x="4357980"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6BE7FD8-DDBE-4757-AEA0-50DEA9A49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869557 w 5207741"/>
                <a:gd name="connsiteY1" fmla="*/ 0 h 3738815"/>
                <a:gd name="connsiteX2" fmla="*/ 798472 w 5207741"/>
                <a:gd name="connsiteY2" fmla="*/ 119401 h 3738815"/>
                <a:gd name="connsiteX3" fmla="*/ 713145 w 5207741"/>
                <a:gd name="connsiteY3" fmla="*/ 300066 h 3738815"/>
                <a:gd name="connsiteX4" fmla="*/ 552561 w 5207741"/>
                <a:gd name="connsiteY4" fmla="*/ 1110906 h 3738815"/>
                <a:gd name="connsiteX5" fmla="*/ 685890 w 5207741"/>
                <a:gd name="connsiteY5" fmla="*/ 1852779 h 3738815"/>
                <a:gd name="connsiteX6" fmla="*/ 1052546 w 5207741"/>
                <a:gd name="connsiteY6" fmla="*/ 2475043 h 3738815"/>
                <a:gd name="connsiteX7" fmla="*/ 1729596 w 5207741"/>
                <a:gd name="connsiteY7" fmla="*/ 2995009 h 3738815"/>
                <a:gd name="connsiteX8" fmla="*/ 2582147 w 5207741"/>
                <a:gd name="connsiteY8" fmla="*/ 3186347 h 3738815"/>
                <a:gd name="connsiteX9" fmla="*/ 3466281 w 5207741"/>
                <a:gd name="connsiteY9" fmla="*/ 2591430 h 3738815"/>
                <a:gd name="connsiteX10" fmla="*/ 3722720 w 5207741"/>
                <a:gd name="connsiteY10" fmla="*/ 2317314 h 3738815"/>
                <a:gd name="connsiteX11" fmla="*/ 4338077 w 5207741"/>
                <a:gd name="connsiteY11" fmla="*/ 1873497 h 3738815"/>
                <a:gd name="connsiteX12" fmla="*/ 4506212 w 5207741"/>
                <a:gd name="connsiteY12" fmla="*/ 1769080 h 3738815"/>
                <a:gd name="connsiteX13" fmla="*/ 4599026 w 5207741"/>
                <a:gd name="connsiteY13" fmla="*/ 1559787 h 3738815"/>
                <a:gd name="connsiteX14" fmla="*/ 4605012 w 5207741"/>
                <a:gd name="connsiteY14" fmla="*/ 744803 h 3738815"/>
                <a:gd name="connsiteX15" fmla="*/ 4349253 w 5207741"/>
                <a:gd name="connsiteY15" fmla="*/ 149548 h 3738815"/>
                <a:gd name="connsiteX16" fmla="*/ 4246488 w 5207741"/>
                <a:gd name="connsiteY16" fmla="*/ 0 h 3738815"/>
                <a:gd name="connsiteX17" fmla="*/ 4900539 w 5207741"/>
                <a:gd name="connsiteY17" fmla="*/ 0 h 3738815"/>
                <a:gd name="connsiteX18" fmla="*/ 5023799 w 5207741"/>
                <a:gd name="connsiteY18" fmla="*/ 256448 h 3738815"/>
                <a:gd name="connsiteX19" fmla="*/ 5131054 w 5207741"/>
                <a:gd name="connsiteY19" fmla="*/ 1708493 h 3738815"/>
                <a:gd name="connsiteX20" fmla="*/ 4116721 w 5207741"/>
                <a:gd name="connsiteY20" fmla="*/ 2704502 h 3738815"/>
                <a:gd name="connsiteX21" fmla="*/ 2582056 w 5207741"/>
                <a:gd name="connsiteY21" fmla="*/ 3738815 h 3738815"/>
                <a:gd name="connsiteX22" fmla="*/ 632301 w 5207741"/>
                <a:gd name="connsiteY22" fmla="*/ 2833780 h 3738815"/>
                <a:gd name="connsiteX23" fmla="*/ 0 w 5207741"/>
                <a:gd name="connsiteY23" fmla="*/ 1110906 h 3738815"/>
                <a:gd name="connsiteX24" fmla="*/ 202913 w 5207741"/>
                <a:gd name="connsiteY24"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7741" h="3738815">
                  <a:moveTo>
                    <a:pt x="244572" y="0"/>
                  </a:moveTo>
                  <a:lnTo>
                    <a:pt x="869557" y="0"/>
                  </a:lnTo>
                  <a:lnTo>
                    <a:pt x="798472" y="119401"/>
                  </a:lnTo>
                  <a:cubicBezTo>
                    <a:pt x="767299" y="177982"/>
                    <a:pt x="738835" y="238236"/>
                    <a:pt x="713145" y="300066"/>
                  </a:cubicBezTo>
                  <a:cubicBezTo>
                    <a:pt x="606611" y="556503"/>
                    <a:pt x="552561" y="829331"/>
                    <a:pt x="552561" y="1110906"/>
                  </a:cubicBezTo>
                  <a:cubicBezTo>
                    <a:pt x="552561" y="1366883"/>
                    <a:pt x="597403" y="1616415"/>
                    <a:pt x="685890" y="1852779"/>
                  </a:cubicBezTo>
                  <a:cubicBezTo>
                    <a:pt x="771247" y="2080764"/>
                    <a:pt x="894631" y="2290058"/>
                    <a:pt x="1052546" y="2475043"/>
                  </a:cubicBezTo>
                  <a:cubicBezTo>
                    <a:pt x="1239188" y="2693729"/>
                    <a:pt x="1473342" y="2873466"/>
                    <a:pt x="1729596" y="2995009"/>
                  </a:cubicBezTo>
                  <a:cubicBezTo>
                    <a:pt x="1997267" y="3121985"/>
                    <a:pt x="2284091" y="3186347"/>
                    <a:pt x="2582147" y="3186347"/>
                  </a:cubicBezTo>
                  <a:cubicBezTo>
                    <a:pt x="2908748" y="3186347"/>
                    <a:pt x="3109939" y="2982394"/>
                    <a:pt x="3466281" y="2591430"/>
                  </a:cubicBezTo>
                  <a:cubicBezTo>
                    <a:pt x="3547771" y="2502022"/>
                    <a:pt x="3632022" y="2409575"/>
                    <a:pt x="3722720" y="2317314"/>
                  </a:cubicBezTo>
                  <a:cubicBezTo>
                    <a:pt x="3959913" y="2075884"/>
                    <a:pt x="4178506" y="1958853"/>
                    <a:pt x="4338077" y="1873497"/>
                  </a:cubicBezTo>
                  <a:cubicBezTo>
                    <a:pt x="4416344" y="1831509"/>
                    <a:pt x="4478220" y="1798453"/>
                    <a:pt x="4506212" y="1769080"/>
                  </a:cubicBezTo>
                  <a:cubicBezTo>
                    <a:pt x="4537518" y="1736208"/>
                    <a:pt x="4570483" y="1661901"/>
                    <a:pt x="4599026" y="1559787"/>
                  </a:cubicBezTo>
                  <a:cubicBezTo>
                    <a:pt x="4672136" y="1298377"/>
                    <a:pt x="4674070" y="1024169"/>
                    <a:pt x="4605012" y="744803"/>
                  </a:cubicBezTo>
                  <a:cubicBezTo>
                    <a:pt x="4555290" y="543912"/>
                    <a:pt x="4468017" y="341363"/>
                    <a:pt x="4349253" y="149548"/>
                  </a:cubicBezTo>
                  <a:lnTo>
                    <a:pt x="4246488"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Freeform: Shape 23">
              <a:extLst>
                <a:ext uri="{FF2B5EF4-FFF2-40B4-BE49-F238E27FC236}">
                  <a16:creationId xmlns:a16="http://schemas.microsoft.com/office/drawing/2014/main" id="{E9FC4450-C88E-4D5D-99DD-0A34BCFC9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05815" y="-1438"/>
              <a:ext cx="5699636" cy="3920553"/>
            </a:xfrm>
            <a:custGeom>
              <a:avLst/>
              <a:gdLst>
                <a:gd name="connsiteX0" fmla="*/ 236526 w 5699636"/>
                <a:gd name="connsiteY0" fmla="*/ 0 h 3920553"/>
                <a:gd name="connsiteX1" fmla="*/ 639747 w 5699636"/>
                <a:gd name="connsiteY1" fmla="*/ 0 h 3920553"/>
                <a:gd name="connsiteX2" fmla="*/ 591602 w 5699636"/>
                <a:gd name="connsiteY2" fmla="*/ 108703 h 3920553"/>
                <a:gd name="connsiteX3" fmla="*/ 459286 w 5699636"/>
                <a:gd name="connsiteY3" fmla="*/ 562740 h 3920553"/>
                <a:gd name="connsiteX4" fmla="*/ 413892 w 5699636"/>
                <a:gd name="connsiteY4" fmla="*/ 1032063 h 3920553"/>
                <a:gd name="connsiteX5" fmla="*/ 453025 w 5699636"/>
                <a:gd name="connsiteY5" fmla="*/ 1501385 h 3920553"/>
                <a:gd name="connsiteX6" fmla="*/ 578251 w 5699636"/>
                <a:gd name="connsiteY6" fmla="*/ 1955698 h 3920553"/>
                <a:gd name="connsiteX7" fmla="*/ 1074276 w 5699636"/>
                <a:gd name="connsiteY7" fmla="*/ 2759357 h 3920553"/>
                <a:gd name="connsiteX8" fmla="*/ 1843958 w 5699636"/>
                <a:gd name="connsiteY8" fmla="*/ 3325729 h 3920553"/>
                <a:gd name="connsiteX9" fmla="*/ 1898743 w 5699636"/>
                <a:gd name="connsiteY9" fmla="*/ 3351419 h 3920553"/>
                <a:gd name="connsiteX10" fmla="*/ 1926183 w 5699636"/>
                <a:gd name="connsiteY10" fmla="*/ 3364309 h 3920553"/>
                <a:gd name="connsiteX11" fmla="*/ 1954267 w 5699636"/>
                <a:gd name="connsiteY11" fmla="*/ 3375727 h 3920553"/>
                <a:gd name="connsiteX12" fmla="*/ 2010435 w 5699636"/>
                <a:gd name="connsiteY12" fmla="*/ 3398655 h 3920553"/>
                <a:gd name="connsiteX13" fmla="*/ 2066970 w 5699636"/>
                <a:gd name="connsiteY13" fmla="*/ 3420569 h 3920553"/>
                <a:gd name="connsiteX14" fmla="*/ 2181884 w 5699636"/>
                <a:gd name="connsiteY14" fmla="*/ 3460439 h 3920553"/>
                <a:gd name="connsiteX15" fmla="*/ 2298915 w 5699636"/>
                <a:gd name="connsiteY15" fmla="*/ 3494600 h 3920553"/>
                <a:gd name="connsiteX16" fmla="*/ 2782326 w 5699636"/>
                <a:gd name="connsiteY16" fmla="*/ 3572314 h 3920553"/>
                <a:gd name="connsiteX17" fmla="*/ 2843833 w 5699636"/>
                <a:gd name="connsiteY17" fmla="*/ 3576274 h 3920553"/>
                <a:gd name="connsiteX18" fmla="*/ 2903961 w 5699636"/>
                <a:gd name="connsiteY18" fmla="*/ 3577194 h 3920553"/>
                <a:gd name="connsiteX19" fmla="*/ 2963904 w 5699636"/>
                <a:gd name="connsiteY19" fmla="*/ 3575261 h 3920553"/>
                <a:gd name="connsiteX20" fmla="*/ 3023662 w 5699636"/>
                <a:gd name="connsiteY20" fmla="*/ 3570380 h 3920553"/>
                <a:gd name="connsiteX21" fmla="*/ 3083053 w 5699636"/>
                <a:gd name="connsiteY21" fmla="*/ 3562462 h 3920553"/>
                <a:gd name="connsiteX22" fmla="*/ 3141983 w 5699636"/>
                <a:gd name="connsiteY22" fmla="*/ 3551320 h 3920553"/>
                <a:gd name="connsiteX23" fmla="*/ 3200176 w 5699636"/>
                <a:gd name="connsiteY23" fmla="*/ 3536680 h 3920553"/>
                <a:gd name="connsiteX24" fmla="*/ 3257633 w 5699636"/>
                <a:gd name="connsiteY24" fmla="*/ 3518909 h 3920553"/>
                <a:gd name="connsiteX25" fmla="*/ 3477516 w 5699636"/>
                <a:gd name="connsiteY25" fmla="*/ 3418175 h 3920553"/>
                <a:gd name="connsiteX26" fmla="*/ 3678982 w 5699636"/>
                <a:gd name="connsiteY26" fmla="*/ 3278585 h 3920553"/>
                <a:gd name="connsiteX27" fmla="*/ 3863784 w 5699636"/>
                <a:gd name="connsiteY27" fmla="*/ 3113397 h 3920553"/>
                <a:gd name="connsiteX28" fmla="*/ 3951994 w 5699636"/>
                <a:gd name="connsiteY28" fmla="*/ 3025185 h 3920553"/>
                <a:gd name="connsiteX29" fmla="*/ 4038271 w 5699636"/>
                <a:gd name="connsiteY29" fmla="*/ 2934489 h 3920553"/>
                <a:gd name="connsiteX30" fmla="*/ 4209537 w 5699636"/>
                <a:gd name="connsiteY30" fmla="*/ 2750241 h 3920553"/>
                <a:gd name="connsiteX31" fmla="*/ 4295998 w 5699636"/>
                <a:gd name="connsiteY31" fmla="*/ 2657978 h 3920553"/>
                <a:gd name="connsiteX32" fmla="*/ 4385130 w 5699636"/>
                <a:gd name="connsiteY32" fmla="*/ 2566728 h 3920553"/>
                <a:gd name="connsiteX33" fmla="*/ 4802060 w 5699636"/>
                <a:gd name="connsiteY33" fmla="*/ 2262318 h 3920553"/>
                <a:gd name="connsiteX34" fmla="*/ 5011721 w 5699636"/>
                <a:gd name="connsiteY34" fmla="*/ 2133685 h 3920553"/>
                <a:gd name="connsiteX35" fmla="*/ 5169267 w 5699636"/>
                <a:gd name="connsiteY35" fmla="*/ 1971075 h 3920553"/>
                <a:gd name="connsiteX36" fmla="*/ 5267146 w 5699636"/>
                <a:gd name="connsiteY36" fmla="*/ 1764268 h 3920553"/>
                <a:gd name="connsiteX37" fmla="*/ 5325432 w 5699636"/>
                <a:gd name="connsiteY37" fmla="*/ 1534533 h 3920553"/>
                <a:gd name="connsiteX38" fmla="*/ 5335468 w 5699636"/>
                <a:gd name="connsiteY38" fmla="*/ 1475879 h 3920553"/>
                <a:gd name="connsiteX39" fmla="*/ 5343939 w 5699636"/>
                <a:gd name="connsiteY39" fmla="*/ 1417133 h 3920553"/>
                <a:gd name="connsiteX40" fmla="*/ 5350293 w 5699636"/>
                <a:gd name="connsiteY40" fmla="*/ 1358203 h 3920553"/>
                <a:gd name="connsiteX41" fmla="*/ 5354896 w 5699636"/>
                <a:gd name="connsiteY41" fmla="*/ 1299089 h 3920553"/>
                <a:gd name="connsiteX42" fmla="*/ 5357476 w 5699636"/>
                <a:gd name="connsiteY42" fmla="*/ 1062816 h 3920553"/>
                <a:gd name="connsiteX43" fmla="*/ 5353884 w 5699636"/>
                <a:gd name="connsiteY43" fmla="*/ 1003886 h 3920553"/>
                <a:gd name="connsiteX44" fmla="*/ 5348452 w 5699636"/>
                <a:gd name="connsiteY44" fmla="*/ 945141 h 3920553"/>
                <a:gd name="connsiteX45" fmla="*/ 5341730 w 5699636"/>
                <a:gd name="connsiteY45" fmla="*/ 886486 h 3920553"/>
                <a:gd name="connsiteX46" fmla="*/ 5333442 w 5699636"/>
                <a:gd name="connsiteY46" fmla="*/ 828017 h 3920553"/>
                <a:gd name="connsiteX47" fmla="*/ 5285194 w 5699636"/>
                <a:gd name="connsiteY47" fmla="*/ 596624 h 3920553"/>
                <a:gd name="connsiteX48" fmla="*/ 5122400 w 5699636"/>
                <a:gd name="connsiteY48" fmla="*/ 150414 h 3920553"/>
                <a:gd name="connsiteX49" fmla="*/ 5044359 w 5699636"/>
                <a:gd name="connsiteY49" fmla="*/ 0 h 3920553"/>
                <a:gd name="connsiteX50" fmla="*/ 5463111 w 5699636"/>
                <a:gd name="connsiteY50" fmla="*/ 0 h 3920553"/>
                <a:gd name="connsiteX51" fmla="*/ 5475681 w 5699636"/>
                <a:gd name="connsiteY51" fmla="*/ 25671 h 3920553"/>
                <a:gd name="connsiteX52" fmla="*/ 5684924 w 5699636"/>
                <a:gd name="connsiteY52" fmla="*/ 830307 h 3920553"/>
                <a:gd name="connsiteX53" fmla="*/ 5699636 w 5699636"/>
                <a:gd name="connsiteY53" fmla="*/ 1116940 h 3920553"/>
                <a:gd name="connsiteX54" fmla="*/ 5699636 w 5699636"/>
                <a:gd name="connsiteY54" fmla="*/ 1116977 h 3920553"/>
                <a:gd name="connsiteX55" fmla="*/ 5684923 w 5699636"/>
                <a:gd name="connsiteY55" fmla="*/ 1403610 h 3920553"/>
                <a:gd name="connsiteX56" fmla="*/ 2849819 w 5699636"/>
                <a:gd name="connsiteY56" fmla="*/ 3920553 h 3920553"/>
                <a:gd name="connsiteX57" fmla="*/ 0 w 5699636"/>
                <a:gd name="connsiteY57" fmla="*/ 1116958 h 3920553"/>
                <a:gd name="connsiteX58" fmla="*/ 223956 w 5699636"/>
                <a:gd name="connsiteY58" fmla="*/ 25671 h 392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99636" h="3920553">
                  <a:moveTo>
                    <a:pt x="236526" y="0"/>
                  </a:moveTo>
                  <a:lnTo>
                    <a:pt x="639747" y="0"/>
                  </a:lnTo>
                  <a:lnTo>
                    <a:pt x="591602" y="108703"/>
                  </a:lnTo>
                  <a:cubicBezTo>
                    <a:pt x="533962" y="256028"/>
                    <a:pt x="488751" y="407957"/>
                    <a:pt x="459286" y="562740"/>
                  </a:cubicBezTo>
                  <a:cubicBezTo>
                    <a:pt x="429913" y="717524"/>
                    <a:pt x="414720" y="874701"/>
                    <a:pt x="413892" y="1032063"/>
                  </a:cubicBezTo>
                  <a:cubicBezTo>
                    <a:pt x="412695" y="1189424"/>
                    <a:pt x="425953" y="1346601"/>
                    <a:pt x="453025" y="1501385"/>
                  </a:cubicBezTo>
                  <a:cubicBezTo>
                    <a:pt x="479820" y="1656260"/>
                    <a:pt x="522636" y="1808373"/>
                    <a:pt x="578251" y="1955698"/>
                  </a:cubicBezTo>
                  <a:cubicBezTo>
                    <a:pt x="690403" y="2249979"/>
                    <a:pt x="857892" y="2525294"/>
                    <a:pt x="1074276" y="2759357"/>
                  </a:cubicBezTo>
                  <a:cubicBezTo>
                    <a:pt x="1290659" y="2993419"/>
                    <a:pt x="1553634" y="3185586"/>
                    <a:pt x="1843958" y="3325729"/>
                  </a:cubicBezTo>
                  <a:lnTo>
                    <a:pt x="1898743" y="3351419"/>
                  </a:lnTo>
                  <a:lnTo>
                    <a:pt x="1926183" y="3364309"/>
                  </a:lnTo>
                  <a:lnTo>
                    <a:pt x="1954267" y="3375727"/>
                  </a:lnTo>
                  <a:lnTo>
                    <a:pt x="2010435" y="3398655"/>
                  </a:lnTo>
                  <a:cubicBezTo>
                    <a:pt x="2029126" y="3406205"/>
                    <a:pt x="2047726" y="3414400"/>
                    <a:pt x="2066970" y="3420569"/>
                  </a:cubicBezTo>
                  <a:cubicBezTo>
                    <a:pt x="2105275" y="3433644"/>
                    <a:pt x="2143303" y="3447916"/>
                    <a:pt x="2181884" y="3460439"/>
                  </a:cubicBezTo>
                  <a:lnTo>
                    <a:pt x="2298915" y="3494600"/>
                  </a:lnTo>
                  <a:cubicBezTo>
                    <a:pt x="2456368" y="3535575"/>
                    <a:pt x="2618426" y="3562001"/>
                    <a:pt x="2782326" y="3572314"/>
                  </a:cubicBezTo>
                  <a:lnTo>
                    <a:pt x="2843833" y="3576274"/>
                  </a:lnTo>
                  <a:cubicBezTo>
                    <a:pt x="2863998" y="3576826"/>
                    <a:pt x="2883888" y="3576826"/>
                    <a:pt x="2903961" y="3577194"/>
                  </a:cubicBezTo>
                  <a:cubicBezTo>
                    <a:pt x="2923942" y="3577010"/>
                    <a:pt x="2943922" y="3575813"/>
                    <a:pt x="2963904" y="3575261"/>
                  </a:cubicBezTo>
                  <a:cubicBezTo>
                    <a:pt x="2983885" y="3574156"/>
                    <a:pt x="3003681" y="3571946"/>
                    <a:pt x="3023662" y="3570380"/>
                  </a:cubicBezTo>
                  <a:cubicBezTo>
                    <a:pt x="3043458" y="3568171"/>
                    <a:pt x="3063164" y="3565040"/>
                    <a:pt x="3083053" y="3562462"/>
                  </a:cubicBezTo>
                  <a:cubicBezTo>
                    <a:pt x="3102665" y="3558963"/>
                    <a:pt x="3122278" y="3555095"/>
                    <a:pt x="3141983" y="3551320"/>
                  </a:cubicBezTo>
                  <a:cubicBezTo>
                    <a:pt x="3161318" y="3546441"/>
                    <a:pt x="3180839" y="3541929"/>
                    <a:pt x="3200176" y="3536680"/>
                  </a:cubicBezTo>
                  <a:cubicBezTo>
                    <a:pt x="3219236" y="3530695"/>
                    <a:pt x="3238664" y="3525539"/>
                    <a:pt x="3257633" y="3518909"/>
                  </a:cubicBezTo>
                  <a:cubicBezTo>
                    <a:pt x="3333689" y="3493219"/>
                    <a:pt x="3407168" y="3458781"/>
                    <a:pt x="3477516" y="3418175"/>
                  </a:cubicBezTo>
                  <a:cubicBezTo>
                    <a:pt x="3547678" y="3377109"/>
                    <a:pt x="3615080" y="3330425"/>
                    <a:pt x="3678982" y="3278585"/>
                  </a:cubicBezTo>
                  <a:cubicBezTo>
                    <a:pt x="3743069" y="3226929"/>
                    <a:pt x="3804485" y="3171406"/>
                    <a:pt x="3863784" y="3113397"/>
                  </a:cubicBezTo>
                  <a:cubicBezTo>
                    <a:pt x="3893524" y="3084484"/>
                    <a:pt x="3922989" y="3055111"/>
                    <a:pt x="3951994" y="3025185"/>
                  </a:cubicBezTo>
                  <a:cubicBezTo>
                    <a:pt x="3980999" y="2995260"/>
                    <a:pt x="4009635" y="2964967"/>
                    <a:pt x="4038271" y="2934489"/>
                  </a:cubicBezTo>
                  <a:cubicBezTo>
                    <a:pt x="4095636" y="2873625"/>
                    <a:pt x="4152264" y="2811841"/>
                    <a:pt x="4209537" y="2750241"/>
                  </a:cubicBezTo>
                  <a:lnTo>
                    <a:pt x="4295998" y="2657978"/>
                  </a:lnTo>
                  <a:cubicBezTo>
                    <a:pt x="4325002" y="2627316"/>
                    <a:pt x="4354100" y="2596930"/>
                    <a:pt x="4385130" y="2566728"/>
                  </a:cubicBezTo>
                  <a:cubicBezTo>
                    <a:pt x="4507041" y="2445278"/>
                    <a:pt x="4653446" y="2345280"/>
                    <a:pt x="4802060" y="2262318"/>
                  </a:cubicBezTo>
                  <a:cubicBezTo>
                    <a:pt x="4875630" y="2219962"/>
                    <a:pt x="4948648" y="2180276"/>
                    <a:pt x="5011721" y="2133685"/>
                  </a:cubicBezTo>
                  <a:cubicBezTo>
                    <a:pt x="5075070" y="2087370"/>
                    <a:pt x="5128016" y="2033964"/>
                    <a:pt x="5169267" y="1971075"/>
                  </a:cubicBezTo>
                  <a:cubicBezTo>
                    <a:pt x="5211162" y="1908830"/>
                    <a:pt x="5242193" y="1838206"/>
                    <a:pt x="5267146" y="1764268"/>
                  </a:cubicBezTo>
                  <a:cubicBezTo>
                    <a:pt x="5292100" y="1690329"/>
                    <a:pt x="5310699" y="1612523"/>
                    <a:pt x="5325432" y="1534533"/>
                  </a:cubicBezTo>
                  <a:cubicBezTo>
                    <a:pt x="5328746" y="1514920"/>
                    <a:pt x="5332706" y="1495492"/>
                    <a:pt x="5335468" y="1475879"/>
                  </a:cubicBezTo>
                  <a:lnTo>
                    <a:pt x="5343939" y="1417133"/>
                  </a:lnTo>
                  <a:lnTo>
                    <a:pt x="5350293" y="1358203"/>
                  </a:lnTo>
                  <a:cubicBezTo>
                    <a:pt x="5352686" y="1338590"/>
                    <a:pt x="5353240" y="1318793"/>
                    <a:pt x="5354896" y="1299089"/>
                  </a:cubicBezTo>
                  <a:cubicBezTo>
                    <a:pt x="5360513" y="1220362"/>
                    <a:pt x="5360606" y="1141451"/>
                    <a:pt x="5357476" y="1062816"/>
                  </a:cubicBezTo>
                  <a:lnTo>
                    <a:pt x="5353884" y="1003886"/>
                  </a:lnTo>
                  <a:cubicBezTo>
                    <a:pt x="5352319" y="984274"/>
                    <a:pt x="5350200" y="964753"/>
                    <a:pt x="5348452" y="945141"/>
                  </a:cubicBezTo>
                  <a:cubicBezTo>
                    <a:pt x="5346886" y="925527"/>
                    <a:pt x="5343939" y="906007"/>
                    <a:pt x="5341730" y="886486"/>
                  </a:cubicBezTo>
                  <a:cubicBezTo>
                    <a:pt x="5339704" y="866874"/>
                    <a:pt x="5336481" y="847445"/>
                    <a:pt x="5333442" y="828017"/>
                  </a:cubicBezTo>
                  <a:cubicBezTo>
                    <a:pt x="5321104" y="750211"/>
                    <a:pt x="5304990" y="673050"/>
                    <a:pt x="5285194" y="596624"/>
                  </a:cubicBezTo>
                  <a:cubicBezTo>
                    <a:pt x="5244679" y="444051"/>
                    <a:pt x="5189985" y="294700"/>
                    <a:pt x="5122400" y="150414"/>
                  </a:cubicBezTo>
                  <a:lnTo>
                    <a:pt x="5044359" y="0"/>
                  </a:lnTo>
                  <a:lnTo>
                    <a:pt x="5463111" y="0"/>
                  </a:lnTo>
                  <a:lnTo>
                    <a:pt x="5475681" y="25671"/>
                  </a:lnTo>
                  <a:cubicBezTo>
                    <a:pt x="5583839" y="277235"/>
                    <a:pt x="5655735" y="547560"/>
                    <a:pt x="5684924" y="830307"/>
                  </a:cubicBezTo>
                  <a:lnTo>
                    <a:pt x="5699636" y="1116940"/>
                  </a:lnTo>
                  <a:lnTo>
                    <a:pt x="5699636" y="1116977"/>
                  </a:lnTo>
                  <a:lnTo>
                    <a:pt x="5684923" y="1403610"/>
                  </a:lnTo>
                  <a:cubicBezTo>
                    <a:pt x="5538982" y="2817342"/>
                    <a:pt x="4325342" y="3920553"/>
                    <a:pt x="2849819" y="3920553"/>
                  </a:cubicBezTo>
                  <a:cubicBezTo>
                    <a:pt x="1275927" y="3920553"/>
                    <a:pt x="0" y="2665344"/>
                    <a:pt x="0" y="1116958"/>
                  </a:cubicBezTo>
                  <a:cubicBezTo>
                    <a:pt x="0" y="729862"/>
                    <a:pt x="79746" y="361089"/>
                    <a:pt x="223956" y="256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egnaposto piè di pagina 2">
            <a:extLst>
              <a:ext uri="{FF2B5EF4-FFF2-40B4-BE49-F238E27FC236}">
                <a16:creationId xmlns:a16="http://schemas.microsoft.com/office/drawing/2014/main" id="{1B7ECA69-2416-71D6-8C1E-8EDE03B3C78A}"/>
              </a:ext>
            </a:extLst>
          </p:cNvPr>
          <p:cNvSpPr>
            <a:spLocks noGrp="1"/>
          </p:cNvSpPr>
          <p:nvPr>
            <p:ph type="ftr" sz="quarter" idx="11"/>
          </p:nvPr>
        </p:nvSpPr>
        <p:spPr>
          <a:xfrm>
            <a:off x="4038600" y="6356350"/>
            <a:ext cx="5004928"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Environmental risk and business strategies                        29/10/2024 Bruno Barbera</a:t>
            </a:r>
          </a:p>
        </p:txBody>
      </p:sp>
      <p:sp>
        <p:nvSpPr>
          <p:cNvPr id="7" name="Segnaposto numero diapositiva 6">
            <a:extLst>
              <a:ext uri="{FF2B5EF4-FFF2-40B4-BE49-F238E27FC236}">
                <a16:creationId xmlns:a16="http://schemas.microsoft.com/office/drawing/2014/main" id="{279826D1-67A3-5560-8077-9D054A76402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4</a:t>
            </a:fld>
            <a:endParaRPr lang="en-US">
              <a:solidFill>
                <a:schemeClr val="tx1">
                  <a:tint val="75000"/>
                </a:schemeClr>
              </a:solidFill>
            </a:endParaRPr>
          </a:p>
        </p:txBody>
      </p:sp>
    </p:spTree>
    <p:extLst>
      <p:ext uri="{BB962C8B-B14F-4D97-AF65-F5344CB8AC3E}">
        <p14:creationId xmlns:p14="http://schemas.microsoft.com/office/powerpoint/2010/main" val="375449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4DFE5A5-55A6-E26C-5DC4-31E2378582EE}"/>
              </a:ext>
            </a:extLst>
          </p:cNvPr>
          <p:cNvPicPr>
            <a:picLocks noChangeAspect="1"/>
          </p:cNvPicPr>
          <p:nvPr/>
        </p:nvPicPr>
        <p:blipFill>
          <a:blip r:embed="rId2"/>
          <a:stretch>
            <a:fillRect/>
          </a:stretch>
        </p:blipFill>
        <p:spPr>
          <a:xfrm>
            <a:off x="1748271" y="1324534"/>
            <a:ext cx="8341025" cy="5139639"/>
          </a:xfrm>
          <a:prstGeom prst="rect">
            <a:avLst/>
          </a:prstGeom>
        </p:spPr>
      </p:pic>
      <p:grpSp>
        <p:nvGrpSpPr>
          <p:cNvPr id="2" name="Gruppo 7">
            <a:extLst>
              <a:ext uri="{FF2B5EF4-FFF2-40B4-BE49-F238E27FC236}">
                <a16:creationId xmlns:a16="http://schemas.microsoft.com/office/drawing/2014/main" id="{DF118BFE-D4CE-45FC-B498-DE78216ABCD0}"/>
              </a:ext>
            </a:extLst>
          </p:cNvPr>
          <p:cNvGrpSpPr>
            <a:grpSpLocks/>
          </p:cNvGrpSpPr>
          <p:nvPr/>
        </p:nvGrpSpPr>
        <p:grpSpPr bwMode="auto">
          <a:xfrm>
            <a:off x="8026400" y="6080126"/>
            <a:ext cx="2438400" cy="276225"/>
            <a:chOff x="4826597" y="3915545"/>
            <a:chExt cx="2438078" cy="276999"/>
          </a:xfrm>
        </p:grpSpPr>
        <p:pic>
          <p:nvPicPr>
            <p:cNvPr id="9" name="Elemento grafico 8">
              <a:extLst>
                <a:ext uri="{FF2B5EF4-FFF2-40B4-BE49-F238E27FC236}">
                  <a16:creationId xmlns:a16="http://schemas.microsoft.com/office/drawing/2014/main" id="{1FF67179-65E7-45C8-94DA-27991F77A7BD}"/>
                </a:ext>
              </a:extLst>
            </p:cNvPr>
            <p:cNvPicPr>
              <a:picLocks noChangeAspect="1"/>
            </p:cNvPicPr>
            <p:nvPr/>
          </p:nvPicPr>
          <p:blipFill>
            <a:blip r:embed="rId3" cstate="print"/>
            <a:stretch>
              <a:fillRect/>
            </a:stretch>
          </p:blipFill>
          <p:spPr>
            <a:xfrm>
              <a:off x="5543237" y="3950568"/>
              <a:ext cx="1230151" cy="241976"/>
            </a:xfrm>
            <a:prstGeom prst="rect">
              <a:avLst/>
            </a:prstGeom>
          </p:spPr>
        </p:pic>
        <p:sp>
          <p:nvSpPr>
            <p:cNvPr id="10" name="CasellaDiTesto 9">
              <a:extLst>
                <a:ext uri="{FF2B5EF4-FFF2-40B4-BE49-F238E27FC236}">
                  <a16:creationId xmlns:a16="http://schemas.microsoft.com/office/drawing/2014/main" id="{3301E9E6-889D-4AA4-9192-F94978A98B8A}"/>
                </a:ext>
              </a:extLst>
            </p:cNvPr>
            <p:cNvSpPr txBox="1"/>
            <p:nvPr/>
          </p:nvSpPr>
          <p:spPr>
            <a:xfrm>
              <a:off x="4826597" y="3915545"/>
              <a:ext cx="2438078" cy="276999"/>
            </a:xfrm>
            <a:prstGeom prst="rect">
              <a:avLst/>
            </a:prstGeom>
            <a:noFill/>
          </p:spPr>
          <p:txBody>
            <a:bodyPr>
              <a:spAutoFit/>
            </a:bodyPr>
            <a:lstStyle/>
            <a:p>
              <a:pPr>
                <a:defRPr/>
              </a:pPr>
              <a:r>
                <a:rPr lang="en-US" sz="1200">
                  <a:solidFill>
                    <a:prstClr val="black"/>
                  </a:solidFill>
                  <a:latin typeface="Arial" panose="020B0604020202020204" pitchFamily="34" charset="0"/>
                </a:rPr>
                <a:t>Source:</a:t>
              </a:r>
            </a:p>
          </p:txBody>
        </p:sp>
      </p:grpSp>
      <p:sp>
        <p:nvSpPr>
          <p:cNvPr id="17413" name="Rectangle 4">
            <a:extLst>
              <a:ext uri="{FF2B5EF4-FFF2-40B4-BE49-F238E27FC236}">
                <a16:creationId xmlns:a16="http://schemas.microsoft.com/office/drawing/2014/main" id="{E9F0690C-2D0A-4589-B5D6-E9A9BB8C844F}"/>
              </a:ext>
            </a:extLst>
          </p:cNvPr>
          <p:cNvSpPr>
            <a:spLocks noGrp="1" noChangeArrowheads="1"/>
          </p:cNvSpPr>
          <p:nvPr>
            <p:ph type="title"/>
          </p:nvPr>
        </p:nvSpPr>
        <p:spPr>
          <a:xfrm>
            <a:off x="1859696" y="604588"/>
            <a:ext cx="8229600" cy="648072"/>
          </a:xfrm>
        </p:spPr>
        <p:txBody>
          <a:bodyPr vert="horz" lIns="0" rIns="0" bIns="0" anchor="b">
            <a:noAutofit/>
          </a:bodyPr>
          <a:lstStyle/>
          <a:p>
            <a:r>
              <a:rPr lang="en-US" altLang="it-IT" sz="4000" dirty="0">
                <a:solidFill>
                  <a:schemeClr val="accent1"/>
                </a:solidFill>
              </a:rPr>
              <a:t>GDP world (US$) </a:t>
            </a:r>
          </a:p>
        </p:txBody>
      </p:sp>
      <p:sp>
        <p:nvSpPr>
          <p:cNvPr id="3" name="Segnaposto piè di pagina 2">
            <a:extLst>
              <a:ext uri="{FF2B5EF4-FFF2-40B4-BE49-F238E27FC236}">
                <a16:creationId xmlns:a16="http://schemas.microsoft.com/office/drawing/2014/main" id="{328EDE74-838C-9A89-9B87-90188ACAFC4D}"/>
              </a:ext>
            </a:extLst>
          </p:cNvPr>
          <p:cNvSpPr>
            <a:spLocks noGrp="1"/>
          </p:cNvSpPr>
          <p:nvPr>
            <p:ph type="ftr" sz="quarter" idx="11"/>
          </p:nvPr>
        </p:nvSpPr>
        <p:spPr>
          <a:xfrm>
            <a:off x="609600" y="6356351"/>
            <a:ext cx="7416800" cy="365125"/>
          </a:xfrm>
        </p:spPr>
        <p:txBody>
          <a:bodyPr/>
          <a:lstStyle/>
          <a:p>
            <a:r>
              <a:rPr lang="en-US" sz="900" dirty="0"/>
              <a:t>Environmental risk and business strategies                        29/10/2024 Bruno Barbera</a:t>
            </a:r>
          </a:p>
        </p:txBody>
      </p:sp>
      <p:sp>
        <p:nvSpPr>
          <p:cNvPr id="7" name="Segnaposto numero diapositiva 6">
            <a:extLst>
              <a:ext uri="{FF2B5EF4-FFF2-40B4-BE49-F238E27FC236}">
                <a16:creationId xmlns:a16="http://schemas.microsoft.com/office/drawing/2014/main" id="{DF90334F-44A3-CDD3-EEC9-EF44F0531A65}"/>
              </a:ext>
            </a:extLst>
          </p:cNvPr>
          <p:cNvSpPr>
            <a:spLocks noGrp="1"/>
          </p:cNvSpPr>
          <p:nvPr>
            <p:ph type="sldNum" sz="quarter" idx="12"/>
          </p:nvPr>
        </p:nvSpPr>
        <p:spPr/>
        <p:txBody>
          <a:bodyPr/>
          <a:lstStyle/>
          <a:p>
            <a:fld id="{1A5A8F46-C9F6-42A5-95B1-D32CD69AD4FE}" type="slidenum">
              <a:rPr lang="en-US" smtClean="0"/>
              <a:pPr/>
              <a:t>5</a:t>
            </a:fld>
            <a:endParaRPr lang="en-US"/>
          </a:p>
        </p:txBody>
      </p:sp>
      <p:sp>
        <p:nvSpPr>
          <p:cNvPr id="5" name="CasellaDiTesto 4">
            <a:extLst>
              <a:ext uri="{FF2B5EF4-FFF2-40B4-BE49-F238E27FC236}">
                <a16:creationId xmlns:a16="http://schemas.microsoft.com/office/drawing/2014/main" id="{46C0F480-F588-93AC-A204-A27E79CBC416}"/>
              </a:ext>
            </a:extLst>
          </p:cNvPr>
          <p:cNvSpPr txBox="1"/>
          <p:nvPr/>
        </p:nvSpPr>
        <p:spPr>
          <a:xfrm>
            <a:off x="1748271" y="1324534"/>
            <a:ext cx="1318752" cy="261610"/>
          </a:xfrm>
          <a:prstGeom prst="rect">
            <a:avLst/>
          </a:prstGeom>
          <a:noFill/>
        </p:spPr>
        <p:txBody>
          <a:bodyPr wrap="square" rtlCol="0">
            <a:spAutoFit/>
          </a:bodyPr>
          <a:lstStyle/>
          <a:p>
            <a:r>
              <a:rPr lang="en-US" sz="1050">
                <a:solidFill>
                  <a:schemeClr val="bg1">
                    <a:lumMod val="50000"/>
                  </a:schemeClr>
                </a:solidFill>
                <a:latin typeface="Arial" panose="020B0604020202020204" pitchFamily="34" charset="0"/>
              </a:rPr>
              <a:t>trillion</a:t>
            </a:r>
          </a:p>
        </p:txBody>
      </p:sp>
      <p:sp>
        <p:nvSpPr>
          <p:cNvPr id="6" name="CasellaDiTesto 5">
            <a:extLst>
              <a:ext uri="{FF2B5EF4-FFF2-40B4-BE49-F238E27FC236}">
                <a16:creationId xmlns:a16="http://schemas.microsoft.com/office/drawing/2014/main" id="{757931A4-40CA-3E7A-409F-9E6CB7CDC67A}"/>
              </a:ext>
            </a:extLst>
          </p:cNvPr>
          <p:cNvSpPr txBox="1"/>
          <p:nvPr/>
        </p:nvSpPr>
        <p:spPr>
          <a:xfrm>
            <a:off x="163914" y="3771242"/>
            <a:ext cx="1584357" cy="246221"/>
          </a:xfrm>
          <a:prstGeom prst="rect">
            <a:avLst/>
          </a:prstGeom>
          <a:noFill/>
        </p:spPr>
        <p:txBody>
          <a:bodyPr wrap="square" rtlCol="0">
            <a:spAutoFit/>
          </a:bodyPr>
          <a:lstStyle/>
          <a:p>
            <a:r>
              <a:rPr lang="en-US" sz="1000" dirty="0">
                <a:latin typeface="Arial" panose="020B0604020202020204" pitchFamily="34" charset="0"/>
              </a:rPr>
              <a:t>Gross Domestic Product</a:t>
            </a:r>
          </a:p>
        </p:txBody>
      </p:sp>
    </p:spTree>
    <p:extLst>
      <p:ext uri="{BB962C8B-B14F-4D97-AF65-F5344CB8AC3E}">
        <p14:creationId xmlns:p14="http://schemas.microsoft.com/office/powerpoint/2010/main" val="29891690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5E57DE1-5975-489F-B0FB-B4BEDBF182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65657" y="528079"/>
            <a:ext cx="8060685" cy="5896534"/>
          </a:xfrm>
          <a:prstGeom prst="rect">
            <a:avLst/>
          </a:prstGeom>
        </p:spPr>
      </p:pic>
      <p:sp>
        <p:nvSpPr>
          <p:cNvPr id="4" name="CasellaDiTesto 3">
            <a:extLst>
              <a:ext uri="{FF2B5EF4-FFF2-40B4-BE49-F238E27FC236}">
                <a16:creationId xmlns:a16="http://schemas.microsoft.com/office/drawing/2014/main" id="{A39A7D06-EEE7-4683-A03A-9052ED91E28D}"/>
              </a:ext>
            </a:extLst>
          </p:cNvPr>
          <p:cNvSpPr txBox="1"/>
          <p:nvPr/>
        </p:nvSpPr>
        <p:spPr>
          <a:xfrm>
            <a:off x="10071845" y="5683590"/>
            <a:ext cx="2261349" cy="646331"/>
          </a:xfrm>
          <a:prstGeom prst="rect">
            <a:avLst/>
          </a:prstGeom>
          <a:noFill/>
        </p:spPr>
        <p:txBody>
          <a:bodyPr wrap="square" rtlCol="0">
            <a:spAutoFit/>
          </a:bodyPr>
          <a:lstStyle/>
          <a:p>
            <a:pPr algn="ctr"/>
            <a:r>
              <a:rPr lang="it-IT" sz="1200" dirty="0">
                <a:solidFill>
                  <a:prstClr val="black"/>
                </a:solidFill>
                <a:latin typeface="Arial" panose="020B0604020202020204" pitchFamily="34" charset="0"/>
              </a:rPr>
              <a:t>Source:</a:t>
            </a:r>
            <a:br>
              <a:rPr lang="it-IT" sz="1200" dirty="0">
                <a:solidFill>
                  <a:prstClr val="black"/>
                </a:solidFill>
                <a:latin typeface="Arial" panose="020B0604020202020204" pitchFamily="34" charset="0"/>
              </a:rPr>
            </a:br>
            <a:r>
              <a:rPr lang="it-IT" sz="1200" dirty="0">
                <a:solidFill>
                  <a:prstClr val="black"/>
                </a:solidFill>
                <a:latin typeface="Arial" panose="020B0604020202020204" pitchFamily="34" charset="0"/>
              </a:rPr>
              <a:t>IPCC - </a:t>
            </a:r>
            <a:r>
              <a:rPr lang="en-US" sz="1200" dirty="0">
                <a:solidFill>
                  <a:prstClr val="black"/>
                </a:solidFill>
                <a:latin typeface="Arial" panose="020B0604020202020204" pitchFamily="34" charset="0"/>
              </a:rPr>
              <a:t>Intergovernmental Panel on Climate Change</a:t>
            </a:r>
            <a:endParaRPr lang="it-IT" sz="1200" dirty="0">
              <a:solidFill>
                <a:prstClr val="black"/>
              </a:solidFill>
              <a:latin typeface="Arial" panose="020B0604020202020204" pitchFamily="34" charset="0"/>
            </a:endParaRPr>
          </a:p>
        </p:txBody>
      </p:sp>
      <p:sp>
        <p:nvSpPr>
          <p:cNvPr id="2" name="Segnaposto piè di pagina 1">
            <a:extLst>
              <a:ext uri="{FF2B5EF4-FFF2-40B4-BE49-F238E27FC236}">
                <a16:creationId xmlns:a16="http://schemas.microsoft.com/office/drawing/2014/main" id="{F85B0330-C6E9-B999-D75C-43B5940BE386}"/>
              </a:ext>
            </a:extLst>
          </p:cNvPr>
          <p:cNvSpPr>
            <a:spLocks noGrp="1"/>
          </p:cNvSpPr>
          <p:nvPr>
            <p:ph type="ftr" sz="quarter" idx="11"/>
          </p:nvPr>
        </p:nvSpPr>
        <p:spPr>
          <a:xfrm>
            <a:off x="499730" y="6356351"/>
            <a:ext cx="7526670" cy="365125"/>
          </a:xfrm>
        </p:spPr>
        <p:txBody>
          <a:bodyPr/>
          <a:lstStyle/>
          <a:p>
            <a:r>
              <a:rPr lang="en-US" sz="900" dirty="0"/>
              <a:t>Environmental risk and business strategies                        29/10/2024 Bruno Barbera</a:t>
            </a:r>
            <a:endParaRPr lang="it-IT" sz="900" dirty="0"/>
          </a:p>
        </p:txBody>
      </p:sp>
      <p:sp>
        <p:nvSpPr>
          <p:cNvPr id="5" name="Segnaposto numero diapositiva 4">
            <a:extLst>
              <a:ext uri="{FF2B5EF4-FFF2-40B4-BE49-F238E27FC236}">
                <a16:creationId xmlns:a16="http://schemas.microsoft.com/office/drawing/2014/main" id="{7E802AF6-9B5D-4154-832C-5448AE73CDA2}"/>
              </a:ext>
            </a:extLst>
          </p:cNvPr>
          <p:cNvSpPr>
            <a:spLocks noGrp="1"/>
          </p:cNvSpPr>
          <p:nvPr>
            <p:ph type="sldNum" sz="quarter" idx="12"/>
          </p:nvPr>
        </p:nvSpPr>
        <p:spPr/>
        <p:txBody>
          <a:bodyPr/>
          <a:lstStyle/>
          <a:p>
            <a:fld id="{1A5A8F46-C9F6-42A5-95B1-D32CD69AD4FE}" type="slidenum">
              <a:rPr lang="it-IT" smtClean="0"/>
              <a:pPr/>
              <a:t>6</a:t>
            </a:fld>
            <a:endParaRPr lang="it-IT"/>
          </a:p>
        </p:txBody>
      </p:sp>
    </p:spTree>
    <p:extLst>
      <p:ext uri="{BB962C8B-B14F-4D97-AF65-F5344CB8AC3E}">
        <p14:creationId xmlns:p14="http://schemas.microsoft.com/office/powerpoint/2010/main" val="36469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527FC5-1B26-6AA7-DAF3-8B5189D33153}"/>
              </a:ext>
            </a:extLst>
          </p:cNvPr>
          <p:cNvSpPr>
            <a:spLocks noGrp="1"/>
          </p:cNvSpPr>
          <p:nvPr>
            <p:ph type="title"/>
          </p:nvPr>
        </p:nvSpPr>
        <p:spPr>
          <a:xfrm>
            <a:off x="309867" y="641919"/>
            <a:ext cx="11790629" cy="1143000"/>
          </a:xfrm>
        </p:spPr>
        <p:txBody>
          <a:bodyPr>
            <a:noAutofit/>
          </a:bodyPr>
          <a:lstStyle/>
          <a:p>
            <a:pPr algn="ctr"/>
            <a:r>
              <a:rPr lang="en-US" sz="3600" dirty="0">
                <a:solidFill>
                  <a:schemeClr val="accent1"/>
                </a:solidFill>
              </a:rPr>
              <a:t>Annual economic losses caused by weather - and climate - related extreme events in the EU Member States</a:t>
            </a:r>
          </a:p>
        </p:txBody>
      </p:sp>
      <p:sp>
        <p:nvSpPr>
          <p:cNvPr id="2" name="Segnaposto piè di pagina 1">
            <a:extLst>
              <a:ext uri="{FF2B5EF4-FFF2-40B4-BE49-F238E27FC236}">
                <a16:creationId xmlns:a16="http://schemas.microsoft.com/office/drawing/2014/main" id="{0011905E-A66D-030F-141A-92091BB0CDCF}"/>
              </a:ext>
            </a:extLst>
          </p:cNvPr>
          <p:cNvSpPr>
            <a:spLocks noGrp="1"/>
          </p:cNvSpPr>
          <p:nvPr>
            <p:ph type="ftr" sz="quarter" idx="11"/>
          </p:nvPr>
        </p:nvSpPr>
        <p:spPr>
          <a:xfrm>
            <a:off x="399644" y="6373315"/>
            <a:ext cx="7640404" cy="365125"/>
          </a:xfrm>
        </p:spPr>
        <p:txBody>
          <a:bodyPr/>
          <a:lstStyle/>
          <a:p>
            <a:r>
              <a:rPr lang="en-US" sz="900" dirty="0"/>
              <a:t>Environmental risk and business strategies                        29/10/2024 Bruno Barbera</a:t>
            </a:r>
            <a:endParaRPr lang="it-IT" sz="900" dirty="0"/>
          </a:p>
        </p:txBody>
      </p:sp>
      <p:sp>
        <p:nvSpPr>
          <p:cNvPr id="3" name="Segnaposto numero diapositiva 2">
            <a:extLst>
              <a:ext uri="{FF2B5EF4-FFF2-40B4-BE49-F238E27FC236}">
                <a16:creationId xmlns:a16="http://schemas.microsoft.com/office/drawing/2014/main" id="{3C354D14-C2BA-6C67-3943-A48E9FACEB2D}"/>
              </a:ext>
            </a:extLst>
          </p:cNvPr>
          <p:cNvSpPr>
            <a:spLocks noGrp="1"/>
          </p:cNvSpPr>
          <p:nvPr>
            <p:ph type="sldNum" sz="quarter" idx="12"/>
          </p:nvPr>
        </p:nvSpPr>
        <p:spPr/>
        <p:txBody>
          <a:bodyPr/>
          <a:lstStyle/>
          <a:p>
            <a:fld id="{1A5A8F46-C9F6-42A5-95B1-D32CD69AD4FE}" type="slidenum">
              <a:rPr lang="it-IT" smtClean="0"/>
              <a:pPr/>
              <a:t>7</a:t>
            </a:fld>
            <a:endParaRPr lang="it-IT"/>
          </a:p>
        </p:txBody>
      </p:sp>
      <p:pic>
        <p:nvPicPr>
          <p:cNvPr id="5" name="Immagine 4" descr="Immagine che contiene schermata, linea, Diagramma&#10;&#10;Descrizione generata automaticamente">
            <a:extLst>
              <a:ext uri="{FF2B5EF4-FFF2-40B4-BE49-F238E27FC236}">
                <a16:creationId xmlns:a16="http://schemas.microsoft.com/office/drawing/2014/main" id="{21C469DB-62D2-6937-BB90-EF46A70B97FF}"/>
              </a:ext>
            </a:extLst>
          </p:cNvPr>
          <p:cNvPicPr>
            <a:picLocks noChangeAspect="1"/>
          </p:cNvPicPr>
          <p:nvPr/>
        </p:nvPicPr>
        <p:blipFill>
          <a:blip r:embed="rId2"/>
          <a:stretch>
            <a:fillRect/>
          </a:stretch>
        </p:blipFill>
        <p:spPr>
          <a:xfrm>
            <a:off x="1289712" y="2121376"/>
            <a:ext cx="9493117" cy="4263642"/>
          </a:xfrm>
          <a:prstGeom prst="rect">
            <a:avLst/>
          </a:prstGeom>
          <a:noFill/>
        </p:spPr>
      </p:pic>
      <p:pic>
        <p:nvPicPr>
          <p:cNvPr id="6" name="Immagine 5">
            <a:extLst>
              <a:ext uri="{FF2B5EF4-FFF2-40B4-BE49-F238E27FC236}">
                <a16:creationId xmlns:a16="http://schemas.microsoft.com/office/drawing/2014/main" id="{18572048-D4F8-24C5-58F4-09C7DBDD1772}"/>
              </a:ext>
            </a:extLst>
          </p:cNvPr>
          <p:cNvPicPr>
            <a:picLocks noChangeAspect="1"/>
          </p:cNvPicPr>
          <p:nvPr/>
        </p:nvPicPr>
        <p:blipFill>
          <a:blip r:embed="rId3"/>
          <a:stretch>
            <a:fillRect/>
          </a:stretch>
        </p:blipFill>
        <p:spPr>
          <a:xfrm>
            <a:off x="1409170" y="2482357"/>
            <a:ext cx="1131264" cy="478612"/>
          </a:xfrm>
          <a:prstGeom prst="rect">
            <a:avLst/>
          </a:prstGeom>
        </p:spPr>
      </p:pic>
    </p:spTree>
    <p:extLst>
      <p:ext uri="{BB962C8B-B14F-4D97-AF65-F5344CB8AC3E}">
        <p14:creationId xmlns:p14="http://schemas.microsoft.com/office/powerpoint/2010/main" val="426475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D1775430-0063-6066-CCCF-E50991B23CC9}"/>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dirty="0">
                <a:solidFill>
                  <a:schemeClr val="accent1"/>
                </a:solidFill>
                <a:latin typeface="+mj-lt"/>
                <a:ea typeface="+mj-ea"/>
                <a:cs typeface="+mj-cs"/>
              </a:rPr>
              <a:t>The World Answer - Paris Agreements</a:t>
            </a:r>
          </a:p>
        </p:txBody>
      </p:sp>
      <p:sp>
        <p:nvSpPr>
          <p:cNvPr id="4" name="CasellaDiTesto 3">
            <a:extLst>
              <a:ext uri="{FF2B5EF4-FFF2-40B4-BE49-F238E27FC236}">
                <a16:creationId xmlns:a16="http://schemas.microsoft.com/office/drawing/2014/main" id="{E2C3BFA4-616E-4CA2-B975-8D4B195A95AB}"/>
              </a:ext>
            </a:extLst>
          </p:cNvPr>
          <p:cNvSpPr txBox="1"/>
          <p:nvPr/>
        </p:nvSpPr>
        <p:spPr>
          <a:xfrm>
            <a:off x="804672" y="2421683"/>
            <a:ext cx="4765949" cy="3353476"/>
          </a:xfrm>
          <a:prstGeom prst="rect">
            <a:avLst/>
          </a:prstGeom>
        </p:spPr>
        <p:txBody>
          <a:bodyPr vert="horz" lIns="91440" tIns="45720" rIns="91440" bIns="45720" rtlCol="0" anchor="t">
            <a:normAutofit/>
          </a:bodyPr>
          <a:lstStyle/>
          <a:p>
            <a:pPr algn="just">
              <a:lnSpc>
                <a:spcPct val="90000"/>
              </a:lnSpc>
              <a:spcAft>
                <a:spcPts val="600"/>
              </a:spcAft>
            </a:pPr>
            <a:r>
              <a:rPr lang="en-US" sz="1400" dirty="0">
                <a:solidFill>
                  <a:schemeClr val="tx2"/>
                </a:solidFill>
              </a:rPr>
              <a:t>Financial commitments for mitigation and adaptation initiatives:</a:t>
            </a:r>
          </a:p>
          <a:p>
            <a:pPr indent="-228600" algn="just">
              <a:lnSpc>
                <a:spcPct val="90000"/>
              </a:lnSpc>
              <a:spcAft>
                <a:spcPts val="600"/>
              </a:spcAft>
              <a:buFont typeface="Arial" panose="020B0604020202020204" pitchFamily="34" charset="0"/>
              <a:buChar char="•"/>
            </a:pPr>
            <a:endParaRPr lang="en-US" sz="1400" dirty="0">
              <a:solidFill>
                <a:schemeClr val="tx2"/>
              </a:solidFill>
            </a:endParaRPr>
          </a:p>
          <a:p>
            <a:pPr marL="342900" indent="-228600" algn="just">
              <a:lnSpc>
                <a:spcPct val="90000"/>
              </a:lnSpc>
              <a:spcAft>
                <a:spcPts val="600"/>
              </a:spcAft>
              <a:buFont typeface="Arial" panose="020B0604020202020204" pitchFamily="34" charset="0"/>
              <a:buChar char="•"/>
            </a:pPr>
            <a:r>
              <a:rPr lang="en-US" sz="1400" dirty="0">
                <a:solidFill>
                  <a:schemeClr val="tx2"/>
                </a:solidFill>
              </a:rPr>
              <a:t>Financing by developed countries for poor developing countries with a $100 billion Green Climate Fund to be established by 2020.</a:t>
            </a:r>
          </a:p>
          <a:p>
            <a:pPr marL="342900" indent="-228600" algn="just">
              <a:lnSpc>
                <a:spcPct val="90000"/>
              </a:lnSpc>
              <a:spcAft>
                <a:spcPts val="600"/>
              </a:spcAft>
              <a:buFont typeface="Arial" panose="020B0604020202020204" pitchFamily="34" charset="0"/>
              <a:buChar char="•"/>
            </a:pPr>
            <a:endParaRPr lang="en-US" sz="1400" dirty="0">
              <a:solidFill>
                <a:schemeClr val="tx2"/>
              </a:solidFill>
            </a:endParaRPr>
          </a:p>
          <a:p>
            <a:pPr marL="342900" indent="-228600" algn="just">
              <a:lnSpc>
                <a:spcPct val="90000"/>
              </a:lnSpc>
              <a:spcAft>
                <a:spcPts val="600"/>
              </a:spcAft>
              <a:buFont typeface="Arial" panose="020B0604020202020204" pitchFamily="34" charset="0"/>
              <a:buChar char="•"/>
            </a:pPr>
            <a:r>
              <a:rPr lang="en-US" sz="1400" dirty="0">
                <a:solidFill>
                  <a:schemeClr val="tx2"/>
                </a:solidFill>
              </a:rPr>
              <a:t>Mobilization of resources at national level to implement initiatives to achieve reduction objectives: depending on policy choices, based on contributions determined at national level.</a:t>
            </a:r>
          </a:p>
          <a:p>
            <a:pPr marL="342900" indent="-228600" algn="just">
              <a:lnSpc>
                <a:spcPct val="90000"/>
              </a:lnSpc>
              <a:spcAft>
                <a:spcPts val="600"/>
              </a:spcAft>
              <a:buFont typeface="Arial" panose="020B0604020202020204" pitchFamily="34" charset="0"/>
              <a:buChar char="•"/>
            </a:pPr>
            <a:endParaRPr lang="en-US" sz="1400" dirty="0">
              <a:solidFill>
                <a:schemeClr val="tx2"/>
              </a:solidFill>
            </a:endParaRPr>
          </a:p>
          <a:p>
            <a:pPr marL="114300" algn="just">
              <a:lnSpc>
                <a:spcPct val="90000"/>
              </a:lnSpc>
              <a:spcAft>
                <a:spcPts val="600"/>
              </a:spcAft>
            </a:pPr>
            <a:r>
              <a:rPr lang="en-US" sz="1400" dirty="0">
                <a:solidFill>
                  <a:schemeClr val="tx2"/>
                </a:solidFill>
              </a:rPr>
              <a:t>Entity indicated by some international organizations: "some points of GDP“.</a:t>
            </a: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8"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Immagine correlata">
            <a:extLst>
              <a:ext uri="{FF2B5EF4-FFF2-40B4-BE49-F238E27FC236}">
                <a16:creationId xmlns:a16="http://schemas.microsoft.com/office/drawing/2014/main" id="{0B542033-E8C0-4614-9356-171F99DAE68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auto">
          <a:xfrm>
            <a:off x="8527166" y="1700784"/>
            <a:ext cx="2129786" cy="4074375"/>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1">
            <a:extLst>
              <a:ext uri="{FF2B5EF4-FFF2-40B4-BE49-F238E27FC236}">
                <a16:creationId xmlns:a16="http://schemas.microsoft.com/office/drawing/2014/main" id="{5F633549-68F7-E036-C0A3-ED42C51E3F55}"/>
              </a:ext>
            </a:extLst>
          </p:cNvPr>
          <p:cNvSpPr>
            <a:spLocks noGrp="1"/>
          </p:cNvSpPr>
          <p:nvPr>
            <p:ph type="ftr" sz="quarter" idx="11"/>
          </p:nvPr>
        </p:nvSpPr>
        <p:spPr>
          <a:xfrm>
            <a:off x="975815" y="6356350"/>
            <a:ext cx="7177585"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Environmental risk and business strategies                        29/10/2024 Bruno Barbera</a:t>
            </a:r>
          </a:p>
        </p:txBody>
      </p:sp>
      <p:sp>
        <p:nvSpPr>
          <p:cNvPr id="5" name="Segnaposto numero diapositiva 4">
            <a:extLst>
              <a:ext uri="{FF2B5EF4-FFF2-40B4-BE49-F238E27FC236}">
                <a16:creationId xmlns:a16="http://schemas.microsoft.com/office/drawing/2014/main" id="{A933EED7-C85E-0F33-02F9-0C349FF490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5A8F46-C9F6-42A5-95B1-D32CD69AD4FE}" type="slidenum">
              <a:rPr lang="en-US" smtClean="0">
                <a:solidFill>
                  <a:schemeClr val="tx1">
                    <a:tint val="75000"/>
                  </a:schemeClr>
                </a:solidFill>
              </a:rPr>
              <a:pPr>
                <a:spcAft>
                  <a:spcPts val="600"/>
                </a:spcAft>
              </a:pPr>
              <a:t>8</a:t>
            </a:fld>
            <a:endParaRPr lang="en-US">
              <a:solidFill>
                <a:schemeClr val="tx1">
                  <a:tint val="75000"/>
                </a:schemeClr>
              </a:solidFill>
            </a:endParaRPr>
          </a:p>
        </p:txBody>
      </p:sp>
    </p:spTree>
    <p:extLst>
      <p:ext uri="{BB962C8B-B14F-4D97-AF65-F5344CB8AC3E}">
        <p14:creationId xmlns:p14="http://schemas.microsoft.com/office/powerpoint/2010/main" val="34017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100" name="Picture 4099">
            <a:extLst>
              <a:ext uri="{FF2B5EF4-FFF2-40B4-BE49-F238E27FC236}">
                <a16:creationId xmlns:a16="http://schemas.microsoft.com/office/drawing/2014/main" id="{DAE6C6F0-4BAF-B1AA-F035-5E506D7ECA8B}"/>
              </a:ext>
            </a:extLst>
          </p:cNvPr>
          <p:cNvPicPr>
            <a:picLocks noChangeAspect="1"/>
          </p:cNvPicPr>
          <p:nvPr/>
        </p:nvPicPr>
        <p:blipFill>
          <a:blip r:embed="rId2"/>
          <a:srcRect r="25"/>
          <a:stretch/>
        </p:blipFill>
        <p:spPr>
          <a:xfrm>
            <a:off x="1524" y="10"/>
            <a:ext cx="12188952" cy="6857990"/>
          </a:xfrm>
          <a:prstGeom prst="rect">
            <a:avLst/>
          </a:prstGeom>
        </p:spPr>
      </p:pic>
      <p:sp>
        <p:nvSpPr>
          <p:cNvPr id="4106" name="Freeform: Shape 4105">
            <a:extLst>
              <a:ext uri="{FF2B5EF4-FFF2-40B4-BE49-F238E27FC236}">
                <a16:creationId xmlns:a16="http://schemas.microsoft.com/office/drawing/2014/main" id="{FB27C166-470E-467E-9E9E-E235EEF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24691" y="0"/>
            <a:ext cx="7365784" cy="6858000"/>
          </a:xfrm>
          <a:custGeom>
            <a:avLst/>
            <a:gdLst>
              <a:gd name="connsiteX0" fmla="*/ 5742761 w 7365784"/>
              <a:gd name="connsiteY0" fmla="*/ 0 h 6858000"/>
              <a:gd name="connsiteX1" fmla="*/ 3076369 w 7365784"/>
              <a:gd name="connsiteY1" fmla="*/ 0 h 6858000"/>
              <a:gd name="connsiteX2" fmla="*/ 1949196 w 7365784"/>
              <a:gd name="connsiteY2" fmla="*/ 0 h 6858000"/>
              <a:gd name="connsiteX3" fmla="*/ 1583228 w 7365784"/>
              <a:gd name="connsiteY3" fmla="*/ 0 h 6858000"/>
              <a:gd name="connsiteX4" fmla="*/ 1457787 w 7365784"/>
              <a:gd name="connsiteY4" fmla="*/ 0 h 6858000"/>
              <a:gd name="connsiteX5" fmla="*/ 1445578 w 7365784"/>
              <a:gd name="connsiteY5" fmla="*/ 0 h 6858000"/>
              <a:gd name="connsiteX6" fmla="*/ 571708 w 7365784"/>
              <a:gd name="connsiteY6" fmla="*/ 0 h 6858000"/>
              <a:gd name="connsiteX7" fmla="*/ 237757 w 7365784"/>
              <a:gd name="connsiteY7" fmla="*/ 0 h 6858000"/>
              <a:gd name="connsiteX8" fmla="*/ 205161 w 7365784"/>
              <a:gd name="connsiteY8" fmla="*/ 0 h 6858000"/>
              <a:gd name="connsiteX9" fmla="*/ 0 w 7365784"/>
              <a:gd name="connsiteY9" fmla="*/ 0 h 6858000"/>
              <a:gd name="connsiteX10" fmla="*/ 0 w 7365784"/>
              <a:gd name="connsiteY10" fmla="*/ 6858000 h 6858000"/>
              <a:gd name="connsiteX11" fmla="*/ 205161 w 7365784"/>
              <a:gd name="connsiteY11" fmla="*/ 6858000 h 6858000"/>
              <a:gd name="connsiteX12" fmla="*/ 237757 w 7365784"/>
              <a:gd name="connsiteY12" fmla="*/ 6858000 h 6858000"/>
              <a:gd name="connsiteX13" fmla="*/ 571708 w 7365784"/>
              <a:gd name="connsiteY13" fmla="*/ 6858000 h 6858000"/>
              <a:gd name="connsiteX14" fmla="*/ 1274834 w 7365784"/>
              <a:gd name="connsiteY14" fmla="*/ 6858000 h 6858000"/>
              <a:gd name="connsiteX15" fmla="*/ 1445578 w 7365784"/>
              <a:gd name="connsiteY15" fmla="*/ 6858000 h 6858000"/>
              <a:gd name="connsiteX16" fmla="*/ 1457787 w 7365784"/>
              <a:gd name="connsiteY16" fmla="*/ 6858000 h 6858000"/>
              <a:gd name="connsiteX17" fmla="*/ 1949196 w 7365784"/>
              <a:gd name="connsiteY17" fmla="*/ 6858000 h 6858000"/>
              <a:gd name="connsiteX18" fmla="*/ 3076369 w 7365784"/>
              <a:gd name="connsiteY18" fmla="*/ 6858000 h 6858000"/>
              <a:gd name="connsiteX19" fmla="*/ 4863030 w 7365784"/>
              <a:gd name="connsiteY19" fmla="*/ 6858000 h 6858000"/>
              <a:gd name="connsiteX20" fmla="*/ 4974786 w 7365784"/>
              <a:gd name="connsiteY20" fmla="*/ 6780599 h 6858000"/>
              <a:gd name="connsiteX21" fmla="*/ 5491434 w 7365784"/>
              <a:gd name="connsiteY21" fmla="*/ 6374814 h 6858000"/>
              <a:gd name="connsiteX22" fmla="*/ 7365784 w 7365784"/>
              <a:gd name="connsiteY22" fmla="*/ 3621656 h 6858000"/>
              <a:gd name="connsiteX23" fmla="*/ 5764885 w 736578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5784" h="6858000">
                <a:moveTo>
                  <a:pt x="5742761" y="0"/>
                </a:moveTo>
                <a:lnTo>
                  <a:pt x="3076369" y="0"/>
                </a:lnTo>
                <a:lnTo>
                  <a:pt x="1949196" y="0"/>
                </a:lnTo>
                <a:lnTo>
                  <a:pt x="1583228" y="0"/>
                </a:lnTo>
                <a:lnTo>
                  <a:pt x="1457787" y="0"/>
                </a:lnTo>
                <a:lnTo>
                  <a:pt x="1445578" y="0"/>
                </a:lnTo>
                <a:lnTo>
                  <a:pt x="571708" y="0"/>
                </a:lnTo>
                <a:lnTo>
                  <a:pt x="237757" y="0"/>
                </a:lnTo>
                <a:lnTo>
                  <a:pt x="205161" y="0"/>
                </a:lnTo>
                <a:lnTo>
                  <a:pt x="0" y="0"/>
                </a:lnTo>
                <a:lnTo>
                  <a:pt x="0" y="6858000"/>
                </a:lnTo>
                <a:lnTo>
                  <a:pt x="205161" y="6858000"/>
                </a:lnTo>
                <a:lnTo>
                  <a:pt x="237757" y="6858000"/>
                </a:lnTo>
                <a:lnTo>
                  <a:pt x="571708" y="6858000"/>
                </a:lnTo>
                <a:lnTo>
                  <a:pt x="1274834" y="6858000"/>
                </a:lnTo>
                <a:lnTo>
                  <a:pt x="1445578" y="6858000"/>
                </a:lnTo>
                <a:lnTo>
                  <a:pt x="1457787" y="6858000"/>
                </a:lnTo>
                <a:lnTo>
                  <a:pt x="1949196" y="6858000"/>
                </a:lnTo>
                <a:lnTo>
                  <a:pt x="3076369" y="6858000"/>
                </a:lnTo>
                <a:lnTo>
                  <a:pt x="4863030" y="6858000"/>
                </a:lnTo>
                <a:lnTo>
                  <a:pt x="4974786" y="6780599"/>
                </a:lnTo>
                <a:cubicBezTo>
                  <a:pt x="5148604" y="6653108"/>
                  <a:pt x="5319231" y="6515397"/>
                  <a:pt x="5491434" y="6374814"/>
                </a:cubicBezTo>
                <a:cubicBezTo>
                  <a:pt x="6437059" y="5602839"/>
                  <a:pt x="7365784" y="4969131"/>
                  <a:pt x="7365784" y="3621656"/>
                </a:cubicBezTo>
                <a:cubicBezTo>
                  <a:pt x="7365784" y="2093192"/>
                  <a:pt x="6792048" y="754641"/>
                  <a:pt x="576488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08" name="Freeform: Shape 4107">
            <a:extLst>
              <a:ext uri="{FF2B5EF4-FFF2-40B4-BE49-F238E27FC236}">
                <a16:creationId xmlns:a16="http://schemas.microsoft.com/office/drawing/2014/main" id="{673636C8-1392-483A-8A7A-CA259E806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3671" y="0"/>
            <a:ext cx="7208329" cy="6858000"/>
          </a:xfrm>
          <a:custGeom>
            <a:avLst/>
            <a:gdLst>
              <a:gd name="connsiteX0" fmla="*/ 5585306 w 7208329"/>
              <a:gd name="connsiteY0" fmla="*/ 0 h 6858000"/>
              <a:gd name="connsiteX1" fmla="*/ 2918914 w 7208329"/>
              <a:gd name="connsiteY1" fmla="*/ 0 h 6858000"/>
              <a:gd name="connsiteX2" fmla="*/ 1592911 w 7208329"/>
              <a:gd name="connsiteY2" fmla="*/ 0 h 6858000"/>
              <a:gd name="connsiteX3" fmla="*/ 1425773 w 7208329"/>
              <a:gd name="connsiteY3" fmla="*/ 0 h 6858000"/>
              <a:gd name="connsiteX4" fmla="*/ 1300332 w 7208329"/>
              <a:gd name="connsiteY4" fmla="*/ 0 h 6858000"/>
              <a:gd name="connsiteX5" fmla="*/ 1288123 w 7208329"/>
              <a:gd name="connsiteY5" fmla="*/ 0 h 6858000"/>
              <a:gd name="connsiteX6" fmla="*/ 414253 w 7208329"/>
              <a:gd name="connsiteY6" fmla="*/ 0 h 6858000"/>
              <a:gd name="connsiteX7" fmla="*/ 80302 w 7208329"/>
              <a:gd name="connsiteY7" fmla="*/ 0 h 6858000"/>
              <a:gd name="connsiteX8" fmla="*/ 47706 w 7208329"/>
              <a:gd name="connsiteY8" fmla="*/ 0 h 6858000"/>
              <a:gd name="connsiteX9" fmla="*/ 0 w 7208329"/>
              <a:gd name="connsiteY9" fmla="*/ 0 h 6858000"/>
              <a:gd name="connsiteX10" fmla="*/ 0 w 7208329"/>
              <a:gd name="connsiteY10" fmla="*/ 6858000 h 6858000"/>
              <a:gd name="connsiteX11" fmla="*/ 47706 w 7208329"/>
              <a:gd name="connsiteY11" fmla="*/ 6858000 h 6858000"/>
              <a:gd name="connsiteX12" fmla="*/ 80302 w 7208329"/>
              <a:gd name="connsiteY12" fmla="*/ 6858000 h 6858000"/>
              <a:gd name="connsiteX13" fmla="*/ 414253 w 7208329"/>
              <a:gd name="connsiteY13" fmla="*/ 6858000 h 6858000"/>
              <a:gd name="connsiteX14" fmla="*/ 1117379 w 7208329"/>
              <a:gd name="connsiteY14" fmla="*/ 6858000 h 6858000"/>
              <a:gd name="connsiteX15" fmla="*/ 1288123 w 7208329"/>
              <a:gd name="connsiteY15" fmla="*/ 6858000 h 6858000"/>
              <a:gd name="connsiteX16" fmla="*/ 1300332 w 7208329"/>
              <a:gd name="connsiteY16" fmla="*/ 6858000 h 6858000"/>
              <a:gd name="connsiteX17" fmla="*/ 1592911 w 7208329"/>
              <a:gd name="connsiteY17" fmla="*/ 6858000 h 6858000"/>
              <a:gd name="connsiteX18" fmla="*/ 2918914 w 7208329"/>
              <a:gd name="connsiteY18" fmla="*/ 6858000 h 6858000"/>
              <a:gd name="connsiteX19" fmla="*/ 4705575 w 7208329"/>
              <a:gd name="connsiteY19" fmla="*/ 6858000 h 6858000"/>
              <a:gd name="connsiteX20" fmla="*/ 4817331 w 7208329"/>
              <a:gd name="connsiteY20" fmla="*/ 6780599 h 6858000"/>
              <a:gd name="connsiteX21" fmla="*/ 5333979 w 7208329"/>
              <a:gd name="connsiteY21" fmla="*/ 6374814 h 6858000"/>
              <a:gd name="connsiteX22" fmla="*/ 7208329 w 7208329"/>
              <a:gd name="connsiteY22" fmla="*/ 3621656 h 6858000"/>
              <a:gd name="connsiteX23" fmla="*/ 5607430 w 7208329"/>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8329" h="6858000">
                <a:moveTo>
                  <a:pt x="5585306" y="0"/>
                </a:moveTo>
                <a:lnTo>
                  <a:pt x="2918914" y="0"/>
                </a:lnTo>
                <a:lnTo>
                  <a:pt x="1592911" y="0"/>
                </a:lnTo>
                <a:lnTo>
                  <a:pt x="1425773" y="0"/>
                </a:lnTo>
                <a:lnTo>
                  <a:pt x="1300332" y="0"/>
                </a:lnTo>
                <a:lnTo>
                  <a:pt x="1288123" y="0"/>
                </a:lnTo>
                <a:lnTo>
                  <a:pt x="414253" y="0"/>
                </a:lnTo>
                <a:lnTo>
                  <a:pt x="80302" y="0"/>
                </a:lnTo>
                <a:lnTo>
                  <a:pt x="47706" y="0"/>
                </a:lnTo>
                <a:lnTo>
                  <a:pt x="0" y="0"/>
                </a:lnTo>
                <a:lnTo>
                  <a:pt x="0" y="6858000"/>
                </a:lnTo>
                <a:lnTo>
                  <a:pt x="47706" y="6858000"/>
                </a:lnTo>
                <a:lnTo>
                  <a:pt x="80302" y="6858000"/>
                </a:lnTo>
                <a:lnTo>
                  <a:pt x="414253" y="6858000"/>
                </a:lnTo>
                <a:lnTo>
                  <a:pt x="1117379" y="6858000"/>
                </a:lnTo>
                <a:lnTo>
                  <a:pt x="1288123" y="6858000"/>
                </a:lnTo>
                <a:lnTo>
                  <a:pt x="1300332" y="6858000"/>
                </a:lnTo>
                <a:lnTo>
                  <a:pt x="1592911" y="6858000"/>
                </a:lnTo>
                <a:lnTo>
                  <a:pt x="2918914" y="6858000"/>
                </a:lnTo>
                <a:lnTo>
                  <a:pt x="4705575" y="6858000"/>
                </a:lnTo>
                <a:lnTo>
                  <a:pt x="4817331" y="6780599"/>
                </a:lnTo>
                <a:cubicBezTo>
                  <a:pt x="4991149" y="6653108"/>
                  <a:pt x="5161776" y="6515397"/>
                  <a:pt x="5333979" y="6374814"/>
                </a:cubicBezTo>
                <a:cubicBezTo>
                  <a:pt x="6279604" y="5602839"/>
                  <a:pt x="7208329" y="4969131"/>
                  <a:pt x="7208329" y="3621656"/>
                </a:cubicBezTo>
                <a:cubicBezTo>
                  <a:pt x="7208329" y="2093192"/>
                  <a:pt x="6634593" y="754641"/>
                  <a:pt x="5607430"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01" name="Freeform: Shape 4109">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139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98" name="Rectangle 2">
            <a:extLst>
              <a:ext uri="{FF2B5EF4-FFF2-40B4-BE49-F238E27FC236}">
                <a16:creationId xmlns:a16="http://schemas.microsoft.com/office/drawing/2014/main" id="{62ABF7DF-799C-4D69-949A-2995E5740E37}"/>
              </a:ext>
            </a:extLst>
          </p:cNvPr>
          <p:cNvSpPr>
            <a:spLocks noGrp="1" noChangeArrowheads="1"/>
          </p:cNvSpPr>
          <p:nvPr>
            <p:ph type="ctrTitle"/>
          </p:nvPr>
        </p:nvSpPr>
        <p:spPr>
          <a:xfrm>
            <a:off x="5970897" y="1346268"/>
            <a:ext cx="5568285" cy="2809475"/>
          </a:xfrm>
        </p:spPr>
        <p:txBody>
          <a:bodyPr>
            <a:normAutofit/>
          </a:bodyPr>
          <a:lstStyle/>
          <a:p>
            <a:pPr algn="l" eaLnBrk="1" hangingPunct="1">
              <a:defRPr/>
            </a:pPr>
            <a:r>
              <a:rPr lang="en-US" altLang="it-IT" sz="4700" dirty="0">
                <a:solidFill>
                  <a:schemeClr val="accent1"/>
                </a:solidFill>
              </a:rPr>
              <a:t>THE RELATIONSHIP BETWEEN DEVELOPMENT AND POLLUTION</a:t>
            </a:r>
            <a:endParaRPr lang="it-IT" altLang="it-IT" sz="4700" dirty="0">
              <a:solidFill>
                <a:schemeClr val="accent1"/>
              </a:solidFill>
            </a:endParaRPr>
          </a:p>
        </p:txBody>
      </p:sp>
    </p:spTree>
    <p:extLst>
      <p:ext uri="{BB962C8B-B14F-4D97-AF65-F5344CB8AC3E}">
        <p14:creationId xmlns:p14="http://schemas.microsoft.com/office/powerpoint/2010/main" val="2697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594</TotalTime>
  <Words>2534</Words>
  <Application>Microsoft Office PowerPoint</Application>
  <PresentationFormat>Widescreen</PresentationFormat>
  <Paragraphs>251</Paragraphs>
  <Slides>35</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35</vt:i4>
      </vt:variant>
    </vt:vector>
  </HeadingPairs>
  <TitlesOfParts>
    <vt:vector size="44" baseType="lpstr">
      <vt:lpstr>Aptos</vt:lpstr>
      <vt:lpstr>arial</vt:lpstr>
      <vt:lpstr>Calibri</vt:lpstr>
      <vt:lpstr>Arabic Typesetting</vt:lpstr>
      <vt:lpstr>Meiryo</vt:lpstr>
      <vt:lpstr>Tahoma</vt:lpstr>
      <vt:lpstr>arial</vt:lpstr>
      <vt:lpstr>Aptos Display</vt:lpstr>
      <vt:lpstr>Office Theme</vt:lpstr>
      <vt:lpstr>Environmental risk and business strategies   trick or treat?</vt:lpstr>
      <vt:lpstr>Environmental risk and business strategies    threat or opportunity?</vt:lpstr>
      <vt:lpstr>Why should a company deal with the environment and the changes on our Planet?</vt:lpstr>
      <vt:lpstr>What really is the state of the environment? Must it be protected?</vt:lpstr>
      <vt:lpstr>GDP world (US$) </vt:lpstr>
      <vt:lpstr>Presentazione standard di PowerPoint</vt:lpstr>
      <vt:lpstr>Annual economic losses caused by weather - and climate - related extreme events in the EU Member States</vt:lpstr>
      <vt:lpstr>The World Answer - Paris Agreements</vt:lpstr>
      <vt:lpstr>THE RELATIONSHIP BETWEEN DEVELOPMENT AND POLLUTION</vt:lpstr>
      <vt:lpstr>Presentazione standard di PowerPoint</vt:lpstr>
      <vt:lpstr>Presentazione standard di PowerPoint</vt:lpstr>
      <vt:lpstr>Legislation</vt:lpstr>
      <vt:lpstr>Presentazione standard di PowerPoint</vt:lpstr>
      <vt:lpstr>Strategic Scenarios</vt:lpstr>
      <vt:lpstr>Presentazione standard di PowerPoint</vt:lpstr>
      <vt:lpstr>Presentazione standard di PowerPoint</vt:lpstr>
      <vt:lpstr>Presentazione standard di PowerPoint</vt:lpstr>
      <vt:lpstr>Sustainability Strategies</vt:lpstr>
      <vt:lpstr>Sustainable finance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Eco-innovation and circular economy</vt:lpstr>
      <vt:lpstr>Eco-innovation and circular economy</vt:lpstr>
      <vt:lpstr>Eco-innovation</vt:lpstr>
      <vt:lpstr>Eco-innovation and circular economy</vt:lpstr>
      <vt:lpstr>Legislation</vt:lpstr>
      <vt:lpstr>Difficulties</vt:lpstr>
      <vt:lpstr>Greenwashing</vt:lpstr>
      <vt:lpstr>Greenwashing</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Bruno Barbera</dc:creator>
  <cp:lastModifiedBy>BARBERA BRUNO</cp:lastModifiedBy>
  <cp:revision>19</cp:revision>
  <dcterms:created xsi:type="dcterms:W3CDTF">2024-10-08T15:10:09Z</dcterms:created>
  <dcterms:modified xsi:type="dcterms:W3CDTF">2024-10-28T12:22:00Z</dcterms:modified>
</cp:coreProperties>
</file>