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307" r:id="rId3"/>
    <p:sldId id="309" r:id="rId4"/>
    <p:sldId id="310" r:id="rId5"/>
    <p:sldId id="257" r:id="rId6"/>
    <p:sldId id="258" r:id="rId7"/>
    <p:sldId id="259" r:id="rId8"/>
    <p:sldId id="311" r:id="rId9"/>
    <p:sldId id="261" r:id="rId10"/>
    <p:sldId id="262" r:id="rId11"/>
    <p:sldId id="263" r:id="rId12"/>
    <p:sldId id="312" r:id="rId13"/>
    <p:sldId id="313" r:id="rId14"/>
    <p:sldId id="281" r:id="rId15"/>
    <p:sldId id="282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15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30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7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20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99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31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70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61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87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88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19/11/2024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8289" y="687897"/>
            <a:ext cx="10268125" cy="5438267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Nella seconda metà dell’Ottocento diffusione in Transilvania della corrente culturale dello «</a:t>
            </a:r>
            <a:r>
              <a:rPr lang="it-IT" dirty="0" err="1"/>
              <a:t>junimism</a:t>
            </a:r>
            <a:r>
              <a:rPr lang="it-IT" dirty="0"/>
              <a:t>»</a:t>
            </a:r>
          </a:p>
          <a:p>
            <a:pPr algn="just"/>
            <a:r>
              <a:rPr lang="it-IT" dirty="0"/>
              <a:t>La Società </a:t>
            </a:r>
            <a:r>
              <a:rPr lang="it-IT" dirty="0" err="1"/>
              <a:t>Junimea</a:t>
            </a:r>
            <a:r>
              <a:rPr lang="it-IT" dirty="0"/>
              <a:t> è fondata a </a:t>
            </a:r>
            <a:r>
              <a:rPr lang="it-IT" dirty="0" err="1"/>
              <a:t>Iaşi</a:t>
            </a:r>
            <a:r>
              <a:rPr lang="it-IT" dirty="0"/>
              <a:t> nel 1863 su posizioni tradizionaliste e antioccidentali</a:t>
            </a:r>
          </a:p>
          <a:p>
            <a:pPr algn="just"/>
            <a:r>
              <a:rPr lang="it-IT" dirty="0"/>
              <a:t>Principali esponenti: </a:t>
            </a:r>
            <a:r>
              <a:rPr lang="it-IT" dirty="0" err="1"/>
              <a:t>Titu</a:t>
            </a:r>
            <a:r>
              <a:rPr lang="it-IT" dirty="0"/>
              <a:t> </a:t>
            </a:r>
            <a:r>
              <a:rPr lang="it-IT" dirty="0" err="1"/>
              <a:t>Maiorescu</a:t>
            </a:r>
            <a:r>
              <a:rPr lang="it-IT" dirty="0"/>
              <a:t>, </a:t>
            </a:r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Slavici</a:t>
            </a:r>
            <a:r>
              <a:rPr lang="it-IT" dirty="0"/>
              <a:t> e </a:t>
            </a:r>
            <a:r>
              <a:rPr lang="it-IT" dirty="0" err="1"/>
              <a:t>Mihai</a:t>
            </a:r>
            <a:r>
              <a:rPr lang="it-IT" dirty="0"/>
              <a:t> </a:t>
            </a:r>
            <a:r>
              <a:rPr lang="it-IT" dirty="0" err="1"/>
              <a:t>Eminescu</a:t>
            </a:r>
            <a:endParaRPr lang="it-IT" dirty="0"/>
          </a:p>
          <a:p>
            <a:pPr algn="just"/>
            <a:r>
              <a:rPr lang="it-IT" dirty="0"/>
              <a:t>Opposizione allo «stato contrattuale» e sostegno allo «stato organico»</a:t>
            </a:r>
          </a:p>
          <a:p>
            <a:pPr algn="just"/>
            <a:r>
              <a:rPr lang="it-IT" dirty="0"/>
              <a:t>Esaltazione del mondo contadino quale «riserva spirituale» della nazione</a:t>
            </a:r>
          </a:p>
        </p:txBody>
      </p:sp>
    </p:spTree>
    <p:extLst>
      <p:ext uri="{BB962C8B-B14F-4D97-AF65-F5344CB8AC3E}">
        <p14:creationId xmlns:p14="http://schemas.microsoft.com/office/powerpoint/2010/main" val="768164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7" y="620689"/>
            <a:ext cx="10352015" cy="5505475"/>
          </a:xfrm>
        </p:spPr>
        <p:txBody>
          <a:bodyPr/>
          <a:lstStyle/>
          <a:p>
            <a:pPr algn="just"/>
            <a:r>
              <a:rPr lang="it-IT" dirty="0"/>
              <a:t>Nel maggio del 1918 la Romania aveva firmato il trattato di Bucarest con gli Imperi centrali, ma nel novembre del 1918 rientra in guerra</a:t>
            </a:r>
          </a:p>
          <a:p>
            <a:pPr algn="just"/>
            <a:r>
              <a:rPr lang="it-IT" dirty="0"/>
              <a:t>Il 12 ottobre il PNR aveva proclamato l’autodeterminazione dei romeni di Ungheria e Transilvania</a:t>
            </a:r>
          </a:p>
          <a:p>
            <a:pPr algn="just"/>
            <a:r>
              <a:rPr lang="it-IT" dirty="0"/>
              <a:t>Il 1° dicembre 1918 l’assemblea di Alba Iulia proclama l’unione della Transilvania alla Romania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565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7622" y="548681"/>
            <a:ext cx="10343626" cy="5577483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Congresso dei popoli oppressi di Roma nell’aprile del 1918</a:t>
            </a:r>
          </a:p>
          <a:p>
            <a:pPr algn="just"/>
            <a:r>
              <a:rPr lang="it-IT" sz="2400" dirty="0"/>
              <a:t>Organizzato da settori del governo italiano e dell’interventismo nazionalista e democratico</a:t>
            </a:r>
          </a:p>
          <a:p>
            <a:pPr algn="just"/>
            <a:r>
              <a:rPr lang="it-IT" sz="2400" dirty="0"/>
              <a:t>Partecipazione degli esponenti dei movimenti nazionali polacco, ceco, slovacco, jugoslavo e romeno</a:t>
            </a:r>
          </a:p>
          <a:p>
            <a:pPr algn="just"/>
            <a:r>
              <a:rPr lang="it-IT" sz="2400" dirty="0"/>
              <a:t>Patto di Roma: distruzione dell’Impero asburgico e autodeterminazione dei popoli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Formazione di una Legione romena, che combatté al fianco dell’esercito italiano nell’ultima parte della guerra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Ideologia di riferimento: mazzinianesimo, fratellanza dei popoli oppressi,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panlatinismo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89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Immagini relative alla Legione romena d’Italia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18" y="1772816"/>
            <a:ext cx="2734809" cy="331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056" y="1772816"/>
            <a:ext cx="2734810" cy="331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4" y="1772816"/>
            <a:ext cx="3150858" cy="3310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037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8565" y="855677"/>
            <a:ext cx="10368793" cy="5025006"/>
          </a:xfrm>
        </p:spPr>
        <p:txBody>
          <a:bodyPr>
            <a:noAutofit/>
          </a:bodyPr>
          <a:lstStyle/>
          <a:p>
            <a:pPr algn="just"/>
            <a:r>
              <a:rPr lang="it-IT" sz="2800" dirty="0" err="1"/>
              <a:t>Miroslav</a:t>
            </a:r>
            <a:r>
              <a:rPr lang="it-IT" sz="2800" dirty="0"/>
              <a:t> </a:t>
            </a:r>
            <a:r>
              <a:rPr lang="it-IT" sz="2800" dirty="0" err="1"/>
              <a:t>Hroch</a:t>
            </a:r>
            <a:r>
              <a:rPr lang="it-IT" sz="2800" dirty="0"/>
              <a:t>, </a:t>
            </a:r>
            <a:r>
              <a:rPr lang="it-IT" sz="2800" i="1" dirty="0"/>
              <a:t>Social </a:t>
            </a:r>
            <a:r>
              <a:rPr lang="it-IT" sz="2800" i="1" dirty="0" err="1"/>
              <a:t>Preconditions</a:t>
            </a:r>
            <a:r>
              <a:rPr lang="it-IT" sz="2800" i="1" dirty="0"/>
              <a:t> of National Revival in Europe. A Comparative Analysis of the Social </a:t>
            </a:r>
            <a:r>
              <a:rPr lang="it-IT" sz="2800" i="1" dirty="0" err="1"/>
              <a:t>Composition</a:t>
            </a:r>
            <a:r>
              <a:rPr lang="it-IT" sz="2800" i="1" dirty="0"/>
              <a:t> of </a:t>
            </a:r>
            <a:r>
              <a:rPr lang="it-IT" sz="2800" i="1" dirty="0" err="1"/>
              <a:t>Patriotic</a:t>
            </a:r>
            <a:r>
              <a:rPr lang="it-IT" sz="2800" i="1" dirty="0"/>
              <a:t> Groups </a:t>
            </a:r>
            <a:r>
              <a:rPr lang="it-IT" sz="2800" i="1" dirty="0" err="1"/>
              <a:t>among</a:t>
            </a:r>
            <a:r>
              <a:rPr lang="it-IT" sz="2800" i="1" dirty="0"/>
              <a:t> the </a:t>
            </a:r>
            <a:r>
              <a:rPr lang="it-IT" sz="2800" i="1" dirty="0" err="1"/>
              <a:t>Smaller</a:t>
            </a:r>
            <a:r>
              <a:rPr lang="it-IT" sz="2800" i="1" dirty="0"/>
              <a:t> </a:t>
            </a:r>
            <a:r>
              <a:rPr lang="it-IT" sz="2800" i="1" dirty="0" err="1"/>
              <a:t>European</a:t>
            </a:r>
            <a:r>
              <a:rPr lang="it-IT" sz="2800" i="1" dirty="0"/>
              <a:t> Nations</a:t>
            </a:r>
            <a:r>
              <a:rPr lang="it-IT" sz="2800" dirty="0"/>
              <a:t>, Columbia University Press, New York 2000 (I ed. inglese 1985, ed. or. 1968)</a:t>
            </a:r>
          </a:p>
        </p:txBody>
      </p:sp>
    </p:spTree>
    <p:extLst>
      <p:ext uri="{BB962C8B-B14F-4D97-AF65-F5344CB8AC3E}">
        <p14:creationId xmlns:p14="http://schemas.microsoft.com/office/powerpoint/2010/main" val="294537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7621" y="692697"/>
            <a:ext cx="10201013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 err="1"/>
              <a:t>Hroch</a:t>
            </a:r>
            <a:r>
              <a:rPr lang="it-IT" sz="2800" dirty="0"/>
              <a:t> analizza le circostanze storiche più favorevoli alla diffusione di sentimenti patriottici fra più larghe masse della popolazione</a:t>
            </a:r>
          </a:p>
          <a:p>
            <a:pPr algn="just"/>
            <a:r>
              <a:rPr lang="it-IT" sz="2800" dirty="0"/>
              <a:t>Importanza del metodo comparativo</a:t>
            </a:r>
          </a:p>
          <a:p>
            <a:pPr algn="just"/>
            <a:r>
              <a:rPr lang="it-IT" sz="2800" dirty="0"/>
              <a:t>Studio dei gruppi etnici non dominanti</a:t>
            </a:r>
          </a:p>
          <a:p>
            <a:pPr algn="just"/>
            <a:r>
              <a:rPr lang="it-IT" sz="2800" dirty="0"/>
              <a:t>Due momenti del movimento nazionale: periodo della lotta contro l’assolutismo, della rivoluzione borghese e dello sviluppo del capitalismo; periodo successivo alla vittoria del capitalismo, con lo sviluppo del movimento operaio.</a:t>
            </a:r>
          </a:p>
          <a:p>
            <a:pPr algn="just"/>
            <a:r>
              <a:rPr lang="it-IT" sz="2800" dirty="0"/>
              <a:t>Tre fasi del processo di formazione di un movimento nazionale: fase A (interesse intellettuale e letterario), fase B (agitazione patriottica), fase C (movimento nazionale di massa)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754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880844"/>
            <a:ext cx="10150679" cy="5245321"/>
          </a:xfrm>
        </p:spPr>
        <p:txBody>
          <a:bodyPr/>
          <a:lstStyle/>
          <a:p>
            <a:pPr algn="just"/>
            <a:r>
              <a:rPr lang="it-IT" dirty="0" err="1"/>
              <a:t>Hroch</a:t>
            </a:r>
            <a:r>
              <a:rPr lang="it-IT" dirty="0"/>
              <a:t> si concentra sulla fase B</a:t>
            </a:r>
          </a:p>
          <a:p>
            <a:pPr algn="just"/>
            <a:r>
              <a:rPr lang="it-IT" dirty="0"/>
              <a:t>Per il passaggio dalla fase B alla fase C è necessario introdurre all’interno dell’ideologia e dell’azione del movimento nazionale anche degli elementi di tipo sociale</a:t>
            </a:r>
          </a:p>
          <a:p>
            <a:pPr algn="just"/>
            <a:r>
              <a:rPr lang="it-IT" dirty="0"/>
              <a:t>Coinvolgimento dei contadini e degli operai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634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455" y="679508"/>
            <a:ext cx="10385571" cy="544665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Dibattito sull’occidentalizzazione della Romania</a:t>
            </a:r>
          </a:p>
          <a:p>
            <a:pPr algn="just"/>
            <a:r>
              <a:rPr lang="it-IT" sz="2800" dirty="0"/>
              <a:t>Nella costituzione romena del 1866 l’art. 7 discriminava gli ebrei</a:t>
            </a:r>
          </a:p>
          <a:p>
            <a:pPr algn="just"/>
            <a:r>
              <a:rPr lang="it-IT" sz="2800" dirty="0"/>
              <a:t>Tentativo delle grandi potenze di imporre una revisione alla costituzione romena con il trattato di Berlino del 1878</a:t>
            </a:r>
          </a:p>
          <a:p>
            <a:pPr algn="just"/>
            <a:r>
              <a:rPr lang="it-IT" sz="2800" dirty="0"/>
              <a:t>Nel 1878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Slavici</a:t>
            </a:r>
            <a:r>
              <a:rPr lang="it-IT" sz="2800" dirty="0"/>
              <a:t> pubblica </a:t>
            </a:r>
            <a:r>
              <a:rPr lang="it-IT" sz="2800" i="1" dirty="0" err="1"/>
              <a:t>Soll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Haben</a:t>
            </a:r>
            <a:r>
              <a:rPr lang="it-IT" sz="2800" i="1" dirty="0"/>
              <a:t>. </a:t>
            </a:r>
            <a:r>
              <a:rPr lang="it-IT" sz="2800" i="1" dirty="0" err="1"/>
              <a:t>Chestiunea</a:t>
            </a:r>
            <a:r>
              <a:rPr lang="it-IT" sz="2800" i="1" dirty="0"/>
              <a:t> </a:t>
            </a:r>
            <a:r>
              <a:rPr lang="it-IT" sz="2800" i="1" dirty="0" err="1"/>
              <a:t>evreilor</a:t>
            </a:r>
            <a:r>
              <a:rPr lang="it-IT" sz="2800" i="1" dirty="0"/>
              <a:t> </a:t>
            </a:r>
            <a:r>
              <a:rPr lang="it-IT" sz="2800" i="1" dirty="0" err="1"/>
              <a:t>din</a:t>
            </a:r>
            <a:r>
              <a:rPr lang="it-IT" sz="2800" i="1" dirty="0"/>
              <a:t> </a:t>
            </a:r>
            <a:r>
              <a:rPr lang="it-IT" sz="2800" i="1" dirty="0" err="1"/>
              <a:t>România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i="1" dirty="0"/>
              <a:t>Dare e Avere. La questione degli ebrei in Romania</a:t>
            </a:r>
            <a:r>
              <a:rPr lang="it-IT" sz="2800" dirty="0"/>
              <a:t>, ripubblicato come </a:t>
            </a:r>
            <a:r>
              <a:rPr lang="it-IT" sz="2800" i="1" dirty="0" err="1"/>
              <a:t>Primele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ultimele</a:t>
            </a:r>
            <a:r>
              <a:rPr lang="it-IT" sz="2800" dirty="0"/>
              <a:t> nel 2000)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questo volume, antisemitismo di tipo economico-sociale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Gli ebrei erano considerati parassiti: una «malattia sociale»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soluzione: gettarli nel Danubio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8234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455" y="679508"/>
            <a:ext cx="10385571" cy="544665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Dibattito sull’occidentalizzazione della Romania</a:t>
            </a:r>
          </a:p>
          <a:p>
            <a:pPr algn="just"/>
            <a:r>
              <a:rPr lang="it-IT" sz="2800" dirty="0"/>
              <a:t>Nella costituzione romena del 1866 l’art. 7 discriminava gli ebrei</a:t>
            </a:r>
          </a:p>
          <a:p>
            <a:pPr algn="just"/>
            <a:r>
              <a:rPr lang="it-IT" sz="2800" dirty="0"/>
              <a:t>Tentativo delle grandi potenze di imporre una revisione alla costituzione romena con il trattato di Berlino del 1878</a:t>
            </a:r>
          </a:p>
          <a:p>
            <a:pPr algn="just"/>
            <a:r>
              <a:rPr lang="it-IT" sz="2800" dirty="0"/>
              <a:t>Nel 1878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Slavici</a:t>
            </a:r>
            <a:r>
              <a:rPr lang="it-IT" sz="2800" dirty="0"/>
              <a:t> pubblica </a:t>
            </a:r>
            <a:r>
              <a:rPr lang="it-IT" sz="2800" i="1" dirty="0" err="1"/>
              <a:t>Soll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Haben</a:t>
            </a:r>
            <a:r>
              <a:rPr lang="it-IT" sz="2800" i="1" dirty="0"/>
              <a:t>. </a:t>
            </a:r>
            <a:r>
              <a:rPr lang="it-IT" sz="2800" i="1" dirty="0" err="1"/>
              <a:t>Chestiunea</a:t>
            </a:r>
            <a:r>
              <a:rPr lang="it-IT" sz="2800" i="1" dirty="0"/>
              <a:t> </a:t>
            </a:r>
            <a:r>
              <a:rPr lang="it-IT" sz="2800" i="1" dirty="0" err="1"/>
              <a:t>evreilor</a:t>
            </a:r>
            <a:r>
              <a:rPr lang="it-IT" sz="2800" i="1" dirty="0"/>
              <a:t> </a:t>
            </a:r>
            <a:r>
              <a:rPr lang="it-IT" sz="2800" i="1" dirty="0" err="1"/>
              <a:t>din</a:t>
            </a:r>
            <a:r>
              <a:rPr lang="it-IT" sz="2800" i="1" dirty="0"/>
              <a:t> </a:t>
            </a:r>
            <a:r>
              <a:rPr lang="it-IT" sz="2800" i="1" dirty="0" err="1"/>
              <a:t>România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i="1" dirty="0"/>
              <a:t>Dare e Avere. La questione degli ebrei in Romania</a:t>
            </a:r>
            <a:r>
              <a:rPr lang="it-IT" sz="2800" dirty="0"/>
              <a:t>, ripubblicato come </a:t>
            </a:r>
            <a:r>
              <a:rPr lang="it-IT" sz="2800" i="1" dirty="0" err="1"/>
              <a:t>Primele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ultimele</a:t>
            </a:r>
            <a:r>
              <a:rPr lang="it-IT" sz="2800" dirty="0"/>
              <a:t> nel 2000)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questo volume, antisemitismo di tipo economico-sociale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Gli ebrei erano considerati parassiti: una «malattia sociale»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soluzione: gettarli nel Danubio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7231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6" y="692697"/>
            <a:ext cx="10310070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dirty="0">
                <a:cs typeface="Times New Roman" panose="02020603050405020304" pitchFamily="18" charset="0"/>
              </a:rPr>
              <a:t>All’inizio del Novecento si sviluppa in Transilvania una corrente nazionalista più radicale</a:t>
            </a:r>
          </a:p>
          <a:p>
            <a:pPr algn="just"/>
            <a:r>
              <a:rPr lang="it-IT" sz="2400" dirty="0">
                <a:cs typeface="Times New Roman" panose="02020603050405020304" pitchFamily="18" charset="0"/>
              </a:rPr>
              <a:t>La rivista «S</a:t>
            </a:r>
            <a:r>
              <a:rPr lang="vi-VN" sz="2400" dirty="0">
                <a:cs typeface="Times New Roman" panose="02020603050405020304" pitchFamily="18" charset="0"/>
              </a:rPr>
              <a:t>ă</a:t>
            </a:r>
            <a:r>
              <a:rPr lang="it-IT" sz="2400" dirty="0">
                <a:cs typeface="Times New Roman" panose="02020603050405020304" pitchFamily="18" charset="0"/>
              </a:rPr>
              <a:t>m</a:t>
            </a:r>
            <a:r>
              <a:rPr lang="vi-VN" sz="2400" dirty="0">
                <a:cs typeface="Times New Roman" panose="02020603050405020304" pitchFamily="18" charset="0"/>
              </a:rPr>
              <a:t>ă</a:t>
            </a:r>
            <a:r>
              <a:rPr lang="it-IT" sz="2400" dirty="0">
                <a:cs typeface="Times New Roman" panose="02020603050405020304" pitchFamily="18" charset="0"/>
              </a:rPr>
              <a:t>n</a:t>
            </a:r>
            <a:r>
              <a:rPr lang="vi-VN" sz="2400" dirty="0">
                <a:cs typeface="Times New Roman" panose="02020603050405020304" pitchFamily="18" charset="0"/>
              </a:rPr>
              <a:t>ă</a:t>
            </a:r>
            <a:r>
              <a:rPr lang="it-IT" sz="2400" dirty="0" err="1">
                <a:cs typeface="Times New Roman" panose="02020603050405020304" pitchFamily="18" charset="0"/>
              </a:rPr>
              <a:t>torul</a:t>
            </a:r>
            <a:r>
              <a:rPr lang="it-IT" sz="2400" dirty="0">
                <a:cs typeface="Times New Roman" panose="02020603050405020304" pitchFamily="18" charset="0"/>
              </a:rPr>
              <a:t>», pubblicata a Bucarest fra il 1901 e il 1910, è un vettore di propagazione delle idee </a:t>
            </a:r>
            <a:r>
              <a:rPr lang="it-IT" sz="2400" dirty="0" err="1">
                <a:cs typeface="Times New Roman" panose="02020603050405020304" pitchFamily="18" charset="0"/>
              </a:rPr>
              <a:t>junimiste</a:t>
            </a:r>
            <a:r>
              <a:rPr lang="it-IT" sz="2400" dirty="0">
                <a:cs typeface="Times New Roman" panose="02020603050405020304" pitchFamily="18" charset="0"/>
              </a:rPr>
              <a:t> in Transilvania</a:t>
            </a:r>
          </a:p>
          <a:p>
            <a:pPr algn="just"/>
            <a:r>
              <a:rPr lang="it-IT" sz="2400" dirty="0">
                <a:cs typeface="Times New Roman" panose="02020603050405020304" pitchFamily="18" charset="0"/>
              </a:rPr>
              <a:t>Lo storico Nicolae </a:t>
            </a:r>
            <a:r>
              <a:rPr lang="it-IT" sz="2400" dirty="0" err="1">
                <a:cs typeface="Times New Roman" panose="02020603050405020304" pitchFamily="18" charset="0"/>
              </a:rPr>
              <a:t>Iorga</a:t>
            </a:r>
            <a:r>
              <a:rPr lang="it-IT" sz="2400" dirty="0">
                <a:cs typeface="Times New Roman" panose="02020603050405020304" pitchFamily="18" charset="0"/>
              </a:rPr>
              <a:t> è direttore di </a:t>
            </a:r>
            <a:r>
              <a:rPr lang="it-IT" sz="2400" dirty="0">
                <a:solidFill>
                  <a:prstClr val="black"/>
                </a:solidFill>
                <a:cs typeface="Times New Roman" panose="02020603050405020304" pitchFamily="18" charset="0"/>
              </a:rPr>
              <a:t>«S</a:t>
            </a:r>
            <a:r>
              <a:rPr lang="vi-VN" sz="2400" dirty="0">
                <a:solidFill>
                  <a:prstClr val="black"/>
                </a:solidFill>
                <a:cs typeface="Times New Roman" panose="02020603050405020304" pitchFamily="18" charset="0"/>
              </a:rPr>
              <a:t>ă</a:t>
            </a:r>
            <a:r>
              <a:rPr lang="it-IT" sz="2400" dirty="0">
                <a:solidFill>
                  <a:prstClr val="black"/>
                </a:solidFill>
                <a:cs typeface="Times New Roman" panose="02020603050405020304" pitchFamily="18" charset="0"/>
              </a:rPr>
              <a:t>m</a:t>
            </a:r>
            <a:r>
              <a:rPr lang="vi-VN" sz="2400" dirty="0">
                <a:solidFill>
                  <a:prstClr val="black"/>
                </a:solidFill>
                <a:cs typeface="Times New Roman" panose="02020603050405020304" pitchFamily="18" charset="0"/>
              </a:rPr>
              <a:t>ă</a:t>
            </a:r>
            <a:r>
              <a:rPr lang="it-IT" sz="2400" dirty="0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vi-VN" sz="2400" dirty="0">
                <a:solidFill>
                  <a:prstClr val="black"/>
                </a:solidFill>
                <a:cs typeface="Times New Roman" panose="02020603050405020304" pitchFamily="18" charset="0"/>
              </a:rPr>
              <a:t>ă</a:t>
            </a:r>
            <a:r>
              <a:rPr lang="it-IT" sz="24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torul</a:t>
            </a:r>
            <a:r>
              <a:rPr lang="it-IT" sz="2400" dirty="0">
                <a:solidFill>
                  <a:prstClr val="black"/>
                </a:solidFill>
                <a:cs typeface="Times New Roman" panose="02020603050405020304" pitchFamily="18" charset="0"/>
              </a:rPr>
              <a:t>» dal 1905 al 1906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Iorga fonda nel 1910 il Partito nazionalista democratico insieme al giurista Alexandru C.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Cuza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Ideologia: nazionalismo e antisemitismo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Molti giovani transilvani entrano in contatto con Iorga a Bucarest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Per Iorga il nazionalismo è un’ideologia totalizzante incompatibile con democrazia e liberalismo</a:t>
            </a:r>
          </a:p>
          <a:p>
            <a:pPr algn="just"/>
            <a:r>
              <a:rPr lang="it-IT" sz="2400" dirty="0"/>
              <a:t>Aurel Popovici diventa direttore di </a:t>
            </a:r>
            <a:r>
              <a:rPr lang="it-IT" sz="2400" dirty="0">
                <a:solidFill>
                  <a:prstClr val="black"/>
                </a:solidFill>
              </a:rPr>
              <a:t>«S</a:t>
            </a:r>
            <a:r>
              <a:rPr lang="vi-VN" sz="2400" dirty="0">
                <a:solidFill>
                  <a:prstClr val="black"/>
                </a:solidFill>
                <a:latin typeface="Times New Roman"/>
              </a:rPr>
              <a:t>ă</a:t>
            </a:r>
            <a:r>
              <a:rPr lang="it-IT" sz="2400" dirty="0">
                <a:solidFill>
                  <a:prstClr val="black"/>
                </a:solidFill>
              </a:rPr>
              <a:t>m</a:t>
            </a:r>
            <a:r>
              <a:rPr lang="vi-VN" sz="2400" dirty="0">
                <a:solidFill>
                  <a:prstClr val="black"/>
                </a:solidFill>
                <a:latin typeface="Times New Roman"/>
              </a:rPr>
              <a:t>ă</a:t>
            </a:r>
            <a:r>
              <a:rPr lang="it-IT" sz="2400" dirty="0">
                <a:solidFill>
                  <a:prstClr val="black"/>
                </a:solidFill>
              </a:rPr>
              <a:t>n</a:t>
            </a:r>
            <a:r>
              <a:rPr lang="vi-VN" sz="2400" dirty="0">
                <a:solidFill>
                  <a:prstClr val="black"/>
                </a:solidFill>
                <a:latin typeface="Times New Roman"/>
              </a:rPr>
              <a:t>ă</a:t>
            </a:r>
            <a:r>
              <a:rPr lang="it-IT" sz="2400" dirty="0" err="1">
                <a:solidFill>
                  <a:prstClr val="black"/>
                </a:solidFill>
              </a:rPr>
              <a:t>torul</a:t>
            </a:r>
            <a:r>
              <a:rPr lang="it-IT" sz="2400" dirty="0">
                <a:solidFill>
                  <a:prstClr val="black"/>
                </a:solidFill>
              </a:rPr>
              <a:t>» fra il 1908 e il 1909</a:t>
            </a:r>
          </a:p>
          <a:p>
            <a:pPr algn="just"/>
            <a:r>
              <a:rPr lang="it-IT" sz="2400" dirty="0">
                <a:solidFill>
                  <a:prstClr val="black"/>
                </a:solidFill>
              </a:rPr>
              <a:t>Popovici partecipa al dibattito fra </a:t>
            </a:r>
            <a:r>
              <a:rPr lang="it-IT" sz="2400" dirty="0" err="1">
                <a:solidFill>
                  <a:prstClr val="black"/>
                </a:solidFill>
              </a:rPr>
              <a:t>Kultur</a:t>
            </a:r>
            <a:r>
              <a:rPr lang="it-IT" sz="2400" dirty="0">
                <a:solidFill>
                  <a:prstClr val="black"/>
                </a:solidFill>
              </a:rPr>
              <a:t> e </a:t>
            </a:r>
            <a:r>
              <a:rPr lang="it-IT" sz="2400" dirty="0" err="1">
                <a:solidFill>
                  <a:prstClr val="black"/>
                </a:solidFill>
              </a:rPr>
              <a:t>Zivilisation</a:t>
            </a:r>
            <a:endParaRPr lang="it-IT" sz="2400" dirty="0">
              <a:solidFill>
                <a:prstClr val="black"/>
              </a:solidFill>
            </a:endParaRPr>
          </a:p>
          <a:p>
            <a:pPr algn="just"/>
            <a:r>
              <a:rPr lang="it-IT" sz="2400" dirty="0">
                <a:solidFill>
                  <a:prstClr val="black"/>
                </a:solidFill>
              </a:rPr>
              <a:t>Sia per Iorga che per Popovici la nazione è un’entità organica e la democrazia costituisce una fonte di disgregazione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9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Dall’inizio del Novecento alla</a:t>
            </a:r>
            <a:br>
              <a:rPr lang="it-IT" dirty="0"/>
            </a:br>
            <a:r>
              <a:rPr lang="it-IT" dirty="0"/>
              <a:t>Prima guerra mondiale</a:t>
            </a:r>
          </a:p>
        </p:txBody>
      </p:sp>
    </p:spTree>
    <p:extLst>
      <p:ext uri="{BB962C8B-B14F-4D97-AF65-F5344CB8AC3E}">
        <p14:creationId xmlns:p14="http://schemas.microsoft.com/office/powerpoint/2010/main" val="60569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899" y="620689"/>
            <a:ext cx="10435905" cy="5505475"/>
          </a:xfrm>
        </p:spPr>
        <p:txBody>
          <a:bodyPr/>
          <a:lstStyle/>
          <a:p>
            <a:pPr algn="just"/>
            <a:r>
              <a:rPr lang="it-IT" dirty="0"/>
              <a:t>In Romania si forma fra fine Ottocento e inizio Novecento un nucleo di fuorusciti transilvani</a:t>
            </a:r>
          </a:p>
          <a:p>
            <a:pPr algn="just"/>
            <a:r>
              <a:rPr lang="it-IT" dirty="0"/>
              <a:t>Fondazione della Lega per l’unità culturale di tutti i romeni a Bucarest nel 1890</a:t>
            </a:r>
          </a:p>
          <a:p>
            <a:pPr algn="just"/>
            <a:r>
              <a:rPr lang="it-IT" dirty="0"/>
              <a:t>Solo una piccola parte dei romeni di Transilvania era su posizioni irredentiste</a:t>
            </a:r>
          </a:p>
          <a:p>
            <a:pPr algn="just"/>
            <a:r>
              <a:rPr lang="it-IT" dirty="0"/>
              <a:t>A Bucarest lo storico Nicolae </a:t>
            </a:r>
            <a:r>
              <a:rPr lang="it-IT" dirty="0" err="1"/>
              <a:t>Iorga</a:t>
            </a:r>
            <a:r>
              <a:rPr lang="it-IT" dirty="0"/>
              <a:t> era il punto di riferimento per il movimento nazionale romeno di Transilvania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147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7622" y="692697"/>
            <a:ext cx="10343626" cy="5433467"/>
          </a:xfrm>
        </p:spPr>
        <p:txBody>
          <a:bodyPr/>
          <a:lstStyle/>
          <a:p>
            <a:pPr algn="just"/>
            <a:r>
              <a:rPr lang="it-IT" dirty="0"/>
              <a:t>Tentativi di accordo fra PNR e partito liberale ungherese di </a:t>
            </a:r>
            <a:r>
              <a:rPr lang="it-IT" dirty="0" err="1"/>
              <a:t>Tisza</a:t>
            </a:r>
            <a:r>
              <a:rPr lang="it-IT" dirty="0"/>
              <a:t> sulla base del comune pericolo panslavo</a:t>
            </a:r>
          </a:p>
          <a:p>
            <a:pPr algn="just"/>
            <a:r>
              <a:rPr lang="it-IT" dirty="0"/>
              <a:t>Tali tentativi erano appoggiati da Francesco Ferdinando e da Guglielmo II, anche se con prospettive diverse</a:t>
            </a:r>
          </a:p>
          <a:p>
            <a:pPr algn="just"/>
            <a:r>
              <a:rPr lang="it-IT" dirty="0"/>
              <a:t>Nel 1911 si intensificano le trattative al Belvedere di Vienna per una federalizzazione dell’impero alla presenza dei leader del PNR </a:t>
            </a:r>
            <a:r>
              <a:rPr lang="it-IT" dirty="0" err="1"/>
              <a:t>Iuliu</a:t>
            </a:r>
            <a:r>
              <a:rPr lang="it-IT" dirty="0"/>
              <a:t> </a:t>
            </a:r>
            <a:r>
              <a:rPr lang="it-IT" dirty="0" err="1"/>
              <a:t>Maniu</a:t>
            </a:r>
            <a:r>
              <a:rPr lang="it-IT" dirty="0"/>
              <a:t> e Alexandru </a:t>
            </a:r>
            <a:r>
              <a:rPr lang="it-IT" dirty="0" err="1"/>
              <a:t>Vaida-Voevod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963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899" y="548681"/>
            <a:ext cx="10402349" cy="55774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Per Francesco Ferdinando il suffragio universale avrebbe avuto la funzione di mettere in minoranza l’aristocrazia magiara nel parlamento di Budapest a vantaggio dei movimenti nazionali, rafforzando la compagine dell’Impero</a:t>
            </a:r>
          </a:p>
          <a:p>
            <a:pPr algn="just"/>
            <a:r>
              <a:rPr lang="it-IT" dirty="0"/>
              <a:t>All’interno del PNR si rafforza una corrente radicale che contesta la posizione filo-asburgica e moderata della dirigenza</a:t>
            </a:r>
          </a:p>
          <a:p>
            <a:pPr algn="just"/>
            <a:r>
              <a:rPr lang="it-IT" dirty="0"/>
              <a:t>Sono i «</a:t>
            </a:r>
            <a:r>
              <a:rPr lang="it-IT" dirty="0" err="1"/>
              <a:t>tineri</a:t>
            </a:r>
            <a:r>
              <a:rPr lang="it-IT" dirty="0"/>
              <a:t> </a:t>
            </a:r>
            <a:r>
              <a:rPr lang="it-IT" dirty="0" err="1"/>
              <a:t>oţeliţi</a:t>
            </a:r>
            <a:r>
              <a:rPr lang="it-IT" dirty="0"/>
              <a:t>» (giovani di acciaio) guidati dal poeta </a:t>
            </a:r>
            <a:r>
              <a:rPr lang="it-IT" dirty="0" err="1"/>
              <a:t>Octavian</a:t>
            </a:r>
            <a:r>
              <a:rPr lang="it-IT" dirty="0"/>
              <a:t> </a:t>
            </a:r>
            <a:r>
              <a:rPr lang="it-IT" dirty="0" err="1"/>
              <a:t>Goga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078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548681"/>
            <a:ext cx="10578518" cy="55774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«</a:t>
            </a:r>
            <a:r>
              <a:rPr lang="it-IT" dirty="0" err="1"/>
              <a:t>goghisti</a:t>
            </a:r>
            <a:r>
              <a:rPr lang="it-IT" dirty="0"/>
              <a:t>» sono appoggiati nel </a:t>
            </a:r>
            <a:r>
              <a:rPr lang="it-IT" dirty="0" err="1"/>
              <a:t>Regat</a:t>
            </a:r>
            <a:r>
              <a:rPr lang="it-IT" dirty="0"/>
              <a:t> da Nicolae </a:t>
            </a:r>
            <a:r>
              <a:rPr lang="it-IT" dirty="0" err="1"/>
              <a:t>Iorga</a:t>
            </a:r>
            <a:endParaRPr lang="it-IT" dirty="0"/>
          </a:p>
          <a:p>
            <a:pPr algn="just"/>
            <a:r>
              <a:rPr lang="it-IT" dirty="0"/>
              <a:t>Lo studioso britannico Robert William </a:t>
            </a:r>
            <a:r>
              <a:rPr lang="it-IT" dirty="0" err="1"/>
              <a:t>Seton</a:t>
            </a:r>
            <a:r>
              <a:rPr lang="it-IT" dirty="0"/>
              <a:t>-Watson è un sostenitore dei diritti delle nazionalità oppresse e durante la guerra sostiene lo smembramento dell’Impero asburgico</a:t>
            </a:r>
          </a:p>
          <a:p>
            <a:pPr algn="just"/>
            <a:r>
              <a:rPr lang="it-IT" dirty="0"/>
              <a:t>Dopo l’ingresso in guerra della Romania al fianco dell’Intesa, </a:t>
            </a:r>
            <a:r>
              <a:rPr lang="it-IT" dirty="0" err="1"/>
              <a:t>Vaida</a:t>
            </a:r>
            <a:r>
              <a:rPr lang="it-IT" dirty="0"/>
              <a:t>, </a:t>
            </a:r>
            <a:r>
              <a:rPr lang="it-IT" dirty="0" err="1"/>
              <a:t>Maniu</a:t>
            </a:r>
            <a:r>
              <a:rPr lang="it-IT" dirty="0"/>
              <a:t>, </a:t>
            </a:r>
            <a:r>
              <a:rPr lang="it-IT" dirty="0" err="1"/>
              <a:t>Popovici</a:t>
            </a:r>
            <a:r>
              <a:rPr lang="it-IT" dirty="0"/>
              <a:t> e </a:t>
            </a:r>
            <a:r>
              <a:rPr lang="it-IT" dirty="0" err="1"/>
              <a:t>Slavici</a:t>
            </a:r>
            <a:r>
              <a:rPr lang="it-IT" dirty="0"/>
              <a:t> sono lealisti asburgici, mentre </a:t>
            </a:r>
            <a:r>
              <a:rPr lang="it-IT" dirty="0" err="1"/>
              <a:t>Goga</a:t>
            </a:r>
            <a:r>
              <a:rPr lang="it-IT" dirty="0"/>
              <a:t> e il pedagogista nazionalista </a:t>
            </a:r>
            <a:r>
              <a:rPr lang="it-IT" dirty="0" err="1"/>
              <a:t>Onisifor</a:t>
            </a:r>
            <a:r>
              <a:rPr lang="it-IT" dirty="0"/>
              <a:t> </a:t>
            </a:r>
            <a:r>
              <a:rPr lang="it-IT" dirty="0" err="1"/>
              <a:t>Ghibu</a:t>
            </a:r>
            <a:r>
              <a:rPr lang="it-IT" dirty="0"/>
              <a:t> si trasferiscono in Moldavia dove alimentano il locale movimento nazionale romeno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836510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Dall’inizio del Novecento alla Prima guerra mondiale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Immagini relative alla Legione romena d’Italia</vt:lpstr>
      <vt:lpstr>Miroslav Hroch, Social Preconditions of National Revival in Europe. A Comparative Analysis of the Social Composition of Patriotic Groups among the Smaller European Nations, Columbia University Press, New York 2000 (I ed. inglese 1985, ed. or. 1968)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2024-11-19T10:12:06Z</dcterms:created>
  <dcterms:modified xsi:type="dcterms:W3CDTF">2024-11-19T10:12:47Z</dcterms:modified>
</cp:coreProperties>
</file>