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7" r:id="rId2"/>
    <p:sldId id="729" r:id="rId3"/>
    <p:sldId id="712" r:id="rId4"/>
    <p:sldId id="724" r:id="rId5"/>
    <p:sldId id="730" r:id="rId6"/>
    <p:sldId id="713" r:id="rId7"/>
    <p:sldId id="714" r:id="rId8"/>
    <p:sldId id="731" r:id="rId9"/>
    <p:sldId id="735" r:id="rId10"/>
    <p:sldId id="720" r:id="rId11"/>
    <p:sldId id="733" r:id="rId12"/>
    <p:sldId id="732" r:id="rId13"/>
    <p:sldId id="734" r:id="rId14"/>
    <p:sldId id="736" r:id="rId15"/>
    <p:sldId id="721" r:id="rId16"/>
    <p:sldId id="728" r:id="rId17"/>
    <p:sldId id="722" r:id="rId18"/>
    <p:sldId id="727" r:id="rId19"/>
    <p:sldId id="628" r:id="rId20"/>
    <p:sldId id="737" r:id="rId21"/>
    <p:sldId id="738" r:id="rId22"/>
    <p:sldId id="739" r:id="rId23"/>
    <p:sldId id="740" r:id="rId24"/>
    <p:sldId id="742" r:id="rId25"/>
    <p:sldId id="741" r:id="rId26"/>
    <p:sldId id="743" r:id="rId27"/>
    <p:sldId id="744" r:id="rId28"/>
    <p:sldId id="745" r:id="rId29"/>
    <p:sldId id="747" r:id="rId30"/>
    <p:sldId id="749" r:id="rId31"/>
    <p:sldId id="748" r:id="rId32"/>
    <p:sldId id="746" r:id="rId33"/>
    <p:sldId id="750" r:id="rId3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391439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11/26/2024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87653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11/26/2024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37703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11/26/2024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46312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11/26/2024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5740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11/26/2024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a:t>
            </a:fld>
            <a:endParaRPr/>
          </a:p>
        </p:txBody>
      </p:sp>
    </p:spTree>
    <p:extLst>
      <p:ext uri="{BB962C8B-B14F-4D97-AF65-F5344CB8AC3E}">
        <p14:creationId xmlns:p14="http://schemas.microsoft.com/office/powerpoint/2010/main" val="333366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11/26/2024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18948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11/26/2024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206180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11/26/2024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318882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11/26/2024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spTree>
    <p:extLst>
      <p:ext uri="{BB962C8B-B14F-4D97-AF65-F5344CB8AC3E}">
        <p14:creationId xmlns:p14="http://schemas.microsoft.com/office/powerpoint/2010/main" val="413199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11/26/2024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337368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11/26/2024</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a:t>
            </a:fld>
            <a:endParaRPr/>
          </a:p>
        </p:txBody>
      </p:sp>
    </p:spTree>
    <p:extLst>
      <p:ext uri="{BB962C8B-B14F-4D97-AF65-F5344CB8AC3E}">
        <p14:creationId xmlns:p14="http://schemas.microsoft.com/office/powerpoint/2010/main" val="321654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840">
          <p15:clr>
            <a:srgbClr val="F26B43"/>
          </p15:clr>
        </p15:guide>
        <p15:guide id="5" orient="horz" pos="216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bin"/><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bin"/><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mirbase.or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91740"/>
            <a:ext cx="9601200" cy="931025"/>
          </a:xfrm>
        </p:spPr>
        <p:txBody>
          <a:bodyPr/>
          <a:lstStyle/>
          <a:p>
            <a:r>
              <a:rPr lang="it-IT" sz="4800" dirty="0"/>
              <a:t>LECTURE 9</a:t>
            </a:r>
            <a:br>
              <a:rPr lang="it-IT" sz="4800" dirty="0"/>
            </a:br>
            <a:r>
              <a:rPr lang="it-IT" sz="4800" dirty="0"/>
              <a:t>Small RNA </a:t>
            </a:r>
            <a:r>
              <a:rPr lang="it-IT" sz="4800" dirty="0" err="1"/>
              <a:t>analysis</a:t>
            </a:r>
            <a:r>
              <a:rPr lang="it-IT" sz="4800" dirty="0"/>
              <a:t>, single-</a:t>
            </a:r>
            <a:r>
              <a:rPr lang="it-IT" sz="4800" dirty="0" err="1"/>
              <a:t>cell</a:t>
            </a:r>
            <a:r>
              <a:rPr lang="it-IT" sz="4800" dirty="0"/>
              <a:t> RNA-</a:t>
            </a:r>
            <a:r>
              <a:rPr lang="it-IT" sz="4800" dirty="0" err="1"/>
              <a:t>seq</a:t>
            </a:r>
            <a:r>
              <a:rPr lang="it-IT" sz="4800" dirty="0"/>
              <a:t> and </a:t>
            </a:r>
            <a:r>
              <a:rPr lang="it-IT" sz="4800" dirty="0" err="1"/>
              <a:t>spatial</a:t>
            </a:r>
            <a:r>
              <a:rPr lang="it-IT" sz="4800" dirty="0"/>
              <a:t> </a:t>
            </a:r>
            <a:r>
              <a:rPr lang="it-IT" sz="4800" dirty="0" err="1"/>
              <a:t>transcriptomics</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RNA-</a:t>
            </a:r>
            <a:r>
              <a:rPr lang="it-IT" dirty="0" err="1"/>
              <a:t>seq</a:t>
            </a:r>
            <a:r>
              <a:rPr lang="it-IT" dirty="0"/>
              <a:t> </a:t>
            </a:r>
            <a:r>
              <a:rPr lang="it-IT" dirty="0" err="1"/>
              <a:t>approaches</a:t>
            </a:r>
            <a:endParaRPr lang="it-IT" dirty="0"/>
          </a:p>
        </p:txBody>
      </p:sp>
      <p:sp>
        <p:nvSpPr>
          <p:cNvPr id="3" name="Content Placeholder 2"/>
          <p:cNvSpPr>
            <a:spLocks noGrp="1"/>
          </p:cNvSpPr>
          <p:nvPr>
            <p:ph idx="1"/>
          </p:nvPr>
        </p:nvSpPr>
        <p:spPr>
          <a:xfrm>
            <a:off x="474757" y="1401732"/>
            <a:ext cx="5860869" cy="4901700"/>
          </a:xfrm>
        </p:spPr>
        <p:txBody>
          <a:bodyPr>
            <a:normAutofit lnSpcReduction="10000"/>
          </a:bodyPr>
          <a:lstStyle/>
          <a:p>
            <a:pPr algn="just"/>
            <a:r>
              <a:rPr lang="en-US" dirty="0"/>
              <a:t>The ability to perform these studies depends on our ability to isolate individual cells from a biological sample</a:t>
            </a:r>
          </a:p>
          <a:p>
            <a:pPr algn="just"/>
            <a:r>
              <a:rPr lang="en-US" dirty="0"/>
              <a:t>Multiple approaches are possible, but each one has its advantages and its disadvantages. Among these, the most relevant ones are:</a:t>
            </a:r>
          </a:p>
          <a:p>
            <a:pPr algn="just">
              <a:buFont typeface="Wingdings" panose="05000000000000000000" pitchFamily="2" charset="2"/>
              <a:buChar char="Ø"/>
            </a:pPr>
            <a:r>
              <a:rPr lang="en-US" dirty="0"/>
              <a:t>Throughput (i.e. number of cells that can be analyzed)</a:t>
            </a:r>
          </a:p>
          <a:p>
            <a:pPr algn="just">
              <a:buFont typeface="Wingdings" panose="05000000000000000000" pitchFamily="2" charset="2"/>
              <a:buChar char="Ø"/>
            </a:pPr>
            <a:r>
              <a:rPr lang="en-US" dirty="0"/>
              <a:t>Specificity of isolation of cells of interest</a:t>
            </a:r>
          </a:p>
          <a:p>
            <a:pPr algn="just">
              <a:buFont typeface="Wingdings" panose="05000000000000000000" pitchFamily="2" charset="2"/>
              <a:buChar char="Ø"/>
            </a:pPr>
            <a:r>
              <a:rPr lang="en-US" dirty="0"/>
              <a:t>Need to dissociate cells, losing spatial information</a:t>
            </a:r>
          </a:p>
          <a:p>
            <a:pPr algn="just">
              <a:buFont typeface="Wingdings" panose="05000000000000000000" pitchFamily="2" charset="2"/>
              <a:buChar char="Ø"/>
            </a:pPr>
            <a:r>
              <a:rPr lang="en-US" dirty="0"/>
              <a:t>High cost of the equipment needed and technical expertise required</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1235" y="913697"/>
            <a:ext cx="4870087" cy="5559720"/>
          </a:xfrm>
          <a:prstGeom prst="rect">
            <a:avLst/>
          </a:prstGeom>
        </p:spPr>
      </p:pic>
    </p:spTree>
    <p:extLst>
      <p:ext uri="{BB962C8B-B14F-4D97-AF65-F5344CB8AC3E}">
        <p14:creationId xmlns:p14="http://schemas.microsoft.com/office/powerpoint/2010/main" val="239825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a:t>
            </a:r>
            <a:r>
              <a:rPr lang="it-IT" dirty="0" err="1"/>
              <a:t>isolation</a:t>
            </a:r>
            <a:r>
              <a:rPr lang="it-IT" dirty="0"/>
              <a:t> </a:t>
            </a:r>
            <a:r>
              <a:rPr lang="it-IT" dirty="0" err="1"/>
              <a:t>approaches</a:t>
            </a:r>
            <a:endParaRPr lang="it-IT" dirty="0"/>
          </a:p>
        </p:txBody>
      </p:sp>
      <p:sp>
        <p:nvSpPr>
          <p:cNvPr id="3" name="Content Placeholder 2"/>
          <p:cNvSpPr>
            <a:spLocks noGrp="1"/>
          </p:cNvSpPr>
          <p:nvPr>
            <p:ph idx="1"/>
          </p:nvPr>
        </p:nvSpPr>
        <p:spPr>
          <a:xfrm>
            <a:off x="474757" y="1272042"/>
            <a:ext cx="10960159" cy="4901700"/>
          </a:xfrm>
        </p:spPr>
        <p:txBody>
          <a:bodyPr>
            <a:normAutofit/>
          </a:bodyPr>
          <a:lstStyle/>
          <a:p>
            <a:pPr algn="just"/>
            <a:r>
              <a:rPr lang="en-US" b="1" dirty="0"/>
              <a:t>FACS (Fluorescence Activated Cell Sorting)</a:t>
            </a:r>
            <a:r>
              <a:rPr lang="en-US" dirty="0"/>
              <a:t>: allows the identification of different cell types in a heterogeneous cell population based on size, granularity, and fluorescence. Fluorescence is due to the use of monoclonal antibodies directed towards surface markers of target known cell types</a:t>
            </a:r>
          </a:p>
          <a:p>
            <a:pPr algn="just"/>
            <a:r>
              <a:rPr lang="en-US" dirty="0"/>
              <a:t> Cells need to be separated from each other before the analysis, a large number of cells is required in suspension (&gt;10,000 per sample); requires the use of fluorescent markers, one for each type of known target cell type (resolution up to 10-15 types)</a:t>
            </a:r>
            <a:endParaRPr lang="it-IT" dirty="0"/>
          </a:p>
        </p:txBody>
      </p:sp>
      <p:pic>
        <p:nvPicPr>
          <p:cNvPr id="6" name="Picture 5" descr="A screenshot of a computer&#10;&#10;Description automatically generated">
            <a:extLst>
              <a:ext uri="{FF2B5EF4-FFF2-40B4-BE49-F238E27FC236}">
                <a16:creationId xmlns:a16="http://schemas.microsoft.com/office/drawing/2014/main" id="{8D8D991F-A362-0D58-4801-4B71C3D868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6739" y="3852582"/>
            <a:ext cx="10038521" cy="2321160"/>
          </a:xfrm>
          <a:prstGeom prst="rect">
            <a:avLst/>
          </a:prstGeom>
        </p:spPr>
      </p:pic>
    </p:spTree>
    <p:extLst>
      <p:ext uri="{BB962C8B-B14F-4D97-AF65-F5344CB8AC3E}">
        <p14:creationId xmlns:p14="http://schemas.microsoft.com/office/powerpoint/2010/main" val="54593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a:t>
            </a:r>
            <a:r>
              <a:rPr lang="it-IT" dirty="0" err="1"/>
              <a:t>isolation</a:t>
            </a:r>
            <a:r>
              <a:rPr lang="it-IT" dirty="0"/>
              <a:t> </a:t>
            </a:r>
            <a:r>
              <a:rPr lang="it-IT" dirty="0" err="1"/>
              <a:t>approaches</a:t>
            </a:r>
            <a:endParaRPr lang="it-IT" dirty="0"/>
          </a:p>
        </p:txBody>
      </p:sp>
      <p:sp>
        <p:nvSpPr>
          <p:cNvPr id="3" name="Content Placeholder 2"/>
          <p:cNvSpPr>
            <a:spLocks noGrp="1"/>
          </p:cNvSpPr>
          <p:nvPr>
            <p:ph idx="1"/>
          </p:nvPr>
        </p:nvSpPr>
        <p:spPr>
          <a:xfrm>
            <a:off x="474758" y="1401732"/>
            <a:ext cx="6830610" cy="4901700"/>
          </a:xfrm>
        </p:spPr>
        <p:txBody>
          <a:bodyPr>
            <a:normAutofit lnSpcReduction="10000"/>
          </a:bodyPr>
          <a:lstStyle/>
          <a:p>
            <a:pPr algn="just"/>
            <a:r>
              <a:rPr lang="en-US" b="1" dirty="0"/>
              <a:t>Magnetic-Activated Cell Sorting (MACS)</a:t>
            </a:r>
            <a:r>
              <a:rPr lang="en-US" dirty="0"/>
              <a:t>:  magnetic beads coated with an antibody specific towards a surface antigen can be used to separate target cells in a sample from all the other cell types. Cost-effective and simple, but (</a:t>
            </a:r>
            <a:r>
              <a:rPr lang="en-US" dirty="0" err="1"/>
              <a:t>i</a:t>
            </a:r>
            <a:r>
              <a:rPr lang="en-US" dirty="0"/>
              <a:t>) can only target surface antigens and (ii) unlike FACS does not allow to discriminate populations by expression level</a:t>
            </a:r>
          </a:p>
          <a:p>
            <a:pPr algn="just"/>
            <a:r>
              <a:rPr lang="en-US" b="1" dirty="0"/>
              <a:t>Laser Capture Microdissection (LCM)</a:t>
            </a:r>
            <a:r>
              <a:rPr lang="en-US" dirty="0"/>
              <a:t>: allows high precision, can work with solid tissue samples, usually previously fixed on a slide, but requires highly trained staff for cell identification; the throughput is low</a:t>
            </a:r>
          </a:p>
          <a:p>
            <a:pPr algn="just"/>
            <a:r>
              <a:rPr lang="en-US" b="1" dirty="0"/>
              <a:t>Manual Cell Picking/Micromanipulation</a:t>
            </a:r>
            <a:r>
              <a:rPr lang="en-US" dirty="0"/>
              <a:t>: similar to LCM, but involves the use of pipettes for cell picking. Can be also used on live cell cultures or on embryos. Very low throughput, requires highly skilled staff</a:t>
            </a:r>
          </a:p>
        </p:txBody>
      </p:sp>
      <p:pic>
        <p:nvPicPr>
          <p:cNvPr id="8" name="Picture 7" descr="A diagram of a sample&#10;&#10;Description automatically generated">
            <a:extLst>
              <a:ext uri="{FF2B5EF4-FFF2-40B4-BE49-F238E27FC236}">
                <a16:creationId xmlns:a16="http://schemas.microsoft.com/office/drawing/2014/main" id="{3684CE17-B056-2EE1-FE2F-1F7AA72A8B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063" y="3769018"/>
            <a:ext cx="4132179" cy="2267988"/>
          </a:xfrm>
          <a:prstGeom prst="rect">
            <a:avLst/>
          </a:prstGeom>
        </p:spPr>
      </p:pic>
      <p:pic>
        <p:nvPicPr>
          <p:cNvPr id="10" name="Picture 9" descr="Diagram of a cell culture process&#10;&#10;Description automatically generated with medium confidence">
            <a:extLst>
              <a:ext uri="{FF2B5EF4-FFF2-40B4-BE49-F238E27FC236}">
                <a16:creationId xmlns:a16="http://schemas.microsoft.com/office/drawing/2014/main" id="{BA59EC44-1B20-CF52-B1F9-183F76D20C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17552" y="1247940"/>
            <a:ext cx="4267200" cy="2255520"/>
          </a:xfrm>
          <a:prstGeom prst="rect">
            <a:avLst/>
          </a:prstGeom>
        </p:spPr>
      </p:pic>
    </p:spTree>
    <p:extLst>
      <p:ext uri="{BB962C8B-B14F-4D97-AF65-F5344CB8AC3E}">
        <p14:creationId xmlns:p14="http://schemas.microsoft.com/office/powerpoint/2010/main" val="222482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a:t>
            </a:r>
            <a:r>
              <a:rPr lang="it-IT" dirty="0" err="1"/>
              <a:t>isolation</a:t>
            </a:r>
            <a:r>
              <a:rPr lang="it-IT" dirty="0"/>
              <a:t> </a:t>
            </a:r>
            <a:r>
              <a:rPr lang="it-IT" dirty="0" err="1"/>
              <a:t>approaches</a:t>
            </a:r>
            <a:endParaRPr lang="it-IT" dirty="0"/>
          </a:p>
        </p:txBody>
      </p:sp>
      <p:sp>
        <p:nvSpPr>
          <p:cNvPr id="3" name="Content Placeholder 2"/>
          <p:cNvSpPr>
            <a:spLocks noGrp="1"/>
          </p:cNvSpPr>
          <p:nvPr>
            <p:ph idx="1"/>
          </p:nvPr>
        </p:nvSpPr>
        <p:spPr>
          <a:xfrm>
            <a:off x="474757" y="1305538"/>
            <a:ext cx="10960159" cy="2767153"/>
          </a:xfrm>
        </p:spPr>
        <p:txBody>
          <a:bodyPr>
            <a:normAutofit fontScale="92500" lnSpcReduction="10000"/>
          </a:bodyPr>
          <a:lstStyle/>
          <a:p>
            <a:pPr algn="just"/>
            <a:r>
              <a:rPr lang="en-US" b="1" dirty="0"/>
              <a:t>Microfluidic devices</a:t>
            </a:r>
            <a:r>
              <a:rPr lang="en-US" dirty="0"/>
              <a:t>: their use has been steadily increasing over the past few years due to the possible application to very low reaction volumes, the ease of use and the possibility to combine them with FACS/MACS approaches</a:t>
            </a:r>
          </a:p>
          <a:p>
            <a:pPr algn="just"/>
            <a:r>
              <a:rPr lang="en-US" dirty="0"/>
              <a:t> These approaches can isolate single cells based on 3 main types of approaches: (1) </a:t>
            </a:r>
            <a:r>
              <a:rPr lang="en-US" b="1" dirty="0"/>
              <a:t>traps-based methods</a:t>
            </a:r>
            <a:r>
              <a:rPr lang="en-US" dirty="0"/>
              <a:t>; (2)</a:t>
            </a:r>
            <a:r>
              <a:rPr lang="en-US" b="1" dirty="0"/>
              <a:t>valves-based methods</a:t>
            </a:r>
            <a:r>
              <a:rPr lang="en-US" dirty="0"/>
              <a:t>; (3) </a:t>
            </a:r>
            <a:r>
              <a:rPr lang="en-US" b="1" dirty="0"/>
              <a:t>droplet-based methods</a:t>
            </a:r>
          </a:p>
          <a:p>
            <a:pPr algn="just"/>
            <a:r>
              <a:rPr lang="en-AU" dirty="0"/>
              <a:t>Traps are very simple, as they are basically microwells that can only accommodate a single cell; valve-based methods are the most complex ones, and they usually involve the combination of FACS/MACS; in droplet-based methods, each cell is associated with a droplet and beads in oil (resembles emulsion PCR, but beads are not magnetic)</a:t>
            </a:r>
          </a:p>
        </p:txBody>
      </p:sp>
      <p:pic>
        <p:nvPicPr>
          <p:cNvPr id="5" name="Picture 4" descr="Diagram of a diagram of a pressure valve&#10;&#10;Description automatically generated">
            <a:extLst>
              <a:ext uri="{FF2B5EF4-FFF2-40B4-BE49-F238E27FC236}">
                <a16:creationId xmlns:a16="http://schemas.microsoft.com/office/drawing/2014/main" id="{E7BEDE84-3BBA-705D-9979-9DFD899A60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3432" y="4168885"/>
            <a:ext cx="7482348" cy="2250203"/>
          </a:xfrm>
          <a:prstGeom prst="rect">
            <a:avLst/>
          </a:prstGeom>
        </p:spPr>
      </p:pic>
    </p:spTree>
    <p:extLst>
      <p:ext uri="{BB962C8B-B14F-4D97-AF65-F5344CB8AC3E}">
        <p14:creationId xmlns:p14="http://schemas.microsoft.com/office/powerpoint/2010/main" val="295310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Droplet-</a:t>
            </a:r>
            <a:r>
              <a:rPr lang="it-IT" dirty="0" err="1"/>
              <a:t>based</a:t>
            </a:r>
            <a:r>
              <a:rPr lang="it-IT" dirty="0"/>
              <a:t> </a:t>
            </a:r>
            <a:r>
              <a:rPr lang="it-IT" dirty="0" err="1"/>
              <a:t>approaches</a:t>
            </a:r>
            <a:endParaRPr lang="it-IT" dirty="0"/>
          </a:p>
        </p:txBody>
      </p:sp>
      <p:pic>
        <p:nvPicPr>
          <p:cNvPr id="8" name="Content Placeholder 7" descr="A diagram of a cell division&#10;&#10;Description automatically generated">
            <a:extLst>
              <a:ext uri="{FF2B5EF4-FFF2-40B4-BE49-F238E27FC236}">
                <a16:creationId xmlns:a16="http://schemas.microsoft.com/office/drawing/2014/main" id="{8835C418-A88C-B5C5-6F3C-BE92E688D0A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2315"/>
          <a:stretch/>
        </p:blipFill>
        <p:spPr>
          <a:xfrm>
            <a:off x="517829" y="1083290"/>
            <a:ext cx="6002599" cy="5335798"/>
          </a:xfrm>
        </p:spPr>
      </p:pic>
      <p:sp>
        <p:nvSpPr>
          <p:cNvPr id="9" name="TextBox 8">
            <a:extLst>
              <a:ext uri="{FF2B5EF4-FFF2-40B4-BE49-F238E27FC236}">
                <a16:creationId xmlns:a16="http://schemas.microsoft.com/office/drawing/2014/main" id="{9E1CFB1B-AB4C-E5A0-860C-393D95CCC953}"/>
              </a:ext>
            </a:extLst>
          </p:cNvPr>
          <p:cNvSpPr txBox="1"/>
          <p:nvPr/>
        </p:nvSpPr>
        <p:spPr>
          <a:xfrm>
            <a:off x="6676103" y="1350532"/>
            <a:ext cx="5338916" cy="4801314"/>
          </a:xfrm>
          <a:prstGeom prst="rect">
            <a:avLst/>
          </a:prstGeom>
          <a:noFill/>
        </p:spPr>
        <p:txBody>
          <a:bodyPr wrap="square" rtlCol="0">
            <a:spAutoFit/>
          </a:bodyPr>
          <a:lstStyle/>
          <a:p>
            <a:pPr algn="just"/>
            <a:r>
              <a:rPr lang="en-US" dirty="0"/>
              <a:t>This slide shows three examples of different commercial kits used for a microfluidics droplet-based </a:t>
            </a:r>
            <a:r>
              <a:rPr lang="en-US" dirty="0" err="1"/>
              <a:t>scRNA</a:t>
            </a:r>
            <a:r>
              <a:rPr lang="en-US" dirty="0"/>
              <a:t>-seq approach</a:t>
            </a:r>
          </a:p>
          <a:p>
            <a:pPr algn="just"/>
            <a:endParaRPr lang="en-US" dirty="0"/>
          </a:p>
          <a:p>
            <a:pPr algn="just"/>
            <a:r>
              <a:rPr lang="en-US" dirty="0"/>
              <a:t>The beads serve the purpose of isolating mRNAs, since their surface is coated with oligos ending with </a:t>
            </a:r>
            <a:r>
              <a:rPr lang="en-US" dirty="0" err="1"/>
              <a:t>polyT</a:t>
            </a:r>
            <a:r>
              <a:rPr lang="en-US" dirty="0"/>
              <a:t> and including PCR primers (for </a:t>
            </a:r>
            <a:r>
              <a:rPr lang="en-US" dirty="0" err="1"/>
              <a:t>polony</a:t>
            </a:r>
            <a:r>
              <a:rPr lang="en-US" dirty="0"/>
              <a:t> generation), UMI and cell barcodes</a:t>
            </a:r>
          </a:p>
          <a:p>
            <a:pPr algn="just"/>
            <a:endParaRPr lang="en-US" dirty="0"/>
          </a:p>
          <a:p>
            <a:pPr algn="just"/>
            <a:r>
              <a:rPr lang="en-US" dirty="0"/>
              <a:t>The libraries are prepared with dual indexes (one barcode at each end), allowing a very high level of multiplexing</a:t>
            </a:r>
          </a:p>
          <a:p>
            <a:pPr algn="just"/>
            <a:endParaRPr lang="en-US" dirty="0"/>
          </a:p>
          <a:p>
            <a:pPr algn="just"/>
            <a:r>
              <a:rPr lang="en-US" dirty="0"/>
              <a:t>Different strategies are used for library preparation, which in any case also requires a cell lysis step before mRNA isolation</a:t>
            </a:r>
          </a:p>
        </p:txBody>
      </p:sp>
    </p:spTree>
    <p:extLst>
      <p:ext uri="{BB962C8B-B14F-4D97-AF65-F5344CB8AC3E}">
        <p14:creationId xmlns:p14="http://schemas.microsoft.com/office/powerpoint/2010/main" val="143384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28" y="1096932"/>
            <a:ext cx="5860869" cy="4901700"/>
          </a:xfrm>
        </p:spPr>
        <p:txBody>
          <a:bodyPr>
            <a:normAutofit/>
          </a:bodyPr>
          <a:lstStyle/>
          <a:p>
            <a:pPr algn="just"/>
            <a:r>
              <a:rPr lang="en-US" dirty="0"/>
              <a:t>Because mRNA input is low and selection strategies are based on poly-A selection, it is known that </a:t>
            </a:r>
            <a:r>
              <a:rPr lang="en-US" b="1" dirty="0"/>
              <a:t>only the top 10-20% of the most highly expressed transcripts will be represented in the library</a:t>
            </a:r>
          </a:p>
          <a:p>
            <a:pPr algn="just"/>
            <a:r>
              <a:rPr lang="en-US" b="1" u="sng" dirty="0"/>
              <a:t>We exclusively use a 3'-tag library preparation approach</a:t>
            </a:r>
            <a:r>
              <a:rPr lang="en-US" dirty="0"/>
              <a:t> because of the need to keep the costs down and analyzing large numbers of cells in parallel</a:t>
            </a:r>
          </a:p>
          <a:p>
            <a:pPr algn="just"/>
            <a:r>
              <a:rPr lang="en-US" dirty="0"/>
              <a:t>Fundamental use of barcodes and UMIs (reads derived from each cell must be clearly identifiable!)</a:t>
            </a:r>
          </a:p>
          <a:p>
            <a:pPr algn="just"/>
            <a:r>
              <a:rPr lang="en-US" dirty="0"/>
              <a:t>Approach subject to much more potential bias than classical RNA-seq approaches</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97189" y="931985"/>
            <a:ext cx="5105140" cy="5380892"/>
          </a:xfrm>
          <a:prstGeom prst="rect">
            <a:avLst/>
          </a:prstGeom>
        </p:spPr>
      </p:pic>
      <p:sp>
        <p:nvSpPr>
          <p:cNvPr id="7" name="Title 1">
            <a:extLst>
              <a:ext uri="{FF2B5EF4-FFF2-40B4-BE49-F238E27FC236}">
                <a16:creationId xmlns:a16="http://schemas.microsoft.com/office/drawing/2014/main" id="{2393DE08-81A6-C7B0-A2E9-5F8F7007D42F}"/>
              </a:ext>
            </a:extLst>
          </p:cNvPr>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RNA-</a:t>
            </a:r>
            <a:r>
              <a:rPr lang="it-IT" dirty="0" err="1"/>
              <a:t>seq</a:t>
            </a:r>
            <a:r>
              <a:rPr lang="it-IT" dirty="0"/>
              <a:t> </a:t>
            </a:r>
            <a:r>
              <a:rPr lang="it-IT" dirty="0" err="1"/>
              <a:t>approaches</a:t>
            </a:r>
            <a:endParaRPr lang="it-IT" dirty="0"/>
          </a:p>
        </p:txBody>
      </p:sp>
    </p:spTree>
    <p:extLst>
      <p:ext uri="{BB962C8B-B14F-4D97-AF65-F5344CB8AC3E}">
        <p14:creationId xmlns:p14="http://schemas.microsoft.com/office/powerpoint/2010/main" val="1192770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RNA-</a:t>
            </a:r>
            <a:r>
              <a:rPr lang="it-IT" dirty="0" err="1"/>
              <a:t>seq</a:t>
            </a:r>
            <a:r>
              <a:rPr lang="it-IT" dirty="0"/>
              <a:t>: </a:t>
            </a:r>
            <a:r>
              <a:rPr lang="it-IT" dirty="0" err="1"/>
              <a:t>barcodes</a:t>
            </a:r>
            <a:r>
              <a:rPr lang="it-IT" dirty="0"/>
              <a:t> and UMI</a:t>
            </a:r>
          </a:p>
        </p:txBody>
      </p:sp>
      <p:sp>
        <p:nvSpPr>
          <p:cNvPr id="3" name="Content Placeholder 2"/>
          <p:cNvSpPr>
            <a:spLocks noGrp="1"/>
          </p:cNvSpPr>
          <p:nvPr>
            <p:ph idx="1"/>
          </p:nvPr>
        </p:nvSpPr>
        <p:spPr>
          <a:xfrm>
            <a:off x="435429" y="1096932"/>
            <a:ext cx="4734448" cy="4901700"/>
          </a:xfrm>
        </p:spPr>
        <p:txBody>
          <a:bodyPr>
            <a:normAutofit/>
          </a:bodyPr>
          <a:lstStyle/>
          <a:p>
            <a:pPr algn="just"/>
            <a:r>
              <a:rPr lang="en-US" b="1" u="sng" dirty="0"/>
              <a:t>Each barcode identifies a cell</a:t>
            </a:r>
          </a:p>
          <a:p>
            <a:pPr algn="just"/>
            <a:r>
              <a:rPr lang="en-US" b="1" u="sng" dirty="0"/>
              <a:t>Each UMI identifies a molecule</a:t>
            </a:r>
          </a:p>
          <a:p>
            <a:pPr algn="just"/>
            <a:r>
              <a:rPr lang="en-US" dirty="0"/>
              <a:t>Useful in </a:t>
            </a:r>
            <a:r>
              <a:rPr lang="en-US" dirty="0" err="1"/>
              <a:t>scRNA</a:t>
            </a:r>
            <a:r>
              <a:rPr lang="en-US" dirty="0"/>
              <a:t>-seq because you start with little input RNA and consequently the “amplification noise” can be considerable</a:t>
            </a:r>
          </a:p>
          <a:p>
            <a:pPr algn="just"/>
            <a:r>
              <a:rPr lang="en-US" dirty="0"/>
              <a:t>Dramatically reduces the number of duplicate reads, ensuring more accurate quantification</a:t>
            </a:r>
          </a:p>
          <a:p>
            <a:pPr algn="just"/>
            <a:r>
              <a:rPr lang="en-US" b="1" u="sng" dirty="0">
                <a:solidFill>
                  <a:srgbClr val="FF0000"/>
                </a:solidFill>
              </a:rPr>
              <a:t>Usually the target of </a:t>
            </a:r>
            <a:r>
              <a:rPr lang="en-US" b="1" u="sng" dirty="0" err="1">
                <a:solidFill>
                  <a:srgbClr val="FF0000"/>
                </a:solidFill>
              </a:rPr>
              <a:t>scRNA</a:t>
            </a:r>
            <a:r>
              <a:rPr lang="en-US" b="1" u="sng" dirty="0">
                <a:solidFill>
                  <a:srgbClr val="FF0000"/>
                </a:solidFill>
              </a:rPr>
              <a:t>-seq analysis ranges from about 500 to 10 thousand cells</a:t>
            </a:r>
            <a:r>
              <a:rPr lang="en-US" dirty="0"/>
              <a:t> (each one is characterized by a unique barcode)</a:t>
            </a:r>
            <a:endParaRPr lang="it-IT"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1908" y="1301261"/>
            <a:ext cx="5732605" cy="4853194"/>
          </a:xfrm>
          <a:prstGeom prst="rect">
            <a:avLst/>
          </a:prstGeom>
        </p:spPr>
      </p:pic>
    </p:spTree>
    <p:extLst>
      <p:ext uri="{BB962C8B-B14F-4D97-AF65-F5344CB8AC3E}">
        <p14:creationId xmlns:p14="http://schemas.microsoft.com/office/powerpoint/2010/main" val="297322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428" y="1096932"/>
            <a:ext cx="5860869" cy="4901700"/>
          </a:xfrm>
        </p:spPr>
        <p:txBody>
          <a:bodyPr>
            <a:normAutofit/>
          </a:bodyPr>
          <a:lstStyle/>
          <a:p>
            <a:pPr algn="just"/>
            <a:r>
              <a:rPr lang="en-US" dirty="0"/>
              <a:t>What is the ultimate goal?</a:t>
            </a:r>
          </a:p>
          <a:p>
            <a:pPr algn="just"/>
            <a:r>
              <a:rPr lang="en-US" dirty="0"/>
              <a:t>Identifying </a:t>
            </a:r>
            <a:r>
              <a:rPr lang="en-US" b="1" dirty="0"/>
              <a:t>groups of cells that show similar expression profiles </a:t>
            </a:r>
            <a:r>
              <a:rPr lang="en-US" dirty="0"/>
              <a:t>-&gt; cell types that share the same function (specialized blood cells for example), or groups of cells with aberrant expression profiles (cancer cells)</a:t>
            </a:r>
          </a:p>
          <a:p>
            <a:pPr algn="just"/>
            <a:r>
              <a:rPr lang="en-US" dirty="0"/>
              <a:t>At the same time, we can better define which genes are specifically expressed by highly specialized cells in a tissue</a:t>
            </a:r>
          </a:p>
          <a:p>
            <a:pPr algn="just"/>
            <a:r>
              <a:rPr lang="en-US" dirty="0"/>
              <a:t>This information would be “lost” (because it is averaged with expression data from all other cell types) in RNA-seq data from a whole tissue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6480" y="864696"/>
            <a:ext cx="4690573" cy="5683467"/>
          </a:xfrm>
          <a:prstGeom prst="rect">
            <a:avLst/>
          </a:prstGeom>
        </p:spPr>
      </p:pic>
      <p:sp>
        <p:nvSpPr>
          <p:cNvPr id="7" name="Title 1">
            <a:extLst>
              <a:ext uri="{FF2B5EF4-FFF2-40B4-BE49-F238E27FC236}">
                <a16:creationId xmlns:a16="http://schemas.microsoft.com/office/drawing/2014/main" id="{40D57676-067D-2F7A-50D7-1F6E771B285C}"/>
              </a:ext>
            </a:extLst>
          </p:cNvPr>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RNA-</a:t>
            </a:r>
            <a:r>
              <a:rPr lang="it-IT" dirty="0" err="1"/>
              <a:t>seq</a:t>
            </a:r>
            <a:r>
              <a:rPr lang="it-IT" dirty="0"/>
              <a:t> </a:t>
            </a:r>
            <a:r>
              <a:rPr lang="it-IT" dirty="0" err="1"/>
              <a:t>approaches</a:t>
            </a:r>
            <a:endParaRPr lang="it-IT" dirty="0"/>
          </a:p>
        </p:txBody>
      </p:sp>
    </p:spTree>
    <p:extLst>
      <p:ext uri="{BB962C8B-B14F-4D97-AF65-F5344CB8AC3E}">
        <p14:creationId xmlns:p14="http://schemas.microsoft.com/office/powerpoint/2010/main" val="965617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405819"/>
          </a:xfrm>
        </p:spPr>
        <p:txBody>
          <a:bodyPr>
            <a:normAutofit fontScale="90000"/>
          </a:bodyPr>
          <a:lstStyle/>
          <a:p>
            <a:r>
              <a:rPr lang="it-IT" dirty="0"/>
              <a:t>Single-</a:t>
            </a:r>
            <a:r>
              <a:rPr lang="it-IT" dirty="0" err="1"/>
              <a:t>cell</a:t>
            </a:r>
            <a:r>
              <a:rPr lang="it-IT" dirty="0"/>
              <a:t> vs single-nuclei RNA-</a:t>
            </a:r>
            <a:r>
              <a:rPr lang="it-IT" dirty="0" err="1"/>
              <a:t>seq</a:t>
            </a:r>
            <a:endParaRPr lang="it-IT" dirty="0"/>
          </a:p>
        </p:txBody>
      </p:sp>
      <p:sp>
        <p:nvSpPr>
          <p:cNvPr id="3" name="Content Placeholder 2"/>
          <p:cNvSpPr>
            <a:spLocks noGrp="1"/>
          </p:cNvSpPr>
          <p:nvPr>
            <p:ph idx="1"/>
          </p:nvPr>
        </p:nvSpPr>
        <p:spPr>
          <a:xfrm>
            <a:off x="400259" y="1413455"/>
            <a:ext cx="5860869" cy="4901700"/>
          </a:xfrm>
        </p:spPr>
        <p:txBody>
          <a:bodyPr>
            <a:normAutofit/>
          </a:bodyPr>
          <a:lstStyle/>
          <a:p>
            <a:pPr algn="just"/>
            <a:r>
              <a:rPr lang="en-US" dirty="0"/>
              <a:t>Some cell types (e.g., adipocytes, neurons, extracellular matrix cells) can be extremely difficult to separate</a:t>
            </a:r>
          </a:p>
          <a:p>
            <a:pPr algn="just"/>
            <a:r>
              <a:rPr lang="en-US" dirty="0"/>
              <a:t>Nucleus isolation allows analysis of these cells as well, using a rapid (and not too aggressive) isolation protocol</a:t>
            </a:r>
          </a:p>
          <a:p>
            <a:pPr algn="just"/>
            <a:r>
              <a:rPr lang="en-US" dirty="0"/>
              <a:t>Pros: ability to analyze expression profiles of any cell type, easy operation even from non-fresh, frozen or preserved samples by various methods</a:t>
            </a:r>
          </a:p>
          <a:p>
            <a:pPr algn="just"/>
            <a:r>
              <a:rPr lang="en-US" dirty="0"/>
              <a:t>Cons: highlights nuclear transcription (pre-splicing), no possibility to study alternative splicing, excludes mitochondrial and </a:t>
            </a:r>
            <a:r>
              <a:rPr lang="en-US" dirty="0" err="1"/>
              <a:t>plastidial</a:t>
            </a:r>
            <a:r>
              <a:rPr lang="en-US" dirty="0"/>
              <a:t> transcripts</a:t>
            </a:r>
            <a:endParaRPr lang="it-IT"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9488" y="938670"/>
            <a:ext cx="5274957" cy="3300616"/>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488" y="4239286"/>
            <a:ext cx="5184531" cy="2393525"/>
          </a:xfrm>
          <a:prstGeom prst="rect">
            <a:avLst/>
          </a:prstGeom>
        </p:spPr>
      </p:pic>
    </p:spTree>
    <p:extLst>
      <p:ext uri="{BB962C8B-B14F-4D97-AF65-F5344CB8AC3E}">
        <p14:creationId xmlns:p14="http://schemas.microsoft.com/office/powerpoint/2010/main" val="362516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err="1"/>
              <a:t>Graphical</a:t>
            </a:r>
            <a:r>
              <a:rPr lang="it-IT" dirty="0"/>
              <a:t> </a:t>
            </a:r>
            <a:r>
              <a:rPr lang="it-IT" dirty="0" err="1"/>
              <a:t>representation</a:t>
            </a:r>
            <a:r>
              <a:rPr lang="it-IT" dirty="0"/>
              <a:t> of </a:t>
            </a:r>
            <a:r>
              <a:rPr lang="it-IT" dirty="0" err="1"/>
              <a:t>scRNA-seq</a:t>
            </a:r>
            <a:r>
              <a:rPr lang="it-IT" dirty="0"/>
              <a:t> data</a:t>
            </a:r>
            <a:endParaRPr lang="en-US" dirty="0"/>
          </a:p>
        </p:txBody>
      </p:sp>
      <p:sp>
        <p:nvSpPr>
          <p:cNvPr id="5" name="CasellaDiTesto 4"/>
          <p:cNvSpPr txBox="1"/>
          <p:nvPr/>
        </p:nvSpPr>
        <p:spPr>
          <a:xfrm>
            <a:off x="567558" y="5274210"/>
            <a:ext cx="11214537"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624D38"/>
                </a:solidFill>
                <a:effectLst/>
                <a:uLnTx/>
                <a:uFillTx/>
                <a:latin typeface="Century Gothic"/>
                <a:ea typeface="+mn-ea"/>
                <a:cs typeface="+mn-cs"/>
              </a:rPr>
              <a:t>Some alternative algorithms have been developed in recent years, which seem in some cases to be able to present in a more “informative” graphical guise the main differences between different samples. These include the methods of </a:t>
            </a:r>
            <a:r>
              <a:rPr kumimoji="0" lang="en-US" sz="1400" b="1" i="0" u="none" strike="noStrike" kern="1200" cap="none" spc="0" normalizeH="0" baseline="0" noProof="0" dirty="0" err="1">
                <a:ln>
                  <a:noFill/>
                </a:ln>
                <a:solidFill>
                  <a:srgbClr val="624D38"/>
                </a:solidFill>
                <a:effectLst/>
                <a:uLnTx/>
                <a:uFillTx/>
                <a:latin typeface="Century Gothic"/>
                <a:ea typeface="+mn-ea"/>
                <a:cs typeface="+mn-cs"/>
              </a:rPr>
              <a:t>tSNE</a:t>
            </a:r>
            <a:r>
              <a:rPr kumimoji="0" lang="en-US" sz="1400" b="0" i="0" u="none" strike="noStrike" kern="1200" cap="none" spc="0" normalizeH="0" baseline="0" noProof="0" dirty="0">
                <a:ln>
                  <a:noFill/>
                </a:ln>
                <a:solidFill>
                  <a:srgbClr val="624D38"/>
                </a:solidFill>
                <a:effectLst/>
                <a:uLnTx/>
                <a:uFillTx/>
                <a:latin typeface="Century Gothic"/>
                <a:ea typeface="+mn-ea"/>
                <a:cs typeface="+mn-cs"/>
              </a:rPr>
              <a:t> (t-distributed stochastic neighbor embedding) and </a:t>
            </a:r>
            <a:r>
              <a:rPr kumimoji="0" lang="en-US" sz="1400" b="1" i="0" u="none" strike="noStrike" kern="1200" cap="none" spc="0" normalizeH="0" baseline="0" noProof="0" dirty="0">
                <a:ln>
                  <a:noFill/>
                </a:ln>
                <a:solidFill>
                  <a:srgbClr val="624D38"/>
                </a:solidFill>
                <a:effectLst/>
                <a:uLnTx/>
                <a:uFillTx/>
                <a:latin typeface="Century Gothic"/>
                <a:ea typeface="+mn-ea"/>
                <a:cs typeface="+mn-cs"/>
              </a:rPr>
              <a:t>elastic embedding</a:t>
            </a:r>
            <a:r>
              <a:rPr kumimoji="0" lang="en-US" sz="1400" b="0" i="0" u="none" strike="noStrike" kern="1200" cap="none" spc="0" normalizeH="0" baseline="0" noProof="0" dirty="0">
                <a:ln>
                  <a:noFill/>
                </a:ln>
                <a:solidFill>
                  <a:srgbClr val="624D38"/>
                </a:solidFill>
                <a:effectLst/>
                <a:uLnTx/>
                <a:uFillTx/>
                <a:latin typeface="Century Gothic"/>
                <a:ea typeface="+mn-ea"/>
                <a:cs typeface="+mn-cs"/>
              </a:rPr>
              <a:t> (EE), which are encountering strong expansion in recent years in the field of single-cell RNA-seq</a:t>
            </a:r>
            <a:endParaRPr kumimoji="0" lang="it-IT" sz="1400" b="0" i="0" u="none" strike="noStrike" kern="1200" cap="none" spc="0" normalizeH="0" baseline="0" noProof="0" dirty="0">
              <a:ln>
                <a:noFill/>
              </a:ln>
              <a:solidFill>
                <a:srgbClr val="624D38"/>
              </a:solidFill>
              <a:effectLst/>
              <a:uLnTx/>
              <a:uFillTx/>
              <a:latin typeface="Century Gothic"/>
              <a:ea typeface="+mn-ea"/>
              <a:cs typeface="+mn-cs"/>
            </a:endParaRPr>
          </a:p>
        </p:txBody>
      </p:sp>
      <p:pic>
        <p:nvPicPr>
          <p:cNvPr id="4098" name="Picture 2" descr="rna-se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245" y="1207512"/>
            <a:ext cx="7024853" cy="3910501"/>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7995138" y="3092610"/>
            <a:ext cx="3358662" cy="1754326"/>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rgbClr val="624D38"/>
                </a:solidFill>
                <a:effectLst/>
                <a:uLnTx/>
                <a:uFillTx/>
                <a:latin typeface="Century Gothic"/>
                <a:ea typeface="+mn-ea"/>
                <a:cs typeface="+mn-cs"/>
              </a:rPr>
              <a:t>N.B. in </a:t>
            </a:r>
            <a:r>
              <a:rPr kumimoji="0" lang="en-US" sz="1800" b="0" i="0" u="none" strike="noStrike" kern="1200" cap="none" spc="0" normalizeH="0" baseline="0" noProof="0" dirty="0">
                <a:ln>
                  <a:noFill/>
                </a:ln>
                <a:solidFill>
                  <a:srgbClr val="624D38"/>
                </a:solidFill>
                <a:effectLst/>
                <a:uLnTx/>
                <a:uFillTx/>
                <a:latin typeface="Century Gothic"/>
                <a:ea typeface="+mn-ea"/>
                <a:cs typeface="+mn-cs"/>
              </a:rPr>
              <a:t>these representations, each dot corresponds to a cell type, colors are used to discriminate different tissues from each other</a:t>
            </a:r>
          </a:p>
        </p:txBody>
      </p:sp>
      <p:sp>
        <p:nvSpPr>
          <p:cNvPr id="4" name="TextBox 3">
            <a:extLst>
              <a:ext uri="{FF2B5EF4-FFF2-40B4-BE49-F238E27FC236}">
                <a16:creationId xmlns:a16="http://schemas.microsoft.com/office/drawing/2014/main" id="{FD967E35-3443-AF12-7253-72AAA0B5EDAA}"/>
              </a:ext>
            </a:extLst>
          </p:cNvPr>
          <p:cNvSpPr txBox="1"/>
          <p:nvPr/>
        </p:nvSpPr>
        <p:spPr>
          <a:xfrm>
            <a:off x="7995138" y="1465006"/>
            <a:ext cx="3358662" cy="1200329"/>
          </a:xfrm>
          <a:prstGeom prst="rect">
            <a:avLst/>
          </a:prstGeom>
          <a:noFill/>
        </p:spPr>
        <p:txBody>
          <a:bodyPr wrap="square" rtlCol="0">
            <a:spAutoFit/>
          </a:bodyPr>
          <a:lstStyle/>
          <a:p>
            <a:pPr algn="ctr"/>
            <a:r>
              <a:rPr lang="en-US" dirty="0"/>
              <a:t>PCA-like graphs are the standard way for representing </a:t>
            </a:r>
            <a:r>
              <a:rPr lang="en-US" dirty="0" err="1"/>
              <a:t>scRNA</a:t>
            </a:r>
            <a:r>
              <a:rPr lang="en-US" dirty="0"/>
              <a:t>-seq data</a:t>
            </a:r>
          </a:p>
        </p:txBody>
      </p:sp>
    </p:spTree>
    <p:extLst>
      <p:ext uri="{BB962C8B-B14F-4D97-AF65-F5344CB8AC3E}">
        <p14:creationId xmlns:p14="http://schemas.microsoft.com/office/powerpoint/2010/main" val="414805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743CA-6499-5D20-5661-FF4E24367373}"/>
              </a:ext>
            </a:extLst>
          </p:cNvPr>
          <p:cNvSpPr>
            <a:spLocks noGrp="1"/>
          </p:cNvSpPr>
          <p:nvPr>
            <p:ph type="title"/>
          </p:nvPr>
        </p:nvSpPr>
        <p:spPr>
          <a:xfrm>
            <a:off x="1341120" y="438912"/>
            <a:ext cx="9509760" cy="583643"/>
          </a:xfrm>
        </p:spPr>
        <p:txBody>
          <a:bodyPr/>
          <a:lstStyle/>
          <a:p>
            <a:r>
              <a:rPr lang="en-US" dirty="0"/>
              <a:t>Small RNA sequencing – a definition</a:t>
            </a:r>
          </a:p>
        </p:txBody>
      </p:sp>
      <p:sp>
        <p:nvSpPr>
          <p:cNvPr id="3" name="Content Placeholder 2">
            <a:extLst>
              <a:ext uri="{FF2B5EF4-FFF2-40B4-BE49-F238E27FC236}">
                <a16:creationId xmlns:a16="http://schemas.microsoft.com/office/drawing/2014/main" id="{B802F483-E112-FA46-2533-ACFE52B2EC54}"/>
              </a:ext>
            </a:extLst>
          </p:cNvPr>
          <p:cNvSpPr>
            <a:spLocks noGrp="1"/>
          </p:cNvSpPr>
          <p:nvPr>
            <p:ph idx="1"/>
          </p:nvPr>
        </p:nvSpPr>
        <p:spPr/>
        <p:txBody>
          <a:bodyPr/>
          <a:lstStyle/>
          <a:p>
            <a:pPr algn="just"/>
            <a:r>
              <a:rPr lang="en-US" dirty="0"/>
              <a:t>The term “</a:t>
            </a:r>
            <a:r>
              <a:rPr lang="en-US" b="1" dirty="0"/>
              <a:t>small RNA</a:t>
            </a:r>
            <a:r>
              <a:rPr lang="en-US" dirty="0"/>
              <a:t>” is generally used to describe a heterogeneous group of RNA molecules which size ranges between 20 and 200 </a:t>
            </a:r>
            <a:r>
              <a:rPr lang="en-US" dirty="0" err="1"/>
              <a:t>nt</a:t>
            </a:r>
            <a:r>
              <a:rPr lang="en-US" dirty="0"/>
              <a:t>, and are therefore smaller than the usual size of mRNAs</a:t>
            </a:r>
          </a:p>
          <a:p>
            <a:pPr algn="just"/>
            <a:r>
              <a:rPr lang="en-US" dirty="0"/>
              <a:t>Nevertheless, such definition is broad and arbitrary, since many different types of RNA molecules with different function would fall within this definition: snRNA, snoRNA, </a:t>
            </a:r>
            <a:r>
              <a:rPr lang="en-US" dirty="0" err="1"/>
              <a:t>piRNA</a:t>
            </a:r>
            <a:r>
              <a:rPr lang="en-US" dirty="0"/>
              <a:t>, miRNA, YRNA, tRNA and siRNA</a:t>
            </a:r>
          </a:p>
          <a:p>
            <a:pPr algn="just"/>
            <a:r>
              <a:rPr lang="en-US" dirty="0"/>
              <a:t>However, in the overwhelming majority of cases the target of small RNA sequencing approaches are </a:t>
            </a:r>
            <a:r>
              <a:rPr lang="en-US" b="1" u="sng" dirty="0"/>
              <a:t>miRNAs</a:t>
            </a:r>
            <a:r>
              <a:rPr lang="en-US" dirty="0"/>
              <a:t>, the most abundant class of cellular small RNAs</a:t>
            </a:r>
          </a:p>
          <a:p>
            <a:pPr algn="just"/>
            <a:r>
              <a:rPr lang="en-US" dirty="0"/>
              <a:t>Therefore, </a:t>
            </a:r>
            <a:r>
              <a:rPr lang="en-US" b="1" dirty="0"/>
              <a:t>small RNA sequencing and miRNA-seq are often used interchangeably as synonymous terms</a:t>
            </a:r>
          </a:p>
        </p:txBody>
      </p:sp>
    </p:spTree>
    <p:extLst>
      <p:ext uri="{BB962C8B-B14F-4D97-AF65-F5344CB8AC3E}">
        <p14:creationId xmlns:p14="http://schemas.microsoft.com/office/powerpoint/2010/main" val="170917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err="1"/>
              <a:t>Graphical</a:t>
            </a:r>
            <a:r>
              <a:rPr lang="it-IT" dirty="0"/>
              <a:t> </a:t>
            </a:r>
            <a:r>
              <a:rPr lang="it-IT" dirty="0" err="1"/>
              <a:t>representation</a:t>
            </a:r>
            <a:r>
              <a:rPr lang="it-IT" dirty="0"/>
              <a:t> of </a:t>
            </a:r>
            <a:r>
              <a:rPr lang="it-IT" dirty="0" err="1"/>
              <a:t>scRNA-seq</a:t>
            </a:r>
            <a:r>
              <a:rPr lang="it-IT" dirty="0"/>
              <a:t> data</a:t>
            </a:r>
            <a:endParaRPr lang="en-US" dirty="0"/>
          </a:p>
        </p:txBody>
      </p:sp>
      <p:pic>
        <p:nvPicPr>
          <p:cNvPr id="7" name="Picture 6" descr="A map of different colored spots&#10;&#10;Description automatically generated with medium confidence">
            <a:extLst>
              <a:ext uri="{FF2B5EF4-FFF2-40B4-BE49-F238E27FC236}">
                <a16:creationId xmlns:a16="http://schemas.microsoft.com/office/drawing/2014/main" id="{05DCE4BD-036A-0DC6-453F-6EF3FD66FB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713" y="1425678"/>
            <a:ext cx="6863442" cy="4764036"/>
          </a:xfrm>
          <a:prstGeom prst="rect">
            <a:avLst/>
          </a:prstGeom>
        </p:spPr>
      </p:pic>
      <p:sp>
        <p:nvSpPr>
          <p:cNvPr id="8" name="TextBox 7">
            <a:extLst>
              <a:ext uri="{FF2B5EF4-FFF2-40B4-BE49-F238E27FC236}">
                <a16:creationId xmlns:a16="http://schemas.microsoft.com/office/drawing/2014/main" id="{2A2E5B2C-8790-A314-0B80-61145DA187ED}"/>
              </a:ext>
            </a:extLst>
          </p:cNvPr>
          <p:cNvSpPr txBox="1"/>
          <p:nvPr/>
        </p:nvSpPr>
        <p:spPr>
          <a:xfrm>
            <a:off x="7728155" y="1563329"/>
            <a:ext cx="3989132" cy="4524315"/>
          </a:xfrm>
          <a:prstGeom prst="rect">
            <a:avLst/>
          </a:prstGeom>
          <a:noFill/>
        </p:spPr>
        <p:txBody>
          <a:bodyPr wrap="square" rtlCol="0">
            <a:spAutoFit/>
          </a:bodyPr>
          <a:lstStyle/>
          <a:p>
            <a:pPr algn="just"/>
            <a:r>
              <a:rPr lang="en-US" dirty="0"/>
              <a:t>Final goals:</a:t>
            </a:r>
          </a:p>
          <a:p>
            <a:pPr algn="just"/>
            <a:endParaRPr lang="en-US" dirty="0"/>
          </a:p>
          <a:p>
            <a:pPr marL="342900" indent="-342900" algn="just">
              <a:buAutoNum type="arabicParenR"/>
            </a:pPr>
            <a:r>
              <a:rPr lang="en-US" b="1" dirty="0"/>
              <a:t>Identifying different cell populations that share a similar gene expression profile </a:t>
            </a:r>
            <a:r>
              <a:rPr lang="en-US" dirty="0"/>
              <a:t>(these are usually labeled with different colors) -&gt; this process is known as </a:t>
            </a:r>
            <a:r>
              <a:rPr lang="en-US" b="1" dirty="0"/>
              <a:t>clustering</a:t>
            </a:r>
          </a:p>
          <a:p>
            <a:pPr marL="342900" indent="-342900" algn="just">
              <a:buAutoNum type="arabicParenR"/>
            </a:pPr>
            <a:endParaRPr lang="en-US" dirty="0"/>
          </a:p>
          <a:p>
            <a:pPr marL="342900" indent="-342900" algn="just">
              <a:buAutoNum type="arabicParenR"/>
            </a:pPr>
            <a:r>
              <a:rPr lang="en-US" b="1" dirty="0"/>
              <a:t>Functionally characterizing each cluster </a:t>
            </a:r>
            <a:r>
              <a:rPr lang="en-US" dirty="0"/>
              <a:t>-&gt; this exploits the high specificity of expression of one or more molecular markers, which are exclusively associated with a given cell type</a:t>
            </a:r>
          </a:p>
        </p:txBody>
      </p:sp>
    </p:spTree>
    <p:extLst>
      <p:ext uri="{BB962C8B-B14F-4D97-AF65-F5344CB8AC3E}">
        <p14:creationId xmlns:p14="http://schemas.microsoft.com/office/powerpoint/2010/main" val="314963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err="1"/>
              <a:t>Graphical</a:t>
            </a:r>
            <a:r>
              <a:rPr lang="it-IT" dirty="0"/>
              <a:t> </a:t>
            </a:r>
            <a:r>
              <a:rPr lang="it-IT" dirty="0" err="1"/>
              <a:t>representation</a:t>
            </a:r>
            <a:r>
              <a:rPr lang="it-IT" dirty="0"/>
              <a:t> of </a:t>
            </a:r>
            <a:r>
              <a:rPr lang="it-IT" dirty="0" err="1"/>
              <a:t>scRNA-seq</a:t>
            </a:r>
            <a:r>
              <a:rPr lang="it-IT" dirty="0"/>
              <a:t> data</a:t>
            </a:r>
            <a:endParaRPr lang="en-US" dirty="0"/>
          </a:p>
        </p:txBody>
      </p:sp>
      <p:sp>
        <p:nvSpPr>
          <p:cNvPr id="8" name="TextBox 7">
            <a:extLst>
              <a:ext uri="{FF2B5EF4-FFF2-40B4-BE49-F238E27FC236}">
                <a16:creationId xmlns:a16="http://schemas.microsoft.com/office/drawing/2014/main" id="{2A2E5B2C-8790-A314-0B80-61145DA187ED}"/>
              </a:ext>
            </a:extLst>
          </p:cNvPr>
          <p:cNvSpPr txBox="1"/>
          <p:nvPr/>
        </p:nvSpPr>
        <p:spPr>
          <a:xfrm>
            <a:off x="7285703" y="1563329"/>
            <a:ext cx="4431584" cy="4524315"/>
          </a:xfrm>
          <a:prstGeom prst="rect">
            <a:avLst/>
          </a:prstGeom>
          <a:noFill/>
        </p:spPr>
        <p:txBody>
          <a:bodyPr wrap="square" rtlCol="0">
            <a:spAutoFit/>
          </a:bodyPr>
          <a:lstStyle/>
          <a:p>
            <a:pPr algn="just"/>
            <a:r>
              <a:rPr lang="en-US" dirty="0"/>
              <a:t>A few additional notes:</a:t>
            </a:r>
          </a:p>
          <a:p>
            <a:pPr algn="just"/>
            <a:endParaRPr lang="en-US" dirty="0"/>
          </a:p>
          <a:p>
            <a:pPr algn="just"/>
            <a:r>
              <a:rPr lang="en-US" dirty="0"/>
              <a:t>Some clusters may remain uncharacterized, if no molecular marker is known (especially in non-model organisms)</a:t>
            </a:r>
          </a:p>
          <a:p>
            <a:pPr algn="just"/>
            <a:endParaRPr lang="en-US" dirty="0"/>
          </a:p>
          <a:p>
            <a:pPr algn="just"/>
            <a:r>
              <a:rPr lang="en-US" dirty="0"/>
              <a:t>The distinction between different cell types is not always clear: cells may display a gradual shift from one type to another one, depending for example on their maturation</a:t>
            </a:r>
          </a:p>
          <a:p>
            <a:pPr algn="just"/>
            <a:endParaRPr lang="en-US" dirty="0"/>
          </a:p>
          <a:p>
            <a:pPr algn="just"/>
            <a:r>
              <a:rPr lang="en-US" dirty="0"/>
              <a:t>The number of generated clusters can be arbitrarily defined based on the required level of resolution</a:t>
            </a:r>
          </a:p>
        </p:txBody>
      </p:sp>
      <p:pic>
        <p:nvPicPr>
          <p:cNvPr id="4" name="Picture 3" descr="A collage of different colored maps&#10;&#10;Description automatically generated">
            <a:extLst>
              <a:ext uri="{FF2B5EF4-FFF2-40B4-BE49-F238E27FC236}">
                <a16:creationId xmlns:a16="http://schemas.microsoft.com/office/drawing/2014/main" id="{80274D56-74AF-3375-9D3D-0713B6775B05}"/>
              </a:ext>
            </a:extLst>
          </p:cNvPr>
          <p:cNvPicPr>
            <a:picLocks noChangeAspect="1"/>
          </p:cNvPicPr>
          <p:nvPr/>
        </p:nvPicPr>
        <p:blipFill>
          <a:blip r:embed="rId2">
            <a:extLst>
              <a:ext uri="{28A0092B-C50C-407E-A947-70E740481C1C}">
                <a14:useLocalDpi xmlns:a14="http://schemas.microsoft.com/office/drawing/2010/main" val="0"/>
              </a:ext>
            </a:extLst>
          </a:blip>
          <a:srcRect r="36631" b="46954"/>
          <a:stretch/>
        </p:blipFill>
        <p:spPr>
          <a:xfrm>
            <a:off x="474713" y="1328831"/>
            <a:ext cx="6645095" cy="4758813"/>
          </a:xfrm>
          <a:prstGeom prst="rect">
            <a:avLst/>
          </a:prstGeom>
        </p:spPr>
      </p:pic>
    </p:spTree>
    <p:extLst>
      <p:ext uri="{BB962C8B-B14F-4D97-AF65-F5344CB8AC3E}">
        <p14:creationId xmlns:p14="http://schemas.microsoft.com/office/powerpoint/2010/main" val="1314093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91834"/>
            <a:ext cx="10515600" cy="759482"/>
          </a:xfrm>
        </p:spPr>
        <p:txBody>
          <a:bodyPr/>
          <a:lstStyle/>
          <a:p>
            <a:r>
              <a:rPr lang="it-IT" dirty="0" err="1"/>
              <a:t>Graphical</a:t>
            </a:r>
            <a:r>
              <a:rPr lang="it-IT" dirty="0"/>
              <a:t> </a:t>
            </a:r>
            <a:r>
              <a:rPr lang="it-IT" dirty="0" err="1"/>
              <a:t>representation</a:t>
            </a:r>
            <a:r>
              <a:rPr lang="it-IT" dirty="0"/>
              <a:t> of </a:t>
            </a:r>
            <a:r>
              <a:rPr lang="it-IT" dirty="0" err="1"/>
              <a:t>scRNA-seq</a:t>
            </a:r>
            <a:r>
              <a:rPr lang="it-IT" dirty="0"/>
              <a:t> data</a:t>
            </a:r>
            <a:endParaRPr lang="en-US" dirty="0"/>
          </a:p>
        </p:txBody>
      </p:sp>
      <p:sp>
        <p:nvSpPr>
          <p:cNvPr id="8" name="TextBox 7">
            <a:extLst>
              <a:ext uri="{FF2B5EF4-FFF2-40B4-BE49-F238E27FC236}">
                <a16:creationId xmlns:a16="http://schemas.microsoft.com/office/drawing/2014/main" id="{2A2E5B2C-8790-A314-0B80-61145DA187ED}"/>
              </a:ext>
            </a:extLst>
          </p:cNvPr>
          <p:cNvSpPr txBox="1"/>
          <p:nvPr/>
        </p:nvSpPr>
        <p:spPr>
          <a:xfrm>
            <a:off x="7285703" y="1563329"/>
            <a:ext cx="4431584" cy="1200329"/>
          </a:xfrm>
          <a:prstGeom prst="rect">
            <a:avLst/>
          </a:prstGeom>
          <a:noFill/>
        </p:spPr>
        <p:txBody>
          <a:bodyPr wrap="square" rtlCol="0">
            <a:spAutoFit/>
          </a:bodyPr>
          <a:lstStyle/>
          <a:p>
            <a:pPr algn="just"/>
            <a:r>
              <a:rPr lang="en-US" dirty="0"/>
              <a:t>Heat maps can provide some help for the interpretation of </a:t>
            </a:r>
            <a:r>
              <a:rPr lang="en-US" dirty="0" err="1"/>
              <a:t>scRNA</a:t>
            </a:r>
            <a:r>
              <a:rPr lang="en-US" dirty="0"/>
              <a:t>-seq expression data, in particular in relation with clusters</a:t>
            </a:r>
          </a:p>
        </p:txBody>
      </p:sp>
      <p:pic>
        <p:nvPicPr>
          <p:cNvPr id="5" name="Picture 4" descr="A close-up of a diagram&#10;&#10;Description automatically generated">
            <a:extLst>
              <a:ext uri="{FF2B5EF4-FFF2-40B4-BE49-F238E27FC236}">
                <a16:creationId xmlns:a16="http://schemas.microsoft.com/office/drawing/2014/main" id="{F4B07637-FFE0-BED9-13E5-DB937F22B684}"/>
              </a:ext>
            </a:extLst>
          </p:cNvPr>
          <p:cNvPicPr>
            <a:picLocks noChangeAspect="1"/>
          </p:cNvPicPr>
          <p:nvPr/>
        </p:nvPicPr>
        <p:blipFill>
          <a:blip r:embed="rId2">
            <a:extLst>
              <a:ext uri="{28A0092B-C50C-407E-A947-70E740481C1C}">
                <a14:useLocalDpi xmlns:a14="http://schemas.microsoft.com/office/drawing/2010/main" val="0"/>
              </a:ext>
            </a:extLst>
          </a:blip>
          <a:srcRect b="66022"/>
          <a:stretch/>
        </p:blipFill>
        <p:spPr>
          <a:xfrm>
            <a:off x="425552" y="1238865"/>
            <a:ext cx="6447196" cy="2757605"/>
          </a:xfrm>
          <a:prstGeom prst="rect">
            <a:avLst/>
          </a:prstGeom>
        </p:spPr>
      </p:pic>
      <p:sp>
        <p:nvSpPr>
          <p:cNvPr id="9" name="TextBox 8">
            <a:extLst>
              <a:ext uri="{FF2B5EF4-FFF2-40B4-BE49-F238E27FC236}">
                <a16:creationId xmlns:a16="http://schemas.microsoft.com/office/drawing/2014/main" id="{DEF1B12A-822A-65A3-F7C2-330C2EECF441}"/>
              </a:ext>
            </a:extLst>
          </p:cNvPr>
          <p:cNvSpPr txBox="1"/>
          <p:nvPr/>
        </p:nvSpPr>
        <p:spPr>
          <a:xfrm>
            <a:off x="425552" y="4184019"/>
            <a:ext cx="6201390" cy="2308324"/>
          </a:xfrm>
          <a:prstGeom prst="rect">
            <a:avLst/>
          </a:prstGeom>
          <a:noFill/>
        </p:spPr>
        <p:txBody>
          <a:bodyPr wrap="square" rtlCol="0">
            <a:spAutoFit/>
          </a:bodyPr>
          <a:lstStyle/>
          <a:p>
            <a:pPr algn="just"/>
            <a:r>
              <a:rPr lang="en-US" dirty="0"/>
              <a:t>Due to the usual presence of extreme inter-cellular variability, </a:t>
            </a:r>
            <a:r>
              <a:rPr lang="en-US" b="1" dirty="0"/>
              <a:t>violin plots</a:t>
            </a:r>
            <a:r>
              <a:rPr lang="en-US" dirty="0"/>
              <a:t> can be also very useful to display the distribution of gene expression levels of selected molecular markers across different cell types.</a:t>
            </a:r>
          </a:p>
          <a:p>
            <a:pPr algn="just"/>
            <a:r>
              <a:rPr lang="en-US" b="1" dirty="0"/>
              <a:t>Bubble plots </a:t>
            </a:r>
            <a:r>
              <a:rPr lang="en-US" dirty="0"/>
              <a:t>also help a lot, as they show: (</a:t>
            </a:r>
            <a:r>
              <a:rPr lang="en-US" dirty="0" err="1"/>
              <a:t>i</a:t>
            </a:r>
            <a:r>
              <a:rPr lang="en-US" dirty="0"/>
              <a:t>) the % of cells that express a given gene (bubble size) and the average expression level of the same gene (bubble color)</a:t>
            </a:r>
          </a:p>
        </p:txBody>
      </p:sp>
      <p:pic>
        <p:nvPicPr>
          <p:cNvPr id="11" name="Picture 10" descr="A diagram of different colored dots&#10;&#10;Description automatically generated with medium confidence">
            <a:extLst>
              <a:ext uri="{FF2B5EF4-FFF2-40B4-BE49-F238E27FC236}">
                <a16:creationId xmlns:a16="http://schemas.microsoft.com/office/drawing/2014/main" id="{AD8F4ED9-6A20-1E0C-A259-CB238BAF4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1726" y="2910172"/>
            <a:ext cx="4786399" cy="3549621"/>
          </a:xfrm>
          <a:prstGeom prst="rect">
            <a:avLst/>
          </a:prstGeom>
        </p:spPr>
      </p:pic>
    </p:spTree>
    <p:extLst>
      <p:ext uri="{BB962C8B-B14F-4D97-AF65-F5344CB8AC3E}">
        <p14:creationId xmlns:p14="http://schemas.microsoft.com/office/powerpoint/2010/main" val="425767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9074-33F4-1667-487E-46BC50651DA6}"/>
              </a:ext>
            </a:extLst>
          </p:cNvPr>
          <p:cNvSpPr>
            <a:spLocks noGrp="1"/>
          </p:cNvSpPr>
          <p:nvPr>
            <p:ph type="title"/>
          </p:nvPr>
        </p:nvSpPr>
        <p:spPr>
          <a:xfrm>
            <a:off x="1341120" y="438912"/>
            <a:ext cx="9509760" cy="652469"/>
          </a:xfrm>
        </p:spPr>
        <p:txBody>
          <a:bodyPr/>
          <a:lstStyle/>
          <a:p>
            <a:r>
              <a:rPr lang="en-US" dirty="0" err="1"/>
              <a:t>scRNA</a:t>
            </a:r>
            <a:r>
              <a:rPr lang="en-US" dirty="0"/>
              <a:t>-seq: how much does it cost?</a:t>
            </a:r>
          </a:p>
        </p:txBody>
      </p:sp>
      <p:sp>
        <p:nvSpPr>
          <p:cNvPr id="3" name="Content Placeholder 2">
            <a:extLst>
              <a:ext uri="{FF2B5EF4-FFF2-40B4-BE49-F238E27FC236}">
                <a16:creationId xmlns:a16="http://schemas.microsoft.com/office/drawing/2014/main" id="{A7DE4682-B5B8-1FA1-B9B1-2DB3E2482CD5}"/>
              </a:ext>
            </a:extLst>
          </p:cNvPr>
          <p:cNvSpPr>
            <a:spLocks noGrp="1"/>
          </p:cNvSpPr>
          <p:nvPr>
            <p:ph idx="1"/>
          </p:nvPr>
        </p:nvSpPr>
        <p:spPr/>
        <p:txBody>
          <a:bodyPr>
            <a:normAutofit fontScale="92500" lnSpcReduction="10000"/>
          </a:bodyPr>
          <a:lstStyle/>
          <a:p>
            <a:pPr algn="just"/>
            <a:r>
              <a:rPr lang="en-US" dirty="0"/>
              <a:t>Cost is highly dependent on the type of sample, cell isolation approach and on the number of target cells. However, </a:t>
            </a:r>
            <a:r>
              <a:rPr lang="en-US" b="1" dirty="0"/>
              <a:t>the library preparation step is always the most expensive phase</a:t>
            </a:r>
            <a:r>
              <a:rPr lang="en-US" dirty="0"/>
              <a:t>. Sequencing itself is pretty cheap, due to the low number of reads required per cell (due to the low amount of RNA that can be recovered per cell). We can provide a few examples…</a:t>
            </a:r>
          </a:p>
          <a:p>
            <a:pPr algn="just"/>
            <a:r>
              <a:rPr lang="en-US" dirty="0"/>
              <a:t>Chromium 10X: library prep is about 2000$ per sample, and each microfluidics </a:t>
            </a:r>
            <a:r>
              <a:rPr lang="en-US"/>
              <a:t>chip is </a:t>
            </a:r>
            <a:r>
              <a:rPr lang="en-US" dirty="0"/>
              <a:t>about 270$. Each cheap can be used for up to 40K cells (i.e. 8 samples, up to 5K cells theoretically possible, but the typical output is around 1K cells)</a:t>
            </a:r>
          </a:p>
          <a:p>
            <a:pPr algn="just"/>
            <a:r>
              <a:rPr lang="en-US" dirty="0"/>
              <a:t>Subsequent sequencing would require about </a:t>
            </a:r>
            <a:r>
              <a:rPr lang="en-US" b="1" dirty="0"/>
              <a:t>50-100K reads per cell</a:t>
            </a:r>
          </a:p>
          <a:p>
            <a:pPr algn="just"/>
            <a:r>
              <a:rPr lang="en-US" b="1" dirty="0"/>
              <a:t>Take home message: library prep costs about 10-20X more than bulk RNA-seq. Although the number of reads per cell is much lower than bulk RNA-seq, the total number of reads required is also higher due to the high number of cells analyzed</a:t>
            </a:r>
          </a:p>
        </p:txBody>
      </p:sp>
    </p:spTree>
    <p:extLst>
      <p:ext uri="{BB962C8B-B14F-4D97-AF65-F5344CB8AC3E}">
        <p14:creationId xmlns:p14="http://schemas.microsoft.com/office/powerpoint/2010/main" val="920116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9074-33F4-1667-487E-46BC50651DA6}"/>
              </a:ext>
            </a:extLst>
          </p:cNvPr>
          <p:cNvSpPr>
            <a:spLocks noGrp="1"/>
          </p:cNvSpPr>
          <p:nvPr>
            <p:ph type="title"/>
          </p:nvPr>
        </p:nvSpPr>
        <p:spPr>
          <a:xfrm>
            <a:off x="1341120" y="438912"/>
            <a:ext cx="9509760" cy="563978"/>
          </a:xfrm>
        </p:spPr>
        <p:txBody>
          <a:bodyPr/>
          <a:lstStyle/>
          <a:p>
            <a:r>
              <a:rPr lang="en-US" dirty="0"/>
              <a:t>Spatial transcriptomics – what is it?</a:t>
            </a:r>
          </a:p>
        </p:txBody>
      </p:sp>
      <p:sp>
        <p:nvSpPr>
          <p:cNvPr id="3" name="Content Placeholder 2">
            <a:extLst>
              <a:ext uri="{FF2B5EF4-FFF2-40B4-BE49-F238E27FC236}">
                <a16:creationId xmlns:a16="http://schemas.microsoft.com/office/drawing/2014/main" id="{A7DE4682-B5B8-1FA1-B9B1-2DB3E2482CD5}"/>
              </a:ext>
            </a:extLst>
          </p:cNvPr>
          <p:cNvSpPr>
            <a:spLocks noGrp="1"/>
          </p:cNvSpPr>
          <p:nvPr>
            <p:ph idx="1"/>
          </p:nvPr>
        </p:nvSpPr>
        <p:spPr>
          <a:xfrm>
            <a:off x="314632" y="1329223"/>
            <a:ext cx="11493910" cy="4343400"/>
          </a:xfrm>
        </p:spPr>
        <p:txBody>
          <a:bodyPr/>
          <a:lstStyle/>
          <a:p>
            <a:pPr algn="just"/>
            <a:r>
              <a:rPr lang="en-US" dirty="0"/>
              <a:t>Despite their usefulness, most </a:t>
            </a:r>
            <a:r>
              <a:rPr lang="en-US" dirty="0" err="1"/>
              <a:t>scRNA</a:t>
            </a:r>
            <a:r>
              <a:rPr lang="en-US" dirty="0"/>
              <a:t>-seq methods require the disruption of the target sample for the isolation of single cells (or single nuclei), thereby precluding the possibility to study the spatial distribution of cells within tissues</a:t>
            </a:r>
          </a:p>
          <a:p>
            <a:pPr algn="just"/>
            <a:r>
              <a:rPr lang="en-US" dirty="0"/>
              <a:t>Some cells types (e.g. neurons) are not as amenable for </a:t>
            </a:r>
            <a:r>
              <a:rPr lang="en-US" dirty="0" err="1"/>
              <a:t>scRNA</a:t>
            </a:r>
            <a:r>
              <a:rPr lang="en-US" dirty="0"/>
              <a:t>-seq approaches as others, and </a:t>
            </a:r>
            <a:r>
              <a:rPr lang="en-US" dirty="0" err="1"/>
              <a:t>scRNA</a:t>
            </a:r>
            <a:r>
              <a:rPr lang="en-US" dirty="0"/>
              <a:t>-seq data do not provide information about the subcellular localization of mRNAs, which can be sometimes quite a useful information</a:t>
            </a:r>
          </a:p>
          <a:p>
            <a:pPr algn="just"/>
            <a:r>
              <a:rPr lang="en-US" dirty="0"/>
              <a:t>A growing number of platforms now allow the possibility to obtain a </a:t>
            </a:r>
            <a:r>
              <a:rPr lang="en-US" b="1" dirty="0"/>
              <a:t>spatially resolved, high-dimensional assessment of gene transcription, known as ‘spatial transcriptomics’</a:t>
            </a:r>
          </a:p>
          <a:p>
            <a:pPr algn="just"/>
            <a:r>
              <a:rPr lang="en-US" dirty="0"/>
              <a:t>This has been nominated the “method of the year” in 2020 by Nature Methods</a:t>
            </a:r>
          </a:p>
        </p:txBody>
      </p:sp>
      <p:pic>
        <p:nvPicPr>
          <p:cNvPr id="5" name="Picture 4" descr="A screenshot of a computer&#10;&#10;Description automatically generated">
            <a:extLst>
              <a:ext uri="{FF2B5EF4-FFF2-40B4-BE49-F238E27FC236}">
                <a16:creationId xmlns:a16="http://schemas.microsoft.com/office/drawing/2014/main" id="{C62AD5FF-6F29-7E75-8D7C-82739BDFDC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117" y="4590489"/>
            <a:ext cx="6995766" cy="2164268"/>
          </a:xfrm>
          <a:prstGeom prst="rect">
            <a:avLst/>
          </a:prstGeom>
        </p:spPr>
      </p:pic>
    </p:spTree>
    <p:extLst>
      <p:ext uri="{BB962C8B-B14F-4D97-AF65-F5344CB8AC3E}">
        <p14:creationId xmlns:p14="http://schemas.microsoft.com/office/powerpoint/2010/main" val="181537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9074-33F4-1667-487E-46BC50651DA6}"/>
              </a:ext>
            </a:extLst>
          </p:cNvPr>
          <p:cNvSpPr>
            <a:spLocks noGrp="1"/>
          </p:cNvSpPr>
          <p:nvPr>
            <p:ph type="title"/>
          </p:nvPr>
        </p:nvSpPr>
        <p:spPr>
          <a:xfrm>
            <a:off x="1341120" y="438912"/>
            <a:ext cx="9509760" cy="573811"/>
          </a:xfrm>
        </p:spPr>
        <p:txBody>
          <a:bodyPr/>
          <a:lstStyle/>
          <a:p>
            <a:r>
              <a:rPr lang="en-US" dirty="0"/>
              <a:t>Spatial transcriptomics: the platforms</a:t>
            </a:r>
          </a:p>
        </p:txBody>
      </p:sp>
      <p:sp>
        <p:nvSpPr>
          <p:cNvPr id="6" name="TextBox 5">
            <a:extLst>
              <a:ext uri="{FF2B5EF4-FFF2-40B4-BE49-F238E27FC236}">
                <a16:creationId xmlns:a16="http://schemas.microsoft.com/office/drawing/2014/main" id="{A54357A2-4028-54D0-0910-5FB7446FD37B}"/>
              </a:ext>
            </a:extLst>
          </p:cNvPr>
          <p:cNvSpPr txBox="1"/>
          <p:nvPr/>
        </p:nvSpPr>
        <p:spPr>
          <a:xfrm>
            <a:off x="650240" y="1402080"/>
            <a:ext cx="11115040" cy="4247317"/>
          </a:xfrm>
          <a:prstGeom prst="rect">
            <a:avLst/>
          </a:prstGeom>
          <a:noFill/>
        </p:spPr>
        <p:txBody>
          <a:bodyPr wrap="square" rtlCol="0">
            <a:spAutoFit/>
          </a:bodyPr>
          <a:lstStyle/>
          <a:p>
            <a:pPr marL="285750" indent="-285750" algn="just">
              <a:buFont typeface="Arial" panose="020B0604020202020204" pitchFamily="34" charset="0"/>
              <a:buChar char="•"/>
            </a:pPr>
            <a:r>
              <a:rPr lang="en-US" dirty="0"/>
              <a:t>Available commercial platforms are still at their early stage of development</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Some of them hold promises not just for transcriptomics, but also for other omics approaches: proteomics, for example, with the simultaneous use of multiple antibodies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They require, preferentially, </a:t>
            </a:r>
            <a:r>
              <a:rPr lang="en-US" b="1" dirty="0"/>
              <a:t>fresh-frozen samples</a:t>
            </a:r>
            <a:r>
              <a:rPr lang="en-US" dirty="0"/>
              <a:t>, in order to avoid RNA degradation; however, they can also work on </a:t>
            </a:r>
            <a:r>
              <a:rPr lang="en-US" b="1" dirty="0"/>
              <a:t>FFPE (Formalin-fixed, paraffin-embedded) samples</a:t>
            </a:r>
          </a:p>
          <a:p>
            <a:pPr marL="285750" indent="-285750" algn="just">
              <a:buFont typeface="Arial" panose="020B0604020202020204" pitchFamily="34" charset="0"/>
              <a:buChar char="•"/>
            </a:pPr>
            <a:endParaRPr lang="en-US" b="1" dirty="0"/>
          </a:p>
          <a:p>
            <a:pPr marL="285750" indent="-285750" algn="just">
              <a:buFont typeface="Arial" panose="020B0604020202020204" pitchFamily="34" charset="0"/>
              <a:buChar char="•"/>
            </a:pPr>
            <a:r>
              <a:rPr lang="en-US" b="1" dirty="0"/>
              <a:t>RNA quality is obviously as important as in regular RNA-seq approaches</a:t>
            </a:r>
          </a:p>
          <a:p>
            <a:pPr marL="285750" indent="-285750" algn="just">
              <a:buFont typeface="Arial" panose="020B0604020202020204" pitchFamily="34" charset="0"/>
              <a:buChar char="•"/>
            </a:pPr>
            <a:endParaRPr lang="en-US" b="1" dirty="0"/>
          </a:p>
          <a:p>
            <a:pPr marL="285750" indent="-285750" algn="just">
              <a:buFont typeface="Arial" panose="020B0604020202020204" pitchFamily="34" charset="0"/>
              <a:buChar char="•"/>
            </a:pPr>
            <a:r>
              <a:rPr lang="en-US" dirty="0"/>
              <a:t>Usually, the samples need to be prepared as thin slices by microdissection, but some platforms also accept tissue blocks</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Most applications still just concern human or mouse, but the technology itself could be potentially applied to any organism</a:t>
            </a:r>
          </a:p>
        </p:txBody>
      </p:sp>
    </p:spTree>
    <p:extLst>
      <p:ext uri="{BB962C8B-B14F-4D97-AF65-F5344CB8AC3E}">
        <p14:creationId xmlns:p14="http://schemas.microsoft.com/office/powerpoint/2010/main" val="227029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69074-33F4-1667-487E-46BC50651DA6}"/>
              </a:ext>
            </a:extLst>
          </p:cNvPr>
          <p:cNvSpPr>
            <a:spLocks noGrp="1"/>
          </p:cNvSpPr>
          <p:nvPr>
            <p:ph type="title"/>
          </p:nvPr>
        </p:nvSpPr>
        <p:spPr>
          <a:xfrm>
            <a:off x="1341120" y="438912"/>
            <a:ext cx="9509760" cy="573811"/>
          </a:xfrm>
        </p:spPr>
        <p:txBody>
          <a:bodyPr/>
          <a:lstStyle/>
          <a:p>
            <a:r>
              <a:rPr lang="en-US" dirty="0"/>
              <a:t>Spatial transcriptomics: the platforms</a:t>
            </a:r>
          </a:p>
        </p:txBody>
      </p:sp>
      <p:pic>
        <p:nvPicPr>
          <p:cNvPr id="5" name="Picture 4" descr="A screenshot of a computer&#10;&#10;Description automatically generated">
            <a:extLst>
              <a:ext uri="{FF2B5EF4-FFF2-40B4-BE49-F238E27FC236}">
                <a16:creationId xmlns:a16="http://schemas.microsoft.com/office/drawing/2014/main" id="{12FDD94B-E127-2B09-1FEA-E6DC5B68A1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387" y="1207167"/>
            <a:ext cx="10333703" cy="4842546"/>
          </a:xfrm>
          <a:prstGeom prst="rect">
            <a:avLst/>
          </a:prstGeom>
        </p:spPr>
      </p:pic>
    </p:spTree>
    <p:extLst>
      <p:ext uri="{BB962C8B-B14F-4D97-AF65-F5344CB8AC3E}">
        <p14:creationId xmlns:p14="http://schemas.microsoft.com/office/powerpoint/2010/main" val="273853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rmAutofit fontScale="90000"/>
          </a:bodyPr>
          <a:lstStyle/>
          <a:p>
            <a:r>
              <a:rPr lang="en-US" dirty="0"/>
              <a:t>Different platforms, different approaches</a:t>
            </a:r>
          </a:p>
        </p:txBody>
      </p:sp>
      <p:pic>
        <p:nvPicPr>
          <p:cNvPr id="5" name="Content Placeholder 4" descr="A diagram of a method of processing&#10;&#10;Description automatically generated with medium confidence">
            <a:extLst>
              <a:ext uri="{FF2B5EF4-FFF2-40B4-BE49-F238E27FC236}">
                <a16:creationId xmlns:a16="http://schemas.microsoft.com/office/drawing/2014/main" id="{E9C02DDF-5BCF-7E9E-C100-4AF4ACCD4B0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099" y="1073456"/>
            <a:ext cx="7365212" cy="5160195"/>
          </a:xfrm>
        </p:spPr>
      </p:pic>
      <p:sp>
        <p:nvSpPr>
          <p:cNvPr id="6" name="TextBox 5">
            <a:extLst>
              <a:ext uri="{FF2B5EF4-FFF2-40B4-BE49-F238E27FC236}">
                <a16:creationId xmlns:a16="http://schemas.microsoft.com/office/drawing/2014/main" id="{9D52FE53-6E73-CC7F-6B34-557164B3D89D}"/>
              </a:ext>
            </a:extLst>
          </p:cNvPr>
          <p:cNvSpPr txBox="1"/>
          <p:nvPr/>
        </p:nvSpPr>
        <p:spPr>
          <a:xfrm>
            <a:off x="7875639" y="1073456"/>
            <a:ext cx="4119716" cy="5632311"/>
          </a:xfrm>
          <a:prstGeom prst="rect">
            <a:avLst/>
          </a:prstGeom>
          <a:noFill/>
        </p:spPr>
        <p:txBody>
          <a:bodyPr wrap="square" rtlCol="0">
            <a:spAutoFit/>
          </a:bodyPr>
          <a:lstStyle/>
          <a:p>
            <a:r>
              <a:rPr lang="en-US" b="1" dirty="0">
                <a:solidFill>
                  <a:srgbClr val="FF0000"/>
                </a:solidFill>
              </a:rPr>
              <a:t>imaging-based spatial transcriptomics</a:t>
            </a:r>
          </a:p>
          <a:p>
            <a:endParaRPr lang="en-US" dirty="0"/>
          </a:p>
          <a:p>
            <a:pPr marL="285750" indent="-285750">
              <a:buFont typeface="Wingdings" panose="05000000000000000000" pitchFamily="2" charset="2"/>
              <a:buChar char="Ø"/>
            </a:pPr>
            <a:r>
              <a:rPr lang="en-US" b="1" dirty="0"/>
              <a:t>in situ hybridization (ISH)</a:t>
            </a:r>
            <a:r>
              <a:rPr lang="en-US" dirty="0"/>
              <a:t> (use of a high number of probes directed against target mRNAs)</a:t>
            </a:r>
          </a:p>
          <a:p>
            <a:pPr marL="285750" indent="-285750">
              <a:buFont typeface="Wingdings" panose="05000000000000000000" pitchFamily="2" charset="2"/>
              <a:buChar char="Ø"/>
            </a:pPr>
            <a:r>
              <a:rPr lang="en-US" b="1" dirty="0"/>
              <a:t>in situ sequencing (ISS) </a:t>
            </a:r>
            <a:r>
              <a:rPr lang="en-US" dirty="0"/>
              <a:t>of target mRNAs amplified in situ with a </a:t>
            </a:r>
            <a:r>
              <a:rPr lang="en-US" b="1" dirty="0"/>
              <a:t>sequencing by ligation</a:t>
            </a:r>
            <a:r>
              <a:rPr lang="en-US" dirty="0"/>
              <a:t> approach</a:t>
            </a:r>
          </a:p>
          <a:p>
            <a:pPr marL="285750" indent="-285750">
              <a:buFont typeface="Wingdings" panose="05000000000000000000" pitchFamily="2" charset="2"/>
              <a:buChar char="Ø"/>
            </a:pPr>
            <a:endParaRPr lang="en-US" dirty="0"/>
          </a:p>
          <a:p>
            <a:r>
              <a:rPr lang="en-US" b="1" dirty="0">
                <a:solidFill>
                  <a:srgbClr val="FF0000"/>
                </a:solidFill>
              </a:rPr>
              <a:t>sequencing-based (NGS) spatial transcriptomics</a:t>
            </a:r>
          </a:p>
          <a:p>
            <a:endParaRPr lang="en-US" dirty="0"/>
          </a:p>
          <a:p>
            <a:pPr marL="285750" indent="-285750">
              <a:buFont typeface="Wingdings" panose="05000000000000000000" pitchFamily="2" charset="2"/>
              <a:buChar char="Ø"/>
            </a:pPr>
            <a:r>
              <a:rPr lang="en-US" b="1" dirty="0"/>
              <a:t>array-based methods</a:t>
            </a:r>
            <a:r>
              <a:rPr lang="en-US" dirty="0"/>
              <a:t>: record position and target capture</a:t>
            </a:r>
          </a:p>
          <a:p>
            <a:pPr marL="285750" indent="-285750">
              <a:buFont typeface="Wingdings" panose="05000000000000000000" pitchFamily="2" charset="2"/>
              <a:buChar char="Ø"/>
            </a:pPr>
            <a:r>
              <a:rPr lang="en-US" b="1" dirty="0"/>
              <a:t>microdissection-based methods</a:t>
            </a:r>
            <a:r>
              <a:rPr lang="en-US" dirty="0"/>
              <a:t>: use of spatially barcoded probes</a:t>
            </a:r>
          </a:p>
          <a:p>
            <a:endParaRPr lang="en-US" dirty="0"/>
          </a:p>
        </p:txBody>
      </p:sp>
    </p:spTree>
    <p:extLst>
      <p:ext uri="{BB962C8B-B14F-4D97-AF65-F5344CB8AC3E}">
        <p14:creationId xmlns:p14="http://schemas.microsoft.com/office/powerpoint/2010/main" val="129238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rmAutofit fontScale="90000"/>
          </a:bodyPr>
          <a:lstStyle/>
          <a:p>
            <a:r>
              <a:rPr lang="en-US" dirty="0"/>
              <a:t>Imaging-based spatial transcriptomics</a:t>
            </a:r>
          </a:p>
        </p:txBody>
      </p:sp>
      <p:sp>
        <p:nvSpPr>
          <p:cNvPr id="4" name="Content Placeholder 3">
            <a:extLst>
              <a:ext uri="{FF2B5EF4-FFF2-40B4-BE49-F238E27FC236}">
                <a16:creationId xmlns:a16="http://schemas.microsoft.com/office/drawing/2014/main" id="{5AE73C45-DF11-1522-EC39-16F49F7CA93B}"/>
              </a:ext>
            </a:extLst>
          </p:cNvPr>
          <p:cNvSpPr>
            <a:spLocks noGrp="1"/>
          </p:cNvSpPr>
          <p:nvPr>
            <p:ph idx="1"/>
          </p:nvPr>
        </p:nvSpPr>
        <p:spPr>
          <a:xfrm>
            <a:off x="1341120" y="1257300"/>
            <a:ext cx="9509760" cy="3619500"/>
          </a:xfrm>
        </p:spPr>
        <p:txBody>
          <a:bodyPr>
            <a:normAutofit fontScale="70000" lnSpcReduction="20000"/>
          </a:bodyPr>
          <a:lstStyle/>
          <a:p>
            <a:pPr algn="just"/>
            <a:r>
              <a:rPr lang="en-US" dirty="0"/>
              <a:t>ISH is clearly limited by the number of fluorescent probes than can be hybridized simultaneously (i.e. 4), which would only allow the imaging of 4 target mRNAs at a time. However, this is solved by the use of different rounds of hybridization, each one using the same probe linked with different barcodes. Each mRNA is therefore identified by a given temporal sequence of detected colors. This “</a:t>
            </a:r>
            <a:r>
              <a:rPr lang="en-US" b="1" dirty="0"/>
              <a:t>temporal barcoding</a:t>
            </a:r>
            <a:r>
              <a:rPr lang="en-US" dirty="0"/>
              <a:t>” strategy, with 20 hybridization rounds, can actually track all the mRNAs expressed in a sample, even though the risk of “</a:t>
            </a:r>
            <a:r>
              <a:rPr lang="en-US" b="1" dirty="0"/>
              <a:t>optical crowding</a:t>
            </a:r>
            <a:r>
              <a:rPr lang="en-US" dirty="0"/>
              <a:t>” is high</a:t>
            </a:r>
          </a:p>
          <a:p>
            <a:pPr algn="just"/>
            <a:r>
              <a:rPr lang="en-US" dirty="0"/>
              <a:t>ISS uses a particular type of probes which allow, following hybridization and ligation, to amplify the signal thanks to </a:t>
            </a:r>
            <a:r>
              <a:rPr lang="en-US" b="1" dirty="0"/>
              <a:t>rolling circle amplification</a:t>
            </a:r>
            <a:r>
              <a:rPr lang="en-US" dirty="0"/>
              <a:t>, thereby allowing a better signal-to-noise ratio. The sequence of the mRNAs is determined through </a:t>
            </a:r>
            <a:r>
              <a:rPr lang="en-US" b="1" dirty="0"/>
              <a:t>sequencing by ligation </a:t>
            </a:r>
            <a:r>
              <a:rPr lang="en-US" dirty="0"/>
              <a:t>(this is somewhat inspired by old </a:t>
            </a:r>
            <a:r>
              <a:rPr lang="en-US" dirty="0" err="1"/>
              <a:t>SOLiD</a:t>
            </a:r>
            <a:r>
              <a:rPr lang="en-US" dirty="0"/>
              <a:t> NGS).</a:t>
            </a:r>
          </a:p>
          <a:p>
            <a:pPr algn="just"/>
            <a:r>
              <a:rPr lang="en-US" dirty="0"/>
              <a:t>The 10X Xenium platform used an ISH/ISS hybrid approach: following the use of 8 padlock probes targeting specific mRNA targets, which lead to rolling circle amplification, the signal is given by several successive cycles of hybridization with fluorescently labeled probe. Temporal barcoding allows the identification of each target. See the video available on Moodle about the </a:t>
            </a:r>
            <a:r>
              <a:rPr lang="en-US" b="1" dirty="0"/>
              <a:t>10X Xenium platform </a:t>
            </a:r>
            <a:r>
              <a:rPr lang="en-US" dirty="0"/>
              <a:t>for an example</a:t>
            </a:r>
          </a:p>
          <a:p>
            <a:pPr algn="just"/>
            <a:r>
              <a:rPr lang="en-US" dirty="0"/>
              <a:t>Pros: high spatial resolution, leading to the identification of subcellular localization of mRNAs</a:t>
            </a:r>
          </a:p>
          <a:p>
            <a:pPr algn="just"/>
            <a:r>
              <a:rPr lang="en-US" dirty="0"/>
              <a:t>Cons: high chance for errors, not all mRNAs can be profiled, the procedure is long and generates extremely large output files</a:t>
            </a:r>
          </a:p>
        </p:txBody>
      </p:sp>
      <p:pic>
        <p:nvPicPr>
          <p:cNvPr id="8" name="Picture 7" descr="A computer screen shot of a computer&#10;&#10;Description automatically generated">
            <a:extLst>
              <a:ext uri="{FF2B5EF4-FFF2-40B4-BE49-F238E27FC236}">
                <a16:creationId xmlns:a16="http://schemas.microsoft.com/office/drawing/2014/main" id="{2D0879A9-61A4-5556-EBB4-7FF67A9DFD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963" y="4876800"/>
            <a:ext cx="6449005" cy="1780872"/>
          </a:xfrm>
          <a:prstGeom prst="rect">
            <a:avLst/>
          </a:prstGeom>
        </p:spPr>
      </p:pic>
    </p:spTree>
    <p:extLst>
      <p:ext uri="{BB962C8B-B14F-4D97-AF65-F5344CB8AC3E}">
        <p14:creationId xmlns:p14="http://schemas.microsoft.com/office/powerpoint/2010/main" val="164979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rmAutofit fontScale="90000"/>
          </a:bodyPr>
          <a:lstStyle/>
          <a:p>
            <a:r>
              <a:rPr lang="en-US" dirty="0"/>
              <a:t>Sequencing-based spatial transcriptomics</a:t>
            </a:r>
          </a:p>
        </p:txBody>
      </p:sp>
      <p:sp>
        <p:nvSpPr>
          <p:cNvPr id="4" name="Content Placeholder 3">
            <a:extLst>
              <a:ext uri="{FF2B5EF4-FFF2-40B4-BE49-F238E27FC236}">
                <a16:creationId xmlns:a16="http://schemas.microsoft.com/office/drawing/2014/main" id="{5AE73C45-DF11-1522-EC39-16F49F7CA93B}"/>
              </a:ext>
            </a:extLst>
          </p:cNvPr>
          <p:cNvSpPr>
            <a:spLocks noGrp="1"/>
          </p:cNvSpPr>
          <p:nvPr>
            <p:ph idx="1"/>
          </p:nvPr>
        </p:nvSpPr>
        <p:spPr>
          <a:xfrm>
            <a:off x="1341120" y="1257299"/>
            <a:ext cx="6013409" cy="4878029"/>
          </a:xfrm>
        </p:spPr>
        <p:txBody>
          <a:bodyPr>
            <a:normAutofit fontScale="92500" lnSpcReduction="10000"/>
          </a:bodyPr>
          <a:lstStyle/>
          <a:p>
            <a:pPr algn="just"/>
            <a:r>
              <a:rPr lang="en-US" dirty="0"/>
              <a:t>Microdissection-based methods are inspired by a few early precursors, such as </a:t>
            </a:r>
            <a:r>
              <a:rPr lang="en-US" dirty="0" err="1"/>
              <a:t>Tomo</a:t>
            </a:r>
            <a:r>
              <a:rPr lang="en-US" dirty="0"/>
              <a:t>-seq (where the tissue was </a:t>
            </a:r>
            <a:r>
              <a:rPr lang="en-US" dirty="0" err="1"/>
              <a:t>cryosectioned</a:t>
            </a:r>
            <a:r>
              <a:rPr lang="en-US" dirty="0"/>
              <a:t>, with each section undergoing RNA-seq). They currently used modern microdissection techniques</a:t>
            </a:r>
          </a:p>
          <a:p>
            <a:pPr algn="just"/>
            <a:r>
              <a:rPr lang="en-US" dirty="0"/>
              <a:t>The </a:t>
            </a:r>
            <a:r>
              <a:rPr lang="en-US" b="1" dirty="0" err="1"/>
              <a:t>Nanostring</a:t>
            </a:r>
            <a:r>
              <a:rPr lang="en-US" b="1" dirty="0"/>
              <a:t> </a:t>
            </a:r>
            <a:r>
              <a:rPr lang="en-US" b="1" dirty="0" err="1"/>
              <a:t>GeoMx</a:t>
            </a:r>
            <a:r>
              <a:rPr lang="en-US" b="1" dirty="0"/>
              <a:t> DSP </a:t>
            </a:r>
            <a:r>
              <a:rPr lang="en-US" dirty="0"/>
              <a:t>is one of the most modern devices: in this case genes are barcoded with </a:t>
            </a:r>
            <a:r>
              <a:rPr lang="en-US" b="1" dirty="0"/>
              <a:t>gene-specific photocleavable probes </a:t>
            </a:r>
            <a:r>
              <a:rPr lang="en-US" dirty="0"/>
              <a:t>(the probes can be either antibodies directed against the target protein, or oligos complementary to target mRNAs). When UV light is shone on the tissue, one region of interest at a time, probes are released and sequenced</a:t>
            </a:r>
          </a:p>
          <a:p>
            <a:pPr algn="just"/>
            <a:r>
              <a:rPr lang="en-US" dirty="0"/>
              <a:t>Cons: low spatial resolution, mRNA degradation due to laser use</a:t>
            </a:r>
          </a:p>
          <a:p>
            <a:pPr algn="just"/>
            <a:r>
              <a:rPr lang="en-US" dirty="0"/>
              <a:t>See the video on Moodle for additional details</a:t>
            </a:r>
          </a:p>
        </p:txBody>
      </p:sp>
      <p:pic>
        <p:nvPicPr>
          <p:cNvPr id="5" name="Picture 4" descr="A close-up of a computer screen&#10;&#10;Description automatically generated">
            <a:extLst>
              <a:ext uri="{FF2B5EF4-FFF2-40B4-BE49-F238E27FC236}">
                <a16:creationId xmlns:a16="http://schemas.microsoft.com/office/drawing/2014/main" id="{512E9107-E662-DEB2-CDB5-F70CC812BFAA}"/>
              </a:ext>
            </a:extLst>
          </p:cNvPr>
          <p:cNvPicPr>
            <a:picLocks noChangeAspect="1"/>
          </p:cNvPicPr>
          <p:nvPr/>
        </p:nvPicPr>
        <p:blipFill>
          <a:blip r:embed="rId2">
            <a:extLst>
              <a:ext uri="{28A0092B-C50C-407E-A947-70E740481C1C}">
                <a14:useLocalDpi xmlns:a14="http://schemas.microsoft.com/office/drawing/2010/main" val="0"/>
              </a:ext>
            </a:extLst>
          </a:blip>
          <a:srcRect t="2293" r="52523" b="28745"/>
          <a:stretch/>
        </p:blipFill>
        <p:spPr>
          <a:xfrm>
            <a:off x="8006867" y="1160206"/>
            <a:ext cx="3592781" cy="5102942"/>
          </a:xfrm>
          <a:prstGeom prst="rect">
            <a:avLst/>
          </a:prstGeom>
        </p:spPr>
      </p:pic>
    </p:spTree>
    <p:extLst>
      <p:ext uri="{BB962C8B-B14F-4D97-AF65-F5344CB8AC3E}">
        <p14:creationId xmlns:p14="http://schemas.microsoft.com/office/powerpoint/2010/main" val="2761615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75488"/>
          </a:xfrm>
        </p:spPr>
        <p:txBody>
          <a:bodyPr>
            <a:normAutofit fontScale="90000"/>
          </a:bodyPr>
          <a:lstStyle/>
          <a:p>
            <a:r>
              <a:rPr lang="it-IT" dirty="0"/>
              <a:t>Small RNA </a:t>
            </a:r>
            <a:r>
              <a:rPr lang="it-IT" dirty="0" err="1"/>
              <a:t>analysis</a:t>
            </a:r>
            <a:r>
              <a:rPr lang="it-IT" dirty="0"/>
              <a:t> – a brief </a:t>
            </a:r>
            <a:r>
              <a:rPr lang="it-IT" dirty="0" err="1"/>
              <a:t>overview</a:t>
            </a:r>
            <a:endParaRPr lang="en-US"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1343" y="1215198"/>
            <a:ext cx="8009314" cy="4427604"/>
          </a:xfrm>
          <a:prstGeom prst="rect">
            <a:avLst/>
          </a:prstGeom>
        </p:spPr>
      </p:pic>
      <p:sp>
        <p:nvSpPr>
          <p:cNvPr id="6" name="CasellaDiTesto 5"/>
          <p:cNvSpPr txBox="1"/>
          <p:nvPr/>
        </p:nvSpPr>
        <p:spPr>
          <a:xfrm>
            <a:off x="720969" y="5642802"/>
            <a:ext cx="1100796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The approach is very similar to that of a classical RNA-seq, but there are fundamental differences in how the libraries are extracted (with special kits) and prepared (without the need for fragmentation)</a:t>
            </a:r>
          </a:p>
        </p:txBody>
      </p:sp>
    </p:spTree>
    <p:extLst>
      <p:ext uri="{BB962C8B-B14F-4D97-AF65-F5344CB8AC3E}">
        <p14:creationId xmlns:p14="http://schemas.microsoft.com/office/powerpoint/2010/main" val="410790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rmAutofit fontScale="90000"/>
          </a:bodyPr>
          <a:lstStyle/>
          <a:p>
            <a:r>
              <a:rPr lang="en-US" dirty="0"/>
              <a:t>Sequencing-based spatial transcriptomics</a:t>
            </a:r>
          </a:p>
        </p:txBody>
      </p:sp>
      <p:pic>
        <p:nvPicPr>
          <p:cNvPr id="8" name="Content Placeholder 7" descr="A diagram of a computer&#10;&#10;Description automatically generated">
            <a:extLst>
              <a:ext uri="{FF2B5EF4-FFF2-40B4-BE49-F238E27FC236}">
                <a16:creationId xmlns:a16="http://schemas.microsoft.com/office/drawing/2014/main" id="{D6A8C706-F2E7-3F45-22F8-9EFBD10D57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885" y="1036970"/>
            <a:ext cx="6048876" cy="5000035"/>
          </a:xfrm>
        </p:spPr>
      </p:pic>
      <p:sp>
        <p:nvSpPr>
          <p:cNvPr id="9" name="TextBox 8">
            <a:extLst>
              <a:ext uri="{FF2B5EF4-FFF2-40B4-BE49-F238E27FC236}">
                <a16:creationId xmlns:a16="http://schemas.microsoft.com/office/drawing/2014/main" id="{5681E399-B047-F667-7A36-7DA2DECC59FF}"/>
              </a:ext>
            </a:extLst>
          </p:cNvPr>
          <p:cNvSpPr txBox="1"/>
          <p:nvPr/>
        </p:nvSpPr>
        <p:spPr>
          <a:xfrm>
            <a:off x="7128387" y="1376516"/>
            <a:ext cx="4357728" cy="4524315"/>
          </a:xfrm>
          <a:prstGeom prst="rect">
            <a:avLst/>
          </a:prstGeom>
          <a:noFill/>
        </p:spPr>
        <p:txBody>
          <a:bodyPr wrap="square" rtlCol="0">
            <a:spAutoFit/>
          </a:bodyPr>
          <a:lstStyle/>
          <a:p>
            <a:pPr algn="just"/>
            <a:r>
              <a:rPr lang="en-US" dirty="0"/>
              <a:t>Overview of the </a:t>
            </a:r>
            <a:r>
              <a:rPr lang="en-US" dirty="0" err="1"/>
              <a:t>Nanostring</a:t>
            </a:r>
            <a:r>
              <a:rPr lang="en-US" dirty="0"/>
              <a:t> </a:t>
            </a:r>
            <a:r>
              <a:rPr lang="en-US" dirty="0" err="1"/>
              <a:t>GeoMX</a:t>
            </a:r>
            <a:r>
              <a:rPr lang="en-US" dirty="0"/>
              <a:t> protocol</a:t>
            </a:r>
          </a:p>
          <a:p>
            <a:pPr algn="just"/>
            <a:endParaRPr lang="en-US" dirty="0"/>
          </a:p>
          <a:p>
            <a:pPr algn="just"/>
            <a:r>
              <a:rPr lang="en-US" dirty="0"/>
              <a:t>Note the possibility to use either:</a:t>
            </a:r>
          </a:p>
          <a:p>
            <a:pPr algn="just"/>
            <a:endParaRPr lang="en-US" dirty="0"/>
          </a:p>
          <a:p>
            <a:pPr algn="just"/>
            <a:r>
              <a:rPr lang="en-US" dirty="0"/>
              <a:t>-</a:t>
            </a:r>
            <a:r>
              <a:rPr lang="en-US" dirty="0" err="1"/>
              <a:t>RNAscope</a:t>
            </a:r>
            <a:r>
              <a:rPr lang="en-US" dirty="0"/>
              <a:t> probes (complementary to target mRNAs)</a:t>
            </a:r>
          </a:p>
          <a:p>
            <a:pPr algn="just"/>
            <a:endParaRPr lang="en-US" dirty="0"/>
          </a:p>
          <a:p>
            <a:pPr algn="just"/>
            <a:r>
              <a:rPr lang="en-US" dirty="0"/>
              <a:t>-Fluorescent antibodies (against target proteins)</a:t>
            </a:r>
          </a:p>
          <a:p>
            <a:pPr algn="just"/>
            <a:endParaRPr lang="en-US" dirty="0"/>
          </a:p>
          <a:p>
            <a:pPr algn="just"/>
            <a:r>
              <a:rPr lang="en-US" dirty="0"/>
              <a:t>These need to be fluorescently-labeled to allow the selection of the region of interest (ROI) for photocleavage and targeted sequencing</a:t>
            </a:r>
          </a:p>
        </p:txBody>
      </p:sp>
    </p:spTree>
    <p:extLst>
      <p:ext uri="{BB962C8B-B14F-4D97-AF65-F5344CB8AC3E}">
        <p14:creationId xmlns:p14="http://schemas.microsoft.com/office/powerpoint/2010/main" val="396274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rmAutofit fontScale="90000"/>
          </a:bodyPr>
          <a:lstStyle/>
          <a:p>
            <a:r>
              <a:rPr lang="en-US" dirty="0"/>
              <a:t>Sequencing-based spatial transcriptomics</a:t>
            </a:r>
          </a:p>
        </p:txBody>
      </p:sp>
      <p:sp>
        <p:nvSpPr>
          <p:cNvPr id="4" name="Content Placeholder 3">
            <a:extLst>
              <a:ext uri="{FF2B5EF4-FFF2-40B4-BE49-F238E27FC236}">
                <a16:creationId xmlns:a16="http://schemas.microsoft.com/office/drawing/2014/main" id="{5AE73C45-DF11-1522-EC39-16F49F7CA93B}"/>
              </a:ext>
            </a:extLst>
          </p:cNvPr>
          <p:cNvSpPr>
            <a:spLocks noGrp="1"/>
          </p:cNvSpPr>
          <p:nvPr>
            <p:ph idx="1"/>
          </p:nvPr>
        </p:nvSpPr>
        <p:spPr>
          <a:xfrm>
            <a:off x="1341120" y="1257299"/>
            <a:ext cx="10369099" cy="2921411"/>
          </a:xfrm>
        </p:spPr>
        <p:txBody>
          <a:bodyPr>
            <a:normAutofit fontScale="85000" lnSpcReduction="10000"/>
          </a:bodyPr>
          <a:lstStyle/>
          <a:p>
            <a:pPr algn="just"/>
            <a:r>
              <a:rPr lang="en-US" b="1" dirty="0"/>
              <a:t>Array-based methods </a:t>
            </a:r>
            <a:r>
              <a:rPr lang="en-US" dirty="0"/>
              <a:t>do NOT use gene specific probes, but rather use a spatial array of generic mRNA probes (based on oligo-dT selection) that are used to barcode all the mRNAs associated with a given area in the grid of the array</a:t>
            </a:r>
          </a:p>
          <a:p>
            <a:pPr algn="just"/>
            <a:r>
              <a:rPr lang="en-US" dirty="0"/>
              <a:t>Captured mRNAs are converted to cDNAs and used for library preparation and sequencing</a:t>
            </a:r>
          </a:p>
          <a:p>
            <a:pPr algn="just"/>
            <a:r>
              <a:rPr lang="en-US" dirty="0"/>
              <a:t>An example is provided by </a:t>
            </a:r>
            <a:r>
              <a:rPr lang="en-US" b="1" dirty="0"/>
              <a:t>10X </a:t>
            </a:r>
            <a:r>
              <a:rPr lang="en-US" b="1" dirty="0" err="1"/>
              <a:t>Visium</a:t>
            </a:r>
            <a:r>
              <a:rPr lang="en-US" dirty="0"/>
              <a:t>. The spatial resolution of array methods is defined by the size of a capture area </a:t>
            </a:r>
            <a:r>
              <a:rPr lang="en-US" dirty="0" err="1"/>
              <a:t>harbouring</a:t>
            </a:r>
            <a:r>
              <a:rPr lang="en-US" dirty="0"/>
              <a:t> any given unique positional barcode</a:t>
            </a:r>
          </a:p>
          <a:p>
            <a:pPr algn="just"/>
            <a:r>
              <a:rPr lang="en-US" dirty="0"/>
              <a:t>Pros: avoids image-processing pipelines; being untargeted, offers the opportunity to profile the full transcriptome. Spatial resolution is lower than imaging-based methods</a:t>
            </a:r>
          </a:p>
          <a:p>
            <a:pPr algn="just"/>
            <a:r>
              <a:rPr lang="en-US" dirty="0"/>
              <a:t>See the video on Moodle for further details</a:t>
            </a:r>
          </a:p>
        </p:txBody>
      </p:sp>
      <p:pic>
        <p:nvPicPr>
          <p:cNvPr id="3" name="Content Placeholder 6" descr="A screenshot of a computer screen&#10;&#10;Description automatically generated">
            <a:extLst>
              <a:ext uri="{FF2B5EF4-FFF2-40B4-BE49-F238E27FC236}">
                <a16:creationId xmlns:a16="http://schemas.microsoft.com/office/drawing/2014/main" id="{37FFF231-4716-5768-2028-B32F274842BE}"/>
              </a:ext>
            </a:extLst>
          </p:cNvPr>
          <p:cNvPicPr>
            <a:picLocks noChangeAspect="1"/>
          </p:cNvPicPr>
          <p:nvPr/>
        </p:nvPicPr>
        <p:blipFill>
          <a:blip r:embed="rId2">
            <a:extLst>
              <a:ext uri="{28A0092B-C50C-407E-A947-70E740481C1C}">
                <a14:useLocalDpi xmlns:a14="http://schemas.microsoft.com/office/drawing/2010/main" val="0"/>
              </a:ext>
            </a:extLst>
          </a:blip>
          <a:srcRect b="49491"/>
          <a:stretch/>
        </p:blipFill>
        <p:spPr>
          <a:xfrm>
            <a:off x="2899115" y="4313900"/>
            <a:ext cx="6846055" cy="2193823"/>
          </a:xfrm>
          <a:prstGeom prst="rect">
            <a:avLst/>
          </a:prstGeom>
        </p:spPr>
      </p:pic>
    </p:spTree>
    <p:extLst>
      <p:ext uri="{BB962C8B-B14F-4D97-AF65-F5344CB8AC3E}">
        <p14:creationId xmlns:p14="http://schemas.microsoft.com/office/powerpoint/2010/main" val="211537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rmAutofit fontScale="90000"/>
          </a:bodyPr>
          <a:lstStyle/>
          <a:p>
            <a:r>
              <a:rPr lang="en-US" dirty="0"/>
              <a:t>Imaging-based spatial transcriptomics</a:t>
            </a:r>
          </a:p>
        </p:txBody>
      </p:sp>
      <p:sp>
        <p:nvSpPr>
          <p:cNvPr id="9" name="Content Placeholder 8">
            <a:extLst>
              <a:ext uri="{FF2B5EF4-FFF2-40B4-BE49-F238E27FC236}">
                <a16:creationId xmlns:a16="http://schemas.microsoft.com/office/drawing/2014/main" id="{73F85813-1A3E-E315-46B8-F11DBFBF1F6F}"/>
              </a:ext>
            </a:extLst>
          </p:cNvPr>
          <p:cNvSpPr>
            <a:spLocks noGrp="1"/>
          </p:cNvSpPr>
          <p:nvPr>
            <p:ph idx="1"/>
          </p:nvPr>
        </p:nvSpPr>
        <p:spPr>
          <a:xfrm>
            <a:off x="1341120" y="1378384"/>
            <a:ext cx="9509760" cy="4343400"/>
          </a:xfrm>
        </p:spPr>
        <p:txBody>
          <a:bodyPr/>
          <a:lstStyle/>
          <a:p>
            <a:pPr algn="just"/>
            <a:r>
              <a:rPr lang="en-US" dirty="0"/>
              <a:t>The </a:t>
            </a:r>
            <a:r>
              <a:rPr lang="en-US" b="1" dirty="0"/>
              <a:t>Curio Seeker </a:t>
            </a:r>
            <a:r>
              <a:rPr lang="en-US" dirty="0"/>
              <a:t>in another array-based platform, which uses spatially indexed beads to extract spatial information (check the video on Moodle)</a:t>
            </a:r>
          </a:p>
          <a:p>
            <a:pPr algn="just"/>
            <a:r>
              <a:rPr lang="en-US" dirty="0"/>
              <a:t>The </a:t>
            </a:r>
            <a:r>
              <a:rPr lang="en-US" b="1" dirty="0"/>
              <a:t>Curio Trekker </a:t>
            </a:r>
            <a:r>
              <a:rPr lang="en-US" dirty="0"/>
              <a:t>allows single-nuclei tagging, offering the possibility to investigate spatial </a:t>
            </a:r>
            <a:r>
              <a:rPr lang="en-US" dirty="0" err="1"/>
              <a:t>transciptomics</a:t>
            </a:r>
            <a:r>
              <a:rPr lang="en-US" dirty="0"/>
              <a:t> at the single-cell level</a:t>
            </a:r>
          </a:p>
        </p:txBody>
      </p:sp>
      <p:pic>
        <p:nvPicPr>
          <p:cNvPr id="11" name="Picture 10" descr="A diagram of a workflow&#10;&#10;Description automatically generated">
            <a:extLst>
              <a:ext uri="{FF2B5EF4-FFF2-40B4-BE49-F238E27FC236}">
                <a16:creationId xmlns:a16="http://schemas.microsoft.com/office/drawing/2014/main" id="{453FA2F0-A469-7F8C-E664-53D112CA46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105" y="3346230"/>
            <a:ext cx="6852128" cy="2885438"/>
          </a:xfrm>
          <a:prstGeom prst="rect">
            <a:avLst/>
          </a:prstGeom>
        </p:spPr>
      </p:pic>
    </p:spTree>
    <p:extLst>
      <p:ext uri="{BB962C8B-B14F-4D97-AF65-F5344CB8AC3E}">
        <p14:creationId xmlns:p14="http://schemas.microsoft.com/office/powerpoint/2010/main" val="156506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FA95C-7C9C-3F74-569B-3928A3B8F924}"/>
              </a:ext>
            </a:extLst>
          </p:cNvPr>
          <p:cNvSpPr>
            <a:spLocks noGrp="1"/>
          </p:cNvSpPr>
          <p:nvPr>
            <p:ph type="title"/>
          </p:nvPr>
        </p:nvSpPr>
        <p:spPr>
          <a:xfrm>
            <a:off x="1341120" y="438912"/>
            <a:ext cx="9509760" cy="495153"/>
          </a:xfrm>
        </p:spPr>
        <p:txBody>
          <a:bodyPr>
            <a:normAutofit fontScale="90000"/>
          </a:bodyPr>
          <a:lstStyle/>
          <a:p>
            <a:r>
              <a:rPr lang="en-US" dirty="0"/>
              <a:t>Spatial transcriptomics: how much does it cost?</a:t>
            </a:r>
          </a:p>
        </p:txBody>
      </p:sp>
      <p:sp>
        <p:nvSpPr>
          <p:cNvPr id="9" name="Content Placeholder 8">
            <a:extLst>
              <a:ext uri="{FF2B5EF4-FFF2-40B4-BE49-F238E27FC236}">
                <a16:creationId xmlns:a16="http://schemas.microsoft.com/office/drawing/2014/main" id="{73F85813-1A3E-E315-46B8-F11DBFBF1F6F}"/>
              </a:ext>
            </a:extLst>
          </p:cNvPr>
          <p:cNvSpPr>
            <a:spLocks noGrp="1"/>
          </p:cNvSpPr>
          <p:nvPr>
            <p:ph idx="1"/>
          </p:nvPr>
        </p:nvSpPr>
        <p:spPr>
          <a:xfrm>
            <a:off x="1341120" y="1555365"/>
            <a:ext cx="9509760" cy="4343400"/>
          </a:xfrm>
        </p:spPr>
        <p:txBody>
          <a:bodyPr/>
          <a:lstStyle/>
          <a:p>
            <a:pPr algn="just"/>
            <a:r>
              <a:rPr lang="en-US" dirty="0"/>
              <a:t>The total cost is highly dependent on the size of the area to be investigated, on the number of targets of interest and on the technology selected</a:t>
            </a:r>
          </a:p>
          <a:p>
            <a:pPr algn="just"/>
            <a:r>
              <a:rPr lang="en-US" dirty="0"/>
              <a:t>For example, the commercial price of a 10X </a:t>
            </a:r>
            <a:r>
              <a:rPr lang="en-US" dirty="0" err="1"/>
              <a:t>Visium</a:t>
            </a:r>
            <a:r>
              <a:rPr lang="en-US" dirty="0"/>
              <a:t> analysis (whole transcriptome spatial transcriptomics) can range between 8000 and 14000$ depending on the size of the slide (6,5 – 20 mm)</a:t>
            </a:r>
          </a:p>
          <a:p>
            <a:pPr algn="just"/>
            <a:r>
              <a:rPr lang="en-US" dirty="0"/>
              <a:t>A 10X Xenium analysis has a variable cost related with probe design (standard panel vs custom panel), plus a cost for hybridization and imagining. The total price can range from 7500$ (1-50 gene targets) to about 12000$ (5000 targets)</a:t>
            </a:r>
          </a:p>
          <a:p>
            <a:pPr algn="just"/>
            <a:r>
              <a:rPr lang="en-US" dirty="0"/>
              <a:t>The cost of a </a:t>
            </a:r>
            <a:r>
              <a:rPr lang="en-US" dirty="0" err="1"/>
              <a:t>Nanostring</a:t>
            </a:r>
            <a:r>
              <a:rPr lang="en-US" dirty="0"/>
              <a:t> analysis depends on the number of targets: from a  few thousand euros or small target sets, to 15000 euros for up to 6K targets</a:t>
            </a:r>
          </a:p>
        </p:txBody>
      </p:sp>
    </p:spTree>
    <p:extLst>
      <p:ext uri="{BB962C8B-B14F-4D97-AF65-F5344CB8AC3E}">
        <p14:creationId xmlns:p14="http://schemas.microsoft.com/office/powerpoint/2010/main" val="2092649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75488"/>
          </a:xfrm>
        </p:spPr>
        <p:txBody>
          <a:bodyPr>
            <a:normAutofit fontScale="90000"/>
          </a:bodyPr>
          <a:lstStyle/>
          <a:p>
            <a:r>
              <a:rPr lang="it-IT" dirty="0"/>
              <a:t>Small RNA </a:t>
            </a:r>
            <a:r>
              <a:rPr lang="it-IT" dirty="0" err="1"/>
              <a:t>analysis</a:t>
            </a:r>
            <a:r>
              <a:rPr lang="it-IT" dirty="0"/>
              <a:t> – a brief </a:t>
            </a:r>
            <a:r>
              <a:rPr lang="it-IT" dirty="0" err="1"/>
              <a:t>overview</a:t>
            </a:r>
            <a:endParaRPr lang="en-US" dirty="0"/>
          </a:p>
        </p:txBody>
      </p:sp>
      <p:sp>
        <p:nvSpPr>
          <p:cNvPr id="3" name="Segnaposto contenuto 2"/>
          <p:cNvSpPr>
            <a:spLocks noGrp="1"/>
          </p:cNvSpPr>
          <p:nvPr>
            <p:ph idx="1"/>
          </p:nvPr>
        </p:nvSpPr>
        <p:spPr>
          <a:xfrm>
            <a:off x="627017" y="1254034"/>
            <a:ext cx="7317448" cy="4980432"/>
          </a:xfrm>
        </p:spPr>
        <p:txBody>
          <a:bodyPr>
            <a:noAutofit/>
          </a:bodyPr>
          <a:lstStyle/>
          <a:p>
            <a:pPr algn="just"/>
            <a:r>
              <a:rPr lang="en-US" sz="1800" dirty="0"/>
              <a:t>Show can miRNAs be isolated from total RNA extracts?</a:t>
            </a:r>
          </a:p>
          <a:p>
            <a:pPr algn="just"/>
            <a:r>
              <a:rPr lang="en-US" sz="1800" dirty="0"/>
              <a:t>Keep in mind that miRNAs usually represent an extremely small fraction of total RNA</a:t>
            </a:r>
          </a:p>
          <a:p>
            <a:pPr algn="just"/>
            <a:r>
              <a:rPr lang="en-US" sz="1800" dirty="0"/>
              <a:t>Avoid over-drying RNA pellets: this may lead to the impossibility of re-solubilizing small RNAs</a:t>
            </a:r>
          </a:p>
          <a:p>
            <a:pPr algn="just"/>
            <a:r>
              <a:rPr lang="en-US" sz="1800" dirty="0"/>
              <a:t>The most common strategies may involve:</a:t>
            </a:r>
          </a:p>
          <a:p>
            <a:pPr marL="45720" indent="0" algn="just">
              <a:buNone/>
            </a:pPr>
            <a:r>
              <a:rPr lang="en-US" sz="1800" dirty="0"/>
              <a:t>-The </a:t>
            </a:r>
            <a:r>
              <a:rPr lang="en-US" sz="1800" b="1" dirty="0"/>
              <a:t>separation of small RNAs via gel electrophoresis</a:t>
            </a:r>
            <a:r>
              <a:rPr lang="en-US" sz="1800" dirty="0"/>
              <a:t>, followed by their recovery (the gel needs to be cut and the miRNAs need to be released from agarose). </a:t>
            </a:r>
            <a:r>
              <a:rPr lang="en-US" sz="1800" u="sng" dirty="0"/>
              <a:t>This is impractical and may lead to significant sample loss; however, this is an inexpensive approach</a:t>
            </a:r>
          </a:p>
          <a:p>
            <a:pPr marL="45720" indent="0" algn="just">
              <a:buNone/>
            </a:pPr>
            <a:r>
              <a:rPr lang="en-US" sz="1800" dirty="0"/>
              <a:t>-The use of </a:t>
            </a:r>
            <a:r>
              <a:rPr lang="en-US" sz="1800" b="1" dirty="0"/>
              <a:t>commercial kits based on solid-phase extraction </a:t>
            </a:r>
            <a:r>
              <a:rPr lang="en-US" sz="1800" dirty="0"/>
              <a:t>(column-based kits), which enable the exclusive recovery of low molecular weight RNAs. </a:t>
            </a:r>
            <a:r>
              <a:rPr lang="en-US" sz="1800" u="sng" dirty="0"/>
              <a:t>This is a very effective and reproducible approach, which is however quite expensive</a:t>
            </a:r>
          </a:p>
        </p:txBody>
      </p:sp>
      <p:pic>
        <p:nvPicPr>
          <p:cNvPr id="5" name="Picture 4">
            <a:extLst>
              <a:ext uri="{FF2B5EF4-FFF2-40B4-BE49-F238E27FC236}">
                <a16:creationId xmlns:a16="http://schemas.microsoft.com/office/drawing/2014/main" id="{70AC636F-B303-608F-732F-0AD355D7F926}"/>
              </a:ext>
            </a:extLst>
          </p:cNvPr>
          <p:cNvPicPr>
            <a:picLocks noChangeAspect="1"/>
          </p:cNvPicPr>
          <p:nvPr/>
        </p:nvPicPr>
        <p:blipFill>
          <a:blip r:embed="rId2">
            <a:extLst>
              <a:ext uri="{28A0092B-C50C-407E-A947-70E740481C1C}">
                <a14:useLocalDpi xmlns:a14="http://schemas.microsoft.com/office/drawing/2010/main" val="0"/>
              </a:ext>
            </a:extLst>
          </a:blip>
          <a:srcRect t="41205" b="25673"/>
          <a:stretch/>
        </p:blipFill>
        <p:spPr>
          <a:xfrm>
            <a:off x="8183487" y="1855837"/>
            <a:ext cx="3651504" cy="1582994"/>
          </a:xfrm>
          <a:prstGeom prst="rect">
            <a:avLst/>
          </a:prstGeom>
        </p:spPr>
      </p:pic>
      <p:sp>
        <p:nvSpPr>
          <p:cNvPr id="6" name="TextBox 5">
            <a:extLst>
              <a:ext uri="{FF2B5EF4-FFF2-40B4-BE49-F238E27FC236}">
                <a16:creationId xmlns:a16="http://schemas.microsoft.com/office/drawing/2014/main" id="{53EA94EB-3428-9E14-7BC8-BF79056A69A4}"/>
              </a:ext>
            </a:extLst>
          </p:cNvPr>
          <p:cNvSpPr txBox="1"/>
          <p:nvPr/>
        </p:nvSpPr>
        <p:spPr>
          <a:xfrm>
            <a:off x="8304866" y="3888659"/>
            <a:ext cx="3408746" cy="1477328"/>
          </a:xfrm>
          <a:prstGeom prst="rect">
            <a:avLst/>
          </a:prstGeom>
          <a:noFill/>
          <a:ln>
            <a:solidFill>
              <a:schemeClr val="accent1"/>
            </a:solidFill>
          </a:ln>
        </p:spPr>
        <p:txBody>
          <a:bodyPr wrap="square" rtlCol="0">
            <a:spAutoFit/>
          </a:bodyPr>
          <a:lstStyle/>
          <a:p>
            <a:pPr algn="ctr"/>
            <a:r>
              <a:rPr lang="en-US" dirty="0"/>
              <a:t>Above: standard total RNA extraction vs miRNA-enriched RNA extraction, checked on an Agilent Bioanalyzer</a:t>
            </a:r>
          </a:p>
        </p:txBody>
      </p:sp>
    </p:spTree>
    <p:extLst>
      <p:ext uri="{BB962C8B-B14F-4D97-AF65-F5344CB8AC3E}">
        <p14:creationId xmlns:p14="http://schemas.microsoft.com/office/powerpoint/2010/main" val="74989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475488"/>
          </a:xfrm>
        </p:spPr>
        <p:txBody>
          <a:bodyPr>
            <a:normAutofit fontScale="90000"/>
          </a:bodyPr>
          <a:lstStyle/>
          <a:p>
            <a:r>
              <a:rPr lang="it-IT" dirty="0"/>
              <a:t>Small RNA </a:t>
            </a:r>
            <a:r>
              <a:rPr lang="it-IT" dirty="0" err="1"/>
              <a:t>analysis</a:t>
            </a:r>
            <a:r>
              <a:rPr lang="it-IT" dirty="0"/>
              <a:t> – a brief </a:t>
            </a:r>
            <a:r>
              <a:rPr lang="it-IT" dirty="0" err="1"/>
              <a:t>overview</a:t>
            </a:r>
            <a:endParaRPr lang="en-US" dirty="0"/>
          </a:p>
        </p:txBody>
      </p:sp>
      <p:sp>
        <p:nvSpPr>
          <p:cNvPr id="3" name="Segnaposto contenuto 2"/>
          <p:cNvSpPr>
            <a:spLocks noGrp="1"/>
          </p:cNvSpPr>
          <p:nvPr>
            <p:ph idx="1"/>
          </p:nvPr>
        </p:nvSpPr>
        <p:spPr>
          <a:xfrm>
            <a:off x="627017" y="1254034"/>
            <a:ext cx="10694126" cy="4980432"/>
          </a:xfrm>
        </p:spPr>
        <p:txBody>
          <a:bodyPr>
            <a:noAutofit/>
          </a:bodyPr>
          <a:lstStyle/>
          <a:p>
            <a:pPr algn="just"/>
            <a:r>
              <a:rPr lang="en-US" dirty="0"/>
              <a:t>Problems very similar to those described for the analysis of RNA-seq data related to mRNAs are encountered in the case of the analysis of small RNAs, particularly miRNAs. Of course, the handling of reads (trimming and mapping) must be thought of differently than for an RNA-seq, since the size of miRNAs is very small (</a:t>
            </a:r>
            <a:r>
              <a:rPr lang="en-US" b="1" u="sng" dirty="0"/>
              <a:t>about 22 </a:t>
            </a:r>
            <a:r>
              <a:rPr lang="en-US" b="1" u="sng" dirty="0" err="1"/>
              <a:t>nt</a:t>
            </a:r>
            <a:r>
              <a:rPr lang="en-US" dirty="0"/>
              <a:t>)! The sequencing itself will be of a very specific type (e.g., </a:t>
            </a:r>
            <a:r>
              <a:rPr lang="en-US" u="sng" dirty="0"/>
              <a:t>it does not make sense to use very long reads or paired-end approaches</a:t>
            </a:r>
            <a:r>
              <a:rPr lang="en-US" dirty="0"/>
              <a:t>!)</a:t>
            </a:r>
          </a:p>
          <a:p>
            <a:pPr algn="just"/>
            <a:r>
              <a:rPr lang="en-US" dirty="0"/>
              <a:t>Two distinct approaches are possible here:</a:t>
            </a:r>
          </a:p>
          <a:p>
            <a:pPr marL="45720" indent="0" algn="just">
              <a:buNone/>
            </a:pPr>
            <a:r>
              <a:rPr lang="en-US" dirty="0"/>
              <a:t>1)Counting the different types of miRNAs obtained in a sequencing experiment and then comparing them with a reference database (mapping-free, “lighter” approach, does not require a reference genome)</a:t>
            </a:r>
          </a:p>
          <a:p>
            <a:pPr marL="45720" indent="0" algn="just">
              <a:buNone/>
            </a:pPr>
            <a:r>
              <a:rPr lang="en-US" dirty="0"/>
              <a:t>2)Mapping reads to an annotated genome and counting how many fall within regions annotated as miRNAs (a “heavier” approach, applicable only to model organisms, in which the genome is well annotated)</a:t>
            </a:r>
          </a:p>
        </p:txBody>
      </p:sp>
    </p:spTree>
    <p:extLst>
      <p:ext uri="{BB962C8B-B14F-4D97-AF65-F5344CB8AC3E}">
        <p14:creationId xmlns:p14="http://schemas.microsoft.com/office/powerpoint/2010/main" val="408376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Small RNA </a:t>
            </a:r>
            <a:r>
              <a:rPr lang="it-IT" dirty="0" err="1"/>
              <a:t>analysis</a:t>
            </a:r>
            <a:r>
              <a:rPr lang="it-IT" dirty="0"/>
              <a:t> – a brief </a:t>
            </a:r>
            <a:r>
              <a:rPr lang="it-IT" dirty="0" err="1"/>
              <a:t>overview</a:t>
            </a:r>
            <a:endParaRPr lang="en-US" dirty="0"/>
          </a:p>
        </p:txBody>
      </p:sp>
      <p:sp>
        <p:nvSpPr>
          <p:cNvPr id="3" name="Segnaposto contenuto 2"/>
          <p:cNvSpPr>
            <a:spLocks noGrp="1"/>
          </p:cNvSpPr>
          <p:nvPr>
            <p:ph idx="1"/>
          </p:nvPr>
        </p:nvSpPr>
        <p:spPr>
          <a:xfrm>
            <a:off x="838200" y="1825625"/>
            <a:ext cx="6529552" cy="4351338"/>
          </a:xfrm>
        </p:spPr>
        <p:txBody>
          <a:bodyPr>
            <a:normAutofit/>
          </a:bodyPr>
          <a:lstStyle/>
          <a:p>
            <a:pPr algn="just"/>
            <a:r>
              <a:rPr lang="en-US" dirty="0"/>
              <a:t>There are miRNA-specific databases, the most important of which is miRbase </a:t>
            </a:r>
            <a:r>
              <a:rPr lang="en-US" dirty="0">
                <a:hlinkClick r:id="rId2"/>
              </a:rPr>
              <a:t>(http://www.mirbase.org</a:t>
            </a:r>
            <a:r>
              <a:rPr lang="en-US" dirty="0"/>
              <a:t>)</a:t>
            </a:r>
          </a:p>
          <a:p>
            <a:pPr algn="just"/>
            <a:endParaRPr lang="en-US" dirty="0"/>
          </a:p>
          <a:p>
            <a:pPr algn="just"/>
            <a:r>
              <a:rPr lang="en-US" dirty="0"/>
              <a:t>It is possible to compare sequences obtained from sequencing with those deposited in these databases by associating each known miRNA with a number of digital counts</a:t>
            </a:r>
          </a:p>
          <a:p>
            <a:pPr algn="just"/>
            <a:endParaRPr lang="en-US" dirty="0"/>
          </a:p>
          <a:p>
            <a:pPr algn="just"/>
            <a:r>
              <a:rPr lang="en-US" dirty="0"/>
              <a:t>Differential expression analysis can proceed similarly to what is done for RNA-sequencing data</a:t>
            </a:r>
          </a:p>
        </p:txBody>
      </p:sp>
      <p:pic>
        <p:nvPicPr>
          <p:cNvPr id="4" name="Immagine 3"/>
          <p:cNvPicPr>
            <a:picLocks noChangeAspect="1"/>
          </p:cNvPicPr>
          <p:nvPr/>
        </p:nvPicPr>
        <p:blipFill>
          <a:blip r:embed="rId3"/>
          <a:stretch>
            <a:fillRect/>
          </a:stretch>
        </p:blipFill>
        <p:spPr>
          <a:xfrm>
            <a:off x="8230257" y="1690688"/>
            <a:ext cx="2857500" cy="1762125"/>
          </a:xfrm>
          <a:prstGeom prst="rect">
            <a:avLst/>
          </a:prstGeom>
        </p:spPr>
      </p:pic>
      <p:sp>
        <p:nvSpPr>
          <p:cNvPr id="5" name="CasellaDiTesto 4"/>
          <p:cNvSpPr txBox="1"/>
          <p:nvPr/>
        </p:nvSpPr>
        <p:spPr>
          <a:xfrm>
            <a:off x="7945821" y="4001294"/>
            <a:ext cx="3626069" cy="1815882"/>
          </a:xfrm>
          <a:prstGeom prst="rect">
            <a:avLst/>
          </a:prstGeom>
          <a:noFill/>
          <a:ln>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624D38"/>
                </a:solidFill>
                <a:effectLst/>
                <a:uLnTx/>
                <a:uFillTx/>
                <a:latin typeface="Century Gothic"/>
                <a:ea typeface="+mn-ea"/>
                <a:cs typeface="+mn-cs"/>
              </a:rPr>
              <a:t>N.B. </a:t>
            </a:r>
            <a:r>
              <a:rPr kumimoji="0" lang="en-US" sz="1600" b="0" i="0" u="none" strike="noStrike" kern="1200" cap="none" spc="0" normalizeH="0" baseline="0" noProof="0" dirty="0">
                <a:ln>
                  <a:noFill/>
                </a:ln>
                <a:solidFill>
                  <a:srgbClr val="624D38"/>
                </a:solidFill>
                <a:effectLst/>
                <a:uLnTx/>
                <a:uFillTx/>
                <a:latin typeface="Century Gothic"/>
                <a:ea typeface="+mn-ea"/>
                <a:cs typeface="+mn-cs"/>
              </a:rPr>
              <a:t>In this case, talking about RPKM, TPM and FPKM does not make sense since the length of miRNAs is always the same. Normalization will therefore have to be done solely on the basis of sequencing depth</a:t>
            </a:r>
          </a:p>
        </p:txBody>
      </p:sp>
    </p:spTree>
    <p:extLst>
      <p:ext uri="{BB962C8B-B14F-4D97-AF65-F5344CB8AC3E}">
        <p14:creationId xmlns:p14="http://schemas.microsoft.com/office/powerpoint/2010/main" val="220449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53865"/>
          </a:xfrm>
        </p:spPr>
        <p:txBody>
          <a:bodyPr>
            <a:normAutofit fontScale="90000"/>
          </a:bodyPr>
          <a:lstStyle/>
          <a:p>
            <a:r>
              <a:rPr lang="it-IT" dirty="0"/>
              <a:t>Small RNA </a:t>
            </a:r>
            <a:r>
              <a:rPr lang="it-IT" dirty="0" err="1"/>
              <a:t>analysis</a:t>
            </a:r>
            <a:r>
              <a:rPr lang="it-IT" dirty="0"/>
              <a:t> – a brief </a:t>
            </a:r>
            <a:r>
              <a:rPr lang="it-IT" dirty="0" err="1"/>
              <a:t>overview</a:t>
            </a:r>
            <a:endParaRPr lang="en-US" dirty="0"/>
          </a:p>
        </p:txBody>
      </p:sp>
      <p:sp>
        <p:nvSpPr>
          <p:cNvPr id="3" name="Segnaposto contenuto 2"/>
          <p:cNvSpPr>
            <a:spLocks noGrp="1"/>
          </p:cNvSpPr>
          <p:nvPr>
            <p:ph idx="1"/>
          </p:nvPr>
        </p:nvSpPr>
        <p:spPr>
          <a:xfrm>
            <a:off x="611777" y="1362114"/>
            <a:ext cx="5163207" cy="4351338"/>
          </a:xfrm>
        </p:spPr>
        <p:txBody>
          <a:bodyPr>
            <a:normAutofit/>
          </a:bodyPr>
          <a:lstStyle/>
          <a:p>
            <a:pPr algn="just"/>
            <a:r>
              <a:rPr lang="en-US" dirty="0"/>
              <a:t>A typical workflow of a miRNA-seq analysis involves comparison with multiple databases to obtain robust data</a:t>
            </a:r>
          </a:p>
          <a:p>
            <a:pPr algn="just"/>
            <a:r>
              <a:rPr lang="en-US" dirty="0"/>
              <a:t>The ultimate goal is not only to identify miRNAs that undergo differential expression, but also to </a:t>
            </a:r>
            <a:r>
              <a:rPr lang="en-US" u="sng" dirty="0"/>
              <a:t>predict what the target genes and thus the most affected biological processes may be</a:t>
            </a:r>
          </a:p>
        </p:txBody>
      </p:sp>
      <p:pic>
        <p:nvPicPr>
          <p:cNvPr id="6" name="Immagine 5"/>
          <p:cNvPicPr>
            <a:picLocks noChangeAspect="1"/>
          </p:cNvPicPr>
          <p:nvPr/>
        </p:nvPicPr>
        <p:blipFill>
          <a:blip r:embed="rId2"/>
          <a:stretch>
            <a:fillRect/>
          </a:stretch>
        </p:blipFill>
        <p:spPr>
          <a:xfrm>
            <a:off x="6096000" y="1552388"/>
            <a:ext cx="5715000" cy="2762250"/>
          </a:xfrm>
          <a:prstGeom prst="rect">
            <a:avLst/>
          </a:prstGeom>
        </p:spPr>
      </p:pic>
      <p:sp>
        <p:nvSpPr>
          <p:cNvPr id="7" name="CasellaDiTesto 6"/>
          <p:cNvSpPr txBox="1"/>
          <p:nvPr/>
        </p:nvSpPr>
        <p:spPr>
          <a:xfrm>
            <a:off x="708097" y="4764945"/>
            <a:ext cx="10775806" cy="1200329"/>
          </a:xfrm>
          <a:prstGeom prst="rect">
            <a:avLst/>
          </a:prstGeom>
          <a:noFill/>
          <a:ln>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24D38"/>
                </a:solidFill>
                <a:effectLst/>
                <a:uLnTx/>
                <a:uFillTx/>
                <a:latin typeface="Century Gothic"/>
                <a:ea typeface="+mn-ea"/>
                <a:cs typeface="+mn-cs"/>
              </a:rPr>
              <a:t>The databases contain not only information regarding the sequence of miRNAs, but also about their known biological targets, i.e., the genes that can be modulated by them, and consequently also the molecular pathways undergoing regulation (as each target gene is in turn associated with one or more functional annotations)</a:t>
            </a:r>
          </a:p>
        </p:txBody>
      </p:sp>
    </p:spTree>
    <p:extLst>
      <p:ext uri="{BB962C8B-B14F-4D97-AF65-F5344CB8AC3E}">
        <p14:creationId xmlns:p14="http://schemas.microsoft.com/office/powerpoint/2010/main" val="86365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D315-8E89-0A7C-8B07-EA35C7058624}"/>
              </a:ext>
            </a:extLst>
          </p:cNvPr>
          <p:cNvSpPr>
            <a:spLocks noGrp="1"/>
          </p:cNvSpPr>
          <p:nvPr>
            <p:ph type="title"/>
          </p:nvPr>
        </p:nvSpPr>
        <p:spPr>
          <a:xfrm>
            <a:off x="1341120" y="438912"/>
            <a:ext cx="9509760" cy="573811"/>
          </a:xfrm>
        </p:spPr>
        <p:txBody>
          <a:bodyPr/>
          <a:lstStyle/>
          <a:p>
            <a:r>
              <a:rPr lang="en-US" dirty="0"/>
              <a:t>The young story of single-cell sequencing</a:t>
            </a:r>
          </a:p>
        </p:txBody>
      </p:sp>
      <p:pic>
        <p:nvPicPr>
          <p:cNvPr id="5" name="Content Placeholder 4" descr="A white text on a black background&#10;&#10;Description automatically generated">
            <a:extLst>
              <a:ext uri="{FF2B5EF4-FFF2-40B4-BE49-F238E27FC236}">
                <a16:creationId xmlns:a16="http://schemas.microsoft.com/office/drawing/2014/main" id="{73619698-A294-E891-C4D6-BEB8A01AAAE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2493" y="1388810"/>
            <a:ext cx="6765374" cy="4713815"/>
          </a:xfrm>
        </p:spPr>
      </p:pic>
      <p:sp>
        <p:nvSpPr>
          <p:cNvPr id="6" name="TextBox 5">
            <a:extLst>
              <a:ext uri="{FF2B5EF4-FFF2-40B4-BE49-F238E27FC236}">
                <a16:creationId xmlns:a16="http://schemas.microsoft.com/office/drawing/2014/main" id="{405AFCD4-70E2-6B46-18C9-8F8C3130A6E7}"/>
              </a:ext>
            </a:extLst>
          </p:cNvPr>
          <p:cNvSpPr txBox="1"/>
          <p:nvPr/>
        </p:nvSpPr>
        <p:spPr>
          <a:xfrm>
            <a:off x="7374193" y="1345060"/>
            <a:ext cx="4581832" cy="4801314"/>
          </a:xfrm>
          <a:prstGeom prst="rect">
            <a:avLst/>
          </a:prstGeom>
          <a:noFill/>
        </p:spPr>
        <p:txBody>
          <a:bodyPr wrap="square" rtlCol="0">
            <a:spAutoFit/>
          </a:bodyPr>
          <a:lstStyle/>
          <a:p>
            <a:pPr algn="just"/>
            <a:r>
              <a:rPr lang="en-US" dirty="0"/>
              <a:t>So far, we have always discussed about </a:t>
            </a:r>
            <a:r>
              <a:rPr lang="en-US" b="1" dirty="0"/>
              <a:t>bulk RNA-sequencing approaches</a:t>
            </a:r>
            <a:r>
              <a:rPr lang="en-US" dirty="0"/>
              <a:t>, which target a large number of cells analyzed simultaneously, providing average levels of expression</a:t>
            </a:r>
          </a:p>
          <a:p>
            <a:pPr algn="just"/>
            <a:endParaRPr lang="en-US" dirty="0"/>
          </a:p>
          <a:p>
            <a:pPr algn="just"/>
            <a:r>
              <a:rPr lang="en-US" dirty="0"/>
              <a:t>Single-cell approaches can, however, greatly improve the resolution of the analyses, clarifying the biological role of single cells</a:t>
            </a:r>
          </a:p>
          <a:p>
            <a:pPr algn="just"/>
            <a:endParaRPr lang="en-US" dirty="0"/>
          </a:p>
          <a:p>
            <a:pPr algn="just"/>
            <a:r>
              <a:rPr lang="en-US" dirty="0"/>
              <a:t>N.B. Although single-cell approaches are most frequently used for RNA-seq, other –</a:t>
            </a:r>
            <a:r>
              <a:rPr lang="en-US" dirty="0" err="1"/>
              <a:t>omic</a:t>
            </a:r>
            <a:r>
              <a:rPr lang="en-US" dirty="0"/>
              <a:t> applications are also possible, although there are some limitations</a:t>
            </a:r>
          </a:p>
        </p:txBody>
      </p:sp>
    </p:spTree>
    <p:extLst>
      <p:ext uri="{BB962C8B-B14F-4D97-AF65-F5344CB8AC3E}">
        <p14:creationId xmlns:p14="http://schemas.microsoft.com/office/powerpoint/2010/main" val="8003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9D315-8E89-0A7C-8B07-EA35C7058624}"/>
              </a:ext>
            </a:extLst>
          </p:cNvPr>
          <p:cNvSpPr>
            <a:spLocks noGrp="1"/>
          </p:cNvSpPr>
          <p:nvPr>
            <p:ph type="title"/>
          </p:nvPr>
        </p:nvSpPr>
        <p:spPr>
          <a:xfrm>
            <a:off x="1341120" y="438912"/>
            <a:ext cx="9509760" cy="573811"/>
          </a:xfrm>
        </p:spPr>
        <p:txBody>
          <a:bodyPr/>
          <a:lstStyle/>
          <a:p>
            <a:r>
              <a:rPr lang="en-US" dirty="0"/>
              <a:t>The young story of single-cell sequencing</a:t>
            </a:r>
          </a:p>
        </p:txBody>
      </p:sp>
      <p:pic>
        <p:nvPicPr>
          <p:cNvPr id="8" name="Picture 7" descr="A diagram of a company's timeline&#10;&#10;Description automatically generated">
            <a:extLst>
              <a:ext uri="{FF2B5EF4-FFF2-40B4-BE49-F238E27FC236}">
                <a16:creationId xmlns:a16="http://schemas.microsoft.com/office/drawing/2014/main" id="{3CD3C7AB-E2EB-BC15-4666-87A81BCDC3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438" y="1486792"/>
            <a:ext cx="10850880" cy="2284396"/>
          </a:xfrm>
          <a:prstGeom prst="rect">
            <a:avLst/>
          </a:prstGeom>
        </p:spPr>
      </p:pic>
      <p:sp>
        <p:nvSpPr>
          <p:cNvPr id="9" name="TextBox 8">
            <a:extLst>
              <a:ext uri="{FF2B5EF4-FFF2-40B4-BE49-F238E27FC236}">
                <a16:creationId xmlns:a16="http://schemas.microsoft.com/office/drawing/2014/main" id="{FDAB6D43-DCD5-9F35-5168-9049EBB8289A}"/>
              </a:ext>
            </a:extLst>
          </p:cNvPr>
          <p:cNvSpPr txBox="1"/>
          <p:nvPr/>
        </p:nvSpPr>
        <p:spPr>
          <a:xfrm>
            <a:off x="717755" y="3982064"/>
            <a:ext cx="11061290" cy="2308324"/>
          </a:xfrm>
          <a:prstGeom prst="rect">
            <a:avLst/>
          </a:prstGeom>
          <a:noFill/>
        </p:spPr>
        <p:txBody>
          <a:bodyPr wrap="square" rtlCol="0">
            <a:spAutoFit/>
          </a:bodyPr>
          <a:lstStyle/>
          <a:p>
            <a:pPr algn="just"/>
            <a:r>
              <a:rPr lang="en-US" dirty="0"/>
              <a:t>Single-cell sequencing approaches include a large number of different techniques that have been developed over the years, most of which deal specifically with </a:t>
            </a:r>
            <a:r>
              <a:rPr lang="en-US" dirty="0" err="1"/>
              <a:t>sc</a:t>
            </a:r>
            <a:r>
              <a:rPr lang="en-US" dirty="0"/>
              <a:t>-RNA-seq</a:t>
            </a:r>
          </a:p>
          <a:p>
            <a:pPr algn="just"/>
            <a:endParaRPr lang="en-US" dirty="0"/>
          </a:p>
          <a:p>
            <a:pPr algn="just"/>
            <a:r>
              <a:rPr lang="en-US" dirty="0"/>
              <a:t>However, the development of different cell isolation protocols, library preparation strategies and microfluidics devices strongly contributed to the recent extension of single-cell sequencing approaches to genomic DNA</a:t>
            </a:r>
          </a:p>
          <a:p>
            <a:pPr algn="just"/>
            <a:endParaRPr lang="en-US" dirty="0"/>
          </a:p>
          <a:p>
            <a:pPr algn="just"/>
            <a:r>
              <a:rPr lang="en-US" dirty="0"/>
              <a:t>Here, we are just going to briefly discuss a few key points shared by most </a:t>
            </a:r>
            <a:r>
              <a:rPr lang="en-US" dirty="0" err="1"/>
              <a:t>scRNA</a:t>
            </a:r>
            <a:r>
              <a:rPr lang="en-US" dirty="0"/>
              <a:t>-seq strategies</a:t>
            </a:r>
          </a:p>
        </p:txBody>
      </p:sp>
    </p:spTree>
    <p:extLst>
      <p:ext uri="{BB962C8B-B14F-4D97-AF65-F5344CB8AC3E}">
        <p14:creationId xmlns:p14="http://schemas.microsoft.com/office/powerpoint/2010/main" val="421903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1114</TotalTime>
  <Words>3429</Words>
  <Application>Microsoft Office PowerPoint</Application>
  <PresentationFormat>Widescreen</PresentationFormat>
  <Paragraphs>181</Paragraphs>
  <Slides>33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Century Gothic</vt:lpstr>
      <vt:lpstr>Wingdings</vt:lpstr>
      <vt:lpstr>Sheer Green 16x9</vt:lpstr>
      <vt:lpstr>LECTURE 9 Small RNA analysis, single-cell RNA-seq and spatial transcriptomics</vt:lpstr>
      <vt:lpstr>Small RNA sequencing – a definition</vt:lpstr>
      <vt:lpstr>Small RNA analysis – a brief overview</vt:lpstr>
      <vt:lpstr>Small RNA analysis – a brief overview</vt:lpstr>
      <vt:lpstr>Small RNA analysis – a brief overview</vt:lpstr>
      <vt:lpstr>Small RNA analysis – a brief overview</vt:lpstr>
      <vt:lpstr>Small RNA analysis – a brief overview</vt:lpstr>
      <vt:lpstr>The young story of single-cell sequencing</vt:lpstr>
      <vt:lpstr>The young story of single-cell sequencing</vt:lpstr>
      <vt:lpstr>Single-cell RNA-seq approaches</vt:lpstr>
      <vt:lpstr>Single-cell isolation approaches</vt:lpstr>
      <vt:lpstr>Single-cell isolation approaches</vt:lpstr>
      <vt:lpstr>Single-cell isolation approaches</vt:lpstr>
      <vt:lpstr>Droplet-based approaches</vt:lpstr>
      <vt:lpstr>Single-cell RNA-seq approaches</vt:lpstr>
      <vt:lpstr>Single-cell RNA-seq: barcodes and UMI</vt:lpstr>
      <vt:lpstr>Single-cell RNA-seq approaches</vt:lpstr>
      <vt:lpstr>Single-cell vs single-nuclei RNA-seq</vt:lpstr>
      <vt:lpstr>Graphical representation of scRNA-seq data</vt:lpstr>
      <vt:lpstr>Graphical representation of scRNA-seq data</vt:lpstr>
      <vt:lpstr>Graphical representation of scRNA-seq data</vt:lpstr>
      <vt:lpstr>Graphical representation of scRNA-seq data</vt:lpstr>
      <vt:lpstr>scRNA-seq: how much does it cost?</vt:lpstr>
      <vt:lpstr>Spatial transcriptomics – what is it?</vt:lpstr>
      <vt:lpstr>Spatial transcriptomics: the platforms</vt:lpstr>
      <vt:lpstr>Spatial transcriptomics: the platforms</vt:lpstr>
      <vt:lpstr>Different platforms, different approaches</vt:lpstr>
      <vt:lpstr>Imaging-based spatial transcriptomics</vt:lpstr>
      <vt:lpstr>Sequencing-based spatial transcriptomics</vt:lpstr>
      <vt:lpstr>Sequencing-based spatial transcriptomics</vt:lpstr>
      <vt:lpstr>Sequencing-based spatial transcriptomics</vt:lpstr>
      <vt:lpstr>Imaging-based spatial transcriptomics</vt:lpstr>
      <vt:lpstr>Spatial transcriptomics: how much does it cost?</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marco gerdol</dc:creator>
  <cp:lastModifiedBy>marco gerdol</cp:lastModifiedBy>
  <cp:revision>57</cp:revision>
  <dcterms:created xsi:type="dcterms:W3CDTF">2024-11-07T21:48:12Z</dcterms:created>
  <dcterms:modified xsi:type="dcterms:W3CDTF">2024-11-26T13:55:22Z</dcterms:modified>
</cp:coreProperties>
</file>