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701" r:id="rId2"/>
    <p:sldMasterId id="2147483746" r:id="rId3"/>
  </p:sldMasterIdLst>
  <p:notesMasterIdLst>
    <p:notesMasterId r:id="rId41"/>
  </p:notesMasterIdLst>
  <p:sldIdLst>
    <p:sldId id="379" r:id="rId4"/>
    <p:sldId id="418" r:id="rId5"/>
    <p:sldId id="423" r:id="rId6"/>
    <p:sldId id="422" r:id="rId7"/>
    <p:sldId id="425" r:id="rId8"/>
    <p:sldId id="421" r:id="rId9"/>
    <p:sldId id="431" r:id="rId10"/>
    <p:sldId id="256" r:id="rId11"/>
    <p:sldId id="258" r:id="rId12"/>
    <p:sldId id="293" r:id="rId13"/>
    <p:sldId id="411" r:id="rId14"/>
    <p:sldId id="267" r:id="rId15"/>
    <p:sldId id="426" r:id="rId16"/>
    <p:sldId id="271" r:id="rId17"/>
    <p:sldId id="427" r:id="rId18"/>
    <p:sldId id="413" r:id="rId19"/>
    <p:sldId id="274" r:id="rId20"/>
    <p:sldId id="429" r:id="rId21"/>
    <p:sldId id="428" r:id="rId22"/>
    <p:sldId id="295" r:id="rId23"/>
    <p:sldId id="297" r:id="rId24"/>
    <p:sldId id="299" r:id="rId25"/>
    <p:sldId id="301" r:id="rId26"/>
    <p:sldId id="302" r:id="rId27"/>
    <p:sldId id="303" r:id="rId28"/>
    <p:sldId id="305" r:id="rId29"/>
    <p:sldId id="307" r:id="rId30"/>
    <p:sldId id="430" r:id="rId31"/>
    <p:sldId id="308" r:id="rId32"/>
    <p:sldId id="309" r:id="rId33"/>
    <p:sldId id="320" r:id="rId34"/>
    <p:sldId id="321" r:id="rId35"/>
    <p:sldId id="434" r:id="rId36"/>
    <p:sldId id="435" r:id="rId37"/>
    <p:sldId id="432" r:id="rId38"/>
    <p:sldId id="433" r:id="rId39"/>
    <p:sldId id="268" r:id="rId40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44"/>
    <p:restoredTop sz="94648"/>
  </p:normalViewPr>
  <p:slideViewPr>
    <p:cSldViewPr>
      <p:cViewPr varScale="1">
        <p:scale>
          <a:sx n="117" d="100"/>
          <a:sy n="117" d="100"/>
        </p:scale>
        <p:origin x="1792" y="1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4732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79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5650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0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FF"/>
                </a:solidFill>
              </a:defRPr>
            </a:lvl1pPr>
          </a:lstStyle>
          <a:p>
            <a:fld id="{42FD44A9-D9C2-4709-84C2-A1246B590BF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61410A-A18E-4956-9605-4C70DE9844FB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78659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9A21A47-D7DC-4D82-8F12-603A51C04B7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8000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323563D2-A557-45D4-B7A1-062337541A1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33762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F09EFEC1-C240-45AD-900F-3173EC2CBEC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34858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BCB3B884-203D-4E9C-97EA-AC5C28B2BE5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43858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2F83F07-42CC-4A68-848D-819082F38C09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47478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EA16610-0A60-4D59-9E12-9A17A5F7D29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1260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864E08B-55DD-4228-80EB-EC91A0F7AEE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18059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567CCE02-75B3-4705-8397-142DE06C588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72962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905EDD12-D5C1-4349-AB89-47DEC29C6105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98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4337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32873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5313BFB-5674-45E2-901F-D92B01F3A9E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32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819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94778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01985CC-EBE7-4A8A-9893-69284454195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6598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E79D1BD-7791-48A0-96CE-EE21E99121D0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2D0B9F-9DB2-49FA-9CCC-9870BF6E9A8A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5325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7BF47848-3A44-4C34-B751-61511BFCFAD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79534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6F259538-D244-47FF-8B4B-6C978EEAE61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213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49DD202-1244-4B8E-97B9-2238590EA513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17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09068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01985CC-EBE7-4A8A-9893-69284454195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09764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D542DC8-2B69-4774-9B75-7CF2153772A2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21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51699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2E9D3A9-BE95-45FF-BC3A-034A22D3DC2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0203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43F4F76-B8DF-4314-BBE7-0340F49F8CF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6490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274638"/>
            <a:ext cx="2055812" cy="58451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5038" cy="58451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F51FD89-DF4A-44D2-9BE0-DDC8B04AFDF8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0727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3250" cy="451961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457200" y="6251575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fld id="{52BF6FC2-15CF-4B33-B7D6-CDC8DCF61D6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9250" cy="4699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37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CFAEF82-9206-4001-A067-1974C1D26235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52492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98A70E8-037A-4AA1-9E69-BAD3BCFEB762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40041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2DAFA1C-44AB-4A5A-AD16-444D86B824D4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44560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250" cy="45132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2250" cy="45132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DBF15B9-BFE0-4791-A5C4-95F6A6A99CB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0525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5674252-FA16-4418-B031-D75367B5610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2612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F6618AD-2CAA-4215-A9E2-390685F3883A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87252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18FEA62-6292-4EFB-83E8-B60E0DBDBFC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51880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2D198CF-C137-410A-94FB-C45642B3835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04592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56D861F-E8A0-4DBC-8DE4-7EDD869070D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7802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E3E1302-58A9-4440-810E-FF6C335DA30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3551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29F5D79-90BD-4953-9AC9-90D439D18DF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38912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19875" y="128588"/>
            <a:ext cx="2054225" cy="59848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0275" cy="59848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0799552-3DF9-42EF-ADA4-CFC8686510BD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9196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16900" cy="14224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2250" cy="45132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immagine online 3"/>
          <p:cNvSpPr>
            <a:spLocks noGrp="1"/>
          </p:cNvSpPr>
          <p:nvPr>
            <p:ph type="clipArt" sz="half" idx="2"/>
          </p:nvPr>
        </p:nvSpPr>
        <p:spPr>
          <a:xfrm>
            <a:off x="4641850" y="1600200"/>
            <a:ext cx="4032250" cy="4513263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457200" y="6249988"/>
            <a:ext cx="2120900" cy="463550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0900" cy="463550"/>
          </a:xfrm>
        </p:spPr>
        <p:txBody>
          <a:bodyPr/>
          <a:lstStyle>
            <a:lvl1pPr>
              <a:defRPr/>
            </a:lvl1pPr>
          </a:lstStyle>
          <a:p>
            <a:fld id="{F5118ECE-B5C9-4E72-9DBE-B5CEBF03A1F2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2900" cy="46355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751919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FC9FBF1-56C9-4B0F-8CD0-1AAC094D3EF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11524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C1C9FA2-B846-425A-888B-3773D8D44BA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4678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86FA2E3-596A-4482-A1C4-4281F451073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32477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6825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08413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B6AD798-2ACC-49DD-9E0F-60A11C068D2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9856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0BF72E3-8C15-4EC3-A98A-0928301303C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762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B7354BB-CD9F-4E41-A5E1-5F637D2161F9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347836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1945593-434B-42E8-9E60-F9AE6992A6B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88752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85EE33C-1265-466F-B55E-5CD3235879A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83396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06FC31C-9872-4F23-85D8-43CE445E631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79297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8523D91-F25F-490D-9773-61821DF3725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3492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CD0124E-CE08-4DD3-80F6-822870F329F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10138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1925" y="609600"/>
            <a:ext cx="1941513" cy="54816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3725" cy="54816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BC6C82A-3879-447A-9E96-289599CDBA2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003167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7638" cy="11382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67638" cy="4110038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fld id="{0401BD29-64EE-4768-8BE0-BBCABC147B3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2056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7638" cy="113823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6825" cy="41100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5025" y="1981200"/>
            <a:ext cx="3808413" cy="197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5025" y="4111625"/>
            <a:ext cx="3808413" cy="197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0838" cy="452438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0238" cy="452438"/>
          </a:xfrm>
        </p:spPr>
        <p:txBody>
          <a:bodyPr/>
          <a:lstStyle>
            <a:lvl1pPr>
              <a:defRPr/>
            </a:lvl1pPr>
          </a:lstStyle>
          <a:p>
            <a:fld id="{F9CF0A24-9CE8-435F-8593-065FB2BE46D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92804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55544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5425" cy="451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11BDFD7-1903-467D-89F0-E58C4ABEB4E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7444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24374BA-61B0-464C-84CA-455C721BB2C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3879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E251812-A816-432B-A93B-D8C071DB1B1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870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9C42695-1F55-48B1-9C04-31AB97AC373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51038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D2C163C-F2FA-4CB3-8D94-9BD8ADD63C7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074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68B6DFC-ED0B-4D10-93EB-303BD95B0DD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951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1575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7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61233826-C5C9-4BB4-8AAA-167E252DAD09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0"/>
            <a:ext cx="9134475" cy="6843713"/>
            <a:chOff x="0" y="0"/>
            <a:chExt cx="5754" cy="4311"/>
          </a:xfrm>
        </p:grpSpPr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1728" y="2230"/>
              <a:ext cx="4023" cy="2081"/>
              <a:chOff x="1728" y="2230"/>
              <a:chExt cx="4023" cy="2081"/>
            </a:xfrm>
          </p:grpSpPr>
          <p:sp>
            <p:nvSpPr>
              <p:cNvPr id="1029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8" cy="1667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0000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5" cy="807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5" cy="965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3" cy="2081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4" cy="535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21" cy="1533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4" cy="1772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3250" cy="11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9250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3250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9988"/>
            <a:ext cx="2120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0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70C747C9-C6D4-40BD-85F2-44A9C1A88494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0"/>
            <a:ext cx="9129713" cy="6838950"/>
            <a:chOff x="0" y="0"/>
            <a:chExt cx="5751" cy="4308"/>
          </a:xfrm>
        </p:grpSpPr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1728" y="2230"/>
              <a:ext cx="4020" cy="2078"/>
              <a:chOff x="1728" y="2230"/>
              <a:chExt cx="4020" cy="2078"/>
            </a:xfrm>
          </p:grpSpPr>
          <p:sp>
            <p:nvSpPr>
              <p:cNvPr id="1029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5" cy="1664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2" cy="804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2" cy="962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0" cy="2078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1" cy="532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18" cy="1530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1" cy="1769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16900" cy="142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2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16900" cy="451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117426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"/>
          <p:cNvGrpSpPr>
            <a:grpSpLocks/>
          </p:cNvGrpSpPr>
          <p:nvPr/>
        </p:nvGrpSpPr>
        <p:grpSpPr bwMode="auto">
          <a:xfrm>
            <a:off x="-8410575" y="1588"/>
            <a:ext cx="17538700" cy="13685837"/>
            <a:chOff x="-5298" y="1"/>
            <a:chExt cx="11048" cy="8621"/>
          </a:xfrm>
        </p:grpSpPr>
        <p:sp>
          <p:nvSpPr>
            <p:cNvPr id="1026" name="Freeform 2"/>
            <p:cNvSpPr>
              <a:spLocks noChangeArrowheads="1"/>
            </p:cNvSpPr>
            <p:nvPr/>
          </p:nvSpPr>
          <p:spPr bwMode="auto">
            <a:xfrm>
              <a:off x="3394" y="999"/>
              <a:ext cx="2356" cy="3311"/>
            </a:xfrm>
            <a:custGeom>
              <a:avLst/>
              <a:gdLst>
                <a:gd name="T0" fmla="*/ 1905 w 2359"/>
                <a:gd name="T1" fmla="*/ 3312 h 3314"/>
                <a:gd name="T2" fmla="*/ 2358 w 2359"/>
                <a:gd name="T3" fmla="*/ 3313 h 3314"/>
                <a:gd name="T4" fmla="*/ 2358 w 2359"/>
                <a:gd name="T5" fmla="*/ 1437 h 3314"/>
                <a:gd name="T6" fmla="*/ 0 w 2359"/>
                <a:gd name="T7" fmla="*/ 0 h 3314"/>
                <a:gd name="T8" fmla="*/ 201 w 2359"/>
                <a:gd name="T9" fmla="*/ 150 h 3314"/>
                <a:gd name="T10" fmla="*/ 366 w 2359"/>
                <a:gd name="T11" fmla="*/ 279 h 3314"/>
                <a:gd name="T12" fmla="*/ 552 w 2359"/>
                <a:gd name="T13" fmla="*/ 441 h 3314"/>
                <a:gd name="T14" fmla="*/ 732 w 2359"/>
                <a:gd name="T15" fmla="*/ 612 h 3314"/>
                <a:gd name="T16" fmla="*/ 996 w 2359"/>
                <a:gd name="T17" fmla="*/ 903 h 3314"/>
                <a:gd name="T18" fmla="*/ 1230 w 2359"/>
                <a:gd name="T19" fmla="*/ 1212 h 3314"/>
                <a:gd name="T20" fmla="*/ 1400 w 2359"/>
                <a:gd name="T21" fmla="*/ 1482 h 3314"/>
                <a:gd name="T22" fmla="*/ 1548 w 2359"/>
                <a:gd name="T23" fmla="*/ 1761 h 3314"/>
                <a:gd name="T24" fmla="*/ 1665 w 2359"/>
                <a:gd name="T25" fmla="*/ 2040 h 3314"/>
                <a:gd name="T26" fmla="*/ 1751 w 2359"/>
                <a:gd name="T27" fmla="*/ 2295 h 3314"/>
                <a:gd name="T28" fmla="*/ 1809 w 2359"/>
                <a:gd name="T29" fmla="*/ 2511 h 3314"/>
                <a:gd name="T30" fmla="*/ 1863 w 2359"/>
                <a:gd name="T31" fmla="*/ 2778 h 3314"/>
                <a:gd name="T32" fmla="*/ 1890 w 2359"/>
                <a:gd name="T33" fmla="*/ 3012 h 3314"/>
                <a:gd name="T34" fmla="*/ 1905 w 2359"/>
                <a:gd name="T35" fmla="*/ 3312 h 3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rgbClr val="172F75"/>
                </a:gs>
                <a:gs pos="100000">
                  <a:srgbClr val="3366F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27" name="AutoShape 3"/>
            <p:cNvSpPr>
              <a:spLocks noChangeArrowheads="1"/>
            </p:cNvSpPr>
            <p:nvPr/>
          </p:nvSpPr>
          <p:spPr bwMode="auto">
            <a:xfrm>
              <a:off x="-5298" y="1"/>
              <a:ext cx="10593" cy="8621"/>
            </a:xfrm>
            <a:custGeom>
              <a:avLst/>
              <a:gdLst>
                <a:gd name="G0" fmla="sin 10800 17694720"/>
                <a:gd name="G1" fmla="+- G0 10800 0"/>
                <a:gd name="G2" fmla="cos 10800 17694720"/>
                <a:gd name="G3" fmla="+- G2 10800 0"/>
                <a:gd name="G4" fmla="sin 10800 0"/>
                <a:gd name="G5" fmla="+- G4 10800 0"/>
                <a:gd name="G6" fmla="cos 10800 0"/>
                <a:gd name="G7" fmla="+- G6 10800 0"/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0799 w 21600"/>
                <a:gd name="T13" fmla="*/ 0 h 21600"/>
                <a:gd name="T14" fmla="*/ 21599 w 21600"/>
                <a:gd name="T15" fmla="*/ 107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T12" t="T13" r="T14" b="T15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12600" cap="rnd">
              <a:solidFill>
                <a:srgbClr val="3366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7638" cy="113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02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9DE4EA1C-6807-4445-801C-96457A2F9996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76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217533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1034BB17-1013-8D4D-8CD2-D072EF1E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420888"/>
            <a:ext cx="7769225" cy="1431925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CENNI di MORFOLOGIA delle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REGIONI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TORACICA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ed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ADDOMINO-PELVICA</a:t>
            </a:r>
          </a:p>
        </p:txBody>
      </p:sp>
    </p:spTree>
    <p:extLst>
      <p:ext uri="{BB962C8B-B14F-4D97-AF65-F5344CB8AC3E}">
        <p14:creationId xmlns:p14="http://schemas.microsoft.com/office/powerpoint/2010/main" val="2402523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78C4E40F-501F-410F-BFEE-0637319E8F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968"/>
          <a:stretch/>
        </p:blipFill>
        <p:spPr>
          <a:xfrm>
            <a:off x="2339752" y="-19589"/>
            <a:ext cx="6801449" cy="688444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DD8614F-2C03-9149-BF44-113DDB8BDE6B}"/>
              </a:ext>
            </a:extLst>
          </p:cNvPr>
          <p:cNvSpPr txBox="1"/>
          <p:nvPr/>
        </p:nvSpPr>
        <p:spPr>
          <a:xfrm>
            <a:off x="323528" y="206369"/>
            <a:ext cx="2592288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COSTE</a:t>
            </a:r>
          </a:p>
          <a:p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Sono OSSA PIATTE</a:t>
            </a:r>
          </a:p>
          <a:p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che delimitano Postero-Latero-</a:t>
            </a:r>
            <a:r>
              <a:rPr lang="it-IT" dirty="0" err="1">
                <a:solidFill>
                  <a:schemeClr val="tx1"/>
                </a:solidFill>
                <a:latin typeface="Cooper Black" panose="0208090404030B020404" pitchFamily="18" charset="77"/>
              </a:rPr>
              <a:t>Anterior</a:t>
            </a:r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-mente la Gabbia Toracica.</a:t>
            </a:r>
          </a:p>
          <a:p>
            <a:r>
              <a:rPr lang="it-IT" dirty="0">
                <a:solidFill>
                  <a:schemeClr val="tx1"/>
                </a:solidFill>
                <a:latin typeface="Cooper Black" panose="0208090404030B020404" pitchFamily="18" charset="77"/>
              </a:rPr>
              <a:t>Danno inserzione a muscoli scheletrici (tra cui gli INTERCO-STALI, DIAFRAMMA) </a:t>
            </a:r>
          </a:p>
        </p:txBody>
      </p:sp>
    </p:spTree>
    <p:extLst>
      <p:ext uri="{BB962C8B-B14F-4D97-AF65-F5344CB8AC3E}">
        <p14:creationId xmlns:p14="http://schemas.microsoft.com/office/powerpoint/2010/main" val="3051553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4A9B6F-3573-A34E-820D-388823D32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16900" cy="852140"/>
          </a:xfrm>
        </p:spPr>
        <p:txBody>
          <a:bodyPr/>
          <a:lstStyle/>
          <a:p>
            <a:r>
              <a:rPr lang="it-IT" sz="36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GABBIA  TORACICA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6752DEE-40D7-E646-B849-03E82C6AD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16900" cy="5589240"/>
          </a:xfrm>
        </p:spPr>
        <p:txBody>
          <a:bodyPr/>
          <a:lstStyle/>
          <a:p>
            <a:r>
              <a:rPr lang="it-IT" sz="3000" dirty="0">
                <a:solidFill>
                  <a:schemeClr val="tx1"/>
                </a:solidFill>
                <a:latin typeface="Chalkboard" panose="03050602040202020205" pitchFamily="66" charset="77"/>
              </a:rPr>
              <a:t>Struttura scheletrica di forma tronco-conica, delimitata, sul piano sagittale, ANTERIORMENTE dallo STERNO (Osso Piatto) e POSTERIORMENTE dalle VERTEBRE TORACICHE (T1-T12). La struttura è completata Antero-Latero-Posteriormente da 10 paia di Ossa Piatte (COSTE), mentre altre 2 paia di Coste, molto </a:t>
            </a:r>
            <a:r>
              <a:rPr lang="it-IT" sz="3000" dirty="0" err="1">
                <a:solidFill>
                  <a:schemeClr val="tx1"/>
                </a:solidFill>
                <a:latin typeface="Chalkboard" panose="03050602040202020205" pitchFamily="66" charset="77"/>
              </a:rPr>
              <a:t>piu’</a:t>
            </a:r>
            <a:r>
              <a:rPr lang="it-IT" sz="3000" dirty="0">
                <a:solidFill>
                  <a:schemeClr val="tx1"/>
                </a:solidFill>
                <a:latin typeface="Chalkboard" panose="03050602040202020205" pitchFamily="66" charset="77"/>
              </a:rPr>
              <a:t> corte, si limitano alla parte posteriore, non si articolano allo sterno e vengono definite Coste Libere.</a:t>
            </a:r>
          </a:p>
        </p:txBody>
      </p:sp>
    </p:spTree>
    <p:extLst>
      <p:ext uri="{BB962C8B-B14F-4D97-AF65-F5344CB8AC3E}">
        <p14:creationId xmlns:p14="http://schemas.microsoft.com/office/powerpoint/2010/main" val="2361267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0" dirty="0">
                <a:solidFill>
                  <a:schemeClr val="tx1"/>
                </a:solidFill>
                <a:latin typeface="Cooper Black" panose="0208090404030B020404" pitchFamily="18" charset="77"/>
              </a:rPr>
              <a:t>MOVIMENTI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600200"/>
            <a:ext cx="8640763" cy="4852988"/>
          </a:xfrm>
          <a:ln/>
        </p:spPr>
        <p:txBody>
          <a:bodyPr/>
          <a:lstStyle/>
          <a:p>
            <a:pPr marL="336550" indent="-336550">
              <a:spcBef>
                <a:spcPts val="700"/>
              </a:spcBef>
              <a:buClr>
                <a:srgbClr val="FFCC00"/>
              </a:buClr>
              <a:buSzPct val="70000"/>
              <a:buFont typeface="Wingdings" panose="05000000000000000000" pitchFamily="2" charset="2"/>
              <a:buChar char="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 movimenti inerenti la GABBIA TORACICA, seppure individualmente minimi, sono tuttavia gli indispensabili negli ATTI RESPIRATORI (Inspirazione ed Espirazione)</a:t>
            </a:r>
          </a:p>
        </p:txBody>
      </p:sp>
    </p:spTree>
    <p:extLst>
      <p:ext uri="{BB962C8B-B14F-4D97-AF65-F5344CB8AC3E}">
        <p14:creationId xmlns:p14="http://schemas.microsoft.com/office/powerpoint/2010/main" val="28693052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0C1CAF-6C3E-3441-AEFC-EE5FC0E97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28588"/>
            <a:ext cx="8856984" cy="780132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Cooper Black" panose="0208090404030B020404" pitchFamily="18" charset="77"/>
              </a:rPr>
              <a:t>MUSCOLI DEL TRONCO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9E66CA-F0F6-0348-AB52-2EF23162A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40768"/>
            <a:ext cx="8496944" cy="5040560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Oltre ad essere classificati in Superficiali e Profondi, possono essere collocati topograficamente:</a:t>
            </a:r>
          </a:p>
          <a:p>
            <a:endParaRPr lang="it-IT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 TORACE</a:t>
            </a:r>
          </a:p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MUSCOLI ADDOMINALI</a:t>
            </a:r>
          </a:p>
          <a:p>
            <a:pPr marL="457200" indent="-457200">
              <a:buFontTx/>
              <a:buChar char="-"/>
            </a:pPr>
            <a:r>
              <a:rPr lang="it-IT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DELLA PELVI</a:t>
            </a:r>
          </a:p>
          <a:p>
            <a:endParaRPr lang="it-IT" sz="2800" dirty="0">
              <a:solidFill>
                <a:schemeClr val="tx1"/>
              </a:solidFill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67312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8915400" cy="6858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oper Black" panose="0208090404030B020404" pitchFamily="18" charset="77"/>
              </a:rPr>
              <a:t>MUSCOLI DEL TORACE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560" y="838200"/>
            <a:ext cx="7848872" cy="5257800"/>
          </a:xfrm>
          <a:ln/>
        </p:spPr>
        <p:txBody>
          <a:bodyPr/>
          <a:lstStyle/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DIAFRAMMA 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INTRINSECI DEL TORACE 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ESTRINSECI DEL TORACE suddivisi in :</a:t>
            </a:r>
          </a:p>
          <a:p>
            <a:pPr marL="457200" indent="-457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Char char="-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TORACO-APPENDICOLARI: SONO 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QUELLI CHE CONNETTONO LA PARTE 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ANTERO-LATERALE DEL TORACE ALL’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ARTO SUPERIORE</a:t>
            </a:r>
          </a:p>
          <a:p>
            <a:pPr marL="457200" indent="-457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buFontTx/>
              <a:buChar char="-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SPINO-APPENDICOLARI: CONNETTONO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L’ ARTO SUPERIORE CON IL DORSO,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ovvero SIA LA PORZIONE TORACICA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sia ADDOMINALE della Parete </a:t>
            </a:r>
          </a:p>
          <a:p>
            <a:pPr marL="0" indent="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Posteriore del Tronco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latin typeface="Arial" panose="020B0604020202020204" pitchFamily="34" charset="0"/>
            </a:endParaRPr>
          </a:p>
          <a:p>
            <a:pPr marL="341313" indent="-336550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solidFill>
                <a:srgbClr val="99FF33"/>
              </a:solidFill>
              <a:latin typeface="Arial" panose="020B0604020202020204" pitchFamily="34" charset="0"/>
            </a:endParaRP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latin typeface="Arial" panose="020B0604020202020204" pitchFamily="34" charset="0"/>
            </a:endParaRPr>
          </a:p>
          <a:p>
            <a:pPr marL="341313" indent="-336550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8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0854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12"/>
          <p:cNvPicPr>
            <a:picLocks noGrp="1" noChangeAspect="1"/>
          </p:cNvPicPr>
          <p:nvPr isPhoto="1"/>
        </p:nvPicPr>
        <p:blipFill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2" y="25735"/>
            <a:ext cx="5768529" cy="67662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005EF1D3-A88D-064D-AB57-6F8D1CBC80B6}"/>
              </a:ext>
            </a:extLst>
          </p:cNvPr>
          <p:cNvSpPr txBox="1">
            <a:spLocks/>
          </p:cNvSpPr>
          <p:nvPr/>
        </p:nvSpPr>
        <p:spPr>
          <a:xfrm rot="-5400000">
            <a:off x="-3600908" y="2240868"/>
            <a:ext cx="8928992" cy="792088"/>
          </a:xfrm>
          <a:prstGeom prst="rect">
            <a:avLst/>
          </a:prstGeom>
        </p:spPr>
        <p:txBody>
          <a:bodyPr/>
          <a:lstStyle>
            <a:lvl1pPr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 kern="120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marL="742950" indent="-28575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b="1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Black" panose="0208090404030B020404" pitchFamily="18" charset="77"/>
                <a:ea typeface="SimSun" panose="02010600030101010101" pitchFamily="2" charset="-122"/>
                <a:cs typeface="Arial"/>
              </a:rPr>
              <a:t>DIAFRAMMA</a:t>
            </a:r>
            <a:endParaRPr kumimoji="0" lang="it-IT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oper Black" panose="0208090404030B020404" pitchFamily="18" charset="77"/>
              <a:ea typeface="+mj-ea"/>
              <a:cs typeface="Gurmukhi MN" panose="02020600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175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54FFEA-48BE-A048-BB5B-C0A1076BB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-99392"/>
            <a:ext cx="8928992" cy="792088"/>
          </a:xfrm>
        </p:spPr>
        <p:txBody>
          <a:bodyPr/>
          <a:lstStyle/>
          <a:p>
            <a:r>
              <a:rPr lang="it-IT" sz="3600" b="0" dirty="0">
                <a:solidFill>
                  <a:srgbClr val="000000"/>
                </a:solidFill>
                <a:effectLst/>
                <a:latin typeface="Cooper Black" panose="0208090404030B020404" pitchFamily="18" charset="77"/>
                <a:ea typeface="SimSun" panose="02010600030101010101" pitchFamily="2" charset="-122"/>
              </a:rPr>
              <a:t>DIAFRAMMA</a:t>
            </a:r>
            <a:endParaRPr lang="it-IT" sz="3600" dirty="0">
              <a:solidFill>
                <a:schemeClr val="tx1"/>
              </a:solidFill>
              <a:latin typeface="Cooper Black" panose="0208090404030B020404" pitchFamily="18" charset="77"/>
              <a:cs typeface="Gurmukhi MN" panose="02020600050405020304" pitchFamily="18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48AD78E-2E28-D549-AB89-47F1B6DD7118}"/>
              </a:ext>
            </a:extLst>
          </p:cNvPr>
          <p:cNvSpPr txBox="1"/>
          <p:nvPr/>
        </p:nvSpPr>
        <p:spPr>
          <a:xfrm>
            <a:off x="971600" y="548680"/>
            <a:ext cx="7416824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S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truttura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 muscolare striata scheletrica che separa la cavità toracica dalla cavità addominale e contribuisce alla Parete Addominale Posteriore, assieme al Quadrato dei Lombi e al Grande Psoas..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SimSun" panose="02010600030101010101" pitchFamily="2" charset="-122"/>
              <a:cs typeface="Arial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A forma di cupola, presenta sul Piano Mediano un CENTRO FRENICO o APONEUROTICO, nell’ ambito del quale si localizzano gli orifizi per l’ Esofago, l’ Aorta ed il Dotto Toracico e la Vena Cava Inferiore. È un Muscolo INSPIRATORIO, perché con la sua contrazione, fa aumentare il volume della gabbia toracica e favorisce l’espansione dei polmoni nelle Cavità Pleuriche.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SimSun" panose="02010600030101010101" pitchFamily="2" charset="-122"/>
              <a:cs typeface="Arial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È innervato dal Nervo FRENICO del Plesso Cervicale (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mielomeri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SimSun" panose="02010600030101010101" pitchFamily="2" charset="-122"/>
                <a:cs typeface="Arial"/>
              </a:rPr>
              <a:t> spinali C3-C5).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902030302020204" pitchFamily="66" charset="0"/>
              <a:ea typeface="SimSun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119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66675"/>
            <a:ext cx="8991600" cy="9144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effectLst/>
                <a:latin typeface="Cooper Black" panose="0208090404030B020404" pitchFamily="18" charset="77"/>
              </a:rPr>
              <a:t>DIAFRAMMA: VISIONE SUPERIORE</a:t>
            </a: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0" y="908050"/>
          <a:ext cx="4648200" cy="410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2253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08050"/>
                        <a:ext cx="4648200" cy="41052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4648200" y="2825750"/>
          <a:ext cx="4495800" cy="403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0" imgH="0" progId="">
                  <p:embed/>
                </p:oleObj>
              </mc:Choice>
              <mc:Fallback>
                <p:oleObj r:id="rId5" imgW="0" imgH="0" progId="">
                  <p:embed/>
                  <p:pic>
                    <p:nvPicPr>
                      <p:cNvPr id="225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825750"/>
                        <a:ext cx="4495800" cy="40322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5484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1A8705-5552-D840-A5E6-31200831A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5416"/>
            <a:ext cx="9144000" cy="1422400"/>
          </a:xfrm>
        </p:spPr>
        <p:txBody>
          <a:bodyPr/>
          <a:lstStyle/>
          <a:p>
            <a:r>
              <a:rPr lang="it-IT" sz="3600" b="0" dirty="0">
                <a:solidFill>
                  <a:schemeClr val="tx1"/>
                </a:solidFill>
                <a:latin typeface="Cooper Black" panose="0208090404030B020404" pitchFamily="18" charset="77"/>
              </a:rPr>
              <a:t>MUSCOLI INTRINSECI DEL TORACE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9EF074-2AEE-C84D-AE30-703AB2FF4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764704"/>
            <a:ext cx="9036496" cy="5688632"/>
          </a:xfrm>
        </p:spPr>
        <p:txBody>
          <a:bodyPr/>
          <a:lstStyle/>
          <a:p>
            <a:r>
              <a:rPr 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TRASVERSO DEL TORACE:  dalla Faccia Posteriore dello STERNO raggiunge con fasci obliqui le coste tra la 2a e la 6a. Abbassando le coste, è un muscolo ESPIRATORIO. Innervato da Nervi INTERCOSTALI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55628A73-53DD-5544-9B2F-ED9857A3AA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1600" y="3165624"/>
          <a:ext cx="7812087" cy="328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0" imgH="0" progId="">
                  <p:embed/>
                </p:oleObj>
              </mc:Choice>
              <mc:Fallback>
                <p:oleObj r:id="rId2" imgW="0" imgH="0" progId="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55628A73-53DD-5544-9B2F-ED9857A3AA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3165624"/>
                        <a:ext cx="7812087" cy="328771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e 4">
            <a:extLst>
              <a:ext uri="{FF2B5EF4-FFF2-40B4-BE49-F238E27FC236}">
                <a16:creationId xmlns:a16="http://schemas.microsoft.com/office/drawing/2014/main" id="{528C0793-8BCC-6246-B4B5-9E5F98DE2473}"/>
              </a:ext>
            </a:extLst>
          </p:cNvPr>
          <p:cNvSpPr/>
          <p:nvPr/>
        </p:nvSpPr>
        <p:spPr bwMode="auto">
          <a:xfrm>
            <a:off x="7020272" y="4509120"/>
            <a:ext cx="1512168" cy="864096"/>
          </a:xfrm>
          <a:prstGeom prst="ellipse">
            <a:avLst/>
          </a:prstGeom>
          <a:noFill/>
          <a:ln w="635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0855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1A8705-5552-D840-A5E6-31200831A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15416"/>
            <a:ext cx="9144000" cy="1422400"/>
          </a:xfrm>
        </p:spPr>
        <p:txBody>
          <a:bodyPr/>
          <a:lstStyle/>
          <a:p>
            <a:r>
              <a:rPr lang="it-IT" sz="3600" b="0" dirty="0">
                <a:solidFill>
                  <a:schemeClr val="tx1"/>
                </a:solidFill>
                <a:latin typeface="Cooper Black" panose="0208090404030B020404" pitchFamily="18" charset="77"/>
              </a:rPr>
              <a:t>MUSCOLI INTRINSECI DEL TORACE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9EF074-2AEE-C84D-AE30-703AB2FF4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764704"/>
            <a:ext cx="8712968" cy="5688632"/>
          </a:xfrm>
        </p:spPr>
        <p:txBody>
          <a:bodyPr/>
          <a:lstStyle/>
          <a:p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INTERCOSTALI e SOTTOCOSTALI: sono innervati da Nervi Intercostali. Gli INTERCOSTALI INTERNI e SOTTOCOSTALI abbassano le coste (ESPIRAZIONE). Gli INTERCOSTALI ESTERNI innalzano le Coste (INSPIRAZIONE).</a:t>
            </a: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55628A73-53DD-5544-9B2F-ED9857A3AA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1600" y="3165624"/>
          <a:ext cx="7812087" cy="328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0" imgH="0" progId="">
                  <p:embed/>
                </p:oleObj>
              </mc:Choice>
              <mc:Fallback>
                <p:oleObj r:id="rId2" imgW="0" imgH="0" progId="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55628A73-53DD-5544-9B2F-ED9857A3AA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3165624"/>
                        <a:ext cx="7812087" cy="3287712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9591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D5F6D4-37CC-E348-9B10-11A5ACCD1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1" y="0"/>
            <a:ext cx="8223250" cy="1136650"/>
          </a:xfrm>
        </p:spPr>
        <p:txBody>
          <a:bodyPr/>
          <a:lstStyle/>
          <a:p>
            <a:r>
              <a:rPr lang="it-IT" sz="3600" b="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TORACE ADDOME PELVI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658EE5-282B-D049-B8F5-0D903CD5D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052736"/>
            <a:ext cx="7488832" cy="5184576"/>
          </a:xfrm>
        </p:spPr>
        <p:txBody>
          <a:bodyPr/>
          <a:lstStyle/>
          <a:p>
            <a:r>
              <a:rPr lang="it-IT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Le strutture Muscolo-Scheletriche del </a:t>
            </a:r>
            <a:r>
              <a:rPr lang="it-IT" sz="2400" dirty="0" err="1">
                <a:solidFill>
                  <a:schemeClr val="tx1"/>
                </a:solidFill>
                <a:latin typeface="Chalkboard SE" panose="03050602040202020205" pitchFamily="66" charset="77"/>
              </a:rPr>
              <a:t>TORACE,dell</a:t>
            </a:r>
            <a:r>
              <a:rPr lang="it-IT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’ ADDOME E DELLA PELVI sono coinvolte in diversi aspetti MORFO-FUNZIONALI, tra i quali il coinvolgimento nel Sistema LOCOMOTORE e la PROTEZIONE di rilevanti organi dei Sistemi LOCOMOTORE, CIRCOLATORIO, RESPIRATORIO, DIGERENTE, NERVOSO ed ENDOCRINO. </a:t>
            </a:r>
          </a:p>
          <a:p>
            <a:endParaRPr lang="it-IT" sz="2400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r>
              <a:rPr lang="it-IT" sz="2400" dirty="0">
                <a:solidFill>
                  <a:schemeClr val="tx1"/>
                </a:solidFill>
                <a:latin typeface="Chalkboard SE" panose="03050602040202020205" pitchFamily="66" charset="77"/>
              </a:rPr>
              <a:t>Per quanto concerne la Funzione Respiratoria, muscoli scheletrici toracici e addominali, oltre che cervicali, sono coinvolti nell’ INSPIRAZIONE e nell’ ESPIRAZIONE</a:t>
            </a:r>
          </a:p>
        </p:txBody>
      </p:sp>
    </p:spTree>
    <p:extLst>
      <p:ext uri="{BB962C8B-B14F-4D97-AF65-F5344CB8AC3E}">
        <p14:creationId xmlns:p14="http://schemas.microsoft.com/office/powerpoint/2010/main" val="1605540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2708275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MUSCOLI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della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REGIONE ADDOMINALE</a:t>
            </a:r>
          </a:p>
        </p:txBody>
      </p:sp>
    </p:spTree>
    <p:extLst>
      <p:ext uri="{BB962C8B-B14F-4D97-AF65-F5344CB8AC3E}">
        <p14:creationId xmlns:p14="http://schemas.microsoft.com/office/powerpoint/2010/main" val="25330289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3508" y="-609"/>
            <a:ext cx="8856984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REGIONE ADDOMINALE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980728"/>
            <a:ext cx="8534400" cy="50292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chemeClr val="tx1"/>
              </a:buClr>
              <a:buSzPct val="8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Possono essere distinti in :</a:t>
            </a:r>
          </a:p>
          <a:p>
            <a:pPr marL="338138" indent="-333375">
              <a:spcBef>
                <a:spcPts val="700"/>
              </a:spcBef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MUSCOLI DELLA PARETE ADDOMINALE POSTERIORE (Diaframma, Quadrato dei Lombi, Grande e Piccolo Psoas)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8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sz="2800" b="1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MUSCOLI DELLA PARETE ADDOMINALE ANTERO-LATERALE (Retto dell’Addome, Obliqui Esterno e Interno, Trasverso dell’ Addome)</a:t>
            </a:r>
          </a:p>
        </p:txBody>
      </p:sp>
    </p:spTree>
    <p:extLst>
      <p:ext uri="{BB962C8B-B14F-4D97-AF65-F5344CB8AC3E}">
        <p14:creationId xmlns:p14="http://schemas.microsoft.com/office/powerpoint/2010/main" val="31996943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-25872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oper Black" panose="0208090404030B020404" pitchFamily="18" charset="77"/>
              </a:rPr>
              <a:t>PARETE POSTERIORE DELL’ ADDOME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lum bright="-24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174750"/>
            <a:ext cx="7596187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5934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</a:rPr>
              <a:t>PARETE ADDOMINALE ANTERIORE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00" y="990600"/>
            <a:ext cx="4767263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357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0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</a:rPr>
              <a:t>MUSCOLI ADDOMINALI </a:t>
            </a:r>
            <a:b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Cooper Black" panose="0208090404030B020404" pitchFamily="18" charset="77"/>
              </a:rPr>
              <a:t>PARETE ANTERO-LATERALE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268760"/>
            <a:ext cx="9144000" cy="5029200"/>
          </a:xfrm>
          <a:ln/>
        </p:spPr>
        <p:txBody>
          <a:bodyPr/>
          <a:lstStyle/>
          <a:p>
            <a:pPr marL="338138" indent="-338138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b="1" i="1" dirty="0">
                <a:solidFill>
                  <a:schemeClr val="tx1"/>
                </a:solidFill>
                <a:latin typeface="Arial" panose="020B0604020202020204" pitchFamily="34" charset="0"/>
              </a:rPr>
              <a:t>È una struttura anatomica di RILEVANTE INTERESSE MEDICO-CHIRURGICO</a:t>
            </a:r>
          </a:p>
          <a:p>
            <a:pPr marL="338138" indent="-333375"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b="1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38138" indent="-338138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b="1" i="1" dirty="0">
                <a:solidFill>
                  <a:schemeClr val="tx1"/>
                </a:solidFill>
                <a:latin typeface="Arial" panose="020B0604020202020204" pitchFamily="34" charset="0"/>
              </a:rPr>
              <a:t>È deputata a CONTENERE i visceri addominali</a:t>
            </a:r>
          </a:p>
          <a:p>
            <a:pPr marL="338138" indent="-333375">
              <a:buClr>
                <a:schemeClr val="tx1"/>
              </a:buClr>
              <a:buSzPct val="8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endParaRPr lang="it-IT" altLang="it-IT" b="1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338138" indent="-338138"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b="1" i="1" dirty="0">
                <a:solidFill>
                  <a:schemeClr val="tx1"/>
                </a:solidFill>
                <a:latin typeface="Arial" panose="020B0604020202020204" pitchFamily="34" charset="0"/>
              </a:rPr>
              <a:t>Notevole rilevanza è pure rivestita dai sistemi fasciali di competenza dei muscoli coinvolti nella sua costituzione</a:t>
            </a:r>
          </a:p>
        </p:txBody>
      </p:sp>
    </p:spTree>
    <p:extLst>
      <p:ext uri="{BB962C8B-B14F-4D97-AF65-F5344CB8AC3E}">
        <p14:creationId xmlns:p14="http://schemas.microsoft.com/office/powerpoint/2010/main" val="3503643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140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MM. RETTO ADDOMINALE 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ed OBLIQUO ESTERNO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screen">
            <a:lum bright="-30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69" r="5771" b="5559"/>
          <a:stretch>
            <a:fillRect/>
          </a:stretch>
        </p:blipFill>
        <p:spPr bwMode="auto">
          <a:xfrm>
            <a:off x="1619672" y="953716"/>
            <a:ext cx="6767513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30000" contrast="36000"/>
                  </a:blip>
                  <a:srcRect l="4869" r="5771" b="555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2020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-161925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MUSCOLO OBLIQUO INTERNO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screen">
            <a:lum bright="-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6" t="2730" r="3804" b="6104"/>
          <a:stretch>
            <a:fillRect/>
          </a:stretch>
        </p:blipFill>
        <p:spPr bwMode="auto">
          <a:xfrm>
            <a:off x="1187450" y="981075"/>
            <a:ext cx="7380288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8000"/>
                  </a:blip>
                  <a:srcRect l="1846" t="2730" r="3804" b="61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4031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3" y="-101774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MUSCOLO TRASVERSO DELL’ ADDOME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068388"/>
            <a:ext cx="7239000" cy="564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5110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E3D0E4D-2944-E94D-88A2-1A57B9B61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584"/>
            <a:ext cx="9144000" cy="1138238"/>
          </a:xfrm>
        </p:spPr>
        <p:txBody>
          <a:bodyPr/>
          <a:lstStyle/>
          <a:p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DELLA PARETE ADDOMINALE ANTERO-LATERALE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B702D5A-A216-7242-8791-92117B0D8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268760"/>
            <a:ext cx="7920880" cy="5589240"/>
          </a:xfrm>
        </p:spPr>
        <p:txBody>
          <a:bodyPr/>
          <a:lstStyle/>
          <a:p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RETTO ADDOMINALE: dalle coste tra la 5a e la 7a alla SINFISI PUBICA. Flessione Anteriore del Tronco, ABBASSAMENTO delle COSTE (ESPIRAZIONE)</a:t>
            </a:r>
          </a:p>
          <a:p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OBLIQUO ESTERNO: dalle COSTE (5°-12°) all’ ILEO (Osso dell’Anca). Flessione Laterale del Tronco, ABBASSAMENTO delle COSTE (ESPIRAZIONE)</a:t>
            </a:r>
          </a:p>
          <a:p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OBLIQUO INTERNO: dalle COSTE (10°-12°) all’ ILEO. Flessione Laterale del Tronco, ABBASSAMENTO delle COSTE (ESPIRAZIONE)</a:t>
            </a:r>
          </a:p>
          <a:p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TRASVERSO DELL’ADDOME: dalle COSTE (10°-12°) all’ ILEO. SPOSTAMENTO MEDIALE DELLE COSTE (ESPIRAZIONE)</a:t>
            </a:r>
          </a:p>
          <a:p>
            <a:endParaRPr lang="it-IT" sz="28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66722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036496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APONEUROSI DEI MUSCOLI 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ANTERO-LATERALI DELL’ ADDOME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3568" y="1143000"/>
            <a:ext cx="7776864" cy="5334000"/>
          </a:xfrm>
          <a:ln/>
        </p:spPr>
        <p:txBody>
          <a:bodyPr/>
          <a:lstStyle/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SONO RILEVANTI STRUTTURE FIBROSE CHE APPARTENGONO ALLA PARETE ADDOMINALE ANTERO-LATERALE</a:t>
            </a: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FORMANO LA GUAINA DEI MUSCOLI RETTI E LA LINEA ALBA</a:t>
            </a: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COSTITUISCONO UN RILEVANTE DISPOSITIVO DI CONTENIMENTO DEL CONTENUTO ADDOMINALE</a:t>
            </a:r>
          </a:p>
          <a:p>
            <a:pPr marL="338138" indent="-338138">
              <a:spcBef>
                <a:spcPts val="7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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Copperplate" panose="02000504000000020004" pitchFamily="2" charset="77"/>
              </a:rPr>
              <a:t>VANNO A  COSTITUIRE INFERIORMENTE IL CANALE INGUINALE CHE, NEL MASCHIO, COSTITUISCE IL TRAGITTO PER LA DISCESA DEL TESTICOLO. NELLA FEMMINA CONTENGONO IL LEGAMENTO ROTONDO DELL’ UTERO </a:t>
            </a:r>
          </a:p>
        </p:txBody>
      </p:sp>
    </p:spTree>
    <p:extLst>
      <p:ext uri="{BB962C8B-B14F-4D97-AF65-F5344CB8AC3E}">
        <p14:creationId xmlns:p14="http://schemas.microsoft.com/office/powerpoint/2010/main" val="4274733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13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02" r="27163" b="1702"/>
          <a:stretch/>
        </p:blipFill>
        <p:spPr>
          <a:xfrm>
            <a:off x="0" y="1268760"/>
            <a:ext cx="8980019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AB235C-817D-6F4D-A815-A2868993051F}"/>
              </a:ext>
            </a:extLst>
          </p:cNvPr>
          <p:cNvSpPr txBox="1"/>
          <p:nvPr/>
        </p:nvSpPr>
        <p:spPr>
          <a:xfrm>
            <a:off x="1446034" y="99390"/>
            <a:ext cx="60879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CAVITA’ CORPOREE</a:t>
            </a:r>
          </a:p>
          <a:p>
            <a:pPr algn="ctr"/>
            <a:r>
              <a:rPr lang="it-IT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ooper Black" panose="0208090404030B020404" pitchFamily="18" charset="77"/>
                <a:cs typeface="Gurmukhi MN" panose="02020600050405020304" pitchFamily="18" charset="0"/>
              </a:rPr>
              <a:t>PROIEZIONE FRONTALE</a:t>
            </a:r>
          </a:p>
        </p:txBody>
      </p:sp>
    </p:spTree>
    <p:extLst>
      <p:ext uri="{BB962C8B-B14F-4D97-AF65-F5344CB8AC3E}">
        <p14:creationId xmlns:p14="http://schemas.microsoft.com/office/powerpoint/2010/main" val="2041334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420938"/>
            <a:ext cx="2471738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halkduster" panose="03050602040202020205" pitchFamily="66" charset="77"/>
              </a:rPr>
              <a:t>GUAINE DELLA PARETE </a:t>
            </a:r>
            <a:r>
              <a:rPr lang="it-IT" altLang="it-IT" sz="2400" dirty="0">
                <a:solidFill>
                  <a:schemeClr val="tx1"/>
                </a:solidFill>
                <a:latin typeface="Chalkduster" panose="03050602040202020205" pitchFamily="66" charset="77"/>
              </a:rPr>
              <a:t>ADDOMINALE</a:t>
            </a:r>
            <a:r>
              <a:rPr lang="it-IT" altLang="it-IT" sz="2600" dirty="0">
                <a:solidFill>
                  <a:schemeClr val="tx1"/>
                </a:solidFill>
                <a:latin typeface="Chalkduster" panose="03050602040202020205" pitchFamily="66" charset="77"/>
              </a:rPr>
              <a:t> ANTERO-LATERALE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6804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40007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915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GUAINE DELLA PARETE ADDOMINALE ANTERO-LATERALE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6000"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7" y="1844824"/>
            <a:ext cx="9140263" cy="499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7915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17400" y="113600"/>
            <a:ext cx="8991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ADDOME: PARETE </a:t>
            </a:r>
            <a:b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ooper Black" panose="0208090404030B020404" pitchFamily="18" charset="77"/>
              </a:rPr>
              <a:t>ANTERO-LATERALE e CANALE INGUINALE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lum bright="-6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070"/>
          <a:stretch/>
        </p:blipFill>
        <p:spPr bwMode="auto">
          <a:xfrm>
            <a:off x="328724" y="2204864"/>
            <a:ext cx="8568952" cy="386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9502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3B27348-9855-A448-8060-7D3BC8AF3D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7000"/>
                    </a14:imgEffect>
                    <a14:imgEffect>
                      <a14:brightnessContrast bright="3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665" y="0"/>
            <a:ext cx="62966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517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60A363-32C4-B642-8A4C-460B3B553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36912"/>
            <a:ext cx="7767638" cy="1138238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QUADRO SINTETICO</a:t>
            </a:r>
            <a:b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DEI</a:t>
            </a:r>
            <a:b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</a:t>
            </a:r>
            <a:b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INSPIRATORI ED ESPIRATORI</a:t>
            </a:r>
          </a:p>
        </p:txBody>
      </p:sp>
    </p:spTree>
    <p:extLst>
      <p:ext uri="{BB962C8B-B14F-4D97-AF65-F5344CB8AC3E}">
        <p14:creationId xmlns:p14="http://schemas.microsoft.com/office/powerpoint/2010/main" val="3902607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30DB34-743E-8148-890B-D01935F0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3" y="116632"/>
            <a:ext cx="7767638" cy="1138238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 INSPIRATORI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CCE298-7D6E-7644-83D7-94AA54DAA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412776"/>
            <a:ext cx="6984776" cy="5256584"/>
          </a:xfrm>
        </p:spPr>
        <p:txBody>
          <a:bodyPr/>
          <a:lstStyle/>
          <a:p>
            <a:r>
              <a:rPr lang="it-IT" sz="3600" b="1" dirty="0">
                <a:solidFill>
                  <a:schemeClr val="tx1"/>
                </a:solidFill>
                <a:latin typeface="Copperplate" panose="02000504000000020004" pitchFamily="2" charset="77"/>
              </a:rPr>
              <a:t>STERNO-CLEIDO-MASTOIDEO</a:t>
            </a:r>
          </a:p>
          <a:p>
            <a:r>
              <a:rPr lang="it-IT" sz="3600" b="1" dirty="0">
                <a:solidFill>
                  <a:schemeClr val="tx1"/>
                </a:solidFill>
                <a:latin typeface="Copperplate" panose="02000504000000020004" pitchFamily="2" charset="77"/>
              </a:rPr>
              <a:t>SCALENI</a:t>
            </a:r>
          </a:p>
          <a:p>
            <a:r>
              <a:rPr lang="it-IT" sz="3600" b="1" dirty="0">
                <a:solidFill>
                  <a:schemeClr val="tx1"/>
                </a:solidFill>
                <a:latin typeface="Copperplate" panose="02000504000000020004" pitchFamily="2" charset="77"/>
              </a:rPr>
              <a:t>INTERCOSTALI ESTERNI DIAFRAMMA</a:t>
            </a:r>
          </a:p>
          <a:p>
            <a:r>
              <a:rPr lang="it-IT" sz="3600" b="1" dirty="0">
                <a:solidFill>
                  <a:schemeClr val="tx1"/>
                </a:solidFill>
                <a:latin typeface="Copperplate" panose="02000504000000020004" pitchFamily="2" charset="77"/>
              </a:rPr>
              <a:t>Sono coinvolti anche il Grande e Piccolo Pettorale</a:t>
            </a:r>
          </a:p>
          <a:p>
            <a:endParaRPr lang="it-IT" b="1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53600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30DB34-743E-8148-890B-D01935F08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573" y="116632"/>
            <a:ext cx="7767638" cy="1138238"/>
          </a:xfrm>
        </p:spPr>
        <p:txBody>
          <a:bodyPr/>
          <a:lstStyle/>
          <a:p>
            <a:r>
              <a:rPr lang="it-IT" sz="3600" dirty="0">
                <a:solidFill>
                  <a:schemeClr val="tx1"/>
                </a:solidFill>
                <a:latin typeface="Cooper Black" panose="0208090404030B020404" pitchFamily="18" charset="77"/>
              </a:rPr>
              <a:t>MUSCOLI  ESPIRATORI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CCE298-7D6E-7644-83D7-94AA54DAA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254870"/>
            <a:ext cx="7272808" cy="5256584"/>
          </a:xfrm>
        </p:spPr>
        <p:txBody>
          <a:bodyPr/>
          <a:lstStyle/>
          <a:p>
            <a:pPr marL="457200" indent="-457200">
              <a:buFont typeface="Wingdings" pitchFamily="2" charset="2"/>
              <a:buChar char="v"/>
            </a:pPr>
            <a:r>
              <a:rPr 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INTERCOSTALI INTERNI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SOTTOCOSTALI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TRASVERSO DEL TORACE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RETTO DELL’ ADDOME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OBLIQUO ESTERNO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OBLIQUO INTERNO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it-IT" sz="2800" b="1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TRASVERSO DELL’ ADDOME</a:t>
            </a:r>
          </a:p>
          <a:p>
            <a:pPr marL="0" indent="0"/>
            <a:endParaRPr lang="it-IT" sz="2800" b="1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N.B.: INTERVENGONO SOLTANTO NELL’ ESPIRAZIONE FORZATA</a:t>
            </a:r>
          </a:p>
          <a:p>
            <a:endParaRPr lang="it-IT" b="1" dirty="0">
              <a:solidFill>
                <a:schemeClr val="tx1"/>
              </a:solidFill>
              <a:latin typeface="Copperplate" panose="02000504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030770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2057400" marR="0" lvl="4" indent="-228600" algn="l" defTabSz="3214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  <a:sym typeface="Helvetica"/>
              </a:rPr>
              <a:t>Anatomia umana a orientamento clinico </a:t>
            </a:r>
            <a:r>
              <a:rPr kumimoji="0" sz="70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Microsoft YaHei"/>
                <a:cs typeface="+mn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7" name="image13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337226" y="1576694"/>
            <a:ext cx="8469548" cy="34179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0404265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F207D6-9CAB-4B49-834E-376B5E24A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652"/>
            <a:ext cx="8223250" cy="1136650"/>
          </a:xfrm>
        </p:spPr>
        <p:txBody>
          <a:bodyPr/>
          <a:lstStyle/>
          <a:p>
            <a:r>
              <a:rPr lang="it-IT" sz="3200" b="0" dirty="0">
                <a:solidFill>
                  <a:schemeClr val="tx1"/>
                </a:solidFill>
                <a:latin typeface="Cooper Black" panose="0208090404030B020404" pitchFamily="18" charset="77"/>
              </a:rPr>
              <a:t>REGIONI e</a:t>
            </a:r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 CAVITA’</a:t>
            </a:r>
            <a:b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TORACICA e ADDOMINO-PELVICA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9F5A95-2920-7547-B4AD-3F1C6370D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155256"/>
            <a:ext cx="7852866" cy="5721350"/>
          </a:xfrm>
        </p:spPr>
        <p:txBody>
          <a:bodyPr/>
          <a:lstStyle/>
          <a:p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La CAVITA’ TORACICA, delimitata dalle strutture Muscolo-Scheletriche della GABBIA TORACICA, contiene le seguenti suddivisioni </a:t>
            </a:r>
            <a:r>
              <a:rPr lang="it-IT" sz="22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Anatomo</a:t>
            </a: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-Topografiche:</a:t>
            </a:r>
          </a:p>
          <a:p>
            <a:pPr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CAVITA’ PLEURICHE, delimitate dalle SIEROSE PLEURICHE, contengono i POLMONI, permettendone l’ Espansione Volumetrica nell’ Atto Inspiratorio;</a:t>
            </a:r>
          </a:p>
          <a:p>
            <a:pPr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MEDIASTINO, compreso tra le Cavità Pleuriche. Vi si trova la CAVITA’ PERICARDICA (con il CUORE). Vi si trovano anche l’ ESOFAGO, la TRACHEA, i BRONCHI EXTRA-POLMONARI, GROSSI VASI SANGUIFERI e LINFATICI, FORMAZIONI NERVOSE.</a:t>
            </a:r>
          </a:p>
        </p:txBody>
      </p:sp>
    </p:spTree>
    <p:extLst>
      <p:ext uri="{BB962C8B-B14F-4D97-AF65-F5344CB8AC3E}">
        <p14:creationId xmlns:p14="http://schemas.microsoft.com/office/powerpoint/2010/main" val="1450111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F207D6-9CAB-4B49-834E-376B5E24A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10" y="-171400"/>
            <a:ext cx="8223250" cy="1136650"/>
          </a:xfrm>
        </p:spPr>
        <p:txBody>
          <a:bodyPr/>
          <a:lstStyle/>
          <a:p>
            <a:r>
              <a:rPr lang="it-IT" sz="3200" b="0" dirty="0">
                <a:solidFill>
                  <a:schemeClr val="tx1"/>
                </a:solidFill>
                <a:latin typeface="Cooper Black" panose="0208090404030B020404" pitchFamily="18" charset="77"/>
              </a:rPr>
              <a:t>REGIONI e</a:t>
            </a:r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 CAVITA’</a:t>
            </a:r>
            <a:b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sz="3200" dirty="0">
                <a:solidFill>
                  <a:schemeClr val="tx1"/>
                </a:solidFill>
                <a:latin typeface="Cooper Black" panose="0208090404030B020404" pitchFamily="18" charset="77"/>
              </a:rPr>
              <a:t>TORACICA e ADDOMINO-PELVICA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9F5A95-2920-7547-B4AD-3F1C6370D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785" y="965250"/>
            <a:ext cx="7852866" cy="5532710"/>
          </a:xfrm>
        </p:spPr>
        <p:txBody>
          <a:bodyPr/>
          <a:lstStyle/>
          <a:p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La CAVITA’ ADDOMINO-PELVICA, delimitata dalle strutture Muscolo-Scheletriche (prevalentemente muscolo-fibrose) delle pareti addominali , contiene le seguenti suddivisioni </a:t>
            </a:r>
            <a:r>
              <a:rPr lang="it-IT" sz="22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Anatomo</a:t>
            </a: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-Topografiche:</a:t>
            </a:r>
          </a:p>
          <a:p>
            <a:pPr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CAVITA’ ADDOMINALE contenente la CAVITA’ PERITONEALE (Stomaco, Intestino Tenue Mesenteriale, Colon Trasverso, Milza, Fegato, Ovaio), delimitata dalla Sierosa Peritoneale,  e lo SPAZIO RETROPERITONEALE (Grossi Vasi, Reni, Pancreas, Colon) ;</a:t>
            </a:r>
          </a:p>
          <a:p>
            <a:pPr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CAVITA’ PELVICA con lo SPAZIO SOTTOPERITONEALE (Vescica Urinaria, Utero o Prostata, Intestino Retto, Formazioni Vascolari e Nervose) </a:t>
            </a:r>
          </a:p>
        </p:txBody>
      </p:sp>
    </p:spTree>
    <p:extLst>
      <p:ext uri="{BB962C8B-B14F-4D97-AF65-F5344CB8AC3E}">
        <p14:creationId xmlns:p14="http://schemas.microsoft.com/office/powerpoint/2010/main" val="2654076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" t="1830" r="2448" b="12508"/>
          <a:stretch>
            <a:fillRect/>
          </a:stretch>
        </p:blipFill>
        <p:spPr bwMode="auto">
          <a:xfrm>
            <a:off x="0" y="287338"/>
            <a:ext cx="9072563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13" t="1830" r="2448" b="1250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3405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650" y="2708275"/>
            <a:ext cx="77724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GABBIA</a:t>
            </a:r>
            <a:b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5400" dirty="0">
                <a:solidFill>
                  <a:schemeClr val="tx1"/>
                </a:solidFill>
                <a:latin typeface="Arial Black" panose="020B0A04020102020204" pitchFamily="34" charset="0"/>
              </a:rPr>
              <a:t>TORACICA</a:t>
            </a:r>
          </a:p>
        </p:txBody>
      </p:sp>
    </p:spTree>
    <p:extLst>
      <p:ext uri="{BB962C8B-B14F-4D97-AF65-F5344CB8AC3E}">
        <p14:creationId xmlns:p14="http://schemas.microsoft.com/office/powerpoint/2010/main" val="28219145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342231" y="261938"/>
            <a:ext cx="6551613" cy="863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0" dirty="0">
                <a:solidFill>
                  <a:schemeClr val="tx1"/>
                </a:solidFill>
                <a:latin typeface="Cooper Black" panose="0208090404030B020404" pitchFamily="18" charset="77"/>
              </a:rPr>
              <a:t>GABBIA TORACICA</a:t>
            </a: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195513" y="4797425"/>
            <a:ext cx="27368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58674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27538"/>
            <a:ext cx="3276600" cy="243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981075"/>
            <a:ext cx="2627312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52413" y="1125538"/>
            <a:ext cx="21796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2960688" y="1125538"/>
            <a:ext cx="23812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>
                <a:latin typeface="Arial Black" panose="020B0A04020102020204" pitchFamily="34" charset="0"/>
                <a:cs typeface="Arial" panose="020B0604020202020204" pitchFamily="34" charset="0"/>
              </a:rPr>
              <a:t>POSTERIORE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6770688" y="404813"/>
            <a:ext cx="19573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3070225" y="5949950"/>
            <a:ext cx="21621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 flipH="1" flipV="1">
            <a:off x="1470025" y="2198688"/>
            <a:ext cx="5772150" cy="3397250"/>
          </a:xfrm>
          <a:prstGeom prst="line">
            <a:avLst/>
          </a:prstGeom>
          <a:noFill/>
          <a:ln w="76320" cap="sq">
            <a:solidFill>
              <a:srgbClr val="0066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788024" y="2857500"/>
            <a:ext cx="3889375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oper Black" panose="0208090404030B020404" pitchFamily="18" charset="77"/>
              </a:rPr>
              <a:t>STERNO</a:t>
            </a:r>
            <a:br>
              <a:rPr lang="it-IT" altLang="it-IT" sz="3200" b="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br>
              <a:rPr lang="it-IT" altLang="it-IT" sz="3200" b="0" dirty="0">
                <a:solidFill>
                  <a:schemeClr val="tx1"/>
                </a:solidFill>
                <a:latin typeface="Cooper Black" panose="0208090404030B020404" pitchFamily="18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OSSO PIATTO</a:t>
            </a:r>
            <a:br>
              <a:rPr lang="it-IT" altLang="it-IT" sz="28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delimita anteriormente la Gabbia Toracica sul Piano Mediano</a:t>
            </a:r>
            <a:br>
              <a:rPr lang="it-IT" altLang="it-IT" sz="28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br>
              <a:rPr lang="it-IT" altLang="it-IT" sz="28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Si articola con 10 delle 12 paia di coste</a:t>
            </a:r>
            <a:br>
              <a:rPr lang="it-IT" altLang="it-IT" sz="28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br>
              <a:rPr lang="it-IT" altLang="it-IT" sz="28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dà inserzione a muscoli toracici ed addominali</a:t>
            </a:r>
            <a:endParaRPr lang="it-IT" altLang="it-IT" sz="3200" b="0" dirty="0">
              <a:solidFill>
                <a:schemeClr val="tx1"/>
              </a:solidFill>
              <a:latin typeface="Cooper Black" panose="0208090404030B020404" pitchFamily="18" charset="7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1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4006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14262</TotalTime>
  <Words>1131</Words>
  <Application>Microsoft Macintosh PowerPoint</Application>
  <PresentationFormat>Presentazione su schermo (4:3)</PresentationFormat>
  <Paragraphs>130</Paragraphs>
  <Slides>37</Slides>
  <Notes>19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37</vt:i4>
      </vt:variant>
    </vt:vector>
  </HeadingPairs>
  <TitlesOfParts>
    <vt:vector size="55" baseType="lpstr">
      <vt:lpstr>Aharoni</vt:lpstr>
      <vt:lpstr>Arial</vt:lpstr>
      <vt:lpstr>Arial Black</vt:lpstr>
      <vt:lpstr>Arial Rounded MT Bold</vt:lpstr>
      <vt:lpstr>Chalkboard</vt:lpstr>
      <vt:lpstr>Chalkboard SE</vt:lpstr>
      <vt:lpstr>Chalkduster</vt:lpstr>
      <vt:lpstr>Comic Sans MS</vt:lpstr>
      <vt:lpstr>Cooper Black</vt:lpstr>
      <vt:lpstr>Copperplate</vt:lpstr>
      <vt:lpstr>Copperplate Gothic Bold</vt:lpstr>
      <vt:lpstr>Garamond</vt:lpstr>
      <vt:lpstr>Gurmukhi MN</vt:lpstr>
      <vt:lpstr>Times New Roman</vt:lpstr>
      <vt:lpstr>Wingdings</vt:lpstr>
      <vt:lpstr>Tema di Office</vt:lpstr>
      <vt:lpstr>3_Tema di Office</vt:lpstr>
      <vt:lpstr>1_Tema di Office</vt:lpstr>
      <vt:lpstr>CENNI di MORFOLOGIA delle  REGIONI  TORACICA  ed  ADDOMINO-PELVICA</vt:lpstr>
      <vt:lpstr>TORACE ADDOME PELVI</vt:lpstr>
      <vt:lpstr>Presentazione standard di PowerPoint</vt:lpstr>
      <vt:lpstr>REGIONI e CAVITA’ TORACICA e ADDOMINO-PELVICA</vt:lpstr>
      <vt:lpstr>REGIONI e CAVITA’ TORACICA e ADDOMINO-PELVICA</vt:lpstr>
      <vt:lpstr>Presentazione standard di PowerPoint</vt:lpstr>
      <vt:lpstr>GABBIA TORACICA</vt:lpstr>
      <vt:lpstr>GABBIA TORACICA</vt:lpstr>
      <vt:lpstr>STERNO  OSSO PIATTO delimita anteriormente la Gabbia Toracica sul Piano Mediano  Si articola con 10 delle 12 paia di coste  dà inserzione a muscoli toracici ed addominali</vt:lpstr>
      <vt:lpstr>Presentazione standard di PowerPoint</vt:lpstr>
      <vt:lpstr>GABBIA  TORACICA</vt:lpstr>
      <vt:lpstr>MOVIMENTI</vt:lpstr>
      <vt:lpstr>MUSCOLI DEL TRONCO</vt:lpstr>
      <vt:lpstr>MUSCOLI DEL TORACE</vt:lpstr>
      <vt:lpstr>Presentazione standard di PowerPoint</vt:lpstr>
      <vt:lpstr>DIAFRAMMA</vt:lpstr>
      <vt:lpstr>DIAFRAMMA: VISIONE SUPERIORE</vt:lpstr>
      <vt:lpstr>MUSCOLI INTRINSECI DEL TORACE</vt:lpstr>
      <vt:lpstr>MUSCOLI INTRINSECI DEL TORACE</vt:lpstr>
      <vt:lpstr>MUSCOLI della REGIONE ADDOMINALE</vt:lpstr>
      <vt:lpstr>MUSCOLI REGIONE ADDOMINALE</vt:lpstr>
      <vt:lpstr>PARETE POSTERIORE DELL’ ADDOME</vt:lpstr>
      <vt:lpstr>PARETE ADDOMINALE ANTERIORE</vt:lpstr>
      <vt:lpstr>MUSCOLI ADDOMINALI  PARETE ANTERO-LATERALE</vt:lpstr>
      <vt:lpstr>MM. RETTO ADDOMINALE  ed OBLIQUO ESTERNO</vt:lpstr>
      <vt:lpstr>MUSCOLO OBLIQUO INTERNO</vt:lpstr>
      <vt:lpstr>MUSCOLO TRASVERSO DELL’ ADDOME</vt:lpstr>
      <vt:lpstr>MUSCOLI DELLA PARETE ADDOMINALE ANTERO-LATERALE</vt:lpstr>
      <vt:lpstr>APONEUROSI DEI MUSCOLI  ANTERO-LATERALI DELL’ ADDOME</vt:lpstr>
      <vt:lpstr>GUAINE DELLA PARETE ADDOMINALE ANTERO-LATERALE</vt:lpstr>
      <vt:lpstr>GUAINE DELLA PARETE ADDOMINALE ANTERO-LATERALE</vt:lpstr>
      <vt:lpstr>ADDOME: PARETE  ANTERO-LATERALE e CANALE INGUINALE</vt:lpstr>
      <vt:lpstr>Presentazione standard di PowerPoint</vt:lpstr>
      <vt:lpstr>QUADRO SINTETICO DEI MUSCOLI INSPIRATORI ED ESPIRATORI</vt:lpstr>
      <vt:lpstr>MUSCOLI  INSPIRATORI</vt:lpstr>
      <vt:lpstr>MUSCOLI  ESPIRATORI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241</cp:revision>
  <cp:lastPrinted>1601-01-01T00:00:00Z</cp:lastPrinted>
  <dcterms:created xsi:type="dcterms:W3CDTF">2000-11-22T09:35:33Z</dcterms:created>
  <dcterms:modified xsi:type="dcterms:W3CDTF">2023-11-13T20:08:58Z</dcterms:modified>
</cp:coreProperties>
</file>