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9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6" r:id="rId10"/>
    <p:sldId id="265" r:id="rId11"/>
    <p:sldId id="267" r:id="rId12"/>
    <p:sldId id="262" r:id="rId13"/>
    <p:sldId id="268" r:id="rId14"/>
    <p:sldId id="269" r:id="rId15"/>
    <p:sldId id="276" r:id="rId16"/>
    <p:sldId id="298" r:id="rId17"/>
    <p:sldId id="299" r:id="rId18"/>
    <p:sldId id="300" r:id="rId19"/>
    <p:sldId id="307" r:id="rId20"/>
    <p:sldId id="308" r:id="rId21"/>
    <p:sldId id="301" r:id="rId22"/>
    <p:sldId id="309" r:id="rId23"/>
    <p:sldId id="270" r:id="rId24"/>
    <p:sldId id="311" r:id="rId25"/>
    <p:sldId id="312" r:id="rId26"/>
    <p:sldId id="310" r:id="rId27"/>
    <p:sldId id="271" r:id="rId28"/>
    <p:sldId id="272" r:id="rId29"/>
    <p:sldId id="304" r:id="rId30"/>
    <p:sldId id="303" r:id="rId31"/>
    <p:sldId id="302" r:id="rId32"/>
    <p:sldId id="285" r:id="rId33"/>
    <p:sldId id="305" r:id="rId34"/>
    <p:sldId id="306" r:id="rId35"/>
    <p:sldId id="284" r:id="rId36"/>
    <p:sldId id="273" r:id="rId37"/>
    <p:sldId id="289" r:id="rId38"/>
    <p:sldId id="274" r:id="rId39"/>
    <p:sldId id="291" r:id="rId40"/>
    <p:sldId id="292" r:id="rId41"/>
    <p:sldId id="290" r:id="rId42"/>
    <p:sldId id="293" r:id="rId43"/>
    <p:sldId id="275" r:id="rId44"/>
    <p:sldId id="277" r:id="rId45"/>
    <p:sldId id="297" r:id="rId46"/>
    <p:sldId id="278" r:id="rId47"/>
    <p:sldId id="282" r:id="rId48"/>
    <p:sldId id="281" r:id="rId49"/>
    <p:sldId id="283" r:id="rId50"/>
    <p:sldId id="295" r:id="rId51"/>
    <p:sldId id="319" r:id="rId52"/>
    <p:sldId id="320" r:id="rId53"/>
    <p:sldId id="321" r:id="rId54"/>
    <p:sldId id="313" r:id="rId55"/>
    <p:sldId id="314" r:id="rId56"/>
    <p:sldId id="315" r:id="rId57"/>
    <p:sldId id="317" r:id="rId58"/>
    <p:sldId id="318" r:id="rId5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17BD6-5061-45CC-97E6-047052837DF0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9A9BB-B10C-4C1D-A5D2-60DF995A85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97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9A9BB-B10C-4C1D-A5D2-60DF995A852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5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9A9BB-B10C-4C1D-A5D2-60DF995A8527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71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6A8BB-4C6C-4314-8609-C1706724E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2FAD1A-80A7-D2B1-D18F-7B74ACC2C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DE8E6C-DD17-CB9E-F89A-8869FD19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5039-B0CF-49E8-9BFD-DB137735884C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B07021-CBBF-4F4D-3B61-B0A8306F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1EA653-C9BF-07C5-A1DD-AE759ED0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CC-4966-45D6-BD95-25C80FFDD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65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133C2-4514-2FEE-9E78-7981B8B2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D392FAD-A4C3-001E-C7F8-48B6BE294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C893EA-ADB2-2BAF-2754-344E0A24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5039-B0CF-49E8-9BFD-DB137735884C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94E840-4D20-2403-161E-660F1944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7D9087-4CDD-70AB-4D53-E2948721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CC-4966-45D6-BD95-25C80FFDD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68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5DEAECC-0E1C-F810-78D9-5711EC8EF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D150DB-3944-8618-25F1-27F6C89B8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13E0C3-1CF9-DAE0-024F-3A2890B7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5039-B0CF-49E8-9BFD-DB137735884C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BBE0E1-AE8F-CBF8-B679-64C3F361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E6BF07-5343-D792-1FCB-7E4E6237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CC-4966-45D6-BD95-25C80FFDD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24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0984EE-B2A3-D7A6-36A3-CBC899B4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FC8828-B1A1-442D-3A9B-938DAB3F6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8D0D2B-333D-63F4-915A-5F0954F8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5039-B0CF-49E8-9BFD-DB137735884C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8D3B08-DCC0-8F5F-3860-31374471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6C30CA-D173-60FD-68EB-74AA690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CC-4966-45D6-BD95-25C80FFDD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1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88FEE8-96BA-2D5C-786B-8D40801E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C32B6B-ADB9-AB63-BC4A-01FC37F59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FBDEAA-26C4-0D91-542B-FBE2BE98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5039-B0CF-49E8-9BFD-DB137735884C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86E9A4-DFDC-E995-0B89-FFA37D0D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1429D5-4196-6600-4054-72CA1049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CC-4966-45D6-BD95-25C80FFDD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1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5B10D2-4B9B-EAAA-E90A-B90683B9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7C227D-5E77-5131-6A89-C5F4585F0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B485BD-8A9F-2FE3-3724-4693DE44A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F83367-1B53-429A-1DBF-1B7908DB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5039-B0CF-49E8-9BFD-DB137735884C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2F6FB9-3BE4-0EE5-96CE-8AA47B295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8176FD-9908-8259-E495-1D7F6519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CC-4966-45D6-BD95-25C80FFDD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79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59AD9-8BD9-FCCD-5B2D-8302E518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801905-F998-09DD-3A94-2937A1EF2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89697C-D243-2B81-8F0D-A5008AD4E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0A423E-E7DC-3CF6-C839-F1C5E1799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0DDD22C-C42C-9898-CE16-325BA2A42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D439213-5A6B-1CF0-A963-6700C992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5039-B0CF-49E8-9BFD-DB137735884C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B7FC005-4486-0BF0-92C9-3E777B09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3AB32CA-E326-B4B9-B453-788B83C3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CC-4966-45D6-BD95-25C80FFDD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56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7DA44-BAB2-5248-8DF4-89F49850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794D935-1860-FB09-92BB-086E9ED6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5039-B0CF-49E8-9BFD-DB137735884C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59228D-1C87-C9CB-8131-A1ADA9B4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2910BA0-7CB0-8DE7-A307-71EF05E3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CC-4966-45D6-BD95-25C80FFDD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01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1CC1BD-F0EB-2036-9F82-2345C143A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5039-B0CF-49E8-9BFD-DB137735884C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A5BD505-809E-9950-900C-4AB4143E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6D4581-FF8E-75CC-A209-EC2A513E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CC-4966-45D6-BD95-25C80FFDD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54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754C29-B79A-10F5-26E6-F742CE60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B63B3A-F999-F18E-4ED8-A93941B06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449AE0-CBA4-826C-AB3A-FAC56DD18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CDF174-AE9C-1F80-89C9-43B5A84C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5039-B0CF-49E8-9BFD-DB137735884C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A08F60-7B9F-9D18-1584-9D49BA21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467D70-4984-F388-6C0D-7235453D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CC-4966-45D6-BD95-25C80FFDD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EA47DC-6EBD-AB8B-3A27-6E10DCEB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B7F135B-E625-FA67-607A-69E0DC0BF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A77EFD-F746-3A45-95AD-55EBAD26E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FF3E84-FFFA-6FF0-2E64-D646D93F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5039-B0CF-49E8-9BFD-DB137735884C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2DC656-4B84-2E37-5873-72AC1445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D0F9E5-A611-3FD2-7A42-8CA2C8E2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5CCC-4966-45D6-BD95-25C80FFDD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03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167C849-196D-F12B-4194-F18068FC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458B6B-8944-DE82-144C-056BAE3BA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23A2A0-7862-8416-7E46-AF2EF0330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A45039-B0CF-49E8-9BFD-DB137735884C}" type="datetimeFigureOut">
              <a:rPr lang="it-IT" smtClean="0"/>
              <a:t>20/11/2024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634EC8-AF3B-F251-31CD-5FDE7BACD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117E5C-9676-2BB6-C146-0D9433C0B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0C5CCC-4966-45D6-BD95-25C80FFDDA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52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72.emf"/><Relationship Id="rId3" Type="http://schemas.openxmlformats.org/officeDocument/2006/relationships/image" Target="../media/image67.emf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7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9/1460-4744/1972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9/1460-4744/1972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9/1460-4744/1972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che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7115AB-A312-75BD-086D-D71475E61B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Sistemi poliaromatici</a:t>
            </a:r>
          </a:p>
        </p:txBody>
      </p:sp>
    </p:spTree>
    <p:extLst>
      <p:ext uri="{BB962C8B-B14F-4D97-AF65-F5344CB8AC3E}">
        <p14:creationId xmlns:p14="http://schemas.microsoft.com/office/powerpoint/2010/main" val="45691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0098A9-A920-49D3-5794-9B4A421BD120}"/>
              </a:ext>
            </a:extLst>
          </p:cNvPr>
          <p:cNvSpPr txBox="1"/>
          <p:nvPr/>
        </p:nvSpPr>
        <p:spPr>
          <a:xfrm>
            <a:off x="-71096" y="-18638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NICS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56C2A9C-AD24-D881-B38E-342F5C139517}"/>
              </a:ext>
            </a:extLst>
          </p:cNvPr>
          <p:cNvSpPr txBox="1"/>
          <p:nvPr/>
        </p:nvSpPr>
        <p:spPr>
          <a:xfrm>
            <a:off x="8394479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Chem. Rev.</a:t>
            </a:r>
            <a:r>
              <a:rPr lang="de-DE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 2005, 105, 10, 3842–3888.</a:t>
            </a:r>
            <a:endParaRPr lang="it-IT" dirty="0">
              <a:latin typeface="+mj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EBA8F08-CAE5-550C-D6AD-2F7D04C47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885" y="542577"/>
            <a:ext cx="6735115" cy="300079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3C297B4-5383-0B46-9BA4-C35E1434A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676" y="3581366"/>
            <a:ext cx="5906324" cy="273405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02A17AE-16BC-979C-9E0E-814441EC1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490867"/>
            <a:ext cx="5801032" cy="21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0098A9-A920-49D3-5794-9B4A421BD120}"/>
              </a:ext>
            </a:extLst>
          </p:cNvPr>
          <p:cNvSpPr txBox="1"/>
          <p:nvPr/>
        </p:nvSpPr>
        <p:spPr>
          <a:xfrm>
            <a:off x="-71096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56C2A9C-AD24-D881-B38E-342F5C139517}"/>
              </a:ext>
            </a:extLst>
          </p:cNvPr>
          <p:cNvSpPr txBox="1"/>
          <p:nvPr/>
        </p:nvSpPr>
        <p:spPr>
          <a:xfrm>
            <a:off x="8394479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Chem. Rev.</a:t>
            </a:r>
            <a:r>
              <a:rPr lang="de-DE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 2005, 105, 10, 3842–3888.</a:t>
            </a:r>
            <a:endParaRPr lang="it-IT" dirty="0">
              <a:latin typeface="+mj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4C1009-7F22-2CC1-9558-BDC8E5360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118" y="1420616"/>
            <a:ext cx="7325845" cy="34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8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0098A9-A920-49D3-5794-9B4A421BD120}"/>
              </a:ext>
            </a:extLst>
          </p:cNvPr>
          <p:cNvSpPr txBox="1"/>
          <p:nvPr/>
        </p:nvSpPr>
        <p:spPr>
          <a:xfrm>
            <a:off x="0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Valutare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l’aromaticità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lo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strano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borazina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9E4CC4B-B169-C6E6-72C4-E95F159CCE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6"/>
          <a:stretch/>
        </p:blipFill>
        <p:spPr bwMode="auto">
          <a:xfrm>
            <a:off x="3094263" y="1070773"/>
            <a:ext cx="6147396" cy="2773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3557F153-5092-9C52-7D72-E44A932E08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29" y="4476181"/>
          <a:ext cx="5008006" cy="160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3261109" imgH="1034309" progId="ChemDraw.Document.6.0">
                  <p:embed/>
                </p:oleObj>
              </mc:Choice>
              <mc:Fallback>
                <p:oleObj name="CS ChemDraw Drawing" r:id="rId3" imgW="3261109" imgH="1034309" progId="ChemDraw.Document.6.0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3557F153-5092-9C52-7D72-E44A932E0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29" y="4476181"/>
                        <a:ext cx="5008006" cy="1603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402A0581-9C66-ED79-FD0E-4C25AF7F7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158" y="4476181"/>
            <a:ext cx="5468113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FA1E4F-0E1A-D0AD-0AFD-EC91259D362C}"/>
              </a:ext>
            </a:extLst>
          </p:cNvPr>
          <p:cNvSpPr txBox="1"/>
          <p:nvPr/>
        </p:nvSpPr>
        <p:spPr>
          <a:xfrm>
            <a:off x="983225" y="11869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aseline="30000" dirty="0"/>
              <a:t>1</a:t>
            </a:r>
            <a:r>
              <a:rPr lang="it-IT" dirty="0"/>
              <a:t>H NMR (C</a:t>
            </a:r>
            <a:r>
              <a:rPr lang="it-IT" baseline="-25000" dirty="0"/>
              <a:t>6</a:t>
            </a:r>
            <a:r>
              <a:rPr lang="it-IT" dirty="0"/>
              <a:t>D</a:t>
            </a:r>
            <a:r>
              <a:rPr lang="it-IT" baseline="-25000" dirty="0"/>
              <a:t>6</a:t>
            </a:r>
            <a:r>
              <a:rPr lang="it-IT" dirty="0"/>
              <a:t>): δ 5.54 (t, </a:t>
            </a:r>
            <a:r>
              <a:rPr lang="it-IT" dirty="0" err="1"/>
              <a:t>br</a:t>
            </a:r>
            <a:r>
              <a:rPr lang="it-IT" dirty="0"/>
              <a:t>, NH), 4.45 (q, </a:t>
            </a:r>
            <a:r>
              <a:rPr lang="it-IT" dirty="0" err="1"/>
              <a:t>br</a:t>
            </a:r>
            <a:r>
              <a:rPr lang="it-IT" dirty="0"/>
              <a:t>, BH)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21ECA6C-62CA-4075-8B4A-F849A4D1F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" y="2265712"/>
            <a:ext cx="6103977" cy="381183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2E0AD9F-E35A-BF4E-C6B6-5E324FD88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026" y="1947460"/>
            <a:ext cx="6622974" cy="381183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6E30DD-E55A-CED7-E1F9-831ACEA4BB6D}"/>
              </a:ext>
            </a:extLst>
          </p:cNvPr>
          <p:cNvSpPr txBox="1"/>
          <p:nvPr/>
        </p:nvSpPr>
        <p:spPr>
          <a:xfrm>
            <a:off x="0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Valutare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l’aromaticità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lo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strano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borazina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17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2703871" y="3167390"/>
            <a:ext cx="824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Sintesi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reattività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principali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classi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di IPA</a:t>
            </a:r>
          </a:p>
        </p:txBody>
      </p:sp>
    </p:spTree>
    <p:extLst>
      <p:ext uri="{BB962C8B-B14F-4D97-AF65-F5344CB8AC3E}">
        <p14:creationId xmlns:p14="http://schemas.microsoft.com/office/powerpoint/2010/main" val="288411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Naftalene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E3397C-C60B-F2C8-4AA6-4A055809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92" y="713518"/>
            <a:ext cx="9926435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3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Naftalene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694B4A-CF21-7915-0DEA-8BC53851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969" y="1414181"/>
            <a:ext cx="5992061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90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Naftalene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D34ECE7-FEB6-61E5-0709-DF6742BB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652" y="1418944"/>
            <a:ext cx="7668695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8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Naftalene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1A55CCE-6BE1-BE92-C74D-BA2D972534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3" b="81362"/>
          <a:stretch/>
        </p:blipFill>
        <p:spPr>
          <a:xfrm>
            <a:off x="2772696" y="2399071"/>
            <a:ext cx="7455713" cy="12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75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Naftalene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9FC3E8D-6854-5259-1642-4B814BF38D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3" t="24286" b="20660"/>
          <a:stretch/>
        </p:blipFill>
        <p:spPr>
          <a:xfrm>
            <a:off x="2561302" y="1278194"/>
            <a:ext cx="7455713" cy="37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4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70C5A6-2B6F-BDE6-FC35-E295B1865359}"/>
              </a:ext>
            </a:extLst>
          </p:cNvPr>
          <p:cNvSpPr txBox="1"/>
          <p:nvPr/>
        </p:nvSpPr>
        <p:spPr>
          <a:xfrm>
            <a:off x="72460" y="59109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poliaromatici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AA289705-DD70-C201-BE6D-B457526B78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1528" y="1941427"/>
          <a:ext cx="1275633" cy="193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175110" imgH="1784501" progId="ChemDraw.Document.6.0">
                  <p:embed/>
                </p:oleObj>
              </mc:Choice>
              <mc:Fallback>
                <p:oleObj name="CS ChemDraw Drawing" r:id="rId2" imgW="1175110" imgH="1784501" progId="ChemDraw.Document.6.0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AA289705-DD70-C201-BE6D-B457526B7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21528" y="1941427"/>
                        <a:ext cx="1275633" cy="1937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9EBAB73-2F9D-71F4-02E8-7F340FDD76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8438" y="3568989"/>
          <a:ext cx="1393620" cy="1348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174685" imgH="1136793" progId="ChemDraw.Document.6.0">
                  <p:embed/>
                </p:oleObj>
              </mc:Choice>
              <mc:Fallback>
                <p:oleObj name="CS ChemDraw Drawing" r:id="rId4" imgW="1174685" imgH="1136793" progId="ChemDraw.Document.6.0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9EBAB73-2F9D-71F4-02E8-7F340FDD76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8438" y="3568989"/>
                        <a:ext cx="1393620" cy="1348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667BB45-102E-8CD8-566D-2623C58E05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7801" y="1646401"/>
          <a:ext cx="1669436" cy="19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549802" imgH="1784501" progId="ChemDraw.Document.6.0">
                  <p:embed/>
                </p:oleObj>
              </mc:Choice>
              <mc:Fallback>
                <p:oleObj name="CS ChemDraw Drawing" r:id="rId6" imgW="1549802" imgH="1784501" progId="ChemDraw.Document.6.0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5667BB45-102E-8CD8-566D-2623C58E05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27801" y="1646401"/>
                        <a:ext cx="1669436" cy="192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5916AB33-BF74-57DC-4C99-6701B5E066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22982" y="3102645"/>
          <a:ext cx="2082903" cy="2060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923217" imgH="1901762" progId="ChemDraw.Document.6.0">
                  <p:embed/>
                </p:oleObj>
              </mc:Choice>
              <mc:Fallback>
                <p:oleObj name="CS ChemDraw Drawing" r:id="rId8" imgW="1923217" imgH="1901762" progId="ChemDraw.Document.6.0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5916AB33-BF74-57DC-4C99-6701B5E066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22982" y="3102645"/>
                        <a:ext cx="2082903" cy="2060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6AB8DA-B3D7-6223-92D9-9877E344D002}"/>
              </a:ext>
            </a:extLst>
          </p:cNvPr>
          <p:cNvSpPr txBox="1"/>
          <p:nvPr/>
        </p:nvSpPr>
        <p:spPr>
          <a:xfrm>
            <a:off x="1718372" y="3879010"/>
            <a:ext cx="1481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fotocatalizzatore</a:t>
            </a:r>
            <a:endParaRPr lang="it-IT" sz="14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5AA1F6F-BD04-7391-3E88-BD9CB3F7EFAD}"/>
              </a:ext>
            </a:extLst>
          </p:cNvPr>
          <p:cNvSpPr txBox="1"/>
          <p:nvPr/>
        </p:nvSpPr>
        <p:spPr>
          <a:xfrm>
            <a:off x="3670967" y="4899028"/>
            <a:ext cx="148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Semiconduttore,</a:t>
            </a:r>
          </a:p>
          <a:p>
            <a:r>
              <a:rPr lang="it-IT" sz="1400" dirty="0" err="1"/>
              <a:t>fotocatalizzatore</a:t>
            </a:r>
            <a:endParaRPr lang="it-IT" sz="14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98FE97B-20A2-0E00-44C9-782F9A1A6A50}"/>
              </a:ext>
            </a:extLst>
          </p:cNvPr>
          <p:cNvSpPr txBox="1"/>
          <p:nvPr/>
        </p:nvSpPr>
        <p:spPr>
          <a:xfrm>
            <a:off x="5896974" y="3545515"/>
            <a:ext cx="1303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Cristalli liquidi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4B1E092-25C3-1173-FD62-5256D7BFDF76}"/>
              </a:ext>
            </a:extLst>
          </p:cNvPr>
          <p:cNvSpPr txBox="1"/>
          <p:nvPr/>
        </p:nvSpPr>
        <p:spPr>
          <a:xfrm>
            <a:off x="8509477" y="5114472"/>
            <a:ext cx="1374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semiconduttori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360FB5C-E860-084B-5752-32A0DB675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5" y="617486"/>
            <a:ext cx="9355015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Gli IPA sono molto comuni in materiali e molecole che sono stati sfruttati in una grande varietà di applicazioni tecnologiche, dalla catalisi ai semiconduttori, ai dispositivi che emettono luce e così via.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D5A677C-3186-6339-59FA-0953E4581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45" y="5478024"/>
            <a:ext cx="8671727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La presenza di un sistema aromatico consente una grande varietà di funzionalizzazioni e sostituzioni per controllare proprietà molecolari come gap HOMO-LUMO, assorbimento visibile, stabilità, emissione di singoletto e tripletto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ecc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…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24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Naftalene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621D8A3-FED9-D826-B901-8E7AC0E89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22" y="2695472"/>
            <a:ext cx="7278116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99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Naftalene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34C5A52-91B6-F694-7729-8D6A1B14C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39" y="523220"/>
            <a:ext cx="9812119" cy="261021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E047DC9-9B09-C270-2E50-C79E07789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625" y="3874340"/>
            <a:ext cx="5696745" cy="262926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E3B80C-4D53-2BE2-C186-1406CE1AE4A6}"/>
              </a:ext>
            </a:extLst>
          </p:cNvPr>
          <p:cNvSpPr txBox="1"/>
          <p:nvPr/>
        </p:nvSpPr>
        <p:spPr>
          <a:xfrm>
            <a:off x="9303775" y="5411450"/>
            <a:ext cx="19836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0" i="0" dirty="0" err="1">
                <a:effectLst/>
                <a:latin typeface="Linux Libertine"/>
              </a:rPr>
              <a:t>Bucherer</a:t>
            </a:r>
            <a:r>
              <a:rPr lang="it-IT" b="0" i="0" dirty="0">
                <a:effectLst/>
                <a:latin typeface="Linux Libertine"/>
              </a:rPr>
              <a:t> reaction</a:t>
            </a:r>
          </a:p>
          <a:p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5368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Naftalene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Bucherer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reaction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2C7113-E85D-88B3-51D2-7BC49BC3F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14" y="2771683"/>
            <a:ext cx="8926171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60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0B6AD91-803C-52E5-A063-E4A752686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56" y="261610"/>
            <a:ext cx="4712499" cy="651683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Fenantrene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527C991-964C-34BE-D847-559F90C61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825" y="1890498"/>
            <a:ext cx="5877745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09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Fenantrene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348E975F-CE14-B048-D3F6-E01C879CA8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058917"/>
              </p:ext>
            </p:extLst>
          </p:nvPr>
        </p:nvGraphicFramePr>
        <p:xfrm>
          <a:off x="3924605" y="2070806"/>
          <a:ext cx="3897399" cy="1438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43835" imgH="1159819" progId="ChemDraw.Document.6.0">
                  <p:embed/>
                </p:oleObj>
              </mc:Choice>
              <mc:Fallback>
                <p:oleObj name="CS ChemDraw Drawing" r:id="rId2" imgW="3143835" imgH="1159819" progId="ChemDraw.Document.6.0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348E975F-CE14-B048-D3F6-E01C879CA8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4605" y="2070806"/>
                        <a:ext cx="3897399" cy="1438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84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Fenantrene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B79DC-2CD9-00EB-2DD3-339679E1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86"/>
          <a:stretch/>
        </p:blipFill>
        <p:spPr>
          <a:xfrm>
            <a:off x="2458735" y="747252"/>
            <a:ext cx="8002117" cy="562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91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Fenantrene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6CD7AE9D-2BC9-6F74-2224-3525F5C60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53846"/>
              </p:ext>
            </p:extLst>
          </p:nvPr>
        </p:nvGraphicFramePr>
        <p:xfrm>
          <a:off x="4796555" y="2043215"/>
          <a:ext cx="1437097" cy="211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51881" imgH="1251070" progId="ChemDraw.Document.6.0">
                  <p:embed/>
                </p:oleObj>
              </mc:Choice>
              <mc:Fallback>
                <p:oleObj name="CS ChemDraw Drawing" r:id="rId2" imgW="851881" imgH="1251070" progId="ChemDraw.Document.6.0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6CD7AE9D-2BC9-6F74-2224-3525F5C60F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96555" y="2043215"/>
                        <a:ext cx="1437097" cy="211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F9D3880F-3A5A-9C6F-8409-741E0E5E027A}"/>
              </a:ext>
            </a:extLst>
          </p:cNvPr>
          <p:cNvSpPr txBox="1"/>
          <p:nvPr/>
        </p:nvSpPr>
        <p:spPr>
          <a:xfrm>
            <a:off x="6508954" y="283716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072572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Fenantrene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6CD7AE9D-2BC9-6F74-2224-3525F5C60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000845"/>
              </p:ext>
            </p:extLst>
          </p:nvPr>
        </p:nvGraphicFramePr>
        <p:xfrm>
          <a:off x="346741" y="907282"/>
          <a:ext cx="3910627" cy="3861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512997" imgH="3468371" progId="ChemDraw.Document.6.0">
                  <p:embed/>
                </p:oleObj>
              </mc:Choice>
              <mc:Fallback>
                <p:oleObj name="CS ChemDraw Drawing" r:id="rId2" imgW="3512997" imgH="34683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6741" y="907282"/>
                        <a:ext cx="3910627" cy="3861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D17D1A7C-1864-03D8-F709-91924EDC3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920067"/>
              </p:ext>
            </p:extLst>
          </p:nvPr>
        </p:nvGraphicFramePr>
        <p:xfrm>
          <a:off x="5314123" y="907282"/>
          <a:ext cx="5789007" cy="37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433237" imgH="3521672" progId="ChemDraw.Document.6.0">
                  <p:embed/>
                </p:oleObj>
              </mc:Choice>
              <mc:Fallback>
                <p:oleObj name="CS ChemDraw Drawing" r:id="rId4" imgW="5433237" imgH="35216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4123" y="907282"/>
                        <a:ext cx="5789007" cy="375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9B8366F7-E946-C246-3E92-60C213CC5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063767"/>
              </p:ext>
            </p:extLst>
          </p:nvPr>
        </p:nvGraphicFramePr>
        <p:xfrm>
          <a:off x="3503254" y="5152492"/>
          <a:ext cx="3674294" cy="1363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435167" imgH="1274096" progId="ChemDraw.Document.6.0">
                  <p:embed/>
                </p:oleObj>
              </mc:Choice>
              <mc:Fallback>
                <p:oleObj name="CS ChemDraw Drawing" r:id="rId6" imgW="3435167" imgH="12740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03254" y="5152492"/>
                        <a:ext cx="3674294" cy="1363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31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150C01B-95AB-ADE6-21DB-FD569438F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48" y="2024346"/>
            <a:ext cx="7563906" cy="253400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Antracene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56AE998-9DB4-AD08-A172-30439D56001B}"/>
              </a:ext>
            </a:extLst>
          </p:cNvPr>
          <p:cNvSpPr/>
          <p:nvPr/>
        </p:nvSpPr>
        <p:spPr>
          <a:xfrm>
            <a:off x="1868129" y="973394"/>
            <a:ext cx="1366684" cy="12388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675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Antracene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56AE998-9DB4-AD08-A172-30439D56001B}"/>
              </a:ext>
            </a:extLst>
          </p:cNvPr>
          <p:cNvSpPr/>
          <p:nvPr/>
        </p:nvSpPr>
        <p:spPr>
          <a:xfrm>
            <a:off x="1868129" y="973394"/>
            <a:ext cx="1366684" cy="12388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BDBB2D-3AB6-CEE8-B574-962D6BCB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80" y="530594"/>
            <a:ext cx="6201640" cy="150516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DF3642F-9285-A186-EF13-35B83D82C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521" y="2889716"/>
            <a:ext cx="7582958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2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70C5A6-2B6F-BDE6-FC35-E295B1865359}"/>
              </a:ext>
            </a:extLst>
          </p:cNvPr>
          <p:cNvSpPr txBox="1"/>
          <p:nvPr/>
        </p:nvSpPr>
        <p:spPr>
          <a:xfrm>
            <a:off x="1524001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Aromaticity il large PAH systems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4E16D23F-E8D1-8DB7-586A-631CA215AD35}"/>
              </a:ext>
            </a:extLst>
          </p:cNvPr>
          <p:cNvSpPr/>
          <p:nvPr/>
        </p:nvSpPr>
        <p:spPr>
          <a:xfrm>
            <a:off x="5801032" y="3773744"/>
            <a:ext cx="589935" cy="8455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0F6CFE-DBF8-D7A9-F254-0999D0CE487C}"/>
              </a:ext>
            </a:extLst>
          </p:cNvPr>
          <p:cNvSpPr txBox="1"/>
          <p:nvPr/>
        </p:nvSpPr>
        <p:spPr>
          <a:xfrm>
            <a:off x="4965291" y="4668479"/>
            <a:ext cx="2212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REGOLE DI CLAR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49D7DE-E58B-4175-D336-517838352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617" y="1639173"/>
            <a:ext cx="7626699" cy="191335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Gli IPA sono generalmente ottenuti da fonti naturali (combustibili fossili) e ciò è pratico soprattutto per i piccoli derivati ​​(naftalene, pirene,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perilene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fenantrene,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crisene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). Questi derivati ​​possono quindi essere ulteriormente funzionalizzati. Questo metodo tuttavia non è sempre pratico a causa della grande </a:t>
            </a:r>
            <a:r>
              <a:rPr kumimoji="0" lang="it-IT" altLang="it-IT" sz="21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differenza di reattività tra i diversi IPA.</a:t>
            </a:r>
            <a:r>
              <a:rPr kumimoji="0" lang="it-IT" altLang="it-IT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95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Antracene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56AE998-9DB4-AD08-A172-30439D56001B}"/>
              </a:ext>
            </a:extLst>
          </p:cNvPr>
          <p:cNvSpPr/>
          <p:nvPr/>
        </p:nvSpPr>
        <p:spPr>
          <a:xfrm>
            <a:off x="1868129" y="973394"/>
            <a:ext cx="1366684" cy="12388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BDBB2D-3AB6-CEE8-B574-962D6BCB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80" y="530594"/>
            <a:ext cx="6201640" cy="150516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DF3642F-9285-A186-EF13-35B83D82C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521" y="2889716"/>
            <a:ext cx="7582958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89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Antracene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56AE998-9DB4-AD08-A172-30439D56001B}"/>
              </a:ext>
            </a:extLst>
          </p:cNvPr>
          <p:cNvSpPr/>
          <p:nvPr/>
        </p:nvSpPr>
        <p:spPr>
          <a:xfrm>
            <a:off x="1868129" y="973394"/>
            <a:ext cx="1366684" cy="12388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104246-543D-A3CE-53B9-27EB9ED3A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863" y="523220"/>
            <a:ext cx="7154273" cy="3639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5785E04-4693-018C-0E91-04F026891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257" y="4764398"/>
            <a:ext cx="7411484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37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C4136E2-5A0A-6E21-F4E2-2424385C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956" y="2106586"/>
            <a:ext cx="10064200" cy="216061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D7706F-8621-3F63-56E8-2EAE490E738D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Antrachinone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12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D7706F-8621-3F63-56E8-2EAE490E738D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Antrachinone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AEA944-7DE4-F6B7-8316-FCB9F786A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852" y="1505642"/>
            <a:ext cx="7506748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61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D7706F-8621-3F63-56E8-2EAE490E738D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Antrachinone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5675DA-111C-AD3E-5BDD-DA06CC610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10" y="2590683"/>
            <a:ext cx="10326541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87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Antracene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F6E7DD-3893-7111-54DB-4A1373A4A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17" y="683734"/>
            <a:ext cx="6786679" cy="172516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C43F690-9D12-F585-2C86-22A9FF649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117" y="2569417"/>
            <a:ext cx="6977654" cy="4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68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45D0148C-271A-3D9B-8297-DE766D438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090399"/>
              </p:ext>
            </p:extLst>
          </p:nvPr>
        </p:nvGraphicFramePr>
        <p:xfrm>
          <a:off x="5251909" y="1972904"/>
          <a:ext cx="2234307" cy="86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412854" imgH="550061" progId="ChemDraw.Document.6.0">
                  <p:embed/>
                </p:oleObj>
              </mc:Choice>
              <mc:Fallback>
                <p:oleObj name="CS ChemDraw Drawing" r:id="rId2" imgW="1412854" imgH="5500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51909" y="1972904"/>
                        <a:ext cx="2234307" cy="868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E49732-0D59-5503-EC08-3254F249905C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Antracene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F1EF3B-58B3-495B-E573-3F1D64B20F28}"/>
              </a:ext>
            </a:extLst>
          </p:cNvPr>
          <p:cNvSpPr txBox="1"/>
          <p:nvPr/>
        </p:nvSpPr>
        <p:spPr>
          <a:xfrm>
            <a:off x="5083442" y="3831813"/>
            <a:ext cx="240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 usano antrachinoni!</a:t>
            </a:r>
          </a:p>
        </p:txBody>
      </p:sp>
    </p:spTree>
    <p:extLst>
      <p:ext uri="{BB962C8B-B14F-4D97-AF65-F5344CB8AC3E}">
        <p14:creationId xmlns:p14="http://schemas.microsoft.com/office/powerpoint/2010/main" val="1177098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Pirene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F7BDA25-6A1A-1B1D-EE90-D19B1A15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180"/>
            <a:ext cx="12192000" cy="33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94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Pirene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7FCAC93-43F2-140B-AD2B-CC1369D49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70" y="3429000"/>
            <a:ext cx="10488489" cy="323895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F3A82E0-F9C0-C493-4EFF-34D7CEF6B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819" y="523220"/>
            <a:ext cx="6754894" cy="311471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0222780-7EC2-A88F-5FBC-647EC0168B75}"/>
              </a:ext>
            </a:extLst>
          </p:cNvPr>
          <p:cNvSpPr txBox="1"/>
          <p:nvPr/>
        </p:nvSpPr>
        <p:spPr>
          <a:xfrm>
            <a:off x="8449559" y="64832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dirty="0"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Org. Biomol. Chem.</a:t>
            </a:r>
            <a:r>
              <a:rPr lang="it-IT" b="0" i="0" dirty="0"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, 2014, </a:t>
            </a:r>
            <a:r>
              <a:rPr lang="it-IT" b="1" i="0" dirty="0"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12</a:t>
            </a:r>
            <a:r>
              <a:rPr lang="it-IT" b="0" i="0" dirty="0"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, 212-232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3497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Pirene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E7E7AE4-2942-8779-171D-33C914870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0" y="880707"/>
            <a:ext cx="4496427" cy="509658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98ED441-579C-D6D5-777E-FBEECEF98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990385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47A330-33A6-9300-D6E9-F38539F41837}"/>
              </a:ext>
            </a:extLst>
          </p:cNvPr>
          <p:cNvSpPr txBox="1"/>
          <p:nvPr/>
        </p:nvSpPr>
        <p:spPr>
          <a:xfrm>
            <a:off x="1944792" y="1869440"/>
            <a:ext cx="1604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H</a:t>
            </a:r>
            <a:r>
              <a:rPr lang="it-IT" baseline="-25000" dirty="0"/>
              <a:t>2</a:t>
            </a:r>
            <a:r>
              <a:rPr lang="it-IT" dirty="0"/>
              <a:t>/Pd </a:t>
            </a:r>
          </a:p>
          <a:p>
            <a:pPr algn="ctr"/>
            <a:r>
              <a:rPr lang="it-IT" dirty="0"/>
              <a:t>Alta pressione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BB93CA-B4D7-DDED-E968-C49B39C286B9}"/>
              </a:ext>
            </a:extLst>
          </p:cNvPr>
          <p:cNvSpPr txBox="1"/>
          <p:nvPr/>
        </p:nvSpPr>
        <p:spPr>
          <a:xfrm>
            <a:off x="2198451" y="487680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DDQ or S</a:t>
            </a:r>
          </a:p>
        </p:txBody>
      </p:sp>
    </p:spTree>
    <p:extLst>
      <p:ext uri="{BB962C8B-B14F-4D97-AF65-F5344CB8AC3E}">
        <p14:creationId xmlns:p14="http://schemas.microsoft.com/office/powerpoint/2010/main" val="420669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0F6CFE-DBF8-D7A9-F254-0999D0CE487C}"/>
              </a:ext>
            </a:extLst>
          </p:cNvPr>
          <p:cNvSpPr txBox="1"/>
          <p:nvPr/>
        </p:nvSpPr>
        <p:spPr>
          <a:xfrm>
            <a:off x="5112776" y="1056631"/>
            <a:ext cx="2684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REGOLE DI CLAR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21BDFD7-ED27-9432-F985-DE248A950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31" y="1990153"/>
            <a:ext cx="7611537" cy="440116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524001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Aromaticità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aromatici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estesi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84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Pirene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B8588EE-03F2-C7C5-F928-7D61001A4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841" y="523221"/>
            <a:ext cx="8465575" cy="208239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BF6A75E-1407-30BE-5110-1BAF3B745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335" y="2634518"/>
            <a:ext cx="8825939" cy="41399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A4BD68-732F-A76D-DFBC-668599AB97F6}"/>
              </a:ext>
            </a:extLst>
          </p:cNvPr>
          <p:cNvSpPr txBox="1"/>
          <p:nvPr/>
        </p:nvSpPr>
        <p:spPr>
          <a:xfrm>
            <a:off x="3616960" y="1473200"/>
            <a:ext cx="1200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Na, </a:t>
            </a:r>
          </a:p>
          <a:p>
            <a:pPr algn="ctr"/>
            <a:r>
              <a:rPr lang="it-IT" dirty="0" err="1"/>
              <a:t>pentanolo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D31D34-6782-1A09-B2CE-2F39954299A8}"/>
              </a:ext>
            </a:extLst>
          </p:cNvPr>
          <p:cNvSpPr txBox="1"/>
          <p:nvPr/>
        </p:nvSpPr>
        <p:spPr>
          <a:xfrm>
            <a:off x="8260769" y="1564419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DDQ</a:t>
            </a:r>
          </a:p>
        </p:txBody>
      </p:sp>
    </p:spTree>
    <p:extLst>
      <p:ext uri="{BB962C8B-B14F-4D97-AF65-F5344CB8AC3E}">
        <p14:creationId xmlns:p14="http://schemas.microsoft.com/office/powerpoint/2010/main" val="3586589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Pirene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49CFBE4-7669-699C-C61C-EA4600BE1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193" y="1355319"/>
            <a:ext cx="9097645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08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Perilene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ABEB874B-6CE9-4D7C-80CA-56AC2E700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467286"/>
              </p:ext>
            </p:extLst>
          </p:nvPr>
        </p:nvGraphicFramePr>
        <p:xfrm>
          <a:off x="5258304" y="2072507"/>
          <a:ext cx="1073670" cy="1522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801695" imgH="1136793" progId="ChemDraw.Document.6.0">
                  <p:embed/>
                </p:oleObj>
              </mc:Choice>
              <mc:Fallback>
                <p:oleObj name="CS ChemDraw Drawing" r:id="rId2" imgW="801695" imgH="113679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58304" y="2072507"/>
                        <a:ext cx="1073670" cy="1522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BADADE-4866-7EF3-FC59-C062CB58FB16}"/>
              </a:ext>
            </a:extLst>
          </p:cNvPr>
          <p:cNvSpPr txBox="1"/>
          <p:nvPr/>
        </p:nvSpPr>
        <p:spPr>
          <a:xfrm>
            <a:off x="2584003" y="4049579"/>
            <a:ext cx="642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PAH molto importante nella costruzione di cromofori e pigmenti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4E54F9-CA66-AC09-DDA0-F8763714E865}"/>
              </a:ext>
            </a:extLst>
          </p:cNvPr>
          <p:cNvSpPr txBox="1"/>
          <p:nvPr/>
        </p:nvSpPr>
        <p:spPr>
          <a:xfrm>
            <a:off x="6891843" y="2588018"/>
            <a:ext cx="456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Reattività simile a due naftaleni uniti, selettività simile.</a:t>
            </a:r>
          </a:p>
        </p:txBody>
      </p:sp>
    </p:spTree>
    <p:extLst>
      <p:ext uri="{BB962C8B-B14F-4D97-AF65-F5344CB8AC3E}">
        <p14:creationId xmlns:p14="http://schemas.microsoft.com/office/powerpoint/2010/main" val="2870642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Perilene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B4FF660-53EA-03D0-B034-28827A12B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56" y="1258529"/>
            <a:ext cx="9861755" cy="41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94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Perilene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bisimide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A7FCF1F-A481-181F-5298-BEB396A7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522" y="1399892"/>
            <a:ext cx="6134956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92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95073" y="0"/>
            <a:ext cx="9241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Perilene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bisimide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Un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perilene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estremamente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disattivato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579D801E-4BB2-651F-4E93-A901182E7A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68967"/>
              </p:ext>
            </p:extLst>
          </p:nvPr>
        </p:nvGraphicFramePr>
        <p:xfrm>
          <a:off x="3171825" y="1271588"/>
          <a:ext cx="5356225" cy="411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98692" imgH="3069257" progId="ChemDraw.Document.6.0">
                  <p:embed/>
                </p:oleObj>
              </mc:Choice>
              <mc:Fallback>
                <p:oleObj name="CS ChemDraw Drawing" r:id="rId2" imgW="3998692" imgH="3069257" progId="ChemDraw.Document.6.0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ABEB874B-6CE9-4D7C-80CA-56AC2E700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71825" y="1271588"/>
                        <a:ext cx="5356225" cy="411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501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75B4A6-1087-3DB0-983B-85313129D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51" y="968410"/>
            <a:ext cx="8183117" cy="535379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Perilene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bisimide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001A0E-77FC-B2F7-248F-F5B7A69ECDCF}"/>
              </a:ext>
            </a:extLst>
          </p:cNvPr>
          <p:cNvSpPr txBox="1"/>
          <p:nvPr/>
        </p:nvSpPr>
        <p:spPr>
          <a:xfrm>
            <a:off x="8072284" y="234991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Qy</a:t>
            </a:r>
            <a:r>
              <a:rPr lang="it-IT" dirty="0"/>
              <a:t>= 90%</a:t>
            </a:r>
          </a:p>
        </p:txBody>
      </p:sp>
    </p:spTree>
    <p:extLst>
      <p:ext uri="{BB962C8B-B14F-4D97-AF65-F5344CB8AC3E}">
        <p14:creationId xmlns:p14="http://schemas.microsoft.com/office/powerpoint/2010/main" val="6487644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Esabenzocoronene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60C86C08-D1BE-F6E0-2C2F-605525F03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576342"/>
              </p:ext>
            </p:extLst>
          </p:nvPr>
        </p:nvGraphicFramePr>
        <p:xfrm>
          <a:off x="5028107" y="1404529"/>
          <a:ext cx="2135785" cy="245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549802" imgH="1784928" progId="ChemDraw.Document.6.0">
                  <p:embed/>
                </p:oleObj>
              </mc:Choice>
              <mc:Fallback>
                <p:oleObj name="CS ChemDraw Drawing" r:id="rId3" imgW="1549802" imgH="17849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8107" y="1404529"/>
                        <a:ext cx="2135785" cy="2459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76EFCD-5B85-5543-AF28-17B5E8428C64}"/>
              </a:ext>
            </a:extLst>
          </p:cNvPr>
          <p:cNvSpPr txBox="1"/>
          <p:nvPr/>
        </p:nvSpPr>
        <p:spPr>
          <a:xfrm>
            <a:off x="732502" y="4745492"/>
            <a:ext cx="1072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Più piccola subunità del grafene</a:t>
            </a:r>
          </a:p>
        </p:txBody>
      </p:sp>
    </p:spTree>
    <p:extLst>
      <p:ext uri="{BB962C8B-B14F-4D97-AF65-F5344CB8AC3E}">
        <p14:creationId xmlns:p14="http://schemas.microsoft.com/office/powerpoint/2010/main" val="1442239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808294-AD6E-4624-E0C9-58F4BDD58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5"/>
          <a:stretch/>
        </p:blipFill>
        <p:spPr>
          <a:xfrm>
            <a:off x="2536723" y="754986"/>
            <a:ext cx="7303124" cy="583964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F9568B-DE7A-E79C-2594-D9E3BBC602CF}"/>
              </a:ext>
            </a:extLst>
          </p:cNvPr>
          <p:cNvSpPr txBox="1"/>
          <p:nvPr/>
        </p:nvSpPr>
        <p:spPr>
          <a:xfrm>
            <a:off x="1436193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Esabenzocoronene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83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433046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Gruppi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solubilizzanti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848E95F6-D2DD-FFB8-3F7D-3E0291212E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817996"/>
              </p:ext>
            </p:extLst>
          </p:nvPr>
        </p:nvGraphicFramePr>
        <p:xfrm>
          <a:off x="2120038" y="1580588"/>
          <a:ext cx="623589" cy="6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61878" imgH="509127" progId="ChemDraw.Document.6.0">
                  <p:embed/>
                </p:oleObj>
              </mc:Choice>
              <mc:Fallback>
                <p:oleObj name="CS ChemDraw Drawing" r:id="rId2" imgW="461878" imgH="5091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20038" y="1580588"/>
                        <a:ext cx="623589" cy="68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15E9652B-B1DB-65A2-7294-9D39994537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049403"/>
              </p:ext>
            </p:extLst>
          </p:nvPr>
        </p:nvGraphicFramePr>
        <p:xfrm>
          <a:off x="2120038" y="4106648"/>
          <a:ext cx="385763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85749" imgH="918901" progId="ChemDraw.Document.6.0">
                  <p:embed/>
                </p:oleObj>
              </mc:Choice>
              <mc:Fallback>
                <p:oleObj name="CS ChemDraw Drawing" r:id="rId4" imgW="385749" imgH="9189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038" y="4106648"/>
                        <a:ext cx="385763" cy="91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665FE975-1346-3CF1-9CC4-A4D5562B1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700898"/>
              </p:ext>
            </p:extLst>
          </p:nvPr>
        </p:nvGraphicFramePr>
        <p:xfrm>
          <a:off x="2106394" y="3001652"/>
          <a:ext cx="6508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51138" imgH="371824" progId="ChemDraw.Document.6.0">
                  <p:embed/>
                </p:oleObj>
              </mc:Choice>
              <mc:Fallback>
                <p:oleObj name="CS ChemDraw Drawing" r:id="rId6" imgW="651138" imgH="3718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6394" y="3001652"/>
                        <a:ext cx="65087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58A9B51-C731-AC50-D0AD-03FD0C56F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142686"/>
              </p:ext>
            </p:extLst>
          </p:nvPr>
        </p:nvGraphicFramePr>
        <p:xfrm>
          <a:off x="5087212" y="1580588"/>
          <a:ext cx="83661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836995" imgH="698024" progId="ChemDraw.Document.6.0">
                  <p:embed/>
                </p:oleObj>
              </mc:Choice>
              <mc:Fallback>
                <p:oleObj name="CS ChemDraw Drawing" r:id="rId8" imgW="836995" imgH="6980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7212" y="1580588"/>
                        <a:ext cx="836613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478BE1B6-C7C4-0738-E914-F2D5597B5B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616500"/>
              </p:ext>
            </p:extLst>
          </p:nvPr>
        </p:nvGraphicFramePr>
        <p:xfrm>
          <a:off x="5204764" y="2628846"/>
          <a:ext cx="7985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798718" imgH="1019532" progId="ChemDraw.Document.6.0">
                  <p:embed/>
                </p:oleObj>
              </mc:Choice>
              <mc:Fallback>
                <p:oleObj name="CS ChemDraw Drawing" r:id="rId10" imgW="798718" imgH="10195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04764" y="2628846"/>
                        <a:ext cx="798513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4775902-FD36-43AD-F2D5-5DF0BA70B3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145173"/>
              </p:ext>
            </p:extLst>
          </p:nvPr>
        </p:nvGraphicFramePr>
        <p:xfrm>
          <a:off x="5204764" y="3711712"/>
          <a:ext cx="989013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989253" imgH="1460008" progId="ChemDraw.Document.6.0">
                  <p:embed/>
                </p:oleObj>
              </mc:Choice>
              <mc:Fallback>
                <p:oleObj name="CS ChemDraw Drawing" r:id="rId12" imgW="989253" imgH="14600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04764" y="3711712"/>
                        <a:ext cx="989013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AEA723-1F1D-78A4-7DB1-F381E13E2798}"/>
              </a:ext>
            </a:extLst>
          </p:cNvPr>
          <p:cNvSpPr txBox="1"/>
          <p:nvPr/>
        </p:nvSpPr>
        <p:spPr>
          <a:xfrm>
            <a:off x="8898621" y="173985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TIPS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9686AE-0094-DBC9-0BE1-A9899987B6DC}"/>
              </a:ext>
            </a:extLst>
          </p:cNvPr>
          <p:cNvSpPr txBox="1"/>
          <p:nvPr/>
        </p:nvSpPr>
        <p:spPr>
          <a:xfrm>
            <a:off x="8754350" y="291890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TBDMS</a:t>
            </a:r>
          </a:p>
        </p:txBody>
      </p:sp>
    </p:spTree>
    <p:extLst>
      <p:ext uri="{BB962C8B-B14F-4D97-AF65-F5344CB8AC3E}">
        <p14:creationId xmlns:p14="http://schemas.microsoft.com/office/powerpoint/2010/main" val="98327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0F6CFE-DBF8-D7A9-F254-0999D0CE487C}"/>
              </a:ext>
            </a:extLst>
          </p:cNvPr>
          <p:cNvSpPr txBox="1"/>
          <p:nvPr/>
        </p:nvSpPr>
        <p:spPr>
          <a:xfrm>
            <a:off x="9450830" y="732155"/>
            <a:ext cx="2741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Sistemi completamente benzenoidi sono molto stabilizzati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2C5D770-FF91-CBE5-7CE9-D8015624F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326" y="1172870"/>
            <a:ext cx="5172797" cy="489653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F49C57-75E0-38F8-A9D5-7A088C07164E}"/>
              </a:ext>
            </a:extLst>
          </p:cNvPr>
          <p:cNvSpPr txBox="1"/>
          <p:nvPr/>
        </p:nvSpPr>
        <p:spPr>
          <a:xfrm>
            <a:off x="1524001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Aromaticità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aromatici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estesi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597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3FDE52-7212-159B-0CAA-DD9789C483BA}"/>
              </a:ext>
            </a:extLst>
          </p:cNvPr>
          <p:cNvSpPr txBox="1"/>
          <p:nvPr/>
        </p:nvSpPr>
        <p:spPr>
          <a:xfrm>
            <a:off x="1710814" y="63481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Geim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and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Novoselov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2004</a:t>
            </a:r>
            <a:endParaRPr lang="it-IT" dirty="0"/>
          </a:p>
        </p:txBody>
      </p:sp>
      <p:pic>
        <p:nvPicPr>
          <p:cNvPr id="4" name="Immagine 3" descr="Immagine che contiene cibo&#10;&#10;Descrizione generata automaticamente">
            <a:extLst>
              <a:ext uri="{FF2B5EF4-FFF2-40B4-BE49-F238E27FC236}">
                <a16:creationId xmlns:a16="http://schemas.microsoft.com/office/drawing/2014/main" id="{A992ADC7-F71F-562C-B6C4-506D1EE8F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3" y="473477"/>
            <a:ext cx="5516986" cy="284577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D6FFB45-8593-4F06-B3EC-97B78B4DE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482" y="3040497"/>
            <a:ext cx="4636478" cy="266155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9BCDBD8-DECF-CCAC-ACB6-0544E2446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424" y="3399159"/>
            <a:ext cx="3394390" cy="273497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B8D82B-5865-4C0B-30A2-987369A1E4D4}"/>
              </a:ext>
            </a:extLst>
          </p:cNvPr>
          <p:cNvSpPr txBox="1"/>
          <p:nvPr/>
        </p:nvSpPr>
        <p:spPr>
          <a:xfrm>
            <a:off x="0" y="-1178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Grafene</a:t>
            </a:r>
            <a:endParaRPr lang="it-IT" sz="20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5ACBA8-7FF7-3403-FC57-324BC08744E1}"/>
              </a:ext>
            </a:extLst>
          </p:cNvPr>
          <p:cNvSpPr txBox="1"/>
          <p:nvPr/>
        </p:nvSpPr>
        <p:spPr>
          <a:xfrm>
            <a:off x="7079788" y="5702055"/>
            <a:ext cx="4119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Il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grafene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come tale è un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conduttore</a:t>
            </a: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metallico</a:t>
            </a:r>
            <a:endParaRPr lang="it-IT" b="1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F0E2C7C-6084-63B3-1F64-FAD46C46E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685" y="1081223"/>
            <a:ext cx="5516986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struttura costituita da atomi di carbonio ibridati sp</a:t>
            </a:r>
            <a:r>
              <a:rPr kumimoji="0" lang="it-IT" altLang="it-IT" sz="2100" b="0" i="0" u="none" strike="noStrike" cap="none" normalizeH="0" baseline="3000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2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disposti in una struttura periodica a nido d'ape, con distanze CC di 1,42 Å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95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7E6D1EB-5F16-6D20-E94D-EBF428CA8164}"/>
              </a:ext>
            </a:extLst>
          </p:cNvPr>
          <p:cNvSpPr txBox="1"/>
          <p:nvPr/>
        </p:nvSpPr>
        <p:spPr>
          <a:xfrm>
            <a:off x="0" y="-1178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Opening a bandgap in Graphene</a:t>
            </a:r>
            <a:endParaRPr lang="it-IT" sz="20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864EFF-6376-B050-5C16-CC2E4BEFF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"/>
          <a:stretch/>
        </p:blipFill>
        <p:spPr>
          <a:xfrm>
            <a:off x="1936955" y="467361"/>
            <a:ext cx="8426840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31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B5B8205-31BF-8152-8770-2A705046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99" y="1955103"/>
            <a:ext cx="7020149" cy="240058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7E6D1EB-5F16-6D20-E94D-EBF428CA8164}"/>
              </a:ext>
            </a:extLst>
          </p:cNvPr>
          <p:cNvSpPr txBox="1"/>
          <p:nvPr/>
        </p:nvSpPr>
        <p:spPr>
          <a:xfrm>
            <a:off x="0" y="4746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Confinamento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spaziale</a:t>
            </a:r>
            <a:endParaRPr lang="it-IT" sz="2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92D73E-58F9-54E9-A389-51B3AC11F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510" y="567827"/>
            <a:ext cx="5606980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una diversa struttura dei bordi può determinare il passaggio da un comportamento conduttore semi-metallico (bordi a zig-zag) a quello semiconduttore (bordi a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Armchair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).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DC6D05-7C12-6AAE-78A1-73DA990FB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510" y="4355690"/>
            <a:ext cx="5606980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la dimensione dei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nanoribbon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è importante nel determinare le proprietà elettroniche: in generale, all'aumentare della dimensione si osserva una generale diminuzione del 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bandgap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.</a:t>
            </a:r>
            <a:r>
              <a:rPr kumimoji="0" lang="it-IT" alt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507D32-EA66-E786-497C-1DFBDE98B4FB}"/>
              </a:ext>
            </a:extLst>
          </p:cNvPr>
          <p:cNvSpPr txBox="1"/>
          <p:nvPr/>
        </p:nvSpPr>
        <p:spPr>
          <a:xfrm>
            <a:off x="2871020" y="6184490"/>
            <a:ext cx="765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Conformazione dei bordi è importante anche per aromaticità e stabilità!</a:t>
            </a:r>
          </a:p>
        </p:txBody>
      </p:sp>
    </p:spTree>
    <p:extLst>
      <p:ext uri="{BB962C8B-B14F-4D97-AF65-F5344CB8AC3E}">
        <p14:creationId xmlns:p14="http://schemas.microsoft.com/office/powerpoint/2010/main" val="1156753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7E6D1EB-5F16-6D20-E94D-EBF428CA8164}"/>
              </a:ext>
            </a:extLst>
          </p:cNvPr>
          <p:cNvSpPr txBox="1"/>
          <p:nvPr/>
        </p:nvSpPr>
        <p:spPr>
          <a:xfrm>
            <a:off x="0" y="-1178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Sintesi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 di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nanografeni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estesi</a:t>
            </a:r>
            <a:endParaRPr lang="it-IT" sz="20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9BDA83E-0B94-026E-0584-E7976C73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7" y="1651819"/>
            <a:ext cx="5566870" cy="33696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A74B6F2-BB5A-2AD7-6055-520C3B7F9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945" y="0"/>
            <a:ext cx="6276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33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4A33B22-FAAC-AFAF-B12F-4377305DD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12" y="1858296"/>
            <a:ext cx="10406900" cy="302833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DC3BCCE-7DD6-BBB9-AE34-B276287F3C30}"/>
              </a:ext>
            </a:extLst>
          </p:cNvPr>
          <p:cNvSpPr txBox="1"/>
          <p:nvPr/>
        </p:nvSpPr>
        <p:spPr>
          <a:xfrm>
            <a:off x="0" y="-1178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Nanoribbon</a:t>
            </a:r>
            <a:endParaRPr lang="it-IT" sz="20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381D83-1475-E69C-0E3E-419E8CEF00E2}"/>
              </a:ext>
            </a:extLst>
          </p:cNvPr>
          <p:cNvSpPr txBox="1"/>
          <p:nvPr/>
        </p:nvSpPr>
        <p:spPr>
          <a:xfrm>
            <a:off x="8429506" y="6488668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dirty="0" err="1">
                <a:solidFill>
                  <a:srgbClr val="1D749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hlinkClick r:id="rId3" tooltip="Link to journal home page"/>
              </a:rPr>
              <a:t>Chem</a:t>
            </a:r>
            <a:r>
              <a:rPr lang="it-IT" b="0" i="1" dirty="0">
                <a:solidFill>
                  <a:srgbClr val="1D749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hlinkClick r:id="rId3" tooltip="Link to journal home page"/>
              </a:rPr>
              <a:t>. </a:t>
            </a:r>
            <a:r>
              <a:rPr lang="it-IT" b="0" i="1" dirty="0" err="1">
                <a:solidFill>
                  <a:srgbClr val="1D749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hlinkClick r:id="rId3" tooltip="Link to journal home page"/>
              </a:rPr>
              <a:t>Soc</a:t>
            </a:r>
            <a:r>
              <a:rPr lang="it-IT" b="0" i="1" dirty="0">
                <a:solidFill>
                  <a:srgbClr val="1D749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hlinkClick r:id="rId3" tooltip="Link to journal home page"/>
              </a:rPr>
              <a:t>. Rev.</a:t>
            </a:r>
            <a:r>
              <a:rPr lang="it-IT" b="0" i="0" dirty="0"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, 2015, </a:t>
            </a:r>
            <a:r>
              <a:rPr lang="it-IT" b="1" i="0" dirty="0"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44</a:t>
            </a:r>
            <a:r>
              <a:rPr lang="it-IT" b="0" i="0" dirty="0"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, 6616-6643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17863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E29CCC-A448-2C23-4839-2D76C19677B6}"/>
              </a:ext>
            </a:extLst>
          </p:cNvPr>
          <p:cNvSpPr txBox="1"/>
          <p:nvPr/>
        </p:nvSpPr>
        <p:spPr>
          <a:xfrm>
            <a:off x="0" y="-1178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Nanoribbon</a:t>
            </a:r>
            <a:endParaRPr lang="it-IT" sz="2000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D269868-E759-2812-A67B-423506B1D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7"/>
          <a:stretch/>
        </p:blipFill>
        <p:spPr>
          <a:xfrm>
            <a:off x="1533880" y="664294"/>
            <a:ext cx="9055462" cy="567751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722461-FDA0-8237-873B-DA8D5FFFC430}"/>
              </a:ext>
            </a:extLst>
          </p:cNvPr>
          <p:cNvSpPr txBox="1"/>
          <p:nvPr/>
        </p:nvSpPr>
        <p:spPr>
          <a:xfrm>
            <a:off x="357221" y="4277031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Lungo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di 600 nm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70586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E379601-1955-2B51-28C3-7DFD70B4D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64" y="603590"/>
            <a:ext cx="10643071" cy="625441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B8522D-8B11-2AB4-29BB-0F4FBB71B047}"/>
              </a:ext>
            </a:extLst>
          </p:cNvPr>
          <p:cNvSpPr txBox="1"/>
          <p:nvPr/>
        </p:nvSpPr>
        <p:spPr>
          <a:xfrm>
            <a:off x="0" y="-1178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Nanoribbon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6967591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AEBE59A-3926-1E29-5EEA-E055C2CA0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057"/>
            <a:ext cx="12192000" cy="577188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A6F659-57D8-9115-F1BB-9DB1EA517C1D}"/>
              </a:ext>
            </a:extLst>
          </p:cNvPr>
          <p:cNvSpPr txBox="1"/>
          <p:nvPr/>
        </p:nvSpPr>
        <p:spPr>
          <a:xfrm>
            <a:off x="0" y="-1178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Synthesis of nanoribbons</a:t>
            </a:r>
            <a:endParaRPr lang="it-IT" sz="20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8C24C8-AC81-DBC5-64E5-90A349B00DA8}"/>
              </a:ext>
            </a:extLst>
          </p:cNvPr>
          <p:cNvSpPr txBox="1"/>
          <p:nvPr/>
        </p:nvSpPr>
        <p:spPr>
          <a:xfrm>
            <a:off x="8502446" y="6469670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dirty="0" err="1">
                <a:solidFill>
                  <a:srgbClr val="1D749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hlinkClick r:id="rId3" tooltip="Link to journal home page"/>
              </a:rPr>
              <a:t>Chem</a:t>
            </a:r>
            <a:r>
              <a:rPr lang="it-IT" b="0" i="1" dirty="0">
                <a:solidFill>
                  <a:srgbClr val="1D749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hlinkClick r:id="rId3" tooltip="Link to journal home page"/>
              </a:rPr>
              <a:t>. </a:t>
            </a:r>
            <a:r>
              <a:rPr lang="it-IT" b="0" i="1" dirty="0" err="1">
                <a:solidFill>
                  <a:srgbClr val="1D749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hlinkClick r:id="rId3" tooltip="Link to journal home page"/>
              </a:rPr>
              <a:t>Soc</a:t>
            </a:r>
            <a:r>
              <a:rPr lang="it-IT" b="0" i="1" dirty="0">
                <a:solidFill>
                  <a:srgbClr val="1D749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hlinkClick r:id="rId3" tooltip="Link to journal home page"/>
              </a:rPr>
              <a:t>. Rev.</a:t>
            </a:r>
            <a:r>
              <a:rPr lang="it-IT" b="0" i="0" dirty="0"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, 2015, </a:t>
            </a:r>
            <a:r>
              <a:rPr lang="it-IT" b="1" i="0" dirty="0"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44</a:t>
            </a:r>
            <a:r>
              <a:rPr lang="it-IT" b="0" i="0" dirty="0"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, 6616-6643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4924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8708F92-D499-2699-9495-7940D84C6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776"/>
            <a:ext cx="12192000" cy="527644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F94E436-D97E-694D-4180-29DE072EAA31}"/>
              </a:ext>
            </a:extLst>
          </p:cNvPr>
          <p:cNvSpPr txBox="1"/>
          <p:nvPr/>
        </p:nvSpPr>
        <p:spPr>
          <a:xfrm>
            <a:off x="8583562" y="6488668"/>
            <a:ext cx="617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dirty="0" err="1">
                <a:solidFill>
                  <a:srgbClr val="1D749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hlinkClick r:id="rId3" tooltip="Link to journal home page"/>
              </a:rPr>
              <a:t>Chem</a:t>
            </a:r>
            <a:r>
              <a:rPr lang="it-IT" b="0" i="1" dirty="0">
                <a:solidFill>
                  <a:srgbClr val="1D749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hlinkClick r:id="rId3" tooltip="Link to journal home page"/>
              </a:rPr>
              <a:t>. </a:t>
            </a:r>
            <a:r>
              <a:rPr lang="it-IT" b="0" i="1" dirty="0" err="1">
                <a:solidFill>
                  <a:srgbClr val="1D749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hlinkClick r:id="rId3" tooltip="Link to journal home page"/>
              </a:rPr>
              <a:t>Soc</a:t>
            </a:r>
            <a:r>
              <a:rPr lang="it-IT" b="0" i="1" dirty="0">
                <a:solidFill>
                  <a:srgbClr val="1D749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hlinkClick r:id="rId3" tooltip="Link to journal home page"/>
              </a:rPr>
              <a:t>. Rev.</a:t>
            </a:r>
            <a:r>
              <a:rPr lang="it-IT" b="0" i="0" dirty="0"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, 2015, </a:t>
            </a:r>
            <a:r>
              <a:rPr lang="it-IT" b="1" i="0" dirty="0"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44</a:t>
            </a:r>
            <a:r>
              <a:rPr lang="it-IT" b="0" i="0" dirty="0"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, 6616-6643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1E3C19-35B4-4446-ECB6-09E81A1F0EC1}"/>
              </a:ext>
            </a:extLst>
          </p:cNvPr>
          <p:cNvSpPr txBox="1"/>
          <p:nvPr/>
        </p:nvSpPr>
        <p:spPr>
          <a:xfrm>
            <a:off x="0" y="-1178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</a:rPr>
              <a:t>Synthesis of nanoribbons: Surface assisted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80920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0098A9-A920-49D3-5794-9B4A421BD120}"/>
              </a:ext>
            </a:extLst>
          </p:cNvPr>
          <p:cNvSpPr txBox="1"/>
          <p:nvPr/>
        </p:nvSpPr>
        <p:spPr>
          <a:xfrm>
            <a:off x="0" y="2805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Valutare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l’aromaticità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C19804-4F88-08FC-9CD1-B749D14725FD}"/>
              </a:ext>
            </a:extLst>
          </p:cNvPr>
          <p:cNvSpPr txBox="1"/>
          <p:nvPr/>
        </p:nvSpPr>
        <p:spPr>
          <a:xfrm>
            <a:off x="2349910" y="680536"/>
            <a:ext cx="7059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L’aromaticità</a:t>
            </a:r>
            <a:r>
              <a:rPr lang="en-GB" dirty="0"/>
              <a:t> non è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proprietà</a:t>
            </a:r>
            <a:r>
              <a:rPr lang="en-GB" dirty="0"/>
              <a:t> </a:t>
            </a:r>
            <a:r>
              <a:rPr lang="en-GB" dirty="0" err="1"/>
              <a:t>misurabile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molecule. Come tale non è </a:t>
            </a:r>
            <a:r>
              <a:rPr lang="en-GB" dirty="0" err="1"/>
              <a:t>descritta</a:t>
            </a:r>
            <a:r>
              <a:rPr lang="en-GB" dirty="0"/>
              <a:t> da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soluzione</a:t>
            </a:r>
            <a:r>
              <a:rPr lang="en-GB" dirty="0"/>
              <a:t> </a:t>
            </a:r>
            <a:r>
              <a:rPr lang="en-GB" dirty="0" err="1"/>
              <a:t>dell’equazione</a:t>
            </a:r>
            <a:r>
              <a:rPr lang="en-GB" dirty="0"/>
              <a:t> di Schrodinger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3BA0FC8C-ACD9-E325-B630-61A605104B6D}"/>
              </a:ext>
            </a:extLst>
          </p:cNvPr>
          <p:cNvSpPr/>
          <p:nvPr/>
        </p:nvSpPr>
        <p:spPr>
          <a:xfrm>
            <a:off x="5626511" y="1396180"/>
            <a:ext cx="260554" cy="11012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1A0429-0BCA-CA6F-3430-9DDC0C147E81}"/>
              </a:ext>
            </a:extLst>
          </p:cNvPr>
          <p:cNvSpPr txBox="1"/>
          <p:nvPr/>
        </p:nvSpPr>
        <p:spPr>
          <a:xfrm>
            <a:off x="2357284" y="2651904"/>
            <a:ext cx="7059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essere</a:t>
            </a:r>
            <a:r>
              <a:rPr lang="en-GB" dirty="0"/>
              <a:t> </a:t>
            </a:r>
            <a:r>
              <a:rPr lang="en-GB" dirty="0" err="1"/>
              <a:t>definita</a:t>
            </a:r>
            <a:r>
              <a:rPr lang="en-GB" dirty="0"/>
              <a:t> </a:t>
            </a:r>
            <a:r>
              <a:rPr lang="en-GB" dirty="0" err="1"/>
              <a:t>solamente</a:t>
            </a:r>
            <a:r>
              <a:rPr lang="en-GB" dirty="0"/>
              <a:t> </a:t>
            </a:r>
            <a:r>
              <a:rPr lang="en-GB" dirty="0" err="1"/>
              <a:t>mediante</a:t>
            </a:r>
            <a:r>
              <a:rPr lang="en-GB" dirty="0"/>
              <a:t> prove </a:t>
            </a:r>
            <a:r>
              <a:rPr lang="en-GB" dirty="0" err="1"/>
              <a:t>indirette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Crystallografia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Reattività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Calorimetria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Criteri</a:t>
            </a:r>
            <a:r>
              <a:rPr lang="en-GB" dirty="0"/>
              <a:t> </a:t>
            </a:r>
            <a:r>
              <a:rPr lang="en-GB" dirty="0" err="1"/>
              <a:t>magnetici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ACID</a:t>
            </a:r>
          </a:p>
        </p:txBody>
      </p:sp>
    </p:spTree>
    <p:extLst>
      <p:ext uri="{BB962C8B-B14F-4D97-AF65-F5344CB8AC3E}">
        <p14:creationId xmlns:p14="http://schemas.microsoft.com/office/powerpoint/2010/main" val="221577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0098A9-A920-49D3-5794-9B4A421BD120}"/>
              </a:ext>
            </a:extLst>
          </p:cNvPr>
          <p:cNvSpPr txBox="1"/>
          <p:nvPr/>
        </p:nvSpPr>
        <p:spPr>
          <a:xfrm>
            <a:off x="0" y="0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Aromaticità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Criteri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strutturali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DE4BD35-43D5-8652-FAE5-2DE27133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26" y="1795103"/>
            <a:ext cx="2848373" cy="295316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815D343-9357-FCDD-FE2B-24F5777B5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35" y="1559830"/>
            <a:ext cx="6458851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4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0098A9-A920-49D3-5794-9B4A421BD120}"/>
              </a:ext>
            </a:extLst>
          </p:cNvPr>
          <p:cNvSpPr txBox="1"/>
          <p:nvPr/>
        </p:nvSpPr>
        <p:spPr>
          <a:xfrm>
            <a:off x="0" y="34433"/>
            <a:ext cx="9379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Reattività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criteri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energetici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BC1ED91-1499-31D2-15D4-30E182C7E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680"/>
            <a:ext cx="3608439" cy="1653028"/>
          </a:xfrm>
          <a:prstGeom prst="rect">
            <a:avLst/>
          </a:prstGeom>
        </p:spPr>
      </p:pic>
      <p:pic>
        <p:nvPicPr>
          <p:cNvPr id="7" name="0008" descr="0008">
            <a:extLst>
              <a:ext uri="{FF2B5EF4-FFF2-40B4-BE49-F238E27FC236}">
                <a16:creationId xmlns:a16="http://schemas.microsoft.com/office/drawing/2014/main" id="{351C33F1-F390-BAAC-3A50-F18E99CF70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23" r="27835"/>
          <a:stretch/>
        </p:blipFill>
        <p:spPr>
          <a:xfrm>
            <a:off x="3856703" y="867028"/>
            <a:ext cx="5334000" cy="28362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1C29B93F-1C9E-373A-E470-D90A9D92517B}"/>
              </a:ext>
            </a:extLst>
          </p:cNvPr>
          <p:cNvGrpSpPr/>
          <p:nvPr/>
        </p:nvGrpSpPr>
        <p:grpSpPr>
          <a:xfrm>
            <a:off x="4390103" y="4322002"/>
            <a:ext cx="6098371" cy="1989579"/>
            <a:chOff x="1371600" y="4774286"/>
            <a:chExt cx="6098371" cy="1989579"/>
          </a:xfrm>
        </p:grpSpPr>
        <p:pic>
          <p:nvPicPr>
            <p:cNvPr id="15" name="image10.png" descr="image10.png">
              <a:extLst>
                <a:ext uri="{FF2B5EF4-FFF2-40B4-BE49-F238E27FC236}">
                  <a16:creationId xmlns:a16="http://schemas.microsoft.com/office/drawing/2014/main" id="{BC597E2C-1251-E679-2875-707433D5D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7802" r="28500"/>
            <a:stretch/>
          </p:blipFill>
          <p:spPr>
            <a:xfrm>
              <a:off x="1371600" y="4774286"/>
              <a:ext cx="4708247" cy="198957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" name="Rectangle 1">
              <a:extLst>
                <a:ext uri="{FF2B5EF4-FFF2-40B4-BE49-F238E27FC236}">
                  <a16:creationId xmlns:a16="http://schemas.microsoft.com/office/drawing/2014/main" id="{62150F17-4597-DBB3-D15B-5120FFFE3EE0}"/>
                </a:ext>
              </a:extLst>
            </p:cNvPr>
            <p:cNvSpPr/>
            <p:nvPr/>
          </p:nvSpPr>
          <p:spPr>
            <a:xfrm>
              <a:off x="6079847" y="5936954"/>
              <a:ext cx="1390124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= -49.8 kcal/mol</a:t>
              </a: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1112D991-C8A6-2B90-CCBA-626B3061E467}"/>
                </a:ext>
              </a:extLst>
            </p:cNvPr>
            <p:cNvSpPr/>
            <p:nvPr/>
          </p:nvSpPr>
          <p:spPr>
            <a:xfrm>
              <a:off x="6103271" y="5262305"/>
              <a:ext cx="1119217" cy="261610"/>
            </a:xfrm>
            <a:prstGeom prst="rect">
              <a:avLst/>
            </a:prstGeom>
            <a:solidFill>
              <a:srgbClr val="FFE0C1"/>
            </a:solidFill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36 kcal/mol </a:t>
              </a: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A9AC660F-8855-2850-6FCB-2FDAA6D62FB3}"/>
                </a:ext>
              </a:extLst>
            </p:cNvPr>
            <p:cNvSpPr/>
            <p:nvPr/>
          </p:nvSpPr>
          <p:spPr>
            <a:xfrm>
              <a:off x="2744252" y="5721510"/>
              <a:ext cx="170912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100" b="0" dirty="0">
                  <a:solidFill>
                    <a:schemeClr val="tx1"/>
                  </a:solidFill>
                  <a:latin typeface="Symbol" panose="05050102010706020507" pitchFamily="18" charset="2"/>
                  <a:ea typeface="Verdana" panose="020B0604030504040204" pitchFamily="34" charset="0"/>
                </a:rPr>
                <a:t>D</a:t>
              </a:r>
              <a:r>
                <a:rPr lang="en-US" sz="11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H° = -85.8 kcal/mol</a:t>
              </a:r>
            </a:p>
            <a:p>
              <a:r>
                <a:rPr lang="en-US" sz="11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(</a:t>
              </a:r>
              <a:r>
                <a:rPr lang="en-US" sz="1100" b="0" dirty="0" err="1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ipotetico</a:t>
              </a:r>
              <a:r>
                <a:rPr lang="en-US" sz="1100" b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27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0098A9-A920-49D3-5794-9B4A421BD120}"/>
              </a:ext>
            </a:extLst>
          </p:cNvPr>
          <p:cNvSpPr txBox="1"/>
          <p:nvPr/>
        </p:nvSpPr>
        <p:spPr>
          <a:xfrm>
            <a:off x="0" y="-30346"/>
            <a:ext cx="846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Criteri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magnetici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E8FBD68-95C1-71BE-60E0-89D96F6D2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500" y="551413"/>
            <a:ext cx="6735500" cy="542987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20F08CF-8475-11E0-BD13-F4FFF73EE103}"/>
              </a:ext>
            </a:extLst>
          </p:cNvPr>
          <p:cNvSpPr txBox="1"/>
          <p:nvPr/>
        </p:nvSpPr>
        <p:spPr>
          <a:xfrm>
            <a:off x="8731045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1" dirty="0">
                <a:effectLst/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</a:t>
            </a:r>
            <a:r>
              <a:rPr lang="fr-FR" b="0" i="1" dirty="0">
                <a:effectLst/>
                <a:highlight>
                  <a:srgbClr val="FFFFFF"/>
                </a:highlight>
              </a:rPr>
              <a:t>. </a:t>
            </a:r>
            <a:r>
              <a:rPr lang="fr-FR" b="0" i="1" dirty="0" err="1">
                <a:effectLst/>
                <a:highlight>
                  <a:srgbClr val="FFFFFF"/>
                </a:highlight>
              </a:rPr>
              <a:t>Chem</a:t>
            </a:r>
            <a:r>
              <a:rPr lang="fr-FR" b="0" i="1" dirty="0">
                <a:effectLst/>
                <a:highlight>
                  <a:srgbClr val="FFFFFF"/>
                </a:highlight>
              </a:rPr>
              <a:t>., </a:t>
            </a:r>
            <a:r>
              <a:rPr lang="fr-FR" b="0" dirty="0">
                <a:effectLst/>
                <a:highlight>
                  <a:srgbClr val="FFFFFF"/>
                </a:highlight>
              </a:rPr>
              <a:t>2024</a:t>
            </a:r>
            <a:r>
              <a:rPr lang="fr-FR" b="0" i="1" dirty="0">
                <a:effectLst/>
                <a:highlight>
                  <a:srgbClr val="FFFFFF"/>
                </a:highlight>
              </a:rPr>
              <a:t>, </a:t>
            </a:r>
            <a:r>
              <a:rPr lang="fr-FR" b="1" i="0" dirty="0">
                <a:effectLst/>
                <a:highlight>
                  <a:srgbClr val="FFFFFF"/>
                </a:highlight>
              </a:rPr>
              <a:t>16</a:t>
            </a:r>
            <a:r>
              <a:rPr lang="fr-FR" b="0" i="0" dirty="0">
                <a:effectLst/>
                <a:highlight>
                  <a:srgbClr val="FFFFFF"/>
                </a:highlight>
              </a:rPr>
              <a:t>, 998–1002.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982A410-83E0-B238-0489-B5D39E305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9" y="1054204"/>
            <a:ext cx="6030914" cy="241236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1C6BCD4-F43E-E205-2379-6FDB24821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22" y="4167474"/>
            <a:ext cx="4858173" cy="207007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219ECF4-042B-D145-20A0-480FCA1D3A88}"/>
              </a:ext>
            </a:extLst>
          </p:cNvPr>
          <p:cNvSpPr txBox="1"/>
          <p:nvPr/>
        </p:nvSpPr>
        <p:spPr>
          <a:xfrm>
            <a:off x="8213609" y="62375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Chem. Rev.</a:t>
            </a:r>
            <a:r>
              <a:rPr lang="de-DE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 2005, 105, 10, 3842–3888.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E87DB6E-089B-7D51-663D-631DEAB09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788" y="731273"/>
            <a:ext cx="2025784" cy="12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25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604</Words>
  <Application>Microsoft Office PowerPoint</Application>
  <PresentationFormat>Widescreen</PresentationFormat>
  <Paragraphs>115</Paragraphs>
  <Slides>58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68" baseType="lpstr">
      <vt:lpstr>Aptos</vt:lpstr>
      <vt:lpstr>Aptos Display</vt:lpstr>
      <vt:lpstr>Arial</vt:lpstr>
      <vt:lpstr>inherit</vt:lpstr>
      <vt:lpstr>Linux Libertine</vt:lpstr>
      <vt:lpstr>Source Sans Pro</vt:lpstr>
      <vt:lpstr>Symbol</vt:lpstr>
      <vt:lpstr>Verdana</vt:lpstr>
      <vt:lpstr>Tema di Office</vt:lpstr>
      <vt:lpstr>CS ChemDraw Drawing</vt:lpstr>
      <vt:lpstr>Sistemi poliaromatici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Jacopo Dosso</dc:creator>
  <cp:lastModifiedBy>Jacopo Dosso</cp:lastModifiedBy>
  <cp:revision>20</cp:revision>
  <dcterms:created xsi:type="dcterms:W3CDTF">2024-06-12T15:25:32Z</dcterms:created>
  <dcterms:modified xsi:type="dcterms:W3CDTF">2024-11-20T06:59:09Z</dcterms:modified>
</cp:coreProperties>
</file>