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08" r:id="rId2"/>
    <p:sldId id="487" r:id="rId3"/>
    <p:sldId id="506" r:id="rId4"/>
    <p:sldId id="488" r:id="rId5"/>
    <p:sldId id="489" r:id="rId6"/>
    <p:sldId id="509" r:id="rId7"/>
    <p:sldId id="316" r:id="rId8"/>
    <p:sldId id="317" r:id="rId9"/>
    <p:sldId id="318" r:id="rId10"/>
    <p:sldId id="397" r:id="rId11"/>
    <p:sldId id="486" r:id="rId12"/>
    <p:sldId id="399" r:id="rId13"/>
    <p:sldId id="490" r:id="rId14"/>
    <p:sldId id="398" r:id="rId15"/>
    <p:sldId id="406" r:id="rId16"/>
    <p:sldId id="263" r:id="rId17"/>
    <p:sldId id="511" r:id="rId18"/>
    <p:sldId id="405" r:id="rId19"/>
    <p:sldId id="403" r:id="rId20"/>
    <p:sldId id="278" r:id="rId21"/>
    <p:sldId id="268" r:id="rId22"/>
    <p:sldId id="269" r:id="rId23"/>
    <p:sldId id="510" r:id="rId24"/>
    <p:sldId id="40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58" autoAdjust="0"/>
  </p:normalViewPr>
  <p:slideViewPr>
    <p:cSldViewPr snapToGrid="0" showGuides="1">
      <p:cViewPr varScale="1">
        <p:scale>
          <a:sx n="69" d="100"/>
          <a:sy n="69" d="100"/>
        </p:scale>
        <p:origin x="17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6832-325B-4DF4-B1AD-59125B104F5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67FA1-F993-42F9-AA69-579D7F2BC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42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gnetismo" TargetMode="External"/><Relationship Id="rId7" Type="http://schemas.openxmlformats.org/officeDocument/2006/relationships/hyperlink" Target="https://it.wikipedia.org/wiki/Polarizzazione_magnetic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Campo_magnetico" TargetMode="External"/><Relationship Id="rId5" Type="http://schemas.openxmlformats.org/officeDocument/2006/relationships/hyperlink" Target="https://it.wikipedia.org/wiki/Dipolo_magnetico" TargetMode="External"/><Relationship Id="rId4" Type="http://schemas.openxmlformats.org/officeDocument/2006/relationships/hyperlink" Target="https://it.wikipedia.org/wiki/Material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paramagnetismo</a:t>
            </a:r>
            <a:r>
              <a:rPr lang="it-IT" dirty="0"/>
              <a:t> è una forma di </a:t>
            </a:r>
            <a:r>
              <a:rPr lang="it-IT" dirty="0">
                <a:hlinkClick r:id="rId3" tooltip="Magnetismo"/>
              </a:rPr>
              <a:t>magnetismo</a:t>
            </a:r>
            <a:r>
              <a:rPr lang="it-IT" dirty="0"/>
              <a:t> che alcuni </a:t>
            </a:r>
            <a:r>
              <a:rPr lang="it-IT" dirty="0">
                <a:hlinkClick r:id="rId4" tooltip="Materiale"/>
              </a:rPr>
              <a:t>materiali</a:t>
            </a:r>
            <a:r>
              <a:rPr lang="it-IT" dirty="0"/>
              <a:t> mostrano solo in presenza di campi magnetici, e si manifesta con una magnetizzazione avente stessa direzione e verso di quella associata al campo esterno applicato al materiale paramagnetico stesso. I </a:t>
            </a:r>
            <a:r>
              <a:rPr lang="it-IT" b="1" dirty="0"/>
              <a:t>materiali paramagnetici</a:t>
            </a:r>
            <a:r>
              <a:rPr lang="it-IT" dirty="0"/>
              <a:t> sono caratterizzati a livello atomico da </a:t>
            </a:r>
            <a:r>
              <a:rPr lang="it-IT" dirty="0">
                <a:hlinkClick r:id="rId5" tooltip="Dipolo magnetico"/>
              </a:rPr>
              <a:t>dipoli magnetici</a:t>
            </a:r>
            <a:r>
              <a:rPr lang="it-IT" dirty="0"/>
              <a:t> che si allineano con il campo magnetico applicato, venendone debolmente attratti. </a:t>
            </a:r>
          </a:p>
          <a:p>
            <a:r>
              <a:rPr lang="it-IT" dirty="0"/>
              <a:t>Il </a:t>
            </a:r>
            <a:r>
              <a:rPr lang="it-IT" b="1" dirty="0"/>
              <a:t>diamagnetismo</a:t>
            </a:r>
            <a:r>
              <a:rPr lang="it-IT" dirty="0"/>
              <a:t> è una forma di </a:t>
            </a:r>
            <a:r>
              <a:rPr lang="it-IT" dirty="0">
                <a:hlinkClick r:id="rId3" tooltip="Magnetismo"/>
              </a:rPr>
              <a:t>magnetismo</a:t>
            </a:r>
            <a:r>
              <a:rPr lang="it-IT" dirty="0"/>
              <a:t> che alcuni </a:t>
            </a:r>
            <a:r>
              <a:rPr lang="it-IT" dirty="0">
                <a:hlinkClick r:id="rId4" tooltip="Materiale"/>
              </a:rPr>
              <a:t>materiali</a:t>
            </a:r>
            <a:r>
              <a:rPr lang="it-IT" dirty="0"/>
              <a:t> mostrano in presenza di un </a:t>
            </a:r>
            <a:r>
              <a:rPr lang="it-IT" dirty="0">
                <a:hlinkClick r:id="rId6" tooltip="Campo magnetico"/>
              </a:rPr>
              <a:t>campo magnetico</a:t>
            </a:r>
            <a:r>
              <a:rPr lang="it-IT" dirty="0"/>
              <a:t>. I materiali diamagnetici sono caratterizzati dal fatto che la </a:t>
            </a:r>
            <a:r>
              <a:rPr lang="it-IT" dirty="0">
                <a:hlinkClick r:id="rId7" tooltip="Polarizzazione magnetica"/>
              </a:rPr>
              <a:t>magnetizzazione</a:t>
            </a:r>
            <a:r>
              <a:rPr lang="it-IT" dirty="0"/>
              <a:t> ha verso opposto rispetto al campo magnetico, quindi questi materiali ne vengono debolmente "respinti".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84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 18, 35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87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H-4 </a:t>
            </a:r>
            <a:r>
              <a:rPr lang="it-IT" dirty="0" err="1"/>
              <a:t>ddd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35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 19 lezioni 38 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5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Anziché spegnere il </a:t>
            </a:r>
            <a:r>
              <a:rPr lang="it-IT" dirty="0" err="1"/>
              <a:t>disaccoppiatore</a:t>
            </a:r>
            <a:r>
              <a:rPr lang="it-IT" dirty="0"/>
              <a:t> per registrare lo spettro 1H convenzionale (in </a:t>
            </a:r>
            <a:r>
              <a:rPr lang="it-IT" dirty="0" err="1"/>
              <a:t>assenz</a:t>
            </a:r>
            <a:r>
              <a:rPr lang="it-IT" dirty="0"/>
              <a:t> di NOE) si sposta la frequenza di irraggiamento</a:t>
            </a:r>
            <a:r>
              <a:rPr lang="it-IT" baseline="0" dirty="0"/>
              <a:t> del saturatore off </a:t>
            </a:r>
            <a:r>
              <a:rPr lang="it-IT" baseline="0" dirty="0" err="1"/>
              <a:t>resonance</a:t>
            </a:r>
            <a:r>
              <a:rPr lang="it-IT" baseline="0" dirty="0"/>
              <a:t> ma lo si lascia acceso in maniera tale da registrare i due spettri nelle stesse condizioni.  Questo perché sono richiesti molti accumuli e quindi tempi molto lunghi quindi eventuali variazioni ambientali potrebbero influenzare diversamente i due spettri.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60212-6122-4C35-A2B9-19B47CFD297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1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 19, 37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8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13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3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0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4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60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5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4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48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88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C841-E70E-4F8C-B04C-261DF65E5AA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DF22-43B4-41B4-9381-33C382C4A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3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AE6ABE-BC3F-4A79-8778-E7DB4A2A2AA7}"/>
              </a:ext>
            </a:extLst>
          </p:cNvPr>
          <p:cNvSpPr txBox="1"/>
          <p:nvPr/>
        </p:nvSpPr>
        <p:spPr>
          <a:xfrm>
            <a:off x="1052422" y="1656272"/>
            <a:ext cx="7854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Altri</a:t>
            </a:r>
            <a:r>
              <a:rPr lang="en-US" sz="4800" b="1" dirty="0"/>
              <a:t> </a:t>
            </a:r>
            <a:r>
              <a:rPr lang="en-US" sz="4800" b="1" dirty="0" err="1"/>
              <a:t>esperimenti</a:t>
            </a:r>
            <a:r>
              <a:rPr lang="en-US" sz="4800" b="1" dirty="0"/>
              <a:t> con  </a:t>
            </a:r>
            <a:r>
              <a:rPr lang="en-US" sz="4800" b="1" baseline="30000" dirty="0"/>
              <a:t>1</a:t>
            </a:r>
            <a:r>
              <a:rPr lang="en-US" sz="4800" b="1" dirty="0"/>
              <a:t>H NMR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233921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10</a:t>
            </a:fld>
            <a:endParaRPr lang="it-IT"/>
          </a:p>
        </p:txBody>
      </p:sp>
      <p:pic>
        <p:nvPicPr>
          <p:cNvPr id="3" name="Immagin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6" r="55378" b="57734"/>
          <a:stretch/>
        </p:blipFill>
        <p:spPr bwMode="auto">
          <a:xfrm>
            <a:off x="4099341" y="2002237"/>
            <a:ext cx="1468582" cy="24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2321" y="1052390"/>
            <a:ext cx="7903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2-Metil-6-metilen-7-otten-4-olo (</a:t>
            </a:r>
            <a:r>
              <a:rPr lang="it-IT" sz="3200" dirty="0" err="1"/>
              <a:t>ipsenolo</a:t>
            </a:r>
            <a:r>
              <a:rPr lang="it-IT" sz="3200" dirty="0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91937" y="4456656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Quanti sono i protoni?</a:t>
            </a:r>
          </a:p>
          <a:p>
            <a:r>
              <a:rPr lang="it-IT" dirty="0"/>
              <a:t>La molecola presenta degli </a:t>
            </a:r>
            <a:r>
              <a:rPr lang="it-IT" dirty="0" err="1"/>
              <a:t>stereocentri</a:t>
            </a:r>
            <a:r>
              <a:rPr lang="it-IT" dirty="0"/>
              <a:t>?</a:t>
            </a:r>
          </a:p>
          <a:p>
            <a:r>
              <a:rPr lang="it-IT" dirty="0"/>
              <a:t>Come sono i metili 1 e 9?</a:t>
            </a:r>
          </a:p>
          <a:p>
            <a:r>
              <a:rPr lang="it-IT" dirty="0"/>
              <a:t>E gli idrogeni H-5 e H-3? </a:t>
            </a:r>
          </a:p>
          <a:p>
            <a:r>
              <a:rPr lang="it-IT" dirty="0"/>
              <a:t>Come ci aspettiamo lo spettro NMR protonico?</a:t>
            </a:r>
          </a:p>
          <a:p>
            <a:r>
              <a:rPr lang="it-IT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7922" y="624468"/>
            <a:ext cx="5541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Anche il benzene-</a:t>
            </a:r>
            <a:r>
              <a:rPr lang="it-IT" i="1" dirty="0"/>
              <a:t>d</a:t>
            </a:r>
            <a:r>
              <a:rPr lang="it-IT" baseline="-25000" dirty="0"/>
              <a:t>6 </a:t>
            </a:r>
            <a:r>
              <a:rPr lang="it-IT" dirty="0"/>
              <a:t>può essere usato come </a:t>
            </a:r>
            <a:r>
              <a:rPr lang="it-IT" dirty="0" err="1"/>
              <a:t>shift</a:t>
            </a:r>
            <a:r>
              <a:rPr lang="it-IT" dirty="0"/>
              <a:t> </a:t>
            </a:r>
            <a:r>
              <a:rPr lang="it-IT" dirty="0" err="1"/>
              <a:t>reagent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886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11</a:t>
            </a:fld>
            <a:endParaRPr lang="it-IT"/>
          </a:p>
        </p:txBody>
      </p:sp>
      <p:pic>
        <p:nvPicPr>
          <p:cNvPr id="3" name="Immagin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0963"/>
            <a:ext cx="9017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6571" y="6033185"/>
            <a:ext cx="790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Spettro protonico NMR di 2-metil-6-metilen-7-otten-4-olo (</a:t>
            </a:r>
            <a:r>
              <a:rPr lang="it-IT" dirty="0" err="1"/>
              <a:t>ipsenolo</a:t>
            </a:r>
            <a:r>
              <a:rPr lang="it-IT" dirty="0"/>
              <a:t>) in CDCl</a:t>
            </a:r>
            <a:r>
              <a:rPr lang="it-IT" baseline="-25000" dirty="0"/>
              <a:t>3</a:t>
            </a:r>
            <a:r>
              <a:rPr lang="it-IT" dirty="0"/>
              <a:t> a 300 MHz ed effetto della titolazione con benzene-</a:t>
            </a:r>
            <a:r>
              <a:rPr lang="it-IT" i="1" dirty="0"/>
              <a:t>d</a:t>
            </a:r>
            <a:r>
              <a:rPr lang="it-IT" baseline="-25000" dirty="0"/>
              <a:t>6</a:t>
            </a:r>
            <a:r>
              <a:rPr lang="it-IT" dirty="0"/>
              <a:t>. 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4572000" y="2503115"/>
            <a:ext cx="5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H-3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65610" y="2489261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39636" y="2489261"/>
            <a:ext cx="103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H-2+ OH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500" y="250311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H-5</a:t>
            </a:r>
          </a:p>
        </p:txBody>
      </p:sp>
      <p:sp>
        <p:nvSpPr>
          <p:cNvPr id="9" name="Rettangolo 8"/>
          <p:cNvSpPr/>
          <p:nvPr/>
        </p:nvSpPr>
        <p:spPr>
          <a:xfrm>
            <a:off x="5941462" y="45957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33247" y="45957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H-4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42989" y="274904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H-7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272466" y="393644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H-8</a:t>
            </a:r>
          </a:p>
          <a:p>
            <a:r>
              <a:rPr lang="it-IT" i="1" dirty="0">
                <a:solidFill>
                  <a:srgbClr val="FF0000"/>
                </a:solidFill>
              </a:rPr>
              <a:t>trans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68763" y="34747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H-8 + H10</a:t>
            </a:r>
          </a:p>
        </p:txBody>
      </p:sp>
    </p:spTree>
    <p:extLst>
      <p:ext uri="{BB962C8B-B14F-4D97-AF65-F5344CB8AC3E}">
        <p14:creationId xmlns:p14="http://schemas.microsoft.com/office/powerpoint/2010/main" val="162227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409" y="154791"/>
            <a:ext cx="7886700" cy="84029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2. Disaccoppiamento selettivo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321" y="1182699"/>
            <a:ext cx="4707751" cy="4562980"/>
          </a:xfrm>
        </p:spPr>
        <p:txBody>
          <a:bodyPr>
            <a:normAutofit/>
          </a:bodyPr>
          <a:lstStyle/>
          <a:p>
            <a:r>
              <a:rPr lang="it-IT" sz="2200" dirty="0"/>
              <a:t>L’intenso irraggiamento di un protone (o di protoni equivalenti) alla sua frequenza di risonanza in un sistema accoppiato, rimuove l’effetto dell’accoppiamento con i protoni vicini </a:t>
            </a:r>
          </a:p>
          <a:p>
            <a:r>
              <a:rPr lang="it-IT" sz="2200" dirty="0"/>
              <a:t>L’irraggiamento provoca una rapida inversione dello spin protonico del nucleo irraggiato, e i nuclei adiacenti non risentono più del suo stato di spin.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72" y="1182699"/>
            <a:ext cx="3700278" cy="55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863" y="385544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Disaccoppiamento selettivo</a:t>
            </a:r>
            <a:br>
              <a:rPr lang="it-IT" b="1" dirty="0"/>
            </a:br>
            <a:r>
              <a:rPr lang="it-IT" b="1" dirty="0"/>
              <a:t>dell’1-bromopropano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5032"/>
          <a:stretch/>
        </p:blipFill>
        <p:spPr>
          <a:xfrm>
            <a:off x="1414211" y="1811053"/>
            <a:ext cx="5915023" cy="44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14</a:t>
            </a:fld>
            <a:endParaRPr lang="it-IT"/>
          </a:p>
        </p:txBody>
      </p:sp>
      <p:pic>
        <p:nvPicPr>
          <p:cNvPr id="3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3500"/>
            <a:ext cx="8562975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0512" y="6075145"/>
            <a:ext cx="856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(a) Spettro </a:t>
            </a:r>
            <a:r>
              <a:rPr lang="it-IT" baseline="30000" dirty="0"/>
              <a:t>1</a:t>
            </a:r>
            <a:r>
              <a:rPr lang="it-IT" dirty="0"/>
              <a:t>H NMR a 300 MHz del 3-butin-1-olo in CDCl</a:t>
            </a:r>
            <a:r>
              <a:rPr lang="it-IT" baseline="-25000" dirty="0"/>
              <a:t>3 </a:t>
            </a:r>
            <a:r>
              <a:rPr lang="it-IT" dirty="0"/>
              <a:t>. (b) </a:t>
            </a:r>
            <a:r>
              <a:rPr lang="it-IT" dirty="0" err="1"/>
              <a:t>Irraggimento</a:t>
            </a:r>
            <a:r>
              <a:rPr lang="it-IT" dirty="0"/>
              <a:t> di protoni sul C-1. (c) irraggiamento di protoni sul C-2. (d) Irraggiamento del protone sul C-4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226647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Overhauser</a:t>
            </a:r>
            <a:r>
              <a:rPr lang="it-IT" dirty="0"/>
              <a:t> Enhancement or </a:t>
            </a:r>
            <a:r>
              <a:rPr lang="it-IT" dirty="0" err="1"/>
              <a:t>Effect</a:t>
            </a:r>
            <a:r>
              <a:rPr lang="it-IT" dirty="0"/>
              <a:t> (NOE)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genere il segnale aumenta di circa il 20%</a:t>
            </a:r>
          </a:p>
          <a:p>
            <a:r>
              <a:rPr lang="it-IT" dirty="0"/>
              <a:t>Per aumentare la sensibilità si usa l’esperimento NOE-differenza (NOE </a:t>
            </a:r>
            <a:r>
              <a:rPr lang="it-IT" dirty="0" err="1"/>
              <a:t>difference</a:t>
            </a:r>
            <a:r>
              <a:rPr lang="it-IT" dirty="0"/>
              <a:t>) dove lo spettro </a:t>
            </a:r>
            <a:r>
              <a:rPr lang="it-IT" baseline="30000" dirty="0"/>
              <a:t>1</a:t>
            </a:r>
            <a:r>
              <a:rPr lang="it-IT" dirty="0"/>
              <a:t>H NMR convenzionale viene sottratto dallo spettro ottenuto dopo irraggiamento su uno specifico protone.</a:t>
            </a:r>
          </a:p>
          <a:p>
            <a:r>
              <a:rPr lang="it-IT" dirty="0"/>
              <a:t>Si vedranno solo i picchi che sono stati incrementati dall’effetto </a:t>
            </a:r>
            <a:r>
              <a:rPr lang="it-IT" dirty="0" err="1"/>
              <a:t>Overhauser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2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3229" y="1519890"/>
            <a:ext cx="655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Variazione (aumento o diminuzione) di intensità del segnale di un nucleo I quando le transizioni di spin di un altro nucleo  S vicino nello spazio  vengono perturbate rispetto alla situazione di equilibrio dall’ irraggiamento alla sua frequenza di risonanza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5424" y="4956119"/>
            <a:ext cx="7214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E’ un effetto che :</a:t>
            </a:r>
          </a:p>
          <a:p>
            <a:r>
              <a:rPr lang="it-IT" dirty="0"/>
              <a:t>Si trasmette attraverso lo spazio (indipendente dall’accoppiamento scalare)</a:t>
            </a:r>
          </a:p>
          <a:p>
            <a:r>
              <a:rPr lang="it-IT" dirty="0"/>
              <a:t>Dipende dalla distanza (fino a 5Å)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509110" y="3100337"/>
                <a:ext cx="3326808" cy="7036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400" dirty="0">
                    <a:latin typeface="Symbol" panose="05050102010706020507" pitchFamily="18" charset="2"/>
                  </a:rPr>
                  <a:t>h</a:t>
                </a:r>
                <a:r>
                  <a:rPr lang="it-IT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sz="2400" dirty="0"/>
                  <a:t> (S)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/>
                          </a:rPr>
                          <m:t>𝐼</m:t>
                        </m:r>
                        <m:r>
                          <a:rPr lang="it-IT" sz="2800" b="0" i="1" smtClean="0">
                            <a:latin typeface="Cambria Math"/>
                          </a:rPr>
                          <m:t> −</m:t>
                        </m:r>
                        <m:r>
                          <a:rPr lang="it-IT" sz="2800" b="0" i="1" smtClean="0">
                            <a:latin typeface="Cambria Math"/>
                          </a:rPr>
                          <m:t>𝐼</m:t>
                        </m:r>
                        <m:r>
                          <a:rPr lang="it-IT" sz="2800" b="0" i="1" baseline="-25000" smtClean="0">
                            <a:latin typeface="Cambria Math"/>
                          </a:rPr>
                          <m:t>0 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𝐼</m:t>
                        </m:r>
                        <m:r>
                          <a:rPr lang="it-IT" sz="2800" i="1" baseline="-2500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400" dirty="0">
                            <a:latin typeface="Symbol" panose="05050102010706020507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aseline="-25000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400" dirty="0">
                            <a:latin typeface="Symbol" panose="05050102010706020507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aseline="-25000" dirty="0"/>
                          <m:t>I</m:t>
                        </m:r>
                        <m:r>
                          <m:rPr>
                            <m:nor/>
                          </m:rPr>
                          <a:rPr lang="it-IT" sz="2400" dirty="0"/>
                          <m:t>  </m:t>
                        </m:r>
                      </m:den>
                    </m:f>
                  </m:oMath>
                </a14:m>
                <a:r>
                  <a:rPr lang="it-IT" sz="2000" dirty="0"/>
                  <a:t> </a:t>
                </a:r>
                <a:r>
                  <a:rPr lang="it-IT" sz="2400" dirty="0"/>
                  <a:t>. 100 (%)</a:t>
                </a: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10" y="3100337"/>
                <a:ext cx="3326808" cy="703654"/>
              </a:xfrm>
              <a:prstGeom prst="rect">
                <a:avLst/>
              </a:prstGeom>
              <a:blipFill>
                <a:blip r:embed="rId2"/>
                <a:stretch>
                  <a:fillRect l="-2936" r="-2018" b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>
            <a:off x="5541558" y="2997218"/>
            <a:ext cx="3360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nucleo irraggiato (S = </a:t>
            </a:r>
            <a:r>
              <a:rPr lang="it-IT" dirty="0" err="1"/>
              <a:t>saturated</a:t>
            </a:r>
            <a:r>
              <a:rPr lang="it-IT" dirty="0"/>
              <a:t>)</a:t>
            </a:r>
          </a:p>
          <a:p>
            <a:r>
              <a:rPr lang="it-IT" dirty="0"/>
              <a:t>I nucleo osservato (I = </a:t>
            </a:r>
            <a:r>
              <a:rPr lang="it-IT" dirty="0" err="1"/>
              <a:t>interesting</a:t>
            </a:r>
            <a:r>
              <a:rPr lang="it-IT" dirty="0"/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29219" y="3941736"/>
            <a:ext cx="71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Symbol" panose="05050102010706020507" pitchFamily="18" charset="2"/>
              </a:rPr>
              <a:t>h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/>
              <a:t> (S) può essere negativo o positivo a seconda del segno relativo di </a:t>
            </a:r>
            <a:r>
              <a:rPr lang="it-IT" dirty="0" err="1">
                <a:latin typeface="Symbol" panose="05050102010706020507" pitchFamily="18" charset="2"/>
              </a:rPr>
              <a:t>g</a:t>
            </a:r>
            <a:r>
              <a:rPr lang="it-IT" baseline="-25000" dirty="0" err="1"/>
              <a:t>S</a:t>
            </a:r>
            <a:r>
              <a:rPr lang="it-IT" dirty="0"/>
              <a:t> e </a:t>
            </a:r>
            <a:r>
              <a:rPr lang="it-IT" dirty="0" err="1">
                <a:latin typeface="Symbol" panose="05050102010706020507" pitchFamily="18" charset="2"/>
              </a:rPr>
              <a:t>g</a:t>
            </a:r>
            <a:r>
              <a:rPr lang="it-IT" baseline="-25000" dirty="0" err="1"/>
              <a:t>I</a:t>
            </a:r>
            <a:r>
              <a:rPr lang="it-IT" dirty="0"/>
              <a:t> </a:t>
            </a:r>
          </a:p>
          <a:p>
            <a:r>
              <a:rPr lang="it-IT" dirty="0"/>
              <a:t>e a seconda dei moti molecolari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65" y="1742693"/>
            <a:ext cx="20002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67151" y="1943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+mn-lt"/>
              </a:rPr>
              <a:t>3. </a:t>
            </a:r>
            <a:r>
              <a:rPr lang="it-IT" b="1" dirty="0" err="1">
                <a:latin typeface="+mn-lt"/>
              </a:rPr>
              <a:t>Nuclear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Overhauser</a:t>
            </a:r>
            <a:r>
              <a:rPr lang="it-IT" b="1" dirty="0">
                <a:latin typeface="+mn-lt"/>
              </a:rPr>
              <a:t> Enhancement or </a:t>
            </a:r>
            <a:r>
              <a:rPr lang="it-IT" b="1" dirty="0" err="1">
                <a:latin typeface="+mn-lt"/>
              </a:rPr>
              <a:t>Effect</a:t>
            </a:r>
            <a:r>
              <a:rPr lang="it-IT" b="1" dirty="0">
                <a:latin typeface="+mn-lt"/>
              </a:rPr>
              <a:t> (NOE)</a:t>
            </a:r>
          </a:p>
        </p:txBody>
      </p:sp>
    </p:spTree>
    <p:extLst>
      <p:ext uri="{BB962C8B-B14F-4D97-AF65-F5344CB8AC3E}">
        <p14:creationId xmlns:p14="http://schemas.microsoft.com/office/powerpoint/2010/main" val="16310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78662" y="276821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>
                <a:latin typeface="+mn-lt"/>
              </a:rPr>
              <a:t>Nuclear Overhauser Enhancement or Effect (NOE)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01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057" y="136524"/>
            <a:ext cx="7886700" cy="1325563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+mn-lt"/>
              </a:rPr>
              <a:t>Nuclear</a:t>
            </a:r>
            <a:r>
              <a:rPr lang="it-IT" b="1" dirty="0" smtClean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Overhauser</a:t>
            </a:r>
            <a:r>
              <a:rPr lang="it-IT" b="1" dirty="0">
                <a:latin typeface="+mn-lt"/>
              </a:rPr>
              <a:t> Enhancement or Effect (NOE)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6994"/>
            <a:ext cx="8943278" cy="512445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E’ la variazione (aumento o diminuzione) di intensità del segnale di un idrogeno I </a:t>
            </a:r>
            <a:r>
              <a:rPr lang="it-IT" sz="2400" dirty="0" smtClean="0"/>
              <a:t>quando </a:t>
            </a:r>
            <a:r>
              <a:rPr lang="it-IT" sz="2400" dirty="0"/>
              <a:t>un altro nucleo  S vicino nello spazio  viene irraggiato  per un tempo lungo con un impulso selettivo alla sua frequenza di risonanza. </a:t>
            </a:r>
            <a:endParaRPr lang="it-IT" sz="2400" dirty="0" smtClean="0"/>
          </a:p>
          <a:p>
            <a:endParaRPr lang="it-IT" sz="24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600" dirty="0"/>
              <a:t>Per le molecole piccole il segnale aumenta di intensità, per molecole grandi come le proteine il segnale può diminuire.</a:t>
            </a:r>
          </a:p>
          <a:p>
            <a:r>
              <a:rPr lang="en-US" sz="2400" dirty="0"/>
              <a:t>N</a:t>
            </a:r>
            <a:r>
              <a:rPr lang="it-IT" sz="2400" dirty="0"/>
              <a:t>on è necessario che il protone irraggiato e quello che subisce l’effetto siano anche accoppiati scalarmente.</a:t>
            </a:r>
          </a:p>
          <a:p>
            <a:r>
              <a:rPr lang="en-US" sz="2400" dirty="0"/>
              <a:t>E’ </a:t>
            </a:r>
            <a:r>
              <a:rPr lang="en-US" sz="2400" dirty="0" err="1"/>
              <a:t>usato</a:t>
            </a:r>
            <a:r>
              <a:rPr lang="en-US" sz="2400" dirty="0"/>
              <a:t> per </a:t>
            </a:r>
            <a:r>
              <a:rPr lang="en-US" sz="2400" dirty="0" err="1"/>
              <a:t>studi</a:t>
            </a:r>
            <a:r>
              <a:rPr lang="en-US" sz="2400" dirty="0"/>
              <a:t> di carattere </a:t>
            </a:r>
            <a:r>
              <a:rPr lang="en-US" sz="2400" dirty="0" err="1"/>
              <a:t>stereochimico</a:t>
            </a:r>
            <a:endParaRPr lang="en-US" sz="2400" dirty="0"/>
          </a:p>
          <a:p>
            <a:r>
              <a:rPr lang="en-US" sz="2200" dirty="0"/>
              <a:t>SATURAZIONE: </a:t>
            </a:r>
            <a:r>
              <a:rPr lang="en-US" sz="2200" dirty="0" err="1"/>
              <a:t>irraggiando</a:t>
            </a:r>
            <a:r>
              <a:rPr lang="en-US" sz="2200" dirty="0"/>
              <a:t> un </a:t>
            </a:r>
            <a:r>
              <a:rPr lang="en-US" sz="2200" dirty="0" err="1"/>
              <a:t>segnale</a:t>
            </a:r>
            <a:r>
              <a:rPr lang="en-US" sz="2200" dirty="0"/>
              <a:t> </a:t>
            </a:r>
            <a:r>
              <a:rPr lang="en-US" sz="2200" dirty="0" err="1"/>
              <a:t>dovuto</a:t>
            </a:r>
            <a:r>
              <a:rPr lang="en-US" sz="2200" dirty="0"/>
              <a:t> ad una </a:t>
            </a:r>
            <a:r>
              <a:rPr lang="en-US" sz="2200" dirty="0" err="1"/>
              <a:t>transizione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eguagliano</a:t>
            </a:r>
            <a:r>
              <a:rPr lang="en-US" sz="2200" dirty="0"/>
              <a:t> le </a:t>
            </a:r>
            <a:r>
              <a:rPr lang="en-US" sz="2200" dirty="0" err="1"/>
              <a:t>popolazioni</a:t>
            </a:r>
            <a:r>
              <a:rPr lang="en-US" sz="2200" dirty="0"/>
              <a:t> </a:t>
            </a:r>
            <a:r>
              <a:rPr lang="en-US" sz="2200" dirty="0" err="1"/>
              <a:t>dei</a:t>
            </a:r>
            <a:r>
              <a:rPr lang="en-US" sz="2200" dirty="0"/>
              <a:t> due </a:t>
            </a:r>
            <a:r>
              <a:rPr lang="en-US" sz="2200" dirty="0" err="1"/>
              <a:t>stati</a:t>
            </a:r>
            <a:r>
              <a:rPr lang="en-US" sz="2200" dirty="0"/>
              <a:t> </a:t>
            </a:r>
            <a:r>
              <a:rPr lang="en-US" sz="2200" dirty="0">
                <a:latin typeface="Symbol" panose="05050102010706020507" pitchFamily="18" charset="2"/>
              </a:rPr>
              <a:t>a</a:t>
            </a:r>
            <a:r>
              <a:rPr lang="en-US" sz="2200" dirty="0"/>
              <a:t> e </a:t>
            </a:r>
            <a:r>
              <a:rPr lang="en-US" sz="2200" dirty="0">
                <a:latin typeface="Symbol" panose="05050102010706020507" pitchFamily="18" charset="2"/>
              </a:rPr>
              <a:t>b</a:t>
            </a:r>
            <a:r>
              <a:rPr lang="en-US" sz="2200" dirty="0"/>
              <a:t> e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dirty="0" err="1"/>
              <a:t>segnale</a:t>
            </a:r>
            <a:r>
              <a:rPr lang="en-US" sz="2200" dirty="0"/>
              <a:t> </a:t>
            </a:r>
            <a:r>
              <a:rPr lang="en-US" sz="2200" dirty="0" err="1"/>
              <a:t>scompare</a:t>
            </a:r>
            <a:r>
              <a:rPr lang="en-US" sz="2200" dirty="0"/>
              <a:t> (non </a:t>
            </a:r>
            <a:r>
              <a:rPr lang="en-US" sz="2200" dirty="0" err="1"/>
              <a:t>c’è</a:t>
            </a:r>
            <a:r>
              <a:rPr lang="en-US" sz="2200" dirty="0"/>
              <a:t> </a:t>
            </a:r>
            <a:r>
              <a:rPr lang="en-US" sz="2200" dirty="0" err="1"/>
              <a:t>più</a:t>
            </a:r>
            <a:r>
              <a:rPr lang="en-US" sz="2200" dirty="0"/>
              <a:t> un </a:t>
            </a:r>
            <a:r>
              <a:rPr lang="en-US" sz="2200" dirty="0" err="1"/>
              <a:t>eccesso</a:t>
            </a:r>
            <a:r>
              <a:rPr lang="en-US" sz="2200" dirty="0"/>
              <a:t> di </a:t>
            </a:r>
            <a:r>
              <a:rPr lang="en-US" sz="2200" dirty="0" err="1"/>
              <a:t>popolazione</a:t>
            </a:r>
            <a:r>
              <a:rPr lang="en-US" sz="2200" dirty="0"/>
              <a:t> </a:t>
            </a:r>
            <a:r>
              <a:rPr lang="en-US" sz="2200" dirty="0" err="1"/>
              <a:t>sullo</a:t>
            </a:r>
            <a:r>
              <a:rPr lang="en-US" sz="2200" dirty="0"/>
              <a:t> </a:t>
            </a:r>
            <a:r>
              <a:rPr lang="en-US" sz="2200" dirty="0" err="1"/>
              <a:t>stato</a:t>
            </a:r>
            <a:r>
              <a:rPr lang="en-US" sz="2200" dirty="0"/>
              <a:t> a) 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18</a:t>
            </a:fld>
            <a:endParaRPr lang="it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06AE1D-62E0-42D8-BD7C-752022DDA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4"/>
          <a:stretch/>
        </p:blipFill>
        <p:spPr bwMode="auto">
          <a:xfrm rot="10800000">
            <a:off x="4400933" y="2337990"/>
            <a:ext cx="2224381" cy="1076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F12BD3A-6469-43E1-B770-4588BECF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37" y="2337990"/>
            <a:ext cx="20002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4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112" y="1690689"/>
            <a:ext cx="4384784" cy="4209415"/>
          </a:xfrm>
        </p:spPr>
        <p:txBody>
          <a:bodyPr>
            <a:normAutofit/>
          </a:bodyPr>
          <a:lstStyle/>
          <a:p>
            <a:r>
              <a:rPr lang="it-IT" dirty="0"/>
              <a:t>L’effetto NOE deriva da un tipo di rilassamento di spin nucleare che  coinvolge coppie di nuclei  (cross-</a:t>
            </a:r>
            <a:r>
              <a:rPr lang="it-IT" dirty="0" err="1"/>
              <a:t>relaxation</a:t>
            </a:r>
            <a:r>
              <a:rPr lang="it-IT" dirty="0"/>
              <a:t>). </a:t>
            </a:r>
          </a:p>
          <a:p>
            <a:r>
              <a:rPr lang="en-US" dirty="0"/>
              <a:t>Questa </a:t>
            </a:r>
            <a:r>
              <a:rPr lang="en-US" dirty="0" err="1"/>
              <a:t>interazione</a:t>
            </a:r>
            <a:r>
              <a:rPr lang="en-US" dirty="0"/>
              <a:t> </a:t>
            </a:r>
            <a:r>
              <a:rPr lang="it-IT" dirty="0"/>
              <a:t>fra due dipoli magnetici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chiama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accoppiamento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dipolare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 </a:t>
            </a:r>
            <a:r>
              <a:rPr lang="en-US" dirty="0" err="1"/>
              <a:t>avviene</a:t>
            </a:r>
            <a:r>
              <a:rPr lang="en-US" dirty="0"/>
              <a:t>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spazio</a:t>
            </a:r>
            <a:r>
              <a:rPr lang="en-US" dirty="0"/>
              <a:t> a una </a:t>
            </a:r>
            <a:r>
              <a:rPr lang="en-US" dirty="0" err="1"/>
              <a:t>distanza</a:t>
            </a:r>
            <a:r>
              <a:rPr lang="en-US" dirty="0"/>
              <a:t> &lt;5Å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87" y="2261031"/>
            <a:ext cx="4609637" cy="352497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C4F4E614-9F29-451C-AB14-EEA56E72E529}"/>
              </a:ext>
            </a:extLst>
          </p:cNvPr>
          <p:cNvSpPr txBox="1">
            <a:spLocks/>
          </p:cNvSpPr>
          <p:nvPr/>
        </p:nvSpPr>
        <p:spPr>
          <a:xfrm>
            <a:off x="523546" y="7995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Nuclear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Overhauser</a:t>
            </a:r>
            <a:r>
              <a:rPr lang="it-IT" b="1" dirty="0">
                <a:latin typeface="+mn-lt"/>
              </a:rPr>
              <a:t> Enhancement or Effect (NOE)</a:t>
            </a:r>
          </a:p>
        </p:txBody>
      </p:sp>
    </p:spTree>
    <p:extLst>
      <p:ext uri="{BB962C8B-B14F-4D97-AF65-F5344CB8AC3E}">
        <p14:creationId xmlns:p14="http://schemas.microsoft.com/office/powerpoint/2010/main" val="934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057" y="50802"/>
            <a:ext cx="78867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1. Shift </a:t>
            </a:r>
            <a:r>
              <a:rPr lang="it-IT" b="1" dirty="0" err="1">
                <a:latin typeface="+mn-lt"/>
              </a:rPr>
              <a:t>reagents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25" y="1690689"/>
            <a:ext cx="8842075" cy="4351338"/>
          </a:xfrm>
        </p:spPr>
        <p:txBody>
          <a:bodyPr>
            <a:normAutofit/>
          </a:bodyPr>
          <a:lstStyle/>
          <a:p>
            <a:r>
              <a:rPr lang="it-IT" dirty="0"/>
              <a:t> Vengono utilizzati per separare segnali di  protoni che risultano sovrapposti</a:t>
            </a:r>
          </a:p>
          <a:p>
            <a:r>
              <a:rPr lang="it-IT" dirty="0"/>
              <a:t>Si usano complessi dei Lantanidi che causano un ampio shift nei segnali </a:t>
            </a:r>
          </a:p>
          <a:p>
            <a:r>
              <a:rPr lang="it-IT" dirty="0"/>
              <a:t>Un esempio è il complesso dell’Europio, Eu(FOD)</a:t>
            </a:r>
            <a:r>
              <a:rPr lang="it-IT" baseline="-25000" dirty="0"/>
              <a:t>3</a:t>
            </a:r>
            <a:r>
              <a:rPr lang="it-IT" dirty="0"/>
              <a:t> </a:t>
            </a:r>
          </a:p>
          <a:p>
            <a:r>
              <a:rPr lang="it-IT" dirty="0"/>
              <a:t>Eu(FOD)</a:t>
            </a:r>
            <a:r>
              <a:rPr lang="it-IT" baseline="-25000" dirty="0"/>
              <a:t>3</a:t>
            </a:r>
            <a:r>
              <a:rPr lang="it-IT" dirty="0"/>
              <a:t> consiste in tre leganti bidentati coordinati a un Eu(III)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16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011" y="91355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Variazione (aumento o diminuzione) di intensità del segnale di un nucleo I quando le transizioni di spin di un altro nucleo  S vicino nello spazio  (cioè in accoppiamento dipolare) vengono perturbate rispetto alla situazione di equilibrio dall’ irraggiamento alla sua frequenza di risonanza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228444" y="2195672"/>
                <a:ext cx="3299558" cy="7036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err="1">
                    <a:latin typeface="Symbol" panose="05050102010706020507" pitchFamily="18" charset="2"/>
                  </a:rPr>
                  <a:t>h</a:t>
                </a:r>
                <a:r>
                  <a:rPr lang="it-IT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sz="2400" dirty="0"/>
                  <a:t> (S)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/>
                          </a:rPr>
                          <m:t>𝐼</m:t>
                        </m:r>
                        <m:r>
                          <a:rPr lang="it-IT" sz="2800" b="0" i="1" smtClean="0">
                            <a:latin typeface="Cambria Math"/>
                          </a:rPr>
                          <m:t> −</m:t>
                        </m:r>
                        <m:r>
                          <a:rPr lang="it-IT" sz="2800" b="0" i="1" smtClean="0">
                            <a:latin typeface="Cambria Math"/>
                          </a:rPr>
                          <m:t>𝐼</m:t>
                        </m:r>
                        <m:r>
                          <a:rPr lang="it-IT" sz="2800" b="0" i="1" baseline="-25000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𝐼</m:t>
                        </m:r>
                        <m:r>
                          <a:rPr lang="it-IT" sz="2800" i="1" baseline="-2500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400" dirty="0">
                            <a:latin typeface="Symbol" panose="05050102010706020507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aseline="-25000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400" dirty="0">
                            <a:latin typeface="Symbol" panose="05050102010706020507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aseline="-25000" dirty="0"/>
                          <m:t>I</m:t>
                        </m:r>
                        <m:r>
                          <m:rPr>
                            <m:nor/>
                          </m:rPr>
                          <a:rPr lang="it-IT" sz="2400" dirty="0"/>
                          <m:t>  </m:t>
                        </m:r>
                      </m:den>
                    </m:f>
                  </m:oMath>
                </a14:m>
                <a:r>
                  <a:rPr lang="it-IT" sz="2400" dirty="0"/>
                  <a:t> . 100 (%)</a:t>
                </a: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4" y="2195672"/>
                <a:ext cx="3299558" cy="703654"/>
              </a:xfrm>
              <a:prstGeom prst="rect">
                <a:avLst/>
              </a:prstGeom>
              <a:blipFill rotWithShape="1">
                <a:blip r:embed="rId2"/>
                <a:stretch>
                  <a:fillRect l="-2768" r="-1661" b="-8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923927" y="2206063"/>
            <a:ext cx="3360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nucleo irraggiato (S = </a:t>
            </a:r>
            <a:r>
              <a:rPr lang="it-IT" dirty="0" err="1"/>
              <a:t>saturated</a:t>
            </a:r>
            <a:r>
              <a:rPr lang="it-IT" dirty="0"/>
              <a:t>)</a:t>
            </a:r>
          </a:p>
          <a:p>
            <a:r>
              <a:rPr lang="it-IT" dirty="0"/>
              <a:t>I nucleo osservato (I = </a:t>
            </a:r>
            <a:r>
              <a:rPr lang="it-IT" dirty="0" err="1"/>
              <a:t>interesting</a:t>
            </a:r>
            <a:r>
              <a:rPr lang="it-IT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8" y="3559606"/>
            <a:ext cx="3570326" cy="2740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301080" y="5621276"/>
            <a:ext cx="381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 strumento che applica la frequenza </a:t>
            </a:r>
          </a:p>
          <a:p>
            <a:r>
              <a:rPr lang="it-IT" dirty="0" err="1">
                <a:latin typeface="Symbol" panose="05050102010706020507" pitchFamily="18" charset="2"/>
              </a:rPr>
              <a:t>n</a:t>
            </a:r>
            <a:r>
              <a:rPr lang="it-IT" baseline="-25000" dirty="0" err="1"/>
              <a:t>S</a:t>
            </a:r>
            <a:r>
              <a:rPr lang="it-IT" dirty="0"/>
              <a:t> si chiama </a:t>
            </a:r>
            <a:r>
              <a:rPr lang="it-IT" dirty="0" err="1"/>
              <a:t>disaccoppiatore</a:t>
            </a:r>
            <a:endParaRPr lang="it-IT" dirty="0"/>
          </a:p>
        </p:txBody>
      </p:sp>
      <p:cxnSp>
        <p:nvCxnSpPr>
          <p:cNvPr id="11" name="Connettore 7 10"/>
          <p:cNvCxnSpPr/>
          <p:nvPr/>
        </p:nvCxnSpPr>
        <p:spPr>
          <a:xfrm rot="5400000" flipH="1" flipV="1">
            <a:off x="4860032" y="4688257"/>
            <a:ext cx="115212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5476" y="3073650"/>
            <a:ext cx="5631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APPLICAZIONI</a:t>
            </a:r>
          </a:p>
          <a:p>
            <a:endParaRPr lang="it-IT" dirty="0"/>
          </a:p>
          <a:p>
            <a:r>
              <a:rPr lang="it-IT" dirty="0"/>
              <a:t>- OMONUCLEARE </a:t>
            </a:r>
            <a:r>
              <a:rPr lang="it-IT" baseline="30000" dirty="0"/>
              <a:t>1</a:t>
            </a:r>
            <a:r>
              <a:rPr lang="it-IT" dirty="0"/>
              <a:t>H - </a:t>
            </a:r>
            <a:r>
              <a:rPr lang="it-IT" baseline="30000" dirty="0"/>
              <a:t>1</a:t>
            </a:r>
            <a:r>
              <a:rPr lang="it-IT" dirty="0"/>
              <a:t>H : STUDI STEROCHIMICI </a:t>
            </a:r>
          </a:p>
          <a:p>
            <a:r>
              <a:rPr lang="it-IT" dirty="0"/>
              <a:t>- ETERONUCLEARE </a:t>
            </a:r>
            <a:r>
              <a:rPr lang="it-IT" baseline="30000" dirty="0"/>
              <a:t>13</a:t>
            </a:r>
            <a:r>
              <a:rPr lang="it-IT" dirty="0"/>
              <a:t>C - </a:t>
            </a:r>
            <a:r>
              <a:rPr lang="it-IT" baseline="30000" dirty="0"/>
              <a:t>1</a:t>
            </a:r>
            <a:r>
              <a:rPr lang="it-IT" dirty="0"/>
              <a:t>H: AUMENTO DELLA SENSIBILITA’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ED72D33-1009-48AD-AA49-DB8546D5E2C0}"/>
              </a:ext>
            </a:extLst>
          </p:cNvPr>
          <p:cNvSpPr txBox="1">
            <a:spLocks/>
          </p:cNvSpPr>
          <p:nvPr/>
        </p:nvSpPr>
        <p:spPr>
          <a:xfrm>
            <a:off x="534057" y="13652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+mn-lt"/>
              </a:rPr>
              <a:t>3. Nuclear Overhauser Enhancement or Effect (NOE)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5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2672" y="227094"/>
            <a:ext cx="794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Arial Black" panose="020B0A04020102020204" pitchFamily="34" charset="0"/>
              </a:rPr>
              <a:t>DIFNOE (NOE DIFFERENZA)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819F8-DFFE-4676-B378-6EFE83122D52}"/>
              </a:ext>
            </a:extLst>
          </p:cNvPr>
          <p:cNvSpPr/>
          <p:nvPr/>
        </p:nvSpPr>
        <p:spPr>
          <a:xfrm>
            <a:off x="6732240" y="5229200"/>
            <a:ext cx="144015" cy="403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B3EDF6-7EF4-49A9-BBF9-C55B87A01BAC}"/>
              </a:ext>
            </a:extLst>
          </p:cNvPr>
          <p:cNvSpPr txBox="1"/>
          <p:nvPr/>
        </p:nvSpPr>
        <p:spPr>
          <a:xfrm>
            <a:off x="2019822" y="1358828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</a:t>
            </a:r>
            <a:r>
              <a:rPr lang="en-US" dirty="0" err="1"/>
              <a:t>spettro</a:t>
            </a:r>
            <a:r>
              <a:rPr lang="en-US" dirty="0"/>
              <a:t> NOE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sottratto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H NMR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E1A060E5-18AC-4265-851B-0804F84FE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9"/>
          <a:stretch/>
        </p:blipFill>
        <p:spPr bwMode="auto">
          <a:xfrm>
            <a:off x="1259708" y="2856503"/>
            <a:ext cx="1520230" cy="8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sellaDiTesto 53">
            <a:extLst>
              <a:ext uri="{FF2B5EF4-FFF2-40B4-BE49-F238E27FC236}">
                <a16:creationId xmlns:a16="http://schemas.microsoft.com/office/drawing/2014/main" id="{0A29A45A-B711-409D-ACBC-34D5A2A3A857}"/>
              </a:ext>
            </a:extLst>
          </p:cNvPr>
          <p:cNvSpPr txBox="1"/>
          <p:nvPr/>
        </p:nvSpPr>
        <p:spPr>
          <a:xfrm>
            <a:off x="1720702" y="376403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NOE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E7BA2D-F789-4B87-AC06-47A845F95D3A}"/>
              </a:ext>
            </a:extLst>
          </p:cNvPr>
          <p:cNvCxnSpPr>
            <a:cxnSpLocks/>
          </p:cNvCxnSpPr>
          <p:nvPr/>
        </p:nvCxnSpPr>
        <p:spPr>
          <a:xfrm flipV="1">
            <a:off x="1785490" y="2782216"/>
            <a:ext cx="0" cy="200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6E106E-67E6-491E-A5F9-647FCD30C370}"/>
              </a:ext>
            </a:extLst>
          </p:cNvPr>
          <p:cNvCxnSpPr/>
          <p:nvPr/>
        </p:nvCxnSpPr>
        <p:spPr>
          <a:xfrm>
            <a:off x="3108081" y="317050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32C9C8AC-8346-45ED-B73F-BD051063D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2"/>
          <a:stretch/>
        </p:blipFill>
        <p:spPr bwMode="auto">
          <a:xfrm>
            <a:off x="3471461" y="2856503"/>
            <a:ext cx="1428750" cy="88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ECE751-CF76-4408-ABE8-3358964CD4ED}"/>
              </a:ext>
            </a:extLst>
          </p:cNvPr>
          <p:cNvCxnSpPr/>
          <p:nvPr/>
        </p:nvCxnSpPr>
        <p:spPr>
          <a:xfrm>
            <a:off x="5292156" y="321893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A3FC17-4054-4CE4-A640-B7B7591E3A27}"/>
              </a:ext>
            </a:extLst>
          </p:cNvPr>
          <p:cNvCxnSpPr/>
          <p:nvPr/>
        </p:nvCxnSpPr>
        <p:spPr>
          <a:xfrm>
            <a:off x="5292156" y="315283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>
            <a:extLst>
              <a:ext uri="{FF2B5EF4-FFF2-40B4-BE49-F238E27FC236}">
                <a16:creationId xmlns:a16="http://schemas.microsoft.com/office/drawing/2014/main" id="{A7EF5B09-77B5-425E-BB3A-34FC6F119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5"/>
          <a:stretch/>
        </p:blipFill>
        <p:spPr bwMode="auto">
          <a:xfrm>
            <a:off x="6219082" y="2928512"/>
            <a:ext cx="1520230" cy="73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9995C8-7E39-4322-AA2E-FE850BC82436}"/>
              </a:ext>
            </a:extLst>
          </p:cNvPr>
          <p:cNvCxnSpPr>
            <a:cxnSpLocks/>
          </p:cNvCxnSpPr>
          <p:nvPr/>
        </p:nvCxnSpPr>
        <p:spPr>
          <a:xfrm>
            <a:off x="7164364" y="3360560"/>
            <a:ext cx="0" cy="403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0976E1-E533-45E5-BC88-A5F667DE4E2A}"/>
              </a:ext>
            </a:extLst>
          </p:cNvPr>
          <p:cNvCxnSpPr>
            <a:cxnSpLocks/>
          </p:cNvCxnSpPr>
          <p:nvPr/>
        </p:nvCxnSpPr>
        <p:spPr>
          <a:xfrm flipV="1">
            <a:off x="6740476" y="3159724"/>
            <a:ext cx="0" cy="200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502CB3D-348F-497B-8743-E08F385A4F99}"/>
              </a:ext>
            </a:extLst>
          </p:cNvPr>
          <p:cNvSpPr txBox="1"/>
          <p:nvPr/>
        </p:nvSpPr>
        <p:spPr>
          <a:xfrm>
            <a:off x="3969363" y="375426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H NMR</a:t>
            </a:r>
          </a:p>
        </p:txBody>
      </p:sp>
      <p:sp>
        <p:nvSpPr>
          <p:cNvPr id="42" name="CasellaDiTesto 53">
            <a:extLst>
              <a:ext uri="{FF2B5EF4-FFF2-40B4-BE49-F238E27FC236}">
                <a16:creationId xmlns:a16="http://schemas.microsoft.com/office/drawing/2014/main" id="{B92A25BF-CD7F-4750-9A5D-9EC106BE2B78}"/>
              </a:ext>
            </a:extLst>
          </p:cNvPr>
          <p:cNvSpPr txBox="1"/>
          <p:nvPr/>
        </p:nvSpPr>
        <p:spPr>
          <a:xfrm>
            <a:off x="6588300" y="385001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DIFNOE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5DAB412-785E-4D43-BA13-26715520FA7B}"/>
              </a:ext>
            </a:extLst>
          </p:cNvPr>
          <p:cNvSpPr/>
          <p:nvPr/>
        </p:nvSpPr>
        <p:spPr>
          <a:xfrm>
            <a:off x="6588300" y="2928512"/>
            <a:ext cx="339542" cy="23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53">
            <a:extLst>
              <a:ext uri="{FF2B5EF4-FFF2-40B4-BE49-F238E27FC236}">
                <a16:creationId xmlns:a16="http://schemas.microsoft.com/office/drawing/2014/main" id="{D222F292-FCEC-48DC-8E64-D39DA8C67690}"/>
              </a:ext>
            </a:extLst>
          </p:cNvPr>
          <p:cNvSpPr txBox="1"/>
          <p:nvPr/>
        </p:nvSpPr>
        <p:spPr>
          <a:xfrm>
            <a:off x="273134" y="4571207"/>
            <a:ext cx="87621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NOE </a:t>
            </a:r>
            <a:r>
              <a:rPr lang="it-IT" dirty="0"/>
              <a:t>spettro ottenuto irraggiando (saturando) S: il segnale di S scompare </a:t>
            </a:r>
          </a:p>
          <a:p>
            <a:r>
              <a:rPr lang="it-IT" dirty="0"/>
              <a:t>         e il segnale di I aumenta la sua intensità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IFNOE: </a:t>
            </a:r>
            <a:r>
              <a:rPr lang="it-IT" dirty="0"/>
              <a:t>spettro ottenuto sottraendo lo spettro NOE allo spettro 1H NMR: Il segnale di S </a:t>
            </a:r>
          </a:p>
          <a:p>
            <a:r>
              <a:rPr lang="it-IT" dirty="0"/>
              <a:t>                diventa negativo, resta visibile solo l’intensificazione del segnale di I. Tutti i segnali </a:t>
            </a:r>
          </a:p>
          <a:p>
            <a:r>
              <a:rPr lang="en-US" dirty="0"/>
              <a:t> </a:t>
            </a:r>
            <a:r>
              <a:rPr lang="it-IT" dirty="0"/>
              <a:t>               degli idrogeni che non vengono influenzati non compaiono nello spettro DIFNOE</a:t>
            </a:r>
          </a:p>
          <a:p>
            <a:r>
              <a:rPr lang="en-US" dirty="0"/>
              <a:t>                </a:t>
            </a:r>
            <a:r>
              <a:rPr lang="en-US" dirty="0" err="1"/>
              <a:t>perché</a:t>
            </a:r>
            <a:r>
              <a:rPr lang="it-IT" dirty="0"/>
              <a:t> vengono sottratti interamente. </a:t>
            </a:r>
          </a:p>
        </p:txBody>
      </p:sp>
    </p:spTree>
    <p:extLst>
      <p:ext uri="{BB962C8B-B14F-4D97-AF65-F5344CB8AC3E}">
        <p14:creationId xmlns:p14="http://schemas.microsoft.com/office/powerpoint/2010/main" val="402919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8295" y="-365967"/>
            <a:ext cx="4651427" cy="84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187258" y="188640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Arial Black" panose="020B0A04020102020204" pitchFamily="34" charset="0"/>
              </a:rPr>
              <a:t>DIFNOE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C9B9363-446B-4DFA-BE88-0D784F674A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56176" y="764704"/>
          <a:ext cx="211931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S ChemDraw Drawing" r:id="rId5" imgW="2119603" imgH="1415505" progId="ChemDraw.Document.6.0">
                  <p:embed/>
                </p:oleObj>
              </mc:Choice>
              <mc:Fallback>
                <p:oleObj name="CS ChemDraw Drawing" r:id="rId5" imgW="2119603" imgH="1415505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C9B9363-446B-4DFA-BE88-0D784F674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6176" y="764704"/>
                        <a:ext cx="2119313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44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63"/>
          <a:stretch/>
        </p:blipFill>
        <p:spPr bwMode="auto">
          <a:xfrm>
            <a:off x="390599" y="2636912"/>
            <a:ext cx="847284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1710100"/>
            <a:ext cx="34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CONFIGURAZIONI E/Z DI ALCHENI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03439" y="465997"/>
            <a:ext cx="328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/>
              <a:t>Applicazioni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CD6D16-CFCA-4A1B-9587-30529BE58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16"/>
          <a:stretch/>
        </p:blipFill>
        <p:spPr>
          <a:xfrm>
            <a:off x="5184413" y="1558636"/>
            <a:ext cx="2524125" cy="7995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411BB2-0191-4044-874A-B6F179ACC801}"/>
              </a:ext>
            </a:extLst>
          </p:cNvPr>
          <p:cNvSpPr txBox="1"/>
          <p:nvPr/>
        </p:nvSpPr>
        <p:spPr>
          <a:xfrm>
            <a:off x="5436096" y="230597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NOE</a:t>
            </a:r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528C4D-BD6E-4F04-979F-0C65DF3AAB87}"/>
              </a:ext>
            </a:extLst>
          </p:cNvPr>
          <p:cNvSpPr txBox="1"/>
          <p:nvPr/>
        </p:nvSpPr>
        <p:spPr>
          <a:xfrm>
            <a:off x="6804248" y="231203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NOE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5F69A7-8A62-41B4-AF00-60BD29627A82}"/>
              </a:ext>
            </a:extLst>
          </p:cNvPr>
          <p:cNvSpPr txBox="1"/>
          <p:nvPr/>
        </p:nvSpPr>
        <p:spPr>
          <a:xfrm>
            <a:off x="2555776" y="530120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8F964A-9AEF-4C90-B31F-93399945FA2A}"/>
              </a:ext>
            </a:extLst>
          </p:cNvPr>
          <p:cNvSpPr txBox="1"/>
          <p:nvPr/>
        </p:nvSpPr>
        <p:spPr>
          <a:xfrm>
            <a:off x="6296158" y="5291916"/>
            <a:ext cx="5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09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330"/>
            <a:ext cx="9022862" cy="406028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48640" y="4837320"/>
            <a:ext cx="7432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Spettroscopia NOE per differenza (c) spettro </a:t>
            </a:r>
            <a:r>
              <a:rPr lang="it-IT" baseline="30000" dirty="0"/>
              <a:t>1</a:t>
            </a:r>
            <a:r>
              <a:rPr lang="it-IT" dirty="0"/>
              <a:t>H NMR di base (300 MHz in CDCl</a:t>
            </a:r>
            <a:r>
              <a:rPr lang="it-IT" baseline="-25000" dirty="0"/>
              <a:t>3</a:t>
            </a:r>
            <a:r>
              <a:rPr lang="it-IT" dirty="0"/>
              <a:t>). (b) Incremento del segnale del protone H-4 per irraggiamento del gruppo metilico sul C-3. (a) Incremento di entrambi i protoni H-4 e H-6 per irraggiamento del metile sul C-5.</a:t>
            </a:r>
          </a:p>
        </p:txBody>
      </p:sp>
    </p:spTree>
    <p:extLst>
      <p:ext uri="{BB962C8B-B14F-4D97-AF65-F5344CB8AC3E}">
        <p14:creationId xmlns:p14="http://schemas.microsoft.com/office/powerpoint/2010/main" val="5300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1" y="1492404"/>
            <a:ext cx="8356024" cy="4595813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AA0FAF7-BCF9-4711-8648-E994871D55F6}"/>
              </a:ext>
            </a:extLst>
          </p:cNvPr>
          <p:cNvSpPr/>
          <p:nvPr/>
        </p:nvSpPr>
        <p:spPr>
          <a:xfrm>
            <a:off x="686536" y="5268215"/>
            <a:ext cx="258792" cy="1293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34057" y="5080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+mn-lt"/>
              </a:rPr>
              <a:t>1. Shift reagents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95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893" y="1345884"/>
            <a:ext cx="8168986" cy="1325563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Europio tris(6,6,7,7,8,8,8-eptafluoro-2,2-dimetil-3,5-octandionato) </a:t>
            </a:r>
            <a:br>
              <a:rPr lang="it-IT" sz="3200" dirty="0"/>
            </a:br>
            <a:r>
              <a:rPr lang="it-IT" sz="3200" b="1" dirty="0">
                <a:latin typeface="+mn-lt"/>
              </a:rPr>
              <a:t>Eu(FOD)</a:t>
            </a:r>
            <a:r>
              <a:rPr lang="it-IT" sz="3200" b="1" baseline="-25000" dirty="0">
                <a:latin typeface="+mn-lt"/>
              </a:rPr>
              <a:t>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4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86" y="2874036"/>
            <a:ext cx="3508847" cy="33290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54" y="3819610"/>
            <a:ext cx="3951860" cy="71893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34057" y="508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+mn-lt"/>
              </a:rPr>
              <a:t>1. </a:t>
            </a:r>
            <a:r>
              <a:rPr lang="it-IT" b="1" dirty="0" err="1">
                <a:latin typeface="+mn-lt"/>
              </a:rPr>
              <a:t>Shift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reagents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72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89706" y="772515"/>
            <a:ext cx="7426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coordinazione dell’europio all’ossigeno di un alcool provoca il  </a:t>
            </a:r>
          </a:p>
          <a:p>
            <a:pPr marL="357188" indent="-84138"/>
            <a:r>
              <a:rPr lang="it-IT" dirty="0" err="1"/>
              <a:t>deshielding</a:t>
            </a:r>
            <a:r>
              <a:rPr lang="it-IT" dirty="0"/>
              <a:t> di tutti i protoni (</a:t>
            </a:r>
            <a:r>
              <a:rPr lang="it-IT" dirty="0" err="1"/>
              <a:t>shift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L’entità dello </a:t>
            </a:r>
            <a:r>
              <a:rPr lang="it-IT" dirty="0" err="1"/>
              <a:t>shift</a:t>
            </a:r>
            <a:r>
              <a:rPr lang="it-IT" dirty="0"/>
              <a:t> aumenta con la prossimità all’ossigeno alcolico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48" y="1738525"/>
            <a:ext cx="4351102" cy="369936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34057" y="5080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+mn-lt"/>
              </a:rPr>
              <a:t>1. Shift reagents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5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8507" y="4463884"/>
            <a:ext cx="85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Possono essere usati shift </a:t>
            </a:r>
            <a:r>
              <a:rPr lang="it-IT" sz="2000" dirty="0" err="1"/>
              <a:t>reagent</a:t>
            </a:r>
            <a:r>
              <a:rPr lang="it-IT" sz="2000" dirty="0"/>
              <a:t> chirali per differenziare due enantiomeri di una miscela </a:t>
            </a:r>
            <a:r>
              <a:rPr lang="it-IT" sz="2000" dirty="0" err="1"/>
              <a:t>racema</a:t>
            </a:r>
            <a:r>
              <a:rPr lang="it-IT" sz="2000" dirty="0"/>
              <a:t> via </a:t>
            </a:r>
            <a:r>
              <a:rPr lang="it-IT" sz="2000" baseline="30000" dirty="0"/>
              <a:t>1</a:t>
            </a:r>
            <a:r>
              <a:rPr lang="it-IT" sz="2000" dirty="0"/>
              <a:t>H NMR. (determinazione dell’eccesso </a:t>
            </a:r>
            <a:r>
              <a:rPr lang="it-IT" sz="2000" dirty="0" err="1"/>
              <a:t>enantiomerico</a:t>
            </a:r>
            <a:r>
              <a:rPr lang="it-IT" sz="2000" dirty="0"/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3" y="1514334"/>
            <a:ext cx="6658011" cy="2422047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34057" y="508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+mn-lt"/>
              </a:rPr>
              <a:t>1. </a:t>
            </a:r>
            <a:r>
              <a:rPr lang="it-IT" b="1">
                <a:latin typeface="+mn-lt"/>
              </a:rPr>
              <a:t>Shift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reagents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1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>
            <a:extLst>
              <a:ext uri="{FF2B5EF4-FFF2-40B4-BE49-F238E27FC236}">
                <a16:creationId xmlns:a16="http://schemas.microsoft.com/office/drawing/2014/main" id="{AD4847D4-3332-4CF0-B527-C94BD512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911225"/>
            <a:ext cx="384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2. </a:t>
            </a:r>
            <a:r>
              <a:rPr lang="it-IT" altLang="it-IT" sz="2400" baseline="30000"/>
              <a:t>1</a:t>
            </a:r>
            <a:r>
              <a:rPr lang="it-IT" altLang="it-IT" sz="2400"/>
              <a:t>H NMR: Shift Reagents</a:t>
            </a:r>
          </a:p>
        </p:txBody>
      </p:sp>
      <p:pic>
        <p:nvPicPr>
          <p:cNvPr id="17411" name="Immagine 3">
            <a:extLst>
              <a:ext uri="{FF2B5EF4-FFF2-40B4-BE49-F238E27FC236}">
                <a16:creationId xmlns:a16="http://schemas.microsoft.com/office/drawing/2014/main" id="{318D7577-9781-4602-87D2-744CC2770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6238"/>
          <a:stretch>
            <a:fillRect/>
          </a:stretch>
        </p:blipFill>
        <p:spPr bwMode="auto">
          <a:xfrm>
            <a:off x="579438" y="1412875"/>
            <a:ext cx="47879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8B019332-BEDB-4F71-9AA7-54E577540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2159000"/>
            <a:ext cx="325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Complesso di Eu enantiomericamente puro</a:t>
            </a:r>
          </a:p>
        </p:txBody>
      </p:sp>
      <p:pic>
        <p:nvPicPr>
          <p:cNvPr id="17413" name="Immagine 6">
            <a:extLst>
              <a:ext uri="{FF2B5EF4-FFF2-40B4-BE49-F238E27FC236}">
                <a16:creationId xmlns:a16="http://schemas.microsoft.com/office/drawing/2014/main" id="{B944E920-9C4D-420B-9D6C-FAE73B902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/>
          <a:stretch>
            <a:fillRect/>
          </a:stretch>
        </p:blipFill>
        <p:spPr bwMode="auto">
          <a:xfrm>
            <a:off x="1001713" y="3933825"/>
            <a:ext cx="42957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asellaDiTesto 7">
            <a:extLst>
              <a:ext uri="{FF2B5EF4-FFF2-40B4-BE49-F238E27FC236}">
                <a16:creationId xmlns:a16="http://schemas.microsoft.com/office/drawing/2014/main" id="{D6C05436-009D-40B5-9DBB-710F21BD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614863"/>
            <a:ext cx="308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Complessi diastereoisomeri: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Segnali diversi nello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Spettro </a:t>
            </a:r>
            <a:r>
              <a:rPr lang="it-IT" altLang="it-IT" sz="1800" baseline="30000"/>
              <a:t>1</a:t>
            </a:r>
            <a:r>
              <a:rPr lang="it-IT" altLang="it-IT" sz="1800"/>
              <a:t>H NMR  </a:t>
            </a:r>
          </a:p>
        </p:txBody>
      </p:sp>
      <p:sp>
        <p:nvSpPr>
          <p:cNvPr id="17415" name="CasellaDiTesto 8">
            <a:extLst>
              <a:ext uri="{FF2B5EF4-FFF2-40B4-BE49-F238E27FC236}">
                <a16:creationId xmlns:a16="http://schemas.microsoft.com/office/drawing/2014/main" id="{CBFB0035-61B2-4702-9FE2-A64EB491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3405188"/>
            <a:ext cx="566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Eu(HFC)3   HFC: hexafluoropropylhydroxymethylene-(+)-camphorate</a:t>
            </a:r>
          </a:p>
        </p:txBody>
      </p:sp>
      <p:sp>
        <p:nvSpPr>
          <p:cNvPr id="17416" name="CasellaDiTesto 1">
            <a:extLst>
              <a:ext uri="{FF2B5EF4-FFF2-40B4-BE49-F238E27FC236}">
                <a16:creationId xmlns:a16="http://schemas.microsoft.com/office/drawing/2014/main" id="{F49BEF09-91A9-4784-A95E-BAC1F8E4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164263"/>
            <a:ext cx="896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La complessazione con il centro metallico induce uno shift nella risonanza dei segnali.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Lo shift è diverso per i due enantiomeri.</a:t>
            </a:r>
          </a:p>
        </p:txBody>
      </p:sp>
      <p:pic>
        <p:nvPicPr>
          <p:cNvPr id="17417" name="Immagine 1">
            <a:extLst>
              <a:ext uri="{FF2B5EF4-FFF2-40B4-BE49-F238E27FC236}">
                <a16:creationId xmlns:a16="http://schemas.microsoft.com/office/drawing/2014/main" id="{0265D50A-1C56-44FD-8B16-BEAE71B1B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9" b="1259"/>
          <a:stretch>
            <a:fillRect/>
          </a:stretch>
        </p:blipFill>
        <p:spPr bwMode="auto">
          <a:xfrm>
            <a:off x="6875463" y="3579813"/>
            <a:ext cx="2089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">
            <a:extLst>
              <a:ext uri="{FF2B5EF4-FFF2-40B4-BE49-F238E27FC236}">
                <a16:creationId xmlns:a16="http://schemas.microsoft.com/office/drawing/2014/main" id="{5B0A8DB6-B0FB-49EF-AD5E-69019998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23838"/>
            <a:ext cx="834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DELL’ ECCESSO ENANTIOMERICO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1">
            <a:extLst>
              <a:ext uri="{FF2B5EF4-FFF2-40B4-BE49-F238E27FC236}">
                <a16:creationId xmlns:a16="http://schemas.microsoft.com/office/drawing/2014/main" id="{DBDF4D0D-1D5A-4581-8972-269F2F4D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9033"/>
          <a:stretch>
            <a:fillRect/>
          </a:stretch>
        </p:blipFill>
        <p:spPr bwMode="auto">
          <a:xfrm rot="5400000">
            <a:off x="2075656" y="-51593"/>
            <a:ext cx="4968875" cy="84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5B380509-90EF-4B58-9355-025772998766}"/>
              </a:ext>
            </a:extLst>
          </p:cNvPr>
          <p:cNvSpPr/>
          <p:nvPr/>
        </p:nvSpPr>
        <p:spPr>
          <a:xfrm>
            <a:off x="1331913" y="1625600"/>
            <a:ext cx="1511300" cy="1079500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8EFF01A-2300-4FB7-A49E-6A03927932EA}"/>
              </a:ext>
            </a:extLst>
          </p:cNvPr>
          <p:cNvSpPr/>
          <p:nvPr/>
        </p:nvSpPr>
        <p:spPr>
          <a:xfrm>
            <a:off x="2609850" y="2744788"/>
            <a:ext cx="5040313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Prova sul campione racemo con quantità crescenti di Eu(</a:t>
            </a:r>
            <a:r>
              <a:rPr lang="it-IT" dirty="0" err="1">
                <a:solidFill>
                  <a:schemeClr val="tx1"/>
                </a:solidFill>
              </a:rPr>
              <a:t>hcf</a:t>
            </a:r>
            <a:r>
              <a:rPr lang="it-IT" dirty="0">
                <a:solidFill>
                  <a:schemeClr val="tx1"/>
                </a:solidFill>
              </a:rPr>
              <a:t>)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r>
              <a:rPr lang="it-IT" dirty="0"/>
              <a:t>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BB9D9B9-A789-43EC-8BE5-7B5B6DADD755}"/>
              </a:ext>
            </a:extLst>
          </p:cNvPr>
          <p:cNvCxnSpPr/>
          <p:nvPr/>
        </p:nvCxnSpPr>
        <p:spPr>
          <a:xfrm>
            <a:off x="1042988" y="2492375"/>
            <a:ext cx="6769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CasellaDiTesto 1">
            <a:extLst>
              <a:ext uri="{FF2B5EF4-FFF2-40B4-BE49-F238E27FC236}">
                <a16:creationId xmlns:a16="http://schemas.microsoft.com/office/drawing/2014/main" id="{1ADE7AA1-C6B9-4097-A3F5-0683B137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911225"/>
            <a:ext cx="389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2. </a:t>
            </a:r>
            <a:r>
              <a:rPr lang="it-IT" altLang="it-IT" sz="2400" baseline="30000"/>
              <a:t>1</a:t>
            </a:r>
            <a:r>
              <a:rPr lang="it-IT" altLang="it-IT" sz="2400"/>
              <a:t>H NMR: Shift Reagents</a:t>
            </a: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3E53C8BD-6F50-4F00-A0C9-F6CE9E5F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23838"/>
            <a:ext cx="834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DELL’ ECCESSO ENANTIOMERICO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1">
            <a:extLst>
              <a:ext uri="{FF2B5EF4-FFF2-40B4-BE49-F238E27FC236}">
                <a16:creationId xmlns:a16="http://schemas.microsoft.com/office/drawing/2014/main" id="{43AB2C22-3E7F-4254-9757-77E1443E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35150"/>
            <a:ext cx="656907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2">
            <a:extLst>
              <a:ext uri="{FF2B5EF4-FFF2-40B4-BE49-F238E27FC236}">
                <a16:creationId xmlns:a16="http://schemas.microsoft.com/office/drawing/2014/main" id="{47338DB5-F195-48EE-B7D0-CA792B7B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50913"/>
            <a:ext cx="392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2. </a:t>
            </a:r>
            <a:r>
              <a:rPr lang="it-IT" altLang="it-IT" sz="2400" baseline="30000"/>
              <a:t>1</a:t>
            </a:r>
            <a:r>
              <a:rPr lang="it-IT" altLang="it-IT" sz="2400"/>
              <a:t>H NMR: Shift Reagents</a:t>
            </a:r>
          </a:p>
        </p:txBody>
      </p:sp>
      <p:sp>
        <p:nvSpPr>
          <p:cNvPr id="19460" name="CasellaDiTesto 1">
            <a:extLst>
              <a:ext uri="{FF2B5EF4-FFF2-40B4-BE49-F238E27FC236}">
                <a16:creationId xmlns:a16="http://schemas.microsoft.com/office/drawing/2014/main" id="{5F666441-08E4-4B01-A983-8208BD02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6018213"/>
            <a:ext cx="800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Integrando i segnali si ricava il rapporto delle concentrazioni dei due complessi diastereoisomerici.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Questo è uguale al rapporto fra le concentrazioni dei due  enantiomeri, da cui si risale all’e.e.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68FBB9-E7D3-45A0-96DD-2617E6F75D41}"/>
              </a:ext>
            </a:extLst>
          </p:cNvPr>
          <p:cNvSpPr/>
          <p:nvPr/>
        </p:nvSpPr>
        <p:spPr>
          <a:xfrm>
            <a:off x="3635375" y="1374775"/>
            <a:ext cx="446405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Campione da analizzare</a:t>
            </a:r>
            <a:endParaRPr lang="it-IT" dirty="0"/>
          </a:p>
        </p:txBody>
      </p:sp>
      <p:sp>
        <p:nvSpPr>
          <p:cNvPr id="19462" name="CasellaDiTesto 1">
            <a:extLst>
              <a:ext uri="{FF2B5EF4-FFF2-40B4-BE49-F238E27FC236}">
                <a16:creationId xmlns:a16="http://schemas.microsoft.com/office/drawing/2014/main" id="{66D39FD8-728C-4733-A6F1-311DDCD5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490663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Racemo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3CC968A5-3569-4B9E-B176-75835EC5F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23838"/>
            <a:ext cx="834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DELL’ ECCESSO ENANTIOMERICO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1274</Words>
  <Application>Microsoft Office PowerPoint</Application>
  <PresentationFormat>Presentazione su schermo (4:3)</PresentationFormat>
  <Paragraphs>143</Paragraphs>
  <Slides>24</Slides>
  <Notes>6</Notes>
  <HiddenSlides>18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Tema di Office</vt:lpstr>
      <vt:lpstr>CS ChemDraw Drawing</vt:lpstr>
      <vt:lpstr>Presentazione standard di PowerPoint</vt:lpstr>
      <vt:lpstr>1. Shift reagents</vt:lpstr>
      <vt:lpstr>Presentazione standard di PowerPoint</vt:lpstr>
      <vt:lpstr>Europio tris(6,6,7,7,8,8,8-eptafluoro-2,2-dimetil-3,5-octandionato)  Eu(FOD)3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Disaccoppiamento selettivo</vt:lpstr>
      <vt:lpstr>Disaccoppiamento selettivo dell’1-bromopropano</vt:lpstr>
      <vt:lpstr>Presentazione standard di PowerPoint</vt:lpstr>
      <vt:lpstr>Nuclear Overhauser Enhancement or Effect (NOE)</vt:lpstr>
      <vt:lpstr>Presentazione standard di PowerPoint</vt:lpstr>
      <vt:lpstr>Presentazione standard di PowerPoint</vt:lpstr>
      <vt:lpstr>Nuclear Overhauser Enhancement or Effect (NOE)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GAMBINI PAOLO</dc:creator>
  <cp:lastModifiedBy>Fulvia</cp:lastModifiedBy>
  <cp:revision>11</cp:revision>
  <dcterms:created xsi:type="dcterms:W3CDTF">2023-12-01T15:06:26Z</dcterms:created>
  <dcterms:modified xsi:type="dcterms:W3CDTF">2024-11-19T16:28:37Z</dcterms:modified>
</cp:coreProperties>
</file>