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722" r:id="rId3"/>
    <p:sldMasterId id="2147483737" r:id="rId4"/>
  </p:sldMasterIdLst>
  <p:notesMasterIdLst>
    <p:notesMasterId r:id="rId54"/>
  </p:notesMasterIdLst>
  <p:sldIdLst>
    <p:sldId id="256" r:id="rId5"/>
    <p:sldId id="343" r:id="rId6"/>
    <p:sldId id="306" r:id="rId7"/>
    <p:sldId id="294" r:id="rId8"/>
    <p:sldId id="337" r:id="rId9"/>
    <p:sldId id="338" r:id="rId10"/>
    <p:sldId id="345" r:id="rId11"/>
    <p:sldId id="307" r:id="rId12"/>
    <p:sldId id="342" r:id="rId13"/>
    <p:sldId id="295" r:id="rId14"/>
    <p:sldId id="297" r:id="rId15"/>
    <p:sldId id="344" r:id="rId16"/>
    <p:sldId id="259" r:id="rId17"/>
    <p:sldId id="261" r:id="rId18"/>
    <p:sldId id="266" r:id="rId19"/>
    <p:sldId id="298" r:id="rId20"/>
    <p:sldId id="268" r:id="rId21"/>
    <p:sldId id="340" r:id="rId22"/>
    <p:sldId id="286" r:id="rId23"/>
    <p:sldId id="258" r:id="rId24"/>
    <p:sldId id="277" r:id="rId25"/>
    <p:sldId id="287" r:id="rId26"/>
    <p:sldId id="280" r:id="rId27"/>
    <p:sldId id="300" r:id="rId28"/>
    <p:sldId id="302" r:id="rId29"/>
    <p:sldId id="267" r:id="rId30"/>
    <p:sldId id="276" r:id="rId31"/>
    <p:sldId id="309" r:id="rId32"/>
    <p:sldId id="308" r:id="rId33"/>
    <p:sldId id="310" r:id="rId34"/>
    <p:sldId id="312" r:id="rId35"/>
    <p:sldId id="316" r:id="rId36"/>
    <p:sldId id="313" r:id="rId37"/>
    <p:sldId id="314" r:id="rId38"/>
    <p:sldId id="318" r:id="rId39"/>
    <p:sldId id="317" r:id="rId40"/>
    <p:sldId id="319" r:id="rId41"/>
    <p:sldId id="320" r:id="rId42"/>
    <p:sldId id="322" r:id="rId43"/>
    <p:sldId id="278" r:id="rId44"/>
    <p:sldId id="324" r:id="rId45"/>
    <p:sldId id="279" r:id="rId46"/>
    <p:sldId id="327" r:id="rId47"/>
    <p:sldId id="329" r:id="rId48"/>
    <p:sldId id="273" r:id="rId49"/>
    <p:sldId id="330" r:id="rId50"/>
    <p:sldId id="331" r:id="rId51"/>
    <p:sldId id="333" r:id="rId52"/>
    <p:sldId id="335" r:id="rId53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>
      <p:cViewPr>
        <p:scale>
          <a:sx n="70" d="100"/>
          <a:sy n="70" d="100"/>
        </p:scale>
        <p:origin x="2840" y="1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D13B26B8-5352-7D4A-B9F8-41323F819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561D67FA-8DF1-DD4D-979B-3CFC211A1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6" name="AutoShape 3">
            <a:extLst>
              <a:ext uri="{FF2B5EF4-FFF2-40B4-BE49-F238E27FC236}">
                <a16:creationId xmlns:a16="http://schemas.microsoft.com/office/drawing/2014/main" id="{B54606BD-3DEB-DE41-A6D0-6FDFFB6E0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7" name="AutoShape 4">
            <a:extLst>
              <a:ext uri="{FF2B5EF4-FFF2-40B4-BE49-F238E27FC236}">
                <a16:creationId xmlns:a16="http://schemas.microsoft.com/office/drawing/2014/main" id="{9B5D41CA-6089-F045-8828-876880080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8" name="AutoShape 5">
            <a:extLst>
              <a:ext uri="{FF2B5EF4-FFF2-40B4-BE49-F238E27FC236}">
                <a16:creationId xmlns:a16="http://schemas.microsoft.com/office/drawing/2014/main" id="{B68556AA-CB11-974F-B489-C3069575B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E1431071-AD5B-7A41-90AE-D925D053509F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C5C71B0-FABF-4145-9D03-835BC5A2FA2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38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8">
            <a:extLst>
              <a:ext uri="{FF2B5EF4-FFF2-40B4-BE49-F238E27FC236}">
                <a16:creationId xmlns:a16="http://schemas.microsoft.com/office/drawing/2014/main" id="{02659004-0842-4349-ABF4-6103A064FDB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A003BD7-5177-6D4C-BF1B-2EF933F0B0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90B0D073-A60B-FC4A-9142-B0A5AB51880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38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B0AE7E7-10B7-6041-BF37-5637396CE5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39CC0B57-2714-0245-9FC0-FF992FBA0D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>
            <a:extLst>
              <a:ext uri="{FF2B5EF4-FFF2-40B4-BE49-F238E27FC236}">
                <a16:creationId xmlns:a16="http://schemas.microsoft.com/office/drawing/2014/main" id="{066F6D9B-EDA5-C94F-B1C5-01439D6DC9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87010B3-39A0-5B4D-A535-5F1ACD7880AE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Text Box 1">
            <a:extLst>
              <a:ext uri="{FF2B5EF4-FFF2-40B4-BE49-F238E27FC236}">
                <a16:creationId xmlns:a16="http://schemas.microsoft.com/office/drawing/2014/main" id="{F70B231A-6B02-5D4E-89BD-64FB401022C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31E785B2-B470-B340-9C3D-D0963A4319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8">
            <a:extLst>
              <a:ext uri="{FF2B5EF4-FFF2-40B4-BE49-F238E27FC236}">
                <a16:creationId xmlns:a16="http://schemas.microsoft.com/office/drawing/2014/main" id="{47523C2C-D28E-B84E-85D5-1F15E43CF0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F7EB749-C808-074B-B0A9-A4952143EFE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69635" name="Rectangle 1">
            <a:extLst>
              <a:ext uri="{FF2B5EF4-FFF2-40B4-BE49-F238E27FC236}">
                <a16:creationId xmlns:a16="http://schemas.microsoft.com/office/drawing/2014/main" id="{1BF5968D-4DFE-AB4D-B748-5E3662103F3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D8083EE4-25A6-3144-ADFC-90CCDC0736D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5913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769E0053-DC24-3647-8ADB-7AB847D00A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F2A16AD-5120-4647-9279-940EE2F2A9D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75779" name="Text Box 1">
            <a:extLst>
              <a:ext uri="{FF2B5EF4-FFF2-40B4-BE49-F238E27FC236}">
                <a16:creationId xmlns:a16="http://schemas.microsoft.com/office/drawing/2014/main" id="{15E20FBB-9D80-DE40-9ED4-EF867D469E7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Text Box 2">
            <a:extLst>
              <a:ext uri="{FF2B5EF4-FFF2-40B4-BE49-F238E27FC236}">
                <a16:creationId xmlns:a16="http://schemas.microsoft.com/office/drawing/2014/main" id="{DF080AEA-9AC1-7344-9181-D545E447D5E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0731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8">
            <a:extLst>
              <a:ext uri="{FF2B5EF4-FFF2-40B4-BE49-F238E27FC236}">
                <a16:creationId xmlns:a16="http://schemas.microsoft.com/office/drawing/2014/main" id="{A0FBC6EB-46F0-EF4F-BEC9-C3CAD66BB3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2945F82-2D94-544E-99E4-08F17D448ED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8A7085A1-2579-3D4D-854A-CBFEBE9D6FD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Text Box 2">
            <a:extLst>
              <a:ext uri="{FF2B5EF4-FFF2-40B4-BE49-F238E27FC236}">
                <a16:creationId xmlns:a16="http://schemas.microsoft.com/office/drawing/2014/main" id="{A2DA28A3-9461-7B43-AC67-4C7D4D24DE9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830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8">
            <a:extLst>
              <a:ext uri="{FF2B5EF4-FFF2-40B4-BE49-F238E27FC236}">
                <a16:creationId xmlns:a16="http://schemas.microsoft.com/office/drawing/2014/main" id="{5F8BFC5C-E834-BF43-90CE-316DB21F89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5ACA7CC-6D16-6F46-B18C-AA5EAEA70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80899" name="Text Box 1">
            <a:extLst>
              <a:ext uri="{FF2B5EF4-FFF2-40B4-BE49-F238E27FC236}">
                <a16:creationId xmlns:a16="http://schemas.microsoft.com/office/drawing/2014/main" id="{192B6A8E-9461-B045-9DE0-86AE2F5F10B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Text Box 2">
            <a:extLst>
              <a:ext uri="{FF2B5EF4-FFF2-40B4-BE49-F238E27FC236}">
                <a16:creationId xmlns:a16="http://schemas.microsoft.com/office/drawing/2014/main" id="{80020C7F-2F5F-3445-ABE7-759CC737FFE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9832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8">
            <a:extLst>
              <a:ext uri="{FF2B5EF4-FFF2-40B4-BE49-F238E27FC236}">
                <a16:creationId xmlns:a16="http://schemas.microsoft.com/office/drawing/2014/main" id="{4CEC6608-03BF-1140-B103-383B2A70C6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A6E8F60-7614-D14B-960E-BC2F3239066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88067" name="Text Box 1">
            <a:extLst>
              <a:ext uri="{FF2B5EF4-FFF2-40B4-BE49-F238E27FC236}">
                <a16:creationId xmlns:a16="http://schemas.microsoft.com/office/drawing/2014/main" id="{658CF673-6D15-D64F-AA12-1C389B8045C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Text Box 2">
            <a:extLst>
              <a:ext uri="{FF2B5EF4-FFF2-40B4-BE49-F238E27FC236}">
                <a16:creationId xmlns:a16="http://schemas.microsoft.com/office/drawing/2014/main" id="{1E6A8D83-F4BE-1140-93F9-B34B5121B20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146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8">
            <a:extLst>
              <a:ext uri="{FF2B5EF4-FFF2-40B4-BE49-F238E27FC236}">
                <a16:creationId xmlns:a16="http://schemas.microsoft.com/office/drawing/2014/main" id="{4E214841-63A0-E540-ABB6-F6DF2D52A5F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9C98D72-73B5-194C-803E-6B7B156357A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91139" name="Text Box 1">
            <a:extLst>
              <a:ext uri="{FF2B5EF4-FFF2-40B4-BE49-F238E27FC236}">
                <a16:creationId xmlns:a16="http://schemas.microsoft.com/office/drawing/2014/main" id="{BA8F6BBD-D889-6544-8EA3-04392980A29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Text Box 2">
            <a:extLst>
              <a:ext uri="{FF2B5EF4-FFF2-40B4-BE49-F238E27FC236}">
                <a16:creationId xmlns:a16="http://schemas.microsoft.com/office/drawing/2014/main" id="{62987837-B57C-014E-82C7-5959E680152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4468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>
            <a:extLst>
              <a:ext uri="{FF2B5EF4-FFF2-40B4-BE49-F238E27FC236}">
                <a16:creationId xmlns:a16="http://schemas.microsoft.com/office/drawing/2014/main" id="{9FBD8BD9-C0B3-2842-B74E-78AA5624F1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51FFF7B-CAE9-DD40-A2F6-AC5AA398EEF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101379" name="Text Box 1">
            <a:extLst>
              <a:ext uri="{FF2B5EF4-FFF2-40B4-BE49-F238E27FC236}">
                <a16:creationId xmlns:a16="http://schemas.microsoft.com/office/drawing/2014/main" id="{C1F31E5F-BDD6-A044-AFD1-C99F3CD23D5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Text Box 2">
            <a:extLst>
              <a:ext uri="{FF2B5EF4-FFF2-40B4-BE49-F238E27FC236}">
                <a16:creationId xmlns:a16="http://schemas.microsoft.com/office/drawing/2014/main" id="{1631804C-D34C-DC45-94AB-B59D8DB1DF6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3119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8">
            <a:extLst>
              <a:ext uri="{FF2B5EF4-FFF2-40B4-BE49-F238E27FC236}">
                <a16:creationId xmlns:a16="http://schemas.microsoft.com/office/drawing/2014/main" id="{FC9D1AA8-F4C4-BB47-9B39-5461B6E111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817347A-FE07-3C4E-88D2-A6DAD2FD87D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104451" name="Text Box 1">
            <a:extLst>
              <a:ext uri="{FF2B5EF4-FFF2-40B4-BE49-F238E27FC236}">
                <a16:creationId xmlns:a16="http://schemas.microsoft.com/office/drawing/2014/main" id="{1FCE472D-759F-6A4A-BEDC-2D4A1C26BB6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2" name="Text Box 2">
            <a:extLst>
              <a:ext uri="{FF2B5EF4-FFF2-40B4-BE49-F238E27FC236}">
                <a16:creationId xmlns:a16="http://schemas.microsoft.com/office/drawing/2014/main" id="{673D3ED8-00C9-8140-95A3-22572504D35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7368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8">
            <a:extLst>
              <a:ext uri="{FF2B5EF4-FFF2-40B4-BE49-F238E27FC236}">
                <a16:creationId xmlns:a16="http://schemas.microsoft.com/office/drawing/2014/main" id="{B783F674-E8AA-1147-AE40-CE24305DA0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901ECA3-7E9B-3D42-BC71-5D65ED13815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106499" name="Text Box 1">
            <a:extLst>
              <a:ext uri="{FF2B5EF4-FFF2-40B4-BE49-F238E27FC236}">
                <a16:creationId xmlns:a16="http://schemas.microsoft.com/office/drawing/2014/main" id="{5D4FE754-1EF1-FC4C-9D5A-15C124B5567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0" name="Text Box 2">
            <a:extLst>
              <a:ext uri="{FF2B5EF4-FFF2-40B4-BE49-F238E27FC236}">
                <a16:creationId xmlns:a16="http://schemas.microsoft.com/office/drawing/2014/main" id="{CFAC6C54-952F-4E4D-83B6-DF2D7E6511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9313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8">
            <a:extLst>
              <a:ext uri="{FF2B5EF4-FFF2-40B4-BE49-F238E27FC236}">
                <a16:creationId xmlns:a16="http://schemas.microsoft.com/office/drawing/2014/main" id="{C1C7C108-D5C7-4942-AE21-A6CCEB10AB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1B28BBD-66AD-6940-8E60-8292C656707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109571" name="Text Box 1">
            <a:extLst>
              <a:ext uri="{FF2B5EF4-FFF2-40B4-BE49-F238E27FC236}">
                <a16:creationId xmlns:a16="http://schemas.microsoft.com/office/drawing/2014/main" id="{F57D7128-C4DC-9F43-9183-F55CFF93893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Text Box 2">
            <a:extLst>
              <a:ext uri="{FF2B5EF4-FFF2-40B4-BE49-F238E27FC236}">
                <a16:creationId xmlns:a16="http://schemas.microsoft.com/office/drawing/2014/main" id="{75F0FAC8-DA73-204E-91EB-BF4E0A5324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414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>
            <a:extLst>
              <a:ext uri="{FF2B5EF4-FFF2-40B4-BE49-F238E27FC236}">
                <a16:creationId xmlns:a16="http://schemas.microsoft.com/office/drawing/2014/main" id="{E6924964-893A-5C4F-BB54-1A1DCF0128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8A6A4F0-82BC-8942-BE1B-BF1D8F7E7DD9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13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638A09E8-274E-1048-9481-EEC31618073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Text Box 2">
            <a:extLst>
              <a:ext uri="{FF2B5EF4-FFF2-40B4-BE49-F238E27FC236}">
                <a16:creationId xmlns:a16="http://schemas.microsoft.com/office/drawing/2014/main" id="{BEFA0214-5DBB-E44C-82C9-039EB81472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>
            <a:extLst>
              <a:ext uri="{FF2B5EF4-FFF2-40B4-BE49-F238E27FC236}">
                <a16:creationId xmlns:a16="http://schemas.microsoft.com/office/drawing/2014/main" id="{E90B00EA-D49F-7147-ADCA-EFA88E6F6A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12E5FE5-465D-2048-96EF-27D0FF3A95D3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14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4DF90AD8-7F94-7B4A-A7CD-1BB6163A929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110DCA96-B2B1-5549-81DE-A5C705C4AC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33875"/>
            <a:ext cx="5484813" cy="4151313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>
            <a:extLst>
              <a:ext uri="{FF2B5EF4-FFF2-40B4-BE49-F238E27FC236}">
                <a16:creationId xmlns:a16="http://schemas.microsoft.com/office/drawing/2014/main" id="{5D64BF49-0184-D748-9E17-0CEBA60D79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441A223-315D-E148-A0E8-E0D0483ECB2C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15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Text Box 1">
            <a:extLst>
              <a:ext uri="{FF2B5EF4-FFF2-40B4-BE49-F238E27FC236}">
                <a16:creationId xmlns:a16="http://schemas.microsoft.com/office/drawing/2014/main" id="{A0FCE30A-74F7-4640-804B-B67B13B4F24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372EB31C-CD0D-5B44-AC4C-421C10C22C0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>
            <a:extLst>
              <a:ext uri="{FF2B5EF4-FFF2-40B4-BE49-F238E27FC236}">
                <a16:creationId xmlns:a16="http://schemas.microsoft.com/office/drawing/2014/main" id="{F11B4784-50E9-7044-B8E9-CA8E5D4DF2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372E7A7-0661-D744-A41D-6860EAEF80B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19459" name="Text Box 1">
            <a:extLst>
              <a:ext uri="{FF2B5EF4-FFF2-40B4-BE49-F238E27FC236}">
                <a16:creationId xmlns:a16="http://schemas.microsoft.com/office/drawing/2014/main" id="{541E2485-9DAA-D44D-8C80-679A110D08F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9C7183C2-0ADF-4447-A051-65CDC5F54C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704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>
            <a:extLst>
              <a:ext uri="{FF2B5EF4-FFF2-40B4-BE49-F238E27FC236}">
                <a16:creationId xmlns:a16="http://schemas.microsoft.com/office/drawing/2014/main" id="{E981D0DB-3F96-4640-9C43-42AEC5F867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798182F-FF0E-8C49-9DFA-E1E0ECE064D9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19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Text Box 1">
            <a:extLst>
              <a:ext uri="{FF2B5EF4-FFF2-40B4-BE49-F238E27FC236}">
                <a16:creationId xmlns:a16="http://schemas.microsoft.com/office/drawing/2014/main" id="{84FEB4C3-545A-AB45-8D28-62F82A63837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Text Box 2">
            <a:extLst>
              <a:ext uri="{FF2B5EF4-FFF2-40B4-BE49-F238E27FC236}">
                <a16:creationId xmlns:a16="http://schemas.microsoft.com/office/drawing/2014/main" id="{39B7BEA6-A8B5-A042-B198-FA88105B3F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>
            <a:extLst>
              <a:ext uri="{FF2B5EF4-FFF2-40B4-BE49-F238E27FC236}">
                <a16:creationId xmlns:a16="http://schemas.microsoft.com/office/drawing/2014/main" id="{410F32EF-7041-A241-B9CA-EB9B4ED944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0F88E49-E45E-174F-9252-1EFD56078719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21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CB034488-4972-7E42-9FF6-5A8CEF8EF1F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8DE839A0-290F-E841-BFB3-D65B51E752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>
            <a:extLst>
              <a:ext uri="{FF2B5EF4-FFF2-40B4-BE49-F238E27FC236}">
                <a16:creationId xmlns:a16="http://schemas.microsoft.com/office/drawing/2014/main" id="{DCA63899-D17C-B940-82B9-89F0FC56BF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F4806D5-F82D-B648-AFD3-4406DEEDAE23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22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Text Box 1">
            <a:extLst>
              <a:ext uri="{FF2B5EF4-FFF2-40B4-BE49-F238E27FC236}">
                <a16:creationId xmlns:a16="http://schemas.microsoft.com/office/drawing/2014/main" id="{928C5010-4959-4F48-AAEA-B5D67E0253F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2C25DB2A-206F-FB4D-BDF2-5BE7BA79D43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>
            <a:extLst>
              <a:ext uri="{FF2B5EF4-FFF2-40B4-BE49-F238E27FC236}">
                <a16:creationId xmlns:a16="http://schemas.microsoft.com/office/drawing/2014/main" id="{4A4EA3A5-23E4-594C-B530-85E4B2268D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8F00093-BA55-9F40-AD8A-307991CE82A9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23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269FE9B1-2FE3-9946-8B1A-02C9989CC15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C3538118-3B54-964D-8530-9EA8E752D0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39FE1B-0DC9-1C47-BFB8-16F653BB1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18B339A-1DF6-E041-ADBB-162FFBEC2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626EF0-6D90-8C4D-9728-208BE59854E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E1E555-53AE-9B4F-ADAE-091C63AAE50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8638C8-1DB9-1F4F-90E5-C34D4E11A3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A78FD1-7116-9648-BDD5-7881F1889F0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5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FE3E9-D2BB-1B4B-9491-3894C9EF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D8E0895-1630-C54D-8991-A19B1AE2E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4AF9E9-B896-854A-98DA-6120B6060C5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8DEC73-41C1-654F-9291-A9D885D4AA9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862B1E-C361-7448-B773-178CFA609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DF2952-509E-7D4F-A4B1-AC9201AAE7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272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7F7EB63-BE80-8944-BDD6-7858D89FD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594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716E12-BB1F-0145-8A88-CD91F1D45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594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9B6379-943C-4845-AFAA-E6DCC961BD2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D979A2-1D60-2E4C-B62D-86EE3188993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2F9E87-D811-044C-A68A-7C374AB0CC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37D088-CF56-054F-8314-84EBE07FFF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928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AB75B3-0D46-BF40-8614-BF580432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303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8E5006-5426-064B-A258-3A49B921E6F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4878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4AFEB1-9C3D-6741-9ED8-B3C9730D1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4878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88715C-995A-934E-B9A5-EDBB92AD72F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ECF3B6-F9AF-D54F-84B0-24D7B69464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A5C1FC-7EAE-F444-9660-81C49D6979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F96FE7-6F1C-F641-B191-771FB06001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4454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EE0DC2-FF4B-9549-9DFE-A77AB461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E34D8B-81B5-F144-B1EF-AE62988F6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A333D9-FFC9-1D4F-AC62-7A7F88566E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A7E0F5-043F-6445-97D3-23DA03770E0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A5E0E8-F0FA-524D-B86B-34A3095DC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981C18-019E-6C47-B099-69A06A2EBAE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835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48E52-DE9A-B746-97AC-CDE1ACFE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B4C19E-B9FF-E94A-B614-533C3250C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F97209-A682-894A-82A8-4A901669E69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A8FDE6-7958-5944-86A4-2F7148B838B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6FB13B-B525-1043-958E-16FA07C6DB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B97CF0-251F-A546-ABBC-0EE95DFCFA5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4662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8D25BF-AAD0-A344-98D8-D64D681D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5EBBC6-D189-7B40-BBF4-889E5E4F3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C5A638-2B51-154B-857C-556EFD2685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D4BC38-DF98-1B47-892D-796A826CC06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53D04A-7766-C743-A0C1-9054D0522C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7A77F7-02B2-6E47-8FD4-044229AB51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0490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367079-1912-3A43-BABD-F1B7008D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B9A103-AB6A-B846-8B7A-13845866E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A04C7F-2E0E-0142-81C0-60D3715B0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EC0A67-8616-FC46-AF22-9052391C665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9C545A-A117-E84A-B691-0D7D3A8B81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810D2A-14D3-CA41-83BB-4E415D0ABF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7F4B58-F9F3-7A41-92B1-33A84F49DB1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807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AC8BD-D43F-A944-B2E7-4BC04615B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D0A7D8-E65A-2C44-B9CD-FB397FF14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107ECF-4766-6C44-A78A-6ADB907FA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DF51214-50CE-F446-BF78-7761D8D7E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730B2ED-C1B1-D04E-8991-5A3542B7D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DAD107B-632E-CA4E-8C09-C2BDA534A47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1E1608C-8D8F-1540-9A94-B2A633E70B2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69CEFA9-5063-3442-B4A1-1DD7786BB7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81E58C-6B7F-3D49-A695-EFAFEFD529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9242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D4467-27B3-BC4D-AB71-DF4C0062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034D3B-BF9A-414C-9136-6DFEEA96B84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7F0EB5-1F82-2D4E-982D-74876E2E039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ED237F-F851-DF43-96FA-A10C6FFAB9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F733F3-00D8-9149-AE9E-062F7D09ED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1390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F917735-FEC2-FC44-A6CC-C0315B7D596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25FCDE-98EE-AF40-97D6-FF39A97E1C7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112D43-0CA4-EA40-86A4-B72B0E389C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97C8E5-927A-5B4B-9FD8-20478F5305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408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556E81-EBE3-E443-80E4-FDDD5DCD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ECD840-5E07-4B44-91A5-7C18C8EA4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687725-F46C-ED47-90FC-121ABBD2D77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B13B5C-D93C-204E-9827-66CF2D20B0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6EBD0D-9E62-4242-983D-2AD08F4628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FFBED6-EC34-C741-8D24-508AC4BC27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419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2A8E5D-6F01-AB4C-B9AD-F30F9B1D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12AD19-7D53-164B-B3BE-F258A21C0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276F48-9AC1-FD4D-BBAB-0C68CEAC8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2E3F19-6672-2F4C-A7AB-4EA439952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9D5C4C-B4DC-3643-B3C4-3A3E3F0C3D1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5050AD-B3AC-CF46-82D2-C462DB986A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823FB2-734E-BE43-9561-A54D74C220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254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3AD82-1E4A-AE4C-AE49-7C7CCD63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F1360E3-833C-2747-9107-B4B9EF3F1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601E57-6E41-5047-83ED-F20D69548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D59CD3-10D3-924E-AAE9-54754D6AE89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D2BDAD-E61F-9D42-8BD8-BF0DB7B99CE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F13006-54BB-CE44-9013-4E45F9453B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49829E-D8C1-5E47-8818-01AE27C891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4480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EBF94-F0D1-2B47-837C-F36E48F8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C165A0-79FD-104C-BCBE-61F0EAC1A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B68827-784B-1941-A095-3EDC6A89B0B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B9C5B-E150-B744-B605-CEAE38B0A89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54738-6E9A-0841-AC1E-D2D1D5683B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D3777A-4537-9741-9F3C-7051AFF41D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7306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2945388-C45E-B04C-8AB5-DDD75A334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180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9E288D0-F8A5-8044-9422-F903FDDAB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180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77EB1B-5B51-264F-B67B-254EBA7FC9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FD5B28-8F83-DD4D-A10A-0B7C7E792CD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4C6702-829C-7B4E-BB8F-A65243CD70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4CB323-D70E-6B4E-B07B-47BFFABBFE9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0142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75637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79523522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1752062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3876225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998471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59927775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B3B9CE-C8C7-AD4D-AC81-3B23EFA6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D9DA30-8147-B64F-A3CD-32DE0E1F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CC813F-62DD-D845-B87F-C3F0C41684F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D33D1F-E445-2A47-9E01-DFBFBD088B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248D05-62D8-234D-AD40-13D63FB4AE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6D52AD-F44A-2949-B101-EEB493A4B73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7285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93020292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68497699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43690957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22640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733348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4135685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81014486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12730526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78FD1-7116-9648-BDD5-7881F1889F0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3416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FBED6-EC34-C741-8D24-508AC4BC2747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293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0BF37D-CE2A-5A4D-95DA-4177768E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A08206-CF1B-0A4C-B171-E661CE8B3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4878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E9AEE03-808E-6A4C-87D2-B6F58C110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4878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D05FEB-4CAC-BF49-B84F-CE9BC580C1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83E5F1-E980-4646-862B-C587264A12F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BAC5D6-E2B0-014A-8FF6-A9D2E03E42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117D53-A168-0547-B792-CD982CAEED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3411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D52AD-F44A-2949-B101-EEB493A4B73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8656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117D53-A168-0547-B792-CD982CAEED0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0691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E8D000-B20C-3042-B926-3ADDF501BD5E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4813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478B-5683-2443-8EF5-5CA0F7F8EF0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5556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8B70C-2E30-684B-A754-86F2CC1472A8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9437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F9A5A-6403-FC45-B82D-7434A34828F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3505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D5B31-7645-EB4B-AAAE-C82D13F1B51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1312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DF2952-509E-7D4F-A4B1-AC9201AAE7E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33335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37D088-CF56-054F-8314-84EBE07FFF8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04371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1766888"/>
            <a:ext cx="7769225" cy="17335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398A0B-FB65-8C43-8A2C-AF631746A795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78569"/>
            <a:ext cx="2130425" cy="454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7569F6-C6FD-6F45-BF45-71895AEC924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2" y="6278569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2FEF205-828E-3048-8201-6D6CADB33A4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2" y="6278569"/>
            <a:ext cx="2130425" cy="454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3E793-262F-6049-8E7C-317481F1999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855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9D03FD-9D92-094E-A6C9-67B67D4D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041421-E4B6-FE43-A22D-E1E6D08EF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6483DC-07DE-504D-B24C-38A406A6F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2E74B9E-8D50-1C48-ADD7-432AFADFA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10A0B76-21AC-B64D-82E5-E5C66490C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D8A5B65-CA5D-ED4E-8838-9C84B22CC23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A587BB-AD8A-764E-BBCE-7F2AEC145C6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291A16E-AB2A-2A4D-BF92-1905AF8912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E8D000-B20C-3042-B926-3ADDF501BD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593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08E35-ACD0-ED4F-9930-87ED3BB0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D42A1D-0E12-BD4E-B929-F1A9F9BA020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723827-204A-174C-81A0-08764E9E117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EB77EC-F4E2-3542-A49C-87DD4A27F1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B9478B-5683-2443-8EF5-5CA0F7F8EF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389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B59855F-FCC4-6B4A-AF99-F7EC8AB527A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42D724-35A7-8E44-9AB5-2627C49D22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F7FB8E-A258-8645-A7F5-9BF6FFD16E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B8B70C-2E30-684B-A754-86F2CC1472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184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3AB0FE-C51A-9749-9873-6B97AE8C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AC748B-21B2-D64A-B2B0-D91A99E85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555565-805D-8E4A-AC60-D01A4A046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A875B8-C6F7-8443-BFE1-FBD631B689B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01DB59-DE32-5C4A-A9D4-E569471F1E2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A27C3F-5743-B647-A9EE-8FDE23449C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9F9A5A-6403-FC45-B82D-7434A34828F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24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E0A94D-C555-8040-A2C4-0FF5C6AB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173A6A-C6B7-2348-AC27-44EB93572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F5BC53-6388-8E44-9AE7-43D5D2F64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4535E4-56FE-3942-A8FA-97886E41410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633FA7-4358-0D46-AFE5-6F27CA1E84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73B9A8-5778-274E-B8A7-A9157FB748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ED5B31-7645-EB4B-AAAE-C82D13F1B5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24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BE541102-763D-6C41-8E36-32D2D5D5721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37413" cy="1976438"/>
            <a:chOff x="0" y="0"/>
            <a:chExt cx="4559" cy="1245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DE216414-2538-E148-BCD9-773948CE0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83"/>
              <a:ext cx="4484" cy="662"/>
            </a:xfrm>
            <a:custGeom>
              <a:avLst/>
              <a:gdLst>
                <a:gd name="T0" fmla="*/ 4478 w 4806"/>
                <a:gd name="T1" fmla="*/ 298 h 665"/>
                <a:gd name="T2" fmla="*/ 0 w 4806"/>
                <a:gd name="T3" fmla="*/ 662 h 665"/>
                <a:gd name="T4" fmla="*/ 0 w 4806"/>
                <a:gd name="T5" fmla="*/ 0 h 665"/>
                <a:gd name="T6" fmla="*/ 4484 w 4806"/>
                <a:gd name="T7" fmla="*/ 1 h 665"/>
                <a:gd name="T8" fmla="*/ 4478 w 4806"/>
                <a:gd name="T9" fmla="*/ 152 h 665"/>
                <a:gd name="T10" fmla="*/ 4478 w 4806"/>
                <a:gd name="T11" fmla="*/ 298 h 6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0">
              <a:gsLst>
                <a:gs pos="0">
                  <a:srgbClr val="720000"/>
                </a:gs>
                <a:gs pos="100000">
                  <a:srgbClr val="6A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3" name="Freeform 3">
              <a:extLst>
                <a:ext uri="{FF2B5EF4-FFF2-40B4-BE49-F238E27FC236}">
                  <a16:creationId xmlns:a16="http://schemas.microsoft.com/office/drawing/2014/main" id="{A9448D25-3A70-7F4A-BD85-E5CEDD44E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559" cy="1196"/>
            </a:xfrm>
            <a:custGeom>
              <a:avLst/>
              <a:gdLst>
                <a:gd name="T0" fmla="*/ 4557 w 4562"/>
                <a:gd name="T1" fmla="*/ 930 h 1199"/>
                <a:gd name="T2" fmla="*/ 0 w 4562"/>
                <a:gd name="T3" fmla="*/ 1196 h 1199"/>
                <a:gd name="T4" fmla="*/ 0 w 4562"/>
                <a:gd name="T5" fmla="*/ 0 h 1199"/>
                <a:gd name="T6" fmla="*/ 4559 w 4562"/>
                <a:gd name="T7" fmla="*/ 0 h 1199"/>
                <a:gd name="T8" fmla="*/ 4557 w 4562"/>
                <a:gd name="T9" fmla="*/ 930 h 1199"/>
                <a:gd name="T10" fmla="*/ 4557 w 4562"/>
                <a:gd name="T11" fmla="*/ 930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rgbClr val="720000"/>
                </a:gs>
                <a:gs pos="100000">
                  <a:srgbClr val="8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>
            <a:extLst>
              <a:ext uri="{FF2B5EF4-FFF2-40B4-BE49-F238E27FC236}">
                <a16:creationId xmlns:a16="http://schemas.microsoft.com/office/drawing/2014/main" id="{209CE44C-8FBF-114C-9CE9-054FB815E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C1CEA1-5631-314C-A034-7721572483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2DEC70E-733F-0C44-9366-6F20FD209BB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160E7D47-F533-A347-AEB3-68A59D4151E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9B17C3BE-F560-B04F-AC6C-287416412A7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01DFDF-DBF8-0440-B41D-2C22834F50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BC3A16C1-2EF8-074D-AFC6-144F90A7E4B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3438" cy="5938838"/>
            <a:chOff x="0" y="0"/>
            <a:chExt cx="5325" cy="3741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2096D6F5-A739-5544-8FB8-E169CF33C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152" cy="2301"/>
            </a:xfrm>
            <a:custGeom>
              <a:avLst/>
              <a:gdLst>
                <a:gd name="T0" fmla="*/ 5151 w 5155"/>
                <a:gd name="T1" fmla="*/ 1767 h 2304"/>
                <a:gd name="T2" fmla="*/ 0 w 5155"/>
                <a:gd name="T3" fmla="*/ 2301 h 2304"/>
                <a:gd name="T4" fmla="*/ 0 w 5155"/>
                <a:gd name="T5" fmla="*/ 1250 h 2304"/>
                <a:gd name="T6" fmla="*/ 5152 w 5155"/>
                <a:gd name="T7" fmla="*/ 0 h 2304"/>
                <a:gd name="T8" fmla="*/ 5152 w 5155"/>
                <a:gd name="T9" fmla="*/ 1414 h 2304"/>
                <a:gd name="T10" fmla="*/ 5151 w 5155"/>
                <a:gd name="T11" fmla="*/ 1767 h 2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0">
              <a:gsLst>
                <a:gs pos="0">
                  <a:srgbClr val="720000"/>
                </a:gs>
                <a:gs pos="100000">
                  <a:srgbClr val="6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7" name="Freeform 3">
              <a:extLst>
                <a:ext uri="{FF2B5EF4-FFF2-40B4-BE49-F238E27FC236}">
                  <a16:creationId xmlns:a16="http://schemas.microsoft.com/office/drawing/2014/main" id="{B836E24F-ED56-4641-AC73-D2973A688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25" cy="3686"/>
            </a:xfrm>
            <a:custGeom>
              <a:avLst/>
              <a:gdLst>
                <a:gd name="T0" fmla="*/ 5308 w 5328"/>
                <a:gd name="T1" fmla="*/ 3206 h 3689"/>
                <a:gd name="T2" fmla="*/ 0 w 5328"/>
                <a:gd name="T3" fmla="*/ 3686 h 3689"/>
                <a:gd name="T4" fmla="*/ 0 w 5328"/>
                <a:gd name="T5" fmla="*/ 9 h 3689"/>
                <a:gd name="T6" fmla="*/ 5325 w 5328"/>
                <a:gd name="T7" fmla="*/ 0 h 3689"/>
                <a:gd name="T8" fmla="*/ 5308 w 5328"/>
                <a:gd name="T9" fmla="*/ 3206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0">
              <a:gsLst>
                <a:gs pos="0">
                  <a:srgbClr val="8C0000"/>
                </a:gs>
                <a:gs pos="100000">
                  <a:srgbClr val="72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2" name="Rectangle 4">
            <a:extLst>
              <a:ext uri="{FF2B5EF4-FFF2-40B4-BE49-F238E27FC236}">
                <a16:creationId xmlns:a16="http://schemas.microsoft.com/office/drawing/2014/main" id="{24F52266-27F6-2E47-9379-58285CA048C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ECDBD0EC-3D7D-B44C-8497-30123B4111E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2794FAC6-2B6F-E241-8C4A-67B1E06DDA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2A4F6473-0F6B-AE44-8AB3-3E9C5935D5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E9789834-16E5-714D-849E-61ADC8E250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6888"/>
            <a:ext cx="7764463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5D841117-B5B8-0B42-9904-EBFA56EB8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7286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01DFDF-DBF8-0440-B41D-2C22834F508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524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F8295375-43AC-1A4A-9B89-C428BE0D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9275"/>
            <a:ext cx="7772400" cy="1831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6800" rIns="90000" bIns="46800" anchor="b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SISTEMA  VISIVO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A01F761-64C7-1541-8B8E-C0BA1BF09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2924175"/>
            <a:ext cx="5364163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1821">
            <a:extLst>
              <a:ext uri="{FF2B5EF4-FFF2-40B4-BE49-F238E27FC236}">
                <a16:creationId xmlns:a16="http://schemas.microsoft.com/office/drawing/2014/main" id="{F6D21BE1-15DB-2C4A-A53D-53A21C232F1A}"/>
              </a:ext>
            </a:extLst>
          </p:cNvPr>
          <p:cNvPicPr>
            <a:picLocks noGrp="1" noChangeAspect="1" noChangeArrowheads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9"/>
          <a:stretch/>
        </p:blipFill>
        <p:spPr bwMode="auto">
          <a:xfrm>
            <a:off x="0" y="620688"/>
            <a:ext cx="911356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1822">
            <a:extLst>
              <a:ext uri="{FF2B5EF4-FFF2-40B4-BE49-F238E27FC236}">
                <a16:creationId xmlns:a16="http://schemas.microsoft.com/office/drawing/2014/main" id="{D672F870-7C2B-0349-8726-781F9F2E4A82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57150"/>
            <a:ext cx="5329238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21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560840" cy="6134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664069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862B1097-A336-004A-9FD5-294DF374AD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</a:rPr>
              <a:t>APPARATO DIOTTRICO DELL’OCCHIO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6FB75809-9DDE-BA43-A648-8DEA33F5B67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6513" y="1196975"/>
            <a:ext cx="4037012" cy="5272088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Tahoma" panose="020B060403050404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Elementi del bulbo oculare che trasmettono</a:t>
            </a:r>
          </a:p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Tahoma" panose="020B060403050404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e rifrangono la luce</a:t>
            </a:r>
          </a:p>
          <a:p>
            <a:pPr marL="341313"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/>
              <a:latin typeface="+mj-lt"/>
            </a:endParaRPr>
          </a:p>
          <a:p>
            <a:pPr marL="338138" indent="-338138"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Cornea</a:t>
            </a:r>
          </a:p>
          <a:p>
            <a:pPr marL="338138" indent="-338138" eaLnBrk="1" hangingPunct="1">
              <a:spcBef>
                <a:spcPts val="600"/>
              </a:spcBef>
              <a:buClr>
                <a:srgbClr val="FFCC66"/>
              </a:buClr>
              <a:buSzPct val="80000"/>
              <a:buFont typeface="Wingdings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Umore acqueo </a:t>
            </a:r>
            <a:r>
              <a:rPr lang="it-IT" altLang="it-IT" sz="2400" dirty="0">
                <a:solidFill>
                  <a:schemeClr val="tx1"/>
                </a:solidFill>
                <a:effectLst/>
                <a:latin typeface="+mj-lt"/>
              </a:rPr>
              <a:t>(nelle camere anteriore e posteriore)</a:t>
            </a:r>
          </a:p>
          <a:p>
            <a:pPr marL="338138" indent="-338138"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Cristallino</a:t>
            </a:r>
          </a:p>
          <a:p>
            <a:pPr marL="338138" indent="-338138"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Corpo vitreo</a:t>
            </a:r>
          </a:p>
          <a:p>
            <a:pPr marL="341313"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56B63A6-D184-5B44-9BCB-5D8275F4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2852738"/>
            <a:ext cx="5364162" cy="314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F5E4F5FF-8DF5-BB4D-9751-1E9082E8A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50800"/>
            <a:ext cx="860425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509F0A8C-7707-A74A-8727-46CC38CE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Text Box 2">
            <a:extLst>
              <a:ext uri="{FF2B5EF4-FFF2-40B4-BE49-F238E27FC236}">
                <a16:creationId xmlns:a16="http://schemas.microsoft.com/office/drawing/2014/main" id="{96079C58-3D71-424C-B7D8-9ED98C5CB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404813"/>
            <a:ext cx="4584700" cy="460375"/>
          </a:xfrm>
          <a:prstGeom prst="rect">
            <a:avLst/>
          </a:prstGeom>
          <a:noFill/>
          <a:ln w="936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2400">
                <a:solidFill>
                  <a:srgbClr val="FF3300"/>
                </a:solidFill>
                <a:latin typeface="Arial Black" panose="020B0604020202020204" pitchFamily="34" charset="0"/>
              </a:rPr>
              <a:t>STRUTTURA della RETINA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1823">
            <a:extLst>
              <a:ext uri="{FF2B5EF4-FFF2-40B4-BE49-F238E27FC236}">
                <a16:creationId xmlns:a16="http://schemas.microsoft.com/office/drawing/2014/main" id="{F3F2A3D7-C014-EB4B-8760-362F7319C703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75" y="0"/>
            <a:ext cx="5808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45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586DD416-4F2D-7946-89E7-9B6E43839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9144000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EE6060AC-ACC1-F84E-AB02-796EF5544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25" y="58912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F48E3D93-0B5D-3C4A-A3B4-6D21B4E88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550" y="260350"/>
            <a:ext cx="5870575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FOTORECETTORI RETINICI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TABELLA COMPARATIVA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119164-87F9-2743-9A01-DF6CC9A3A7F9}"/>
              </a:ext>
            </a:extLst>
          </p:cNvPr>
          <p:cNvSpPr txBox="1"/>
          <p:nvPr/>
        </p:nvSpPr>
        <p:spPr>
          <a:xfrm>
            <a:off x="1690691" y="709544"/>
            <a:ext cx="5659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SimSun" panose="02010600030101010101" pitchFamily="2" charset="-122"/>
                <a:cs typeface="Arial"/>
              </a:rPr>
              <a:t>FOTORECETTORI  RETINICI</a:t>
            </a:r>
          </a:p>
        </p:txBody>
      </p:sp>
    </p:spTree>
    <p:extLst>
      <p:ext uri="{BB962C8B-B14F-4D97-AF65-F5344CB8AC3E}">
        <p14:creationId xmlns:p14="http://schemas.microsoft.com/office/powerpoint/2010/main" val="2698281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20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894806" y="442624"/>
            <a:ext cx="5080544" cy="56236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323170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F9F5EA2F-C20B-0A43-8F03-5BED34C9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59991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FFFFFC-7F4E-7641-9372-4B3B2946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64463" cy="720080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</a:rPr>
              <a:t>SISTEMA  VISIVO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76384E-6C9C-4649-A417-071F2E26C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2736"/>
            <a:ext cx="8221663" cy="4518025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</a:rPr>
              <a:t>E’ costituito da un insieme di strutture contenute nell’ ambito della CAVITA’ ORBITARIA dello Splancnocranio.</a:t>
            </a:r>
          </a:p>
          <a:p>
            <a:r>
              <a:rPr lang="it-IT" sz="2800" dirty="0">
                <a:solidFill>
                  <a:schemeClr val="tx1"/>
                </a:solidFill>
              </a:rPr>
              <a:t>Vi si possono riconoscere :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BULBO OCULARE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CORPO ADIPOSO ORBITARIO 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MUSCOLI ESTRINSECI (Striati Scheletrici)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NERVO  OTTICO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NERVI OCULOMOTORI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NERVO OFTALMICO del Nervo Trigemino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VASI del Sistema Circolatorio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20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12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2700685" y="719119"/>
            <a:ext cx="3564037" cy="54197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429955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B98916F-2AC4-F04B-BFF6-BD778CA3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238" y="0"/>
            <a:ext cx="57197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5AFE52EA-2ECB-DF41-AC15-DA972D31D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0"/>
            <a:ext cx="6386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63AF626A-40C5-6F41-9824-2564D757C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3248025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Gli assoni dei neuroni proiettivi dei 6 strati del corpo genicolato laterale raggiungono la corteccia visiva primaria (V1, area 17 di Brodmann). Le aree comprese tra V2 e V4 sono aree visive di ordine superiore.</a:t>
            </a:r>
          </a:p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La corteccia visiva primaria </a:t>
            </a:r>
          </a:p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ha </a:t>
            </a:r>
            <a:r>
              <a:rPr lang="it-IT" altLang="it-IT" sz="2000" b="1">
                <a:solidFill>
                  <a:srgbClr val="FFFFFF"/>
                </a:solidFill>
              </a:rPr>
              <a:t>organizzazione retinotopica</a:t>
            </a:r>
            <a:r>
              <a:rPr lang="it-IT" altLang="it-IT" sz="20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D82156D0-53CE-8543-AF2F-BE11978B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0"/>
            <a:ext cx="5219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88FE721B-9CD9-2146-82F5-59E31E477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7351" y="2182418"/>
            <a:ext cx="5829301" cy="1302544"/>
          </a:xfrm>
        </p:spPr>
        <p:txBody>
          <a:bodyPr/>
          <a:lstStyle/>
          <a:p>
            <a:pPr algn="ctr">
              <a:tabLst>
                <a:tab pos="0" algn="l"/>
                <a:tab pos="335782" algn="l"/>
                <a:tab pos="672757" algn="l"/>
                <a:tab pos="1009730" algn="l"/>
                <a:tab pos="1346704" algn="l"/>
                <a:tab pos="1683677" algn="l"/>
                <a:tab pos="2020651" algn="l"/>
                <a:tab pos="2357624" algn="l"/>
                <a:tab pos="2694598" algn="l"/>
                <a:tab pos="3031571" algn="l"/>
                <a:tab pos="3368544" algn="l"/>
                <a:tab pos="3705519" algn="l"/>
                <a:tab pos="4042492" algn="l"/>
                <a:tab pos="4379465" algn="l"/>
                <a:tab pos="4716439" algn="l"/>
                <a:tab pos="5053413" algn="l"/>
                <a:tab pos="5390386" algn="l"/>
                <a:tab pos="5727358" algn="l"/>
                <a:tab pos="6064334" algn="l"/>
                <a:tab pos="6401305" algn="l"/>
                <a:tab pos="6738279" algn="l"/>
              </a:tabLst>
              <a:defRPr/>
            </a:pPr>
            <a:r>
              <a:rPr lang="it-IT" altLang="it-IT" sz="4050" dirty="0">
                <a:latin typeface="Arial Rounded MT Bold" panose="020F0704030504030204" pitchFamily="34" charset="77"/>
              </a:rPr>
              <a:t>SISTEMA  ACUSTICO</a:t>
            </a:r>
            <a:br>
              <a:rPr lang="it-IT" altLang="it-IT" sz="4050" dirty="0">
                <a:latin typeface="Arial Rounded MT Bold" panose="020F0704030504030204" pitchFamily="34" charset="77"/>
              </a:rPr>
            </a:br>
            <a:r>
              <a:rPr lang="it-IT" altLang="it-IT" sz="4050" dirty="0">
                <a:latin typeface="Arial Rounded MT Bold" panose="020F0704030504030204" pitchFamily="34" charset="77"/>
              </a:rPr>
              <a:t>(Vestibolo – Cocleare)</a:t>
            </a:r>
          </a:p>
        </p:txBody>
      </p:sp>
    </p:spTree>
    <p:extLst>
      <p:ext uri="{BB962C8B-B14F-4D97-AF65-F5344CB8AC3E}">
        <p14:creationId xmlns:p14="http://schemas.microsoft.com/office/powerpoint/2010/main" val="2714244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8A6DE-4A9A-C843-A323-90E30FF1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29" y="365090"/>
            <a:ext cx="5826919" cy="864394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701" dirty="0">
                <a:latin typeface="Cooper Black" panose="0208090404030B020404" pitchFamily="18" charset="77"/>
              </a:rPr>
              <a:t>SISTEMA </a:t>
            </a:r>
            <a:br>
              <a:rPr lang="it-IT" sz="2701" dirty="0">
                <a:latin typeface="Cooper Black" panose="0208090404030B020404" pitchFamily="18" charset="77"/>
              </a:rPr>
            </a:br>
            <a:r>
              <a:rPr lang="it-IT" sz="2701" dirty="0">
                <a:latin typeface="Cooper Black" panose="0208090404030B020404" pitchFamily="18" charset="77"/>
              </a:rPr>
              <a:t>VESTIBOLO-COCLEARE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098DBB-F0C6-644D-824D-7147FCB2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709" y="1631373"/>
            <a:ext cx="8042564" cy="51435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2600" dirty="0">
                <a:latin typeface="Chalkboard SE" panose="03050602040202020205" pitchFamily="66" charset="77"/>
              </a:rPr>
              <a:t>Si localizza nel LABIRINTO nell’ ambito dell’ ORECCHIO INTERNO nella RUPE dell’ OSSO TEMPORALE</a:t>
            </a:r>
          </a:p>
          <a:p>
            <a:pPr eaLnBrk="1" hangingPunct="1">
              <a:defRPr/>
            </a:pPr>
            <a:r>
              <a:rPr lang="it-IT" sz="2600" dirty="0">
                <a:latin typeface="Chalkboard SE" panose="03050602040202020205" pitchFamily="66" charset="77"/>
              </a:rPr>
              <a:t>Consta di: </a:t>
            </a:r>
          </a:p>
          <a:p>
            <a:pPr eaLnBrk="1" hangingPunct="1">
              <a:defRPr/>
            </a:pPr>
            <a:r>
              <a:rPr lang="it-IT" sz="2600" dirty="0">
                <a:latin typeface="Chalkboard SE" panose="03050602040202020205" pitchFamily="66" charset="77"/>
              </a:rPr>
              <a:t>PORZIONE VESTIBOLARE, deputata a recepire la SENSIBILITA’ SPECIFICA dell’ EQUILIBRIO ;</a:t>
            </a:r>
          </a:p>
          <a:p>
            <a:pPr eaLnBrk="1" hangingPunct="1">
              <a:defRPr/>
            </a:pPr>
            <a:r>
              <a:rPr lang="it-IT" sz="2600" dirty="0">
                <a:latin typeface="Chalkboard SE" panose="03050602040202020205" pitchFamily="66" charset="77"/>
              </a:rPr>
              <a:t>PORZIONE COCLEARE, deputata a recepire la SENSIBILITA’ SPECIFICA dell’ UDITO</a:t>
            </a:r>
          </a:p>
          <a:p>
            <a:pPr eaLnBrk="1" hangingPunct="1">
              <a:defRPr/>
            </a:pPr>
            <a:r>
              <a:rPr lang="it-IT" sz="2600" dirty="0">
                <a:latin typeface="Chalkboard SE" panose="03050602040202020205" pitchFamily="66" charset="77"/>
              </a:rPr>
              <a:t>Globalmente, nell’ ambito del LABIRINTO se ne descrive un LABIRINTO OSSEO, che racchiude un LABIRINTO MEMBRANOSO</a:t>
            </a:r>
          </a:p>
        </p:txBody>
      </p:sp>
    </p:spTree>
    <p:extLst>
      <p:ext uri="{BB962C8B-B14F-4D97-AF65-F5344CB8AC3E}">
        <p14:creationId xmlns:p14="http://schemas.microsoft.com/office/powerpoint/2010/main" val="88218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BAF5DAC1-354C-784E-9995-FF989AE9E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1" y="451575"/>
            <a:ext cx="3537347" cy="1166812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685854" algn="l"/>
                <a:tab pos="1371709" algn="l"/>
                <a:tab pos="2057563" algn="l"/>
                <a:tab pos="2743417" algn="l"/>
                <a:tab pos="3429271" algn="l"/>
                <a:tab pos="4115126" algn="l"/>
                <a:tab pos="4800980" algn="l"/>
                <a:tab pos="5486833" algn="l"/>
                <a:tab pos="6172688" algn="l"/>
                <a:tab pos="6858542" algn="l"/>
                <a:tab pos="7544396" algn="l"/>
              </a:tabLst>
              <a:defRPr/>
            </a:pPr>
            <a:r>
              <a:rPr lang="it-IT" altLang="it-IT" sz="2800" dirty="0">
                <a:latin typeface="Arial Black" panose="020B0604020202020204" pitchFamily="34" charset="0"/>
              </a:rPr>
              <a:t>OSSO TEMPORALE </a:t>
            </a:r>
          </a:p>
        </p:txBody>
      </p:sp>
      <p:pic>
        <p:nvPicPr>
          <p:cNvPr id="74754" name="Picture 3">
            <a:extLst>
              <a:ext uri="{FF2B5EF4-FFF2-40B4-BE49-F238E27FC236}">
                <a16:creationId xmlns:a16="http://schemas.microsoft.com/office/drawing/2014/main" id="{DEB2DE14-B16A-E64D-8239-AABE2AC24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20" y="1837136"/>
            <a:ext cx="8703047" cy="442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5" name="Text Box 5">
            <a:extLst>
              <a:ext uri="{FF2B5EF4-FFF2-40B4-BE49-F238E27FC236}">
                <a16:creationId xmlns:a16="http://schemas.microsoft.com/office/drawing/2014/main" id="{49663649-D248-D54F-9705-EA0348E05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6" y="2153841"/>
            <a:ext cx="1150304" cy="28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1" rIns="67500" bIns="35101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Microsoft YaHei" panose="020B0503020204020204" pitchFamily="34" charset="-122"/>
                <a:cs typeface="Arial"/>
              </a:rPr>
              <a:t>LATERALE</a:t>
            </a:r>
          </a:p>
        </p:txBody>
      </p:sp>
      <p:sp>
        <p:nvSpPr>
          <p:cNvPr id="74756" name="Text Box 6">
            <a:extLst>
              <a:ext uri="{FF2B5EF4-FFF2-40B4-BE49-F238E27FC236}">
                <a16:creationId xmlns:a16="http://schemas.microsoft.com/office/drawing/2014/main" id="{24579FA1-36D2-2A44-896A-CFBA36BC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0065" y="2228929"/>
            <a:ext cx="1211284" cy="28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1" rIns="67500" bIns="35101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351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604020202020204" pitchFamily="34" charset="0"/>
                <a:ea typeface="Microsoft YaHei" panose="020B0503020204020204" pitchFamily="34" charset="-122"/>
                <a:cs typeface="Arial"/>
              </a:rPr>
              <a:t>INFERIORE</a:t>
            </a:r>
          </a:p>
        </p:txBody>
      </p:sp>
      <p:sp>
        <p:nvSpPr>
          <p:cNvPr id="74757" name="Line 7">
            <a:extLst>
              <a:ext uri="{FF2B5EF4-FFF2-40B4-BE49-F238E27FC236}">
                <a16:creationId xmlns:a16="http://schemas.microsoft.com/office/drawing/2014/main" id="{5B115CC9-1FEC-7D44-BFB2-6F38013EAD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348" y="2511030"/>
            <a:ext cx="53578" cy="3489722"/>
          </a:xfrm>
          <a:prstGeom prst="line">
            <a:avLst/>
          </a:prstGeom>
          <a:noFill/>
          <a:ln w="57240" cap="sq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33697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pic>
        <p:nvPicPr>
          <p:cNvPr id="74758" name="Picture 8">
            <a:extLst>
              <a:ext uri="{FF2B5EF4-FFF2-40B4-BE49-F238E27FC236}">
                <a16:creationId xmlns:a16="http://schemas.microsoft.com/office/drawing/2014/main" id="{60776DE8-BC4C-7048-986F-74670FA1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9546" y="67867"/>
            <a:ext cx="2322910" cy="17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796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0608">
            <a:extLst>
              <a:ext uri="{FF2B5EF4-FFF2-40B4-BE49-F238E27FC236}">
                <a16:creationId xmlns:a16="http://schemas.microsoft.com/office/drawing/2014/main" id="{F1DFC9FE-87C1-5F49-8749-E7F9091B6324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651" y="857251"/>
            <a:ext cx="5600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223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1F0E18-E8FC-B441-AA5A-A681BAAE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947" y="167555"/>
            <a:ext cx="6169819" cy="107513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ORECCHIO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116121-AC9F-6C46-A2B9-C55BB5022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64" y="1242689"/>
            <a:ext cx="8759536" cy="549061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2600" b="1" dirty="0">
                <a:latin typeface="Chalkboard SE" panose="03050602040202020205" pitchFamily="66" charset="77"/>
              </a:rPr>
              <a:t>In direzione LATERO-MEDIALE e POSTERO-ANTERIORE, nella Rupe del Temporale si descrivono:</a:t>
            </a:r>
          </a:p>
          <a:p>
            <a:pPr eaLnBrk="1" hangingPunct="1">
              <a:defRPr/>
            </a:pPr>
            <a:r>
              <a:rPr lang="it-IT" sz="2600" b="1" dirty="0">
                <a:latin typeface="Chalkboard SE" panose="03050602040202020205" pitchFamily="66" charset="77"/>
              </a:rPr>
              <a:t>- ORECCHIO ESTERNO con PADIGLIONE AURICOLARE, CONDOTTO UDITIVO con il MEATO UDITIVO (ACUSTICO) ESTERNO con limite mediale alla MEMBRANA del TIMPANO ;</a:t>
            </a:r>
          </a:p>
          <a:p>
            <a:pPr marL="342927" indent="-342927">
              <a:buFontTx/>
              <a:buChar char="-"/>
              <a:defRPr/>
            </a:pPr>
            <a:r>
              <a:rPr lang="it-IT" sz="2600" b="1" dirty="0">
                <a:latin typeface="Chalkboard SE" panose="03050602040202020205" pitchFamily="66" charset="77"/>
              </a:rPr>
              <a:t>ORECCHIO MEDIO:CASSA DEL TIMPANO con OSSICINI dell’ UDITO ;</a:t>
            </a:r>
          </a:p>
          <a:p>
            <a:pPr eaLnBrk="1" hangingPunct="1">
              <a:defRPr/>
            </a:pPr>
            <a:r>
              <a:rPr lang="it-IT" sz="2600" b="1" dirty="0">
                <a:latin typeface="Chalkboard SE" panose="03050602040202020205" pitchFamily="66" charset="77"/>
              </a:rPr>
              <a:t>ORECCHIO INTERNO con </a:t>
            </a:r>
            <a:r>
              <a:rPr lang="it-IT" sz="2600" dirty="0">
                <a:latin typeface="Chalkboard SE" panose="03050602040202020205" pitchFamily="66" charset="77"/>
              </a:rPr>
              <a:t>PORZIONE VESTIBOLARE, deputata a recepire la SENSIBILITA’ SPECIFICA dell’ EQUILIBRIO, e PORZIONE COCLEARE, deputata a recepire la SENSIBILITA’ SPECIFICA dell’ UDITO</a:t>
            </a:r>
          </a:p>
          <a:p>
            <a:pPr marL="342927" indent="-342927">
              <a:buFontTx/>
              <a:buChar char="-"/>
              <a:defRPr/>
            </a:pPr>
            <a:endParaRPr lang="it-IT" sz="2100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2359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>
            <a:extLst>
              <a:ext uri="{FF2B5EF4-FFF2-40B4-BE49-F238E27FC236}">
                <a16:creationId xmlns:a16="http://schemas.microsoft.com/office/drawing/2014/main" id="{87F1F776-8843-664D-8D7E-0342FDE9E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27" y="205760"/>
            <a:ext cx="8647508" cy="651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926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1" name="image110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78941" y="764704"/>
            <a:ext cx="8928992" cy="47525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739270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B44F6976-1D67-8D44-9E7C-114D95D5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965" y="181531"/>
            <a:ext cx="7606144" cy="669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190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30782D-1218-364F-8B5A-28412C05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76" y="270273"/>
            <a:ext cx="6169819" cy="74533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sz="3200" dirty="0">
                <a:latin typeface="Cooper Black" panose="0208090404030B020404" pitchFamily="18" charset="77"/>
              </a:rPr>
              <a:t>ORECCHIO  ESTERNO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F9A518-11AC-E643-BAAC-9F41A8270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5" y="1215736"/>
            <a:ext cx="8385464" cy="550718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2600" b="1" dirty="0"/>
              <a:t>PADIGLIONE AURICOLARE: complessa struttura con impalcatura cartilaginea elastica.</a:t>
            </a:r>
          </a:p>
          <a:p>
            <a:pPr eaLnBrk="1" hangingPunct="1">
              <a:defRPr/>
            </a:pPr>
            <a:r>
              <a:rPr lang="it-IT" sz="2600" b="1" dirty="0"/>
              <a:t>Presenta numerosi RILIEVI e DEPRESSIONI, che contribuiscono a determinare la provenienza dei diversi suoni.</a:t>
            </a:r>
          </a:p>
          <a:p>
            <a:pPr eaLnBrk="1" hangingPunct="1">
              <a:defRPr/>
            </a:pPr>
            <a:r>
              <a:rPr lang="it-IT" sz="2600" b="1" dirty="0"/>
              <a:t>Si trova in stretta connessione con il Condotto Uditivo Esterno, che presenta un andamento curvilineo.</a:t>
            </a:r>
          </a:p>
          <a:p>
            <a:pPr eaLnBrk="1" hangingPunct="1">
              <a:defRPr/>
            </a:pPr>
            <a:r>
              <a:rPr lang="it-IT" sz="2600" b="1" dirty="0"/>
              <a:t>Per l’ osservazione della Membrana del Timpano tramite Otoscopio, la curvatura del Condotto Uditivo viene «rettificata» mediante opportuno spostamento del Padiglione Auricolare.</a:t>
            </a:r>
          </a:p>
        </p:txBody>
      </p:sp>
    </p:spTree>
    <p:extLst>
      <p:ext uri="{BB962C8B-B14F-4D97-AF65-F5344CB8AC3E}">
        <p14:creationId xmlns:p14="http://schemas.microsoft.com/office/powerpoint/2010/main" val="3313556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C8AEA6-3E60-2740-AD08-B22ED253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1" y="197536"/>
            <a:ext cx="6169819" cy="690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sz="3600" dirty="0">
                <a:latin typeface="Cooper Black" panose="0208090404030B020404" pitchFamily="18" charset="77"/>
              </a:rPr>
              <a:t>ORECCHIO MEDIO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CB76AC-7745-B044-BED0-ECFDA0ABE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82" y="1122218"/>
            <a:ext cx="8530935" cy="538249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2600" dirty="0">
                <a:latin typeface="Copperplate Gothic Bold" panose="020E0705020206020404" pitchFamily="34" charset="77"/>
              </a:rPr>
              <a:t>Vi sono contenuti i 3 OSSICINI dell’ UDITO, in senso LATERO-MEDIALE, MARTELLO, INCUDINE e STAFFA .</a:t>
            </a:r>
          </a:p>
          <a:p>
            <a:pPr eaLnBrk="1" hangingPunct="1">
              <a:defRPr/>
            </a:pPr>
            <a:r>
              <a:rPr lang="it-IT" sz="2600" dirty="0">
                <a:latin typeface="Copperplate Gothic Bold" panose="020E0705020206020404" pitchFamily="34" charset="77"/>
              </a:rPr>
              <a:t>La Membrana del Timpano viene messa in movimento dalle stimolazioni sonore, di conseguenza vengono trasmesse stimolazioni meccaniche agli Ossicini.</a:t>
            </a:r>
          </a:p>
          <a:p>
            <a:pPr eaLnBrk="1" hangingPunct="1">
              <a:defRPr/>
            </a:pPr>
            <a:r>
              <a:rPr lang="it-IT" sz="2600" dirty="0">
                <a:latin typeface="Copperplate Gothic Bold" panose="020E0705020206020404" pitchFamily="34" charset="77"/>
              </a:rPr>
              <a:t>La STAFFA trasferisce, infine, l’ azione meccanica all’ ENDOLINFA, fluido che è deputato a stimolare le CELLULE UDITIVE</a:t>
            </a:r>
          </a:p>
        </p:txBody>
      </p:sp>
    </p:spTree>
    <p:extLst>
      <p:ext uri="{BB962C8B-B14F-4D97-AF65-F5344CB8AC3E}">
        <p14:creationId xmlns:p14="http://schemas.microsoft.com/office/powerpoint/2010/main" val="249806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1810">
            <a:extLst>
              <a:ext uri="{FF2B5EF4-FFF2-40B4-BE49-F238E27FC236}">
                <a16:creationId xmlns:a16="http://schemas.microsoft.com/office/drawing/2014/main" id="{6AD220D5-B1BE-AA4E-8CCF-968D7E18C16B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5668" y="8767"/>
            <a:ext cx="6007349" cy="684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940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1810">
            <a:extLst>
              <a:ext uri="{FF2B5EF4-FFF2-40B4-BE49-F238E27FC236}">
                <a16:creationId xmlns:a16="http://schemas.microsoft.com/office/drawing/2014/main" id="{A27E0E25-5C50-F54D-BEC5-DB32FBA5C29D}"/>
              </a:ext>
            </a:extLst>
          </p:cNvPr>
          <p:cNvPicPr>
            <a:picLocks noGrp="1" noChangeAspect="1" noChangeArrowheads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65"/>
          <a:stretch/>
        </p:blipFill>
        <p:spPr bwMode="auto">
          <a:xfrm>
            <a:off x="602673" y="1020331"/>
            <a:ext cx="8323118" cy="560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CasellaDiTesto 2">
            <a:extLst>
              <a:ext uri="{FF2B5EF4-FFF2-40B4-BE49-F238E27FC236}">
                <a16:creationId xmlns:a16="http://schemas.microsoft.com/office/drawing/2014/main" id="{BA9167E1-E8BD-C84C-BCF7-C42D973CE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26" y="0"/>
            <a:ext cx="80633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77"/>
                <a:ea typeface="SimSun" panose="02010600030101010101" pitchFamily="2" charset="-122"/>
                <a:cs typeface="Arial"/>
              </a:rPr>
              <a:t>ORECCHIO MEDIO </a:t>
            </a:r>
          </a:p>
          <a:p>
            <a:pPr marL="0" marR="0" lvl="0" indent="0" algn="ctr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77"/>
                <a:ea typeface="SimSun" panose="02010600030101010101" pitchFamily="2" charset="-122"/>
                <a:cs typeface="Arial"/>
              </a:rPr>
              <a:t>(CASSA DEL TIMPANO)</a:t>
            </a:r>
          </a:p>
        </p:txBody>
      </p:sp>
    </p:spTree>
    <p:extLst>
      <p:ext uri="{BB962C8B-B14F-4D97-AF65-F5344CB8AC3E}">
        <p14:creationId xmlns:p14="http://schemas.microsoft.com/office/powerpoint/2010/main" val="4130332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6CE8C0-1B6C-8142-80AD-9E173422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2" y="123393"/>
            <a:ext cx="6169819" cy="690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sz="3600" dirty="0">
                <a:latin typeface="Cooper Black" panose="0208090404030B020404" pitchFamily="18" charset="77"/>
              </a:rPr>
              <a:t>ORECCHIO  INTERNO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D08C0B-5C42-254C-AB1C-05490A6C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55" y="1018309"/>
            <a:ext cx="8375071" cy="561109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2600" b="1" dirty="0">
                <a:latin typeface="Chalkboard SE" panose="03050602040202020205" pitchFamily="66" charset="77"/>
              </a:rPr>
              <a:t>Vi è contenuto il cosiddetto LABIRINTO.</a:t>
            </a:r>
          </a:p>
          <a:p>
            <a:pPr marL="0" indent="0" eaLnBrk="1" hangingPunct="1">
              <a:buNone/>
              <a:defRPr/>
            </a:pPr>
            <a:endParaRPr lang="it-IT" sz="2600" b="1" dirty="0">
              <a:latin typeface="Chalkboard SE" panose="03050602040202020205" pitchFamily="66" charset="77"/>
            </a:endParaRPr>
          </a:p>
          <a:p>
            <a:pPr eaLnBrk="1" hangingPunct="1">
              <a:defRPr/>
            </a:pPr>
            <a:r>
              <a:rPr lang="it-IT" sz="2600" b="1" dirty="0">
                <a:latin typeface="Chalkboard SE" panose="03050602040202020205" pitchFamily="66" charset="77"/>
              </a:rPr>
              <a:t>Esso consta di un RIVESTIMENTO SCHELETRICO (LABIRINTO OSSEO) all’ interno del quale si localizza il LABIRINTO MEMBRANOSO. Tra le due suddette strutture si interpone il fluido della PERILINFA.</a:t>
            </a:r>
          </a:p>
          <a:p>
            <a:pPr marL="0" indent="0" eaLnBrk="1" hangingPunct="1">
              <a:buNone/>
              <a:defRPr/>
            </a:pPr>
            <a:endParaRPr lang="it-IT" sz="2600" b="1" dirty="0">
              <a:latin typeface="Chalkboard SE" panose="03050602040202020205" pitchFamily="66" charset="77"/>
            </a:endParaRPr>
          </a:p>
          <a:p>
            <a:pPr eaLnBrk="1" hangingPunct="1">
              <a:defRPr/>
            </a:pPr>
            <a:r>
              <a:rPr lang="it-IT" sz="2600" b="1" dirty="0">
                <a:latin typeface="Chalkboard SE" panose="03050602040202020205" pitchFamily="66" charset="77"/>
              </a:rPr>
              <a:t>All’ interno del Labirinto Membranoso scorre il fluido dell’ ENDOLINFA, coinvolto nei meccanismi di stimolazione degli specifici RECETTORI per l’ Equilibrio e per l’ Udito.</a:t>
            </a:r>
          </a:p>
        </p:txBody>
      </p:sp>
    </p:spTree>
    <p:extLst>
      <p:ext uri="{BB962C8B-B14F-4D97-AF65-F5344CB8AC3E}">
        <p14:creationId xmlns:p14="http://schemas.microsoft.com/office/powerpoint/2010/main" val="1733730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>
            <a:extLst>
              <a:ext uri="{FF2B5EF4-FFF2-40B4-BE49-F238E27FC236}">
                <a16:creationId xmlns:a16="http://schemas.microsoft.com/office/drawing/2014/main" id="{3C656353-C7D9-4942-9FBD-A281381D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624" y="623455"/>
            <a:ext cx="8803240" cy="565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794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>
            <a:extLst>
              <a:ext uri="{FF2B5EF4-FFF2-40B4-BE49-F238E27FC236}">
                <a16:creationId xmlns:a16="http://schemas.microsoft.com/office/drawing/2014/main" id="{60062737-E86B-704E-A52B-00A822A86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51" y="1513878"/>
            <a:ext cx="8163049" cy="521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4" name="CasellaDiTesto 1">
            <a:extLst>
              <a:ext uri="{FF2B5EF4-FFF2-40B4-BE49-F238E27FC236}">
                <a16:creationId xmlns:a16="http://schemas.microsoft.com/office/drawing/2014/main" id="{1794B75E-F8EC-1F4F-BC6B-47A6ED3CE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7" y="313549"/>
            <a:ext cx="89451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77"/>
                <a:ea typeface="SimSun" panose="02010600030101010101" pitchFamily="2" charset="-122"/>
                <a:cs typeface="Arial"/>
              </a:rPr>
              <a:t>LABIRINTO OSSEO e MEMBRANOSO </a:t>
            </a:r>
          </a:p>
          <a:p>
            <a:pPr marL="0" marR="0" lvl="0" indent="0" algn="ctr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77"/>
                <a:ea typeface="SimSun" panose="02010600030101010101" pitchFamily="2" charset="-122"/>
                <a:cs typeface="Arial"/>
              </a:rPr>
              <a:t>PERILINFA ed ENDOLINFA</a:t>
            </a:r>
          </a:p>
        </p:txBody>
      </p:sp>
      <p:sp>
        <p:nvSpPr>
          <p:cNvPr id="90115" name="Rettangolo arrotondato 2">
            <a:extLst>
              <a:ext uri="{FF2B5EF4-FFF2-40B4-BE49-F238E27FC236}">
                <a16:creationId xmlns:a16="http://schemas.microsoft.com/office/drawing/2014/main" id="{DDBC0C4E-AD97-AF42-A590-325A91E21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320" y="4238625"/>
            <a:ext cx="2159795" cy="162044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altLang="it-IT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914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6CE8C0-1B6C-8142-80AD-9E173422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610" y="271572"/>
            <a:ext cx="6858000" cy="69056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it-IT" sz="3600" dirty="0">
                <a:latin typeface="Cooper Black" panose="0208090404030B020404" pitchFamily="18" charset="77"/>
              </a:rPr>
              <a:t>ORECCHIO  INTERNO</a:t>
            </a:r>
            <a:br>
              <a:rPr lang="it-IT" sz="3600" dirty="0">
                <a:latin typeface="Cooper Black" panose="0208090404030B020404" pitchFamily="18" charset="77"/>
              </a:rPr>
            </a:br>
            <a:r>
              <a:rPr lang="it-IT" sz="3600" dirty="0">
                <a:latin typeface="Cooper Black" panose="0208090404030B020404" pitchFamily="18" charset="77"/>
              </a:rPr>
              <a:t>VESTIBOLO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D08C0B-5C42-254C-AB1C-05490A6C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7" y="1184564"/>
            <a:ext cx="8624455" cy="5465618"/>
          </a:xfrm>
        </p:spPr>
        <p:txBody>
          <a:bodyPr/>
          <a:lstStyle/>
          <a:p>
            <a:pPr eaLnBrk="1" hangingPunct="1">
              <a:defRPr/>
            </a:pPr>
            <a:r>
              <a:rPr lang="it-IT" sz="2600" dirty="0">
                <a:latin typeface="Copperplate" panose="02000504000000020004" pitchFamily="2" charset="77"/>
              </a:rPr>
              <a:t>È la porzione del LABIRINTO che è costituita dalle strutture coinvolte nella sensibilità specifica dell’ EQUILIBRIO.</a:t>
            </a:r>
          </a:p>
          <a:p>
            <a:pPr marL="0" indent="0" eaLnBrk="1" hangingPunct="1">
              <a:buNone/>
              <a:defRPr/>
            </a:pPr>
            <a:endParaRPr lang="it-IT" sz="2600" dirty="0">
              <a:latin typeface="Copperplate" panose="02000504000000020004" pitchFamily="2" charset="77"/>
            </a:endParaRPr>
          </a:p>
          <a:p>
            <a:pPr eaLnBrk="1" hangingPunct="1">
              <a:defRPr/>
            </a:pPr>
            <a:r>
              <a:rPr lang="it-IT" sz="2600" dirty="0">
                <a:latin typeface="Copperplate" panose="02000504000000020004" pitchFamily="2" charset="77"/>
              </a:rPr>
              <a:t>E’ costituito da :</a:t>
            </a:r>
          </a:p>
          <a:p>
            <a:pPr eaLnBrk="1" hangingPunct="1">
              <a:defRPr/>
            </a:pPr>
            <a:r>
              <a:rPr lang="it-IT" sz="2600" dirty="0">
                <a:latin typeface="Copperplate" panose="02000504000000020004" pitchFamily="2" charset="77"/>
              </a:rPr>
              <a:t>- CANALI SEMICIRCOLARI con relative AMPOLLE, DISPOSTI SECONDO I 3 ASSI DELLO SPAZIO, DEPUTATI ALLA RICEZIONE DEI MOVIMENTI ROTATORI;</a:t>
            </a:r>
          </a:p>
          <a:p>
            <a:pPr eaLnBrk="1" hangingPunct="1">
              <a:defRPr/>
            </a:pPr>
            <a:r>
              <a:rPr lang="it-IT" sz="2600" dirty="0">
                <a:latin typeface="Copperplate" panose="02000504000000020004" pitchFamily="2" charset="77"/>
              </a:rPr>
              <a:t>- UTRICOLO e SACCULO con relative MACULE, per la ricezione dei Movimenti GRAVITARI e ACCELERAZIONI LINEARI</a:t>
            </a:r>
          </a:p>
          <a:p>
            <a:pPr eaLnBrk="1" hangingPunct="1">
              <a:defRPr/>
            </a:pPr>
            <a:endParaRPr lang="it-IT" sz="2100" b="1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872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D58F7-8D10-094C-9C02-06F551E8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45251"/>
            <a:ext cx="6858000" cy="798911"/>
          </a:xfrm>
        </p:spPr>
        <p:txBody>
          <a:bodyPr/>
          <a:lstStyle/>
          <a:p>
            <a:pPr eaLnBrk="1" hangingPunct="1">
              <a:defRPr/>
            </a:pPr>
            <a:r>
              <a:rPr lang="it-IT" sz="3000" dirty="0">
                <a:latin typeface="Cooper Black" panose="0208090404030B020404" pitchFamily="18" charset="77"/>
              </a:rPr>
              <a:t>AMPOLLE e CRESTE AMPOLLARI</a:t>
            </a:r>
          </a:p>
        </p:txBody>
      </p:sp>
      <p:pic>
        <p:nvPicPr>
          <p:cNvPr id="94210" name="Picture 1" descr="1813">
            <a:extLst>
              <a:ext uri="{FF2B5EF4-FFF2-40B4-BE49-F238E27FC236}">
                <a16:creationId xmlns:a16="http://schemas.microsoft.com/office/drawing/2014/main" id="{9DF3CCEC-D575-1443-A328-FEEF231FE0A9}"/>
              </a:ext>
            </a:extLst>
          </p:cNvPr>
          <p:cNvPicPr>
            <a:picLocks noGrp="1" noChangeAspect="1" noChangeArrowheads="1"/>
          </p:cNvPicPr>
          <p:nvPr isPhoto="1"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576" y="954296"/>
            <a:ext cx="3708079" cy="4148725"/>
          </a:xfrm>
        </p:spPr>
      </p:pic>
      <p:pic>
        <p:nvPicPr>
          <p:cNvPr id="94211" name="Picture 1" descr="1813">
            <a:extLst>
              <a:ext uri="{FF2B5EF4-FFF2-40B4-BE49-F238E27FC236}">
                <a16:creationId xmlns:a16="http://schemas.microsoft.com/office/drawing/2014/main" id="{3AC1F8B3-BC72-B84E-9A73-337C34E6492B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273" y="1016197"/>
            <a:ext cx="3708079" cy="512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76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1820">
            <a:extLst>
              <a:ext uri="{FF2B5EF4-FFF2-40B4-BE49-F238E27FC236}">
                <a16:creationId xmlns:a16="http://schemas.microsoft.com/office/drawing/2014/main" id="{6620D2BD-4735-384A-A807-275336344A46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5788"/>
            <a:ext cx="9144000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1814">
            <a:extLst>
              <a:ext uri="{FF2B5EF4-FFF2-40B4-BE49-F238E27FC236}">
                <a16:creationId xmlns:a16="http://schemas.microsoft.com/office/drawing/2014/main" id="{B62134C7-29D8-154F-8F6F-CD5FDA90A1C9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251" y="0"/>
            <a:ext cx="5040131" cy="68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514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1815">
            <a:extLst>
              <a:ext uri="{FF2B5EF4-FFF2-40B4-BE49-F238E27FC236}">
                <a16:creationId xmlns:a16="http://schemas.microsoft.com/office/drawing/2014/main" id="{37BE3951-DC38-6340-B06A-7313365F13BA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751" y="0"/>
            <a:ext cx="8603995" cy="67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35BBAD8-0C1D-8DA9-25E8-FF003CADAC88}"/>
              </a:ext>
            </a:extLst>
          </p:cNvPr>
          <p:cNvSpPr txBox="1">
            <a:spLocks/>
          </p:cNvSpPr>
          <p:nvPr/>
        </p:nvSpPr>
        <p:spPr>
          <a:xfrm>
            <a:off x="4572000" y="145251"/>
            <a:ext cx="3429000" cy="7989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sz="3000" dirty="0">
                <a:latin typeface="Cooper Black" panose="0208090404030B020404" pitchFamily="18" charset="77"/>
              </a:rPr>
              <a:t>MACULE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t-IT" sz="3000" dirty="0">
                <a:latin typeface="Cooper Black" panose="0208090404030B020404" pitchFamily="18" charset="77"/>
              </a:rPr>
              <a:t>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t-IT" sz="3000" dirty="0">
                <a:latin typeface="Cooper Black" panose="0208090404030B020404" pitchFamily="18" charset="77"/>
              </a:rPr>
              <a:t>OTOLITI</a:t>
            </a:r>
          </a:p>
        </p:txBody>
      </p:sp>
    </p:spTree>
    <p:extLst>
      <p:ext uri="{BB962C8B-B14F-4D97-AF65-F5344CB8AC3E}">
        <p14:creationId xmlns:p14="http://schemas.microsoft.com/office/powerpoint/2010/main" val="3224027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1815">
            <a:extLst>
              <a:ext uri="{FF2B5EF4-FFF2-40B4-BE49-F238E27FC236}">
                <a16:creationId xmlns:a16="http://schemas.microsoft.com/office/drawing/2014/main" id="{81E4239C-463C-0F40-9E60-E2FB26A119AA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191" y="0"/>
            <a:ext cx="8188036" cy="680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839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1816">
            <a:extLst>
              <a:ext uri="{FF2B5EF4-FFF2-40B4-BE49-F238E27FC236}">
                <a16:creationId xmlns:a16="http://schemas.microsoft.com/office/drawing/2014/main" id="{B0D8E5ED-0080-6F4F-9D37-EB937F935D26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74" y="477982"/>
            <a:ext cx="8894362" cy="598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859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6CE8C0-1B6C-8142-80AD-9E173422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500" y="227196"/>
            <a:ext cx="6858000" cy="69175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it-IT" sz="3600" dirty="0">
                <a:latin typeface="Cooper Black" panose="0208090404030B020404" pitchFamily="18" charset="77"/>
              </a:rPr>
              <a:t>ORECCHIO  INTERNO</a:t>
            </a:r>
            <a:br>
              <a:rPr lang="it-IT" sz="3600" dirty="0">
                <a:latin typeface="Cooper Black" panose="0208090404030B020404" pitchFamily="18" charset="77"/>
              </a:rPr>
            </a:br>
            <a:r>
              <a:rPr lang="it-IT" sz="3600" dirty="0">
                <a:latin typeface="Cooper Black" panose="0208090404030B020404" pitchFamily="18" charset="77"/>
              </a:rPr>
              <a:t>COCLEA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D08C0B-5C42-254C-AB1C-05490A6C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36" y="1163782"/>
            <a:ext cx="8510155" cy="547600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it-IT" sz="2400" dirty="0">
                <a:latin typeface="Copperplate" panose="02000504000000020004" pitchFamily="2" charset="77"/>
              </a:rPr>
              <a:t>È la porzione del LABIRINTO che è coinvolta nella sensibilità specifica dell’ UDITO.</a:t>
            </a:r>
          </a:p>
          <a:p>
            <a:pPr eaLnBrk="1" hangingPunct="1">
              <a:defRPr/>
            </a:pPr>
            <a:r>
              <a:rPr lang="it-IT" sz="2400" dirty="0">
                <a:latin typeface="Copperplate" panose="02000504000000020004" pitchFamily="2" charset="77"/>
              </a:rPr>
              <a:t>E’ costituito da :</a:t>
            </a:r>
          </a:p>
          <a:p>
            <a:pPr eaLnBrk="1" hangingPunct="1">
              <a:defRPr/>
            </a:pPr>
            <a:r>
              <a:rPr lang="it-IT" sz="2400" dirty="0">
                <a:latin typeface="Copperplate" panose="02000504000000020004" pitchFamily="2" charset="77"/>
              </a:rPr>
              <a:t>- CHIOCCIOLA (o COCLEA OSSEA), Involucro Scheletrico, che è caratterizzato da una morfologia a SPIRALE, che compie 2 giri e mezzo attorno ad un Asse Scheletrico (MODIOLO);</a:t>
            </a:r>
          </a:p>
          <a:p>
            <a:pPr eaLnBrk="1" hangingPunct="1">
              <a:defRPr/>
            </a:pPr>
            <a:r>
              <a:rPr lang="it-IT" sz="2400" dirty="0">
                <a:latin typeface="Copperplate" panose="02000504000000020004" pitchFamily="2" charset="77"/>
              </a:rPr>
              <a:t>- COCLEA, contenuta all’ interno della CHIOCCIOLA. Vi si descrivono il DOTTO VESTIBOLARE nella SCALA VESTIBOLARE  ed il DOTTO TIMPANICO nella SCALA TIMPANICA: contengono PERILINFA. Tra di essi si localizza il DOTTO COCLEARE nella Scala Media contenente ENDOLINFA</a:t>
            </a:r>
            <a:endParaRPr lang="it-IT" sz="2400" b="1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098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>
            <a:extLst>
              <a:ext uri="{FF2B5EF4-FFF2-40B4-BE49-F238E27FC236}">
                <a16:creationId xmlns:a16="http://schemas.microsoft.com/office/drawing/2014/main" id="{859AA0C4-D957-864D-A121-61B87572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82" y="130537"/>
            <a:ext cx="8915209" cy="616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450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>
            <a:extLst>
              <a:ext uri="{FF2B5EF4-FFF2-40B4-BE49-F238E27FC236}">
                <a16:creationId xmlns:a16="http://schemas.microsoft.com/office/drawing/2014/main" id="{651C4386-8C61-A649-8847-09BFAF486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 bwMode="auto">
          <a:xfrm>
            <a:off x="1156098" y="970360"/>
            <a:ext cx="6777038" cy="49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499E0706-861B-9944-8574-4E72B5A8FC8A}"/>
              </a:ext>
            </a:extLst>
          </p:cNvPr>
          <p:cNvSpPr/>
          <p:nvPr/>
        </p:nvSpPr>
        <p:spPr bwMode="auto">
          <a:xfrm>
            <a:off x="2573778" y="2996952"/>
            <a:ext cx="3942439" cy="1512168"/>
          </a:xfrm>
          <a:prstGeom prst="round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300000"/>
            </a:camera>
            <a:lightRig rig="threePt" dir="t"/>
          </a:scene3d>
        </p:spPr>
        <p:txBody>
          <a:bodyPr/>
          <a:lstStyle/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6" name="Rettangolo arrotondato 5">
            <a:extLst>
              <a:ext uri="{FF2B5EF4-FFF2-40B4-BE49-F238E27FC236}">
                <a16:creationId xmlns:a16="http://schemas.microsoft.com/office/drawing/2014/main" id="{E2AA9EA2-2A6A-AB4B-BA75-8FC5366C0164}"/>
              </a:ext>
            </a:extLst>
          </p:cNvPr>
          <p:cNvSpPr/>
          <p:nvPr/>
        </p:nvSpPr>
        <p:spPr bwMode="auto">
          <a:xfrm>
            <a:off x="1329259" y="1005198"/>
            <a:ext cx="1350152" cy="367773"/>
          </a:xfrm>
          <a:prstGeom prst="round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/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03428" name="CasellaDiTesto 2">
            <a:extLst>
              <a:ext uri="{FF2B5EF4-FFF2-40B4-BE49-F238E27FC236}">
                <a16:creationId xmlns:a16="http://schemas.microsoft.com/office/drawing/2014/main" id="{E697A797-82AE-2E4C-8127-5EF110623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593057"/>
            <a:ext cx="1134667" cy="72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35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1° GIRO = GIRO BASALE</a:t>
            </a:r>
          </a:p>
        </p:txBody>
      </p:sp>
      <p:sp>
        <p:nvSpPr>
          <p:cNvPr id="103429" name="Freccia su 6">
            <a:extLst>
              <a:ext uri="{FF2B5EF4-FFF2-40B4-BE49-F238E27FC236}">
                <a16:creationId xmlns:a16="http://schemas.microsoft.com/office/drawing/2014/main" id="{A645FEC3-DED1-D440-829F-926AA07F5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205" y="1431132"/>
            <a:ext cx="34529" cy="161925"/>
          </a:xfrm>
          <a:prstGeom prst="upArrow">
            <a:avLst>
              <a:gd name="adj1" fmla="val 50000"/>
              <a:gd name="adj2" fmla="val 49633"/>
            </a:avLst>
          </a:prstGeom>
          <a:solidFill>
            <a:srgbClr val="FF0000"/>
          </a:solidFill>
          <a:ln w="635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altLang="it-IT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cxnSp>
        <p:nvCxnSpPr>
          <p:cNvPr id="103430" name="Connettore 2 8">
            <a:extLst>
              <a:ext uri="{FF2B5EF4-FFF2-40B4-BE49-F238E27FC236}">
                <a16:creationId xmlns:a16="http://schemas.microsoft.com/office/drawing/2014/main" id="{4F10C726-08D8-1141-9874-EEFBEE05D0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96665" y="2284812"/>
            <a:ext cx="566738" cy="873919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431" name="CasellaDiTesto 9">
            <a:extLst>
              <a:ext uri="{FF2B5EF4-FFF2-40B4-BE49-F238E27FC236}">
                <a16:creationId xmlns:a16="http://schemas.microsoft.com/office/drawing/2014/main" id="{16048B42-2285-EE44-9168-7E80046D6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870" y="2422923"/>
            <a:ext cx="961280" cy="30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35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2° GIRO</a:t>
            </a:r>
            <a:endParaRPr kumimoji="0" lang="it-IT" altLang="it-IT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03432" name="CasellaDiTesto 10">
            <a:extLst>
              <a:ext uri="{FF2B5EF4-FFF2-40B4-BE49-F238E27FC236}">
                <a16:creationId xmlns:a16="http://schemas.microsoft.com/office/drawing/2014/main" id="{0FA2A824-5E80-8E48-9FA1-0C5CF8E97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870" y="1593058"/>
            <a:ext cx="1106237" cy="51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35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3° GIRO</a:t>
            </a:r>
          </a:p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35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mezzo giro</a:t>
            </a:r>
            <a:endParaRPr kumimoji="0" lang="it-IT" altLang="it-IT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314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>
            <a:extLst>
              <a:ext uri="{FF2B5EF4-FFF2-40B4-BE49-F238E27FC236}">
                <a16:creationId xmlns:a16="http://schemas.microsoft.com/office/drawing/2014/main" id="{58C10CAB-F0BF-1B42-9EBE-76F168F1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964" y="875112"/>
            <a:ext cx="6696075" cy="512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5474" name="CasellaDiTesto 1">
            <a:extLst>
              <a:ext uri="{FF2B5EF4-FFF2-40B4-BE49-F238E27FC236}">
                <a16:creationId xmlns:a16="http://schemas.microsoft.com/office/drawing/2014/main" id="{DFA3CC44-97F4-A744-B266-E97733B10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487" y="1970486"/>
            <a:ext cx="871699" cy="30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351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perilinfa</a:t>
            </a:r>
          </a:p>
        </p:txBody>
      </p:sp>
      <p:sp>
        <p:nvSpPr>
          <p:cNvPr id="105475" name="CasellaDiTesto 3">
            <a:extLst>
              <a:ext uri="{FF2B5EF4-FFF2-40B4-BE49-F238E27FC236}">
                <a16:creationId xmlns:a16="http://schemas.microsoft.com/office/drawing/2014/main" id="{47FCBA69-EC76-6C43-9E35-9C9570357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563" y="2781301"/>
            <a:ext cx="871699" cy="30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351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perilinfa</a:t>
            </a:r>
          </a:p>
        </p:txBody>
      </p:sp>
      <p:sp>
        <p:nvSpPr>
          <p:cNvPr id="105476" name="CasellaDiTesto 2">
            <a:extLst>
              <a:ext uri="{FF2B5EF4-FFF2-40B4-BE49-F238E27FC236}">
                <a16:creationId xmlns:a16="http://schemas.microsoft.com/office/drawing/2014/main" id="{43EF52B1-CD54-2D48-8B38-9D7BCC41A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393" y="2247901"/>
            <a:ext cx="901016" cy="30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351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endolinfa</a:t>
            </a:r>
          </a:p>
        </p:txBody>
      </p:sp>
      <p:cxnSp>
        <p:nvCxnSpPr>
          <p:cNvPr id="105477" name="Connettore 2 5">
            <a:extLst>
              <a:ext uri="{FF2B5EF4-FFF2-40B4-BE49-F238E27FC236}">
                <a16:creationId xmlns:a16="http://schemas.microsoft.com/office/drawing/2014/main" id="{5860D37F-0743-C64B-B0A7-8A2EFF9D48F1}"/>
              </a:ext>
            </a:extLst>
          </p:cNvPr>
          <p:cNvCxnSpPr>
            <a:cxnSpLocks/>
          </p:cNvCxnSpPr>
          <p:nvPr/>
        </p:nvCxnSpPr>
        <p:spPr bwMode="auto">
          <a:xfrm>
            <a:off x="2388394" y="2386015"/>
            <a:ext cx="563167" cy="16668"/>
          </a:xfrm>
          <a:prstGeom prst="straightConnector1">
            <a:avLst/>
          </a:prstGeom>
          <a:noFill/>
          <a:ln w="63500" algn="ctr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70424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>
            <a:extLst>
              <a:ext uri="{FF2B5EF4-FFF2-40B4-BE49-F238E27FC236}">
                <a16:creationId xmlns:a16="http://schemas.microsoft.com/office/drawing/2014/main" id="{1796BB4D-F0AA-4243-8184-885BBBBB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869" y="2088573"/>
            <a:ext cx="6723776" cy="464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7522" name="CasellaDiTesto 2">
            <a:extLst>
              <a:ext uri="{FF2B5EF4-FFF2-40B4-BE49-F238E27FC236}">
                <a16:creationId xmlns:a16="http://schemas.microsoft.com/office/drawing/2014/main" id="{03F919AF-BA31-1048-B57E-5D64DFAF1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385" y="149581"/>
            <a:ext cx="667226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336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SimSun" panose="02010600030101010101" pitchFamily="2" charset="-122"/>
                <a:cs typeface="Arial"/>
              </a:rPr>
              <a:t>Nella COCLEA, esiste una Distribuzione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SimSun" panose="02010600030101010101" pitchFamily="2" charset="-122"/>
                <a:cs typeface="Arial"/>
              </a:rPr>
              <a:t>Tonotopica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SimSun" panose="02010600030101010101" pitchFamily="2" charset="-122"/>
                <a:cs typeface="Arial"/>
              </a:rPr>
              <a:t>: i suoni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SimSun" panose="02010600030101010101" pitchFamily="2" charset="-122"/>
                <a:cs typeface="Arial"/>
              </a:rPr>
              <a:t>piu’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SimSun" panose="02010600030101010101" pitchFamily="2" charset="-122"/>
                <a:cs typeface="Arial"/>
              </a:rPr>
              <a:t> ACUTI sono recepiti nel GIRO BASALE della spirale, i suoni INTERMEDI nel GIRO MEDIO ed i suoni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SimSun" panose="02010600030101010101" pitchFamily="2" charset="-122"/>
                <a:cs typeface="Arial"/>
              </a:rPr>
              <a:t>piu’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SimSun" panose="02010600030101010101" pitchFamily="2" charset="-122"/>
                <a:cs typeface="Arial"/>
              </a:rPr>
              <a:t> BASSI nel GIRO APICALE  </a:t>
            </a:r>
          </a:p>
        </p:txBody>
      </p:sp>
    </p:spTree>
    <p:extLst>
      <p:ext uri="{BB962C8B-B14F-4D97-AF65-F5344CB8AC3E}">
        <p14:creationId xmlns:p14="http://schemas.microsoft.com/office/powerpoint/2010/main" val="4233140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>
            <a:extLst>
              <a:ext uri="{FF2B5EF4-FFF2-40B4-BE49-F238E27FC236}">
                <a16:creationId xmlns:a16="http://schemas.microsoft.com/office/drawing/2014/main" id="{59669E15-A259-D142-8D0F-D286D2EF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77" y="88324"/>
            <a:ext cx="8115733" cy="661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0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7" name="image11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704478" y="1495490"/>
            <a:ext cx="5413577" cy="40349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85565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0" name="image113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566686" y="1074911"/>
            <a:ext cx="5760596" cy="44019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419077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4ED49-370B-7848-815A-21711F3E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1663" cy="1430337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</a:rPr>
              <a:t>BULBO OCULARE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86A37A-1D18-734F-AE7E-5C98FFE82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94" y="836712"/>
            <a:ext cx="8640961" cy="5769860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</a:rPr>
              <a:t>Costituito da 3 MEMBRANE concentriche: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SCLERA, che anteriormente si continua con la CORNEA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CORIOIDEA o MEMBRANA VASCOLARE, che continua anteriormente con l’ IRIDE, che presenta l’ apertura della PUPILLA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RETINA o MEMBRANA NERVOSA</a:t>
            </a:r>
          </a:p>
          <a:p>
            <a:pPr marL="0" indent="0"/>
            <a:endParaRPr lang="it-IT" sz="2600" dirty="0">
              <a:solidFill>
                <a:schemeClr val="tx1"/>
              </a:solidFill>
            </a:endParaRPr>
          </a:p>
          <a:p>
            <a:pPr marL="0" indent="0"/>
            <a:r>
              <a:rPr lang="it-IT" sz="2600" dirty="0">
                <a:solidFill>
                  <a:schemeClr val="tx1"/>
                </a:solidFill>
              </a:rPr>
              <a:t>Altre formazioni sono :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l’ UMORE ACQUEO nelle CAMERE ANTERIORE e POSTERIORE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CRISTALLINO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CORPO VITREO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0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4" name="image111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88640"/>
            <a:ext cx="8712968" cy="62209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047748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2" name="image117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558469" y="1891326"/>
            <a:ext cx="7848468" cy="34010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1905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7100</TotalTime>
  <Words>1104</Words>
  <Application>Microsoft Macintosh PowerPoint</Application>
  <PresentationFormat>Presentazione su schermo (4:3)</PresentationFormat>
  <Paragraphs>120</Paragraphs>
  <Slides>49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49</vt:i4>
      </vt:variant>
    </vt:vector>
  </HeadingPairs>
  <TitlesOfParts>
    <vt:vector size="68" baseType="lpstr">
      <vt:lpstr>Arial</vt:lpstr>
      <vt:lpstr>Arial Black</vt:lpstr>
      <vt:lpstr>Arial Rounded MT Bold</vt:lpstr>
      <vt:lpstr>Calibri</vt:lpstr>
      <vt:lpstr>Calibri Light</vt:lpstr>
      <vt:lpstr>Chalkboard</vt:lpstr>
      <vt:lpstr>Chalkboard SE</vt:lpstr>
      <vt:lpstr>Cooper Black</vt:lpstr>
      <vt:lpstr>Copperplate</vt:lpstr>
      <vt:lpstr>Copperplate Gothic Bold</vt:lpstr>
      <vt:lpstr>Gill Sans</vt:lpstr>
      <vt:lpstr>Helvetica</vt:lpstr>
      <vt:lpstr>Tahoma</vt:lpstr>
      <vt:lpstr>Times New Roman</vt:lpstr>
      <vt:lpstr>Wingdings</vt:lpstr>
      <vt:lpstr>Tema di Office</vt:lpstr>
      <vt:lpstr>Tema di Office</vt:lpstr>
      <vt:lpstr>Default</vt:lpstr>
      <vt:lpstr>1_Tema di Office</vt:lpstr>
      <vt:lpstr>Presentazione standard di PowerPoint</vt:lpstr>
      <vt:lpstr>SISTEMA  VISIVO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BULBO OCULARE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APPARATO DIOTTRICO DELL’OCCHIO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SISTEMA  ACUSTICO (Vestibolo – Cocleare)</vt:lpstr>
      <vt:lpstr>SISTEMA  VESTIBOLO-COCLEARE</vt:lpstr>
      <vt:lpstr>OSSO TEMPORALE </vt:lpstr>
      <vt:lpstr>Presentazione standard di PowerPoint</vt:lpstr>
      <vt:lpstr>ORECCHIO</vt:lpstr>
      <vt:lpstr>Presentazione standard di PowerPoint</vt:lpstr>
      <vt:lpstr>Presentazione standard di PowerPoint</vt:lpstr>
      <vt:lpstr>ORECCHIO  ESTERNO</vt:lpstr>
      <vt:lpstr>ORECCHIO MEDIO</vt:lpstr>
      <vt:lpstr>Presentazione standard di PowerPoint</vt:lpstr>
      <vt:lpstr>Presentazione standard di PowerPoint</vt:lpstr>
      <vt:lpstr>ORECCHIO  INTERNO</vt:lpstr>
      <vt:lpstr>Presentazione standard di PowerPoint</vt:lpstr>
      <vt:lpstr>Presentazione standard di PowerPoint</vt:lpstr>
      <vt:lpstr>ORECCHIO  INTERNO VESTIBOLO</vt:lpstr>
      <vt:lpstr>AMPOLLE e CRESTE AMPOLLARI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ORECCHIO  INTERNO COCLEA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VISIVO</dc:title>
  <dc:creator> unife</dc:creator>
  <cp:lastModifiedBy>Utente di Microsoft Office</cp:lastModifiedBy>
  <cp:revision>152</cp:revision>
  <cp:lastPrinted>1601-01-01T00:00:00Z</cp:lastPrinted>
  <dcterms:created xsi:type="dcterms:W3CDTF">2004-03-16T14:31:15Z</dcterms:created>
  <dcterms:modified xsi:type="dcterms:W3CDTF">2023-10-15T12:20:20Z</dcterms:modified>
</cp:coreProperties>
</file>