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4"/>
  </p:notesMasterIdLst>
  <p:sldIdLst>
    <p:sldId id="311" r:id="rId3"/>
    <p:sldId id="313" r:id="rId4"/>
    <p:sldId id="312" r:id="rId5"/>
    <p:sldId id="314" r:id="rId6"/>
    <p:sldId id="317" r:id="rId7"/>
    <p:sldId id="420" r:id="rId8"/>
    <p:sldId id="316" r:id="rId9"/>
    <p:sldId id="421" r:id="rId10"/>
    <p:sldId id="423" r:id="rId11"/>
    <p:sldId id="422" r:id="rId12"/>
    <p:sldId id="424" r:id="rId13"/>
    <p:sldId id="321" r:id="rId14"/>
    <p:sldId id="426" r:id="rId15"/>
    <p:sldId id="425" r:id="rId16"/>
    <p:sldId id="322" r:id="rId17"/>
    <p:sldId id="428" r:id="rId18"/>
    <p:sldId id="326" r:id="rId19"/>
    <p:sldId id="324" r:id="rId20"/>
    <p:sldId id="429" r:id="rId21"/>
    <p:sldId id="430" r:id="rId22"/>
    <p:sldId id="327" r:id="rId23"/>
    <p:sldId id="330" r:id="rId24"/>
    <p:sldId id="329" r:id="rId25"/>
    <p:sldId id="433" r:id="rId26"/>
    <p:sldId id="331" r:id="rId27"/>
    <p:sldId id="434" r:id="rId28"/>
    <p:sldId id="437" r:id="rId29"/>
    <p:sldId id="332" r:id="rId30"/>
    <p:sldId id="435" r:id="rId31"/>
    <p:sldId id="333" r:id="rId32"/>
    <p:sldId id="436" r:id="rId33"/>
    <p:sldId id="334" r:id="rId34"/>
    <p:sldId id="438" r:id="rId35"/>
    <p:sldId id="336" r:id="rId36"/>
    <p:sldId id="335" r:id="rId37"/>
    <p:sldId id="439" r:id="rId38"/>
    <p:sldId id="337" r:id="rId39"/>
    <p:sldId id="338" r:id="rId40"/>
    <p:sldId id="440" r:id="rId41"/>
    <p:sldId id="339" r:id="rId42"/>
    <p:sldId id="343" r:id="rId43"/>
    <p:sldId id="341" r:id="rId44"/>
    <p:sldId id="342" r:id="rId45"/>
    <p:sldId id="442" r:id="rId46"/>
    <p:sldId id="344" r:id="rId47"/>
    <p:sldId id="346" r:id="rId48"/>
    <p:sldId id="443" r:id="rId49"/>
    <p:sldId id="444" r:id="rId50"/>
    <p:sldId id="349" r:id="rId51"/>
    <p:sldId id="355" r:id="rId52"/>
    <p:sldId id="446" r:id="rId53"/>
    <p:sldId id="350" r:id="rId54"/>
    <p:sldId id="352" r:id="rId55"/>
    <p:sldId id="354" r:id="rId56"/>
    <p:sldId id="448" r:id="rId57"/>
    <p:sldId id="450" r:id="rId58"/>
    <p:sldId id="357" r:id="rId59"/>
    <p:sldId id="363" r:id="rId60"/>
    <p:sldId id="452" r:id="rId61"/>
    <p:sldId id="362" r:id="rId62"/>
    <p:sldId id="361" r:id="rId63"/>
    <p:sldId id="364" r:id="rId64"/>
    <p:sldId id="449" r:id="rId65"/>
    <p:sldId id="368" r:id="rId66"/>
    <p:sldId id="369" r:id="rId67"/>
    <p:sldId id="370" r:id="rId68"/>
    <p:sldId id="371" r:id="rId69"/>
    <p:sldId id="372" r:id="rId70"/>
    <p:sldId id="366" r:id="rId71"/>
    <p:sldId id="367" r:id="rId72"/>
    <p:sldId id="457" r:id="rId73"/>
    <p:sldId id="455" r:id="rId74"/>
    <p:sldId id="458" r:id="rId75"/>
    <p:sldId id="365" r:id="rId76"/>
    <p:sldId id="373" r:id="rId77"/>
    <p:sldId id="459" r:id="rId78"/>
    <p:sldId id="374" r:id="rId79"/>
    <p:sldId id="460" r:id="rId80"/>
    <p:sldId id="375" r:id="rId81"/>
    <p:sldId id="461" r:id="rId82"/>
    <p:sldId id="376" r:id="rId8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662"/>
  </p:normalViewPr>
  <p:slideViewPr>
    <p:cSldViewPr>
      <p:cViewPr varScale="1">
        <p:scale>
          <a:sx n="115" d="100"/>
          <a:sy n="115" d="100"/>
        </p:scale>
        <p:origin x="2120" y="20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18</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21</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22</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23</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25</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28</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30</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32</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33</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34</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2</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35</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37</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38</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39</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40</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41</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42</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43</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45</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4DC3C92-C8F8-440D-9DF7-2FB5C6F519A1}" type="slidenum">
              <a:rPr lang="it-IT" altLang="it-IT"/>
              <a:pPr/>
              <a:t>46</a:t>
            </a:fld>
            <a:endParaRPr lang="it-IT" altLang="it-IT"/>
          </a:p>
        </p:txBody>
      </p:sp>
      <p:sp>
        <p:nvSpPr>
          <p:cNvPr id="222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3</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49</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50</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52</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53</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54</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57</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58</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60</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61</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62</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4</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64</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65</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66</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7D7332-B198-410D-9C7B-4F1E015A9745}" type="slidenum">
              <a:rPr lang="it-IT" altLang="it-IT"/>
              <a:pPr/>
              <a:t>67</a:t>
            </a:fld>
            <a:endParaRPr lang="it-IT" altLang="it-IT"/>
          </a:p>
        </p:txBody>
      </p:sp>
      <p:sp>
        <p:nvSpPr>
          <p:cNvPr id="247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68</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3791BC9-0B2A-4ACE-9BC3-AB490B7978AB}" type="slidenum">
              <a:rPr lang="it-IT" altLang="it-IT"/>
              <a:pPr/>
              <a:t>69</a:t>
            </a:fld>
            <a:endParaRPr lang="it-IT" altLang="it-IT"/>
          </a:p>
        </p:txBody>
      </p:sp>
      <p:sp>
        <p:nvSpPr>
          <p:cNvPr id="242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2655A92-D97C-4810-8BF6-3FDBE27669DD}" type="slidenum">
              <a:rPr lang="it-IT" altLang="it-IT"/>
              <a:pPr/>
              <a:t>70</a:t>
            </a:fld>
            <a:endParaRPr lang="it-IT" altLang="it-IT"/>
          </a:p>
        </p:txBody>
      </p:sp>
      <p:sp>
        <p:nvSpPr>
          <p:cNvPr id="243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74</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75</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77</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5</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1B60807-50D7-47F2-BA31-008D8E4A9726}" type="slidenum">
              <a:rPr lang="it-IT" altLang="it-IT"/>
              <a:pPr/>
              <a:t>79</a:t>
            </a:fld>
            <a:endParaRPr lang="it-IT" altLang="it-IT"/>
          </a:p>
        </p:txBody>
      </p:sp>
      <p:sp>
        <p:nvSpPr>
          <p:cNvPr id="251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81</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7</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12</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15</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17</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10/12/24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10/12/24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10/12/24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10/12/24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395536" y="692696"/>
            <a:ext cx="8352928"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59321" y="-136644"/>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548680"/>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53" t="2782" r="4399" b="8789"/>
          <a:stretch>
            <a:fillRect/>
          </a:stretch>
        </p:blipFill>
        <p:spPr bwMode="auto">
          <a:xfrm>
            <a:off x="1907704" y="-3428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467544" y="692696"/>
            <a:ext cx="8352929" cy="5949280"/>
          </a:xfrm>
        </p:spPr>
        <p:txBody>
          <a:bodyPr/>
          <a:lstStyle/>
          <a:p>
            <a:r>
              <a:rPr lang="it-IT" sz="26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755576" y="692696"/>
            <a:ext cx="7920881" cy="5949280"/>
          </a:xfrm>
        </p:spPr>
        <p:txBody>
          <a:bodyPr/>
          <a:lstStyle/>
          <a:p>
            <a:r>
              <a:rPr lang="it-IT" sz="2600" b="1" dirty="0">
                <a:solidFill>
                  <a:schemeClr val="tx1"/>
                </a:solidFill>
                <a:latin typeface="Chalkboard" panose="03050602040202020205" pitchFamily="66" charset="77"/>
              </a:rPr>
              <a:t>Anche l’ AORTA ADDOMINALE presenta RAMI PARIETALI (Arterie LOMBARI) e RAMI VISCERALI che, cranio-</a:t>
            </a:r>
            <a:r>
              <a:rPr lang="it-IT" sz="2600" b="1" dirty="0" err="1">
                <a:solidFill>
                  <a:schemeClr val="tx1"/>
                </a:solidFill>
                <a:latin typeface="Chalkboard" panose="03050602040202020205" pitchFamily="66" charset="77"/>
              </a:rPr>
              <a:t>caudalmente</a:t>
            </a:r>
            <a:r>
              <a:rPr lang="it-IT" sz="2600" b="1" dirty="0">
                <a:solidFill>
                  <a:schemeClr val="tx1"/>
                </a:solidFill>
                <a:latin typeface="Chalkboard" panose="03050602040202020205" pitchFamily="66" charset="77"/>
              </a:rPr>
              <a:t>, sono:</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-ARTERIE FRENICHE INFERIORI (per il Diaframma)</a:t>
            </a:r>
          </a:p>
          <a:p>
            <a:r>
              <a:rPr lang="it-IT" sz="2600" b="1" dirty="0">
                <a:solidFill>
                  <a:schemeClr val="tx1"/>
                </a:solidFill>
                <a:latin typeface="Chalkboard" panose="03050602040202020205" pitchFamily="66" charset="77"/>
              </a:rPr>
              <a:t>-ARTERIA CELIACA</a:t>
            </a:r>
          </a:p>
          <a:p>
            <a:r>
              <a:rPr lang="it-IT" sz="2600" b="1" dirty="0">
                <a:solidFill>
                  <a:schemeClr val="tx1"/>
                </a:solidFill>
                <a:latin typeface="Chalkboard" panose="03050602040202020205" pitchFamily="66" charset="77"/>
              </a:rPr>
              <a:t>-ARTERIE RENALI (per i Reni)</a:t>
            </a:r>
          </a:p>
          <a:p>
            <a:r>
              <a:rPr lang="it-IT" sz="2600" b="1" dirty="0">
                <a:solidFill>
                  <a:schemeClr val="tx1"/>
                </a:solidFill>
                <a:latin typeface="Chalkboard" panose="03050602040202020205" pitchFamily="66" charset="77"/>
              </a:rPr>
              <a:t>-ARTERIA MESENTERICA SUPERIORE e INFERIORE</a:t>
            </a:r>
          </a:p>
          <a:p>
            <a:r>
              <a:rPr lang="it-IT" sz="26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679343" y="692696"/>
            <a:ext cx="80648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467544" y="1089684"/>
            <a:ext cx="8676456"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07904" y="2636912"/>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3568" y="-278913"/>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9552" y="692696"/>
            <a:ext cx="828092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539552" y="1196752"/>
            <a:ext cx="8388424"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0027" y="980728"/>
            <a:ext cx="8064896" cy="5544616"/>
          </a:xfrm>
        </p:spPr>
        <p:txBody>
          <a:bodyPr/>
          <a:lstStyle/>
          <a:p>
            <a:r>
              <a:rPr lang="it-IT" sz="2600" b="1" dirty="0">
                <a:solidFill>
                  <a:schemeClr val="tx1"/>
                </a:solidFill>
                <a:latin typeface="Copperplate Gothic Bold" panose="020E0705020206020404" pitchFamily="34" charset="77"/>
              </a:rPr>
              <a:t>Emette RAMI PARIETALI per le formazioni muscolo-scheletriche del bacino.</a:t>
            </a:r>
          </a:p>
          <a:p>
            <a:r>
              <a:rPr lang="it-IT" sz="26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600" b="1" dirty="0">
                <a:solidFill>
                  <a:schemeClr val="tx1"/>
                </a:solidFill>
                <a:latin typeface="Copperplate Gothic Bold" panose="020E0705020206020404" pitchFamily="34" charset="77"/>
              </a:rPr>
              <a:t>ARTERIE RETTALI MEDIA e INFERIORE</a:t>
            </a:r>
          </a:p>
          <a:p>
            <a:pPr marL="457200" indent="-457200">
              <a:buFontTx/>
              <a:buChar char="-"/>
            </a:pPr>
            <a:r>
              <a:rPr lang="it-IT" sz="2600" b="1" dirty="0">
                <a:solidFill>
                  <a:schemeClr val="tx1"/>
                </a:solidFill>
                <a:latin typeface="Copperplate Gothic Bold" panose="020E0705020206020404" pitchFamily="34" charset="77"/>
              </a:rPr>
              <a:t>ARTERIE VESCICALI SUPERIORE ed INFERIORE</a:t>
            </a:r>
          </a:p>
          <a:p>
            <a:pPr marL="457200" indent="-457200">
              <a:buFontTx/>
              <a:buChar char="-"/>
            </a:pPr>
            <a:r>
              <a:rPr lang="it-IT" sz="2600" b="1" dirty="0">
                <a:solidFill>
                  <a:schemeClr val="tx1"/>
                </a:solidFill>
                <a:latin typeface="Copperplate Gothic Bold" panose="020E0705020206020404" pitchFamily="34" charset="77"/>
              </a:rPr>
              <a:t>ARTERIA UTERINA (nella femmina)</a:t>
            </a:r>
          </a:p>
          <a:p>
            <a:pPr marL="457200" indent="-457200">
              <a:buFontTx/>
              <a:buChar char="-"/>
            </a:pPr>
            <a:r>
              <a:rPr lang="it-IT" sz="26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242156" y="764704"/>
            <a:ext cx="8812088"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539552" y="1123950"/>
            <a:ext cx="8136904" cy="5589240"/>
          </a:xfrm>
        </p:spPr>
        <p:txBody>
          <a:bodyPr/>
          <a:lstStyle/>
          <a:p>
            <a:r>
              <a:rPr lang="it-IT" sz="26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 </a:t>
            </a:r>
          </a:p>
          <a:p>
            <a:pPr>
              <a:buClrTx/>
              <a:buFontTx/>
              <a:buNone/>
            </a:pPr>
            <a:r>
              <a:rPr lang="it-IT" altLang="it-IT" dirty="0">
                <a:solidFill>
                  <a:srgbClr val="7030A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a:t>
            </a:r>
          </a:p>
          <a:p>
            <a:pPr>
              <a:buClrTx/>
              <a:buFontTx/>
              <a:buNone/>
            </a:pPr>
            <a:r>
              <a:rPr lang="it-IT" altLang="it-IT" dirty="0">
                <a:solidFill>
                  <a:srgbClr val="7030A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142" y="620688"/>
            <a:ext cx="8428346"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539552" y="836712"/>
            <a:ext cx="80648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CEFALICA e BASILICA</a:t>
            </a: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1463" y="762000"/>
            <a:ext cx="58166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899592" y="692696"/>
            <a:ext cx="7560840" cy="5589240"/>
          </a:xfrm>
        </p:spPr>
        <p:txBody>
          <a:bodyPr/>
          <a:lstStyle/>
          <a:p>
            <a:r>
              <a:rPr lang="it-IT" sz="25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500" dirty="0">
                <a:solidFill>
                  <a:schemeClr val="tx1"/>
                </a:solidFill>
                <a:latin typeface="Chalkboard SE" panose="03050602040202020205" pitchFamily="66" charset="77"/>
              </a:rPr>
              <a:t>Nella Vena Succlavia</a:t>
            </a:r>
          </a:p>
          <a:p>
            <a:pPr marL="457200" indent="-457200">
              <a:buFontTx/>
              <a:buChar char="-"/>
            </a:pPr>
            <a:r>
              <a:rPr lang="it-IT" sz="2500" dirty="0">
                <a:solidFill>
                  <a:schemeClr val="tx1"/>
                </a:solidFill>
                <a:latin typeface="Chalkboard SE" panose="03050602040202020205" pitchFamily="66" charset="77"/>
              </a:rPr>
              <a:t>Nel SISTEMA AZYGOS: VENA AZYGOS a destra e Sistema </a:t>
            </a:r>
            <a:r>
              <a:rPr lang="it-IT" sz="2500" dirty="0" err="1">
                <a:solidFill>
                  <a:schemeClr val="tx1"/>
                </a:solidFill>
                <a:latin typeface="Chalkboard SE" panose="03050602040202020205" pitchFamily="66" charset="77"/>
              </a:rPr>
              <a:t>Emiazygos</a:t>
            </a:r>
            <a:r>
              <a:rPr lang="it-IT" sz="25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5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755576" y="692696"/>
            <a:ext cx="7992888" cy="5877272"/>
          </a:xfrm>
        </p:spPr>
        <p:txBody>
          <a:bodyPr/>
          <a:lstStyle/>
          <a:p>
            <a:r>
              <a:rPr lang="it-IT" sz="26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620688"/>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467544" y="1052513"/>
            <a:ext cx="8676456"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467544" y="908720"/>
            <a:ext cx="8208912" cy="5734050"/>
          </a:xfrm>
        </p:spPr>
        <p:txBody>
          <a:bodyPr/>
          <a:lstStyle/>
          <a:p>
            <a:r>
              <a:rPr lang="it-IT" sz="26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CAROTIDE COMUNE SINISTRA</a:t>
            </a:r>
          </a:p>
          <a:p>
            <a:pPr marL="457200" indent="-457200">
              <a:buFontTx/>
              <a:buChar char="-"/>
            </a:pPr>
            <a:r>
              <a:rPr lang="it-IT" sz="26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3" t="2448" r="5069" b="13832"/>
          <a:stretch>
            <a:fillRect/>
          </a:stretch>
        </p:blipFill>
        <p:spPr bwMode="auto">
          <a:xfrm>
            <a:off x="0" y="431800"/>
            <a:ext cx="9072563" cy="5616575"/>
          </a:xfrm>
          <a:prstGeom prst="rect">
            <a:avLst/>
          </a:prstGeom>
          <a:noFill/>
          <a:ln>
            <a:noFill/>
          </a:ln>
          <a:effectLst/>
          <a:extLst>
            <a:ext uri="{909E8E84-426E-40DD-AFC4-6F175D3DCCD1}">
              <a14:hiddenFill xmlns:a14="http://schemas.microsoft.com/office/drawing/2010/main">
                <a:blipFill dpi="0" rotWithShape="0">
                  <a:blip/>
                  <a:srcRect l="4933" t="2448" r="5069" b="138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503238"/>
            <a:ext cx="9072563" cy="5822950"/>
          </a:xfrm>
          <a:prstGeom prst="rect">
            <a:avLst/>
          </a:prstGeom>
          <a:noFill/>
          <a:ln>
            <a:noFill/>
          </a:ln>
          <a:effectLst/>
          <a:extLst>
            <a:ext uri="{909E8E84-426E-40DD-AFC4-6F175D3DCCD1}">
              <a14:hiddenFill xmlns:a14="http://schemas.microsoft.com/office/drawing/2010/main">
                <a:blipFill dpi="0" rotWithShape="0">
                  <a:blip/>
                  <a:srcRect l="4652" t="5397" r="4796" b="1451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04025"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419475" y="3687763"/>
            <a:ext cx="3457575" cy="317023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Line 4"/>
          <p:cNvSpPr>
            <a:spLocks noChangeShapeType="1"/>
          </p:cNvSpPr>
          <p:nvPr/>
        </p:nvSpPr>
        <p:spPr bwMode="auto">
          <a:xfrm>
            <a:off x="4859338" y="1268413"/>
            <a:ext cx="73025" cy="3673475"/>
          </a:xfrm>
          <a:prstGeom prst="line">
            <a:avLst/>
          </a:prstGeom>
          <a:noFill/>
          <a:ln w="5724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39CFDE-5103-D045-93D7-FE366BBB7776}"/>
              </a:ext>
            </a:extLst>
          </p:cNvPr>
          <p:cNvSpPr>
            <a:spLocks noGrp="1"/>
          </p:cNvSpPr>
          <p:nvPr>
            <p:ph type="title"/>
          </p:nvPr>
        </p:nvSpPr>
        <p:spPr>
          <a:xfrm>
            <a:off x="683568" y="213285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ALTRI ORGANI LINFOIDI</a:t>
            </a:r>
          </a:p>
        </p:txBody>
      </p:sp>
    </p:spTree>
    <p:extLst>
      <p:ext uri="{BB962C8B-B14F-4D97-AF65-F5344CB8AC3E}">
        <p14:creationId xmlns:p14="http://schemas.microsoft.com/office/powerpoint/2010/main" val="1670041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3869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E0C6E-3562-D446-AE32-125EB9F46E0E}"/>
              </a:ext>
            </a:extLst>
          </p:cNvPr>
          <p:cNvSpPr>
            <a:spLocks noGrp="1"/>
          </p:cNvSpPr>
          <p:nvPr>
            <p:ph type="title"/>
          </p:nvPr>
        </p:nvSpPr>
        <p:spPr>
          <a:xfrm>
            <a:off x="-11306" y="0"/>
            <a:ext cx="9144000" cy="1143000"/>
          </a:xfrm>
        </p:spPr>
        <p:txBody>
          <a:bodyPr>
            <a:normAutofit fontScale="90000"/>
          </a:bodyPr>
          <a:lstStyle/>
          <a:p>
            <a:r>
              <a:rPr lang="it-IT" sz="3200" dirty="0">
                <a:latin typeface="Gurmukhi MN" panose="02020600050405020304" pitchFamily="18" charset="0"/>
                <a:cs typeface="Gurmukhi MN" panose="02020600050405020304" pitchFamily="18" charset="0"/>
              </a:rPr>
              <a:t>TESSUTO LINFOIDE ASSOCIATO ALLE MUCOSE (Mucosa-</a:t>
            </a:r>
            <a:r>
              <a:rPr lang="it-IT" sz="3200" dirty="0" err="1">
                <a:latin typeface="Gurmukhi MN" panose="02020600050405020304" pitchFamily="18" charset="0"/>
                <a:cs typeface="Gurmukhi MN" panose="02020600050405020304" pitchFamily="18" charset="0"/>
              </a:rPr>
              <a:t>Associated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Lymphoid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Tissue</a:t>
            </a:r>
            <a:r>
              <a:rPr lang="it-IT" sz="3200" dirty="0">
                <a:latin typeface="Gurmukhi MN" panose="02020600050405020304" pitchFamily="18" charset="0"/>
                <a:cs typeface="Gurmukhi MN" panose="02020600050405020304" pitchFamily="18" charset="0"/>
              </a:rPr>
              <a:t>)</a:t>
            </a:r>
          </a:p>
        </p:txBody>
      </p:sp>
      <p:sp>
        <p:nvSpPr>
          <p:cNvPr id="3" name="Segnaposto contenuto 2">
            <a:extLst>
              <a:ext uri="{FF2B5EF4-FFF2-40B4-BE49-F238E27FC236}">
                <a16:creationId xmlns:a16="http://schemas.microsoft.com/office/drawing/2014/main" id="{F670979C-E1D3-CB4B-8979-BC1E7060BE41}"/>
              </a:ext>
            </a:extLst>
          </p:cNvPr>
          <p:cNvSpPr>
            <a:spLocks noGrp="1"/>
          </p:cNvSpPr>
          <p:nvPr>
            <p:ph idx="1"/>
          </p:nvPr>
        </p:nvSpPr>
        <p:spPr>
          <a:xfrm>
            <a:off x="611560" y="1120381"/>
            <a:ext cx="7740352" cy="5440362"/>
          </a:xfrm>
        </p:spPr>
        <p:txBody>
          <a:bodyPr>
            <a:normAutofit/>
          </a:bodyPr>
          <a:lstStyle/>
          <a:p>
            <a:pPr marL="0" indent="0">
              <a:buNone/>
            </a:pPr>
            <a:r>
              <a:rPr lang="it-IT" sz="2600" b="1" dirty="0"/>
              <a:t>Sono rappresentati da:</a:t>
            </a:r>
          </a:p>
          <a:p>
            <a:pPr marL="0" indent="0">
              <a:buNone/>
            </a:pPr>
            <a:endParaRPr lang="it-IT" sz="2600" b="1" dirty="0"/>
          </a:p>
          <a:p>
            <a:pPr>
              <a:buFontTx/>
              <a:buChar char="-"/>
            </a:pPr>
            <a:r>
              <a:rPr lang="it-IT" sz="2600" b="1" dirty="0"/>
              <a:t>ANELLO (o ARCO) LINFATICO di WALDEYER nel distretto ORO-FARINGEO  con le TONSILLE PALATINE, LINGUALE, FARINGEA, TUBARICA, LARINGEA;</a:t>
            </a:r>
          </a:p>
          <a:p>
            <a:pPr>
              <a:buFontTx/>
              <a:buChar char="-"/>
            </a:pPr>
            <a:endParaRPr lang="it-IT" sz="2600" b="1" dirty="0"/>
          </a:p>
          <a:p>
            <a:pPr>
              <a:buFontTx/>
              <a:buChar char="-"/>
            </a:pPr>
            <a:r>
              <a:rPr lang="it-IT" sz="2600" b="1" dirty="0"/>
              <a:t>FORMAZIONI LINFOIDI dell’ INTESTINO: PLACCHE di PEYER nell’ Ileo, APPENDICE CECALE (o VERMIFORME), NODULI LINFOIDI della Lamina Propria e/o Tonaca Sottomucosa dell’ Intestino Tenue e Crasso</a:t>
            </a:r>
          </a:p>
        </p:txBody>
      </p:sp>
    </p:spTree>
    <p:extLst>
      <p:ext uri="{BB962C8B-B14F-4D97-AF65-F5344CB8AC3E}">
        <p14:creationId xmlns:p14="http://schemas.microsoft.com/office/powerpoint/2010/main" val="3804282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853" t="2782" r="5310" b="9120"/>
          <a:stretch>
            <a:fillRect/>
          </a:stretch>
        </p:blipFill>
        <p:spPr bwMode="auto">
          <a:xfrm>
            <a:off x="1800225" y="71438"/>
            <a:ext cx="6335713" cy="676751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 I L </a:t>
            </a:r>
            <a:r>
              <a:rPr lang="it-IT" sz="3200" dirty="0" err="1">
                <a:solidFill>
                  <a:schemeClr val="tx1"/>
                </a:solidFill>
                <a:latin typeface="Gurmukhi MN" panose="02020600050405020304" pitchFamily="18" charset="0"/>
                <a:cs typeface="Gurmukhi MN" panose="02020600050405020304" pitchFamily="18" charset="0"/>
              </a:rPr>
              <a:t>Z</a:t>
            </a:r>
            <a:r>
              <a:rPr lang="it-IT" sz="3200" dirty="0">
                <a:solidFill>
                  <a:schemeClr val="tx1"/>
                </a:solidFill>
                <a:latin typeface="Gurmukhi MN" panose="02020600050405020304" pitchFamily="18" charset="0"/>
                <a:cs typeface="Gurmukhi MN" panose="02020600050405020304" pitchFamily="18" charset="0"/>
              </a:rPr>
              <a:t> 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683568" y="804300"/>
            <a:ext cx="8064896" cy="6065912"/>
          </a:xfrm>
        </p:spPr>
        <p:txBody>
          <a:bodyPr/>
          <a:lstStyle/>
          <a:p>
            <a:r>
              <a:rPr lang="it-IT" sz="2600" dirty="0">
                <a:solidFill>
                  <a:schemeClr val="tx1"/>
                </a:solidFill>
                <a:latin typeface="Chalkboard SE" panose="03050602040202020205" pitchFamily="66" charset="77"/>
              </a:rPr>
              <a:t>Organo LINFOIDE, pieno, impari, intraperitoneale e localizzato nell’ IPOCONDRIO SINISTRO.</a:t>
            </a:r>
          </a:p>
          <a:p>
            <a:r>
              <a:rPr lang="it-IT" sz="2600" dirty="0">
                <a:solidFill>
                  <a:schemeClr val="tx1"/>
                </a:solidFill>
                <a:latin typeface="Chalkboard SE" panose="03050602040202020205" pitchFamily="66" charset="77"/>
              </a:rPr>
              <a:t>Prende rapporto con la Parete Addominale Antero-Laterale, il Muscolo Diaframma, il Fondo dello Stomaco, il Rene Sinistro, la Coda del Pancreas.</a:t>
            </a:r>
          </a:p>
          <a:p>
            <a:r>
              <a:rPr lang="it-IT" sz="26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600" dirty="0">
                <a:solidFill>
                  <a:schemeClr val="tx1"/>
                </a:solidFill>
                <a:latin typeface="Chalkboard SE" panose="03050602040202020205" pitchFamily="66" charset="77"/>
              </a:rPr>
              <a:t>A differenza dei Linfonodi, la MILZA «setaccia» e «filtra» il Sangue (anziché la Linfa), al fine di identificarvi possibili agenti potenzialmente dannosi per l’ organismo.   </a:t>
            </a:r>
          </a:p>
        </p:txBody>
      </p:sp>
    </p:spTree>
    <p:extLst>
      <p:ext uri="{BB962C8B-B14F-4D97-AF65-F5344CB8AC3E}">
        <p14:creationId xmlns:p14="http://schemas.microsoft.com/office/powerpoint/2010/main" val="4266359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AC8B8-7003-3149-A559-CDF16B18A240}"/>
              </a:ext>
            </a:extLst>
          </p:cNvPr>
          <p:cNvSpPr>
            <a:spLocks noGrp="1"/>
          </p:cNvSpPr>
          <p:nvPr>
            <p:ph type="title"/>
          </p:nvPr>
        </p:nvSpPr>
        <p:spPr>
          <a:xfrm>
            <a:off x="665185"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DELLA MILZA</a:t>
            </a:r>
          </a:p>
        </p:txBody>
      </p:sp>
      <p:sp>
        <p:nvSpPr>
          <p:cNvPr id="3" name="Segnaposto contenuto 2">
            <a:extLst>
              <a:ext uri="{FF2B5EF4-FFF2-40B4-BE49-F238E27FC236}">
                <a16:creationId xmlns:a16="http://schemas.microsoft.com/office/drawing/2014/main" id="{39B0D27A-69AB-F646-83F0-28272CD096DD}"/>
              </a:ext>
            </a:extLst>
          </p:cNvPr>
          <p:cNvSpPr>
            <a:spLocks noGrp="1"/>
          </p:cNvSpPr>
          <p:nvPr>
            <p:ph idx="1"/>
          </p:nvPr>
        </p:nvSpPr>
        <p:spPr>
          <a:xfrm>
            <a:off x="509412" y="764704"/>
            <a:ext cx="8064896" cy="5905450"/>
          </a:xfrm>
        </p:spPr>
        <p:txBody>
          <a:bodyPr/>
          <a:lstStyle/>
          <a:p>
            <a:r>
              <a:rPr lang="it-IT" sz="2400" dirty="0">
                <a:solidFill>
                  <a:schemeClr val="tx1"/>
                </a:solidFill>
                <a:latin typeface="Chalkboard SE" panose="03050602040202020205" pitchFamily="66" charset="77"/>
              </a:rPr>
              <a:t>La MILZA è rivestita da una CAPSULA FIBRO-MUSCOLARE (Muscolatura Liscia)</a:t>
            </a:r>
          </a:p>
          <a:p>
            <a:endParaRPr lang="it-IT" sz="2400" dirty="0">
              <a:solidFill>
                <a:schemeClr val="tx1"/>
              </a:solidFill>
              <a:latin typeface="Chalkboard SE" panose="03050602040202020205" pitchFamily="66" charset="77"/>
            </a:endParaRPr>
          </a:p>
          <a:p>
            <a:r>
              <a:rPr lang="it-IT" sz="2400" dirty="0">
                <a:solidFill>
                  <a:schemeClr val="tx1"/>
                </a:solidFill>
                <a:latin typeface="Chalkboard SE" panose="03050602040202020205" pitchFamily="66" charset="77"/>
              </a:rPr>
              <a:t>Il Tessuto Linfoide della MILZA si organizza in:</a:t>
            </a:r>
          </a:p>
          <a:p>
            <a:pPr marL="457200" indent="-457200">
              <a:buFontTx/>
              <a:buChar char="-"/>
            </a:pPr>
            <a:r>
              <a:rPr lang="it-IT" sz="2400" dirty="0">
                <a:solidFill>
                  <a:schemeClr val="tx1"/>
                </a:solidFill>
                <a:latin typeface="Chalkboard SE" panose="03050602040202020205" pitchFamily="66" charset="77"/>
              </a:rPr>
              <a:t>POLPA BIANCA, il cui tessuto linfoide segue le Ramificazioni della Arteria Splenica o Lienale, provvista di Fibrocellule Muscolari </a:t>
            </a:r>
            <a:r>
              <a:rPr lang="it-IT" sz="2400">
                <a:solidFill>
                  <a:schemeClr val="tx1"/>
                </a:solidFill>
                <a:latin typeface="Chalkboard SE" panose="03050602040202020205" pitchFamily="66" charset="77"/>
              </a:rPr>
              <a:t>Lisce;</a:t>
            </a:r>
          </a:p>
          <a:p>
            <a:pPr marL="0" indent="0"/>
            <a:endParaRPr lang="it-IT" sz="2400" dirty="0">
              <a:solidFill>
                <a:schemeClr val="tx1"/>
              </a:solidFill>
              <a:latin typeface="Chalkboard SE" panose="03050602040202020205" pitchFamily="66" charset="77"/>
            </a:endParaRPr>
          </a:p>
          <a:p>
            <a:pPr marL="457200" indent="-457200">
              <a:buFontTx/>
              <a:buChar char="-"/>
            </a:pPr>
            <a:r>
              <a:rPr lang="it-IT" sz="2400" dirty="0">
                <a:solidFill>
                  <a:schemeClr val="tx1"/>
                </a:solidFill>
                <a:latin typeface="Chalkboard SE" panose="03050602040202020205" pitchFamily="66" charset="77"/>
              </a:rPr>
              <a:t>POLPA ROSSA è prevalentemente costituita da Eritrociti, che vengono selezionati da Cellule Linfoidi per sottoporli a Eritrocateresi. </a:t>
            </a:r>
          </a:p>
        </p:txBody>
      </p:sp>
    </p:spTree>
    <p:extLst>
      <p:ext uri="{BB962C8B-B14F-4D97-AF65-F5344CB8AC3E}">
        <p14:creationId xmlns:p14="http://schemas.microsoft.com/office/powerpoint/2010/main" val="12296686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Rectangle 1"/>
          <p:cNvSpPr>
            <a:spLocks noGrp="1" noChangeArrowheads="1"/>
          </p:cNvSpPr>
          <p:nvPr>
            <p:ph type="title" idx="4294967295"/>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MILZA: CIRCOLAZIONE APERTA e CHIUSA</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78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563237" y="692696"/>
            <a:ext cx="8064896" cy="5733256"/>
          </a:xfrm>
        </p:spPr>
        <p:txBody>
          <a:bodyPr/>
          <a:lstStyle/>
          <a:p>
            <a:r>
              <a:rPr lang="it-IT" sz="26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6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1187624" y="620688"/>
            <a:ext cx="7056784" cy="5877272"/>
          </a:xfrm>
        </p:spPr>
        <p:txBody>
          <a:bodyPr/>
          <a:lstStyle/>
          <a:p>
            <a:r>
              <a:rPr lang="it-IT" sz="2800" dirty="0">
                <a:solidFill>
                  <a:schemeClr val="tx1"/>
                </a:solidFill>
                <a:latin typeface="Chalkboard SE" panose="03050602040202020205" pitchFamily="66" charset="77"/>
              </a:rPr>
              <a:t>Organo LINFOIDE impari localizzato nel MEDIASTINO della Cavità Toracica, </a:t>
            </a:r>
            <a:r>
              <a:rPr lang="it-IT" sz="2800" dirty="0" err="1">
                <a:solidFill>
                  <a:schemeClr val="tx1"/>
                </a:solidFill>
                <a:latin typeface="Chalkboard SE" panose="03050602040202020205" pitchFamily="66" charset="77"/>
              </a:rPr>
              <a:t>antero</a:t>
            </a:r>
            <a:r>
              <a:rPr lang="it-IT" sz="2800" dirty="0">
                <a:solidFill>
                  <a:schemeClr val="tx1"/>
                </a:solidFill>
                <a:latin typeface="Chalkboard SE" panose="03050602040202020205" pitchFamily="66" charset="77"/>
              </a:rPr>
              <a:t>-superiormente rispetto al Cuore nel suo Sacco Pericardico.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Fino all’ età adolescenziale provvede a differenziare i LINFOCITI «T» (</a:t>
            </a:r>
            <a:r>
              <a:rPr lang="it-IT" sz="2800" dirty="0" err="1">
                <a:solidFill>
                  <a:schemeClr val="tx1"/>
                </a:solidFill>
                <a:latin typeface="Chalkboard SE" panose="03050602040202020205" pitchFamily="66" charset="77"/>
              </a:rPr>
              <a:t>Timociti</a:t>
            </a:r>
            <a:r>
              <a:rPr lang="it-IT" sz="2800" dirty="0">
                <a:solidFill>
                  <a:schemeClr val="tx1"/>
                </a:solidFill>
                <a:latin typeface="Chalkboard SE" panose="03050602040202020205" pitchFamily="66" charset="77"/>
              </a:rPr>
              <a:t>).</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Successivamente all’ adolescenza, va incontro ad una regressione morfo-funzionale a tessuto adiposo.</a:t>
            </a:r>
          </a:p>
          <a:p>
            <a:endParaRPr lang="it-IT" sz="26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381974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90872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6014</TotalTime>
  <Words>2045</Words>
  <Application>Microsoft Macintosh PowerPoint</Application>
  <PresentationFormat>Presentazione su schermo (4:3)</PresentationFormat>
  <Paragraphs>228</Paragraphs>
  <Slides>81</Slides>
  <Notes>51</Notes>
  <HiddenSlides>0</HiddenSlides>
  <MMClips>0</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81</vt:i4>
      </vt:variant>
    </vt:vector>
  </HeadingPairs>
  <TitlesOfParts>
    <vt:vector size="95" baseType="lpstr">
      <vt:lpstr>Arial</vt:lpstr>
      <vt:lpstr>Arial Black</vt:lpstr>
      <vt:lpstr>Calibri</vt:lpstr>
      <vt:lpstr>Century Schoolbook</vt:lpstr>
      <vt:lpstr>Chalkboard</vt:lpstr>
      <vt:lpstr>Chalkboard SE</vt:lpstr>
      <vt:lpstr>Comic Sans MS</vt:lpstr>
      <vt:lpstr>Copperplate</vt:lpstr>
      <vt:lpstr>Copperplate Gothic Bold</vt:lpstr>
      <vt:lpstr>Gurmukhi MN</vt:lpstr>
      <vt:lpstr>Times New Roman</vt:lpstr>
      <vt:lpstr>Wingdings</vt:lpstr>
      <vt:lpstr>Tema di Office</vt:lpstr>
      <vt:lpstr>Office Theme</vt:lpstr>
      <vt:lpstr>ARTERIE  della  GRANDE CIRCOLAZIONE</vt:lpstr>
      <vt:lpstr>Presentazione standard di PowerPoint</vt:lpstr>
      <vt:lpstr>SISTEMA ARTERIOSO  DELLA GRANDE CIRCOLAZIONE</vt:lpstr>
      <vt:lpstr>Presentazione standard di PowerPoint</vt:lpstr>
      <vt:lpstr>Presentazione standard di PowerPoint</vt:lpstr>
      <vt:lpstr>ARCO DELL’ AORTA</vt:lpstr>
      <vt:lpstr>ARCO AORTICO e DIRAMAZIONI</vt:lpstr>
      <vt:lpstr>SISTEMA ARTERIOSO CAROTIDEO</vt:lpstr>
      <vt:lpstr>ARTERIA CAROTIDE ESTERNA</vt:lpstr>
      <vt:lpstr>Presentazione standard di PowerPoint</vt:lpstr>
      <vt:lpstr>ARTERIA CAROTIDE INTERNA</vt:lpstr>
      <vt:lpstr>Presentazione standard di PowerPoint</vt:lpstr>
      <vt:lpstr>ARTERIA SUCCLAVIA</vt:lpstr>
      <vt:lpstr>Presentazione standard di PowerPoint</vt:lpstr>
      <vt:lpstr>Presentazione standard di PowerPoint</vt:lpstr>
      <vt:lpstr>AORTA  DISCENDENTE</vt:lpstr>
      <vt:lpstr>Presentazione standard di PowerPoint</vt:lpstr>
      <vt:lpstr>SCHEMA DELLE RAMIFICAZIONI DELL’ AORTA DISCENDENTE</vt:lpstr>
      <vt:lpstr>AORTA  DISCENDENTE  TORACICA</vt:lpstr>
      <vt:lpstr>AORTA  DISCENDENTE  ADDOMINALE</vt:lpstr>
      <vt:lpstr>TRIPODE  CELIACO</vt:lpstr>
      <vt:lpstr>ARTERIE MESENTERICHE SUPERIORE  ed INFERIORE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ARTERIA ILIACA ESTERNA</vt:lpstr>
      <vt:lpstr>Presentazione standard di PowerPoint</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VENE  DEL  COLLO</vt:lpstr>
      <vt:lpstr>Presentazione standard di PowerPoint</vt:lpstr>
      <vt:lpstr>SENI VENOSI della DURA MADRE</vt:lpstr>
      <vt:lpstr>DRENAGGIO VENOSO dell’ ARTO SUPERIORE</vt:lpstr>
      <vt:lpstr>Presentazione standard di PowerPoint</vt:lpstr>
      <vt:lpstr>VENE CEFALICA e BASILICA</vt:lpstr>
      <vt:lpstr>DRENAGGIO VENOSO DEL TORACE</vt:lpstr>
      <vt:lpstr>TRIBUTARIE DELLA VENA CAVA INFERIORE</vt:lpstr>
      <vt:lpstr>VENA CAVA INFERIORE</vt:lpstr>
      <vt:lpstr>VENA  PORTA</vt:lpstr>
      <vt:lpstr>DRENAGGIO VENOSO dell’ ARTO INFERIORE</vt:lpstr>
      <vt:lpstr>Presentazione standard di PowerPoint</vt:lpstr>
      <vt:lpstr>VENE  SAFENE</vt:lpstr>
      <vt:lpstr>Presentazione standard di PowerPoint</vt:lpstr>
      <vt:lpstr>SISTEMA CIRCOLATORIO LINFATICO (sintesi)</vt:lpstr>
      <vt:lpstr>Presentazione standard di PowerPoint</vt:lpstr>
      <vt:lpstr>Presentazione standard di PowerPoint</vt:lpstr>
      <vt:lpstr>SCHEMA  MORFO-FUNZIONALE DEL SISTEMA  CIRCOLATORIO LINFATICO</vt:lpstr>
      <vt:lpstr>Presentazione standard di PowerPoint</vt:lpstr>
      <vt:lpstr>PERCORSO SCHEMATICO DELLA LINFA</vt:lpstr>
      <vt:lpstr>SISTEMA CIRCOLATORIO LINFATICO</vt:lpstr>
      <vt:lpstr>Presentazione standard di PowerPoint</vt:lpstr>
      <vt:lpstr>LINFONODI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ALTRI ORGANI LINFOIDI</vt:lpstr>
      <vt:lpstr>Presentazione standard di PowerPoint</vt:lpstr>
      <vt:lpstr>TESSUTO LINFOIDE ASSOCIATO ALLE MUCOSE (Mucosa-Associated Lymphoid Tissue)</vt:lpstr>
      <vt:lpstr>Presentazione standard di PowerPoint</vt:lpstr>
      <vt:lpstr>Presentazione standard di PowerPoint</vt:lpstr>
      <vt:lpstr>M I L Z A</vt:lpstr>
      <vt:lpstr>ANATOMIA TOPOGRAFICA DELLA MILZA</vt:lpstr>
      <vt:lpstr>STRUTTURA DELLA MILZA</vt:lpstr>
      <vt:lpstr>MILZA: CIRCOLAZIONE APERTA e CHIUSA</vt:lpstr>
      <vt:lpstr>T I M 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451</cp:revision>
  <cp:lastPrinted>2020-02-13T11:48:13Z</cp:lastPrinted>
  <dcterms:created xsi:type="dcterms:W3CDTF">2000-11-30T12:44:42Z</dcterms:created>
  <dcterms:modified xsi:type="dcterms:W3CDTF">2024-10-12T10:00:53Z</dcterms:modified>
</cp:coreProperties>
</file>