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1"/>
  </p:notesMasterIdLst>
  <p:sldIdLst>
    <p:sldId id="256" r:id="rId2"/>
    <p:sldId id="259" r:id="rId3"/>
    <p:sldId id="347" r:id="rId4"/>
    <p:sldId id="257" r:id="rId5"/>
    <p:sldId id="351" r:id="rId6"/>
    <p:sldId id="261" r:id="rId7"/>
    <p:sldId id="264" r:id="rId8"/>
    <p:sldId id="267" r:id="rId9"/>
    <p:sldId id="262" r:id="rId10"/>
    <p:sldId id="345" r:id="rId11"/>
    <p:sldId id="270" r:id="rId12"/>
    <p:sldId id="273" r:id="rId13"/>
    <p:sldId id="272" r:id="rId14"/>
    <p:sldId id="348" r:id="rId15"/>
    <p:sldId id="346" r:id="rId16"/>
    <p:sldId id="274" r:id="rId17"/>
    <p:sldId id="349" r:id="rId18"/>
    <p:sldId id="350" r:id="rId19"/>
    <p:sldId id="352" r:id="rId20"/>
    <p:sldId id="281" r:id="rId21"/>
    <p:sldId id="283" r:id="rId22"/>
    <p:sldId id="280" r:id="rId23"/>
    <p:sldId id="282" r:id="rId24"/>
    <p:sldId id="284" r:id="rId25"/>
    <p:sldId id="285" r:id="rId26"/>
    <p:sldId id="286" r:id="rId27"/>
    <p:sldId id="287" r:id="rId28"/>
    <p:sldId id="289" r:id="rId29"/>
    <p:sldId id="292" r:id="rId30"/>
    <p:sldId id="293" r:id="rId31"/>
    <p:sldId id="295" r:id="rId32"/>
    <p:sldId id="294" r:id="rId33"/>
    <p:sldId id="299" r:id="rId34"/>
    <p:sldId id="301" r:id="rId35"/>
    <p:sldId id="276" r:id="rId36"/>
    <p:sldId id="302"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5" r:id="rId54"/>
    <p:sldId id="338" r:id="rId55"/>
    <p:sldId id="341" r:id="rId56"/>
    <p:sldId id="355" r:id="rId57"/>
    <p:sldId id="342" r:id="rId58"/>
    <p:sldId id="343" r:id="rId59"/>
    <p:sldId id="344" r:id="rId6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48"/>
  </p:normalViewPr>
  <p:slideViewPr>
    <p:cSldViewPr>
      <p:cViewPr varScale="1">
        <p:scale>
          <a:sx n="109" d="100"/>
          <a:sy n="109" d="100"/>
        </p:scale>
        <p:origin x="1866" y="10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2228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20</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22</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23</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2</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31</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32</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36</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54</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55</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58</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59</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7</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8</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10</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r>
              <a:rPr lang="it-IT" altLang="it-IT" sz="3200" dirty="0">
                <a:latin typeface="Arial Black" panose="020B0A04020102020204" pitchFamily="34" charset="0"/>
              </a:rPr>
              <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err="1">
                <a:solidFill>
                  <a:schemeClr val="tx1"/>
                </a:solidFill>
                <a:latin typeface="Comic Sans MS" panose="030F0902030302020204" pitchFamily="66" charset="0"/>
              </a:rPr>
              <a:t>Puo’</a:t>
            </a:r>
            <a:r>
              <a:rPr lang="it-IT" altLang="it-IT" sz="24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1" y="18701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539551" y="692696"/>
            <a:ext cx="8136905"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0"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panose="03050602040202020205" pitchFamily="66" charset="77"/>
            </a:endParaRP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57231"/>
            <a:ext cx="3985294" cy="3648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467544" y="543951"/>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Si localizza </a:t>
            </a:r>
            <a:r>
              <a:rPr lang="it-IT" altLang="it-IT" sz="2600" b="1" dirty="0" err="1">
                <a:solidFill>
                  <a:schemeClr val="tx1"/>
                </a:solidFill>
                <a:latin typeface="Comic Sans MS" panose="030F0902030302020204" pitchFamily="66" charset="0"/>
              </a:rPr>
              <a:t>pressocchè</a:t>
            </a:r>
            <a:r>
              <a:rPr lang="it-IT" altLang="it-IT" sz="2600" b="1" dirty="0">
                <a:solidFill>
                  <a:schemeClr val="tx1"/>
                </a:solidFill>
                <a:latin typeface="Comic Sans MS" panose="030F0902030302020204" pitchFamily="66" charset="0"/>
              </a:rPr>
              <a:t> al CENTRO della PICCOLA PELVI.</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Presenta 2 rilevanti curvature, ANTIVERSIONE ed ANTIFLESSIONE: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spid="_x0000_s1029" r:id="rId4" imgW="4434092" imgH="3735310" progId="">
                  <p:embed/>
                </p:oleObj>
              </mc:Choice>
              <mc:Fallback>
                <p:oleObj r:id="rId4" imgW="4434092" imgH="37353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panose="03050602040202020205" pitchFamily="66" charset="77"/>
              </a:rPr>
              <a:t>La PORZIONE SOPRAVAGINALE del COLLO è connessa da un Sistema Muscolo-Fibroso ANTERO-POSTERIORE (</a:t>
            </a:r>
            <a:r>
              <a:rPr lang="it-IT" altLang="it-IT" sz="2200" b="1" dirty="0" err="1">
                <a:solidFill>
                  <a:schemeClr val="tx1"/>
                </a:solidFill>
                <a:latin typeface="Chalkboard" panose="03050602040202020205" pitchFamily="66" charset="77"/>
              </a:rPr>
              <a:t>Pubo</a:t>
            </a:r>
            <a:r>
              <a:rPr lang="it-IT" altLang="it-IT" sz="22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panose="03050602040202020205" pitchFamily="66" charset="77"/>
              </a:rPr>
              <a:t>Il Sistema dei LEGAMENTI CARDINALI di </a:t>
            </a:r>
            <a:r>
              <a:rPr lang="it-IT" altLang="it-IT" sz="2200" b="1" dirty="0" err="1">
                <a:solidFill>
                  <a:schemeClr val="tx1"/>
                </a:solidFill>
                <a:latin typeface="Chalkboard" panose="03050602040202020205" pitchFamily="66" charset="77"/>
              </a:rPr>
              <a:t>Mackenrodt</a:t>
            </a:r>
            <a:r>
              <a:rPr lang="it-IT" altLang="it-IT" sz="2200" b="1" dirty="0">
                <a:solidFill>
                  <a:schemeClr val="tx1"/>
                </a:solidFill>
                <a:latin typeface="Chalkboard" panose="03050602040202020205" pitchFamily="66" charset="77"/>
              </a:rPr>
              <a:t> connette il Collo Uterino alle Pareti Pelviche Laterali</a:t>
            </a:r>
            <a:r>
              <a:rPr lang="it-IT" altLang="it-IT" sz="2200" b="1" dirty="0" smtClean="0">
                <a:solidFill>
                  <a:schemeClr val="tx1"/>
                </a:solidFill>
                <a:latin typeface="Chalkboard" panose="03050602040202020205" pitchFamily="66" charset="77"/>
              </a:rPr>
              <a:t>.</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64905" y="105273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Di forma </a:t>
            </a:r>
            <a:r>
              <a:rPr lang="it-IT" altLang="it-IT" sz="2600" b="1" dirty="0" err="1">
                <a:solidFill>
                  <a:schemeClr val="tx1"/>
                </a:solidFill>
                <a:latin typeface="Comic Sans MS" panose="030F0902030302020204" pitchFamily="66" charset="0"/>
              </a:rPr>
              <a:t>pressocchè</a:t>
            </a:r>
            <a:r>
              <a:rPr lang="it-IT" altLang="it-IT" sz="26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Vi si </a:t>
            </a: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214754"/>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539552" y="836712"/>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642784" y="798240"/>
            <a:ext cx="8064896" cy="6324600"/>
          </a:xfrm>
          <a:ln/>
        </p:spPr>
        <p:txBody>
          <a:bodyPr/>
          <a:lstStyle/>
          <a:p>
            <a:pPr marL="4763"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Considerando come «Tempo Zero» il giorno d’inizio del Flusso Ematico Mestruale (arco temporale medio 28 </a:t>
            </a:r>
            <a:r>
              <a:rPr lang="it-IT" altLang="it-IT" sz="2400" b="1" dirty="0">
                <a:solidFill>
                  <a:schemeClr val="tx1"/>
                </a:solidFill>
                <a:latin typeface="Comic Sans MS" panose="030F0902030302020204" pitchFamily="66" charset="0"/>
                <a:ea typeface="Cambria Math" panose="02040503050406030204" pitchFamily="18" charset="0"/>
              </a:rPr>
              <a:t>± 5 giorni</a:t>
            </a:r>
            <a:r>
              <a:rPr lang="it-IT" altLang="it-IT" sz="2400" b="1" dirty="0" smtClean="0">
                <a:solidFill>
                  <a:schemeClr val="tx1"/>
                </a:solidFill>
                <a:latin typeface="Comic Sans MS" panose="030F0902030302020204" pitchFamily="66" charset="0"/>
                <a:ea typeface="Cambria Math" panose="02040503050406030204" pitchFamily="18" charset="0"/>
              </a:rPr>
              <a:t>)</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908720"/>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In tale Sistema, viene descritta anche la MAMMELLA, che </a:t>
            </a:r>
            <a:r>
              <a:rPr lang="it-IT" altLang="it-IT" sz="2200" b="1" dirty="0" err="1">
                <a:solidFill>
                  <a:schemeClr val="tx1"/>
                </a:solidFill>
                <a:latin typeface="Comic Sans MS" panose="030F0902030302020204" pitchFamily="66" charset="0"/>
              </a:rPr>
              <a:t>puo’essere</a:t>
            </a:r>
            <a:r>
              <a:rPr lang="it-IT" altLang="it-IT" sz="22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25508" y="286762"/>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908720"/>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42900" y="692696"/>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2204864"/>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sue differenti porzioni costitutive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272380"/>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755576" y="1340768"/>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lume è rivestito da una TONACA MUCOSA con un EPITELIO CILINDRICO SEMPLICE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Tramite la LAMINA PROPRIA poggia direttamente sulla TONACA MUSCOLARE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Esternamente si localizza la TONACA SIEROSA della </a:t>
            </a:r>
            <a:r>
              <a:rPr lang="it-IT" altLang="it-IT" sz="2600" b="1" dirty="0" err="1">
                <a:solidFill>
                  <a:schemeClr val="tx1"/>
                </a:solidFill>
                <a:latin typeface="Comic Sans MS" panose="030F0902030302020204" pitchFamily="66" charset="0"/>
              </a:rPr>
              <a:t>Mesosalpinge</a:t>
            </a:r>
            <a:r>
              <a:rPr lang="it-IT" altLang="it-IT" sz="26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5255" y="260648"/>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1124744"/>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una gravidanza.</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iniziale.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MARGINE ANTERIORE, con l’ ILO dove giunge la formazione peritoneale del MESOVARIO (porzione del Legamento Largo Uterino) contenente vasi e innervazione;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POLO SUPERIORE, con Legamento Sospensore (giunge a livello di L4) e con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1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2809</TotalTime>
  <Words>1888</Words>
  <Application>Microsoft Office PowerPoint</Application>
  <PresentationFormat>Presentazione su schermo (4:3)</PresentationFormat>
  <Paragraphs>236</Paragraphs>
  <Slides>59</Slides>
  <Notes>46</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0</vt:i4>
      </vt:variant>
      <vt:variant>
        <vt:lpstr>Titoli diapositive</vt:lpstr>
      </vt:variant>
      <vt:variant>
        <vt:i4>59</vt:i4>
      </vt:variant>
    </vt:vector>
  </HeadingPairs>
  <TitlesOfParts>
    <vt:vector size="72" baseType="lpstr">
      <vt:lpstr>ＭＳ Ｐゴシック</vt:lpstr>
      <vt:lpstr>SimSun</vt:lpstr>
      <vt:lpstr>Arial</vt:lpstr>
      <vt:lpstr>Arial Black</vt:lpstr>
      <vt:lpstr>Cambria Math</vt:lpstr>
      <vt:lpstr>Chalkboard</vt:lpstr>
      <vt:lpstr>Chalkboard SE</vt:lpstr>
      <vt:lpstr>Comic Sans MS</vt:lpstr>
      <vt:lpstr>Gurmukhi MN</vt:lpstr>
      <vt:lpstr>Lucida Sans Unicode</vt:lpstr>
      <vt:lpstr>Times New Roman</vt:lpstr>
      <vt:lpstr>Wingdings</vt:lpstr>
      <vt:lpstr>Tema di Office</vt:lpstr>
      <vt:lpstr>SISTEMA GENITALE  F E M M I N I L E </vt:lpstr>
      <vt:lpstr>PICCOLA  PELVI  FEMMINILE</vt:lpstr>
      <vt:lpstr>Presentazione standard di PowerPoint</vt:lpstr>
      <vt:lpstr>SISTEMA  GENITALE  FEMMINILE</vt:lpstr>
      <vt:lpstr>O V A I O</vt:lpstr>
      <vt:lpstr>OVAIO</vt:lpstr>
      <vt:lpstr>OVAIO: ASPETTI TOPOGRAFICI</vt:lpstr>
      <vt:lpstr>Presentazione standard di PowerPoint</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U T E R O</vt:lpstr>
      <vt:lpstr>Presentazione standard di PowerPoint</vt:lpstr>
      <vt:lpstr>UTERO: VARIAZIONI DI DIMENSIONI</vt:lpstr>
      <vt:lpstr>UTERO</vt:lpstr>
      <vt:lpstr>UTERO: MORFOLOGIA MACROSCOPICA</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Presentazione standard di PowerPoint</vt:lpstr>
      <vt:lpstr>UTERO VASCOLARIZZAZIONE</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 SCHEMA STRUTTURALE in VARIE FASI FUNZIONALI</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GRILL VITTORIO</cp:lastModifiedBy>
  <cp:revision>404</cp:revision>
  <cp:lastPrinted>2020-02-22T16:24:15Z</cp:lastPrinted>
  <dcterms:created xsi:type="dcterms:W3CDTF">2001-04-16T09:29:16Z</dcterms:created>
  <dcterms:modified xsi:type="dcterms:W3CDTF">2024-11-20T15:15:13Z</dcterms:modified>
</cp:coreProperties>
</file>