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66"/>
  </p:notesMasterIdLst>
  <p:sldIdLst>
    <p:sldId id="256" r:id="rId2"/>
    <p:sldId id="515" r:id="rId3"/>
    <p:sldId id="257" r:id="rId4"/>
    <p:sldId id="495" r:id="rId5"/>
    <p:sldId id="496" r:id="rId6"/>
    <p:sldId id="259" r:id="rId7"/>
    <p:sldId id="290" r:id="rId8"/>
    <p:sldId id="518" r:id="rId9"/>
    <p:sldId id="474" r:id="rId10"/>
    <p:sldId id="516" r:id="rId11"/>
    <p:sldId id="497" r:id="rId12"/>
    <p:sldId id="500" r:id="rId13"/>
    <p:sldId id="501" r:id="rId14"/>
    <p:sldId id="502" r:id="rId15"/>
    <p:sldId id="503" r:id="rId16"/>
    <p:sldId id="504" r:id="rId17"/>
    <p:sldId id="505" r:id="rId18"/>
    <p:sldId id="506" r:id="rId19"/>
    <p:sldId id="517" r:id="rId20"/>
    <p:sldId id="405" r:id="rId21"/>
    <p:sldId id="507" r:id="rId22"/>
    <p:sldId id="508" r:id="rId23"/>
    <p:sldId id="519" r:id="rId24"/>
    <p:sldId id="509" r:id="rId25"/>
    <p:sldId id="510" r:id="rId26"/>
    <p:sldId id="514" r:id="rId27"/>
    <p:sldId id="511" r:id="rId28"/>
    <p:sldId id="512" r:id="rId29"/>
    <p:sldId id="738" r:id="rId30"/>
    <p:sldId id="739" r:id="rId31"/>
    <p:sldId id="740" r:id="rId32"/>
    <p:sldId id="520" r:id="rId33"/>
    <p:sldId id="736" r:id="rId34"/>
    <p:sldId id="700" r:id="rId35"/>
    <p:sldId id="702" r:id="rId36"/>
    <p:sldId id="737" r:id="rId37"/>
    <p:sldId id="735" r:id="rId38"/>
    <p:sldId id="701" r:id="rId39"/>
    <p:sldId id="347" r:id="rId40"/>
    <p:sldId id="352" r:id="rId41"/>
    <p:sldId id="348" r:id="rId42"/>
    <p:sldId id="349" r:id="rId43"/>
    <p:sldId id="493" r:id="rId44"/>
    <p:sldId id="741" r:id="rId45"/>
    <p:sldId id="742" r:id="rId46"/>
    <p:sldId id="743" r:id="rId47"/>
    <p:sldId id="744" r:id="rId48"/>
    <p:sldId id="745" r:id="rId49"/>
    <p:sldId id="746" r:id="rId50"/>
    <p:sldId id="747" r:id="rId51"/>
    <p:sldId id="521" r:id="rId52"/>
    <p:sldId id="748" r:id="rId53"/>
    <p:sldId id="367" r:id="rId54"/>
    <p:sldId id="368" r:id="rId55"/>
    <p:sldId id="369" r:id="rId56"/>
    <p:sldId id="371" r:id="rId57"/>
    <p:sldId id="370" r:id="rId58"/>
    <p:sldId id="377" r:id="rId59"/>
    <p:sldId id="378" r:id="rId60"/>
    <p:sldId id="379" r:id="rId61"/>
    <p:sldId id="380" r:id="rId62"/>
    <p:sldId id="381" r:id="rId63"/>
    <p:sldId id="382" r:id="rId64"/>
    <p:sldId id="403" r:id="rId65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67"/>
      <p:bold r:id="rId68"/>
      <p:italic r:id="rId69"/>
      <p:boldItalic r:id="rId70"/>
    </p:embeddedFont>
    <p:embeddedFont>
      <p:font typeface="Segoe UI Semilight" panose="020B0402040204020203" pitchFamily="34" charset="0"/>
      <p:regular r:id="rId71"/>
      <p:italic r:id="rId72"/>
    </p:embeddedFont>
    <p:embeddedFont>
      <p:font typeface="Source Sans Pro Black" panose="020B0803030403020204" pitchFamily="34" charset="0"/>
      <p:bold r:id="rId73"/>
      <p:boldItalic r:id="rId74"/>
    </p:embeddedFont>
    <p:embeddedFont>
      <p:font typeface="Swis721 Cn BT" panose="020B0506020202030204" pitchFamily="34" charset="0"/>
      <p:regular r:id="rId75"/>
      <p:bold r:id="rId76"/>
      <p:italic r:id="rId77"/>
      <p:boldItalic r:id="rId78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3FFF8"/>
    <a:srgbClr val="6699FF"/>
    <a:srgbClr val="DDF0FF"/>
    <a:srgbClr val="C5E6FF"/>
    <a:srgbClr val="0099CC"/>
    <a:srgbClr val="3399FF"/>
    <a:srgbClr val="0066FF"/>
    <a:srgbClr val="66CCFF"/>
    <a:srgbClr val="EF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9" autoAdjust="0"/>
    <p:restoredTop sz="96305" autoAdjust="0"/>
  </p:normalViewPr>
  <p:slideViewPr>
    <p:cSldViewPr snapToGrid="0">
      <p:cViewPr>
        <p:scale>
          <a:sx n="66" d="100"/>
          <a:sy n="66" d="100"/>
        </p:scale>
        <p:origin x="2328" y="461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17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DDDD3F-2D95-4540-9F52-71F0B1A0B0D2}" type="datetimeFigureOut">
              <a:rPr lang="it-IT"/>
              <a:pPr>
                <a:defRPr/>
              </a:pPr>
              <a:t>21/11/2024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t-I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E2C590-1641-4C3F-B0E0-6F61337FB1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723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84197ADC-1EE1-42D7-8D1F-B8059AEB83C6}"/>
              </a:ext>
            </a:extLst>
          </p:cNvPr>
          <p:cNvSpPr txBox="1">
            <a:spLocks/>
          </p:cNvSpPr>
          <p:nvPr userDrawn="1"/>
        </p:nvSpPr>
        <p:spPr>
          <a:xfrm>
            <a:off x="0" y="3598156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16</a:t>
            </a:r>
          </a:p>
        </p:txBody>
      </p:sp>
      <p:cxnSp>
        <p:nvCxnSpPr>
          <p:cNvPr id="10" name="Connettore 1 6">
            <a:extLst>
              <a:ext uri="{FF2B5EF4-FFF2-40B4-BE49-F238E27FC236}">
                <a16:creationId xmlns:a16="http://schemas.microsoft.com/office/drawing/2014/main" id="{62577FE3-E13A-4E66-8448-5F5B803BEDA6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20091FC9-851B-4258-8EC3-20ADF77CF6B9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A773AF13-5FAA-459B-B6AC-31BF08A9970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00B050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E77B3AE-5D9F-4406-9C6B-2BFAB37EF49C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pic>
        <p:nvPicPr>
          <p:cNvPr id="18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53D2DE49-E5B7-4E7C-BB09-778287C8FC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uovo logo UniTS">
            <a:extLst>
              <a:ext uri="{FF2B5EF4-FFF2-40B4-BE49-F238E27FC236}">
                <a16:creationId xmlns:a16="http://schemas.microsoft.com/office/drawing/2014/main" id="{48BF067B-0789-48A5-B622-BD9D6B4247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7EBEAEE-4F18-3591-3400-666241AA9CEF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99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74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589164D-ED9E-457E-AE8A-875D6631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B4E2125-2EEC-442C-A87E-8B3014652F92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68B8727-6C62-4211-84F9-10CD97442B2E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 chiusura dei vani: infissi e vetri. Materiali e tecnologie.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B88E710-8B70-44E9-BFA5-EC9FC23A13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00B050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00B050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0C190DE4-FBA8-441D-826A-927C30FC188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16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70C3369-336E-4C2D-ABC3-FD557731A659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9" name="Connettore 1 7">
            <a:extLst>
              <a:ext uri="{FF2B5EF4-FFF2-40B4-BE49-F238E27FC236}">
                <a16:creationId xmlns:a16="http://schemas.microsoft.com/office/drawing/2014/main" id="{5AD04D2A-2C12-4440-B139-C6AF2ABC0714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8">
            <a:extLst>
              <a:ext uri="{FF2B5EF4-FFF2-40B4-BE49-F238E27FC236}">
                <a16:creationId xmlns:a16="http://schemas.microsoft.com/office/drawing/2014/main" id="{29BD3FD7-8B63-49FB-8F92-C2D3D19B2561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FF7AC778-0FA4-42E9-BE8A-CABB50C90497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3FFF8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16</a:t>
            </a:r>
          </a:p>
        </p:txBody>
      </p:sp>
      <p:pic>
        <p:nvPicPr>
          <p:cNvPr id="22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5EE3CAFB-99F2-488A-9E3D-E2FE2F32E5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nuovo logo UniTS">
            <a:extLst>
              <a:ext uri="{FF2B5EF4-FFF2-40B4-BE49-F238E27FC236}">
                <a16:creationId xmlns:a16="http://schemas.microsoft.com/office/drawing/2014/main" id="{81029BEC-1953-4BCE-9714-A418AEBFB1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103078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Durabilità di materiali, elementi e componenti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87C30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87C30A"/>
              </a:solidFill>
              <a:latin typeface="Swis721 Cn BT" panose="020B050602020203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dirty="0">
                <a:solidFill>
                  <a:srgbClr val="87C30A"/>
                </a:solidFill>
                <a:latin typeface="Swis721 Cn BT" panose="020B0506020202030204" pitchFamily="34" charset="0"/>
              </a:rPr>
              <a:t>10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87C3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070F66F9-D969-4688-A52F-CA7989230949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baseline="0" dirty="0">
                <a:solidFill>
                  <a:srgbClr val="F7FDF1"/>
                </a:solidFill>
                <a:latin typeface="Swis721 Cn BT" panose="020B0506020202030204" pitchFamily="34" charset="0"/>
                <a:ea typeface="+mj-ea"/>
                <a:cs typeface="+mj-cs"/>
              </a:rPr>
              <a:t>10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D1E18D3-E0F3-411E-8113-77CF1A180318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Corso di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Tecnologie e soluzioni edilizie per la sostenibilità ambientale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</a:endParaRPr>
          </a:p>
        </p:txBody>
      </p:sp>
      <p:pic>
        <p:nvPicPr>
          <p:cNvPr id="15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4B650AC2-87C5-421C-B1EA-DED6B6953D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uovo logo UniTS">
            <a:extLst>
              <a:ext uri="{FF2B5EF4-FFF2-40B4-BE49-F238E27FC236}">
                <a16:creationId xmlns:a16="http://schemas.microsoft.com/office/drawing/2014/main" id="{650CF97D-25F7-4843-BF50-9DB264A84F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8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1" r:id="rId3"/>
    <p:sldLayoutId id="2147483674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ource Sans Pro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1121E33C-D496-4937-815C-258BD5D4FF8C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La chiusura dei vani: infissi e vetri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00B050"/>
                </a:solidFill>
                <a:cs typeface="Segoe UI Semilight" panose="020B0402040204020203" pitchFamily="34" charset="0"/>
              </a:rPr>
              <a:t>Materiali e tecnologie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Tecnologia del vetro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54E5722-2FFB-8FAE-65DB-E0DA89E98DD9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VETRO IN EDILIZIA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32175-DAE5-BB33-CFC8-71B86D3A7507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 </a:t>
            </a:r>
            <a:r>
              <a:rPr lang="it-IT" b="1" dirty="0">
                <a:solidFill>
                  <a:srgbClr val="00B050"/>
                </a:solidFill>
              </a:rPr>
              <a:t>vetri silico-sodico-calcico </a:t>
            </a:r>
            <a:r>
              <a:rPr lang="it-IT" dirty="0"/>
              <a:t>impiegati in edilizia sono il prodotto dalla </a:t>
            </a:r>
            <a:r>
              <a:rPr lang="it-IT" b="1" dirty="0">
                <a:solidFill>
                  <a:srgbClr val="00B050"/>
                </a:solidFill>
              </a:rPr>
              <a:t>solidificazione senza cristallizzazione </a:t>
            </a:r>
            <a:r>
              <a:rPr lang="it-IT" dirty="0"/>
              <a:t>di un miscuglio omogeneo che fonde a circa 1500°C, composto principalmente dei seguenti elementi.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67A4999-12DE-A3ED-858E-6998CD893492}"/>
              </a:ext>
            </a:extLst>
          </p:cNvPr>
          <p:cNvSpPr txBox="1"/>
          <p:nvPr/>
        </p:nvSpPr>
        <p:spPr>
          <a:xfrm>
            <a:off x="3915008" y="2344181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VETRIFICANTE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79E0DF9-05D4-4661-0B47-EE78D17DD23A}"/>
              </a:ext>
            </a:extLst>
          </p:cNvPr>
          <p:cNvSpPr txBox="1"/>
          <p:nvPr/>
        </p:nvSpPr>
        <p:spPr>
          <a:xfrm>
            <a:off x="5687121" y="2344182"/>
            <a:ext cx="2739017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Silicio</a:t>
            </a:r>
          </a:p>
          <a:p>
            <a:r>
              <a:rPr lang="it-IT" dirty="0"/>
              <a:t>(sabbia, la parte essenziale del vetro, al 70%-72%)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1E05969-4802-224E-1142-7CEA099B2DEA}"/>
              </a:ext>
            </a:extLst>
          </p:cNvPr>
          <p:cNvSpPr txBox="1"/>
          <p:nvPr/>
        </p:nvSpPr>
        <p:spPr>
          <a:xfrm>
            <a:off x="3915008" y="3296681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FONDENTE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3B28801-BEE8-2481-4FEF-19459C374E5F}"/>
              </a:ext>
            </a:extLst>
          </p:cNvPr>
          <p:cNvSpPr txBox="1"/>
          <p:nvPr/>
        </p:nvSpPr>
        <p:spPr>
          <a:xfrm>
            <a:off x="5687121" y="3296682"/>
            <a:ext cx="2739017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Soda (carbonato o solfato di sodio, per abbassare la temperatura di fusione della sabbia, al 15%)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29D9910A-77EE-7205-AFFD-38AA8F0680C3}"/>
              </a:ext>
            </a:extLst>
          </p:cNvPr>
          <p:cNvSpPr txBox="1"/>
          <p:nvPr/>
        </p:nvSpPr>
        <p:spPr>
          <a:xfrm>
            <a:off x="3915008" y="4249181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STABILIZZANTE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DBC6560C-B109-2B05-B9CB-37BB23668052}"/>
              </a:ext>
            </a:extLst>
          </p:cNvPr>
          <p:cNvSpPr txBox="1"/>
          <p:nvPr/>
        </p:nvSpPr>
        <p:spPr>
          <a:xfrm>
            <a:off x="5687121" y="4249182"/>
            <a:ext cx="2739017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Calce (sotto forma di calcare, per stabilizzare il vetro e evitarne cristallizzazione e alterazione, al 10%)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9B111461-BE0E-C71A-77DC-0367FD10C083}"/>
              </a:ext>
            </a:extLst>
          </p:cNvPr>
          <p:cNvSpPr txBox="1"/>
          <p:nvPr/>
        </p:nvSpPr>
        <p:spPr>
          <a:xfrm>
            <a:off x="4749931" y="5201680"/>
            <a:ext cx="1147289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OSSIDI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0F89F498-4E5B-0B99-BD65-5D2EDE5A9DDA}"/>
              </a:ext>
            </a:extLst>
          </p:cNvPr>
          <p:cNvSpPr txBox="1"/>
          <p:nvPr/>
        </p:nvSpPr>
        <p:spPr>
          <a:xfrm>
            <a:off x="6117373" y="5201681"/>
            <a:ext cx="2308765" cy="9705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allumina e magnesio migliorano le proprietà fisiche del vetro (la resistenza agli agenti atmosferici, o la colorazione)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54C1B7E4-356C-B56D-06F1-365F39D196FA}"/>
              </a:ext>
            </a:extLst>
          </p:cNvPr>
          <p:cNvSpPr txBox="1"/>
          <p:nvPr/>
        </p:nvSpPr>
        <p:spPr>
          <a:xfrm>
            <a:off x="586428" y="5201679"/>
            <a:ext cx="1147289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AFFINANTI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BDB842C2-2681-EA91-F7BB-6CBE53283B40}"/>
              </a:ext>
            </a:extLst>
          </p:cNvPr>
          <p:cNvSpPr txBox="1"/>
          <p:nvPr/>
        </p:nvSpPr>
        <p:spPr>
          <a:xfrm>
            <a:off x="1953870" y="5201680"/>
            <a:ext cx="2308765" cy="9705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permettono alla massa disomogenea di vetro fuso di trasformarsi in un fluido chiaro, trasparente e omogeneo</a:t>
            </a:r>
          </a:p>
        </p:txBody>
      </p:sp>
    </p:spTree>
    <p:extLst>
      <p:ext uri="{BB962C8B-B14F-4D97-AF65-F5344CB8AC3E}">
        <p14:creationId xmlns:p14="http://schemas.microsoft.com/office/powerpoint/2010/main" val="71753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Tecnologia del vetro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54E5722-2FFB-8FAE-65DB-E0DA89E98DD9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VETRO IN EDILIZIA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32175-DAE5-BB33-CFC8-71B86D3A7507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b="1" dirty="0">
                <a:solidFill>
                  <a:srgbClr val="00B050"/>
                </a:solidFill>
              </a:rPr>
              <a:t>differenziazione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i tipi di vetro, ottenuti per trattamenti termici, chimici, rivestimento e trattamento superficiale, è volta a ottimizzare le prestazioni riconducibili a diversi requisiti: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b="1" dirty="0">
                <a:solidFill>
                  <a:srgbClr val="00B050"/>
                </a:solidFill>
              </a:rPr>
              <a:t>benessere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ed </a:t>
            </a:r>
            <a:r>
              <a:rPr lang="it-IT" b="1" dirty="0">
                <a:solidFill>
                  <a:srgbClr val="00B050"/>
                </a:solidFill>
              </a:rPr>
              <a:t>efficienza energetica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con lo sfruttamento (o l’esclusione) di apporti passivi e attivi di calore e luce;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b="1" dirty="0">
                <a:solidFill>
                  <a:srgbClr val="00B050"/>
                </a:solidFill>
              </a:rPr>
              <a:t>sicurezza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per sopportare urti e rotture;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b="1" dirty="0">
                <a:solidFill>
                  <a:srgbClr val="00B050"/>
                </a:solidFill>
              </a:rPr>
              <a:t>aspetto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tradotto nella possibilità di ottenere diverse finiture superficiali.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617C6BEF-90A2-7855-5753-04544D3C9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01" t="1425" r="67786" b="34105"/>
          <a:stretch/>
        </p:blipFill>
        <p:spPr>
          <a:xfrm>
            <a:off x="784765" y="2484028"/>
            <a:ext cx="3718461" cy="3692995"/>
          </a:xfrm>
          <a:prstGeom prst="rect">
            <a:avLst/>
          </a:prstGeom>
          <a:scene3d>
            <a:camera prst="orthographicFront">
              <a:rot lat="0" lon="0" rev="9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1369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sz="2600" dirty="0"/>
              <a:t>Caratteristiche fisiche e meccaniche del vetro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657C093-62A3-167C-E9C8-AE8CC099C84C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PROPRIETÀ DEL VETRO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69499E2-8ACF-1918-928A-3EE1D33F1703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vetro è </a:t>
            </a:r>
            <a:r>
              <a:rPr lang="it-IT" b="1" dirty="0">
                <a:solidFill>
                  <a:srgbClr val="00B050"/>
                </a:solidFill>
              </a:rPr>
              <a:t>trasparente</a:t>
            </a:r>
            <a:r>
              <a:rPr lang="it-IT" dirty="0"/>
              <a:t>, duro, presenta una superficie </a:t>
            </a:r>
            <a:r>
              <a:rPr lang="it-IT" b="1" dirty="0">
                <a:solidFill>
                  <a:srgbClr val="00B050"/>
                </a:solidFill>
              </a:rPr>
              <a:t>liscia</a:t>
            </a:r>
            <a:r>
              <a:rPr lang="it-IT" dirty="0"/>
              <a:t> ed è caratterizzato da una </a:t>
            </a:r>
            <a:r>
              <a:rPr lang="it-IT" b="1" dirty="0">
                <a:solidFill>
                  <a:srgbClr val="00B050"/>
                </a:solidFill>
              </a:rPr>
              <a:t>rottura</a:t>
            </a:r>
            <a:r>
              <a:rPr lang="it-IT" dirty="0"/>
              <a:t> di tipo </a:t>
            </a:r>
            <a:r>
              <a:rPr lang="it-IT" b="1" dirty="0">
                <a:solidFill>
                  <a:srgbClr val="00B050"/>
                </a:solidFill>
              </a:rPr>
              <a:t>fragile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Proprietà caratteristiche:</a:t>
            </a:r>
          </a:p>
          <a:p>
            <a:r>
              <a:rPr lang="it-IT" dirty="0"/>
              <a:t>Resistenza  a compressione 1 N mm</a:t>
            </a:r>
            <a:r>
              <a:rPr lang="it-IT" baseline="30000" dirty="0"/>
              <a:t>-2</a:t>
            </a:r>
            <a:r>
              <a:rPr lang="it-IT" dirty="0"/>
              <a:t>;</a:t>
            </a:r>
          </a:p>
          <a:p>
            <a:r>
              <a:rPr lang="it-IT" dirty="0"/>
              <a:t>Resistenza a flessione 40-200 </a:t>
            </a:r>
            <a:r>
              <a:rPr lang="it-IT" dirty="0" err="1"/>
              <a:t>MPa</a:t>
            </a:r>
            <a:r>
              <a:rPr lang="it-IT" dirty="0"/>
              <a:t>;</a:t>
            </a:r>
          </a:p>
          <a:p>
            <a:r>
              <a:rPr lang="it-IT" dirty="0"/>
              <a:t>Modulo di elasticità tangenziale G 38-99 </a:t>
            </a:r>
            <a:r>
              <a:rPr lang="it-IT" dirty="0" err="1"/>
              <a:t>GPa</a:t>
            </a:r>
            <a:r>
              <a:rPr lang="it-IT" dirty="0"/>
              <a:t>;</a:t>
            </a:r>
          </a:p>
          <a:p>
            <a:r>
              <a:rPr lang="it-IT" dirty="0"/>
              <a:t>Densità 2500 kg m</a:t>
            </a:r>
            <a:r>
              <a:rPr lang="it-IT" baseline="30000" dirty="0"/>
              <a:t>-3</a:t>
            </a:r>
            <a:r>
              <a:rPr lang="it-IT" dirty="0"/>
              <a:t>;</a:t>
            </a:r>
          </a:p>
          <a:p>
            <a:r>
              <a:rPr lang="it-IT" dirty="0"/>
              <a:t>Durezza Mohs 6 (superficiale);</a:t>
            </a:r>
          </a:p>
          <a:p>
            <a:r>
              <a:rPr lang="it-IT" dirty="0"/>
              <a:t>Conducibilità termica 1 W (m K)</a:t>
            </a:r>
            <a:r>
              <a:rPr lang="it-IT" baseline="30000" dirty="0"/>
              <a:t>-1</a:t>
            </a:r>
            <a:r>
              <a:rPr lang="it-IT" dirty="0"/>
              <a:t>.</a:t>
            </a:r>
          </a:p>
        </p:txBody>
      </p:sp>
      <p:graphicFrame>
        <p:nvGraphicFramePr>
          <p:cNvPr id="9" name="Tabella 3">
            <a:extLst>
              <a:ext uri="{FF2B5EF4-FFF2-40B4-BE49-F238E27FC236}">
                <a16:creationId xmlns:a16="http://schemas.microsoft.com/office/drawing/2014/main" id="{CA93FB86-5EEE-30D6-589B-0988AC8AD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264123"/>
              </p:ext>
            </p:extLst>
          </p:nvPr>
        </p:nvGraphicFramePr>
        <p:xfrm>
          <a:off x="1438754" y="3844136"/>
          <a:ext cx="6266492" cy="2194560"/>
        </p:xfrm>
        <a:graphic>
          <a:graphicData uri="http://schemas.openxmlformats.org/drawingml/2006/table">
            <a:tbl>
              <a:tblPr firstRow="1" bandRow="1"/>
              <a:tblGrid>
                <a:gridCol w="1348718">
                  <a:extLst>
                    <a:ext uri="{9D8B030D-6E8A-4147-A177-3AD203B41FA5}">
                      <a16:colId xmlns:a16="http://schemas.microsoft.com/office/drawing/2014/main" val="3162863932"/>
                    </a:ext>
                  </a:extLst>
                </a:gridCol>
                <a:gridCol w="1639258">
                  <a:extLst>
                    <a:ext uri="{9D8B030D-6E8A-4147-A177-3AD203B41FA5}">
                      <a16:colId xmlns:a16="http://schemas.microsoft.com/office/drawing/2014/main" val="505077221"/>
                    </a:ext>
                  </a:extLst>
                </a:gridCol>
                <a:gridCol w="1639258">
                  <a:extLst>
                    <a:ext uri="{9D8B030D-6E8A-4147-A177-3AD203B41FA5}">
                      <a16:colId xmlns:a16="http://schemas.microsoft.com/office/drawing/2014/main" val="4240133532"/>
                    </a:ext>
                  </a:extLst>
                </a:gridCol>
                <a:gridCol w="1639258">
                  <a:extLst>
                    <a:ext uri="{9D8B030D-6E8A-4147-A177-3AD203B41FA5}">
                      <a16:colId xmlns:a16="http://schemas.microsoft.com/office/drawing/2014/main" val="3645497003"/>
                    </a:ext>
                  </a:extLst>
                </a:gridCol>
              </a:tblGrid>
              <a:tr h="3059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400" dirty="0">
                          <a:latin typeface="Swis721 Cn BT" panose="020B0506020202030204" pitchFamily="34" charset="0"/>
                        </a:rPr>
                        <a:t>Materiale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400" dirty="0">
                          <a:latin typeface="Swis721 Cn BT" panose="020B0506020202030204" pitchFamily="34" charset="0"/>
                        </a:rPr>
                        <a:t>Peso specifico</a:t>
                      </a:r>
                    </a:p>
                    <a:p>
                      <a:pPr algn="ctr"/>
                      <a:r>
                        <a:rPr lang="it-IT" sz="1400" dirty="0">
                          <a:latin typeface="Swis721 Cn BT" panose="020B0506020202030204" pitchFamily="34" charset="0"/>
                        </a:rPr>
                        <a:t>[kg dm</a:t>
                      </a:r>
                      <a:r>
                        <a:rPr lang="it-IT" sz="1400" baseline="30000" dirty="0">
                          <a:latin typeface="Swis721 Cn BT" panose="020B0506020202030204" pitchFamily="34" charset="0"/>
                        </a:rPr>
                        <a:t>-3</a:t>
                      </a:r>
                      <a:r>
                        <a:rPr lang="it-IT" sz="1400" dirty="0">
                          <a:latin typeface="Swis721 Cn BT" panose="020B0506020202030204" pitchFamily="34" charset="0"/>
                        </a:rPr>
                        <a:t>]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400" dirty="0">
                          <a:latin typeface="Swis721 Cn BT" panose="020B0506020202030204" pitchFamily="34" charset="0"/>
                        </a:rPr>
                        <a:t>Densità</a:t>
                      </a:r>
                    </a:p>
                    <a:p>
                      <a:pPr algn="ctr"/>
                      <a:r>
                        <a:rPr lang="it-IT" sz="1400" dirty="0">
                          <a:latin typeface="Swis721 Cn BT" panose="020B0506020202030204" pitchFamily="34" charset="0"/>
                        </a:rPr>
                        <a:t>[kg m</a:t>
                      </a:r>
                      <a:r>
                        <a:rPr lang="it-IT" sz="1400" baseline="30000" dirty="0">
                          <a:latin typeface="Swis721 Cn BT" panose="020B0506020202030204" pitchFamily="34" charset="0"/>
                        </a:rPr>
                        <a:t>-3</a:t>
                      </a:r>
                      <a:r>
                        <a:rPr lang="it-IT" sz="1400" dirty="0">
                          <a:latin typeface="Swis721 Cn BT" panose="020B0506020202030204" pitchFamily="34" charset="0"/>
                        </a:rPr>
                        <a:t>]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400" dirty="0">
                          <a:latin typeface="Swis721 Cn BT" panose="020B0506020202030204" pitchFamily="34" charset="0"/>
                        </a:rPr>
                        <a:t>Coefficiente di dilatazione lineare</a:t>
                      </a:r>
                    </a:p>
                    <a:p>
                      <a:pPr algn="ctr"/>
                      <a:r>
                        <a:rPr lang="it-IT" sz="1400" dirty="0">
                          <a:latin typeface="Swis721 Cn BT" panose="020B0506020202030204" pitchFamily="34" charset="0"/>
                        </a:rPr>
                        <a:t>[10</a:t>
                      </a:r>
                      <a:r>
                        <a:rPr lang="it-IT" sz="1400" baseline="30000" dirty="0">
                          <a:latin typeface="Swis721 Cn BT" panose="020B0506020202030204" pitchFamily="34" charset="0"/>
                        </a:rPr>
                        <a:t>-6</a:t>
                      </a:r>
                      <a:r>
                        <a:rPr lang="it-IT" sz="1400" dirty="0">
                          <a:latin typeface="Swis721 Cn BT" panose="020B0506020202030204" pitchFamily="34" charset="0"/>
                        </a:rPr>
                        <a:t> °C</a:t>
                      </a:r>
                      <a:r>
                        <a:rPr lang="it-IT" sz="1400" baseline="30000" dirty="0">
                          <a:latin typeface="Swis721 Cn BT" panose="020B0506020202030204" pitchFamily="34" charset="0"/>
                        </a:rPr>
                        <a:t>-1</a:t>
                      </a:r>
                      <a:r>
                        <a:rPr lang="it-IT" sz="1400" dirty="0">
                          <a:latin typeface="Swis721 Cn BT" panose="020B0506020202030204" pitchFamily="34" charset="0"/>
                        </a:rPr>
                        <a:t>]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7152"/>
                  </a:ext>
                </a:extLst>
              </a:tr>
              <a:tr h="247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Vetro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2,6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2400-2700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686107"/>
                  </a:ext>
                </a:extLst>
              </a:tr>
              <a:tr h="247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Legno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0,47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450-700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482057"/>
                  </a:ext>
                </a:extLst>
              </a:tr>
              <a:tr h="247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Alluminio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2,7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2600-2750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23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987941"/>
                  </a:ext>
                </a:extLst>
              </a:tr>
              <a:tr h="247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Acciaio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7,6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7680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</a:rPr>
                        <a:t>12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53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49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Tecnologia del vetro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54E5722-2FFB-8FAE-65DB-E0DA89E98DD9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PROPRIETÀ DEL VETRO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32175-DAE5-BB33-CFC8-71B86D3A7507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Ci sono inoltre </a:t>
            </a:r>
            <a:r>
              <a:rPr lang="it-IT" b="1" dirty="0">
                <a:solidFill>
                  <a:srgbClr val="00B050"/>
                </a:solidFill>
              </a:rPr>
              <a:t>ulteriori proprietà </a:t>
            </a:r>
            <a:r>
              <a:rPr lang="it-IT" dirty="0"/>
              <a:t>del materiale che influiscono sulla prestazione energetica di un edificio.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196F885-F53A-94C3-E16C-9DCCEA3D7D35}"/>
              </a:ext>
            </a:extLst>
          </p:cNvPr>
          <p:cNvSpPr txBox="1"/>
          <p:nvPr/>
        </p:nvSpPr>
        <p:spPr>
          <a:xfrm>
            <a:off x="1471442" y="2450046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FATTORE DI TRASMISSIONE LUMINOSA </a:t>
            </a:r>
            <a:r>
              <a:rPr lang="it-IT" sz="1400" dirty="0" err="1"/>
              <a:t>t</a:t>
            </a:r>
            <a:r>
              <a:rPr lang="it-IT" sz="1400" baseline="-25000" dirty="0" err="1"/>
              <a:t>L</a:t>
            </a:r>
            <a:endParaRPr lang="it-IT" sz="1400" baseline="-25000" dirty="0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4062A208-81FE-E7F2-3F31-5D6B6FCD9FDC}"/>
              </a:ext>
            </a:extLst>
          </p:cNvPr>
          <p:cNvSpPr txBox="1"/>
          <p:nvPr/>
        </p:nvSpPr>
        <p:spPr>
          <a:xfrm>
            <a:off x="3505200" y="2438894"/>
            <a:ext cx="4920937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è il rapporto tra il flusso luminoso trasmesso</a:t>
            </a:r>
          </a:p>
          <a:p>
            <a:r>
              <a:rPr lang="it-IT" dirty="0"/>
              <a:t>e il flusso luminoso incidente sulla superficie esterna del vetro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62D02FE-EBA6-64E6-D28B-787BCD665386}"/>
              </a:ext>
            </a:extLst>
          </p:cNvPr>
          <p:cNvSpPr txBox="1"/>
          <p:nvPr/>
        </p:nvSpPr>
        <p:spPr>
          <a:xfrm>
            <a:off x="1471441" y="3853929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FATTORE SOLARE g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D33F69B-48F7-58DB-92DD-D2C89694CFBD}"/>
              </a:ext>
            </a:extLst>
          </p:cNvPr>
          <p:cNvSpPr txBox="1"/>
          <p:nvPr/>
        </p:nvSpPr>
        <p:spPr>
          <a:xfrm>
            <a:off x="3505200" y="3492501"/>
            <a:ext cx="4920937" cy="14719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rapporto tra energia solare trasmessa nell’ambiente interno</a:t>
            </a:r>
          </a:p>
          <a:p>
            <a:r>
              <a:rPr lang="it-IT" dirty="0"/>
              <a:t>e l’energia solare incidente sulla superficie esterna della vetrata</a:t>
            </a:r>
          </a:p>
          <a:p>
            <a:r>
              <a:rPr lang="it-IT" dirty="0"/>
              <a:t> Questa energia è, a sua volta, costituita dalla somma dell’energia solare introdotta nell’ambiente interno per trasmissione diretta</a:t>
            </a:r>
          </a:p>
          <a:p>
            <a:r>
              <a:rPr lang="it-IT" dirty="0"/>
              <a:t>e dell’energia ceduta al vetro all’ambiente interno</a:t>
            </a:r>
          </a:p>
          <a:p>
            <a:r>
              <a:rPr lang="it-IT" dirty="0"/>
              <a:t>in seguito al suo riscaldamento per assorbimento energetico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EE415DDD-9645-4684-C6C0-6A940183B23C}"/>
              </a:ext>
            </a:extLst>
          </p:cNvPr>
          <p:cNvSpPr txBox="1"/>
          <p:nvPr/>
        </p:nvSpPr>
        <p:spPr>
          <a:xfrm>
            <a:off x="1471441" y="5257812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TRASMITTANZA TERMICA U</a:t>
            </a:r>
            <a:r>
              <a:rPr lang="it-IT" sz="1400" baseline="-25000" dirty="0"/>
              <a:t>G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193B5C64-995E-2A81-2976-C8F5B1188990}"/>
              </a:ext>
            </a:extLst>
          </p:cNvPr>
          <p:cNvSpPr txBox="1"/>
          <p:nvPr/>
        </p:nvSpPr>
        <p:spPr>
          <a:xfrm>
            <a:off x="3505200" y="5227672"/>
            <a:ext cx="4920937" cy="10382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indica la potenza termica dispersa dal sistema di vetrature</a:t>
            </a:r>
          </a:p>
          <a:p>
            <a:r>
              <a:rPr lang="it-IT" dirty="0"/>
              <a:t>per ogni unità di superficie</a:t>
            </a:r>
          </a:p>
          <a:p>
            <a:r>
              <a:rPr lang="it-IT" dirty="0"/>
              <a:t>e per ogni grado di differenza di temperatura tra l’esterno e l’interno </a:t>
            </a:r>
          </a:p>
        </p:txBody>
      </p:sp>
    </p:spTree>
    <p:extLst>
      <p:ext uri="{BB962C8B-B14F-4D97-AF65-F5344CB8AC3E}">
        <p14:creationId xmlns:p14="http://schemas.microsoft.com/office/powerpoint/2010/main" val="1272203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Tecniche di produzione delle lastre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Porta a </a:t>
            </a:r>
            <a:r>
              <a:rPr lang="it-IT" b="1" dirty="0">
                <a:solidFill>
                  <a:srgbClr val="00B050"/>
                </a:solidFill>
              </a:rPr>
              <a:t>lastre regolari </a:t>
            </a:r>
            <a:r>
              <a:rPr lang="it-IT" dirty="0"/>
              <a:t>di </a:t>
            </a:r>
            <a:r>
              <a:rPr lang="it-IT" b="1" dirty="0">
                <a:solidFill>
                  <a:srgbClr val="00B050"/>
                </a:solidFill>
              </a:rPr>
              <a:t>grandi dimensioni </a:t>
            </a:r>
            <a:r>
              <a:rPr lang="it-IT" dirty="0"/>
              <a:t>e spessore relativamente sottile, prive di difetti macroscopici, robuste, ottenute mediante </a:t>
            </a:r>
            <a:r>
              <a:rPr lang="it-IT" b="1" dirty="0">
                <a:solidFill>
                  <a:srgbClr val="00B050"/>
                </a:solidFill>
              </a:rPr>
              <a:t>distribuzione uniforme </a:t>
            </a:r>
            <a:r>
              <a:rPr lang="it-IT" dirty="0"/>
              <a:t>di </a:t>
            </a:r>
            <a:r>
              <a:rPr lang="it-IT" b="1" dirty="0">
                <a:solidFill>
                  <a:srgbClr val="00B050"/>
                </a:solidFill>
              </a:rPr>
              <a:t>vetro fuso </a:t>
            </a:r>
            <a:r>
              <a:rPr lang="it-IT" dirty="0"/>
              <a:t>su una </a:t>
            </a:r>
            <a:r>
              <a:rPr lang="it-IT" b="1" dirty="0">
                <a:solidFill>
                  <a:srgbClr val="00B050"/>
                </a:solidFill>
              </a:rPr>
              <a:t>tavola di metallo</a:t>
            </a:r>
            <a:r>
              <a:rPr lang="it-IT" dirty="0"/>
              <a:t>, spianatura con rullo e ricottura prima della molatura e lucidatura.</a:t>
            </a:r>
          </a:p>
          <a:p>
            <a:pPr marL="0" indent="0">
              <a:buNone/>
            </a:pPr>
            <a:r>
              <a:rPr lang="it-IT" dirty="0"/>
              <a:t>Con l’introduzione del forno a gas Siemens le fasi di miscela e di fusione vengono unificate, e le fasi di colata e ricottura aggregate.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7D3786F-2C5A-EBCA-ED24-DA001457784F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COLATA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CA849F-0E52-777A-A560-B5370F9097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2065668"/>
            <a:ext cx="4039923" cy="40098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513E033-8CB8-483E-93CB-A5149AC8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15687" cy="28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2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A2CC6EDD-64AD-4F73-79EE-6493A7CAE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168421"/>
            <a:ext cx="8042523" cy="505299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Tecniche di produzione delle lastre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61977B8-BB97-9CA0-BF6C-9BAEFD58056A}"/>
              </a:ext>
            </a:extLst>
          </p:cNvPr>
          <p:cNvSpPr/>
          <p:nvPr/>
        </p:nvSpPr>
        <p:spPr>
          <a:xfrm>
            <a:off x="955804" y="5689579"/>
            <a:ext cx="20882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7D3786F-2C5A-EBCA-ED24-DA001457784F}"/>
              </a:ext>
            </a:extLst>
          </p:cNvPr>
          <p:cNvSpPr txBox="1">
            <a:spLocks/>
          </p:cNvSpPr>
          <p:nvPr/>
        </p:nvSpPr>
        <p:spPr>
          <a:xfrm>
            <a:off x="784765" y="547183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/>
              <a:t>FLOAT</a:t>
            </a:r>
          </a:p>
          <a:p>
            <a:r>
              <a:rPr lang="it-IT" sz="1800" dirty="0"/>
              <a:t>(Pilkington 1952)</a:t>
            </a:r>
          </a:p>
        </p:txBody>
      </p:sp>
    </p:spTree>
    <p:extLst>
      <p:ext uri="{BB962C8B-B14F-4D97-AF65-F5344CB8AC3E}">
        <p14:creationId xmlns:p14="http://schemas.microsoft.com/office/powerpoint/2010/main" val="176167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Tecniche di produzione delle lastre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prima produzione comprende tre fasi principali:</a:t>
            </a:r>
          </a:p>
          <a:p>
            <a:r>
              <a:rPr lang="it-IT" dirty="0"/>
              <a:t>la </a:t>
            </a:r>
            <a:r>
              <a:rPr lang="it-IT" b="1" dirty="0">
                <a:solidFill>
                  <a:srgbClr val="00B050"/>
                </a:solidFill>
              </a:rPr>
              <a:t>fusione</a:t>
            </a:r>
            <a:r>
              <a:rPr lang="it-IT" dirty="0"/>
              <a:t>, a temperature vicine ai 1550 °C;</a:t>
            </a:r>
          </a:p>
          <a:p>
            <a:r>
              <a:rPr lang="it-IT" dirty="0"/>
              <a:t>il processo di </a:t>
            </a:r>
            <a:r>
              <a:rPr lang="it-IT" b="1" dirty="0">
                <a:solidFill>
                  <a:srgbClr val="00B050"/>
                </a:solidFill>
              </a:rPr>
              <a:t>omogeneizzazione</a:t>
            </a:r>
            <a:r>
              <a:rPr lang="it-IT" dirty="0"/>
              <a:t> del vetro fuso, che comprende l’</a:t>
            </a:r>
            <a:r>
              <a:rPr lang="it-IT" b="1" dirty="0">
                <a:solidFill>
                  <a:srgbClr val="00B050"/>
                </a:solidFill>
              </a:rPr>
              <a:t>affinaggio</a:t>
            </a:r>
            <a:r>
              <a:rPr lang="it-IT" dirty="0"/>
              <a:t> che elimina le bolle gassose;</a:t>
            </a:r>
          </a:p>
          <a:p>
            <a:r>
              <a:rPr lang="it-IT" dirty="0"/>
              <a:t>il </a:t>
            </a:r>
            <a:r>
              <a:rPr lang="it-IT" b="1" dirty="0">
                <a:solidFill>
                  <a:srgbClr val="00B050"/>
                </a:solidFill>
              </a:rPr>
              <a:t>condizionamento termico</a:t>
            </a:r>
            <a:r>
              <a:rPr lang="it-IT" dirty="0"/>
              <a:t>, in cui il vetro, in condizioni di bassa viscosità, viene raffreddato fino a raggiungere una maggiore viscosità corrispondente alle esigenze del processo di formazione.</a:t>
            </a:r>
          </a:p>
          <a:p>
            <a:pPr marL="0" indent="0">
              <a:buNone/>
            </a:pPr>
            <a:r>
              <a:rPr lang="it-IT" dirty="0"/>
              <a:t>Successivamente il vetro allo </a:t>
            </a:r>
            <a:r>
              <a:rPr lang="it-IT" b="1" dirty="0">
                <a:solidFill>
                  <a:srgbClr val="00B050"/>
                </a:solidFill>
              </a:rPr>
              <a:t>stato pastoso </a:t>
            </a:r>
            <a:r>
              <a:rPr lang="it-IT" dirty="0"/>
              <a:t>viene versato su un </a:t>
            </a:r>
            <a:r>
              <a:rPr lang="it-IT" b="1" dirty="0">
                <a:solidFill>
                  <a:srgbClr val="00B050"/>
                </a:solidFill>
              </a:rPr>
              <a:t>bagno di stagno fuso </a:t>
            </a:r>
            <a:r>
              <a:rPr lang="it-IT" dirty="0"/>
              <a:t>a circa 1.000°C, su cui galleggia formando un </a:t>
            </a:r>
            <a:r>
              <a:rPr lang="it-IT" b="1" dirty="0">
                <a:solidFill>
                  <a:srgbClr val="00B050"/>
                </a:solidFill>
              </a:rPr>
              <a:t>nastro</a:t>
            </a:r>
            <a:r>
              <a:rPr lang="it-IT" dirty="0"/>
              <a:t> di </a:t>
            </a:r>
            <a:r>
              <a:rPr lang="it-IT" b="1" dirty="0">
                <a:solidFill>
                  <a:srgbClr val="00B050"/>
                </a:solidFill>
              </a:rPr>
              <a:t>spessore naturale </a:t>
            </a:r>
            <a:r>
              <a:rPr lang="it-IT" dirty="0"/>
              <a:t>compreso tra </a:t>
            </a:r>
            <a:r>
              <a:rPr lang="it-IT" b="1" dirty="0">
                <a:solidFill>
                  <a:srgbClr val="00B050"/>
                </a:solidFill>
              </a:rPr>
              <a:t>4 e 6 mm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All'uscita, il nastro di vetro passa attraverso un </a:t>
            </a:r>
            <a:r>
              <a:rPr lang="it-IT" b="1" dirty="0">
                <a:solidFill>
                  <a:srgbClr val="00B050"/>
                </a:solidFill>
              </a:rPr>
              <a:t>tunnel</a:t>
            </a:r>
            <a:r>
              <a:rPr lang="it-IT" dirty="0"/>
              <a:t> di </a:t>
            </a:r>
            <a:r>
              <a:rPr lang="it-IT" b="1" dirty="0">
                <a:solidFill>
                  <a:srgbClr val="00B050"/>
                </a:solidFill>
              </a:rPr>
              <a:t>raffreddamento</a:t>
            </a:r>
            <a:r>
              <a:rPr lang="it-IT" dirty="0"/>
              <a:t>. La temperatura del vetro si abbassa in maniera controllata da 620°C a </a:t>
            </a:r>
            <a:r>
              <a:rPr lang="it-IT" b="1" dirty="0">
                <a:solidFill>
                  <a:srgbClr val="00B050"/>
                </a:solidFill>
              </a:rPr>
              <a:t>250°C</a:t>
            </a:r>
            <a:r>
              <a:rPr lang="it-IT" dirty="0"/>
              <a:t>. Segue poi un </a:t>
            </a:r>
            <a:r>
              <a:rPr lang="it-IT" b="1" dirty="0">
                <a:solidFill>
                  <a:srgbClr val="00B050"/>
                </a:solidFill>
              </a:rPr>
              <a:t>raffreddamento</a:t>
            </a:r>
            <a:r>
              <a:rPr lang="it-IT" dirty="0"/>
              <a:t> lento all'aria per eliminare le tensioni interne al vetro che potrebbero causarne la rottura al momento in cui il nastro di vetro raffreddato viene </a:t>
            </a:r>
            <a:r>
              <a:rPr lang="it-IT" b="1" dirty="0">
                <a:solidFill>
                  <a:srgbClr val="00B050"/>
                </a:solidFill>
              </a:rPr>
              <a:t>tagliato</a:t>
            </a:r>
            <a:r>
              <a:rPr lang="it-IT" dirty="0"/>
              <a:t> in lastre di 6.000 x 3.210 mm</a:t>
            </a:r>
            <a:r>
              <a:rPr lang="it-IT" baseline="30000" dirty="0"/>
              <a:t>2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7D3786F-2C5A-EBCA-ED24-DA001457784F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FLOAT</a:t>
            </a:r>
          </a:p>
        </p:txBody>
      </p:sp>
    </p:spTree>
    <p:extLst>
      <p:ext uri="{BB962C8B-B14F-4D97-AF65-F5344CB8AC3E}">
        <p14:creationId xmlns:p14="http://schemas.microsoft.com/office/powerpoint/2010/main" val="379840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prodotti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54E5722-2FFB-8FAE-65DB-E0DA89E98DD9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PRODOTTI DI BASE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6AD2B913-BC21-0415-04E2-9BA3A268746C}"/>
              </a:ext>
            </a:extLst>
          </p:cNvPr>
          <p:cNvSpPr txBox="1"/>
          <p:nvPr/>
        </p:nvSpPr>
        <p:spPr>
          <a:xfrm>
            <a:off x="6423102" y="2043366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retinati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455A525-050E-5453-1A22-E3FA77C19573}"/>
              </a:ext>
            </a:extLst>
          </p:cNvPr>
          <p:cNvSpPr txBox="1"/>
          <p:nvPr/>
        </p:nvSpPr>
        <p:spPr>
          <a:xfrm>
            <a:off x="6423102" y="2918311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stratificati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93B174D-D12E-8C36-F921-1D653E1C0E2D}"/>
              </a:ext>
            </a:extLst>
          </p:cNvPr>
          <p:cNvSpPr txBox="1">
            <a:spLocks/>
          </p:cNvSpPr>
          <p:nvPr/>
        </p:nvSpPr>
        <p:spPr>
          <a:xfrm>
            <a:off x="784765" y="2918310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PRODOTTI TRASFORMATI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C0C39A7D-F6B0-E918-8E93-224793D6EFB8}"/>
              </a:ext>
            </a:extLst>
          </p:cNvPr>
          <p:cNvSpPr txBox="1"/>
          <p:nvPr/>
        </p:nvSpPr>
        <p:spPr>
          <a:xfrm>
            <a:off x="4004219" y="2043365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colati laminati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2466F2EE-CA3B-9AF5-9C4C-BA4A207AF912}"/>
              </a:ext>
            </a:extLst>
          </p:cNvPr>
          <p:cNvSpPr txBox="1"/>
          <p:nvPr/>
        </p:nvSpPr>
        <p:spPr>
          <a:xfrm>
            <a:off x="4004219" y="2918310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temprati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A4228793-04C0-203A-908D-A0958D1A8B34}"/>
              </a:ext>
            </a:extLst>
          </p:cNvPr>
          <p:cNvSpPr txBox="1"/>
          <p:nvPr/>
        </p:nvSpPr>
        <p:spPr>
          <a:xfrm>
            <a:off x="4004219" y="3793255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resistenti al fuoco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3A844-44A1-AEAF-854E-DE8D6CC8AB6D}"/>
              </a:ext>
            </a:extLst>
          </p:cNvPr>
          <p:cNvSpPr txBox="1">
            <a:spLocks/>
          </p:cNvSpPr>
          <p:nvPr/>
        </p:nvSpPr>
        <p:spPr>
          <a:xfrm>
            <a:off x="784765" y="4668200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PRODOTTI SPECIALI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BA245D2F-6085-B1BA-3512-D297B7572F97}"/>
              </a:ext>
            </a:extLst>
          </p:cNvPr>
          <p:cNvSpPr txBox="1"/>
          <p:nvPr/>
        </p:nvSpPr>
        <p:spPr>
          <a:xfrm>
            <a:off x="6423102" y="1168420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profilati a U</a:t>
            </a:r>
          </a:p>
          <a:p>
            <a:r>
              <a:rPr lang="it-IT" dirty="0"/>
              <a:t>(piegati al bordo)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E4AB489-FE6D-46F3-E4D9-BCCD6AFF3771}"/>
              </a:ext>
            </a:extLst>
          </p:cNvPr>
          <p:cNvSpPr txBox="1"/>
          <p:nvPr/>
        </p:nvSpPr>
        <p:spPr>
          <a:xfrm>
            <a:off x="4004219" y="1168419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comuni trasparenti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6A56CC56-4DA1-9980-CCF1-C338901DEEBA}"/>
              </a:ext>
            </a:extLst>
          </p:cNvPr>
          <p:cNvSpPr txBox="1"/>
          <p:nvPr/>
        </p:nvSpPr>
        <p:spPr>
          <a:xfrm>
            <a:off x="6423102" y="4668201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basso-emissivi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D742BC38-87BF-FB9F-850A-C03DECFAFDAB}"/>
              </a:ext>
            </a:extLst>
          </p:cNvPr>
          <p:cNvSpPr txBox="1"/>
          <p:nvPr/>
        </p:nvSpPr>
        <p:spPr>
          <a:xfrm>
            <a:off x="4004219" y="4668200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uniti al perimetro</a:t>
            </a:r>
          </a:p>
          <a:p>
            <a:r>
              <a:rPr lang="it-IT" dirty="0"/>
              <a:t>Vetrocamera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176DF760-AE21-7C6B-7749-59E824334A4D}"/>
              </a:ext>
            </a:extLst>
          </p:cNvPr>
          <p:cNvSpPr txBox="1"/>
          <p:nvPr/>
        </p:nvSpPr>
        <p:spPr>
          <a:xfrm>
            <a:off x="4004219" y="5543145"/>
            <a:ext cx="2092246" cy="7495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Vetri a controllo solare</a:t>
            </a:r>
          </a:p>
        </p:txBody>
      </p:sp>
    </p:spTree>
    <p:extLst>
      <p:ext uri="{BB962C8B-B14F-4D97-AF65-F5344CB8AC3E}">
        <p14:creationId xmlns:p14="http://schemas.microsoft.com/office/powerpoint/2010/main" val="328140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prodotti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Sono costituiti da </a:t>
            </a:r>
            <a:r>
              <a:rPr lang="it-IT" b="1" dirty="0">
                <a:solidFill>
                  <a:srgbClr val="00B050"/>
                </a:solidFill>
              </a:rPr>
              <a:t>due o tre lastre </a:t>
            </a:r>
            <a:r>
              <a:rPr lang="it-IT" dirty="0"/>
              <a:t>di vetro separate da opportune </a:t>
            </a:r>
            <a:r>
              <a:rPr lang="it-IT" b="1" dirty="0">
                <a:solidFill>
                  <a:srgbClr val="00B050"/>
                </a:solidFill>
              </a:rPr>
              <a:t>intercapedini</a:t>
            </a:r>
            <a:r>
              <a:rPr lang="it-IT" dirty="0"/>
              <a:t>, a formare una </a:t>
            </a:r>
            <a:r>
              <a:rPr lang="it-IT" b="1" dirty="0">
                <a:solidFill>
                  <a:srgbClr val="00B050"/>
                </a:solidFill>
              </a:rPr>
              <a:t>camera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Le lastre possono essere </a:t>
            </a:r>
            <a:r>
              <a:rPr lang="it-IT" b="1" dirty="0">
                <a:solidFill>
                  <a:srgbClr val="00B050"/>
                </a:solidFill>
              </a:rPr>
              <a:t>vetro monolitico </a:t>
            </a:r>
            <a:r>
              <a:rPr lang="it-IT" dirty="0"/>
              <a:t>o vetro </a:t>
            </a:r>
            <a:r>
              <a:rPr lang="it-IT" b="1" dirty="0">
                <a:solidFill>
                  <a:srgbClr val="00B050"/>
                </a:solidFill>
              </a:rPr>
              <a:t>stratificato</a:t>
            </a:r>
            <a:r>
              <a:rPr lang="it-IT" dirty="0"/>
              <a:t>, costituito da due lastre incollate con una speciale pellicola che ne aumenta la resistenza</a:t>
            </a:r>
          </a:p>
          <a:p>
            <a:pPr marL="0" indent="0">
              <a:buNone/>
            </a:pPr>
            <a:r>
              <a:rPr lang="it-IT" dirty="0"/>
              <a:t>Nell’intercapedine, al posto dell’aria è possibile inserire </a:t>
            </a:r>
            <a:r>
              <a:rPr lang="it-IT" b="1" dirty="0">
                <a:solidFill>
                  <a:srgbClr val="00B050"/>
                </a:solidFill>
              </a:rPr>
              <a:t>gas nobili </a:t>
            </a:r>
            <a:r>
              <a:rPr lang="it-IT" dirty="0"/>
              <a:t>(più pesanti dell’aria) come argon o kripton</a:t>
            </a:r>
          </a:p>
          <a:p>
            <a:pPr marL="0" indent="0">
              <a:buNone/>
            </a:pPr>
            <a:r>
              <a:rPr lang="it-IT" dirty="0"/>
              <a:t>La struttura dei vetri viene solitamente indicata con 3 numeri, che indicano gli spessori dei vetri e dell’intercapedine; ad esempio, vetrocamera 6+12+4.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7D3786F-2C5A-EBCA-ED24-DA001457784F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VETRI UNITI</a:t>
            </a:r>
          </a:p>
          <a:p>
            <a:r>
              <a:rPr lang="it-IT" dirty="0"/>
              <a:t>AL PERIMETRO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5FC823C-3FD0-8C5E-3442-4CA43D82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42" y="2065668"/>
            <a:ext cx="3501944" cy="40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55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prodotti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112AE-CA7D-BFFE-9EA0-6F18C6F69EF0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distanziatore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l'elemento volto a mantenere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distanza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lastre di vetro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realizzato usualmente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alluminio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attraverso l'applicazione di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sigillante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butilico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 è garantita la tenuta all'aria.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quanto concerne la possibile formazione di condensa a causa del ponte termico generatosi localmente, soluzioni definite "</a:t>
            </a:r>
            <a:r>
              <a:rPr lang="it-IT" sz="1200" b="1" i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warm edge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", "a giunto caldo", permettono di ovviare all'elevata conduttività termica dell'alluminio, pari a 180 W m</a:t>
            </a:r>
            <a:r>
              <a:rPr lang="it-IT" sz="1200" baseline="30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-1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K</a:t>
            </a:r>
            <a:r>
              <a:rPr lang="it-IT" sz="1200" baseline="30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-1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con la realizzazione di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profilo distanziatore in PVC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in materiale organico rinforzato con fibra di vetro: in questo modo è possibile ridurre la trasmittanza lineica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ψ</a:t>
            </a:r>
            <a:r>
              <a:rPr lang="it-IT" sz="1200" baseline="-250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distanziatore fino a 0,040 W m</a:t>
            </a:r>
            <a:r>
              <a:rPr lang="it-IT" sz="1200" baseline="30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-1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K</a:t>
            </a:r>
            <a:r>
              <a:rPr lang="it-IT" sz="1200" baseline="30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-1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permettendo una riduzione massima del 10% della trasmittanza termica complessiva del serramento.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quindi opportuno prevedere elementi tecnici dotati di pannelli termoisolanti, di spessore minimo di 20 mm sui due lati del cassonetto comunicanti con l'ambiente esterno.</a:t>
            </a:r>
            <a:endParaRPr lang="it-IT" sz="1200" baseline="-250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767451D-811B-0C75-ACF4-038950D7A9B2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quanto concerne i cassonetti, questi elementi per l’alloggiamento degli avvolgibili sono punti singolari a forte dispersione termica, in cui si manifestano inoltre riduzioni delle prestazioni di isolamento acustico e tenuta all'aria dell'involucro edilizio.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http://www.ferportsic.com/images/serramenti_pvc_49.jpg">
            <a:extLst>
              <a:ext uri="{FF2B5EF4-FFF2-40B4-BE49-F238E27FC236}">
                <a16:creationId xmlns:a16="http://schemas.microsoft.com/office/drawing/2014/main" id="{1B7AA0E3-5AFC-DA75-10AD-6057E629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9176" y="2529293"/>
            <a:ext cx="20859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75788BE-8959-3FCA-8038-112FC4595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8" t="18952" r="17343" b="23257"/>
          <a:stretch/>
        </p:blipFill>
        <p:spPr>
          <a:xfrm>
            <a:off x="4680435" y="4282530"/>
            <a:ext cx="1758950" cy="1531470"/>
          </a:xfrm>
          <a:prstGeom prst="rect">
            <a:avLst/>
          </a:prstGeom>
          <a:scene3d>
            <a:camera prst="orthographicFront">
              <a:rot lat="0" lon="0" rev="21564000"/>
            </a:camera>
            <a:lightRig rig="threePt" dir="t"/>
          </a:scene3d>
        </p:spPr>
      </p:pic>
      <p:sp>
        <p:nvSpPr>
          <p:cNvPr id="10" name="Rectangle 100">
            <a:extLst>
              <a:ext uri="{FF2B5EF4-FFF2-40B4-BE49-F238E27FC236}">
                <a16:creationId xmlns:a16="http://schemas.microsoft.com/office/drawing/2014/main" id="{2FE20EE4-5776-DC31-C143-7D4C7DD6A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223" y="3876063"/>
            <a:ext cx="1270000" cy="3587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distanziatore</a:t>
            </a:r>
          </a:p>
        </p:txBody>
      </p:sp>
      <p:sp>
        <p:nvSpPr>
          <p:cNvPr id="11" name="Rectangle 100">
            <a:extLst>
              <a:ext uri="{FF2B5EF4-FFF2-40B4-BE49-F238E27FC236}">
                <a16:creationId xmlns:a16="http://schemas.microsoft.com/office/drawing/2014/main" id="{4CDC393D-8B3D-9773-FFDC-367BF0976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223" y="5822274"/>
            <a:ext cx="927100" cy="2952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sigillante</a:t>
            </a:r>
          </a:p>
        </p:txBody>
      </p:sp>
      <p:sp>
        <p:nvSpPr>
          <p:cNvPr id="12" name="Rectangle 100">
            <a:extLst>
              <a:ext uri="{FF2B5EF4-FFF2-40B4-BE49-F238E27FC236}">
                <a16:creationId xmlns:a16="http://schemas.microsoft.com/office/drawing/2014/main" id="{16B31C78-01E0-924A-CD73-01CC8EBCA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792" y="5822274"/>
            <a:ext cx="1116012" cy="2952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disidratante</a:t>
            </a:r>
          </a:p>
        </p:txBody>
      </p:sp>
    </p:spTree>
    <p:extLst>
      <p:ext uri="{BB962C8B-B14F-4D97-AF65-F5344CB8AC3E}">
        <p14:creationId xmlns:p14="http://schemas.microsoft.com/office/powerpoint/2010/main" val="413327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293D27A3-2B73-420C-5221-CEA6473A5AC3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La chiusura trasparente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46EBEE-565A-DC3B-6A85-FDC9E82E7871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</a:rPr>
              <a:t>16.1</a:t>
            </a:r>
          </a:p>
        </p:txBody>
      </p:sp>
    </p:spTree>
    <p:extLst>
      <p:ext uri="{BB962C8B-B14F-4D97-AF65-F5344CB8AC3E}">
        <p14:creationId xmlns:p14="http://schemas.microsoft.com/office/powerpoint/2010/main" val="755601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prodotti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705E88A-F289-4AE8-AC0C-2C47718C77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967"/>
            <a:ext cx="9144000" cy="48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2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prodotti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Sono vetri con </a:t>
            </a:r>
            <a:r>
              <a:rPr lang="it-IT" b="1" dirty="0">
                <a:solidFill>
                  <a:srgbClr val="00B050"/>
                </a:solidFill>
              </a:rPr>
              <a:t>funzione isolante </a:t>
            </a:r>
            <a:r>
              <a:rPr lang="it-IT" dirty="0"/>
              <a:t>costituiti da due o più lastre di vetro trattate, distanziate da uno o più </a:t>
            </a:r>
            <a:r>
              <a:rPr lang="it-IT" b="1" dirty="0">
                <a:solidFill>
                  <a:srgbClr val="00B050"/>
                </a:solidFill>
              </a:rPr>
              <a:t>profili</a:t>
            </a:r>
            <a:r>
              <a:rPr lang="it-IT" dirty="0"/>
              <a:t> </a:t>
            </a:r>
            <a:r>
              <a:rPr lang="it-IT" b="1" dirty="0">
                <a:solidFill>
                  <a:srgbClr val="00B050"/>
                </a:solidFill>
              </a:rPr>
              <a:t>distanziatori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Riflettono verso l’interno parte del calore emesso come radiazione termica dai corpi contenuti nei locali abitati (infrarossa, ad elevata lunghezza d’onda), </a:t>
            </a:r>
            <a:r>
              <a:rPr lang="it-IT" b="1" dirty="0">
                <a:solidFill>
                  <a:srgbClr val="00B050"/>
                </a:solidFill>
              </a:rPr>
              <a:t>riducendo</a:t>
            </a:r>
            <a:r>
              <a:rPr lang="it-IT" dirty="0"/>
              <a:t> notevolmente la </a:t>
            </a:r>
            <a:r>
              <a:rPr lang="it-IT" b="1" dirty="0">
                <a:solidFill>
                  <a:srgbClr val="00B050"/>
                </a:solidFill>
              </a:rPr>
              <a:t>dispersione termica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/>
              <a:t>Il vetro di partenza è un vetro float, cui si aggiungono 4 diversi tipi di strati:</a:t>
            </a:r>
          </a:p>
          <a:p>
            <a:r>
              <a:rPr lang="it-IT" dirty="0"/>
              <a:t>strato di adesione;</a:t>
            </a:r>
          </a:p>
          <a:p>
            <a:r>
              <a:rPr lang="it-IT" dirty="0"/>
              <a:t>strato d’argento;</a:t>
            </a:r>
          </a:p>
          <a:p>
            <a:r>
              <a:rPr lang="it-IT" dirty="0"/>
              <a:t>strato selettivo;</a:t>
            </a:r>
          </a:p>
          <a:p>
            <a:r>
              <a:rPr lang="it-IT" dirty="0"/>
              <a:t>strato di riempimento.</a:t>
            </a:r>
          </a:p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L’incremento delle prestazioni è reso possibile proprio dall’</a:t>
            </a:r>
            <a:r>
              <a:rPr lang="it-IT" b="1" dirty="0">
                <a:solidFill>
                  <a:srgbClr val="00B050"/>
                </a:solidFill>
              </a:rPr>
              <a:t>intercapedine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che riduce la trasmittanza della vetrata: in essa sono presenti, per </a:t>
            </a:r>
            <a:r>
              <a:rPr lang="it-IT" b="1" dirty="0">
                <a:solidFill>
                  <a:srgbClr val="00B050"/>
                </a:solidFill>
              </a:rPr>
              <a:t>saturazione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aria secca o </a:t>
            </a:r>
            <a:r>
              <a:rPr lang="it-IT" b="1" dirty="0">
                <a:solidFill>
                  <a:srgbClr val="00B050"/>
                </a:solidFill>
              </a:rPr>
              <a:t>gas nobili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con una conducibilità termica estremamente inferiore a quella della vetrata.</a:t>
            </a:r>
            <a:endParaRPr lang="it-IT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7D3786F-2C5A-EBCA-ED24-DA001457784F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VETRI BASSO-EMISSIVI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4E5BF09-E584-4473-A24B-A3258DC38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52" y="2293620"/>
            <a:ext cx="3174534" cy="19899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A1B1286-E807-4740-9B7D-1E145C75CA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45" y="4234379"/>
            <a:ext cx="3182223" cy="17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37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prodotti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Consentono il passaggio della luce solare attraverso un’apertura, operando al contempo la </a:t>
            </a:r>
            <a:r>
              <a:rPr lang="it-IT" b="1" dirty="0">
                <a:solidFill>
                  <a:srgbClr val="00B050"/>
                </a:solidFill>
              </a:rPr>
              <a:t>riflessione</a:t>
            </a:r>
            <a:r>
              <a:rPr lang="it-IT" dirty="0"/>
              <a:t> </a:t>
            </a:r>
            <a:r>
              <a:rPr lang="it-IT" b="1" dirty="0">
                <a:solidFill>
                  <a:srgbClr val="00B050"/>
                </a:solidFill>
              </a:rPr>
              <a:t>all’esterno</a:t>
            </a:r>
            <a:r>
              <a:rPr lang="it-IT" dirty="0"/>
              <a:t> di gran parte del </a:t>
            </a:r>
            <a:r>
              <a:rPr lang="it-IT" b="1" dirty="0">
                <a:solidFill>
                  <a:srgbClr val="00B050"/>
                </a:solidFill>
              </a:rPr>
              <a:t>calore solare</a:t>
            </a:r>
            <a:r>
              <a:rPr lang="it-IT" dirty="0"/>
              <a:t>, </a:t>
            </a:r>
            <a:r>
              <a:rPr lang="it-IT" b="1" dirty="0">
                <a:solidFill>
                  <a:srgbClr val="00B050"/>
                </a:solidFill>
              </a:rPr>
              <a:t>riducendo</a:t>
            </a:r>
            <a:r>
              <a:rPr lang="it-IT" dirty="0"/>
              <a:t> il </a:t>
            </a:r>
            <a:r>
              <a:rPr lang="it-IT" b="1" dirty="0">
                <a:solidFill>
                  <a:srgbClr val="00B050"/>
                </a:solidFill>
              </a:rPr>
              <a:t>flusso termico </a:t>
            </a:r>
            <a:r>
              <a:rPr lang="it-IT" dirty="0"/>
              <a:t>in ingresso. </a:t>
            </a:r>
          </a:p>
          <a:p>
            <a:pPr marL="0" indent="0">
              <a:buNone/>
            </a:pPr>
            <a:r>
              <a:rPr lang="it-IT" dirty="0"/>
              <a:t>Riducono il riflesso abbagliante causato dalla luce solare diretta.</a:t>
            </a:r>
          </a:p>
          <a:p>
            <a:pPr marL="0" indent="0">
              <a:buNone/>
            </a:pPr>
            <a:r>
              <a:rPr lang="it-IT" dirty="0"/>
              <a:t>Hanno la superficie rivestita da un coating di metalli trasparenti, un </a:t>
            </a:r>
            <a:r>
              <a:rPr lang="it-IT" b="1" dirty="0">
                <a:solidFill>
                  <a:srgbClr val="00B050"/>
                </a:solidFill>
              </a:rPr>
              <a:t>deposito</a:t>
            </a:r>
            <a:r>
              <a:rPr lang="it-IT" dirty="0"/>
              <a:t> </a:t>
            </a:r>
            <a:r>
              <a:rPr lang="it-IT" b="1" dirty="0">
                <a:solidFill>
                  <a:srgbClr val="00B050"/>
                </a:solidFill>
              </a:rPr>
              <a:t>specchiante</a:t>
            </a:r>
            <a:r>
              <a:rPr lang="it-IT" dirty="0"/>
              <a:t> che agisce essenzialmente alle lunghezze d’onda dell’</a:t>
            </a:r>
            <a:r>
              <a:rPr lang="it-IT" b="1" dirty="0">
                <a:solidFill>
                  <a:srgbClr val="00B050"/>
                </a:solidFill>
              </a:rPr>
              <a:t>ultravioletto</a:t>
            </a:r>
            <a:r>
              <a:rPr lang="it-IT" dirty="0"/>
              <a:t> e, in parte, del visibile.</a:t>
            </a:r>
          </a:p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prestazione dipende dallo spessore del deposito, influendo anche su trasparenza ed </a:t>
            </a:r>
            <a:r>
              <a:rPr lang="it-IT" b="1" dirty="0">
                <a:solidFill>
                  <a:srgbClr val="00B050"/>
                </a:solidFill>
              </a:rPr>
              <a:t>aspetto cromatico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della lastra.</a:t>
            </a:r>
            <a:endParaRPr lang="it-IT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7D3786F-2C5A-EBCA-ED24-DA001457784F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112519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VETRI A CONTROLLO SOLARE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54661AF-4541-4904-9084-15051C656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0" b="4667"/>
          <a:stretch/>
        </p:blipFill>
        <p:spPr>
          <a:xfrm>
            <a:off x="137160" y="3680361"/>
            <a:ext cx="4212887" cy="230267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A319E144-94A9-459F-AFA9-3C9A8771F9D1}"/>
              </a:ext>
            </a:extLst>
          </p:cNvPr>
          <p:cNvSpPr txBox="1"/>
          <p:nvPr/>
        </p:nvSpPr>
        <p:spPr>
          <a:xfrm>
            <a:off x="98686" y="4153519"/>
            <a:ext cx="1372158" cy="3422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Radiazione solare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B9AC0038-92A6-4072-8043-CFA09F2658C1}"/>
              </a:ext>
            </a:extLst>
          </p:cNvPr>
          <p:cNvSpPr txBox="1"/>
          <p:nvPr/>
        </p:nvSpPr>
        <p:spPr>
          <a:xfrm>
            <a:off x="3199842" y="4846321"/>
            <a:ext cx="1372158" cy="5943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Energia termica entrante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050F4EE-08AB-4CB1-91B7-F250DD42CD8C}"/>
              </a:ext>
            </a:extLst>
          </p:cNvPr>
          <p:cNvSpPr txBox="1"/>
          <p:nvPr/>
        </p:nvSpPr>
        <p:spPr>
          <a:xfrm>
            <a:off x="2742641" y="5544759"/>
            <a:ext cx="1607405" cy="5943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Energia ritrasmessa all’interno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4CEA0-CFFF-4666-BBA5-A667F8A11E37}"/>
              </a:ext>
            </a:extLst>
          </p:cNvPr>
          <p:cNvSpPr txBox="1"/>
          <p:nvPr/>
        </p:nvSpPr>
        <p:spPr>
          <a:xfrm>
            <a:off x="98686" y="5544759"/>
            <a:ext cx="1607405" cy="5943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Energia ritrasmessa all’esterno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DB3383B3-EAE9-44BD-92CD-FD64FD282767}"/>
              </a:ext>
            </a:extLst>
          </p:cNvPr>
          <p:cNvSpPr txBox="1"/>
          <p:nvPr/>
        </p:nvSpPr>
        <p:spPr>
          <a:xfrm>
            <a:off x="98686" y="5098400"/>
            <a:ext cx="1372158" cy="3422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Riflessione</a:t>
            </a:r>
          </a:p>
        </p:txBody>
      </p:sp>
    </p:spTree>
    <p:extLst>
      <p:ext uri="{BB962C8B-B14F-4D97-AF65-F5344CB8AC3E}">
        <p14:creationId xmlns:p14="http://schemas.microsoft.com/office/powerpoint/2010/main" val="2308989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prodotti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73F594E-6FDE-5161-CC1E-3F5485BB4F0C}"/>
              </a:ext>
            </a:extLst>
          </p:cNvPr>
          <p:cNvSpPr/>
          <p:nvPr/>
        </p:nvSpPr>
        <p:spPr>
          <a:xfrm>
            <a:off x="5091642" y="5472198"/>
            <a:ext cx="3322027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Concessionaria Mercedes, Roma</a:t>
            </a:r>
          </a:p>
        </p:txBody>
      </p:sp>
      <p:pic>
        <p:nvPicPr>
          <p:cNvPr id="4" name="Picture 2" descr="https://www.focchi.it/upload/progetti/immagini/Mercedes%20Benz,%20nuova%20ABC_photo_50be0abf2f876.jpg">
            <a:extLst>
              <a:ext uri="{FF2B5EF4-FFF2-40B4-BE49-F238E27FC236}">
                <a16:creationId xmlns:a16="http://schemas.microsoft.com/office/drawing/2014/main" id="{26CA9B43-DAA5-E227-6634-C541C0F03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110124"/>
            <a:ext cx="3996757" cy="51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focchi.it/upload/progetti/immagini/Mercedes%20Benz,%20nuova%20ABC_photo_50be0aa50f1a9.jpg">
            <a:extLst>
              <a:ext uri="{FF2B5EF4-FFF2-40B4-BE49-F238E27FC236}">
                <a16:creationId xmlns:a16="http://schemas.microsoft.com/office/drawing/2014/main" id="{AC78EDCB-CEF2-CDF0-A0B4-5F28C02A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366" y="1110124"/>
            <a:ext cx="43680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36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Trattamenti e lavorazioni sul vetro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vetro viene sottoposto ad un </a:t>
            </a:r>
            <a:r>
              <a:rPr lang="it-IT" b="1" dirty="0">
                <a:solidFill>
                  <a:srgbClr val="00B050"/>
                </a:solidFill>
              </a:rPr>
              <a:t>riscaldamento</a:t>
            </a:r>
            <a:r>
              <a:rPr lang="it-IT" dirty="0"/>
              <a:t> seguito da </a:t>
            </a:r>
            <a:r>
              <a:rPr lang="it-IT" b="1" dirty="0">
                <a:solidFill>
                  <a:srgbClr val="00B050"/>
                </a:solidFill>
              </a:rPr>
              <a:t>brusco raffreddamento </a:t>
            </a:r>
            <a:r>
              <a:rPr lang="it-IT" dirty="0"/>
              <a:t>che produce una </a:t>
            </a:r>
            <a:r>
              <a:rPr lang="it-IT" b="1" dirty="0">
                <a:solidFill>
                  <a:srgbClr val="00B050"/>
                </a:solidFill>
              </a:rPr>
              <a:t>precompressione</a:t>
            </a:r>
            <a:r>
              <a:rPr lang="it-IT" dirty="0"/>
              <a:t> dovuta alla contrazione degli strati esterni e alla compressione di quelli interni. </a:t>
            </a:r>
          </a:p>
          <a:p>
            <a:pPr marL="0" indent="0">
              <a:buNone/>
            </a:pPr>
            <a:r>
              <a:rPr lang="it-IT" dirty="0"/>
              <a:t>La resistenza a flessione è dell’ordine dei 120-200 </a:t>
            </a:r>
            <a:r>
              <a:rPr lang="it-IT" dirty="0" err="1"/>
              <a:t>Mpa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/>
              <a:t>Tollera grandi differenze di temperatura senza rompersi (circa 200°C).</a:t>
            </a:r>
          </a:p>
          <a:p>
            <a:pPr marL="0" indent="0">
              <a:buNone/>
            </a:pPr>
            <a:r>
              <a:rPr lang="it-IT" dirty="0"/>
              <a:t>Il vetro ricotto può andare a rottura già con differenze di temperatura prossime a 40°C. 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BD518A6-7286-4CD7-BE55-3026B86DE602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TEMPRA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90F69CF1-B2AD-4459-B7FC-F3E06265F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69" r="53591" b="5209"/>
          <a:stretch/>
        </p:blipFill>
        <p:spPr>
          <a:xfrm>
            <a:off x="593317" y="2033441"/>
            <a:ext cx="1764278" cy="424660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84C2311-B7D0-4862-A005-1A115DC89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3" r="55719"/>
          <a:stretch/>
        </p:blipFill>
        <p:spPr>
          <a:xfrm>
            <a:off x="2695765" y="2033441"/>
            <a:ext cx="1730535" cy="4246603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410EC240-46F7-4C15-9C4E-9FA1871AB3F4}"/>
              </a:ext>
            </a:extLst>
          </p:cNvPr>
          <p:cNvSpPr txBox="1"/>
          <p:nvPr/>
        </p:nvSpPr>
        <p:spPr>
          <a:xfrm>
            <a:off x="543784" y="1980361"/>
            <a:ext cx="1863344" cy="4411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Vetro ricotto</a:t>
            </a:r>
          </a:p>
          <a:p>
            <a:r>
              <a:rPr lang="it-IT" sz="1400" dirty="0"/>
              <a:t>non sollecitato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A6E3C7A3-4243-4A77-8998-B703E970DE00}"/>
              </a:ext>
            </a:extLst>
          </p:cNvPr>
          <p:cNvSpPr txBox="1"/>
          <p:nvPr/>
        </p:nvSpPr>
        <p:spPr>
          <a:xfrm>
            <a:off x="538590" y="4353116"/>
            <a:ext cx="1863345" cy="4411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Vetro ricotto </a:t>
            </a:r>
          </a:p>
          <a:p>
            <a:r>
              <a:rPr lang="it-IT" sz="1400" dirty="0"/>
              <a:t>sollecitato a flessione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902DC0-C7BB-4950-B459-A1AB7C54321E}"/>
              </a:ext>
            </a:extLst>
          </p:cNvPr>
          <p:cNvSpPr txBox="1"/>
          <p:nvPr/>
        </p:nvSpPr>
        <p:spPr>
          <a:xfrm>
            <a:off x="2629359" y="4353116"/>
            <a:ext cx="1863344" cy="4411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Vetro temprato</a:t>
            </a:r>
          </a:p>
          <a:p>
            <a:r>
              <a:rPr lang="it-IT" sz="1400" dirty="0"/>
              <a:t>sollecitato a flessione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624B01AA-25CF-4CF8-BDA8-443744C3D5CF}"/>
              </a:ext>
            </a:extLst>
          </p:cNvPr>
          <p:cNvSpPr txBox="1"/>
          <p:nvPr/>
        </p:nvSpPr>
        <p:spPr>
          <a:xfrm>
            <a:off x="2629360" y="1980360"/>
            <a:ext cx="1863344" cy="4411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/>
              <a:t>Vetro temprato</a:t>
            </a:r>
          </a:p>
          <a:p>
            <a:r>
              <a:rPr lang="it-IT" sz="1400" dirty="0"/>
              <a:t>non sollecitato</a:t>
            </a:r>
          </a:p>
        </p:txBody>
      </p:sp>
    </p:spTree>
    <p:extLst>
      <p:ext uri="{BB962C8B-B14F-4D97-AF65-F5344CB8AC3E}">
        <p14:creationId xmlns:p14="http://schemas.microsoft.com/office/powerpoint/2010/main" val="2920767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Trattamenti e lavorazioni sul vetro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Lo scopo del </a:t>
            </a:r>
            <a:r>
              <a:rPr lang="it-IT" b="1" dirty="0">
                <a:solidFill>
                  <a:srgbClr val="00B050"/>
                </a:solidFill>
              </a:rPr>
              <a:t>rivestimento a caldo </a:t>
            </a:r>
            <a:r>
              <a:rPr lang="it-IT" dirty="0"/>
              <a:t>(</a:t>
            </a:r>
            <a:r>
              <a:rPr lang="it-IT" b="1" i="1" dirty="0">
                <a:solidFill>
                  <a:srgbClr val="00B050"/>
                </a:solidFill>
              </a:rPr>
              <a:t>coating</a:t>
            </a:r>
            <a:r>
              <a:rPr lang="it-IT" dirty="0"/>
              <a:t>) è quello di controllare e </a:t>
            </a:r>
            <a:r>
              <a:rPr lang="it-IT" b="1" dirty="0">
                <a:solidFill>
                  <a:srgbClr val="00B050"/>
                </a:solidFill>
              </a:rPr>
              <a:t>migliorare</a:t>
            </a:r>
            <a:r>
              <a:rPr lang="it-IT" dirty="0"/>
              <a:t> le </a:t>
            </a:r>
            <a:r>
              <a:rPr lang="it-IT" b="1" dirty="0">
                <a:solidFill>
                  <a:srgbClr val="00B050"/>
                </a:solidFill>
              </a:rPr>
              <a:t>prestazioni ottico </a:t>
            </a:r>
            <a:r>
              <a:rPr lang="it-IT" dirty="0"/>
              <a:t>- </a:t>
            </a:r>
            <a:r>
              <a:rPr lang="it-IT" b="1" dirty="0">
                <a:solidFill>
                  <a:srgbClr val="00B050"/>
                </a:solidFill>
              </a:rPr>
              <a:t>energetiche</a:t>
            </a:r>
            <a:r>
              <a:rPr lang="it-IT" dirty="0"/>
              <a:t> delle vetrate.</a:t>
            </a:r>
          </a:p>
          <a:p>
            <a:pPr marL="0" indent="0">
              <a:buNone/>
            </a:pPr>
            <a:r>
              <a:rPr lang="it-IT" dirty="0"/>
              <a:t>Procedimento: applicazione di un </a:t>
            </a:r>
            <a:r>
              <a:rPr lang="it-IT" b="1" dirty="0">
                <a:solidFill>
                  <a:srgbClr val="00B050"/>
                </a:solidFill>
              </a:rPr>
              <a:t>ossido metallico </a:t>
            </a:r>
            <a:r>
              <a:rPr lang="it-IT" dirty="0"/>
              <a:t>sulla facciata superiore della lastra ancora bollente.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BD518A6-7286-4CD7-BE55-3026B86DE602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ALTRI TRATTAMENTI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FD424AA4-F788-416F-8E06-50FA894B3F33}"/>
              </a:ext>
            </a:extLst>
          </p:cNvPr>
          <p:cNvSpPr txBox="1"/>
          <p:nvPr/>
        </p:nvSpPr>
        <p:spPr>
          <a:xfrm>
            <a:off x="1471441" y="2530334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COATING</a:t>
            </a:r>
          </a:p>
          <a:p>
            <a:r>
              <a:rPr lang="it-IT" dirty="0"/>
              <a:t>ON-LINE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534BACE2-3771-4049-9070-9396CA1BD764}"/>
              </a:ext>
            </a:extLst>
          </p:cNvPr>
          <p:cNvSpPr txBox="1"/>
          <p:nvPr/>
        </p:nvSpPr>
        <p:spPr>
          <a:xfrm>
            <a:off x="3505200" y="2530334"/>
            <a:ext cx="4920937" cy="17267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VETRO PIROLITICO</a:t>
            </a:r>
            <a:br>
              <a:rPr lang="it-IT" dirty="0"/>
            </a:br>
            <a:r>
              <a:rPr lang="it-IT" dirty="0"/>
              <a:t>Il processo di pirolisi viene realizzato ad elevata temperatura, durante la formatura del vetro float, ed introduce legami forti tra deposito e vetro. La resistenza superficiale del rivestimento è molto elevata, pari a quella del vetro. Questi coating resistono anche a trattamenti termici successivi, quali tempra o curvatura. Si possono realizzare lastre con </a:t>
            </a:r>
            <a:r>
              <a:rPr lang="it-IT" dirty="0" err="1"/>
              <a:t>emissività</a:t>
            </a:r>
            <a:r>
              <a:rPr lang="it-IT" dirty="0"/>
              <a:t> fino al 13% (contro il 90% del normale vetro float).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90883A83-F347-4514-8496-993DBD012640}"/>
              </a:ext>
            </a:extLst>
          </p:cNvPr>
          <p:cNvSpPr txBox="1"/>
          <p:nvPr/>
        </p:nvSpPr>
        <p:spPr>
          <a:xfrm>
            <a:off x="1471441" y="5478489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COATING</a:t>
            </a:r>
          </a:p>
          <a:p>
            <a:r>
              <a:rPr lang="it-IT" dirty="0"/>
              <a:t>OFF-LINE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C6688C-B0A2-458D-A5C4-392BD5611406}"/>
              </a:ext>
            </a:extLst>
          </p:cNvPr>
          <p:cNvSpPr txBox="1"/>
          <p:nvPr/>
        </p:nvSpPr>
        <p:spPr>
          <a:xfrm>
            <a:off x="3505200" y="4304504"/>
            <a:ext cx="4920937" cy="19235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VETRO MAGNETRONICO</a:t>
            </a:r>
          </a:p>
          <a:p>
            <a:r>
              <a:rPr lang="it-IT" sz="1350" dirty="0"/>
              <a:t>Si applicano più strati di ossidi metallici. I vetri così ottenuti possono essere soggetti a deteriorabilità (utilizzo esclusivo entro un vetrocamera).</a:t>
            </a:r>
            <a:br>
              <a:rPr lang="it-IT" sz="1350" dirty="0"/>
            </a:br>
            <a:r>
              <a:rPr lang="it-IT" sz="1350" dirty="0"/>
              <a:t>L’ossidazione degli strati metallici applicati può essere completata con successivi trattamenti termici (coating temprabili).</a:t>
            </a:r>
            <a:br>
              <a:rPr lang="it-IT" sz="1350" dirty="0"/>
            </a:br>
            <a:r>
              <a:rPr lang="it-IT" sz="1350" dirty="0"/>
              <a:t>Si possono realizzare lastre che riflettono e trasmettono la radiazione solare su specifiche lunghezze d’onda, con un’</a:t>
            </a:r>
            <a:r>
              <a:rPr lang="it-IT" sz="1350" dirty="0" err="1"/>
              <a:t>emissività</a:t>
            </a:r>
            <a:r>
              <a:rPr lang="it-IT" sz="1350" dirty="0"/>
              <a:t> estremamente ridotta (fino all'1%, contro il 90% del normale vetro float).</a:t>
            </a:r>
          </a:p>
        </p:txBody>
      </p:sp>
      <p:pic>
        <p:nvPicPr>
          <p:cNvPr id="15" name="Picture 2" descr="https://www.pilkington.com/-/media/pilkington/site-content/italy/architect/immaginecoatizzazion.jpg?h=200&amp;w=287">
            <a:extLst>
              <a:ext uri="{FF2B5EF4-FFF2-40B4-BE49-F238E27FC236}">
                <a16:creationId xmlns:a16="http://schemas.microsoft.com/office/drawing/2014/main" id="{41274154-3575-4123-B6EE-A64098614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511" y="3443102"/>
            <a:ext cx="180020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0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Trattamenti e lavorazioni sul vetro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rgbClr val="00B050"/>
                </a:solidFill>
              </a:rPr>
              <a:t>satinatura</a:t>
            </a:r>
            <a:r>
              <a:rPr lang="it-IT" dirty="0"/>
              <a:t> è una </a:t>
            </a:r>
            <a:r>
              <a:rPr lang="it-IT" b="1" dirty="0">
                <a:solidFill>
                  <a:srgbClr val="00B050"/>
                </a:solidFill>
              </a:rPr>
              <a:t>lavorazione chimica </a:t>
            </a:r>
            <a:r>
              <a:rPr lang="it-IT" dirty="0"/>
              <a:t>che avviene con la </a:t>
            </a:r>
            <a:r>
              <a:rPr lang="it-IT" b="1" dirty="0">
                <a:solidFill>
                  <a:srgbClr val="00B050"/>
                </a:solidFill>
              </a:rPr>
              <a:t>stesura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</a:rPr>
              <a:t>di acidi </a:t>
            </a:r>
            <a:r>
              <a:rPr lang="it-IT" dirty="0"/>
              <a:t>sulla superficie del vetro, determinando un </a:t>
            </a:r>
            <a:r>
              <a:rPr lang="it-IT" b="1" dirty="0">
                <a:solidFill>
                  <a:srgbClr val="00B050"/>
                </a:solidFill>
              </a:rPr>
              <a:t>incremento dell’opacità superficiale </a:t>
            </a:r>
            <a:r>
              <a:rPr lang="it-IT" dirty="0"/>
              <a:t>e della ruvidità.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BD518A6-7286-4CD7-BE55-3026B86DE602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ALTRI TRATTAMENTI</a:t>
            </a:r>
          </a:p>
        </p:txBody>
      </p:sp>
      <p:pic>
        <p:nvPicPr>
          <p:cNvPr id="1030" name="Picture 6" descr="vetro satinato">
            <a:extLst>
              <a:ext uri="{FF2B5EF4-FFF2-40B4-BE49-F238E27FC236}">
                <a16:creationId xmlns:a16="http://schemas.microsoft.com/office/drawing/2014/main" id="{4BE41E65-4731-4F2A-923F-763229837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46774" r="22416" b="2776"/>
          <a:stretch/>
        </p:blipFill>
        <p:spPr bwMode="auto">
          <a:xfrm>
            <a:off x="3741420" y="2568137"/>
            <a:ext cx="4701540" cy="351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34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Trattamenti e lavorazioni sul vetro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L’armatura consiste nel </a:t>
            </a:r>
            <a:r>
              <a:rPr lang="it-IT" b="1" dirty="0">
                <a:solidFill>
                  <a:srgbClr val="00B050"/>
                </a:solidFill>
              </a:rPr>
              <a:t>posizionamento</a:t>
            </a:r>
            <a:r>
              <a:rPr lang="it-IT" dirty="0"/>
              <a:t> di una </a:t>
            </a:r>
            <a:r>
              <a:rPr lang="it-IT" b="1" dirty="0">
                <a:solidFill>
                  <a:srgbClr val="00B050"/>
                </a:solidFill>
              </a:rPr>
              <a:t>rete</a:t>
            </a:r>
            <a:r>
              <a:rPr lang="it-IT" dirty="0"/>
              <a:t> </a:t>
            </a:r>
            <a:r>
              <a:rPr lang="it-IT" b="1" dirty="0">
                <a:solidFill>
                  <a:srgbClr val="00B050"/>
                </a:solidFill>
              </a:rPr>
              <a:t>metallica</a:t>
            </a:r>
            <a:r>
              <a:rPr lang="it-IT" dirty="0"/>
              <a:t> nella </a:t>
            </a:r>
            <a:r>
              <a:rPr lang="it-IT" b="1" dirty="0">
                <a:solidFill>
                  <a:srgbClr val="00B050"/>
                </a:solidFill>
              </a:rPr>
              <a:t>lastra appena colata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rgbClr val="00B050"/>
                </a:solidFill>
              </a:rPr>
              <a:t>stratificazione</a:t>
            </a:r>
            <a:r>
              <a:rPr lang="it-IT" dirty="0"/>
              <a:t>, invece, porta alla composizione di </a:t>
            </a:r>
            <a:r>
              <a:rPr lang="it-IT" b="1" dirty="0">
                <a:solidFill>
                  <a:srgbClr val="00B050"/>
                </a:solidFill>
              </a:rPr>
              <a:t>due</a:t>
            </a:r>
            <a:r>
              <a:rPr lang="it-IT" dirty="0"/>
              <a:t> o </a:t>
            </a:r>
            <a:r>
              <a:rPr lang="it-IT" b="1" dirty="0">
                <a:solidFill>
                  <a:srgbClr val="00B050"/>
                </a:solidFill>
              </a:rPr>
              <a:t>più fogli di vetro</a:t>
            </a:r>
            <a:r>
              <a:rPr lang="it-IT" dirty="0"/>
              <a:t>, uniti assieme con uno o più intercalari di </a:t>
            </a:r>
            <a:r>
              <a:rPr lang="it-IT" b="1" dirty="0">
                <a:solidFill>
                  <a:srgbClr val="00B050"/>
                </a:solidFill>
              </a:rPr>
              <a:t>materia termoplastica </a:t>
            </a:r>
            <a:r>
              <a:rPr lang="it-IT" dirty="0"/>
              <a:t>(</a:t>
            </a:r>
            <a:r>
              <a:rPr lang="it-IT" dirty="0" err="1"/>
              <a:t>PoliVinilButirrale</a:t>
            </a:r>
            <a:r>
              <a:rPr lang="it-IT" dirty="0"/>
              <a:t>), mediante un processo </a:t>
            </a:r>
            <a:r>
              <a:rPr lang="it-IT" b="1" dirty="0">
                <a:solidFill>
                  <a:srgbClr val="00B050"/>
                </a:solidFill>
              </a:rPr>
              <a:t>a caldo </a:t>
            </a:r>
            <a:r>
              <a:rPr lang="it-IT" dirty="0"/>
              <a:t>e </a:t>
            </a:r>
            <a:r>
              <a:rPr lang="it-IT" b="1" dirty="0">
                <a:solidFill>
                  <a:srgbClr val="00B050"/>
                </a:solidFill>
              </a:rPr>
              <a:t>sotto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</a:rPr>
              <a:t>pressione</a:t>
            </a:r>
            <a:r>
              <a:rPr lang="it-IT" dirty="0"/>
              <a:t>. Il PVB agisce come </a:t>
            </a:r>
            <a:r>
              <a:rPr lang="it-IT" b="1" dirty="0">
                <a:solidFill>
                  <a:srgbClr val="00B050"/>
                </a:solidFill>
              </a:rPr>
              <a:t>adesivo</a:t>
            </a:r>
            <a:r>
              <a:rPr lang="it-IT" dirty="0"/>
              <a:t> e </a:t>
            </a:r>
            <a:r>
              <a:rPr lang="it-IT" b="1" dirty="0">
                <a:solidFill>
                  <a:srgbClr val="00B050"/>
                </a:solidFill>
              </a:rPr>
              <a:t>separatore</a:t>
            </a:r>
            <a:r>
              <a:rPr lang="it-IT" dirty="0"/>
              <a:t> tra le lastre di vetro, (prestazioni </a:t>
            </a:r>
            <a:r>
              <a:rPr lang="it-IT" b="1" dirty="0">
                <a:solidFill>
                  <a:srgbClr val="00B050"/>
                </a:solidFill>
              </a:rPr>
              <a:t>meccaniche</a:t>
            </a:r>
            <a:r>
              <a:rPr lang="it-IT" dirty="0"/>
              <a:t>, </a:t>
            </a:r>
            <a:r>
              <a:rPr lang="it-IT" b="1" dirty="0">
                <a:solidFill>
                  <a:srgbClr val="00B050"/>
                </a:solidFill>
              </a:rPr>
              <a:t>termiche</a:t>
            </a:r>
            <a:r>
              <a:rPr lang="it-IT" dirty="0"/>
              <a:t> ed </a:t>
            </a:r>
            <a:r>
              <a:rPr lang="it-IT" b="1" dirty="0">
                <a:solidFill>
                  <a:srgbClr val="00B050"/>
                </a:solidFill>
              </a:rPr>
              <a:t>acustiche</a:t>
            </a:r>
            <a:r>
              <a:rPr lang="it-IT" dirty="0"/>
              <a:t>).</a:t>
            </a:r>
          </a:p>
          <a:p>
            <a:pPr marL="0" indent="0">
              <a:buNone/>
            </a:pPr>
            <a:r>
              <a:rPr lang="it-IT" dirty="0"/>
              <a:t>All'interno di un ambiente climatizzato, avviene la stesura dei fogli di PVB tra le lastre di vetro, asportandone con taglio le </a:t>
            </a:r>
            <a:r>
              <a:rPr lang="it-IT" b="1" dirty="0">
                <a:solidFill>
                  <a:srgbClr val="00B050"/>
                </a:solidFill>
              </a:rPr>
              <a:t>eccedenze</a:t>
            </a:r>
            <a:r>
              <a:rPr lang="it-IT" dirty="0"/>
              <a:t>. La lastra assemblata passa quindi all'interno di un primo </a:t>
            </a:r>
            <a:r>
              <a:rPr lang="it-IT" b="1" dirty="0">
                <a:solidFill>
                  <a:srgbClr val="00B050"/>
                </a:solidFill>
              </a:rPr>
              <a:t>forno</a:t>
            </a:r>
            <a:r>
              <a:rPr lang="it-IT" dirty="0"/>
              <a:t>  dove viene preriscaldata a 30°C e calandrata per favorire il processo di </a:t>
            </a:r>
            <a:r>
              <a:rPr lang="it-IT" b="1" dirty="0">
                <a:solidFill>
                  <a:srgbClr val="00B050"/>
                </a:solidFill>
              </a:rPr>
              <a:t>deaerazione</a:t>
            </a:r>
            <a:r>
              <a:rPr lang="it-IT" dirty="0"/>
              <a:t>, eliminando quasi tutta l’aria presente tra il PVB e le lastre di vetro. In un secondo forno di riscaldamento, a 60°C, si attivano le </a:t>
            </a:r>
            <a:r>
              <a:rPr lang="it-IT" b="1" dirty="0">
                <a:solidFill>
                  <a:srgbClr val="00B050"/>
                </a:solidFill>
              </a:rPr>
              <a:t>proprietà</a:t>
            </a:r>
            <a:r>
              <a:rPr lang="it-IT" dirty="0"/>
              <a:t> </a:t>
            </a:r>
            <a:r>
              <a:rPr lang="it-IT" b="1" dirty="0">
                <a:solidFill>
                  <a:srgbClr val="00B050"/>
                </a:solidFill>
              </a:rPr>
              <a:t>adesive</a:t>
            </a:r>
            <a:r>
              <a:rPr lang="it-IT" dirty="0"/>
              <a:t> del PVB. Sempre durante questa fase, la lastra multistrato passa sotto altre calandre, che completano la </a:t>
            </a:r>
            <a:r>
              <a:rPr lang="it-IT" b="1" dirty="0">
                <a:solidFill>
                  <a:srgbClr val="00B050"/>
                </a:solidFill>
              </a:rPr>
              <a:t>sigillatura</a:t>
            </a:r>
            <a:r>
              <a:rPr lang="it-IT" dirty="0"/>
              <a:t> ai bordi ed impediscono l’entrata di aria.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BD518A6-7286-4CD7-BE55-3026B86DE602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LAVORAZIONI SECONDARIE</a:t>
            </a:r>
          </a:p>
        </p:txBody>
      </p:sp>
    </p:spTree>
    <p:extLst>
      <p:ext uri="{BB962C8B-B14F-4D97-AF65-F5344CB8AC3E}">
        <p14:creationId xmlns:p14="http://schemas.microsoft.com/office/powerpoint/2010/main" val="3744847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Trattamenti e lavorazioni sul vetro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261A4C-22D5-FCEA-0B72-BCB9787BF99C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È un vetro float su cui è stato depositato un </a:t>
            </a:r>
            <a:r>
              <a:rPr lang="it-IT" b="1" dirty="0">
                <a:solidFill>
                  <a:srgbClr val="00B050"/>
                </a:solidFill>
              </a:rPr>
              <a:t>rivestimento</a:t>
            </a:r>
            <a:r>
              <a:rPr lang="it-IT" dirty="0"/>
              <a:t> di </a:t>
            </a:r>
            <a:r>
              <a:rPr lang="it-IT" b="1" dirty="0">
                <a:solidFill>
                  <a:srgbClr val="00B050"/>
                </a:solidFill>
              </a:rPr>
              <a:t>materiale semiconduttore </a:t>
            </a:r>
            <a:r>
              <a:rPr lang="it-IT" dirty="0"/>
              <a:t>(il migliore è il biossido di titanio) in grado di assorbire l’energia solare utile a </a:t>
            </a:r>
            <a:r>
              <a:rPr lang="it-IT" b="1" dirty="0">
                <a:solidFill>
                  <a:srgbClr val="00B050"/>
                </a:solidFill>
              </a:rPr>
              <a:t>decomporre sostanze inquinanti</a:t>
            </a:r>
            <a:r>
              <a:rPr lang="it-IT" dirty="0"/>
              <a:t>, ossidandole in due componenti innocue: CO</a:t>
            </a:r>
            <a:r>
              <a:rPr lang="it-IT" baseline="-25000" dirty="0"/>
              <a:t>2</a:t>
            </a:r>
            <a:r>
              <a:rPr lang="it-IT" dirty="0"/>
              <a:t> (anidride carbonica) e H</a:t>
            </a:r>
            <a:r>
              <a:rPr lang="it-IT" baseline="-25000" dirty="0"/>
              <a:t>2</a:t>
            </a:r>
            <a:r>
              <a:rPr lang="it-IT" dirty="0"/>
              <a:t>O (acqua).</a:t>
            </a:r>
          </a:p>
          <a:p>
            <a:pPr marL="0" indent="0">
              <a:buNone/>
            </a:pPr>
            <a:r>
              <a:rPr lang="it-IT" dirty="0"/>
              <a:t>Il rivestimento può essere di </a:t>
            </a:r>
            <a:r>
              <a:rPr lang="it-IT" b="1" dirty="0">
                <a:solidFill>
                  <a:srgbClr val="00B050"/>
                </a:solidFill>
              </a:rPr>
              <a:t>colore neutro </a:t>
            </a:r>
            <a:r>
              <a:rPr lang="it-IT" dirty="0"/>
              <a:t>e mantiene una trasparenza sia durante che dopo la pioggia:  l’effetto idrofilo del rivestimento induce lo scorrimento dell’acqua per film sottile e non a gocce, </a:t>
            </a:r>
            <a:r>
              <a:rPr lang="it-IT" b="1" dirty="0">
                <a:solidFill>
                  <a:srgbClr val="00B050"/>
                </a:solidFill>
              </a:rPr>
              <a:t>impedendo</a:t>
            </a:r>
            <a:r>
              <a:rPr lang="it-IT" dirty="0"/>
              <a:t> così che rimangano </a:t>
            </a:r>
            <a:r>
              <a:rPr lang="it-IT" b="1" dirty="0">
                <a:solidFill>
                  <a:srgbClr val="00B050"/>
                </a:solidFill>
              </a:rPr>
              <a:t>tracce</a:t>
            </a:r>
            <a:r>
              <a:rPr lang="it-IT" dirty="0"/>
              <a:t> sulla superficie del vetro.</a:t>
            </a:r>
          </a:p>
          <a:p>
            <a:pPr marL="0" indent="0">
              <a:buNone/>
            </a:pPr>
            <a:r>
              <a:rPr lang="it-IT" dirty="0"/>
              <a:t>Non è soggetto ad usura o erosione.</a:t>
            </a:r>
          </a:p>
          <a:p>
            <a:pPr marL="0" indent="0">
              <a:buNone/>
            </a:pPr>
            <a:r>
              <a:rPr lang="it-IT" dirty="0"/>
              <a:t>Presupposti necessari per il suo funzionamento sono l’</a:t>
            </a:r>
            <a:r>
              <a:rPr lang="it-IT" b="1" dirty="0">
                <a:solidFill>
                  <a:srgbClr val="00B050"/>
                </a:solidFill>
              </a:rPr>
              <a:t>esposizione alla radiazione solare</a:t>
            </a:r>
            <a:r>
              <a:rPr lang="it-IT" dirty="0"/>
              <a:t>, per l’attivazione del particolare coating, e non essere riparato dalle precipitazioni atmosferiche.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BD518A6-7286-4CD7-BE55-3026B86DE602}"/>
              </a:ext>
            </a:extLst>
          </p:cNvPr>
          <p:cNvSpPr txBox="1">
            <a:spLocks/>
          </p:cNvSpPr>
          <p:nvPr/>
        </p:nvSpPr>
        <p:spPr>
          <a:xfrm>
            <a:off x="784765" y="1168421"/>
            <a:ext cx="1765300" cy="74958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VETRO AUTOPULENTE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551DB6-2B16-455B-AB06-F8547775DF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4" t="5042" r="4170" b="4909"/>
          <a:stretch/>
        </p:blipFill>
        <p:spPr>
          <a:xfrm>
            <a:off x="784765" y="2188464"/>
            <a:ext cx="2621960" cy="38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0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Vetri a selettività angolare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11F3AF5-4460-4685-8EDA-A100ADB164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" y="1500554"/>
            <a:ext cx="8580120" cy="414586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CABCF31-394D-4A8D-9E93-68AE6D368FE5}"/>
              </a:ext>
            </a:extLst>
          </p:cNvPr>
          <p:cNvSpPr txBox="1">
            <a:spLocks/>
          </p:cNvSpPr>
          <p:nvPr/>
        </p:nvSpPr>
        <p:spPr bwMode="auto">
          <a:xfrm>
            <a:off x="666750" y="5775960"/>
            <a:ext cx="3470910" cy="4191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400" dirty="0"/>
              <a:t>IN </a:t>
            </a:r>
            <a:r>
              <a:rPr lang="it-IT" dirty="0"/>
              <a:t>PRESENZA</a:t>
            </a:r>
            <a:r>
              <a:rPr lang="it-IT" sz="1400" dirty="0"/>
              <a:t> DI RADIAZIONE DIRETTA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69C06E1-F5F5-4674-998F-BD268AD80F0F}"/>
              </a:ext>
            </a:extLst>
          </p:cNvPr>
          <p:cNvSpPr txBox="1">
            <a:spLocks/>
          </p:cNvSpPr>
          <p:nvPr/>
        </p:nvSpPr>
        <p:spPr bwMode="auto">
          <a:xfrm>
            <a:off x="5006340" y="5775960"/>
            <a:ext cx="3470910" cy="4191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400" dirty="0"/>
              <a:t>IN </a:t>
            </a:r>
            <a:r>
              <a:rPr lang="it-IT" dirty="0"/>
              <a:t>ASSENZA</a:t>
            </a:r>
            <a:r>
              <a:rPr lang="it-IT" sz="1400" dirty="0"/>
              <a:t> DI RADIAZIONE DIRETTA</a:t>
            </a:r>
          </a:p>
        </p:txBody>
      </p:sp>
    </p:spTree>
    <p:extLst>
      <p:ext uri="{BB962C8B-B14F-4D97-AF65-F5344CB8AC3E}">
        <p14:creationId xmlns:p14="http://schemas.microsoft.com/office/powerpoint/2010/main" val="196750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9380C1D4-FCA5-431E-8A77-541C77F6B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933"/>
          <a:stretch/>
        </p:blipFill>
        <p:spPr>
          <a:xfrm>
            <a:off x="4545484" y="2628900"/>
            <a:ext cx="4598516" cy="306096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7F72382-BD79-4842-AF97-D9524B39DE8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chiusure trasparenti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parte integrante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pareti verticali perimetrali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quindi molti dei requisiti connotanti di queste ultime devono essere considerati per gli infissi verticali.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spazi in cui si articola l’edificio comunicano con l’esterno attraverso queste discontinuità 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bucature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dimensionate secondo criteri funzionali, formali ed estetici, di comfort ambientale, per l’adeguamento a specifiche normative.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mediante  gli infissi verticali sono: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in quanto esposte direttamente all’aria esterna, devono garantire la tenuta all’acqua e all’aria in misura tale da non compromettere il comfort degli ambienti interni;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agenti termici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igrometrici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ricambio d’aria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negli ambienti interni;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illuminazione naturale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degli ambienti indoor, tenendo conto dei possibili effetti di abbagliamento;</a:t>
            </a:r>
          </a:p>
        </p:txBody>
      </p:sp>
      <p:sp>
        <p:nvSpPr>
          <p:cNvPr id="5" name="Rectangle 110">
            <a:extLst>
              <a:ext uri="{FF2B5EF4-FFF2-40B4-BE49-F238E27FC236}">
                <a16:creationId xmlns:a16="http://schemas.microsoft.com/office/drawing/2014/main" id="{4F024140-9A6E-40A1-9ED4-2DCB2C7A9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969" y="3330844"/>
            <a:ext cx="500062" cy="435934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Chiusure trasparenti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7A1A978-6EC2-443C-9A20-E3272483EDBA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riduzione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dell’effetto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sorgenti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rumore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esterne, alle quali per giacitura e posizione sono esposte.</a:t>
            </a:r>
          </a:p>
        </p:txBody>
      </p:sp>
      <p:sp>
        <p:nvSpPr>
          <p:cNvPr id="8" name="Parallelogram 2">
            <a:extLst>
              <a:ext uri="{FF2B5EF4-FFF2-40B4-BE49-F238E27FC236}">
                <a16:creationId xmlns:a16="http://schemas.microsoft.com/office/drawing/2014/main" id="{2B445141-711E-4C28-806F-3C0DE21318C4}"/>
              </a:ext>
            </a:extLst>
          </p:cNvPr>
          <p:cNvSpPr/>
          <p:nvPr/>
        </p:nvSpPr>
        <p:spPr>
          <a:xfrm rot="5400000">
            <a:off x="6307305" y="3957064"/>
            <a:ext cx="365125" cy="273050"/>
          </a:xfrm>
          <a:prstGeom prst="parallelogram">
            <a:avLst>
              <a:gd name="adj" fmla="val 3380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226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Vetri a selettività angolare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 risultato simile è conseguibile inserendo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sistemi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geometrici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la deflessione dei raggi solari all'interno del serramento. La prima caratteristica distintiva di questi serramenti è lo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spessore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ben superiore rispetto ad uno tradizionale; inoltre, la variabilità delle condizioni ottiche e luminose è garantita da una struttura univocamente identificabile. Opportuni profili di schermatura ottemperano a diverse necessità: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30A6861-B153-4D9F-9E76-14D20A29570E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semplice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schermatura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radiazione solare;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schermatura abbinata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deviazione verso l'alto della radiazione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stessa, al fine di incrementare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l'uniformità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illuminazione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nell'ambiente;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l'abbinamento delle due precedenti funzioni alla riflessione verso l'esterno della radiazione solare. </a:t>
            </a:r>
          </a:p>
          <a:p>
            <a:pPr lvl="0" algn="just" fontAlgn="auto">
              <a:lnSpc>
                <a:spcPct val="150000"/>
              </a:lnSpc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sistema è costituito da due la­stre in vetro termico in cui sono inserite delle lamelle metalliche fisse.</a:t>
            </a:r>
          </a:p>
        </p:txBody>
      </p:sp>
      <p:pic>
        <p:nvPicPr>
          <p:cNvPr id="8" name="Immagine 463" descr="F:\ASUS vecchio\D\DOTTORATO\Pubblicazioni\STIVAL - Schermature solari\Immagini\Figura 4.jpg">
            <a:extLst>
              <a:ext uri="{FF2B5EF4-FFF2-40B4-BE49-F238E27FC236}">
                <a16:creationId xmlns:a16="http://schemas.microsoft.com/office/drawing/2014/main" id="{152B2269-C475-4F7E-9BE5-2487EE34604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227" y="3281535"/>
            <a:ext cx="5880392" cy="304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0098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Vetri a selettività angolare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CC7975-8B31-4DE0-93E7-D4098631D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389" y="1073483"/>
            <a:ext cx="3865044" cy="51410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FAA499-3A3A-477D-B8C4-61181A103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15" y="1073484"/>
            <a:ext cx="2458125" cy="25672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D0ECF7F-E58D-43D9-B46B-C3AE130A5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15" y="3640751"/>
            <a:ext cx="3803625" cy="257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62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293D27A3-2B73-420C-5221-CEA6473A5AC3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Il telaio per i serramenti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46EBEE-565A-DC3B-6A85-FDC9E82E7871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</a:rPr>
              <a:t>16.3</a:t>
            </a:r>
          </a:p>
        </p:txBody>
      </p:sp>
    </p:spTree>
    <p:extLst>
      <p:ext uri="{BB962C8B-B14F-4D97-AF65-F5344CB8AC3E}">
        <p14:creationId xmlns:p14="http://schemas.microsoft.com/office/powerpoint/2010/main" val="969271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DCC51C31-954D-E2C4-1064-330A76AECAC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</a:blip>
          <a:srcRect l="10713" t="2713" b="3131"/>
          <a:stretch>
            <a:fillRect/>
          </a:stretch>
        </p:blipFill>
        <p:spPr bwMode="auto">
          <a:xfrm>
            <a:off x="4206873" y="1273731"/>
            <a:ext cx="33274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BC8D6922-0386-EA96-A56A-62D74DDAF9D5}"/>
              </a:ext>
            </a:extLst>
          </p:cNvPr>
          <p:cNvSpPr/>
          <p:nvPr/>
        </p:nvSpPr>
        <p:spPr>
          <a:xfrm>
            <a:off x="4206873" y="3667681"/>
            <a:ext cx="750885" cy="1306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6F130827-5B92-1F4B-E882-2EBEE99BB2FD}"/>
              </a:ext>
            </a:extLst>
          </p:cNvPr>
          <p:cNvSpPr/>
          <p:nvPr/>
        </p:nvSpPr>
        <p:spPr>
          <a:xfrm>
            <a:off x="4206873" y="2661206"/>
            <a:ext cx="347662" cy="725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29" name="Straight Connector 5">
            <a:extLst>
              <a:ext uri="{FF2B5EF4-FFF2-40B4-BE49-F238E27FC236}">
                <a16:creationId xmlns:a16="http://schemas.microsoft.com/office/drawing/2014/main" id="{302561EF-C547-B73C-F8D2-E22EF879CF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54623" y="1648381"/>
            <a:ext cx="0" cy="2357438"/>
          </a:xfrm>
          <a:prstGeom prst="line">
            <a:avLst/>
          </a:prstGeom>
          <a:noFill/>
          <a:ln w="25400">
            <a:solidFill>
              <a:srgbClr val="008080"/>
            </a:solidFill>
            <a:prstDash val="lgDash"/>
            <a:miter lim="800000"/>
            <a:headEnd/>
            <a:tailEnd/>
          </a:ln>
        </p:spPr>
      </p:cxnSp>
      <p:sp>
        <p:nvSpPr>
          <p:cNvPr id="30" name="Rectangle 16">
            <a:extLst>
              <a:ext uri="{FF2B5EF4-FFF2-40B4-BE49-F238E27FC236}">
                <a16:creationId xmlns:a16="http://schemas.microsoft.com/office/drawing/2014/main" id="{5523FE91-5B11-28C6-24CF-C51AF9FEE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349" y="4058108"/>
            <a:ext cx="1625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luce netta del serramento</a:t>
            </a:r>
          </a:p>
        </p:txBody>
      </p:sp>
      <p:cxnSp>
        <p:nvCxnSpPr>
          <p:cNvPr id="31" name="Straight Connector 28">
            <a:extLst>
              <a:ext uri="{FF2B5EF4-FFF2-40B4-BE49-F238E27FC236}">
                <a16:creationId xmlns:a16="http://schemas.microsoft.com/office/drawing/2014/main" id="{F54491BE-2A5F-0888-575C-E7FC1A3E0A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8060" y="1273731"/>
            <a:ext cx="0" cy="3127375"/>
          </a:xfrm>
          <a:prstGeom prst="line">
            <a:avLst/>
          </a:prstGeom>
          <a:noFill/>
          <a:ln w="25400">
            <a:solidFill>
              <a:srgbClr val="008080"/>
            </a:solidFill>
            <a:prstDash val="lgDash"/>
            <a:miter lim="800000"/>
            <a:headEnd/>
            <a:tailEnd/>
          </a:ln>
        </p:spPr>
      </p:cxnSp>
      <p:sp>
        <p:nvSpPr>
          <p:cNvPr id="32" name="Rectangle 16">
            <a:extLst>
              <a:ext uri="{FF2B5EF4-FFF2-40B4-BE49-F238E27FC236}">
                <a16:creationId xmlns:a16="http://schemas.microsoft.com/office/drawing/2014/main" id="{7556F58B-4DD3-0359-E94B-87C579A5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128" y="1073011"/>
            <a:ext cx="171608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area trasparente</a:t>
            </a: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C9121EE9-8077-6195-12FF-784D4616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4" y="4974194"/>
            <a:ext cx="4089400" cy="12938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Controtelaio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Telaio fisso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Telaio mobile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Vetratura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Cerniera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4B478D5C-6E14-E752-4522-0C9212F2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9272" y="2820116"/>
            <a:ext cx="2205989" cy="316198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BF9696E-161A-A9E3-18F2-8554E92401DA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INFISSO ESTERNO VERTICALE</a:t>
            </a:r>
          </a:p>
        </p:txBody>
      </p:sp>
    </p:spTree>
    <p:extLst>
      <p:ext uri="{BB962C8B-B14F-4D97-AF65-F5344CB8AC3E}">
        <p14:creationId xmlns:p14="http://schemas.microsoft.com/office/powerpoint/2010/main" val="2258777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3" name="Picture 2" descr="mso6B4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109204"/>
            <a:ext cx="3644900" cy="515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26">
            <a:extLst>
              <a:ext uri="{FF2B5EF4-FFF2-40B4-BE49-F238E27FC236}">
                <a16:creationId xmlns:a16="http://schemas.microsoft.com/office/drawing/2014/main" id="{34720FB6-477B-4339-A8D4-8F5109C64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2438690"/>
            <a:ext cx="4089400" cy="38208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stipiti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controtelaio a murare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controtelaio fisso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telaio fisso o apribile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anta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montanti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 di battuta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traverse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traversa inferiore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gocciolatoio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listello </a:t>
            </a:r>
            <a:r>
              <a:rPr lang="it-IT" altLang="it-IT" sz="1600" dirty="0" err="1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rompitratta</a:t>
            </a:r>
            <a:endParaRPr lang="it-IT" altLang="it-IT" sz="16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fermavetro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Cassonetto</a:t>
            </a:r>
          </a:p>
          <a:p>
            <a:pPr algn="just"/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 ferramenta</a:t>
            </a:r>
          </a:p>
          <a:p>
            <a:pPr algn="just"/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 giunti di tenuta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57E0600-1065-48BF-874E-8F29CA18238F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INFISSO ESTERNO VERTICALE</a:t>
            </a:r>
          </a:p>
        </p:txBody>
      </p:sp>
    </p:spTree>
    <p:extLst>
      <p:ext uri="{BB962C8B-B14F-4D97-AF65-F5344CB8AC3E}">
        <p14:creationId xmlns:p14="http://schemas.microsoft.com/office/powerpoint/2010/main" val="4213021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2D7F3D8-158B-F479-8FC3-F84CD934B6D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telaio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oppure una delle ante del serramento, a sua volta è suddiviso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montanti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traversi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superiore e inferiore; nel caso di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porte-finestre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può essere previsto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traverso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intermedio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inoltre individuabili altri elementi tecnici: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coprifili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proteggono la giunzione tra il controtelaio ed il telaio fisso;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battuta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superficie a perimetro di interfaccia, ricavata per sagomatura, tra il telaio fisso ed il telaio mobile, atta a contenere le perdite per tenuta all’aria e ad ospitare le giunzioni;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gocciolatoio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scanalatura o rivestimento sagomato, applicato all’elemento inferiore del telaio per il deflusso dell’acqua meteorica senza possibilità di infiltrazione all’interno del serramento;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guarnizioni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elementi elastici che migliorano le prestazioni di isolamento termoacustico e di tenuta all’aria del serramento contenendone la permeabilità agli agenti atmosferici.</a:t>
            </a: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A565271B-8437-44BF-A6DC-31DE1BE4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07" t="57326" r="11090" b="28815"/>
          <a:stretch>
            <a:fillRect/>
          </a:stretch>
        </p:blipFill>
        <p:spPr bwMode="auto">
          <a:xfrm>
            <a:off x="4572000" y="2020888"/>
            <a:ext cx="392271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567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57E0600-1065-48BF-874E-8F29CA18238F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INFISSO ESTERNO VERTICALE</a:t>
            </a:r>
          </a:p>
        </p:txBody>
      </p:sp>
      <p:sp>
        <p:nvSpPr>
          <p:cNvPr id="7" name="Rettangolo 17"/>
          <p:cNvSpPr>
            <a:spLocks noChangeArrowheads="1"/>
          </p:cNvSpPr>
          <p:nvPr/>
        </p:nvSpPr>
        <p:spPr bwMode="auto">
          <a:xfrm>
            <a:off x="5125202" y="157992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8" name="Rettangolo 18"/>
          <p:cNvSpPr>
            <a:spLocks noChangeArrowheads="1"/>
          </p:cNvSpPr>
          <p:nvPr/>
        </p:nvSpPr>
        <p:spPr bwMode="auto">
          <a:xfrm>
            <a:off x="7848599" y="157992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cxnSp>
        <p:nvCxnSpPr>
          <p:cNvPr id="10" name="Connettore 1 7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5640518" y="1811990"/>
            <a:ext cx="2208081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2976660" y="1475440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 luce</a:t>
            </a:r>
          </a:p>
        </p:txBody>
      </p:sp>
      <p:sp>
        <p:nvSpPr>
          <p:cNvPr id="17" name="Rettangolo 17"/>
          <p:cNvSpPr>
            <a:spLocks noChangeArrowheads="1"/>
          </p:cNvSpPr>
          <p:nvPr/>
        </p:nvSpPr>
        <p:spPr bwMode="auto">
          <a:xfrm>
            <a:off x="5125202" y="323727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18" name="Rettangolo 18"/>
          <p:cNvSpPr>
            <a:spLocks noChangeArrowheads="1"/>
          </p:cNvSpPr>
          <p:nvPr/>
        </p:nvSpPr>
        <p:spPr bwMode="auto">
          <a:xfrm>
            <a:off x="7848599" y="323727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cxnSp>
        <p:nvCxnSpPr>
          <p:cNvPr id="19" name="Connettore 1 7"/>
          <p:cNvCxnSpPr>
            <a:cxnSpLocks noChangeShapeType="1"/>
          </p:cNvCxnSpPr>
          <p:nvPr/>
        </p:nvCxnSpPr>
        <p:spPr bwMode="auto">
          <a:xfrm>
            <a:off x="5640518" y="3237116"/>
            <a:ext cx="2208081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2976660" y="3132790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b="1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in battuta esterna</a:t>
            </a:r>
          </a:p>
        </p:txBody>
      </p:sp>
      <p:sp>
        <p:nvSpPr>
          <p:cNvPr id="21" name="Rettangolo 17"/>
          <p:cNvSpPr>
            <a:spLocks noChangeArrowheads="1"/>
          </p:cNvSpPr>
          <p:nvPr/>
        </p:nvSpPr>
        <p:spPr bwMode="auto">
          <a:xfrm>
            <a:off x="5125202" y="4999114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22" name="Rettangolo 18"/>
          <p:cNvSpPr>
            <a:spLocks noChangeArrowheads="1"/>
          </p:cNvSpPr>
          <p:nvPr/>
        </p:nvSpPr>
        <p:spPr bwMode="auto">
          <a:xfrm>
            <a:off x="7848599" y="4999114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cxnSp>
        <p:nvCxnSpPr>
          <p:cNvPr id="23" name="Connettore 1 7"/>
          <p:cNvCxnSpPr>
            <a:cxnSpLocks noChangeShapeType="1"/>
          </p:cNvCxnSpPr>
          <p:nvPr/>
        </p:nvCxnSpPr>
        <p:spPr bwMode="auto">
          <a:xfrm>
            <a:off x="5640518" y="5463401"/>
            <a:ext cx="2208081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2976660" y="4894627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b="1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in battuta interna</a:t>
            </a:r>
          </a:p>
        </p:txBody>
      </p:sp>
    </p:spTree>
    <p:extLst>
      <p:ext uri="{BB962C8B-B14F-4D97-AF65-F5344CB8AC3E}">
        <p14:creationId xmlns:p14="http://schemas.microsoft.com/office/powerpoint/2010/main" val="1021329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D121B8B-EF8B-E378-9F7B-5A7B6ED4A627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corrispondenza del serramento è possibile definire diversi tipi di elementi tecnici di oscuramento: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persiana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un’anta costituita da un telaio che ingloba una serie di lamelle inclinate e parallele, ad esso solidali; se montata esternamente al serramento può essere incernierata al telaio fisso o resa scorrevole;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scuro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scuretto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anta cieca incernierata internamente sul telaio mobile per impedire l’ingresso della radiazione solare;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avvolgibile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realizzato in elementi modulari in legno, plastici o metallici, collegati o incernierati tra loro, mossi da sistemi manuali o motorizzati ed alloggiati in un apposito vano (cassonetto) che sostituisce l’architrave del serramento;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veneziana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insieme di lamelle installato perlopiù verso l’interno del serramento, movibili verticalmente e modulabili per inclinazione.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ADCD75-2FAD-D778-1AFB-E2534B37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73" t="33757" r="12427" b="44876"/>
          <a:stretch>
            <a:fillRect/>
          </a:stretch>
        </p:blipFill>
        <p:spPr bwMode="auto">
          <a:xfrm>
            <a:off x="4713288" y="1439863"/>
            <a:ext cx="3781425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0453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46" y="2437334"/>
            <a:ext cx="714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A859087-3B67-2811-E6A4-A65FD594144F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INFISSO ESTERNO VERTICALE</a:t>
            </a:r>
          </a:p>
        </p:txBody>
      </p:sp>
    </p:spTree>
    <p:extLst>
      <p:ext uri="{BB962C8B-B14F-4D97-AF65-F5344CB8AC3E}">
        <p14:creationId xmlns:p14="http://schemas.microsoft.com/office/powerpoint/2010/main" val="4116295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7F72382-BD79-4842-AF97-D9524B39DE8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legno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stato il primo materiale impiegato per la produzione di serramenti, grazie a indiscutibili vantaggi quali il gradevole aspetto, 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trascurabili dilatazioni termiche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ridotta conducibilità termica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durabilità del sistema è assicurata con l’impiego di: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legno con tasso di umidità non superiore al 16%;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sagomatura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profili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che eviti l’infiltrazione d’acqua (controllo dell’aderenza tra diverse superfici);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trattamenti idrorepellenti, ripetuti nel tempo;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colle efficaci in condizioni di elevata umidità relativa.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tenuta all’aria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dei battenti è assicurata dalla geometria dei profili, che formano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battute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almeno due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camere d’aria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almeno una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), e ad eventuali profili coprigiunto. Il contatto tra i punti di battuta è migliorato con guarnizioni in gomma.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tenuta dei giunti tra telaio e parete è assicurata dalla realizzazione di mazzette, per i profili verticali; sul piano d’intesta, è opportuno realizzare due diverse piane, interna ed esterna, ai fini dell’isolamento acustico.</a:t>
            </a:r>
          </a:p>
          <a:p>
            <a:pPr algn="just">
              <a:lnSpc>
                <a:spcPct val="150000"/>
              </a:lnSpc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Materiali costituenti il telaio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8FC68B95-E062-405A-BFEB-02431C6DEE5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</a:blip>
          <a:srcRect l="33810" t="8731" r="29207" b="35397"/>
          <a:stretch>
            <a:fillRect/>
          </a:stretch>
        </p:blipFill>
        <p:spPr bwMode="auto">
          <a:xfrm>
            <a:off x="4905375" y="1073150"/>
            <a:ext cx="3052763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0">
            <a:extLst>
              <a:ext uri="{FF2B5EF4-FFF2-40B4-BE49-F238E27FC236}">
                <a16:creationId xmlns:a16="http://schemas.microsoft.com/office/drawing/2014/main" id="{0F923798-034E-4123-BD4E-3EF7FC3D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738" y="1101725"/>
            <a:ext cx="1012825" cy="37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08000" bIns="108000" anchor="ctr"/>
          <a:lstStyle/>
          <a:p>
            <a:r>
              <a:rPr lang="it-IT" altLang="it-IT" sz="1400">
                <a:solidFill>
                  <a:srgbClr val="00B050"/>
                </a:solidFill>
                <a:latin typeface="Swis721 Cn BT" panose="020B0506020202030204" pitchFamily="34" charset="0"/>
              </a:rPr>
              <a:t>telaio fisso</a:t>
            </a:r>
          </a:p>
        </p:txBody>
      </p:sp>
      <p:sp>
        <p:nvSpPr>
          <p:cNvPr id="19" name="Rectangle 100">
            <a:extLst>
              <a:ext uri="{FF2B5EF4-FFF2-40B4-BE49-F238E27FC236}">
                <a16:creationId xmlns:a16="http://schemas.microsoft.com/office/drawing/2014/main" id="{16FD0EBE-7F1B-4A37-B2B3-3D3EECB7A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5" y="1763713"/>
            <a:ext cx="2020888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08000" bIns="108000" anchor="ctr"/>
          <a:lstStyle/>
          <a:p>
            <a:r>
              <a:rPr lang="it-IT" altLang="it-IT" sz="1400">
                <a:solidFill>
                  <a:srgbClr val="00B050"/>
                </a:solidFill>
                <a:latin typeface="Swis721 Cn BT" panose="020B0506020202030204" pitchFamily="34" charset="0"/>
              </a:rPr>
              <a:t>battuta con guarnizione</a:t>
            </a:r>
          </a:p>
        </p:txBody>
      </p:sp>
      <p:sp>
        <p:nvSpPr>
          <p:cNvPr id="20" name="Rectangle 100">
            <a:extLst>
              <a:ext uri="{FF2B5EF4-FFF2-40B4-BE49-F238E27FC236}">
                <a16:creationId xmlns:a16="http://schemas.microsoft.com/office/drawing/2014/main" id="{F5E771F2-E715-4645-864E-6F3075DF0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128838"/>
            <a:ext cx="1292225" cy="37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08000" bIns="108000" anchor="ctr"/>
          <a:lstStyle/>
          <a:p>
            <a:r>
              <a:rPr lang="it-IT" altLang="it-IT" sz="1400">
                <a:solidFill>
                  <a:srgbClr val="00B050"/>
                </a:solidFill>
                <a:latin typeface="Swis721 Cn BT" panose="020B0506020202030204" pitchFamily="34" charset="0"/>
              </a:rPr>
              <a:t>camera d’aria</a:t>
            </a:r>
          </a:p>
        </p:txBody>
      </p:sp>
      <p:sp>
        <p:nvSpPr>
          <p:cNvPr id="21" name="Rectangle 100">
            <a:extLst>
              <a:ext uri="{FF2B5EF4-FFF2-40B4-BE49-F238E27FC236}">
                <a16:creationId xmlns:a16="http://schemas.microsoft.com/office/drawing/2014/main" id="{1922E90C-BA23-412E-AEFD-4F78C7F7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2801938"/>
            <a:ext cx="12906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08000" bIns="108000" anchor="ctr"/>
          <a:lstStyle/>
          <a:p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telaio mobile</a:t>
            </a:r>
          </a:p>
        </p:txBody>
      </p:sp>
      <p:sp>
        <p:nvSpPr>
          <p:cNvPr id="22" name="Rectangle 100">
            <a:extLst>
              <a:ext uri="{FF2B5EF4-FFF2-40B4-BE49-F238E27FC236}">
                <a16:creationId xmlns:a16="http://schemas.microsoft.com/office/drawing/2014/main" id="{E344DE3C-A3A8-46D4-A4C2-E7663798E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00" y="3359150"/>
            <a:ext cx="20732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08000" bIns="108000" anchor="ctr"/>
          <a:lstStyle/>
          <a:p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battuta con guarnizione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0FEF974C-BD8D-40CC-BCB8-B28C8B4658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010" t="54816" r="12271" b="36446"/>
          <a:stretch>
            <a:fillRect/>
          </a:stretch>
        </p:blipFill>
        <p:spPr bwMode="auto">
          <a:xfrm>
            <a:off x="4703763" y="3946525"/>
            <a:ext cx="37909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184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Discontinuità tecnologica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09DA099-587C-6B39-D439-67F49F6C44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8" y="1328346"/>
            <a:ext cx="3042193" cy="46748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709877-D6FC-00C9-76B1-0705898DE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233" y="1334683"/>
            <a:ext cx="5389639" cy="46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88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Materiali costituenti il telaio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67F6899-2039-4E16-B963-C7F7B5DA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848"/>
            <a:ext cx="4532695" cy="50776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5E750A2-458D-458B-892D-C66F7FBB7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188" y="1287785"/>
            <a:ext cx="4415507" cy="45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6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7F72382-BD79-4842-AF97-D9524B39DE8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partire dal 1930 circa è iniziato l’impiego dell’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acciaio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la realizzazione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telai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serramenti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ad esempio, la società ILVA iniziò a produrre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profili a caldo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speciali che potevano essere tagliati e saldati in opera per realizzare sistemi in grado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sostituire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 componenti del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telaio ligneo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scarsa tenuta dei giunti ha portato, nel Secondo Dopoguerra, alla produzione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profili tubolari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che indussero una notevole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riduzione del peso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dei serramenti, ed una conseguente riduzione delle operazioni in cantiere (produzione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sistemi monoblocco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 periodo tra le due guerre si ascrivono anche i primi esempi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profilati in alluminio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inizialmente poco diffusi. La produzione commerciale iniziò, in Italia, alla fine degli Anni ’50, alla ricerca di sistemi per il miglioramento della tenuta: agli anni ‘60 risale l’introduzione delle prime guarnizioni in PVC per la realizzazione di serramenti in battuta.</a:t>
            </a:r>
          </a:p>
          <a:p>
            <a:pPr algn="just">
              <a:lnSpc>
                <a:spcPct val="150000"/>
              </a:lnSpc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Materiali costituenti il telaio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EB934FD-212E-454F-A851-C0FCB27C18D9}"/>
              </a:ext>
            </a:extLst>
          </p:cNvPr>
          <p:cNvSpPr txBox="1">
            <a:spLocks/>
          </p:cNvSpPr>
          <p:nvPr/>
        </p:nvSpPr>
        <p:spPr>
          <a:xfrm>
            <a:off x="4616450" y="1154113"/>
            <a:ext cx="1800225" cy="541337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legno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A1286EF-6E28-4C09-AFA6-88E279D6D9CF}"/>
              </a:ext>
            </a:extLst>
          </p:cNvPr>
          <p:cNvSpPr txBox="1">
            <a:spLocks/>
          </p:cNvSpPr>
          <p:nvPr/>
        </p:nvSpPr>
        <p:spPr>
          <a:xfrm>
            <a:off x="6665913" y="1160463"/>
            <a:ext cx="1800225" cy="53975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acciaio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8286568-0CC9-4F41-824E-9BB7AFBA06CD}"/>
              </a:ext>
            </a:extLst>
          </p:cNvPr>
          <p:cNvSpPr txBox="1">
            <a:spLocks/>
          </p:cNvSpPr>
          <p:nvPr/>
        </p:nvSpPr>
        <p:spPr>
          <a:xfrm>
            <a:off x="4616450" y="1806575"/>
            <a:ext cx="1800225" cy="53975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ferro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8AEAE14-2A28-4021-B21B-E88DF8F6089D}"/>
              </a:ext>
            </a:extLst>
          </p:cNvPr>
          <p:cNvSpPr txBox="1">
            <a:spLocks/>
          </p:cNvSpPr>
          <p:nvPr/>
        </p:nvSpPr>
        <p:spPr>
          <a:xfrm>
            <a:off x="6665913" y="1806575"/>
            <a:ext cx="1800225" cy="53975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alluminio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367D974-8DDC-4FAA-8BBB-C0A65C7A2F07}"/>
              </a:ext>
            </a:extLst>
          </p:cNvPr>
          <p:cNvSpPr txBox="1">
            <a:spLocks/>
          </p:cNvSpPr>
          <p:nvPr/>
        </p:nvSpPr>
        <p:spPr>
          <a:xfrm>
            <a:off x="4616450" y="2459038"/>
            <a:ext cx="1800225" cy="53975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PVC</a:t>
            </a:r>
          </a:p>
        </p:txBody>
      </p:sp>
      <p:pic>
        <p:nvPicPr>
          <p:cNvPr id="24" name="Picture 30">
            <a:extLst>
              <a:ext uri="{FF2B5EF4-FFF2-40B4-BE49-F238E27FC236}">
                <a16:creationId xmlns:a16="http://schemas.microsoft.com/office/drawing/2014/main" id="{561D4AA3-F4D4-4E04-8F51-416BC8A75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03870" y="3249686"/>
            <a:ext cx="3013621" cy="2859986"/>
          </a:xfrm>
          <a:prstGeom prst="rect">
            <a:avLst/>
          </a:prstGeom>
          <a:scene3d>
            <a:camera prst="orthographicFront">
              <a:rot lat="0" lon="0" rev="36000"/>
            </a:camera>
            <a:lightRig rig="threePt" dir="t"/>
          </a:scene3d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BAE56FA9-1003-46EF-B739-480083B338A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26237" y="4387851"/>
            <a:ext cx="3013075" cy="584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serramento con</a:t>
            </a:r>
          </a:p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guarnizioni in battuta</a:t>
            </a:r>
          </a:p>
        </p:txBody>
      </p:sp>
    </p:spTree>
    <p:extLst>
      <p:ext uri="{BB962C8B-B14F-4D97-AF65-F5344CB8AC3E}">
        <p14:creationId xmlns:p14="http://schemas.microsoft.com/office/powerpoint/2010/main" val="872449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7F72382-BD79-4842-AF97-D9524B39DE8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particolare interesse è la produzione, a fine degli Anni ‘80, del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serramento a giunto aperto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la tenuta è affidata ad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guarnizione centrale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che si flette e s’appoggia ad una porzione di profilo inclinata presente nell’anta mobile. Tanto maggiore è la pressione esercitata dal vento, tanto maggiore è la forza di adesione e la conseguente tenuta all’aria.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L’ultima generazione di serramenti è quella cosiddetta 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taglio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supera l’inconveniente legato all’elevata conducibilità termica dei metalli: la parzializzazione dei profili metallici interrompe il flusso termico con materiale a ridotta conducibilità, ad esempio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poliammide con fibre di vetro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Produzioni recenti sono basate su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profili composti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alluminio-legno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 rischio condensazione sulle superfici di transizione, e sistemi misti con telaio mobile in legno e telaio fisso in alluminio. Analoghi alle soluzioni viste sono i serramenti in PVC, da superfici lisce, resistenti, saldate a piastra calda in corrispondenza degli angoli.</a:t>
            </a:r>
          </a:p>
          <a:p>
            <a:pPr algn="just">
              <a:lnSpc>
                <a:spcPct val="150000"/>
              </a:lnSpc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Materiali costituenti il telaio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8FFCED-7DDB-443B-8691-1E3228577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1301750"/>
            <a:ext cx="1846262" cy="584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Serramento</a:t>
            </a:r>
          </a:p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giunto aperto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5084B64-31AB-40EA-A05E-5284CA8F4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67505" y="1624745"/>
            <a:ext cx="2571095" cy="158492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81D0085-6008-4F97-B05F-E2A2D487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0682" y="3190062"/>
            <a:ext cx="1886855" cy="40785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EB2BF308-1B1B-4DE7-B923-325A779CF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3497263"/>
            <a:ext cx="1846262" cy="584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Serramento</a:t>
            </a:r>
          </a:p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taglio termico</a:t>
            </a:r>
          </a:p>
        </p:txBody>
      </p:sp>
    </p:spTree>
    <p:extLst>
      <p:ext uri="{BB962C8B-B14F-4D97-AF65-F5344CB8AC3E}">
        <p14:creationId xmlns:p14="http://schemas.microsoft.com/office/powerpoint/2010/main" val="1035888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Sistemi VMC integrati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7AC5796-7981-4B1D-A56F-A8DCD3DD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" name="Picture 2" descr="SchÃ¼co VentoTherm 2332">
            <a:extLst>
              <a:ext uri="{FF2B5EF4-FFF2-40B4-BE49-F238E27FC236}">
                <a16:creationId xmlns:a16="http://schemas.microsoft.com/office/drawing/2014/main" id="{F8DE8F8C-8B52-6C82-D948-A213835D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7" y="1594125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C9D073F-A3B7-3198-8DC7-D791883F1063}"/>
              </a:ext>
            </a:extLst>
          </p:cNvPr>
          <p:cNvSpPr txBox="1">
            <a:spLocks/>
          </p:cNvSpPr>
          <p:nvPr/>
        </p:nvSpPr>
        <p:spPr>
          <a:xfrm>
            <a:off x="6321548" y="3133986"/>
            <a:ext cx="2150675" cy="7156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Scambiatore di calore inserito nel soprafinestra</a:t>
            </a:r>
          </a:p>
        </p:txBody>
      </p:sp>
      <p:sp>
        <p:nvSpPr>
          <p:cNvPr id="14" name="Rectangle 66">
            <a:extLst>
              <a:ext uri="{FF2B5EF4-FFF2-40B4-BE49-F238E27FC236}">
                <a16:creationId xmlns:a16="http://schemas.microsoft.com/office/drawing/2014/main" id="{4B4970C3-440C-D572-7011-2437111F2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910" y="3042225"/>
            <a:ext cx="1019395" cy="899153"/>
          </a:xfrm>
          <a:prstGeom prst="rect">
            <a:avLst/>
          </a:prstGeom>
          <a:noFill/>
          <a:ln w="12700">
            <a:solidFill>
              <a:srgbClr val="00B050"/>
            </a:solidFill>
            <a:prstDash val="sysDash"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it-IT" altLang="it-IT" b="1" dirty="0">
              <a:solidFill>
                <a:schemeClr val="bg1"/>
              </a:solidFill>
              <a:latin typeface="Swis721 Cn BT" panose="020B0506020202030204" pitchFamily="34" charset="0"/>
              <a:ea typeface="+mj-ea"/>
              <a:cs typeface="Segoe UI" panose="020B0502040204020203" pitchFamily="34" charset="0"/>
            </a:endParaRP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FA8C7A6C-F857-E243-224F-B2E7B1FF7D2D}"/>
              </a:ext>
            </a:extLst>
          </p:cNvPr>
          <p:cNvCxnSpPr>
            <a:cxnSpLocks/>
            <a:stCxn id="14" idx="3"/>
            <a:endCxn id="5" idx="1"/>
          </p:cNvCxnSpPr>
          <p:nvPr/>
        </p:nvCxnSpPr>
        <p:spPr bwMode="auto">
          <a:xfrm flipV="1">
            <a:off x="2951305" y="3491801"/>
            <a:ext cx="3370243" cy="1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ys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B852A5E0-0526-E960-0466-02F49542D4E5}"/>
              </a:ext>
            </a:extLst>
          </p:cNvPr>
          <p:cNvSpPr txBox="1">
            <a:spLocks/>
          </p:cNvSpPr>
          <p:nvPr/>
        </p:nvSpPr>
        <p:spPr>
          <a:xfrm>
            <a:off x="5101980" y="1598054"/>
            <a:ext cx="3370243" cy="465931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9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VMC DECENTRALIZZATA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7601E6D-65E6-287E-B2F9-9913EE3767C1}"/>
              </a:ext>
            </a:extLst>
          </p:cNvPr>
          <p:cNvSpPr txBox="1">
            <a:spLocks/>
          </p:cNvSpPr>
          <p:nvPr/>
        </p:nvSpPr>
        <p:spPr>
          <a:xfrm>
            <a:off x="6321547" y="2241171"/>
            <a:ext cx="2150675" cy="7156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VMC integrata</a:t>
            </a:r>
          </a:p>
          <a:p>
            <a:r>
              <a:rPr lang="it-IT" dirty="0"/>
              <a:t>nel serramento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E3E2A18-0701-311A-1B1E-4830E6CB2B33}"/>
              </a:ext>
            </a:extLst>
          </p:cNvPr>
          <p:cNvSpPr txBox="1">
            <a:spLocks/>
          </p:cNvSpPr>
          <p:nvPr/>
        </p:nvSpPr>
        <p:spPr>
          <a:xfrm>
            <a:off x="6321546" y="4026801"/>
            <a:ext cx="2150675" cy="7156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Attivazione con sensori di temperatura, concentrazione CO2 e filtro F7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CFF98B48-A125-E251-016C-F1DD35224B6B}"/>
              </a:ext>
            </a:extLst>
          </p:cNvPr>
          <p:cNvSpPr txBox="1">
            <a:spLocks/>
          </p:cNvSpPr>
          <p:nvPr/>
        </p:nvSpPr>
        <p:spPr>
          <a:xfrm>
            <a:off x="6321545" y="4919614"/>
            <a:ext cx="2150675" cy="7156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Intervento privo di canali d’aria</a:t>
            </a:r>
          </a:p>
        </p:txBody>
      </p:sp>
    </p:spTree>
    <p:extLst>
      <p:ext uri="{BB962C8B-B14F-4D97-AF65-F5344CB8AC3E}">
        <p14:creationId xmlns:p14="http://schemas.microsoft.com/office/powerpoint/2010/main" val="2469505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2800" dirty="0">
                <a:latin typeface="Swis721 Cn BT" panose="020B0506020202030204" pitchFamily="34" charset="0"/>
              </a:rPr>
              <a:t>Meccanismi di ventilazione naturale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</a:rPr>
              <a:t>16.4</a:t>
            </a:r>
          </a:p>
        </p:txBody>
      </p:sp>
    </p:spTree>
    <p:extLst>
      <p:ext uri="{BB962C8B-B14F-4D97-AF65-F5344CB8AC3E}">
        <p14:creationId xmlns:p14="http://schemas.microsoft.com/office/powerpoint/2010/main" val="1862034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ventilazione naturale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C5B7A33-BE0E-4421-BD5D-339D68AD628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ventilazione naturale (o libera) prevede un ricambio d'aria attraverso le aperture dell'edificio o condotte di esalazione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senza l'ausilio di parti meccaniche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Tale tipologia di ventilazione produce effetti desiderabili nel-la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stagione estiva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nei periodi in cui è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elevata l'umidità relativa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dell'aria; produce invece effetti negativi nella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stagione invernale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quanto comporta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perdita del calore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presente nell'aria ambiente.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movimento di una massa d'aria in un ambiente confinato, caratterizzato da portata massica, velocità e direzione del flusso, si instaura grazie a: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differenze di pressione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instaurate tra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affacci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opposti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dell'edificio dall'azione del vento;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differenze di temperatura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 ambiente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esterno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737DA0C-E17F-F8AB-A8D7-B409963EC3DC}"/>
              </a:ext>
            </a:extLst>
          </p:cNvPr>
          <p:cNvSpPr txBox="1">
            <a:spLocks/>
          </p:cNvSpPr>
          <p:nvPr/>
        </p:nvSpPr>
        <p:spPr bwMode="auto">
          <a:xfrm>
            <a:off x="5102225" y="2455665"/>
            <a:ext cx="1255713" cy="92094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clima </a:t>
            </a:r>
            <a:r>
              <a:rPr lang="it-IT" sz="1700" spc="-50" dirty="0">
                <a:solidFill>
                  <a:srgbClr val="00B050"/>
                </a:solidFill>
              </a:rPr>
              <a:t>mediterraneo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946AABB-FBC2-E763-365F-D8BBEFC8FC84}"/>
              </a:ext>
            </a:extLst>
          </p:cNvPr>
          <p:cNvSpPr txBox="1">
            <a:spLocks/>
          </p:cNvSpPr>
          <p:nvPr/>
        </p:nvSpPr>
        <p:spPr>
          <a:xfrm>
            <a:off x="7073900" y="1216529"/>
            <a:ext cx="1412875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ventilazione</a:t>
            </a:r>
          </a:p>
          <a:p>
            <a:r>
              <a:rPr lang="it-IT" dirty="0"/>
              <a:t>da un solo lato</a:t>
            </a: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3FD30BAA-1D0D-51C5-06E5-23641D02AD6A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6357938" y="1630529"/>
            <a:ext cx="715962" cy="128561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1380BA9E-04D4-692B-2013-EB049D9B4C64}"/>
              </a:ext>
            </a:extLst>
          </p:cNvPr>
          <p:cNvSpPr txBox="1">
            <a:spLocks/>
          </p:cNvSpPr>
          <p:nvPr/>
        </p:nvSpPr>
        <p:spPr>
          <a:xfrm>
            <a:off x="7073896" y="2263225"/>
            <a:ext cx="1412875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ventilazione trasversale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41C4084E-867A-07EB-FD80-BC70238B5641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 flipV="1">
            <a:off x="6357938" y="2677225"/>
            <a:ext cx="715958" cy="23891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E34CF785-A414-F1C0-DB4C-0A4C4FE258B1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900" dirty="0"/>
              <a:t>VENTILAZIONE NATURALE</a:t>
            </a:r>
            <a:endParaRPr lang="it-IT" sz="1900" spc="-15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E6F7A5A-0CB0-92D8-3662-2094823CD32B}"/>
              </a:ext>
            </a:extLst>
          </p:cNvPr>
          <p:cNvSpPr txBox="1">
            <a:spLocks/>
          </p:cNvSpPr>
          <p:nvPr/>
        </p:nvSpPr>
        <p:spPr>
          <a:xfrm>
            <a:off x="7073897" y="3309922"/>
            <a:ext cx="1412875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ventilazione per effetto camino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A53FD0E2-10DE-1D2A-E0F5-084830493DE9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 bwMode="auto">
          <a:xfrm>
            <a:off x="6357938" y="2916139"/>
            <a:ext cx="715959" cy="80778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0CC476C8-A612-FE71-FECB-87DD8488CB95}"/>
              </a:ext>
            </a:extLst>
          </p:cNvPr>
          <p:cNvSpPr txBox="1">
            <a:spLocks/>
          </p:cNvSpPr>
          <p:nvPr/>
        </p:nvSpPr>
        <p:spPr>
          <a:xfrm>
            <a:off x="7073895" y="4356618"/>
            <a:ext cx="1412875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ventilazione notturna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57F336CF-5300-50C3-F330-107C22148CBF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 bwMode="auto">
          <a:xfrm>
            <a:off x="6357938" y="2916139"/>
            <a:ext cx="715957" cy="185447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66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Ventilazione monodirezionale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C5B7A33-BE0E-4421-BD5D-339D68AD628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ventilazione garantita da aperture poste su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attraverso le quali avviene 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immissione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fresca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espulsione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aria viziata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può anche garantire un adeguato tasso di ricambio d'aria, il quale però sarà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discontinuo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legato prevalentemente agli effetti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pulsazione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moto dell'aria (impulso del vento). Con la ventilazione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monodirezionale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aria calda fuoriesce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dalla porzione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superiore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dell'apertura, sostituita dall'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aria fredda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proveniente dalla metà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inferiore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tale meccanismo, che crea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piano neutro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prossimità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mezzeria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orizzontale dell'apertura, può essere esaltata prevedendo due aperture poste a quote differenti.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8AF3A86-FA66-E026-6D42-24C5644BFC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461"/>
          <a:stretch>
            <a:fillRect/>
          </a:stretch>
        </p:blipFill>
        <p:spPr bwMode="auto">
          <a:xfrm>
            <a:off x="4871629" y="1328737"/>
            <a:ext cx="387164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ABFA030-2659-A302-BFCD-56E4DCECFA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4477" y="3736974"/>
            <a:ext cx="3938799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5909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Ventilazione monodirezionale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9041CD5-139B-3FFB-3E56-469BC4CA119D}"/>
              </a:ext>
            </a:extLst>
          </p:cNvPr>
          <p:cNvSpPr txBox="1">
            <a:spLocks/>
          </p:cNvSpPr>
          <p:nvPr/>
        </p:nvSpPr>
        <p:spPr>
          <a:xfrm>
            <a:off x="4572000" y="1034415"/>
            <a:ext cx="3943350" cy="5319558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lvl="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</a:t>
            </a:r>
            <a:r>
              <a:rPr lang="it-IT" b="1" dirty="0">
                <a:solidFill>
                  <a:srgbClr val="00B050"/>
                </a:solidFill>
              </a:rPr>
              <a:t>efficacia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della ventilazione dipende comunque dalla </a:t>
            </a:r>
            <a:r>
              <a:rPr lang="it-IT" b="1" dirty="0">
                <a:solidFill>
                  <a:srgbClr val="00B050"/>
                </a:solidFill>
              </a:rPr>
              <a:t>profondità del vano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 ventilare </a:t>
            </a:r>
            <a:r>
              <a:rPr lang="it-IT" b="1" dirty="0">
                <a:solidFill>
                  <a:srgbClr val="00B050"/>
                </a:solidFill>
              </a:rPr>
              <a:t>in rapporto all'altezza dell'apertura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dall'eventuale presenza di ostacoli capaci di intercettare parte del flusso e quindi di ridurre la portata d'aria di rinnovo.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1B7572-2086-D25B-21EE-1B2A44FA84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42" y="2467609"/>
            <a:ext cx="8409729" cy="35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3E893A-3018-99CE-F103-CF4F79879A90}"/>
              </a:ext>
            </a:extLst>
          </p:cNvPr>
          <p:cNvSpPr txBox="1">
            <a:spLocks/>
          </p:cNvSpPr>
          <p:nvPr/>
        </p:nvSpPr>
        <p:spPr>
          <a:xfrm>
            <a:off x="4240557" y="3225905"/>
            <a:ext cx="2303118" cy="4061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lato con apertura singola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2877611-6CE4-C415-CDF4-318DB34D95F2}"/>
              </a:ext>
            </a:extLst>
          </p:cNvPr>
          <p:cNvSpPr txBox="1">
            <a:spLocks/>
          </p:cNvSpPr>
          <p:nvPr/>
        </p:nvSpPr>
        <p:spPr>
          <a:xfrm>
            <a:off x="4824757" y="3984201"/>
            <a:ext cx="2303118" cy="4061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lato con apertura multipla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7B17B9B-47CE-5E3F-FDF2-92659EFF3ABD}"/>
              </a:ext>
            </a:extLst>
          </p:cNvPr>
          <p:cNvSpPr txBox="1">
            <a:spLocks/>
          </p:cNvSpPr>
          <p:nvPr/>
        </p:nvSpPr>
        <p:spPr>
          <a:xfrm>
            <a:off x="3146769" y="5514975"/>
            <a:ext cx="3355975" cy="4061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necessità di adottare la ventilazione trasversale</a:t>
            </a:r>
          </a:p>
        </p:txBody>
      </p:sp>
    </p:spTree>
    <p:extLst>
      <p:ext uri="{BB962C8B-B14F-4D97-AF65-F5344CB8AC3E}">
        <p14:creationId xmlns:p14="http://schemas.microsoft.com/office/powerpoint/2010/main" val="736568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Ventilazione trasversale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F0DFA5-3897-376E-D03F-B6305E73B58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ventilazione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trasversale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passante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attraversa uno o più locali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quanto le aperture di ingresso ed uscita dell'aria si collocano su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chiusure perimetrali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opposte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adiacenti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ma non complanari.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portata d'aria è influenzata dall'area netta delle aperture, dall'angolo d'incidenza del vento sull'apertura d'ingresso, dalla differenza di pressione e di temperatura che si instaura tra le due aperture.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ottimizzare la ventilazione trasversale di un ambiente confinato e contenere la velocità dell'aria è necessario indagare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dimensione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aperture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Infatti, aperture poste allo stesso livello garantiscono un flusso d'aria praticamente orizzontale; se queste sono poste a distanze considerevoli dal pavimento, la ventilazione nella zona di stazionamento dell'utenza può risultare insufficiente.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619CADC-FC21-B337-1D45-220FF7867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640" y="3948561"/>
            <a:ext cx="3194623" cy="22833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2A8A984-2AC8-C38B-48D7-0DD4937BE5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940" y="1115949"/>
            <a:ext cx="2432050" cy="273742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2DC17F6-6DC0-73D0-F2FF-EEE71B7C6792}"/>
              </a:ext>
            </a:extLst>
          </p:cNvPr>
          <p:cNvSpPr txBox="1"/>
          <p:nvPr/>
        </p:nvSpPr>
        <p:spPr>
          <a:xfrm>
            <a:off x="7151371" y="3010991"/>
            <a:ext cx="18681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</a:rPr>
              <a:t>Ventilazione trasversale</a:t>
            </a:r>
          </a:p>
          <a:p>
            <a:pPr marL="2159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  <a:sym typeface="Wingdings" panose="05000000000000000000" pitchFamily="2" charset="2"/>
              </a:rPr>
              <a:t> s</a:t>
            </a: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</a:rPr>
              <a:t>u fronti adiacenti</a:t>
            </a:r>
          </a:p>
          <a:p>
            <a:pPr marL="2159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sym typeface="Wingdings" panose="05000000000000000000" pitchFamily="2" charset="2"/>
              </a:rPr>
              <a:t> </a:t>
            </a: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</a:rPr>
              <a:t>su fronti contrapposti</a:t>
            </a: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9588102E-3177-8D7D-4045-A110630DAE5B}"/>
              </a:ext>
            </a:extLst>
          </p:cNvPr>
          <p:cNvSpPr/>
          <p:nvPr/>
        </p:nvSpPr>
        <p:spPr>
          <a:xfrm>
            <a:off x="7315142" y="4035105"/>
            <a:ext cx="143603" cy="1963023"/>
          </a:xfrm>
          <a:custGeom>
            <a:avLst/>
            <a:gdLst>
              <a:gd name="connsiteX0" fmla="*/ 134282 w 143603"/>
              <a:gd name="connsiteY0" fmla="*/ 0 h 1963023"/>
              <a:gd name="connsiteX1" fmla="*/ 58 w 143603"/>
              <a:gd name="connsiteY1" fmla="*/ 587229 h 1963023"/>
              <a:gd name="connsiteX2" fmla="*/ 117504 w 143603"/>
              <a:gd name="connsiteY2" fmla="*/ 897622 h 1963023"/>
              <a:gd name="connsiteX3" fmla="*/ 134282 w 143603"/>
              <a:gd name="connsiteY3" fmla="*/ 1342238 h 1963023"/>
              <a:gd name="connsiteX4" fmla="*/ 58 w 143603"/>
              <a:gd name="connsiteY4" fmla="*/ 1963023 h 196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03" h="1963023">
                <a:moveTo>
                  <a:pt x="134282" y="0"/>
                </a:moveTo>
                <a:cubicBezTo>
                  <a:pt x="68568" y="218812"/>
                  <a:pt x="2854" y="437625"/>
                  <a:pt x="58" y="587229"/>
                </a:cubicBezTo>
                <a:cubicBezTo>
                  <a:pt x="-2738" y="736833"/>
                  <a:pt x="95133" y="771787"/>
                  <a:pt x="117504" y="897622"/>
                </a:cubicBezTo>
                <a:cubicBezTo>
                  <a:pt x="139875" y="1023457"/>
                  <a:pt x="153856" y="1164671"/>
                  <a:pt x="134282" y="1342238"/>
                </a:cubicBezTo>
                <a:cubicBezTo>
                  <a:pt x="114708" y="1519805"/>
                  <a:pt x="57383" y="1741414"/>
                  <a:pt x="58" y="1963023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AD78C146-9454-9A54-3E47-EB0FD2035816}"/>
              </a:ext>
            </a:extLst>
          </p:cNvPr>
          <p:cNvSpPr/>
          <p:nvPr/>
        </p:nvSpPr>
        <p:spPr>
          <a:xfrm>
            <a:off x="7781015" y="4085439"/>
            <a:ext cx="251978" cy="1912689"/>
          </a:xfrm>
          <a:custGeom>
            <a:avLst/>
            <a:gdLst>
              <a:gd name="connsiteX0" fmla="*/ 160883 w 251978"/>
              <a:gd name="connsiteY0" fmla="*/ 0 h 1912689"/>
              <a:gd name="connsiteX1" fmla="*/ 1492 w 251978"/>
              <a:gd name="connsiteY1" fmla="*/ 469783 h 1912689"/>
              <a:gd name="connsiteX2" fmla="*/ 244773 w 251978"/>
              <a:gd name="connsiteY2" fmla="*/ 838899 h 1912689"/>
              <a:gd name="connsiteX3" fmla="*/ 186050 w 251978"/>
              <a:gd name="connsiteY3" fmla="*/ 1350627 h 1912689"/>
              <a:gd name="connsiteX4" fmla="*/ 169272 w 251978"/>
              <a:gd name="connsiteY4" fmla="*/ 1912689 h 191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78" h="1912689">
                <a:moveTo>
                  <a:pt x="160883" y="0"/>
                </a:moveTo>
                <a:cubicBezTo>
                  <a:pt x="74196" y="164983"/>
                  <a:pt x="-12490" y="329967"/>
                  <a:pt x="1492" y="469783"/>
                </a:cubicBezTo>
                <a:cubicBezTo>
                  <a:pt x="15474" y="609599"/>
                  <a:pt x="214013" y="692092"/>
                  <a:pt x="244773" y="838899"/>
                </a:cubicBezTo>
                <a:cubicBezTo>
                  <a:pt x="275533" y="985706"/>
                  <a:pt x="198634" y="1171662"/>
                  <a:pt x="186050" y="1350627"/>
                </a:cubicBezTo>
                <a:cubicBezTo>
                  <a:pt x="173466" y="1529592"/>
                  <a:pt x="171369" y="1721140"/>
                  <a:pt x="169272" y="1912689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953A0CBC-C2EE-FBF7-68B4-9E481D6B539F}"/>
              </a:ext>
            </a:extLst>
          </p:cNvPr>
          <p:cNvSpPr/>
          <p:nvPr/>
        </p:nvSpPr>
        <p:spPr>
          <a:xfrm>
            <a:off x="6115574" y="2902591"/>
            <a:ext cx="671120" cy="612396"/>
          </a:xfrm>
          <a:custGeom>
            <a:avLst/>
            <a:gdLst>
              <a:gd name="connsiteX0" fmla="*/ 0 w 671120"/>
              <a:gd name="connsiteY0" fmla="*/ 612396 h 612396"/>
              <a:gd name="connsiteX1" fmla="*/ 67112 w 671120"/>
              <a:gd name="connsiteY1" fmla="*/ 369115 h 612396"/>
              <a:gd name="connsiteX2" fmla="*/ 268448 w 671120"/>
              <a:gd name="connsiteY2" fmla="*/ 209725 h 612396"/>
              <a:gd name="connsiteX3" fmla="*/ 411061 w 671120"/>
              <a:gd name="connsiteY3" fmla="*/ 83890 h 612396"/>
              <a:gd name="connsiteX4" fmla="*/ 671120 w 671120"/>
              <a:gd name="connsiteY4" fmla="*/ 0 h 61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120" h="612396">
                <a:moveTo>
                  <a:pt x="0" y="612396"/>
                </a:moveTo>
                <a:cubicBezTo>
                  <a:pt x="11185" y="524311"/>
                  <a:pt x="22371" y="436227"/>
                  <a:pt x="67112" y="369115"/>
                </a:cubicBezTo>
                <a:cubicBezTo>
                  <a:pt x="111853" y="302003"/>
                  <a:pt x="211123" y="257262"/>
                  <a:pt x="268448" y="209725"/>
                </a:cubicBezTo>
                <a:cubicBezTo>
                  <a:pt x="325773" y="162188"/>
                  <a:pt x="343949" y="118844"/>
                  <a:pt x="411061" y="83890"/>
                </a:cubicBezTo>
                <a:cubicBezTo>
                  <a:pt x="478173" y="48936"/>
                  <a:pt x="574646" y="24468"/>
                  <a:pt x="671120" y="0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525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Ventilazione trasversale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F0DFA5-3897-376E-D03F-B6305E73B58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velocità dell'aria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governabile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senza l'ausilio di parti meccaniche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conferendo diverse sezioni alle aperture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ingresso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d'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uscita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Per 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effetto Venturi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infatti, la velocità del flusso sarà incrementata qualora l'apertura d'uscita abbia una superficie maggiore di quella d'entrata, e viceversa.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ventilazione trasversale si può realizzare anche introducendo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differenza di quota tra le aperture d'ingresso e d'uscita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In questo modo, è possibile assicurare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maggiore efficacia alla ventilazione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poiché il flusso d'aria attraversa il locale percorrendo una traiettoria diagonale.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B8BD91-EBCE-5C3B-7BA8-7EFA018FC4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834" y="2829975"/>
            <a:ext cx="3809516" cy="137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6CF79B1-7ABF-E8C5-06BD-7FD394D32A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376" y="1282734"/>
            <a:ext cx="3968810" cy="137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5346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Discontinuità tecnologica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BACBFA-2C8E-DC29-BC73-EA3147414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403" y="1342400"/>
            <a:ext cx="3554597" cy="4753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D861BC-0375-A2E3-5892-E8D343588E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820" y="1342400"/>
            <a:ext cx="3203848" cy="47535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F88FC9-C25B-1E42-F498-082FA433F1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2401"/>
            <a:ext cx="2120086" cy="47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Ventilazione trasversale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F0DFA5-3897-376E-D03F-B6305E73B58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ventilazione trasversale può essere praticata anche prevedendo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condotto verticale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immissione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che collega l'apertura (non più prospiciente l'esterno, a questo punto) al locale. Questa tecnica costruttiva, nota come "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torre del vento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" e molto diffusa nei paesi mediorientali, svolge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duplice funzione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ventilazione naturale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raffrescamento passivo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denominazione "torre del vento" è l'italianizzazione dell'inglese «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windcatcher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», ossia un elemento tecnico che «cattura il vento»; la definizione anglosassone traduce il persiano         , «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badgir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», da </a:t>
            </a:r>
            <a:r>
              <a:rPr lang="it-IT" sz="1200" i="1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bad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"vento" e </a:t>
            </a:r>
            <a:r>
              <a:rPr lang="it-IT" sz="1200" i="1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gir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"cattura". Nel persiano moderno, la stessa parola significa "sopravento".</a:t>
            </a:r>
          </a:p>
        </p:txBody>
      </p:sp>
      <p:pic>
        <p:nvPicPr>
          <p:cNvPr id="9" name="il_fi">
            <a:extLst>
              <a:ext uri="{FF2B5EF4-FFF2-40B4-BE49-F238E27FC236}">
                <a16:creationId xmlns:a16="http://schemas.microsoft.com/office/drawing/2014/main" id="{873732CA-A9C2-EBF0-9920-A506BC36A9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6857" b="3064"/>
          <a:stretch/>
        </p:blipFill>
        <p:spPr bwMode="auto">
          <a:xfrm>
            <a:off x="4721185" y="1254393"/>
            <a:ext cx="4170086" cy="4019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133816-E3DA-E35A-13E9-8C545052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66" y="3863487"/>
            <a:ext cx="350984" cy="241789"/>
          </a:xfrm>
          <a:prstGeom prst="rect">
            <a:avLst/>
          </a:prstGeom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CD55A855-2B4D-2B7D-0E7B-DE38B3648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592" y="5507037"/>
            <a:ext cx="431927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it-IT" sz="12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Un esempio contemporaneo (2008) di </a:t>
            </a:r>
            <a:r>
              <a:rPr lang="it-IT" sz="1200" i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wind-</a:t>
            </a:r>
            <a:r>
              <a:rPr lang="it-IT" sz="1200" i="1" dirty="0" err="1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catching</a:t>
            </a:r>
            <a:r>
              <a:rPr lang="it-IT" sz="12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con torri di ventilazione (</a:t>
            </a:r>
            <a:r>
              <a:rPr lang="it-IT" sz="1200" dirty="0" err="1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Lancester</a:t>
            </a:r>
            <a:r>
              <a:rPr lang="it-IT" sz="12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Library, Coventry University).</a:t>
            </a:r>
          </a:p>
        </p:txBody>
      </p:sp>
    </p:spTree>
    <p:extLst>
      <p:ext uri="{BB962C8B-B14F-4D97-AF65-F5344CB8AC3E}">
        <p14:creationId xmlns:p14="http://schemas.microsoft.com/office/powerpoint/2010/main" val="230831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Ventilazione per effetto camino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F0DFA5-3897-376E-D03F-B6305E73B58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cosiddetto 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effetto camino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», che si verifica naturalmente nei condotti verticali a causa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minore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densità dell'aria calda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se rapportata a quella dell'aria fredda, permette di ventilare naturalmente gli ambienti nella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stagione calda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mediante un opportuno spazio tecnico 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atrio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condotto verticale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), l'ascensione dell'aria calda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richiama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all'interno dell'edificio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aria fresca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rinnovo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depressione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sommità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dello spazio tecnico si deve collocare ad una quota tale da intercettare i flussi ventosi indisturbati,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collocandosi sopra la linea di colmo della copertura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come un camino appunto.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Questo sistema, basato sulla presenza di aperture che forniscano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apporto continuo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aria dall'ambiente esterno, è sfruttato per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raffrescare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l'edificio nelle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ore notturne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5" name="Immagine 4" descr="day_ventilation">
            <a:extLst>
              <a:ext uri="{FF2B5EF4-FFF2-40B4-BE49-F238E27FC236}">
                <a16:creationId xmlns:a16="http://schemas.microsoft.com/office/drawing/2014/main" id="{3624BA39-F6E0-9D60-C89F-455E3D6099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191" y="1165278"/>
            <a:ext cx="2981909" cy="2588200"/>
          </a:xfrm>
          <a:prstGeom prst="rect">
            <a:avLst/>
          </a:prstGeom>
          <a:noFill/>
        </p:spPr>
      </p:pic>
      <p:pic>
        <p:nvPicPr>
          <p:cNvPr id="7" name="Immagine 6" descr="night_ventilation">
            <a:extLst>
              <a:ext uri="{FF2B5EF4-FFF2-40B4-BE49-F238E27FC236}">
                <a16:creationId xmlns:a16="http://schemas.microsoft.com/office/drawing/2014/main" id="{FDB3395A-7685-244F-B98A-7A83DEC4A1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153"/>
          <a:stretch>
            <a:fillRect/>
          </a:stretch>
        </p:blipFill>
        <p:spPr bwMode="auto">
          <a:xfrm>
            <a:off x="5372100" y="3872594"/>
            <a:ext cx="2794000" cy="2406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338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5016B-9F73-025C-2B25-00379DF4E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CED082F8-13B8-463A-7411-7177F952A7B9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2800" dirty="0">
                <a:latin typeface="Swis721 Cn BT" panose="020B0506020202030204" pitchFamily="34" charset="0"/>
              </a:rPr>
              <a:t>Illuminazione naturale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B4B072-0E1C-0603-49BF-DFA047FA9955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</a:rPr>
              <a:t>16.5</a:t>
            </a:r>
          </a:p>
        </p:txBody>
      </p:sp>
    </p:spTree>
    <p:extLst>
      <p:ext uri="{BB962C8B-B14F-4D97-AF65-F5344CB8AC3E}">
        <p14:creationId xmlns:p14="http://schemas.microsoft.com/office/powerpoint/2010/main" val="3793252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Illuminazione naturale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condizione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comfort visivo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negli ambienti interni è ottenibile mediante il corretto impiego della luce naturale, tenendo contro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effetti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che essa produce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sull'utenza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nelle sue forme diretta e diffusa. È possibile individuare alcuni fattori di benessere visivo: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prestazione visiva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ossia la qualità e l'accuratezza richieste per lo svolgimento di una determinata attività, o compito visivo;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gradevolezza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dell'ambiente, in riferimento alla sensazione generale percepita dall'utenza all'interno di un locale, in dipendenza dalle caratteristiche dello spazio e dalla qualità dell'illuminazione fornita.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B52C10E9-BE98-4898-AF26-C26AE2650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22" y="4861369"/>
            <a:ext cx="3839177" cy="85920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OBIETTIVI DELLA PROGETTAZIONE</a:t>
            </a:r>
          </a:p>
          <a:p>
            <a:r>
              <a:rPr lang="it-IT" dirty="0"/>
              <a:t>DELL’ILLUMINAZIONE DEGLI AMBIENTI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id="{DB1AB809-22F6-454C-9A33-F3F3E7C61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822" y="2367920"/>
            <a:ext cx="2582862" cy="576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ILLUMINAMENTO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8ECF2012-0A7E-44E4-98C3-D20684D6B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822" y="4121465"/>
            <a:ext cx="2582862" cy="576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RIDUZIONE EFFETTI DI DISTURBO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8D392BB-CE90-43A0-9774-A85F3C68837E}"/>
              </a:ext>
            </a:extLst>
          </p:cNvPr>
          <p:cNvCxnSpPr>
            <a:cxnSpLocks noChangeShapeType="1"/>
            <a:stCxn id="16" idx="3"/>
            <a:endCxn id="17" idx="1"/>
          </p:cNvCxnSpPr>
          <p:nvPr/>
        </p:nvCxnSpPr>
        <p:spPr bwMode="auto">
          <a:xfrm flipV="1">
            <a:off x="4571999" y="2655920"/>
            <a:ext cx="1274823" cy="263505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AutoShape 54">
            <a:extLst>
              <a:ext uri="{FF2B5EF4-FFF2-40B4-BE49-F238E27FC236}">
                <a16:creationId xmlns:a16="http://schemas.microsoft.com/office/drawing/2014/main" id="{0D19328F-796B-4A38-A742-432AD925F7AF}"/>
              </a:ext>
            </a:extLst>
          </p:cNvPr>
          <p:cNvCxnSpPr>
            <a:cxnSpLocks noChangeShapeType="1"/>
            <a:stCxn id="16" idx="3"/>
            <a:endCxn id="18" idx="1"/>
          </p:cNvCxnSpPr>
          <p:nvPr/>
        </p:nvCxnSpPr>
        <p:spPr bwMode="auto">
          <a:xfrm flipV="1">
            <a:off x="4571999" y="4409465"/>
            <a:ext cx="1274823" cy="881505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3">
            <a:extLst>
              <a:ext uri="{FF2B5EF4-FFF2-40B4-BE49-F238E27FC236}">
                <a16:creationId xmlns:a16="http://schemas.microsoft.com/office/drawing/2014/main" id="{59224FAB-D10B-47C3-9B73-CC70826CE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822" y="3244692"/>
            <a:ext cx="2582862" cy="576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RIDUZIONE IMPIEGO</a:t>
            </a:r>
          </a:p>
          <a:p>
            <a:r>
              <a:rPr lang="it-IT" sz="1600" dirty="0">
                <a:solidFill>
                  <a:srgbClr val="00B050"/>
                </a:solidFill>
              </a:rPr>
              <a:t>ILLUMINAZIONE ARTIFICIALE</a:t>
            </a:r>
          </a:p>
        </p:txBody>
      </p:sp>
      <p:cxnSp>
        <p:nvCxnSpPr>
          <p:cNvPr id="22" name="AutoShape 54">
            <a:extLst>
              <a:ext uri="{FF2B5EF4-FFF2-40B4-BE49-F238E27FC236}">
                <a16:creationId xmlns:a16="http://schemas.microsoft.com/office/drawing/2014/main" id="{FFF1DE43-F57E-4F9F-A332-E3CCFEF6AB3D}"/>
              </a:ext>
            </a:extLst>
          </p:cNvPr>
          <p:cNvCxnSpPr>
            <a:cxnSpLocks noChangeShapeType="1"/>
            <a:stCxn id="16" idx="3"/>
            <a:endCxn id="21" idx="1"/>
          </p:cNvCxnSpPr>
          <p:nvPr/>
        </p:nvCxnSpPr>
        <p:spPr bwMode="auto">
          <a:xfrm flipV="1">
            <a:off x="4571999" y="3532692"/>
            <a:ext cx="1274823" cy="175827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3">
            <a:extLst>
              <a:ext uri="{FF2B5EF4-FFF2-40B4-BE49-F238E27FC236}">
                <a16:creationId xmlns:a16="http://schemas.microsoft.com/office/drawing/2014/main" id="{800F037D-1059-4C9B-8C41-E89374DCE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822" y="5000915"/>
            <a:ext cx="2582862" cy="576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</a:rPr>
              <a:t>RESA CROMATICA</a:t>
            </a:r>
          </a:p>
          <a:p>
            <a:r>
              <a:rPr lang="it-IT" sz="1600" dirty="0">
                <a:solidFill>
                  <a:srgbClr val="00B050"/>
                </a:solidFill>
              </a:rPr>
              <a:t>DEL COLORE</a:t>
            </a:r>
          </a:p>
        </p:txBody>
      </p:sp>
      <p:cxnSp>
        <p:nvCxnSpPr>
          <p:cNvPr id="26" name="AutoShape 54">
            <a:extLst>
              <a:ext uri="{FF2B5EF4-FFF2-40B4-BE49-F238E27FC236}">
                <a16:creationId xmlns:a16="http://schemas.microsoft.com/office/drawing/2014/main" id="{4AC7696F-8E57-46F5-BC71-CF1B1048725F}"/>
              </a:ext>
            </a:extLst>
          </p:cNvPr>
          <p:cNvCxnSpPr>
            <a:cxnSpLocks noChangeShapeType="1"/>
            <a:stCxn id="16" idx="3"/>
            <a:endCxn id="25" idx="1"/>
          </p:cNvCxnSpPr>
          <p:nvPr/>
        </p:nvCxnSpPr>
        <p:spPr bwMode="auto">
          <a:xfrm flipV="1">
            <a:off x="4571999" y="5288915"/>
            <a:ext cx="1274823" cy="2055"/>
          </a:xfrm>
          <a:prstGeom prst="bentConnector3">
            <a:avLst>
              <a:gd name="adj1" fmla="val 50001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183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CE31FFED-05D5-4DC4-9048-6FF2DDB1ED47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opportuno evidenziare che non tutte le norme che disciplinano l'edilizia residenziale (ad esempio i Regolamenti Edilizi) richiamano la prima condizione, relativa al fattore medio di luce diurna, limitandosi ad introdurre la seconda sul rapporto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aeroilluminante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Valutazione dell’illuminazione naturale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determinazione dei livelli di illuminazione minimi per gli organismi edilizi residenziali, in particolare per gli spazi primari, è tutt'ora affidata al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Decreto Ministeriale 5 luglio 1975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16601EC8-B955-405A-87FD-AE0DDE675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07544"/>
              </p:ext>
            </p:extLst>
          </p:nvPr>
        </p:nvGraphicFramePr>
        <p:xfrm>
          <a:off x="3958543" y="2592729"/>
          <a:ext cx="4441062" cy="3637700"/>
        </p:xfrm>
        <a:graphic>
          <a:graphicData uri="http://schemas.openxmlformats.org/drawingml/2006/table">
            <a:tbl>
              <a:tblPr/>
              <a:tblGrid>
                <a:gridCol w="103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5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Destinazioni d’uso</a:t>
                      </a:r>
                      <a:endParaRPr lang="it-IT" sz="1400" i="0" dirty="0">
                        <a:solidFill>
                          <a:srgbClr val="00B050"/>
                        </a:solidFill>
                        <a:latin typeface="Swis721 Cn BT" panose="020B05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it-IT" sz="1400" b="1" i="0" baseline="-250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M,MIN</a:t>
                      </a:r>
                      <a:r>
                        <a:rPr lang="it-IT" sz="1400" b="1" i="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 [%]</a:t>
                      </a:r>
                      <a:endParaRPr lang="it-IT" sz="1400" i="0" dirty="0">
                        <a:solidFill>
                          <a:srgbClr val="00B050"/>
                        </a:solidFill>
                        <a:latin typeface="Swis721 Cn BT" panose="020B05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26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Residenze</a:t>
                      </a: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spazi primari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8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spazi accessori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267">
                <a:tc row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Ospedali</a:t>
                      </a: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degenze; diagnostica;</a:t>
                      </a:r>
                      <a:r>
                        <a:rPr lang="it-IT" sz="1400" baseline="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 l</a:t>
                      </a: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aboratori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47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palestre; refettori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8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uffici; spazi  di distribuzione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283">
                <a:tc row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Scuole</a:t>
                      </a: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ambienti ad uso didattico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28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palestre; refettori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63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uffici; spazi di distribuzione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Title 3">
            <a:extLst>
              <a:ext uri="{FF2B5EF4-FFF2-40B4-BE49-F238E27FC236}">
                <a16:creationId xmlns:a16="http://schemas.microsoft.com/office/drawing/2014/main" id="{A1BE1780-A1F0-4484-9324-615BE2ED5256}"/>
              </a:ext>
            </a:extLst>
          </p:cNvPr>
          <p:cNvSpPr txBox="1">
            <a:spLocks/>
          </p:cNvSpPr>
          <p:nvPr/>
        </p:nvSpPr>
        <p:spPr>
          <a:xfrm>
            <a:off x="628650" y="1043545"/>
            <a:ext cx="3119619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it-IT" sz="1200" b="1" dirty="0">
              <a:solidFill>
                <a:srgbClr val="00B050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it-IT" sz="1200" b="1" dirty="0">
              <a:solidFill>
                <a:srgbClr val="00B050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All'articolo 5 è stabilito che nei locali di abitazione, ad eccezione di quelli destinati a servizi igienici, disimpegni, corridoi, vani scale, ripostigli (fascia funzionale secondaria),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valore minimo per il fattore medio di luce diurna sia fissato al 2%, e comunque si impone che l’area della superficie finestrata apribile non sia comunque inferiore a 1/8 della superficie utile del pavimento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la legge fa dunque esplicito riferimento al cosiddetto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rapporto 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aeroilluminante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nel quale a numeratore compare la superficie apribile (associabile alla ventilazione) e non la superficie trasparente.</a:t>
            </a:r>
          </a:p>
        </p:txBody>
      </p:sp>
    </p:spTree>
    <p:extLst>
      <p:ext uri="{BB962C8B-B14F-4D97-AF65-F5344CB8AC3E}">
        <p14:creationId xmlns:p14="http://schemas.microsoft.com/office/powerpoint/2010/main" val="895562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CE31FFED-05D5-4DC4-9048-6FF2DDB1ED47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Altri decreti stabiliscono i valori minimi del fattore medio di luce diurna da garantire per edifici a destinazione d'uso diversa da quella residenziale. Si citano in merito: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Circolare del Ministero dei Lavori Pubblici n. 13011/1974, che stabilisce alcuni requisiti per gli organismi edilizi ospedalieri;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Decreto Ministeriale 18/12/1975 per l'edilizia scolastica.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FLD</a:t>
            </a:r>
            <a:r>
              <a:rPr lang="it-IT" sz="1200" baseline="-25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una grandezza deputata alla valutazione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qualità dell'illuminazione naturale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un punto dell'ambiente confinato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diminuisce all’aumentare della distanza dalla finestra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indica sostanzialmente il rapporto intercorrente tra l'illuminamento E</a:t>
            </a:r>
            <a:r>
              <a:rPr lang="it-IT" sz="1200" baseline="-25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 punto e quello che si manifesta nello stesso istante su un piano orizzontale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</a:t>
            </a:r>
            <a:r>
              <a:rPr lang="it-IT" sz="1200" baseline="-250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posto all'esterno, illuminato dalla volta celeste in assenza di ostruzioni.</a:t>
            </a:r>
          </a:p>
          <a:p>
            <a:pPr algn="just">
              <a:lnSpc>
                <a:spcPct val="150000"/>
              </a:lnSpc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Valutazione dell’illuminazione naturale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Circ. M. LL. PP. N. 3151/1967 definisce il Fattore Medio di Luce Diurna FLDM secondo l'espressione: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cui compaiono: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sola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superficie trasparente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della chiusura A</a:t>
            </a:r>
            <a:r>
              <a:rPr lang="it-IT" sz="1200" baseline="-25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trasmittanza luminosa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τ del vetro;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fattore finestra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ε relativo alla porzione di volta celeste visibile dalla finestra (effetto delle ostruzioni);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fattore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ψ che tiene conto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dell'arretramento della superficie trasparente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 filo esterno della chiusura opaca;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l'area totale S</a:t>
            </a:r>
            <a:r>
              <a:rPr lang="it-IT" sz="1200" baseline="-25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TOT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superfici interne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che delimitano il volume del locale;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coefficiente medio pesato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riflessione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ρ</a:t>
            </a:r>
            <a:r>
              <a:rPr lang="it-IT" sz="1200" baseline="-250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superfici interne.</a:t>
            </a:r>
          </a:p>
        </p:txBody>
      </p:sp>
      <p:graphicFrame>
        <p:nvGraphicFramePr>
          <p:cNvPr id="7" name="Object 24">
            <a:extLst>
              <a:ext uri="{FF2B5EF4-FFF2-40B4-BE49-F238E27FC236}">
                <a16:creationId xmlns:a16="http://schemas.microsoft.com/office/drawing/2014/main" id="{18BD8194-7DFB-469A-9138-F9847A0D4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4638" y="1769338"/>
          <a:ext cx="21113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63700" imgH="457200" progId="Equation.3">
                  <p:embed/>
                </p:oleObj>
              </mc:Choice>
              <mc:Fallback>
                <p:oleObj name="Equation" r:id="rId2" imgW="1663700" imgH="457200" progId="Equation.3">
                  <p:embed/>
                  <p:pic>
                    <p:nvPicPr>
                      <p:cNvPr id="7" name="Object 24">
                        <a:extLst>
                          <a:ext uri="{FF2B5EF4-FFF2-40B4-BE49-F238E27FC236}">
                            <a16:creationId xmlns:a16="http://schemas.microsoft.com/office/drawing/2014/main" id="{18BD8194-7DFB-469A-9138-F9847A0D4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638" y="1769338"/>
                        <a:ext cx="2111375" cy="57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2880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Valutazione dell’illuminazione naturale</a:t>
            </a:r>
          </a:p>
        </p:txBody>
      </p:sp>
      <p:pic>
        <p:nvPicPr>
          <p:cNvPr id="8" name="Picture 4" descr="C:\Documents and Settings\edino\Documenti\DEI Aria Calore Luce\Mod3_file\Luce laterale.gif">
            <a:extLst>
              <a:ext uri="{FF2B5EF4-FFF2-40B4-BE49-F238E27FC236}">
                <a16:creationId xmlns:a16="http://schemas.microsoft.com/office/drawing/2014/main" id="{F151534D-45C0-4C37-B5C3-BFFABE87E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198" y="1578843"/>
            <a:ext cx="6204761" cy="4612596"/>
          </a:xfrm>
          <a:prstGeom prst="rect">
            <a:avLst/>
          </a:prstGeom>
          <a:noFill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98969B6-AD64-4959-B60B-D5CAF84760ED}"/>
              </a:ext>
            </a:extLst>
          </p:cNvPr>
          <p:cNvSpPr/>
          <p:nvPr/>
        </p:nvSpPr>
        <p:spPr>
          <a:xfrm>
            <a:off x="3379807" y="1251024"/>
            <a:ext cx="5121798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algn="ctr"/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Il Fattore di Luce Diurna FLD varia in ogni punto dell’ambiente e diminuisce esponenzialmente all’aumentare della distanza dalla finestra.</a:t>
            </a:r>
          </a:p>
        </p:txBody>
      </p:sp>
    </p:spTree>
    <p:extLst>
      <p:ext uri="{BB962C8B-B14F-4D97-AF65-F5344CB8AC3E}">
        <p14:creationId xmlns:p14="http://schemas.microsoft.com/office/powerpoint/2010/main" val="25714857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Valutazione dell’illuminazione naturale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FLD</a:t>
            </a:r>
            <a:r>
              <a:rPr lang="it-IT" sz="1200" baseline="-25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si riferisce ad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piano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che si trova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0,85 ml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quota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rispetto al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pavimento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tavolo di lavoro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e dista circa 1 ml dalla chiusura trasparente.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metodo di calcolo che fa riferimento al FLD</a:t>
            </a:r>
            <a:r>
              <a:rPr lang="it-IT" sz="1200" baseline="-25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applicabile nel caso in cui si verifichino entrambe le condizioni seguenti: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spazi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 regolare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 profondità, misurata ortogonalmente al piano della finestra, non superiore a 2,5 volte la distanza tra la quota del pavimento e la quota più alta del componente trasparente dell’infisso;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finestra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giacente su un piano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5E182B9-363F-4198-B32D-426FA2CA94C2}"/>
              </a:ext>
            </a:extLst>
          </p:cNvPr>
          <p:cNvSpPr txBox="1">
            <a:spLocks/>
          </p:cNvSpPr>
          <p:nvPr/>
        </p:nvSpPr>
        <p:spPr>
          <a:xfrm>
            <a:off x="5764193" y="1977040"/>
            <a:ext cx="2734725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determinazione di τ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473C579-05D8-45AA-959A-DC9D0C14A513}"/>
              </a:ext>
            </a:extLst>
          </p:cNvPr>
          <p:cNvSpPr txBox="1">
            <a:spLocks/>
          </p:cNvSpPr>
          <p:nvPr/>
        </p:nvSpPr>
        <p:spPr>
          <a:xfrm>
            <a:off x="5764192" y="2688862"/>
            <a:ext cx="2734725" cy="5220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calcolo della superficie trasparente 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23BB97B-8D1E-4ADA-9834-AD97524B9C98}"/>
              </a:ext>
            </a:extLst>
          </p:cNvPr>
          <p:cNvSpPr txBox="1">
            <a:spLocks/>
          </p:cNvSpPr>
          <p:nvPr/>
        </p:nvSpPr>
        <p:spPr>
          <a:xfrm>
            <a:off x="5764191" y="3395557"/>
            <a:ext cx="2734725" cy="522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calcolo delle superfici interne 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FA91D28-5588-43EC-A045-F99FAED24B55}"/>
              </a:ext>
            </a:extLst>
          </p:cNvPr>
          <p:cNvSpPr txBox="1">
            <a:spLocks/>
          </p:cNvSpPr>
          <p:nvPr/>
        </p:nvSpPr>
        <p:spPr>
          <a:xfrm>
            <a:off x="5764190" y="4108497"/>
            <a:ext cx="2734725" cy="522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determinazione di r</a:t>
            </a:r>
            <a:r>
              <a:rPr lang="it-IT" baseline="-25000" dirty="0"/>
              <a:t>m</a:t>
            </a:r>
          </a:p>
        </p:txBody>
      </p:sp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2261B42E-A70E-4038-965B-1B0B353A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249" y="1977040"/>
            <a:ext cx="543748" cy="52387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1</a:t>
            </a:r>
          </a:p>
        </p:txBody>
      </p:sp>
      <p:sp>
        <p:nvSpPr>
          <p:cNvPr id="13" name="CasellaDiTesto 15">
            <a:extLst>
              <a:ext uri="{FF2B5EF4-FFF2-40B4-BE49-F238E27FC236}">
                <a16:creationId xmlns:a16="http://schemas.microsoft.com/office/drawing/2014/main" id="{C15B9801-AAC8-4711-AD80-9B64BD09A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249" y="2687084"/>
            <a:ext cx="543748" cy="52387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2</a:t>
            </a:r>
          </a:p>
        </p:txBody>
      </p:sp>
      <p:sp>
        <p:nvSpPr>
          <p:cNvPr id="15" name="CasellaDiTesto 15">
            <a:extLst>
              <a:ext uri="{FF2B5EF4-FFF2-40B4-BE49-F238E27FC236}">
                <a16:creationId xmlns:a16="http://schemas.microsoft.com/office/drawing/2014/main" id="{03ECA47A-162B-4E86-94DA-14E78A227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249" y="3397128"/>
            <a:ext cx="543748" cy="52387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2D9393F-EEF6-4916-BFFB-12614DB16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249" y="4107172"/>
            <a:ext cx="543748" cy="52387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4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6071AA7-6AF0-4543-8F02-B4EB1251F2BE}"/>
              </a:ext>
            </a:extLst>
          </p:cNvPr>
          <p:cNvSpPr txBox="1">
            <a:spLocks/>
          </p:cNvSpPr>
          <p:nvPr/>
        </p:nvSpPr>
        <p:spPr>
          <a:xfrm>
            <a:off x="5124250" y="1180512"/>
            <a:ext cx="3374668" cy="64493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CALCOLO DI FLD</a:t>
            </a:r>
            <a:r>
              <a:rPr lang="it-IT" baseline="-25000" dirty="0"/>
              <a:t>M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3E61B09D-8677-4998-AD2C-DC942CC71663}"/>
              </a:ext>
            </a:extLst>
          </p:cNvPr>
          <p:cNvCxnSpPr>
            <a:cxnSpLocks/>
            <a:stCxn id="17" idx="1"/>
            <a:endCxn id="12" idx="1"/>
          </p:cNvCxnSpPr>
          <p:nvPr/>
        </p:nvCxnSpPr>
        <p:spPr bwMode="auto">
          <a:xfrm rot="10800000" flipV="1">
            <a:off x="5124250" y="1502978"/>
            <a:ext cx="1" cy="736000"/>
          </a:xfrm>
          <a:prstGeom prst="bentConnector3">
            <a:avLst>
              <a:gd name="adj1" fmla="val 2286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Forma 9">
            <a:extLst>
              <a:ext uri="{FF2B5EF4-FFF2-40B4-BE49-F238E27FC236}">
                <a16:creationId xmlns:a16="http://schemas.microsoft.com/office/drawing/2014/main" id="{EFA3C07A-7C70-4484-BC4D-BB702DEAD2B2}"/>
              </a:ext>
            </a:extLst>
          </p:cNvPr>
          <p:cNvCxnSpPr>
            <a:cxnSpLocks/>
            <a:stCxn id="17" idx="1"/>
            <a:endCxn id="13" idx="1"/>
          </p:cNvCxnSpPr>
          <p:nvPr/>
        </p:nvCxnSpPr>
        <p:spPr bwMode="auto">
          <a:xfrm rot="10800000" flipV="1">
            <a:off x="5124250" y="1502978"/>
            <a:ext cx="1" cy="1446044"/>
          </a:xfrm>
          <a:prstGeom prst="bentConnector3">
            <a:avLst>
              <a:gd name="adj1" fmla="val 2286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Forma 9">
            <a:extLst>
              <a:ext uri="{FF2B5EF4-FFF2-40B4-BE49-F238E27FC236}">
                <a16:creationId xmlns:a16="http://schemas.microsoft.com/office/drawing/2014/main" id="{437FEC0F-2666-4666-A1E9-47EF768F6B37}"/>
              </a:ext>
            </a:extLst>
          </p:cNvPr>
          <p:cNvCxnSpPr>
            <a:cxnSpLocks/>
            <a:stCxn id="17" idx="1"/>
            <a:endCxn id="15" idx="1"/>
          </p:cNvCxnSpPr>
          <p:nvPr/>
        </p:nvCxnSpPr>
        <p:spPr bwMode="auto">
          <a:xfrm rot="10800000" flipV="1">
            <a:off x="5124250" y="1502978"/>
            <a:ext cx="1" cy="2156088"/>
          </a:xfrm>
          <a:prstGeom prst="bentConnector3">
            <a:avLst>
              <a:gd name="adj1" fmla="val 2286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a 9">
            <a:extLst>
              <a:ext uri="{FF2B5EF4-FFF2-40B4-BE49-F238E27FC236}">
                <a16:creationId xmlns:a16="http://schemas.microsoft.com/office/drawing/2014/main" id="{3E091267-C3A9-4E3B-83DD-2509E986C1DA}"/>
              </a:ext>
            </a:extLst>
          </p:cNvPr>
          <p:cNvCxnSpPr>
            <a:cxnSpLocks/>
            <a:stCxn id="17" idx="1"/>
            <a:endCxn id="16" idx="1"/>
          </p:cNvCxnSpPr>
          <p:nvPr/>
        </p:nvCxnSpPr>
        <p:spPr bwMode="auto">
          <a:xfrm rot="10800000" flipV="1">
            <a:off x="5124250" y="1502978"/>
            <a:ext cx="1" cy="2866132"/>
          </a:xfrm>
          <a:prstGeom prst="bentConnector3">
            <a:avLst>
              <a:gd name="adj1" fmla="val 2286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7C606281-3B67-4628-A90F-BF38A4D7D9C6}"/>
              </a:ext>
            </a:extLst>
          </p:cNvPr>
          <p:cNvSpPr txBox="1">
            <a:spLocks/>
          </p:cNvSpPr>
          <p:nvPr/>
        </p:nvSpPr>
        <p:spPr>
          <a:xfrm>
            <a:off x="5764189" y="4811439"/>
            <a:ext cx="2734725" cy="522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determinazione di ψ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080CBD8-C0D5-4C6F-B52C-7E2D6E2E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249" y="4811439"/>
            <a:ext cx="543748" cy="52387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5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8837A87A-0F4C-4F85-B94D-20441AFD29EF}"/>
              </a:ext>
            </a:extLst>
          </p:cNvPr>
          <p:cNvSpPr txBox="1">
            <a:spLocks/>
          </p:cNvSpPr>
          <p:nvPr/>
        </p:nvSpPr>
        <p:spPr>
          <a:xfrm>
            <a:off x="5764188" y="5514381"/>
            <a:ext cx="2734725" cy="522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determinazione di ε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0ACD77D-6FFB-4661-83C6-E4A428439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249" y="5519202"/>
            <a:ext cx="543748" cy="52387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6</a:t>
            </a:r>
          </a:p>
        </p:txBody>
      </p:sp>
      <p:cxnSp>
        <p:nvCxnSpPr>
          <p:cNvPr id="41" name="Forma 9">
            <a:extLst>
              <a:ext uri="{FF2B5EF4-FFF2-40B4-BE49-F238E27FC236}">
                <a16:creationId xmlns:a16="http://schemas.microsoft.com/office/drawing/2014/main" id="{3E995BCD-0FB2-40D1-8337-4089FACFD6CF}"/>
              </a:ext>
            </a:extLst>
          </p:cNvPr>
          <p:cNvCxnSpPr>
            <a:cxnSpLocks/>
            <a:stCxn id="17" idx="1"/>
            <a:endCxn id="38" idx="1"/>
          </p:cNvCxnSpPr>
          <p:nvPr/>
        </p:nvCxnSpPr>
        <p:spPr bwMode="auto">
          <a:xfrm rot="10800000" flipV="1">
            <a:off x="5124250" y="1502977"/>
            <a:ext cx="1" cy="3570399"/>
          </a:xfrm>
          <a:prstGeom prst="bentConnector3">
            <a:avLst>
              <a:gd name="adj1" fmla="val 2286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Forma 9">
            <a:extLst>
              <a:ext uri="{FF2B5EF4-FFF2-40B4-BE49-F238E27FC236}">
                <a16:creationId xmlns:a16="http://schemas.microsoft.com/office/drawing/2014/main" id="{4EA9B4F5-4AAD-432E-949F-BF9BACADF0ED}"/>
              </a:ext>
            </a:extLst>
          </p:cNvPr>
          <p:cNvCxnSpPr>
            <a:cxnSpLocks/>
            <a:stCxn id="17" idx="1"/>
            <a:endCxn id="40" idx="1"/>
          </p:cNvCxnSpPr>
          <p:nvPr/>
        </p:nvCxnSpPr>
        <p:spPr bwMode="auto">
          <a:xfrm rot="10800000" flipV="1">
            <a:off x="5124250" y="1502978"/>
            <a:ext cx="1" cy="4278162"/>
          </a:xfrm>
          <a:prstGeom prst="bentConnector3">
            <a:avLst>
              <a:gd name="adj1" fmla="val 2286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623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CE31FFED-05D5-4DC4-9048-6FF2DDB1ED47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penetrazione della luce naturale è invece favorita dall'articolazione planivolumetrica dell'edificio, così da disporre di una maggiore superficie per l'inserimento di aperture trasparenti.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quanto riguarda la configurazione delle aperture, è possibile individuare tre schemi ricorrenti in merito alla provenienza della luce e, quindi alla disposizione delle aperture.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Soluzioni per l’illuminazione naturale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Diversi sono i fattori che influenzano l'efficacia dell'illuminazione naturale, sia in termini di organizzazione spaziale che di soluzioni tecnologiche.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l'aspetto spaziale sono significativi: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mutuo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rapporto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edifici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forma volumetrica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complessiva dell'organismo edilizio;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l'altezza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profondità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ambienti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l'orientamento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dimensione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superfici trasparenti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alle superfici da illuminare.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geometria complessiva di un organismo edilizio comporta una conflittualità tra l'esigenza di illuminazione naturale e la necessità di contenere i consumi energetici nell'edificio. Si è visto infatti che il primo e basilare strumento per il controllo delle dispersioni termiche risiede nel conferimento di una forma compatta all'organismo edilizio, in modo da garantire un rapporto di forma S/V basso.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BE98969-13AF-4B61-9B21-A83AB3C88101}"/>
              </a:ext>
            </a:extLst>
          </p:cNvPr>
          <p:cNvSpPr txBox="1">
            <a:spLocks/>
          </p:cNvSpPr>
          <p:nvPr/>
        </p:nvSpPr>
        <p:spPr bwMode="auto">
          <a:xfrm>
            <a:off x="4848225" y="4226878"/>
            <a:ext cx="1509713" cy="985837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Illuminazione naturale degli spazi interni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446A840-A65A-43E7-899E-8B8853B68790}"/>
              </a:ext>
            </a:extLst>
          </p:cNvPr>
          <p:cNvSpPr txBox="1">
            <a:spLocks/>
          </p:cNvSpPr>
          <p:nvPr/>
        </p:nvSpPr>
        <p:spPr>
          <a:xfrm>
            <a:off x="7186613" y="3228340"/>
            <a:ext cx="1255712" cy="61118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sidelighting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90296651-802E-412D-875F-B2C179F5DA45}"/>
              </a:ext>
            </a:extLst>
          </p:cNvPr>
          <p:cNvCxnSpPr>
            <a:stCxn id="8" idx="3"/>
            <a:endCxn id="9" idx="1"/>
          </p:cNvCxnSpPr>
          <p:nvPr/>
        </p:nvCxnSpPr>
        <p:spPr bwMode="auto">
          <a:xfrm flipV="1">
            <a:off x="6357938" y="3534728"/>
            <a:ext cx="828675" cy="118586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59A9DE9F-BEC8-43F0-A618-F3371B1153F4}"/>
              </a:ext>
            </a:extLst>
          </p:cNvPr>
          <p:cNvSpPr txBox="1">
            <a:spLocks/>
          </p:cNvSpPr>
          <p:nvPr/>
        </p:nvSpPr>
        <p:spPr>
          <a:xfrm>
            <a:off x="7167563" y="4415790"/>
            <a:ext cx="1254125" cy="61118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toplighting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890301B8-0626-474A-B1BA-034DAD030D51}"/>
              </a:ext>
            </a:extLst>
          </p:cNvPr>
          <p:cNvCxnSpPr>
            <a:stCxn id="8" idx="3"/>
            <a:endCxn id="11" idx="1"/>
          </p:cNvCxnSpPr>
          <p:nvPr/>
        </p:nvCxnSpPr>
        <p:spPr bwMode="auto">
          <a:xfrm>
            <a:off x="6357938" y="4720590"/>
            <a:ext cx="809625" cy="158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F3D5C117-B745-442F-8B2E-4EB496C63F95}"/>
              </a:ext>
            </a:extLst>
          </p:cNvPr>
          <p:cNvSpPr txBox="1">
            <a:spLocks/>
          </p:cNvSpPr>
          <p:nvPr/>
        </p:nvSpPr>
        <p:spPr>
          <a:xfrm>
            <a:off x="7178675" y="5600065"/>
            <a:ext cx="1255713" cy="61118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corelighting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C2C9E8D0-E4A9-431F-9D9D-FA1D80A2D7EC}"/>
              </a:ext>
            </a:extLst>
          </p:cNvPr>
          <p:cNvCxnSpPr>
            <a:stCxn id="8" idx="3"/>
            <a:endCxn id="13" idx="1"/>
          </p:cNvCxnSpPr>
          <p:nvPr/>
        </p:nvCxnSpPr>
        <p:spPr bwMode="auto">
          <a:xfrm>
            <a:off x="6357938" y="4720590"/>
            <a:ext cx="820737" cy="118586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345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i="1" dirty="0" err="1"/>
              <a:t>Sidelighting</a:t>
            </a:r>
            <a:endParaRPr lang="it-IT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chiusura trasparente con giacitura verticale trasmette luce prevalentemente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diffusa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riflessa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(dal terreno e dalle superfici circostanti), in quanto la radiazione diretta perviene all'ambiente solo quando il sole è visibile attraverso la chiusura stessa.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L'efficacia dell'illuminazione è decisamente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influenzata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dall'esposizione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che caratterizza i fronti dell'organismo edilizio.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879A02E-5C02-4D50-80BE-6B75DB13174C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aperture con orientazione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Sud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permettono una maggiore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flessibilità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trasmittanza luminosa e della trasmittanza termica.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modulazione degli apporti luminosi diviene più complessa per esposizioni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Est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Ovest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tarda primavera e in estate,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transita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su queste esposizioni con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altezza contenuta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La modulazione della radiazione deve avvenire prevedendo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schermature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mobili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 sviluppo preferibilmente verticale, oppure ricorrendo a superfici trasparenti diffondenti.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Immagine 35" descr="0377-01.JPG">
            <a:extLst>
              <a:ext uri="{FF2B5EF4-FFF2-40B4-BE49-F238E27FC236}">
                <a16:creationId xmlns:a16="http://schemas.microsoft.com/office/drawing/2014/main" id="{FCFC02FE-428A-42CB-9318-4E0AD1957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1255" y="4160520"/>
            <a:ext cx="6586995" cy="198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66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365" y="1053571"/>
            <a:ext cx="7876536" cy="386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Chiusure verticali trasparenti</a:t>
            </a:r>
          </a:p>
        </p:txBody>
      </p:sp>
      <p:sp>
        <p:nvSpPr>
          <p:cNvPr id="9" name="Rectangle 110">
            <a:extLst>
              <a:ext uri="{FF2B5EF4-FFF2-40B4-BE49-F238E27FC236}">
                <a16:creationId xmlns:a16="http://schemas.microsoft.com/office/drawing/2014/main" id="{170732A1-AF7C-4E22-9DBD-38B64A1C9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62" y="2296376"/>
            <a:ext cx="1771649" cy="2705099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579B3C66-C360-4003-9BEF-F79E0ABE4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60" y="1156025"/>
            <a:ext cx="1306599" cy="4918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it-IT" sz="1200" b="1" dirty="0">
                <a:solidFill>
                  <a:schemeClr val="bg1"/>
                </a:solidFill>
                <a:latin typeface="Swis721 Cn BT" pitchFamily="34" charset="0"/>
                <a:ea typeface="+mj-ea"/>
                <a:cs typeface="+mj-cs"/>
              </a:rPr>
              <a:t>Chiusure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D338B03-2CD6-48EB-8B4F-3381651279BA}"/>
              </a:ext>
            </a:extLst>
          </p:cNvPr>
          <p:cNvSpPr txBox="1">
            <a:spLocks/>
          </p:cNvSpPr>
          <p:nvPr/>
        </p:nvSpPr>
        <p:spPr>
          <a:xfrm>
            <a:off x="3743325" y="4998776"/>
            <a:ext cx="4752975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/>
              <a:t>Unità tecnologica portata, non portante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0D40876-7E4E-4170-8D31-FA763ECB6DCC}"/>
              </a:ext>
            </a:extLst>
          </p:cNvPr>
          <p:cNvSpPr txBox="1">
            <a:spLocks/>
          </p:cNvSpPr>
          <p:nvPr/>
        </p:nvSpPr>
        <p:spPr>
          <a:xfrm>
            <a:off x="3743324" y="5432925"/>
            <a:ext cx="4752975" cy="5828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/>
              <a:t>Costituita da elemento di transizione, elemento movibile ed elemento trasparente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14E2BA7A-F0EA-4C90-9FE5-5517A73BF681}"/>
              </a:ext>
            </a:extLst>
          </p:cNvPr>
          <p:cNvCxnSpPr>
            <a:stCxn id="9" idx="2"/>
            <a:endCxn id="13" idx="1"/>
          </p:cNvCxnSpPr>
          <p:nvPr/>
        </p:nvCxnSpPr>
        <p:spPr bwMode="auto">
          <a:xfrm rot="16200000" flipH="1">
            <a:off x="2599656" y="4035106"/>
            <a:ext cx="177301" cy="2110038"/>
          </a:xfrm>
          <a:prstGeom prst="bentConnector2">
            <a:avLst/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a 9">
            <a:extLst>
              <a:ext uri="{FF2B5EF4-FFF2-40B4-BE49-F238E27FC236}">
                <a16:creationId xmlns:a16="http://schemas.microsoft.com/office/drawing/2014/main" id="{14E2BA7A-F0EA-4C90-9FE5-5517A73BF681}"/>
              </a:ext>
            </a:extLst>
          </p:cNvPr>
          <p:cNvCxnSpPr>
            <a:cxnSpLocks/>
            <a:stCxn id="9" idx="2"/>
            <a:endCxn id="14" idx="1"/>
          </p:cNvCxnSpPr>
          <p:nvPr/>
        </p:nvCxnSpPr>
        <p:spPr bwMode="auto">
          <a:xfrm rot="16200000" flipH="1">
            <a:off x="2326864" y="4307897"/>
            <a:ext cx="722882" cy="2110037"/>
          </a:xfrm>
          <a:prstGeom prst="bentConnector2">
            <a:avLst/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0997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i="1" dirty="0" err="1"/>
              <a:t>Toplighting</a:t>
            </a:r>
            <a:endParaRPr lang="it-IT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L'illuminazione dall'alto o zenitale (</a:t>
            </a:r>
            <a:r>
              <a:rPr lang="it-IT" sz="1200" b="1" i="1" dirty="0" err="1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toplighting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ben si presta agli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ambienti lavorativi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quanto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luce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perviene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primariamente sul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piano orizzontale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La giacitura delle aperture in sommità consente di superare la criticità delle aperture laterali (profondità di penetrazione della luce) e di fruire di una maggiore disponibilità di luce esterna, dovuta ad una più ampia visuale del cielo.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però immediatamente riscontrabili tre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criticità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l'illuminazione dall'alto è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fruibile solo al livello superiore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dell’edificio, a meno di non ricorrere ad un ambiente di altezza multipla;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luce proveniente dall'alto può colpire un operatore prima di raggiungere un piano di lavoro, rendendo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problematica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visione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vanificando la possibilità di ottenere un illuminamento funzionale;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aperture zenitali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non consentono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godere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vista verso l'esterno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per cui dovrebbero comunque essere integrate da aperture con giacitura verticale.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879A02E-5C02-4D50-80BE-6B75DB13174C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Sulla base di queste osservazioni, l'illuminazione zenitale è prevista solo per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sostituire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una non realizzabile illuminazione laterale; l'illuminazione dall'alto può inoltre rendersi necessaria in ambienti caratterizzati da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notevole altezza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dimensionamento delle aperture zenitali deve tenere conto delle implicazioni nell'ambito del comfort termico. Le chiusure superiori sono maggiormente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esposte al sole estivo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generando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carico termico indesiderato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queste aperture, poi, sono di solito prive di elementi schermanti esterni.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AF8B0AB-BDE9-4DD1-B0B0-6D191E96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5" t="46550" r="51288" b="12825"/>
          <a:stretch>
            <a:fillRect/>
          </a:stretch>
        </p:blipFill>
        <p:spPr bwMode="auto">
          <a:xfrm>
            <a:off x="4970463" y="4288473"/>
            <a:ext cx="3111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37293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i="1" dirty="0" err="1"/>
              <a:t>Toplighting</a:t>
            </a:r>
            <a:endParaRPr lang="it-IT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Risulta quindi opportuno ricorrere a particolari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configurazioni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aperture poste in copertura, accomunate dalla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disposizione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verticale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dell'elemento trasparente. Queste speciali configurazioni sono assimilabili ad aperture verticali poste nella porzione superiore di una chiusura verticale.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879A02E-5C02-4D50-80BE-6B75DB13174C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parità di superficie trasparente, la disposizione geometrica delle aperture può privilegiare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porzione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centrale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locale da illuminare, o il suo perimetro. La prima disposizione, rispetto alla seconda, comporta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minore uniformità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illuminamento nel locale, a un minore costo d'installazione.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magine 45" descr="0373-03.JPG">
            <a:extLst>
              <a:ext uri="{FF2B5EF4-FFF2-40B4-BE49-F238E27FC236}">
                <a16:creationId xmlns:a16="http://schemas.microsoft.com/office/drawing/2014/main" id="{9F0E68CB-D980-4AA0-88B2-DC06DCDB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2914650"/>
            <a:ext cx="78867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9328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i="1" dirty="0" err="1"/>
              <a:t>Corelighting</a:t>
            </a:r>
            <a:endParaRPr lang="it-IT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concetto di </a:t>
            </a:r>
            <a:r>
              <a:rPr lang="it-IT" sz="1200" b="1" i="1" dirty="0" err="1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corelighting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fa necessariamente riferimento ad uno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spazio interno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interseca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connette visivamente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tutti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livelli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un edificio. Se tale spazio ad altezza multipla è chiuso in sommità da una superficie trasparente, è definito atrio.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assolte da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atrio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sono molteplici; oltre a garantire l'illuminazione indiretta di spazi non direttamente affacciati verso l'esterno, permette di instaurare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meccanismi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ventilazione naturale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e si configura come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spazio di relazione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L'effetto di convogliamento della luce zenitale verso i livelli più bassi si può garantire conferendo all'atrio una sezione a tronco di piramide e, in alternativa o in sinergia, prevedendo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superfici chiare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nei livelli più alti allo scopo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dirigere la luce verso il basso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tale soluzione deve però essere resa priva di situazioni di abbagliamento. Si richiamano inoltre le stesse problematicità viste per il concetto di </a:t>
            </a:r>
            <a:r>
              <a:rPr lang="it-IT" sz="1200" i="1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toplighting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quanto riguarda il possibile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surriscaldamento estivo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8879A02E-5C02-4D50-80BE-6B75DB13174C}"/>
              </a:ext>
            </a:extLst>
          </p:cNvPr>
          <p:cNvSpPr txBox="1">
            <a:spLocks/>
          </p:cNvSpPr>
          <p:nvPr/>
        </p:nvSpPr>
        <p:spPr>
          <a:xfrm>
            <a:off x="4572000" y="1056033"/>
            <a:ext cx="3943350" cy="5260690"/>
          </a:xfrm>
          <a:prstGeom prst="rect">
            <a:avLst/>
          </a:prstGeom>
          <a:solidFill>
            <a:schemeClr val="bg1"/>
          </a:solidFill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opportuno che le superfici trasparenti poste in sommità siano apribili per consentire l'asportazione, per ventilazione notturna ed effetto camino, del calore accumulatosi durante il giorno.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magine 35" descr="C:\Users\Carlo A Stival\AppData\Local\Microsoft\Windows\Temporary Internet Files\Content.Word\Luce64 Atrium.gif">
            <a:extLst>
              <a:ext uri="{FF2B5EF4-FFF2-40B4-BE49-F238E27FC236}">
                <a16:creationId xmlns:a16="http://schemas.microsoft.com/office/drawing/2014/main" id="{82FA57FF-3592-419F-9048-E63D903C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34441"/>
          <a:stretch>
            <a:fillRect/>
          </a:stretch>
        </p:blipFill>
        <p:spPr bwMode="auto">
          <a:xfrm>
            <a:off x="5719763" y="2163823"/>
            <a:ext cx="198913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13141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Convogliamento della luce - lightpipe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10C198-E210-47CF-BC51-80B0AC0FD21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condotti luminosi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detti anche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sistemi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anidolici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consentono la captazione della luce naturale ed il suo convogliamento in ambienti confinati a ridotta illuminazione o non sono dotati di aperture sui fronti. 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 sistema di conduzione della luce solare è solitamente costituito da un dispositivo di norma fisso, detto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eliostato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capta la luce grazie ad un insieme di specchi; la luce, attraversando un sistema di trasporto dotato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superfici altamente riflettenti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(quali argento, alluminio, pellicole microprismatiche o vernici riflettenti), perviene ai locali.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condotti luminosi sono adatti a fornire l’illuminazione all’interno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edifici multipiano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tenendo conto che l'efficienza del sistema dipende dalla configurazione geometrica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distributiva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condotti solari stessi: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l'intensità luminosa trasmessa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infatti,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diminuisce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proporzione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lunghezza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condotto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Il condotto termina con un diffusore applicato al soffitto che traduce la luce nell'ambiente confinato in modo diffuso.</a:t>
            </a:r>
          </a:p>
        </p:txBody>
      </p:sp>
      <p:pic>
        <p:nvPicPr>
          <p:cNvPr id="8" name="Immagine 98" descr="C:\Users\Carlo A Stival\AppData\Local\Microsoft\Windows\Temporary Internet Files\Content.Word\Nuova immagine (120).bmp">
            <a:extLst>
              <a:ext uri="{FF2B5EF4-FFF2-40B4-BE49-F238E27FC236}">
                <a16:creationId xmlns:a16="http://schemas.microsoft.com/office/drawing/2014/main" id="{DAEC9C25-8E33-4068-A44B-70718838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01750"/>
            <a:ext cx="3922713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307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Convogliamento della luce - </a:t>
            </a:r>
            <a:r>
              <a:rPr lang="it-IT" i="1" dirty="0"/>
              <a:t>lightpipe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67B1971-A255-4E1D-BE60-93014F024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" r="1615"/>
          <a:stretch/>
        </p:blipFill>
        <p:spPr>
          <a:xfrm>
            <a:off x="68580" y="1088231"/>
            <a:ext cx="5661660" cy="5181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BBF432-8159-4607-A8CB-11D7B101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02" y="1088231"/>
            <a:ext cx="336122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7F72382-BD79-4842-AF97-D9524B39DE8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controllo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permeabilità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aperture, riferita a persone, oggetti, luce, aria, nonché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vista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verso l’esterno, è il requisito che ha connotato l’evoluzione del serramento, con il quale si individua l’insieme di elementi tecnici che, in relazione alle prestazioni attese, costituiscono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finestre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porte-finestre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porte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schemi funzionali individuati sono due: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infissi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mobili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movibili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consentono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passaggio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luce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ed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passaggio dell’aria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se di opportune dimensioni consentono il passaggio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persone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Sono in genere occupati da elementi tecnici che consentono la modulazione del flusso luminoso;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infissi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fissi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a differenza dei precedenti non consentono il passaggio dell’aria.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serramenti sono quindi suddividibili in base alle dimensioni ed alla tipologia di spazi che mettono in comunicazione. Nel sistema serramento devono essere compresi anche i dispositivi di schermatura esterna.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5102225" y="2509838"/>
            <a:ext cx="1255713" cy="6731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/>
              <a:t>infissi mobili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2A61B9E-CC34-46E4-A3DF-82306771D666}"/>
              </a:ext>
            </a:extLst>
          </p:cNvPr>
          <p:cNvSpPr txBox="1">
            <a:spLocks/>
          </p:cNvSpPr>
          <p:nvPr/>
        </p:nvSpPr>
        <p:spPr>
          <a:xfrm>
            <a:off x="7186613" y="1560513"/>
            <a:ext cx="1255712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just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sz="1600" dirty="0"/>
              <a:t>finestre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15671A68-B01B-4F60-A242-E8C501AB99CB}"/>
              </a:ext>
            </a:extLst>
          </p:cNvPr>
          <p:cNvCxnSpPr>
            <a:stCxn id="9" idx="3"/>
            <a:endCxn id="10" idx="1"/>
          </p:cNvCxnSpPr>
          <p:nvPr/>
        </p:nvCxnSpPr>
        <p:spPr bwMode="auto">
          <a:xfrm flipV="1">
            <a:off x="6357938" y="1866900"/>
            <a:ext cx="828675" cy="97948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C8C43B32-349F-4418-B33D-87DEBC30FBE8}"/>
              </a:ext>
            </a:extLst>
          </p:cNvPr>
          <p:cNvSpPr txBox="1">
            <a:spLocks/>
          </p:cNvSpPr>
          <p:nvPr/>
        </p:nvSpPr>
        <p:spPr>
          <a:xfrm>
            <a:off x="7186613" y="2760663"/>
            <a:ext cx="1255712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just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sz="1600" dirty="0"/>
              <a:t>porte finestre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01415673-24E8-4273-BE5B-00F907349978}"/>
              </a:ext>
            </a:extLst>
          </p:cNvPr>
          <p:cNvCxnSpPr>
            <a:stCxn id="9" idx="3"/>
            <a:endCxn id="12" idx="1"/>
          </p:cNvCxnSpPr>
          <p:nvPr/>
        </p:nvCxnSpPr>
        <p:spPr bwMode="auto">
          <a:xfrm>
            <a:off x="6357938" y="2846388"/>
            <a:ext cx="828675" cy="22066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7E7443A7-866A-49A7-BA77-AE6BD04DECEF}"/>
              </a:ext>
            </a:extLst>
          </p:cNvPr>
          <p:cNvSpPr txBox="1">
            <a:spLocks/>
          </p:cNvSpPr>
          <p:nvPr/>
        </p:nvSpPr>
        <p:spPr bwMode="auto">
          <a:xfrm>
            <a:off x="5102225" y="4648200"/>
            <a:ext cx="1255713" cy="6731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/>
              <a:t>infissi fissi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438CC14-B12E-41D1-8319-5940BDF11A1A}"/>
              </a:ext>
            </a:extLst>
          </p:cNvPr>
          <p:cNvSpPr txBox="1">
            <a:spLocks/>
          </p:cNvSpPr>
          <p:nvPr/>
        </p:nvSpPr>
        <p:spPr>
          <a:xfrm>
            <a:off x="7186613" y="4040188"/>
            <a:ext cx="1255712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just"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sz="1600" dirty="0"/>
              <a:t>finestre</a:t>
            </a: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15845134-A48D-4378-B9BB-06AA0F3BDCB4}"/>
              </a:ext>
            </a:extLst>
          </p:cNvPr>
          <p:cNvCxnSpPr>
            <a:stCxn id="14" idx="3"/>
            <a:endCxn id="15" idx="1"/>
          </p:cNvCxnSpPr>
          <p:nvPr/>
        </p:nvCxnSpPr>
        <p:spPr bwMode="auto">
          <a:xfrm flipV="1">
            <a:off x="6357938" y="4346575"/>
            <a:ext cx="828675" cy="638175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43928059-B7F0-4726-835B-88C4CD5D5CBE}"/>
              </a:ext>
            </a:extLst>
          </p:cNvPr>
          <p:cNvSpPr txBox="1">
            <a:spLocks/>
          </p:cNvSpPr>
          <p:nvPr/>
        </p:nvSpPr>
        <p:spPr bwMode="auto">
          <a:xfrm>
            <a:off x="4848225" y="1216025"/>
            <a:ext cx="1763713" cy="10763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/>
              <a:t>SCHEMI FUNZIONALI</a:t>
            </a:r>
          </a:p>
        </p:txBody>
      </p:sp>
    </p:spTree>
    <p:extLst>
      <p:ext uri="{BB962C8B-B14F-4D97-AF65-F5344CB8AC3E}">
        <p14:creationId xmlns:p14="http://schemas.microsoft.com/office/powerpoint/2010/main" val="1402286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293D27A3-2B73-420C-5221-CEA6473A5AC3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Vetro per chiusure trasparenti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46EBEE-565A-DC3B-6A85-FDC9E82E7871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</a:rPr>
              <a:t>16.2</a:t>
            </a:r>
          </a:p>
        </p:txBody>
      </p:sp>
    </p:spTree>
    <p:extLst>
      <p:ext uri="{BB962C8B-B14F-4D97-AF65-F5344CB8AC3E}">
        <p14:creationId xmlns:p14="http://schemas.microsoft.com/office/powerpoint/2010/main" val="277868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Definizioni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54E5722-2FFB-8FAE-65DB-E0DA89E98DD9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VETRO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32175-DAE5-BB33-CFC8-71B86D3A7507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Il vetro è un </a:t>
            </a:r>
            <a:r>
              <a:rPr lang="it-IT" b="1" dirty="0">
                <a:solidFill>
                  <a:srgbClr val="00B050"/>
                </a:solidFill>
              </a:rPr>
              <a:t>materiale solido amorfo</a:t>
            </a:r>
            <a:r>
              <a:rPr lang="it-IT" dirty="0"/>
              <a:t>, cioè un liquido ad </a:t>
            </a:r>
            <a:r>
              <a:rPr lang="it-IT" b="1" dirty="0">
                <a:solidFill>
                  <a:srgbClr val="00B050"/>
                </a:solidFill>
              </a:rPr>
              <a:t>elevatissima viscosità </a:t>
            </a:r>
            <a:r>
              <a:rPr lang="it-IT" dirty="0"/>
              <a:t>che </a:t>
            </a:r>
            <a:r>
              <a:rPr lang="it-IT" b="1" dirty="0">
                <a:solidFill>
                  <a:srgbClr val="00B050"/>
                </a:solidFill>
              </a:rPr>
              <a:t>a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</a:rPr>
              <a:t>temperatura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</a:rPr>
              <a:t>ambiente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si comporta come un </a:t>
            </a:r>
            <a:r>
              <a:rPr lang="it-IT" b="1" dirty="0">
                <a:solidFill>
                  <a:srgbClr val="00B050"/>
                </a:solidFill>
              </a:rPr>
              <a:t>solido</a:t>
            </a:r>
            <a:r>
              <a:rPr lang="it-IT" dirty="0"/>
              <a:t>, ed è privo di un punto di fusione preciso.</a:t>
            </a:r>
          </a:p>
          <a:p>
            <a:pPr marL="0" indent="0">
              <a:buNone/>
            </a:pPr>
            <a:r>
              <a:rPr lang="it-IT" dirty="0"/>
              <a:t>A certe temperature acquista </a:t>
            </a:r>
            <a:r>
              <a:rPr lang="it-IT" b="1" dirty="0">
                <a:solidFill>
                  <a:srgbClr val="00B050"/>
                </a:solidFill>
              </a:rPr>
              <a:t>plasticità</a:t>
            </a:r>
            <a:r>
              <a:rPr lang="it-IT" dirty="0"/>
              <a:t>, il che lo rende </a:t>
            </a:r>
            <a:r>
              <a:rPr lang="it-IT" b="1" dirty="0">
                <a:solidFill>
                  <a:srgbClr val="00B050"/>
                </a:solidFill>
              </a:rPr>
              <a:t>modellabile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245ADD5-EC9D-3CD0-A944-4BAC7554C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76" y="2685592"/>
            <a:ext cx="2915816" cy="3220013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C2814E2-AE7A-D0C4-4864-6693987D0ACA}"/>
              </a:ext>
            </a:extLst>
          </p:cNvPr>
          <p:cNvSpPr txBox="1"/>
          <p:nvPr/>
        </p:nvSpPr>
        <p:spPr>
          <a:xfrm>
            <a:off x="3926694" y="3347481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ASPETTI NEGATIVI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D9716742-DAE9-CF18-ED0F-0FC0E966F088}"/>
              </a:ext>
            </a:extLst>
          </p:cNvPr>
          <p:cNvSpPr txBox="1"/>
          <p:nvPr/>
        </p:nvSpPr>
        <p:spPr>
          <a:xfrm>
            <a:off x="5698807" y="2959100"/>
            <a:ext cx="2739017" cy="113797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 livello microscopico non possiede  un reticolo cristallino ordinato ma presenta una struttura disordinata e rigida, ha una rottura di tipo fragile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85CC9F86-7E98-B482-4FFE-448B110E59B6}"/>
              </a:ext>
            </a:extLst>
          </p:cNvPr>
          <p:cNvSpPr txBox="1"/>
          <p:nvPr/>
        </p:nvSpPr>
        <p:spPr>
          <a:xfrm>
            <a:off x="3926694" y="4372542"/>
            <a:ext cx="1562981" cy="7495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6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ASPETTI POSITIVI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2DD05205-594F-91C9-4A4C-86D313B801A9}"/>
              </a:ext>
            </a:extLst>
          </p:cNvPr>
          <p:cNvSpPr txBox="1"/>
          <p:nvPr/>
        </p:nvSpPr>
        <p:spPr>
          <a:xfrm>
            <a:off x="5698807" y="4372543"/>
            <a:ext cx="2739017" cy="113797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B050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buNone/>
              <a:defRPr sz="1400" b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trasparenza, inalterabilità chimica e biologica, bassa conducibilità elettrica</a:t>
            </a:r>
          </a:p>
        </p:txBody>
      </p:sp>
    </p:spTree>
    <p:extLst>
      <p:ext uri="{BB962C8B-B14F-4D97-AF65-F5344CB8AC3E}">
        <p14:creationId xmlns:p14="http://schemas.microsoft.com/office/powerpoint/2010/main" val="3658021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Lezione ENAIP">
      <a:dk1>
        <a:sysClr val="windowText" lastClr="000000"/>
      </a:dk1>
      <a:lt1>
        <a:sysClr val="window" lastClr="FFFFFF"/>
      </a:lt1>
      <a:dk2>
        <a:srgbClr val="BA0606"/>
      </a:dk2>
      <a:lt2>
        <a:srgbClr val="F2F2F2"/>
      </a:lt2>
      <a:accent1>
        <a:srgbClr val="BA0606"/>
      </a:accent1>
      <a:accent2>
        <a:srgbClr val="656565"/>
      </a:accent2>
      <a:accent3>
        <a:srgbClr val="989898"/>
      </a:accent3>
      <a:accent4>
        <a:srgbClr val="CBCBCB"/>
      </a:accent4>
      <a:accent5>
        <a:srgbClr val="EAEAEA"/>
      </a:accent5>
      <a:accent6>
        <a:srgbClr val="F2F2F2"/>
      </a:accent6>
      <a:hlink>
        <a:srgbClr val="BA0606"/>
      </a:hlink>
      <a:folHlink>
        <a:srgbClr val="BA0606"/>
      </a:folHlink>
    </a:clrScheme>
    <a:fontScheme name="Lezioni ENAIP">
      <a:majorFont>
        <a:latin typeface="Source Sans Pro Black"/>
        <a:ea typeface=""/>
        <a:cs typeface=""/>
      </a:majorFont>
      <a:minorFont>
        <a:latin typeface="Source Sans Pro Light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5946</Words>
  <Application>Microsoft Office PowerPoint</Application>
  <PresentationFormat>Presentazione su schermo (4:3)</PresentationFormat>
  <Paragraphs>475</Paragraphs>
  <Slides>64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2" baseType="lpstr">
      <vt:lpstr>Swis721 Cn BT</vt:lpstr>
      <vt:lpstr>Segoe UI Semilight</vt:lpstr>
      <vt:lpstr>Source Sans Pro Black</vt:lpstr>
      <vt:lpstr>Arial</vt:lpstr>
      <vt:lpstr>Calibri</vt:lpstr>
      <vt:lpstr>Segoe UI</vt:lpstr>
      <vt:lpstr>Tema di Office</vt:lpstr>
      <vt:lpstr>Equation</vt:lpstr>
      <vt:lpstr>Presentazione standard di PowerPoint</vt:lpstr>
      <vt:lpstr>Presentazione standard di PowerPoint</vt:lpstr>
      <vt:lpstr>Chiusure trasparenti</vt:lpstr>
      <vt:lpstr>Discontinuità tecnologica</vt:lpstr>
      <vt:lpstr>Discontinuità tecnologica</vt:lpstr>
      <vt:lpstr>Chiusure verticali trasparenti</vt:lpstr>
      <vt:lpstr>Schemi funzionali</vt:lpstr>
      <vt:lpstr>Presentazione standard di PowerPoint</vt:lpstr>
      <vt:lpstr>Definizioni</vt:lpstr>
      <vt:lpstr>Tecnologia del vetro</vt:lpstr>
      <vt:lpstr>Tecnologia del vetro</vt:lpstr>
      <vt:lpstr>Caratteristiche fisiche e meccaniche del vetro</vt:lpstr>
      <vt:lpstr>Tecnologia del vetro</vt:lpstr>
      <vt:lpstr>Tecniche di produzione delle lastre</vt:lpstr>
      <vt:lpstr>Tecniche di produzione delle lastre</vt:lpstr>
      <vt:lpstr>Tecniche di produzione delle lastre</vt:lpstr>
      <vt:lpstr>Classificazione dei prodotti</vt:lpstr>
      <vt:lpstr>Classificazione dei prodotti</vt:lpstr>
      <vt:lpstr>Classificazione dei prodotti</vt:lpstr>
      <vt:lpstr>Classificazione dei prodotti</vt:lpstr>
      <vt:lpstr>Classificazione dei prodotti</vt:lpstr>
      <vt:lpstr>Classificazione dei prodotti</vt:lpstr>
      <vt:lpstr>Classificazione dei prodotti</vt:lpstr>
      <vt:lpstr>Trattamenti e lavorazioni sul vetro</vt:lpstr>
      <vt:lpstr>Trattamenti e lavorazioni sul vetro</vt:lpstr>
      <vt:lpstr>Trattamenti e lavorazioni sul vetro</vt:lpstr>
      <vt:lpstr>Trattamenti e lavorazioni sul vetro</vt:lpstr>
      <vt:lpstr>Trattamenti e lavorazioni sul vetro</vt:lpstr>
      <vt:lpstr>Vetri a selettività angolare</vt:lpstr>
      <vt:lpstr>Vetri a selettività angolare</vt:lpstr>
      <vt:lpstr>Vetri a selettività angolare</vt:lpstr>
      <vt:lpstr>Presentazione standard di PowerPoint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Materiali costituenti il telaio</vt:lpstr>
      <vt:lpstr>Materiali costituenti il telaio</vt:lpstr>
      <vt:lpstr>Materiali costituenti il telaio</vt:lpstr>
      <vt:lpstr>Materiali costituenti il telaio</vt:lpstr>
      <vt:lpstr>Sistemi VMC integrati</vt:lpstr>
      <vt:lpstr>Presentazione standard di PowerPoint</vt:lpstr>
      <vt:lpstr>Modalità di ventilazione naturale</vt:lpstr>
      <vt:lpstr>Ventilazione monodirezionale</vt:lpstr>
      <vt:lpstr>Ventilazione monodirezionale</vt:lpstr>
      <vt:lpstr>Ventilazione trasversale</vt:lpstr>
      <vt:lpstr>Ventilazione trasversale</vt:lpstr>
      <vt:lpstr>Ventilazione trasversale</vt:lpstr>
      <vt:lpstr>Ventilazione per effetto camino</vt:lpstr>
      <vt:lpstr>Presentazione standard di PowerPoint</vt:lpstr>
      <vt:lpstr>Illuminazione naturale</vt:lpstr>
      <vt:lpstr>Valutazione dell’illuminazione naturale</vt:lpstr>
      <vt:lpstr>Valutazione dell’illuminazione naturale</vt:lpstr>
      <vt:lpstr>Valutazione dell’illuminazione naturale</vt:lpstr>
      <vt:lpstr>Valutazione dell’illuminazione naturale</vt:lpstr>
      <vt:lpstr>Soluzioni per l’illuminazione naturale</vt:lpstr>
      <vt:lpstr>Sidelighting</vt:lpstr>
      <vt:lpstr>Toplighting</vt:lpstr>
      <vt:lpstr>Toplighting</vt:lpstr>
      <vt:lpstr>Corelighting</vt:lpstr>
      <vt:lpstr>Convogliamento della luce - lightpipe</vt:lpstr>
      <vt:lpstr>Convogliamento della luce - lightpipe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STIVAL CARLO ANTONIO</cp:lastModifiedBy>
  <cp:revision>1735</cp:revision>
  <dcterms:created xsi:type="dcterms:W3CDTF">2015-04-04T13:30:53Z</dcterms:created>
  <dcterms:modified xsi:type="dcterms:W3CDTF">2024-11-21T17:18:20Z</dcterms:modified>
</cp:coreProperties>
</file>