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9" r:id="rId4"/>
    <p:sldId id="260" r:id="rId5"/>
    <p:sldId id="274" r:id="rId6"/>
    <p:sldId id="261" r:id="rId7"/>
    <p:sldId id="264" r:id="rId8"/>
    <p:sldId id="265" r:id="rId9"/>
    <p:sldId id="262" r:id="rId10"/>
    <p:sldId id="267" r:id="rId11"/>
    <p:sldId id="275" r:id="rId12"/>
    <p:sldId id="263" r:id="rId13"/>
    <p:sldId id="268" r:id="rId14"/>
    <p:sldId id="269" r:id="rId15"/>
    <p:sldId id="270" r:id="rId16"/>
    <p:sldId id="272" r:id="rId17"/>
    <p:sldId id="290" r:id="rId18"/>
    <p:sldId id="276" r:id="rId19"/>
    <p:sldId id="277" r:id="rId20"/>
    <p:sldId id="278" r:id="rId21"/>
    <p:sldId id="279" r:id="rId22"/>
    <p:sldId id="280" r:id="rId23"/>
    <p:sldId id="281" r:id="rId24"/>
    <p:sldId id="282" r:id="rId25"/>
    <p:sldId id="283" r:id="rId26"/>
    <p:sldId id="284" r:id="rId27"/>
    <p:sldId id="286" r:id="rId28"/>
    <p:sldId id="287" r:id="rId29"/>
    <p:sldId id="266" r:id="rId30"/>
    <p:sldId id="288" r:id="rId31"/>
    <p:sldId id="285" r:id="rId3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58" autoAdjust="0"/>
    <p:restoredTop sz="73936" autoAdjust="0"/>
  </p:normalViewPr>
  <p:slideViewPr>
    <p:cSldViewPr snapToGrid="0">
      <p:cViewPr varScale="1">
        <p:scale>
          <a:sx n="50" d="100"/>
          <a:sy n="50" d="100"/>
        </p:scale>
        <p:origin x="1072" y="3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9AEDB-B474-423A-BE0D-AAAEB103A996}"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D98124-42FC-4548-AA87-E624D9692CEA}" type="slidenum">
              <a:rPr kumimoji="1" lang="ja-JP" altLang="en-US" smtClean="0"/>
              <a:t>‹#›</a:t>
            </a:fld>
            <a:endParaRPr kumimoji="1" lang="ja-JP" altLang="en-US"/>
          </a:p>
        </p:txBody>
      </p:sp>
    </p:spTree>
    <p:extLst>
      <p:ext uri="{BB962C8B-B14F-4D97-AF65-F5344CB8AC3E}">
        <p14:creationId xmlns:p14="http://schemas.microsoft.com/office/powerpoint/2010/main" val="7337716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In other words, whether or not an electronic transition occurs is determined by the electron configuration within the molecule, and if the transition dipole moment is 0, no light will be absorbed and no electronic transition will occur even if Bohr's conditions are </a:t>
            </a:r>
            <a:r>
              <a:rPr lang="en-US" altLang="ja-JP" dirty="0" err="1"/>
              <a:t>muched</a:t>
            </a:r>
            <a:r>
              <a:rPr lang="en-US" altLang="ja-JP" dirty="0"/>
              <a:t>.</a:t>
            </a:r>
            <a:endParaRPr lang="ja-JP"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4D98124-42FC-4548-AA87-E624D9692CEA}" type="slidenum">
              <a:rPr kumimoji="1" lang="ja-JP" altLang="en-US" smtClean="0"/>
              <a:t>5</a:t>
            </a:fld>
            <a:endParaRPr kumimoji="1" lang="ja-JP" altLang="en-US"/>
          </a:p>
        </p:txBody>
      </p:sp>
    </p:spTree>
    <p:extLst>
      <p:ext uri="{BB962C8B-B14F-4D97-AF65-F5344CB8AC3E}">
        <p14:creationId xmlns:p14="http://schemas.microsoft.com/office/powerpoint/2010/main" val="3088062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D98124-42FC-4548-AA87-E624D9692CEA}" type="slidenum">
              <a:rPr kumimoji="1" lang="ja-JP" altLang="en-US" smtClean="0"/>
              <a:t>8</a:t>
            </a:fld>
            <a:endParaRPr kumimoji="1" lang="ja-JP" altLang="en-US"/>
          </a:p>
        </p:txBody>
      </p:sp>
    </p:spTree>
    <p:extLst>
      <p:ext uri="{BB962C8B-B14F-4D97-AF65-F5344CB8AC3E}">
        <p14:creationId xmlns:p14="http://schemas.microsoft.com/office/powerpoint/2010/main" val="21493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D98124-42FC-4548-AA87-E624D9692CEA}" type="slidenum">
              <a:rPr kumimoji="1" lang="ja-JP" altLang="en-US" smtClean="0"/>
              <a:t>9</a:t>
            </a:fld>
            <a:endParaRPr kumimoji="1" lang="ja-JP" altLang="en-US"/>
          </a:p>
        </p:txBody>
      </p:sp>
    </p:spTree>
    <p:extLst>
      <p:ext uri="{BB962C8B-B14F-4D97-AF65-F5344CB8AC3E}">
        <p14:creationId xmlns:p14="http://schemas.microsoft.com/office/powerpoint/2010/main" val="3496232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4D98124-42FC-4548-AA87-E624D9692CEA}" type="slidenum">
              <a:rPr kumimoji="1" lang="ja-JP" altLang="en-US" smtClean="0"/>
              <a:t>27</a:t>
            </a:fld>
            <a:endParaRPr kumimoji="1" lang="ja-JP" altLang="en-US"/>
          </a:p>
        </p:txBody>
      </p:sp>
    </p:spTree>
    <p:extLst>
      <p:ext uri="{BB962C8B-B14F-4D97-AF65-F5344CB8AC3E}">
        <p14:creationId xmlns:p14="http://schemas.microsoft.com/office/powerpoint/2010/main" val="1985342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the first derivative, the peak position crosses 0, so it is useful for determining precise peak positions.</a:t>
            </a:r>
          </a:p>
          <a:p>
            <a:r>
              <a:rPr kumimoji="1" lang="en-US" altLang="ja-JP" dirty="0"/>
              <a:t>In the second derivative, the peak becomes sharper than the original peak. Separation becomes possible when two peaks overlap</a:t>
            </a:r>
          </a:p>
          <a:p>
            <a:r>
              <a:rPr kumimoji="1" lang="en-US" altLang="ja-JP" dirty="0"/>
              <a:t>The height of the peak in the derivative spectrum is proportional to the height of the original peak.</a:t>
            </a:r>
          </a:p>
          <a:p>
            <a:r>
              <a:rPr kumimoji="1" lang="en-US" altLang="ja-JP" dirty="0"/>
              <a:t>However, care must be taken to reduce the height of the differential spectrum when the spectral linewidth is large.</a:t>
            </a:r>
            <a:endParaRPr kumimoji="1" lang="ja-JP" altLang="en-US" dirty="0"/>
          </a:p>
        </p:txBody>
      </p:sp>
      <p:sp>
        <p:nvSpPr>
          <p:cNvPr id="4" name="スライド番号プレースホルダー 3"/>
          <p:cNvSpPr>
            <a:spLocks noGrp="1"/>
          </p:cNvSpPr>
          <p:nvPr>
            <p:ph type="sldNum" sz="quarter" idx="5"/>
          </p:nvPr>
        </p:nvSpPr>
        <p:spPr/>
        <p:txBody>
          <a:bodyPr/>
          <a:lstStyle/>
          <a:p>
            <a:fld id="{84D98124-42FC-4548-AA87-E624D9692CEA}" type="slidenum">
              <a:rPr kumimoji="1" lang="ja-JP" altLang="en-US" smtClean="0"/>
              <a:t>28</a:t>
            </a:fld>
            <a:endParaRPr kumimoji="1" lang="ja-JP" altLang="en-US"/>
          </a:p>
        </p:txBody>
      </p:sp>
    </p:spTree>
    <p:extLst>
      <p:ext uri="{BB962C8B-B14F-4D97-AF65-F5344CB8AC3E}">
        <p14:creationId xmlns:p14="http://schemas.microsoft.com/office/powerpoint/2010/main" val="189722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An integrating sphere is an element whose inner surface is spherical and whose inner wall is covered with a highly reflective material. The light taken into the integrating sphere is uniformly scattered by the wall surface and guided to the light-receiving section where the detector is placed. In addition to the light-receiving section, two entrance and exit holes are made in the wall surface so that the optical path of the spectrophotometer passes through. Using this device, absorption spectra of suspended solutions and diffuse reflection spectra of solid samples can be measured.</a:t>
            </a:r>
            <a:endParaRPr kumimoji="1" lang="ja-JP" altLang="en-US" dirty="0"/>
          </a:p>
        </p:txBody>
      </p:sp>
      <p:sp>
        <p:nvSpPr>
          <p:cNvPr id="4" name="スライド番号プレースホルダー 3"/>
          <p:cNvSpPr>
            <a:spLocks noGrp="1"/>
          </p:cNvSpPr>
          <p:nvPr>
            <p:ph type="sldNum" sz="quarter" idx="5"/>
          </p:nvPr>
        </p:nvSpPr>
        <p:spPr/>
        <p:txBody>
          <a:bodyPr/>
          <a:lstStyle/>
          <a:p>
            <a:fld id="{84D98124-42FC-4548-AA87-E624D9692CEA}" type="slidenum">
              <a:rPr kumimoji="1" lang="ja-JP" altLang="en-US" smtClean="0"/>
              <a:t>29</a:t>
            </a:fld>
            <a:endParaRPr kumimoji="1" lang="ja-JP" altLang="en-US"/>
          </a:p>
        </p:txBody>
      </p:sp>
    </p:spTree>
    <p:extLst>
      <p:ext uri="{BB962C8B-B14F-4D97-AF65-F5344CB8AC3E}">
        <p14:creationId xmlns:p14="http://schemas.microsoft.com/office/powerpoint/2010/main" val="279062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225198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412138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197209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232309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256596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178915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3240212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352333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198184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2018150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2013A6-5AB6-4B86-95F8-39BE1F67A370}" type="datetimeFigureOut">
              <a:rPr kumimoji="1" lang="ja-JP" altLang="en-US" smtClean="0"/>
              <a:t>2024/11/22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260443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013A6-5AB6-4B86-95F8-39BE1F67A370}" type="datetimeFigureOut">
              <a:rPr kumimoji="1" lang="ja-JP" altLang="en-US" smtClean="0"/>
              <a:t>2024/11/22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10046A-E42B-416D-B802-7754015DCF27}" type="slidenum">
              <a:rPr kumimoji="1" lang="ja-JP" altLang="en-US" smtClean="0"/>
              <a:t>‹#›</a:t>
            </a:fld>
            <a:endParaRPr kumimoji="1" lang="ja-JP" altLang="en-US"/>
          </a:p>
        </p:txBody>
      </p:sp>
    </p:spTree>
    <p:extLst>
      <p:ext uri="{BB962C8B-B14F-4D97-AF65-F5344CB8AC3E}">
        <p14:creationId xmlns:p14="http://schemas.microsoft.com/office/powerpoint/2010/main" val="3206281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jpeg"/><Relationship Id="rId1" Type="http://schemas.openxmlformats.org/officeDocument/2006/relationships/slideLayout" Target="../slideLayouts/slideLayout6.xml"/><Relationship Id="rId5" Type="http://schemas.openxmlformats.org/officeDocument/2006/relationships/image" Target="../media/image9.emf"/><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jpg"/><Relationship Id="rId1" Type="http://schemas.openxmlformats.org/officeDocument/2006/relationships/slideLayout" Target="../slideLayouts/slideLayout6.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UV-VIS spectroscopy</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98907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014200" cy="836712"/>
          </a:xfrm>
        </p:spPr>
        <p:txBody>
          <a:bodyPr>
            <a:normAutofit fontScale="90000"/>
          </a:bodyPr>
          <a:lstStyle/>
          <a:p>
            <a:r>
              <a:rPr lang="en-US" altLang="ja-JP" dirty="0"/>
              <a:t>Simultaneous quantification of multiple components</a:t>
            </a:r>
            <a:endParaRPr kumimoji="1" lang="ja-JP" altLang="en-US" dirty="0"/>
          </a:p>
        </p:txBody>
      </p:sp>
      <p:sp>
        <p:nvSpPr>
          <p:cNvPr id="3" name="テキスト ボックス 2"/>
          <p:cNvSpPr txBox="1"/>
          <p:nvPr/>
        </p:nvSpPr>
        <p:spPr>
          <a:xfrm>
            <a:off x="2202888" y="697282"/>
            <a:ext cx="7427033" cy="830997"/>
          </a:xfrm>
          <a:prstGeom prst="rect">
            <a:avLst/>
          </a:prstGeom>
          <a:noFill/>
        </p:spPr>
        <p:txBody>
          <a:bodyPr wrap="none" rtlCol="0">
            <a:spAutoFit/>
          </a:bodyPr>
          <a:lstStyle/>
          <a:p>
            <a:r>
              <a:rPr lang="en-US" altLang="ja-JP" sz="2400" u="sng" dirty="0"/>
              <a:t>When the maximum wavelengths are far apart and </a:t>
            </a:r>
          </a:p>
          <a:p>
            <a:r>
              <a:rPr lang="en-US" altLang="ja-JP" sz="2400" u="sng" dirty="0"/>
              <a:t>there is no interaction between the components</a:t>
            </a:r>
            <a:endParaRPr lang="ja-JP" altLang="en-US" sz="2400" u="sng" dirty="0"/>
          </a:p>
        </p:txBody>
      </p:sp>
      <p:sp>
        <p:nvSpPr>
          <p:cNvPr id="4" name="テキスト ボックス 3"/>
          <p:cNvSpPr txBox="1"/>
          <p:nvPr/>
        </p:nvSpPr>
        <p:spPr>
          <a:xfrm>
            <a:off x="522413" y="846533"/>
            <a:ext cx="1492716"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sz="2400" dirty="0"/>
              <a:t>condition</a:t>
            </a:r>
            <a:endParaRPr lang="ja-JP" altLang="en-US" sz="2400" dirty="0"/>
          </a:p>
        </p:txBody>
      </p:sp>
      <p:pic>
        <p:nvPicPr>
          <p:cNvPr id="5" name="図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306513" y="3770964"/>
            <a:ext cx="5200788" cy="3420247"/>
          </a:xfrm>
          <a:prstGeom prst="rect">
            <a:avLst/>
          </a:prstGeom>
        </p:spPr>
      </p:pic>
      <p:sp>
        <p:nvSpPr>
          <p:cNvPr id="6" name="テキスト ボックス 5"/>
          <p:cNvSpPr txBox="1"/>
          <p:nvPr/>
        </p:nvSpPr>
        <p:spPr>
          <a:xfrm>
            <a:off x="306513" y="1510608"/>
            <a:ext cx="1166958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2400" dirty="0">
                <a:solidFill>
                  <a:schemeClr val="tx1"/>
                </a:solidFill>
              </a:rPr>
              <a:t>Even in a solution where a few components are mixed, all the components can be quantified simultaneously from the absorbance at the corresponding number of wavelengths of the spectrum.</a:t>
            </a:r>
            <a:endParaRPr lang="ja-JP" altLang="en-US" sz="2400" dirty="0">
              <a:solidFill>
                <a:schemeClr val="tx1"/>
              </a:solidFill>
            </a:endParaRPr>
          </a:p>
        </p:txBody>
      </p:sp>
      <mc:AlternateContent xmlns:mc="http://schemas.openxmlformats.org/markup-compatibility/2006" xmlns:a14="http://schemas.microsoft.com/office/drawing/2010/main">
        <mc:Choice Requires="a14">
          <p:sp>
            <p:nvSpPr>
              <p:cNvPr id="8" name="テキスト ボックス 7"/>
              <p:cNvSpPr txBox="1"/>
              <p:nvPr/>
            </p:nvSpPr>
            <p:spPr>
              <a:xfrm>
                <a:off x="6200452" y="2725886"/>
                <a:ext cx="5685035" cy="4465325"/>
              </a:xfrm>
              <a:prstGeom prst="rect">
                <a:avLst/>
              </a:prstGeom>
              <a:noFill/>
            </p:spPr>
            <p:txBody>
              <a:bodyPr wrap="square" rtlCol="0">
                <a:spAutoFit/>
              </a:bodyPr>
              <a:lstStyle/>
              <a:p>
                <a:r>
                  <a:rPr lang="en-US" altLang="ja-JP" sz="2000" dirty="0"/>
                  <a:t>For the case of 2 components</a:t>
                </a:r>
              </a:p>
              <a:p>
                <a:pPr/>
                <a14:m>
                  <m:oMathPara xmlns:m="http://schemas.openxmlformats.org/officeDocument/2006/math">
                    <m:oMathParaPr>
                      <m:jc m:val="centerGroup"/>
                    </m:oMathParaPr>
                    <m:oMath xmlns:m="http://schemas.openxmlformats.org/officeDocument/2006/math">
                      <m:r>
                        <a:rPr lang="en-US" altLang="ja-JP" sz="2000" i="1">
                          <a:latin typeface="Cambria Math"/>
                        </a:rPr>
                        <m:t>𝐴</m:t>
                      </m:r>
                      <m:d>
                        <m:dPr>
                          <m:ctrlPr>
                            <a:rPr lang="en-US" altLang="ja-JP" sz="2000" i="1">
                              <a:latin typeface="Cambria Math" panose="02040503050406030204" pitchFamily="18" charset="0"/>
                            </a:rPr>
                          </m:ctrlPr>
                        </m:dPr>
                        <m:e>
                          <m:r>
                            <a:rPr lang="ja-JP" altLang="en-US" sz="2000" i="1">
                              <a:latin typeface="Cambria Math"/>
                            </a:rPr>
                            <m:t>𝜆</m:t>
                          </m:r>
                        </m:e>
                      </m:d>
                      <m:r>
                        <a:rPr lang="en-US" altLang="ja-JP" sz="2000" i="1">
                          <a:latin typeface="Cambria Math"/>
                        </a:rPr>
                        <m:t>=</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r>
                                <a:rPr lang="ja-JP" altLang="en-US" sz="2000" i="1">
                                  <a:latin typeface="Cambria Math"/>
                                </a:rPr>
                                <m:t>𝜆</m:t>
                              </m:r>
                            </m:e>
                          </m:d>
                          <m:sSub>
                            <m:sSubPr>
                              <m:ctrlPr>
                                <a:rPr lang="en-US" altLang="ja-JP" sz="2000" i="1">
                                  <a:latin typeface="Cambria Math" panose="02040503050406030204" pitchFamily="18" charset="0"/>
                                </a:rPr>
                              </m:ctrlPr>
                            </m:sSubPr>
                            <m:e>
                              <m:r>
                                <a:rPr lang="en-US" altLang="ja-JP" sz="2000" i="1">
                                  <a:latin typeface="Cambria Math"/>
                                </a:rPr>
                                <m:t>𝐶</m:t>
                              </m:r>
                            </m:e>
                            <m:sub>
                              <m:r>
                                <m:rPr>
                                  <m:sty m:val="p"/>
                                </m:rPr>
                                <a:rPr lang="en-US" altLang="ja-JP" sz="2000">
                                  <a:latin typeface="Cambria Math"/>
                                </a:rPr>
                                <m:t>X</m:t>
                              </m:r>
                            </m:sub>
                          </m:sSub>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r>
                            <a:rPr lang="en-US" altLang="ja-JP" sz="2000" i="1">
                              <a:latin typeface="Cambria Math"/>
                            </a:rPr>
                            <m:t>(</m:t>
                          </m:r>
                          <m:r>
                            <a:rPr lang="ja-JP" altLang="en-US" sz="2000" i="1">
                              <a:latin typeface="Cambria Math"/>
                            </a:rPr>
                            <m:t>𝜆</m:t>
                          </m:r>
                          <m:r>
                            <a:rPr lang="en-US" altLang="ja-JP" sz="2000" i="1">
                              <a:latin typeface="Cambria Math"/>
                            </a:rPr>
                            <m:t>)</m:t>
                          </m:r>
                          <m:sSub>
                            <m:sSubPr>
                              <m:ctrlPr>
                                <a:rPr lang="en-US" altLang="ja-JP" sz="2000" i="1">
                                  <a:latin typeface="Cambria Math" panose="02040503050406030204" pitchFamily="18" charset="0"/>
                                </a:rPr>
                              </m:ctrlPr>
                            </m:sSubPr>
                            <m:e>
                              <m:r>
                                <a:rPr lang="en-US" altLang="ja-JP" sz="2000" i="1">
                                  <a:latin typeface="Cambria Math"/>
                                </a:rPr>
                                <m:t>𝐶</m:t>
                              </m:r>
                            </m:e>
                            <m:sub>
                              <m:r>
                                <m:rPr>
                                  <m:sty m:val="p"/>
                                </m:rPr>
                                <a:rPr lang="en-US" altLang="ja-JP" sz="2000">
                                  <a:latin typeface="Cambria Math"/>
                                </a:rPr>
                                <m:t>Y</m:t>
                              </m:r>
                            </m:sub>
                          </m:sSub>
                        </m:e>
                      </m:d>
                      <m:r>
                        <a:rPr lang="en-US" altLang="ja-JP" sz="2000" b="0" i="1" smtClean="0">
                          <a:latin typeface="Cambria Math" panose="02040503050406030204" pitchFamily="18" charset="0"/>
                        </a:rPr>
                        <m:t>𝑥</m:t>
                      </m:r>
                    </m:oMath>
                  </m:oMathPara>
                </a14:m>
                <a:endParaRPr lang="en-US" altLang="ja-JP" sz="2000" dirty="0"/>
              </a:p>
              <a:p>
                <a:endParaRPr lang="en-US" altLang="ja-JP" sz="2000" dirty="0"/>
              </a:p>
              <a:p>
                <a:r>
                  <a:rPr lang="en-US" altLang="ja-JP" sz="2000" dirty="0"/>
                  <a:t>Simultaneous equations with two wavelengths </a:t>
                </a:r>
                <a:endParaRPr lang="en-US" altLang="ja-JP" sz="2000" i="1" dirty="0">
                  <a:latin typeface="Cambria Math"/>
                </a:endParaRPr>
              </a:p>
              <a:p>
                <a:pPr/>
                <a14:m>
                  <m:oMathPara xmlns:m="http://schemas.openxmlformats.org/officeDocument/2006/math">
                    <m:oMathParaPr>
                      <m:jc m:val="centerGroup"/>
                    </m:oMathParaPr>
                    <m:oMath xmlns:m="http://schemas.openxmlformats.org/officeDocument/2006/math">
                      <m:r>
                        <a:rPr lang="en-US" altLang="ja-JP" sz="2000" i="1">
                          <a:latin typeface="Cambria Math"/>
                        </a:rPr>
                        <m:t>𝐴</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r>
                        <a:rPr lang="en-US" altLang="ja-JP" sz="2000" i="1">
                          <a:latin typeface="Cambria Math"/>
                        </a:rPr>
                        <m:t>=</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sSub>
                            <m:sSubPr>
                              <m:ctrlPr>
                                <a:rPr lang="en-US" altLang="ja-JP" sz="2000" i="1">
                                  <a:latin typeface="Cambria Math" panose="02040503050406030204" pitchFamily="18" charset="0"/>
                                </a:rPr>
                              </m:ctrlPr>
                            </m:sSubPr>
                            <m:e>
                              <m:r>
                                <a:rPr lang="en-US" altLang="ja-JP" sz="2000" i="1">
                                  <a:latin typeface="Cambria Math"/>
                                </a:rPr>
                                <m:t>𝑐</m:t>
                              </m:r>
                            </m:e>
                            <m:sub>
                              <m:r>
                                <m:rPr>
                                  <m:sty m:val="p"/>
                                </m:rPr>
                                <a:rPr lang="en-US" altLang="ja-JP" sz="2000">
                                  <a:latin typeface="Cambria Math"/>
                                </a:rPr>
                                <m:t>X</m:t>
                              </m:r>
                            </m:sub>
                          </m:sSub>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r>
                            <a:rPr lang="en-US" altLang="ja-JP" sz="2000" i="1">
                              <a:latin typeface="Cambria Math"/>
                            </a:rPr>
                            <m:t>)</m:t>
                          </m:r>
                          <m:sSub>
                            <m:sSubPr>
                              <m:ctrlPr>
                                <a:rPr lang="en-US" altLang="ja-JP" sz="2000" i="1">
                                  <a:latin typeface="Cambria Math" panose="02040503050406030204" pitchFamily="18" charset="0"/>
                                </a:rPr>
                              </m:ctrlPr>
                            </m:sSubPr>
                            <m:e>
                              <m:r>
                                <a:rPr lang="en-US" altLang="ja-JP" sz="2000" i="1">
                                  <a:latin typeface="Cambria Math"/>
                                </a:rPr>
                                <m:t>𝑐</m:t>
                              </m:r>
                            </m:e>
                            <m:sub>
                              <m:r>
                                <m:rPr>
                                  <m:sty m:val="p"/>
                                </m:rPr>
                                <a:rPr lang="en-US" altLang="ja-JP" sz="2000">
                                  <a:latin typeface="Cambria Math"/>
                                </a:rPr>
                                <m:t>Y</m:t>
                              </m:r>
                            </m:sub>
                          </m:sSub>
                        </m:e>
                      </m:d>
                      <m:r>
                        <a:rPr lang="en-US" altLang="ja-JP" sz="2000" b="0" i="1" smtClean="0">
                          <a:latin typeface="Cambria Math" panose="02040503050406030204" pitchFamily="18" charset="0"/>
                        </a:rPr>
                        <m:t>𝑥</m:t>
                      </m:r>
                    </m:oMath>
                  </m:oMathPara>
                </a14:m>
                <a:endParaRPr lang="en-US" altLang="ja-JP" sz="2000" i="1" dirty="0">
                  <a:latin typeface="Cambria Math"/>
                </a:endParaRPr>
              </a:p>
              <a:p>
                <a:pPr/>
                <a14:m>
                  <m:oMathPara xmlns:m="http://schemas.openxmlformats.org/officeDocument/2006/math">
                    <m:oMathParaPr>
                      <m:jc m:val="centerGroup"/>
                    </m:oMathParaPr>
                    <m:oMath xmlns:m="http://schemas.openxmlformats.org/officeDocument/2006/math">
                      <m:r>
                        <a:rPr lang="en-US" altLang="ja-JP" sz="2000" i="1">
                          <a:latin typeface="Cambria Math"/>
                        </a:rPr>
                        <m:t>𝐴</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r>
                        <a:rPr lang="en-US" altLang="ja-JP" sz="2000" i="1">
                          <a:latin typeface="Cambria Math"/>
                        </a:rPr>
                        <m:t>=</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sSub>
                            <m:sSubPr>
                              <m:ctrlPr>
                                <a:rPr lang="en-US" altLang="ja-JP" sz="2000" i="1">
                                  <a:latin typeface="Cambria Math" panose="02040503050406030204" pitchFamily="18" charset="0"/>
                                </a:rPr>
                              </m:ctrlPr>
                            </m:sSubPr>
                            <m:e>
                              <m:r>
                                <a:rPr lang="en-US" altLang="ja-JP" sz="2000" i="1">
                                  <a:latin typeface="Cambria Math"/>
                                </a:rPr>
                                <m:t>𝑐</m:t>
                              </m:r>
                            </m:e>
                            <m:sub>
                              <m:r>
                                <m:rPr>
                                  <m:sty m:val="p"/>
                                </m:rPr>
                                <a:rPr lang="en-US" altLang="ja-JP" sz="2000">
                                  <a:latin typeface="Cambria Math"/>
                                </a:rPr>
                                <m:t>X</m:t>
                              </m:r>
                            </m:sub>
                          </m:sSub>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r>
                            <a:rPr lang="en-US" altLang="ja-JP" sz="2000" i="1">
                              <a:latin typeface="Cambria Math"/>
                            </a:rPr>
                            <m:t>)</m:t>
                          </m:r>
                          <m:sSub>
                            <m:sSubPr>
                              <m:ctrlPr>
                                <a:rPr lang="en-US" altLang="ja-JP" sz="2000" i="1">
                                  <a:latin typeface="Cambria Math" panose="02040503050406030204" pitchFamily="18" charset="0"/>
                                </a:rPr>
                              </m:ctrlPr>
                            </m:sSubPr>
                            <m:e>
                              <m:r>
                                <a:rPr lang="en-US" altLang="ja-JP" sz="2000" i="1">
                                  <a:latin typeface="Cambria Math"/>
                                </a:rPr>
                                <m:t>𝑐</m:t>
                              </m:r>
                            </m:e>
                            <m:sub>
                              <m:r>
                                <m:rPr>
                                  <m:sty m:val="p"/>
                                </m:rPr>
                                <a:rPr lang="en-US" altLang="ja-JP" sz="2000">
                                  <a:latin typeface="Cambria Math"/>
                                </a:rPr>
                                <m:t>Y</m:t>
                              </m:r>
                            </m:sub>
                          </m:sSub>
                        </m:e>
                      </m:d>
                      <m:r>
                        <a:rPr lang="en-US" altLang="ja-JP" sz="2000" b="0" i="1" smtClean="0">
                          <a:latin typeface="Cambria Math" panose="02040503050406030204" pitchFamily="18" charset="0"/>
                        </a:rPr>
                        <m:t>𝑥</m:t>
                      </m:r>
                    </m:oMath>
                  </m:oMathPara>
                </a14:m>
                <a:endParaRPr lang="en-US" altLang="ja-JP" sz="2000" dirty="0"/>
              </a:p>
              <a:p>
                <a:r>
                  <a:rPr lang="en-US" altLang="ja-JP" sz="2000" dirty="0"/>
                  <a:t>Solving for concentration</a:t>
                </a:r>
              </a:p>
              <a:p>
                <a:pPr/>
                <a14:m>
                  <m:oMathPara xmlns:m="http://schemas.openxmlformats.org/officeDocument/2006/math">
                    <m:oMathParaPr>
                      <m:jc m:val="centerGroup"/>
                    </m:oMathParaPr>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a:rPr>
                            <m:t>𝐶</m:t>
                          </m:r>
                        </m:e>
                        <m:sub>
                          <m:r>
                            <m:rPr>
                              <m:sty m:val="p"/>
                            </m:rPr>
                            <a:rPr lang="en-US" altLang="ja-JP" sz="2000">
                              <a:latin typeface="Cambria Math"/>
                            </a:rPr>
                            <m:t>X</m:t>
                          </m:r>
                        </m:sub>
                      </m:sSub>
                      <m:r>
                        <a:rPr lang="en-US" altLang="ja-JP" sz="2000" i="1">
                          <a:latin typeface="Cambria Math"/>
                        </a:rPr>
                        <m:t>=</m:t>
                      </m:r>
                      <m:f>
                        <m:fPr>
                          <m:ctrlPr>
                            <a:rPr lang="en-US" altLang="ja-JP" sz="2000" i="1">
                              <a:latin typeface="Cambria Math" panose="02040503050406030204" pitchFamily="18" charset="0"/>
                            </a:rPr>
                          </m:ctrlPr>
                        </m:fPr>
                        <m:num>
                          <m:r>
                            <a:rPr lang="en-US" altLang="ja-JP" sz="2000" b="0" i="1" smtClean="0">
                              <a:latin typeface="Cambria Math" panose="02040503050406030204" pitchFamily="18" charset="0"/>
                            </a:rPr>
                            <m:t>[</m:t>
                          </m:r>
                          <m:sSub>
                            <m:sSubPr>
                              <m:ctrlPr>
                                <a:rPr lang="en-US" altLang="ja-JP" sz="2000" i="1" smtClean="0">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r>
                            <a:rPr lang="en-US" altLang="ja-JP" sz="2000" i="1">
                              <a:latin typeface="Cambria Math"/>
                            </a:rPr>
                            <m:t>𝐴</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r>
                            <a:rPr lang="en-US" altLang="ja-JP" sz="2000" i="1">
                              <a:latin typeface="Cambria Math"/>
                            </a:rPr>
                            <m:t>𝐴</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𝑥</m:t>
                          </m:r>
                        </m:num>
                        <m:den>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den>
                      </m:f>
                    </m:oMath>
                  </m:oMathPara>
                </a14:m>
                <a:endParaRPr lang="en-US" altLang="ja-JP" sz="2000" dirty="0"/>
              </a:p>
              <a:p>
                <a:endParaRPr lang="en-US" altLang="ja-JP" sz="2000" dirty="0"/>
              </a:p>
              <a:p>
                <a:pPr/>
                <a14:m>
                  <m:oMathPara xmlns:m="http://schemas.openxmlformats.org/officeDocument/2006/math">
                    <m:oMathParaPr>
                      <m:jc m:val="centerGroup"/>
                    </m:oMathParaPr>
                    <m:oMath xmlns:m="http://schemas.openxmlformats.org/officeDocument/2006/math">
                      <m:sSub>
                        <m:sSubPr>
                          <m:ctrlPr>
                            <a:rPr lang="en-US" altLang="ja-JP" sz="2000" i="1">
                              <a:latin typeface="Cambria Math" panose="02040503050406030204" pitchFamily="18" charset="0"/>
                            </a:rPr>
                          </m:ctrlPr>
                        </m:sSubPr>
                        <m:e>
                          <m:r>
                            <a:rPr lang="en-US" altLang="ja-JP" sz="2000" i="1">
                              <a:latin typeface="Cambria Math"/>
                            </a:rPr>
                            <m:t>𝐶</m:t>
                          </m:r>
                        </m:e>
                        <m:sub>
                          <m:r>
                            <m:rPr>
                              <m:sty m:val="p"/>
                            </m:rPr>
                            <a:rPr lang="en-US" altLang="ja-JP" sz="2000">
                              <a:latin typeface="Cambria Math"/>
                            </a:rPr>
                            <m:t>Y</m:t>
                          </m:r>
                        </m:sub>
                      </m:sSub>
                      <m:r>
                        <a:rPr lang="en-US" altLang="ja-JP" sz="2000" i="1">
                          <a:latin typeface="Cambria Math"/>
                        </a:rPr>
                        <m:t>=</m:t>
                      </m:r>
                      <m:f>
                        <m:fPr>
                          <m:ctrlPr>
                            <a:rPr lang="en-US" altLang="ja-JP" sz="2000" i="1">
                              <a:latin typeface="Cambria Math" panose="02040503050406030204" pitchFamily="18" charset="0"/>
                            </a:rPr>
                          </m:ctrlPr>
                        </m:fPr>
                        <m:num>
                          <m:sSub>
                            <m:sSubPr>
                              <m:ctrlPr>
                                <a:rPr lang="en-US" altLang="ja-JP" sz="2000" i="1">
                                  <a:latin typeface="Cambria Math" panose="02040503050406030204" pitchFamily="18" charset="0"/>
                                </a:rPr>
                              </m:ctrlPr>
                            </m:sSubPr>
                            <m:e>
                              <m:r>
                                <a:rPr lang="en-US" altLang="ja-JP" sz="2000" b="0" i="1" smtClean="0">
                                  <a:latin typeface="Cambria Math" panose="02040503050406030204" pitchFamily="18" charset="0"/>
                                </a:rPr>
                                <m:t>[</m:t>
                              </m:r>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r>
                            <a:rPr lang="en-US" altLang="ja-JP" sz="2000" i="1">
                              <a:latin typeface="Cambria Math"/>
                            </a:rPr>
                            <m:t>𝐴</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r>
                            <a:rPr lang="en-US" altLang="ja-JP" sz="2000" i="1">
                              <a:latin typeface="Cambria Math"/>
                            </a:rPr>
                            <m:t>𝐴</m:t>
                          </m:r>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𝑥</m:t>
                          </m:r>
                        </m:num>
                        <m:den>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r>
                            <a:rPr lang="en-US" altLang="ja-JP" sz="2000" i="1">
                              <a:latin typeface="Cambria Math"/>
                            </a:rPr>
                            <m:t>−</m:t>
                          </m:r>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Y</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2</m:t>
                                  </m:r>
                                </m:sub>
                              </m:sSub>
                            </m:e>
                          </m:d>
                          <m:sSub>
                            <m:sSubPr>
                              <m:ctrlPr>
                                <a:rPr lang="en-US" altLang="ja-JP" sz="2000" i="1">
                                  <a:latin typeface="Cambria Math" panose="02040503050406030204" pitchFamily="18" charset="0"/>
                                </a:rPr>
                              </m:ctrlPr>
                            </m:sSubPr>
                            <m:e>
                              <m:r>
                                <a:rPr lang="ja-JP" altLang="en-US" sz="2000" i="1">
                                  <a:latin typeface="Cambria Math"/>
                                </a:rPr>
                                <m:t>𝜀</m:t>
                              </m:r>
                            </m:e>
                            <m:sub>
                              <m:r>
                                <m:rPr>
                                  <m:sty m:val="p"/>
                                </m:rPr>
                                <a:rPr lang="en-US" altLang="ja-JP" sz="2000">
                                  <a:latin typeface="Cambria Math"/>
                                </a:rPr>
                                <m:t>X</m:t>
                              </m:r>
                            </m:sub>
                          </m:sSub>
                          <m:d>
                            <m:dPr>
                              <m:ctrlPr>
                                <a:rPr lang="en-US" altLang="ja-JP" sz="2000" i="1">
                                  <a:latin typeface="Cambria Math" panose="02040503050406030204" pitchFamily="18" charset="0"/>
                                </a:rPr>
                              </m:ctrlPr>
                            </m:dPr>
                            <m:e>
                              <m:sSub>
                                <m:sSubPr>
                                  <m:ctrlPr>
                                    <a:rPr lang="en-US" altLang="ja-JP" sz="2000" i="1">
                                      <a:latin typeface="Cambria Math" panose="02040503050406030204" pitchFamily="18" charset="0"/>
                                    </a:rPr>
                                  </m:ctrlPr>
                                </m:sSubPr>
                                <m:e>
                                  <m:r>
                                    <a:rPr lang="ja-JP" altLang="en-US" sz="2000" i="1">
                                      <a:latin typeface="Cambria Math"/>
                                    </a:rPr>
                                    <m:t>𝜆</m:t>
                                  </m:r>
                                </m:e>
                                <m:sub>
                                  <m:r>
                                    <a:rPr lang="en-US" altLang="ja-JP" sz="2000" i="1">
                                      <a:latin typeface="Cambria Math"/>
                                    </a:rPr>
                                    <m:t>1</m:t>
                                  </m:r>
                                </m:sub>
                              </m:sSub>
                            </m:e>
                          </m:d>
                        </m:den>
                      </m:f>
                    </m:oMath>
                  </m:oMathPara>
                </a14:m>
                <a:endParaRPr lang="en-US" altLang="ja-JP" sz="2000" dirty="0"/>
              </a:p>
              <a:p>
                <a:endParaRPr lang="en-US" altLang="ja-JP" sz="2000" dirty="0"/>
              </a:p>
              <a:p>
                <a:endParaRPr lang="ja-JP" altLang="en-US" sz="20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6200452" y="2725886"/>
                <a:ext cx="5685035" cy="4465325"/>
              </a:xfrm>
              <a:prstGeom prst="rect">
                <a:avLst/>
              </a:prstGeom>
              <a:blipFill>
                <a:blip r:embed="rId4"/>
                <a:stretch>
                  <a:fillRect l="-1072" t="-682" r="-1179"/>
                </a:stretch>
              </a:blipFill>
            </p:spPr>
            <p:txBody>
              <a:bodyPr/>
              <a:lstStyle/>
              <a:p>
                <a:r>
                  <a:rPr lang="ja-JP" altLang="en-US">
                    <a:noFill/>
                  </a:rPr>
                  <a:t> </a:t>
                </a:r>
              </a:p>
            </p:txBody>
          </p:sp>
        </mc:Fallback>
      </mc:AlternateContent>
      <p:pic>
        <p:nvPicPr>
          <p:cNvPr id="9" name="図 8"/>
          <p:cNvPicPr>
            <a:picLocks noChangeAspect="1"/>
          </p:cNvPicPr>
          <p:nvPr/>
        </p:nvPicPr>
        <p:blipFill rotWithShape="1">
          <a:blip r:embed="rId5"/>
          <a:srcRect b="21653"/>
          <a:stretch/>
        </p:blipFill>
        <p:spPr>
          <a:xfrm>
            <a:off x="1401380" y="2945630"/>
            <a:ext cx="3659664" cy="894181"/>
          </a:xfrm>
          <a:prstGeom prst="rect">
            <a:avLst/>
          </a:prstGeom>
        </p:spPr>
      </p:pic>
      <p:sp>
        <p:nvSpPr>
          <p:cNvPr id="12" name="テキスト ボックス 11">
            <a:extLst>
              <a:ext uri="{FF2B5EF4-FFF2-40B4-BE49-F238E27FC236}">
                <a16:creationId xmlns:a16="http://schemas.microsoft.com/office/drawing/2014/main" id="{3EDEB95C-91F9-400D-9D68-EECDB9A26429}"/>
              </a:ext>
            </a:extLst>
          </p:cNvPr>
          <p:cNvSpPr txBox="1"/>
          <p:nvPr/>
        </p:nvSpPr>
        <p:spPr>
          <a:xfrm>
            <a:off x="4017187" y="4113245"/>
            <a:ext cx="1784463" cy="646331"/>
          </a:xfrm>
          <a:prstGeom prst="rect">
            <a:avLst/>
          </a:prstGeom>
          <a:solidFill>
            <a:schemeClr val="bg1"/>
          </a:solidFill>
        </p:spPr>
        <p:txBody>
          <a:bodyPr wrap="none" rtlCol="0">
            <a:spAutoFit/>
          </a:bodyPr>
          <a:lstStyle/>
          <a:p>
            <a:r>
              <a:rPr kumimoji="1" lang="en-US" altLang="ja-JP" dirty="0"/>
              <a:t>Spectrum of </a:t>
            </a:r>
          </a:p>
          <a:p>
            <a:r>
              <a:rPr lang="en-US" altLang="ja-JP" dirty="0"/>
              <a:t>Mixed solution</a:t>
            </a:r>
            <a:endParaRPr kumimoji="1" lang="ja-JP" altLang="en-US" dirty="0"/>
          </a:p>
        </p:txBody>
      </p:sp>
      <p:sp>
        <p:nvSpPr>
          <p:cNvPr id="13" name="テキスト ボックス 12">
            <a:extLst>
              <a:ext uri="{FF2B5EF4-FFF2-40B4-BE49-F238E27FC236}">
                <a16:creationId xmlns:a16="http://schemas.microsoft.com/office/drawing/2014/main" id="{69894E6C-259B-4686-975E-CC11DE62AA3C}"/>
              </a:ext>
            </a:extLst>
          </p:cNvPr>
          <p:cNvSpPr txBox="1"/>
          <p:nvPr/>
        </p:nvSpPr>
        <p:spPr>
          <a:xfrm>
            <a:off x="4162457" y="5394626"/>
            <a:ext cx="1699504" cy="369332"/>
          </a:xfrm>
          <a:prstGeom prst="rect">
            <a:avLst/>
          </a:prstGeom>
          <a:solidFill>
            <a:schemeClr val="bg1"/>
          </a:solidFill>
        </p:spPr>
        <p:txBody>
          <a:bodyPr wrap="none" rtlCol="0">
            <a:spAutoFit/>
          </a:bodyPr>
          <a:lstStyle/>
          <a:p>
            <a:r>
              <a:rPr lang="en-US" altLang="ja-JP" dirty="0"/>
              <a:t>Spectrum of Y</a:t>
            </a:r>
            <a:endParaRPr kumimoji="1" lang="ja-JP" altLang="en-US" dirty="0"/>
          </a:p>
        </p:txBody>
      </p:sp>
      <p:sp>
        <p:nvSpPr>
          <p:cNvPr id="15" name="テキスト ボックス 14">
            <a:extLst>
              <a:ext uri="{FF2B5EF4-FFF2-40B4-BE49-F238E27FC236}">
                <a16:creationId xmlns:a16="http://schemas.microsoft.com/office/drawing/2014/main" id="{AB8D6EF7-3EE3-4F69-B3A7-14CB10B3A992}"/>
              </a:ext>
            </a:extLst>
          </p:cNvPr>
          <p:cNvSpPr txBox="1"/>
          <p:nvPr/>
        </p:nvSpPr>
        <p:spPr>
          <a:xfrm>
            <a:off x="4183009" y="5788337"/>
            <a:ext cx="1699504" cy="369332"/>
          </a:xfrm>
          <a:prstGeom prst="rect">
            <a:avLst/>
          </a:prstGeom>
          <a:solidFill>
            <a:schemeClr val="bg1"/>
          </a:solidFill>
        </p:spPr>
        <p:txBody>
          <a:bodyPr wrap="none" rtlCol="0">
            <a:spAutoFit/>
          </a:bodyPr>
          <a:lstStyle/>
          <a:p>
            <a:r>
              <a:rPr lang="en-US" altLang="ja-JP" dirty="0"/>
              <a:t>Spectrum of X</a:t>
            </a:r>
            <a:endParaRPr kumimoji="1" lang="ja-JP" altLang="en-US" dirty="0"/>
          </a:p>
        </p:txBody>
      </p:sp>
      <p:sp>
        <p:nvSpPr>
          <p:cNvPr id="16" name="テキスト ボックス 15">
            <a:extLst>
              <a:ext uri="{FF2B5EF4-FFF2-40B4-BE49-F238E27FC236}">
                <a16:creationId xmlns:a16="http://schemas.microsoft.com/office/drawing/2014/main" id="{301129DB-7918-4C40-8A64-5F989BA078CE}"/>
              </a:ext>
            </a:extLst>
          </p:cNvPr>
          <p:cNvSpPr txBox="1"/>
          <p:nvPr/>
        </p:nvSpPr>
        <p:spPr>
          <a:xfrm>
            <a:off x="1989729" y="6457345"/>
            <a:ext cx="1399742" cy="369332"/>
          </a:xfrm>
          <a:prstGeom prst="rect">
            <a:avLst/>
          </a:prstGeom>
          <a:solidFill>
            <a:schemeClr val="bg1"/>
          </a:solidFill>
        </p:spPr>
        <p:txBody>
          <a:bodyPr wrap="none" rtlCol="0">
            <a:spAutoFit/>
          </a:bodyPr>
          <a:lstStyle/>
          <a:p>
            <a:r>
              <a:rPr kumimoji="1" lang="en-US" altLang="ja-JP" dirty="0"/>
              <a:t>wavelength</a:t>
            </a:r>
            <a:endParaRPr kumimoji="1" lang="ja-JP" altLang="en-US" dirty="0"/>
          </a:p>
        </p:txBody>
      </p:sp>
      <p:sp>
        <p:nvSpPr>
          <p:cNvPr id="20" name="テキスト ボックス 19">
            <a:extLst>
              <a:ext uri="{FF2B5EF4-FFF2-40B4-BE49-F238E27FC236}">
                <a16:creationId xmlns:a16="http://schemas.microsoft.com/office/drawing/2014/main" id="{8EE32279-9A00-410F-8DA3-EF92138C9536}"/>
              </a:ext>
            </a:extLst>
          </p:cNvPr>
          <p:cNvSpPr txBox="1"/>
          <p:nvPr/>
        </p:nvSpPr>
        <p:spPr>
          <a:xfrm rot="16200000">
            <a:off x="-199099" y="5296422"/>
            <a:ext cx="1443024" cy="369332"/>
          </a:xfrm>
          <a:prstGeom prst="rect">
            <a:avLst/>
          </a:prstGeom>
          <a:solidFill>
            <a:schemeClr val="bg1"/>
          </a:solidFill>
        </p:spPr>
        <p:txBody>
          <a:bodyPr wrap="none" rtlCol="0">
            <a:spAutoFit/>
          </a:bodyPr>
          <a:lstStyle/>
          <a:p>
            <a:r>
              <a:rPr kumimoji="1" lang="en-US" altLang="ja-JP" dirty="0"/>
              <a:t>Absorbance</a:t>
            </a:r>
            <a:endParaRPr kumimoji="1" lang="ja-JP" altLang="en-US" dirty="0"/>
          </a:p>
        </p:txBody>
      </p:sp>
      <p:sp>
        <p:nvSpPr>
          <p:cNvPr id="7" name="テキスト ボックス 6"/>
          <p:cNvSpPr txBox="1"/>
          <p:nvPr/>
        </p:nvSpPr>
        <p:spPr>
          <a:xfrm>
            <a:off x="707079" y="2748788"/>
            <a:ext cx="4945585" cy="461665"/>
          </a:xfrm>
          <a:prstGeom prst="rect">
            <a:avLst/>
          </a:prstGeom>
          <a:noFill/>
        </p:spPr>
        <p:txBody>
          <a:bodyPr wrap="none" rtlCol="0">
            <a:spAutoFit/>
          </a:bodyPr>
          <a:lstStyle/>
          <a:p>
            <a:r>
              <a:rPr lang="en-US" altLang="ja-JP" sz="2400" b="1" dirty="0"/>
              <a:t>Additivity of Beer-Lambert laws</a:t>
            </a:r>
            <a:endParaRPr lang="ja-JP" altLang="en-US" sz="2400" b="1" dirty="0"/>
          </a:p>
        </p:txBody>
      </p:sp>
      <p:sp>
        <p:nvSpPr>
          <p:cNvPr id="21" name="テキスト ボックス 20">
            <a:extLst>
              <a:ext uri="{FF2B5EF4-FFF2-40B4-BE49-F238E27FC236}">
                <a16:creationId xmlns:a16="http://schemas.microsoft.com/office/drawing/2014/main" id="{D04A97DB-C79D-4A6F-8449-7345771D2CAC}"/>
              </a:ext>
            </a:extLst>
          </p:cNvPr>
          <p:cNvSpPr txBox="1"/>
          <p:nvPr/>
        </p:nvSpPr>
        <p:spPr>
          <a:xfrm>
            <a:off x="4473713" y="3186007"/>
            <a:ext cx="320922" cy="461665"/>
          </a:xfrm>
          <a:prstGeom prst="rect">
            <a:avLst/>
          </a:prstGeom>
          <a:solidFill>
            <a:schemeClr val="bg1"/>
          </a:solid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x</a:t>
            </a:r>
            <a:endParaRPr kumimoji="1" lang="ja-JP" alt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9038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5B6477-4109-4C5A-8A6F-B3E3702E8B93}"/>
              </a:ext>
            </a:extLst>
          </p:cNvPr>
          <p:cNvSpPr>
            <a:spLocks noGrp="1"/>
          </p:cNvSpPr>
          <p:nvPr>
            <p:ph type="title"/>
          </p:nvPr>
        </p:nvSpPr>
        <p:spPr/>
        <p:txBody>
          <a:bodyPr/>
          <a:lstStyle/>
          <a:p>
            <a:r>
              <a:rPr kumimoji="1" lang="en-US" altLang="ja-JP" dirty="0"/>
              <a:t>instruments</a:t>
            </a:r>
            <a:endParaRPr kumimoji="1" lang="ja-JP" altLang="en-US" dirty="0"/>
          </a:p>
        </p:txBody>
      </p:sp>
      <p:pic>
        <p:nvPicPr>
          <p:cNvPr id="3" name="図 2">
            <a:extLst>
              <a:ext uri="{FF2B5EF4-FFF2-40B4-BE49-F238E27FC236}">
                <a16:creationId xmlns:a16="http://schemas.microsoft.com/office/drawing/2014/main" id="{9F93EA12-2E0C-41ED-A70A-37F3DE97D93E}"/>
              </a:ext>
            </a:extLst>
          </p:cNvPr>
          <p:cNvPicPr>
            <a:picLocks noChangeAspect="1"/>
          </p:cNvPicPr>
          <p:nvPr/>
        </p:nvPicPr>
        <p:blipFill>
          <a:blip r:embed="rId2"/>
          <a:stretch>
            <a:fillRect/>
          </a:stretch>
        </p:blipFill>
        <p:spPr>
          <a:xfrm>
            <a:off x="4811237" y="382578"/>
            <a:ext cx="7239361" cy="6515467"/>
          </a:xfrm>
          <a:prstGeom prst="rect">
            <a:avLst/>
          </a:prstGeom>
        </p:spPr>
      </p:pic>
      <p:sp>
        <p:nvSpPr>
          <p:cNvPr id="4" name="テキスト ボックス 3">
            <a:extLst>
              <a:ext uri="{FF2B5EF4-FFF2-40B4-BE49-F238E27FC236}">
                <a16:creationId xmlns:a16="http://schemas.microsoft.com/office/drawing/2014/main" id="{395B40C1-234C-4DAB-81F2-CC4E68678657}"/>
              </a:ext>
            </a:extLst>
          </p:cNvPr>
          <p:cNvSpPr txBox="1"/>
          <p:nvPr/>
        </p:nvSpPr>
        <p:spPr>
          <a:xfrm>
            <a:off x="286372" y="2337847"/>
            <a:ext cx="4524865" cy="2677656"/>
          </a:xfrm>
          <a:prstGeom prst="rect">
            <a:avLst/>
          </a:prstGeom>
          <a:noFill/>
        </p:spPr>
        <p:txBody>
          <a:bodyPr wrap="square" rtlCol="0">
            <a:spAutoFit/>
          </a:bodyPr>
          <a:lstStyle/>
          <a:p>
            <a:r>
              <a:rPr lang="en-US" altLang="ja-JP" sz="2800" dirty="0"/>
              <a:t>A UV-visible spectrometer is divided into </a:t>
            </a:r>
          </a:p>
          <a:p>
            <a:pPr marL="457200" indent="-457200">
              <a:buFont typeface="Arial" panose="020B0604020202020204" pitchFamily="34" charset="0"/>
              <a:buChar char="•"/>
            </a:pPr>
            <a:r>
              <a:rPr lang="en-US" altLang="ja-JP" sz="2800" dirty="0"/>
              <a:t> light source,</a:t>
            </a:r>
          </a:p>
          <a:p>
            <a:pPr marL="457200" indent="-457200">
              <a:buFont typeface="Arial" panose="020B0604020202020204" pitchFamily="34" charset="0"/>
              <a:buChar char="•"/>
            </a:pPr>
            <a:r>
              <a:rPr lang="en-US" altLang="ja-JP" sz="2800" dirty="0"/>
              <a:t> spectrometer,   </a:t>
            </a:r>
          </a:p>
          <a:p>
            <a:pPr marL="457200" indent="-457200">
              <a:buFont typeface="Arial" panose="020B0604020202020204" pitchFamily="34" charset="0"/>
              <a:buChar char="•"/>
            </a:pPr>
            <a:r>
              <a:rPr lang="en-US" altLang="ja-JP" sz="2800" dirty="0"/>
              <a:t> sample section</a:t>
            </a:r>
          </a:p>
          <a:p>
            <a:pPr marL="457200" indent="-457200">
              <a:buFont typeface="Arial" panose="020B0604020202020204" pitchFamily="34" charset="0"/>
              <a:buChar char="•"/>
            </a:pPr>
            <a:r>
              <a:rPr lang="en-US" altLang="ja-JP" sz="2800" dirty="0"/>
              <a:t> detector.</a:t>
            </a:r>
            <a:endParaRPr kumimoji="1" lang="ja-JP" altLang="en-US" sz="2800" dirty="0"/>
          </a:p>
        </p:txBody>
      </p:sp>
      <p:sp>
        <p:nvSpPr>
          <p:cNvPr id="5" name="テキスト ボックス 4">
            <a:extLst>
              <a:ext uri="{FF2B5EF4-FFF2-40B4-BE49-F238E27FC236}">
                <a16:creationId xmlns:a16="http://schemas.microsoft.com/office/drawing/2014/main" id="{0505BB19-D844-4AF9-BAD8-66C2CAF15150}"/>
              </a:ext>
            </a:extLst>
          </p:cNvPr>
          <p:cNvSpPr txBox="1"/>
          <p:nvPr/>
        </p:nvSpPr>
        <p:spPr>
          <a:xfrm>
            <a:off x="5215530" y="736458"/>
            <a:ext cx="1136850" cy="830997"/>
          </a:xfrm>
          <a:prstGeom prst="rect">
            <a:avLst/>
          </a:prstGeom>
          <a:noFill/>
        </p:spPr>
        <p:txBody>
          <a:bodyPr wrap="none" rtlCol="0">
            <a:spAutoFit/>
          </a:bodyPr>
          <a:lstStyle/>
          <a:p>
            <a:r>
              <a:rPr kumimoji="1" lang="en-US" altLang="ja-JP" sz="2400" dirty="0"/>
              <a:t>Light </a:t>
            </a:r>
          </a:p>
          <a:p>
            <a:r>
              <a:rPr kumimoji="1" lang="en-US" altLang="ja-JP" sz="2400" dirty="0"/>
              <a:t>source</a:t>
            </a:r>
            <a:endParaRPr kumimoji="1" lang="ja-JP" altLang="en-US" sz="2400" dirty="0"/>
          </a:p>
        </p:txBody>
      </p:sp>
      <p:sp>
        <p:nvSpPr>
          <p:cNvPr id="6" name="テキスト ボックス 5">
            <a:extLst>
              <a:ext uri="{FF2B5EF4-FFF2-40B4-BE49-F238E27FC236}">
                <a16:creationId xmlns:a16="http://schemas.microsoft.com/office/drawing/2014/main" id="{D5AAE9BD-641D-48FB-A4A9-FBA26FC249CB}"/>
              </a:ext>
            </a:extLst>
          </p:cNvPr>
          <p:cNvSpPr txBox="1"/>
          <p:nvPr/>
        </p:nvSpPr>
        <p:spPr>
          <a:xfrm>
            <a:off x="6636470" y="685040"/>
            <a:ext cx="886120" cy="400110"/>
          </a:xfrm>
          <a:prstGeom prst="rect">
            <a:avLst/>
          </a:prstGeom>
          <a:solidFill>
            <a:schemeClr val="bg1"/>
          </a:solidFill>
        </p:spPr>
        <p:txBody>
          <a:bodyPr wrap="square" rtlCol="0">
            <a:spAutoFit/>
          </a:bodyPr>
          <a:lstStyle/>
          <a:p>
            <a:pPr algn="ctr"/>
            <a:r>
              <a:rPr kumimoji="1" lang="en-US" altLang="ja-JP" sz="2000" dirty="0"/>
              <a:t>slit</a:t>
            </a:r>
            <a:endParaRPr kumimoji="1" lang="ja-JP" altLang="en-US" sz="2000" dirty="0"/>
          </a:p>
        </p:txBody>
      </p:sp>
      <p:sp>
        <p:nvSpPr>
          <p:cNvPr id="7" name="テキスト ボックス 6">
            <a:extLst>
              <a:ext uri="{FF2B5EF4-FFF2-40B4-BE49-F238E27FC236}">
                <a16:creationId xmlns:a16="http://schemas.microsoft.com/office/drawing/2014/main" id="{E4BB692F-991E-4ECA-BB64-719C56BF116F}"/>
              </a:ext>
            </a:extLst>
          </p:cNvPr>
          <p:cNvSpPr txBox="1"/>
          <p:nvPr/>
        </p:nvSpPr>
        <p:spPr>
          <a:xfrm>
            <a:off x="7074674" y="223375"/>
            <a:ext cx="2073003" cy="461665"/>
          </a:xfrm>
          <a:prstGeom prst="rect">
            <a:avLst/>
          </a:prstGeom>
          <a:solidFill>
            <a:schemeClr val="bg1"/>
          </a:solidFill>
        </p:spPr>
        <p:txBody>
          <a:bodyPr wrap="none" rtlCol="0">
            <a:spAutoFit/>
          </a:bodyPr>
          <a:lstStyle/>
          <a:p>
            <a:r>
              <a:rPr kumimoji="1" lang="en-US" altLang="ja-JP" sz="2400" dirty="0"/>
              <a:t>spectrometer</a:t>
            </a:r>
            <a:endParaRPr kumimoji="1" lang="ja-JP" altLang="en-US" sz="2400" dirty="0"/>
          </a:p>
        </p:txBody>
      </p:sp>
      <p:sp>
        <p:nvSpPr>
          <p:cNvPr id="8" name="テキスト ボックス 7">
            <a:extLst>
              <a:ext uri="{FF2B5EF4-FFF2-40B4-BE49-F238E27FC236}">
                <a16:creationId xmlns:a16="http://schemas.microsoft.com/office/drawing/2014/main" id="{C4AC47ED-BDE3-4AA8-A2BD-75DA97EE3F52}"/>
              </a:ext>
            </a:extLst>
          </p:cNvPr>
          <p:cNvSpPr txBox="1"/>
          <p:nvPr/>
        </p:nvSpPr>
        <p:spPr>
          <a:xfrm>
            <a:off x="8614812" y="627796"/>
            <a:ext cx="886120" cy="400110"/>
          </a:xfrm>
          <a:prstGeom prst="rect">
            <a:avLst/>
          </a:prstGeom>
          <a:solidFill>
            <a:schemeClr val="bg1"/>
          </a:solidFill>
        </p:spPr>
        <p:txBody>
          <a:bodyPr wrap="square" rtlCol="0">
            <a:spAutoFit/>
          </a:bodyPr>
          <a:lstStyle/>
          <a:p>
            <a:pPr algn="ctr"/>
            <a:r>
              <a:rPr kumimoji="1" lang="en-US" altLang="ja-JP" sz="2000" dirty="0"/>
              <a:t>slit</a:t>
            </a:r>
            <a:endParaRPr kumimoji="1" lang="ja-JP" altLang="en-US" sz="2000" dirty="0"/>
          </a:p>
        </p:txBody>
      </p:sp>
      <p:sp>
        <p:nvSpPr>
          <p:cNvPr id="9" name="テキスト ボックス 8">
            <a:extLst>
              <a:ext uri="{FF2B5EF4-FFF2-40B4-BE49-F238E27FC236}">
                <a16:creationId xmlns:a16="http://schemas.microsoft.com/office/drawing/2014/main" id="{32273B81-1694-480F-BC88-EAC97AD82AE4}"/>
              </a:ext>
            </a:extLst>
          </p:cNvPr>
          <p:cNvSpPr txBox="1"/>
          <p:nvPr/>
        </p:nvSpPr>
        <p:spPr>
          <a:xfrm>
            <a:off x="9417770" y="54098"/>
            <a:ext cx="1270045" cy="830997"/>
          </a:xfrm>
          <a:prstGeom prst="rect">
            <a:avLst/>
          </a:prstGeom>
          <a:solidFill>
            <a:schemeClr val="bg1"/>
          </a:solidFill>
        </p:spPr>
        <p:txBody>
          <a:bodyPr wrap="square" rtlCol="0">
            <a:spAutoFit/>
          </a:bodyPr>
          <a:lstStyle/>
          <a:p>
            <a:r>
              <a:rPr kumimoji="1" lang="en-US" altLang="ja-JP" sz="2400" dirty="0"/>
              <a:t>Sample section</a:t>
            </a:r>
            <a:endParaRPr kumimoji="1" lang="ja-JP" altLang="en-US" sz="2400" dirty="0"/>
          </a:p>
        </p:txBody>
      </p:sp>
      <p:sp>
        <p:nvSpPr>
          <p:cNvPr id="10" name="テキスト ボックス 9">
            <a:extLst>
              <a:ext uri="{FF2B5EF4-FFF2-40B4-BE49-F238E27FC236}">
                <a16:creationId xmlns:a16="http://schemas.microsoft.com/office/drawing/2014/main" id="{4BB51952-AFA0-4B62-815C-657599F7D7BA}"/>
              </a:ext>
            </a:extLst>
          </p:cNvPr>
          <p:cNvSpPr txBox="1"/>
          <p:nvPr/>
        </p:nvSpPr>
        <p:spPr>
          <a:xfrm>
            <a:off x="10731303" y="921125"/>
            <a:ext cx="1455208" cy="461665"/>
          </a:xfrm>
          <a:prstGeom prst="rect">
            <a:avLst/>
          </a:prstGeom>
          <a:solidFill>
            <a:schemeClr val="bg1"/>
          </a:solidFill>
        </p:spPr>
        <p:txBody>
          <a:bodyPr wrap="square" rtlCol="0">
            <a:spAutoFit/>
          </a:bodyPr>
          <a:lstStyle/>
          <a:p>
            <a:r>
              <a:rPr kumimoji="1" lang="en-US" altLang="ja-JP" sz="2400" dirty="0"/>
              <a:t>detector</a:t>
            </a:r>
            <a:endParaRPr kumimoji="1" lang="ja-JP" altLang="en-US" sz="2400" dirty="0"/>
          </a:p>
        </p:txBody>
      </p:sp>
      <p:sp>
        <p:nvSpPr>
          <p:cNvPr id="11" name="テキスト ボックス 10">
            <a:extLst>
              <a:ext uri="{FF2B5EF4-FFF2-40B4-BE49-F238E27FC236}">
                <a16:creationId xmlns:a16="http://schemas.microsoft.com/office/drawing/2014/main" id="{D90F8111-9DEC-4781-8139-8CEA5101A94D}"/>
              </a:ext>
            </a:extLst>
          </p:cNvPr>
          <p:cNvSpPr txBox="1"/>
          <p:nvPr/>
        </p:nvSpPr>
        <p:spPr>
          <a:xfrm>
            <a:off x="10488128" y="5628977"/>
            <a:ext cx="1455208" cy="461665"/>
          </a:xfrm>
          <a:prstGeom prst="rect">
            <a:avLst/>
          </a:prstGeom>
          <a:solidFill>
            <a:schemeClr val="bg1"/>
          </a:solidFill>
        </p:spPr>
        <p:txBody>
          <a:bodyPr wrap="square" rtlCol="0">
            <a:spAutoFit/>
          </a:bodyPr>
          <a:lstStyle/>
          <a:p>
            <a:r>
              <a:rPr kumimoji="1" lang="en-US" altLang="ja-JP" sz="2400" dirty="0"/>
              <a:t>detector</a:t>
            </a:r>
            <a:endParaRPr kumimoji="1" lang="ja-JP" altLang="en-US" sz="2400" dirty="0"/>
          </a:p>
        </p:txBody>
      </p:sp>
      <p:sp>
        <p:nvSpPr>
          <p:cNvPr id="13" name="テキスト ボックス 12">
            <a:extLst>
              <a:ext uri="{FF2B5EF4-FFF2-40B4-BE49-F238E27FC236}">
                <a16:creationId xmlns:a16="http://schemas.microsoft.com/office/drawing/2014/main" id="{90D2450E-AC0E-4325-8D58-3E52CA44DF52}"/>
              </a:ext>
            </a:extLst>
          </p:cNvPr>
          <p:cNvSpPr txBox="1"/>
          <p:nvPr/>
        </p:nvSpPr>
        <p:spPr>
          <a:xfrm>
            <a:off x="8613525" y="3429000"/>
            <a:ext cx="2073003" cy="461665"/>
          </a:xfrm>
          <a:prstGeom prst="rect">
            <a:avLst/>
          </a:prstGeom>
          <a:solidFill>
            <a:schemeClr val="bg1"/>
          </a:solidFill>
        </p:spPr>
        <p:txBody>
          <a:bodyPr wrap="none" rtlCol="0">
            <a:spAutoFit/>
          </a:bodyPr>
          <a:lstStyle/>
          <a:p>
            <a:r>
              <a:rPr kumimoji="1" lang="en-US" altLang="ja-JP" sz="2400" dirty="0"/>
              <a:t>spectrometer</a:t>
            </a:r>
            <a:endParaRPr kumimoji="1" lang="ja-JP" altLang="en-US" sz="2400" dirty="0"/>
          </a:p>
        </p:txBody>
      </p:sp>
      <p:sp>
        <p:nvSpPr>
          <p:cNvPr id="14" name="テキスト ボックス 13">
            <a:extLst>
              <a:ext uri="{FF2B5EF4-FFF2-40B4-BE49-F238E27FC236}">
                <a16:creationId xmlns:a16="http://schemas.microsoft.com/office/drawing/2014/main" id="{937F5914-B9CF-4093-A1A3-722B1E7C6396}"/>
              </a:ext>
            </a:extLst>
          </p:cNvPr>
          <p:cNvSpPr txBox="1"/>
          <p:nvPr/>
        </p:nvSpPr>
        <p:spPr>
          <a:xfrm>
            <a:off x="6985243" y="3159755"/>
            <a:ext cx="1270045" cy="830997"/>
          </a:xfrm>
          <a:prstGeom prst="rect">
            <a:avLst/>
          </a:prstGeom>
          <a:solidFill>
            <a:schemeClr val="bg1"/>
          </a:solidFill>
        </p:spPr>
        <p:txBody>
          <a:bodyPr wrap="square" rtlCol="0">
            <a:spAutoFit/>
          </a:bodyPr>
          <a:lstStyle/>
          <a:p>
            <a:r>
              <a:rPr kumimoji="1" lang="en-US" altLang="ja-JP" sz="2400" dirty="0"/>
              <a:t>Sample section</a:t>
            </a:r>
            <a:endParaRPr kumimoji="1" lang="ja-JP" altLang="en-US" sz="2400" dirty="0"/>
          </a:p>
        </p:txBody>
      </p:sp>
      <p:sp>
        <p:nvSpPr>
          <p:cNvPr id="15" name="テキスト ボックス 14">
            <a:extLst>
              <a:ext uri="{FF2B5EF4-FFF2-40B4-BE49-F238E27FC236}">
                <a16:creationId xmlns:a16="http://schemas.microsoft.com/office/drawing/2014/main" id="{46495564-2A14-4A74-906A-E1671BB622E1}"/>
              </a:ext>
            </a:extLst>
          </p:cNvPr>
          <p:cNvSpPr txBox="1"/>
          <p:nvPr/>
        </p:nvSpPr>
        <p:spPr>
          <a:xfrm>
            <a:off x="5490157" y="3652191"/>
            <a:ext cx="1136850" cy="830997"/>
          </a:xfrm>
          <a:prstGeom prst="rect">
            <a:avLst/>
          </a:prstGeom>
          <a:noFill/>
        </p:spPr>
        <p:txBody>
          <a:bodyPr wrap="none" rtlCol="0">
            <a:spAutoFit/>
          </a:bodyPr>
          <a:lstStyle/>
          <a:p>
            <a:r>
              <a:rPr kumimoji="1" lang="en-US" altLang="ja-JP" sz="2400" dirty="0"/>
              <a:t>Light </a:t>
            </a:r>
          </a:p>
          <a:p>
            <a:r>
              <a:rPr kumimoji="1" lang="en-US" altLang="ja-JP" sz="2400" dirty="0"/>
              <a:t>source</a:t>
            </a:r>
            <a:endParaRPr kumimoji="1" lang="ja-JP" altLang="en-US" sz="2400" dirty="0"/>
          </a:p>
        </p:txBody>
      </p:sp>
      <p:sp>
        <p:nvSpPr>
          <p:cNvPr id="16" name="テキスト ボックス 15">
            <a:extLst>
              <a:ext uri="{FF2B5EF4-FFF2-40B4-BE49-F238E27FC236}">
                <a16:creationId xmlns:a16="http://schemas.microsoft.com/office/drawing/2014/main" id="{BBB02391-27BF-4EE2-B02B-3D110A7DA042}"/>
              </a:ext>
            </a:extLst>
          </p:cNvPr>
          <p:cNvSpPr txBox="1"/>
          <p:nvPr/>
        </p:nvSpPr>
        <p:spPr>
          <a:xfrm>
            <a:off x="7587442" y="2794268"/>
            <a:ext cx="2052165" cy="400110"/>
          </a:xfrm>
          <a:prstGeom prst="rect">
            <a:avLst/>
          </a:prstGeom>
          <a:solidFill>
            <a:schemeClr val="bg1"/>
          </a:solidFill>
        </p:spPr>
        <p:txBody>
          <a:bodyPr wrap="none" rtlCol="0">
            <a:spAutoFit/>
          </a:bodyPr>
          <a:lstStyle/>
          <a:p>
            <a:r>
              <a:rPr kumimoji="1" lang="en-US" altLang="ja-JP" sz="2000" dirty="0"/>
              <a:t>monochromator</a:t>
            </a:r>
            <a:endParaRPr kumimoji="1" lang="ja-JP" altLang="en-US" sz="2000" dirty="0"/>
          </a:p>
        </p:txBody>
      </p:sp>
      <p:sp>
        <p:nvSpPr>
          <p:cNvPr id="17" name="テキスト ボックス 16">
            <a:extLst>
              <a:ext uri="{FF2B5EF4-FFF2-40B4-BE49-F238E27FC236}">
                <a16:creationId xmlns:a16="http://schemas.microsoft.com/office/drawing/2014/main" id="{7BFAACD5-8185-45DF-97A9-F4174928DC7C}"/>
              </a:ext>
            </a:extLst>
          </p:cNvPr>
          <p:cNvSpPr txBox="1"/>
          <p:nvPr/>
        </p:nvSpPr>
        <p:spPr>
          <a:xfrm>
            <a:off x="7554547" y="5639579"/>
            <a:ext cx="2085060" cy="400110"/>
          </a:xfrm>
          <a:prstGeom prst="rect">
            <a:avLst/>
          </a:prstGeom>
          <a:solidFill>
            <a:schemeClr val="bg1"/>
          </a:solidFill>
        </p:spPr>
        <p:txBody>
          <a:bodyPr wrap="square" rtlCol="0">
            <a:spAutoFit/>
          </a:bodyPr>
          <a:lstStyle/>
          <a:p>
            <a:pPr algn="ctr"/>
            <a:r>
              <a:rPr kumimoji="1" lang="en-US" altLang="ja-JP" sz="2000" dirty="0"/>
              <a:t>polychromator</a:t>
            </a:r>
            <a:endParaRPr kumimoji="1" lang="ja-JP" altLang="en-US" sz="2000" dirty="0"/>
          </a:p>
        </p:txBody>
      </p:sp>
      <p:sp>
        <p:nvSpPr>
          <p:cNvPr id="18" name="正方形/長方形 17">
            <a:extLst>
              <a:ext uri="{FF2B5EF4-FFF2-40B4-BE49-F238E27FC236}">
                <a16:creationId xmlns:a16="http://schemas.microsoft.com/office/drawing/2014/main" id="{3BDC6D7F-6971-4629-95B8-ED9A736C6878}"/>
              </a:ext>
            </a:extLst>
          </p:cNvPr>
          <p:cNvSpPr/>
          <p:nvPr/>
        </p:nvSpPr>
        <p:spPr>
          <a:xfrm>
            <a:off x="5627802" y="6230204"/>
            <a:ext cx="6089716" cy="5736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01863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5974" y="-283804"/>
            <a:ext cx="10515600" cy="1325563"/>
          </a:xfrm>
        </p:spPr>
        <p:txBody>
          <a:bodyPr/>
          <a:lstStyle/>
          <a:p>
            <a:r>
              <a:rPr lang="en-US" altLang="ja-JP" dirty="0"/>
              <a:t>Light source</a:t>
            </a:r>
            <a:endParaRPr kumimoji="1" lang="ja-JP" altLang="en-US" dirty="0"/>
          </a:p>
        </p:txBody>
      </p:sp>
      <p:sp>
        <p:nvSpPr>
          <p:cNvPr id="3" name="テキスト ボックス 2"/>
          <p:cNvSpPr txBox="1"/>
          <p:nvPr/>
        </p:nvSpPr>
        <p:spPr>
          <a:xfrm>
            <a:off x="818772" y="671691"/>
            <a:ext cx="11282256" cy="6186309"/>
          </a:xfrm>
          <a:prstGeom prst="rect">
            <a:avLst/>
          </a:prstGeom>
          <a:noFill/>
        </p:spPr>
        <p:txBody>
          <a:bodyPr wrap="none" rtlCol="0">
            <a:spAutoFit/>
          </a:bodyPr>
          <a:lstStyle/>
          <a:p>
            <a:r>
              <a:rPr lang="en-US" altLang="ja-JP" sz="3600" dirty="0"/>
              <a:t>tungsten lamp</a:t>
            </a:r>
            <a:r>
              <a:rPr lang="ja-JP" altLang="en-US" sz="3600" dirty="0"/>
              <a:t>（</a:t>
            </a:r>
            <a:r>
              <a:rPr lang="en-US" altLang="ja-JP" sz="3600" dirty="0"/>
              <a:t>350-2600</a:t>
            </a:r>
            <a:r>
              <a:rPr lang="ja-JP" altLang="en-US" sz="3600" dirty="0"/>
              <a:t>　</a:t>
            </a:r>
            <a:r>
              <a:rPr lang="en-US" altLang="ja-JP" sz="3600" dirty="0"/>
              <a:t>nm</a:t>
            </a:r>
            <a:r>
              <a:rPr lang="ja-JP" altLang="en-US" sz="3600" dirty="0"/>
              <a:t>）</a:t>
            </a:r>
            <a:endParaRPr kumimoji="1" lang="en-US" altLang="ja-JP" sz="3600" dirty="0"/>
          </a:p>
          <a:p>
            <a:endParaRPr lang="en-US" altLang="ja-JP" sz="3600" dirty="0"/>
          </a:p>
          <a:p>
            <a:r>
              <a:rPr kumimoji="1" lang="en-US" altLang="ja-JP" sz="3600" dirty="0"/>
              <a:t>D2 lamp </a:t>
            </a:r>
            <a:r>
              <a:rPr lang="ja-JP" altLang="en-US" sz="3600" dirty="0"/>
              <a:t>（</a:t>
            </a:r>
            <a:r>
              <a:rPr lang="en-US" altLang="ja-JP" sz="3600" dirty="0"/>
              <a:t>190~400</a:t>
            </a:r>
            <a:r>
              <a:rPr lang="ja-JP" altLang="en-US" sz="3600" dirty="0"/>
              <a:t>　</a:t>
            </a:r>
            <a:r>
              <a:rPr lang="en-US" altLang="ja-JP" sz="3600" dirty="0"/>
              <a:t>nm</a:t>
            </a:r>
            <a:r>
              <a:rPr lang="ja-JP" altLang="en-US" sz="3600" dirty="0"/>
              <a:t>）</a:t>
            </a:r>
            <a:endParaRPr lang="en-US" altLang="ja-JP" sz="3600" dirty="0"/>
          </a:p>
          <a:p>
            <a:endParaRPr kumimoji="1" lang="en-US" altLang="ja-JP" sz="3600" dirty="0"/>
          </a:p>
          <a:p>
            <a:r>
              <a:rPr kumimoji="1" lang="en-US" altLang="ja-JP" sz="3600" dirty="0"/>
              <a:t>others</a:t>
            </a:r>
          </a:p>
          <a:p>
            <a:r>
              <a:rPr lang="en-US" altLang="ja-JP" sz="3600" dirty="0"/>
              <a:t>Xenon flash lamp </a:t>
            </a:r>
          </a:p>
          <a:p>
            <a:r>
              <a:rPr lang="en-US" altLang="ja-JP" sz="3600" dirty="0"/>
              <a:t>	discontinuous/high intensity	</a:t>
            </a:r>
            <a:r>
              <a:rPr lang="ja-JP" altLang="en-US" sz="3600" dirty="0"/>
              <a:t>（</a:t>
            </a:r>
            <a:r>
              <a:rPr lang="en-US" altLang="ja-JP" sz="3600" dirty="0"/>
              <a:t>190~2000nm</a:t>
            </a:r>
            <a:r>
              <a:rPr lang="ja-JP" altLang="en-US" sz="3600" dirty="0"/>
              <a:t>）</a:t>
            </a:r>
            <a:endParaRPr kumimoji="1" lang="en-US" altLang="ja-JP" sz="3600" dirty="0"/>
          </a:p>
          <a:p>
            <a:r>
              <a:rPr lang="ja-JP" altLang="en-US" sz="3600" dirty="0"/>
              <a:t>　　</a:t>
            </a:r>
            <a:endParaRPr lang="en-US" altLang="ja-JP" sz="3600" dirty="0"/>
          </a:p>
          <a:p>
            <a:r>
              <a:rPr lang="en-US" altLang="ja-JP" sz="3600" dirty="0"/>
              <a:t>Super continuum (SC) light source: </a:t>
            </a:r>
          </a:p>
          <a:p>
            <a:r>
              <a:rPr lang="en-US" altLang="ja-JP" sz="3600" dirty="0"/>
              <a:t>	coherent broadband light, short pulse  </a:t>
            </a:r>
          </a:p>
          <a:p>
            <a:r>
              <a:rPr lang="en-US" altLang="ja-JP" sz="3600" dirty="0"/>
              <a:t>(very expensive)	(400~2400nm)</a:t>
            </a:r>
            <a:endParaRPr kumimoji="1" lang="ja-JP" altLang="en-US" sz="3600" dirty="0"/>
          </a:p>
        </p:txBody>
      </p:sp>
    </p:spTree>
    <p:extLst>
      <p:ext uri="{BB962C8B-B14F-4D97-AF65-F5344CB8AC3E}">
        <p14:creationId xmlns:p14="http://schemas.microsoft.com/office/powerpoint/2010/main" val="145733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7697" y="-136320"/>
            <a:ext cx="10515600" cy="1325563"/>
          </a:xfrm>
        </p:spPr>
        <p:txBody>
          <a:bodyPr/>
          <a:lstStyle/>
          <a:p>
            <a:r>
              <a:rPr kumimoji="1" lang="en-US" altLang="ja-JP" dirty="0"/>
              <a:t>Spectrometer</a:t>
            </a:r>
            <a:endParaRPr kumimoji="1" lang="ja-JP" altLang="en-US" dirty="0"/>
          </a:p>
        </p:txBody>
      </p:sp>
      <p:pic>
        <p:nvPicPr>
          <p:cNvPr id="4" name="図 3"/>
          <p:cNvPicPr>
            <a:picLocks noChangeAspect="1"/>
          </p:cNvPicPr>
          <p:nvPr/>
        </p:nvPicPr>
        <p:blipFill rotWithShape="1">
          <a:blip r:embed="rId2">
            <a:extLst>
              <a:ext uri="{28A0092B-C50C-407E-A947-70E740481C1C}">
                <a14:useLocalDpi xmlns:a14="http://schemas.microsoft.com/office/drawing/2010/main" val="0"/>
              </a:ext>
            </a:extLst>
          </a:blip>
          <a:srcRect b="12136"/>
          <a:stretch/>
        </p:blipFill>
        <p:spPr>
          <a:xfrm>
            <a:off x="345740" y="1725562"/>
            <a:ext cx="4389372" cy="2145036"/>
          </a:xfrm>
          <a:prstGeom prst="rect">
            <a:avLst/>
          </a:prstGeom>
        </p:spPr>
      </p:pic>
      <p:sp>
        <p:nvSpPr>
          <p:cNvPr id="5" name="テキスト ボックス 4"/>
          <p:cNvSpPr txBox="1"/>
          <p:nvPr/>
        </p:nvSpPr>
        <p:spPr>
          <a:xfrm>
            <a:off x="209417" y="740148"/>
            <a:ext cx="4903907" cy="830997"/>
          </a:xfrm>
          <a:prstGeom prst="rect">
            <a:avLst/>
          </a:prstGeom>
          <a:noFill/>
        </p:spPr>
        <p:txBody>
          <a:bodyPr wrap="none" rtlCol="0">
            <a:spAutoFit/>
          </a:bodyPr>
          <a:lstStyle/>
          <a:p>
            <a:r>
              <a:rPr lang="en-US" altLang="ja-JP" sz="2400" dirty="0"/>
              <a:t>Separates light into wavelengths </a:t>
            </a:r>
          </a:p>
          <a:p>
            <a:r>
              <a:rPr lang="en-US" altLang="ja-JP" sz="2400" dirty="0"/>
              <a:t>with a spectroscopic element</a:t>
            </a:r>
            <a:endParaRPr kumimoji="1" lang="ja-JP" altLang="en-US" sz="2400" dirty="0"/>
          </a:p>
        </p:txBody>
      </p:sp>
      <p:sp>
        <p:nvSpPr>
          <p:cNvPr id="7" name="テキスト ボックス 6"/>
          <p:cNvSpPr txBox="1"/>
          <p:nvPr/>
        </p:nvSpPr>
        <p:spPr>
          <a:xfrm>
            <a:off x="131494" y="3656806"/>
            <a:ext cx="2633572"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000" dirty="0"/>
              <a:t>Utilizes wavelength dispersion of refractive index.</a:t>
            </a:r>
          </a:p>
          <a:p>
            <a:r>
              <a:rPr lang="en-US" altLang="ja-JP" sz="2000" dirty="0"/>
              <a:t>light of different wavelengths</a:t>
            </a:r>
          </a:p>
          <a:p>
            <a:r>
              <a:rPr lang="en-US" altLang="ja-JP" sz="2000" dirty="0"/>
              <a:t>refract to different angles</a:t>
            </a:r>
          </a:p>
        </p:txBody>
      </p:sp>
      <p:sp>
        <p:nvSpPr>
          <p:cNvPr id="6" name="テキスト ボックス 5"/>
          <p:cNvSpPr txBox="1"/>
          <p:nvPr/>
        </p:nvSpPr>
        <p:spPr>
          <a:xfrm>
            <a:off x="2873829" y="2231914"/>
            <a:ext cx="415498" cy="369332"/>
          </a:xfrm>
          <a:prstGeom prst="rect">
            <a:avLst/>
          </a:prstGeom>
          <a:noFill/>
        </p:spPr>
        <p:txBody>
          <a:bodyPr wrap="none" rtlCol="0">
            <a:spAutoFit/>
          </a:bodyPr>
          <a:lstStyle/>
          <a:p>
            <a:r>
              <a:rPr lang="en-US" altLang="ja-JP" dirty="0"/>
              <a:t>α</a:t>
            </a:r>
            <a:endParaRPr kumimoji="1" lang="ja-JP" altLang="en-US" dirty="0"/>
          </a:p>
        </p:txBody>
      </p:sp>
      <p:sp>
        <p:nvSpPr>
          <p:cNvPr id="9" name="テキスト ボックス 8"/>
          <p:cNvSpPr txBox="1"/>
          <p:nvPr/>
        </p:nvSpPr>
        <p:spPr>
          <a:xfrm>
            <a:off x="3331035" y="2344123"/>
            <a:ext cx="415498" cy="369332"/>
          </a:xfrm>
          <a:prstGeom prst="rect">
            <a:avLst/>
          </a:prstGeom>
          <a:noFill/>
        </p:spPr>
        <p:txBody>
          <a:bodyPr wrap="none" rtlCol="0">
            <a:spAutoFit/>
          </a:bodyPr>
          <a:lstStyle/>
          <a:p>
            <a:r>
              <a:rPr lang="en-US" altLang="ja-JP" dirty="0"/>
              <a:t>β</a:t>
            </a:r>
            <a:endParaRPr kumimoji="1" lang="ja-JP" altLang="en-US" dirty="0"/>
          </a:p>
        </p:txBody>
      </p:sp>
      <p:pic>
        <p:nvPicPr>
          <p:cNvPr id="25" name="図 24">
            <a:extLst>
              <a:ext uri="{FF2B5EF4-FFF2-40B4-BE49-F238E27FC236}">
                <a16:creationId xmlns:a16="http://schemas.microsoft.com/office/drawing/2014/main" id="{0670C5FF-29BB-4355-8D81-CC8323033DFF}"/>
              </a:ext>
            </a:extLst>
          </p:cNvPr>
          <p:cNvPicPr>
            <a:picLocks noChangeAspect="1"/>
          </p:cNvPicPr>
          <p:nvPr/>
        </p:nvPicPr>
        <p:blipFill>
          <a:blip r:embed="rId3"/>
          <a:stretch>
            <a:fillRect/>
          </a:stretch>
        </p:blipFill>
        <p:spPr>
          <a:xfrm>
            <a:off x="4950937" y="382578"/>
            <a:ext cx="7239361" cy="6515467"/>
          </a:xfrm>
          <a:prstGeom prst="rect">
            <a:avLst/>
          </a:prstGeom>
        </p:spPr>
      </p:pic>
      <p:sp>
        <p:nvSpPr>
          <p:cNvPr id="26" name="テキスト ボックス 25">
            <a:extLst>
              <a:ext uri="{FF2B5EF4-FFF2-40B4-BE49-F238E27FC236}">
                <a16:creationId xmlns:a16="http://schemas.microsoft.com/office/drawing/2014/main" id="{91B9458D-66BF-4165-974E-B6E88985A5F9}"/>
              </a:ext>
            </a:extLst>
          </p:cNvPr>
          <p:cNvSpPr txBox="1"/>
          <p:nvPr/>
        </p:nvSpPr>
        <p:spPr>
          <a:xfrm>
            <a:off x="5355230" y="736458"/>
            <a:ext cx="1136850" cy="830997"/>
          </a:xfrm>
          <a:prstGeom prst="rect">
            <a:avLst/>
          </a:prstGeom>
          <a:noFill/>
        </p:spPr>
        <p:txBody>
          <a:bodyPr wrap="none" rtlCol="0">
            <a:spAutoFit/>
          </a:bodyPr>
          <a:lstStyle/>
          <a:p>
            <a:r>
              <a:rPr kumimoji="1" lang="en-US" altLang="ja-JP" sz="2400" dirty="0"/>
              <a:t>Light </a:t>
            </a:r>
          </a:p>
          <a:p>
            <a:r>
              <a:rPr kumimoji="1" lang="en-US" altLang="ja-JP" sz="2400" dirty="0"/>
              <a:t>source</a:t>
            </a:r>
            <a:endParaRPr kumimoji="1" lang="ja-JP" altLang="en-US" sz="2400" dirty="0"/>
          </a:p>
        </p:txBody>
      </p:sp>
      <p:sp>
        <p:nvSpPr>
          <p:cNvPr id="27" name="テキスト ボックス 26">
            <a:extLst>
              <a:ext uri="{FF2B5EF4-FFF2-40B4-BE49-F238E27FC236}">
                <a16:creationId xmlns:a16="http://schemas.microsoft.com/office/drawing/2014/main" id="{D2885ABD-5D33-42FF-A78F-0192FE32349F}"/>
              </a:ext>
            </a:extLst>
          </p:cNvPr>
          <p:cNvSpPr txBox="1"/>
          <p:nvPr/>
        </p:nvSpPr>
        <p:spPr>
          <a:xfrm>
            <a:off x="6776170" y="685040"/>
            <a:ext cx="886120" cy="400110"/>
          </a:xfrm>
          <a:prstGeom prst="rect">
            <a:avLst/>
          </a:prstGeom>
          <a:solidFill>
            <a:schemeClr val="bg1"/>
          </a:solidFill>
        </p:spPr>
        <p:txBody>
          <a:bodyPr wrap="square" rtlCol="0">
            <a:spAutoFit/>
          </a:bodyPr>
          <a:lstStyle/>
          <a:p>
            <a:pPr algn="ctr"/>
            <a:r>
              <a:rPr kumimoji="1" lang="en-US" altLang="ja-JP" sz="2000" dirty="0"/>
              <a:t>slit</a:t>
            </a:r>
            <a:endParaRPr kumimoji="1" lang="ja-JP" altLang="en-US" sz="2000" dirty="0"/>
          </a:p>
        </p:txBody>
      </p:sp>
      <p:sp>
        <p:nvSpPr>
          <p:cNvPr id="28" name="テキスト ボックス 27">
            <a:extLst>
              <a:ext uri="{FF2B5EF4-FFF2-40B4-BE49-F238E27FC236}">
                <a16:creationId xmlns:a16="http://schemas.microsoft.com/office/drawing/2014/main" id="{372BF707-73D6-4843-802D-8E31220F0144}"/>
              </a:ext>
            </a:extLst>
          </p:cNvPr>
          <p:cNvSpPr txBox="1"/>
          <p:nvPr/>
        </p:nvSpPr>
        <p:spPr>
          <a:xfrm>
            <a:off x="7214374" y="223375"/>
            <a:ext cx="2073003" cy="461665"/>
          </a:xfrm>
          <a:prstGeom prst="rect">
            <a:avLst/>
          </a:prstGeom>
          <a:solidFill>
            <a:schemeClr val="bg1"/>
          </a:solidFill>
        </p:spPr>
        <p:txBody>
          <a:bodyPr wrap="none" rtlCol="0">
            <a:spAutoFit/>
          </a:bodyPr>
          <a:lstStyle/>
          <a:p>
            <a:r>
              <a:rPr kumimoji="1" lang="en-US" altLang="ja-JP" sz="2400" dirty="0"/>
              <a:t>spectrometer</a:t>
            </a:r>
            <a:endParaRPr kumimoji="1" lang="ja-JP" altLang="en-US" sz="2400" dirty="0"/>
          </a:p>
        </p:txBody>
      </p:sp>
      <p:sp>
        <p:nvSpPr>
          <p:cNvPr id="29" name="テキスト ボックス 28">
            <a:extLst>
              <a:ext uri="{FF2B5EF4-FFF2-40B4-BE49-F238E27FC236}">
                <a16:creationId xmlns:a16="http://schemas.microsoft.com/office/drawing/2014/main" id="{7D9A8384-582A-4ED2-B147-65549A5EE876}"/>
              </a:ext>
            </a:extLst>
          </p:cNvPr>
          <p:cNvSpPr txBox="1"/>
          <p:nvPr/>
        </p:nvSpPr>
        <p:spPr>
          <a:xfrm>
            <a:off x="8754512" y="627796"/>
            <a:ext cx="886120" cy="400110"/>
          </a:xfrm>
          <a:prstGeom prst="rect">
            <a:avLst/>
          </a:prstGeom>
          <a:solidFill>
            <a:schemeClr val="bg1"/>
          </a:solidFill>
        </p:spPr>
        <p:txBody>
          <a:bodyPr wrap="square" rtlCol="0">
            <a:spAutoFit/>
          </a:bodyPr>
          <a:lstStyle/>
          <a:p>
            <a:pPr algn="ctr"/>
            <a:r>
              <a:rPr kumimoji="1" lang="en-US" altLang="ja-JP" sz="2000" dirty="0"/>
              <a:t>slit</a:t>
            </a:r>
            <a:endParaRPr kumimoji="1" lang="ja-JP" altLang="en-US" sz="2000" dirty="0"/>
          </a:p>
        </p:txBody>
      </p:sp>
      <p:sp>
        <p:nvSpPr>
          <p:cNvPr id="30" name="テキスト ボックス 29">
            <a:extLst>
              <a:ext uri="{FF2B5EF4-FFF2-40B4-BE49-F238E27FC236}">
                <a16:creationId xmlns:a16="http://schemas.microsoft.com/office/drawing/2014/main" id="{C0E6F4CB-5FA0-4387-8C6F-337FB62AFBE1}"/>
              </a:ext>
            </a:extLst>
          </p:cNvPr>
          <p:cNvSpPr txBox="1"/>
          <p:nvPr/>
        </p:nvSpPr>
        <p:spPr>
          <a:xfrm>
            <a:off x="9557470" y="54098"/>
            <a:ext cx="1270045" cy="830997"/>
          </a:xfrm>
          <a:prstGeom prst="rect">
            <a:avLst/>
          </a:prstGeom>
          <a:solidFill>
            <a:schemeClr val="bg1"/>
          </a:solidFill>
        </p:spPr>
        <p:txBody>
          <a:bodyPr wrap="square" rtlCol="0">
            <a:spAutoFit/>
          </a:bodyPr>
          <a:lstStyle/>
          <a:p>
            <a:r>
              <a:rPr kumimoji="1" lang="en-US" altLang="ja-JP" sz="2400" dirty="0"/>
              <a:t>Sample section</a:t>
            </a:r>
            <a:endParaRPr kumimoji="1" lang="ja-JP" altLang="en-US" sz="2400" dirty="0"/>
          </a:p>
        </p:txBody>
      </p:sp>
      <p:sp>
        <p:nvSpPr>
          <p:cNvPr id="31" name="テキスト ボックス 30">
            <a:extLst>
              <a:ext uri="{FF2B5EF4-FFF2-40B4-BE49-F238E27FC236}">
                <a16:creationId xmlns:a16="http://schemas.microsoft.com/office/drawing/2014/main" id="{92AF3119-2CD8-407D-8A40-F8A8610F7B67}"/>
              </a:ext>
            </a:extLst>
          </p:cNvPr>
          <p:cNvSpPr txBox="1"/>
          <p:nvPr/>
        </p:nvSpPr>
        <p:spPr>
          <a:xfrm>
            <a:off x="10871003" y="921125"/>
            <a:ext cx="1455208" cy="461665"/>
          </a:xfrm>
          <a:prstGeom prst="rect">
            <a:avLst/>
          </a:prstGeom>
          <a:solidFill>
            <a:schemeClr val="bg1"/>
          </a:solidFill>
        </p:spPr>
        <p:txBody>
          <a:bodyPr wrap="square" rtlCol="0">
            <a:spAutoFit/>
          </a:bodyPr>
          <a:lstStyle/>
          <a:p>
            <a:r>
              <a:rPr kumimoji="1" lang="en-US" altLang="ja-JP" sz="2400" dirty="0"/>
              <a:t>detector</a:t>
            </a:r>
            <a:endParaRPr kumimoji="1" lang="ja-JP" altLang="en-US" sz="2400" dirty="0"/>
          </a:p>
        </p:txBody>
      </p:sp>
      <p:sp>
        <p:nvSpPr>
          <p:cNvPr id="32" name="テキスト ボックス 31">
            <a:extLst>
              <a:ext uri="{FF2B5EF4-FFF2-40B4-BE49-F238E27FC236}">
                <a16:creationId xmlns:a16="http://schemas.microsoft.com/office/drawing/2014/main" id="{D77A42D8-BCDA-4476-BF00-BCF8BF19B744}"/>
              </a:ext>
            </a:extLst>
          </p:cNvPr>
          <p:cNvSpPr txBox="1"/>
          <p:nvPr/>
        </p:nvSpPr>
        <p:spPr>
          <a:xfrm>
            <a:off x="10627828" y="5628977"/>
            <a:ext cx="1455208" cy="461665"/>
          </a:xfrm>
          <a:prstGeom prst="rect">
            <a:avLst/>
          </a:prstGeom>
          <a:solidFill>
            <a:schemeClr val="bg1"/>
          </a:solidFill>
        </p:spPr>
        <p:txBody>
          <a:bodyPr wrap="square" rtlCol="0">
            <a:spAutoFit/>
          </a:bodyPr>
          <a:lstStyle/>
          <a:p>
            <a:r>
              <a:rPr kumimoji="1" lang="en-US" altLang="ja-JP" sz="2400" dirty="0"/>
              <a:t>detector</a:t>
            </a:r>
            <a:endParaRPr kumimoji="1" lang="ja-JP" altLang="en-US" sz="2400" dirty="0"/>
          </a:p>
        </p:txBody>
      </p:sp>
      <p:sp>
        <p:nvSpPr>
          <p:cNvPr id="33" name="テキスト ボックス 32">
            <a:extLst>
              <a:ext uri="{FF2B5EF4-FFF2-40B4-BE49-F238E27FC236}">
                <a16:creationId xmlns:a16="http://schemas.microsoft.com/office/drawing/2014/main" id="{3F7C0ED3-14BE-457B-A5DF-27B842CF6854}"/>
              </a:ext>
            </a:extLst>
          </p:cNvPr>
          <p:cNvSpPr txBox="1"/>
          <p:nvPr/>
        </p:nvSpPr>
        <p:spPr>
          <a:xfrm>
            <a:off x="8753225" y="3429000"/>
            <a:ext cx="2073003" cy="461665"/>
          </a:xfrm>
          <a:prstGeom prst="rect">
            <a:avLst/>
          </a:prstGeom>
          <a:solidFill>
            <a:schemeClr val="bg1"/>
          </a:solidFill>
        </p:spPr>
        <p:txBody>
          <a:bodyPr wrap="none" rtlCol="0">
            <a:spAutoFit/>
          </a:bodyPr>
          <a:lstStyle/>
          <a:p>
            <a:r>
              <a:rPr kumimoji="1" lang="en-US" altLang="ja-JP" sz="2400" dirty="0"/>
              <a:t>spectrometer</a:t>
            </a:r>
            <a:endParaRPr kumimoji="1" lang="ja-JP" altLang="en-US" sz="2400" dirty="0"/>
          </a:p>
        </p:txBody>
      </p:sp>
      <p:sp>
        <p:nvSpPr>
          <p:cNvPr id="34" name="テキスト ボックス 33">
            <a:extLst>
              <a:ext uri="{FF2B5EF4-FFF2-40B4-BE49-F238E27FC236}">
                <a16:creationId xmlns:a16="http://schemas.microsoft.com/office/drawing/2014/main" id="{364FA8DC-AA7C-4ACD-9848-DD71F428145F}"/>
              </a:ext>
            </a:extLst>
          </p:cNvPr>
          <p:cNvSpPr txBox="1"/>
          <p:nvPr/>
        </p:nvSpPr>
        <p:spPr>
          <a:xfrm>
            <a:off x="7124943" y="3159755"/>
            <a:ext cx="1270045" cy="830997"/>
          </a:xfrm>
          <a:prstGeom prst="rect">
            <a:avLst/>
          </a:prstGeom>
          <a:solidFill>
            <a:schemeClr val="bg1"/>
          </a:solidFill>
        </p:spPr>
        <p:txBody>
          <a:bodyPr wrap="square" rtlCol="0">
            <a:spAutoFit/>
          </a:bodyPr>
          <a:lstStyle/>
          <a:p>
            <a:r>
              <a:rPr kumimoji="1" lang="en-US" altLang="ja-JP" sz="2400" dirty="0"/>
              <a:t>Sample section</a:t>
            </a:r>
            <a:endParaRPr kumimoji="1" lang="ja-JP" altLang="en-US" sz="2400" dirty="0"/>
          </a:p>
        </p:txBody>
      </p:sp>
      <p:sp>
        <p:nvSpPr>
          <p:cNvPr id="35" name="テキスト ボックス 34">
            <a:extLst>
              <a:ext uri="{FF2B5EF4-FFF2-40B4-BE49-F238E27FC236}">
                <a16:creationId xmlns:a16="http://schemas.microsoft.com/office/drawing/2014/main" id="{04E5A74C-777C-4534-8518-07B78F3CCAE0}"/>
              </a:ext>
            </a:extLst>
          </p:cNvPr>
          <p:cNvSpPr txBox="1"/>
          <p:nvPr/>
        </p:nvSpPr>
        <p:spPr>
          <a:xfrm>
            <a:off x="5629857" y="3652191"/>
            <a:ext cx="1136850" cy="830997"/>
          </a:xfrm>
          <a:prstGeom prst="rect">
            <a:avLst/>
          </a:prstGeom>
          <a:noFill/>
        </p:spPr>
        <p:txBody>
          <a:bodyPr wrap="none" rtlCol="0">
            <a:spAutoFit/>
          </a:bodyPr>
          <a:lstStyle/>
          <a:p>
            <a:r>
              <a:rPr kumimoji="1" lang="en-US" altLang="ja-JP" sz="2400" dirty="0"/>
              <a:t>Light </a:t>
            </a:r>
          </a:p>
          <a:p>
            <a:r>
              <a:rPr kumimoji="1" lang="en-US" altLang="ja-JP" sz="2400" dirty="0"/>
              <a:t>source</a:t>
            </a:r>
            <a:endParaRPr kumimoji="1" lang="ja-JP" altLang="en-US" sz="2400" dirty="0"/>
          </a:p>
        </p:txBody>
      </p:sp>
      <p:sp>
        <p:nvSpPr>
          <p:cNvPr id="36" name="テキスト ボックス 35">
            <a:extLst>
              <a:ext uri="{FF2B5EF4-FFF2-40B4-BE49-F238E27FC236}">
                <a16:creationId xmlns:a16="http://schemas.microsoft.com/office/drawing/2014/main" id="{826EC699-473F-4FFE-9AE9-AEE3C7449AD4}"/>
              </a:ext>
            </a:extLst>
          </p:cNvPr>
          <p:cNvSpPr txBox="1"/>
          <p:nvPr/>
        </p:nvSpPr>
        <p:spPr>
          <a:xfrm>
            <a:off x="7727142" y="2794268"/>
            <a:ext cx="2052165" cy="400110"/>
          </a:xfrm>
          <a:prstGeom prst="rect">
            <a:avLst/>
          </a:prstGeom>
          <a:solidFill>
            <a:schemeClr val="bg1"/>
          </a:solidFill>
        </p:spPr>
        <p:txBody>
          <a:bodyPr wrap="none" rtlCol="0">
            <a:spAutoFit/>
          </a:bodyPr>
          <a:lstStyle/>
          <a:p>
            <a:r>
              <a:rPr kumimoji="1" lang="en-US" altLang="ja-JP" sz="2000" dirty="0"/>
              <a:t>monochromator</a:t>
            </a:r>
            <a:endParaRPr kumimoji="1" lang="ja-JP" altLang="en-US" sz="2000" dirty="0"/>
          </a:p>
        </p:txBody>
      </p:sp>
      <p:sp>
        <p:nvSpPr>
          <p:cNvPr id="37" name="テキスト ボックス 36">
            <a:extLst>
              <a:ext uri="{FF2B5EF4-FFF2-40B4-BE49-F238E27FC236}">
                <a16:creationId xmlns:a16="http://schemas.microsoft.com/office/drawing/2014/main" id="{36EFBF99-78B8-48D4-BB1F-4F9CC7E17487}"/>
              </a:ext>
            </a:extLst>
          </p:cNvPr>
          <p:cNvSpPr txBox="1"/>
          <p:nvPr/>
        </p:nvSpPr>
        <p:spPr>
          <a:xfrm>
            <a:off x="7694247" y="5639579"/>
            <a:ext cx="2085060" cy="400110"/>
          </a:xfrm>
          <a:prstGeom prst="rect">
            <a:avLst/>
          </a:prstGeom>
          <a:solidFill>
            <a:schemeClr val="bg1"/>
          </a:solidFill>
        </p:spPr>
        <p:txBody>
          <a:bodyPr wrap="square" rtlCol="0">
            <a:spAutoFit/>
          </a:bodyPr>
          <a:lstStyle/>
          <a:p>
            <a:pPr algn="ctr"/>
            <a:r>
              <a:rPr kumimoji="1" lang="en-US" altLang="ja-JP" sz="2000" dirty="0"/>
              <a:t>polychromator</a:t>
            </a:r>
            <a:endParaRPr kumimoji="1" lang="ja-JP" altLang="en-US" sz="2000" dirty="0"/>
          </a:p>
        </p:txBody>
      </p:sp>
      <p:sp>
        <p:nvSpPr>
          <p:cNvPr id="38" name="正方形/長方形 37">
            <a:extLst>
              <a:ext uri="{FF2B5EF4-FFF2-40B4-BE49-F238E27FC236}">
                <a16:creationId xmlns:a16="http://schemas.microsoft.com/office/drawing/2014/main" id="{D6AAD559-60BB-49FE-B224-432A8A671310}"/>
              </a:ext>
            </a:extLst>
          </p:cNvPr>
          <p:cNvSpPr/>
          <p:nvPr/>
        </p:nvSpPr>
        <p:spPr>
          <a:xfrm>
            <a:off x="5767502" y="6230204"/>
            <a:ext cx="6089716" cy="5736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8" name="テキスト ボックス 7"/>
              <p:cNvSpPr txBox="1"/>
              <p:nvPr/>
            </p:nvSpPr>
            <p:spPr>
              <a:xfrm>
                <a:off x="2873829" y="3674613"/>
                <a:ext cx="2790371"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000" dirty="0"/>
                  <a:t>Using interference of diffracted light</a:t>
                </a:r>
              </a:p>
              <a:p>
                <a:endParaRPr lang="en-US" altLang="ja-JP" sz="2000" dirty="0"/>
              </a:p>
              <a:p>
                <a:r>
                  <a:rPr lang="en-US" altLang="ja-JP" sz="2000" dirty="0"/>
                  <a:t>Light of different wavelengths strengthens each other at different angles of reflection</a:t>
                </a:r>
              </a:p>
              <a:p>
                <a:pPr/>
                <a14:m>
                  <m:oMathPara xmlns:m="http://schemas.openxmlformats.org/officeDocument/2006/math">
                    <m:oMathParaPr>
                      <m:jc m:val="centerGroup"/>
                    </m:oMathParaPr>
                    <m:oMath xmlns:m="http://schemas.openxmlformats.org/officeDocument/2006/math">
                      <m:r>
                        <a:rPr lang="en-US" altLang="ja-JP" sz="2000" b="0" i="1" smtClean="0">
                          <a:latin typeface="Cambria Math"/>
                        </a:rPr>
                        <m:t>𝑑</m:t>
                      </m:r>
                      <m:d>
                        <m:dPr>
                          <m:ctrlPr>
                            <a:rPr lang="en-US" altLang="ja-JP" sz="2000" b="0" i="1" smtClean="0">
                              <a:latin typeface="Cambria Math" panose="02040503050406030204" pitchFamily="18" charset="0"/>
                            </a:rPr>
                          </m:ctrlPr>
                        </m:dPr>
                        <m:e>
                          <m:func>
                            <m:funcPr>
                              <m:ctrlPr>
                                <a:rPr lang="en-US" altLang="ja-JP" sz="2000" b="0" i="1" smtClean="0">
                                  <a:latin typeface="Cambria Math" panose="02040503050406030204" pitchFamily="18" charset="0"/>
                                </a:rPr>
                              </m:ctrlPr>
                            </m:funcPr>
                            <m:fName>
                              <m:r>
                                <m:rPr>
                                  <m:sty m:val="p"/>
                                </m:rPr>
                                <a:rPr lang="en-US" altLang="ja-JP" sz="2000" b="0" i="0" smtClean="0">
                                  <a:latin typeface="Cambria Math"/>
                                </a:rPr>
                                <m:t>sin</m:t>
                              </m:r>
                            </m:fName>
                            <m:e>
                              <m:r>
                                <a:rPr lang="ja-JP" altLang="en-US" sz="2000" b="0" i="1" smtClean="0">
                                  <a:latin typeface="Cambria Math" panose="02040503050406030204" pitchFamily="18" charset="0"/>
                                </a:rPr>
                                <m:t>𝛼</m:t>
                              </m:r>
                              <m:r>
                                <a:rPr lang="en-US" altLang="ja-JP" sz="2000" b="0" i="1" smtClean="0">
                                  <a:latin typeface="Cambria Math"/>
                                </a:rPr>
                                <m:t>+</m:t>
                              </m:r>
                              <m:func>
                                <m:funcPr>
                                  <m:ctrlPr>
                                    <a:rPr lang="en-US" altLang="ja-JP" sz="2000" b="0" i="1" smtClean="0">
                                      <a:latin typeface="Cambria Math" panose="02040503050406030204" pitchFamily="18" charset="0"/>
                                    </a:rPr>
                                  </m:ctrlPr>
                                </m:funcPr>
                                <m:fName>
                                  <m:r>
                                    <m:rPr>
                                      <m:sty m:val="p"/>
                                    </m:rPr>
                                    <a:rPr lang="en-US" altLang="ja-JP" sz="2000" b="0" i="0" smtClean="0">
                                      <a:latin typeface="Cambria Math"/>
                                    </a:rPr>
                                    <m:t>sin</m:t>
                                  </m:r>
                                </m:fName>
                                <m:e>
                                  <m:r>
                                    <a:rPr lang="ja-JP" altLang="en-US" sz="2000" b="0" i="1" smtClean="0">
                                      <a:latin typeface="Cambria Math" panose="02040503050406030204" pitchFamily="18" charset="0"/>
                                    </a:rPr>
                                    <m:t>𝛽</m:t>
                                  </m:r>
                                </m:e>
                              </m:func>
                            </m:e>
                          </m:func>
                        </m:e>
                      </m:d>
                      <m:r>
                        <a:rPr lang="en-US" altLang="ja-JP" sz="2000" b="0" i="1" smtClean="0">
                          <a:latin typeface="Cambria Math"/>
                        </a:rPr>
                        <m:t>=</m:t>
                      </m:r>
                      <m:r>
                        <a:rPr lang="en-US" altLang="ja-JP" sz="2000" b="0" i="1" smtClean="0">
                          <a:latin typeface="Cambria Math" panose="02040503050406030204" pitchFamily="18" charset="0"/>
                        </a:rPr>
                        <m:t>𝑛</m:t>
                      </m:r>
                      <m:r>
                        <a:rPr lang="ja-JP" altLang="en-US" sz="2000" b="0" i="1" smtClean="0">
                          <a:latin typeface="Cambria Math"/>
                        </a:rPr>
                        <m:t>𝜆</m:t>
                      </m:r>
                    </m:oMath>
                  </m:oMathPara>
                </a14:m>
                <a:endParaRPr lang="en-US" altLang="ja-JP" sz="20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2873829" y="3674613"/>
                <a:ext cx="2790371" cy="2862322"/>
              </a:xfrm>
              <a:prstGeom prst="rect">
                <a:avLst/>
              </a:prstGeom>
              <a:blipFill>
                <a:blip r:embed="rId4"/>
                <a:stretch>
                  <a:fillRect l="-2179" t="-1277" b="-1064"/>
                </a:stretch>
              </a:blipFill>
            </p:spPr>
            <p:txBody>
              <a:bodyPr/>
              <a:lstStyle/>
              <a:p>
                <a:r>
                  <a:rPr lang="ja-JP" altLang="en-US">
                    <a:noFill/>
                  </a:rPr>
                  <a:t> </a:t>
                </a:r>
              </a:p>
            </p:txBody>
          </p:sp>
        </mc:Fallback>
      </mc:AlternateContent>
      <p:sp>
        <p:nvSpPr>
          <p:cNvPr id="40" name="テキスト ボックス 39">
            <a:extLst>
              <a:ext uri="{FF2B5EF4-FFF2-40B4-BE49-F238E27FC236}">
                <a16:creationId xmlns:a16="http://schemas.microsoft.com/office/drawing/2014/main" id="{5ECB281C-0DD0-412E-943A-29846295FB5B}"/>
              </a:ext>
            </a:extLst>
          </p:cNvPr>
          <p:cNvSpPr txBox="1"/>
          <p:nvPr/>
        </p:nvSpPr>
        <p:spPr>
          <a:xfrm>
            <a:off x="394180" y="1623829"/>
            <a:ext cx="1054100" cy="461665"/>
          </a:xfrm>
          <a:prstGeom prst="rect">
            <a:avLst/>
          </a:prstGeom>
          <a:solidFill>
            <a:schemeClr val="bg1"/>
          </a:solidFill>
        </p:spPr>
        <p:txBody>
          <a:bodyPr wrap="square" rtlCol="0">
            <a:spAutoFit/>
          </a:bodyPr>
          <a:lstStyle/>
          <a:p>
            <a:r>
              <a:rPr kumimoji="1" lang="en-US" altLang="ja-JP" sz="2400" b="1" dirty="0"/>
              <a:t>prism</a:t>
            </a:r>
            <a:endParaRPr kumimoji="1" lang="ja-JP" altLang="en-US" sz="2400" b="1" dirty="0"/>
          </a:p>
        </p:txBody>
      </p:sp>
      <p:sp>
        <p:nvSpPr>
          <p:cNvPr id="42" name="テキスト ボックス 41">
            <a:extLst>
              <a:ext uri="{FF2B5EF4-FFF2-40B4-BE49-F238E27FC236}">
                <a16:creationId xmlns:a16="http://schemas.microsoft.com/office/drawing/2014/main" id="{F2E428A3-6B2C-4AA0-8E14-F1C2E303F7AE}"/>
              </a:ext>
            </a:extLst>
          </p:cNvPr>
          <p:cNvSpPr txBox="1"/>
          <p:nvPr/>
        </p:nvSpPr>
        <p:spPr>
          <a:xfrm>
            <a:off x="2629199" y="1615832"/>
            <a:ext cx="1403671" cy="461665"/>
          </a:xfrm>
          <a:prstGeom prst="rect">
            <a:avLst/>
          </a:prstGeom>
          <a:solidFill>
            <a:schemeClr val="bg1"/>
          </a:solidFill>
        </p:spPr>
        <p:txBody>
          <a:bodyPr wrap="square" rtlCol="0">
            <a:spAutoFit/>
          </a:bodyPr>
          <a:lstStyle/>
          <a:p>
            <a:r>
              <a:rPr lang="en-US" altLang="ja-JP" sz="2400" b="1" dirty="0"/>
              <a:t>g</a:t>
            </a:r>
            <a:r>
              <a:rPr kumimoji="1" lang="en-US" altLang="ja-JP" sz="2400" b="1" dirty="0"/>
              <a:t>rating</a:t>
            </a:r>
            <a:endParaRPr kumimoji="1" lang="ja-JP" altLang="en-US" sz="2400" b="1" dirty="0"/>
          </a:p>
        </p:txBody>
      </p:sp>
    </p:spTree>
    <p:extLst>
      <p:ext uri="{BB962C8B-B14F-4D97-AF65-F5344CB8AC3E}">
        <p14:creationId xmlns:p14="http://schemas.microsoft.com/office/powerpoint/2010/main" val="220855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Sample compartment</a:t>
            </a:r>
            <a:endParaRPr kumimoji="1" lang="ja-JP" altLang="en-US" dirty="0"/>
          </a:p>
        </p:txBody>
      </p:sp>
      <p:pic>
        <p:nvPicPr>
          <p:cNvPr id="3" name="図 2"/>
          <p:cNvPicPr>
            <a:picLocks noChangeAspect="1"/>
          </p:cNvPicPr>
          <p:nvPr/>
        </p:nvPicPr>
        <p:blipFill>
          <a:blip r:embed="rId2"/>
          <a:stretch>
            <a:fillRect/>
          </a:stretch>
        </p:blipFill>
        <p:spPr>
          <a:xfrm>
            <a:off x="5238524" y="2303228"/>
            <a:ext cx="6801076" cy="4189647"/>
          </a:xfrm>
          <a:prstGeom prst="rect">
            <a:avLst/>
          </a:prstGeom>
        </p:spPr>
      </p:pic>
      <p:sp>
        <p:nvSpPr>
          <p:cNvPr id="4" name="テキスト ボックス 3"/>
          <p:cNvSpPr txBox="1"/>
          <p:nvPr/>
        </p:nvSpPr>
        <p:spPr>
          <a:xfrm>
            <a:off x="455660" y="1501685"/>
            <a:ext cx="4941839" cy="129266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400" dirty="0"/>
              <a:t>Single beam</a:t>
            </a:r>
            <a:endParaRPr lang="en-US" altLang="ja-JP" sz="2400" dirty="0"/>
          </a:p>
          <a:p>
            <a:r>
              <a:rPr kumimoji="1" lang="ja-JP" altLang="en-US" dirty="0"/>
              <a:t>①　</a:t>
            </a:r>
            <a:r>
              <a:rPr kumimoji="1" lang="en-US" altLang="ja-JP" dirty="0"/>
              <a:t>Measurement without sample</a:t>
            </a:r>
            <a:r>
              <a:rPr lang="ja-JP" altLang="en-US" dirty="0"/>
              <a:t>　</a:t>
            </a:r>
            <a:r>
              <a:rPr lang="en-US" altLang="ja-JP" i="1" dirty="0">
                <a:latin typeface="Times New Roman" panose="02020603050405020304" pitchFamily="18" charset="0"/>
                <a:cs typeface="Times New Roman" panose="02020603050405020304" pitchFamily="18" charset="0"/>
              </a:rPr>
              <a:t>I</a:t>
            </a:r>
            <a:r>
              <a:rPr lang="en-US" altLang="ja-JP" baseline="-25000" dirty="0"/>
              <a:t>0</a:t>
            </a:r>
          </a:p>
          <a:p>
            <a:endParaRPr kumimoji="1" lang="en-US" altLang="ja-JP" dirty="0"/>
          </a:p>
          <a:p>
            <a:r>
              <a:rPr lang="ja-JP" altLang="en-US" dirty="0"/>
              <a:t>②　</a:t>
            </a:r>
            <a:r>
              <a:rPr lang="en-US" altLang="ja-JP" dirty="0"/>
              <a:t>Measurement with sample</a:t>
            </a:r>
            <a:r>
              <a:rPr lang="ja-JP" altLang="en-US" dirty="0"/>
              <a:t>　</a:t>
            </a:r>
            <a:r>
              <a:rPr lang="en-US" altLang="ja-JP" i="1" dirty="0">
                <a:latin typeface="Times New Roman" panose="02020603050405020304" pitchFamily="18" charset="0"/>
                <a:cs typeface="Times New Roman" panose="02020603050405020304" pitchFamily="18" charset="0"/>
              </a:rPr>
              <a:t>I</a:t>
            </a:r>
            <a:endParaRPr kumimoji="1" lang="ja-JP" altLang="en-US" dirty="0"/>
          </a:p>
        </p:txBody>
      </p:sp>
      <p:sp>
        <p:nvSpPr>
          <p:cNvPr id="5" name="テキスト ボックス 4"/>
          <p:cNvSpPr txBox="1"/>
          <p:nvPr/>
        </p:nvSpPr>
        <p:spPr>
          <a:xfrm>
            <a:off x="422702" y="3898007"/>
            <a:ext cx="4657196" cy="2462213"/>
          </a:xfrm>
          <a:prstGeom prst="rect">
            <a:avLst/>
          </a:prstGeom>
          <a:noFill/>
        </p:spPr>
        <p:txBody>
          <a:bodyPr wrap="square" rtlCol="0">
            <a:spAutoFit/>
          </a:bodyPr>
          <a:lstStyle/>
          <a:p>
            <a:r>
              <a:rPr lang="en-US" altLang="ja-JP" sz="2800" dirty="0"/>
              <a:t>Double beam</a:t>
            </a:r>
          </a:p>
          <a:p>
            <a:r>
              <a:rPr lang="ja-JP" altLang="en-US" dirty="0"/>
              <a:t>①　</a:t>
            </a:r>
            <a:r>
              <a:rPr lang="en-US" altLang="ja-JP" dirty="0"/>
              <a:t>Measuring the difference in detecting sensitivity between two optical paths</a:t>
            </a:r>
            <a:endParaRPr kumimoji="1" lang="en-US" altLang="ja-JP" dirty="0"/>
          </a:p>
          <a:p>
            <a:endParaRPr lang="en-US" altLang="ja-JP" dirty="0"/>
          </a:p>
          <a:p>
            <a:endParaRPr kumimoji="1" lang="en-US" altLang="ja-JP" dirty="0"/>
          </a:p>
          <a:p>
            <a:r>
              <a:rPr lang="ja-JP" altLang="en-US" dirty="0"/>
              <a:t>②　</a:t>
            </a:r>
            <a:r>
              <a:rPr lang="en-US" altLang="ja-JP" dirty="0"/>
              <a:t>Simultaneous measurement</a:t>
            </a:r>
          </a:p>
          <a:p>
            <a:r>
              <a:rPr lang="en-US" altLang="ja-JP" dirty="0"/>
              <a:t>Measurement without sample</a:t>
            </a:r>
            <a:r>
              <a:rPr lang="ja-JP" altLang="en-US" dirty="0"/>
              <a:t>　</a:t>
            </a:r>
            <a:r>
              <a:rPr lang="en-US" altLang="ja-JP" i="1" dirty="0">
                <a:latin typeface="Times New Roman" panose="02020603050405020304" pitchFamily="18" charset="0"/>
                <a:cs typeface="Times New Roman" panose="02020603050405020304" pitchFamily="18" charset="0"/>
              </a:rPr>
              <a:t>I</a:t>
            </a:r>
            <a:r>
              <a:rPr lang="en-US" altLang="ja-JP" baseline="-25000" dirty="0"/>
              <a:t>0</a:t>
            </a:r>
          </a:p>
          <a:p>
            <a:r>
              <a:rPr lang="en-US" altLang="ja-JP" dirty="0"/>
              <a:t>Measurement with sample</a:t>
            </a:r>
            <a:r>
              <a:rPr lang="ja-JP" altLang="en-US" dirty="0"/>
              <a:t>　</a:t>
            </a:r>
            <a:r>
              <a:rPr lang="en-US" altLang="ja-JP" i="1" dirty="0">
                <a:latin typeface="Times New Roman" panose="02020603050405020304" pitchFamily="18" charset="0"/>
                <a:cs typeface="Times New Roman" panose="02020603050405020304" pitchFamily="18" charset="0"/>
              </a:rPr>
              <a:t>I</a:t>
            </a:r>
            <a:endParaRPr lang="ja-JP" altLang="en-US" dirty="0"/>
          </a:p>
        </p:txBody>
      </p:sp>
      <p:sp>
        <p:nvSpPr>
          <p:cNvPr id="6" name="テキスト ボックス 5">
            <a:extLst>
              <a:ext uri="{FF2B5EF4-FFF2-40B4-BE49-F238E27FC236}">
                <a16:creationId xmlns:a16="http://schemas.microsoft.com/office/drawing/2014/main" id="{6A856236-06F9-4DBD-B5C2-88728FEC64DD}"/>
              </a:ext>
            </a:extLst>
          </p:cNvPr>
          <p:cNvSpPr txBox="1"/>
          <p:nvPr/>
        </p:nvSpPr>
        <p:spPr>
          <a:xfrm>
            <a:off x="5765697" y="6032965"/>
            <a:ext cx="6019903" cy="830997"/>
          </a:xfrm>
          <a:prstGeom prst="rect">
            <a:avLst/>
          </a:prstGeom>
          <a:solidFill>
            <a:schemeClr val="bg1"/>
          </a:solidFill>
        </p:spPr>
        <p:txBody>
          <a:bodyPr wrap="square" rtlCol="0">
            <a:spAutoFit/>
          </a:bodyPr>
          <a:lstStyle/>
          <a:p>
            <a:r>
              <a:rPr kumimoji="1" lang="en-US" altLang="ja-JP" sz="2400" dirty="0"/>
              <a:t>Example of double beam set up</a:t>
            </a:r>
          </a:p>
          <a:p>
            <a:endParaRPr kumimoji="1" lang="ja-JP" altLang="en-US" sz="2400" dirty="0"/>
          </a:p>
        </p:txBody>
      </p:sp>
      <p:sp>
        <p:nvSpPr>
          <p:cNvPr id="7" name="矢印: 下 6">
            <a:extLst>
              <a:ext uri="{FF2B5EF4-FFF2-40B4-BE49-F238E27FC236}">
                <a16:creationId xmlns:a16="http://schemas.microsoft.com/office/drawing/2014/main" id="{528A8707-2915-41E2-8DBC-E2B4D7ED4691}"/>
              </a:ext>
            </a:extLst>
          </p:cNvPr>
          <p:cNvSpPr/>
          <p:nvPr/>
        </p:nvSpPr>
        <p:spPr>
          <a:xfrm>
            <a:off x="1701800" y="2148016"/>
            <a:ext cx="457200" cy="3680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下 7">
            <a:extLst>
              <a:ext uri="{FF2B5EF4-FFF2-40B4-BE49-F238E27FC236}">
                <a16:creationId xmlns:a16="http://schemas.microsoft.com/office/drawing/2014/main" id="{B7A546F7-B4DC-4683-8761-31A0FCFE6BAF}"/>
              </a:ext>
            </a:extLst>
          </p:cNvPr>
          <p:cNvSpPr/>
          <p:nvPr/>
        </p:nvSpPr>
        <p:spPr>
          <a:xfrm>
            <a:off x="1701800" y="4988306"/>
            <a:ext cx="457200" cy="3680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E5641567-D056-4DC3-A44A-F10F53DEDC69}"/>
              </a:ext>
            </a:extLst>
          </p:cNvPr>
          <p:cNvSpPr txBox="1"/>
          <p:nvPr/>
        </p:nvSpPr>
        <p:spPr>
          <a:xfrm>
            <a:off x="8020473" y="2701784"/>
            <a:ext cx="1510350" cy="369332"/>
          </a:xfrm>
          <a:prstGeom prst="rect">
            <a:avLst/>
          </a:prstGeom>
          <a:solidFill>
            <a:schemeClr val="bg1"/>
          </a:solidFill>
        </p:spPr>
        <p:txBody>
          <a:bodyPr wrap="none" rtlCol="0">
            <a:spAutoFit/>
          </a:bodyPr>
          <a:lstStyle/>
          <a:p>
            <a:r>
              <a:rPr kumimoji="1" lang="en-US" altLang="ja-JP" dirty="0"/>
              <a:t>With sample</a:t>
            </a:r>
            <a:endParaRPr kumimoji="1" lang="ja-JP" altLang="en-US" dirty="0"/>
          </a:p>
        </p:txBody>
      </p:sp>
      <p:sp>
        <p:nvSpPr>
          <p:cNvPr id="11" name="テキスト ボックス 10">
            <a:extLst>
              <a:ext uri="{FF2B5EF4-FFF2-40B4-BE49-F238E27FC236}">
                <a16:creationId xmlns:a16="http://schemas.microsoft.com/office/drawing/2014/main" id="{F273DAB4-A9A6-4DF3-A6B5-C9CA441D3E54}"/>
              </a:ext>
            </a:extLst>
          </p:cNvPr>
          <p:cNvSpPr txBox="1"/>
          <p:nvPr/>
        </p:nvSpPr>
        <p:spPr>
          <a:xfrm>
            <a:off x="7797904" y="4282975"/>
            <a:ext cx="1856598" cy="646331"/>
          </a:xfrm>
          <a:prstGeom prst="rect">
            <a:avLst/>
          </a:prstGeom>
          <a:solidFill>
            <a:schemeClr val="bg1"/>
          </a:solidFill>
        </p:spPr>
        <p:txBody>
          <a:bodyPr wrap="none" rtlCol="0">
            <a:spAutoFit/>
          </a:bodyPr>
          <a:lstStyle/>
          <a:p>
            <a:r>
              <a:rPr kumimoji="1" lang="en-US" altLang="ja-JP" dirty="0"/>
              <a:t>Without sample</a:t>
            </a:r>
          </a:p>
          <a:p>
            <a:r>
              <a:rPr lang="en-US" altLang="ja-JP" dirty="0"/>
              <a:t>=reference</a:t>
            </a:r>
            <a:endParaRPr kumimoji="1" lang="ja-JP" altLang="en-US" dirty="0"/>
          </a:p>
        </p:txBody>
      </p:sp>
      <p:sp>
        <p:nvSpPr>
          <p:cNvPr id="12" name="テキスト ボックス 11">
            <a:extLst>
              <a:ext uri="{FF2B5EF4-FFF2-40B4-BE49-F238E27FC236}">
                <a16:creationId xmlns:a16="http://schemas.microsoft.com/office/drawing/2014/main" id="{373C9289-D551-41D9-88C6-D9B8BE9573E5}"/>
              </a:ext>
            </a:extLst>
          </p:cNvPr>
          <p:cNvSpPr txBox="1"/>
          <p:nvPr/>
        </p:nvSpPr>
        <p:spPr>
          <a:xfrm>
            <a:off x="4807424" y="3244334"/>
            <a:ext cx="1625766" cy="369332"/>
          </a:xfrm>
          <a:prstGeom prst="rect">
            <a:avLst/>
          </a:prstGeom>
          <a:solidFill>
            <a:schemeClr val="bg1"/>
          </a:solidFill>
        </p:spPr>
        <p:txBody>
          <a:bodyPr wrap="none" rtlCol="0">
            <a:spAutoFit/>
          </a:bodyPr>
          <a:lstStyle/>
          <a:p>
            <a:r>
              <a:rPr kumimoji="1" lang="en-US" altLang="ja-JP" dirty="0"/>
              <a:t>Spectrometer</a:t>
            </a:r>
            <a:endParaRPr kumimoji="1" lang="ja-JP" altLang="en-US" dirty="0"/>
          </a:p>
        </p:txBody>
      </p:sp>
    </p:spTree>
    <p:extLst>
      <p:ext uri="{BB962C8B-B14F-4D97-AF65-F5344CB8AC3E}">
        <p14:creationId xmlns:p14="http://schemas.microsoft.com/office/powerpoint/2010/main" val="2969517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73025"/>
            <a:ext cx="10515600" cy="1325563"/>
          </a:xfrm>
        </p:spPr>
        <p:txBody>
          <a:bodyPr/>
          <a:lstStyle/>
          <a:p>
            <a:r>
              <a:rPr kumimoji="1" lang="en-US" altLang="ja-JP" dirty="0"/>
              <a:t>Detector</a:t>
            </a:r>
            <a:endParaRPr kumimoji="1" lang="ja-JP" altLang="en-US" dirty="0"/>
          </a:p>
        </p:txBody>
      </p:sp>
      <p:sp>
        <p:nvSpPr>
          <p:cNvPr id="3" name="コンテンツ プレースホルダー 2"/>
          <p:cNvSpPr>
            <a:spLocks noGrp="1"/>
          </p:cNvSpPr>
          <p:nvPr>
            <p:ph idx="1"/>
          </p:nvPr>
        </p:nvSpPr>
        <p:spPr>
          <a:xfrm>
            <a:off x="381000" y="1111250"/>
            <a:ext cx="8547100" cy="5746750"/>
          </a:xfrm>
        </p:spPr>
        <p:txBody>
          <a:bodyPr>
            <a:normAutofit/>
          </a:bodyPr>
          <a:lstStyle/>
          <a:p>
            <a:r>
              <a:rPr lang="en-US" altLang="ja-JP" dirty="0"/>
              <a:t>Si photodiode (1100-180 nm)</a:t>
            </a:r>
            <a:endParaRPr kumimoji="1" lang="en-US" altLang="ja-JP" dirty="0"/>
          </a:p>
          <a:p>
            <a:pPr marL="457200" lvl="1" indent="0">
              <a:buNone/>
            </a:pPr>
            <a:r>
              <a:rPr lang="en-US" altLang="ja-JP" dirty="0"/>
              <a:t>Sensitivity is stable over a wide range of wavelengths (sensitivity is lower than PMT)</a:t>
            </a:r>
          </a:p>
          <a:p>
            <a:r>
              <a:rPr lang="en-US" altLang="ja-JP" dirty="0"/>
              <a:t>Photomultiplier tube</a:t>
            </a:r>
            <a:r>
              <a:rPr lang="ja-JP" altLang="en-US" dirty="0"/>
              <a:t>（</a:t>
            </a:r>
            <a:r>
              <a:rPr lang="en-US" altLang="ja-JP" dirty="0"/>
              <a:t>PMT) (200-900 nm)</a:t>
            </a:r>
          </a:p>
          <a:p>
            <a:pPr marL="0" indent="0">
              <a:buNone/>
            </a:pPr>
            <a:r>
              <a:rPr kumimoji="1" lang="ja-JP" altLang="en-US" dirty="0"/>
              <a:t>　</a:t>
            </a:r>
            <a:r>
              <a:rPr kumimoji="1" lang="en-US" altLang="ja-JP" dirty="0"/>
              <a:t>High sensitivity</a:t>
            </a:r>
          </a:p>
          <a:p>
            <a:pPr marL="0" indent="0">
              <a:buNone/>
            </a:pPr>
            <a:endParaRPr kumimoji="1" lang="en-US" altLang="ja-JP" dirty="0"/>
          </a:p>
          <a:p>
            <a:r>
              <a:rPr lang="en-US" altLang="ja-JP" dirty="0"/>
              <a:t>Photodiode for Nera-Infrared light</a:t>
            </a:r>
          </a:p>
          <a:p>
            <a:pPr lvl="1"/>
            <a:r>
              <a:rPr lang="en-US" altLang="ja-JP" dirty="0" err="1"/>
              <a:t>InGaAs</a:t>
            </a:r>
            <a:r>
              <a:rPr lang="ja-JP" altLang="en-US" dirty="0"/>
              <a:t>　</a:t>
            </a:r>
            <a:r>
              <a:rPr lang="en-US" altLang="ja-JP" dirty="0"/>
              <a:t>(800-1700 nm)</a:t>
            </a:r>
          </a:p>
          <a:p>
            <a:pPr lvl="1"/>
            <a:r>
              <a:rPr lang="en-US" altLang="ja-JP" dirty="0" err="1"/>
              <a:t>PbS</a:t>
            </a:r>
            <a:r>
              <a:rPr lang="en-US" altLang="ja-JP" dirty="0"/>
              <a:t> (1000-3500 nm)</a:t>
            </a:r>
          </a:p>
          <a:p>
            <a:endParaRPr lang="en-US" altLang="ja-JP" dirty="0"/>
          </a:p>
          <a:p>
            <a:r>
              <a:rPr lang="en-US" altLang="ja-JP" dirty="0"/>
              <a:t>multichannel detector </a:t>
            </a:r>
            <a:r>
              <a:rPr lang="en-US" altLang="ja-JP" b="1" dirty="0"/>
              <a:t>for polychromator</a:t>
            </a:r>
          </a:p>
          <a:p>
            <a:pPr marL="0" indent="0">
              <a:buNone/>
            </a:pPr>
            <a:r>
              <a:rPr lang="en-US" altLang="ja-JP" dirty="0"/>
              <a:t>    </a:t>
            </a:r>
            <a:r>
              <a:rPr lang="ja-JP" altLang="en-US" dirty="0"/>
              <a:t>・</a:t>
            </a:r>
            <a:r>
              <a:rPr lang="en-US" altLang="ja-JP" dirty="0"/>
              <a:t>Charge-Coupled Device (CCD) (800-400nm)</a:t>
            </a:r>
          </a:p>
        </p:txBody>
      </p:sp>
    </p:spTree>
    <p:extLst>
      <p:ext uri="{BB962C8B-B14F-4D97-AF65-F5344CB8AC3E}">
        <p14:creationId xmlns:p14="http://schemas.microsoft.com/office/powerpoint/2010/main" val="685131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0400" y="135579"/>
            <a:ext cx="10515600" cy="1325563"/>
          </a:xfrm>
        </p:spPr>
        <p:txBody>
          <a:bodyPr/>
          <a:lstStyle/>
          <a:p>
            <a:r>
              <a:rPr lang="en-US" altLang="ja-JP" dirty="0"/>
              <a:t>Do you remember?</a:t>
            </a:r>
            <a:endParaRPr kumimoji="1" lang="ja-JP" altLang="en-US" dirty="0"/>
          </a:p>
        </p:txBody>
      </p:sp>
      <p:sp>
        <p:nvSpPr>
          <p:cNvPr id="3" name="コンテンツ プレースホルダー 2"/>
          <p:cNvSpPr>
            <a:spLocks noGrp="1"/>
          </p:cNvSpPr>
          <p:nvPr>
            <p:ph idx="1"/>
          </p:nvPr>
        </p:nvSpPr>
        <p:spPr>
          <a:xfrm>
            <a:off x="838200" y="1351438"/>
            <a:ext cx="10515600" cy="5506561"/>
          </a:xfrm>
        </p:spPr>
        <p:txBody>
          <a:bodyPr>
            <a:normAutofit/>
          </a:bodyPr>
          <a:lstStyle/>
          <a:p>
            <a:r>
              <a:rPr lang="en-US" altLang="ja-JP" dirty="0"/>
              <a:t>Which of the following sentences regarding the Lambert-Beer law is incorrect?</a:t>
            </a:r>
          </a:p>
          <a:p>
            <a:endParaRPr lang="en-US" altLang="ja-JP" dirty="0"/>
          </a:p>
          <a:p>
            <a:endParaRPr lang="en-US" altLang="ja-JP" dirty="0">
              <a:solidFill>
                <a:srgbClr val="FF0000"/>
              </a:solidFill>
            </a:endParaRPr>
          </a:p>
          <a:p>
            <a:endParaRPr lang="en-US" altLang="ja-JP" dirty="0"/>
          </a:p>
          <a:p>
            <a:pPr lvl="1"/>
            <a:r>
              <a:rPr lang="en-US" altLang="ja-JP" dirty="0"/>
              <a:t>Beer-Lambert law states that transmittance is proportional to the concentration of solute and the optical path length.</a:t>
            </a:r>
          </a:p>
          <a:p>
            <a:pPr lvl="1"/>
            <a:endParaRPr lang="en-US" altLang="ja-JP" dirty="0"/>
          </a:p>
          <a:p>
            <a:pPr lvl="1"/>
            <a:r>
              <a:rPr lang="en-US" altLang="ja-JP" dirty="0"/>
              <a:t>To apply this law, the object to be measured must be uniform.</a:t>
            </a:r>
          </a:p>
          <a:p>
            <a:pPr lvl="1"/>
            <a:endParaRPr lang="en-US" altLang="ja-JP" dirty="0"/>
          </a:p>
          <a:p>
            <a:pPr lvl="1"/>
            <a:r>
              <a:rPr lang="en-US" altLang="ja-JP" dirty="0"/>
              <a:t>Under certain conditions, it is possible to quantify the concentrations of the three components using this law.</a:t>
            </a:r>
            <a:endParaRPr lang="ja-JP" altLang="en-US" dirty="0"/>
          </a:p>
        </p:txBody>
      </p:sp>
    </p:spTree>
    <p:extLst>
      <p:ext uri="{BB962C8B-B14F-4D97-AF65-F5344CB8AC3E}">
        <p14:creationId xmlns:p14="http://schemas.microsoft.com/office/powerpoint/2010/main" val="1675031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0400" y="135579"/>
            <a:ext cx="10515600" cy="1325563"/>
          </a:xfrm>
        </p:spPr>
        <p:txBody>
          <a:bodyPr/>
          <a:lstStyle/>
          <a:p>
            <a:r>
              <a:rPr kumimoji="1" lang="en-US" altLang="ja-JP" dirty="0"/>
              <a:t>Checking</a:t>
            </a:r>
            <a:endParaRPr kumimoji="1" lang="ja-JP" altLang="en-US" dirty="0"/>
          </a:p>
        </p:txBody>
      </p:sp>
      <p:sp>
        <p:nvSpPr>
          <p:cNvPr id="3" name="コンテンツ プレースホルダー 2"/>
          <p:cNvSpPr>
            <a:spLocks noGrp="1"/>
          </p:cNvSpPr>
          <p:nvPr>
            <p:ph idx="1"/>
          </p:nvPr>
        </p:nvSpPr>
        <p:spPr>
          <a:xfrm>
            <a:off x="838200" y="1351438"/>
            <a:ext cx="10515600" cy="5506561"/>
          </a:xfrm>
        </p:spPr>
        <p:txBody>
          <a:bodyPr>
            <a:normAutofit/>
          </a:bodyPr>
          <a:lstStyle/>
          <a:p>
            <a:r>
              <a:rPr lang="en-US" altLang="ja-JP" dirty="0"/>
              <a:t>Which of the following sentences regarding the Lambert-Beer law is incorrect?</a:t>
            </a:r>
          </a:p>
          <a:p>
            <a:endParaRPr lang="en-US" altLang="ja-JP" dirty="0"/>
          </a:p>
          <a:p>
            <a:endParaRPr lang="en-US" altLang="ja-JP" dirty="0">
              <a:solidFill>
                <a:srgbClr val="FF0000"/>
              </a:solidFill>
            </a:endParaRPr>
          </a:p>
          <a:p>
            <a:endParaRPr lang="en-US" altLang="ja-JP" dirty="0"/>
          </a:p>
          <a:p>
            <a:pPr lvl="1"/>
            <a:r>
              <a:rPr lang="en-US" altLang="ja-JP" dirty="0"/>
              <a:t>Beer-Lambert law states that transmittance is proportional to the concentration of solute and the optical path length.</a:t>
            </a:r>
          </a:p>
          <a:p>
            <a:pPr lvl="1"/>
            <a:endParaRPr lang="en-US" altLang="ja-JP" dirty="0"/>
          </a:p>
          <a:p>
            <a:pPr lvl="1"/>
            <a:r>
              <a:rPr lang="en-US" altLang="ja-JP" dirty="0"/>
              <a:t>To apply this law, the object to be measured must be uniform.</a:t>
            </a:r>
          </a:p>
          <a:p>
            <a:pPr lvl="1"/>
            <a:endParaRPr lang="en-US" altLang="ja-JP" dirty="0"/>
          </a:p>
          <a:p>
            <a:pPr lvl="1"/>
            <a:r>
              <a:rPr lang="en-US" altLang="ja-JP" dirty="0"/>
              <a:t>Under certain conditions, it is possible to quantify the concentrations of the three components using this law.</a:t>
            </a:r>
            <a:endParaRPr lang="ja-JP" altLang="en-US" dirty="0"/>
          </a:p>
        </p:txBody>
      </p:sp>
      <mc:AlternateContent xmlns:mc="http://schemas.openxmlformats.org/markup-compatibility/2006" xmlns:a14="http://schemas.microsoft.com/office/drawing/2010/main">
        <mc:Choice Requires="a14">
          <p:sp>
            <p:nvSpPr>
              <p:cNvPr id="4" name="テキスト ボックス 3">
                <a:extLst>
                  <a:ext uri="{FF2B5EF4-FFF2-40B4-BE49-F238E27FC236}">
                    <a16:creationId xmlns:a16="http://schemas.microsoft.com/office/drawing/2014/main" id="{53C66AA6-C229-4D7C-BCCC-595CA0BA91EC}"/>
                  </a:ext>
                </a:extLst>
              </p:cNvPr>
              <p:cNvSpPr txBox="1"/>
              <p:nvPr/>
            </p:nvSpPr>
            <p:spPr>
              <a:xfrm>
                <a:off x="2659254" y="2360765"/>
                <a:ext cx="6873485" cy="922176"/>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i="1">
                          <a:latin typeface="Cambria Math"/>
                        </a:rPr>
                        <m:t>𝐴</m:t>
                      </m:r>
                      <m:r>
                        <a:rPr lang="en-US" altLang="ja-JP" sz="2400" i="1" smtClean="0">
                          <a:latin typeface="Cambria Math"/>
                        </a:rPr>
                        <m:t>=−</m:t>
                      </m:r>
                      <m:func>
                        <m:funcPr>
                          <m:ctrlPr>
                            <a:rPr lang="en-US" altLang="ja-JP" sz="2400" i="1">
                              <a:latin typeface="Cambria Math" panose="02040503050406030204" pitchFamily="18" charset="0"/>
                            </a:rPr>
                          </m:ctrlPr>
                        </m:funcPr>
                        <m:fName>
                          <m:r>
                            <m:rPr>
                              <m:sty m:val="p"/>
                            </m:rPr>
                            <a:rPr lang="en-US" altLang="ja-JP" sz="2400">
                              <a:latin typeface="Cambria Math"/>
                            </a:rPr>
                            <m:t>log</m:t>
                          </m:r>
                        </m:fName>
                        <m:e>
                          <m:d>
                            <m:dPr>
                              <m:ctrlPr>
                                <a:rPr lang="en-US" altLang="ja-JP" sz="2400" i="1">
                                  <a:latin typeface="Cambria Math" panose="02040503050406030204" pitchFamily="18" charset="0"/>
                                </a:rPr>
                              </m:ctrlPr>
                            </m:dPr>
                            <m:e>
                              <m:f>
                                <m:fPr>
                                  <m:ctrlPr>
                                    <a:rPr lang="en-US" altLang="ja-JP" sz="2400" i="1">
                                      <a:latin typeface="Cambria Math" panose="02040503050406030204" pitchFamily="18" charset="0"/>
                                    </a:rPr>
                                  </m:ctrlPr>
                                </m:fPr>
                                <m:num>
                                  <m:r>
                                    <a:rPr lang="en-US" altLang="ja-JP" sz="2400" i="1">
                                      <a:latin typeface="Cambria Math"/>
                                    </a:rPr>
                                    <m:t>𝐼</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den>
                              </m:f>
                            </m:e>
                          </m:d>
                        </m:e>
                      </m:func>
                      <m:r>
                        <a:rPr lang="en-US" altLang="ja-JP" sz="2400" i="1">
                          <a:latin typeface="Cambria Math"/>
                        </a:rPr>
                        <m:t>=</m:t>
                      </m:r>
                      <m:r>
                        <a:rPr lang="ja-JP" altLang="en-US" sz="2400" i="1">
                          <a:latin typeface="Cambria Math"/>
                        </a:rPr>
                        <m:t>𝜀</m:t>
                      </m:r>
                      <m:r>
                        <a:rPr lang="en-US" altLang="ja-JP" sz="2400" i="1">
                          <a:latin typeface="Cambria Math"/>
                        </a:rPr>
                        <m:t>(</m:t>
                      </m:r>
                      <m:r>
                        <m:rPr>
                          <m:nor/>
                        </m:rPr>
                        <a:rPr lang="en-US" altLang="ja-JP" sz="2400">
                          <a:latin typeface="Cambria Math"/>
                        </a:rPr>
                        <m:t>L</m:t>
                      </m:r>
                      <m:sSup>
                        <m:sSupPr>
                          <m:ctrlPr>
                            <a:rPr lang="en-US" altLang="ja-JP" sz="2400" i="1">
                              <a:latin typeface="Cambria Math" panose="02040503050406030204" pitchFamily="18" charset="0"/>
                            </a:rPr>
                          </m:ctrlPr>
                        </m:sSupPr>
                        <m:e>
                          <m:r>
                            <m:rPr>
                              <m:nor/>
                            </m:rPr>
                            <a:rPr lang="en-US" altLang="ja-JP" sz="2400">
                              <a:latin typeface="Cambria Math"/>
                            </a:rPr>
                            <m:t>mol</m:t>
                          </m:r>
                        </m:e>
                        <m:sup>
                          <m:r>
                            <a:rPr lang="en-US" altLang="ja-JP" sz="2400" i="1">
                              <a:latin typeface="Cambria Math"/>
                            </a:rPr>
                            <m:t>−1</m:t>
                          </m:r>
                        </m:sup>
                      </m:sSup>
                      <m:sSup>
                        <m:sSupPr>
                          <m:ctrlPr>
                            <a:rPr lang="en-US" altLang="ja-JP" sz="2400" i="1">
                              <a:latin typeface="Cambria Math" panose="02040503050406030204" pitchFamily="18" charset="0"/>
                            </a:rPr>
                          </m:ctrlPr>
                        </m:sSupPr>
                        <m:e>
                          <m:r>
                            <m:rPr>
                              <m:nor/>
                            </m:rPr>
                            <a:rPr lang="en-US" altLang="ja-JP" sz="2400">
                              <a:latin typeface="Cambria Math"/>
                            </a:rPr>
                            <m:t>cm</m:t>
                          </m:r>
                        </m:e>
                        <m:sup>
                          <m:r>
                            <a:rPr lang="en-US" altLang="ja-JP" sz="2400" i="1">
                              <a:latin typeface="Cambria Math"/>
                            </a:rPr>
                            <m:t>−1</m:t>
                          </m:r>
                        </m:sup>
                      </m:sSup>
                      <m:r>
                        <a:rPr lang="en-US" altLang="ja-JP" sz="2400" i="1">
                          <a:latin typeface="Cambria Math"/>
                        </a:rPr>
                        <m:t>)</m:t>
                      </m:r>
                      <m:r>
                        <a:rPr lang="en-US" altLang="ja-JP" sz="2400" i="1">
                          <a:latin typeface="Cambria Math"/>
                        </a:rPr>
                        <m:t>𝑙</m:t>
                      </m:r>
                      <m:r>
                        <a:rPr lang="en-US" altLang="ja-JP" sz="2400" i="1">
                          <a:latin typeface="Cambria Math"/>
                        </a:rPr>
                        <m:t>(</m:t>
                      </m:r>
                      <m:r>
                        <m:rPr>
                          <m:nor/>
                        </m:rPr>
                        <a:rPr lang="en-US" altLang="ja-JP" sz="2400">
                          <a:latin typeface="Cambria Math"/>
                        </a:rPr>
                        <m:t>cm</m:t>
                      </m:r>
                      <m:r>
                        <a:rPr lang="en-US" altLang="ja-JP" sz="2400" i="1">
                          <a:latin typeface="Cambria Math"/>
                        </a:rPr>
                        <m:t>)</m:t>
                      </m:r>
                      <m:r>
                        <a:rPr lang="en-US" altLang="ja-JP" sz="2400" i="1">
                          <a:latin typeface="Cambria Math"/>
                        </a:rPr>
                        <m:t>𝐶</m:t>
                      </m:r>
                      <m:r>
                        <a:rPr lang="en-US" altLang="ja-JP" sz="2400" i="1">
                          <a:latin typeface="Cambria Math"/>
                        </a:rPr>
                        <m:t>(</m:t>
                      </m:r>
                      <m:r>
                        <m:rPr>
                          <m:nor/>
                        </m:rPr>
                        <a:rPr lang="en-US" altLang="ja-JP" sz="2400">
                          <a:latin typeface="Cambria Math"/>
                        </a:rPr>
                        <m:t>mol</m:t>
                      </m:r>
                      <m:sSup>
                        <m:sSupPr>
                          <m:ctrlPr>
                            <a:rPr lang="en-US" altLang="ja-JP" sz="2400" i="1">
                              <a:latin typeface="Cambria Math" panose="02040503050406030204" pitchFamily="18" charset="0"/>
                            </a:rPr>
                          </m:ctrlPr>
                        </m:sSupPr>
                        <m:e>
                          <m:r>
                            <m:rPr>
                              <m:nor/>
                            </m:rPr>
                            <a:rPr lang="en-US" altLang="ja-JP" sz="2400">
                              <a:latin typeface="Cambria Math"/>
                            </a:rPr>
                            <m:t>L</m:t>
                          </m:r>
                        </m:e>
                        <m:sup>
                          <m:r>
                            <a:rPr lang="en-US" altLang="ja-JP" sz="2400" i="1">
                              <a:latin typeface="Cambria Math"/>
                            </a:rPr>
                            <m:t>−1</m:t>
                          </m:r>
                        </m:sup>
                      </m:sSup>
                      <m:r>
                        <a:rPr lang="en-US" altLang="ja-JP" sz="2400" i="1">
                          <a:latin typeface="Cambria Math"/>
                        </a:rPr>
                        <m:t>)</m:t>
                      </m:r>
                    </m:oMath>
                  </m:oMathPara>
                </a14:m>
                <a:endParaRPr lang="ja-JP" altLang="en-US" sz="2400" dirty="0"/>
              </a:p>
            </p:txBody>
          </p:sp>
        </mc:Choice>
        <mc:Fallback xmlns="">
          <p:sp>
            <p:nvSpPr>
              <p:cNvPr id="4" name="テキスト ボックス 3">
                <a:extLst>
                  <a:ext uri="{FF2B5EF4-FFF2-40B4-BE49-F238E27FC236}">
                    <a16:creationId xmlns:a16="http://schemas.microsoft.com/office/drawing/2014/main" id="{53C66AA6-C229-4D7C-BCCC-595CA0BA91EC}"/>
                  </a:ext>
                </a:extLst>
              </p:cNvPr>
              <p:cNvSpPr txBox="1">
                <a:spLocks noRot="1" noChangeAspect="1" noMove="1" noResize="1" noEditPoints="1" noAdjustHandles="1" noChangeArrowheads="1" noChangeShapeType="1" noTextEdit="1"/>
              </p:cNvSpPr>
              <p:nvPr/>
            </p:nvSpPr>
            <p:spPr>
              <a:xfrm>
                <a:off x="2659254" y="2360765"/>
                <a:ext cx="6873485" cy="922176"/>
              </a:xfrm>
              <a:prstGeom prst="rect">
                <a:avLst/>
              </a:prstGeom>
              <a:blipFill>
                <a:blip r:embed="rId2"/>
                <a:stretch>
                  <a:fillRect/>
                </a:stretch>
              </a:blipFill>
            </p:spPr>
            <p:txBody>
              <a:bodyPr/>
              <a:lstStyle/>
              <a:p>
                <a:r>
                  <a:rPr lang="ja-JP" altLang="en-US">
                    <a:noFill/>
                  </a:rPr>
                  <a:t> </a:t>
                </a:r>
              </a:p>
            </p:txBody>
          </p:sp>
        </mc:Fallback>
      </mc:AlternateContent>
      <p:cxnSp>
        <p:nvCxnSpPr>
          <p:cNvPr id="6" name="直線コネクタ 5">
            <a:extLst>
              <a:ext uri="{FF2B5EF4-FFF2-40B4-BE49-F238E27FC236}">
                <a16:creationId xmlns:a16="http://schemas.microsoft.com/office/drawing/2014/main" id="{0DAA3E66-4F52-4CB0-81C1-FB546AAFBAEE}"/>
              </a:ext>
            </a:extLst>
          </p:cNvPr>
          <p:cNvCxnSpPr/>
          <p:nvPr/>
        </p:nvCxnSpPr>
        <p:spPr>
          <a:xfrm>
            <a:off x="5702300" y="3860800"/>
            <a:ext cx="2146300" cy="1143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7789577B-5FB8-4B26-BCC2-B8609EA8721F}"/>
              </a:ext>
            </a:extLst>
          </p:cNvPr>
          <p:cNvSpPr txBox="1"/>
          <p:nvPr/>
        </p:nvSpPr>
        <p:spPr>
          <a:xfrm>
            <a:off x="6095996" y="3371815"/>
            <a:ext cx="1636987" cy="400110"/>
          </a:xfrm>
          <a:prstGeom prst="rect">
            <a:avLst/>
          </a:prstGeom>
          <a:solidFill>
            <a:schemeClr val="bg1"/>
          </a:solidFill>
        </p:spPr>
        <p:txBody>
          <a:bodyPr wrap="none" rtlCol="0">
            <a:spAutoFit/>
          </a:bodyPr>
          <a:lstStyle/>
          <a:p>
            <a:r>
              <a:rPr lang="en-US" altLang="ja-JP" sz="2000" b="1" dirty="0"/>
              <a:t>a</a:t>
            </a:r>
            <a:r>
              <a:rPr kumimoji="1" lang="en-US" altLang="ja-JP" sz="2000" b="1" dirty="0"/>
              <a:t>bsorbance</a:t>
            </a:r>
            <a:endParaRPr kumimoji="1" lang="ja-JP" altLang="en-US" sz="2000" b="1" dirty="0"/>
          </a:p>
        </p:txBody>
      </p:sp>
    </p:spTree>
    <p:extLst>
      <p:ext uri="{BB962C8B-B14F-4D97-AF65-F5344CB8AC3E}">
        <p14:creationId xmlns:p14="http://schemas.microsoft.com/office/powerpoint/2010/main" val="2390053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199" y="118051"/>
            <a:ext cx="10515600" cy="1325563"/>
          </a:xfrm>
        </p:spPr>
        <p:txBody>
          <a:bodyPr/>
          <a:lstStyle/>
          <a:p>
            <a:r>
              <a:rPr lang="en-US" altLang="ja-JP" dirty="0"/>
              <a:t>Materials used for measurement - spectroscopic cell</a:t>
            </a:r>
            <a:endParaRPr kumimoji="1" lang="ja-JP" altLang="en-US" dirty="0"/>
          </a:p>
        </p:txBody>
      </p:sp>
      <p:pic>
        <p:nvPicPr>
          <p:cNvPr id="5" name="図 4">
            <a:extLst>
              <a:ext uri="{FF2B5EF4-FFF2-40B4-BE49-F238E27FC236}">
                <a16:creationId xmlns:a16="http://schemas.microsoft.com/office/drawing/2014/main" id="{3718E684-5DF2-4547-90B4-13161C76F4DD}"/>
              </a:ext>
            </a:extLst>
          </p:cNvPr>
          <p:cNvPicPr>
            <a:picLocks noChangeAspect="1"/>
          </p:cNvPicPr>
          <p:nvPr/>
        </p:nvPicPr>
        <p:blipFill>
          <a:blip r:embed="rId2"/>
          <a:stretch>
            <a:fillRect/>
          </a:stretch>
        </p:blipFill>
        <p:spPr>
          <a:xfrm>
            <a:off x="586853" y="1443614"/>
            <a:ext cx="11018291" cy="3799898"/>
          </a:xfrm>
          <a:prstGeom prst="rect">
            <a:avLst/>
          </a:prstGeom>
        </p:spPr>
      </p:pic>
    </p:spTree>
    <p:extLst>
      <p:ext uri="{BB962C8B-B14F-4D97-AF65-F5344CB8AC3E}">
        <p14:creationId xmlns:p14="http://schemas.microsoft.com/office/powerpoint/2010/main" val="1471692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2555"/>
            <a:ext cx="10515600" cy="1325563"/>
          </a:xfrm>
        </p:spPr>
        <p:txBody>
          <a:bodyPr>
            <a:normAutofit fontScale="90000"/>
          </a:bodyPr>
          <a:lstStyle/>
          <a:p>
            <a:br>
              <a:rPr lang="en-US" altLang="ja-JP" dirty="0"/>
            </a:br>
            <a:r>
              <a:rPr lang="en-US" altLang="ja-JP" dirty="0"/>
              <a:t>Materials used for measurement –</a:t>
            </a:r>
            <a:br>
              <a:rPr lang="en-US" altLang="ja-JP" dirty="0"/>
            </a:br>
            <a:r>
              <a:rPr lang="en-US" altLang="ja-JP" dirty="0"/>
              <a:t> Selection of </a:t>
            </a:r>
            <a:r>
              <a:rPr lang="en-US" altLang="ja-JP" dirty="0" err="1"/>
              <a:t>solven</a:t>
            </a:r>
            <a:endParaRPr kumimoji="1" lang="ja-JP" altLang="en-US" dirty="0"/>
          </a:p>
        </p:txBody>
      </p:sp>
      <p:sp>
        <p:nvSpPr>
          <p:cNvPr id="5" name="テキスト ボックス 4"/>
          <p:cNvSpPr txBox="1"/>
          <p:nvPr/>
        </p:nvSpPr>
        <p:spPr>
          <a:xfrm>
            <a:off x="132080" y="1328420"/>
            <a:ext cx="10756471" cy="4524315"/>
          </a:xfrm>
          <a:prstGeom prst="rect">
            <a:avLst/>
          </a:prstGeom>
          <a:noFill/>
        </p:spPr>
        <p:txBody>
          <a:bodyPr wrap="none" rtlCol="0">
            <a:spAutoFit/>
          </a:bodyPr>
          <a:lstStyle/>
          <a:p>
            <a:r>
              <a:rPr lang="en-US" altLang="ja-JP" sz="2400" dirty="0"/>
              <a:t>1) Can dissolve the measurement sample</a:t>
            </a:r>
          </a:p>
          <a:p>
            <a:r>
              <a:rPr lang="en-US" altLang="ja-JP" sz="2400" dirty="0"/>
              <a:t>It is enough to dissolve about 10</a:t>
            </a:r>
            <a:r>
              <a:rPr lang="en-US" altLang="ja-JP" sz="2400" baseline="30000" dirty="0"/>
              <a:t>-2</a:t>
            </a:r>
            <a:r>
              <a:rPr lang="en-US" altLang="ja-JP" sz="2400" dirty="0"/>
              <a:t> mol L</a:t>
            </a:r>
            <a:r>
              <a:rPr lang="en-US" altLang="ja-JP" sz="2400" baseline="30000" dirty="0"/>
              <a:t>-1</a:t>
            </a:r>
            <a:r>
              <a:rPr lang="en-US" altLang="ja-JP" sz="2400" dirty="0"/>
              <a:t> (in some cases, even less is OK)</a:t>
            </a:r>
          </a:p>
          <a:p>
            <a:endParaRPr lang="en-US" altLang="ja-JP" sz="2400" dirty="0"/>
          </a:p>
          <a:p>
            <a:r>
              <a:rPr lang="en-US" altLang="ja-JP" sz="2400" dirty="0"/>
              <a:t>2) No absorption in the measurement wavelength range</a:t>
            </a:r>
          </a:p>
          <a:p>
            <a:endParaRPr lang="en-US" altLang="ja-JP" sz="2400" dirty="0"/>
          </a:p>
          <a:p>
            <a:r>
              <a:rPr lang="en-US" altLang="ja-JP" sz="2400" dirty="0"/>
              <a:t>3) No reaction occurs</a:t>
            </a:r>
          </a:p>
          <a:p>
            <a:endParaRPr lang="en-US" altLang="ja-JP" sz="2400" dirty="0"/>
          </a:p>
          <a:p>
            <a:r>
              <a:rPr lang="en-US" altLang="ja-JP" sz="2400" dirty="0"/>
              <a:t>4) If volatile</a:t>
            </a:r>
          </a:p>
          <a:p>
            <a:r>
              <a:rPr lang="en-US" altLang="ja-JP" sz="2400" dirty="0"/>
              <a:t>Pay attention to changes </a:t>
            </a:r>
          </a:p>
          <a:p>
            <a:r>
              <a:rPr lang="ja-JP" altLang="en-US" sz="2400" dirty="0"/>
              <a:t>　　</a:t>
            </a:r>
            <a:r>
              <a:rPr lang="en-US" altLang="ja-JP" sz="2400" dirty="0"/>
              <a:t>in concentration</a:t>
            </a:r>
          </a:p>
          <a:p>
            <a:endParaRPr lang="en-US" altLang="ja-JP" sz="2400" dirty="0"/>
          </a:p>
          <a:p>
            <a:r>
              <a:rPr lang="en-US" altLang="ja-JP" sz="2400" dirty="0"/>
              <a:t>5) Polar/nonpolar solvents</a:t>
            </a:r>
            <a:endParaRPr kumimoji="1" lang="ja-JP" altLang="en-US" sz="2400" dirty="0"/>
          </a:p>
        </p:txBody>
      </p:sp>
      <p:pic>
        <p:nvPicPr>
          <p:cNvPr id="6" name="図 5">
            <a:extLst>
              <a:ext uri="{FF2B5EF4-FFF2-40B4-BE49-F238E27FC236}">
                <a16:creationId xmlns:a16="http://schemas.microsoft.com/office/drawing/2014/main" id="{D9DA0A74-4CA2-4E1E-B22D-77A62038A322}"/>
              </a:ext>
            </a:extLst>
          </p:cNvPr>
          <p:cNvPicPr>
            <a:picLocks noChangeAspect="1"/>
          </p:cNvPicPr>
          <p:nvPr/>
        </p:nvPicPr>
        <p:blipFill>
          <a:blip r:embed="rId2"/>
          <a:stretch>
            <a:fillRect/>
          </a:stretch>
        </p:blipFill>
        <p:spPr>
          <a:xfrm>
            <a:off x="4239867" y="2800350"/>
            <a:ext cx="7594946" cy="4057650"/>
          </a:xfrm>
          <a:prstGeom prst="rect">
            <a:avLst/>
          </a:prstGeom>
        </p:spPr>
      </p:pic>
    </p:spTree>
    <p:extLst>
      <p:ext uri="{BB962C8B-B14F-4D97-AF65-F5344CB8AC3E}">
        <p14:creationId xmlns:p14="http://schemas.microsoft.com/office/powerpoint/2010/main" val="168699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3735" y="-224811"/>
            <a:ext cx="10515600" cy="1325563"/>
          </a:xfrm>
        </p:spPr>
        <p:txBody>
          <a:bodyPr/>
          <a:lstStyle/>
          <a:p>
            <a:r>
              <a:rPr kumimoji="1" lang="en-US" altLang="ja-JP" dirty="0"/>
              <a:t>UV-Vis spectroscopy</a:t>
            </a:r>
            <a:endParaRPr kumimoji="1" lang="ja-JP" altLang="en-US" dirty="0"/>
          </a:p>
        </p:txBody>
      </p:sp>
      <p:sp>
        <p:nvSpPr>
          <p:cNvPr id="3" name="コンテンツ プレースホルダー 2"/>
          <p:cNvSpPr>
            <a:spLocks noGrp="1"/>
          </p:cNvSpPr>
          <p:nvPr>
            <p:ph idx="1"/>
          </p:nvPr>
        </p:nvSpPr>
        <p:spPr>
          <a:xfrm>
            <a:off x="265471" y="4050865"/>
            <a:ext cx="11769213" cy="2807135"/>
          </a:xfrm>
        </p:spPr>
        <p:txBody>
          <a:bodyPr>
            <a:normAutofit/>
          </a:bodyPr>
          <a:lstStyle/>
          <a:p>
            <a:r>
              <a:rPr lang="en-US" altLang="ja-JP" dirty="0"/>
              <a:t>visible</a:t>
            </a:r>
            <a:r>
              <a:rPr lang="ja-JP" altLang="en-US" dirty="0"/>
              <a:t>（</a:t>
            </a:r>
            <a:r>
              <a:rPr lang="en-US" altLang="ja-JP" dirty="0"/>
              <a:t>400 – 800 nm)</a:t>
            </a:r>
          </a:p>
          <a:p>
            <a:pPr marL="0" indent="0">
              <a:buNone/>
            </a:pPr>
            <a:r>
              <a:rPr lang="ja-JP" altLang="en-US" dirty="0"/>
              <a:t>  </a:t>
            </a:r>
            <a:r>
              <a:rPr lang="en-US" altLang="ja-JP" dirty="0"/>
              <a:t>ultraviolet</a:t>
            </a:r>
            <a:r>
              <a:rPr kumimoji="1" lang="ja-JP" altLang="en-US" dirty="0"/>
              <a:t>（</a:t>
            </a:r>
            <a:r>
              <a:rPr kumimoji="1" lang="en-US" altLang="ja-JP" dirty="0"/>
              <a:t>&lt; 400 nm</a:t>
            </a:r>
            <a:r>
              <a:rPr kumimoji="1" lang="ja-JP" altLang="en-US" dirty="0"/>
              <a:t>）</a:t>
            </a:r>
            <a:r>
              <a:rPr kumimoji="1" lang="en-US" altLang="ja-JP" dirty="0"/>
              <a:t>--	Near-UV</a:t>
            </a:r>
            <a:r>
              <a:rPr kumimoji="1" lang="ja-JP" altLang="en-US" dirty="0"/>
              <a:t>（</a:t>
            </a:r>
            <a:r>
              <a:rPr lang="en-US" altLang="ja-JP" dirty="0"/>
              <a:t>300 - 400 nm</a:t>
            </a:r>
            <a:r>
              <a:rPr kumimoji="1" lang="en-US" altLang="ja-JP" dirty="0"/>
              <a:t>)</a:t>
            </a:r>
          </a:p>
          <a:p>
            <a:pPr marL="0" indent="0">
              <a:buNone/>
            </a:pPr>
            <a:r>
              <a:rPr lang="en-US" altLang="ja-JP" dirty="0"/>
              <a:t>				Deep-UV</a:t>
            </a:r>
            <a:r>
              <a:rPr kumimoji="1" lang="ja-JP" altLang="en-US" dirty="0"/>
              <a:t>（ </a:t>
            </a:r>
            <a:r>
              <a:rPr lang="en-US" altLang="ja-JP" dirty="0"/>
              <a:t>200 - 300 nm</a:t>
            </a:r>
            <a:r>
              <a:rPr kumimoji="1" lang="en-US" altLang="ja-JP" dirty="0"/>
              <a:t>)</a:t>
            </a:r>
          </a:p>
          <a:p>
            <a:pPr marL="0" indent="0">
              <a:buNone/>
            </a:pPr>
            <a:r>
              <a:rPr lang="en-US" altLang="ja-JP" dirty="0"/>
              <a:t>				Far-UV</a:t>
            </a:r>
            <a:r>
              <a:rPr kumimoji="1" lang="ja-JP" altLang="en-US" dirty="0"/>
              <a:t>（</a:t>
            </a:r>
            <a:r>
              <a:rPr kumimoji="1" lang="en-US" altLang="ja-JP" dirty="0"/>
              <a:t>&lt; 200nm</a:t>
            </a:r>
            <a:r>
              <a:rPr kumimoji="1" lang="ja-JP" altLang="en-US" dirty="0"/>
              <a:t>）</a:t>
            </a:r>
            <a:endParaRPr kumimoji="1" lang="en-US" altLang="ja-JP" dirty="0"/>
          </a:p>
          <a:p>
            <a:r>
              <a:rPr lang="en-US" altLang="ja-JP" dirty="0"/>
              <a:t>Electronic transitions are observed</a:t>
            </a:r>
            <a:endParaRPr kumimoji="1" lang="en-US" altLang="ja-JP" dirty="0"/>
          </a:p>
          <a:p>
            <a:pPr marL="0" indent="0">
              <a:buNone/>
            </a:pPr>
            <a:endParaRPr kumimoji="1" lang="ja-JP" altLang="en-US" dirty="0"/>
          </a:p>
        </p:txBody>
      </p:sp>
      <p:sp>
        <p:nvSpPr>
          <p:cNvPr id="6" name="テキスト ボックス 5"/>
          <p:cNvSpPr txBox="1"/>
          <p:nvPr/>
        </p:nvSpPr>
        <p:spPr>
          <a:xfrm>
            <a:off x="9464706" y="4594650"/>
            <a:ext cx="2672526" cy="461665"/>
          </a:xfrm>
          <a:prstGeom prst="rect">
            <a:avLst/>
          </a:prstGeom>
          <a:noFill/>
        </p:spPr>
        <p:txBody>
          <a:bodyPr wrap="none" rtlCol="0">
            <a:spAutoFit/>
          </a:bodyPr>
          <a:lstStyle/>
          <a:p>
            <a:r>
              <a:rPr lang="en-US" altLang="ja-JP" sz="2400" dirty="0"/>
              <a:t>Ozone absorption</a:t>
            </a:r>
            <a:endParaRPr kumimoji="1" lang="ja-JP" altLang="en-US" sz="2400" dirty="0"/>
          </a:p>
        </p:txBody>
      </p:sp>
      <p:cxnSp>
        <p:nvCxnSpPr>
          <p:cNvPr id="8" name="直線コネクタ 7"/>
          <p:cNvCxnSpPr/>
          <p:nvPr/>
        </p:nvCxnSpPr>
        <p:spPr>
          <a:xfrm flipV="1">
            <a:off x="6834233" y="5024058"/>
            <a:ext cx="25957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flipV="1">
            <a:off x="6050216" y="5579805"/>
            <a:ext cx="2595716"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8809630" y="5359144"/>
            <a:ext cx="2829621" cy="461665"/>
          </a:xfrm>
          <a:prstGeom prst="rect">
            <a:avLst/>
          </a:prstGeom>
          <a:noFill/>
        </p:spPr>
        <p:txBody>
          <a:bodyPr wrap="none" rtlCol="0">
            <a:spAutoFit/>
          </a:bodyPr>
          <a:lstStyle/>
          <a:p>
            <a:r>
              <a:rPr lang="en-US" altLang="ja-JP" sz="2400" dirty="0"/>
              <a:t>Oxygen absorption</a:t>
            </a:r>
            <a:endParaRPr kumimoji="1" lang="ja-JP" altLang="en-US" sz="2400" dirty="0"/>
          </a:p>
        </p:txBody>
      </p:sp>
      <p:sp>
        <p:nvSpPr>
          <p:cNvPr id="11" name="テキスト ボックス 10"/>
          <p:cNvSpPr txBox="1"/>
          <p:nvPr/>
        </p:nvSpPr>
        <p:spPr>
          <a:xfrm>
            <a:off x="9263907" y="5063111"/>
            <a:ext cx="2911374" cy="369332"/>
          </a:xfrm>
          <a:prstGeom prst="rect">
            <a:avLst/>
          </a:prstGeom>
          <a:noFill/>
        </p:spPr>
        <p:txBody>
          <a:bodyPr wrap="none" rtlCol="0">
            <a:spAutoFit/>
          </a:bodyPr>
          <a:lstStyle/>
          <a:p>
            <a:r>
              <a:rPr lang="en-US" altLang="ja-JP" dirty="0"/>
              <a:t>Doesn't arrive from space</a:t>
            </a:r>
            <a:endParaRPr kumimoji="1" lang="ja-JP" altLang="en-US" dirty="0"/>
          </a:p>
        </p:txBody>
      </p:sp>
      <p:sp>
        <p:nvSpPr>
          <p:cNvPr id="12" name="テキスト ボックス 11"/>
          <p:cNvSpPr txBox="1"/>
          <p:nvPr/>
        </p:nvSpPr>
        <p:spPr>
          <a:xfrm>
            <a:off x="9166556" y="5747510"/>
            <a:ext cx="2884123" cy="369332"/>
          </a:xfrm>
          <a:prstGeom prst="rect">
            <a:avLst/>
          </a:prstGeom>
          <a:noFill/>
        </p:spPr>
        <p:txBody>
          <a:bodyPr wrap="none" rtlCol="0">
            <a:spAutoFit/>
          </a:bodyPr>
          <a:lstStyle/>
          <a:p>
            <a:r>
              <a:rPr kumimoji="1" lang="en-US" altLang="ja-JP" dirty="0"/>
              <a:t>Does not propagate in air</a:t>
            </a:r>
            <a:endParaRPr kumimoji="1" lang="ja-JP" altLang="en-US" dirty="0"/>
          </a:p>
        </p:txBody>
      </p:sp>
      <p:sp>
        <p:nvSpPr>
          <p:cNvPr id="14" name="テキスト ボックス 13"/>
          <p:cNvSpPr txBox="1"/>
          <p:nvPr/>
        </p:nvSpPr>
        <p:spPr>
          <a:xfrm>
            <a:off x="7838158" y="237958"/>
            <a:ext cx="4504550" cy="830997"/>
          </a:xfrm>
          <a:prstGeom prst="rect">
            <a:avLst/>
          </a:prstGeom>
          <a:noFill/>
        </p:spPr>
        <p:txBody>
          <a:bodyPr wrap="square" rtlCol="0">
            <a:spAutoFit/>
          </a:bodyPr>
          <a:lstStyle/>
          <a:p>
            <a:r>
              <a:rPr lang="ja-JP" altLang="en-US" sz="1600" dirty="0"/>
              <a:t>小川技研　</a:t>
            </a:r>
            <a:r>
              <a:rPr lang="en-US" altLang="ja-JP" sz="1600" dirty="0"/>
              <a:t>3.1</a:t>
            </a:r>
            <a:r>
              <a:rPr lang="ja-JP" altLang="en-US" sz="1600" dirty="0"/>
              <a:t>光波長と色　（</a:t>
            </a:r>
            <a:r>
              <a:rPr lang="en-US" altLang="ja-JP" sz="1600" dirty="0"/>
              <a:t>2017.1.23</a:t>
            </a:r>
            <a:r>
              <a:rPr lang="ja-JP" altLang="en-US" sz="1600" dirty="0"/>
              <a:t>改定）</a:t>
            </a:r>
            <a:endParaRPr lang="en-US" altLang="ja-JP" sz="1600" dirty="0"/>
          </a:p>
          <a:p>
            <a:r>
              <a:rPr lang="en-US" altLang="ja-JP" sz="1600" dirty="0"/>
              <a:t>http://wwwb.pikara.ne.jp/ogawa-giken/image_process/image_031.html</a:t>
            </a:r>
            <a:endParaRPr kumimoji="1" lang="ja-JP" altLang="en-US" sz="1600" dirty="0"/>
          </a:p>
        </p:txBody>
      </p:sp>
      <p:cxnSp>
        <p:nvCxnSpPr>
          <p:cNvPr id="40" name="直線矢印コネクタ 39">
            <a:extLst>
              <a:ext uri="{FF2B5EF4-FFF2-40B4-BE49-F238E27FC236}">
                <a16:creationId xmlns:a16="http://schemas.microsoft.com/office/drawing/2014/main" id="{A024BBAE-5D90-4F40-B053-2E67E4B709F5}"/>
              </a:ext>
            </a:extLst>
          </p:cNvPr>
          <p:cNvCxnSpPr>
            <a:cxnSpLocks/>
          </p:cNvCxnSpPr>
          <p:nvPr/>
        </p:nvCxnSpPr>
        <p:spPr>
          <a:xfrm>
            <a:off x="1078984" y="1465120"/>
            <a:ext cx="61419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874EAA4F-0AD8-4FAF-A61F-6860DB261511}"/>
              </a:ext>
            </a:extLst>
          </p:cNvPr>
          <p:cNvCxnSpPr/>
          <p:nvPr/>
        </p:nvCxnSpPr>
        <p:spPr>
          <a:xfrm>
            <a:off x="895207" y="2209192"/>
            <a:ext cx="7037294" cy="0"/>
          </a:xfrm>
          <a:prstGeom prst="straightConnector1">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546F3273-DC60-4FC7-B687-80588235984A}"/>
              </a:ext>
            </a:extLst>
          </p:cNvPr>
          <p:cNvCxnSpPr/>
          <p:nvPr/>
        </p:nvCxnSpPr>
        <p:spPr>
          <a:xfrm>
            <a:off x="4077248" y="1517533"/>
            <a:ext cx="0" cy="1030941"/>
          </a:xfrm>
          <a:prstGeom prst="line">
            <a:avLst/>
          </a:prstGeom>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5E77BADE-AB9C-4C8D-AFD2-5CC31D7279AF}"/>
              </a:ext>
            </a:extLst>
          </p:cNvPr>
          <p:cNvSpPr txBox="1"/>
          <p:nvPr/>
        </p:nvSpPr>
        <p:spPr>
          <a:xfrm>
            <a:off x="3792555" y="1076718"/>
            <a:ext cx="569387" cy="369332"/>
          </a:xfrm>
          <a:prstGeom prst="rect">
            <a:avLst/>
          </a:prstGeom>
          <a:noFill/>
        </p:spPr>
        <p:txBody>
          <a:bodyPr wrap="none" rtlCol="0">
            <a:spAutoFit/>
          </a:bodyPr>
          <a:lstStyle/>
          <a:p>
            <a:r>
              <a:rPr lang="en-US" altLang="ja-JP" dirty="0"/>
              <a:t>400</a:t>
            </a:r>
            <a:endParaRPr lang="ja-JP" altLang="en-US" dirty="0"/>
          </a:p>
        </p:txBody>
      </p:sp>
      <p:sp>
        <p:nvSpPr>
          <p:cNvPr id="45" name="テキスト ボックス 44">
            <a:extLst>
              <a:ext uri="{FF2B5EF4-FFF2-40B4-BE49-F238E27FC236}">
                <a16:creationId xmlns:a16="http://schemas.microsoft.com/office/drawing/2014/main" id="{AB8C9CBF-7B6B-4067-ABDB-FD7FAC699567}"/>
              </a:ext>
            </a:extLst>
          </p:cNvPr>
          <p:cNvSpPr txBox="1"/>
          <p:nvPr/>
        </p:nvSpPr>
        <p:spPr>
          <a:xfrm>
            <a:off x="2791747" y="1019291"/>
            <a:ext cx="569387" cy="369332"/>
          </a:xfrm>
          <a:prstGeom prst="rect">
            <a:avLst/>
          </a:prstGeom>
          <a:noFill/>
        </p:spPr>
        <p:txBody>
          <a:bodyPr wrap="none" rtlCol="0">
            <a:spAutoFit/>
          </a:bodyPr>
          <a:lstStyle/>
          <a:p>
            <a:r>
              <a:rPr lang="en-US" altLang="ja-JP" dirty="0"/>
              <a:t>300</a:t>
            </a:r>
            <a:endParaRPr lang="ja-JP" altLang="en-US" dirty="0"/>
          </a:p>
        </p:txBody>
      </p:sp>
      <p:sp>
        <p:nvSpPr>
          <p:cNvPr id="46" name="テキスト ボックス 45">
            <a:extLst>
              <a:ext uri="{FF2B5EF4-FFF2-40B4-BE49-F238E27FC236}">
                <a16:creationId xmlns:a16="http://schemas.microsoft.com/office/drawing/2014/main" id="{09B0FD23-7075-4638-9A65-009FA2807C80}"/>
              </a:ext>
            </a:extLst>
          </p:cNvPr>
          <p:cNvSpPr txBox="1"/>
          <p:nvPr/>
        </p:nvSpPr>
        <p:spPr>
          <a:xfrm>
            <a:off x="1718933" y="1076718"/>
            <a:ext cx="641393" cy="369332"/>
          </a:xfrm>
          <a:prstGeom prst="rect">
            <a:avLst/>
          </a:prstGeom>
          <a:noFill/>
        </p:spPr>
        <p:txBody>
          <a:bodyPr wrap="square" rtlCol="0">
            <a:spAutoFit/>
          </a:bodyPr>
          <a:lstStyle/>
          <a:p>
            <a:r>
              <a:rPr lang="en-US" altLang="ja-JP" dirty="0"/>
              <a:t>200</a:t>
            </a:r>
            <a:endParaRPr lang="ja-JP" altLang="en-US" dirty="0"/>
          </a:p>
        </p:txBody>
      </p:sp>
      <p:sp>
        <p:nvSpPr>
          <p:cNvPr id="48" name="四角形: 角を丸くする 47">
            <a:extLst>
              <a:ext uri="{FF2B5EF4-FFF2-40B4-BE49-F238E27FC236}">
                <a16:creationId xmlns:a16="http://schemas.microsoft.com/office/drawing/2014/main" id="{80AD3284-0B5F-4611-AC27-10F8D382DA27}"/>
              </a:ext>
            </a:extLst>
          </p:cNvPr>
          <p:cNvSpPr/>
          <p:nvPr/>
        </p:nvSpPr>
        <p:spPr>
          <a:xfrm>
            <a:off x="1628365" y="2944136"/>
            <a:ext cx="1369356" cy="41347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dirty="0"/>
              <a:t>O</a:t>
            </a:r>
            <a:r>
              <a:rPr lang="en-US" altLang="ja-JP" baseline="-25000" dirty="0"/>
              <a:t>3</a:t>
            </a:r>
            <a:endParaRPr lang="ja-JP" altLang="en-US" baseline="-25000" dirty="0"/>
          </a:p>
        </p:txBody>
      </p:sp>
      <p:sp>
        <p:nvSpPr>
          <p:cNvPr id="49" name="四角形: 角を丸くする 48">
            <a:extLst>
              <a:ext uri="{FF2B5EF4-FFF2-40B4-BE49-F238E27FC236}">
                <a16:creationId xmlns:a16="http://schemas.microsoft.com/office/drawing/2014/main" id="{E7111417-D7AC-4D02-9709-330DE6C1C184}"/>
              </a:ext>
            </a:extLst>
          </p:cNvPr>
          <p:cNvSpPr/>
          <p:nvPr/>
        </p:nvSpPr>
        <p:spPr>
          <a:xfrm>
            <a:off x="158681" y="3397574"/>
            <a:ext cx="1773602" cy="41347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a:t>O</a:t>
            </a:r>
            <a:r>
              <a:rPr lang="en-US" altLang="ja-JP" baseline="-25000" dirty="0"/>
              <a:t>2</a:t>
            </a:r>
            <a:endParaRPr lang="ja-JP" altLang="en-US" baseline="-25000" dirty="0"/>
          </a:p>
        </p:txBody>
      </p:sp>
      <p:cxnSp>
        <p:nvCxnSpPr>
          <p:cNvPr id="50" name="直線矢印コネクタ 49">
            <a:extLst>
              <a:ext uri="{FF2B5EF4-FFF2-40B4-BE49-F238E27FC236}">
                <a16:creationId xmlns:a16="http://schemas.microsoft.com/office/drawing/2014/main" id="{45B8C988-132E-4D58-8508-AAD8FDE65843}"/>
              </a:ext>
            </a:extLst>
          </p:cNvPr>
          <p:cNvCxnSpPr/>
          <p:nvPr/>
        </p:nvCxnSpPr>
        <p:spPr>
          <a:xfrm>
            <a:off x="-203061" y="1465120"/>
            <a:ext cx="703729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631472CF-7A4A-4D5A-A012-FAD92C890538}"/>
              </a:ext>
            </a:extLst>
          </p:cNvPr>
          <p:cNvSpPr txBox="1"/>
          <p:nvPr/>
        </p:nvSpPr>
        <p:spPr>
          <a:xfrm>
            <a:off x="1335645" y="1681456"/>
            <a:ext cx="596638" cy="369332"/>
          </a:xfrm>
          <a:prstGeom prst="rect">
            <a:avLst/>
          </a:prstGeom>
          <a:noFill/>
        </p:spPr>
        <p:txBody>
          <a:bodyPr wrap="none" rtlCol="0">
            <a:spAutoFit/>
          </a:bodyPr>
          <a:lstStyle/>
          <a:p>
            <a:r>
              <a:rPr lang="en-US" altLang="ja-JP" dirty="0"/>
              <a:t>FUV</a:t>
            </a:r>
            <a:endParaRPr lang="ja-JP" altLang="en-US" dirty="0"/>
          </a:p>
        </p:txBody>
      </p:sp>
      <p:sp>
        <p:nvSpPr>
          <p:cNvPr id="52" name="テキスト ボックス 51">
            <a:extLst>
              <a:ext uri="{FF2B5EF4-FFF2-40B4-BE49-F238E27FC236}">
                <a16:creationId xmlns:a16="http://schemas.microsoft.com/office/drawing/2014/main" id="{C93D20A0-88E3-4BA2-9A13-A7E07D484EB3}"/>
              </a:ext>
            </a:extLst>
          </p:cNvPr>
          <p:cNvSpPr txBox="1"/>
          <p:nvPr/>
        </p:nvSpPr>
        <p:spPr>
          <a:xfrm flipH="1">
            <a:off x="3068790" y="1670584"/>
            <a:ext cx="1307093" cy="369332"/>
          </a:xfrm>
          <a:prstGeom prst="rect">
            <a:avLst/>
          </a:prstGeom>
          <a:noFill/>
        </p:spPr>
        <p:txBody>
          <a:bodyPr wrap="square" rtlCol="0">
            <a:spAutoFit/>
          </a:bodyPr>
          <a:lstStyle/>
          <a:p>
            <a:r>
              <a:rPr lang="en-US" altLang="ja-JP" dirty="0"/>
              <a:t>near-UV</a:t>
            </a:r>
            <a:endParaRPr lang="ja-JP" altLang="en-US" dirty="0"/>
          </a:p>
        </p:txBody>
      </p:sp>
      <p:sp>
        <p:nvSpPr>
          <p:cNvPr id="54" name="テキスト ボックス 53">
            <a:extLst>
              <a:ext uri="{FF2B5EF4-FFF2-40B4-BE49-F238E27FC236}">
                <a16:creationId xmlns:a16="http://schemas.microsoft.com/office/drawing/2014/main" id="{D67FD3D2-DF73-4938-B274-519CDB86CDC7}"/>
              </a:ext>
            </a:extLst>
          </p:cNvPr>
          <p:cNvSpPr txBox="1"/>
          <p:nvPr/>
        </p:nvSpPr>
        <p:spPr>
          <a:xfrm>
            <a:off x="2112040" y="1625384"/>
            <a:ext cx="625492" cy="369332"/>
          </a:xfrm>
          <a:prstGeom prst="rect">
            <a:avLst/>
          </a:prstGeom>
          <a:noFill/>
        </p:spPr>
        <p:txBody>
          <a:bodyPr wrap="none" rtlCol="0">
            <a:spAutoFit/>
          </a:bodyPr>
          <a:lstStyle/>
          <a:p>
            <a:r>
              <a:rPr lang="en-US" altLang="ja-JP" dirty="0"/>
              <a:t>DUV</a:t>
            </a:r>
            <a:endParaRPr lang="ja-JP" altLang="en-US" dirty="0"/>
          </a:p>
        </p:txBody>
      </p:sp>
      <p:sp>
        <p:nvSpPr>
          <p:cNvPr id="55" name="テキスト ボックス 54">
            <a:extLst>
              <a:ext uri="{FF2B5EF4-FFF2-40B4-BE49-F238E27FC236}">
                <a16:creationId xmlns:a16="http://schemas.microsoft.com/office/drawing/2014/main" id="{B4F88B8B-60B7-468C-9A76-C1F2C7F4FED6}"/>
              </a:ext>
            </a:extLst>
          </p:cNvPr>
          <p:cNvSpPr txBox="1"/>
          <p:nvPr/>
        </p:nvSpPr>
        <p:spPr>
          <a:xfrm>
            <a:off x="55191" y="2045493"/>
            <a:ext cx="862737" cy="369332"/>
          </a:xfrm>
          <a:prstGeom prst="rect">
            <a:avLst/>
          </a:prstGeom>
          <a:noFill/>
        </p:spPr>
        <p:txBody>
          <a:bodyPr wrap="none" rtlCol="0">
            <a:spAutoFit/>
          </a:bodyPr>
          <a:lstStyle/>
          <a:p>
            <a:r>
              <a:rPr kumimoji="1" lang="en-US" altLang="ja-JP" dirty="0"/>
              <a:t>energy</a:t>
            </a:r>
            <a:endParaRPr kumimoji="1" lang="ja-JP" altLang="en-US" dirty="0"/>
          </a:p>
        </p:txBody>
      </p:sp>
      <p:sp>
        <p:nvSpPr>
          <p:cNvPr id="56" name="正方形/長方形 55">
            <a:extLst>
              <a:ext uri="{FF2B5EF4-FFF2-40B4-BE49-F238E27FC236}">
                <a16:creationId xmlns:a16="http://schemas.microsoft.com/office/drawing/2014/main" id="{A6D20435-AC3F-4EE6-9A59-799AD2B601E3}"/>
              </a:ext>
            </a:extLst>
          </p:cNvPr>
          <p:cNvSpPr/>
          <p:nvPr/>
        </p:nvSpPr>
        <p:spPr>
          <a:xfrm>
            <a:off x="4153938" y="1527024"/>
            <a:ext cx="2304256" cy="648072"/>
          </a:xfrm>
          <a:prstGeom prst="rect">
            <a:avLst/>
          </a:prstGeom>
          <a:gradFill flip="none" rotWithShape="1">
            <a:gsLst>
              <a:gs pos="12000">
                <a:srgbClr val="002060"/>
              </a:gs>
              <a:gs pos="84000">
                <a:srgbClr val="FFC000"/>
              </a:gs>
              <a:gs pos="30000">
                <a:srgbClr val="0070C0"/>
              </a:gs>
              <a:gs pos="0">
                <a:srgbClr val="7030A0"/>
              </a:gs>
              <a:gs pos="50000">
                <a:srgbClr val="00B050"/>
              </a:gs>
              <a:gs pos="68000">
                <a:srgbClr val="FFFF00"/>
              </a:gs>
              <a:gs pos="10000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7" name="テキスト ボックス 56">
            <a:extLst>
              <a:ext uri="{FF2B5EF4-FFF2-40B4-BE49-F238E27FC236}">
                <a16:creationId xmlns:a16="http://schemas.microsoft.com/office/drawing/2014/main" id="{9943BF27-8C7C-4FCB-9E41-C9770252F069}"/>
              </a:ext>
            </a:extLst>
          </p:cNvPr>
          <p:cNvSpPr txBox="1"/>
          <p:nvPr/>
        </p:nvSpPr>
        <p:spPr>
          <a:xfrm>
            <a:off x="5655065" y="1693717"/>
            <a:ext cx="556563" cy="369332"/>
          </a:xfrm>
          <a:prstGeom prst="rect">
            <a:avLst/>
          </a:prstGeom>
          <a:noFill/>
        </p:spPr>
        <p:txBody>
          <a:bodyPr wrap="none" rtlCol="0">
            <a:spAutoFit/>
          </a:bodyPr>
          <a:lstStyle/>
          <a:p>
            <a:r>
              <a:rPr lang="en-US" altLang="ja-JP" dirty="0">
                <a:solidFill>
                  <a:schemeClr val="bg1"/>
                </a:solidFill>
              </a:rPr>
              <a:t>VIS</a:t>
            </a:r>
            <a:endParaRPr lang="ja-JP" altLang="en-US" dirty="0">
              <a:solidFill>
                <a:schemeClr val="bg1"/>
              </a:solidFill>
            </a:endParaRPr>
          </a:p>
        </p:txBody>
      </p:sp>
      <p:pic>
        <p:nvPicPr>
          <p:cNvPr id="13" name="図 12"/>
          <p:cNvPicPr>
            <a:picLocks noChangeAspect="1"/>
          </p:cNvPicPr>
          <p:nvPr/>
        </p:nvPicPr>
        <p:blipFill>
          <a:blip r:embed="rId2"/>
          <a:stretch>
            <a:fillRect/>
          </a:stretch>
        </p:blipFill>
        <p:spPr>
          <a:xfrm>
            <a:off x="7574207" y="1068955"/>
            <a:ext cx="4562602" cy="3557884"/>
          </a:xfrm>
          <a:prstGeom prst="rect">
            <a:avLst/>
          </a:prstGeom>
        </p:spPr>
      </p:pic>
      <p:cxnSp>
        <p:nvCxnSpPr>
          <p:cNvPr id="58" name="直線コネクタ 57">
            <a:extLst>
              <a:ext uri="{FF2B5EF4-FFF2-40B4-BE49-F238E27FC236}">
                <a16:creationId xmlns:a16="http://schemas.microsoft.com/office/drawing/2014/main" id="{B329198C-0C2D-44A2-8F17-DCA3E560616E}"/>
              </a:ext>
            </a:extLst>
          </p:cNvPr>
          <p:cNvCxnSpPr>
            <a:cxnSpLocks/>
          </p:cNvCxnSpPr>
          <p:nvPr/>
        </p:nvCxnSpPr>
        <p:spPr>
          <a:xfrm>
            <a:off x="1959534" y="1465120"/>
            <a:ext cx="0" cy="2194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31D9B52B-E2B9-4253-8733-420638DD6E21}"/>
              </a:ext>
            </a:extLst>
          </p:cNvPr>
          <p:cNvCxnSpPr>
            <a:cxnSpLocks/>
          </p:cNvCxnSpPr>
          <p:nvPr/>
        </p:nvCxnSpPr>
        <p:spPr>
          <a:xfrm>
            <a:off x="3064984" y="1517533"/>
            <a:ext cx="0" cy="2194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0C5DC1A0-1711-467B-95C8-4CCDEEADAC77}"/>
              </a:ext>
            </a:extLst>
          </p:cNvPr>
          <p:cNvCxnSpPr/>
          <p:nvPr/>
        </p:nvCxnSpPr>
        <p:spPr>
          <a:xfrm>
            <a:off x="6473569" y="1536770"/>
            <a:ext cx="0" cy="1030941"/>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66EA24DB-5FB1-4BF2-A4B6-9BFBF6BA58EA}"/>
              </a:ext>
            </a:extLst>
          </p:cNvPr>
          <p:cNvSpPr txBox="1"/>
          <p:nvPr/>
        </p:nvSpPr>
        <p:spPr>
          <a:xfrm>
            <a:off x="6174176" y="1076718"/>
            <a:ext cx="607543" cy="369332"/>
          </a:xfrm>
          <a:prstGeom prst="rect">
            <a:avLst/>
          </a:prstGeom>
          <a:noFill/>
        </p:spPr>
        <p:txBody>
          <a:bodyPr wrap="square" rtlCol="0">
            <a:spAutoFit/>
          </a:bodyPr>
          <a:lstStyle/>
          <a:p>
            <a:r>
              <a:rPr lang="en-US" altLang="ja-JP" dirty="0"/>
              <a:t>800</a:t>
            </a:r>
            <a:endParaRPr lang="ja-JP" altLang="en-US" dirty="0"/>
          </a:p>
        </p:txBody>
      </p:sp>
      <p:sp>
        <p:nvSpPr>
          <p:cNvPr id="62" name="テキスト ボックス 61">
            <a:extLst>
              <a:ext uri="{FF2B5EF4-FFF2-40B4-BE49-F238E27FC236}">
                <a16:creationId xmlns:a16="http://schemas.microsoft.com/office/drawing/2014/main" id="{38C590D7-69C9-48FD-B8D4-AB7B2835680F}"/>
              </a:ext>
            </a:extLst>
          </p:cNvPr>
          <p:cNvSpPr txBox="1"/>
          <p:nvPr/>
        </p:nvSpPr>
        <p:spPr>
          <a:xfrm>
            <a:off x="3664314" y="2450457"/>
            <a:ext cx="825867" cy="369332"/>
          </a:xfrm>
          <a:prstGeom prst="rect">
            <a:avLst/>
          </a:prstGeom>
          <a:noFill/>
        </p:spPr>
        <p:txBody>
          <a:bodyPr wrap="none" rtlCol="0">
            <a:spAutoFit/>
          </a:bodyPr>
          <a:lstStyle/>
          <a:p>
            <a:r>
              <a:rPr lang="en-US" altLang="ja-JP" dirty="0"/>
              <a:t>25000</a:t>
            </a:r>
            <a:endParaRPr lang="ja-JP" altLang="en-US" dirty="0"/>
          </a:p>
        </p:txBody>
      </p:sp>
      <p:sp>
        <p:nvSpPr>
          <p:cNvPr id="63" name="テキスト ボックス 62">
            <a:extLst>
              <a:ext uri="{FF2B5EF4-FFF2-40B4-BE49-F238E27FC236}">
                <a16:creationId xmlns:a16="http://schemas.microsoft.com/office/drawing/2014/main" id="{8855CE5B-A3C9-43A3-92E3-AD4E89EAB005}"/>
              </a:ext>
            </a:extLst>
          </p:cNvPr>
          <p:cNvSpPr txBox="1"/>
          <p:nvPr/>
        </p:nvSpPr>
        <p:spPr>
          <a:xfrm>
            <a:off x="2671231" y="2450457"/>
            <a:ext cx="825867" cy="369332"/>
          </a:xfrm>
          <a:prstGeom prst="rect">
            <a:avLst/>
          </a:prstGeom>
          <a:noFill/>
        </p:spPr>
        <p:txBody>
          <a:bodyPr wrap="none" rtlCol="0">
            <a:spAutoFit/>
          </a:bodyPr>
          <a:lstStyle/>
          <a:p>
            <a:r>
              <a:rPr lang="en-US" altLang="ja-JP" dirty="0"/>
              <a:t>33000</a:t>
            </a:r>
            <a:endParaRPr lang="ja-JP" altLang="en-US" dirty="0"/>
          </a:p>
        </p:txBody>
      </p:sp>
      <p:sp>
        <p:nvSpPr>
          <p:cNvPr id="64" name="テキスト ボックス 63">
            <a:extLst>
              <a:ext uri="{FF2B5EF4-FFF2-40B4-BE49-F238E27FC236}">
                <a16:creationId xmlns:a16="http://schemas.microsoft.com/office/drawing/2014/main" id="{148479BE-8B93-4A2E-B140-63BC80578ACB}"/>
              </a:ext>
            </a:extLst>
          </p:cNvPr>
          <p:cNvSpPr txBox="1"/>
          <p:nvPr/>
        </p:nvSpPr>
        <p:spPr>
          <a:xfrm>
            <a:off x="1452732" y="2450457"/>
            <a:ext cx="865797" cy="369332"/>
          </a:xfrm>
          <a:prstGeom prst="rect">
            <a:avLst/>
          </a:prstGeom>
          <a:noFill/>
        </p:spPr>
        <p:txBody>
          <a:bodyPr wrap="square" rtlCol="0">
            <a:spAutoFit/>
          </a:bodyPr>
          <a:lstStyle/>
          <a:p>
            <a:r>
              <a:rPr lang="en-US" altLang="ja-JP" dirty="0"/>
              <a:t>50000</a:t>
            </a:r>
            <a:endParaRPr lang="ja-JP" altLang="en-US" dirty="0"/>
          </a:p>
        </p:txBody>
      </p:sp>
      <p:sp>
        <p:nvSpPr>
          <p:cNvPr id="65" name="テキスト ボックス 64">
            <a:extLst>
              <a:ext uri="{FF2B5EF4-FFF2-40B4-BE49-F238E27FC236}">
                <a16:creationId xmlns:a16="http://schemas.microsoft.com/office/drawing/2014/main" id="{124FD75B-27BE-478E-A7E1-837B5F6A913F}"/>
              </a:ext>
            </a:extLst>
          </p:cNvPr>
          <p:cNvSpPr txBox="1"/>
          <p:nvPr/>
        </p:nvSpPr>
        <p:spPr>
          <a:xfrm>
            <a:off x="6001349" y="2450457"/>
            <a:ext cx="913689" cy="369332"/>
          </a:xfrm>
          <a:prstGeom prst="rect">
            <a:avLst/>
          </a:prstGeom>
          <a:noFill/>
        </p:spPr>
        <p:txBody>
          <a:bodyPr wrap="square" rtlCol="0">
            <a:spAutoFit/>
          </a:bodyPr>
          <a:lstStyle/>
          <a:p>
            <a:r>
              <a:rPr lang="en-US" altLang="ja-JP" dirty="0"/>
              <a:t>12500</a:t>
            </a:r>
            <a:endParaRPr lang="ja-JP" altLang="en-US" dirty="0"/>
          </a:p>
        </p:txBody>
      </p:sp>
      <p:sp>
        <p:nvSpPr>
          <p:cNvPr id="66" name="テキスト ボックス 65">
            <a:extLst>
              <a:ext uri="{FF2B5EF4-FFF2-40B4-BE49-F238E27FC236}">
                <a16:creationId xmlns:a16="http://schemas.microsoft.com/office/drawing/2014/main" id="{ECA71238-7C7B-45A6-9EB5-360229F4666E}"/>
              </a:ext>
            </a:extLst>
          </p:cNvPr>
          <p:cNvSpPr txBox="1"/>
          <p:nvPr/>
        </p:nvSpPr>
        <p:spPr>
          <a:xfrm>
            <a:off x="88917" y="837877"/>
            <a:ext cx="1435008" cy="646331"/>
          </a:xfrm>
          <a:prstGeom prst="rect">
            <a:avLst/>
          </a:prstGeom>
          <a:noFill/>
        </p:spPr>
        <p:txBody>
          <a:bodyPr wrap="none" rtlCol="0">
            <a:spAutoFit/>
          </a:bodyPr>
          <a:lstStyle/>
          <a:p>
            <a:r>
              <a:rPr kumimoji="1" lang="en-US" altLang="ja-JP" dirty="0"/>
              <a:t>Wavelength</a:t>
            </a:r>
          </a:p>
          <a:p>
            <a:r>
              <a:rPr lang="en-US" altLang="ja-JP" dirty="0"/>
              <a:t>/nm</a:t>
            </a:r>
            <a:endParaRPr kumimoji="1" lang="ja-JP" altLang="en-US" dirty="0"/>
          </a:p>
        </p:txBody>
      </p:sp>
      <p:sp>
        <p:nvSpPr>
          <p:cNvPr id="68" name="テキスト ボックス 67">
            <a:extLst>
              <a:ext uri="{FF2B5EF4-FFF2-40B4-BE49-F238E27FC236}">
                <a16:creationId xmlns:a16="http://schemas.microsoft.com/office/drawing/2014/main" id="{EB0D8129-833A-4EDF-95D4-B093D03A7FDF}"/>
              </a:ext>
            </a:extLst>
          </p:cNvPr>
          <p:cNvSpPr txBox="1"/>
          <p:nvPr/>
        </p:nvSpPr>
        <p:spPr>
          <a:xfrm>
            <a:off x="-13401" y="2311958"/>
            <a:ext cx="1582484" cy="646331"/>
          </a:xfrm>
          <a:prstGeom prst="rect">
            <a:avLst/>
          </a:prstGeom>
          <a:noFill/>
        </p:spPr>
        <p:txBody>
          <a:bodyPr wrap="none" rtlCol="0">
            <a:spAutoFit/>
          </a:bodyPr>
          <a:lstStyle/>
          <a:p>
            <a:r>
              <a:rPr kumimoji="1" lang="en-US" altLang="ja-JP" dirty="0"/>
              <a:t>Wavenumber</a:t>
            </a:r>
          </a:p>
          <a:p>
            <a:r>
              <a:rPr lang="en-US" altLang="ja-JP" dirty="0"/>
              <a:t>/cm</a:t>
            </a:r>
            <a:r>
              <a:rPr lang="en-US" altLang="ja-JP" baseline="30000" dirty="0"/>
              <a:t>-1</a:t>
            </a:r>
            <a:endParaRPr kumimoji="1" lang="ja-JP" altLang="en-US" baseline="30000" dirty="0"/>
          </a:p>
        </p:txBody>
      </p:sp>
    </p:spTree>
    <p:extLst>
      <p:ext uri="{BB962C8B-B14F-4D97-AF65-F5344CB8AC3E}">
        <p14:creationId xmlns:p14="http://schemas.microsoft.com/office/powerpoint/2010/main" val="3187313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lang="en-US" altLang="ja-JP" dirty="0"/>
              <a:t>Preparation of solution</a:t>
            </a:r>
            <a:br>
              <a:rPr lang="en-US" altLang="ja-JP" dirty="0"/>
            </a:br>
            <a:r>
              <a:rPr lang="en-US" altLang="ja-JP" dirty="0"/>
              <a:t>-key process for calibration</a:t>
            </a:r>
            <a:endParaRPr kumimoji="1" lang="ja-JP" altLang="en-US" dirty="0"/>
          </a:p>
        </p:txBody>
      </p:sp>
      <p:sp>
        <p:nvSpPr>
          <p:cNvPr id="3" name="コンテンツ プレースホルダー 2"/>
          <p:cNvSpPr>
            <a:spLocks noGrp="1"/>
          </p:cNvSpPr>
          <p:nvPr>
            <p:ph idx="1"/>
          </p:nvPr>
        </p:nvSpPr>
        <p:spPr>
          <a:xfrm>
            <a:off x="838200" y="1436688"/>
            <a:ext cx="11353800" cy="5421312"/>
          </a:xfrm>
        </p:spPr>
        <p:txBody>
          <a:bodyPr>
            <a:normAutofit/>
          </a:bodyPr>
          <a:lstStyle/>
          <a:p>
            <a:r>
              <a:rPr lang="en-US" altLang="ja-JP" dirty="0"/>
              <a:t>Solvent selection (previous slide)</a:t>
            </a:r>
          </a:p>
          <a:p>
            <a:r>
              <a:rPr lang="en-US" altLang="ja-JP" dirty="0"/>
              <a:t>Precautions during preparation</a:t>
            </a:r>
          </a:p>
          <a:p>
            <a:pPr lvl="1"/>
            <a:r>
              <a:rPr lang="en-US" altLang="ja-JP" dirty="0"/>
              <a:t>Pay attention to accuracy when weighting - </a:t>
            </a:r>
            <a:r>
              <a:rPr lang="en-US" altLang="ja-JP" dirty="0">
                <a:solidFill>
                  <a:srgbClr val="FF0000"/>
                </a:solidFill>
              </a:rPr>
              <a:t>take at least 0.2g if possible</a:t>
            </a:r>
          </a:p>
          <a:p>
            <a:r>
              <a:rPr lang="en-US" altLang="ja-JP" dirty="0"/>
              <a:t>Dilution is more accurate than small weighting when done </a:t>
            </a:r>
          </a:p>
          <a:p>
            <a:pPr marL="0" indent="0">
              <a:buNone/>
            </a:pPr>
            <a:r>
              <a:rPr lang="en-US" altLang="ja-JP" dirty="0"/>
              <a:t>	with a volumetric pipette + volumetric flask.</a:t>
            </a:r>
          </a:p>
          <a:p>
            <a:r>
              <a:rPr lang="en-US" altLang="ja-JP" dirty="0"/>
              <a:t>When diluting a solution of unknown concentration, adjust the dilution rate by diluting in 10-fold increments so that it falls within the appropriate absorbance range.</a:t>
            </a:r>
          </a:p>
          <a:p>
            <a:pPr lvl="1"/>
            <a:r>
              <a:rPr lang="en-US" altLang="ja-JP" dirty="0"/>
              <a:t>(Absorbance 3~4 may be around 10 in practice)</a:t>
            </a:r>
          </a:p>
          <a:p>
            <a:r>
              <a:rPr lang="en-US" altLang="ja-JP" dirty="0"/>
              <a:t>Determine the amount of solution to be prepared depending on the size of the cell.</a:t>
            </a:r>
          </a:p>
          <a:p>
            <a:pPr lvl="1"/>
            <a:r>
              <a:rPr lang="en-US" altLang="ja-JP" dirty="0"/>
              <a:t>(Approximately 4ml is required for 1cm cell)</a:t>
            </a:r>
            <a:endParaRPr kumimoji="1" lang="en-US" altLang="ja-JP" dirty="0"/>
          </a:p>
          <a:p>
            <a:endParaRPr kumimoji="1" lang="en-US" altLang="ja-JP" dirty="0"/>
          </a:p>
          <a:p>
            <a:endParaRPr kumimoji="1" lang="ja-JP" altLang="en-US" dirty="0"/>
          </a:p>
        </p:txBody>
      </p:sp>
      <p:sp>
        <p:nvSpPr>
          <p:cNvPr id="5" name="テキスト ボックス 4">
            <a:extLst>
              <a:ext uri="{FF2B5EF4-FFF2-40B4-BE49-F238E27FC236}">
                <a16:creationId xmlns:a16="http://schemas.microsoft.com/office/drawing/2014/main" id="{E965EF84-8A57-4BDB-B8C9-451350148756}"/>
              </a:ext>
            </a:extLst>
          </p:cNvPr>
          <p:cNvSpPr txBox="1"/>
          <p:nvPr/>
        </p:nvSpPr>
        <p:spPr>
          <a:xfrm>
            <a:off x="8229601" y="1619251"/>
            <a:ext cx="3797300"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dirty="0"/>
              <a:t>If the accuracy of the electronic balance is 1mg</a:t>
            </a:r>
            <a:endParaRPr kumimoji="1" lang="ja-JP" altLang="en-US" dirty="0"/>
          </a:p>
        </p:txBody>
      </p:sp>
    </p:spTree>
    <p:extLst>
      <p:ext uri="{BB962C8B-B14F-4D97-AF65-F5344CB8AC3E}">
        <p14:creationId xmlns:p14="http://schemas.microsoft.com/office/powerpoint/2010/main" val="1148342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36063"/>
            <a:ext cx="12192000" cy="1325563"/>
          </a:xfrm>
        </p:spPr>
        <p:txBody>
          <a:bodyPr/>
          <a:lstStyle/>
          <a:p>
            <a:r>
              <a:rPr lang="en-US" altLang="ja-JP" dirty="0"/>
              <a:t>Measurement (1) Setting experimental conditions</a:t>
            </a:r>
            <a:endParaRPr kumimoji="1" lang="ja-JP" altLang="en-US" dirty="0"/>
          </a:p>
        </p:txBody>
      </p:sp>
      <p:sp>
        <p:nvSpPr>
          <p:cNvPr id="3" name="コンテンツ プレースホルダー 2"/>
          <p:cNvSpPr>
            <a:spLocks noGrp="1"/>
          </p:cNvSpPr>
          <p:nvPr>
            <p:ph idx="1"/>
          </p:nvPr>
        </p:nvSpPr>
        <p:spPr>
          <a:xfrm>
            <a:off x="0" y="798607"/>
            <a:ext cx="12192000" cy="6160993"/>
          </a:xfrm>
        </p:spPr>
        <p:txBody>
          <a:bodyPr>
            <a:normAutofit fontScale="77500" lnSpcReduction="20000"/>
          </a:bodyPr>
          <a:lstStyle/>
          <a:p>
            <a:pPr marL="0" indent="0">
              <a:buNone/>
            </a:pPr>
            <a:r>
              <a:rPr lang="en-US" altLang="ja-JP" sz="3400" b="1" dirty="0"/>
              <a:t>Slit width</a:t>
            </a:r>
          </a:p>
          <a:p>
            <a:r>
              <a:rPr lang="en-US" altLang="ja-JP" dirty="0"/>
              <a:t>Small slit width → High monochromaticity of light = wavelength resolution of measurement</a:t>
            </a:r>
          </a:p>
          <a:p>
            <a:pPr marL="0" indent="0">
              <a:buNone/>
            </a:pPr>
            <a:r>
              <a:rPr lang="en-US" altLang="ja-JP" dirty="0"/>
              <a:t>       →The amount of light used is small = it takes time to measure</a:t>
            </a:r>
          </a:p>
          <a:p>
            <a:pPr marL="0" indent="0">
              <a:buNone/>
            </a:pPr>
            <a:r>
              <a:rPr lang="ja-JP" altLang="en-US" dirty="0"/>
              <a:t>   　</a:t>
            </a:r>
            <a:r>
              <a:rPr lang="ja-JP" altLang="en-US" dirty="0">
                <a:solidFill>
                  <a:srgbClr val="FF0000"/>
                </a:solidFill>
              </a:rPr>
              <a:t> </a:t>
            </a:r>
            <a:r>
              <a:rPr lang="en-US" altLang="ja-JP" dirty="0">
                <a:solidFill>
                  <a:srgbClr val="FF0000"/>
                </a:solidFill>
              </a:rPr>
              <a:t>	Determine the appropriate slit width based on experimental purposes</a:t>
            </a:r>
          </a:p>
          <a:p>
            <a:r>
              <a:rPr lang="en-US" altLang="ja-JP" sz="3400" b="1" dirty="0"/>
              <a:t>Data acquisition interval/ Scan speed</a:t>
            </a:r>
          </a:p>
          <a:p>
            <a:r>
              <a:rPr lang="en-US" altLang="ja-JP" dirty="0"/>
              <a:t>Set the data acquisition interval smaller than the wavelength interval corresponding to the slit width</a:t>
            </a:r>
          </a:p>
          <a:p>
            <a:r>
              <a:rPr lang="en-US" altLang="ja-JP" dirty="0"/>
              <a:t>The scan speed determines the time it takes to process one point of data.</a:t>
            </a:r>
          </a:p>
          <a:p>
            <a:pPr marL="0" indent="0">
              <a:buNone/>
            </a:pPr>
            <a:r>
              <a:rPr lang="en-US" altLang="ja-JP" sz="3400" b="1" dirty="0"/>
              <a:t>	</a:t>
            </a:r>
            <a:r>
              <a:rPr lang="en-US" altLang="ja-JP" sz="3400" dirty="0">
                <a:solidFill>
                  <a:srgbClr val="FF0000"/>
                </a:solidFill>
              </a:rPr>
              <a:t>Relationship with slit width is important</a:t>
            </a:r>
          </a:p>
          <a:p>
            <a:pPr marL="0" indent="0">
              <a:buNone/>
            </a:pPr>
            <a:r>
              <a:rPr lang="en-US" altLang="ja-JP" sz="3400" b="1" dirty="0"/>
              <a:t>Measurement range Various switching wavelengths</a:t>
            </a:r>
          </a:p>
          <a:p>
            <a:r>
              <a:rPr lang="en-US" altLang="ja-JP" sz="2900" dirty="0"/>
              <a:t>If the measurement range is wide, it will take time to measure.</a:t>
            </a:r>
          </a:p>
          <a:p>
            <a:r>
              <a:rPr lang="en-US" altLang="ja-JP" sz="2900" dirty="0"/>
              <a:t>If the measurement range is wide, it is necessary to switch </a:t>
            </a:r>
            <a:r>
              <a:rPr lang="en-US" altLang="ja-JP" sz="2900" dirty="0">
                <a:solidFill>
                  <a:schemeClr val="accent5"/>
                </a:solidFill>
              </a:rPr>
              <a:t>the detector and light source</a:t>
            </a:r>
            <a:r>
              <a:rPr lang="en-US" altLang="ja-JP" sz="2900" dirty="0"/>
              <a:t>.</a:t>
            </a:r>
          </a:p>
          <a:p>
            <a:r>
              <a:rPr lang="en-US" altLang="ja-JP" sz="2900" dirty="0"/>
              <a:t>If the measurement range is wide, an appropriate </a:t>
            </a:r>
            <a:r>
              <a:rPr lang="en-US" altLang="ja-JP" sz="2900" dirty="0">
                <a:solidFill>
                  <a:schemeClr val="accent5"/>
                </a:solidFill>
              </a:rPr>
              <a:t>high-order optical filter</a:t>
            </a:r>
            <a:r>
              <a:rPr lang="en-US" altLang="ja-JP" sz="2900" dirty="0"/>
              <a:t> is required.</a:t>
            </a:r>
          </a:p>
          <a:p>
            <a:pPr marL="0" indent="0">
              <a:buNone/>
            </a:pPr>
            <a:r>
              <a:rPr lang="en-US" altLang="ja-JP" sz="2900" dirty="0"/>
              <a:t>	Due to the characteristics of the diffraction grating, 800nm ​​primary light and 400nm 	secondary light reach the same location.</a:t>
            </a:r>
          </a:p>
          <a:p>
            <a:pPr marL="0" indent="0">
              <a:buNone/>
            </a:pPr>
            <a:r>
              <a:rPr lang="en-US" altLang="ja-JP" sz="2900" dirty="0"/>
              <a:t>     		 ↑To measure this accurately, filter the short wavelength side.</a:t>
            </a:r>
            <a:endParaRPr kumimoji="1" lang="ja-JP" altLang="en-US" sz="2900" dirty="0">
              <a:solidFill>
                <a:srgbClr val="FF0000"/>
              </a:solidFill>
            </a:endParaRPr>
          </a:p>
        </p:txBody>
      </p:sp>
    </p:spTree>
    <p:extLst>
      <p:ext uri="{BB962C8B-B14F-4D97-AF65-F5344CB8AC3E}">
        <p14:creationId xmlns:p14="http://schemas.microsoft.com/office/powerpoint/2010/main" val="3801377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121763"/>
            <a:ext cx="11963399" cy="1325563"/>
          </a:xfrm>
        </p:spPr>
        <p:txBody>
          <a:bodyPr>
            <a:normAutofit/>
          </a:bodyPr>
          <a:lstStyle/>
          <a:p>
            <a:r>
              <a:rPr lang="en-US" altLang="ja-JP" dirty="0"/>
              <a:t>Measurement (2) Baseline/reference light</a:t>
            </a:r>
            <a:endParaRPr kumimoji="1" lang="ja-JP" altLang="en-US" dirty="0"/>
          </a:p>
        </p:txBody>
      </p:sp>
      <p:sp>
        <p:nvSpPr>
          <p:cNvPr id="3" name="コンテンツ プレースホルダー 2"/>
          <p:cNvSpPr>
            <a:spLocks noGrp="1"/>
          </p:cNvSpPr>
          <p:nvPr>
            <p:ph idx="1"/>
          </p:nvPr>
        </p:nvSpPr>
        <p:spPr>
          <a:xfrm>
            <a:off x="114300" y="914400"/>
            <a:ext cx="11239500" cy="5943600"/>
          </a:xfrm>
        </p:spPr>
        <p:txBody>
          <a:bodyPr>
            <a:normAutofit fontScale="92500" lnSpcReduction="20000"/>
          </a:bodyPr>
          <a:lstStyle/>
          <a:p>
            <a:r>
              <a:rPr lang="en-US" altLang="ja-JP" u="sng" dirty="0"/>
              <a:t>The most influential measurement in an experiment</a:t>
            </a:r>
          </a:p>
          <a:p>
            <a:pPr marL="0" indent="0">
              <a:buNone/>
            </a:pPr>
            <a:r>
              <a:rPr lang="en-US" altLang="ja-JP" dirty="0">
                <a:solidFill>
                  <a:srgbClr val="FF0000"/>
                </a:solidFill>
              </a:rPr>
              <a:t> The reference light should compare to that in previous measurements.</a:t>
            </a:r>
          </a:p>
          <a:p>
            <a:pPr marL="0" indent="0">
              <a:buNone/>
            </a:pPr>
            <a:endParaRPr lang="en-US" altLang="ja-JP" dirty="0">
              <a:solidFill>
                <a:srgbClr val="FF0000"/>
              </a:solidFill>
            </a:endParaRPr>
          </a:p>
          <a:p>
            <a:r>
              <a:rPr lang="en-US" altLang="ja-JP" dirty="0"/>
              <a:t>For single beam= reference beam measurement</a:t>
            </a:r>
          </a:p>
          <a:p>
            <a:pPr marL="0" indent="0">
              <a:buNone/>
            </a:pPr>
            <a:endParaRPr lang="en-US" altLang="ja-JP" dirty="0"/>
          </a:p>
          <a:p>
            <a:r>
              <a:rPr lang="en-US" altLang="ja-JP" dirty="0"/>
              <a:t>For Double beam baseline </a:t>
            </a:r>
          </a:p>
          <a:p>
            <a:pPr marL="0" indent="0">
              <a:buNone/>
            </a:pPr>
            <a:r>
              <a:rPr lang="en-US" altLang="ja-JP" dirty="0"/>
              <a:t>	= correction of detecting sensitivity on two cite</a:t>
            </a:r>
          </a:p>
          <a:p>
            <a:endParaRPr lang="en-US" altLang="ja-JP" dirty="0"/>
          </a:p>
          <a:p>
            <a:r>
              <a:rPr lang="en-US" altLang="ja-JP" dirty="0"/>
              <a:t>Measuring pure liquid</a:t>
            </a:r>
          </a:p>
          <a:p>
            <a:pPr marL="0" indent="0">
              <a:buNone/>
            </a:pPr>
            <a:r>
              <a:rPr lang="en-US" altLang="ja-JP" dirty="0"/>
              <a:t>	Measure air (without anything)</a:t>
            </a:r>
          </a:p>
          <a:p>
            <a:r>
              <a:rPr lang="en-US" altLang="ja-JP" dirty="0"/>
              <a:t>Measurement of solutions</a:t>
            </a:r>
          </a:p>
          <a:p>
            <a:pPr marL="0" indent="0">
              <a:buNone/>
            </a:pPr>
            <a:r>
              <a:rPr lang="en-US" altLang="ja-JP" dirty="0"/>
              <a:t>	Measurement with solvent</a:t>
            </a:r>
          </a:p>
          <a:p>
            <a:pPr marL="0" indent="0">
              <a:buNone/>
            </a:pPr>
            <a:r>
              <a:rPr lang="en-US" altLang="ja-JP" dirty="0"/>
              <a:t>		= Removes solvent effects and cell effects</a:t>
            </a:r>
          </a:p>
          <a:p>
            <a:pPr marL="0" indent="0">
              <a:buNone/>
            </a:pPr>
            <a:r>
              <a:rPr lang="en-US" altLang="ja-JP" dirty="0"/>
              <a:t>	</a:t>
            </a:r>
            <a:r>
              <a:rPr lang="en-US" altLang="ja-JP" dirty="0">
                <a:solidFill>
                  <a:srgbClr val="FF0000"/>
                </a:solidFill>
              </a:rPr>
              <a:t>The effect of reducing the solvent in the solution appears</a:t>
            </a:r>
          </a:p>
        </p:txBody>
      </p:sp>
    </p:spTree>
    <p:extLst>
      <p:ext uri="{BB962C8B-B14F-4D97-AF65-F5344CB8AC3E}">
        <p14:creationId xmlns:p14="http://schemas.microsoft.com/office/powerpoint/2010/main" val="2571065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8DC21F-6845-4F2E-A28E-9F8571B0F626}"/>
              </a:ext>
            </a:extLst>
          </p:cNvPr>
          <p:cNvSpPr>
            <a:spLocks noGrp="1"/>
          </p:cNvSpPr>
          <p:nvPr>
            <p:ph type="title"/>
          </p:nvPr>
        </p:nvSpPr>
        <p:spPr>
          <a:xfrm>
            <a:off x="286870" y="-26850"/>
            <a:ext cx="10515600" cy="1325563"/>
          </a:xfrm>
        </p:spPr>
        <p:txBody>
          <a:bodyPr/>
          <a:lstStyle/>
          <a:p>
            <a:r>
              <a:rPr kumimoji="1" lang="en-US" altLang="ja-JP" dirty="0"/>
              <a:t>Measurement</a:t>
            </a:r>
            <a:r>
              <a:rPr kumimoji="1" lang="ja-JP" altLang="en-US" dirty="0"/>
              <a:t>（３）</a:t>
            </a:r>
            <a:r>
              <a:rPr kumimoji="1" lang="en-US" altLang="ja-JP" dirty="0"/>
              <a:t>sample placement</a:t>
            </a:r>
            <a:endParaRPr kumimoji="1" lang="ja-JP" altLang="en-US" dirty="0"/>
          </a:p>
        </p:txBody>
      </p:sp>
      <p:sp>
        <p:nvSpPr>
          <p:cNvPr id="3" name="コンテンツ プレースホルダー 2">
            <a:extLst>
              <a:ext uri="{FF2B5EF4-FFF2-40B4-BE49-F238E27FC236}">
                <a16:creationId xmlns:a16="http://schemas.microsoft.com/office/drawing/2014/main" id="{431A95D7-3B83-40C5-B62B-692538EC3F8F}"/>
              </a:ext>
            </a:extLst>
          </p:cNvPr>
          <p:cNvSpPr>
            <a:spLocks noGrp="1"/>
          </p:cNvSpPr>
          <p:nvPr>
            <p:ph idx="1"/>
          </p:nvPr>
        </p:nvSpPr>
        <p:spPr>
          <a:xfrm>
            <a:off x="286870" y="1221751"/>
            <a:ext cx="11713364" cy="4572938"/>
          </a:xfrm>
        </p:spPr>
        <p:txBody>
          <a:bodyPr>
            <a:normAutofit fontScale="92500" lnSpcReduction="10000"/>
          </a:bodyPr>
          <a:lstStyle/>
          <a:p>
            <a:pPr marL="0" indent="0">
              <a:buNone/>
            </a:pPr>
            <a:r>
              <a:rPr lang="en-US" altLang="ja-JP" b="1" dirty="0"/>
              <a:t>Negative absorbance</a:t>
            </a:r>
            <a:r>
              <a:rPr lang="en-US" altLang="ja-JP" dirty="0"/>
              <a:t> </a:t>
            </a:r>
          </a:p>
          <a:p>
            <a:pPr marL="0" indent="0">
              <a:buNone/>
            </a:pPr>
            <a:r>
              <a:rPr lang="en-US" altLang="ja-JP" dirty="0"/>
              <a:t> = more light when measuring sample than reference?</a:t>
            </a:r>
          </a:p>
          <a:p>
            <a:r>
              <a:rPr lang="en-US" altLang="ja-JP" dirty="0"/>
              <a:t>Reflection by cells changes</a:t>
            </a:r>
          </a:p>
          <a:p>
            <a:pPr marL="0" indent="0">
              <a:buNone/>
            </a:pPr>
            <a:r>
              <a:rPr lang="en-US" altLang="ja-JP" dirty="0"/>
              <a:t>             or</a:t>
            </a:r>
          </a:p>
          <a:p>
            <a:r>
              <a:rPr lang="en-US" altLang="ja-JP" dirty="0"/>
              <a:t>Effect of decreasing solvent concentration</a:t>
            </a:r>
          </a:p>
          <a:p>
            <a:pPr marL="0" indent="0">
              <a:buNone/>
            </a:pPr>
            <a:endParaRPr lang="en-US" altLang="ja-JP" dirty="0"/>
          </a:p>
          <a:p>
            <a:pPr marL="0" indent="0">
              <a:buNone/>
            </a:pPr>
            <a:r>
              <a:rPr lang="en-US" altLang="ja-JP" dirty="0"/>
              <a:t>Scattering by the sample </a:t>
            </a:r>
          </a:p>
          <a:p>
            <a:pPr marL="0" indent="0">
              <a:buNone/>
            </a:pPr>
            <a:r>
              <a:rPr lang="en-US" altLang="ja-JP" dirty="0"/>
              <a:t>    = decrease light in all wavelength → </a:t>
            </a:r>
            <a:r>
              <a:rPr lang="en-US" altLang="ja-JP" dirty="0" err="1">
                <a:solidFill>
                  <a:srgbClr val="FF0000"/>
                </a:solidFill>
              </a:rPr>
              <a:t>baseliene</a:t>
            </a:r>
            <a:r>
              <a:rPr lang="en-US" altLang="ja-JP" dirty="0"/>
              <a:t> of absorbance fluctuate</a:t>
            </a:r>
          </a:p>
          <a:p>
            <a:r>
              <a:rPr lang="en-US" altLang="ja-JP" dirty="0"/>
              <a:t>Eliminate scattering effects using an integrating sphere etc.</a:t>
            </a:r>
          </a:p>
          <a:p>
            <a:r>
              <a:rPr lang="en-US" altLang="ja-JP" dirty="0"/>
              <a:t>Data analysis removes increased absorbance</a:t>
            </a:r>
            <a:endParaRPr kumimoji="1" lang="ja-JP" altLang="en-US" dirty="0"/>
          </a:p>
        </p:txBody>
      </p:sp>
      <p:sp>
        <p:nvSpPr>
          <p:cNvPr id="4" name="正方形/長方形 3">
            <a:extLst>
              <a:ext uri="{FF2B5EF4-FFF2-40B4-BE49-F238E27FC236}">
                <a16:creationId xmlns:a16="http://schemas.microsoft.com/office/drawing/2014/main" id="{613427EC-EEF4-4723-9864-EE14EB93D1FB}"/>
              </a:ext>
            </a:extLst>
          </p:cNvPr>
          <p:cNvSpPr/>
          <p:nvPr/>
        </p:nvSpPr>
        <p:spPr>
          <a:xfrm>
            <a:off x="9043147" y="2026024"/>
            <a:ext cx="591671" cy="1631576"/>
          </a:xfrm>
          <a:prstGeom prst="rect">
            <a:avLst/>
          </a:prstGeom>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1E57F8E7-8888-4D42-9709-CD8123CE64E4}"/>
              </a:ext>
            </a:extLst>
          </p:cNvPr>
          <p:cNvSpPr/>
          <p:nvPr/>
        </p:nvSpPr>
        <p:spPr>
          <a:xfrm>
            <a:off x="11205135" y="2026024"/>
            <a:ext cx="591671" cy="1631576"/>
          </a:xfrm>
          <a:prstGeom prst="rect">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a:extLst>
              <a:ext uri="{FF2B5EF4-FFF2-40B4-BE49-F238E27FC236}">
                <a16:creationId xmlns:a16="http://schemas.microsoft.com/office/drawing/2014/main" id="{106E1C4E-5460-4284-80BF-FB6376A4621F}"/>
              </a:ext>
            </a:extLst>
          </p:cNvPr>
          <p:cNvCxnSpPr>
            <a:cxnSpLocks/>
          </p:cNvCxnSpPr>
          <p:nvPr/>
        </p:nvCxnSpPr>
        <p:spPr>
          <a:xfrm>
            <a:off x="7788835" y="2492188"/>
            <a:ext cx="2061883"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49F907FD-2762-4C32-A208-064B32411D11}"/>
              </a:ext>
            </a:extLst>
          </p:cNvPr>
          <p:cNvCxnSpPr/>
          <p:nvPr/>
        </p:nvCxnSpPr>
        <p:spPr>
          <a:xfrm flipH="1">
            <a:off x="8290112" y="2473512"/>
            <a:ext cx="672353" cy="2061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4FF579E8-0D0B-4E9C-8CE4-BA5FE63B05C5}"/>
              </a:ext>
            </a:extLst>
          </p:cNvPr>
          <p:cNvCxnSpPr>
            <a:cxnSpLocks/>
          </p:cNvCxnSpPr>
          <p:nvPr/>
        </p:nvCxnSpPr>
        <p:spPr>
          <a:xfrm>
            <a:off x="10313893" y="2492188"/>
            <a:ext cx="173736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09E7DF90-A7F3-4C15-AA7A-3A8EC1E2309E}"/>
              </a:ext>
            </a:extLst>
          </p:cNvPr>
          <p:cNvCxnSpPr/>
          <p:nvPr/>
        </p:nvCxnSpPr>
        <p:spPr>
          <a:xfrm flipH="1">
            <a:off x="10532781" y="2510118"/>
            <a:ext cx="672353" cy="2061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66616200-F69A-4320-9DAB-0B7552AA1D62}"/>
              </a:ext>
            </a:extLst>
          </p:cNvPr>
          <p:cNvCxnSpPr/>
          <p:nvPr/>
        </p:nvCxnSpPr>
        <p:spPr>
          <a:xfrm flipH="1">
            <a:off x="11086353" y="2510118"/>
            <a:ext cx="672353" cy="2061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C64CC7E7-34AE-4FBA-8B27-16BE2EF0A55B}"/>
              </a:ext>
            </a:extLst>
          </p:cNvPr>
          <p:cNvCxnSpPr/>
          <p:nvPr/>
        </p:nvCxnSpPr>
        <p:spPr>
          <a:xfrm>
            <a:off x="10227235" y="1335741"/>
            <a:ext cx="0" cy="2563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231989A7-FEF5-437A-B04B-DF740CD569B6}"/>
              </a:ext>
            </a:extLst>
          </p:cNvPr>
          <p:cNvSpPr txBox="1"/>
          <p:nvPr/>
        </p:nvSpPr>
        <p:spPr>
          <a:xfrm>
            <a:off x="8908676" y="1554646"/>
            <a:ext cx="952505" cy="369332"/>
          </a:xfrm>
          <a:prstGeom prst="rect">
            <a:avLst/>
          </a:prstGeom>
          <a:noFill/>
        </p:spPr>
        <p:txBody>
          <a:bodyPr wrap="none" rtlCol="0">
            <a:spAutoFit/>
          </a:bodyPr>
          <a:lstStyle/>
          <a:p>
            <a:r>
              <a:rPr kumimoji="1" lang="en-US" altLang="ja-JP" dirty="0"/>
              <a:t>sample</a:t>
            </a:r>
            <a:endParaRPr kumimoji="1" lang="ja-JP" altLang="en-US" dirty="0"/>
          </a:p>
        </p:txBody>
      </p:sp>
      <p:sp>
        <p:nvSpPr>
          <p:cNvPr id="19" name="テキスト ボックス 18">
            <a:extLst>
              <a:ext uri="{FF2B5EF4-FFF2-40B4-BE49-F238E27FC236}">
                <a16:creationId xmlns:a16="http://schemas.microsoft.com/office/drawing/2014/main" id="{5545C85F-6827-4620-B76C-3DCA8028E0B2}"/>
              </a:ext>
            </a:extLst>
          </p:cNvPr>
          <p:cNvSpPr txBox="1"/>
          <p:nvPr/>
        </p:nvSpPr>
        <p:spPr>
          <a:xfrm>
            <a:off x="10802470" y="1639896"/>
            <a:ext cx="1197764" cy="369332"/>
          </a:xfrm>
          <a:prstGeom prst="rect">
            <a:avLst/>
          </a:prstGeom>
          <a:noFill/>
        </p:spPr>
        <p:txBody>
          <a:bodyPr wrap="none" rtlCol="0">
            <a:spAutoFit/>
          </a:bodyPr>
          <a:lstStyle/>
          <a:p>
            <a:r>
              <a:rPr kumimoji="1" lang="en-US" altLang="ja-JP" dirty="0"/>
              <a:t>reference</a:t>
            </a:r>
            <a:endParaRPr kumimoji="1" lang="ja-JP" altLang="en-US" dirty="0"/>
          </a:p>
        </p:txBody>
      </p:sp>
      <p:cxnSp>
        <p:nvCxnSpPr>
          <p:cNvPr id="21" name="直線矢印コネクタ 20">
            <a:extLst>
              <a:ext uri="{FF2B5EF4-FFF2-40B4-BE49-F238E27FC236}">
                <a16:creationId xmlns:a16="http://schemas.microsoft.com/office/drawing/2014/main" id="{E7AE5BE9-128D-4563-BE2E-EAE6F1CD181E}"/>
              </a:ext>
            </a:extLst>
          </p:cNvPr>
          <p:cNvCxnSpPr/>
          <p:nvPr/>
        </p:nvCxnSpPr>
        <p:spPr>
          <a:xfrm>
            <a:off x="8644665" y="6639157"/>
            <a:ext cx="34065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フリーフォーム: 図形 21">
            <a:extLst>
              <a:ext uri="{FF2B5EF4-FFF2-40B4-BE49-F238E27FC236}">
                <a16:creationId xmlns:a16="http://schemas.microsoft.com/office/drawing/2014/main" id="{62A13817-25A3-4D88-9039-2FA6820994B2}"/>
              </a:ext>
            </a:extLst>
          </p:cNvPr>
          <p:cNvSpPr/>
          <p:nvPr/>
        </p:nvSpPr>
        <p:spPr>
          <a:xfrm>
            <a:off x="9272194" y="5939240"/>
            <a:ext cx="1873623" cy="699917"/>
          </a:xfrm>
          <a:custGeom>
            <a:avLst/>
            <a:gdLst>
              <a:gd name="connsiteX0" fmla="*/ 0 w 1873623"/>
              <a:gd name="connsiteY0" fmla="*/ 699917 h 699917"/>
              <a:gd name="connsiteX1" fmla="*/ 358588 w 1873623"/>
              <a:gd name="connsiteY1" fmla="*/ 583376 h 699917"/>
              <a:gd name="connsiteX2" fmla="*/ 654423 w 1873623"/>
              <a:gd name="connsiteY2" fmla="*/ 171000 h 699917"/>
              <a:gd name="connsiteX3" fmla="*/ 869576 w 1873623"/>
              <a:gd name="connsiteY3" fmla="*/ 670 h 699917"/>
              <a:gd name="connsiteX4" fmla="*/ 1084729 w 1873623"/>
              <a:gd name="connsiteY4" fmla="*/ 224788 h 699917"/>
              <a:gd name="connsiteX5" fmla="*/ 1317811 w 1873623"/>
              <a:gd name="connsiteY5" fmla="*/ 556482 h 699917"/>
              <a:gd name="connsiteX6" fmla="*/ 1873623 w 1873623"/>
              <a:gd name="connsiteY6" fmla="*/ 619235 h 699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3623" h="699917">
                <a:moveTo>
                  <a:pt x="0" y="699917"/>
                </a:moveTo>
                <a:cubicBezTo>
                  <a:pt x="124759" y="685723"/>
                  <a:pt x="249518" y="671529"/>
                  <a:pt x="358588" y="583376"/>
                </a:cubicBezTo>
                <a:cubicBezTo>
                  <a:pt x="467659" y="495223"/>
                  <a:pt x="569258" y="268118"/>
                  <a:pt x="654423" y="171000"/>
                </a:cubicBezTo>
                <a:cubicBezTo>
                  <a:pt x="739588" y="73882"/>
                  <a:pt x="797858" y="-8295"/>
                  <a:pt x="869576" y="670"/>
                </a:cubicBezTo>
                <a:cubicBezTo>
                  <a:pt x="941294" y="9635"/>
                  <a:pt x="1010023" y="132153"/>
                  <a:pt x="1084729" y="224788"/>
                </a:cubicBezTo>
                <a:cubicBezTo>
                  <a:pt x="1159435" y="317423"/>
                  <a:pt x="1186329" y="490741"/>
                  <a:pt x="1317811" y="556482"/>
                </a:cubicBezTo>
                <a:cubicBezTo>
                  <a:pt x="1449293" y="622223"/>
                  <a:pt x="1661458" y="620729"/>
                  <a:pt x="1873623" y="619235"/>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4" name="フリーフォーム: 図形 23">
            <a:extLst>
              <a:ext uri="{FF2B5EF4-FFF2-40B4-BE49-F238E27FC236}">
                <a16:creationId xmlns:a16="http://schemas.microsoft.com/office/drawing/2014/main" id="{8F02BCB3-ADB0-4775-8251-FC46B5EECEB4}"/>
              </a:ext>
            </a:extLst>
          </p:cNvPr>
          <p:cNvSpPr/>
          <p:nvPr/>
        </p:nvSpPr>
        <p:spPr>
          <a:xfrm>
            <a:off x="9236336" y="5343226"/>
            <a:ext cx="1873623" cy="699917"/>
          </a:xfrm>
          <a:custGeom>
            <a:avLst/>
            <a:gdLst>
              <a:gd name="connsiteX0" fmla="*/ 0 w 1873623"/>
              <a:gd name="connsiteY0" fmla="*/ 699917 h 699917"/>
              <a:gd name="connsiteX1" fmla="*/ 358588 w 1873623"/>
              <a:gd name="connsiteY1" fmla="*/ 583376 h 699917"/>
              <a:gd name="connsiteX2" fmla="*/ 654423 w 1873623"/>
              <a:gd name="connsiteY2" fmla="*/ 171000 h 699917"/>
              <a:gd name="connsiteX3" fmla="*/ 869576 w 1873623"/>
              <a:gd name="connsiteY3" fmla="*/ 670 h 699917"/>
              <a:gd name="connsiteX4" fmla="*/ 1084729 w 1873623"/>
              <a:gd name="connsiteY4" fmla="*/ 224788 h 699917"/>
              <a:gd name="connsiteX5" fmla="*/ 1317811 w 1873623"/>
              <a:gd name="connsiteY5" fmla="*/ 556482 h 699917"/>
              <a:gd name="connsiteX6" fmla="*/ 1873623 w 1873623"/>
              <a:gd name="connsiteY6" fmla="*/ 619235 h 699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3623" h="699917">
                <a:moveTo>
                  <a:pt x="0" y="699917"/>
                </a:moveTo>
                <a:cubicBezTo>
                  <a:pt x="124759" y="685723"/>
                  <a:pt x="249518" y="671529"/>
                  <a:pt x="358588" y="583376"/>
                </a:cubicBezTo>
                <a:cubicBezTo>
                  <a:pt x="467659" y="495223"/>
                  <a:pt x="569258" y="268118"/>
                  <a:pt x="654423" y="171000"/>
                </a:cubicBezTo>
                <a:cubicBezTo>
                  <a:pt x="739588" y="73882"/>
                  <a:pt x="797858" y="-8295"/>
                  <a:pt x="869576" y="670"/>
                </a:cubicBezTo>
                <a:cubicBezTo>
                  <a:pt x="941294" y="9635"/>
                  <a:pt x="1010023" y="132153"/>
                  <a:pt x="1084729" y="224788"/>
                </a:cubicBezTo>
                <a:cubicBezTo>
                  <a:pt x="1159435" y="317423"/>
                  <a:pt x="1186329" y="490741"/>
                  <a:pt x="1317811" y="556482"/>
                </a:cubicBezTo>
                <a:cubicBezTo>
                  <a:pt x="1449293" y="622223"/>
                  <a:pt x="1661458" y="620729"/>
                  <a:pt x="1873623" y="619235"/>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26" name="直線矢印コネクタ 25">
            <a:extLst>
              <a:ext uri="{FF2B5EF4-FFF2-40B4-BE49-F238E27FC236}">
                <a16:creationId xmlns:a16="http://schemas.microsoft.com/office/drawing/2014/main" id="{9A23BEE1-E09E-4BDF-9A43-6B9B01C2FC8E}"/>
              </a:ext>
            </a:extLst>
          </p:cNvPr>
          <p:cNvCxnSpPr/>
          <p:nvPr/>
        </p:nvCxnSpPr>
        <p:spPr>
          <a:xfrm flipV="1">
            <a:off x="8049403" y="5188114"/>
            <a:ext cx="0" cy="14860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9758DF04-97FF-4B2F-8C27-A02CD77EFB8E}"/>
              </a:ext>
            </a:extLst>
          </p:cNvPr>
          <p:cNvSpPr txBox="1"/>
          <p:nvPr/>
        </p:nvSpPr>
        <p:spPr>
          <a:xfrm rot="16200000">
            <a:off x="7019175" y="5665950"/>
            <a:ext cx="1422184" cy="369332"/>
          </a:xfrm>
          <a:prstGeom prst="rect">
            <a:avLst/>
          </a:prstGeom>
          <a:noFill/>
        </p:spPr>
        <p:txBody>
          <a:bodyPr wrap="none" rtlCol="0">
            <a:spAutoFit/>
          </a:bodyPr>
          <a:lstStyle/>
          <a:p>
            <a:r>
              <a:rPr lang="en-US" altLang="ja-JP" dirty="0"/>
              <a:t>absorbance</a:t>
            </a:r>
            <a:endParaRPr kumimoji="1" lang="ja-JP" altLang="en-US" dirty="0"/>
          </a:p>
        </p:txBody>
      </p:sp>
      <p:cxnSp>
        <p:nvCxnSpPr>
          <p:cNvPr id="29" name="直線コネクタ 28">
            <a:extLst>
              <a:ext uri="{FF2B5EF4-FFF2-40B4-BE49-F238E27FC236}">
                <a16:creationId xmlns:a16="http://schemas.microsoft.com/office/drawing/2014/main" id="{3DF2966A-7DCE-4D27-BB2D-91A346A31918}"/>
              </a:ext>
            </a:extLst>
          </p:cNvPr>
          <p:cNvCxnSpPr>
            <a:endCxn id="24" idx="0"/>
          </p:cNvCxnSpPr>
          <p:nvPr/>
        </p:nvCxnSpPr>
        <p:spPr>
          <a:xfrm>
            <a:off x="8644665" y="6043143"/>
            <a:ext cx="5916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F3BE94AD-8DCC-4A26-BCEF-BE6067376A37}"/>
              </a:ext>
            </a:extLst>
          </p:cNvPr>
          <p:cNvCxnSpPr/>
          <p:nvPr/>
        </p:nvCxnSpPr>
        <p:spPr>
          <a:xfrm>
            <a:off x="8680523" y="6639157"/>
            <a:ext cx="5916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F99FD90C-A8E7-4D95-B023-9CB8BD45E39C}"/>
              </a:ext>
            </a:extLst>
          </p:cNvPr>
          <p:cNvCxnSpPr>
            <a:cxnSpLocks/>
          </p:cNvCxnSpPr>
          <p:nvPr/>
        </p:nvCxnSpPr>
        <p:spPr>
          <a:xfrm flipV="1">
            <a:off x="9137723" y="6043143"/>
            <a:ext cx="0" cy="613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BEF746EA-4F81-4D75-93C6-DF81B12639DD}"/>
              </a:ext>
            </a:extLst>
          </p:cNvPr>
          <p:cNvSpPr txBox="1"/>
          <p:nvPr/>
        </p:nvSpPr>
        <p:spPr>
          <a:xfrm>
            <a:off x="8049403" y="6091282"/>
            <a:ext cx="1582484" cy="369332"/>
          </a:xfrm>
          <a:prstGeom prst="rect">
            <a:avLst/>
          </a:prstGeom>
          <a:noFill/>
        </p:spPr>
        <p:txBody>
          <a:bodyPr wrap="none" rtlCol="0">
            <a:spAutoFit/>
          </a:bodyPr>
          <a:lstStyle/>
          <a:p>
            <a:r>
              <a:rPr kumimoji="1" lang="en-US" altLang="ja-JP" dirty="0"/>
              <a:t>By scattering</a:t>
            </a:r>
            <a:endParaRPr kumimoji="1" lang="ja-JP" altLang="en-US" dirty="0"/>
          </a:p>
        </p:txBody>
      </p:sp>
      <p:sp>
        <p:nvSpPr>
          <p:cNvPr id="37" name="テキスト ボックス 36">
            <a:extLst>
              <a:ext uri="{FF2B5EF4-FFF2-40B4-BE49-F238E27FC236}">
                <a16:creationId xmlns:a16="http://schemas.microsoft.com/office/drawing/2014/main" id="{5479AC90-0A47-4D7B-B05B-DC1E54AD5FEB}"/>
              </a:ext>
            </a:extLst>
          </p:cNvPr>
          <p:cNvSpPr txBox="1"/>
          <p:nvPr/>
        </p:nvSpPr>
        <p:spPr>
          <a:xfrm>
            <a:off x="1666359" y="5898425"/>
            <a:ext cx="4692310" cy="52322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ja-JP" sz="2800" dirty="0"/>
              <a:t>Affect quantitative analysis</a:t>
            </a:r>
            <a:endParaRPr kumimoji="1" lang="ja-JP" altLang="en-US" sz="2800" dirty="0"/>
          </a:p>
        </p:txBody>
      </p:sp>
      <p:sp>
        <p:nvSpPr>
          <p:cNvPr id="7" name="テキスト ボックス 6">
            <a:extLst>
              <a:ext uri="{FF2B5EF4-FFF2-40B4-BE49-F238E27FC236}">
                <a16:creationId xmlns:a16="http://schemas.microsoft.com/office/drawing/2014/main" id="{D5365DE2-F421-4978-A6D4-5D3C6B5FC2B1}"/>
              </a:ext>
            </a:extLst>
          </p:cNvPr>
          <p:cNvSpPr txBox="1"/>
          <p:nvPr/>
        </p:nvSpPr>
        <p:spPr>
          <a:xfrm>
            <a:off x="5892802" y="3622881"/>
            <a:ext cx="28448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dirty="0"/>
              <a:t>Absorbance when there is no absorption</a:t>
            </a:r>
            <a:endParaRPr kumimoji="1" lang="ja-JP" altLang="en-US" dirty="0"/>
          </a:p>
        </p:txBody>
      </p:sp>
    </p:spTree>
    <p:extLst>
      <p:ext uri="{BB962C8B-B14F-4D97-AF65-F5344CB8AC3E}">
        <p14:creationId xmlns:p14="http://schemas.microsoft.com/office/powerpoint/2010/main" val="2495057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45514"/>
            <a:ext cx="10515600" cy="1325563"/>
          </a:xfrm>
        </p:spPr>
        <p:txBody>
          <a:bodyPr/>
          <a:lstStyle/>
          <a:p>
            <a:r>
              <a:rPr lang="en-US" altLang="ja-JP" dirty="0"/>
              <a:t>Data analysis (1) Calibration curve</a:t>
            </a:r>
            <a:endParaRPr kumimoji="1" lang="ja-JP" altLang="en-US" dirty="0"/>
          </a:p>
        </p:txBody>
      </p:sp>
      <p:sp>
        <p:nvSpPr>
          <p:cNvPr id="3" name="コンテンツ プレースホルダー 2"/>
          <p:cNvSpPr>
            <a:spLocks noGrp="1"/>
          </p:cNvSpPr>
          <p:nvPr>
            <p:ph idx="1"/>
          </p:nvPr>
        </p:nvSpPr>
        <p:spPr>
          <a:xfrm>
            <a:off x="838200" y="950259"/>
            <a:ext cx="11353800" cy="5226704"/>
          </a:xfrm>
        </p:spPr>
        <p:txBody>
          <a:bodyPr/>
          <a:lstStyle/>
          <a:p>
            <a:r>
              <a:rPr lang="en-US" altLang="ja-JP" dirty="0"/>
              <a:t>Measure absorbance at 4 to 5 points with known concentration</a:t>
            </a:r>
            <a:endParaRPr kumimoji="1" lang="en-US" altLang="ja-JP" dirty="0"/>
          </a:p>
          <a:p>
            <a:pPr marL="0" indent="0">
              <a:buNone/>
            </a:pPr>
            <a:r>
              <a:rPr lang="en-US" altLang="ja-JP" dirty="0"/>
              <a:t>	</a:t>
            </a:r>
            <a:r>
              <a:rPr lang="en-US" altLang="ja-JP" i="1" dirty="0" err="1"/>
              <a:t>y</a:t>
            </a:r>
            <a:r>
              <a:rPr lang="en-US" altLang="ja-JP" i="1" baseline="-25000" dirty="0" err="1"/>
              <a:t>i</a:t>
            </a:r>
            <a:r>
              <a:rPr lang="en-US" altLang="ja-JP" dirty="0"/>
              <a:t>(λ</a:t>
            </a:r>
            <a:r>
              <a:rPr lang="ja-JP" altLang="en-US" dirty="0"/>
              <a:t>）</a:t>
            </a:r>
            <a:r>
              <a:rPr lang="en-US" altLang="ja-JP" dirty="0"/>
              <a:t>=</a:t>
            </a:r>
            <a:r>
              <a:rPr lang="en-US" altLang="ja-JP" i="1" dirty="0" err="1"/>
              <a:t>ax</a:t>
            </a:r>
            <a:r>
              <a:rPr lang="en-US" altLang="ja-JP" i="1" baseline="-25000" dirty="0" err="1"/>
              <a:t>i</a:t>
            </a:r>
            <a:r>
              <a:rPr lang="en-US" altLang="ja-JP" dirty="0"/>
              <a:t> + </a:t>
            </a:r>
            <a:r>
              <a:rPr lang="en-US" altLang="ja-JP" i="1" dirty="0"/>
              <a:t>b</a:t>
            </a:r>
          </a:p>
          <a:p>
            <a:pPr marL="0" indent="0">
              <a:buNone/>
            </a:pPr>
            <a:endParaRPr lang="en-US" altLang="ja-JP" dirty="0"/>
          </a:p>
          <a:p>
            <a:endParaRPr kumimoji="1" lang="en-US" altLang="ja-JP" dirty="0"/>
          </a:p>
          <a:p>
            <a:endParaRPr kumimoji="1" lang="ja-JP" altLang="en-US" dirty="0"/>
          </a:p>
        </p:txBody>
      </p:sp>
      <mc:AlternateContent xmlns:mc="http://schemas.openxmlformats.org/markup-compatibility/2006" xmlns:a14="http://schemas.microsoft.com/office/drawing/2010/main">
        <mc:Choice Requires="a14">
          <p:sp>
            <p:nvSpPr>
              <p:cNvPr id="5" name="テキスト ボックス 4">
                <a:extLst>
                  <a:ext uri="{FF2B5EF4-FFF2-40B4-BE49-F238E27FC236}">
                    <a16:creationId xmlns:a16="http://schemas.microsoft.com/office/drawing/2014/main" id="{9F2D051F-63E3-4121-8679-1EA0D78BB0DF}"/>
                  </a:ext>
                </a:extLst>
              </p:cNvPr>
              <p:cNvSpPr txBox="1"/>
              <p:nvPr/>
            </p:nvSpPr>
            <p:spPr>
              <a:xfrm>
                <a:off x="1318774" y="2641435"/>
                <a:ext cx="6873485" cy="922176"/>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𝐴</m:t>
                      </m:r>
                      <m:r>
                        <a:rPr kumimoji="1" lang="en-US" altLang="ja-JP" sz="2400" b="0" i="1" smtClean="0">
                          <a:latin typeface="Cambria Math"/>
                        </a:rPr>
                        <m:t>=−</m:t>
                      </m:r>
                      <m:func>
                        <m:funcPr>
                          <m:ctrlPr>
                            <a:rPr kumimoji="1" lang="en-US" altLang="ja-JP" sz="2400" b="0" i="1" smtClean="0">
                              <a:latin typeface="Cambria Math" panose="02040503050406030204" pitchFamily="18" charset="0"/>
                            </a:rPr>
                          </m:ctrlPr>
                        </m:funcPr>
                        <m:fName>
                          <m:r>
                            <m:rPr>
                              <m:sty m:val="p"/>
                            </m:rPr>
                            <a:rPr kumimoji="1" lang="en-US" altLang="ja-JP" sz="2400" b="0" i="0" smtClean="0">
                              <a:latin typeface="Cambria Math"/>
                            </a:rPr>
                            <m:t>log</m:t>
                          </m:r>
                        </m:fName>
                        <m:e>
                          <m:d>
                            <m:dPr>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r>
                                    <a:rPr kumimoji="1" lang="en-US" altLang="ja-JP" sz="2400" b="0" i="1" smtClean="0">
                                      <a:latin typeface="Cambria Math"/>
                                    </a:rPr>
                                    <m:t>𝐼</m:t>
                                  </m:r>
                                </m:num>
                                <m:den>
                                  <m:sSub>
                                    <m:sSubPr>
                                      <m:ctrlPr>
                                        <a:rPr kumimoji="1" lang="en-US" altLang="ja-JP" sz="2400" b="0" i="1" smtClean="0">
                                          <a:latin typeface="Cambria Math" panose="02040503050406030204" pitchFamily="18" charset="0"/>
                                        </a:rPr>
                                      </m:ctrlPr>
                                    </m:sSubPr>
                                    <m:e>
                                      <m:r>
                                        <a:rPr kumimoji="1" lang="en-US" altLang="ja-JP" sz="2400" b="0" i="1" smtClean="0">
                                          <a:latin typeface="Cambria Math"/>
                                        </a:rPr>
                                        <m:t>𝐼</m:t>
                                      </m:r>
                                    </m:e>
                                    <m:sub>
                                      <m:r>
                                        <a:rPr kumimoji="1" lang="en-US" altLang="ja-JP" sz="2400" b="0" i="1" smtClean="0">
                                          <a:latin typeface="Cambria Math"/>
                                        </a:rPr>
                                        <m:t>0</m:t>
                                      </m:r>
                                    </m:sub>
                                  </m:sSub>
                                </m:den>
                              </m:f>
                            </m:e>
                          </m:d>
                        </m:e>
                      </m:func>
                      <m:r>
                        <a:rPr kumimoji="1" lang="en-US" altLang="ja-JP" sz="2400" b="0" i="1" smtClean="0">
                          <a:latin typeface="Cambria Math"/>
                        </a:rPr>
                        <m:t>=</m:t>
                      </m:r>
                      <m:r>
                        <a:rPr kumimoji="1" lang="ja-JP" altLang="en-US" sz="2400" b="0" i="1" smtClean="0">
                          <a:latin typeface="Cambria Math"/>
                        </a:rPr>
                        <m:t>𝜀</m:t>
                      </m:r>
                      <m:d>
                        <m:dPr>
                          <m:ctrlPr>
                            <a:rPr kumimoji="1" lang="en-US" altLang="ja-JP" sz="2400" b="0" i="1" smtClean="0">
                              <a:latin typeface="Cambria Math" panose="02040503050406030204" pitchFamily="18" charset="0"/>
                            </a:rPr>
                          </m:ctrlPr>
                        </m:dPr>
                        <m:e>
                          <m:r>
                            <m:rPr>
                              <m:nor/>
                            </m:rPr>
                            <a:rPr kumimoji="1" lang="en-US" altLang="ja-JP" sz="2400" b="0" i="0" smtClean="0">
                              <a:latin typeface="Cambria Math"/>
                            </a:rPr>
                            <m:t>L</m:t>
                          </m:r>
                          <m:sSup>
                            <m:sSupPr>
                              <m:ctrlPr>
                                <a:rPr kumimoji="1" lang="en-US" altLang="ja-JP" sz="2400" b="0" i="1" smtClean="0">
                                  <a:latin typeface="Cambria Math" panose="02040503050406030204" pitchFamily="18" charset="0"/>
                                </a:rPr>
                              </m:ctrlPr>
                            </m:sSupPr>
                            <m:e>
                              <m:r>
                                <m:rPr>
                                  <m:nor/>
                                </m:rPr>
                                <a:rPr kumimoji="1" lang="en-US" altLang="ja-JP" sz="2400" b="0" i="0" smtClean="0">
                                  <a:latin typeface="Cambria Math"/>
                                </a:rPr>
                                <m:t>mol</m:t>
                              </m:r>
                            </m:e>
                            <m:sup>
                              <m:r>
                                <a:rPr kumimoji="1" lang="en-US" altLang="ja-JP" sz="2400" b="0" i="1" smtClean="0">
                                  <a:latin typeface="Cambria Math"/>
                                </a:rPr>
                                <m:t>−1</m:t>
                              </m:r>
                            </m:sup>
                          </m:sSup>
                          <m:sSup>
                            <m:sSupPr>
                              <m:ctrlPr>
                                <a:rPr kumimoji="1" lang="en-US" altLang="ja-JP" sz="2400" b="0" i="1" smtClean="0">
                                  <a:latin typeface="Cambria Math" panose="02040503050406030204" pitchFamily="18" charset="0"/>
                                </a:rPr>
                              </m:ctrlPr>
                            </m:sSupPr>
                            <m:e>
                              <m:r>
                                <m:rPr>
                                  <m:nor/>
                                </m:rPr>
                                <a:rPr kumimoji="1" lang="en-US" altLang="ja-JP" sz="2400" b="0" i="0" smtClean="0">
                                  <a:latin typeface="Cambria Math"/>
                                </a:rPr>
                                <m:t>cm</m:t>
                              </m:r>
                            </m:e>
                            <m:sup>
                              <m:r>
                                <a:rPr kumimoji="1" lang="en-US" altLang="ja-JP" sz="2400" b="0" i="1" smtClean="0">
                                  <a:latin typeface="Cambria Math"/>
                                </a:rPr>
                                <m:t>−1</m:t>
                              </m:r>
                            </m:sup>
                          </m:sSup>
                        </m:e>
                      </m:d>
                      <m:r>
                        <a:rPr kumimoji="1" lang="en-US" altLang="ja-JP" sz="2400" b="0" i="1" smtClean="0">
                          <a:latin typeface="Cambria Math" panose="02040503050406030204" pitchFamily="18" charset="0"/>
                        </a:rPr>
                        <m:t>𝑥</m:t>
                      </m:r>
                      <m:r>
                        <a:rPr kumimoji="1" lang="en-US" altLang="ja-JP" sz="2400" b="0" i="1" smtClean="0">
                          <a:latin typeface="Cambria Math"/>
                        </a:rPr>
                        <m:t>(</m:t>
                      </m:r>
                      <m:r>
                        <m:rPr>
                          <m:nor/>
                        </m:rPr>
                        <a:rPr kumimoji="1" lang="en-US" altLang="ja-JP" sz="2400" b="0" i="0" smtClean="0">
                          <a:latin typeface="Cambria Math"/>
                        </a:rPr>
                        <m:t>cm</m:t>
                      </m:r>
                      <m:r>
                        <a:rPr kumimoji="1" lang="en-US" altLang="ja-JP" sz="2400" b="0" i="1" smtClean="0">
                          <a:latin typeface="Cambria Math"/>
                        </a:rPr>
                        <m:t>)</m:t>
                      </m:r>
                      <m:r>
                        <a:rPr kumimoji="1" lang="en-US" altLang="ja-JP" sz="2400" b="0" i="1" smtClean="0">
                          <a:latin typeface="Cambria Math"/>
                        </a:rPr>
                        <m:t>𝐶</m:t>
                      </m:r>
                      <m:r>
                        <a:rPr kumimoji="1" lang="en-US" altLang="ja-JP" sz="2400" b="0" i="1" smtClean="0">
                          <a:latin typeface="Cambria Math"/>
                        </a:rPr>
                        <m:t>(</m:t>
                      </m:r>
                      <m:r>
                        <m:rPr>
                          <m:nor/>
                        </m:rPr>
                        <a:rPr kumimoji="1" lang="en-US" altLang="ja-JP" sz="2400" b="0" i="0" smtClean="0">
                          <a:latin typeface="Cambria Math"/>
                        </a:rPr>
                        <m:t>mol</m:t>
                      </m:r>
                      <m:sSup>
                        <m:sSupPr>
                          <m:ctrlPr>
                            <a:rPr kumimoji="1" lang="en-US" altLang="ja-JP" sz="2400" b="0" i="1" smtClean="0">
                              <a:latin typeface="Cambria Math" panose="02040503050406030204" pitchFamily="18" charset="0"/>
                            </a:rPr>
                          </m:ctrlPr>
                        </m:sSupPr>
                        <m:e>
                          <m:r>
                            <m:rPr>
                              <m:nor/>
                            </m:rPr>
                            <a:rPr kumimoji="1" lang="en-US" altLang="ja-JP" sz="2400" b="0" i="0" smtClean="0">
                              <a:latin typeface="Cambria Math"/>
                            </a:rPr>
                            <m:t>L</m:t>
                          </m:r>
                        </m:e>
                        <m:sup>
                          <m:r>
                            <a:rPr kumimoji="1" lang="en-US" altLang="ja-JP" sz="2400" b="0" i="1" smtClean="0">
                              <a:latin typeface="Cambria Math"/>
                            </a:rPr>
                            <m:t>−1</m:t>
                          </m:r>
                        </m:sup>
                      </m:sSup>
                      <m:r>
                        <a:rPr kumimoji="1" lang="en-US" altLang="ja-JP" sz="2400" b="0" i="1" smtClean="0">
                          <a:latin typeface="Cambria Math"/>
                        </a:rPr>
                        <m:t>)</m:t>
                      </m:r>
                    </m:oMath>
                  </m:oMathPara>
                </a14:m>
                <a:endParaRPr kumimoji="1" lang="ja-JP" altLang="en-US" sz="2400" dirty="0"/>
              </a:p>
            </p:txBody>
          </p:sp>
        </mc:Choice>
        <mc:Fallback xmlns="">
          <p:sp>
            <p:nvSpPr>
              <p:cNvPr id="5" name="テキスト ボックス 4">
                <a:extLst>
                  <a:ext uri="{FF2B5EF4-FFF2-40B4-BE49-F238E27FC236}">
                    <a16:creationId xmlns:a16="http://schemas.microsoft.com/office/drawing/2014/main" id="{9F2D051F-63E3-4121-8679-1EA0D78BB0DF}"/>
                  </a:ext>
                </a:extLst>
              </p:cNvPr>
              <p:cNvSpPr txBox="1">
                <a:spLocks noRot="1" noChangeAspect="1" noMove="1" noResize="1" noEditPoints="1" noAdjustHandles="1" noChangeArrowheads="1" noChangeShapeType="1" noTextEdit="1"/>
              </p:cNvSpPr>
              <p:nvPr/>
            </p:nvSpPr>
            <p:spPr>
              <a:xfrm>
                <a:off x="1318774" y="2641435"/>
                <a:ext cx="6873485" cy="922176"/>
              </a:xfrm>
              <a:prstGeom prst="rect">
                <a:avLst/>
              </a:prstGeom>
              <a:blipFill>
                <a:blip r:embed="rId2"/>
                <a:stretch>
                  <a:fillRect/>
                </a:stretch>
              </a:blipFill>
            </p:spPr>
            <p:txBody>
              <a:bodyPr/>
              <a:lstStyle/>
              <a:p>
                <a:r>
                  <a:rPr lang="ja-JP" altLang="en-US">
                    <a:noFill/>
                  </a:rPr>
                  <a:t> </a:t>
                </a:r>
              </a:p>
            </p:txBody>
          </p:sp>
        </mc:Fallback>
      </mc:AlternateContent>
      <p:sp>
        <p:nvSpPr>
          <p:cNvPr id="6" name="テキスト ボックス 5">
            <a:extLst>
              <a:ext uri="{FF2B5EF4-FFF2-40B4-BE49-F238E27FC236}">
                <a16:creationId xmlns:a16="http://schemas.microsoft.com/office/drawing/2014/main" id="{D18B789C-045B-44BC-9BF6-8E0833A9AF65}"/>
              </a:ext>
            </a:extLst>
          </p:cNvPr>
          <p:cNvSpPr txBox="1"/>
          <p:nvPr/>
        </p:nvSpPr>
        <p:spPr>
          <a:xfrm>
            <a:off x="4383741" y="1449076"/>
            <a:ext cx="6441187" cy="830997"/>
          </a:xfrm>
          <a:prstGeom prst="rect">
            <a:avLst/>
          </a:prstGeom>
          <a:noFill/>
        </p:spPr>
        <p:txBody>
          <a:bodyPr wrap="none" rtlCol="0">
            <a:spAutoFit/>
          </a:bodyPr>
          <a:lstStyle/>
          <a:p>
            <a:r>
              <a:rPr lang="ja-JP" altLang="en-US" sz="2400" dirty="0"/>
              <a:t>←</a:t>
            </a:r>
            <a:r>
              <a:rPr lang="en-US" altLang="ja-JP" sz="2400" dirty="0"/>
              <a:t>Zero point deviation due to measurement </a:t>
            </a:r>
          </a:p>
          <a:p>
            <a:r>
              <a:rPr lang="en-US" altLang="ja-JP" sz="2400" dirty="0"/>
              <a:t>(residual error)</a:t>
            </a:r>
            <a:endParaRPr kumimoji="1" lang="ja-JP" altLang="en-US" sz="2400" dirty="0"/>
          </a:p>
        </p:txBody>
      </p:sp>
      <p:cxnSp>
        <p:nvCxnSpPr>
          <p:cNvPr id="8" name="直線矢印コネクタ 7">
            <a:extLst>
              <a:ext uri="{FF2B5EF4-FFF2-40B4-BE49-F238E27FC236}">
                <a16:creationId xmlns:a16="http://schemas.microsoft.com/office/drawing/2014/main" id="{F2175EBC-83D8-46AD-889F-BEA06DD60258}"/>
              </a:ext>
            </a:extLst>
          </p:cNvPr>
          <p:cNvCxnSpPr/>
          <p:nvPr/>
        </p:nvCxnSpPr>
        <p:spPr>
          <a:xfrm flipH="1">
            <a:off x="1685365" y="1862716"/>
            <a:ext cx="636494" cy="979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58994998-F45F-40EB-BDB2-AAC77744BFBC}"/>
              </a:ext>
            </a:extLst>
          </p:cNvPr>
          <p:cNvCxnSpPr>
            <a:cxnSpLocks/>
          </p:cNvCxnSpPr>
          <p:nvPr/>
        </p:nvCxnSpPr>
        <p:spPr>
          <a:xfrm>
            <a:off x="3406589" y="1862716"/>
            <a:ext cx="2034987" cy="979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3EE7107C-ADC0-419F-8718-BA34B24D2758}"/>
              </a:ext>
            </a:extLst>
          </p:cNvPr>
          <p:cNvSpPr/>
          <p:nvPr/>
        </p:nvSpPr>
        <p:spPr>
          <a:xfrm>
            <a:off x="3747248" y="2841811"/>
            <a:ext cx="2868705" cy="53031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a:extLst>
              <a:ext uri="{FF2B5EF4-FFF2-40B4-BE49-F238E27FC236}">
                <a16:creationId xmlns:a16="http://schemas.microsoft.com/office/drawing/2014/main" id="{230F7229-DEA9-4756-8F92-ED0EEC1997FD}"/>
              </a:ext>
            </a:extLst>
          </p:cNvPr>
          <p:cNvCxnSpPr>
            <a:cxnSpLocks/>
          </p:cNvCxnSpPr>
          <p:nvPr/>
        </p:nvCxnSpPr>
        <p:spPr>
          <a:xfrm>
            <a:off x="3639672" y="1782093"/>
            <a:ext cx="3558987" cy="1100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FD029D29-8CA7-403D-AC29-780CD972ED74}"/>
              </a:ext>
            </a:extLst>
          </p:cNvPr>
          <p:cNvPicPr>
            <a:picLocks noChangeAspect="1"/>
          </p:cNvPicPr>
          <p:nvPr/>
        </p:nvPicPr>
        <p:blipFill>
          <a:blip r:embed="rId3"/>
          <a:stretch>
            <a:fillRect/>
          </a:stretch>
        </p:blipFill>
        <p:spPr>
          <a:xfrm>
            <a:off x="1932650" y="3688534"/>
            <a:ext cx="4567032" cy="3090473"/>
          </a:xfrm>
          <a:prstGeom prst="rect">
            <a:avLst/>
          </a:prstGeom>
        </p:spPr>
      </p:pic>
      <p:pic>
        <p:nvPicPr>
          <p:cNvPr id="18" name="図 17">
            <a:extLst>
              <a:ext uri="{FF2B5EF4-FFF2-40B4-BE49-F238E27FC236}">
                <a16:creationId xmlns:a16="http://schemas.microsoft.com/office/drawing/2014/main" id="{87538B43-566F-4C69-909A-EC430D721B65}"/>
              </a:ext>
            </a:extLst>
          </p:cNvPr>
          <p:cNvPicPr>
            <a:picLocks noChangeAspect="1"/>
          </p:cNvPicPr>
          <p:nvPr/>
        </p:nvPicPr>
        <p:blipFill>
          <a:blip r:embed="rId4"/>
          <a:stretch>
            <a:fillRect/>
          </a:stretch>
        </p:blipFill>
        <p:spPr>
          <a:xfrm>
            <a:off x="8297338" y="4637207"/>
            <a:ext cx="3127677" cy="656811"/>
          </a:xfrm>
          <a:prstGeom prst="rect">
            <a:avLst/>
          </a:prstGeom>
        </p:spPr>
      </p:pic>
      <p:sp>
        <p:nvSpPr>
          <p:cNvPr id="7" name="テキスト ボックス 6">
            <a:extLst>
              <a:ext uri="{FF2B5EF4-FFF2-40B4-BE49-F238E27FC236}">
                <a16:creationId xmlns:a16="http://schemas.microsoft.com/office/drawing/2014/main" id="{6672E5E8-B0E3-4309-A508-E5E17CC4CB76}"/>
              </a:ext>
            </a:extLst>
          </p:cNvPr>
          <p:cNvSpPr txBox="1"/>
          <p:nvPr/>
        </p:nvSpPr>
        <p:spPr>
          <a:xfrm rot="16200000">
            <a:off x="1465214" y="4656332"/>
            <a:ext cx="1313180" cy="369332"/>
          </a:xfrm>
          <a:prstGeom prst="rect">
            <a:avLst/>
          </a:prstGeom>
          <a:solidFill>
            <a:schemeClr val="bg1"/>
          </a:solidFill>
        </p:spPr>
        <p:txBody>
          <a:bodyPr wrap="none" rtlCol="0">
            <a:spAutoFit/>
          </a:bodyPr>
          <a:lstStyle/>
          <a:p>
            <a:r>
              <a:rPr kumimoji="1" lang="en-US" altLang="ja-JP" b="1" dirty="0">
                <a:latin typeface="Times New Roman" panose="02020603050405020304" pitchFamily="18" charset="0"/>
                <a:cs typeface="Times New Roman" panose="02020603050405020304" pitchFamily="18" charset="0"/>
              </a:rPr>
              <a:t>absorbance</a:t>
            </a:r>
            <a:endParaRPr kumimoji="1" lang="ja-JP" altLang="en-US" b="1" dirty="0">
              <a:latin typeface="Times New Roman" panose="02020603050405020304" pitchFamily="18" charset="0"/>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24C56492-3601-4239-B662-AE882C74E154}"/>
              </a:ext>
            </a:extLst>
          </p:cNvPr>
          <p:cNvSpPr txBox="1"/>
          <p:nvPr/>
        </p:nvSpPr>
        <p:spPr>
          <a:xfrm>
            <a:off x="3142055" y="6101831"/>
            <a:ext cx="2483372" cy="400110"/>
          </a:xfrm>
          <a:prstGeom prst="rect">
            <a:avLst/>
          </a:prstGeom>
          <a:solidFill>
            <a:schemeClr val="bg1"/>
          </a:solidFill>
        </p:spPr>
        <p:txBody>
          <a:bodyPr wrap="none" rtlCol="0">
            <a:spAutoFit/>
          </a:bodyPr>
          <a:lstStyle/>
          <a:p>
            <a:r>
              <a:rPr kumimoji="1" lang="en-US" altLang="ja-JP" sz="2000" dirty="0">
                <a:latin typeface="Times New Roman" panose="02020603050405020304" pitchFamily="18" charset="0"/>
                <a:cs typeface="Times New Roman" panose="02020603050405020304" pitchFamily="18" charset="0"/>
              </a:rPr>
              <a:t>Molarity</a:t>
            </a:r>
            <a:r>
              <a:rPr kumimoji="1" lang="en-US" altLang="ja-JP" dirty="0"/>
              <a:t>/10</a:t>
            </a:r>
            <a:r>
              <a:rPr kumimoji="1" lang="en-US" altLang="ja-JP" baseline="30000" dirty="0"/>
              <a:t>-6</a:t>
            </a:r>
            <a:r>
              <a:rPr kumimoji="1" lang="en-US" altLang="ja-JP" dirty="0"/>
              <a:t> mol L</a:t>
            </a:r>
            <a:r>
              <a:rPr kumimoji="1" lang="en-US" altLang="ja-JP" baseline="30000" dirty="0"/>
              <a:t>-1</a:t>
            </a:r>
            <a:endParaRPr kumimoji="1" lang="ja-JP" altLang="en-US" baseline="30000" dirty="0"/>
          </a:p>
        </p:txBody>
      </p:sp>
      <p:sp>
        <p:nvSpPr>
          <p:cNvPr id="11" name="テキスト ボックス 10">
            <a:extLst>
              <a:ext uri="{FF2B5EF4-FFF2-40B4-BE49-F238E27FC236}">
                <a16:creationId xmlns:a16="http://schemas.microsoft.com/office/drawing/2014/main" id="{513FB36C-5243-48B5-8192-EF187F8E45A4}"/>
              </a:ext>
            </a:extLst>
          </p:cNvPr>
          <p:cNvSpPr txBox="1"/>
          <p:nvPr/>
        </p:nvSpPr>
        <p:spPr>
          <a:xfrm>
            <a:off x="5629955" y="4924686"/>
            <a:ext cx="2492990" cy="369332"/>
          </a:xfrm>
          <a:prstGeom prst="rect">
            <a:avLst/>
          </a:prstGeom>
          <a:solidFill>
            <a:schemeClr val="bg1"/>
          </a:solidFill>
        </p:spPr>
        <p:txBody>
          <a:bodyPr wrap="none" rtlCol="0">
            <a:spAutoFit/>
          </a:bodyPr>
          <a:lstStyle/>
          <a:p>
            <a:r>
              <a:rPr kumimoji="1" lang="en-US" altLang="ja-JP" dirty="0"/>
              <a:t>Unknown </a:t>
            </a:r>
            <a:r>
              <a:rPr kumimoji="1" lang="en-US" altLang="ja-JP" dirty="0" err="1"/>
              <a:t>absobance</a:t>
            </a:r>
            <a:endParaRPr kumimoji="1" lang="ja-JP" altLang="en-US" dirty="0"/>
          </a:p>
        </p:txBody>
      </p:sp>
      <p:sp>
        <p:nvSpPr>
          <p:cNvPr id="17" name="テキスト ボックス 16">
            <a:extLst>
              <a:ext uri="{FF2B5EF4-FFF2-40B4-BE49-F238E27FC236}">
                <a16:creationId xmlns:a16="http://schemas.microsoft.com/office/drawing/2014/main" id="{AC6C6FF7-2B4A-4C3C-BEC7-8D792314EBE0}"/>
              </a:ext>
            </a:extLst>
          </p:cNvPr>
          <p:cNvSpPr txBox="1"/>
          <p:nvPr/>
        </p:nvSpPr>
        <p:spPr>
          <a:xfrm>
            <a:off x="5667965" y="4555354"/>
            <a:ext cx="1952779" cy="369332"/>
          </a:xfrm>
          <a:prstGeom prst="rect">
            <a:avLst/>
          </a:prstGeom>
          <a:solidFill>
            <a:schemeClr val="bg1"/>
          </a:solidFill>
        </p:spPr>
        <p:txBody>
          <a:bodyPr wrap="none" rtlCol="0">
            <a:spAutoFit/>
          </a:bodyPr>
          <a:lstStyle/>
          <a:p>
            <a:r>
              <a:rPr kumimoji="1" lang="en-US" altLang="ja-JP" dirty="0"/>
              <a:t>Calibration point</a:t>
            </a:r>
            <a:endParaRPr kumimoji="1" lang="ja-JP" altLang="en-US" dirty="0"/>
          </a:p>
        </p:txBody>
      </p:sp>
      <p:sp>
        <p:nvSpPr>
          <p:cNvPr id="19" name="テキスト ボックス 18">
            <a:extLst>
              <a:ext uri="{FF2B5EF4-FFF2-40B4-BE49-F238E27FC236}">
                <a16:creationId xmlns:a16="http://schemas.microsoft.com/office/drawing/2014/main" id="{BE01C2AC-E4B8-4C6E-ADEB-3B500B199CCD}"/>
              </a:ext>
            </a:extLst>
          </p:cNvPr>
          <p:cNvSpPr txBox="1"/>
          <p:nvPr/>
        </p:nvSpPr>
        <p:spPr>
          <a:xfrm>
            <a:off x="5599538" y="5271841"/>
            <a:ext cx="2061783" cy="369332"/>
          </a:xfrm>
          <a:prstGeom prst="rect">
            <a:avLst/>
          </a:prstGeom>
          <a:solidFill>
            <a:schemeClr val="bg1"/>
          </a:solidFill>
        </p:spPr>
        <p:txBody>
          <a:bodyPr wrap="none" rtlCol="0">
            <a:spAutoFit/>
          </a:bodyPr>
          <a:lstStyle/>
          <a:p>
            <a:r>
              <a:rPr kumimoji="1" lang="en-US" altLang="ja-JP" dirty="0"/>
              <a:t>Analyzed molarity</a:t>
            </a:r>
            <a:endParaRPr kumimoji="1" lang="ja-JP" altLang="en-US" dirty="0"/>
          </a:p>
        </p:txBody>
      </p:sp>
      <p:sp>
        <p:nvSpPr>
          <p:cNvPr id="15" name="正方形/長方形 14">
            <a:extLst>
              <a:ext uri="{FF2B5EF4-FFF2-40B4-BE49-F238E27FC236}">
                <a16:creationId xmlns:a16="http://schemas.microsoft.com/office/drawing/2014/main" id="{C71EB141-972C-4CEF-99FE-9C6854ED9A05}"/>
              </a:ext>
            </a:extLst>
          </p:cNvPr>
          <p:cNvSpPr/>
          <p:nvPr/>
        </p:nvSpPr>
        <p:spPr>
          <a:xfrm>
            <a:off x="6515100" y="3616191"/>
            <a:ext cx="5547646" cy="954107"/>
          </a:xfrm>
          <a:prstGeom prst="rect">
            <a:avLst/>
          </a:prstGeom>
        </p:spPr>
        <p:txBody>
          <a:bodyPr wrap="square">
            <a:spAutoFit/>
          </a:bodyPr>
          <a:lstStyle/>
          <a:p>
            <a:r>
              <a:rPr lang="ja-JP" altLang="en-US" sz="2800" dirty="0">
                <a:latin typeface="Times New Roman" panose="02020603050405020304" pitchFamily="18" charset="0"/>
                <a:cs typeface="Times New Roman" panose="02020603050405020304" pitchFamily="18" charset="0"/>
              </a:rPr>
              <a:t>Determine </a:t>
            </a:r>
            <a:r>
              <a:rPr lang="en-US" altLang="ja-JP" sz="2800" i="1" dirty="0">
                <a:latin typeface="Times New Roman" panose="02020603050405020304" pitchFamily="18" charset="0"/>
                <a:cs typeface="Times New Roman" panose="02020603050405020304" pitchFamily="18" charset="0"/>
              </a:rPr>
              <a:t>a</a:t>
            </a:r>
            <a:r>
              <a:rPr lang="ja-JP" altLang="en-US" sz="2800" dirty="0">
                <a:latin typeface="Times New Roman" panose="02020603050405020304" pitchFamily="18" charset="0"/>
                <a:cs typeface="Times New Roman" panose="02020603050405020304" pitchFamily="18" charset="0"/>
              </a:rPr>
              <a:t> and </a:t>
            </a:r>
            <a:r>
              <a:rPr lang="en-US" altLang="ja-JP" sz="2800" i="1" dirty="0">
                <a:latin typeface="Times New Roman" panose="02020603050405020304" pitchFamily="18" charset="0"/>
                <a:cs typeface="Times New Roman" panose="02020603050405020304" pitchFamily="18" charset="0"/>
              </a:rPr>
              <a:t>b</a:t>
            </a:r>
            <a:r>
              <a:rPr lang="ja-JP" altLang="en-US" sz="2800" dirty="0">
                <a:latin typeface="Times New Roman" panose="02020603050405020304" pitchFamily="18" charset="0"/>
                <a:cs typeface="Times New Roman" panose="02020603050405020304" pitchFamily="18" charset="0"/>
              </a:rPr>
              <a:t> by measuring known concentrations.</a:t>
            </a:r>
          </a:p>
        </p:txBody>
      </p:sp>
    </p:spTree>
    <p:extLst>
      <p:ext uri="{BB962C8B-B14F-4D97-AF65-F5344CB8AC3E}">
        <p14:creationId xmlns:p14="http://schemas.microsoft.com/office/powerpoint/2010/main" val="2139880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5690" y="188004"/>
            <a:ext cx="8079821" cy="677108"/>
          </a:xfrm>
          <a:prstGeom prst="rect">
            <a:avLst/>
          </a:prstGeom>
        </p:spPr>
        <p:txBody>
          <a:bodyPr vert="horz" wrap="square" lIns="0" tIns="0" rIns="0" bIns="0" rtlCol="0" anchor="ctr">
            <a:spAutoFit/>
          </a:bodyPr>
          <a:lstStyle/>
          <a:p>
            <a:pPr marL="12700">
              <a:lnSpc>
                <a:spcPct val="100000"/>
              </a:lnSpc>
            </a:pPr>
            <a:r>
              <a:rPr lang="en-US" dirty="0">
                <a:latin typeface="Calibri Light"/>
                <a:cs typeface="Calibri Light"/>
              </a:rPr>
              <a:t>least squares method</a:t>
            </a:r>
            <a:endParaRPr spc="-5" dirty="0"/>
          </a:p>
        </p:txBody>
      </p:sp>
      <p:grpSp>
        <p:nvGrpSpPr>
          <p:cNvPr id="39" name="グループ化 38">
            <a:extLst>
              <a:ext uri="{FF2B5EF4-FFF2-40B4-BE49-F238E27FC236}">
                <a16:creationId xmlns:a16="http://schemas.microsoft.com/office/drawing/2014/main" id="{C0F85C2B-B82F-4166-A3D0-AF8ED27653A3}"/>
              </a:ext>
            </a:extLst>
          </p:cNvPr>
          <p:cNvGrpSpPr/>
          <p:nvPr/>
        </p:nvGrpSpPr>
        <p:grpSpPr>
          <a:xfrm>
            <a:off x="4529238" y="4588478"/>
            <a:ext cx="3091273" cy="778240"/>
            <a:chOff x="4529238" y="4588478"/>
            <a:chExt cx="3091273" cy="778240"/>
          </a:xfrm>
        </p:grpSpPr>
        <p:sp>
          <p:nvSpPr>
            <p:cNvPr id="3" name="object 3"/>
            <p:cNvSpPr txBox="1"/>
            <p:nvPr/>
          </p:nvSpPr>
          <p:spPr>
            <a:xfrm>
              <a:off x="5037157" y="4702508"/>
              <a:ext cx="410845" cy="664210"/>
            </a:xfrm>
            <a:prstGeom prst="rect">
              <a:avLst/>
            </a:prstGeom>
          </p:spPr>
          <p:txBody>
            <a:bodyPr vert="horz" wrap="square" lIns="0" tIns="0" rIns="0" bIns="0" rtlCol="0">
              <a:spAutoFit/>
            </a:bodyPr>
            <a:lstStyle/>
            <a:p>
              <a:pPr marL="12700"/>
              <a:r>
                <a:rPr sz="4200" spc="35" dirty="0">
                  <a:latin typeface="Symbol"/>
                  <a:cs typeface="Symbol"/>
                </a:rPr>
                <a:t></a:t>
              </a:r>
              <a:endParaRPr sz="4200" dirty="0">
                <a:latin typeface="Symbol"/>
                <a:cs typeface="Symbol"/>
              </a:endParaRPr>
            </a:p>
          </p:txBody>
        </p:sp>
        <p:sp>
          <p:nvSpPr>
            <p:cNvPr id="4" name="object 4"/>
            <p:cNvSpPr txBox="1"/>
            <p:nvPr/>
          </p:nvSpPr>
          <p:spPr>
            <a:xfrm>
              <a:off x="5175601" y="4588478"/>
              <a:ext cx="130810" cy="246221"/>
            </a:xfrm>
            <a:prstGeom prst="rect">
              <a:avLst/>
            </a:prstGeom>
          </p:spPr>
          <p:txBody>
            <a:bodyPr vert="horz" wrap="square" lIns="0" tIns="0" rIns="0" bIns="0" rtlCol="0">
              <a:spAutoFit/>
            </a:bodyPr>
            <a:lstStyle/>
            <a:p>
              <a:pPr marL="12700"/>
              <a:r>
                <a:rPr sz="1600" i="1" spc="25" dirty="0">
                  <a:latin typeface="Times New Roman"/>
                  <a:cs typeface="Times New Roman"/>
                </a:rPr>
                <a:t>n</a:t>
              </a:r>
              <a:endParaRPr sz="1600">
                <a:latin typeface="Times New Roman"/>
                <a:cs typeface="Times New Roman"/>
              </a:endParaRPr>
            </a:p>
          </p:txBody>
        </p:sp>
        <p:sp>
          <p:nvSpPr>
            <p:cNvPr id="5" name="object 5"/>
            <p:cNvSpPr txBox="1"/>
            <p:nvPr/>
          </p:nvSpPr>
          <p:spPr>
            <a:xfrm>
              <a:off x="6647862" y="5039182"/>
              <a:ext cx="83820" cy="246221"/>
            </a:xfrm>
            <a:prstGeom prst="rect">
              <a:avLst/>
            </a:prstGeom>
          </p:spPr>
          <p:txBody>
            <a:bodyPr vert="horz" wrap="square" lIns="0" tIns="0" rIns="0" bIns="0" rtlCol="0">
              <a:spAutoFit/>
            </a:bodyPr>
            <a:lstStyle/>
            <a:p>
              <a:pPr marL="12700"/>
              <a:r>
                <a:rPr sz="1600" i="1" spc="10" dirty="0">
                  <a:latin typeface="Times New Roman"/>
                  <a:cs typeface="Times New Roman"/>
                </a:rPr>
                <a:t>i</a:t>
              </a:r>
              <a:endParaRPr sz="1600">
                <a:latin typeface="Times New Roman"/>
                <a:cs typeface="Times New Roman"/>
              </a:endParaRPr>
            </a:p>
          </p:txBody>
        </p:sp>
        <p:sp>
          <p:nvSpPr>
            <p:cNvPr id="6" name="object 6"/>
            <p:cNvSpPr txBox="1"/>
            <p:nvPr/>
          </p:nvSpPr>
          <p:spPr>
            <a:xfrm>
              <a:off x="5769566" y="5039182"/>
              <a:ext cx="83820" cy="246221"/>
            </a:xfrm>
            <a:prstGeom prst="rect">
              <a:avLst/>
            </a:prstGeom>
          </p:spPr>
          <p:txBody>
            <a:bodyPr vert="horz" wrap="square" lIns="0" tIns="0" rIns="0" bIns="0" rtlCol="0">
              <a:spAutoFit/>
            </a:bodyPr>
            <a:lstStyle/>
            <a:p>
              <a:pPr marL="12700"/>
              <a:r>
                <a:rPr sz="1600" i="1" spc="10" dirty="0">
                  <a:latin typeface="Times New Roman"/>
                  <a:cs typeface="Times New Roman"/>
                </a:rPr>
                <a:t>i</a:t>
              </a:r>
              <a:endParaRPr sz="1600">
                <a:latin typeface="Times New Roman"/>
                <a:cs typeface="Times New Roman"/>
              </a:endParaRPr>
            </a:p>
          </p:txBody>
        </p:sp>
        <p:sp>
          <p:nvSpPr>
            <p:cNvPr id="7" name="object 7"/>
            <p:cNvSpPr txBox="1"/>
            <p:nvPr/>
          </p:nvSpPr>
          <p:spPr>
            <a:xfrm>
              <a:off x="4529238" y="4797747"/>
              <a:ext cx="453390" cy="447040"/>
            </a:xfrm>
            <a:prstGeom prst="rect">
              <a:avLst/>
            </a:prstGeom>
          </p:spPr>
          <p:txBody>
            <a:bodyPr vert="horz" wrap="square" lIns="0" tIns="0" rIns="0" bIns="0" rtlCol="0">
              <a:spAutoFit/>
            </a:bodyPr>
            <a:lstStyle/>
            <a:p>
              <a:pPr marL="12700"/>
              <a:r>
                <a:rPr sz="2800" i="1" spc="10" dirty="0">
                  <a:latin typeface="Times New Roman"/>
                  <a:cs typeface="Times New Roman"/>
                </a:rPr>
                <a:t>s</a:t>
              </a:r>
              <a:r>
                <a:rPr sz="2800" i="1" spc="-90" dirty="0">
                  <a:latin typeface="Times New Roman"/>
                  <a:cs typeface="Times New Roman"/>
                </a:rPr>
                <a:t> </a:t>
              </a:r>
              <a:r>
                <a:rPr sz="2800" spc="15" dirty="0">
                  <a:latin typeface="Symbol"/>
                  <a:cs typeface="Symbol"/>
                </a:rPr>
                <a:t></a:t>
              </a:r>
              <a:endParaRPr sz="2800" dirty="0">
                <a:latin typeface="Symbol"/>
                <a:cs typeface="Symbol"/>
              </a:endParaRPr>
            </a:p>
          </p:txBody>
        </p:sp>
        <p:sp>
          <p:nvSpPr>
            <p:cNvPr id="8" name="object 8"/>
            <p:cNvSpPr txBox="1"/>
            <p:nvPr/>
          </p:nvSpPr>
          <p:spPr>
            <a:xfrm>
              <a:off x="7489701" y="4764688"/>
              <a:ext cx="130810" cy="246221"/>
            </a:xfrm>
            <a:prstGeom prst="rect">
              <a:avLst/>
            </a:prstGeom>
          </p:spPr>
          <p:txBody>
            <a:bodyPr vert="horz" wrap="square" lIns="0" tIns="0" rIns="0" bIns="0" rtlCol="0">
              <a:spAutoFit/>
            </a:bodyPr>
            <a:lstStyle/>
            <a:p>
              <a:pPr marL="12700"/>
              <a:r>
                <a:rPr sz="1600" spc="25" dirty="0">
                  <a:latin typeface="Times New Roman"/>
                  <a:cs typeface="Times New Roman"/>
                </a:rPr>
                <a:t>2</a:t>
              </a:r>
              <a:endParaRPr sz="1600">
                <a:latin typeface="Times New Roman"/>
                <a:cs typeface="Times New Roman"/>
              </a:endParaRPr>
            </a:p>
          </p:txBody>
        </p:sp>
        <p:sp>
          <p:nvSpPr>
            <p:cNvPr id="9" name="object 9"/>
            <p:cNvSpPr txBox="1"/>
            <p:nvPr/>
          </p:nvSpPr>
          <p:spPr>
            <a:xfrm>
              <a:off x="5462773" y="4683447"/>
              <a:ext cx="2063114" cy="584200"/>
            </a:xfrm>
            <a:prstGeom prst="rect">
              <a:avLst/>
            </a:prstGeom>
          </p:spPr>
          <p:txBody>
            <a:bodyPr vert="horz" wrap="square" lIns="0" tIns="0" rIns="0" bIns="0" rtlCol="0">
              <a:spAutoFit/>
            </a:bodyPr>
            <a:lstStyle/>
            <a:p>
              <a:pPr marL="12700">
                <a:tabLst>
                  <a:tab pos="480695" algn="l"/>
                  <a:tab pos="1359535" algn="l"/>
                </a:tabLst>
              </a:pPr>
              <a:r>
                <a:rPr sz="3700" spc="-65" dirty="0">
                  <a:latin typeface="Symbol"/>
                  <a:cs typeface="Symbol"/>
                </a:rPr>
                <a:t></a:t>
              </a:r>
              <a:r>
                <a:rPr sz="2800" i="1" spc="-65" dirty="0">
                  <a:latin typeface="Times New Roman"/>
                  <a:cs typeface="Times New Roman"/>
                </a:rPr>
                <a:t>y	</a:t>
              </a:r>
              <a:r>
                <a:rPr sz="2800" spc="15" dirty="0">
                  <a:latin typeface="Symbol"/>
                  <a:cs typeface="Symbol"/>
                </a:rPr>
                <a:t></a:t>
              </a:r>
              <a:r>
                <a:rPr sz="2800" spc="-270" dirty="0">
                  <a:latin typeface="Times New Roman"/>
                  <a:cs typeface="Times New Roman"/>
                </a:rPr>
                <a:t> </a:t>
              </a:r>
              <a:r>
                <a:rPr sz="2800" spc="35" dirty="0">
                  <a:latin typeface="Times New Roman"/>
                  <a:cs typeface="Times New Roman"/>
                </a:rPr>
                <a:t>(</a:t>
              </a:r>
              <a:r>
                <a:rPr sz="2800" i="1" spc="35" dirty="0">
                  <a:latin typeface="Times New Roman"/>
                  <a:cs typeface="Times New Roman"/>
                </a:rPr>
                <a:t>ax	</a:t>
              </a:r>
              <a:r>
                <a:rPr sz="2800" spc="15" dirty="0">
                  <a:latin typeface="Symbol"/>
                  <a:cs typeface="Symbol"/>
                </a:rPr>
                <a:t></a:t>
              </a:r>
              <a:r>
                <a:rPr sz="2800" spc="-365" dirty="0">
                  <a:latin typeface="Times New Roman"/>
                  <a:cs typeface="Times New Roman"/>
                </a:rPr>
                <a:t> </a:t>
              </a:r>
              <a:r>
                <a:rPr sz="2800" i="1" spc="-40" dirty="0">
                  <a:latin typeface="Times New Roman"/>
                  <a:cs typeface="Times New Roman"/>
                </a:rPr>
                <a:t>b</a:t>
              </a:r>
              <a:r>
                <a:rPr sz="2800" spc="-40" dirty="0">
                  <a:latin typeface="Times New Roman"/>
                  <a:cs typeface="Times New Roman"/>
                </a:rPr>
                <a:t>)</a:t>
              </a:r>
              <a:r>
                <a:rPr sz="3700" spc="-40" dirty="0">
                  <a:latin typeface="Symbol"/>
                  <a:cs typeface="Symbol"/>
                </a:rPr>
                <a:t></a:t>
              </a:r>
              <a:endParaRPr sz="3700" dirty="0">
                <a:latin typeface="Symbol"/>
                <a:cs typeface="Symbol"/>
              </a:endParaRPr>
            </a:p>
          </p:txBody>
        </p:sp>
      </p:grpSp>
      <p:sp>
        <p:nvSpPr>
          <p:cNvPr id="10" name="object 10"/>
          <p:cNvSpPr txBox="1"/>
          <p:nvPr/>
        </p:nvSpPr>
        <p:spPr>
          <a:xfrm>
            <a:off x="1308100" y="5539392"/>
            <a:ext cx="10130473" cy="861774"/>
          </a:xfrm>
          <a:prstGeom prst="rect">
            <a:avLst/>
          </a:prstGeom>
        </p:spPr>
        <p:txBody>
          <a:bodyPr vert="horz" wrap="square" lIns="0" tIns="0" rIns="0" bIns="0" rtlCol="0">
            <a:spAutoFit/>
          </a:bodyPr>
          <a:lstStyle/>
          <a:p>
            <a:pPr marR="1818005" algn="ctr"/>
            <a:r>
              <a:rPr lang="en-US" sz="2800" spc="-5" dirty="0">
                <a:latin typeface="ＭＳ Ｐゴシック"/>
                <a:cs typeface="ＭＳ Ｐゴシック"/>
              </a:rPr>
              <a:t>Determine (a, b) such that the </a:t>
            </a:r>
            <a:r>
              <a:rPr lang="en-US" sz="2800" spc="-5" dirty="0">
                <a:solidFill>
                  <a:srgbClr val="FF0000"/>
                </a:solidFill>
                <a:latin typeface="ＭＳ Ｐゴシック"/>
                <a:cs typeface="ＭＳ Ｐゴシック"/>
              </a:rPr>
              <a:t>sum of squared residuals </a:t>
            </a:r>
            <a:r>
              <a:rPr lang="en-US" sz="2800" spc="-5" dirty="0">
                <a:latin typeface="ＭＳ Ｐゴシック"/>
                <a:cs typeface="ＭＳ Ｐゴシック"/>
              </a:rPr>
              <a:t>takes the minimum value</a:t>
            </a:r>
            <a:endParaRPr sz="2800" dirty="0">
              <a:latin typeface="ＭＳ Ｐゴシック"/>
              <a:cs typeface="ＭＳ Ｐゴシック"/>
            </a:endParaRPr>
          </a:p>
        </p:txBody>
      </p:sp>
      <p:sp>
        <p:nvSpPr>
          <p:cNvPr id="11" name="object 11"/>
          <p:cNvSpPr/>
          <p:nvPr/>
        </p:nvSpPr>
        <p:spPr>
          <a:xfrm>
            <a:off x="2775267" y="1620774"/>
            <a:ext cx="120650" cy="2510790"/>
          </a:xfrm>
          <a:custGeom>
            <a:avLst/>
            <a:gdLst/>
            <a:ahLst/>
            <a:cxnLst/>
            <a:rect l="l" t="t" r="r" b="b"/>
            <a:pathLst>
              <a:path w="120650" h="2510790">
                <a:moveTo>
                  <a:pt x="60134" y="51289"/>
                </a:moveTo>
                <a:lnTo>
                  <a:pt x="47180" y="73496"/>
                </a:lnTo>
                <a:lnTo>
                  <a:pt x="47180" y="2510663"/>
                </a:lnTo>
                <a:lnTo>
                  <a:pt x="73088" y="2510663"/>
                </a:lnTo>
                <a:lnTo>
                  <a:pt x="73088" y="73496"/>
                </a:lnTo>
                <a:lnTo>
                  <a:pt x="60134" y="51289"/>
                </a:lnTo>
                <a:close/>
              </a:path>
              <a:path w="120650" h="2510790">
                <a:moveTo>
                  <a:pt x="60134" y="0"/>
                </a:moveTo>
                <a:lnTo>
                  <a:pt x="3606" y="96900"/>
                </a:lnTo>
                <a:lnTo>
                  <a:pt x="0" y="102997"/>
                </a:lnTo>
                <a:lnTo>
                  <a:pt x="2095" y="110998"/>
                </a:lnTo>
                <a:lnTo>
                  <a:pt x="14452" y="118110"/>
                </a:lnTo>
                <a:lnTo>
                  <a:pt x="22415" y="116077"/>
                </a:lnTo>
                <a:lnTo>
                  <a:pt x="25971" y="109854"/>
                </a:lnTo>
                <a:lnTo>
                  <a:pt x="47180" y="73496"/>
                </a:lnTo>
                <a:lnTo>
                  <a:pt x="47180" y="25653"/>
                </a:lnTo>
                <a:lnTo>
                  <a:pt x="75096" y="25653"/>
                </a:lnTo>
                <a:lnTo>
                  <a:pt x="60134" y="0"/>
                </a:lnTo>
                <a:close/>
              </a:path>
              <a:path w="120650" h="2510790">
                <a:moveTo>
                  <a:pt x="75096" y="25653"/>
                </a:moveTo>
                <a:lnTo>
                  <a:pt x="73088" y="25653"/>
                </a:lnTo>
                <a:lnTo>
                  <a:pt x="73088" y="73496"/>
                </a:lnTo>
                <a:lnTo>
                  <a:pt x="94297" y="109854"/>
                </a:lnTo>
                <a:lnTo>
                  <a:pt x="97853" y="116077"/>
                </a:lnTo>
                <a:lnTo>
                  <a:pt x="105854" y="118110"/>
                </a:lnTo>
                <a:lnTo>
                  <a:pt x="111950" y="114553"/>
                </a:lnTo>
                <a:lnTo>
                  <a:pt x="118173" y="110998"/>
                </a:lnTo>
                <a:lnTo>
                  <a:pt x="120205" y="102997"/>
                </a:lnTo>
                <a:lnTo>
                  <a:pt x="75096" y="25653"/>
                </a:lnTo>
                <a:close/>
              </a:path>
              <a:path w="120650" h="2510790">
                <a:moveTo>
                  <a:pt x="73088" y="25653"/>
                </a:moveTo>
                <a:lnTo>
                  <a:pt x="47180" y="25653"/>
                </a:lnTo>
                <a:lnTo>
                  <a:pt x="47180" y="73496"/>
                </a:lnTo>
                <a:lnTo>
                  <a:pt x="60134" y="51289"/>
                </a:lnTo>
                <a:lnTo>
                  <a:pt x="48958" y="32130"/>
                </a:lnTo>
                <a:lnTo>
                  <a:pt x="73088" y="32130"/>
                </a:lnTo>
                <a:lnTo>
                  <a:pt x="73088" y="25653"/>
                </a:lnTo>
                <a:close/>
              </a:path>
              <a:path w="120650" h="2510790">
                <a:moveTo>
                  <a:pt x="73088" y="32130"/>
                </a:moveTo>
                <a:lnTo>
                  <a:pt x="71310" y="32130"/>
                </a:lnTo>
                <a:lnTo>
                  <a:pt x="60134" y="51289"/>
                </a:lnTo>
                <a:lnTo>
                  <a:pt x="73088" y="73496"/>
                </a:lnTo>
                <a:lnTo>
                  <a:pt x="73088" y="32130"/>
                </a:lnTo>
                <a:close/>
              </a:path>
              <a:path w="120650" h="2510790">
                <a:moveTo>
                  <a:pt x="71310" y="32130"/>
                </a:moveTo>
                <a:lnTo>
                  <a:pt x="48958" y="32130"/>
                </a:lnTo>
                <a:lnTo>
                  <a:pt x="60134" y="51289"/>
                </a:lnTo>
                <a:lnTo>
                  <a:pt x="71310" y="32130"/>
                </a:lnTo>
                <a:close/>
              </a:path>
            </a:pathLst>
          </a:custGeom>
          <a:solidFill>
            <a:srgbClr val="000000"/>
          </a:solidFill>
        </p:spPr>
        <p:txBody>
          <a:bodyPr wrap="square" lIns="0" tIns="0" rIns="0" bIns="0" rtlCol="0"/>
          <a:lstStyle/>
          <a:p>
            <a:endParaRPr/>
          </a:p>
        </p:txBody>
      </p:sp>
      <p:sp>
        <p:nvSpPr>
          <p:cNvPr id="12" name="object 12"/>
          <p:cNvSpPr/>
          <p:nvPr/>
        </p:nvSpPr>
        <p:spPr>
          <a:xfrm>
            <a:off x="2430018" y="3747642"/>
            <a:ext cx="3159125" cy="120650"/>
          </a:xfrm>
          <a:custGeom>
            <a:avLst/>
            <a:gdLst/>
            <a:ahLst/>
            <a:cxnLst/>
            <a:rect l="l" t="t" r="r" b="b"/>
            <a:pathLst>
              <a:path w="3159125" h="120650">
                <a:moveTo>
                  <a:pt x="3107200" y="60070"/>
                </a:moveTo>
                <a:lnTo>
                  <a:pt x="3042539" y="97789"/>
                </a:lnTo>
                <a:lnTo>
                  <a:pt x="3040380" y="105790"/>
                </a:lnTo>
                <a:lnTo>
                  <a:pt x="3044062" y="111886"/>
                </a:lnTo>
                <a:lnTo>
                  <a:pt x="3047619" y="118109"/>
                </a:lnTo>
                <a:lnTo>
                  <a:pt x="3055493" y="120141"/>
                </a:lnTo>
                <a:lnTo>
                  <a:pt x="3061716" y="116585"/>
                </a:lnTo>
                <a:lnTo>
                  <a:pt x="3136405" y="73024"/>
                </a:lnTo>
                <a:lnTo>
                  <a:pt x="3132962" y="73024"/>
                </a:lnTo>
                <a:lnTo>
                  <a:pt x="3132962" y="71246"/>
                </a:lnTo>
                <a:lnTo>
                  <a:pt x="3126359" y="71246"/>
                </a:lnTo>
                <a:lnTo>
                  <a:pt x="3107200" y="60070"/>
                </a:lnTo>
                <a:close/>
              </a:path>
              <a:path w="3159125" h="120650">
                <a:moveTo>
                  <a:pt x="3084993" y="47116"/>
                </a:moveTo>
                <a:lnTo>
                  <a:pt x="0" y="47116"/>
                </a:lnTo>
                <a:lnTo>
                  <a:pt x="0" y="73024"/>
                </a:lnTo>
                <a:lnTo>
                  <a:pt x="3084993" y="73024"/>
                </a:lnTo>
                <a:lnTo>
                  <a:pt x="3107200" y="60070"/>
                </a:lnTo>
                <a:lnTo>
                  <a:pt x="3084993" y="47116"/>
                </a:lnTo>
                <a:close/>
              </a:path>
              <a:path w="3159125" h="120650">
                <a:moveTo>
                  <a:pt x="3136405" y="47116"/>
                </a:moveTo>
                <a:lnTo>
                  <a:pt x="3132962" y="47116"/>
                </a:lnTo>
                <a:lnTo>
                  <a:pt x="3132962" y="73024"/>
                </a:lnTo>
                <a:lnTo>
                  <a:pt x="3136405" y="73024"/>
                </a:lnTo>
                <a:lnTo>
                  <a:pt x="3158617" y="60070"/>
                </a:lnTo>
                <a:lnTo>
                  <a:pt x="3136405" y="47116"/>
                </a:lnTo>
                <a:close/>
              </a:path>
              <a:path w="3159125" h="120650">
                <a:moveTo>
                  <a:pt x="3126359" y="48894"/>
                </a:moveTo>
                <a:lnTo>
                  <a:pt x="3107200" y="60070"/>
                </a:lnTo>
                <a:lnTo>
                  <a:pt x="3126359" y="71246"/>
                </a:lnTo>
                <a:lnTo>
                  <a:pt x="3126359" y="48894"/>
                </a:lnTo>
                <a:close/>
              </a:path>
              <a:path w="3159125" h="120650">
                <a:moveTo>
                  <a:pt x="3132962" y="48894"/>
                </a:moveTo>
                <a:lnTo>
                  <a:pt x="3126359" y="48894"/>
                </a:lnTo>
                <a:lnTo>
                  <a:pt x="3126359" y="71246"/>
                </a:lnTo>
                <a:lnTo>
                  <a:pt x="3132962" y="71246"/>
                </a:lnTo>
                <a:lnTo>
                  <a:pt x="3132962" y="48894"/>
                </a:lnTo>
                <a:close/>
              </a:path>
              <a:path w="3159125" h="120650">
                <a:moveTo>
                  <a:pt x="3055493" y="0"/>
                </a:moveTo>
                <a:lnTo>
                  <a:pt x="3047619" y="2031"/>
                </a:lnTo>
                <a:lnTo>
                  <a:pt x="3044062" y="8254"/>
                </a:lnTo>
                <a:lnTo>
                  <a:pt x="3040380" y="14350"/>
                </a:lnTo>
                <a:lnTo>
                  <a:pt x="3042539" y="22351"/>
                </a:lnTo>
                <a:lnTo>
                  <a:pt x="3107200" y="60070"/>
                </a:lnTo>
                <a:lnTo>
                  <a:pt x="3126359" y="48894"/>
                </a:lnTo>
                <a:lnTo>
                  <a:pt x="3132962" y="48894"/>
                </a:lnTo>
                <a:lnTo>
                  <a:pt x="3132962" y="47116"/>
                </a:lnTo>
                <a:lnTo>
                  <a:pt x="3136405" y="47116"/>
                </a:lnTo>
                <a:lnTo>
                  <a:pt x="3061716" y="3555"/>
                </a:lnTo>
                <a:lnTo>
                  <a:pt x="3055493" y="0"/>
                </a:lnTo>
                <a:close/>
              </a:path>
            </a:pathLst>
          </a:custGeom>
          <a:solidFill>
            <a:srgbClr val="000000"/>
          </a:solidFill>
        </p:spPr>
        <p:txBody>
          <a:bodyPr wrap="square" lIns="0" tIns="0" rIns="0" bIns="0" rtlCol="0"/>
          <a:lstStyle/>
          <a:p>
            <a:endParaRPr/>
          </a:p>
        </p:txBody>
      </p:sp>
      <p:sp>
        <p:nvSpPr>
          <p:cNvPr id="13" name="object 13"/>
          <p:cNvSpPr/>
          <p:nvPr/>
        </p:nvSpPr>
        <p:spPr>
          <a:xfrm>
            <a:off x="2205990" y="2237994"/>
            <a:ext cx="3139440" cy="1379220"/>
          </a:xfrm>
          <a:custGeom>
            <a:avLst/>
            <a:gdLst/>
            <a:ahLst/>
            <a:cxnLst/>
            <a:rect l="l" t="t" r="r" b="b"/>
            <a:pathLst>
              <a:path w="3139440" h="1379220">
                <a:moveTo>
                  <a:pt x="0" y="1378965"/>
                </a:moveTo>
                <a:lnTo>
                  <a:pt x="3139313" y="0"/>
                </a:lnTo>
              </a:path>
            </a:pathLst>
          </a:custGeom>
          <a:ln w="19812">
            <a:solidFill>
              <a:srgbClr val="FF3399"/>
            </a:solidFill>
          </a:ln>
        </p:spPr>
        <p:txBody>
          <a:bodyPr wrap="square" lIns="0" tIns="0" rIns="0" bIns="0" rtlCol="0"/>
          <a:lstStyle/>
          <a:p>
            <a:endParaRPr/>
          </a:p>
        </p:txBody>
      </p:sp>
      <p:sp>
        <p:nvSpPr>
          <p:cNvPr id="14" name="object 14"/>
          <p:cNvSpPr txBox="1"/>
          <p:nvPr/>
        </p:nvSpPr>
        <p:spPr>
          <a:xfrm>
            <a:off x="5504435" y="3843908"/>
            <a:ext cx="149225" cy="338554"/>
          </a:xfrm>
          <a:prstGeom prst="rect">
            <a:avLst/>
          </a:prstGeom>
        </p:spPr>
        <p:txBody>
          <a:bodyPr vert="horz" wrap="square" lIns="0" tIns="0" rIns="0" bIns="0" rtlCol="0">
            <a:spAutoFit/>
          </a:bodyPr>
          <a:lstStyle/>
          <a:p>
            <a:pPr marL="12700"/>
            <a:r>
              <a:rPr sz="2200" i="1" spc="-5" dirty="0">
                <a:latin typeface="Times New Roman"/>
                <a:cs typeface="Times New Roman"/>
              </a:rPr>
              <a:t>x</a:t>
            </a:r>
            <a:endParaRPr sz="2200">
              <a:latin typeface="Times New Roman"/>
              <a:cs typeface="Times New Roman"/>
            </a:endParaRPr>
          </a:p>
        </p:txBody>
      </p:sp>
      <p:sp>
        <p:nvSpPr>
          <p:cNvPr id="15" name="object 15"/>
          <p:cNvSpPr txBox="1"/>
          <p:nvPr/>
        </p:nvSpPr>
        <p:spPr>
          <a:xfrm>
            <a:off x="5177790" y="2322067"/>
            <a:ext cx="1178560" cy="338554"/>
          </a:xfrm>
          <a:prstGeom prst="rect">
            <a:avLst/>
          </a:prstGeom>
        </p:spPr>
        <p:txBody>
          <a:bodyPr vert="horz" wrap="square" lIns="0" tIns="0" rIns="0" bIns="0" rtlCol="0">
            <a:spAutoFit/>
          </a:bodyPr>
          <a:lstStyle/>
          <a:p>
            <a:pPr marL="12700"/>
            <a:r>
              <a:rPr sz="2200" i="1" spc="-5" dirty="0">
                <a:solidFill>
                  <a:srgbClr val="FF3399"/>
                </a:solidFill>
                <a:latin typeface="Times New Roman"/>
                <a:cs typeface="Times New Roman"/>
              </a:rPr>
              <a:t>y </a:t>
            </a:r>
            <a:r>
              <a:rPr sz="2200" spc="-5" dirty="0">
                <a:solidFill>
                  <a:srgbClr val="FF3399"/>
                </a:solidFill>
                <a:latin typeface="Times New Roman"/>
                <a:cs typeface="Times New Roman"/>
              </a:rPr>
              <a:t>= </a:t>
            </a:r>
            <a:r>
              <a:rPr sz="2200" i="1" spc="-5" dirty="0">
                <a:solidFill>
                  <a:srgbClr val="FF3399"/>
                </a:solidFill>
                <a:latin typeface="Times New Roman"/>
                <a:cs typeface="Times New Roman"/>
              </a:rPr>
              <a:t>ax +</a:t>
            </a:r>
            <a:r>
              <a:rPr sz="2200" i="1" spc="-70" dirty="0">
                <a:solidFill>
                  <a:srgbClr val="FF3399"/>
                </a:solidFill>
                <a:latin typeface="Times New Roman"/>
                <a:cs typeface="Times New Roman"/>
              </a:rPr>
              <a:t> </a:t>
            </a:r>
            <a:r>
              <a:rPr sz="2200" i="1" spc="-5" dirty="0">
                <a:solidFill>
                  <a:srgbClr val="FF3399"/>
                </a:solidFill>
                <a:latin typeface="Times New Roman"/>
                <a:cs typeface="Times New Roman"/>
              </a:rPr>
              <a:t>b</a:t>
            </a:r>
            <a:endParaRPr sz="2200">
              <a:latin typeface="Times New Roman"/>
              <a:cs typeface="Times New Roman"/>
            </a:endParaRPr>
          </a:p>
        </p:txBody>
      </p:sp>
      <p:sp>
        <p:nvSpPr>
          <p:cNvPr id="16" name="object 16"/>
          <p:cNvSpPr/>
          <p:nvPr/>
        </p:nvSpPr>
        <p:spPr>
          <a:xfrm>
            <a:off x="3177539" y="2590800"/>
            <a:ext cx="121920" cy="121920"/>
          </a:xfrm>
          <a:custGeom>
            <a:avLst/>
            <a:gdLst/>
            <a:ahLst/>
            <a:cxnLst/>
            <a:rect l="l" t="t" r="r" b="b"/>
            <a:pathLst>
              <a:path w="121919" h="121919">
                <a:moveTo>
                  <a:pt x="60960" y="0"/>
                </a:moveTo>
                <a:lnTo>
                  <a:pt x="37236" y="4792"/>
                </a:lnTo>
                <a:lnTo>
                  <a:pt x="17859" y="17859"/>
                </a:lnTo>
                <a:lnTo>
                  <a:pt x="4792" y="37236"/>
                </a:lnTo>
                <a:lnTo>
                  <a:pt x="0" y="60960"/>
                </a:lnTo>
                <a:lnTo>
                  <a:pt x="4792" y="84683"/>
                </a:lnTo>
                <a:lnTo>
                  <a:pt x="17859" y="104060"/>
                </a:lnTo>
                <a:lnTo>
                  <a:pt x="37236" y="117127"/>
                </a:lnTo>
                <a:lnTo>
                  <a:pt x="60960" y="121920"/>
                </a:lnTo>
                <a:lnTo>
                  <a:pt x="84683" y="117127"/>
                </a:lnTo>
                <a:lnTo>
                  <a:pt x="104060" y="104060"/>
                </a:lnTo>
                <a:lnTo>
                  <a:pt x="117127" y="84683"/>
                </a:lnTo>
                <a:lnTo>
                  <a:pt x="121920" y="60960"/>
                </a:lnTo>
                <a:lnTo>
                  <a:pt x="117127" y="37236"/>
                </a:lnTo>
                <a:lnTo>
                  <a:pt x="104060" y="17859"/>
                </a:lnTo>
                <a:lnTo>
                  <a:pt x="84683" y="4792"/>
                </a:lnTo>
                <a:lnTo>
                  <a:pt x="60960" y="0"/>
                </a:lnTo>
                <a:close/>
              </a:path>
            </a:pathLst>
          </a:custGeom>
          <a:solidFill>
            <a:srgbClr val="5B9BD4"/>
          </a:solidFill>
        </p:spPr>
        <p:txBody>
          <a:bodyPr wrap="square" lIns="0" tIns="0" rIns="0" bIns="0" rtlCol="0"/>
          <a:lstStyle/>
          <a:p>
            <a:endParaRPr/>
          </a:p>
        </p:txBody>
      </p:sp>
      <p:sp>
        <p:nvSpPr>
          <p:cNvPr id="17" name="object 17"/>
          <p:cNvSpPr/>
          <p:nvPr/>
        </p:nvSpPr>
        <p:spPr>
          <a:xfrm>
            <a:off x="3177539" y="2590800"/>
            <a:ext cx="121920" cy="121920"/>
          </a:xfrm>
          <a:custGeom>
            <a:avLst/>
            <a:gdLst/>
            <a:ahLst/>
            <a:cxnLst/>
            <a:rect l="l" t="t" r="r" b="b"/>
            <a:pathLst>
              <a:path w="121919" h="121919">
                <a:moveTo>
                  <a:pt x="121920" y="60960"/>
                </a:moveTo>
                <a:lnTo>
                  <a:pt x="117127" y="37236"/>
                </a:lnTo>
                <a:lnTo>
                  <a:pt x="104060" y="17859"/>
                </a:lnTo>
                <a:lnTo>
                  <a:pt x="84683" y="4792"/>
                </a:lnTo>
                <a:lnTo>
                  <a:pt x="60960" y="0"/>
                </a:lnTo>
                <a:lnTo>
                  <a:pt x="37236" y="4792"/>
                </a:lnTo>
                <a:lnTo>
                  <a:pt x="17859" y="17859"/>
                </a:lnTo>
                <a:lnTo>
                  <a:pt x="4792" y="37236"/>
                </a:lnTo>
                <a:lnTo>
                  <a:pt x="0" y="60960"/>
                </a:lnTo>
                <a:lnTo>
                  <a:pt x="4792" y="84683"/>
                </a:lnTo>
                <a:lnTo>
                  <a:pt x="17859" y="104060"/>
                </a:lnTo>
                <a:lnTo>
                  <a:pt x="37236" y="117127"/>
                </a:lnTo>
                <a:lnTo>
                  <a:pt x="60960" y="121920"/>
                </a:lnTo>
                <a:lnTo>
                  <a:pt x="84683" y="117127"/>
                </a:lnTo>
                <a:lnTo>
                  <a:pt x="104060" y="104060"/>
                </a:lnTo>
                <a:lnTo>
                  <a:pt x="117127" y="84683"/>
                </a:lnTo>
                <a:lnTo>
                  <a:pt x="121920" y="60960"/>
                </a:lnTo>
                <a:close/>
              </a:path>
            </a:pathLst>
          </a:custGeom>
          <a:ln w="12192">
            <a:solidFill>
              <a:srgbClr val="41709C"/>
            </a:solidFill>
          </a:ln>
        </p:spPr>
        <p:txBody>
          <a:bodyPr wrap="square" lIns="0" tIns="0" rIns="0" bIns="0" rtlCol="0"/>
          <a:lstStyle/>
          <a:p>
            <a:endParaRPr/>
          </a:p>
        </p:txBody>
      </p:sp>
      <p:sp>
        <p:nvSpPr>
          <p:cNvPr id="18" name="object 18"/>
          <p:cNvSpPr/>
          <p:nvPr/>
        </p:nvSpPr>
        <p:spPr>
          <a:xfrm>
            <a:off x="3947160" y="3235451"/>
            <a:ext cx="121920" cy="121920"/>
          </a:xfrm>
          <a:custGeom>
            <a:avLst/>
            <a:gdLst/>
            <a:ahLst/>
            <a:cxnLst/>
            <a:rect l="l" t="t" r="r" b="b"/>
            <a:pathLst>
              <a:path w="121919" h="121920">
                <a:moveTo>
                  <a:pt x="60959" y="0"/>
                </a:moveTo>
                <a:lnTo>
                  <a:pt x="37236" y="4792"/>
                </a:lnTo>
                <a:lnTo>
                  <a:pt x="17859" y="17859"/>
                </a:lnTo>
                <a:lnTo>
                  <a:pt x="4792" y="37236"/>
                </a:lnTo>
                <a:lnTo>
                  <a:pt x="0" y="60960"/>
                </a:lnTo>
                <a:lnTo>
                  <a:pt x="4792" y="84683"/>
                </a:lnTo>
                <a:lnTo>
                  <a:pt x="17859" y="104060"/>
                </a:lnTo>
                <a:lnTo>
                  <a:pt x="37236" y="117127"/>
                </a:lnTo>
                <a:lnTo>
                  <a:pt x="60959" y="121920"/>
                </a:lnTo>
                <a:lnTo>
                  <a:pt x="84683" y="117127"/>
                </a:lnTo>
                <a:lnTo>
                  <a:pt x="104060" y="104060"/>
                </a:lnTo>
                <a:lnTo>
                  <a:pt x="117127" y="84683"/>
                </a:lnTo>
                <a:lnTo>
                  <a:pt x="121919" y="60960"/>
                </a:lnTo>
                <a:lnTo>
                  <a:pt x="117127" y="37236"/>
                </a:lnTo>
                <a:lnTo>
                  <a:pt x="104060" y="17859"/>
                </a:lnTo>
                <a:lnTo>
                  <a:pt x="84683" y="4792"/>
                </a:lnTo>
                <a:lnTo>
                  <a:pt x="60959" y="0"/>
                </a:lnTo>
                <a:close/>
              </a:path>
            </a:pathLst>
          </a:custGeom>
          <a:solidFill>
            <a:srgbClr val="5B9BD4"/>
          </a:solidFill>
        </p:spPr>
        <p:txBody>
          <a:bodyPr wrap="square" lIns="0" tIns="0" rIns="0" bIns="0" rtlCol="0"/>
          <a:lstStyle/>
          <a:p>
            <a:endParaRPr/>
          </a:p>
        </p:txBody>
      </p:sp>
      <p:sp>
        <p:nvSpPr>
          <p:cNvPr id="19" name="object 19"/>
          <p:cNvSpPr/>
          <p:nvPr/>
        </p:nvSpPr>
        <p:spPr>
          <a:xfrm>
            <a:off x="3947160" y="3235451"/>
            <a:ext cx="121920" cy="121920"/>
          </a:xfrm>
          <a:custGeom>
            <a:avLst/>
            <a:gdLst/>
            <a:ahLst/>
            <a:cxnLst/>
            <a:rect l="l" t="t" r="r" b="b"/>
            <a:pathLst>
              <a:path w="121919" h="121920">
                <a:moveTo>
                  <a:pt x="121919" y="60960"/>
                </a:moveTo>
                <a:lnTo>
                  <a:pt x="117127" y="37236"/>
                </a:lnTo>
                <a:lnTo>
                  <a:pt x="104060" y="17859"/>
                </a:lnTo>
                <a:lnTo>
                  <a:pt x="84683" y="4792"/>
                </a:lnTo>
                <a:lnTo>
                  <a:pt x="60959" y="0"/>
                </a:lnTo>
                <a:lnTo>
                  <a:pt x="37236" y="4792"/>
                </a:lnTo>
                <a:lnTo>
                  <a:pt x="17859" y="17859"/>
                </a:lnTo>
                <a:lnTo>
                  <a:pt x="4792" y="37236"/>
                </a:lnTo>
                <a:lnTo>
                  <a:pt x="0" y="60960"/>
                </a:lnTo>
                <a:lnTo>
                  <a:pt x="4792" y="84683"/>
                </a:lnTo>
                <a:lnTo>
                  <a:pt x="17859" y="104060"/>
                </a:lnTo>
                <a:lnTo>
                  <a:pt x="37236" y="117127"/>
                </a:lnTo>
                <a:lnTo>
                  <a:pt x="60959" y="121920"/>
                </a:lnTo>
                <a:lnTo>
                  <a:pt x="84683" y="117127"/>
                </a:lnTo>
                <a:lnTo>
                  <a:pt x="104060" y="104060"/>
                </a:lnTo>
                <a:lnTo>
                  <a:pt x="117127" y="84683"/>
                </a:lnTo>
                <a:lnTo>
                  <a:pt x="121919" y="60960"/>
                </a:lnTo>
                <a:close/>
              </a:path>
            </a:pathLst>
          </a:custGeom>
          <a:ln w="12192">
            <a:solidFill>
              <a:srgbClr val="41709C"/>
            </a:solidFill>
          </a:ln>
        </p:spPr>
        <p:txBody>
          <a:bodyPr wrap="square" lIns="0" tIns="0" rIns="0" bIns="0" rtlCol="0"/>
          <a:lstStyle/>
          <a:p>
            <a:endParaRPr/>
          </a:p>
        </p:txBody>
      </p:sp>
      <p:sp>
        <p:nvSpPr>
          <p:cNvPr id="20" name="object 20"/>
          <p:cNvSpPr/>
          <p:nvPr/>
        </p:nvSpPr>
        <p:spPr>
          <a:xfrm>
            <a:off x="4602479" y="2827020"/>
            <a:ext cx="121920" cy="121920"/>
          </a:xfrm>
          <a:custGeom>
            <a:avLst/>
            <a:gdLst/>
            <a:ahLst/>
            <a:cxnLst/>
            <a:rect l="l" t="t" r="r" b="b"/>
            <a:pathLst>
              <a:path w="121919" h="121919">
                <a:moveTo>
                  <a:pt x="60959" y="0"/>
                </a:moveTo>
                <a:lnTo>
                  <a:pt x="37236" y="4792"/>
                </a:lnTo>
                <a:lnTo>
                  <a:pt x="17859" y="17859"/>
                </a:lnTo>
                <a:lnTo>
                  <a:pt x="4792" y="37236"/>
                </a:lnTo>
                <a:lnTo>
                  <a:pt x="0" y="60959"/>
                </a:lnTo>
                <a:lnTo>
                  <a:pt x="4792" y="84683"/>
                </a:lnTo>
                <a:lnTo>
                  <a:pt x="17859" y="104060"/>
                </a:lnTo>
                <a:lnTo>
                  <a:pt x="37236" y="117127"/>
                </a:lnTo>
                <a:lnTo>
                  <a:pt x="60959" y="121919"/>
                </a:lnTo>
                <a:lnTo>
                  <a:pt x="84683" y="117127"/>
                </a:lnTo>
                <a:lnTo>
                  <a:pt x="104060" y="104060"/>
                </a:lnTo>
                <a:lnTo>
                  <a:pt x="117127" y="84683"/>
                </a:lnTo>
                <a:lnTo>
                  <a:pt x="121919" y="60959"/>
                </a:lnTo>
                <a:lnTo>
                  <a:pt x="117127" y="37236"/>
                </a:lnTo>
                <a:lnTo>
                  <a:pt x="104060" y="17859"/>
                </a:lnTo>
                <a:lnTo>
                  <a:pt x="84683" y="4792"/>
                </a:lnTo>
                <a:lnTo>
                  <a:pt x="60959" y="0"/>
                </a:lnTo>
                <a:close/>
              </a:path>
            </a:pathLst>
          </a:custGeom>
          <a:solidFill>
            <a:srgbClr val="5B9BD4"/>
          </a:solidFill>
        </p:spPr>
        <p:txBody>
          <a:bodyPr wrap="square" lIns="0" tIns="0" rIns="0" bIns="0" rtlCol="0"/>
          <a:lstStyle/>
          <a:p>
            <a:endParaRPr/>
          </a:p>
        </p:txBody>
      </p:sp>
      <p:sp>
        <p:nvSpPr>
          <p:cNvPr id="21" name="object 21"/>
          <p:cNvSpPr/>
          <p:nvPr/>
        </p:nvSpPr>
        <p:spPr>
          <a:xfrm>
            <a:off x="4602479" y="2827020"/>
            <a:ext cx="121920" cy="121920"/>
          </a:xfrm>
          <a:custGeom>
            <a:avLst/>
            <a:gdLst/>
            <a:ahLst/>
            <a:cxnLst/>
            <a:rect l="l" t="t" r="r" b="b"/>
            <a:pathLst>
              <a:path w="121919" h="121919">
                <a:moveTo>
                  <a:pt x="121919" y="60959"/>
                </a:moveTo>
                <a:lnTo>
                  <a:pt x="117127" y="37236"/>
                </a:lnTo>
                <a:lnTo>
                  <a:pt x="104060" y="17859"/>
                </a:lnTo>
                <a:lnTo>
                  <a:pt x="84683" y="4792"/>
                </a:lnTo>
                <a:lnTo>
                  <a:pt x="60959" y="0"/>
                </a:lnTo>
                <a:lnTo>
                  <a:pt x="37236" y="4792"/>
                </a:lnTo>
                <a:lnTo>
                  <a:pt x="17859" y="17859"/>
                </a:lnTo>
                <a:lnTo>
                  <a:pt x="4792" y="37236"/>
                </a:lnTo>
                <a:lnTo>
                  <a:pt x="0" y="60959"/>
                </a:lnTo>
                <a:lnTo>
                  <a:pt x="4792" y="84683"/>
                </a:lnTo>
                <a:lnTo>
                  <a:pt x="17859" y="104060"/>
                </a:lnTo>
                <a:lnTo>
                  <a:pt x="37236" y="117127"/>
                </a:lnTo>
                <a:lnTo>
                  <a:pt x="60959" y="121919"/>
                </a:lnTo>
                <a:lnTo>
                  <a:pt x="84683" y="117127"/>
                </a:lnTo>
                <a:lnTo>
                  <a:pt x="104060" y="104060"/>
                </a:lnTo>
                <a:lnTo>
                  <a:pt x="117127" y="84683"/>
                </a:lnTo>
                <a:lnTo>
                  <a:pt x="121919" y="60959"/>
                </a:lnTo>
                <a:close/>
              </a:path>
            </a:pathLst>
          </a:custGeom>
          <a:ln w="12191">
            <a:solidFill>
              <a:srgbClr val="41709C"/>
            </a:solidFill>
          </a:ln>
        </p:spPr>
        <p:txBody>
          <a:bodyPr wrap="square" lIns="0" tIns="0" rIns="0" bIns="0" rtlCol="0"/>
          <a:lstStyle/>
          <a:p>
            <a:endParaRPr/>
          </a:p>
        </p:txBody>
      </p:sp>
      <p:sp>
        <p:nvSpPr>
          <p:cNvPr id="22" name="object 22"/>
          <p:cNvSpPr/>
          <p:nvPr/>
        </p:nvSpPr>
        <p:spPr>
          <a:xfrm>
            <a:off x="4919471" y="2069592"/>
            <a:ext cx="121920" cy="121920"/>
          </a:xfrm>
          <a:custGeom>
            <a:avLst/>
            <a:gdLst/>
            <a:ahLst/>
            <a:cxnLst/>
            <a:rect l="l" t="t" r="r" b="b"/>
            <a:pathLst>
              <a:path w="121920" h="121919">
                <a:moveTo>
                  <a:pt x="60960" y="0"/>
                </a:moveTo>
                <a:lnTo>
                  <a:pt x="37236" y="4792"/>
                </a:lnTo>
                <a:lnTo>
                  <a:pt x="17859" y="17859"/>
                </a:lnTo>
                <a:lnTo>
                  <a:pt x="4792" y="37236"/>
                </a:lnTo>
                <a:lnTo>
                  <a:pt x="0" y="60960"/>
                </a:lnTo>
                <a:lnTo>
                  <a:pt x="4792" y="84683"/>
                </a:lnTo>
                <a:lnTo>
                  <a:pt x="17859" y="104060"/>
                </a:lnTo>
                <a:lnTo>
                  <a:pt x="37236" y="117127"/>
                </a:lnTo>
                <a:lnTo>
                  <a:pt x="60960" y="121920"/>
                </a:lnTo>
                <a:lnTo>
                  <a:pt x="84683" y="117127"/>
                </a:lnTo>
                <a:lnTo>
                  <a:pt x="104060" y="104060"/>
                </a:lnTo>
                <a:lnTo>
                  <a:pt x="117127" y="84683"/>
                </a:lnTo>
                <a:lnTo>
                  <a:pt x="121919" y="60960"/>
                </a:lnTo>
                <a:lnTo>
                  <a:pt x="117127" y="37236"/>
                </a:lnTo>
                <a:lnTo>
                  <a:pt x="104060" y="17859"/>
                </a:lnTo>
                <a:lnTo>
                  <a:pt x="84683" y="4792"/>
                </a:lnTo>
                <a:lnTo>
                  <a:pt x="60960" y="0"/>
                </a:lnTo>
                <a:close/>
              </a:path>
            </a:pathLst>
          </a:custGeom>
          <a:solidFill>
            <a:srgbClr val="5B9BD4"/>
          </a:solidFill>
        </p:spPr>
        <p:txBody>
          <a:bodyPr wrap="square" lIns="0" tIns="0" rIns="0" bIns="0" rtlCol="0"/>
          <a:lstStyle/>
          <a:p>
            <a:endParaRPr/>
          </a:p>
        </p:txBody>
      </p:sp>
      <p:sp>
        <p:nvSpPr>
          <p:cNvPr id="23" name="object 23"/>
          <p:cNvSpPr/>
          <p:nvPr/>
        </p:nvSpPr>
        <p:spPr>
          <a:xfrm>
            <a:off x="4919471" y="2069592"/>
            <a:ext cx="121920" cy="121920"/>
          </a:xfrm>
          <a:custGeom>
            <a:avLst/>
            <a:gdLst/>
            <a:ahLst/>
            <a:cxnLst/>
            <a:rect l="l" t="t" r="r" b="b"/>
            <a:pathLst>
              <a:path w="121920" h="121919">
                <a:moveTo>
                  <a:pt x="121919" y="60960"/>
                </a:moveTo>
                <a:lnTo>
                  <a:pt x="117127" y="37236"/>
                </a:lnTo>
                <a:lnTo>
                  <a:pt x="104060" y="17859"/>
                </a:lnTo>
                <a:lnTo>
                  <a:pt x="84683" y="4792"/>
                </a:lnTo>
                <a:lnTo>
                  <a:pt x="60960" y="0"/>
                </a:lnTo>
                <a:lnTo>
                  <a:pt x="37236" y="4792"/>
                </a:lnTo>
                <a:lnTo>
                  <a:pt x="17859" y="17859"/>
                </a:lnTo>
                <a:lnTo>
                  <a:pt x="4792" y="37236"/>
                </a:lnTo>
                <a:lnTo>
                  <a:pt x="0" y="60960"/>
                </a:lnTo>
                <a:lnTo>
                  <a:pt x="4792" y="84683"/>
                </a:lnTo>
                <a:lnTo>
                  <a:pt x="17859" y="104060"/>
                </a:lnTo>
                <a:lnTo>
                  <a:pt x="37236" y="117127"/>
                </a:lnTo>
                <a:lnTo>
                  <a:pt x="60960" y="121920"/>
                </a:lnTo>
                <a:lnTo>
                  <a:pt x="84683" y="117127"/>
                </a:lnTo>
                <a:lnTo>
                  <a:pt x="104060" y="104060"/>
                </a:lnTo>
                <a:lnTo>
                  <a:pt x="117127" y="84683"/>
                </a:lnTo>
                <a:lnTo>
                  <a:pt x="121919" y="60960"/>
                </a:lnTo>
                <a:close/>
              </a:path>
            </a:pathLst>
          </a:custGeom>
          <a:ln w="12192">
            <a:solidFill>
              <a:srgbClr val="41709C"/>
            </a:solidFill>
          </a:ln>
        </p:spPr>
        <p:txBody>
          <a:bodyPr wrap="square" lIns="0" tIns="0" rIns="0" bIns="0" rtlCol="0"/>
          <a:lstStyle/>
          <a:p>
            <a:endParaRPr/>
          </a:p>
        </p:txBody>
      </p:sp>
      <p:sp>
        <p:nvSpPr>
          <p:cNvPr id="24" name="object 24"/>
          <p:cNvSpPr txBox="1"/>
          <p:nvPr/>
        </p:nvSpPr>
        <p:spPr>
          <a:xfrm>
            <a:off x="4682489" y="3159633"/>
            <a:ext cx="844550" cy="338554"/>
          </a:xfrm>
          <a:prstGeom prst="rect">
            <a:avLst/>
          </a:prstGeom>
        </p:spPr>
        <p:txBody>
          <a:bodyPr vert="horz" wrap="square" lIns="0" tIns="0" rIns="0" bIns="0" rtlCol="0">
            <a:spAutoFit/>
          </a:bodyPr>
          <a:lstStyle/>
          <a:p>
            <a:pPr marL="12700"/>
            <a:r>
              <a:rPr sz="2200" spc="-5" dirty="0">
                <a:latin typeface="Times New Roman"/>
                <a:cs typeface="Times New Roman"/>
              </a:rPr>
              <a:t>( </a:t>
            </a:r>
            <a:r>
              <a:rPr sz="2200" i="1" spc="-5" dirty="0">
                <a:latin typeface="Times New Roman"/>
                <a:cs typeface="Times New Roman"/>
              </a:rPr>
              <a:t>x</a:t>
            </a:r>
            <a:r>
              <a:rPr sz="2175" i="1" spc="-7" baseline="-21072" dirty="0">
                <a:latin typeface="Times New Roman"/>
                <a:cs typeface="Times New Roman"/>
              </a:rPr>
              <a:t>i</a:t>
            </a:r>
            <a:r>
              <a:rPr sz="2200" i="1" spc="-5" dirty="0">
                <a:latin typeface="Times New Roman"/>
                <a:cs typeface="Times New Roman"/>
              </a:rPr>
              <a:t>, y</a:t>
            </a:r>
            <a:r>
              <a:rPr sz="2175" i="1" spc="-7" baseline="-21072" dirty="0">
                <a:latin typeface="Times New Roman"/>
                <a:cs typeface="Times New Roman"/>
              </a:rPr>
              <a:t>i</a:t>
            </a:r>
            <a:r>
              <a:rPr sz="2175" i="1" spc="202" baseline="-21072" dirty="0">
                <a:latin typeface="Times New Roman"/>
                <a:cs typeface="Times New Roman"/>
              </a:rPr>
              <a:t> </a:t>
            </a:r>
            <a:r>
              <a:rPr sz="2200" spc="-5" dirty="0">
                <a:latin typeface="Times New Roman"/>
                <a:cs typeface="Times New Roman"/>
              </a:rPr>
              <a:t>)</a:t>
            </a:r>
            <a:endParaRPr sz="2200">
              <a:latin typeface="Times New Roman"/>
              <a:cs typeface="Times New Roman"/>
            </a:endParaRPr>
          </a:p>
        </p:txBody>
      </p:sp>
      <p:sp>
        <p:nvSpPr>
          <p:cNvPr id="25" name="object 25"/>
          <p:cNvSpPr/>
          <p:nvPr/>
        </p:nvSpPr>
        <p:spPr>
          <a:xfrm>
            <a:off x="4139183" y="3268980"/>
            <a:ext cx="525780" cy="103505"/>
          </a:xfrm>
          <a:custGeom>
            <a:avLst/>
            <a:gdLst/>
            <a:ahLst/>
            <a:cxnLst/>
            <a:rect l="l" t="t" r="r" b="b"/>
            <a:pathLst>
              <a:path w="525780" h="103504">
                <a:moveTo>
                  <a:pt x="92583" y="0"/>
                </a:moveTo>
                <a:lnTo>
                  <a:pt x="0" y="44196"/>
                </a:lnTo>
                <a:lnTo>
                  <a:pt x="81153" y="101092"/>
                </a:lnTo>
                <a:lnTo>
                  <a:pt x="83947" y="103124"/>
                </a:lnTo>
                <a:lnTo>
                  <a:pt x="88011" y="102362"/>
                </a:lnTo>
                <a:lnTo>
                  <a:pt x="89916" y="99568"/>
                </a:lnTo>
                <a:lnTo>
                  <a:pt x="91948" y="96647"/>
                </a:lnTo>
                <a:lnTo>
                  <a:pt x="91313" y="92710"/>
                </a:lnTo>
                <a:lnTo>
                  <a:pt x="35404" y="53521"/>
                </a:lnTo>
                <a:lnTo>
                  <a:pt x="11938" y="51562"/>
                </a:lnTo>
                <a:lnTo>
                  <a:pt x="13081" y="38862"/>
                </a:lnTo>
                <a:lnTo>
                  <a:pt x="40540" y="38862"/>
                </a:lnTo>
                <a:lnTo>
                  <a:pt x="94868" y="12954"/>
                </a:lnTo>
                <a:lnTo>
                  <a:pt x="98043" y="11557"/>
                </a:lnTo>
                <a:lnTo>
                  <a:pt x="99441" y="7747"/>
                </a:lnTo>
                <a:lnTo>
                  <a:pt x="96393" y="1397"/>
                </a:lnTo>
                <a:lnTo>
                  <a:pt x="92583" y="0"/>
                </a:lnTo>
                <a:close/>
              </a:path>
              <a:path w="525780" h="103504">
                <a:moveTo>
                  <a:pt x="36448" y="40813"/>
                </a:moveTo>
                <a:lnTo>
                  <a:pt x="25039" y="46253"/>
                </a:lnTo>
                <a:lnTo>
                  <a:pt x="35404" y="53521"/>
                </a:lnTo>
                <a:lnTo>
                  <a:pt x="524510" y="94361"/>
                </a:lnTo>
                <a:lnTo>
                  <a:pt x="525653" y="81661"/>
                </a:lnTo>
                <a:lnTo>
                  <a:pt x="36448" y="40813"/>
                </a:lnTo>
                <a:close/>
              </a:path>
              <a:path w="525780" h="103504">
                <a:moveTo>
                  <a:pt x="13081" y="38862"/>
                </a:moveTo>
                <a:lnTo>
                  <a:pt x="11938" y="51562"/>
                </a:lnTo>
                <a:lnTo>
                  <a:pt x="35404" y="53521"/>
                </a:lnTo>
                <a:lnTo>
                  <a:pt x="31704" y="50927"/>
                </a:lnTo>
                <a:lnTo>
                  <a:pt x="15240" y="50927"/>
                </a:lnTo>
                <a:lnTo>
                  <a:pt x="16129" y="40005"/>
                </a:lnTo>
                <a:lnTo>
                  <a:pt x="26769" y="40005"/>
                </a:lnTo>
                <a:lnTo>
                  <a:pt x="13081" y="38862"/>
                </a:lnTo>
                <a:close/>
              </a:path>
              <a:path w="525780" h="103504">
                <a:moveTo>
                  <a:pt x="16129" y="40005"/>
                </a:moveTo>
                <a:lnTo>
                  <a:pt x="15240" y="50927"/>
                </a:lnTo>
                <a:lnTo>
                  <a:pt x="25039" y="46253"/>
                </a:lnTo>
                <a:lnTo>
                  <a:pt x="16129" y="40005"/>
                </a:lnTo>
                <a:close/>
              </a:path>
              <a:path w="525780" h="103504">
                <a:moveTo>
                  <a:pt x="25039" y="46253"/>
                </a:moveTo>
                <a:lnTo>
                  <a:pt x="15240" y="50927"/>
                </a:lnTo>
                <a:lnTo>
                  <a:pt x="31704" y="50927"/>
                </a:lnTo>
                <a:lnTo>
                  <a:pt x="25039" y="46253"/>
                </a:lnTo>
                <a:close/>
              </a:path>
              <a:path w="525780" h="103504">
                <a:moveTo>
                  <a:pt x="26769" y="40005"/>
                </a:moveTo>
                <a:lnTo>
                  <a:pt x="16129" y="40005"/>
                </a:lnTo>
                <a:lnTo>
                  <a:pt x="25039" y="46253"/>
                </a:lnTo>
                <a:lnTo>
                  <a:pt x="36448" y="40813"/>
                </a:lnTo>
                <a:lnTo>
                  <a:pt x="26769" y="40005"/>
                </a:lnTo>
                <a:close/>
              </a:path>
              <a:path w="525780" h="103504">
                <a:moveTo>
                  <a:pt x="40540" y="38862"/>
                </a:moveTo>
                <a:lnTo>
                  <a:pt x="13081" y="38862"/>
                </a:lnTo>
                <a:lnTo>
                  <a:pt x="36448" y="40813"/>
                </a:lnTo>
                <a:lnTo>
                  <a:pt x="40540" y="38862"/>
                </a:lnTo>
                <a:close/>
              </a:path>
            </a:pathLst>
          </a:custGeom>
          <a:solidFill>
            <a:srgbClr val="000000"/>
          </a:solidFill>
        </p:spPr>
        <p:txBody>
          <a:bodyPr wrap="square" lIns="0" tIns="0" rIns="0" bIns="0" rtlCol="0"/>
          <a:lstStyle/>
          <a:p>
            <a:endParaRPr/>
          </a:p>
        </p:txBody>
      </p:sp>
      <p:sp>
        <p:nvSpPr>
          <p:cNvPr id="26" name="object 26"/>
          <p:cNvSpPr/>
          <p:nvPr/>
        </p:nvSpPr>
        <p:spPr>
          <a:xfrm>
            <a:off x="3243833" y="2591561"/>
            <a:ext cx="0" cy="570230"/>
          </a:xfrm>
          <a:custGeom>
            <a:avLst/>
            <a:gdLst/>
            <a:ahLst/>
            <a:cxnLst/>
            <a:rect l="l" t="t" r="r" b="b"/>
            <a:pathLst>
              <a:path h="570230">
                <a:moveTo>
                  <a:pt x="0" y="0"/>
                </a:moveTo>
                <a:lnTo>
                  <a:pt x="0" y="569976"/>
                </a:lnTo>
              </a:path>
            </a:pathLst>
          </a:custGeom>
          <a:ln w="19812">
            <a:solidFill>
              <a:srgbClr val="5B9BD4"/>
            </a:solidFill>
            <a:prstDash val="sysDash"/>
          </a:ln>
        </p:spPr>
        <p:txBody>
          <a:bodyPr wrap="square" lIns="0" tIns="0" rIns="0" bIns="0" rtlCol="0"/>
          <a:lstStyle/>
          <a:p>
            <a:endParaRPr/>
          </a:p>
        </p:txBody>
      </p:sp>
      <p:sp>
        <p:nvSpPr>
          <p:cNvPr id="27" name="object 27"/>
          <p:cNvSpPr/>
          <p:nvPr/>
        </p:nvSpPr>
        <p:spPr>
          <a:xfrm>
            <a:off x="4008882" y="2817115"/>
            <a:ext cx="0" cy="540385"/>
          </a:xfrm>
          <a:custGeom>
            <a:avLst/>
            <a:gdLst/>
            <a:ahLst/>
            <a:cxnLst/>
            <a:rect l="l" t="t" r="r" b="b"/>
            <a:pathLst>
              <a:path h="540385">
                <a:moveTo>
                  <a:pt x="0" y="0"/>
                </a:moveTo>
                <a:lnTo>
                  <a:pt x="0" y="540258"/>
                </a:lnTo>
              </a:path>
            </a:pathLst>
          </a:custGeom>
          <a:ln w="19812">
            <a:solidFill>
              <a:srgbClr val="5B9BD4"/>
            </a:solidFill>
            <a:prstDash val="sysDash"/>
          </a:ln>
        </p:spPr>
        <p:txBody>
          <a:bodyPr wrap="square" lIns="0" tIns="0" rIns="0" bIns="0" rtlCol="0"/>
          <a:lstStyle/>
          <a:p>
            <a:endParaRPr/>
          </a:p>
        </p:txBody>
      </p:sp>
      <p:sp>
        <p:nvSpPr>
          <p:cNvPr id="28" name="object 28"/>
          <p:cNvSpPr/>
          <p:nvPr/>
        </p:nvSpPr>
        <p:spPr>
          <a:xfrm>
            <a:off x="4676394" y="2544318"/>
            <a:ext cx="0" cy="283845"/>
          </a:xfrm>
          <a:custGeom>
            <a:avLst/>
            <a:gdLst/>
            <a:ahLst/>
            <a:cxnLst/>
            <a:rect l="l" t="t" r="r" b="b"/>
            <a:pathLst>
              <a:path h="283844">
                <a:moveTo>
                  <a:pt x="0" y="0"/>
                </a:moveTo>
                <a:lnTo>
                  <a:pt x="0" y="283464"/>
                </a:lnTo>
              </a:path>
            </a:pathLst>
          </a:custGeom>
          <a:ln w="19812">
            <a:solidFill>
              <a:srgbClr val="5B9BD4"/>
            </a:solidFill>
            <a:prstDash val="sysDash"/>
          </a:ln>
        </p:spPr>
        <p:txBody>
          <a:bodyPr wrap="square" lIns="0" tIns="0" rIns="0" bIns="0" rtlCol="0"/>
          <a:lstStyle/>
          <a:p>
            <a:endParaRPr/>
          </a:p>
        </p:txBody>
      </p:sp>
      <p:sp>
        <p:nvSpPr>
          <p:cNvPr id="29" name="object 29"/>
          <p:cNvSpPr/>
          <p:nvPr/>
        </p:nvSpPr>
        <p:spPr>
          <a:xfrm>
            <a:off x="4994909" y="2131315"/>
            <a:ext cx="0" cy="283845"/>
          </a:xfrm>
          <a:custGeom>
            <a:avLst/>
            <a:gdLst/>
            <a:ahLst/>
            <a:cxnLst/>
            <a:rect l="l" t="t" r="r" b="b"/>
            <a:pathLst>
              <a:path h="283844">
                <a:moveTo>
                  <a:pt x="0" y="0"/>
                </a:moveTo>
                <a:lnTo>
                  <a:pt x="0" y="283463"/>
                </a:lnTo>
              </a:path>
            </a:pathLst>
          </a:custGeom>
          <a:ln w="19812">
            <a:solidFill>
              <a:srgbClr val="5B9BD4"/>
            </a:solidFill>
            <a:prstDash val="sysDash"/>
          </a:ln>
        </p:spPr>
        <p:txBody>
          <a:bodyPr wrap="square" lIns="0" tIns="0" rIns="0" bIns="0" rtlCol="0"/>
          <a:lstStyle/>
          <a:p>
            <a:endParaRPr/>
          </a:p>
        </p:txBody>
      </p:sp>
      <p:sp>
        <p:nvSpPr>
          <p:cNvPr id="30" name="object 30"/>
          <p:cNvSpPr/>
          <p:nvPr/>
        </p:nvSpPr>
        <p:spPr>
          <a:xfrm>
            <a:off x="4083940" y="2293620"/>
            <a:ext cx="212725" cy="731520"/>
          </a:xfrm>
          <a:custGeom>
            <a:avLst/>
            <a:gdLst/>
            <a:ahLst/>
            <a:cxnLst/>
            <a:rect l="l" t="t" r="r" b="b"/>
            <a:pathLst>
              <a:path w="212725" h="731519">
                <a:moveTo>
                  <a:pt x="8636" y="627379"/>
                </a:moveTo>
                <a:lnTo>
                  <a:pt x="5206" y="628395"/>
                </a:lnTo>
                <a:lnTo>
                  <a:pt x="1905" y="629412"/>
                </a:lnTo>
                <a:lnTo>
                  <a:pt x="0" y="632967"/>
                </a:lnTo>
                <a:lnTo>
                  <a:pt x="1016" y="636269"/>
                </a:lnTo>
                <a:lnTo>
                  <a:pt x="29337" y="731265"/>
                </a:lnTo>
                <a:lnTo>
                  <a:pt x="39728" y="720470"/>
                </a:lnTo>
                <a:lnTo>
                  <a:pt x="38481" y="720470"/>
                </a:lnTo>
                <a:lnTo>
                  <a:pt x="26162" y="717550"/>
                </a:lnTo>
                <a:lnTo>
                  <a:pt x="31685" y="694769"/>
                </a:lnTo>
                <a:lnTo>
                  <a:pt x="12192" y="629284"/>
                </a:lnTo>
                <a:lnTo>
                  <a:pt x="8636" y="627379"/>
                </a:lnTo>
                <a:close/>
              </a:path>
              <a:path w="212725" h="731519">
                <a:moveTo>
                  <a:pt x="31685" y="694769"/>
                </a:moveTo>
                <a:lnTo>
                  <a:pt x="26162" y="717550"/>
                </a:lnTo>
                <a:lnTo>
                  <a:pt x="38481" y="720470"/>
                </a:lnTo>
                <a:lnTo>
                  <a:pt x="39282" y="717168"/>
                </a:lnTo>
                <a:lnTo>
                  <a:pt x="38354" y="717168"/>
                </a:lnTo>
                <a:lnTo>
                  <a:pt x="27686" y="714628"/>
                </a:lnTo>
                <a:lnTo>
                  <a:pt x="35255" y="706760"/>
                </a:lnTo>
                <a:lnTo>
                  <a:pt x="31685" y="694769"/>
                </a:lnTo>
                <a:close/>
              </a:path>
              <a:path w="212725" h="731519">
                <a:moveTo>
                  <a:pt x="95377" y="648462"/>
                </a:moveTo>
                <a:lnTo>
                  <a:pt x="91312" y="648588"/>
                </a:lnTo>
                <a:lnTo>
                  <a:pt x="88900" y="651001"/>
                </a:lnTo>
                <a:lnTo>
                  <a:pt x="44019" y="697652"/>
                </a:lnTo>
                <a:lnTo>
                  <a:pt x="38481" y="720470"/>
                </a:lnTo>
                <a:lnTo>
                  <a:pt x="39728" y="720470"/>
                </a:lnTo>
                <a:lnTo>
                  <a:pt x="98043" y="659891"/>
                </a:lnTo>
                <a:lnTo>
                  <a:pt x="100456" y="657351"/>
                </a:lnTo>
                <a:lnTo>
                  <a:pt x="100456" y="653288"/>
                </a:lnTo>
                <a:lnTo>
                  <a:pt x="95377" y="648462"/>
                </a:lnTo>
                <a:close/>
              </a:path>
              <a:path w="212725" h="731519">
                <a:moveTo>
                  <a:pt x="35255" y="706760"/>
                </a:moveTo>
                <a:lnTo>
                  <a:pt x="27686" y="714628"/>
                </a:lnTo>
                <a:lnTo>
                  <a:pt x="38354" y="717168"/>
                </a:lnTo>
                <a:lnTo>
                  <a:pt x="35255" y="706760"/>
                </a:lnTo>
                <a:close/>
              </a:path>
              <a:path w="212725" h="731519">
                <a:moveTo>
                  <a:pt x="44019" y="697652"/>
                </a:moveTo>
                <a:lnTo>
                  <a:pt x="35255" y="706760"/>
                </a:lnTo>
                <a:lnTo>
                  <a:pt x="38354" y="717168"/>
                </a:lnTo>
                <a:lnTo>
                  <a:pt x="39282" y="717168"/>
                </a:lnTo>
                <a:lnTo>
                  <a:pt x="44019" y="697652"/>
                </a:lnTo>
                <a:close/>
              </a:path>
              <a:path w="212725" h="731519">
                <a:moveTo>
                  <a:pt x="200152" y="0"/>
                </a:moveTo>
                <a:lnTo>
                  <a:pt x="31685" y="694769"/>
                </a:lnTo>
                <a:lnTo>
                  <a:pt x="35255" y="706760"/>
                </a:lnTo>
                <a:lnTo>
                  <a:pt x="44019" y="697652"/>
                </a:lnTo>
                <a:lnTo>
                  <a:pt x="212598" y="3047"/>
                </a:lnTo>
                <a:lnTo>
                  <a:pt x="200152" y="0"/>
                </a:lnTo>
                <a:close/>
              </a:path>
            </a:pathLst>
          </a:custGeom>
          <a:solidFill>
            <a:srgbClr val="000000"/>
          </a:solidFill>
        </p:spPr>
        <p:txBody>
          <a:bodyPr wrap="square" lIns="0" tIns="0" rIns="0" bIns="0" rtlCol="0"/>
          <a:lstStyle/>
          <a:p>
            <a:endParaRPr/>
          </a:p>
        </p:txBody>
      </p:sp>
      <p:sp>
        <p:nvSpPr>
          <p:cNvPr id="31" name="object 31"/>
          <p:cNvSpPr txBox="1"/>
          <p:nvPr/>
        </p:nvSpPr>
        <p:spPr>
          <a:xfrm>
            <a:off x="4230116" y="1902714"/>
            <a:ext cx="213360" cy="338554"/>
          </a:xfrm>
          <a:prstGeom prst="rect">
            <a:avLst/>
          </a:prstGeom>
        </p:spPr>
        <p:txBody>
          <a:bodyPr vert="horz" wrap="square" lIns="0" tIns="0" rIns="0" bIns="0" rtlCol="0">
            <a:spAutoFit/>
          </a:bodyPr>
          <a:lstStyle/>
          <a:p>
            <a:pPr marL="12700"/>
            <a:r>
              <a:rPr sz="2200" spc="-25" dirty="0">
                <a:latin typeface="Symbol"/>
                <a:cs typeface="Symbol"/>
              </a:rPr>
              <a:t></a:t>
            </a:r>
            <a:r>
              <a:rPr sz="2175" i="1" baseline="-21072" dirty="0">
                <a:latin typeface="Times New Roman"/>
                <a:cs typeface="Times New Roman"/>
              </a:rPr>
              <a:t>i</a:t>
            </a:r>
            <a:endParaRPr sz="2175" baseline="-21072">
              <a:latin typeface="Times New Roman"/>
              <a:cs typeface="Times New Roman"/>
            </a:endParaRPr>
          </a:p>
        </p:txBody>
      </p:sp>
      <p:sp>
        <p:nvSpPr>
          <p:cNvPr id="32" name="object 32"/>
          <p:cNvSpPr txBox="1"/>
          <p:nvPr/>
        </p:nvSpPr>
        <p:spPr>
          <a:xfrm>
            <a:off x="6988176" y="3069426"/>
            <a:ext cx="3641724" cy="492443"/>
          </a:xfrm>
          <a:prstGeom prst="rect">
            <a:avLst/>
          </a:prstGeom>
        </p:spPr>
        <p:txBody>
          <a:bodyPr vert="horz" wrap="square" lIns="0" tIns="0" rIns="0" bIns="0" rtlCol="0">
            <a:spAutoFit/>
          </a:bodyPr>
          <a:lstStyle/>
          <a:p>
            <a:pPr marL="12700"/>
            <a:r>
              <a:rPr sz="3200" i="1" spc="-405" dirty="0">
                <a:latin typeface="Symbol"/>
                <a:cs typeface="Symbol"/>
              </a:rPr>
              <a:t></a:t>
            </a:r>
            <a:r>
              <a:rPr sz="2800" i="1" spc="-607" baseline="-24305" dirty="0">
                <a:latin typeface="Times New Roman"/>
                <a:cs typeface="Times New Roman"/>
              </a:rPr>
              <a:t>i</a:t>
            </a:r>
            <a:r>
              <a:rPr sz="2800" i="1" spc="855" baseline="-24305" dirty="0">
                <a:latin typeface="Times New Roman"/>
                <a:cs typeface="Times New Roman"/>
              </a:rPr>
              <a:t> </a:t>
            </a:r>
            <a:r>
              <a:rPr sz="3200" spc="20" dirty="0">
                <a:latin typeface="Symbol"/>
                <a:cs typeface="Symbol"/>
              </a:rPr>
              <a:t></a:t>
            </a:r>
            <a:r>
              <a:rPr sz="3200" spc="20" dirty="0">
                <a:latin typeface="Times New Roman"/>
                <a:cs typeface="Times New Roman"/>
              </a:rPr>
              <a:t> </a:t>
            </a:r>
            <a:r>
              <a:rPr sz="3200" i="1" spc="15" dirty="0">
                <a:latin typeface="Times New Roman"/>
                <a:cs typeface="Times New Roman"/>
              </a:rPr>
              <a:t>y</a:t>
            </a:r>
            <a:r>
              <a:rPr sz="2800" i="1" spc="22" baseline="-24305" dirty="0">
                <a:latin typeface="Times New Roman"/>
                <a:cs typeface="Times New Roman"/>
              </a:rPr>
              <a:t>i  </a:t>
            </a:r>
            <a:r>
              <a:rPr sz="3200" spc="20" dirty="0">
                <a:latin typeface="Symbol"/>
                <a:cs typeface="Symbol"/>
              </a:rPr>
              <a:t></a:t>
            </a:r>
            <a:r>
              <a:rPr sz="3200" spc="20" dirty="0">
                <a:latin typeface="Times New Roman"/>
                <a:cs typeface="Times New Roman"/>
              </a:rPr>
              <a:t> (</a:t>
            </a:r>
            <a:r>
              <a:rPr sz="3200" i="1" spc="20" dirty="0">
                <a:latin typeface="Times New Roman"/>
                <a:cs typeface="Times New Roman"/>
              </a:rPr>
              <a:t>ax</a:t>
            </a:r>
            <a:r>
              <a:rPr sz="2800" i="1" spc="30" baseline="-24305" dirty="0">
                <a:latin typeface="Times New Roman"/>
                <a:cs typeface="Times New Roman"/>
              </a:rPr>
              <a:t>i  </a:t>
            </a:r>
            <a:r>
              <a:rPr sz="3200" spc="20" dirty="0">
                <a:latin typeface="Symbol"/>
                <a:cs typeface="Symbol"/>
              </a:rPr>
              <a:t></a:t>
            </a:r>
            <a:r>
              <a:rPr sz="3200" spc="-465" dirty="0">
                <a:latin typeface="Times New Roman"/>
                <a:cs typeface="Times New Roman"/>
              </a:rPr>
              <a:t> </a:t>
            </a:r>
            <a:r>
              <a:rPr sz="3200" i="1" spc="35" dirty="0">
                <a:latin typeface="Times New Roman"/>
                <a:cs typeface="Times New Roman"/>
              </a:rPr>
              <a:t>b</a:t>
            </a:r>
            <a:r>
              <a:rPr sz="3200" spc="35" dirty="0">
                <a:latin typeface="Times New Roman"/>
                <a:cs typeface="Times New Roman"/>
              </a:rPr>
              <a:t>)</a:t>
            </a:r>
            <a:endParaRPr sz="3200" dirty="0">
              <a:latin typeface="Times New Roman"/>
              <a:cs typeface="Times New Roman"/>
            </a:endParaRPr>
          </a:p>
        </p:txBody>
      </p:sp>
      <p:sp>
        <p:nvSpPr>
          <p:cNvPr id="33" name="object 33"/>
          <p:cNvSpPr txBox="1"/>
          <p:nvPr/>
        </p:nvSpPr>
        <p:spPr>
          <a:xfrm>
            <a:off x="6800089" y="1732789"/>
            <a:ext cx="3829810" cy="1137490"/>
          </a:xfrm>
          <a:prstGeom prst="rect">
            <a:avLst/>
          </a:prstGeom>
          <a:ln w="9144">
            <a:solidFill>
              <a:srgbClr val="FF3399"/>
            </a:solidFill>
          </a:ln>
        </p:spPr>
        <p:txBody>
          <a:bodyPr vert="horz" wrap="square" lIns="0" tIns="29209" rIns="0" bIns="0" rtlCol="0">
            <a:spAutoFit/>
          </a:bodyPr>
          <a:lstStyle/>
          <a:p>
            <a:pPr marL="1270" algn="ctr">
              <a:spcBef>
                <a:spcPts val="229"/>
              </a:spcBef>
            </a:pPr>
            <a:r>
              <a:rPr lang="en-US" sz="2400" spc="-5" dirty="0">
                <a:latin typeface="Times New Roman" panose="02020603050405020304" pitchFamily="18" charset="0"/>
                <a:cs typeface="Times New Roman" panose="02020603050405020304" pitchFamily="18" charset="0"/>
              </a:rPr>
              <a:t>minimize the deviation of each </a:t>
            </a:r>
            <a:r>
              <a:rPr lang="en-US" sz="2400" spc="-5" dirty="0">
                <a:solidFill>
                  <a:schemeClr val="accent1"/>
                </a:solidFill>
                <a:latin typeface="Times New Roman" panose="02020603050405020304" pitchFamily="18" charset="0"/>
                <a:cs typeface="Times New Roman" panose="02020603050405020304" pitchFamily="18" charset="0"/>
              </a:rPr>
              <a:t>data (</a:t>
            </a:r>
            <a:r>
              <a:rPr lang="en-US" sz="2400" i="1" spc="-5" dirty="0">
                <a:solidFill>
                  <a:schemeClr val="accent1"/>
                </a:solidFill>
                <a:latin typeface="Times New Roman" panose="02020603050405020304" pitchFamily="18" charset="0"/>
                <a:cs typeface="Times New Roman" panose="02020603050405020304" pitchFamily="18" charset="0"/>
              </a:rPr>
              <a:t>x</a:t>
            </a:r>
            <a:r>
              <a:rPr lang="en-US" sz="2400" spc="-5" baseline="-25000" dirty="0">
                <a:solidFill>
                  <a:schemeClr val="accent1"/>
                </a:solidFill>
                <a:latin typeface="Times New Roman" panose="02020603050405020304" pitchFamily="18" charset="0"/>
                <a:cs typeface="Times New Roman" panose="02020603050405020304" pitchFamily="18" charset="0"/>
              </a:rPr>
              <a:t>i</a:t>
            </a:r>
            <a:r>
              <a:rPr lang="en-US" sz="2400" spc="-5" dirty="0">
                <a:solidFill>
                  <a:schemeClr val="accent1"/>
                </a:solidFill>
                <a:latin typeface="Times New Roman" panose="02020603050405020304" pitchFamily="18" charset="0"/>
                <a:cs typeface="Times New Roman" panose="02020603050405020304" pitchFamily="18" charset="0"/>
              </a:rPr>
              <a:t>, </a:t>
            </a:r>
            <a:r>
              <a:rPr lang="en-US" sz="2400" i="1" spc="-5" dirty="0" err="1">
                <a:solidFill>
                  <a:schemeClr val="accent1"/>
                </a:solidFill>
                <a:latin typeface="Times New Roman" panose="02020603050405020304" pitchFamily="18" charset="0"/>
                <a:cs typeface="Times New Roman" panose="02020603050405020304" pitchFamily="18" charset="0"/>
              </a:rPr>
              <a:t>y</a:t>
            </a:r>
            <a:r>
              <a:rPr lang="en-US" sz="2400" spc="-5" baseline="-25000" dirty="0" err="1">
                <a:solidFill>
                  <a:schemeClr val="accent1"/>
                </a:solidFill>
                <a:latin typeface="Times New Roman" panose="02020603050405020304" pitchFamily="18" charset="0"/>
                <a:cs typeface="Times New Roman" panose="02020603050405020304" pitchFamily="18" charset="0"/>
              </a:rPr>
              <a:t>i</a:t>
            </a:r>
            <a:r>
              <a:rPr lang="en-US" sz="2400" spc="-5" dirty="0">
                <a:solidFill>
                  <a:schemeClr val="accent1"/>
                </a:solidFill>
                <a:latin typeface="Times New Roman" panose="02020603050405020304" pitchFamily="18" charset="0"/>
                <a:cs typeface="Times New Roman" panose="02020603050405020304" pitchFamily="18" charset="0"/>
              </a:rPr>
              <a:t>) </a:t>
            </a:r>
            <a:r>
              <a:rPr lang="en-US" sz="2400" spc="-5" dirty="0">
                <a:latin typeface="Times New Roman" panose="02020603050405020304" pitchFamily="18" charset="0"/>
                <a:cs typeface="Times New Roman" panose="02020603050405020304" pitchFamily="18" charset="0"/>
              </a:rPr>
              <a:t>from the </a:t>
            </a:r>
            <a:r>
              <a:rPr lang="en-US" sz="2400" spc="-5" dirty="0">
                <a:solidFill>
                  <a:srgbClr val="FF66CC"/>
                </a:solidFill>
                <a:latin typeface="Times New Roman" panose="02020603050405020304" pitchFamily="18" charset="0"/>
                <a:cs typeface="Times New Roman" panose="02020603050405020304" pitchFamily="18" charset="0"/>
              </a:rPr>
              <a:t>approximate line.</a:t>
            </a:r>
            <a:endParaRPr sz="2400" dirty="0">
              <a:solidFill>
                <a:srgbClr val="FF66CC"/>
              </a:solidFill>
              <a:latin typeface="Times New Roman" panose="02020603050405020304" pitchFamily="18" charset="0"/>
              <a:cs typeface="Times New Roman" panose="02020603050405020304" pitchFamily="18" charset="0"/>
            </a:endParaRPr>
          </a:p>
        </p:txBody>
      </p:sp>
      <p:sp>
        <p:nvSpPr>
          <p:cNvPr id="36" name="object 36"/>
          <p:cNvSpPr txBox="1"/>
          <p:nvPr/>
        </p:nvSpPr>
        <p:spPr>
          <a:xfrm>
            <a:off x="9857613" y="6439814"/>
            <a:ext cx="102870" cy="184666"/>
          </a:xfrm>
          <a:prstGeom prst="rect">
            <a:avLst/>
          </a:prstGeom>
        </p:spPr>
        <p:txBody>
          <a:bodyPr vert="horz" wrap="square" lIns="0" tIns="0" rIns="0" bIns="0" rtlCol="0">
            <a:spAutoFit/>
          </a:bodyPr>
          <a:lstStyle/>
          <a:p>
            <a:pPr marL="12700"/>
            <a:r>
              <a:rPr sz="1200" dirty="0">
                <a:solidFill>
                  <a:srgbClr val="888888"/>
                </a:solidFill>
                <a:latin typeface="Calibri"/>
                <a:cs typeface="Calibri"/>
              </a:rPr>
              <a:t>7</a:t>
            </a:r>
            <a:endParaRPr sz="1200">
              <a:latin typeface="Calibri"/>
              <a:cs typeface="Calibri"/>
            </a:endParaRPr>
          </a:p>
        </p:txBody>
      </p:sp>
      <p:sp>
        <p:nvSpPr>
          <p:cNvPr id="37" name="object 37"/>
          <p:cNvSpPr txBox="1"/>
          <p:nvPr/>
        </p:nvSpPr>
        <p:spPr>
          <a:xfrm>
            <a:off x="495302" y="833313"/>
            <a:ext cx="10738530" cy="1169551"/>
          </a:xfrm>
          <a:prstGeom prst="rect">
            <a:avLst/>
          </a:prstGeom>
        </p:spPr>
        <p:txBody>
          <a:bodyPr vert="horz" wrap="square" lIns="0" tIns="0" rIns="0" bIns="0" rtlCol="0">
            <a:spAutoFit/>
          </a:bodyPr>
          <a:lstStyle/>
          <a:p>
            <a:pPr marL="12700"/>
            <a:r>
              <a:rPr lang="en-US" sz="3200" dirty="0">
                <a:latin typeface="Times New Roman" panose="02020603050405020304" pitchFamily="18" charset="0"/>
                <a:cs typeface="Times New Roman" panose="02020603050405020304" pitchFamily="18" charset="0"/>
              </a:rPr>
              <a:t>Determine a and b by measuring known concentrations</a:t>
            </a:r>
            <a:r>
              <a:rPr lang="en-US" sz="2000" dirty="0">
                <a:latin typeface="ＭＳ Ｐゴシック"/>
                <a:cs typeface="ＭＳ Ｐゴシック"/>
              </a:rPr>
              <a:t>.</a:t>
            </a:r>
          </a:p>
          <a:p>
            <a:pPr marL="141605"/>
            <a:endParaRPr lang="en-US" altLang="ja-JP" sz="2200" i="1" spc="-5" dirty="0">
              <a:latin typeface="Times New Roman"/>
              <a:cs typeface="Times New Roman"/>
            </a:endParaRPr>
          </a:p>
          <a:p>
            <a:pPr marL="141605"/>
            <a:r>
              <a:rPr lang="en-US" altLang="ja-JP" sz="2200" i="1" spc="-5" dirty="0">
                <a:latin typeface="Times New Roman"/>
                <a:cs typeface="Times New Roman"/>
              </a:rPr>
              <a:t>                            </a:t>
            </a:r>
            <a:r>
              <a:rPr sz="2200" i="1" spc="-5" dirty="0">
                <a:latin typeface="Times New Roman"/>
                <a:cs typeface="Times New Roman"/>
              </a:rPr>
              <a:t>y</a:t>
            </a:r>
            <a:endParaRPr sz="2200" dirty="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45555" y="67324"/>
            <a:ext cx="5964487" cy="677108"/>
          </a:xfrm>
          <a:prstGeom prst="rect">
            <a:avLst/>
          </a:prstGeom>
        </p:spPr>
        <p:txBody>
          <a:bodyPr vert="horz" wrap="square" lIns="0" tIns="0" rIns="0" bIns="0" rtlCol="0" anchor="ctr">
            <a:spAutoFit/>
          </a:bodyPr>
          <a:lstStyle/>
          <a:p>
            <a:pPr marL="12700">
              <a:lnSpc>
                <a:spcPct val="100000"/>
              </a:lnSpc>
            </a:pPr>
            <a:r>
              <a:rPr lang="en-US" altLang="ja-JP" dirty="0">
                <a:latin typeface="Calibri Light"/>
                <a:cs typeface="Calibri Light"/>
              </a:rPr>
              <a:t>least squares method</a:t>
            </a:r>
            <a:endParaRPr spc="-5" dirty="0"/>
          </a:p>
        </p:txBody>
      </p:sp>
      <p:sp>
        <p:nvSpPr>
          <p:cNvPr id="3" name="object 3"/>
          <p:cNvSpPr txBox="1"/>
          <p:nvPr/>
        </p:nvSpPr>
        <p:spPr>
          <a:xfrm>
            <a:off x="590550" y="2199447"/>
            <a:ext cx="11010899" cy="923330"/>
          </a:xfrm>
          <a:prstGeom prst="rect">
            <a:avLst/>
          </a:prstGeom>
        </p:spPr>
        <p:txBody>
          <a:bodyPr vert="horz" wrap="square" lIns="0" tIns="0" rIns="0" bIns="0" rtlCol="0">
            <a:spAutoFit/>
          </a:bodyPr>
          <a:lstStyle/>
          <a:p>
            <a:pPr marL="512445">
              <a:lnSpc>
                <a:spcPts val="2445"/>
              </a:lnSpc>
            </a:pPr>
            <a:r>
              <a:rPr lang="en-US" sz="2400" dirty="0">
                <a:latin typeface="Calibri"/>
                <a:cs typeface="Calibri"/>
              </a:rPr>
              <a:t>s is a quadratic expression of a and b</a:t>
            </a:r>
          </a:p>
          <a:p>
            <a:pPr marL="512445">
              <a:lnSpc>
                <a:spcPts val="2445"/>
              </a:lnSpc>
            </a:pPr>
            <a:r>
              <a:rPr lang="en-US" sz="2400" dirty="0">
                <a:latin typeface="Calibri"/>
                <a:cs typeface="Calibri"/>
              </a:rPr>
              <a:t>The coefficient of a2 is x2, the coefficient of b2 is 1 (both positive values)</a:t>
            </a:r>
          </a:p>
          <a:p>
            <a:pPr marL="512445">
              <a:lnSpc>
                <a:spcPts val="2445"/>
              </a:lnSpc>
            </a:pPr>
            <a:r>
              <a:rPr lang="en-US" sz="2400" dirty="0">
                <a:latin typeface="Calibri"/>
                <a:cs typeface="Calibri"/>
              </a:rPr>
              <a:t>            →The minimum value is unique</a:t>
            </a:r>
            <a:endParaRPr sz="2400" dirty="0">
              <a:latin typeface="ＭＳ Ｐゴシック"/>
              <a:cs typeface="ＭＳ Ｐゴシック"/>
            </a:endParaRPr>
          </a:p>
        </p:txBody>
      </p:sp>
      <p:sp>
        <p:nvSpPr>
          <p:cNvPr id="6" name="object 6"/>
          <p:cNvSpPr txBox="1"/>
          <p:nvPr/>
        </p:nvSpPr>
        <p:spPr>
          <a:xfrm>
            <a:off x="4922364" y="4799711"/>
            <a:ext cx="226060" cy="330860"/>
          </a:xfrm>
          <a:prstGeom prst="rect">
            <a:avLst/>
          </a:prstGeom>
        </p:spPr>
        <p:txBody>
          <a:bodyPr vert="horz" wrap="square" lIns="0" tIns="0" rIns="0" bIns="0" rtlCol="0">
            <a:spAutoFit/>
          </a:bodyPr>
          <a:lstStyle/>
          <a:p>
            <a:pPr marL="12700"/>
            <a:r>
              <a:rPr sz="3225" spc="157" baseline="-37467" dirty="0">
                <a:latin typeface="Symbol"/>
                <a:cs typeface="Symbol"/>
              </a:rPr>
              <a:t></a:t>
            </a:r>
            <a:r>
              <a:rPr sz="1250" spc="10" dirty="0">
                <a:latin typeface="Times New Roman"/>
                <a:cs typeface="Times New Roman"/>
              </a:rPr>
              <a:t>2</a:t>
            </a:r>
            <a:endParaRPr sz="1250">
              <a:latin typeface="Times New Roman"/>
              <a:cs typeface="Times New Roman"/>
            </a:endParaRPr>
          </a:p>
        </p:txBody>
      </p:sp>
      <p:sp>
        <p:nvSpPr>
          <p:cNvPr id="7" name="object 7"/>
          <p:cNvSpPr txBox="1"/>
          <p:nvPr/>
        </p:nvSpPr>
        <p:spPr>
          <a:xfrm>
            <a:off x="4214604" y="4986667"/>
            <a:ext cx="132715" cy="330860"/>
          </a:xfrm>
          <a:prstGeom prst="rect">
            <a:avLst/>
          </a:prstGeom>
        </p:spPr>
        <p:txBody>
          <a:bodyPr vert="horz" wrap="square" lIns="0" tIns="0" rIns="0" bIns="0" rtlCol="0">
            <a:spAutoFit/>
          </a:bodyPr>
          <a:lstStyle/>
          <a:p>
            <a:pPr marL="12700"/>
            <a:r>
              <a:rPr sz="2150" spc="15" dirty="0">
                <a:latin typeface="Symbol"/>
                <a:cs typeface="Symbol"/>
              </a:rPr>
              <a:t></a:t>
            </a:r>
            <a:endParaRPr sz="2150">
              <a:latin typeface="Symbol"/>
              <a:cs typeface="Symbol"/>
            </a:endParaRPr>
          </a:p>
        </p:txBody>
      </p:sp>
      <p:sp>
        <p:nvSpPr>
          <p:cNvPr id="8" name="object 8"/>
          <p:cNvSpPr txBox="1"/>
          <p:nvPr/>
        </p:nvSpPr>
        <p:spPr>
          <a:xfrm>
            <a:off x="4458477" y="4993142"/>
            <a:ext cx="106680" cy="192360"/>
          </a:xfrm>
          <a:prstGeom prst="rect">
            <a:avLst/>
          </a:prstGeom>
        </p:spPr>
        <p:txBody>
          <a:bodyPr vert="horz" wrap="square" lIns="0" tIns="0" rIns="0" bIns="0" rtlCol="0">
            <a:spAutoFit/>
          </a:bodyPr>
          <a:lstStyle/>
          <a:p>
            <a:pPr marL="12700"/>
            <a:r>
              <a:rPr sz="1250" i="1" spc="10" dirty="0">
                <a:latin typeface="Times New Roman"/>
                <a:cs typeface="Times New Roman"/>
              </a:rPr>
              <a:t>n</a:t>
            </a:r>
            <a:endParaRPr sz="1250">
              <a:latin typeface="Times New Roman"/>
              <a:cs typeface="Times New Roman"/>
            </a:endParaRPr>
          </a:p>
        </p:txBody>
      </p:sp>
      <p:sp>
        <p:nvSpPr>
          <p:cNvPr id="9" name="object 9"/>
          <p:cNvSpPr txBox="1"/>
          <p:nvPr/>
        </p:nvSpPr>
        <p:spPr>
          <a:xfrm>
            <a:off x="4214604" y="5426753"/>
            <a:ext cx="840105" cy="330860"/>
          </a:xfrm>
          <a:prstGeom prst="rect">
            <a:avLst/>
          </a:prstGeom>
        </p:spPr>
        <p:txBody>
          <a:bodyPr vert="horz" wrap="square" lIns="0" tIns="0" rIns="0" bIns="0" rtlCol="0">
            <a:spAutoFit/>
          </a:bodyPr>
          <a:lstStyle/>
          <a:p>
            <a:pPr marL="12700">
              <a:tabLst>
                <a:tab pos="720090" algn="l"/>
              </a:tabLst>
            </a:pPr>
            <a:r>
              <a:rPr sz="2150" spc="15" dirty="0">
                <a:latin typeface="Symbol"/>
                <a:cs typeface="Symbol"/>
              </a:rPr>
              <a:t></a:t>
            </a:r>
            <a:r>
              <a:rPr sz="2150" spc="35" dirty="0">
                <a:latin typeface="Times New Roman"/>
                <a:cs typeface="Times New Roman"/>
              </a:rPr>
              <a:t> </a:t>
            </a:r>
            <a:r>
              <a:rPr sz="1875" i="1" spc="157" baseline="2222" dirty="0">
                <a:latin typeface="Times New Roman"/>
                <a:cs typeface="Times New Roman"/>
              </a:rPr>
              <a:t>i</a:t>
            </a:r>
            <a:r>
              <a:rPr sz="1875" spc="-82" baseline="2222" dirty="0">
                <a:latin typeface="Symbol"/>
                <a:cs typeface="Symbol"/>
              </a:rPr>
              <a:t></a:t>
            </a:r>
            <a:r>
              <a:rPr sz="1875" spc="15" baseline="2222" dirty="0">
                <a:latin typeface="Times New Roman"/>
                <a:cs typeface="Times New Roman"/>
              </a:rPr>
              <a:t>1</a:t>
            </a:r>
            <a:r>
              <a:rPr sz="1875" baseline="2222" dirty="0">
                <a:latin typeface="Times New Roman"/>
                <a:cs typeface="Times New Roman"/>
              </a:rPr>
              <a:t>	</a:t>
            </a:r>
            <a:r>
              <a:rPr sz="2150" spc="15" dirty="0">
                <a:latin typeface="Symbol"/>
                <a:cs typeface="Symbol"/>
              </a:rPr>
              <a:t></a:t>
            </a:r>
            <a:endParaRPr sz="2150">
              <a:latin typeface="Symbol"/>
              <a:cs typeface="Symbol"/>
            </a:endParaRPr>
          </a:p>
        </p:txBody>
      </p:sp>
      <p:sp>
        <p:nvSpPr>
          <p:cNvPr id="10" name="object 10"/>
          <p:cNvSpPr txBox="1"/>
          <p:nvPr/>
        </p:nvSpPr>
        <p:spPr>
          <a:xfrm>
            <a:off x="4351373" y="5088595"/>
            <a:ext cx="538480" cy="511809"/>
          </a:xfrm>
          <a:prstGeom prst="rect">
            <a:avLst/>
          </a:prstGeom>
        </p:spPr>
        <p:txBody>
          <a:bodyPr vert="horz" wrap="square" lIns="0" tIns="0" rIns="0" bIns="0" rtlCol="0">
            <a:spAutoFit/>
          </a:bodyPr>
          <a:lstStyle/>
          <a:p>
            <a:pPr marL="12700">
              <a:tabLst>
                <a:tab pos="480059" algn="l"/>
              </a:tabLst>
            </a:pPr>
            <a:r>
              <a:rPr sz="3250" spc="25" dirty="0">
                <a:latin typeface="Symbol"/>
                <a:cs typeface="Symbol"/>
              </a:rPr>
              <a:t></a:t>
            </a:r>
            <a:r>
              <a:rPr sz="3250" spc="25" dirty="0">
                <a:latin typeface="Times New Roman"/>
                <a:cs typeface="Times New Roman"/>
              </a:rPr>
              <a:t>	</a:t>
            </a:r>
            <a:r>
              <a:rPr sz="1250" i="1" spc="5" dirty="0">
                <a:latin typeface="Times New Roman"/>
                <a:cs typeface="Times New Roman"/>
              </a:rPr>
              <a:t>i</a:t>
            </a:r>
            <a:endParaRPr sz="1250">
              <a:latin typeface="Times New Roman"/>
              <a:cs typeface="Times New Roman"/>
            </a:endParaRPr>
          </a:p>
        </p:txBody>
      </p:sp>
      <p:sp>
        <p:nvSpPr>
          <p:cNvPr id="11" name="object 11"/>
          <p:cNvSpPr txBox="1"/>
          <p:nvPr/>
        </p:nvSpPr>
        <p:spPr>
          <a:xfrm>
            <a:off x="3486585" y="4993142"/>
            <a:ext cx="106680" cy="192360"/>
          </a:xfrm>
          <a:prstGeom prst="rect">
            <a:avLst/>
          </a:prstGeom>
        </p:spPr>
        <p:txBody>
          <a:bodyPr vert="horz" wrap="square" lIns="0" tIns="0" rIns="0" bIns="0" rtlCol="0">
            <a:spAutoFit/>
          </a:bodyPr>
          <a:lstStyle/>
          <a:p>
            <a:pPr marL="12700"/>
            <a:r>
              <a:rPr sz="1250" i="1" spc="10" dirty="0">
                <a:latin typeface="Times New Roman"/>
                <a:cs typeface="Times New Roman"/>
              </a:rPr>
              <a:t>n</a:t>
            </a:r>
            <a:endParaRPr sz="1250">
              <a:latin typeface="Times New Roman"/>
              <a:cs typeface="Times New Roman"/>
            </a:endParaRPr>
          </a:p>
        </p:txBody>
      </p:sp>
      <p:sp>
        <p:nvSpPr>
          <p:cNvPr id="12" name="object 12"/>
          <p:cNvSpPr txBox="1"/>
          <p:nvPr/>
        </p:nvSpPr>
        <p:spPr>
          <a:xfrm>
            <a:off x="3422913" y="5537469"/>
            <a:ext cx="245110" cy="192360"/>
          </a:xfrm>
          <a:prstGeom prst="rect">
            <a:avLst/>
          </a:prstGeom>
        </p:spPr>
        <p:txBody>
          <a:bodyPr vert="horz" wrap="square" lIns="0" tIns="0" rIns="0" bIns="0" rtlCol="0">
            <a:spAutoFit/>
          </a:bodyPr>
          <a:lstStyle/>
          <a:p>
            <a:pPr marL="12700"/>
            <a:r>
              <a:rPr sz="1250" i="1" spc="105" dirty="0">
                <a:latin typeface="Times New Roman"/>
                <a:cs typeface="Times New Roman"/>
              </a:rPr>
              <a:t>i</a:t>
            </a:r>
            <a:r>
              <a:rPr sz="1250" spc="-55" dirty="0">
                <a:latin typeface="Symbol"/>
                <a:cs typeface="Symbol"/>
              </a:rPr>
              <a:t></a:t>
            </a:r>
            <a:r>
              <a:rPr sz="1250" spc="10" dirty="0">
                <a:latin typeface="Times New Roman"/>
                <a:cs typeface="Times New Roman"/>
              </a:rPr>
              <a:t>1</a:t>
            </a:r>
            <a:endParaRPr sz="1250">
              <a:latin typeface="Times New Roman"/>
              <a:cs typeface="Times New Roman"/>
            </a:endParaRPr>
          </a:p>
        </p:txBody>
      </p:sp>
      <p:sp>
        <p:nvSpPr>
          <p:cNvPr id="13" name="object 13"/>
          <p:cNvSpPr txBox="1"/>
          <p:nvPr/>
        </p:nvSpPr>
        <p:spPr>
          <a:xfrm>
            <a:off x="3379481" y="5088595"/>
            <a:ext cx="538480" cy="511809"/>
          </a:xfrm>
          <a:prstGeom prst="rect">
            <a:avLst/>
          </a:prstGeom>
        </p:spPr>
        <p:txBody>
          <a:bodyPr vert="horz" wrap="square" lIns="0" tIns="0" rIns="0" bIns="0" rtlCol="0">
            <a:spAutoFit/>
          </a:bodyPr>
          <a:lstStyle/>
          <a:p>
            <a:pPr marL="12700">
              <a:tabLst>
                <a:tab pos="480059" algn="l"/>
              </a:tabLst>
            </a:pPr>
            <a:r>
              <a:rPr sz="3250" spc="25" dirty="0">
                <a:latin typeface="Symbol"/>
                <a:cs typeface="Symbol"/>
              </a:rPr>
              <a:t></a:t>
            </a:r>
            <a:r>
              <a:rPr sz="3250" spc="25" dirty="0">
                <a:latin typeface="Times New Roman"/>
                <a:cs typeface="Times New Roman"/>
              </a:rPr>
              <a:t>	</a:t>
            </a:r>
            <a:r>
              <a:rPr sz="1250" i="1" spc="5" dirty="0">
                <a:latin typeface="Times New Roman"/>
                <a:cs typeface="Times New Roman"/>
              </a:rPr>
              <a:t>i</a:t>
            </a:r>
            <a:endParaRPr sz="1250">
              <a:latin typeface="Times New Roman"/>
              <a:cs typeface="Times New Roman"/>
            </a:endParaRPr>
          </a:p>
        </p:txBody>
      </p:sp>
      <p:sp>
        <p:nvSpPr>
          <p:cNvPr id="14" name="object 14"/>
          <p:cNvSpPr txBox="1"/>
          <p:nvPr/>
        </p:nvSpPr>
        <p:spPr>
          <a:xfrm>
            <a:off x="4868819" y="4175535"/>
            <a:ext cx="106680" cy="192360"/>
          </a:xfrm>
          <a:prstGeom prst="rect">
            <a:avLst/>
          </a:prstGeom>
        </p:spPr>
        <p:txBody>
          <a:bodyPr vert="horz" wrap="square" lIns="0" tIns="0" rIns="0" bIns="0" rtlCol="0">
            <a:spAutoFit/>
          </a:bodyPr>
          <a:lstStyle/>
          <a:p>
            <a:pPr marL="12700"/>
            <a:r>
              <a:rPr sz="1250" i="1" spc="10" dirty="0">
                <a:latin typeface="Times New Roman"/>
                <a:cs typeface="Times New Roman"/>
              </a:rPr>
              <a:t>n</a:t>
            </a:r>
            <a:endParaRPr sz="1250">
              <a:latin typeface="Times New Roman"/>
              <a:cs typeface="Times New Roman"/>
            </a:endParaRPr>
          </a:p>
        </p:txBody>
      </p:sp>
      <p:sp>
        <p:nvSpPr>
          <p:cNvPr id="15" name="object 15"/>
          <p:cNvSpPr txBox="1"/>
          <p:nvPr/>
        </p:nvSpPr>
        <p:spPr>
          <a:xfrm>
            <a:off x="3312159" y="4175535"/>
            <a:ext cx="1111885" cy="192360"/>
          </a:xfrm>
          <a:prstGeom prst="rect">
            <a:avLst/>
          </a:prstGeom>
        </p:spPr>
        <p:txBody>
          <a:bodyPr vert="horz" wrap="square" lIns="0" tIns="0" rIns="0" bIns="0" rtlCol="0">
            <a:spAutoFit/>
          </a:bodyPr>
          <a:lstStyle/>
          <a:p>
            <a:pPr marL="12700">
              <a:tabLst>
                <a:tab pos="1017269" algn="l"/>
              </a:tabLst>
            </a:pPr>
            <a:r>
              <a:rPr sz="1250" i="1" spc="10" dirty="0">
                <a:latin typeface="Times New Roman"/>
                <a:cs typeface="Times New Roman"/>
              </a:rPr>
              <a:t>n	n</a:t>
            </a:r>
            <a:endParaRPr sz="1250">
              <a:latin typeface="Times New Roman"/>
              <a:cs typeface="Times New Roman"/>
            </a:endParaRPr>
          </a:p>
        </p:txBody>
      </p:sp>
      <p:sp>
        <p:nvSpPr>
          <p:cNvPr id="16" name="object 16"/>
          <p:cNvSpPr txBox="1"/>
          <p:nvPr/>
        </p:nvSpPr>
        <p:spPr>
          <a:xfrm>
            <a:off x="3205054" y="4270987"/>
            <a:ext cx="2112010" cy="511809"/>
          </a:xfrm>
          <a:prstGeom prst="rect">
            <a:avLst/>
          </a:prstGeom>
        </p:spPr>
        <p:txBody>
          <a:bodyPr vert="horz" wrap="square" lIns="0" tIns="0" rIns="0" bIns="0" rtlCol="0">
            <a:spAutoFit/>
          </a:bodyPr>
          <a:lstStyle/>
          <a:p>
            <a:pPr marL="12700">
              <a:tabLst>
                <a:tab pos="480059" algn="l"/>
                <a:tab pos="694690" algn="l"/>
                <a:tab pos="1017269" algn="l"/>
                <a:tab pos="1485265" algn="l"/>
                <a:tab pos="2053589" algn="l"/>
              </a:tabLst>
            </a:pPr>
            <a:r>
              <a:rPr sz="3250" spc="25" dirty="0">
                <a:latin typeface="Symbol"/>
                <a:cs typeface="Symbol"/>
              </a:rPr>
              <a:t></a:t>
            </a:r>
            <a:r>
              <a:rPr sz="3250" spc="25" dirty="0">
                <a:latin typeface="Times New Roman"/>
                <a:cs typeface="Times New Roman"/>
              </a:rPr>
              <a:t>	</a:t>
            </a:r>
            <a:r>
              <a:rPr sz="1250" i="1" spc="5" dirty="0">
                <a:latin typeface="Times New Roman"/>
                <a:cs typeface="Times New Roman"/>
              </a:rPr>
              <a:t>i	i	</a:t>
            </a:r>
            <a:r>
              <a:rPr sz="3250" spc="25" dirty="0">
                <a:latin typeface="Symbol"/>
                <a:cs typeface="Symbol"/>
              </a:rPr>
              <a:t></a:t>
            </a:r>
            <a:r>
              <a:rPr sz="3250" spc="25" dirty="0">
                <a:latin typeface="Times New Roman"/>
                <a:cs typeface="Times New Roman"/>
              </a:rPr>
              <a:t>	</a:t>
            </a:r>
            <a:r>
              <a:rPr sz="1250" i="1" spc="5" dirty="0">
                <a:latin typeface="Times New Roman"/>
                <a:cs typeface="Times New Roman"/>
              </a:rPr>
              <a:t>i</a:t>
            </a:r>
            <a:r>
              <a:rPr sz="1250" i="1" spc="-10" dirty="0">
                <a:latin typeface="Times New Roman"/>
                <a:cs typeface="Times New Roman"/>
              </a:rPr>
              <a:t> </a:t>
            </a:r>
            <a:r>
              <a:rPr sz="3250" spc="25" dirty="0">
                <a:latin typeface="Symbol"/>
                <a:cs typeface="Symbol"/>
              </a:rPr>
              <a:t></a:t>
            </a:r>
            <a:r>
              <a:rPr sz="3250" dirty="0">
                <a:latin typeface="Times New Roman"/>
                <a:cs typeface="Times New Roman"/>
              </a:rPr>
              <a:t>	</a:t>
            </a:r>
            <a:r>
              <a:rPr sz="1250" i="1" spc="5" dirty="0">
                <a:latin typeface="Times New Roman"/>
                <a:cs typeface="Times New Roman"/>
              </a:rPr>
              <a:t>i</a:t>
            </a:r>
            <a:endParaRPr sz="1250">
              <a:latin typeface="Times New Roman"/>
              <a:cs typeface="Times New Roman"/>
            </a:endParaRPr>
          </a:p>
        </p:txBody>
      </p:sp>
      <p:sp>
        <p:nvSpPr>
          <p:cNvPr id="17" name="object 17"/>
          <p:cNvSpPr txBox="1"/>
          <p:nvPr/>
        </p:nvSpPr>
        <p:spPr>
          <a:xfrm>
            <a:off x="4698732" y="5163593"/>
            <a:ext cx="356235" cy="330860"/>
          </a:xfrm>
          <a:prstGeom prst="rect">
            <a:avLst/>
          </a:prstGeom>
        </p:spPr>
        <p:txBody>
          <a:bodyPr vert="horz" wrap="square" lIns="0" tIns="0" rIns="0" bIns="0" rtlCol="0">
            <a:spAutoFit/>
          </a:bodyPr>
          <a:lstStyle/>
          <a:p>
            <a:pPr marL="12700"/>
            <a:r>
              <a:rPr sz="3225" i="1" spc="22" baseline="1291" dirty="0">
                <a:latin typeface="Times New Roman"/>
                <a:cs typeface="Times New Roman"/>
              </a:rPr>
              <a:t>x</a:t>
            </a:r>
            <a:r>
              <a:rPr sz="3225" i="1" spc="232" baseline="1291" dirty="0">
                <a:latin typeface="Times New Roman"/>
                <a:cs typeface="Times New Roman"/>
              </a:rPr>
              <a:t> </a:t>
            </a:r>
            <a:r>
              <a:rPr sz="2150" spc="15" dirty="0">
                <a:latin typeface="Symbol"/>
                <a:cs typeface="Symbol"/>
              </a:rPr>
              <a:t></a:t>
            </a:r>
            <a:endParaRPr sz="2150">
              <a:latin typeface="Symbol"/>
              <a:cs typeface="Symbol"/>
            </a:endParaRPr>
          </a:p>
        </p:txBody>
      </p:sp>
      <p:sp>
        <p:nvSpPr>
          <p:cNvPr id="18" name="object 18"/>
          <p:cNvSpPr txBox="1"/>
          <p:nvPr/>
        </p:nvSpPr>
        <p:spPr>
          <a:xfrm>
            <a:off x="3726840" y="5163593"/>
            <a:ext cx="620395" cy="330860"/>
          </a:xfrm>
          <a:prstGeom prst="rect">
            <a:avLst/>
          </a:prstGeom>
        </p:spPr>
        <p:txBody>
          <a:bodyPr vert="horz" wrap="square" lIns="0" tIns="0" rIns="0" bIns="0" rtlCol="0">
            <a:spAutoFit/>
          </a:bodyPr>
          <a:lstStyle/>
          <a:p>
            <a:pPr marL="12700"/>
            <a:r>
              <a:rPr sz="3225" i="1" spc="120" baseline="1291" dirty="0">
                <a:latin typeface="Times New Roman"/>
                <a:cs typeface="Times New Roman"/>
              </a:rPr>
              <a:t>x</a:t>
            </a:r>
            <a:r>
              <a:rPr sz="1875" spc="120" baseline="44444" dirty="0">
                <a:latin typeface="Times New Roman"/>
                <a:cs typeface="Times New Roman"/>
              </a:rPr>
              <a:t>2 </a:t>
            </a:r>
            <a:r>
              <a:rPr sz="3225" spc="30" baseline="1291" dirty="0">
                <a:latin typeface="Symbol"/>
                <a:cs typeface="Symbol"/>
              </a:rPr>
              <a:t></a:t>
            </a:r>
            <a:r>
              <a:rPr sz="3225" spc="-202" baseline="1291" dirty="0">
                <a:latin typeface="Times New Roman"/>
                <a:cs typeface="Times New Roman"/>
              </a:rPr>
              <a:t> </a:t>
            </a:r>
            <a:r>
              <a:rPr sz="2150" spc="15" dirty="0">
                <a:latin typeface="Symbol"/>
                <a:cs typeface="Symbol"/>
              </a:rPr>
              <a:t></a:t>
            </a:r>
            <a:endParaRPr sz="2150">
              <a:latin typeface="Symbol"/>
              <a:cs typeface="Symbol"/>
            </a:endParaRPr>
          </a:p>
        </p:txBody>
      </p:sp>
      <p:sp>
        <p:nvSpPr>
          <p:cNvPr id="19" name="object 19"/>
          <p:cNvSpPr txBox="1"/>
          <p:nvPr/>
        </p:nvSpPr>
        <p:spPr>
          <a:xfrm>
            <a:off x="3234003" y="5159283"/>
            <a:ext cx="165100" cy="330860"/>
          </a:xfrm>
          <a:prstGeom prst="rect">
            <a:avLst/>
          </a:prstGeom>
        </p:spPr>
        <p:txBody>
          <a:bodyPr vert="horz" wrap="square" lIns="0" tIns="0" rIns="0" bIns="0" rtlCol="0">
            <a:spAutoFit/>
          </a:bodyPr>
          <a:lstStyle/>
          <a:p>
            <a:pPr marL="12700"/>
            <a:r>
              <a:rPr sz="2150" i="1" spc="20" dirty="0">
                <a:latin typeface="Times New Roman"/>
                <a:cs typeface="Times New Roman"/>
              </a:rPr>
              <a:t>n</a:t>
            </a:r>
            <a:endParaRPr sz="2150">
              <a:latin typeface="Times New Roman"/>
              <a:cs typeface="Times New Roman"/>
            </a:endParaRPr>
          </a:p>
        </p:txBody>
      </p:sp>
      <p:sp>
        <p:nvSpPr>
          <p:cNvPr id="20" name="object 20"/>
          <p:cNvSpPr txBox="1"/>
          <p:nvPr/>
        </p:nvSpPr>
        <p:spPr>
          <a:xfrm>
            <a:off x="3552413" y="4341676"/>
            <a:ext cx="1718945" cy="330860"/>
          </a:xfrm>
          <a:prstGeom prst="rect">
            <a:avLst/>
          </a:prstGeom>
        </p:spPr>
        <p:txBody>
          <a:bodyPr vert="horz" wrap="square" lIns="0" tIns="0" rIns="0" bIns="0" rtlCol="0">
            <a:spAutoFit/>
          </a:bodyPr>
          <a:lstStyle/>
          <a:p>
            <a:pPr marL="12700">
              <a:tabLst>
                <a:tab pos="1017269" algn="l"/>
                <a:tab pos="1581785" algn="l"/>
              </a:tabLst>
            </a:pPr>
            <a:r>
              <a:rPr sz="2150" i="1" spc="15" dirty="0">
                <a:latin typeface="Times New Roman"/>
                <a:cs typeface="Times New Roman"/>
              </a:rPr>
              <a:t>x</a:t>
            </a:r>
            <a:r>
              <a:rPr sz="2150" i="1" spc="145" dirty="0">
                <a:latin typeface="Times New Roman"/>
                <a:cs typeface="Times New Roman"/>
              </a:rPr>
              <a:t> </a:t>
            </a:r>
            <a:r>
              <a:rPr sz="2150" i="1" spc="15" dirty="0">
                <a:latin typeface="Times New Roman"/>
                <a:cs typeface="Times New Roman"/>
              </a:rPr>
              <a:t>y</a:t>
            </a:r>
            <a:r>
              <a:rPr sz="2150" i="1" dirty="0">
                <a:latin typeface="Times New Roman"/>
                <a:cs typeface="Times New Roman"/>
              </a:rPr>
              <a:t> </a:t>
            </a:r>
            <a:r>
              <a:rPr sz="2150" i="1" spc="-85" dirty="0">
                <a:latin typeface="Times New Roman"/>
                <a:cs typeface="Times New Roman"/>
              </a:rPr>
              <a:t> </a:t>
            </a:r>
            <a:r>
              <a:rPr sz="2150" spc="20" dirty="0">
                <a:latin typeface="Symbol"/>
                <a:cs typeface="Symbol"/>
              </a:rPr>
              <a:t></a:t>
            </a:r>
            <a:r>
              <a:rPr sz="2150" dirty="0">
                <a:latin typeface="Times New Roman"/>
                <a:cs typeface="Times New Roman"/>
              </a:rPr>
              <a:t>	</a:t>
            </a:r>
            <a:r>
              <a:rPr sz="2150" i="1" spc="15" dirty="0">
                <a:latin typeface="Times New Roman"/>
                <a:cs typeface="Times New Roman"/>
              </a:rPr>
              <a:t>x</a:t>
            </a:r>
            <a:r>
              <a:rPr sz="2150" i="1" dirty="0">
                <a:latin typeface="Times New Roman"/>
                <a:cs typeface="Times New Roman"/>
              </a:rPr>
              <a:t>	</a:t>
            </a:r>
            <a:r>
              <a:rPr sz="2150" i="1" spc="15" dirty="0">
                <a:latin typeface="Times New Roman"/>
                <a:cs typeface="Times New Roman"/>
              </a:rPr>
              <a:t>y</a:t>
            </a:r>
            <a:endParaRPr sz="2150">
              <a:latin typeface="Times New Roman"/>
              <a:cs typeface="Times New Roman"/>
            </a:endParaRPr>
          </a:p>
        </p:txBody>
      </p:sp>
      <p:sp>
        <p:nvSpPr>
          <p:cNvPr id="21" name="object 21"/>
          <p:cNvSpPr txBox="1"/>
          <p:nvPr/>
        </p:nvSpPr>
        <p:spPr>
          <a:xfrm>
            <a:off x="3059622" y="4341676"/>
            <a:ext cx="165100" cy="330860"/>
          </a:xfrm>
          <a:prstGeom prst="rect">
            <a:avLst/>
          </a:prstGeom>
        </p:spPr>
        <p:txBody>
          <a:bodyPr vert="horz" wrap="square" lIns="0" tIns="0" rIns="0" bIns="0" rtlCol="0">
            <a:spAutoFit/>
          </a:bodyPr>
          <a:lstStyle/>
          <a:p>
            <a:pPr marL="12700"/>
            <a:r>
              <a:rPr sz="2150" i="1" spc="20" dirty="0">
                <a:latin typeface="Times New Roman"/>
                <a:cs typeface="Times New Roman"/>
              </a:rPr>
              <a:t>n</a:t>
            </a:r>
            <a:endParaRPr sz="2150">
              <a:latin typeface="Times New Roman"/>
              <a:cs typeface="Times New Roman"/>
            </a:endParaRPr>
          </a:p>
        </p:txBody>
      </p:sp>
      <p:sp>
        <p:nvSpPr>
          <p:cNvPr id="22" name="object 22"/>
          <p:cNvSpPr txBox="1"/>
          <p:nvPr/>
        </p:nvSpPr>
        <p:spPr>
          <a:xfrm>
            <a:off x="2610944" y="4605563"/>
            <a:ext cx="2753360" cy="330860"/>
          </a:xfrm>
          <a:prstGeom prst="rect">
            <a:avLst/>
          </a:prstGeom>
        </p:spPr>
        <p:txBody>
          <a:bodyPr vert="horz" wrap="square" lIns="0" tIns="0" rIns="0" bIns="0" rtlCol="0">
            <a:spAutoFit/>
          </a:bodyPr>
          <a:lstStyle/>
          <a:p>
            <a:pPr marL="12700">
              <a:tabLst>
                <a:tab pos="649605" algn="l"/>
                <a:tab pos="1654810" algn="l"/>
                <a:tab pos="2206625" algn="l"/>
                <a:tab pos="2740025" algn="l"/>
              </a:tabLst>
            </a:pPr>
            <a:r>
              <a:rPr sz="3225" i="1" spc="30" baseline="-21963" dirty="0">
                <a:latin typeface="Times New Roman"/>
                <a:cs typeface="Times New Roman"/>
              </a:rPr>
              <a:t>a</a:t>
            </a:r>
            <a:r>
              <a:rPr sz="3225" i="1" spc="7" baseline="-21963" dirty="0">
                <a:latin typeface="Times New Roman"/>
                <a:cs typeface="Times New Roman"/>
              </a:rPr>
              <a:t> </a:t>
            </a:r>
            <a:r>
              <a:rPr sz="3225" spc="30" baseline="-21963" dirty="0">
                <a:latin typeface="Symbol"/>
                <a:cs typeface="Symbol"/>
              </a:rPr>
              <a:t></a:t>
            </a:r>
            <a:r>
              <a:rPr sz="1250" i="1" u="sng" spc="20" dirty="0">
                <a:latin typeface="Times New Roman"/>
                <a:cs typeface="Times New Roman"/>
              </a:rPr>
              <a:t> 	i</a:t>
            </a:r>
            <a:r>
              <a:rPr sz="1250" u="sng" spc="20" dirty="0">
                <a:latin typeface="Symbol"/>
                <a:cs typeface="Symbol"/>
              </a:rPr>
              <a:t></a:t>
            </a:r>
            <a:r>
              <a:rPr sz="1250" u="sng" spc="20" dirty="0">
                <a:latin typeface="Times New Roman"/>
                <a:cs typeface="Times New Roman"/>
              </a:rPr>
              <a:t>1	</a:t>
            </a:r>
            <a:r>
              <a:rPr sz="1250" i="1" u="sng" spc="20" dirty="0">
                <a:latin typeface="Times New Roman"/>
                <a:cs typeface="Times New Roman"/>
              </a:rPr>
              <a:t>i</a:t>
            </a:r>
            <a:r>
              <a:rPr sz="1250" u="sng" spc="20" dirty="0">
                <a:latin typeface="Symbol"/>
                <a:cs typeface="Symbol"/>
              </a:rPr>
              <a:t></a:t>
            </a:r>
            <a:r>
              <a:rPr sz="1250" u="sng" spc="20" dirty="0">
                <a:latin typeface="Times New Roman"/>
                <a:cs typeface="Times New Roman"/>
              </a:rPr>
              <a:t>1	</a:t>
            </a:r>
            <a:r>
              <a:rPr sz="1250" i="1" u="sng" spc="20" dirty="0">
                <a:latin typeface="Times New Roman"/>
                <a:cs typeface="Times New Roman"/>
              </a:rPr>
              <a:t>i</a:t>
            </a:r>
            <a:r>
              <a:rPr sz="1250" u="sng" spc="20" dirty="0">
                <a:latin typeface="Symbol"/>
                <a:cs typeface="Symbol"/>
              </a:rPr>
              <a:t></a:t>
            </a:r>
            <a:r>
              <a:rPr sz="1250" u="sng" spc="20" dirty="0">
                <a:latin typeface="Times New Roman"/>
                <a:cs typeface="Times New Roman"/>
              </a:rPr>
              <a:t>1	</a:t>
            </a:r>
            <a:endParaRPr sz="1250">
              <a:latin typeface="Times New Roman"/>
              <a:cs typeface="Times New Roman"/>
            </a:endParaRPr>
          </a:p>
        </p:txBody>
      </p:sp>
      <p:sp>
        <p:nvSpPr>
          <p:cNvPr id="29" name="object 29"/>
          <p:cNvSpPr/>
          <p:nvPr/>
        </p:nvSpPr>
        <p:spPr>
          <a:xfrm>
            <a:off x="8311895" y="1452372"/>
            <a:ext cx="782320" cy="485140"/>
          </a:xfrm>
          <a:custGeom>
            <a:avLst/>
            <a:gdLst/>
            <a:ahLst/>
            <a:cxnLst/>
            <a:rect l="l" t="t" r="r" b="b"/>
            <a:pathLst>
              <a:path w="782320" h="485139">
                <a:moveTo>
                  <a:pt x="0" y="0"/>
                </a:moveTo>
                <a:lnTo>
                  <a:pt x="30069" y="55692"/>
                </a:lnTo>
                <a:lnTo>
                  <a:pt x="60139" y="110726"/>
                </a:lnTo>
                <a:lnTo>
                  <a:pt x="90209" y="164446"/>
                </a:lnTo>
                <a:lnTo>
                  <a:pt x="120278" y="216192"/>
                </a:lnTo>
                <a:lnTo>
                  <a:pt x="150348" y="265309"/>
                </a:lnTo>
                <a:lnTo>
                  <a:pt x="180418" y="311137"/>
                </a:lnTo>
                <a:lnTo>
                  <a:pt x="210487" y="353019"/>
                </a:lnTo>
                <a:lnTo>
                  <a:pt x="240557" y="390299"/>
                </a:lnTo>
                <a:lnTo>
                  <a:pt x="270627" y="422317"/>
                </a:lnTo>
                <a:lnTo>
                  <a:pt x="300696" y="448418"/>
                </a:lnTo>
                <a:lnTo>
                  <a:pt x="360836" y="480232"/>
                </a:lnTo>
                <a:lnTo>
                  <a:pt x="390906" y="484631"/>
                </a:lnTo>
                <a:lnTo>
                  <a:pt x="420975" y="480703"/>
                </a:lnTo>
                <a:lnTo>
                  <a:pt x="481115" y="449843"/>
                </a:lnTo>
                <a:lnTo>
                  <a:pt x="511184" y="424226"/>
                </a:lnTo>
                <a:lnTo>
                  <a:pt x="541254" y="392693"/>
                </a:lnTo>
                <a:lnTo>
                  <a:pt x="571324" y="355902"/>
                </a:lnTo>
                <a:lnTo>
                  <a:pt x="601393" y="314510"/>
                </a:lnTo>
                <a:lnTo>
                  <a:pt x="631463" y="269175"/>
                </a:lnTo>
                <a:lnTo>
                  <a:pt x="661533" y="220553"/>
                </a:lnTo>
                <a:lnTo>
                  <a:pt x="691602" y="169303"/>
                </a:lnTo>
                <a:lnTo>
                  <a:pt x="721672" y="116080"/>
                </a:lnTo>
                <a:lnTo>
                  <a:pt x="751742" y="61544"/>
                </a:lnTo>
                <a:lnTo>
                  <a:pt x="781812" y="6350"/>
                </a:lnTo>
              </a:path>
            </a:pathLst>
          </a:custGeom>
          <a:ln w="15240">
            <a:solidFill>
              <a:srgbClr val="41709C"/>
            </a:solidFill>
          </a:ln>
        </p:spPr>
        <p:txBody>
          <a:bodyPr wrap="square" lIns="0" tIns="0" rIns="0" bIns="0" rtlCol="0"/>
          <a:lstStyle/>
          <a:p>
            <a:endParaRPr/>
          </a:p>
        </p:txBody>
      </p:sp>
      <p:sp>
        <p:nvSpPr>
          <p:cNvPr id="30" name="object 30"/>
          <p:cNvSpPr/>
          <p:nvPr/>
        </p:nvSpPr>
        <p:spPr>
          <a:xfrm>
            <a:off x="7883652" y="2014854"/>
            <a:ext cx="1440180" cy="106680"/>
          </a:xfrm>
          <a:custGeom>
            <a:avLst/>
            <a:gdLst/>
            <a:ahLst/>
            <a:cxnLst/>
            <a:rect l="l" t="t" r="r" b="b"/>
            <a:pathLst>
              <a:path w="1440179" h="106680">
                <a:moveTo>
                  <a:pt x="1409811" y="53212"/>
                </a:moveTo>
                <a:lnTo>
                  <a:pt x="1341247" y="93217"/>
                </a:lnTo>
                <a:lnTo>
                  <a:pt x="1339977" y="97916"/>
                </a:lnTo>
                <a:lnTo>
                  <a:pt x="1342136" y="101472"/>
                </a:lnTo>
                <a:lnTo>
                  <a:pt x="1344295" y="105155"/>
                </a:lnTo>
                <a:lnTo>
                  <a:pt x="1348867" y="106425"/>
                </a:lnTo>
                <a:lnTo>
                  <a:pt x="1426995" y="60832"/>
                </a:lnTo>
                <a:lnTo>
                  <a:pt x="1424940" y="60832"/>
                </a:lnTo>
                <a:lnTo>
                  <a:pt x="1424940" y="59816"/>
                </a:lnTo>
                <a:lnTo>
                  <a:pt x="1421130" y="59816"/>
                </a:lnTo>
                <a:lnTo>
                  <a:pt x="1409811" y="53212"/>
                </a:lnTo>
                <a:close/>
              </a:path>
              <a:path w="1440179" h="106680">
                <a:moveTo>
                  <a:pt x="1396751" y="45592"/>
                </a:moveTo>
                <a:lnTo>
                  <a:pt x="0" y="45592"/>
                </a:lnTo>
                <a:lnTo>
                  <a:pt x="0" y="60832"/>
                </a:lnTo>
                <a:lnTo>
                  <a:pt x="1396751" y="60832"/>
                </a:lnTo>
                <a:lnTo>
                  <a:pt x="1409811" y="53212"/>
                </a:lnTo>
                <a:lnTo>
                  <a:pt x="1396751" y="45592"/>
                </a:lnTo>
                <a:close/>
              </a:path>
              <a:path w="1440179" h="106680">
                <a:moveTo>
                  <a:pt x="1426992" y="45592"/>
                </a:moveTo>
                <a:lnTo>
                  <a:pt x="1424940" y="45592"/>
                </a:lnTo>
                <a:lnTo>
                  <a:pt x="1424940" y="60832"/>
                </a:lnTo>
                <a:lnTo>
                  <a:pt x="1426995" y="60832"/>
                </a:lnTo>
                <a:lnTo>
                  <a:pt x="1440053" y="53212"/>
                </a:lnTo>
                <a:lnTo>
                  <a:pt x="1426992" y="45592"/>
                </a:lnTo>
                <a:close/>
              </a:path>
              <a:path w="1440179" h="106680">
                <a:moveTo>
                  <a:pt x="1421130" y="46608"/>
                </a:moveTo>
                <a:lnTo>
                  <a:pt x="1409811" y="53212"/>
                </a:lnTo>
                <a:lnTo>
                  <a:pt x="1421130" y="59816"/>
                </a:lnTo>
                <a:lnTo>
                  <a:pt x="1421130" y="46608"/>
                </a:lnTo>
                <a:close/>
              </a:path>
              <a:path w="1440179" h="106680">
                <a:moveTo>
                  <a:pt x="1424940" y="46608"/>
                </a:moveTo>
                <a:lnTo>
                  <a:pt x="1421130" y="46608"/>
                </a:lnTo>
                <a:lnTo>
                  <a:pt x="1421130" y="59816"/>
                </a:lnTo>
                <a:lnTo>
                  <a:pt x="1424940" y="59816"/>
                </a:lnTo>
                <a:lnTo>
                  <a:pt x="1424940" y="46608"/>
                </a:lnTo>
                <a:close/>
              </a:path>
              <a:path w="1440179" h="106680">
                <a:moveTo>
                  <a:pt x="1348867" y="0"/>
                </a:moveTo>
                <a:lnTo>
                  <a:pt x="1344295" y="1269"/>
                </a:lnTo>
                <a:lnTo>
                  <a:pt x="1342136" y="4952"/>
                </a:lnTo>
                <a:lnTo>
                  <a:pt x="1339977" y="8508"/>
                </a:lnTo>
                <a:lnTo>
                  <a:pt x="1341247" y="13207"/>
                </a:lnTo>
                <a:lnTo>
                  <a:pt x="1409811" y="53212"/>
                </a:lnTo>
                <a:lnTo>
                  <a:pt x="1421130" y="46608"/>
                </a:lnTo>
                <a:lnTo>
                  <a:pt x="1424940" y="46608"/>
                </a:lnTo>
                <a:lnTo>
                  <a:pt x="1424940" y="45592"/>
                </a:lnTo>
                <a:lnTo>
                  <a:pt x="1426992" y="45592"/>
                </a:lnTo>
                <a:lnTo>
                  <a:pt x="1348867" y="0"/>
                </a:lnTo>
                <a:close/>
              </a:path>
            </a:pathLst>
          </a:custGeom>
          <a:solidFill>
            <a:srgbClr val="000000"/>
          </a:solidFill>
        </p:spPr>
        <p:txBody>
          <a:bodyPr wrap="square" lIns="0" tIns="0" rIns="0" bIns="0" rtlCol="0"/>
          <a:lstStyle/>
          <a:p>
            <a:endParaRPr/>
          </a:p>
        </p:txBody>
      </p:sp>
      <p:sp>
        <p:nvSpPr>
          <p:cNvPr id="31" name="object 31"/>
          <p:cNvSpPr/>
          <p:nvPr/>
        </p:nvSpPr>
        <p:spPr>
          <a:xfrm>
            <a:off x="7982839" y="1312163"/>
            <a:ext cx="106680" cy="900430"/>
          </a:xfrm>
          <a:custGeom>
            <a:avLst/>
            <a:gdLst/>
            <a:ahLst/>
            <a:cxnLst/>
            <a:rect l="l" t="t" r="r" b="b"/>
            <a:pathLst>
              <a:path w="106679" h="900430">
                <a:moveTo>
                  <a:pt x="53213" y="30241"/>
                </a:moveTo>
                <a:lnTo>
                  <a:pt x="45593" y="43301"/>
                </a:lnTo>
                <a:lnTo>
                  <a:pt x="45593" y="900049"/>
                </a:lnTo>
                <a:lnTo>
                  <a:pt x="60833" y="900049"/>
                </a:lnTo>
                <a:lnTo>
                  <a:pt x="60833" y="43301"/>
                </a:lnTo>
                <a:lnTo>
                  <a:pt x="53213" y="30241"/>
                </a:lnTo>
                <a:close/>
              </a:path>
              <a:path w="106679" h="900430">
                <a:moveTo>
                  <a:pt x="53213" y="0"/>
                </a:moveTo>
                <a:lnTo>
                  <a:pt x="2159" y="87503"/>
                </a:lnTo>
                <a:lnTo>
                  <a:pt x="0" y="91059"/>
                </a:lnTo>
                <a:lnTo>
                  <a:pt x="1270" y="95758"/>
                </a:lnTo>
                <a:lnTo>
                  <a:pt x="4953" y="97917"/>
                </a:lnTo>
                <a:lnTo>
                  <a:pt x="8509" y="99949"/>
                </a:lnTo>
                <a:lnTo>
                  <a:pt x="13208" y="98806"/>
                </a:lnTo>
                <a:lnTo>
                  <a:pt x="45593" y="43301"/>
                </a:lnTo>
                <a:lnTo>
                  <a:pt x="45593" y="15112"/>
                </a:lnTo>
                <a:lnTo>
                  <a:pt x="62030" y="15112"/>
                </a:lnTo>
                <a:lnTo>
                  <a:pt x="53213" y="0"/>
                </a:lnTo>
                <a:close/>
              </a:path>
              <a:path w="106679" h="900430">
                <a:moveTo>
                  <a:pt x="62030" y="15112"/>
                </a:moveTo>
                <a:lnTo>
                  <a:pt x="60833" y="15112"/>
                </a:lnTo>
                <a:lnTo>
                  <a:pt x="60833" y="43301"/>
                </a:lnTo>
                <a:lnTo>
                  <a:pt x="93218" y="98806"/>
                </a:lnTo>
                <a:lnTo>
                  <a:pt x="97917" y="99949"/>
                </a:lnTo>
                <a:lnTo>
                  <a:pt x="101473" y="97917"/>
                </a:lnTo>
                <a:lnTo>
                  <a:pt x="105156" y="95758"/>
                </a:lnTo>
                <a:lnTo>
                  <a:pt x="106426" y="91059"/>
                </a:lnTo>
                <a:lnTo>
                  <a:pt x="104267" y="87503"/>
                </a:lnTo>
                <a:lnTo>
                  <a:pt x="62030" y="15112"/>
                </a:lnTo>
                <a:close/>
              </a:path>
              <a:path w="106679" h="900430">
                <a:moveTo>
                  <a:pt x="60833" y="15112"/>
                </a:moveTo>
                <a:lnTo>
                  <a:pt x="45593" y="15112"/>
                </a:lnTo>
                <a:lnTo>
                  <a:pt x="45593" y="43301"/>
                </a:lnTo>
                <a:lnTo>
                  <a:pt x="53213" y="30241"/>
                </a:lnTo>
                <a:lnTo>
                  <a:pt x="46609" y="18923"/>
                </a:lnTo>
                <a:lnTo>
                  <a:pt x="60833" y="18923"/>
                </a:lnTo>
                <a:lnTo>
                  <a:pt x="60833" y="15112"/>
                </a:lnTo>
                <a:close/>
              </a:path>
              <a:path w="106679" h="900430">
                <a:moveTo>
                  <a:pt x="60833" y="18923"/>
                </a:moveTo>
                <a:lnTo>
                  <a:pt x="59817" y="18923"/>
                </a:lnTo>
                <a:lnTo>
                  <a:pt x="53213" y="30241"/>
                </a:lnTo>
                <a:lnTo>
                  <a:pt x="60833" y="43301"/>
                </a:lnTo>
                <a:lnTo>
                  <a:pt x="60833" y="18923"/>
                </a:lnTo>
                <a:close/>
              </a:path>
              <a:path w="106679" h="900430">
                <a:moveTo>
                  <a:pt x="59817" y="18923"/>
                </a:moveTo>
                <a:lnTo>
                  <a:pt x="46609" y="18923"/>
                </a:lnTo>
                <a:lnTo>
                  <a:pt x="53213" y="30241"/>
                </a:lnTo>
                <a:lnTo>
                  <a:pt x="59817" y="18923"/>
                </a:lnTo>
                <a:close/>
              </a:path>
            </a:pathLst>
          </a:custGeom>
          <a:solidFill>
            <a:srgbClr val="000000"/>
          </a:solidFill>
        </p:spPr>
        <p:txBody>
          <a:bodyPr wrap="square" lIns="0" tIns="0" rIns="0" bIns="0" rtlCol="0"/>
          <a:lstStyle/>
          <a:p>
            <a:endParaRPr/>
          </a:p>
        </p:txBody>
      </p:sp>
      <p:sp>
        <p:nvSpPr>
          <p:cNvPr id="32" name="object 32"/>
          <p:cNvSpPr txBox="1"/>
          <p:nvPr/>
        </p:nvSpPr>
        <p:spPr>
          <a:xfrm>
            <a:off x="9451086" y="1953134"/>
            <a:ext cx="570865" cy="276999"/>
          </a:xfrm>
          <a:prstGeom prst="rect">
            <a:avLst/>
          </a:prstGeom>
        </p:spPr>
        <p:txBody>
          <a:bodyPr vert="horz" wrap="square" lIns="0" tIns="0" rIns="0" bIns="0" rtlCol="0">
            <a:spAutoFit/>
          </a:bodyPr>
          <a:lstStyle/>
          <a:p>
            <a:pPr marL="12700"/>
            <a:r>
              <a:rPr i="1" dirty="0">
                <a:latin typeface="Times New Roman"/>
                <a:cs typeface="Times New Roman"/>
              </a:rPr>
              <a:t>a </a:t>
            </a:r>
            <a:r>
              <a:rPr i="1" spc="-5" dirty="0">
                <a:latin typeface="Times New Roman"/>
                <a:cs typeface="Times New Roman"/>
              </a:rPr>
              <a:t>or</a:t>
            </a:r>
            <a:r>
              <a:rPr i="1" spc="-105" dirty="0">
                <a:latin typeface="Times New Roman"/>
                <a:cs typeface="Times New Roman"/>
              </a:rPr>
              <a:t> </a:t>
            </a:r>
            <a:r>
              <a:rPr i="1" dirty="0">
                <a:latin typeface="Times New Roman"/>
                <a:cs typeface="Times New Roman"/>
              </a:rPr>
              <a:t>b</a:t>
            </a:r>
            <a:endParaRPr>
              <a:latin typeface="Times New Roman"/>
              <a:cs typeface="Times New Roman"/>
            </a:endParaRPr>
          </a:p>
        </p:txBody>
      </p:sp>
      <p:sp>
        <p:nvSpPr>
          <p:cNvPr id="33" name="object 33"/>
          <p:cNvSpPr txBox="1"/>
          <p:nvPr/>
        </p:nvSpPr>
        <p:spPr>
          <a:xfrm>
            <a:off x="813954" y="1295921"/>
            <a:ext cx="6942443" cy="738664"/>
          </a:xfrm>
          <a:prstGeom prst="rect">
            <a:avLst/>
          </a:prstGeom>
        </p:spPr>
        <p:txBody>
          <a:bodyPr vert="horz" wrap="square" lIns="0" tIns="0" rIns="0" bIns="0" rtlCol="0">
            <a:spAutoFit/>
          </a:bodyPr>
          <a:lstStyle/>
          <a:p>
            <a:pPr marL="12700"/>
            <a:endParaRPr lang="en-US" sz="2400" u="sng" spc="-10" dirty="0">
              <a:latin typeface="Times New Roman"/>
              <a:cs typeface="Times New Roman"/>
            </a:endParaRPr>
          </a:p>
          <a:p>
            <a:pPr marL="12700"/>
            <a:r>
              <a:rPr lang="en-US" sz="2400" u="sng" spc="-10" dirty="0">
                <a:latin typeface="Times New Roman"/>
                <a:cs typeface="Times New Roman"/>
              </a:rPr>
              <a:t>To determine (a, b) when s takes the minimum value..</a:t>
            </a:r>
            <a:endParaRPr sz="2000" u="sng" dirty="0">
              <a:latin typeface="Times New Roman"/>
              <a:cs typeface="Times New Roman"/>
            </a:endParaRPr>
          </a:p>
        </p:txBody>
      </p:sp>
      <p:sp>
        <p:nvSpPr>
          <p:cNvPr id="34" name="object 34"/>
          <p:cNvSpPr/>
          <p:nvPr/>
        </p:nvSpPr>
        <p:spPr>
          <a:xfrm>
            <a:off x="8671559" y="1885188"/>
            <a:ext cx="81280" cy="82550"/>
          </a:xfrm>
          <a:custGeom>
            <a:avLst/>
            <a:gdLst/>
            <a:ahLst/>
            <a:cxnLst/>
            <a:rect l="l" t="t" r="r" b="b"/>
            <a:pathLst>
              <a:path w="81279" h="82550">
                <a:moveTo>
                  <a:pt x="40386" y="0"/>
                </a:moveTo>
                <a:lnTo>
                  <a:pt x="24645" y="3232"/>
                </a:lnTo>
                <a:lnTo>
                  <a:pt x="11811" y="12049"/>
                </a:lnTo>
                <a:lnTo>
                  <a:pt x="3167" y="25128"/>
                </a:lnTo>
                <a:lnTo>
                  <a:pt x="0" y="41148"/>
                </a:lnTo>
                <a:lnTo>
                  <a:pt x="3167" y="57167"/>
                </a:lnTo>
                <a:lnTo>
                  <a:pt x="11810" y="70246"/>
                </a:lnTo>
                <a:lnTo>
                  <a:pt x="24645" y="79063"/>
                </a:lnTo>
                <a:lnTo>
                  <a:pt x="40386" y="82296"/>
                </a:lnTo>
                <a:lnTo>
                  <a:pt x="56126" y="79063"/>
                </a:lnTo>
                <a:lnTo>
                  <a:pt x="68961" y="70246"/>
                </a:lnTo>
                <a:lnTo>
                  <a:pt x="77604" y="57167"/>
                </a:lnTo>
                <a:lnTo>
                  <a:pt x="80772" y="41148"/>
                </a:lnTo>
                <a:lnTo>
                  <a:pt x="77604" y="25128"/>
                </a:lnTo>
                <a:lnTo>
                  <a:pt x="68961" y="12049"/>
                </a:lnTo>
                <a:lnTo>
                  <a:pt x="56126" y="3232"/>
                </a:lnTo>
                <a:lnTo>
                  <a:pt x="40386" y="0"/>
                </a:lnTo>
                <a:close/>
              </a:path>
            </a:pathLst>
          </a:custGeom>
          <a:solidFill>
            <a:srgbClr val="FF3399"/>
          </a:solidFill>
        </p:spPr>
        <p:txBody>
          <a:bodyPr wrap="square" lIns="0" tIns="0" rIns="0" bIns="0" rtlCol="0"/>
          <a:lstStyle/>
          <a:p>
            <a:endParaRPr/>
          </a:p>
        </p:txBody>
      </p:sp>
      <p:sp>
        <p:nvSpPr>
          <p:cNvPr id="35" name="object 35"/>
          <p:cNvSpPr/>
          <p:nvPr/>
        </p:nvSpPr>
        <p:spPr>
          <a:xfrm>
            <a:off x="8671559" y="1885188"/>
            <a:ext cx="81280" cy="82550"/>
          </a:xfrm>
          <a:custGeom>
            <a:avLst/>
            <a:gdLst/>
            <a:ahLst/>
            <a:cxnLst/>
            <a:rect l="l" t="t" r="r" b="b"/>
            <a:pathLst>
              <a:path w="81279" h="82550">
                <a:moveTo>
                  <a:pt x="0" y="41148"/>
                </a:moveTo>
                <a:lnTo>
                  <a:pt x="3167" y="25128"/>
                </a:lnTo>
                <a:lnTo>
                  <a:pt x="11811" y="12049"/>
                </a:lnTo>
                <a:lnTo>
                  <a:pt x="24645" y="3232"/>
                </a:lnTo>
                <a:lnTo>
                  <a:pt x="40386" y="0"/>
                </a:lnTo>
                <a:lnTo>
                  <a:pt x="56126" y="3232"/>
                </a:lnTo>
                <a:lnTo>
                  <a:pt x="68961" y="12049"/>
                </a:lnTo>
                <a:lnTo>
                  <a:pt x="77604" y="25128"/>
                </a:lnTo>
                <a:lnTo>
                  <a:pt x="80772" y="41148"/>
                </a:lnTo>
                <a:lnTo>
                  <a:pt x="77604" y="57167"/>
                </a:lnTo>
                <a:lnTo>
                  <a:pt x="68961" y="70246"/>
                </a:lnTo>
                <a:lnTo>
                  <a:pt x="56126" y="79063"/>
                </a:lnTo>
                <a:lnTo>
                  <a:pt x="40386" y="82296"/>
                </a:lnTo>
                <a:lnTo>
                  <a:pt x="24645" y="79063"/>
                </a:lnTo>
                <a:lnTo>
                  <a:pt x="11810" y="70246"/>
                </a:lnTo>
                <a:lnTo>
                  <a:pt x="3167" y="57167"/>
                </a:lnTo>
                <a:lnTo>
                  <a:pt x="0" y="41148"/>
                </a:lnTo>
                <a:close/>
              </a:path>
            </a:pathLst>
          </a:custGeom>
          <a:ln w="12192">
            <a:solidFill>
              <a:srgbClr val="FF3399"/>
            </a:solidFill>
          </a:ln>
        </p:spPr>
        <p:txBody>
          <a:bodyPr wrap="square" lIns="0" tIns="0" rIns="0" bIns="0" rtlCol="0"/>
          <a:lstStyle/>
          <a:p>
            <a:endParaRPr/>
          </a:p>
        </p:txBody>
      </p:sp>
      <p:sp>
        <p:nvSpPr>
          <p:cNvPr id="36" name="object 36"/>
          <p:cNvSpPr txBox="1"/>
          <p:nvPr/>
        </p:nvSpPr>
        <p:spPr>
          <a:xfrm>
            <a:off x="1436951" y="3812248"/>
            <a:ext cx="3956444" cy="282129"/>
          </a:xfrm>
          <a:prstGeom prst="rect">
            <a:avLst/>
          </a:prstGeom>
        </p:spPr>
        <p:txBody>
          <a:bodyPr vert="horz" wrap="square" lIns="0" tIns="0" rIns="0" bIns="0" rtlCol="0">
            <a:spAutoFit/>
          </a:bodyPr>
          <a:lstStyle/>
          <a:p>
            <a:pPr marL="12700">
              <a:lnSpc>
                <a:spcPts val="2155"/>
              </a:lnSpc>
            </a:pPr>
            <a:r>
              <a:rPr lang="en-US" sz="2400" spc="-5" dirty="0">
                <a:latin typeface="ＭＳ Ｐゴシック"/>
                <a:cs typeface="ＭＳ Ｐゴシック"/>
              </a:rPr>
              <a:t>Solve simultaneous equation</a:t>
            </a:r>
            <a:endParaRPr sz="2400" dirty="0">
              <a:latin typeface="ＭＳ Ｐゴシック"/>
              <a:cs typeface="ＭＳ Ｐゴシック"/>
            </a:endParaRPr>
          </a:p>
        </p:txBody>
      </p:sp>
      <p:sp>
        <p:nvSpPr>
          <p:cNvPr id="37" name="object 37"/>
          <p:cNvSpPr txBox="1"/>
          <p:nvPr/>
        </p:nvSpPr>
        <p:spPr>
          <a:xfrm>
            <a:off x="7560210" y="5104610"/>
            <a:ext cx="106680" cy="192360"/>
          </a:xfrm>
          <a:prstGeom prst="rect">
            <a:avLst/>
          </a:prstGeom>
        </p:spPr>
        <p:txBody>
          <a:bodyPr vert="horz" wrap="square" lIns="0" tIns="0" rIns="0" bIns="0" rtlCol="0">
            <a:spAutoFit/>
          </a:bodyPr>
          <a:lstStyle/>
          <a:p>
            <a:pPr marL="12700"/>
            <a:r>
              <a:rPr sz="1250" spc="10" dirty="0">
                <a:latin typeface="Times New Roman"/>
                <a:cs typeface="Times New Roman"/>
              </a:rPr>
              <a:t>2</a:t>
            </a:r>
            <a:endParaRPr sz="1250">
              <a:latin typeface="Times New Roman"/>
              <a:cs typeface="Times New Roman"/>
            </a:endParaRPr>
          </a:p>
        </p:txBody>
      </p:sp>
      <p:sp>
        <p:nvSpPr>
          <p:cNvPr id="38" name="object 38"/>
          <p:cNvSpPr txBox="1"/>
          <p:nvPr/>
        </p:nvSpPr>
        <p:spPr>
          <a:xfrm>
            <a:off x="7010359" y="4287780"/>
            <a:ext cx="106680" cy="192360"/>
          </a:xfrm>
          <a:prstGeom prst="rect">
            <a:avLst/>
          </a:prstGeom>
        </p:spPr>
        <p:txBody>
          <a:bodyPr vert="horz" wrap="square" lIns="0" tIns="0" rIns="0" bIns="0" rtlCol="0">
            <a:spAutoFit/>
          </a:bodyPr>
          <a:lstStyle/>
          <a:p>
            <a:pPr marL="12700"/>
            <a:r>
              <a:rPr sz="1250" spc="10" dirty="0">
                <a:latin typeface="Times New Roman"/>
                <a:cs typeface="Times New Roman"/>
              </a:rPr>
              <a:t>2</a:t>
            </a:r>
            <a:endParaRPr sz="1250">
              <a:latin typeface="Times New Roman"/>
              <a:cs typeface="Times New Roman"/>
            </a:endParaRPr>
          </a:p>
        </p:txBody>
      </p:sp>
      <p:sp>
        <p:nvSpPr>
          <p:cNvPr id="39" name="object 39"/>
          <p:cNvSpPr txBox="1"/>
          <p:nvPr/>
        </p:nvSpPr>
        <p:spPr>
          <a:xfrm>
            <a:off x="8614296" y="4754673"/>
            <a:ext cx="226060" cy="330860"/>
          </a:xfrm>
          <a:prstGeom prst="rect">
            <a:avLst/>
          </a:prstGeom>
        </p:spPr>
        <p:txBody>
          <a:bodyPr vert="horz" wrap="square" lIns="0" tIns="0" rIns="0" bIns="0" rtlCol="0">
            <a:spAutoFit/>
          </a:bodyPr>
          <a:lstStyle/>
          <a:p>
            <a:pPr marL="12700"/>
            <a:r>
              <a:rPr sz="3225" spc="157" baseline="-37467" dirty="0">
                <a:latin typeface="Symbol"/>
                <a:cs typeface="Symbol"/>
              </a:rPr>
              <a:t></a:t>
            </a:r>
            <a:r>
              <a:rPr sz="1250" spc="10" dirty="0">
                <a:latin typeface="Times New Roman"/>
                <a:cs typeface="Times New Roman"/>
              </a:rPr>
              <a:t>2</a:t>
            </a:r>
            <a:endParaRPr sz="1250">
              <a:latin typeface="Times New Roman"/>
              <a:cs typeface="Times New Roman"/>
            </a:endParaRPr>
          </a:p>
        </p:txBody>
      </p:sp>
      <p:sp>
        <p:nvSpPr>
          <p:cNvPr id="40" name="object 40"/>
          <p:cNvSpPr txBox="1"/>
          <p:nvPr/>
        </p:nvSpPr>
        <p:spPr>
          <a:xfrm>
            <a:off x="7906757" y="4941451"/>
            <a:ext cx="132715" cy="330860"/>
          </a:xfrm>
          <a:prstGeom prst="rect">
            <a:avLst/>
          </a:prstGeom>
        </p:spPr>
        <p:txBody>
          <a:bodyPr vert="horz" wrap="square" lIns="0" tIns="0" rIns="0" bIns="0" rtlCol="0">
            <a:spAutoFit/>
          </a:bodyPr>
          <a:lstStyle/>
          <a:p>
            <a:pPr marL="12700"/>
            <a:r>
              <a:rPr sz="2150" spc="15" dirty="0">
                <a:latin typeface="Symbol"/>
                <a:cs typeface="Symbol"/>
              </a:rPr>
              <a:t></a:t>
            </a:r>
            <a:endParaRPr sz="2150">
              <a:latin typeface="Symbol"/>
              <a:cs typeface="Symbol"/>
            </a:endParaRPr>
          </a:p>
        </p:txBody>
      </p:sp>
      <p:sp>
        <p:nvSpPr>
          <p:cNvPr id="41" name="object 41"/>
          <p:cNvSpPr txBox="1"/>
          <p:nvPr/>
        </p:nvSpPr>
        <p:spPr>
          <a:xfrm>
            <a:off x="8150575" y="4948029"/>
            <a:ext cx="106680" cy="192360"/>
          </a:xfrm>
          <a:prstGeom prst="rect">
            <a:avLst/>
          </a:prstGeom>
        </p:spPr>
        <p:txBody>
          <a:bodyPr vert="horz" wrap="square" lIns="0" tIns="0" rIns="0" bIns="0" rtlCol="0">
            <a:spAutoFit/>
          </a:bodyPr>
          <a:lstStyle/>
          <a:p>
            <a:pPr marL="12700"/>
            <a:r>
              <a:rPr sz="1250" i="1" spc="10" dirty="0">
                <a:latin typeface="Times New Roman"/>
                <a:cs typeface="Times New Roman"/>
              </a:rPr>
              <a:t>n</a:t>
            </a:r>
            <a:endParaRPr sz="1250">
              <a:latin typeface="Times New Roman"/>
              <a:cs typeface="Times New Roman"/>
            </a:endParaRPr>
          </a:p>
        </p:txBody>
      </p:sp>
      <p:sp>
        <p:nvSpPr>
          <p:cNvPr id="42" name="object 42"/>
          <p:cNvSpPr txBox="1"/>
          <p:nvPr/>
        </p:nvSpPr>
        <p:spPr>
          <a:xfrm>
            <a:off x="7906757" y="5381118"/>
            <a:ext cx="840105" cy="330860"/>
          </a:xfrm>
          <a:prstGeom prst="rect">
            <a:avLst/>
          </a:prstGeom>
        </p:spPr>
        <p:txBody>
          <a:bodyPr vert="horz" wrap="square" lIns="0" tIns="0" rIns="0" bIns="0" rtlCol="0">
            <a:spAutoFit/>
          </a:bodyPr>
          <a:lstStyle/>
          <a:p>
            <a:pPr marL="12700">
              <a:tabLst>
                <a:tab pos="720090" algn="l"/>
              </a:tabLst>
            </a:pPr>
            <a:r>
              <a:rPr sz="2150" spc="15" dirty="0">
                <a:latin typeface="Symbol"/>
                <a:cs typeface="Symbol"/>
              </a:rPr>
              <a:t></a:t>
            </a:r>
            <a:r>
              <a:rPr sz="2150" spc="35" dirty="0">
                <a:latin typeface="Times New Roman"/>
                <a:cs typeface="Times New Roman"/>
              </a:rPr>
              <a:t> </a:t>
            </a:r>
            <a:r>
              <a:rPr sz="1875" i="1" spc="157" baseline="2222" dirty="0">
                <a:latin typeface="Times New Roman"/>
                <a:cs typeface="Times New Roman"/>
              </a:rPr>
              <a:t>i</a:t>
            </a:r>
            <a:r>
              <a:rPr sz="1875" spc="-82" baseline="2222" dirty="0">
                <a:latin typeface="Symbol"/>
                <a:cs typeface="Symbol"/>
              </a:rPr>
              <a:t></a:t>
            </a:r>
            <a:r>
              <a:rPr sz="1875" spc="15" baseline="2222" dirty="0">
                <a:latin typeface="Times New Roman"/>
                <a:cs typeface="Times New Roman"/>
              </a:rPr>
              <a:t>1</a:t>
            </a:r>
            <a:r>
              <a:rPr sz="1875" baseline="2222" dirty="0">
                <a:latin typeface="Times New Roman"/>
                <a:cs typeface="Times New Roman"/>
              </a:rPr>
              <a:t>	</a:t>
            </a:r>
            <a:r>
              <a:rPr sz="2150" spc="15" dirty="0">
                <a:latin typeface="Symbol"/>
                <a:cs typeface="Symbol"/>
              </a:rPr>
              <a:t></a:t>
            </a:r>
            <a:endParaRPr sz="2150" dirty="0">
              <a:latin typeface="Symbol"/>
              <a:cs typeface="Symbol"/>
            </a:endParaRPr>
          </a:p>
        </p:txBody>
      </p:sp>
      <p:sp>
        <p:nvSpPr>
          <p:cNvPr id="43" name="object 43"/>
          <p:cNvSpPr txBox="1"/>
          <p:nvPr/>
        </p:nvSpPr>
        <p:spPr>
          <a:xfrm>
            <a:off x="8043464" y="5043149"/>
            <a:ext cx="538480" cy="511809"/>
          </a:xfrm>
          <a:prstGeom prst="rect">
            <a:avLst/>
          </a:prstGeom>
        </p:spPr>
        <p:txBody>
          <a:bodyPr vert="horz" wrap="square" lIns="0" tIns="0" rIns="0" bIns="0" rtlCol="0">
            <a:spAutoFit/>
          </a:bodyPr>
          <a:lstStyle/>
          <a:p>
            <a:pPr marL="12700">
              <a:tabLst>
                <a:tab pos="479425" algn="l"/>
              </a:tabLst>
            </a:pPr>
            <a:r>
              <a:rPr sz="3250" spc="25" dirty="0">
                <a:latin typeface="Symbol"/>
                <a:cs typeface="Symbol"/>
              </a:rPr>
              <a:t></a:t>
            </a:r>
            <a:r>
              <a:rPr sz="3250" spc="25" dirty="0">
                <a:latin typeface="Times New Roman"/>
                <a:cs typeface="Times New Roman"/>
              </a:rPr>
              <a:t>	</a:t>
            </a:r>
            <a:r>
              <a:rPr sz="1250" i="1" spc="5" dirty="0">
                <a:latin typeface="Times New Roman"/>
                <a:cs typeface="Times New Roman"/>
              </a:rPr>
              <a:t>i</a:t>
            </a:r>
            <a:endParaRPr sz="1250">
              <a:latin typeface="Times New Roman"/>
              <a:cs typeface="Times New Roman"/>
            </a:endParaRPr>
          </a:p>
        </p:txBody>
      </p:sp>
      <p:sp>
        <p:nvSpPr>
          <p:cNvPr id="44" name="object 44"/>
          <p:cNvSpPr txBox="1"/>
          <p:nvPr/>
        </p:nvSpPr>
        <p:spPr>
          <a:xfrm>
            <a:off x="7178937" y="4948029"/>
            <a:ext cx="106680" cy="192360"/>
          </a:xfrm>
          <a:prstGeom prst="rect">
            <a:avLst/>
          </a:prstGeom>
        </p:spPr>
        <p:txBody>
          <a:bodyPr vert="horz" wrap="square" lIns="0" tIns="0" rIns="0" bIns="0" rtlCol="0">
            <a:spAutoFit/>
          </a:bodyPr>
          <a:lstStyle/>
          <a:p>
            <a:pPr marL="12700"/>
            <a:r>
              <a:rPr sz="1250" i="1" spc="10" dirty="0">
                <a:latin typeface="Times New Roman"/>
                <a:cs typeface="Times New Roman"/>
              </a:rPr>
              <a:t>n</a:t>
            </a:r>
            <a:endParaRPr sz="1250">
              <a:latin typeface="Times New Roman"/>
              <a:cs typeface="Times New Roman"/>
            </a:endParaRPr>
          </a:p>
        </p:txBody>
      </p:sp>
      <p:sp>
        <p:nvSpPr>
          <p:cNvPr id="45" name="object 45"/>
          <p:cNvSpPr txBox="1"/>
          <p:nvPr/>
        </p:nvSpPr>
        <p:spPr>
          <a:xfrm>
            <a:off x="7071887" y="5089707"/>
            <a:ext cx="537845" cy="630173"/>
          </a:xfrm>
          <a:prstGeom prst="rect">
            <a:avLst/>
          </a:prstGeom>
        </p:spPr>
        <p:txBody>
          <a:bodyPr vert="horz" wrap="square" lIns="0" tIns="0" rIns="0" bIns="0" rtlCol="0">
            <a:spAutoFit/>
          </a:bodyPr>
          <a:lstStyle/>
          <a:p>
            <a:pPr marL="55880" marR="5080" indent="-43815">
              <a:lnSpc>
                <a:spcPct val="90600"/>
              </a:lnSpc>
              <a:tabLst>
                <a:tab pos="479425" algn="l"/>
              </a:tabLst>
            </a:pPr>
            <a:r>
              <a:rPr sz="3250" spc="25" dirty="0">
                <a:latin typeface="Symbol"/>
                <a:cs typeface="Symbol"/>
              </a:rPr>
              <a:t></a:t>
            </a:r>
            <a:r>
              <a:rPr sz="3250" spc="25" dirty="0">
                <a:latin typeface="Times New Roman"/>
                <a:cs typeface="Times New Roman"/>
              </a:rPr>
              <a:t>	</a:t>
            </a:r>
            <a:r>
              <a:rPr sz="1250" i="1" spc="5" dirty="0">
                <a:latin typeface="Times New Roman"/>
                <a:cs typeface="Times New Roman"/>
              </a:rPr>
              <a:t>i  </a:t>
            </a:r>
            <a:r>
              <a:rPr sz="1250" i="1" spc="20" dirty="0">
                <a:latin typeface="Times New Roman"/>
                <a:cs typeface="Times New Roman"/>
              </a:rPr>
              <a:t>i</a:t>
            </a:r>
            <a:r>
              <a:rPr sz="1250" spc="20" dirty="0">
                <a:latin typeface="Symbol"/>
                <a:cs typeface="Symbol"/>
              </a:rPr>
              <a:t></a:t>
            </a:r>
            <a:r>
              <a:rPr sz="1250" spc="20" dirty="0">
                <a:latin typeface="Times New Roman"/>
                <a:cs typeface="Times New Roman"/>
              </a:rPr>
              <a:t>1</a:t>
            </a:r>
            <a:endParaRPr sz="1250">
              <a:latin typeface="Times New Roman"/>
              <a:cs typeface="Times New Roman"/>
            </a:endParaRPr>
          </a:p>
        </p:txBody>
      </p:sp>
      <p:sp>
        <p:nvSpPr>
          <p:cNvPr id="46" name="object 46"/>
          <p:cNvSpPr txBox="1"/>
          <p:nvPr/>
        </p:nvSpPr>
        <p:spPr>
          <a:xfrm>
            <a:off x="8805307" y="4131199"/>
            <a:ext cx="106680" cy="192360"/>
          </a:xfrm>
          <a:prstGeom prst="rect">
            <a:avLst/>
          </a:prstGeom>
        </p:spPr>
        <p:txBody>
          <a:bodyPr vert="horz" wrap="square" lIns="0" tIns="0" rIns="0" bIns="0" rtlCol="0">
            <a:spAutoFit/>
          </a:bodyPr>
          <a:lstStyle/>
          <a:p>
            <a:pPr marL="12700"/>
            <a:r>
              <a:rPr sz="1250" i="1" spc="10" dirty="0">
                <a:latin typeface="Times New Roman"/>
                <a:cs typeface="Times New Roman"/>
              </a:rPr>
              <a:t>n</a:t>
            </a:r>
            <a:endParaRPr sz="1250">
              <a:latin typeface="Times New Roman"/>
              <a:cs typeface="Times New Roman"/>
            </a:endParaRPr>
          </a:p>
        </p:txBody>
      </p:sp>
      <p:sp>
        <p:nvSpPr>
          <p:cNvPr id="47" name="object 47"/>
          <p:cNvSpPr txBox="1"/>
          <p:nvPr/>
        </p:nvSpPr>
        <p:spPr>
          <a:xfrm>
            <a:off x="8039141" y="4131199"/>
            <a:ext cx="106680" cy="192360"/>
          </a:xfrm>
          <a:prstGeom prst="rect">
            <a:avLst/>
          </a:prstGeom>
        </p:spPr>
        <p:txBody>
          <a:bodyPr vert="horz" wrap="square" lIns="0" tIns="0" rIns="0" bIns="0" rtlCol="0">
            <a:spAutoFit/>
          </a:bodyPr>
          <a:lstStyle/>
          <a:p>
            <a:pPr marL="12700"/>
            <a:r>
              <a:rPr sz="1250" i="1" spc="10" dirty="0">
                <a:latin typeface="Times New Roman"/>
                <a:cs typeface="Times New Roman"/>
              </a:rPr>
              <a:t>n</a:t>
            </a:r>
            <a:endParaRPr sz="1250">
              <a:latin typeface="Times New Roman"/>
              <a:cs typeface="Times New Roman"/>
            </a:endParaRPr>
          </a:p>
        </p:txBody>
      </p:sp>
      <p:sp>
        <p:nvSpPr>
          <p:cNvPr id="48" name="object 48"/>
          <p:cNvSpPr txBox="1"/>
          <p:nvPr/>
        </p:nvSpPr>
        <p:spPr>
          <a:xfrm>
            <a:off x="6629102" y="4131199"/>
            <a:ext cx="709295" cy="192360"/>
          </a:xfrm>
          <a:prstGeom prst="rect">
            <a:avLst/>
          </a:prstGeom>
        </p:spPr>
        <p:txBody>
          <a:bodyPr vert="horz" wrap="square" lIns="0" tIns="0" rIns="0" bIns="0" rtlCol="0">
            <a:spAutoFit/>
          </a:bodyPr>
          <a:lstStyle/>
          <a:p>
            <a:pPr marL="12700">
              <a:tabLst>
                <a:tab pos="614680" algn="l"/>
              </a:tabLst>
            </a:pPr>
            <a:r>
              <a:rPr sz="1250" i="1" spc="10" dirty="0">
                <a:latin typeface="Times New Roman"/>
                <a:cs typeface="Times New Roman"/>
              </a:rPr>
              <a:t>n	n</a:t>
            </a:r>
            <a:endParaRPr sz="1250">
              <a:latin typeface="Times New Roman"/>
              <a:cs typeface="Times New Roman"/>
            </a:endParaRPr>
          </a:p>
        </p:txBody>
      </p:sp>
      <p:sp>
        <p:nvSpPr>
          <p:cNvPr id="49" name="object 49"/>
          <p:cNvSpPr txBox="1"/>
          <p:nvPr/>
        </p:nvSpPr>
        <p:spPr>
          <a:xfrm>
            <a:off x="6522037" y="4226319"/>
            <a:ext cx="2714625" cy="511809"/>
          </a:xfrm>
          <a:prstGeom prst="rect">
            <a:avLst/>
          </a:prstGeom>
        </p:spPr>
        <p:txBody>
          <a:bodyPr vert="horz" wrap="square" lIns="0" tIns="0" rIns="0" bIns="0" rtlCol="0">
            <a:spAutoFit/>
          </a:bodyPr>
          <a:lstStyle/>
          <a:p>
            <a:pPr marL="12700">
              <a:tabLst>
                <a:tab pos="479425" algn="l"/>
                <a:tab pos="1099820" algn="l"/>
                <a:tab pos="1422400" algn="l"/>
                <a:tab pos="1889760" algn="l"/>
                <a:tab pos="2104390" algn="l"/>
                <a:tab pos="2655570" algn="l"/>
              </a:tabLst>
            </a:pPr>
            <a:r>
              <a:rPr sz="3250" spc="25" dirty="0">
                <a:latin typeface="Symbol"/>
                <a:cs typeface="Symbol"/>
              </a:rPr>
              <a:t></a:t>
            </a:r>
            <a:r>
              <a:rPr sz="3250" spc="25" dirty="0">
                <a:latin typeface="Times New Roman"/>
                <a:cs typeface="Times New Roman"/>
              </a:rPr>
              <a:t>	</a:t>
            </a:r>
            <a:r>
              <a:rPr sz="1250" i="1" spc="5" dirty="0">
                <a:latin typeface="Times New Roman"/>
                <a:cs typeface="Times New Roman"/>
              </a:rPr>
              <a:t>i </a:t>
            </a:r>
            <a:r>
              <a:rPr sz="1250" i="1" spc="85" dirty="0">
                <a:latin typeface="Times New Roman"/>
                <a:cs typeface="Times New Roman"/>
              </a:rPr>
              <a:t> </a:t>
            </a:r>
            <a:r>
              <a:rPr sz="3250" spc="25" dirty="0">
                <a:latin typeface="Symbol"/>
                <a:cs typeface="Symbol"/>
              </a:rPr>
              <a:t></a:t>
            </a:r>
            <a:r>
              <a:rPr sz="3250" dirty="0">
                <a:latin typeface="Times New Roman"/>
                <a:cs typeface="Times New Roman"/>
              </a:rPr>
              <a:t>	</a:t>
            </a:r>
            <a:r>
              <a:rPr sz="1250" i="1" spc="5" dirty="0">
                <a:latin typeface="Times New Roman"/>
                <a:cs typeface="Times New Roman"/>
              </a:rPr>
              <a:t>i</a:t>
            </a:r>
            <a:r>
              <a:rPr sz="1250" i="1" dirty="0">
                <a:latin typeface="Times New Roman"/>
                <a:cs typeface="Times New Roman"/>
              </a:rPr>
              <a:t>	</a:t>
            </a:r>
            <a:r>
              <a:rPr sz="3250" spc="25" dirty="0">
                <a:latin typeface="Symbol"/>
                <a:cs typeface="Symbol"/>
              </a:rPr>
              <a:t></a:t>
            </a:r>
            <a:r>
              <a:rPr sz="3250" dirty="0">
                <a:latin typeface="Times New Roman"/>
                <a:cs typeface="Times New Roman"/>
              </a:rPr>
              <a:t>	</a:t>
            </a:r>
            <a:r>
              <a:rPr sz="1250" i="1" spc="5" dirty="0">
                <a:latin typeface="Times New Roman"/>
                <a:cs typeface="Times New Roman"/>
              </a:rPr>
              <a:t>i</a:t>
            </a:r>
            <a:r>
              <a:rPr sz="1250" i="1" dirty="0">
                <a:latin typeface="Times New Roman"/>
                <a:cs typeface="Times New Roman"/>
              </a:rPr>
              <a:t>	</a:t>
            </a:r>
            <a:r>
              <a:rPr sz="1250" i="1" spc="5" dirty="0">
                <a:latin typeface="Times New Roman"/>
                <a:cs typeface="Times New Roman"/>
              </a:rPr>
              <a:t>i</a:t>
            </a:r>
            <a:r>
              <a:rPr sz="1250" i="1" spc="-10" dirty="0">
                <a:latin typeface="Times New Roman"/>
                <a:cs typeface="Times New Roman"/>
              </a:rPr>
              <a:t> </a:t>
            </a:r>
            <a:r>
              <a:rPr sz="3250" spc="25" dirty="0">
                <a:latin typeface="Symbol"/>
                <a:cs typeface="Symbol"/>
              </a:rPr>
              <a:t></a:t>
            </a:r>
            <a:r>
              <a:rPr sz="3250" dirty="0">
                <a:latin typeface="Times New Roman"/>
                <a:cs typeface="Times New Roman"/>
              </a:rPr>
              <a:t>	</a:t>
            </a:r>
            <a:r>
              <a:rPr sz="1250" i="1" spc="5" dirty="0">
                <a:latin typeface="Times New Roman"/>
                <a:cs typeface="Times New Roman"/>
              </a:rPr>
              <a:t>i</a:t>
            </a:r>
            <a:endParaRPr sz="1250">
              <a:latin typeface="Times New Roman"/>
              <a:cs typeface="Times New Roman"/>
            </a:endParaRPr>
          </a:p>
        </p:txBody>
      </p:sp>
      <p:sp>
        <p:nvSpPr>
          <p:cNvPr id="50" name="object 50"/>
          <p:cNvSpPr txBox="1"/>
          <p:nvPr/>
        </p:nvSpPr>
        <p:spPr>
          <a:xfrm>
            <a:off x="8390744" y="5118209"/>
            <a:ext cx="356235" cy="330860"/>
          </a:xfrm>
          <a:prstGeom prst="rect">
            <a:avLst/>
          </a:prstGeom>
        </p:spPr>
        <p:txBody>
          <a:bodyPr vert="horz" wrap="square" lIns="0" tIns="0" rIns="0" bIns="0" rtlCol="0">
            <a:spAutoFit/>
          </a:bodyPr>
          <a:lstStyle/>
          <a:p>
            <a:pPr marL="12700"/>
            <a:r>
              <a:rPr sz="3225" i="1" spc="22" baseline="1291" dirty="0">
                <a:latin typeface="Times New Roman"/>
                <a:cs typeface="Times New Roman"/>
              </a:rPr>
              <a:t>x</a:t>
            </a:r>
            <a:r>
              <a:rPr sz="3225" i="1" spc="225" baseline="1291" dirty="0">
                <a:latin typeface="Times New Roman"/>
                <a:cs typeface="Times New Roman"/>
              </a:rPr>
              <a:t> </a:t>
            </a:r>
            <a:r>
              <a:rPr sz="2150" spc="15" dirty="0">
                <a:latin typeface="Symbol"/>
                <a:cs typeface="Symbol"/>
              </a:rPr>
              <a:t></a:t>
            </a:r>
            <a:endParaRPr sz="2150">
              <a:latin typeface="Symbol"/>
              <a:cs typeface="Symbol"/>
            </a:endParaRPr>
          </a:p>
        </p:txBody>
      </p:sp>
      <p:sp>
        <p:nvSpPr>
          <p:cNvPr id="51" name="object 51"/>
          <p:cNvSpPr txBox="1"/>
          <p:nvPr/>
        </p:nvSpPr>
        <p:spPr>
          <a:xfrm>
            <a:off x="7419152" y="5118209"/>
            <a:ext cx="620395" cy="330860"/>
          </a:xfrm>
          <a:prstGeom prst="rect">
            <a:avLst/>
          </a:prstGeom>
        </p:spPr>
        <p:txBody>
          <a:bodyPr vert="horz" wrap="square" lIns="0" tIns="0" rIns="0" bIns="0" rtlCol="0">
            <a:spAutoFit/>
          </a:bodyPr>
          <a:lstStyle/>
          <a:p>
            <a:pPr marL="12700">
              <a:tabLst>
                <a:tab pos="308610" algn="l"/>
              </a:tabLst>
            </a:pPr>
            <a:r>
              <a:rPr sz="3225" i="1" spc="22" baseline="1291" dirty="0">
                <a:latin typeface="Times New Roman"/>
                <a:cs typeface="Times New Roman"/>
              </a:rPr>
              <a:t>x	</a:t>
            </a:r>
            <a:r>
              <a:rPr sz="3225" spc="30" baseline="1291" dirty="0">
                <a:latin typeface="Symbol"/>
                <a:cs typeface="Symbol"/>
              </a:rPr>
              <a:t></a:t>
            </a:r>
            <a:r>
              <a:rPr sz="3225" spc="-509" baseline="1291" dirty="0">
                <a:latin typeface="Times New Roman"/>
                <a:cs typeface="Times New Roman"/>
              </a:rPr>
              <a:t> </a:t>
            </a:r>
            <a:r>
              <a:rPr sz="2150" spc="15" dirty="0">
                <a:latin typeface="Symbol"/>
                <a:cs typeface="Symbol"/>
              </a:rPr>
              <a:t></a:t>
            </a:r>
            <a:endParaRPr sz="2150">
              <a:latin typeface="Symbol"/>
              <a:cs typeface="Symbol"/>
            </a:endParaRPr>
          </a:p>
        </p:txBody>
      </p:sp>
      <p:sp>
        <p:nvSpPr>
          <p:cNvPr id="52" name="object 52"/>
          <p:cNvSpPr txBox="1"/>
          <p:nvPr/>
        </p:nvSpPr>
        <p:spPr>
          <a:xfrm>
            <a:off x="6926460" y="5113904"/>
            <a:ext cx="165100" cy="330860"/>
          </a:xfrm>
          <a:prstGeom prst="rect">
            <a:avLst/>
          </a:prstGeom>
        </p:spPr>
        <p:txBody>
          <a:bodyPr vert="horz" wrap="square" lIns="0" tIns="0" rIns="0" bIns="0" rtlCol="0">
            <a:spAutoFit/>
          </a:bodyPr>
          <a:lstStyle/>
          <a:p>
            <a:pPr marL="12700"/>
            <a:r>
              <a:rPr sz="2150" i="1" spc="20" dirty="0">
                <a:latin typeface="Times New Roman"/>
                <a:cs typeface="Times New Roman"/>
              </a:rPr>
              <a:t>n</a:t>
            </a:r>
            <a:endParaRPr sz="2150">
              <a:latin typeface="Times New Roman"/>
              <a:cs typeface="Times New Roman"/>
            </a:endParaRPr>
          </a:p>
        </p:txBody>
      </p:sp>
      <p:sp>
        <p:nvSpPr>
          <p:cNvPr id="53" name="object 53"/>
          <p:cNvSpPr txBox="1"/>
          <p:nvPr/>
        </p:nvSpPr>
        <p:spPr>
          <a:xfrm>
            <a:off x="6869315" y="4297074"/>
            <a:ext cx="2325370" cy="330860"/>
          </a:xfrm>
          <a:prstGeom prst="rect">
            <a:avLst/>
          </a:prstGeom>
        </p:spPr>
        <p:txBody>
          <a:bodyPr vert="horz" wrap="square" lIns="0" tIns="0" rIns="0" bIns="0" rtlCol="0">
            <a:spAutoFit/>
          </a:bodyPr>
          <a:lstStyle/>
          <a:p>
            <a:pPr marL="12700">
              <a:tabLst>
                <a:tab pos="628015" algn="l"/>
                <a:tab pos="1422400" algn="l"/>
                <a:tab pos="2188210" algn="l"/>
              </a:tabLst>
            </a:pPr>
            <a:r>
              <a:rPr sz="2150" i="1" spc="15" dirty="0">
                <a:latin typeface="Times New Roman"/>
                <a:cs typeface="Times New Roman"/>
              </a:rPr>
              <a:t>x	y </a:t>
            </a:r>
            <a:r>
              <a:rPr sz="2150" i="1" spc="-85" dirty="0">
                <a:latin typeface="Times New Roman"/>
                <a:cs typeface="Times New Roman"/>
              </a:rPr>
              <a:t> </a:t>
            </a:r>
            <a:r>
              <a:rPr sz="2150" spc="20" dirty="0">
                <a:latin typeface="Symbol"/>
                <a:cs typeface="Symbol"/>
              </a:rPr>
              <a:t></a:t>
            </a:r>
            <a:r>
              <a:rPr sz="2150" dirty="0">
                <a:latin typeface="Times New Roman"/>
                <a:cs typeface="Times New Roman"/>
              </a:rPr>
              <a:t>	</a:t>
            </a:r>
            <a:r>
              <a:rPr sz="2150" i="1" spc="15" dirty="0">
                <a:latin typeface="Times New Roman"/>
                <a:cs typeface="Times New Roman"/>
              </a:rPr>
              <a:t>x</a:t>
            </a:r>
            <a:r>
              <a:rPr sz="2150" i="1" spc="145" dirty="0">
                <a:latin typeface="Times New Roman"/>
                <a:cs typeface="Times New Roman"/>
              </a:rPr>
              <a:t> </a:t>
            </a:r>
            <a:r>
              <a:rPr sz="2150" i="1" spc="15" dirty="0">
                <a:latin typeface="Times New Roman"/>
                <a:cs typeface="Times New Roman"/>
              </a:rPr>
              <a:t>y</a:t>
            </a:r>
            <a:r>
              <a:rPr sz="2150" i="1" dirty="0">
                <a:latin typeface="Times New Roman"/>
                <a:cs typeface="Times New Roman"/>
              </a:rPr>
              <a:t>	</a:t>
            </a:r>
            <a:r>
              <a:rPr sz="2150" i="1" spc="15" dirty="0">
                <a:latin typeface="Times New Roman"/>
                <a:cs typeface="Times New Roman"/>
              </a:rPr>
              <a:t>x</a:t>
            </a:r>
            <a:endParaRPr sz="2150">
              <a:latin typeface="Times New Roman"/>
              <a:cs typeface="Times New Roman"/>
            </a:endParaRPr>
          </a:p>
        </p:txBody>
      </p:sp>
      <p:sp>
        <p:nvSpPr>
          <p:cNvPr id="54" name="object 54"/>
          <p:cNvSpPr txBox="1"/>
          <p:nvPr/>
        </p:nvSpPr>
        <p:spPr>
          <a:xfrm>
            <a:off x="6079990" y="4560709"/>
            <a:ext cx="3202940" cy="330860"/>
          </a:xfrm>
          <a:prstGeom prst="rect">
            <a:avLst/>
          </a:prstGeom>
        </p:spPr>
        <p:txBody>
          <a:bodyPr vert="horz" wrap="square" lIns="0" tIns="0" rIns="0" bIns="0" rtlCol="0">
            <a:spAutoFit/>
          </a:bodyPr>
          <a:lstStyle/>
          <a:p>
            <a:pPr marL="12700">
              <a:tabLst>
                <a:tab pos="1100455" algn="l"/>
                <a:tab pos="1907539" algn="l"/>
                <a:tab pos="2673985" algn="l"/>
                <a:tab pos="3189605" algn="l"/>
              </a:tabLst>
            </a:pPr>
            <a:r>
              <a:rPr sz="3225" i="1" spc="30" baseline="-21963" dirty="0">
                <a:latin typeface="Times New Roman"/>
                <a:cs typeface="Times New Roman"/>
              </a:rPr>
              <a:t>b</a:t>
            </a:r>
            <a:r>
              <a:rPr sz="3225" i="1" spc="-44" baseline="-21963" dirty="0">
                <a:latin typeface="Times New Roman"/>
                <a:cs typeface="Times New Roman"/>
              </a:rPr>
              <a:t> </a:t>
            </a:r>
            <a:r>
              <a:rPr sz="3225" spc="30" baseline="-21963" dirty="0">
                <a:latin typeface="Symbol"/>
                <a:cs typeface="Symbol"/>
              </a:rPr>
              <a:t></a:t>
            </a:r>
            <a:r>
              <a:rPr sz="3225" spc="712" baseline="-21963" dirty="0">
                <a:latin typeface="Times New Roman"/>
                <a:cs typeface="Times New Roman"/>
              </a:rPr>
              <a:t> </a:t>
            </a:r>
            <a:r>
              <a:rPr sz="1250" i="1" u="sng" spc="20" dirty="0">
                <a:latin typeface="Times New Roman"/>
                <a:cs typeface="Times New Roman"/>
              </a:rPr>
              <a:t>i</a:t>
            </a:r>
            <a:r>
              <a:rPr sz="1250" u="sng" spc="20" dirty="0">
                <a:latin typeface="Symbol"/>
                <a:cs typeface="Symbol"/>
              </a:rPr>
              <a:t></a:t>
            </a:r>
            <a:r>
              <a:rPr sz="1250" u="sng" spc="20" dirty="0">
                <a:latin typeface="Times New Roman"/>
                <a:cs typeface="Times New Roman"/>
              </a:rPr>
              <a:t>1	</a:t>
            </a:r>
            <a:r>
              <a:rPr sz="1250" i="1" u="sng" spc="20" dirty="0">
                <a:latin typeface="Times New Roman"/>
                <a:cs typeface="Times New Roman"/>
              </a:rPr>
              <a:t>i</a:t>
            </a:r>
            <a:r>
              <a:rPr sz="1250" u="sng" spc="20" dirty="0">
                <a:latin typeface="Symbol"/>
                <a:cs typeface="Symbol"/>
              </a:rPr>
              <a:t></a:t>
            </a:r>
            <a:r>
              <a:rPr sz="1250" u="sng" spc="20" dirty="0">
                <a:latin typeface="Times New Roman"/>
                <a:cs typeface="Times New Roman"/>
              </a:rPr>
              <a:t>1	</a:t>
            </a:r>
            <a:r>
              <a:rPr sz="1250" i="1" u="sng" spc="20" dirty="0">
                <a:latin typeface="Times New Roman"/>
                <a:cs typeface="Times New Roman"/>
              </a:rPr>
              <a:t>i</a:t>
            </a:r>
            <a:r>
              <a:rPr sz="1250" u="sng" spc="20" dirty="0">
                <a:latin typeface="Symbol"/>
                <a:cs typeface="Symbol"/>
              </a:rPr>
              <a:t></a:t>
            </a:r>
            <a:r>
              <a:rPr sz="1250" u="sng" spc="20" dirty="0">
                <a:latin typeface="Times New Roman"/>
                <a:cs typeface="Times New Roman"/>
              </a:rPr>
              <a:t>1	</a:t>
            </a:r>
            <a:r>
              <a:rPr sz="1250" i="1" u="sng" spc="20" dirty="0">
                <a:latin typeface="Times New Roman"/>
                <a:cs typeface="Times New Roman"/>
              </a:rPr>
              <a:t>i</a:t>
            </a:r>
            <a:r>
              <a:rPr sz="1250" u="sng" spc="20" dirty="0">
                <a:latin typeface="Symbol"/>
                <a:cs typeface="Symbol"/>
              </a:rPr>
              <a:t></a:t>
            </a:r>
            <a:r>
              <a:rPr sz="1250" u="sng" spc="20" dirty="0">
                <a:latin typeface="Times New Roman"/>
                <a:cs typeface="Times New Roman"/>
              </a:rPr>
              <a:t>1	</a:t>
            </a:r>
            <a:endParaRPr sz="1250" dirty="0">
              <a:latin typeface="Times New Roman"/>
              <a:cs typeface="Times New Roman"/>
            </a:endParaRPr>
          </a:p>
        </p:txBody>
      </p:sp>
      <p:sp>
        <p:nvSpPr>
          <p:cNvPr id="55" name="object 55"/>
          <p:cNvSpPr txBox="1"/>
          <p:nvPr/>
        </p:nvSpPr>
        <p:spPr>
          <a:xfrm>
            <a:off x="9680194" y="5132197"/>
            <a:ext cx="851535" cy="276999"/>
          </a:xfrm>
          <a:prstGeom prst="rect">
            <a:avLst/>
          </a:prstGeom>
        </p:spPr>
        <p:txBody>
          <a:bodyPr vert="horz" wrap="square" lIns="0" tIns="0" rIns="0" bIns="0" rtlCol="0">
            <a:spAutoFit/>
          </a:bodyPr>
          <a:lstStyle/>
          <a:p>
            <a:pPr marL="12700"/>
            <a:r>
              <a:rPr dirty="0">
                <a:latin typeface="ＭＳ Ｐゴシック"/>
                <a:cs typeface="ＭＳ Ｐゴシック"/>
              </a:rPr>
              <a:t>・・・</a:t>
            </a:r>
            <a:r>
              <a:rPr spc="-5" dirty="0">
                <a:latin typeface="Calibri"/>
                <a:cs typeface="Calibri"/>
              </a:rPr>
              <a:t>(</a:t>
            </a:r>
            <a:r>
              <a:rPr spc="-10" dirty="0">
                <a:latin typeface="Calibri"/>
                <a:cs typeface="Calibri"/>
              </a:rPr>
              <a:t>1</a:t>
            </a:r>
            <a:r>
              <a:rPr dirty="0">
                <a:latin typeface="Calibri"/>
                <a:cs typeface="Calibri"/>
              </a:rPr>
              <a:t>)</a:t>
            </a:r>
          </a:p>
        </p:txBody>
      </p:sp>
      <p:sp>
        <p:nvSpPr>
          <p:cNvPr id="57" name="object 57"/>
          <p:cNvSpPr txBox="1"/>
          <p:nvPr/>
        </p:nvSpPr>
        <p:spPr>
          <a:xfrm>
            <a:off x="9857613" y="6439814"/>
            <a:ext cx="102870" cy="184666"/>
          </a:xfrm>
          <a:prstGeom prst="rect">
            <a:avLst/>
          </a:prstGeom>
        </p:spPr>
        <p:txBody>
          <a:bodyPr vert="horz" wrap="square" lIns="0" tIns="0" rIns="0" bIns="0" rtlCol="0">
            <a:spAutoFit/>
          </a:bodyPr>
          <a:lstStyle/>
          <a:p>
            <a:pPr marL="12700"/>
            <a:r>
              <a:rPr sz="1200" dirty="0">
                <a:solidFill>
                  <a:srgbClr val="888888"/>
                </a:solidFill>
                <a:latin typeface="Calibri"/>
                <a:cs typeface="Calibri"/>
              </a:rPr>
              <a:t>8</a:t>
            </a:r>
            <a:endParaRPr sz="1200">
              <a:latin typeface="Calibri"/>
              <a:cs typeface="Calibri"/>
            </a:endParaRPr>
          </a:p>
        </p:txBody>
      </p:sp>
      <p:sp>
        <p:nvSpPr>
          <p:cNvPr id="58" name="テキスト ボックス 57">
            <a:extLst>
              <a:ext uri="{FF2B5EF4-FFF2-40B4-BE49-F238E27FC236}">
                <a16:creationId xmlns:a16="http://schemas.microsoft.com/office/drawing/2014/main" id="{197CD215-42B0-4CF6-94E0-D2036816FFA2}"/>
              </a:ext>
            </a:extLst>
          </p:cNvPr>
          <p:cNvSpPr txBox="1"/>
          <p:nvPr/>
        </p:nvSpPr>
        <p:spPr>
          <a:xfrm>
            <a:off x="7787833" y="956999"/>
            <a:ext cx="301686" cy="369332"/>
          </a:xfrm>
          <a:prstGeom prst="rect">
            <a:avLst/>
          </a:prstGeom>
          <a:noFill/>
        </p:spPr>
        <p:txBody>
          <a:bodyPr wrap="none" rtlCol="0">
            <a:spAutoFit/>
          </a:bodyPr>
          <a:lstStyle/>
          <a:p>
            <a:r>
              <a:rPr kumimoji="1" lang="en-US" altLang="ja-JP" i="1" dirty="0"/>
              <a:t>s</a:t>
            </a:r>
            <a:endParaRPr kumimoji="1" lang="ja-JP" altLang="en-US" i="1" dirty="0"/>
          </a:p>
        </p:txBody>
      </p:sp>
      <p:grpSp>
        <p:nvGrpSpPr>
          <p:cNvPr id="59" name="グループ化 58">
            <a:extLst>
              <a:ext uri="{FF2B5EF4-FFF2-40B4-BE49-F238E27FC236}">
                <a16:creationId xmlns:a16="http://schemas.microsoft.com/office/drawing/2014/main" id="{F1491FCA-992C-484D-90E0-49856D95E198}"/>
              </a:ext>
            </a:extLst>
          </p:cNvPr>
          <p:cNvGrpSpPr/>
          <p:nvPr/>
        </p:nvGrpSpPr>
        <p:grpSpPr>
          <a:xfrm>
            <a:off x="3296336" y="804186"/>
            <a:ext cx="3091273" cy="778240"/>
            <a:chOff x="4529238" y="4588478"/>
            <a:chExt cx="3091273" cy="778240"/>
          </a:xfrm>
        </p:grpSpPr>
        <p:sp>
          <p:nvSpPr>
            <p:cNvPr id="60" name="object 3">
              <a:extLst>
                <a:ext uri="{FF2B5EF4-FFF2-40B4-BE49-F238E27FC236}">
                  <a16:creationId xmlns:a16="http://schemas.microsoft.com/office/drawing/2014/main" id="{D0C22D5E-58D4-4692-89BF-FD3F63365401}"/>
                </a:ext>
              </a:extLst>
            </p:cNvPr>
            <p:cNvSpPr txBox="1"/>
            <p:nvPr/>
          </p:nvSpPr>
          <p:spPr>
            <a:xfrm>
              <a:off x="5037157" y="4702508"/>
              <a:ext cx="410845" cy="664210"/>
            </a:xfrm>
            <a:prstGeom prst="rect">
              <a:avLst/>
            </a:prstGeom>
          </p:spPr>
          <p:txBody>
            <a:bodyPr vert="horz" wrap="square" lIns="0" tIns="0" rIns="0" bIns="0" rtlCol="0">
              <a:spAutoFit/>
            </a:bodyPr>
            <a:lstStyle/>
            <a:p>
              <a:pPr marL="12700"/>
              <a:r>
                <a:rPr sz="4200" spc="35" dirty="0">
                  <a:latin typeface="Symbol"/>
                  <a:cs typeface="Symbol"/>
                </a:rPr>
                <a:t></a:t>
              </a:r>
              <a:endParaRPr sz="4200" dirty="0">
                <a:latin typeface="Symbol"/>
                <a:cs typeface="Symbol"/>
              </a:endParaRPr>
            </a:p>
          </p:txBody>
        </p:sp>
        <p:sp>
          <p:nvSpPr>
            <p:cNvPr id="61" name="object 4">
              <a:extLst>
                <a:ext uri="{FF2B5EF4-FFF2-40B4-BE49-F238E27FC236}">
                  <a16:creationId xmlns:a16="http://schemas.microsoft.com/office/drawing/2014/main" id="{6A9B09D7-D06A-48A0-B891-87060F2A6AFF}"/>
                </a:ext>
              </a:extLst>
            </p:cNvPr>
            <p:cNvSpPr txBox="1"/>
            <p:nvPr/>
          </p:nvSpPr>
          <p:spPr>
            <a:xfrm>
              <a:off x="5175601" y="4588478"/>
              <a:ext cx="130810" cy="246221"/>
            </a:xfrm>
            <a:prstGeom prst="rect">
              <a:avLst/>
            </a:prstGeom>
          </p:spPr>
          <p:txBody>
            <a:bodyPr vert="horz" wrap="square" lIns="0" tIns="0" rIns="0" bIns="0" rtlCol="0">
              <a:spAutoFit/>
            </a:bodyPr>
            <a:lstStyle/>
            <a:p>
              <a:pPr marL="12700"/>
              <a:r>
                <a:rPr sz="1600" i="1" spc="25" dirty="0">
                  <a:latin typeface="Times New Roman"/>
                  <a:cs typeface="Times New Roman"/>
                </a:rPr>
                <a:t>n</a:t>
              </a:r>
              <a:endParaRPr sz="1600">
                <a:latin typeface="Times New Roman"/>
                <a:cs typeface="Times New Roman"/>
              </a:endParaRPr>
            </a:p>
          </p:txBody>
        </p:sp>
        <p:sp>
          <p:nvSpPr>
            <p:cNvPr id="62" name="object 5">
              <a:extLst>
                <a:ext uri="{FF2B5EF4-FFF2-40B4-BE49-F238E27FC236}">
                  <a16:creationId xmlns:a16="http://schemas.microsoft.com/office/drawing/2014/main" id="{0244AA52-0361-46A9-9BF9-E66AED08CAC5}"/>
                </a:ext>
              </a:extLst>
            </p:cNvPr>
            <p:cNvSpPr txBox="1"/>
            <p:nvPr/>
          </p:nvSpPr>
          <p:spPr>
            <a:xfrm>
              <a:off x="6647862" y="5039182"/>
              <a:ext cx="83820" cy="246221"/>
            </a:xfrm>
            <a:prstGeom prst="rect">
              <a:avLst/>
            </a:prstGeom>
          </p:spPr>
          <p:txBody>
            <a:bodyPr vert="horz" wrap="square" lIns="0" tIns="0" rIns="0" bIns="0" rtlCol="0">
              <a:spAutoFit/>
            </a:bodyPr>
            <a:lstStyle/>
            <a:p>
              <a:pPr marL="12700"/>
              <a:r>
                <a:rPr sz="1600" i="1" spc="10" dirty="0">
                  <a:latin typeface="Times New Roman"/>
                  <a:cs typeface="Times New Roman"/>
                </a:rPr>
                <a:t>i</a:t>
              </a:r>
              <a:endParaRPr sz="1600">
                <a:latin typeface="Times New Roman"/>
                <a:cs typeface="Times New Roman"/>
              </a:endParaRPr>
            </a:p>
          </p:txBody>
        </p:sp>
        <p:sp>
          <p:nvSpPr>
            <p:cNvPr id="63" name="object 6">
              <a:extLst>
                <a:ext uri="{FF2B5EF4-FFF2-40B4-BE49-F238E27FC236}">
                  <a16:creationId xmlns:a16="http://schemas.microsoft.com/office/drawing/2014/main" id="{408EAB08-D8DE-4B1B-AF01-87C1C8F9DF61}"/>
                </a:ext>
              </a:extLst>
            </p:cNvPr>
            <p:cNvSpPr txBox="1"/>
            <p:nvPr/>
          </p:nvSpPr>
          <p:spPr>
            <a:xfrm>
              <a:off x="5769566" y="5039182"/>
              <a:ext cx="83820" cy="246221"/>
            </a:xfrm>
            <a:prstGeom prst="rect">
              <a:avLst/>
            </a:prstGeom>
          </p:spPr>
          <p:txBody>
            <a:bodyPr vert="horz" wrap="square" lIns="0" tIns="0" rIns="0" bIns="0" rtlCol="0">
              <a:spAutoFit/>
            </a:bodyPr>
            <a:lstStyle/>
            <a:p>
              <a:pPr marL="12700"/>
              <a:r>
                <a:rPr sz="1600" i="1" spc="10" dirty="0">
                  <a:latin typeface="Times New Roman"/>
                  <a:cs typeface="Times New Roman"/>
                </a:rPr>
                <a:t>i</a:t>
              </a:r>
              <a:endParaRPr sz="1600">
                <a:latin typeface="Times New Roman"/>
                <a:cs typeface="Times New Roman"/>
              </a:endParaRPr>
            </a:p>
          </p:txBody>
        </p:sp>
        <p:sp>
          <p:nvSpPr>
            <p:cNvPr id="64" name="object 7">
              <a:extLst>
                <a:ext uri="{FF2B5EF4-FFF2-40B4-BE49-F238E27FC236}">
                  <a16:creationId xmlns:a16="http://schemas.microsoft.com/office/drawing/2014/main" id="{434DEE17-104A-4CC0-BBD8-9D4DE1E8FEC2}"/>
                </a:ext>
              </a:extLst>
            </p:cNvPr>
            <p:cNvSpPr txBox="1"/>
            <p:nvPr/>
          </p:nvSpPr>
          <p:spPr>
            <a:xfrm>
              <a:off x="4529238" y="4797747"/>
              <a:ext cx="453390" cy="447040"/>
            </a:xfrm>
            <a:prstGeom prst="rect">
              <a:avLst/>
            </a:prstGeom>
          </p:spPr>
          <p:txBody>
            <a:bodyPr vert="horz" wrap="square" lIns="0" tIns="0" rIns="0" bIns="0" rtlCol="0">
              <a:spAutoFit/>
            </a:bodyPr>
            <a:lstStyle/>
            <a:p>
              <a:pPr marL="12700"/>
              <a:r>
                <a:rPr sz="2800" i="1" spc="10" dirty="0">
                  <a:latin typeface="Times New Roman"/>
                  <a:cs typeface="Times New Roman"/>
                </a:rPr>
                <a:t>s</a:t>
              </a:r>
              <a:r>
                <a:rPr sz="2800" i="1" spc="-90" dirty="0">
                  <a:latin typeface="Times New Roman"/>
                  <a:cs typeface="Times New Roman"/>
                </a:rPr>
                <a:t> </a:t>
              </a:r>
              <a:r>
                <a:rPr sz="2800" spc="15" dirty="0">
                  <a:latin typeface="Symbol"/>
                  <a:cs typeface="Symbol"/>
                </a:rPr>
                <a:t></a:t>
              </a:r>
              <a:endParaRPr sz="2800" dirty="0">
                <a:latin typeface="Symbol"/>
                <a:cs typeface="Symbol"/>
              </a:endParaRPr>
            </a:p>
          </p:txBody>
        </p:sp>
        <p:sp>
          <p:nvSpPr>
            <p:cNvPr id="65" name="object 8">
              <a:extLst>
                <a:ext uri="{FF2B5EF4-FFF2-40B4-BE49-F238E27FC236}">
                  <a16:creationId xmlns:a16="http://schemas.microsoft.com/office/drawing/2014/main" id="{6A488E8F-4ACC-499B-BC35-BBA660712E02}"/>
                </a:ext>
              </a:extLst>
            </p:cNvPr>
            <p:cNvSpPr txBox="1"/>
            <p:nvPr/>
          </p:nvSpPr>
          <p:spPr>
            <a:xfrm>
              <a:off x="7489701" y="4764688"/>
              <a:ext cx="130810" cy="246221"/>
            </a:xfrm>
            <a:prstGeom prst="rect">
              <a:avLst/>
            </a:prstGeom>
          </p:spPr>
          <p:txBody>
            <a:bodyPr vert="horz" wrap="square" lIns="0" tIns="0" rIns="0" bIns="0" rtlCol="0">
              <a:spAutoFit/>
            </a:bodyPr>
            <a:lstStyle/>
            <a:p>
              <a:pPr marL="12700"/>
              <a:r>
                <a:rPr sz="1600" spc="25" dirty="0">
                  <a:latin typeface="Times New Roman"/>
                  <a:cs typeface="Times New Roman"/>
                </a:rPr>
                <a:t>2</a:t>
              </a:r>
              <a:endParaRPr sz="1600">
                <a:latin typeface="Times New Roman"/>
                <a:cs typeface="Times New Roman"/>
              </a:endParaRPr>
            </a:p>
          </p:txBody>
        </p:sp>
        <p:sp>
          <p:nvSpPr>
            <p:cNvPr id="66" name="object 9">
              <a:extLst>
                <a:ext uri="{FF2B5EF4-FFF2-40B4-BE49-F238E27FC236}">
                  <a16:creationId xmlns:a16="http://schemas.microsoft.com/office/drawing/2014/main" id="{3F34E265-89E7-49A7-8DBB-ABEF2FE2D2CF}"/>
                </a:ext>
              </a:extLst>
            </p:cNvPr>
            <p:cNvSpPr txBox="1"/>
            <p:nvPr/>
          </p:nvSpPr>
          <p:spPr>
            <a:xfrm>
              <a:off x="5462773" y="4683447"/>
              <a:ext cx="2063114" cy="584200"/>
            </a:xfrm>
            <a:prstGeom prst="rect">
              <a:avLst/>
            </a:prstGeom>
          </p:spPr>
          <p:txBody>
            <a:bodyPr vert="horz" wrap="square" lIns="0" tIns="0" rIns="0" bIns="0" rtlCol="0">
              <a:spAutoFit/>
            </a:bodyPr>
            <a:lstStyle/>
            <a:p>
              <a:pPr marL="12700">
                <a:tabLst>
                  <a:tab pos="480695" algn="l"/>
                  <a:tab pos="1359535" algn="l"/>
                </a:tabLst>
              </a:pPr>
              <a:r>
                <a:rPr sz="3700" spc="-65" dirty="0">
                  <a:latin typeface="Symbol"/>
                  <a:cs typeface="Symbol"/>
                </a:rPr>
                <a:t></a:t>
              </a:r>
              <a:r>
                <a:rPr sz="2800" i="1" spc="-65" dirty="0">
                  <a:latin typeface="Times New Roman"/>
                  <a:cs typeface="Times New Roman"/>
                </a:rPr>
                <a:t>y	</a:t>
              </a:r>
              <a:r>
                <a:rPr sz="2800" spc="15" dirty="0">
                  <a:latin typeface="Symbol"/>
                  <a:cs typeface="Symbol"/>
                </a:rPr>
                <a:t></a:t>
              </a:r>
              <a:r>
                <a:rPr sz="2800" spc="-270" dirty="0">
                  <a:latin typeface="Times New Roman"/>
                  <a:cs typeface="Times New Roman"/>
                </a:rPr>
                <a:t> </a:t>
              </a:r>
              <a:r>
                <a:rPr sz="2800" spc="35" dirty="0">
                  <a:latin typeface="Times New Roman"/>
                  <a:cs typeface="Times New Roman"/>
                </a:rPr>
                <a:t>(</a:t>
              </a:r>
              <a:r>
                <a:rPr sz="2800" i="1" spc="35" dirty="0">
                  <a:latin typeface="Times New Roman"/>
                  <a:cs typeface="Times New Roman"/>
                </a:rPr>
                <a:t>ax	</a:t>
              </a:r>
              <a:r>
                <a:rPr sz="2800" spc="15" dirty="0">
                  <a:latin typeface="Symbol"/>
                  <a:cs typeface="Symbol"/>
                </a:rPr>
                <a:t></a:t>
              </a:r>
              <a:r>
                <a:rPr sz="2800" spc="-365" dirty="0">
                  <a:latin typeface="Times New Roman"/>
                  <a:cs typeface="Times New Roman"/>
                </a:rPr>
                <a:t> </a:t>
              </a:r>
              <a:r>
                <a:rPr sz="2800" i="1" spc="-40" dirty="0">
                  <a:latin typeface="Times New Roman"/>
                  <a:cs typeface="Times New Roman"/>
                </a:rPr>
                <a:t>b</a:t>
              </a:r>
              <a:r>
                <a:rPr sz="2800" spc="-40" dirty="0">
                  <a:latin typeface="Times New Roman"/>
                  <a:cs typeface="Times New Roman"/>
                </a:rPr>
                <a:t>)</a:t>
              </a:r>
              <a:r>
                <a:rPr sz="3700" spc="-40" dirty="0">
                  <a:latin typeface="Symbol"/>
                  <a:cs typeface="Symbol"/>
                </a:rPr>
                <a:t></a:t>
              </a:r>
              <a:endParaRPr sz="3700" dirty="0">
                <a:latin typeface="Symbol"/>
                <a:cs typeface="Symbol"/>
              </a:endParaRPr>
            </a:p>
          </p:txBody>
        </p:sp>
      </p:grpSp>
      <p:pic>
        <p:nvPicPr>
          <p:cNvPr id="69" name="図 68">
            <a:extLst>
              <a:ext uri="{FF2B5EF4-FFF2-40B4-BE49-F238E27FC236}">
                <a16:creationId xmlns:a16="http://schemas.microsoft.com/office/drawing/2014/main" id="{2A7C0CDA-D263-4593-BEB6-B5A654558E82}"/>
              </a:ext>
            </a:extLst>
          </p:cNvPr>
          <p:cNvPicPr>
            <a:picLocks noChangeAspect="1"/>
          </p:cNvPicPr>
          <p:nvPr/>
        </p:nvPicPr>
        <p:blipFill>
          <a:blip r:embed="rId2"/>
          <a:stretch>
            <a:fillRect/>
          </a:stretch>
        </p:blipFill>
        <p:spPr>
          <a:xfrm>
            <a:off x="5950667" y="2796720"/>
            <a:ext cx="2796195" cy="1250331"/>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048" y="75848"/>
            <a:ext cx="12139952" cy="1325563"/>
          </a:xfrm>
        </p:spPr>
        <p:txBody>
          <a:bodyPr/>
          <a:lstStyle/>
          <a:p>
            <a:r>
              <a:rPr lang="en-US" altLang="ja-JP" dirty="0"/>
              <a:t>Data analysis (2) Difference spectrum in solution</a:t>
            </a:r>
            <a:endParaRPr kumimoji="1" lang="ja-JP" altLang="en-US" dirty="0"/>
          </a:p>
        </p:txBody>
      </p:sp>
      <p:sp>
        <p:nvSpPr>
          <p:cNvPr id="4" name="テキスト ボックス 3"/>
          <p:cNvSpPr txBox="1"/>
          <p:nvPr/>
        </p:nvSpPr>
        <p:spPr>
          <a:xfrm>
            <a:off x="300998" y="1014034"/>
            <a:ext cx="12026049" cy="461665"/>
          </a:xfrm>
          <a:prstGeom prst="rect">
            <a:avLst/>
          </a:prstGeom>
          <a:noFill/>
        </p:spPr>
        <p:txBody>
          <a:bodyPr wrap="none" rtlCol="0">
            <a:spAutoFit/>
          </a:bodyPr>
          <a:lstStyle/>
          <a:p>
            <a:r>
              <a:rPr lang="en-US" altLang="ja-JP" sz="2400" dirty="0"/>
              <a:t>Extract the target component from the difference using the additivity of absorbance</a:t>
            </a:r>
            <a:endParaRPr lang="ja-JP" altLang="en-US" sz="2400" dirty="0"/>
          </a:p>
        </p:txBody>
      </p:sp>
      <p:sp>
        <p:nvSpPr>
          <p:cNvPr id="5" name="テキスト ボックス 4"/>
          <p:cNvSpPr txBox="1"/>
          <p:nvPr/>
        </p:nvSpPr>
        <p:spPr>
          <a:xfrm>
            <a:off x="632004" y="2497725"/>
            <a:ext cx="7734810" cy="1200329"/>
          </a:xfrm>
          <a:prstGeom prst="rect">
            <a:avLst/>
          </a:prstGeom>
          <a:noFill/>
        </p:spPr>
        <p:txBody>
          <a:bodyPr wrap="none" rtlCol="0">
            <a:spAutoFit/>
          </a:bodyPr>
          <a:lstStyle/>
          <a:p>
            <a:r>
              <a:rPr lang="en-US" altLang="ja-JP" sz="2400" i="1" dirty="0"/>
              <a:t>A</a:t>
            </a:r>
            <a:r>
              <a:rPr lang="en-US" altLang="ja-JP" sz="2400" dirty="0"/>
              <a:t> </a:t>
            </a:r>
            <a:r>
              <a:rPr lang="ja-JP" altLang="en-US" sz="2400" dirty="0"/>
              <a:t>（</a:t>
            </a:r>
            <a:r>
              <a:rPr lang="en-US" altLang="ja-JP" sz="2400" dirty="0" err="1"/>
              <a:t>solute+solvent</a:t>
            </a:r>
            <a:r>
              <a:rPr lang="ja-JP" altLang="en-US" sz="2400" dirty="0"/>
              <a:t>）＝</a:t>
            </a:r>
            <a:r>
              <a:rPr lang="en-US" altLang="ja-JP" sz="2400" i="1" dirty="0"/>
              <a:t>A</a:t>
            </a:r>
            <a:r>
              <a:rPr lang="ja-JP" altLang="en-US" sz="2400" dirty="0"/>
              <a:t>（</a:t>
            </a:r>
            <a:r>
              <a:rPr lang="en-US" altLang="ja-JP" sz="2400" dirty="0"/>
              <a:t>solvent</a:t>
            </a:r>
            <a:r>
              <a:rPr lang="ja-JP" altLang="en-US" sz="2400" dirty="0"/>
              <a:t>）</a:t>
            </a:r>
            <a:r>
              <a:rPr lang="en-US" altLang="ja-JP" sz="2400" dirty="0"/>
              <a:t>+ </a:t>
            </a:r>
            <a:r>
              <a:rPr lang="en-US" altLang="ja-JP" sz="2400" i="1" dirty="0"/>
              <a:t>A</a:t>
            </a:r>
            <a:r>
              <a:rPr lang="ja-JP" altLang="en-US" sz="2400" dirty="0"/>
              <a:t>（</a:t>
            </a:r>
            <a:r>
              <a:rPr lang="en-US" altLang="ja-JP" sz="2400" dirty="0"/>
              <a:t>solution</a:t>
            </a:r>
            <a:r>
              <a:rPr lang="ja-JP" altLang="en-US" sz="2400" dirty="0"/>
              <a:t>）</a:t>
            </a:r>
            <a:endParaRPr lang="en-US" altLang="ja-JP" sz="2400" dirty="0"/>
          </a:p>
          <a:p>
            <a:endParaRPr lang="en-US" altLang="ja-JP" sz="2400" dirty="0"/>
          </a:p>
          <a:p>
            <a:r>
              <a:rPr lang="en-US" altLang="ja-JP" sz="2400" i="1" dirty="0"/>
              <a:t>A</a:t>
            </a:r>
            <a:r>
              <a:rPr lang="ja-JP" altLang="en-US" sz="2400" dirty="0"/>
              <a:t>（</a:t>
            </a:r>
            <a:r>
              <a:rPr lang="en-US" altLang="ja-JP" sz="2400" dirty="0"/>
              <a:t>solute</a:t>
            </a:r>
            <a:r>
              <a:rPr lang="ja-JP" altLang="en-US" sz="2400" dirty="0"/>
              <a:t>）＝</a:t>
            </a:r>
            <a:r>
              <a:rPr lang="en-US" altLang="ja-JP" sz="2400" dirty="0"/>
              <a:t> </a:t>
            </a:r>
            <a:r>
              <a:rPr lang="en-US" altLang="ja-JP" sz="2400" i="1" dirty="0"/>
              <a:t>A</a:t>
            </a:r>
            <a:r>
              <a:rPr lang="en-US" altLang="ja-JP" sz="2400" dirty="0"/>
              <a:t> </a:t>
            </a:r>
            <a:r>
              <a:rPr lang="ja-JP" altLang="en-US" sz="2400" dirty="0"/>
              <a:t>（</a:t>
            </a:r>
            <a:r>
              <a:rPr lang="en-US" altLang="ja-JP" sz="2400" dirty="0" err="1"/>
              <a:t>solute+solvent</a:t>
            </a:r>
            <a:r>
              <a:rPr lang="ja-JP" altLang="en-US" sz="2400" dirty="0"/>
              <a:t>）</a:t>
            </a:r>
            <a:r>
              <a:rPr lang="ja-JP" altLang="en-US" sz="2400" dirty="0" err="1"/>
              <a:t>ー</a:t>
            </a:r>
            <a:r>
              <a:rPr lang="ja-JP" altLang="en-US" sz="2400" dirty="0"/>
              <a:t>　</a:t>
            </a:r>
            <a:r>
              <a:rPr lang="en-US" altLang="ja-JP" sz="2400" i="1" dirty="0"/>
              <a:t>A</a:t>
            </a:r>
            <a:r>
              <a:rPr lang="ja-JP" altLang="en-US" sz="2400" dirty="0"/>
              <a:t>（</a:t>
            </a:r>
            <a:r>
              <a:rPr lang="en-US" altLang="ja-JP" sz="2400" dirty="0"/>
              <a:t>solvent</a:t>
            </a:r>
            <a:r>
              <a:rPr lang="ja-JP" altLang="en-US" sz="2400" dirty="0"/>
              <a:t>）</a:t>
            </a:r>
          </a:p>
        </p:txBody>
      </p:sp>
      <p:sp>
        <p:nvSpPr>
          <p:cNvPr id="6" name="テキスト ボックス 5"/>
          <p:cNvSpPr txBox="1"/>
          <p:nvPr/>
        </p:nvSpPr>
        <p:spPr>
          <a:xfrm>
            <a:off x="52048" y="1602569"/>
            <a:ext cx="3026791"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ja-JP" sz="2400" dirty="0"/>
              <a:t>Measured spectrum</a:t>
            </a:r>
          </a:p>
          <a:p>
            <a:r>
              <a:rPr lang="en-US" altLang="ja-JP" sz="2400" dirty="0"/>
              <a:t>of solution</a:t>
            </a:r>
            <a:endParaRPr lang="ja-JP" altLang="en-US" sz="2400" dirty="0"/>
          </a:p>
        </p:txBody>
      </p:sp>
      <p:sp>
        <p:nvSpPr>
          <p:cNvPr id="8" name="テキスト ボックス 7"/>
          <p:cNvSpPr txBox="1"/>
          <p:nvPr/>
        </p:nvSpPr>
        <p:spPr>
          <a:xfrm>
            <a:off x="8013558" y="3731158"/>
            <a:ext cx="4051583"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ja-JP" sz="2400" dirty="0"/>
              <a:t>Calculated from spectrum  of pure solvent</a:t>
            </a:r>
            <a:endParaRPr lang="ja-JP" altLang="en-US" sz="2400" dirty="0"/>
          </a:p>
        </p:txBody>
      </p:sp>
      <mc:AlternateContent xmlns:mc="http://schemas.openxmlformats.org/markup-compatibility/2006" xmlns:a14="http://schemas.microsoft.com/office/drawing/2010/main">
        <mc:Choice Requires="a14">
          <p:sp>
            <p:nvSpPr>
              <p:cNvPr id="9" name="正方形/長方形 8"/>
              <p:cNvSpPr/>
              <p:nvPr/>
            </p:nvSpPr>
            <p:spPr>
              <a:xfrm>
                <a:off x="567255" y="4595260"/>
                <a:ext cx="11810797" cy="671338"/>
              </a:xfrm>
              <a:prstGeom prst="rect">
                <a:avLst/>
              </a:prstGeom>
            </p:spPr>
            <p:txBody>
              <a:bodyPr wrap="none">
                <a:spAutoFit/>
              </a:bodyPr>
              <a:lstStyle/>
              <a:p>
                <a:r>
                  <a:rPr lang="en-US" altLang="ja-JP" sz="2400" i="1" dirty="0"/>
                  <a:t>A</a:t>
                </a:r>
                <a:r>
                  <a:rPr lang="ja-JP" altLang="en-US" sz="2400" dirty="0"/>
                  <a:t>（</a:t>
                </a:r>
                <a:r>
                  <a:rPr lang="en-US" altLang="ja-JP" sz="2400" dirty="0"/>
                  <a:t>solute</a:t>
                </a:r>
                <a:r>
                  <a:rPr lang="ja-JP" altLang="en-US" sz="2400" dirty="0"/>
                  <a:t>）＝</a:t>
                </a:r>
                <a:r>
                  <a:rPr lang="en-US" altLang="ja-JP" sz="2400" dirty="0"/>
                  <a:t> </a:t>
                </a:r>
                <a:r>
                  <a:rPr lang="en-US" altLang="ja-JP" sz="2400" i="1" dirty="0"/>
                  <a:t>A</a:t>
                </a:r>
                <a:r>
                  <a:rPr lang="en-US" altLang="ja-JP" sz="2400" dirty="0"/>
                  <a:t> </a:t>
                </a:r>
                <a:r>
                  <a:rPr lang="ja-JP" altLang="en-US" sz="2400" dirty="0"/>
                  <a:t>（</a:t>
                </a:r>
                <a:r>
                  <a:rPr lang="en-US" altLang="ja-JP" sz="2400" dirty="0" err="1"/>
                  <a:t>solute+solvent</a:t>
                </a:r>
                <a:r>
                  <a:rPr lang="ja-JP" altLang="en-US" sz="2400" dirty="0"/>
                  <a:t>）</a:t>
                </a:r>
                <a:r>
                  <a:rPr lang="ja-JP" altLang="en-US" sz="2400" dirty="0" err="1"/>
                  <a:t>ー</a:t>
                </a:r>
                <a:r>
                  <a:rPr lang="ja-JP" altLang="en-US" sz="2400" dirty="0"/>
                  <a:t>　</a:t>
                </a:r>
                <a14:m>
                  <m:oMath xmlns:m="http://schemas.openxmlformats.org/officeDocument/2006/math">
                    <m:f>
                      <m:fPr>
                        <m:ctrlPr>
                          <a:rPr lang="en-US" altLang="ja-JP" sz="2400" i="1" smtClean="0">
                            <a:latin typeface="Cambria Math" panose="02040503050406030204" pitchFamily="18" charset="0"/>
                          </a:rPr>
                        </m:ctrlPr>
                      </m:fPr>
                      <m:num>
                        <m:r>
                          <a:rPr lang="en-US" altLang="ja-JP" sz="2400" b="0" i="1" smtClean="0">
                            <a:latin typeface="Cambria Math" panose="02040503050406030204" pitchFamily="18" charset="0"/>
                          </a:rPr>
                          <m:t>𝑚𝑜𝑙𝑎𝑟𝑖𝑡𝑦</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𝑜𝑓</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𝑠𝑜𝑙𝑣𝑒𝑛𝑡</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𝑖𝑛</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𝑠𝑜𝑙𝑢𝑡𝑖𝑜𝑛</m:t>
                        </m:r>
                      </m:num>
                      <m:den>
                        <m:r>
                          <a:rPr lang="en-US" altLang="ja-JP" sz="2400" b="0" i="1" smtClean="0">
                            <a:latin typeface="Cambria Math" panose="02040503050406030204" pitchFamily="18" charset="0"/>
                          </a:rPr>
                          <m:t>𝑚𝑜𝑙𝑎𝑙𝑖𝑡𝑦</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𝑜𝑓</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𝑝𝑢𝑟𝑒</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𝑠𝑜𝑙𝑣𝑒𝑛𝑡</m:t>
                        </m:r>
                      </m:den>
                    </m:f>
                  </m:oMath>
                </a14:m>
                <a:r>
                  <a:rPr lang="en-US" altLang="ja-JP" sz="2400" i="1" dirty="0"/>
                  <a:t>A</a:t>
                </a:r>
                <a:r>
                  <a:rPr lang="ja-JP" altLang="en-US" sz="2400" dirty="0"/>
                  <a:t>（</a:t>
                </a:r>
                <a:r>
                  <a:rPr lang="en-US" altLang="ja-JP" sz="2400" dirty="0"/>
                  <a:t>pure solvent</a:t>
                </a:r>
                <a:r>
                  <a:rPr lang="ja-JP" altLang="en-US" sz="2400" dirty="0"/>
                  <a:t>）</a:t>
                </a:r>
              </a:p>
            </p:txBody>
          </p:sp>
        </mc:Choice>
        <mc:Fallback xmlns="">
          <p:sp>
            <p:nvSpPr>
              <p:cNvPr id="9" name="正方形/長方形 8"/>
              <p:cNvSpPr>
                <a:spLocks noRot="1" noChangeAspect="1" noMove="1" noResize="1" noEditPoints="1" noAdjustHandles="1" noChangeArrowheads="1" noChangeShapeType="1" noTextEdit="1"/>
              </p:cNvSpPr>
              <p:nvPr/>
            </p:nvSpPr>
            <p:spPr>
              <a:xfrm>
                <a:off x="567255" y="4595260"/>
                <a:ext cx="11810797" cy="671338"/>
              </a:xfrm>
              <a:prstGeom prst="rect">
                <a:avLst/>
              </a:prstGeom>
              <a:blipFill>
                <a:blip r:embed="rId3"/>
                <a:stretch>
                  <a:fillRect l="-774" r="-671" b="-3636"/>
                </a:stretch>
              </a:blipFill>
            </p:spPr>
            <p:txBody>
              <a:bodyPr/>
              <a:lstStyle/>
              <a:p>
                <a:r>
                  <a:rPr lang="ja-JP" altLang="en-US">
                    <a:noFill/>
                  </a:rPr>
                  <a:t> </a:t>
                </a:r>
              </a:p>
            </p:txBody>
          </p:sp>
        </mc:Fallback>
      </mc:AlternateContent>
      <p:sp>
        <p:nvSpPr>
          <p:cNvPr id="10" name="テキスト ボックス 9"/>
          <p:cNvSpPr txBox="1"/>
          <p:nvPr/>
        </p:nvSpPr>
        <p:spPr>
          <a:xfrm>
            <a:off x="5552661" y="5378974"/>
            <a:ext cx="4611756" cy="1569660"/>
          </a:xfrm>
          <a:prstGeom prst="rect">
            <a:avLst/>
          </a:prstGeom>
          <a:noFill/>
        </p:spPr>
        <p:txBody>
          <a:bodyPr wrap="square" rtlCol="0">
            <a:spAutoFit/>
          </a:bodyPr>
          <a:lstStyle/>
          <a:p>
            <a:r>
              <a:rPr lang="en-US" altLang="ja-JP" sz="2400" dirty="0"/>
              <a:t>Measure the concentration of the solvent (amount of solvent) when preparing the solution in a volumetric flask.</a:t>
            </a:r>
            <a:endParaRPr lang="ja-JP" altLang="en-US" sz="2400" dirty="0"/>
          </a:p>
        </p:txBody>
      </p:sp>
      <p:sp>
        <p:nvSpPr>
          <p:cNvPr id="3" name="正方形/長方形 2">
            <a:extLst>
              <a:ext uri="{FF2B5EF4-FFF2-40B4-BE49-F238E27FC236}">
                <a16:creationId xmlns:a16="http://schemas.microsoft.com/office/drawing/2014/main" id="{BC87B794-0C83-4580-A08D-34A2C1380661}"/>
              </a:ext>
            </a:extLst>
          </p:cNvPr>
          <p:cNvSpPr/>
          <p:nvPr/>
        </p:nvSpPr>
        <p:spPr>
          <a:xfrm>
            <a:off x="3992294" y="2168805"/>
            <a:ext cx="4141228" cy="86181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9826493-62F2-422E-98AD-3C87F2990BD9}"/>
              </a:ext>
            </a:extLst>
          </p:cNvPr>
          <p:cNvSpPr txBox="1"/>
          <p:nvPr/>
        </p:nvSpPr>
        <p:spPr>
          <a:xfrm>
            <a:off x="4653860" y="1685043"/>
            <a:ext cx="2675732" cy="707886"/>
          </a:xfrm>
          <a:prstGeom prst="rect">
            <a:avLst/>
          </a:prstGeom>
          <a:solidFill>
            <a:schemeClr val="bg1"/>
          </a:solidFill>
        </p:spPr>
        <p:txBody>
          <a:bodyPr wrap="square" rtlCol="0">
            <a:spAutoFit/>
          </a:bodyPr>
          <a:lstStyle/>
          <a:p>
            <a:r>
              <a:rPr lang="en-US" altLang="ja-JP" sz="2000" dirty="0"/>
              <a:t>cannot be measured </a:t>
            </a:r>
          </a:p>
          <a:p>
            <a:r>
              <a:rPr lang="en-US" altLang="ja-JP" sz="2000" dirty="0"/>
              <a:t>separately</a:t>
            </a:r>
            <a:endParaRPr kumimoji="1" lang="ja-JP" altLang="en-US" sz="2000" dirty="0"/>
          </a:p>
        </p:txBody>
      </p:sp>
      <p:sp>
        <p:nvSpPr>
          <p:cNvPr id="12" name="正方形/長方形 11">
            <a:extLst>
              <a:ext uri="{FF2B5EF4-FFF2-40B4-BE49-F238E27FC236}">
                <a16:creationId xmlns:a16="http://schemas.microsoft.com/office/drawing/2014/main" id="{513DDB68-B9C2-41A2-9012-95D12259EE63}"/>
              </a:ext>
            </a:extLst>
          </p:cNvPr>
          <p:cNvSpPr/>
          <p:nvPr/>
        </p:nvSpPr>
        <p:spPr>
          <a:xfrm>
            <a:off x="681602" y="3095661"/>
            <a:ext cx="1304405" cy="86181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94609B7D-9668-4FD9-A612-296AD4B69954}"/>
              </a:ext>
            </a:extLst>
          </p:cNvPr>
          <p:cNvSpPr/>
          <p:nvPr/>
        </p:nvSpPr>
        <p:spPr>
          <a:xfrm>
            <a:off x="6128720" y="3093882"/>
            <a:ext cx="2004801" cy="59309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065843A-457F-4D22-B7F2-2789AEE2A27F}"/>
              </a:ext>
            </a:extLst>
          </p:cNvPr>
          <p:cNvSpPr/>
          <p:nvPr/>
        </p:nvSpPr>
        <p:spPr>
          <a:xfrm>
            <a:off x="632004" y="4528148"/>
            <a:ext cx="1304405" cy="86181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下 14">
            <a:extLst>
              <a:ext uri="{FF2B5EF4-FFF2-40B4-BE49-F238E27FC236}">
                <a16:creationId xmlns:a16="http://schemas.microsoft.com/office/drawing/2014/main" id="{F3D359B8-BCAE-4672-A0E5-862418000C1D}"/>
              </a:ext>
            </a:extLst>
          </p:cNvPr>
          <p:cNvSpPr/>
          <p:nvPr/>
        </p:nvSpPr>
        <p:spPr>
          <a:xfrm rot="18753816">
            <a:off x="6389196" y="3634315"/>
            <a:ext cx="484632" cy="1068173"/>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6B26D1A1-8509-4BA7-8898-6EFD050A95D9}"/>
              </a:ext>
            </a:extLst>
          </p:cNvPr>
          <p:cNvSpPr txBox="1"/>
          <p:nvPr/>
        </p:nvSpPr>
        <p:spPr>
          <a:xfrm>
            <a:off x="8462992" y="1755879"/>
            <a:ext cx="3152713"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2400" b="1" dirty="0"/>
              <a:t>Additivity of </a:t>
            </a:r>
          </a:p>
          <a:p>
            <a:pPr algn="ctr"/>
            <a:r>
              <a:rPr lang="en-US" altLang="ja-JP" sz="2400" b="1" dirty="0"/>
              <a:t>Beer-Lambert laws</a:t>
            </a:r>
            <a:endParaRPr lang="ja-JP" altLang="en-US" sz="2400" b="1" dirty="0"/>
          </a:p>
        </p:txBody>
      </p:sp>
      <p:sp>
        <p:nvSpPr>
          <p:cNvPr id="18" name="テキスト ボックス 17">
            <a:extLst>
              <a:ext uri="{FF2B5EF4-FFF2-40B4-BE49-F238E27FC236}">
                <a16:creationId xmlns:a16="http://schemas.microsoft.com/office/drawing/2014/main" id="{5066BB85-2BE1-454E-AB24-213919734B8A}"/>
              </a:ext>
            </a:extLst>
          </p:cNvPr>
          <p:cNvSpPr txBox="1"/>
          <p:nvPr/>
        </p:nvSpPr>
        <p:spPr>
          <a:xfrm>
            <a:off x="2752388" y="3644223"/>
            <a:ext cx="3026791"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ja-JP" sz="2400" dirty="0"/>
              <a:t>Measured spectrum</a:t>
            </a:r>
          </a:p>
          <a:p>
            <a:r>
              <a:rPr lang="en-US" altLang="ja-JP" sz="2400" dirty="0"/>
              <a:t>of solution</a:t>
            </a:r>
            <a:endParaRPr lang="ja-JP" altLang="en-US" sz="2400" dirty="0"/>
          </a:p>
        </p:txBody>
      </p:sp>
    </p:spTree>
    <p:extLst>
      <p:ext uri="{BB962C8B-B14F-4D97-AF65-F5344CB8AC3E}">
        <p14:creationId xmlns:p14="http://schemas.microsoft.com/office/powerpoint/2010/main" val="157631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p:spPr>
        <p:txBody>
          <a:bodyPr/>
          <a:lstStyle/>
          <a:p>
            <a:r>
              <a:rPr lang="en-US" altLang="ja-JP" dirty="0"/>
              <a:t>Data analysis (3) derivative spectrum</a:t>
            </a:r>
            <a:endParaRPr kumimoji="1" lang="ja-JP" altLang="en-US" dirty="0"/>
          </a:p>
        </p:txBody>
      </p:sp>
      <p:pic>
        <p:nvPicPr>
          <p:cNvPr id="7" name="図 6">
            <a:extLst>
              <a:ext uri="{FF2B5EF4-FFF2-40B4-BE49-F238E27FC236}">
                <a16:creationId xmlns:a16="http://schemas.microsoft.com/office/drawing/2014/main" id="{97898718-6DDF-4863-8914-D0D9987629D2}"/>
              </a:ext>
            </a:extLst>
          </p:cNvPr>
          <p:cNvPicPr>
            <a:picLocks noChangeAspect="1"/>
          </p:cNvPicPr>
          <p:nvPr/>
        </p:nvPicPr>
        <p:blipFill>
          <a:blip r:embed="rId3"/>
          <a:stretch>
            <a:fillRect/>
          </a:stretch>
        </p:blipFill>
        <p:spPr>
          <a:xfrm>
            <a:off x="-768869" y="1054101"/>
            <a:ext cx="8722988" cy="6433746"/>
          </a:xfrm>
          <a:prstGeom prst="rect">
            <a:avLst/>
          </a:prstGeom>
        </p:spPr>
      </p:pic>
      <p:sp>
        <p:nvSpPr>
          <p:cNvPr id="14" name="テキスト ボックス 13">
            <a:extLst>
              <a:ext uri="{FF2B5EF4-FFF2-40B4-BE49-F238E27FC236}">
                <a16:creationId xmlns:a16="http://schemas.microsoft.com/office/drawing/2014/main" id="{D93188BC-22D8-48B0-AFE0-DF3FE71688E3}"/>
              </a:ext>
            </a:extLst>
          </p:cNvPr>
          <p:cNvSpPr txBox="1"/>
          <p:nvPr/>
        </p:nvSpPr>
        <p:spPr>
          <a:xfrm>
            <a:off x="9637645" y="2299676"/>
            <a:ext cx="1560042" cy="461665"/>
          </a:xfrm>
          <a:prstGeom prst="rect">
            <a:avLst/>
          </a:prstGeom>
          <a:noFill/>
        </p:spPr>
        <p:txBody>
          <a:bodyPr wrap="none" rtlCol="0">
            <a:spAutoFit/>
          </a:bodyPr>
          <a:lstStyle/>
          <a:p>
            <a:r>
              <a:rPr kumimoji="1" lang="en-US" altLang="ja-JP" sz="2400" dirty="0"/>
              <a:t>derivative</a:t>
            </a:r>
            <a:endParaRPr kumimoji="1" lang="ja-JP" altLang="en-US" sz="2400" dirty="0"/>
          </a:p>
        </p:txBody>
      </p:sp>
      <p:sp>
        <p:nvSpPr>
          <p:cNvPr id="15" name="テキスト ボックス 14">
            <a:extLst>
              <a:ext uri="{FF2B5EF4-FFF2-40B4-BE49-F238E27FC236}">
                <a16:creationId xmlns:a16="http://schemas.microsoft.com/office/drawing/2014/main" id="{28493F18-C4A0-44C6-BCCC-65334D6A5205}"/>
              </a:ext>
            </a:extLst>
          </p:cNvPr>
          <p:cNvSpPr txBox="1"/>
          <p:nvPr/>
        </p:nvSpPr>
        <p:spPr>
          <a:xfrm>
            <a:off x="8932200" y="4917942"/>
            <a:ext cx="2601994" cy="1815882"/>
          </a:xfrm>
          <a:prstGeom prst="rect">
            <a:avLst/>
          </a:prstGeom>
          <a:noFill/>
        </p:spPr>
        <p:txBody>
          <a:bodyPr wrap="none" rtlCol="0">
            <a:spAutoFit/>
          </a:bodyPr>
          <a:lstStyle/>
          <a:p>
            <a:r>
              <a:rPr lang="en-US" altLang="ja-JP" sz="2800" dirty="0">
                <a:latin typeface="Times New Roman" panose="02020603050405020304" pitchFamily="18" charset="0"/>
                <a:cs typeface="Times New Roman" panose="02020603050405020304" pitchFamily="18" charset="0"/>
              </a:rPr>
              <a:t>additive baseline</a:t>
            </a:r>
          </a:p>
          <a:p>
            <a:r>
              <a:rPr lang="ja-JP" altLang="en-US" sz="2800" dirty="0">
                <a:latin typeface="Times New Roman" panose="02020603050405020304" pitchFamily="18" charset="0"/>
                <a:cs typeface="Times New Roman" panose="02020603050405020304" pitchFamily="18" charset="0"/>
              </a:rPr>
              <a:t>　　</a:t>
            </a:r>
            <a:r>
              <a:rPr lang="en-US" altLang="ja-JP" sz="2800" i="1" dirty="0">
                <a:latin typeface="Times New Roman" panose="02020603050405020304" pitchFamily="18" charset="0"/>
                <a:cs typeface="Times New Roman" panose="02020603050405020304" pitchFamily="18" charset="0"/>
              </a:rPr>
              <a:t>b</a:t>
            </a:r>
          </a:p>
          <a:p>
            <a:r>
              <a:rPr lang="en-US" altLang="ja-JP" sz="2800" dirty="0">
                <a:latin typeface="Times New Roman" panose="02020603050405020304" pitchFamily="18" charset="0"/>
                <a:cs typeface="Times New Roman" panose="02020603050405020304" pitchFamily="18" charset="0"/>
              </a:rPr>
              <a:t>linear baseline</a:t>
            </a:r>
          </a:p>
          <a:p>
            <a:r>
              <a:rPr lang="ja-JP" altLang="en-US" sz="2800" dirty="0">
                <a:latin typeface="Times New Roman" panose="02020603050405020304" pitchFamily="18" charset="0"/>
                <a:cs typeface="Times New Roman" panose="02020603050405020304" pitchFamily="18" charset="0"/>
              </a:rPr>
              <a:t>　　</a:t>
            </a:r>
            <a:r>
              <a:rPr lang="en-US" altLang="ja-JP" sz="2800" i="1" dirty="0" err="1">
                <a:latin typeface="Times New Roman" panose="02020603050405020304" pitchFamily="18" charset="0"/>
                <a:cs typeface="Times New Roman" panose="02020603050405020304" pitchFamily="18" charset="0"/>
              </a:rPr>
              <a:t>c</a:t>
            </a:r>
            <a:r>
              <a:rPr lang="en-US" altLang="ja-JP" sz="2800" dirty="0" err="1">
                <a:latin typeface="Times New Roman" panose="02020603050405020304" pitchFamily="18" charset="0"/>
                <a:cs typeface="Times New Roman" panose="02020603050405020304" pitchFamily="18" charset="0"/>
              </a:rPr>
              <a:t>λ</a:t>
            </a:r>
            <a:endParaRPr kumimoji="1" lang="en-US" altLang="ja-JP" sz="2800" i="1" dirty="0">
              <a:latin typeface="Times New Roman" panose="02020603050405020304" pitchFamily="18" charset="0"/>
              <a:cs typeface="Times New Roman" panose="02020603050405020304" pitchFamily="18" charset="0"/>
            </a:endParaRPr>
          </a:p>
        </p:txBody>
      </p:sp>
      <p:pic>
        <p:nvPicPr>
          <p:cNvPr id="17" name="図 16">
            <a:extLst>
              <a:ext uri="{FF2B5EF4-FFF2-40B4-BE49-F238E27FC236}">
                <a16:creationId xmlns:a16="http://schemas.microsoft.com/office/drawing/2014/main" id="{7D4232C4-2F56-4880-B54E-9FBB00BBC8D3}"/>
              </a:ext>
            </a:extLst>
          </p:cNvPr>
          <p:cNvPicPr>
            <a:picLocks noChangeAspect="1"/>
          </p:cNvPicPr>
          <p:nvPr/>
        </p:nvPicPr>
        <p:blipFill>
          <a:blip r:embed="rId4"/>
          <a:stretch>
            <a:fillRect/>
          </a:stretch>
        </p:blipFill>
        <p:spPr>
          <a:xfrm>
            <a:off x="8055023" y="1723415"/>
            <a:ext cx="3494976" cy="639325"/>
          </a:xfrm>
          <a:prstGeom prst="rect">
            <a:avLst/>
          </a:prstGeom>
        </p:spPr>
      </p:pic>
      <p:pic>
        <p:nvPicPr>
          <p:cNvPr id="19" name="図 18">
            <a:extLst>
              <a:ext uri="{FF2B5EF4-FFF2-40B4-BE49-F238E27FC236}">
                <a16:creationId xmlns:a16="http://schemas.microsoft.com/office/drawing/2014/main" id="{7228FEE4-4349-44C9-AC06-B44E4120F721}"/>
              </a:ext>
            </a:extLst>
          </p:cNvPr>
          <p:cNvPicPr>
            <a:picLocks noChangeAspect="1"/>
          </p:cNvPicPr>
          <p:nvPr/>
        </p:nvPicPr>
        <p:blipFill>
          <a:blip r:embed="rId5"/>
          <a:stretch>
            <a:fillRect/>
          </a:stretch>
        </p:blipFill>
        <p:spPr>
          <a:xfrm>
            <a:off x="7825674" y="2809896"/>
            <a:ext cx="4194687" cy="1106397"/>
          </a:xfrm>
          <a:prstGeom prst="rect">
            <a:avLst/>
          </a:prstGeom>
        </p:spPr>
      </p:pic>
      <p:sp>
        <p:nvSpPr>
          <p:cNvPr id="20" name="テキスト ボックス 19">
            <a:extLst>
              <a:ext uri="{FF2B5EF4-FFF2-40B4-BE49-F238E27FC236}">
                <a16:creationId xmlns:a16="http://schemas.microsoft.com/office/drawing/2014/main" id="{F05AD82B-B1FD-44EC-83AC-E64937A9430E}"/>
              </a:ext>
            </a:extLst>
          </p:cNvPr>
          <p:cNvSpPr txBox="1"/>
          <p:nvPr/>
        </p:nvSpPr>
        <p:spPr>
          <a:xfrm>
            <a:off x="8380455" y="4518789"/>
            <a:ext cx="1208985" cy="461665"/>
          </a:xfrm>
          <a:prstGeom prst="rect">
            <a:avLst/>
          </a:prstGeom>
          <a:noFill/>
        </p:spPr>
        <p:txBody>
          <a:bodyPr wrap="none" rtlCol="0">
            <a:spAutoFit/>
          </a:bodyPr>
          <a:lstStyle/>
          <a:p>
            <a:r>
              <a:rPr kumimoji="1" lang="en-US" altLang="ja-JP" sz="2400" dirty="0">
                <a:latin typeface="Times New Roman" panose="02020603050405020304" pitchFamily="18" charset="0"/>
                <a:cs typeface="Times New Roman" panose="02020603050405020304" pitchFamily="18" charset="0"/>
              </a:rPr>
              <a:t>Remove</a:t>
            </a:r>
            <a:endParaRPr kumimoji="1" lang="ja-JP" altLang="en-US" sz="2400" dirty="0">
              <a:latin typeface="Times New Roman" panose="02020603050405020304" pitchFamily="18" charset="0"/>
              <a:cs typeface="Times New Roman" panose="02020603050405020304" pitchFamily="18" charset="0"/>
            </a:endParaRPr>
          </a:p>
        </p:txBody>
      </p:sp>
      <p:sp>
        <p:nvSpPr>
          <p:cNvPr id="3" name="正方形/長方形 2">
            <a:extLst>
              <a:ext uri="{FF2B5EF4-FFF2-40B4-BE49-F238E27FC236}">
                <a16:creationId xmlns:a16="http://schemas.microsoft.com/office/drawing/2014/main" id="{2B832FE0-A175-4338-8D9C-40DDCF410273}"/>
              </a:ext>
            </a:extLst>
          </p:cNvPr>
          <p:cNvSpPr/>
          <p:nvPr/>
        </p:nvSpPr>
        <p:spPr>
          <a:xfrm>
            <a:off x="7803573" y="1600200"/>
            <a:ext cx="4197927" cy="50895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B59EAA6-0D38-4D86-B80C-A070514917C2}"/>
              </a:ext>
            </a:extLst>
          </p:cNvPr>
          <p:cNvSpPr txBox="1"/>
          <p:nvPr/>
        </p:nvSpPr>
        <p:spPr>
          <a:xfrm>
            <a:off x="7995059" y="1325563"/>
            <a:ext cx="3315331" cy="461665"/>
          </a:xfrm>
          <a:prstGeom prst="rect">
            <a:avLst/>
          </a:prstGeom>
          <a:solidFill>
            <a:schemeClr val="bg1"/>
          </a:solidFill>
        </p:spPr>
        <p:txBody>
          <a:bodyPr wrap="none" rtlCol="0">
            <a:spAutoFit/>
          </a:bodyPr>
          <a:lstStyle/>
          <a:p>
            <a:r>
              <a:rPr lang="en-US" altLang="ja-JP" sz="2400" dirty="0"/>
              <a:t>Remove baseline shift</a:t>
            </a:r>
            <a:endParaRPr kumimoji="1" lang="ja-JP" altLang="en-US" sz="2400" dirty="0"/>
          </a:p>
        </p:txBody>
      </p:sp>
      <p:sp>
        <p:nvSpPr>
          <p:cNvPr id="4" name="正方形/長方形 3">
            <a:extLst>
              <a:ext uri="{FF2B5EF4-FFF2-40B4-BE49-F238E27FC236}">
                <a16:creationId xmlns:a16="http://schemas.microsoft.com/office/drawing/2014/main" id="{AE703A24-5039-4757-894E-137A768360FE}"/>
              </a:ext>
            </a:extLst>
          </p:cNvPr>
          <p:cNvSpPr/>
          <p:nvPr/>
        </p:nvSpPr>
        <p:spPr>
          <a:xfrm>
            <a:off x="9536866" y="3162300"/>
            <a:ext cx="568271" cy="367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691952BC-6FB1-465A-ABBC-87830311C08D}"/>
              </a:ext>
            </a:extLst>
          </p:cNvPr>
          <p:cNvSpPr/>
          <p:nvPr/>
        </p:nvSpPr>
        <p:spPr>
          <a:xfrm>
            <a:off x="9652724" y="3198286"/>
            <a:ext cx="1091476" cy="482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9EF0A38F-226F-4779-A050-A347F6E8060A}"/>
              </a:ext>
            </a:extLst>
          </p:cNvPr>
          <p:cNvSpPr/>
          <p:nvPr/>
        </p:nvSpPr>
        <p:spPr>
          <a:xfrm>
            <a:off x="9536866" y="3028437"/>
            <a:ext cx="1091476" cy="554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418818D8-DE63-436A-80DF-851E8778B4F4}"/>
              </a:ext>
            </a:extLst>
          </p:cNvPr>
          <p:cNvSpPr txBox="1"/>
          <p:nvPr/>
        </p:nvSpPr>
        <p:spPr>
          <a:xfrm>
            <a:off x="8039248" y="3766171"/>
            <a:ext cx="1481843" cy="461665"/>
          </a:xfrm>
          <a:prstGeom prst="rect">
            <a:avLst/>
          </a:prstGeom>
          <a:solidFill>
            <a:schemeClr val="bg1"/>
          </a:solidFill>
          <a:ln>
            <a:noFill/>
          </a:ln>
        </p:spPr>
        <p:txBody>
          <a:bodyPr wrap="square" rtlCol="0">
            <a:spAutoFit/>
          </a:bodyPr>
          <a:lstStyle/>
          <a:p>
            <a:r>
              <a:rPr kumimoji="1" lang="en-US" altLang="ja-JP" sz="2400" dirty="0">
                <a:latin typeface="Times New Roman" panose="02020603050405020304" pitchFamily="18" charset="0"/>
                <a:cs typeface="Times New Roman" panose="02020603050405020304" pitchFamily="18" charset="0"/>
              </a:rPr>
              <a:t>1st derv.</a:t>
            </a:r>
            <a:endParaRPr kumimoji="1" lang="ja-JP" altLang="en-US" sz="2400" dirty="0">
              <a:latin typeface="Times New Roman" panose="02020603050405020304" pitchFamily="18" charset="0"/>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014648F9-1A8F-456D-9CAC-553A4FD5F864}"/>
              </a:ext>
            </a:extLst>
          </p:cNvPr>
          <p:cNvSpPr txBox="1"/>
          <p:nvPr/>
        </p:nvSpPr>
        <p:spPr>
          <a:xfrm>
            <a:off x="10433256" y="3729265"/>
            <a:ext cx="1481843" cy="461665"/>
          </a:xfrm>
          <a:prstGeom prst="rect">
            <a:avLst/>
          </a:prstGeom>
          <a:solidFill>
            <a:schemeClr val="bg1"/>
          </a:solidFill>
          <a:ln>
            <a:noFill/>
          </a:ln>
        </p:spPr>
        <p:txBody>
          <a:bodyPr wrap="square" rtlCol="0">
            <a:spAutoFit/>
          </a:bodyPr>
          <a:lstStyle/>
          <a:p>
            <a:r>
              <a:rPr lang="en-US" altLang="ja-JP" sz="2400" dirty="0">
                <a:latin typeface="Times New Roman" panose="02020603050405020304" pitchFamily="18" charset="0"/>
                <a:cs typeface="Times New Roman" panose="02020603050405020304" pitchFamily="18" charset="0"/>
              </a:rPr>
              <a:t>2nd</a:t>
            </a:r>
            <a:r>
              <a:rPr kumimoji="1" lang="en-US" altLang="ja-JP" sz="2400" dirty="0">
                <a:latin typeface="Times New Roman" panose="02020603050405020304" pitchFamily="18" charset="0"/>
                <a:cs typeface="Times New Roman" panose="02020603050405020304" pitchFamily="18" charset="0"/>
              </a:rPr>
              <a:t> derv.</a:t>
            </a:r>
            <a:endParaRPr kumimoji="1" lang="ja-JP" altLang="en-US" sz="2400" dirty="0">
              <a:latin typeface="Times New Roman" panose="02020603050405020304" pitchFamily="18" charset="0"/>
              <a:cs typeface="Times New Roman" panose="02020603050405020304" pitchFamily="18" charset="0"/>
            </a:endParaRPr>
          </a:p>
        </p:txBody>
      </p:sp>
      <p:sp>
        <p:nvSpPr>
          <p:cNvPr id="13" name="矢印: 下 12">
            <a:extLst>
              <a:ext uri="{FF2B5EF4-FFF2-40B4-BE49-F238E27FC236}">
                <a16:creationId xmlns:a16="http://schemas.microsoft.com/office/drawing/2014/main" id="{0E76AD9D-EC50-4A62-AD0A-59626F7B7002}"/>
              </a:ext>
            </a:extLst>
          </p:cNvPr>
          <p:cNvSpPr/>
          <p:nvPr/>
        </p:nvSpPr>
        <p:spPr>
          <a:xfrm>
            <a:off x="8828929" y="2289421"/>
            <a:ext cx="484632" cy="5715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下 17">
            <a:extLst>
              <a:ext uri="{FF2B5EF4-FFF2-40B4-BE49-F238E27FC236}">
                <a16:creationId xmlns:a16="http://schemas.microsoft.com/office/drawing/2014/main" id="{FCA29D53-DBCE-4A8F-9637-56E27AEB71AA}"/>
              </a:ext>
            </a:extLst>
          </p:cNvPr>
          <p:cNvSpPr/>
          <p:nvPr/>
        </p:nvSpPr>
        <p:spPr>
          <a:xfrm rot="16200000">
            <a:off x="9823881" y="3165025"/>
            <a:ext cx="484632" cy="5715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08285DF9-F292-475C-A3E5-E47944925E51}"/>
              </a:ext>
            </a:extLst>
          </p:cNvPr>
          <p:cNvSpPr txBox="1"/>
          <p:nvPr/>
        </p:nvSpPr>
        <p:spPr>
          <a:xfrm>
            <a:off x="10947400" y="660400"/>
            <a:ext cx="50800" cy="369332"/>
          </a:xfrm>
          <a:prstGeom prst="rect">
            <a:avLst/>
          </a:prstGeom>
          <a:noFill/>
        </p:spPr>
        <p:txBody>
          <a:bodyPr wrap="square" rtlCol="0">
            <a:spAutoFit/>
          </a:bodyPr>
          <a:lstStyle/>
          <a:p>
            <a:endParaRPr kumimoji="1" lang="ja-JP" altLang="en-US" dirty="0"/>
          </a:p>
        </p:txBody>
      </p:sp>
      <p:sp>
        <p:nvSpPr>
          <p:cNvPr id="12" name="テキスト ボックス 11">
            <a:extLst>
              <a:ext uri="{FF2B5EF4-FFF2-40B4-BE49-F238E27FC236}">
                <a16:creationId xmlns:a16="http://schemas.microsoft.com/office/drawing/2014/main" id="{F88AFAFB-CB1A-4D07-A6D7-29915919C17D}"/>
              </a:ext>
            </a:extLst>
          </p:cNvPr>
          <p:cNvSpPr txBox="1"/>
          <p:nvPr/>
        </p:nvSpPr>
        <p:spPr>
          <a:xfrm>
            <a:off x="-1079500" y="721766"/>
            <a:ext cx="184731" cy="369332"/>
          </a:xfrm>
          <a:prstGeom prst="rect">
            <a:avLst/>
          </a:prstGeom>
          <a:noFill/>
        </p:spPr>
        <p:txBody>
          <a:bodyPr wrap="square" rtlCol="0">
            <a:spAutoFit/>
          </a:bodyPr>
          <a:lstStyle/>
          <a:p>
            <a:endParaRPr kumimoji="1" lang="ja-JP" altLang="en-US" dirty="0"/>
          </a:p>
        </p:txBody>
      </p:sp>
      <p:sp>
        <p:nvSpPr>
          <p:cNvPr id="23" name="正方形/長方形 22">
            <a:extLst>
              <a:ext uri="{FF2B5EF4-FFF2-40B4-BE49-F238E27FC236}">
                <a16:creationId xmlns:a16="http://schemas.microsoft.com/office/drawing/2014/main" id="{F9DE3943-AC68-427A-8D49-2F2098B8EB19}"/>
              </a:ext>
            </a:extLst>
          </p:cNvPr>
          <p:cNvSpPr/>
          <p:nvPr/>
        </p:nvSpPr>
        <p:spPr>
          <a:xfrm>
            <a:off x="1073426" y="1232049"/>
            <a:ext cx="980661" cy="368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CB161956-F61A-49FE-8507-CF7FC299147D}"/>
              </a:ext>
            </a:extLst>
          </p:cNvPr>
          <p:cNvSpPr txBox="1"/>
          <p:nvPr/>
        </p:nvSpPr>
        <p:spPr>
          <a:xfrm>
            <a:off x="881610" y="954459"/>
            <a:ext cx="1722782" cy="461665"/>
          </a:xfrm>
          <a:prstGeom prst="rect">
            <a:avLst/>
          </a:prstGeom>
          <a:noFill/>
        </p:spPr>
        <p:txBody>
          <a:bodyPr wrap="square" rtlCol="0">
            <a:spAutoFit/>
          </a:bodyPr>
          <a:lstStyle/>
          <a:p>
            <a:r>
              <a:rPr lang="en-US" altLang="ja-JP" sz="2400" dirty="0"/>
              <a:t>Gaussian </a:t>
            </a:r>
          </a:p>
        </p:txBody>
      </p:sp>
      <p:sp>
        <p:nvSpPr>
          <p:cNvPr id="24" name="正方形/長方形 23">
            <a:extLst>
              <a:ext uri="{FF2B5EF4-FFF2-40B4-BE49-F238E27FC236}">
                <a16:creationId xmlns:a16="http://schemas.microsoft.com/office/drawing/2014/main" id="{289C1CB2-7402-4EF3-ABDE-65248E367BB1}"/>
              </a:ext>
            </a:extLst>
          </p:cNvPr>
          <p:cNvSpPr/>
          <p:nvPr/>
        </p:nvSpPr>
        <p:spPr>
          <a:xfrm>
            <a:off x="4834105" y="1416124"/>
            <a:ext cx="980661" cy="368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01FE92C-54C4-43BC-8A39-571B474CECCF}"/>
              </a:ext>
            </a:extLst>
          </p:cNvPr>
          <p:cNvSpPr/>
          <p:nvPr/>
        </p:nvSpPr>
        <p:spPr>
          <a:xfrm>
            <a:off x="4834104" y="4334713"/>
            <a:ext cx="980661" cy="3681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97185765-97E6-4E0C-BFF6-E8C0B76F84E8}"/>
              </a:ext>
            </a:extLst>
          </p:cNvPr>
          <p:cNvSpPr txBox="1"/>
          <p:nvPr/>
        </p:nvSpPr>
        <p:spPr>
          <a:xfrm>
            <a:off x="1654993" y="3582504"/>
            <a:ext cx="1532792" cy="400110"/>
          </a:xfrm>
          <a:prstGeom prst="rect">
            <a:avLst/>
          </a:prstGeom>
          <a:solidFill>
            <a:schemeClr val="bg1"/>
          </a:solidFill>
        </p:spPr>
        <p:txBody>
          <a:bodyPr wrap="none" rtlCol="0">
            <a:spAutoFit/>
          </a:bodyPr>
          <a:lstStyle/>
          <a:p>
            <a:r>
              <a:rPr kumimoji="1" lang="en-US" altLang="ja-JP" sz="2000" dirty="0"/>
              <a:t>wavelength</a:t>
            </a:r>
            <a:endParaRPr kumimoji="1" lang="ja-JP" altLang="en-US" sz="2000" dirty="0"/>
          </a:p>
        </p:txBody>
      </p:sp>
      <p:sp>
        <p:nvSpPr>
          <p:cNvPr id="27" name="テキスト ボックス 26">
            <a:extLst>
              <a:ext uri="{FF2B5EF4-FFF2-40B4-BE49-F238E27FC236}">
                <a16:creationId xmlns:a16="http://schemas.microsoft.com/office/drawing/2014/main" id="{36CE03A4-85C1-4C54-B9A3-2EF0BD2E6D86}"/>
              </a:ext>
            </a:extLst>
          </p:cNvPr>
          <p:cNvSpPr txBox="1"/>
          <p:nvPr/>
        </p:nvSpPr>
        <p:spPr>
          <a:xfrm>
            <a:off x="5357636" y="3575650"/>
            <a:ext cx="1532792" cy="400110"/>
          </a:xfrm>
          <a:prstGeom prst="rect">
            <a:avLst/>
          </a:prstGeom>
          <a:solidFill>
            <a:schemeClr val="bg1"/>
          </a:solidFill>
        </p:spPr>
        <p:txBody>
          <a:bodyPr wrap="none" rtlCol="0">
            <a:spAutoFit/>
          </a:bodyPr>
          <a:lstStyle/>
          <a:p>
            <a:r>
              <a:rPr kumimoji="1" lang="en-US" altLang="ja-JP" sz="2000" dirty="0"/>
              <a:t>wavelength</a:t>
            </a:r>
            <a:endParaRPr kumimoji="1" lang="ja-JP" altLang="en-US" sz="2000" dirty="0"/>
          </a:p>
        </p:txBody>
      </p:sp>
      <p:sp>
        <p:nvSpPr>
          <p:cNvPr id="28" name="テキスト ボックス 27">
            <a:extLst>
              <a:ext uri="{FF2B5EF4-FFF2-40B4-BE49-F238E27FC236}">
                <a16:creationId xmlns:a16="http://schemas.microsoft.com/office/drawing/2014/main" id="{995CD519-3565-4D32-B5FD-846F600BBD98}"/>
              </a:ext>
            </a:extLst>
          </p:cNvPr>
          <p:cNvSpPr txBox="1"/>
          <p:nvPr/>
        </p:nvSpPr>
        <p:spPr>
          <a:xfrm>
            <a:off x="5210887" y="6516113"/>
            <a:ext cx="1532792" cy="400110"/>
          </a:xfrm>
          <a:prstGeom prst="rect">
            <a:avLst/>
          </a:prstGeom>
          <a:solidFill>
            <a:schemeClr val="bg1"/>
          </a:solidFill>
        </p:spPr>
        <p:txBody>
          <a:bodyPr wrap="none" rtlCol="0">
            <a:spAutoFit/>
          </a:bodyPr>
          <a:lstStyle/>
          <a:p>
            <a:r>
              <a:rPr kumimoji="1" lang="en-US" altLang="ja-JP" sz="2000" dirty="0"/>
              <a:t>wavelength</a:t>
            </a:r>
            <a:endParaRPr kumimoji="1" lang="ja-JP" altLang="en-US" sz="2000" dirty="0"/>
          </a:p>
        </p:txBody>
      </p:sp>
      <p:sp>
        <p:nvSpPr>
          <p:cNvPr id="29" name="テキスト ボックス 28">
            <a:extLst>
              <a:ext uri="{FF2B5EF4-FFF2-40B4-BE49-F238E27FC236}">
                <a16:creationId xmlns:a16="http://schemas.microsoft.com/office/drawing/2014/main" id="{100277F8-8848-4B39-A15F-C9A24ABCAD73}"/>
              </a:ext>
            </a:extLst>
          </p:cNvPr>
          <p:cNvSpPr txBox="1"/>
          <p:nvPr/>
        </p:nvSpPr>
        <p:spPr>
          <a:xfrm>
            <a:off x="4756331" y="1094877"/>
            <a:ext cx="1481843" cy="461665"/>
          </a:xfrm>
          <a:prstGeom prst="rect">
            <a:avLst/>
          </a:prstGeom>
          <a:noFill/>
          <a:ln>
            <a:noFill/>
          </a:ln>
        </p:spPr>
        <p:txBody>
          <a:bodyPr wrap="square" rtlCol="0">
            <a:spAutoFit/>
          </a:bodyPr>
          <a:lstStyle/>
          <a:p>
            <a:r>
              <a:rPr kumimoji="1" lang="en-US" altLang="ja-JP" sz="2400" dirty="0">
                <a:latin typeface="Times New Roman" panose="02020603050405020304" pitchFamily="18" charset="0"/>
                <a:cs typeface="Times New Roman" panose="02020603050405020304" pitchFamily="18" charset="0"/>
              </a:rPr>
              <a:t>1st derv.</a:t>
            </a:r>
            <a:endParaRPr kumimoji="1" lang="ja-JP" altLang="en-US" sz="2400" dirty="0">
              <a:latin typeface="Times New Roman" panose="02020603050405020304" pitchFamily="18" charset="0"/>
              <a:cs typeface="Times New Roman" panose="02020603050405020304" pitchFamily="18" charset="0"/>
            </a:endParaRPr>
          </a:p>
        </p:txBody>
      </p:sp>
      <p:sp>
        <p:nvSpPr>
          <p:cNvPr id="30" name="テキスト ボックス 29">
            <a:extLst>
              <a:ext uri="{FF2B5EF4-FFF2-40B4-BE49-F238E27FC236}">
                <a16:creationId xmlns:a16="http://schemas.microsoft.com/office/drawing/2014/main" id="{C5084E6D-3EA9-4800-B4AB-6EEDF0D33574}"/>
              </a:ext>
            </a:extLst>
          </p:cNvPr>
          <p:cNvSpPr txBox="1"/>
          <p:nvPr/>
        </p:nvSpPr>
        <p:spPr>
          <a:xfrm>
            <a:off x="4504757" y="3998255"/>
            <a:ext cx="1481843" cy="461665"/>
          </a:xfrm>
          <a:prstGeom prst="rect">
            <a:avLst/>
          </a:prstGeom>
          <a:noFill/>
          <a:ln>
            <a:noFill/>
          </a:ln>
        </p:spPr>
        <p:txBody>
          <a:bodyPr wrap="square" rtlCol="0">
            <a:spAutoFit/>
          </a:bodyPr>
          <a:lstStyle/>
          <a:p>
            <a:r>
              <a:rPr lang="en-US" altLang="ja-JP" sz="2400" dirty="0">
                <a:latin typeface="Times New Roman" panose="02020603050405020304" pitchFamily="18" charset="0"/>
                <a:cs typeface="Times New Roman" panose="02020603050405020304" pitchFamily="18" charset="0"/>
              </a:rPr>
              <a:t>2nd</a:t>
            </a:r>
            <a:r>
              <a:rPr kumimoji="1" lang="en-US" altLang="ja-JP" sz="2400" dirty="0">
                <a:latin typeface="Times New Roman" panose="02020603050405020304" pitchFamily="18" charset="0"/>
                <a:cs typeface="Times New Roman" panose="02020603050405020304" pitchFamily="18" charset="0"/>
              </a:rPr>
              <a:t> derv.</a:t>
            </a:r>
            <a:endParaRPr kumimoji="1" lang="ja-JP" altLang="en-US" sz="2400"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5CA351E5-529A-44A3-A00B-42A2227AE42D}"/>
              </a:ext>
            </a:extLst>
          </p:cNvPr>
          <p:cNvSpPr txBox="1"/>
          <p:nvPr/>
        </p:nvSpPr>
        <p:spPr>
          <a:xfrm>
            <a:off x="-223482" y="4914292"/>
            <a:ext cx="1481843" cy="461665"/>
          </a:xfrm>
          <a:prstGeom prst="rect">
            <a:avLst/>
          </a:prstGeom>
          <a:solidFill>
            <a:schemeClr val="bg1"/>
          </a:solidFill>
          <a:ln>
            <a:noFill/>
          </a:ln>
        </p:spPr>
        <p:txBody>
          <a:bodyPr wrap="square" rtlCol="0">
            <a:spAutoFit/>
          </a:bodyPr>
          <a:lstStyle/>
          <a:p>
            <a:r>
              <a:rPr kumimoji="1" lang="en-US" altLang="ja-JP" sz="2400" dirty="0">
                <a:latin typeface="Times New Roman" panose="02020603050405020304" pitchFamily="18" charset="0"/>
                <a:cs typeface="Times New Roman" panose="02020603050405020304" pitchFamily="18" charset="0"/>
              </a:rPr>
              <a:t>1st derv.</a:t>
            </a:r>
            <a:endParaRPr kumimoji="1" lang="ja-JP" altLang="en-US" sz="2400" dirty="0">
              <a:latin typeface="Times New Roman" panose="02020603050405020304" pitchFamily="18" charset="0"/>
              <a:cs typeface="Times New Roman" panose="02020603050405020304" pitchFamily="18" charset="0"/>
            </a:endParaRPr>
          </a:p>
        </p:txBody>
      </p:sp>
      <p:sp>
        <p:nvSpPr>
          <p:cNvPr id="32" name="テキスト ボックス 31">
            <a:extLst>
              <a:ext uri="{FF2B5EF4-FFF2-40B4-BE49-F238E27FC236}">
                <a16:creationId xmlns:a16="http://schemas.microsoft.com/office/drawing/2014/main" id="{8362F732-33E2-4A2E-8901-E0158BC3708E}"/>
              </a:ext>
            </a:extLst>
          </p:cNvPr>
          <p:cNvSpPr txBox="1"/>
          <p:nvPr/>
        </p:nvSpPr>
        <p:spPr>
          <a:xfrm>
            <a:off x="-289743" y="5595050"/>
            <a:ext cx="1481843" cy="461665"/>
          </a:xfrm>
          <a:prstGeom prst="rect">
            <a:avLst/>
          </a:prstGeom>
          <a:solidFill>
            <a:schemeClr val="bg1"/>
          </a:solidFill>
          <a:ln>
            <a:noFill/>
          </a:ln>
        </p:spPr>
        <p:txBody>
          <a:bodyPr wrap="square" rtlCol="0">
            <a:spAutoFit/>
          </a:bodyPr>
          <a:lstStyle/>
          <a:p>
            <a:r>
              <a:rPr lang="en-US" altLang="ja-JP" sz="2400" dirty="0">
                <a:latin typeface="Times New Roman" panose="02020603050405020304" pitchFamily="18" charset="0"/>
                <a:cs typeface="Times New Roman" panose="02020603050405020304" pitchFamily="18" charset="0"/>
              </a:rPr>
              <a:t>2nd</a:t>
            </a:r>
            <a:r>
              <a:rPr kumimoji="1" lang="en-US" altLang="ja-JP" sz="2400" dirty="0">
                <a:latin typeface="Times New Roman" panose="02020603050405020304" pitchFamily="18" charset="0"/>
                <a:cs typeface="Times New Roman" panose="02020603050405020304" pitchFamily="18" charset="0"/>
              </a:rPr>
              <a:t> derv.</a:t>
            </a:r>
            <a:endParaRPr kumimoji="1"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008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7320" y="26894"/>
            <a:ext cx="9602405" cy="1325563"/>
          </a:xfrm>
        </p:spPr>
        <p:txBody>
          <a:bodyPr/>
          <a:lstStyle/>
          <a:p>
            <a:r>
              <a:rPr lang="en-US" altLang="ja-JP" dirty="0"/>
              <a:t>equipment</a:t>
            </a:r>
            <a:r>
              <a:rPr kumimoji="1" lang="ja-JP" altLang="en-US" dirty="0"/>
              <a:t>（１）</a:t>
            </a:r>
            <a:r>
              <a:rPr kumimoji="1" lang="en-US" altLang="ja-JP" dirty="0"/>
              <a:t>Integration sphere</a:t>
            </a:r>
            <a:endParaRPr kumimoji="1" lang="ja-JP" altLang="en-US" dirty="0"/>
          </a:p>
        </p:txBody>
      </p:sp>
      <p:pic>
        <p:nvPicPr>
          <p:cNvPr id="5" name="図 4">
            <a:extLst>
              <a:ext uri="{FF2B5EF4-FFF2-40B4-BE49-F238E27FC236}">
                <a16:creationId xmlns:a16="http://schemas.microsoft.com/office/drawing/2014/main" id="{8A48CF30-3C34-41FC-AA3E-9A63522299E3}"/>
              </a:ext>
            </a:extLst>
          </p:cNvPr>
          <p:cNvPicPr>
            <a:picLocks noChangeAspect="1"/>
          </p:cNvPicPr>
          <p:nvPr/>
        </p:nvPicPr>
        <p:blipFill>
          <a:blip r:embed="rId3"/>
          <a:stretch>
            <a:fillRect/>
          </a:stretch>
        </p:blipFill>
        <p:spPr>
          <a:xfrm>
            <a:off x="315649" y="1034956"/>
            <a:ext cx="11012751" cy="5895413"/>
          </a:xfrm>
          <a:prstGeom prst="rect">
            <a:avLst/>
          </a:prstGeom>
        </p:spPr>
      </p:pic>
      <p:sp>
        <p:nvSpPr>
          <p:cNvPr id="4" name="テキスト ボックス 3">
            <a:extLst>
              <a:ext uri="{FF2B5EF4-FFF2-40B4-BE49-F238E27FC236}">
                <a16:creationId xmlns:a16="http://schemas.microsoft.com/office/drawing/2014/main" id="{323650EE-34E1-4E1E-BB4E-F7B3AD6291C9}"/>
              </a:ext>
            </a:extLst>
          </p:cNvPr>
          <p:cNvSpPr txBox="1"/>
          <p:nvPr/>
        </p:nvSpPr>
        <p:spPr>
          <a:xfrm>
            <a:off x="377299" y="1494910"/>
            <a:ext cx="1390124" cy="707886"/>
          </a:xfrm>
          <a:prstGeom prst="rect">
            <a:avLst/>
          </a:prstGeom>
          <a:noFill/>
        </p:spPr>
        <p:txBody>
          <a:bodyPr wrap="none" rtlCol="0">
            <a:spAutoFit/>
          </a:bodyPr>
          <a:lstStyle/>
          <a:p>
            <a:r>
              <a:rPr kumimoji="1" lang="en-US" altLang="ja-JP" sz="2000" dirty="0"/>
              <a:t>Reference</a:t>
            </a:r>
          </a:p>
          <a:p>
            <a:r>
              <a:rPr lang="en-US" altLang="ja-JP" sz="2000" dirty="0"/>
              <a:t>light</a:t>
            </a:r>
            <a:endParaRPr kumimoji="1" lang="ja-JP" altLang="en-US" sz="2000" dirty="0"/>
          </a:p>
        </p:txBody>
      </p:sp>
      <p:sp>
        <p:nvSpPr>
          <p:cNvPr id="6" name="正方形/長方形 5">
            <a:extLst>
              <a:ext uri="{FF2B5EF4-FFF2-40B4-BE49-F238E27FC236}">
                <a16:creationId xmlns:a16="http://schemas.microsoft.com/office/drawing/2014/main" id="{E1A0931D-925C-44AF-B05A-90E25D35FAA0}"/>
              </a:ext>
            </a:extLst>
          </p:cNvPr>
          <p:cNvSpPr/>
          <p:nvPr/>
        </p:nvSpPr>
        <p:spPr>
          <a:xfrm>
            <a:off x="3543300" y="1522968"/>
            <a:ext cx="762000"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1D3E91DE-362A-4EEB-99BE-DC03C999C16D}"/>
              </a:ext>
            </a:extLst>
          </p:cNvPr>
          <p:cNvSpPr/>
          <p:nvPr/>
        </p:nvSpPr>
        <p:spPr>
          <a:xfrm>
            <a:off x="1548475" y="1494910"/>
            <a:ext cx="762000"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97EB6F8F-6CB9-4CBD-A54C-A423C80A040A}"/>
              </a:ext>
            </a:extLst>
          </p:cNvPr>
          <p:cNvSpPr/>
          <p:nvPr/>
        </p:nvSpPr>
        <p:spPr>
          <a:xfrm>
            <a:off x="1166550" y="4624427"/>
            <a:ext cx="762000"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144C6788-F8CE-42D1-978E-9171FB5DBF4B}"/>
              </a:ext>
            </a:extLst>
          </p:cNvPr>
          <p:cNvSpPr/>
          <p:nvPr/>
        </p:nvSpPr>
        <p:spPr>
          <a:xfrm>
            <a:off x="863600" y="4276288"/>
            <a:ext cx="762000"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007FB407-4B30-457B-80D5-6A8791A7202C}"/>
              </a:ext>
            </a:extLst>
          </p:cNvPr>
          <p:cNvSpPr/>
          <p:nvPr/>
        </p:nvSpPr>
        <p:spPr>
          <a:xfrm>
            <a:off x="2578100" y="5216088"/>
            <a:ext cx="825500" cy="295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F9661DAD-1B22-4C55-864F-9DC3BB2D147F}"/>
              </a:ext>
            </a:extLst>
          </p:cNvPr>
          <p:cNvSpPr/>
          <p:nvPr/>
        </p:nvSpPr>
        <p:spPr>
          <a:xfrm>
            <a:off x="4025900" y="4624427"/>
            <a:ext cx="825500" cy="295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A4DA3D7D-F9DB-476C-81C5-AB954620A239}"/>
              </a:ext>
            </a:extLst>
          </p:cNvPr>
          <p:cNvSpPr/>
          <p:nvPr/>
        </p:nvSpPr>
        <p:spPr>
          <a:xfrm>
            <a:off x="4152989" y="4338666"/>
            <a:ext cx="825500" cy="295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D6C5469-2224-4FD3-8BBE-F3875E5D04C1}"/>
              </a:ext>
            </a:extLst>
          </p:cNvPr>
          <p:cNvSpPr/>
          <p:nvPr/>
        </p:nvSpPr>
        <p:spPr>
          <a:xfrm>
            <a:off x="4438650" y="2300079"/>
            <a:ext cx="1085850" cy="314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387478C9-0C02-4BE4-9712-0488000605FC}"/>
              </a:ext>
            </a:extLst>
          </p:cNvPr>
          <p:cNvSpPr txBox="1"/>
          <p:nvPr/>
        </p:nvSpPr>
        <p:spPr>
          <a:xfrm>
            <a:off x="19386" y="4523326"/>
            <a:ext cx="2558714" cy="707886"/>
          </a:xfrm>
          <a:prstGeom prst="rect">
            <a:avLst/>
          </a:prstGeom>
          <a:noFill/>
        </p:spPr>
        <p:txBody>
          <a:bodyPr wrap="none" rtlCol="0">
            <a:spAutoFit/>
          </a:bodyPr>
          <a:lstStyle/>
          <a:p>
            <a:r>
              <a:rPr lang="en-US" altLang="ja-JP" sz="2000" dirty="0"/>
              <a:t>Standard reflector</a:t>
            </a:r>
          </a:p>
          <a:p>
            <a:r>
              <a:rPr lang="en-US" altLang="ja-JP" sz="2000" dirty="0"/>
              <a:t>(standard </a:t>
            </a:r>
            <a:r>
              <a:rPr lang="en-US" altLang="ja-JP" sz="2000" dirty="0" err="1"/>
              <a:t>scatterer</a:t>
            </a:r>
            <a:r>
              <a:rPr lang="en-US" altLang="ja-JP" sz="2000" dirty="0"/>
              <a:t>)</a:t>
            </a:r>
            <a:endParaRPr kumimoji="1" lang="en-US" altLang="ja-JP" sz="2000" dirty="0"/>
          </a:p>
        </p:txBody>
      </p:sp>
      <p:sp>
        <p:nvSpPr>
          <p:cNvPr id="16" name="テキスト ボックス 15">
            <a:extLst>
              <a:ext uri="{FF2B5EF4-FFF2-40B4-BE49-F238E27FC236}">
                <a16:creationId xmlns:a16="http://schemas.microsoft.com/office/drawing/2014/main" id="{619012A2-A6F6-4184-9DE8-9E83FDD3D789}"/>
              </a:ext>
            </a:extLst>
          </p:cNvPr>
          <p:cNvSpPr txBox="1"/>
          <p:nvPr/>
        </p:nvSpPr>
        <p:spPr>
          <a:xfrm>
            <a:off x="3429001" y="4561783"/>
            <a:ext cx="2558714" cy="707886"/>
          </a:xfrm>
          <a:prstGeom prst="rect">
            <a:avLst/>
          </a:prstGeom>
          <a:noFill/>
        </p:spPr>
        <p:txBody>
          <a:bodyPr wrap="none" rtlCol="0">
            <a:spAutoFit/>
          </a:bodyPr>
          <a:lstStyle/>
          <a:p>
            <a:r>
              <a:rPr lang="en-US" altLang="ja-JP" sz="2000" dirty="0"/>
              <a:t>Standard reflector</a:t>
            </a:r>
          </a:p>
          <a:p>
            <a:r>
              <a:rPr lang="en-US" altLang="ja-JP" sz="2000" dirty="0"/>
              <a:t>(standard </a:t>
            </a:r>
            <a:r>
              <a:rPr lang="en-US" altLang="ja-JP" sz="2000" dirty="0" err="1"/>
              <a:t>scatterer</a:t>
            </a:r>
            <a:r>
              <a:rPr lang="en-US" altLang="ja-JP" sz="2000" dirty="0"/>
              <a:t>)</a:t>
            </a:r>
            <a:endParaRPr kumimoji="1" lang="en-US" altLang="ja-JP" sz="2000" dirty="0"/>
          </a:p>
        </p:txBody>
      </p:sp>
      <p:sp>
        <p:nvSpPr>
          <p:cNvPr id="17" name="テキスト ボックス 16">
            <a:extLst>
              <a:ext uri="{FF2B5EF4-FFF2-40B4-BE49-F238E27FC236}">
                <a16:creationId xmlns:a16="http://schemas.microsoft.com/office/drawing/2014/main" id="{862314C0-BFDD-40E5-B384-95AF632C801F}"/>
              </a:ext>
            </a:extLst>
          </p:cNvPr>
          <p:cNvSpPr txBox="1"/>
          <p:nvPr/>
        </p:nvSpPr>
        <p:spPr>
          <a:xfrm>
            <a:off x="2295788" y="5447737"/>
            <a:ext cx="1390124" cy="461665"/>
          </a:xfrm>
          <a:prstGeom prst="rect">
            <a:avLst/>
          </a:prstGeom>
          <a:noFill/>
        </p:spPr>
        <p:txBody>
          <a:bodyPr wrap="square" rtlCol="0">
            <a:spAutoFit/>
          </a:bodyPr>
          <a:lstStyle/>
          <a:p>
            <a:r>
              <a:rPr kumimoji="1" lang="en-US" altLang="ja-JP" sz="2400" dirty="0"/>
              <a:t>detector</a:t>
            </a:r>
            <a:endParaRPr kumimoji="1" lang="ja-JP" altLang="en-US" sz="2400" dirty="0"/>
          </a:p>
        </p:txBody>
      </p:sp>
      <p:sp>
        <p:nvSpPr>
          <p:cNvPr id="18" name="テキスト ボックス 17">
            <a:extLst>
              <a:ext uri="{FF2B5EF4-FFF2-40B4-BE49-F238E27FC236}">
                <a16:creationId xmlns:a16="http://schemas.microsoft.com/office/drawing/2014/main" id="{B0755296-A4FF-4DAA-AB4E-274413064D65}"/>
              </a:ext>
            </a:extLst>
          </p:cNvPr>
          <p:cNvSpPr txBox="1"/>
          <p:nvPr/>
        </p:nvSpPr>
        <p:spPr>
          <a:xfrm>
            <a:off x="3481651" y="1530525"/>
            <a:ext cx="1067921" cy="400110"/>
          </a:xfrm>
          <a:prstGeom prst="rect">
            <a:avLst/>
          </a:prstGeom>
          <a:noFill/>
        </p:spPr>
        <p:txBody>
          <a:bodyPr wrap="none" rtlCol="0">
            <a:spAutoFit/>
          </a:bodyPr>
          <a:lstStyle/>
          <a:p>
            <a:r>
              <a:rPr kumimoji="1" lang="en-US" altLang="ja-JP" sz="2000" dirty="0"/>
              <a:t>Sample</a:t>
            </a:r>
            <a:endParaRPr kumimoji="1" lang="ja-JP" altLang="en-US" sz="2000" dirty="0"/>
          </a:p>
        </p:txBody>
      </p:sp>
      <p:sp>
        <p:nvSpPr>
          <p:cNvPr id="19" name="正方形/長方形 18">
            <a:extLst>
              <a:ext uri="{FF2B5EF4-FFF2-40B4-BE49-F238E27FC236}">
                <a16:creationId xmlns:a16="http://schemas.microsoft.com/office/drawing/2014/main" id="{481AD698-C30C-47D3-B633-4907A5A32E68}"/>
              </a:ext>
            </a:extLst>
          </p:cNvPr>
          <p:cNvSpPr/>
          <p:nvPr/>
        </p:nvSpPr>
        <p:spPr>
          <a:xfrm>
            <a:off x="7680590" y="5190688"/>
            <a:ext cx="825500" cy="295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58D203AF-3F97-4CB4-9D84-2ED390A9824D}"/>
              </a:ext>
            </a:extLst>
          </p:cNvPr>
          <p:cNvSpPr/>
          <p:nvPr/>
        </p:nvSpPr>
        <p:spPr>
          <a:xfrm>
            <a:off x="6008652" y="4413927"/>
            <a:ext cx="825500" cy="295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FF6B0BD1-CE97-49AF-9A4A-BCED40E5CC66}"/>
              </a:ext>
            </a:extLst>
          </p:cNvPr>
          <p:cNvSpPr/>
          <p:nvPr/>
        </p:nvSpPr>
        <p:spPr>
          <a:xfrm>
            <a:off x="6787758" y="1651673"/>
            <a:ext cx="679842" cy="212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7D7B7659-BB7E-4BE3-B63A-096BD7BA5E0D}"/>
              </a:ext>
            </a:extLst>
          </p:cNvPr>
          <p:cNvSpPr/>
          <p:nvPr/>
        </p:nvSpPr>
        <p:spPr>
          <a:xfrm>
            <a:off x="8638164" y="1638971"/>
            <a:ext cx="836036" cy="291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EC1B5B41-1248-4CD6-AF4D-E2BEF08BDD16}"/>
              </a:ext>
            </a:extLst>
          </p:cNvPr>
          <p:cNvSpPr/>
          <p:nvPr/>
        </p:nvSpPr>
        <p:spPr>
          <a:xfrm>
            <a:off x="9330578" y="4664699"/>
            <a:ext cx="679842" cy="212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CCA85CC0-F970-4886-840F-B3DFA76B926C}"/>
              </a:ext>
            </a:extLst>
          </p:cNvPr>
          <p:cNvSpPr/>
          <p:nvPr/>
        </p:nvSpPr>
        <p:spPr>
          <a:xfrm>
            <a:off x="9273979" y="4398646"/>
            <a:ext cx="679842" cy="212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B84CEF0-77DF-4BF9-B517-63642B0E7DF4}"/>
              </a:ext>
            </a:extLst>
          </p:cNvPr>
          <p:cNvSpPr txBox="1"/>
          <p:nvPr/>
        </p:nvSpPr>
        <p:spPr>
          <a:xfrm>
            <a:off x="6058312" y="4398646"/>
            <a:ext cx="1067921" cy="400110"/>
          </a:xfrm>
          <a:prstGeom prst="rect">
            <a:avLst/>
          </a:prstGeom>
          <a:noFill/>
        </p:spPr>
        <p:txBody>
          <a:bodyPr wrap="none" rtlCol="0">
            <a:spAutoFit/>
          </a:bodyPr>
          <a:lstStyle/>
          <a:p>
            <a:r>
              <a:rPr kumimoji="1" lang="en-US" altLang="ja-JP" sz="2000" dirty="0"/>
              <a:t>Sample</a:t>
            </a:r>
            <a:endParaRPr kumimoji="1" lang="ja-JP" altLang="en-US" sz="2000" dirty="0"/>
          </a:p>
        </p:txBody>
      </p:sp>
      <p:sp>
        <p:nvSpPr>
          <p:cNvPr id="26" name="テキスト ボックス 25">
            <a:extLst>
              <a:ext uri="{FF2B5EF4-FFF2-40B4-BE49-F238E27FC236}">
                <a16:creationId xmlns:a16="http://schemas.microsoft.com/office/drawing/2014/main" id="{B750F09C-A7E9-40D6-B82E-2B6B31349EEB}"/>
              </a:ext>
            </a:extLst>
          </p:cNvPr>
          <p:cNvSpPr txBox="1"/>
          <p:nvPr/>
        </p:nvSpPr>
        <p:spPr>
          <a:xfrm>
            <a:off x="9161760" y="4463080"/>
            <a:ext cx="2558714" cy="707886"/>
          </a:xfrm>
          <a:prstGeom prst="rect">
            <a:avLst/>
          </a:prstGeom>
          <a:noFill/>
        </p:spPr>
        <p:txBody>
          <a:bodyPr wrap="none" rtlCol="0">
            <a:spAutoFit/>
          </a:bodyPr>
          <a:lstStyle/>
          <a:p>
            <a:r>
              <a:rPr lang="en-US" altLang="ja-JP" sz="2000" dirty="0"/>
              <a:t>Standard reflector</a:t>
            </a:r>
          </a:p>
          <a:p>
            <a:r>
              <a:rPr lang="en-US" altLang="ja-JP" sz="2000" dirty="0"/>
              <a:t>(standard </a:t>
            </a:r>
            <a:r>
              <a:rPr lang="en-US" altLang="ja-JP" sz="2000" dirty="0" err="1"/>
              <a:t>scatterer</a:t>
            </a:r>
            <a:r>
              <a:rPr lang="en-US" altLang="ja-JP" sz="2000" dirty="0"/>
              <a:t>)</a:t>
            </a:r>
            <a:endParaRPr kumimoji="1" lang="en-US" altLang="ja-JP" sz="2000" dirty="0"/>
          </a:p>
        </p:txBody>
      </p:sp>
      <p:sp>
        <p:nvSpPr>
          <p:cNvPr id="27" name="テキスト ボックス 26">
            <a:extLst>
              <a:ext uri="{FF2B5EF4-FFF2-40B4-BE49-F238E27FC236}">
                <a16:creationId xmlns:a16="http://schemas.microsoft.com/office/drawing/2014/main" id="{3911894B-962F-4355-84E9-6837DEDFE8A9}"/>
              </a:ext>
            </a:extLst>
          </p:cNvPr>
          <p:cNvSpPr txBox="1"/>
          <p:nvPr/>
        </p:nvSpPr>
        <p:spPr>
          <a:xfrm>
            <a:off x="5700622" y="1638972"/>
            <a:ext cx="1390124" cy="707886"/>
          </a:xfrm>
          <a:prstGeom prst="rect">
            <a:avLst/>
          </a:prstGeom>
          <a:noFill/>
        </p:spPr>
        <p:txBody>
          <a:bodyPr wrap="none" rtlCol="0">
            <a:spAutoFit/>
          </a:bodyPr>
          <a:lstStyle/>
          <a:p>
            <a:r>
              <a:rPr kumimoji="1" lang="en-US" altLang="ja-JP" sz="2000" dirty="0"/>
              <a:t>Reference</a:t>
            </a:r>
          </a:p>
          <a:p>
            <a:r>
              <a:rPr lang="en-US" altLang="ja-JP" sz="2000" dirty="0"/>
              <a:t>light</a:t>
            </a:r>
            <a:endParaRPr kumimoji="1" lang="ja-JP" altLang="en-US" sz="2000" dirty="0"/>
          </a:p>
        </p:txBody>
      </p:sp>
      <p:sp>
        <p:nvSpPr>
          <p:cNvPr id="28" name="テキスト ボックス 27">
            <a:extLst>
              <a:ext uri="{FF2B5EF4-FFF2-40B4-BE49-F238E27FC236}">
                <a16:creationId xmlns:a16="http://schemas.microsoft.com/office/drawing/2014/main" id="{AF22F41A-6BC4-4300-BD26-467C17DA1E08}"/>
              </a:ext>
            </a:extLst>
          </p:cNvPr>
          <p:cNvSpPr txBox="1"/>
          <p:nvPr/>
        </p:nvSpPr>
        <p:spPr>
          <a:xfrm>
            <a:off x="7479487" y="5255567"/>
            <a:ext cx="1390124" cy="461665"/>
          </a:xfrm>
          <a:prstGeom prst="rect">
            <a:avLst/>
          </a:prstGeom>
          <a:noFill/>
        </p:spPr>
        <p:txBody>
          <a:bodyPr wrap="square" rtlCol="0">
            <a:spAutoFit/>
          </a:bodyPr>
          <a:lstStyle/>
          <a:p>
            <a:r>
              <a:rPr kumimoji="1" lang="en-US" altLang="ja-JP" sz="2400" dirty="0"/>
              <a:t>detector</a:t>
            </a:r>
            <a:endParaRPr kumimoji="1" lang="ja-JP" altLang="en-US" sz="2400" dirty="0"/>
          </a:p>
        </p:txBody>
      </p:sp>
      <p:sp>
        <p:nvSpPr>
          <p:cNvPr id="31" name="正方形/長方形 30">
            <a:extLst>
              <a:ext uri="{FF2B5EF4-FFF2-40B4-BE49-F238E27FC236}">
                <a16:creationId xmlns:a16="http://schemas.microsoft.com/office/drawing/2014/main" id="{123E5AF9-595C-4624-A25B-FB3FD3BC349C}"/>
              </a:ext>
            </a:extLst>
          </p:cNvPr>
          <p:cNvSpPr/>
          <p:nvPr/>
        </p:nvSpPr>
        <p:spPr>
          <a:xfrm>
            <a:off x="2645614" y="5806819"/>
            <a:ext cx="6516145" cy="9026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DBFA1CD3-4724-4A38-8C90-35E0CCD7637C}"/>
              </a:ext>
            </a:extLst>
          </p:cNvPr>
          <p:cNvSpPr txBox="1"/>
          <p:nvPr/>
        </p:nvSpPr>
        <p:spPr>
          <a:xfrm>
            <a:off x="1167531" y="5944312"/>
            <a:ext cx="3725419" cy="954107"/>
          </a:xfrm>
          <a:prstGeom prst="rect">
            <a:avLst/>
          </a:prstGeom>
          <a:noFill/>
        </p:spPr>
        <p:txBody>
          <a:bodyPr wrap="square" rtlCol="0">
            <a:spAutoFit/>
          </a:bodyPr>
          <a:lstStyle/>
          <a:p>
            <a:r>
              <a:rPr lang="en-US" altLang="ja-JP" sz="2800" dirty="0"/>
              <a:t>Measurement for suspended solutions </a:t>
            </a:r>
            <a:endParaRPr kumimoji="1" lang="ja-JP" altLang="en-US" sz="2800" dirty="0"/>
          </a:p>
        </p:txBody>
      </p:sp>
      <p:sp>
        <p:nvSpPr>
          <p:cNvPr id="33" name="テキスト ボックス 32">
            <a:extLst>
              <a:ext uri="{FF2B5EF4-FFF2-40B4-BE49-F238E27FC236}">
                <a16:creationId xmlns:a16="http://schemas.microsoft.com/office/drawing/2014/main" id="{F374EB2D-5F2D-4B82-AFC1-96B65800BC42}"/>
              </a:ext>
            </a:extLst>
          </p:cNvPr>
          <p:cNvSpPr txBox="1"/>
          <p:nvPr/>
        </p:nvSpPr>
        <p:spPr>
          <a:xfrm>
            <a:off x="6715698" y="5979745"/>
            <a:ext cx="3725419" cy="954107"/>
          </a:xfrm>
          <a:prstGeom prst="rect">
            <a:avLst/>
          </a:prstGeom>
          <a:noFill/>
        </p:spPr>
        <p:txBody>
          <a:bodyPr wrap="square" rtlCol="0">
            <a:spAutoFit/>
          </a:bodyPr>
          <a:lstStyle/>
          <a:p>
            <a:r>
              <a:rPr lang="en-US" altLang="ja-JP" sz="2800" dirty="0"/>
              <a:t>Measurement for diffuse reflection</a:t>
            </a:r>
            <a:endParaRPr kumimoji="1" lang="ja-JP" altLang="en-US" sz="2800" dirty="0"/>
          </a:p>
        </p:txBody>
      </p:sp>
    </p:spTree>
    <p:extLst>
      <p:ext uri="{BB962C8B-B14F-4D97-AF65-F5344CB8AC3E}">
        <p14:creationId xmlns:p14="http://schemas.microsoft.com/office/powerpoint/2010/main" val="1933377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8289727" y="4725659"/>
            <a:ext cx="3737409" cy="1836911"/>
          </a:xfrm>
          <a:prstGeom prst="rect">
            <a:avLst/>
          </a:prstGeom>
        </p:spPr>
      </p:pic>
      <p:sp>
        <p:nvSpPr>
          <p:cNvPr id="2" name="タイトル 1"/>
          <p:cNvSpPr>
            <a:spLocks noGrp="1"/>
          </p:cNvSpPr>
          <p:nvPr>
            <p:ph type="title"/>
          </p:nvPr>
        </p:nvSpPr>
        <p:spPr>
          <a:xfrm>
            <a:off x="221226" y="0"/>
            <a:ext cx="11132574" cy="1325563"/>
          </a:xfrm>
        </p:spPr>
        <p:txBody>
          <a:bodyPr/>
          <a:lstStyle/>
          <a:p>
            <a:r>
              <a:rPr lang="en-US" altLang="ja-JP" dirty="0"/>
              <a:t>What can we learn from UV-VIS spectroscopy</a:t>
            </a:r>
            <a:endParaRPr kumimoji="1" lang="ja-JP" altLang="en-US" dirty="0"/>
          </a:p>
        </p:txBody>
      </p:sp>
      <p:sp>
        <p:nvSpPr>
          <p:cNvPr id="3" name="コンテンツ プレースホルダー 2"/>
          <p:cNvSpPr>
            <a:spLocks noGrp="1"/>
          </p:cNvSpPr>
          <p:nvPr>
            <p:ph idx="1"/>
          </p:nvPr>
        </p:nvSpPr>
        <p:spPr>
          <a:xfrm>
            <a:off x="529712" y="1161947"/>
            <a:ext cx="11357487" cy="5415833"/>
          </a:xfrm>
        </p:spPr>
        <p:txBody>
          <a:bodyPr>
            <a:normAutofit fontScale="85000" lnSpcReduction="20000"/>
          </a:bodyPr>
          <a:lstStyle/>
          <a:p>
            <a:pPr marL="0" indent="0">
              <a:buNone/>
            </a:pPr>
            <a:r>
              <a:rPr lang="en-US" altLang="ja-JP" sz="3300" dirty="0"/>
              <a:t>Quantitative analysis</a:t>
            </a:r>
          </a:p>
          <a:p>
            <a:pPr lvl="1"/>
            <a:r>
              <a:rPr lang="en-US" altLang="ja-JP" sz="2800" dirty="0"/>
              <a:t>Beer-Lambert law Sensitivity of about 10</a:t>
            </a:r>
            <a:r>
              <a:rPr lang="en-US" altLang="ja-JP" sz="2800" baseline="30000" dirty="0"/>
              <a:t>-6 </a:t>
            </a:r>
            <a:r>
              <a:rPr lang="en-US" altLang="ja-JP" sz="2800" dirty="0"/>
              <a:t>mol L</a:t>
            </a:r>
            <a:r>
              <a:rPr lang="en-US" altLang="ja-JP" sz="2800" baseline="30000" dirty="0"/>
              <a:t>-1</a:t>
            </a:r>
            <a:endParaRPr lang="en-US" altLang="ja-JP" sz="2800" dirty="0"/>
          </a:p>
          <a:p>
            <a:pPr lvl="1"/>
            <a:r>
              <a:rPr lang="en-US" altLang="ja-JP" sz="2800" dirty="0"/>
              <a:t>Simultaneous multi-component quantification</a:t>
            </a:r>
          </a:p>
          <a:p>
            <a:endParaRPr lang="en-US" altLang="ja-JP" dirty="0"/>
          </a:p>
          <a:p>
            <a:pPr marL="0" indent="0">
              <a:buNone/>
            </a:pPr>
            <a:r>
              <a:rPr lang="en-US" altLang="ja-JP" sz="3300" dirty="0"/>
              <a:t>Understand the electronic states</a:t>
            </a:r>
          </a:p>
          <a:p>
            <a:pPr lvl="1"/>
            <a:r>
              <a:rPr lang="en-US" altLang="ja-JP" sz="2900" dirty="0"/>
              <a:t>HOMO-LUMO gap</a:t>
            </a:r>
          </a:p>
          <a:p>
            <a:pPr lvl="1"/>
            <a:r>
              <a:rPr lang="en-US" altLang="ja-JP" sz="2900" dirty="0"/>
              <a:t>Molecular orbitals </a:t>
            </a:r>
          </a:p>
          <a:p>
            <a:pPr marL="457200" lvl="1" indent="0">
              <a:buNone/>
            </a:pPr>
            <a:r>
              <a:rPr lang="en-US" altLang="ja-JP" sz="2900" dirty="0"/>
              <a:t>  → Selection rule of chemical reactions = Woodward-Hoffman rule</a:t>
            </a:r>
          </a:p>
          <a:p>
            <a:pPr marL="0" indent="0">
              <a:buNone/>
            </a:pPr>
            <a:r>
              <a:rPr lang="en-US" altLang="ja-JP" dirty="0"/>
              <a:t>		</a:t>
            </a:r>
            <a:r>
              <a:rPr lang="ja-JP" altLang="en-US" dirty="0"/>
              <a:t>　　　　　　　</a:t>
            </a:r>
            <a:r>
              <a:rPr lang="en-US" altLang="ja-JP" dirty="0"/>
              <a:t>Frontier orbit theory</a:t>
            </a:r>
          </a:p>
          <a:p>
            <a:pPr marL="0" indent="0">
              <a:buNone/>
            </a:pPr>
            <a:r>
              <a:rPr lang="en-US" altLang="ja-JP" sz="3300" dirty="0"/>
              <a:t>Can identify molecules</a:t>
            </a:r>
          </a:p>
          <a:p>
            <a:pPr lvl="1"/>
            <a:r>
              <a:rPr lang="en-US" altLang="ja-JP" sz="2600" dirty="0"/>
              <a:t>not good at investigating the details of structures </a:t>
            </a:r>
          </a:p>
          <a:p>
            <a:pPr marL="457200" lvl="1" indent="0">
              <a:buNone/>
            </a:pPr>
            <a:r>
              <a:rPr lang="en-US" altLang="ja-JP" sz="2600" dirty="0"/>
              <a:t>  and functional groups compared to infrared spectra.</a:t>
            </a:r>
          </a:p>
          <a:p>
            <a:pPr lvl="1"/>
            <a:r>
              <a:rPr lang="en-US" altLang="ja-JP" sz="2600" dirty="0"/>
              <a:t>Contains information about intermolecular interactions </a:t>
            </a:r>
          </a:p>
          <a:p>
            <a:pPr marL="457200" lvl="1" indent="0">
              <a:buNone/>
            </a:pPr>
            <a:r>
              <a:rPr lang="en-US" altLang="ja-JP" sz="2600" dirty="0"/>
              <a:t>   and associated structures</a:t>
            </a:r>
          </a:p>
          <a:p>
            <a:pPr marL="457200" lvl="1" indent="0">
              <a:buNone/>
            </a:pPr>
            <a:r>
              <a:rPr lang="en-US" altLang="ja-JP" sz="2600" dirty="0"/>
              <a:t>        J-aggregates/H-aggregates</a:t>
            </a:r>
            <a:endParaRPr kumimoji="1" lang="ja-JP" altLang="en-US" sz="2600" dirty="0"/>
          </a:p>
        </p:txBody>
      </p:sp>
      <p:sp>
        <p:nvSpPr>
          <p:cNvPr id="5" name="テキスト ボックス 4">
            <a:extLst>
              <a:ext uri="{FF2B5EF4-FFF2-40B4-BE49-F238E27FC236}">
                <a16:creationId xmlns:a16="http://schemas.microsoft.com/office/drawing/2014/main" id="{71CCCC0A-F165-4802-B77A-9FB9D4E9CB25}"/>
              </a:ext>
            </a:extLst>
          </p:cNvPr>
          <p:cNvSpPr txBox="1"/>
          <p:nvPr/>
        </p:nvSpPr>
        <p:spPr>
          <a:xfrm>
            <a:off x="7527874" y="5847354"/>
            <a:ext cx="2316660" cy="923330"/>
          </a:xfrm>
          <a:prstGeom prst="rect">
            <a:avLst/>
          </a:prstGeom>
          <a:solidFill>
            <a:schemeClr val="bg1"/>
          </a:solidFill>
          <a:ln>
            <a:solidFill>
              <a:schemeClr val="accent1"/>
            </a:solidFill>
          </a:ln>
        </p:spPr>
        <p:txBody>
          <a:bodyPr wrap="none" rtlCol="0">
            <a:spAutoFit/>
          </a:bodyPr>
          <a:lstStyle/>
          <a:p>
            <a:pPr algn="r"/>
            <a:r>
              <a:rPr kumimoji="1" lang="en-US" altLang="ja-JP" dirty="0"/>
              <a:t>H-aggregate</a:t>
            </a:r>
          </a:p>
          <a:p>
            <a:pPr algn="r"/>
            <a:r>
              <a:rPr lang="en-US" altLang="ja-JP" dirty="0"/>
              <a:t>Shorter wavelength </a:t>
            </a:r>
          </a:p>
          <a:p>
            <a:pPr algn="r"/>
            <a:r>
              <a:rPr kumimoji="1" lang="en-US" altLang="ja-JP" dirty="0"/>
              <a:t>than monomer</a:t>
            </a:r>
            <a:endParaRPr kumimoji="1" lang="ja-JP" altLang="en-US" dirty="0"/>
          </a:p>
        </p:txBody>
      </p:sp>
      <p:sp>
        <p:nvSpPr>
          <p:cNvPr id="7" name="テキスト ボックス 6">
            <a:extLst>
              <a:ext uri="{FF2B5EF4-FFF2-40B4-BE49-F238E27FC236}">
                <a16:creationId xmlns:a16="http://schemas.microsoft.com/office/drawing/2014/main" id="{B64247C4-0864-4BC1-9AE2-7FC7E1945EBC}"/>
              </a:ext>
            </a:extLst>
          </p:cNvPr>
          <p:cNvSpPr txBox="1"/>
          <p:nvPr/>
        </p:nvSpPr>
        <p:spPr>
          <a:xfrm>
            <a:off x="9844534" y="5847354"/>
            <a:ext cx="2271776" cy="923330"/>
          </a:xfrm>
          <a:prstGeom prst="rect">
            <a:avLst/>
          </a:prstGeom>
          <a:solidFill>
            <a:schemeClr val="bg1"/>
          </a:solidFill>
          <a:ln>
            <a:solidFill>
              <a:schemeClr val="accent1"/>
            </a:solidFill>
          </a:ln>
        </p:spPr>
        <p:txBody>
          <a:bodyPr wrap="none" rtlCol="0">
            <a:spAutoFit/>
          </a:bodyPr>
          <a:lstStyle/>
          <a:p>
            <a:r>
              <a:rPr kumimoji="1" lang="en-US" altLang="ja-JP" dirty="0"/>
              <a:t>J-aggregate</a:t>
            </a:r>
          </a:p>
          <a:p>
            <a:r>
              <a:rPr lang="en-US" altLang="ja-JP" dirty="0"/>
              <a:t>Longer wavelength </a:t>
            </a:r>
          </a:p>
          <a:p>
            <a:r>
              <a:rPr kumimoji="1" lang="en-US" altLang="ja-JP" dirty="0"/>
              <a:t>than monomer</a:t>
            </a:r>
            <a:endParaRPr kumimoji="1" lang="ja-JP" altLang="en-US" dirty="0"/>
          </a:p>
        </p:txBody>
      </p:sp>
    </p:spTree>
    <p:extLst>
      <p:ext uri="{BB962C8B-B14F-4D97-AF65-F5344CB8AC3E}">
        <p14:creationId xmlns:p14="http://schemas.microsoft.com/office/powerpoint/2010/main" val="2276294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測定法（２）　光ファイバー</a:t>
            </a:r>
          </a:p>
        </p:txBody>
      </p:sp>
      <p:pic>
        <p:nvPicPr>
          <p:cNvPr id="5" name="図 4">
            <a:extLst>
              <a:ext uri="{FF2B5EF4-FFF2-40B4-BE49-F238E27FC236}">
                <a16:creationId xmlns:a16="http://schemas.microsoft.com/office/drawing/2014/main" id="{F14A37D9-F12F-41E8-B96A-292CC3993991}"/>
              </a:ext>
            </a:extLst>
          </p:cNvPr>
          <p:cNvPicPr>
            <a:picLocks noChangeAspect="1"/>
          </p:cNvPicPr>
          <p:nvPr/>
        </p:nvPicPr>
        <p:blipFill>
          <a:blip r:embed="rId2"/>
          <a:stretch>
            <a:fillRect/>
          </a:stretch>
        </p:blipFill>
        <p:spPr>
          <a:xfrm>
            <a:off x="1871302" y="1690688"/>
            <a:ext cx="7212737" cy="4996323"/>
          </a:xfrm>
          <a:prstGeom prst="rect">
            <a:avLst/>
          </a:prstGeom>
        </p:spPr>
      </p:pic>
    </p:spTree>
    <p:extLst>
      <p:ext uri="{BB962C8B-B14F-4D97-AF65-F5344CB8AC3E}">
        <p14:creationId xmlns:p14="http://schemas.microsoft.com/office/powerpoint/2010/main" val="2083777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7518" y="0"/>
            <a:ext cx="10515600" cy="1325563"/>
          </a:xfrm>
        </p:spPr>
        <p:txBody>
          <a:bodyPr/>
          <a:lstStyle/>
          <a:p>
            <a:r>
              <a:rPr kumimoji="1" lang="ja-JP" altLang="en-US" dirty="0"/>
              <a:t>データ解析　（２）差スペクトル</a:t>
            </a:r>
          </a:p>
        </p:txBody>
      </p:sp>
      <p:pic>
        <p:nvPicPr>
          <p:cNvPr id="5" name="図 4">
            <a:extLst>
              <a:ext uri="{FF2B5EF4-FFF2-40B4-BE49-F238E27FC236}">
                <a16:creationId xmlns:a16="http://schemas.microsoft.com/office/drawing/2014/main" id="{172FE934-A0EA-4070-8A99-F458C2A7FD08}"/>
              </a:ext>
            </a:extLst>
          </p:cNvPr>
          <p:cNvPicPr>
            <a:picLocks noChangeAspect="1"/>
          </p:cNvPicPr>
          <p:nvPr/>
        </p:nvPicPr>
        <p:blipFill>
          <a:blip r:embed="rId2"/>
          <a:stretch>
            <a:fillRect/>
          </a:stretch>
        </p:blipFill>
        <p:spPr>
          <a:xfrm>
            <a:off x="1065039" y="1367941"/>
            <a:ext cx="5576775" cy="859436"/>
          </a:xfrm>
          <a:prstGeom prst="rect">
            <a:avLst/>
          </a:prstGeom>
        </p:spPr>
      </p:pic>
      <p:sp>
        <p:nvSpPr>
          <p:cNvPr id="3" name="テキスト ボックス 2">
            <a:extLst>
              <a:ext uri="{FF2B5EF4-FFF2-40B4-BE49-F238E27FC236}">
                <a16:creationId xmlns:a16="http://schemas.microsoft.com/office/drawing/2014/main" id="{B9CB2C8D-179C-4737-B4EF-AFC719624398}"/>
              </a:ext>
            </a:extLst>
          </p:cNvPr>
          <p:cNvSpPr txBox="1"/>
          <p:nvPr/>
        </p:nvSpPr>
        <p:spPr>
          <a:xfrm>
            <a:off x="1616927" y="2269755"/>
            <a:ext cx="8289449" cy="3970318"/>
          </a:xfrm>
          <a:prstGeom prst="rect">
            <a:avLst/>
          </a:prstGeom>
          <a:noFill/>
        </p:spPr>
        <p:txBody>
          <a:bodyPr wrap="none" rtlCol="0">
            <a:spAutoFit/>
          </a:bodyPr>
          <a:lstStyle/>
          <a:p>
            <a:r>
              <a:rPr kumimoji="1" lang="ja-JP" altLang="en-US" sz="2800" dirty="0"/>
              <a:t>・二つのスペクトルを比べて</a:t>
            </a:r>
            <a:endParaRPr kumimoji="1" lang="en-US" altLang="ja-JP" sz="2800" dirty="0"/>
          </a:p>
          <a:p>
            <a:r>
              <a:rPr lang="en-US" altLang="ja-JP" sz="2800" dirty="0"/>
              <a:t>	</a:t>
            </a:r>
            <a:r>
              <a:rPr lang="ja-JP" altLang="en-US" sz="2800" dirty="0"/>
              <a:t>ｂの試料に多く含まれるものの吸収　→　</a:t>
            </a:r>
            <a:r>
              <a:rPr lang="en-US" altLang="ja-JP" sz="2800" dirty="0"/>
              <a:t>+</a:t>
            </a:r>
          </a:p>
          <a:p>
            <a:r>
              <a:rPr lang="ja-JP" altLang="en-US" sz="2800" dirty="0"/>
              <a:t>　</a:t>
            </a:r>
            <a:r>
              <a:rPr lang="en-US" altLang="ja-JP" sz="2800" dirty="0"/>
              <a:t>	</a:t>
            </a:r>
            <a:r>
              <a:rPr lang="ja-JP" altLang="en-US" sz="2800" dirty="0"/>
              <a:t>ａの試料に多く含まれるものの吸収　→　－</a:t>
            </a:r>
            <a:endParaRPr lang="en-US" altLang="ja-JP" sz="2800" dirty="0"/>
          </a:p>
          <a:p>
            <a:endParaRPr lang="en-US" altLang="ja-JP" sz="2800" dirty="0"/>
          </a:p>
          <a:p>
            <a:r>
              <a:rPr lang="ja-JP" altLang="en-US" sz="2800" dirty="0"/>
              <a:t>例えば反応が進むときの時系列データ</a:t>
            </a:r>
            <a:endParaRPr lang="en-US" altLang="ja-JP" sz="2800" dirty="0"/>
          </a:p>
          <a:p>
            <a:r>
              <a:rPr lang="en-US" altLang="ja-JP" sz="2800" dirty="0"/>
              <a:t>	a</a:t>
            </a:r>
            <a:r>
              <a:rPr lang="ja-JP" altLang="en-US" sz="2800" dirty="0"/>
              <a:t>の試料＝反応前のスペクトル</a:t>
            </a:r>
            <a:endParaRPr lang="en-US" altLang="ja-JP" sz="2800" dirty="0"/>
          </a:p>
          <a:p>
            <a:r>
              <a:rPr lang="en-US" altLang="ja-JP" sz="2800" dirty="0"/>
              <a:t>	b</a:t>
            </a:r>
            <a:r>
              <a:rPr lang="ja-JP" altLang="en-US" sz="2800" dirty="0"/>
              <a:t>の試料＝反応後のスペクトル</a:t>
            </a:r>
            <a:endParaRPr lang="en-US" altLang="ja-JP" sz="2800" dirty="0"/>
          </a:p>
          <a:p>
            <a:r>
              <a:rPr lang="en-US" altLang="ja-JP" sz="2800" dirty="0"/>
              <a:t>	</a:t>
            </a:r>
            <a:r>
              <a:rPr lang="ja-JP" altLang="en-US" sz="2800" dirty="0"/>
              <a:t>→反応物の吸収　－</a:t>
            </a:r>
            <a:endParaRPr lang="en-US" altLang="ja-JP" sz="2800" dirty="0"/>
          </a:p>
          <a:p>
            <a:r>
              <a:rPr lang="ja-JP" altLang="en-US" sz="2800" dirty="0"/>
              <a:t>　</a:t>
            </a:r>
            <a:r>
              <a:rPr lang="en-US" altLang="ja-JP" sz="2800" dirty="0"/>
              <a:t>	</a:t>
            </a:r>
            <a:r>
              <a:rPr lang="ja-JP" altLang="en-US" sz="2800" dirty="0"/>
              <a:t>　生成物の級数　</a:t>
            </a:r>
            <a:r>
              <a:rPr lang="en-US" altLang="ja-JP" sz="2800" dirty="0"/>
              <a:t>+	</a:t>
            </a:r>
          </a:p>
        </p:txBody>
      </p:sp>
    </p:spTree>
    <p:extLst>
      <p:ext uri="{BB962C8B-B14F-4D97-AF65-F5344CB8AC3E}">
        <p14:creationId xmlns:p14="http://schemas.microsoft.com/office/powerpoint/2010/main" val="353321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084" y="111206"/>
            <a:ext cx="11880915" cy="1325563"/>
          </a:xfrm>
        </p:spPr>
        <p:txBody>
          <a:bodyPr>
            <a:normAutofit/>
          </a:bodyPr>
          <a:lstStyle/>
          <a:p>
            <a:r>
              <a:rPr lang="en-US" altLang="ja-JP" dirty="0"/>
              <a:t>Selection rule for observing electronic transitions</a:t>
            </a:r>
            <a:endParaRPr kumimoji="1" lang="ja-JP" altLang="en-US" dirty="0"/>
          </a:p>
        </p:txBody>
      </p:sp>
      <p:sp>
        <p:nvSpPr>
          <p:cNvPr id="3" name="コンテンツ プレースホルダー 2"/>
          <p:cNvSpPr>
            <a:spLocks noGrp="1"/>
          </p:cNvSpPr>
          <p:nvPr>
            <p:ph idx="1"/>
          </p:nvPr>
        </p:nvSpPr>
        <p:spPr>
          <a:xfrm>
            <a:off x="197963" y="1182245"/>
            <a:ext cx="11155837" cy="1992231"/>
          </a:xfrm>
        </p:spPr>
        <p:txBody>
          <a:bodyPr>
            <a:normAutofit/>
          </a:bodyPr>
          <a:lstStyle/>
          <a:p>
            <a:r>
              <a:rPr lang="en-US" altLang="ja-JP" b="1" dirty="0"/>
              <a:t>Bohr‘s frequency condition</a:t>
            </a:r>
            <a:r>
              <a:rPr lang="ja-JP" altLang="en-US" b="1" dirty="0"/>
              <a:t>　　</a:t>
            </a:r>
            <a:endParaRPr lang="en-US" altLang="ja-JP" b="1" dirty="0"/>
          </a:p>
          <a:p>
            <a:pPr marL="0" indent="0">
              <a:buNone/>
            </a:pPr>
            <a:r>
              <a:rPr lang="ja-JP" altLang="en-US" b="1" dirty="0"/>
              <a:t>　</a:t>
            </a:r>
            <a:r>
              <a:rPr lang="en-US" altLang="ja-JP" b="1" dirty="0"/>
              <a:t>The wavelength of light with energy matching the energy difference (transition energy) between the ground state and excited state of the molecule is strongly absorbed </a:t>
            </a:r>
          </a:p>
        </p:txBody>
      </p:sp>
      <p:sp>
        <p:nvSpPr>
          <p:cNvPr id="5" name="テキスト ボックス 4">
            <a:extLst>
              <a:ext uri="{FF2B5EF4-FFF2-40B4-BE49-F238E27FC236}">
                <a16:creationId xmlns:a16="http://schemas.microsoft.com/office/drawing/2014/main" id="{F265EA24-0533-483E-B6D6-4DAFCCA974B2}"/>
              </a:ext>
            </a:extLst>
          </p:cNvPr>
          <p:cNvSpPr txBox="1"/>
          <p:nvPr/>
        </p:nvSpPr>
        <p:spPr>
          <a:xfrm>
            <a:off x="282805" y="4470420"/>
            <a:ext cx="8550111" cy="2308324"/>
          </a:xfrm>
          <a:prstGeom prst="rect">
            <a:avLst/>
          </a:prstGeom>
          <a:noFill/>
        </p:spPr>
        <p:txBody>
          <a:bodyPr wrap="square" rtlCol="0">
            <a:spAutoFit/>
          </a:bodyPr>
          <a:lstStyle/>
          <a:p>
            <a:r>
              <a:rPr lang="en-US" altLang="ja-JP" sz="2000" dirty="0"/>
              <a:t>The motion of </a:t>
            </a:r>
            <a:r>
              <a:rPr lang="en-US" altLang="ja-JP" sz="2400" dirty="0"/>
              <a:t>electrons</a:t>
            </a:r>
            <a:r>
              <a:rPr lang="en-US" altLang="ja-JP" sz="2000" dirty="0"/>
              <a:t> within molecules is quantized. This is because the quantum properties of the atomic nucleus and electrons are prominent in tiny spaces such as molecules, and the orbits that the electrons can take are limited. The energy of an electronic state is determined by what kind of spin an electron exists in an orbit with what kind of energy.</a:t>
            </a:r>
            <a:endParaRPr lang="ja-JP" altLang="ja-JP" sz="2000" dirty="0"/>
          </a:p>
          <a:p>
            <a:endParaRPr kumimoji="1" lang="ja-JP" altLang="en-US" sz="2000" dirty="0"/>
          </a:p>
        </p:txBody>
      </p:sp>
      <p:sp>
        <p:nvSpPr>
          <p:cNvPr id="6" name="テキスト ボックス 5">
            <a:extLst>
              <a:ext uri="{FF2B5EF4-FFF2-40B4-BE49-F238E27FC236}">
                <a16:creationId xmlns:a16="http://schemas.microsoft.com/office/drawing/2014/main" id="{4CA8BC09-67EF-47D7-B0E5-60BACF68C62F}"/>
              </a:ext>
            </a:extLst>
          </p:cNvPr>
          <p:cNvSpPr txBox="1"/>
          <p:nvPr/>
        </p:nvSpPr>
        <p:spPr>
          <a:xfrm>
            <a:off x="4034671" y="2967823"/>
            <a:ext cx="1564849" cy="584775"/>
          </a:xfrm>
          <a:prstGeom prst="rect">
            <a:avLst/>
          </a:prstGeom>
          <a:noFill/>
        </p:spPr>
        <p:txBody>
          <a:bodyPr wrap="square" rtlCol="0">
            <a:spAutoFit/>
          </a:bodyPr>
          <a:lstStyle/>
          <a:p>
            <a:r>
              <a:rPr kumimoji="1" lang="en-US" altLang="ja-JP" sz="3200" dirty="0">
                <a:latin typeface="Symbol" panose="05050102010706020507" pitchFamily="18" charset="2"/>
              </a:rPr>
              <a:t>D</a:t>
            </a:r>
            <a:r>
              <a:rPr kumimoji="1" lang="en-US" altLang="ja-JP" sz="3200" i="1" dirty="0"/>
              <a:t>E</a:t>
            </a:r>
            <a:r>
              <a:rPr kumimoji="1" lang="ja-JP" altLang="en-US" sz="3200" dirty="0"/>
              <a:t>＝</a:t>
            </a:r>
            <a:r>
              <a:rPr kumimoji="1" lang="en-US" altLang="ja-JP" sz="3200" i="1" dirty="0" err="1"/>
              <a:t>h</a:t>
            </a:r>
            <a:r>
              <a:rPr lang="en-US" altLang="ja-JP" sz="3200" dirty="0" err="1">
                <a:latin typeface="Symbol" panose="05050102010706020507" pitchFamily="18" charset="2"/>
              </a:rPr>
              <a:t>n</a:t>
            </a:r>
            <a:endParaRPr kumimoji="1" lang="ja-JP" altLang="en-US" sz="3200" dirty="0">
              <a:latin typeface="Symbol" panose="05050102010706020507" pitchFamily="18" charset="2"/>
            </a:endParaRPr>
          </a:p>
        </p:txBody>
      </p:sp>
      <p:sp>
        <p:nvSpPr>
          <p:cNvPr id="7" name="テキスト ボックス 6">
            <a:extLst>
              <a:ext uri="{FF2B5EF4-FFF2-40B4-BE49-F238E27FC236}">
                <a16:creationId xmlns:a16="http://schemas.microsoft.com/office/drawing/2014/main" id="{C187188C-CFD3-4C30-8618-B06BB39C17A0}"/>
              </a:ext>
            </a:extLst>
          </p:cNvPr>
          <p:cNvSpPr txBox="1"/>
          <p:nvPr/>
        </p:nvSpPr>
        <p:spPr>
          <a:xfrm>
            <a:off x="4734170" y="3673216"/>
            <a:ext cx="2585964" cy="461665"/>
          </a:xfrm>
          <a:prstGeom prst="rect">
            <a:avLst/>
          </a:prstGeom>
          <a:noFill/>
        </p:spPr>
        <p:txBody>
          <a:bodyPr wrap="none" rtlCol="0">
            <a:spAutoFit/>
          </a:bodyPr>
          <a:lstStyle/>
          <a:p>
            <a:r>
              <a:rPr kumimoji="1" lang="en-US" altLang="ja-JP" sz="2400" b="1" dirty="0"/>
              <a:t>=Energy of light</a:t>
            </a:r>
            <a:endParaRPr kumimoji="1" lang="ja-JP" altLang="en-US" sz="2400" b="1" dirty="0"/>
          </a:p>
        </p:txBody>
      </p:sp>
      <p:sp>
        <p:nvSpPr>
          <p:cNvPr id="8" name="テキスト ボックス 7">
            <a:extLst>
              <a:ext uri="{FF2B5EF4-FFF2-40B4-BE49-F238E27FC236}">
                <a16:creationId xmlns:a16="http://schemas.microsoft.com/office/drawing/2014/main" id="{DA813366-AF91-4458-AC47-23889ADDCEF8}"/>
              </a:ext>
            </a:extLst>
          </p:cNvPr>
          <p:cNvSpPr txBox="1"/>
          <p:nvPr/>
        </p:nvSpPr>
        <p:spPr>
          <a:xfrm>
            <a:off x="2045613" y="3544730"/>
            <a:ext cx="2688557" cy="830997"/>
          </a:xfrm>
          <a:prstGeom prst="rect">
            <a:avLst/>
          </a:prstGeom>
          <a:noFill/>
        </p:spPr>
        <p:txBody>
          <a:bodyPr wrap="none" rtlCol="0">
            <a:spAutoFit/>
          </a:bodyPr>
          <a:lstStyle/>
          <a:p>
            <a:r>
              <a:rPr lang="en-US" altLang="ja-JP" sz="2400" b="1" dirty="0"/>
              <a:t>Energy interval</a:t>
            </a:r>
          </a:p>
          <a:p>
            <a:r>
              <a:rPr kumimoji="1" lang="en-US" altLang="ja-JP" sz="2400" b="1" dirty="0"/>
              <a:t>Molecular states</a:t>
            </a:r>
            <a:endParaRPr kumimoji="1" lang="ja-JP" altLang="en-US" sz="2400" b="1" dirty="0"/>
          </a:p>
        </p:txBody>
      </p:sp>
    </p:spTree>
    <p:extLst>
      <p:ext uri="{BB962C8B-B14F-4D97-AF65-F5344CB8AC3E}">
        <p14:creationId xmlns:p14="http://schemas.microsoft.com/office/powerpoint/2010/main" val="217340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130" y="365125"/>
            <a:ext cx="12053740" cy="1325563"/>
          </a:xfrm>
        </p:spPr>
        <p:txBody>
          <a:bodyPr/>
          <a:lstStyle/>
          <a:p>
            <a:r>
              <a:rPr lang="en-US" altLang="ja-JP" dirty="0"/>
              <a:t>Selection rule for observing electronic transitions</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622025" y="1593130"/>
                <a:ext cx="12053740" cy="5081047"/>
              </a:xfrm>
            </p:spPr>
            <p:txBody>
              <a:bodyPr>
                <a:normAutofit fontScale="92500"/>
              </a:bodyPr>
              <a:lstStyle/>
              <a:p>
                <a:r>
                  <a:rPr lang="en-US" altLang="ja-JP" b="1" dirty="0"/>
                  <a:t>Light is absorbed when the excitation dipole moment is not zero.</a:t>
                </a:r>
              </a:p>
              <a:p>
                <a:pPr marL="0" indent="0">
                  <a:buNone/>
                </a:pPr>
                <a:r>
                  <a:rPr lang="en-US" altLang="ja-JP" dirty="0"/>
                  <a:t>The probability that an electronic transition occurs is proportional to the transition dipole moment </a:t>
                </a:r>
                <a14:m>
                  <m:oMath xmlns:m="http://schemas.openxmlformats.org/officeDocument/2006/math">
                    <m:sSub>
                      <m:sSubPr>
                        <m:ctrlPr>
                          <a:rPr lang="ja-JP" altLang="ja-JP" i="1">
                            <a:latin typeface="Cambria Math" panose="02040503050406030204" pitchFamily="18" charset="0"/>
                          </a:rPr>
                        </m:ctrlPr>
                      </m:sSubPr>
                      <m:e>
                        <m:r>
                          <a:rPr lang="en-US" altLang="ja-JP" b="1" i="1">
                            <a:latin typeface="Cambria Math" panose="02040503050406030204" pitchFamily="18" charset="0"/>
                          </a:rPr>
                          <m:t>𝝁</m:t>
                        </m:r>
                      </m:e>
                      <m:sub>
                        <m:r>
                          <a:rPr lang="en-US" altLang="ja-JP" i="1">
                            <a:latin typeface="Cambria Math" panose="02040503050406030204" pitchFamily="18" charset="0"/>
                          </a:rPr>
                          <m:t>12</m:t>
                        </m:r>
                      </m:sub>
                    </m:sSub>
                  </m:oMath>
                </a14:m>
                <a:r>
                  <a:rPr lang="en-US" altLang="ja-JP" dirty="0"/>
                  <a:t>. For simplicity, if we assume that the electric field of light oscillates in the spatial coordinate z direction, the transition dipole moment </a:t>
                </a:r>
                <a14:m>
                  <m:oMath xmlns:m="http://schemas.openxmlformats.org/officeDocument/2006/math">
                    <m:sSub>
                      <m:sSubPr>
                        <m:ctrlPr>
                          <a:rPr lang="ja-JP" altLang="ja-JP" i="1">
                            <a:latin typeface="Cambria Math" panose="02040503050406030204" pitchFamily="18" charset="0"/>
                          </a:rPr>
                        </m:ctrlPr>
                      </m:sSubPr>
                      <m:e>
                        <m:d>
                          <m:dPr>
                            <m:ctrlPr>
                              <a:rPr lang="ja-JP" altLang="ja-JP" i="1">
                                <a:latin typeface="Cambria Math" panose="02040503050406030204" pitchFamily="18" charset="0"/>
                              </a:rPr>
                            </m:ctrlPr>
                          </m:dPr>
                          <m:e>
                            <m:sSub>
                              <m:sSubPr>
                                <m:ctrlPr>
                                  <a:rPr lang="ja-JP" altLang="ja-JP" i="1">
                                    <a:latin typeface="Cambria Math" panose="02040503050406030204" pitchFamily="18" charset="0"/>
                                  </a:rPr>
                                </m:ctrlPr>
                              </m:sSubPr>
                              <m:e>
                                <m:r>
                                  <a:rPr lang="en-US" altLang="ja-JP" i="1">
                                    <a:latin typeface="Cambria Math" panose="02040503050406030204" pitchFamily="18" charset="0"/>
                                  </a:rPr>
                                  <m:t>𝜇</m:t>
                                </m:r>
                              </m:e>
                              <m:sub>
                                <m:r>
                                  <a:rPr lang="en-US" altLang="ja-JP" i="1">
                                    <a:latin typeface="Cambria Math" panose="02040503050406030204" pitchFamily="18" charset="0"/>
                                  </a:rPr>
                                  <m:t>𝑧</m:t>
                                </m:r>
                              </m:sub>
                            </m:sSub>
                          </m:e>
                        </m:d>
                      </m:e>
                      <m:sub>
                        <m:r>
                          <a:rPr lang="en-US" altLang="ja-JP" i="1">
                            <a:latin typeface="Cambria Math" panose="02040503050406030204" pitchFamily="18" charset="0"/>
                          </a:rPr>
                          <m:t>12</m:t>
                        </m:r>
                      </m:sub>
                    </m:sSub>
                    <m:r>
                      <a:rPr lang="en-US" altLang="ja-JP" b="0" i="0" smtClean="0">
                        <a:latin typeface="Cambria Math" panose="02040503050406030204" pitchFamily="18" charset="0"/>
                      </a:rPr>
                      <m:t> </m:t>
                    </m:r>
                    <m:r>
                      <m:rPr>
                        <m:sty m:val="p"/>
                      </m:rPr>
                      <a:rPr lang="en-US" altLang="ja-JP" b="0" i="0" smtClean="0">
                        <a:latin typeface="Cambria Math" panose="02040503050406030204" pitchFamily="18" charset="0"/>
                      </a:rPr>
                      <m:t>is</m:t>
                    </m:r>
                    <m:r>
                      <a:rPr lang="en-US" altLang="ja-JP" b="0" i="0" smtClean="0">
                        <a:latin typeface="Cambria Math" panose="02040503050406030204" pitchFamily="18" charset="0"/>
                      </a:rPr>
                      <m:t> </m:t>
                    </m:r>
                    <m:r>
                      <m:rPr>
                        <m:sty m:val="p"/>
                      </m:rPr>
                      <a:rPr lang="en-US" altLang="ja-JP" b="0" i="0" smtClean="0">
                        <a:latin typeface="Cambria Math" panose="02040503050406030204" pitchFamily="18" charset="0"/>
                      </a:rPr>
                      <m:t>defiened</m:t>
                    </m:r>
                    <m:r>
                      <a:rPr lang="en-US" altLang="ja-JP" b="0" i="0" smtClean="0">
                        <a:latin typeface="Cambria Math" panose="02040503050406030204" pitchFamily="18" charset="0"/>
                      </a:rPr>
                      <m:t> </m:t>
                    </m:r>
                    <m:r>
                      <m:rPr>
                        <m:sty m:val="p"/>
                      </m:rPr>
                      <a:rPr lang="en-US" altLang="ja-JP" b="0" i="0" smtClean="0">
                        <a:latin typeface="Cambria Math" panose="02040503050406030204" pitchFamily="18" charset="0"/>
                      </a:rPr>
                      <m:t>as</m:t>
                    </m:r>
                    <m:r>
                      <a:rPr lang="en-US" altLang="ja-JP" b="0" i="0" smtClean="0">
                        <a:latin typeface="Cambria Math" panose="02040503050406030204" pitchFamily="18" charset="0"/>
                      </a:rPr>
                      <m:t>:</m:t>
                    </m:r>
                  </m:oMath>
                </a14:m>
                <a:endParaRPr lang="ja-JP" altLang="ja-JP" dirty="0"/>
              </a:p>
              <a:p>
                <a14:m>
                  <m:oMath xmlns:m="http://schemas.openxmlformats.org/officeDocument/2006/math">
                    <m:sSub>
                      <m:sSubPr>
                        <m:ctrlPr>
                          <a:rPr lang="ja-JP" altLang="ja-JP" b="1" i="1">
                            <a:latin typeface="Cambria Math" panose="02040503050406030204" pitchFamily="18" charset="0"/>
                          </a:rPr>
                        </m:ctrlPr>
                      </m:sSubPr>
                      <m:e>
                        <m:d>
                          <m:dPr>
                            <m:ctrlPr>
                              <a:rPr lang="ja-JP" altLang="ja-JP" b="1" i="1">
                                <a:latin typeface="Cambria Math" panose="02040503050406030204" pitchFamily="18" charset="0"/>
                              </a:rPr>
                            </m:ctrlPr>
                          </m:dPr>
                          <m:e>
                            <m:sSub>
                              <m:sSubPr>
                                <m:ctrlPr>
                                  <a:rPr lang="ja-JP" altLang="ja-JP" b="1" i="1">
                                    <a:latin typeface="Cambria Math" panose="02040503050406030204" pitchFamily="18" charset="0"/>
                                  </a:rPr>
                                </m:ctrlPr>
                              </m:sSubPr>
                              <m:e>
                                <m:r>
                                  <a:rPr lang="en-US" altLang="ja-JP" b="1" i="1">
                                    <a:latin typeface="Cambria Math" panose="02040503050406030204" pitchFamily="18" charset="0"/>
                                  </a:rPr>
                                  <m:t>𝝁</m:t>
                                </m:r>
                              </m:e>
                              <m:sub>
                                <m:r>
                                  <a:rPr lang="en-US" altLang="ja-JP" b="1" i="1">
                                    <a:latin typeface="Cambria Math" panose="02040503050406030204" pitchFamily="18" charset="0"/>
                                  </a:rPr>
                                  <m:t>𝒛</m:t>
                                </m:r>
                              </m:sub>
                            </m:sSub>
                          </m:e>
                        </m:d>
                      </m:e>
                      <m:sub>
                        <m:r>
                          <a:rPr lang="en-US" altLang="ja-JP" b="1" i="1">
                            <a:latin typeface="Cambria Math" panose="02040503050406030204" pitchFamily="18" charset="0"/>
                          </a:rPr>
                          <m:t>𝟏𝟐</m:t>
                        </m:r>
                      </m:sub>
                    </m:sSub>
                    <m:r>
                      <a:rPr lang="en-US" altLang="ja-JP">
                        <a:latin typeface="Cambria Math" panose="02040503050406030204" pitchFamily="18" charset="0"/>
                      </a:rPr>
                      <m:t>=</m:t>
                    </m:r>
                    <m:nary>
                      <m:naryPr>
                        <m:limLoc m:val="undOvr"/>
                        <m:subHide m:val="on"/>
                        <m:supHide m:val="on"/>
                        <m:ctrlPr>
                          <a:rPr lang="ja-JP" altLang="ja-JP" i="1">
                            <a:latin typeface="Cambria Math" panose="02040503050406030204" pitchFamily="18" charset="0"/>
                          </a:rPr>
                        </m:ctrlPr>
                      </m:naryPr>
                      <m:sub/>
                      <m:sup/>
                      <m:e>
                        <m:sSubSup>
                          <m:sSubSupPr>
                            <m:ctrlPr>
                              <a:rPr lang="ja-JP" altLang="ja-JP" i="1">
                                <a:latin typeface="Cambria Math" panose="02040503050406030204" pitchFamily="18" charset="0"/>
                              </a:rPr>
                            </m:ctrlPr>
                          </m:sSubSupPr>
                          <m:e>
                            <m:r>
                              <a:rPr lang="en-US" altLang="ja-JP" i="1">
                                <a:latin typeface="Cambria Math" panose="02040503050406030204" pitchFamily="18" charset="0"/>
                              </a:rPr>
                              <m:t>𝜓</m:t>
                            </m:r>
                          </m:e>
                          <m:sub>
                            <m:r>
                              <a:rPr lang="en-US" altLang="ja-JP" i="1">
                                <a:latin typeface="Cambria Math" panose="02040503050406030204" pitchFamily="18" charset="0"/>
                              </a:rPr>
                              <m:t>2</m:t>
                            </m:r>
                          </m:sub>
                          <m:sup>
                            <m:r>
                              <a:rPr lang="en-US" altLang="ja-JP" i="1">
                                <a:latin typeface="Cambria Math" panose="02040503050406030204" pitchFamily="18" charset="0"/>
                              </a:rPr>
                              <m:t>∗</m:t>
                            </m:r>
                          </m:sup>
                        </m:sSubSup>
                        <m:sSub>
                          <m:sSubPr>
                            <m:ctrlPr>
                              <a:rPr lang="ja-JP" altLang="ja-JP" i="1">
                                <a:latin typeface="Cambria Math" panose="02040503050406030204" pitchFamily="18" charset="0"/>
                              </a:rPr>
                            </m:ctrlPr>
                          </m:sSubPr>
                          <m:e>
                            <m:r>
                              <a:rPr lang="en-US" altLang="ja-JP" i="1">
                                <a:latin typeface="Cambria Math" panose="02040503050406030204" pitchFamily="18" charset="0"/>
                              </a:rPr>
                              <m:t>𝜇</m:t>
                            </m:r>
                          </m:e>
                          <m:sub>
                            <m:r>
                              <a:rPr lang="en-US" altLang="ja-JP" i="1">
                                <a:latin typeface="Cambria Math" panose="02040503050406030204" pitchFamily="18" charset="0"/>
                              </a:rPr>
                              <m:t>𝑧</m:t>
                            </m:r>
                          </m:sub>
                        </m:sSub>
                        <m:sSub>
                          <m:sSubPr>
                            <m:ctrlPr>
                              <a:rPr lang="ja-JP" altLang="ja-JP" i="1">
                                <a:latin typeface="Cambria Math" panose="02040503050406030204" pitchFamily="18" charset="0"/>
                              </a:rPr>
                            </m:ctrlPr>
                          </m:sSubPr>
                          <m:e>
                            <m:r>
                              <a:rPr lang="en-US" altLang="ja-JP" i="1">
                                <a:latin typeface="Cambria Math" panose="02040503050406030204" pitchFamily="18" charset="0"/>
                              </a:rPr>
                              <m:t>𝜓</m:t>
                            </m:r>
                          </m:e>
                          <m:sub>
                            <m:r>
                              <a:rPr lang="en-US" altLang="ja-JP" i="1">
                                <a:latin typeface="Cambria Math" panose="02040503050406030204" pitchFamily="18" charset="0"/>
                              </a:rPr>
                              <m:t>1</m:t>
                            </m:r>
                          </m:sub>
                        </m:sSub>
                        <m:r>
                          <a:rPr lang="en-US" altLang="ja-JP" i="1">
                            <a:latin typeface="Cambria Math" panose="02040503050406030204" pitchFamily="18" charset="0"/>
                          </a:rPr>
                          <m:t>𝑑𝑟</m:t>
                        </m:r>
                      </m:e>
                    </m:nary>
                  </m:oMath>
                </a14:m>
                <a:endParaRPr lang="en-US" altLang="ja-JP" dirty="0"/>
              </a:p>
              <a:p>
                <a:pPr marL="0" indent="0">
                  <a:buNone/>
                </a:pPr>
                <a14:m>
                  <m:oMath xmlns:m="http://schemas.openxmlformats.org/officeDocument/2006/math">
                    <m:sSub>
                      <m:sSubPr>
                        <m:ctrlPr>
                          <a:rPr lang="ja-JP" altLang="ja-JP" i="1">
                            <a:latin typeface="Cambria Math" panose="02040503050406030204" pitchFamily="18" charset="0"/>
                          </a:rPr>
                        </m:ctrlPr>
                      </m:sSubPr>
                      <m:e>
                        <m:r>
                          <a:rPr lang="en-US" altLang="ja-JP" i="1">
                            <a:latin typeface="Cambria Math" panose="02040503050406030204" pitchFamily="18" charset="0"/>
                          </a:rPr>
                          <m:t>𝜇</m:t>
                        </m:r>
                      </m:e>
                      <m:sub>
                        <m:r>
                          <a:rPr lang="en-US" altLang="ja-JP" i="1">
                            <a:latin typeface="Cambria Math" panose="02040503050406030204" pitchFamily="18" charset="0"/>
                          </a:rPr>
                          <m:t>𝑧</m:t>
                        </m:r>
                      </m:sub>
                    </m:sSub>
                    <m:r>
                      <a:rPr lang="en-US" altLang="ja-JP">
                        <a:latin typeface="Cambria Math" panose="02040503050406030204" pitchFamily="18" charset="0"/>
                      </a:rPr>
                      <m:t>=</m:t>
                    </m:r>
                    <m:nary>
                      <m:naryPr>
                        <m:chr m:val="∑"/>
                        <m:limLoc m:val="undOvr"/>
                        <m:subHide m:val="on"/>
                        <m:supHide m:val="on"/>
                        <m:ctrlPr>
                          <a:rPr lang="ja-JP" altLang="ja-JP" i="1">
                            <a:latin typeface="Cambria Math" panose="02040503050406030204" pitchFamily="18" charset="0"/>
                          </a:rPr>
                        </m:ctrlPr>
                      </m:naryPr>
                      <m:sub/>
                      <m:sup/>
                      <m:e>
                        <m:r>
                          <a:rPr lang="en-US" altLang="ja-JP" i="1">
                            <a:latin typeface="Cambria Math" panose="02040503050406030204" pitchFamily="18" charset="0"/>
                          </a:rPr>
                          <m:t>𝑒</m:t>
                        </m:r>
                        <m:sSub>
                          <m:sSubPr>
                            <m:ctrlPr>
                              <a:rPr lang="ja-JP" altLang="ja-JP" i="1">
                                <a:latin typeface="Cambria Math" panose="02040503050406030204" pitchFamily="18" charset="0"/>
                              </a:rPr>
                            </m:ctrlPr>
                          </m:sSubPr>
                          <m:e>
                            <m:r>
                              <a:rPr lang="en-US" altLang="ja-JP" i="1">
                                <a:latin typeface="Cambria Math" panose="02040503050406030204" pitchFamily="18" charset="0"/>
                              </a:rPr>
                              <m:t>𝑧</m:t>
                            </m:r>
                          </m:e>
                          <m:sub>
                            <m:r>
                              <a:rPr lang="en-US" altLang="ja-JP" i="1">
                                <a:latin typeface="Cambria Math" panose="02040503050406030204" pitchFamily="18" charset="0"/>
                              </a:rPr>
                              <m:t>𝑖</m:t>
                            </m:r>
                          </m:sub>
                        </m:sSub>
                      </m:e>
                    </m:nary>
                  </m:oMath>
                </a14:m>
                <a:r>
                  <a:rPr lang="en-US" altLang="ja-JP" dirty="0"/>
                  <a:t>    the </a:t>
                </a:r>
                <a:r>
                  <a:rPr lang="en-US" altLang="ja-JP" i="1" dirty="0"/>
                  <a:t>z</a:t>
                </a:r>
                <a:r>
                  <a:rPr lang="en-US" altLang="ja-JP" dirty="0"/>
                  <a:t> component of the dipole moment of the molecule</a:t>
                </a:r>
              </a:p>
              <a:p>
                <a:pPr marL="0" indent="0">
                  <a:buNone/>
                </a:pPr>
                <a:r>
                  <a:rPr lang="en-US" altLang="ja-JP" dirty="0"/>
                  <a:t>(</a:t>
                </a:r>
                <a:r>
                  <a:rPr lang="en-US" altLang="ja-JP" i="1" dirty="0" err="1"/>
                  <a:t>z</a:t>
                </a:r>
                <a:r>
                  <a:rPr lang="en-US" altLang="ja-JP" baseline="-25000" dirty="0" err="1"/>
                  <a:t>i</a:t>
                </a:r>
                <a:r>
                  <a:rPr lang="en-US" altLang="ja-JP" dirty="0"/>
                  <a:t> is the </a:t>
                </a:r>
                <a:r>
                  <a:rPr lang="en-US" altLang="ja-JP" i="1" dirty="0"/>
                  <a:t>z</a:t>
                </a:r>
                <a:r>
                  <a:rPr lang="en-US" altLang="ja-JP" dirty="0"/>
                  <a:t> component of the </a:t>
                </a:r>
                <a:r>
                  <a:rPr lang="en-US" altLang="ja-JP" i="1" dirty="0" err="1"/>
                  <a:t>i</a:t>
                </a:r>
                <a:r>
                  <a:rPr lang="en-US" altLang="ja-JP" dirty="0" err="1"/>
                  <a:t>-th</a:t>
                </a:r>
                <a:r>
                  <a:rPr lang="en-US" altLang="ja-JP" dirty="0"/>
                  <a:t> electronic coordinate) </a:t>
                </a:r>
              </a:p>
              <a:p>
                <a:pPr marL="0" indent="0">
                  <a:buNone/>
                </a:pPr>
                <a14:m>
                  <m:oMath xmlns:m="http://schemas.openxmlformats.org/officeDocument/2006/math">
                    <m:sSubSup>
                      <m:sSubSupPr>
                        <m:ctrlPr>
                          <a:rPr lang="ja-JP" altLang="ja-JP" i="1">
                            <a:latin typeface="Cambria Math" panose="02040503050406030204" pitchFamily="18" charset="0"/>
                          </a:rPr>
                        </m:ctrlPr>
                      </m:sSubSupPr>
                      <m:e>
                        <m:r>
                          <a:rPr lang="en-US" altLang="ja-JP" i="1">
                            <a:latin typeface="Cambria Math" panose="02040503050406030204" pitchFamily="18" charset="0"/>
                          </a:rPr>
                          <m:t>𝜓</m:t>
                        </m:r>
                      </m:e>
                      <m:sub>
                        <m:r>
                          <a:rPr lang="en-US" altLang="ja-JP" i="1">
                            <a:latin typeface="Cambria Math" panose="02040503050406030204" pitchFamily="18" charset="0"/>
                          </a:rPr>
                          <m:t>1</m:t>
                        </m:r>
                      </m:sub>
                      <m:sup/>
                    </m:sSubSup>
                    <m:r>
                      <a:rPr lang="en-US" altLang="ja-JP" i="1">
                        <a:latin typeface="Cambria Math" panose="02040503050406030204" pitchFamily="18" charset="0"/>
                      </a:rPr>
                      <m:t> </m:t>
                    </m:r>
                  </m:oMath>
                </a14:m>
                <a:r>
                  <a:rPr lang="en-US" altLang="ja-JP" dirty="0"/>
                  <a:t>and </a:t>
                </a:r>
                <a14:m>
                  <m:oMath xmlns:m="http://schemas.openxmlformats.org/officeDocument/2006/math">
                    <m:sSubSup>
                      <m:sSubSupPr>
                        <m:ctrlPr>
                          <a:rPr lang="ja-JP" altLang="ja-JP" i="1">
                            <a:latin typeface="Cambria Math" panose="02040503050406030204" pitchFamily="18" charset="0"/>
                          </a:rPr>
                        </m:ctrlPr>
                      </m:sSubSupPr>
                      <m:e>
                        <m:r>
                          <a:rPr lang="en-US" altLang="ja-JP" i="1">
                            <a:latin typeface="Cambria Math" panose="02040503050406030204" pitchFamily="18" charset="0"/>
                          </a:rPr>
                          <m:t>𝜓</m:t>
                        </m:r>
                      </m:e>
                      <m:sub>
                        <m:r>
                          <a:rPr lang="en-US" altLang="ja-JP" i="1">
                            <a:latin typeface="Cambria Math" panose="02040503050406030204" pitchFamily="18" charset="0"/>
                          </a:rPr>
                          <m:t>2</m:t>
                        </m:r>
                      </m:sub>
                      <m:sup/>
                    </m:sSubSup>
                    <m:r>
                      <a:rPr lang="en-US" altLang="ja-JP" i="1">
                        <a:latin typeface="Cambria Math" panose="02040503050406030204" pitchFamily="18" charset="0"/>
                      </a:rPr>
                      <m:t> </m:t>
                    </m:r>
                    <m:r>
                      <a:rPr lang="en-US" altLang="ja-JP" b="0" i="1" smtClean="0">
                        <a:latin typeface="Cambria Math" panose="02040503050406030204" pitchFamily="18" charset="0"/>
                      </a:rPr>
                      <m:t>   </m:t>
                    </m:r>
                  </m:oMath>
                </a14:m>
                <a:r>
                  <a:rPr lang="en-US" altLang="ja-JP" dirty="0"/>
                  <a:t>the electronic wave function before and after the transition, (</a:t>
                </a:r>
                <a14:m>
                  <m:oMath xmlns:m="http://schemas.openxmlformats.org/officeDocument/2006/math">
                    <m:sSubSup>
                      <m:sSubSupPr>
                        <m:ctrlPr>
                          <a:rPr lang="ja-JP" altLang="ja-JP" i="1">
                            <a:latin typeface="Cambria Math" panose="02040503050406030204" pitchFamily="18" charset="0"/>
                          </a:rPr>
                        </m:ctrlPr>
                      </m:sSubSupPr>
                      <m:e>
                        <m:r>
                          <a:rPr lang="en-US" altLang="ja-JP" i="1">
                            <a:latin typeface="Cambria Math" panose="02040503050406030204" pitchFamily="18" charset="0"/>
                          </a:rPr>
                          <m:t>𝜓</m:t>
                        </m:r>
                      </m:e>
                      <m:sub>
                        <m:r>
                          <a:rPr lang="en-US" altLang="ja-JP" i="1">
                            <a:latin typeface="Cambria Math" panose="02040503050406030204" pitchFamily="18" charset="0"/>
                          </a:rPr>
                          <m:t>2</m:t>
                        </m:r>
                      </m:sub>
                      <m:sup>
                        <m:r>
                          <a:rPr lang="en-US" altLang="ja-JP" i="1">
                            <a:latin typeface="Cambria Math" panose="02040503050406030204" pitchFamily="18" charset="0"/>
                          </a:rPr>
                          <m:t>∗</m:t>
                        </m:r>
                      </m:sup>
                    </m:sSubSup>
                    <m:r>
                      <a:rPr lang="en-US" altLang="ja-JP" i="1">
                        <a:latin typeface="Cambria Math" panose="02040503050406030204" pitchFamily="18" charset="0"/>
                      </a:rPr>
                      <m:t> </m:t>
                    </m:r>
                  </m:oMath>
                </a14:m>
                <a:r>
                  <a:rPr lang="en-US" altLang="ja-JP" dirty="0"/>
                  <a:t>shows the complex conjugate of </a:t>
                </a:r>
                <a14:m>
                  <m:oMath xmlns:m="http://schemas.openxmlformats.org/officeDocument/2006/math">
                    <m:sSubSup>
                      <m:sSubSupPr>
                        <m:ctrlPr>
                          <a:rPr lang="ja-JP" altLang="ja-JP" i="1">
                            <a:latin typeface="Cambria Math" panose="02040503050406030204" pitchFamily="18" charset="0"/>
                          </a:rPr>
                        </m:ctrlPr>
                      </m:sSubSupPr>
                      <m:e>
                        <m:r>
                          <a:rPr lang="en-US" altLang="ja-JP" i="1">
                            <a:latin typeface="Cambria Math" panose="02040503050406030204" pitchFamily="18" charset="0"/>
                          </a:rPr>
                          <m:t>𝜓</m:t>
                        </m:r>
                      </m:e>
                      <m:sub>
                        <m:r>
                          <a:rPr lang="en-US" altLang="ja-JP" i="1">
                            <a:latin typeface="Cambria Math" panose="02040503050406030204" pitchFamily="18" charset="0"/>
                          </a:rPr>
                          <m:t>2</m:t>
                        </m:r>
                      </m:sub>
                      <m:sup/>
                    </m:sSubSup>
                    <m:r>
                      <a:rPr lang="en-US" altLang="ja-JP" b="0" i="1" smtClean="0">
                        <a:latin typeface="Cambria Math" panose="02040503050406030204" pitchFamily="18" charset="0"/>
                      </a:rPr>
                      <m:t>)</m:t>
                    </m:r>
                    <m:r>
                      <a:rPr lang="en-US" altLang="ja-JP" i="1">
                        <a:latin typeface="Cambria Math" panose="02040503050406030204" pitchFamily="18" charset="0"/>
                      </a:rPr>
                      <m:t> </m:t>
                    </m:r>
                  </m:oMath>
                </a14:m>
                <a:r>
                  <a:rPr lang="en-US" altLang="ja-JP" dirty="0"/>
                  <a:t>. </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622025" y="1593130"/>
                <a:ext cx="12053740" cy="5081047"/>
              </a:xfrm>
              <a:blipFill>
                <a:blip r:embed="rId3"/>
                <a:stretch>
                  <a:fillRect l="-910" t="-179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8240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287725" y="857271"/>
            <a:ext cx="3863250" cy="1788967"/>
          </a:xfrm>
          <a:prstGeom prst="rect">
            <a:avLst/>
          </a:prstGeom>
        </p:spPr>
      </p:pic>
      <p:cxnSp>
        <p:nvCxnSpPr>
          <p:cNvPr id="22" name="直線コネクタ 21"/>
          <p:cNvCxnSpPr>
            <a:stCxn id="19" idx="3"/>
          </p:cNvCxnSpPr>
          <p:nvPr/>
        </p:nvCxnSpPr>
        <p:spPr>
          <a:xfrm flipV="1">
            <a:off x="2529843" y="2883441"/>
            <a:ext cx="3027412" cy="198"/>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1981200" y="0"/>
            <a:ext cx="8229600" cy="908720"/>
          </a:xfrm>
        </p:spPr>
        <p:txBody>
          <a:bodyPr/>
          <a:lstStyle/>
          <a:p>
            <a:r>
              <a:rPr kumimoji="1" lang="en-US" altLang="ja-JP" dirty="0"/>
              <a:t>Absor</a:t>
            </a:r>
            <a:r>
              <a:rPr lang="en-US" altLang="ja-JP" dirty="0"/>
              <a:t>ption spectra</a:t>
            </a:r>
            <a:endParaRPr kumimoji="1" lang="ja-JP" altLang="en-US" dirty="0"/>
          </a:p>
        </p:txBody>
      </p:sp>
      <p:cxnSp>
        <p:nvCxnSpPr>
          <p:cNvPr id="4" name="直線矢印コネクタ 3"/>
          <p:cNvCxnSpPr/>
          <p:nvPr/>
        </p:nvCxnSpPr>
        <p:spPr>
          <a:xfrm>
            <a:off x="2388903" y="4621158"/>
            <a:ext cx="316835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flipV="1">
            <a:off x="2541303" y="2388910"/>
            <a:ext cx="0" cy="23846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849059" y="4588892"/>
            <a:ext cx="1399742" cy="369332"/>
          </a:xfrm>
          <a:prstGeom prst="rect">
            <a:avLst/>
          </a:prstGeom>
          <a:noFill/>
        </p:spPr>
        <p:txBody>
          <a:bodyPr wrap="none" rtlCol="0">
            <a:spAutoFit/>
          </a:bodyPr>
          <a:lstStyle/>
          <a:p>
            <a:r>
              <a:rPr lang="en-US" altLang="ja-JP" dirty="0"/>
              <a:t>wavelength</a:t>
            </a:r>
            <a:endParaRPr lang="ja-JP" altLang="en-US" dirty="0"/>
          </a:p>
        </p:txBody>
      </p:sp>
      <p:cxnSp>
        <p:nvCxnSpPr>
          <p:cNvPr id="10" name="直線矢印コネクタ 9"/>
          <p:cNvCxnSpPr/>
          <p:nvPr/>
        </p:nvCxnSpPr>
        <p:spPr>
          <a:xfrm flipH="1">
            <a:off x="2388903" y="5084331"/>
            <a:ext cx="324059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469023" y="5110624"/>
            <a:ext cx="1648208" cy="369332"/>
          </a:xfrm>
          <a:prstGeom prst="rect">
            <a:avLst/>
          </a:prstGeom>
          <a:noFill/>
        </p:spPr>
        <p:txBody>
          <a:bodyPr wrap="none" rtlCol="0">
            <a:spAutoFit/>
          </a:bodyPr>
          <a:lstStyle/>
          <a:p>
            <a:r>
              <a:rPr lang="en-US" altLang="ja-JP" dirty="0"/>
              <a:t>Wavenumber </a:t>
            </a:r>
            <a:endParaRPr lang="ja-JP" altLang="en-US" dirty="0"/>
          </a:p>
        </p:txBody>
      </p:sp>
      <p:sp>
        <p:nvSpPr>
          <p:cNvPr id="14" name="テキスト ボックス 13"/>
          <p:cNvSpPr txBox="1"/>
          <p:nvPr/>
        </p:nvSpPr>
        <p:spPr>
          <a:xfrm rot="16200000">
            <a:off x="675222" y="3218889"/>
            <a:ext cx="2419252" cy="369332"/>
          </a:xfrm>
          <a:prstGeom prst="rect">
            <a:avLst/>
          </a:prstGeom>
          <a:noFill/>
        </p:spPr>
        <p:txBody>
          <a:bodyPr wrap="none" rtlCol="0">
            <a:spAutoFit/>
          </a:bodyPr>
          <a:lstStyle/>
          <a:p>
            <a:r>
              <a:rPr lang="en-US" altLang="ja-JP" dirty="0"/>
              <a:t>Transmittance</a:t>
            </a:r>
            <a:r>
              <a:rPr lang="ja-JP" altLang="en-US" dirty="0"/>
              <a:t>（％）</a:t>
            </a:r>
          </a:p>
        </p:txBody>
      </p:sp>
      <p:sp>
        <p:nvSpPr>
          <p:cNvPr id="15" name="フリーフォーム 14"/>
          <p:cNvSpPr/>
          <p:nvPr/>
        </p:nvSpPr>
        <p:spPr>
          <a:xfrm>
            <a:off x="3127383" y="2883640"/>
            <a:ext cx="1763638" cy="1334269"/>
          </a:xfrm>
          <a:custGeom>
            <a:avLst/>
            <a:gdLst>
              <a:gd name="connsiteX0" fmla="*/ 0 w 1466850"/>
              <a:gd name="connsiteY0" fmla="*/ 19050 h 955295"/>
              <a:gd name="connsiteX1" fmla="*/ 238125 w 1466850"/>
              <a:gd name="connsiteY1" fmla="*/ 19050 h 955295"/>
              <a:gd name="connsiteX2" fmla="*/ 304800 w 1466850"/>
              <a:gd name="connsiteY2" fmla="*/ 95250 h 955295"/>
              <a:gd name="connsiteX3" fmla="*/ 400050 w 1466850"/>
              <a:gd name="connsiteY3" fmla="*/ 371475 h 955295"/>
              <a:gd name="connsiteX4" fmla="*/ 514350 w 1466850"/>
              <a:gd name="connsiteY4" fmla="*/ 952500 h 955295"/>
              <a:gd name="connsiteX5" fmla="*/ 695325 w 1466850"/>
              <a:gd name="connsiteY5" fmla="*/ 600075 h 955295"/>
              <a:gd name="connsiteX6" fmla="*/ 952500 w 1466850"/>
              <a:gd name="connsiteY6" fmla="*/ 790575 h 955295"/>
              <a:gd name="connsiteX7" fmla="*/ 1104900 w 1466850"/>
              <a:gd name="connsiteY7" fmla="*/ 247650 h 955295"/>
              <a:gd name="connsiteX8" fmla="*/ 1181100 w 1466850"/>
              <a:gd name="connsiteY8" fmla="*/ 76200 h 955295"/>
              <a:gd name="connsiteX9" fmla="*/ 1466850 w 1466850"/>
              <a:gd name="connsiteY9" fmla="*/ 0 h 9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6850" h="955295">
                <a:moveTo>
                  <a:pt x="0" y="19050"/>
                </a:moveTo>
                <a:cubicBezTo>
                  <a:pt x="93662" y="12700"/>
                  <a:pt x="187325" y="6350"/>
                  <a:pt x="238125" y="19050"/>
                </a:cubicBezTo>
                <a:cubicBezTo>
                  <a:pt x="288925" y="31750"/>
                  <a:pt x="277813" y="36513"/>
                  <a:pt x="304800" y="95250"/>
                </a:cubicBezTo>
                <a:cubicBezTo>
                  <a:pt x="331787" y="153987"/>
                  <a:pt x="365125" y="228600"/>
                  <a:pt x="400050" y="371475"/>
                </a:cubicBezTo>
                <a:cubicBezTo>
                  <a:pt x="434975" y="514350"/>
                  <a:pt x="465138" y="914400"/>
                  <a:pt x="514350" y="952500"/>
                </a:cubicBezTo>
                <a:cubicBezTo>
                  <a:pt x="563563" y="990600"/>
                  <a:pt x="622300" y="627063"/>
                  <a:pt x="695325" y="600075"/>
                </a:cubicBezTo>
                <a:cubicBezTo>
                  <a:pt x="768350" y="573088"/>
                  <a:pt x="884238" y="849313"/>
                  <a:pt x="952500" y="790575"/>
                </a:cubicBezTo>
                <a:cubicBezTo>
                  <a:pt x="1020763" y="731838"/>
                  <a:pt x="1066800" y="366712"/>
                  <a:pt x="1104900" y="247650"/>
                </a:cubicBezTo>
                <a:cubicBezTo>
                  <a:pt x="1143000" y="128588"/>
                  <a:pt x="1120775" y="117475"/>
                  <a:pt x="1181100" y="76200"/>
                </a:cubicBezTo>
                <a:cubicBezTo>
                  <a:pt x="1241425" y="34925"/>
                  <a:pt x="1354137" y="17462"/>
                  <a:pt x="1466850" y="0"/>
                </a:cubicBezTo>
              </a:path>
            </a:pathLst>
          </a:cu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7" name="直線コネクタ 16"/>
          <p:cNvCxnSpPr/>
          <p:nvPr/>
        </p:nvCxnSpPr>
        <p:spPr>
          <a:xfrm>
            <a:off x="2541303" y="2917348"/>
            <a:ext cx="63968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891021" y="2883639"/>
            <a:ext cx="63968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994120" y="2698973"/>
            <a:ext cx="569387" cy="369332"/>
          </a:xfrm>
          <a:prstGeom prst="rect">
            <a:avLst/>
          </a:prstGeom>
          <a:noFill/>
        </p:spPr>
        <p:txBody>
          <a:bodyPr wrap="none" rtlCol="0">
            <a:spAutoFit/>
          </a:bodyPr>
          <a:lstStyle/>
          <a:p>
            <a:r>
              <a:rPr lang="en-US" altLang="ja-JP" dirty="0">
                <a:solidFill>
                  <a:srgbClr val="00B050"/>
                </a:solidFill>
              </a:rPr>
              <a:t>100</a:t>
            </a:r>
            <a:endParaRPr lang="ja-JP" altLang="en-US" dirty="0">
              <a:solidFill>
                <a:srgbClr val="00B050"/>
              </a:solidFill>
            </a:endParaRPr>
          </a:p>
        </p:txBody>
      </p:sp>
      <p:sp>
        <p:nvSpPr>
          <p:cNvPr id="20" name="テキスト ボックス 19"/>
          <p:cNvSpPr txBox="1"/>
          <p:nvPr/>
        </p:nvSpPr>
        <p:spPr>
          <a:xfrm>
            <a:off x="4843243" y="2917348"/>
            <a:ext cx="1818126" cy="369332"/>
          </a:xfrm>
          <a:prstGeom prst="rect">
            <a:avLst/>
          </a:prstGeom>
          <a:noFill/>
          <a:ln>
            <a:solidFill>
              <a:srgbClr val="00B050"/>
            </a:solidFill>
          </a:ln>
        </p:spPr>
        <p:txBody>
          <a:bodyPr wrap="none" rtlCol="0">
            <a:spAutoFit/>
          </a:bodyPr>
          <a:lstStyle/>
          <a:p>
            <a:r>
              <a:rPr lang="en-US" altLang="ja-JP" dirty="0"/>
              <a:t>No </a:t>
            </a:r>
            <a:r>
              <a:rPr lang="en-US" altLang="ja-JP" dirty="0" err="1"/>
              <a:t>abosorption</a:t>
            </a:r>
            <a:endParaRPr lang="ja-JP" altLang="en-US" dirty="0"/>
          </a:p>
        </p:txBody>
      </p:sp>
      <p:sp>
        <p:nvSpPr>
          <p:cNvPr id="24" name="下矢印 23"/>
          <p:cNvSpPr/>
          <p:nvPr/>
        </p:nvSpPr>
        <p:spPr>
          <a:xfrm>
            <a:off x="3695325" y="2906073"/>
            <a:ext cx="121158" cy="12677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テキスト ボックス 24"/>
          <p:cNvSpPr txBox="1"/>
          <p:nvPr/>
        </p:nvSpPr>
        <p:spPr>
          <a:xfrm>
            <a:off x="2874373" y="2102451"/>
            <a:ext cx="2407707"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dirty="0"/>
              <a:t>If there is absorption signal downwards</a:t>
            </a:r>
            <a:endParaRPr lang="ja-JP" altLang="en-US" dirty="0"/>
          </a:p>
        </p:txBody>
      </p:sp>
      <p:cxnSp>
        <p:nvCxnSpPr>
          <p:cNvPr id="26" name="直線コネクタ 25"/>
          <p:cNvCxnSpPr>
            <a:stCxn id="36" idx="3"/>
          </p:cNvCxnSpPr>
          <p:nvPr/>
        </p:nvCxnSpPr>
        <p:spPr>
          <a:xfrm flipV="1">
            <a:off x="7012413" y="4353664"/>
            <a:ext cx="3261450" cy="198"/>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6864486" y="4647451"/>
            <a:ext cx="316835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V="1">
            <a:off x="7016886" y="2415203"/>
            <a:ext cx="0" cy="23846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8324642" y="4615185"/>
            <a:ext cx="1399742" cy="369332"/>
          </a:xfrm>
          <a:prstGeom prst="rect">
            <a:avLst/>
          </a:prstGeom>
          <a:noFill/>
        </p:spPr>
        <p:txBody>
          <a:bodyPr wrap="none" rtlCol="0">
            <a:spAutoFit/>
          </a:bodyPr>
          <a:lstStyle/>
          <a:p>
            <a:r>
              <a:rPr lang="en-US" altLang="ja-JP" dirty="0"/>
              <a:t>wavelength</a:t>
            </a:r>
            <a:endParaRPr lang="ja-JP" altLang="en-US" dirty="0"/>
          </a:p>
        </p:txBody>
      </p:sp>
      <p:cxnSp>
        <p:nvCxnSpPr>
          <p:cNvPr id="30" name="直線矢印コネクタ 29"/>
          <p:cNvCxnSpPr/>
          <p:nvPr/>
        </p:nvCxnSpPr>
        <p:spPr>
          <a:xfrm flipH="1">
            <a:off x="6864486" y="5110624"/>
            <a:ext cx="324059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944606" y="5136917"/>
            <a:ext cx="1648208" cy="369332"/>
          </a:xfrm>
          <a:prstGeom prst="rect">
            <a:avLst/>
          </a:prstGeom>
          <a:noFill/>
        </p:spPr>
        <p:txBody>
          <a:bodyPr wrap="none" rtlCol="0">
            <a:spAutoFit/>
          </a:bodyPr>
          <a:lstStyle/>
          <a:p>
            <a:r>
              <a:rPr lang="en-US" altLang="ja-JP" dirty="0"/>
              <a:t>Wavenumber </a:t>
            </a:r>
            <a:endParaRPr lang="ja-JP" altLang="en-US" dirty="0"/>
          </a:p>
        </p:txBody>
      </p:sp>
      <p:sp>
        <p:nvSpPr>
          <p:cNvPr id="32" name="テキスト ボックス 31"/>
          <p:cNvSpPr txBox="1"/>
          <p:nvPr/>
        </p:nvSpPr>
        <p:spPr>
          <a:xfrm rot="16200000">
            <a:off x="5945275" y="3255711"/>
            <a:ext cx="1443024" cy="369332"/>
          </a:xfrm>
          <a:prstGeom prst="rect">
            <a:avLst/>
          </a:prstGeom>
          <a:noFill/>
        </p:spPr>
        <p:txBody>
          <a:bodyPr wrap="none" rtlCol="0">
            <a:spAutoFit/>
          </a:bodyPr>
          <a:lstStyle/>
          <a:p>
            <a:r>
              <a:rPr lang="en-US" altLang="ja-JP" dirty="0"/>
              <a:t>Absorbance</a:t>
            </a:r>
            <a:endParaRPr lang="ja-JP" altLang="en-US" dirty="0"/>
          </a:p>
        </p:txBody>
      </p:sp>
      <p:sp>
        <p:nvSpPr>
          <p:cNvPr id="33" name="フリーフォーム 32"/>
          <p:cNvSpPr/>
          <p:nvPr/>
        </p:nvSpPr>
        <p:spPr>
          <a:xfrm rot="10800000" flipH="1">
            <a:off x="7640285" y="3027219"/>
            <a:ext cx="1763638" cy="1334269"/>
          </a:xfrm>
          <a:custGeom>
            <a:avLst/>
            <a:gdLst>
              <a:gd name="connsiteX0" fmla="*/ 0 w 1466850"/>
              <a:gd name="connsiteY0" fmla="*/ 19050 h 955295"/>
              <a:gd name="connsiteX1" fmla="*/ 238125 w 1466850"/>
              <a:gd name="connsiteY1" fmla="*/ 19050 h 955295"/>
              <a:gd name="connsiteX2" fmla="*/ 304800 w 1466850"/>
              <a:gd name="connsiteY2" fmla="*/ 95250 h 955295"/>
              <a:gd name="connsiteX3" fmla="*/ 400050 w 1466850"/>
              <a:gd name="connsiteY3" fmla="*/ 371475 h 955295"/>
              <a:gd name="connsiteX4" fmla="*/ 514350 w 1466850"/>
              <a:gd name="connsiteY4" fmla="*/ 952500 h 955295"/>
              <a:gd name="connsiteX5" fmla="*/ 695325 w 1466850"/>
              <a:gd name="connsiteY5" fmla="*/ 600075 h 955295"/>
              <a:gd name="connsiteX6" fmla="*/ 952500 w 1466850"/>
              <a:gd name="connsiteY6" fmla="*/ 790575 h 955295"/>
              <a:gd name="connsiteX7" fmla="*/ 1104900 w 1466850"/>
              <a:gd name="connsiteY7" fmla="*/ 247650 h 955295"/>
              <a:gd name="connsiteX8" fmla="*/ 1181100 w 1466850"/>
              <a:gd name="connsiteY8" fmla="*/ 76200 h 955295"/>
              <a:gd name="connsiteX9" fmla="*/ 1466850 w 1466850"/>
              <a:gd name="connsiteY9" fmla="*/ 0 h 95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6850" h="955295">
                <a:moveTo>
                  <a:pt x="0" y="19050"/>
                </a:moveTo>
                <a:cubicBezTo>
                  <a:pt x="93662" y="12700"/>
                  <a:pt x="187325" y="6350"/>
                  <a:pt x="238125" y="19050"/>
                </a:cubicBezTo>
                <a:cubicBezTo>
                  <a:pt x="288925" y="31750"/>
                  <a:pt x="277813" y="36513"/>
                  <a:pt x="304800" y="95250"/>
                </a:cubicBezTo>
                <a:cubicBezTo>
                  <a:pt x="331787" y="153987"/>
                  <a:pt x="365125" y="228600"/>
                  <a:pt x="400050" y="371475"/>
                </a:cubicBezTo>
                <a:cubicBezTo>
                  <a:pt x="434975" y="514350"/>
                  <a:pt x="465138" y="914400"/>
                  <a:pt x="514350" y="952500"/>
                </a:cubicBezTo>
                <a:cubicBezTo>
                  <a:pt x="563563" y="990600"/>
                  <a:pt x="622300" y="627063"/>
                  <a:pt x="695325" y="600075"/>
                </a:cubicBezTo>
                <a:cubicBezTo>
                  <a:pt x="768350" y="573088"/>
                  <a:pt x="884238" y="849313"/>
                  <a:pt x="952500" y="790575"/>
                </a:cubicBezTo>
                <a:cubicBezTo>
                  <a:pt x="1020763" y="731838"/>
                  <a:pt x="1066800" y="366712"/>
                  <a:pt x="1104900" y="247650"/>
                </a:cubicBezTo>
                <a:cubicBezTo>
                  <a:pt x="1143000" y="128588"/>
                  <a:pt x="1120775" y="117475"/>
                  <a:pt x="1181100" y="76200"/>
                </a:cubicBezTo>
                <a:cubicBezTo>
                  <a:pt x="1241425" y="34925"/>
                  <a:pt x="1354137" y="17462"/>
                  <a:pt x="1466850" y="0"/>
                </a:cubicBez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4" name="直線コネクタ 33"/>
          <p:cNvCxnSpPr/>
          <p:nvPr/>
        </p:nvCxnSpPr>
        <p:spPr>
          <a:xfrm>
            <a:off x="7016886" y="4343022"/>
            <a:ext cx="6396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9393150" y="4353664"/>
            <a:ext cx="6396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6710727" y="4169196"/>
            <a:ext cx="312906" cy="369332"/>
          </a:xfrm>
          <a:prstGeom prst="rect">
            <a:avLst/>
          </a:prstGeom>
          <a:noFill/>
        </p:spPr>
        <p:txBody>
          <a:bodyPr wrap="none" rtlCol="0">
            <a:spAutoFit/>
          </a:bodyPr>
          <a:lstStyle/>
          <a:p>
            <a:r>
              <a:rPr lang="en-US" altLang="ja-JP" dirty="0">
                <a:solidFill>
                  <a:srgbClr val="00B050"/>
                </a:solidFill>
              </a:rPr>
              <a:t>0</a:t>
            </a:r>
            <a:endParaRPr lang="ja-JP" altLang="en-US" dirty="0">
              <a:solidFill>
                <a:srgbClr val="00B050"/>
              </a:solidFill>
            </a:endParaRPr>
          </a:p>
        </p:txBody>
      </p:sp>
      <p:sp>
        <p:nvSpPr>
          <p:cNvPr id="37" name="テキスト ボックス 36"/>
          <p:cNvSpPr txBox="1"/>
          <p:nvPr/>
        </p:nvSpPr>
        <p:spPr>
          <a:xfrm>
            <a:off x="9368940" y="3888303"/>
            <a:ext cx="1688283" cy="369332"/>
          </a:xfrm>
          <a:prstGeom prst="rect">
            <a:avLst/>
          </a:prstGeom>
          <a:noFill/>
          <a:ln>
            <a:solidFill>
              <a:srgbClr val="00B050"/>
            </a:solidFill>
          </a:ln>
        </p:spPr>
        <p:txBody>
          <a:bodyPr wrap="none" rtlCol="0">
            <a:spAutoFit/>
          </a:bodyPr>
          <a:lstStyle/>
          <a:p>
            <a:r>
              <a:rPr lang="en-US" altLang="ja-JP" dirty="0"/>
              <a:t>No absorption</a:t>
            </a:r>
            <a:endParaRPr lang="ja-JP" altLang="en-US" dirty="0"/>
          </a:p>
        </p:txBody>
      </p:sp>
      <p:sp>
        <p:nvSpPr>
          <p:cNvPr id="38" name="下矢印 37"/>
          <p:cNvSpPr/>
          <p:nvPr/>
        </p:nvSpPr>
        <p:spPr>
          <a:xfrm flipV="1">
            <a:off x="8203483" y="3102013"/>
            <a:ext cx="121158" cy="1226234"/>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a:p>
        </p:txBody>
      </p:sp>
      <p:sp>
        <p:nvSpPr>
          <p:cNvPr id="39" name="テキスト ボックス 38"/>
          <p:cNvSpPr txBox="1"/>
          <p:nvPr/>
        </p:nvSpPr>
        <p:spPr>
          <a:xfrm>
            <a:off x="7536125" y="1967731"/>
            <a:ext cx="292137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ja-JP" dirty="0"/>
              <a:t>If there is absorption signal upwards</a:t>
            </a:r>
            <a:endParaRPr lang="ja-JP" altLang="en-US" dirty="0"/>
          </a:p>
        </p:txBody>
      </p:sp>
      <mc:AlternateContent xmlns:mc="http://schemas.openxmlformats.org/markup-compatibility/2006" xmlns:a14="http://schemas.microsoft.com/office/drawing/2010/main">
        <mc:Choice Requires="a14">
          <p:sp>
            <p:nvSpPr>
              <p:cNvPr id="40" name="テキスト ボックス 39"/>
              <p:cNvSpPr txBox="1"/>
              <p:nvPr/>
            </p:nvSpPr>
            <p:spPr>
              <a:xfrm>
                <a:off x="3203861" y="5815519"/>
                <a:ext cx="1104085" cy="8465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i="1">
                          <a:latin typeface="Cambria Math"/>
                        </a:rPr>
                        <m:t>𝑇</m:t>
                      </m:r>
                      <m:r>
                        <a:rPr lang="en-US" altLang="ja-JP" sz="2400" i="1">
                          <a:latin typeface="Cambria Math"/>
                        </a:rPr>
                        <m:t>=</m:t>
                      </m:r>
                      <m:f>
                        <m:fPr>
                          <m:ctrlPr>
                            <a:rPr lang="en-US" altLang="ja-JP" sz="2400" i="1">
                              <a:latin typeface="Cambria Math" panose="02040503050406030204" pitchFamily="18" charset="0"/>
                            </a:rPr>
                          </m:ctrlPr>
                        </m:fPr>
                        <m:num>
                          <m:r>
                            <a:rPr lang="en-US" altLang="ja-JP" sz="2400" i="1">
                              <a:latin typeface="Cambria Math"/>
                            </a:rPr>
                            <m:t>𝐼</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den>
                      </m:f>
                    </m:oMath>
                  </m:oMathPara>
                </a14:m>
                <a:endParaRPr lang="ja-JP" altLang="en-US" sz="2400" dirty="0"/>
              </a:p>
            </p:txBody>
          </p:sp>
        </mc:Choice>
        <mc:Fallback xmlns="">
          <p:sp>
            <p:nvSpPr>
              <p:cNvPr id="40" name="テキスト ボックス 39"/>
              <p:cNvSpPr txBox="1">
                <a:spLocks noRot="1" noChangeAspect="1" noMove="1" noResize="1" noEditPoints="1" noAdjustHandles="1" noChangeArrowheads="1" noChangeShapeType="1" noTextEdit="1"/>
              </p:cNvSpPr>
              <p:nvPr/>
            </p:nvSpPr>
            <p:spPr>
              <a:xfrm>
                <a:off x="3203861" y="5815519"/>
                <a:ext cx="1104085" cy="846514"/>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2" name="テキスト ボックス 41"/>
              <p:cNvSpPr txBox="1"/>
              <p:nvPr/>
            </p:nvSpPr>
            <p:spPr>
              <a:xfrm>
                <a:off x="7356360" y="5843957"/>
                <a:ext cx="2126800"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i="1">
                          <a:latin typeface="Cambria Math"/>
                        </a:rPr>
                        <m:t>𝐴</m:t>
                      </m:r>
                      <m:r>
                        <a:rPr lang="en-US" altLang="ja-JP" sz="2400" i="1">
                          <a:latin typeface="Cambria Math"/>
                        </a:rPr>
                        <m:t>=−</m:t>
                      </m:r>
                      <m:r>
                        <m:rPr>
                          <m:sty m:val="p"/>
                        </m:rPr>
                        <a:rPr lang="en-US" altLang="ja-JP" sz="2400">
                          <a:latin typeface="Cambria Math"/>
                        </a:rPr>
                        <m:t>log</m:t>
                      </m:r>
                      <m:r>
                        <a:rPr lang="en-US" altLang="ja-JP" sz="2400" i="1">
                          <a:latin typeface="Cambria Math"/>
                        </a:rPr>
                        <m:t>⁡</m:t>
                      </m:r>
                      <m:d>
                        <m:dPr>
                          <m:ctrlPr>
                            <a:rPr lang="en-US" altLang="ja-JP" sz="2400" i="1">
                              <a:latin typeface="Cambria Math" panose="02040503050406030204" pitchFamily="18" charset="0"/>
                            </a:rPr>
                          </m:ctrlPr>
                        </m:dPr>
                        <m:e>
                          <m:f>
                            <m:fPr>
                              <m:ctrlPr>
                                <a:rPr lang="en-US" altLang="ja-JP" sz="2400" i="1">
                                  <a:latin typeface="Cambria Math" panose="02040503050406030204" pitchFamily="18" charset="0"/>
                                </a:rPr>
                              </m:ctrlPr>
                            </m:fPr>
                            <m:num>
                              <m:r>
                                <a:rPr lang="en-US" altLang="ja-JP" sz="2400" i="1">
                                  <a:latin typeface="Cambria Math"/>
                                </a:rPr>
                                <m:t>𝐼</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den>
                          </m:f>
                        </m:e>
                      </m:d>
                    </m:oMath>
                  </m:oMathPara>
                </a14:m>
                <a:endParaRPr lang="ja-JP" altLang="en-US" sz="2400" dirty="0"/>
              </a:p>
            </p:txBody>
          </p:sp>
        </mc:Choice>
        <mc:Fallback xmlns="">
          <p:sp>
            <p:nvSpPr>
              <p:cNvPr id="42" name="テキスト ボックス 41"/>
              <p:cNvSpPr txBox="1">
                <a:spLocks noRot="1" noChangeAspect="1" noMove="1" noResize="1" noEditPoints="1" noAdjustHandles="1" noChangeArrowheads="1" noChangeShapeType="1" noTextEdit="1"/>
              </p:cNvSpPr>
              <p:nvPr/>
            </p:nvSpPr>
            <p:spPr>
              <a:xfrm>
                <a:off x="7356360" y="5843957"/>
                <a:ext cx="2126800" cy="922176"/>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1" name="テキスト ボックス 40"/>
              <p:cNvSpPr txBox="1"/>
              <p:nvPr/>
            </p:nvSpPr>
            <p:spPr>
              <a:xfrm>
                <a:off x="4435554" y="5849228"/>
                <a:ext cx="2237664" cy="8465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i="1" smtClean="0">
                          <a:latin typeface="Cambria Math"/>
                        </a:rPr>
                        <m:t>𝑇</m:t>
                      </m:r>
                      <m:r>
                        <a:rPr lang="en-US" altLang="ja-JP" sz="2400" i="1" smtClean="0">
                          <a:latin typeface="Cambria Math" panose="02040503050406030204" pitchFamily="18" charset="0"/>
                        </a:rPr>
                        <m:t>%</m:t>
                      </m:r>
                      <m:r>
                        <a:rPr lang="en-US" altLang="ja-JP" sz="2400" i="1">
                          <a:latin typeface="Cambria Math"/>
                        </a:rPr>
                        <m:t>=</m:t>
                      </m:r>
                      <m:f>
                        <m:fPr>
                          <m:ctrlPr>
                            <a:rPr lang="en-US" altLang="ja-JP" sz="2400" i="1">
                              <a:latin typeface="Cambria Math" panose="02040503050406030204" pitchFamily="18" charset="0"/>
                            </a:rPr>
                          </m:ctrlPr>
                        </m:fPr>
                        <m:num>
                          <m:r>
                            <a:rPr lang="en-US" altLang="ja-JP" sz="2400" i="1">
                              <a:latin typeface="Cambria Math"/>
                            </a:rPr>
                            <m:t>𝐼</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den>
                      </m:f>
                      <m:r>
                        <a:rPr lang="en-US" altLang="ja-JP" sz="2400" i="1" smtClean="0">
                          <a:latin typeface="Cambria Math" panose="02040503050406030204" pitchFamily="18" charset="0"/>
                          <a:ea typeface="Cambria Math" panose="02040503050406030204" pitchFamily="18" charset="0"/>
                        </a:rPr>
                        <m:t>×</m:t>
                      </m:r>
                      <m:r>
                        <a:rPr lang="en-US" altLang="ja-JP" sz="2400" b="0" i="1" smtClean="0">
                          <a:latin typeface="Cambria Math" panose="02040503050406030204" pitchFamily="18" charset="0"/>
                          <a:ea typeface="Cambria Math" panose="02040503050406030204" pitchFamily="18" charset="0"/>
                        </a:rPr>
                        <m:t>100</m:t>
                      </m:r>
                    </m:oMath>
                  </m:oMathPara>
                </a14:m>
                <a:endParaRPr lang="ja-JP" altLang="en-US" sz="2400" dirty="0"/>
              </a:p>
            </p:txBody>
          </p:sp>
        </mc:Choice>
        <mc:Fallback xmlns="">
          <p:sp>
            <p:nvSpPr>
              <p:cNvPr id="41" name="テキスト ボックス 40"/>
              <p:cNvSpPr txBox="1">
                <a:spLocks noRot="1" noChangeAspect="1" noMove="1" noResize="1" noEditPoints="1" noAdjustHandles="1" noChangeArrowheads="1" noChangeShapeType="1" noTextEdit="1"/>
              </p:cNvSpPr>
              <p:nvPr/>
            </p:nvSpPr>
            <p:spPr>
              <a:xfrm>
                <a:off x="4435554" y="5849228"/>
                <a:ext cx="2237664" cy="846514"/>
              </a:xfrm>
              <a:prstGeom prst="rect">
                <a:avLst/>
              </a:prstGeom>
              <a:blipFill>
                <a:blip r:embed="rId5"/>
                <a:stretch>
                  <a:fillRect/>
                </a:stretch>
              </a:blipFill>
            </p:spPr>
            <p:txBody>
              <a:bodyPr/>
              <a:lstStyle/>
              <a:p>
                <a:r>
                  <a:rPr lang="ja-JP" altLang="en-US">
                    <a:noFill/>
                  </a:rPr>
                  <a:t> </a:t>
                </a:r>
              </a:p>
            </p:txBody>
          </p:sp>
        </mc:Fallback>
      </mc:AlternateContent>
      <p:sp>
        <p:nvSpPr>
          <p:cNvPr id="6" name="テキスト ボックス 5">
            <a:extLst>
              <a:ext uri="{FF2B5EF4-FFF2-40B4-BE49-F238E27FC236}">
                <a16:creationId xmlns:a16="http://schemas.microsoft.com/office/drawing/2014/main" id="{23423616-D0F7-435D-8328-8761F1AAF94F}"/>
              </a:ext>
            </a:extLst>
          </p:cNvPr>
          <p:cNvSpPr txBox="1"/>
          <p:nvPr/>
        </p:nvSpPr>
        <p:spPr>
          <a:xfrm>
            <a:off x="3431377" y="1081136"/>
            <a:ext cx="2266804" cy="461665"/>
          </a:xfrm>
          <a:prstGeom prst="rect">
            <a:avLst/>
          </a:prstGeom>
          <a:solidFill>
            <a:schemeClr val="bg1"/>
          </a:solidFill>
        </p:spPr>
        <p:txBody>
          <a:bodyPr wrap="square" rtlCol="0">
            <a:spAutoFit/>
          </a:bodyPr>
          <a:lstStyle/>
          <a:p>
            <a:r>
              <a:rPr kumimoji="1" lang="en-US" altLang="ja-JP" sz="2400" dirty="0">
                <a:latin typeface="Times New Roman" panose="02020603050405020304" pitchFamily="18" charset="0"/>
                <a:cs typeface="Times New Roman" panose="02020603050405020304" pitchFamily="18" charset="0"/>
              </a:rPr>
              <a:t>Incident light </a:t>
            </a:r>
            <a:r>
              <a:rPr kumimoji="1" lang="en-US" altLang="ja-JP" sz="2400" i="1" dirty="0">
                <a:latin typeface="Times New Roman" panose="02020603050405020304" pitchFamily="18" charset="0"/>
                <a:cs typeface="Times New Roman" panose="02020603050405020304" pitchFamily="18" charset="0"/>
              </a:rPr>
              <a:t>I</a:t>
            </a:r>
            <a:r>
              <a:rPr kumimoji="1" lang="en-US" altLang="ja-JP" sz="2400" baseline="-25000" dirty="0">
                <a:latin typeface="Times New Roman" panose="02020603050405020304" pitchFamily="18" charset="0"/>
                <a:cs typeface="Times New Roman" panose="02020603050405020304" pitchFamily="18" charset="0"/>
              </a:rPr>
              <a:t>0</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43" name="テキスト ボックス 42">
            <a:extLst>
              <a:ext uri="{FF2B5EF4-FFF2-40B4-BE49-F238E27FC236}">
                <a16:creationId xmlns:a16="http://schemas.microsoft.com/office/drawing/2014/main" id="{6716795E-FD02-4804-87EA-2220C0E1471E}"/>
              </a:ext>
            </a:extLst>
          </p:cNvPr>
          <p:cNvSpPr txBox="1"/>
          <p:nvPr/>
        </p:nvSpPr>
        <p:spPr>
          <a:xfrm>
            <a:off x="6405528" y="811055"/>
            <a:ext cx="3595910" cy="830997"/>
          </a:xfrm>
          <a:prstGeom prst="rect">
            <a:avLst/>
          </a:prstGeom>
          <a:solidFill>
            <a:schemeClr val="bg1"/>
          </a:solidFill>
        </p:spPr>
        <p:txBody>
          <a:bodyPr wrap="square" rtlCol="0">
            <a:spAutoFit/>
          </a:bodyPr>
          <a:lstStyle/>
          <a:p>
            <a:r>
              <a:rPr kumimoji="1" lang="en-US" altLang="ja-JP" sz="2400" dirty="0">
                <a:latin typeface="Times New Roman" panose="02020603050405020304" pitchFamily="18" charset="0"/>
                <a:cs typeface="Times New Roman" panose="02020603050405020304" pitchFamily="18" charset="0"/>
              </a:rPr>
              <a:t>Transmittance light </a:t>
            </a:r>
          </a:p>
          <a:p>
            <a:r>
              <a:rPr kumimoji="1" lang="en-US" altLang="ja-JP" sz="2400" i="1" dirty="0">
                <a:latin typeface="Times New Roman" panose="02020603050405020304" pitchFamily="18" charset="0"/>
                <a:cs typeface="Times New Roman" panose="02020603050405020304" pitchFamily="18" charset="0"/>
              </a:rPr>
              <a:t>I</a:t>
            </a:r>
            <a:endParaRPr kumimoji="1" lang="ja-JP" alt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4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down)">
                                      <p:cBhvr>
                                        <p:cTn id="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472147" y="795106"/>
            <a:ext cx="3761977" cy="4232224"/>
          </a:xfrm>
          <a:prstGeom prst="rect">
            <a:avLst/>
          </a:prstGeom>
        </p:spPr>
      </p:pic>
      <p:sp>
        <p:nvSpPr>
          <p:cNvPr id="2" name="タイトル 1"/>
          <p:cNvSpPr>
            <a:spLocks noGrp="1"/>
          </p:cNvSpPr>
          <p:nvPr>
            <p:ph type="title"/>
          </p:nvPr>
        </p:nvSpPr>
        <p:spPr>
          <a:xfrm>
            <a:off x="1847528" y="32049"/>
            <a:ext cx="8229600" cy="763057"/>
          </a:xfrm>
        </p:spPr>
        <p:txBody>
          <a:bodyPr>
            <a:normAutofit/>
          </a:bodyPr>
          <a:lstStyle/>
          <a:p>
            <a:r>
              <a:rPr lang="en-US" altLang="ja-JP" dirty="0"/>
              <a:t>Beer-Lambert law</a:t>
            </a:r>
            <a:endParaRPr kumimoji="1" lang="ja-JP" altLang="en-US" dirty="0"/>
          </a:p>
        </p:txBody>
      </p:sp>
      <p:sp>
        <p:nvSpPr>
          <p:cNvPr id="4" name="テキスト ボックス 3"/>
          <p:cNvSpPr txBox="1"/>
          <p:nvPr/>
        </p:nvSpPr>
        <p:spPr>
          <a:xfrm>
            <a:off x="4346293" y="870157"/>
            <a:ext cx="2191626" cy="461665"/>
          </a:xfrm>
          <a:prstGeom prst="rect">
            <a:avLst/>
          </a:prstGeom>
          <a:noFill/>
        </p:spPr>
        <p:txBody>
          <a:bodyPr wrap="none" rtlCol="0">
            <a:spAutoFit/>
          </a:bodyPr>
          <a:lstStyle/>
          <a:p>
            <a:r>
              <a:rPr lang="en-US" altLang="ja-JP" sz="2400" dirty="0"/>
              <a:t>Lambert’s law</a:t>
            </a:r>
            <a:endParaRPr lang="ja-JP" altLang="en-US" sz="2400" dirty="0"/>
          </a:p>
        </p:txBody>
      </p:sp>
      <p:sp>
        <p:nvSpPr>
          <p:cNvPr id="5" name="テキスト ボックス 4"/>
          <p:cNvSpPr txBox="1"/>
          <p:nvPr/>
        </p:nvSpPr>
        <p:spPr>
          <a:xfrm>
            <a:off x="4340006" y="1936027"/>
            <a:ext cx="1664238" cy="461665"/>
          </a:xfrm>
          <a:prstGeom prst="rect">
            <a:avLst/>
          </a:prstGeom>
          <a:noFill/>
        </p:spPr>
        <p:txBody>
          <a:bodyPr wrap="none" rtlCol="0">
            <a:spAutoFit/>
          </a:bodyPr>
          <a:lstStyle/>
          <a:p>
            <a:r>
              <a:rPr lang="en-US" altLang="ja-JP" sz="2400" dirty="0"/>
              <a:t>Beer’s law</a:t>
            </a:r>
            <a:endParaRPr lang="ja-JP" altLang="en-US" sz="2400" dirty="0"/>
          </a:p>
        </p:txBody>
      </p:sp>
      <p:sp>
        <p:nvSpPr>
          <p:cNvPr id="6" name="テキスト ボックス 5"/>
          <p:cNvSpPr txBox="1"/>
          <p:nvPr/>
        </p:nvSpPr>
        <p:spPr>
          <a:xfrm>
            <a:off x="4340006" y="4119285"/>
            <a:ext cx="2892138" cy="461665"/>
          </a:xfrm>
          <a:prstGeom prst="rect">
            <a:avLst/>
          </a:prstGeom>
          <a:noFill/>
        </p:spPr>
        <p:txBody>
          <a:bodyPr wrap="none" rtlCol="0">
            <a:spAutoFit/>
          </a:bodyPr>
          <a:lstStyle/>
          <a:p>
            <a:r>
              <a:rPr lang="en-US" altLang="ja-JP" sz="2400" b="1" dirty="0"/>
              <a:t>Beer-Lambert law</a:t>
            </a:r>
            <a:endParaRPr lang="ja-JP" altLang="en-US" sz="2400" b="1" dirty="0"/>
          </a:p>
        </p:txBody>
      </p:sp>
      <p:sp>
        <p:nvSpPr>
          <p:cNvPr id="7" name="テキスト ボックス 6"/>
          <p:cNvSpPr txBox="1"/>
          <p:nvPr/>
        </p:nvSpPr>
        <p:spPr>
          <a:xfrm>
            <a:off x="4234124" y="1375218"/>
            <a:ext cx="7891904" cy="461665"/>
          </a:xfrm>
          <a:prstGeom prst="rect">
            <a:avLst/>
          </a:prstGeom>
          <a:noFill/>
        </p:spPr>
        <p:txBody>
          <a:bodyPr wrap="none" rtlCol="0">
            <a:spAutoFit/>
          </a:bodyPr>
          <a:lstStyle/>
          <a:p>
            <a:r>
              <a:rPr lang="en-US" altLang="ja-JP" sz="2400" b="1" dirty="0"/>
              <a:t>Absorbance</a:t>
            </a:r>
            <a:r>
              <a:rPr lang="en-US" altLang="ja-JP" sz="2400" dirty="0"/>
              <a:t> is proportional to the </a:t>
            </a:r>
            <a:r>
              <a:rPr lang="en-US" altLang="ja-JP" sz="2400" dirty="0">
                <a:solidFill>
                  <a:srgbClr val="FF0000"/>
                </a:solidFill>
              </a:rPr>
              <a:t>optical path </a:t>
            </a:r>
            <a:r>
              <a:rPr lang="en-US" altLang="ja-JP" sz="2400" dirty="0" err="1">
                <a:solidFill>
                  <a:srgbClr val="FF0000"/>
                </a:solidFill>
              </a:rPr>
              <a:t>lengt</a:t>
            </a:r>
            <a:r>
              <a:rPr lang="en-US" altLang="ja-JP" sz="2400" dirty="0">
                <a:solidFill>
                  <a:srgbClr val="FF0000"/>
                </a:solidFill>
              </a:rPr>
              <a:t>,</a:t>
            </a:r>
            <a:r>
              <a:rPr lang="en-US" altLang="ja-JP" sz="2400" i="1" dirty="0">
                <a:solidFill>
                  <a:srgbClr val="FF0000"/>
                </a:solidFill>
                <a:latin typeface="Times New Roman" panose="02020603050405020304" pitchFamily="18" charset="0"/>
                <a:cs typeface="Times New Roman" panose="02020603050405020304" pitchFamily="18" charset="0"/>
              </a:rPr>
              <a:t> x.</a:t>
            </a:r>
            <a:endParaRPr lang="ja-JP" altLang="en-US" sz="2400" dirty="0"/>
          </a:p>
        </p:txBody>
      </p:sp>
      <mc:AlternateContent xmlns:mc="http://schemas.openxmlformats.org/markup-compatibility/2006" xmlns:a14="http://schemas.microsoft.com/office/drawing/2010/main">
        <mc:Choice Requires="a14">
          <p:sp>
            <p:nvSpPr>
              <p:cNvPr id="10" name="テキスト ボックス 9"/>
              <p:cNvSpPr txBox="1"/>
              <p:nvPr/>
            </p:nvSpPr>
            <p:spPr>
              <a:xfrm>
                <a:off x="2659257" y="5484190"/>
                <a:ext cx="6807120" cy="74546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14:m>
                  <m:oMath xmlns:m="http://schemas.openxmlformats.org/officeDocument/2006/math">
                    <m:r>
                      <a:rPr lang="en-US" altLang="ja-JP" sz="2400" i="1" smtClean="0">
                        <a:latin typeface="Cambria Math"/>
                      </a:rPr>
                      <m:t>𝐴</m:t>
                    </m:r>
                    <m:r>
                      <a:rPr lang="en-US" altLang="ja-JP" sz="2400" i="1" smtClean="0">
                        <a:latin typeface="Cambria Math"/>
                      </a:rPr>
                      <m:t>=−</m:t>
                    </m:r>
                    <m:func>
                      <m:funcPr>
                        <m:ctrlPr>
                          <a:rPr lang="en-US" altLang="ja-JP" sz="2400" i="1">
                            <a:latin typeface="Cambria Math" panose="02040503050406030204" pitchFamily="18" charset="0"/>
                          </a:rPr>
                        </m:ctrlPr>
                      </m:funcPr>
                      <m:fName>
                        <m:r>
                          <m:rPr>
                            <m:sty m:val="p"/>
                          </m:rPr>
                          <a:rPr lang="en-US" altLang="ja-JP" sz="2400">
                            <a:latin typeface="Cambria Math"/>
                          </a:rPr>
                          <m:t>log</m:t>
                        </m:r>
                      </m:fName>
                      <m:e>
                        <m:d>
                          <m:dPr>
                            <m:ctrlPr>
                              <a:rPr lang="en-US" altLang="ja-JP" sz="2400" i="1">
                                <a:latin typeface="Cambria Math" panose="02040503050406030204" pitchFamily="18" charset="0"/>
                              </a:rPr>
                            </m:ctrlPr>
                          </m:dPr>
                          <m:e>
                            <m:f>
                              <m:fPr>
                                <m:ctrlPr>
                                  <a:rPr lang="en-US" altLang="ja-JP" sz="2400" i="1">
                                    <a:latin typeface="Cambria Math" panose="02040503050406030204" pitchFamily="18" charset="0"/>
                                  </a:rPr>
                                </m:ctrlPr>
                              </m:fPr>
                              <m:num>
                                <m:r>
                                  <a:rPr lang="en-US" altLang="ja-JP" sz="2400" i="1">
                                    <a:latin typeface="Cambria Math"/>
                                  </a:rPr>
                                  <m:t>𝐼</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den>
                            </m:f>
                          </m:e>
                        </m:d>
                      </m:e>
                    </m:func>
                    <m:r>
                      <a:rPr lang="en-US" altLang="ja-JP" sz="2400" i="1">
                        <a:latin typeface="Cambria Math"/>
                      </a:rPr>
                      <m:t>=</m:t>
                    </m:r>
                    <m:r>
                      <a:rPr lang="ja-JP" altLang="en-US" sz="2400" i="1">
                        <a:latin typeface="Cambria Math"/>
                      </a:rPr>
                      <m:t>𝜀</m:t>
                    </m:r>
                    <m:d>
                      <m:dPr>
                        <m:ctrlPr>
                          <a:rPr lang="en-US" altLang="ja-JP" sz="2400" i="1">
                            <a:latin typeface="Cambria Math" panose="02040503050406030204" pitchFamily="18" charset="0"/>
                          </a:rPr>
                        </m:ctrlPr>
                      </m:dPr>
                      <m:e>
                        <m:r>
                          <m:rPr>
                            <m:nor/>
                          </m:rPr>
                          <a:rPr lang="en-US" altLang="ja-JP" sz="2400">
                            <a:latin typeface="Cambria Math"/>
                          </a:rPr>
                          <m:t>L</m:t>
                        </m:r>
                        <m:sSup>
                          <m:sSupPr>
                            <m:ctrlPr>
                              <a:rPr lang="en-US" altLang="ja-JP" sz="2400" i="1">
                                <a:latin typeface="Cambria Math" panose="02040503050406030204" pitchFamily="18" charset="0"/>
                              </a:rPr>
                            </m:ctrlPr>
                          </m:sSupPr>
                          <m:e>
                            <m:r>
                              <m:rPr>
                                <m:nor/>
                              </m:rPr>
                              <a:rPr lang="en-US" altLang="ja-JP" sz="2400">
                                <a:latin typeface="Cambria Math"/>
                              </a:rPr>
                              <m:t>mol</m:t>
                            </m:r>
                          </m:e>
                          <m:sup>
                            <m:r>
                              <a:rPr lang="en-US" altLang="ja-JP" sz="2400" i="1">
                                <a:latin typeface="Cambria Math"/>
                              </a:rPr>
                              <m:t>−1</m:t>
                            </m:r>
                          </m:sup>
                        </m:sSup>
                        <m:sSup>
                          <m:sSupPr>
                            <m:ctrlPr>
                              <a:rPr lang="en-US" altLang="ja-JP" sz="2400" i="1">
                                <a:latin typeface="Cambria Math" panose="02040503050406030204" pitchFamily="18" charset="0"/>
                              </a:rPr>
                            </m:ctrlPr>
                          </m:sSupPr>
                          <m:e>
                            <m:r>
                              <m:rPr>
                                <m:nor/>
                              </m:rPr>
                              <a:rPr lang="en-US" altLang="ja-JP" sz="2400">
                                <a:latin typeface="Cambria Math"/>
                              </a:rPr>
                              <m:t>cm</m:t>
                            </m:r>
                          </m:e>
                          <m:sup>
                            <m:r>
                              <a:rPr lang="en-US" altLang="ja-JP" sz="2400" i="1">
                                <a:latin typeface="Cambria Math"/>
                              </a:rPr>
                              <m:t>−1</m:t>
                            </m:r>
                          </m:sup>
                        </m:sSup>
                      </m:e>
                    </m:d>
                    <m:r>
                      <a:rPr lang="en-US" altLang="ja-JP" sz="2400" i="1">
                        <a:latin typeface="Cambria Math"/>
                      </a:rPr>
                      <m:t>𝐶</m:t>
                    </m:r>
                    <m:r>
                      <a:rPr lang="en-US" altLang="ja-JP" sz="2400" i="1">
                        <a:latin typeface="Cambria Math"/>
                      </a:rPr>
                      <m:t>(</m:t>
                    </m:r>
                    <m:r>
                      <m:rPr>
                        <m:nor/>
                      </m:rPr>
                      <a:rPr lang="en-US" altLang="ja-JP" sz="2400">
                        <a:latin typeface="Cambria Math"/>
                      </a:rPr>
                      <m:t>mol</m:t>
                    </m:r>
                    <m:sSup>
                      <m:sSupPr>
                        <m:ctrlPr>
                          <a:rPr lang="en-US" altLang="ja-JP" sz="2400" i="1">
                            <a:latin typeface="Cambria Math" panose="02040503050406030204" pitchFamily="18" charset="0"/>
                          </a:rPr>
                        </m:ctrlPr>
                      </m:sSupPr>
                      <m:e>
                        <m:r>
                          <m:rPr>
                            <m:nor/>
                          </m:rPr>
                          <a:rPr lang="en-US" altLang="ja-JP" sz="2400">
                            <a:latin typeface="Cambria Math"/>
                          </a:rPr>
                          <m:t>L</m:t>
                        </m:r>
                      </m:e>
                      <m:sup>
                        <m:r>
                          <a:rPr lang="en-US" altLang="ja-JP" sz="2400" i="1">
                            <a:latin typeface="Cambria Math"/>
                          </a:rPr>
                          <m:t>−1</m:t>
                        </m:r>
                      </m:sup>
                    </m:sSup>
                    <m:r>
                      <a:rPr lang="en-US" altLang="ja-JP" sz="2400" i="1">
                        <a:latin typeface="Cambria Math"/>
                      </a:rPr>
                      <m:t>)</m:t>
                    </m:r>
                  </m:oMath>
                </a14:m>
                <a:r>
                  <a:rPr lang="en-US" altLang="ja-JP" sz="2400" dirty="0"/>
                  <a:t> </a:t>
                </a:r>
                <a14:m>
                  <m:oMath xmlns:m="http://schemas.openxmlformats.org/officeDocument/2006/math">
                    <m:r>
                      <a:rPr lang="en-US" altLang="ja-JP" sz="2400" i="1">
                        <a:latin typeface="Cambria Math" panose="02040503050406030204" pitchFamily="18" charset="0"/>
                      </a:rPr>
                      <m:t>𝑥</m:t>
                    </m:r>
                    <m:r>
                      <a:rPr lang="en-US" altLang="ja-JP" sz="2400" i="1">
                        <a:latin typeface="Cambria Math"/>
                      </a:rPr>
                      <m:t>(</m:t>
                    </m:r>
                    <m:r>
                      <m:rPr>
                        <m:nor/>
                      </m:rPr>
                      <a:rPr lang="en-US" altLang="ja-JP" sz="2400">
                        <a:latin typeface="Cambria Math"/>
                      </a:rPr>
                      <m:t>cm</m:t>
                    </m:r>
                    <m:r>
                      <a:rPr lang="en-US" altLang="ja-JP" sz="2400" i="1">
                        <a:latin typeface="Cambria Math"/>
                      </a:rPr>
                      <m:t>)</m:t>
                    </m:r>
                  </m:oMath>
                </a14:m>
                <a:endParaRPr lang="ja-JP" altLang="en-US" sz="2400"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2659257" y="5484190"/>
                <a:ext cx="6807120" cy="745460"/>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正方形/長方形 10"/>
              <p:cNvSpPr/>
              <p:nvPr/>
            </p:nvSpPr>
            <p:spPr>
              <a:xfrm>
                <a:off x="3877869" y="6385156"/>
                <a:ext cx="6670416" cy="461665"/>
              </a:xfrm>
              <a:prstGeom prst="rect">
                <a:avLst/>
              </a:prstGeom>
            </p:spPr>
            <p:txBody>
              <a:bodyPr wrap="none">
                <a:spAutoFit/>
              </a:bodyPr>
              <a:lstStyle/>
              <a:p>
                <a14:m>
                  <m:oMath xmlns:m="http://schemas.openxmlformats.org/officeDocument/2006/math">
                    <m:r>
                      <a:rPr lang="ja-JP" altLang="en-US" sz="2400" i="1">
                        <a:latin typeface="Cambria Math"/>
                      </a:rPr>
                      <m:t>𝜀</m:t>
                    </m:r>
                    <m:r>
                      <a:rPr lang="en-US" altLang="ja-JP" sz="2400" i="1">
                        <a:latin typeface="Cambria Math"/>
                      </a:rPr>
                      <m:t>(</m:t>
                    </m:r>
                    <m:r>
                      <m:rPr>
                        <m:nor/>
                      </m:rPr>
                      <a:rPr lang="en-US" altLang="ja-JP" sz="2400">
                        <a:latin typeface="Cambria Math"/>
                      </a:rPr>
                      <m:t>L</m:t>
                    </m:r>
                    <m:sSup>
                      <m:sSupPr>
                        <m:ctrlPr>
                          <a:rPr lang="en-US" altLang="ja-JP" sz="2400" i="1">
                            <a:latin typeface="Cambria Math" panose="02040503050406030204" pitchFamily="18" charset="0"/>
                          </a:rPr>
                        </m:ctrlPr>
                      </m:sSupPr>
                      <m:e>
                        <m:r>
                          <m:rPr>
                            <m:nor/>
                          </m:rPr>
                          <a:rPr lang="en-US" altLang="ja-JP" sz="2400">
                            <a:latin typeface="Cambria Math"/>
                          </a:rPr>
                          <m:t>mol</m:t>
                        </m:r>
                      </m:e>
                      <m:sup>
                        <m:r>
                          <a:rPr lang="en-US" altLang="ja-JP" sz="2400" i="1">
                            <a:latin typeface="Cambria Math"/>
                          </a:rPr>
                          <m:t>−1</m:t>
                        </m:r>
                      </m:sup>
                    </m:sSup>
                    <m:sSup>
                      <m:sSupPr>
                        <m:ctrlPr>
                          <a:rPr lang="en-US" altLang="ja-JP" sz="2400" i="1">
                            <a:latin typeface="Cambria Math" panose="02040503050406030204" pitchFamily="18" charset="0"/>
                          </a:rPr>
                        </m:ctrlPr>
                      </m:sSupPr>
                      <m:e>
                        <m:r>
                          <m:rPr>
                            <m:nor/>
                          </m:rPr>
                          <a:rPr lang="en-US" altLang="ja-JP" sz="2400">
                            <a:latin typeface="Cambria Math"/>
                          </a:rPr>
                          <m:t>cm</m:t>
                        </m:r>
                      </m:e>
                      <m:sup>
                        <m:r>
                          <a:rPr lang="en-US" altLang="ja-JP" sz="2400" i="1">
                            <a:latin typeface="Cambria Math"/>
                          </a:rPr>
                          <m:t>−1</m:t>
                        </m:r>
                      </m:sup>
                    </m:sSup>
                    <m:r>
                      <a:rPr lang="en-US" altLang="ja-JP" sz="2400" i="1">
                        <a:latin typeface="Cambria Math"/>
                      </a:rPr>
                      <m:t>)</m:t>
                    </m:r>
                  </m:oMath>
                </a14:m>
                <a:r>
                  <a:rPr lang="ja-JP" altLang="en-US" sz="2400" dirty="0"/>
                  <a:t> </a:t>
                </a:r>
                <a:r>
                  <a:rPr lang="en-US" altLang="ja-JP" sz="2400" dirty="0"/>
                  <a:t>;</a:t>
                </a:r>
                <a:r>
                  <a:rPr lang="en-US" altLang="ja-JP" sz="2400" b="1" dirty="0"/>
                  <a:t>molar absorption coefficient</a:t>
                </a:r>
              </a:p>
            </p:txBody>
          </p:sp>
        </mc:Choice>
        <mc:Fallback xmlns="">
          <p:sp>
            <p:nvSpPr>
              <p:cNvPr id="11" name="正方形/長方形 10"/>
              <p:cNvSpPr>
                <a:spLocks noRot="1" noChangeAspect="1" noMove="1" noResize="1" noEditPoints="1" noAdjustHandles="1" noChangeArrowheads="1" noChangeShapeType="1" noTextEdit="1"/>
              </p:cNvSpPr>
              <p:nvPr/>
            </p:nvSpPr>
            <p:spPr>
              <a:xfrm>
                <a:off x="3877869" y="6385156"/>
                <a:ext cx="6670416" cy="461665"/>
              </a:xfrm>
              <a:prstGeom prst="rect">
                <a:avLst/>
              </a:prstGeom>
              <a:blipFill>
                <a:blip r:embed="rId5"/>
                <a:stretch>
                  <a:fillRect t="-9211" r="-548" b="-3026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3" name="テキスト ボックス 12"/>
              <p:cNvSpPr txBox="1"/>
              <p:nvPr/>
            </p:nvSpPr>
            <p:spPr>
              <a:xfrm>
                <a:off x="4509287" y="2986212"/>
                <a:ext cx="2496837" cy="9684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trlPr>
                            <a:rPr lang="ja-JP" altLang="en-US" sz="2400" i="1" smtClean="0">
                              <a:latin typeface="Cambria Math" panose="02040503050406030204" pitchFamily="18" charset="0"/>
                            </a:rPr>
                          </m:ctrlPr>
                        </m:naryPr>
                        <m:sub>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sub>
                        <m:sup>
                          <m:r>
                            <a:rPr lang="en-US" altLang="ja-JP" sz="2400" i="1">
                              <a:latin typeface="Cambria Math"/>
                            </a:rPr>
                            <m:t>𝐼</m:t>
                          </m:r>
                        </m:sup>
                        <m:e>
                          <m:f>
                            <m:fPr>
                              <m:ctrlPr>
                                <a:rPr lang="en-US" altLang="ja-JP" sz="2400" i="1">
                                  <a:latin typeface="Cambria Math" panose="02040503050406030204" pitchFamily="18" charset="0"/>
                                </a:rPr>
                              </m:ctrlPr>
                            </m:fPr>
                            <m:num>
                              <m:r>
                                <a:rPr lang="en-US" altLang="ja-JP" sz="2400" i="1">
                                  <a:latin typeface="Cambria Math"/>
                                </a:rPr>
                                <m:t>1</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𝑥</m:t>
                                  </m:r>
                                </m:sub>
                              </m:sSub>
                            </m:den>
                          </m:f>
                          <m:r>
                            <a:rPr lang="en-US" altLang="ja-JP" sz="2400" i="1">
                              <a:latin typeface="Cambria Math"/>
                            </a:rPr>
                            <m:t>𝑑</m:t>
                          </m:r>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𝑥</m:t>
                              </m:r>
                            </m:sub>
                          </m:sSub>
                        </m:e>
                      </m:nary>
                      <m:r>
                        <a:rPr lang="en-US" altLang="ja-JP" sz="2400" i="1">
                          <a:latin typeface="Cambria Math"/>
                        </a:rPr>
                        <m:t>=</m:t>
                      </m:r>
                      <m:sSub>
                        <m:sSubPr>
                          <m:ctrlPr>
                            <a:rPr lang="en-US" altLang="ja-JP" sz="2400" i="1">
                              <a:latin typeface="Cambria Math" panose="02040503050406030204" pitchFamily="18" charset="0"/>
                            </a:rPr>
                          </m:ctrlPr>
                        </m:sSubPr>
                        <m:e>
                          <m:r>
                            <a:rPr lang="en-US" altLang="ja-JP" sz="2400" i="1">
                              <a:latin typeface="Cambria Math"/>
                            </a:rPr>
                            <m:t>𝑘</m:t>
                          </m:r>
                        </m:e>
                        <m:sub>
                          <m:r>
                            <a:rPr lang="en-US" altLang="ja-JP" sz="2400" i="1">
                              <a:latin typeface="Cambria Math"/>
                            </a:rPr>
                            <m:t>2</m:t>
                          </m:r>
                        </m:sub>
                      </m:sSub>
                      <m:r>
                        <a:rPr lang="en-US" altLang="ja-JP" sz="2400" b="0" i="1" smtClean="0">
                          <a:latin typeface="Cambria Math" panose="02040503050406030204" pitchFamily="18" charset="0"/>
                        </a:rPr>
                        <m:t>𝐴</m:t>
                      </m:r>
                    </m:oMath>
                  </m:oMathPara>
                </a14:m>
                <a:endParaRPr lang="ja-JP" altLang="en-US" sz="24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4509287" y="2986212"/>
                <a:ext cx="2496837" cy="968470"/>
              </a:xfrm>
              <a:prstGeom prst="rect">
                <a:avLst/>
              </a:prstGeom>
              <a:blipFill>
                <a:blip r:embed="rId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7961501" y="3116654"/>
                <a:ext cx="2898870" cy="8465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i="1" smtClean="0">
                          <a:latin typeface="Cambria Math"/>
                        </a:rPr>
                        <m:t>−</m:t>
                      </m:r>
                      <m:func>
                        <m:funcPr>
                          <m:ctrlPr>
                            <a:rPr lang="en-US" altLang="ja-JP" sz="2400" i="1">
                              <a:latin typeface="Cambria Math" panose="02040503050406030204" pitchFamily="18" charset="0"/>
                            </a:rPr>
                          </m:ctrlPr>
                        </m:funcPr>
                        <m:fName>
                          <m:r>
                            <m:rPr>
                              <m:sty m:val="p"/>
                            </m:rPr>
                            <a:rPr lang="en-US" altLang="ja-JP" sz="2400">
                              <a:latin typeface="Cambria Math"/>
                            </a:rPr>
                            <m:t>log</m:t>
                          </m:r>
                        </m:fName>
                        <m:e>
                          <m:f>
                            <m:fPr>
                              <m:ctrlPr>
                                <a:rPr lang="en-US" altLang="ja-JP" sz="2400" i="1">
                                  <a:latin typeface="Cambria Math" panose="02040503050406030204" pitchFamily="18" charset="0"/>
                                </a:rPr>
                              </m:ctrlPr>
                            </m:fPr>
                            <m:num>
                              <m:r>
                                <a:rPr lang="en-US" altLang="ja-JP" sz="2400" i="1">
                                  <a:latin typeface="Cambria Math"/>
                                </a:rPr>
                                <m:t>𝐼</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den>
                          </m:f>
                        </m:e>
                      </m:func>
                      <m:r>
                        <a:rPr lang="en-US" altLang="ja-JP" sz="2400" i="1">
                          <a:latin typeface="Cambria Math"/>
                        </a:rPr>
                        <m:t>=2.303</m:t>
                      </m:r>
                      <m:sSub>
                        <m:sSubPr>
                          <m:ctrlPr>
                            <a:rPr lang="en-US" altLang="ja-JP" sz="2400" i="1">
                              <a:latin typeface="Cambria Math" panose="02040503050406030204" pitchFamily="18" charset="0"/>
                            </a:rPr>
                          </m:ctrlPr>
                        </m:sSubPr>
                        <m:e>
                          <m:r>
                            <a:rPr lang="en-US" altLang="ja-JP" sz="2400" i="1">
                              <a:latin typeface="Cambria Math"/>
                            </a:rPr>
                            <m:t>𝑘</m:t>
                          </m:r>
                        </m:e>
                        <m:sub>
                          <m:r>
                            <a:rPr lang="en-US" altLang="ja-JP" sz="2400" i="1">
                              <a:latin typeface="Cambria Math"/>
                            </a:rPr>
                            <m:t>2</m:t>
                          </m:r>
                        </m:sub>
                      </m:sSub>
                      <m:r>
                        <a:rPr lang="en-US" altLang="ja-JP" sz="2400" b="0" i="1" smtClean="0">
                          <a:latin typeface="Cambria Math" panose="02040503050406030204" pitchFamily="18" charset="0"/>
                        </a:rPr>
                        <m:t>𝐴</m:t>
                      </m:r>
                    </m:oMath>
                  </m:oMathPara>
                </a14:m>
                <a:endParaRPr lang="ja-JP" altLang="en-US" sz="24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7961501" y="3116654"/>
                <a:ext cx="2898870" cy="846514"/>
              </a:xfrm>
              <a:prstGeom prst="rect">
                <a:avLst/>
              </a:prstGeom>
              <a:blipFill>
                <a:blip r:embed="rId7"/>
                <a:stretch>
                  <a:fillRect/>
                </a:stretch>
              </a:blipFill>
            </p:spPr>
            <p:txBody>
              <a:bodyPr/>
              <a:lstStyle/>
              <a:p>
                <a:r>
                  <a:rPr lang="ja-JP" altLang="en-US">
                    <a:noFill/>
                  </a:rPr>
                  <a:t> </a:t>
                </a:r>
              </a:p>
            </p:txBody>
          </p:sp>
        </mc:Fallback>
      </mc:AlternateContent>
      <p:sp>
        <p:nvSpPr>
          <p:cNvPr id="15" name="右矢印 14"/>
          <p:cNvSpPr/>
          <p:nvPr/>
        </p:nvSpPr>
        <p:spPr>
          <a:xfrm>
            <a:off x="7210386" y="3109495"/>
            <a:ext cx="489204" cy="484632"/>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ja-JP" altLang="en-US"/>
          </a:p>
        </p:txBody>
      </p:sp>
      <p:sp>
        <p:nvSpPr>
          <p:cNvPr id="16" name="角丸四角形 15"/>
          <p:cNvSpPr/>
          <p:nvPr/>
        </p:nvSpPr>
        <p:spPr>
          <a:xfrm>
            <a:off x="4199524" y="795106"/>
            <a:ext cx="7992476" cy="32951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屈折矢印 17"/>
          <p:cNvSpPr/>
          <p:nvPr/>
        </p:nvSpPr>
        <p:spPr>
          <a:xfrm rot="5400000">
            <a:off x="2886736" y="3092377"/>
            <a:ext cx="2187595" cy="731520"/>
          </a:xfrm>
          <a:prstGeom prst="ben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3630490" y="2369816"/>
            <a:ext cx="594302"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テキスト ボックス 19">
            <a:extLst>
              <a:ext uri="{FF2B5EF4-FFF2-40B4-BE49-F238E27FC236}">
                <a16:creationId xmlns:a16="http://schemas.microsoft.com/office/drawing/2014/main" id="{BE4CF828-847E-40F1-B370-C9604617CD96}"/>
              </a:ext>
            </a:extLst>
          </p:cNvPr>
          <p:cNvSpPr txBox="1"/>
          <p:nvPr/>
        </p:nvSpPr>
        <p:spPr>
          <a:xfrm>
            <a:off x="4199524" y="2466516"/>
            <a:ext cx="7789312" cy="461665"/>
          </a:xfrm>
          <a:prstGeom prst="rect">
            <a:avLst/>
          </a:prstGeom>
          <a:noFill/>
        </p:spPr>
        <p:txBody>
          <a:bodyPr wrap="none" rtlCol="0">
            <a:spAutoFit/>
          </a:bodyPr>
          <a:lstStyle/>
          <a:p>
            <a:r>
              <a:rPr lang="en-US" altLang="ja-JP" sz="2400" b="1" dirty="0"/>
              <a:t>Absorbance</a:t>
            </a:r>
            <a:r>
              <a:rPr lang="en-US" altLang="ja-JP" sz="2400" dirty="0"/>
              <a:t> is proportional to the</a:t>
            </a:r>
            <a:r>
              <a:rPr lang="en-US" altLang="ja-JP" sz="2400" dirty="0">
                <a:solidFill>
                  <a:srgbClr val="FF0000"/>
                </a:solidFill>
              </a:rPr>
              <a:t> volume molarity,</a:t>
            </a:r>
            <a:r>
              <a:rPr lang="en-US" altLang="ja-JP" sz="2400" i="1" dirty="0">
                <a:solidFill>
                  <a:srgbClr val="FF0000"/>
                </a:solidFill>
                <a:latin typeface="Times New Roman" panose="02020603050405020304" pitchFamily="18" charset="0"/>
                <a:cs typeface="Times New Roman" panose="02020603050405020304" pitchFamily="18" charset="0"/>
              </a:rPr>
              <a:t> C.</a:t>
            </a:r>
            <a:endParaRPr lang="ja-JP" altLang="en-US" sz="2400" dirty="0"/>
          </a:p>
        </p:txBody>
      </p:sp>
      <p:sp>
        <p:nvSpPr>
          <p:cNvPr id="17" name="テキスト ボックス 16">
            <a:extLst>
              <a:ext uri="{FF2B5EF4-FFF2-40B4-BE49-F238E27FC236}">
                <a16:creationId xmlns:a16="http://schemas.microsoft.com/office/drawing/2014/main" id="{5D6D1AD8-308E-4C37-8D57-E44AB009FD82}"/>
              </a:ext>
            </a:extLst>
          </p:cNvPr>
          <p:cNvSpPr txBox="1"/>
          <p:nvPr/>
        </p:nvSpPr>
        <p:spPr>
          <a:xfrm>
            <a:off x="3077600" y="1375667"/>
            <a:ext cx="1090552" cy="646331"/>
          </a:xfrm>
          <a:prstGeom prst="rect">
            <a:avLst/>
          </a:prstGeom>
          <a:solidFill>
            <a:schemeClr val="bg1"/>
          </a:solidFill>
        </p:spPr>
        <p:txBody>
          <a:bodyPr wrap="square" rtlCol="0">
            <a:spAutoFit/>
          </a:bodyPr>
          <a:lstStyle/>
          <a:p>
            <a:r>
              <a:rPr kumimoji="1" lang="en-US" altLang="ja-JP" dirty="0">
                <a:latin typeface="Times New Roman" panose="02020603050405020304" pitchFamily="18" charset="0"/>
                <a:cs typeface="Times New Roman" panose="02020603050405020304" pitchFamily="18" charset="0"/>
              </a:rPr>
              <a:t>molarity</a:t>
            </a:r>
          </a:p>
          <a:p>
            <a:r>
              <a:rPr lang="en-US" altLang="ja-JP" dirty="0">
                <a:latin typeface="Times New Roman" panose="02020603050405020304" pitchFamily="18" charset="0"/>
                <a:cs typeface="Times New Roman" panose="02020603050405020304" pitchFamily="18" charset="0"/>
              </a:rPr>
              <a:t>/mol L</a:t>
            </a:r>
            <a:r>
              <a:rPr lang="en-US" altLang="ja-JP" baseline="30000" dirty="0">
                <a:latin typeface="Times New Roman" panose="02020603050405020304" pitchFamily="18" charset="0"/>
                <a:cs typeface="Times New Roman" panose="02020603050405020304" pitchFamily="18" charset="0"/>
              </a:rPr>
              <a:t>-1</a:t>
            </a:r>
            <a:endParaRPr kumimoji="1" lang="ja-JP" altLang="en-US" baseline="30000" dirty="0">
              <a:latin typeface="Times New Roman" panose="02020603050405020304" pitchFamily="18" charset="0"/>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C5617960-2EC3-45C9-9798-BF7219DC89BE}"/>
              </a:ext>
            </a:extLst>
          </p:cNvPr>
          <p:cNvSpPr txBox="1"/>
          <p:nvPr/>
        </p:nvSpPr>
        <p:spPr>
          <a:xfrm>
            <a:off x="11031666" y="3223679"/>
            <a:ext cx="1047082" cy="461665"/>
          </a:xfrm>
          <a:prstGeom prst="rect">
            <a:avLst/>
          </a:prstGeom>
          <a:noFill/>
        </p:spPr>
        <p:txBody>
          <a:bodyPr wrap="none" rtlCol="0">
            <a:spAutoFit/>
          </a:bodyPr>
          <a:lstStyle/>
          <a:p>
            <a:r>
              <a:rPr kumimoji="1" lang="en-US" altLang="ja-JP" sz="2400" i="1" dirty="0">
                <a:latin typeface="Times New Roman" panose="02020603050405020304" pitchFamily="18" charset="0"/>
                <a:cs typeface="Times New Roman" panose="02020603050405020304" pitchFamily="18" charset="0"/>
              </a:rPr>
              <a:t>A:C,dx</a:t>
            </a:r>
            <a:endParaRPr kumimoji="1" lang="ja-JP" altLang="en-US" sz="2400" i="1" dirty="0">
              <a:latin typeface="Times New Roman" panose="02020603050405020304" pitchFamily="18" charset="0"/>
              <a:cs typeface="Times New Roman" panose="02020603050405020304" pitchFamily="18" charset="0"/>
            </a:endParaRPr>
          </a:p>
        </p:txBody>
      </p:sp>
      <p:sp>
        <p:nvSpPr>
          <p:cNvPr id="22" name="正方形/長方形 21">
            <a:extLst>
              <a:ext uri="{FF2B5EF4-FFF2-40B4-BE49-F238E27FC236}">
                <a16:creationId xmlns:a16="http://schemas.microsoft.com/office/drawing/2014/main" id="{19880E25-3D0F-46F2-B285-059334EED5E9}"/>
              </a:ext>
            </a:extLst>
          </p:cNvPr>
          <p:cNvSpPr/>
          <p:nvPr/>
        </p:nvSpPr>
        <p:spPr>
          <a:xfrm>
            <a:off x="583096" y="4647672"/>
            <a:ext cx="3585056" cy="431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a:solidFill>
                  <a:schemeClr val="tx1"/>
                </a:solidFill>
                <a:latin typeface="Times New Roman" panose="02020603050405020304" pitchFamily="18" charset="0"/>
                <a:cs typeface="Times New Roman" panose="02020603050405020304" pitchFamily="18" charset="0"/>
              </a:rPr>
              <a:t>    </a:t>
            </a:r>
            <a:r>
              <a:rPr lang="en-US" altLang="ja-JP" sz="2400" dirty="0" err="1">
                <a:solidFill>
                  <a:schemeClr val="tx1"/>
                </a:solidFill>
                <a:latin typeface="Times New Roman" panose="02020603050405020304" pitchFamily="18" charset="0"/>
                <a:cs typeface="Times New Roman" panose="02020603050405020304" pitchFamily="18" charset="0"/>
              </a:rPr>
              <a:t>d</a:t>
            </a:r>
            <a:r>
              <a:rPr lang="en-US" altLang="ja-JP" sz="2400" i="1" dirty="0" err="1">
                <a:solidFill>
                  <a:schemeClr val="tx1"/>
                </a:solidFill>
                <a:latin typeface="Times New Roman" panose="02020603050405020304" pitchFamily="18" charset="0"/>
                <a:cs typeface="Times New Roman" panose="02020603050405020304" pitchFamily="18" charset="0"/>
              </a:rPr>
              <a:t>I</a:t>
            </a:r>
            <a:r>
              <a:rPr lang="en-US" altLang="ja-JP" sz="2400" i="1" baseline="-25000" dirty="0" err="1">
                <a:solidFill>
                  <a:schemeClr val="tx1"/>
                </a:solidFill>
                <a:latin typeface="Times New Roman" panose="02020603050405020304" pitchFamily="18" charset="0"/>
                <a:cs typeface="Times New Roman" panose="02020603050405020304" pitchFamily="18" charset="0"/>
              </a:rPr>
              <a:t>x</a:t>
            </a:r>
            <a:r>
              <a:rPr lang="en-US" altLang="ja-JP" sz="2400" dirty="0">
                <a:solidFill>
                  <a:schemeClr val="tx1"/>
                </a:solidFill>
                <a:latin typeface="Times New Roman" panose="02020603050405020304" pitchFamily="18" charset="0"/>
                <a:cs typeface="Times New Roman" panose="02020603050405020304" pitchFamily="18" charset="0"/>
              </a:rPr>
              <a:t>= </a:t>
            </a:r>
            <a:r>
              <a:rPr lang="en-US" altLang="ja-JP" sz="2400" i="1" dirty="0" err="1">
                <a:solidFill>
                  <a:schemeClr val="tx1"/>
                </a:solidFill>
                <a:latin typeface="Times New Roman" panose="02020603050405020304" pitchFamily="18" charset="0"/>
                <a:cs typeface="Times New Roman" panose="02020603050405020304" pitchFamily="18" charset="0"/>
              </a:rPr>
              <a:t>kI</a:t>
            </a:r>
            <a:r>
              <a:rPr lang="en-US" altLang="ja-JP" sz="2400" i="1" baseline="-25000" dirty="0" err="1">
                <a:solidFill>
                  <a:schemeClr val="tx1"/>
                </a:solidFill>
                <a:latin typeface="Times New Roman" panose="02020603050405020304" pitchFamily="18" charset="0"/>
                <a:cs typeface="Times New Roman" panose="02020603050405020304" pitchFamily="18" charset="0"/>
              </a:rPr>
              <a:t>x</a:t>
            </a:r>
            <a:r>
              <a:rPr lang="en-US" altLang="ja-JP" sz="2400" i="1" dirty="0" err="1">
                <a:solidFill>
                  <a:schemeClr val="tx1"/>
                </a:solidFill>
                <a:latin typeface="Times New Roman" panose="02020603050405020304" pitchFamily="18" charset="0"/>
                <a:cs typeface="Times New Roman" panose="02020603050405020304" pitchFamily="18" charset="0"/>
              </a:rPr>
              <a:t>C</a:t>
            </a:r>
            <a:r>
              <a:rPr lang="en-US" altLang="ja-JP" sz="2400" dirty="0" err="1">
                <a:solidFill>
                  <a:schemeClr val="tx1"/>
                </a:solidFill>
                <a:latin typeface="Times New Roman" panose="02020603050405020304" pitchFamily="18" charset="0"/>
                <a:cs typeface="Times New Roman" panose="02020603050405020304" pitchFamily="18" charset="0"/>
              </a:rPr>
              <a:t>d</a:t>
            </a:r>
            <a:r>
              <a:rPr lang="en-US" altLang="ja-JP" sz="2400" i="1" dirty="0" err="1">
                <a:solidFill>
                  <a:schemeClr val="tx1"/>
                </a:solidFill>
                <a:latin typeface="Times New Roman" panose="02020603050405020304" pitchFamily="18" charset="0"/>
                <a:cs typeface="Times New Roman" panose="02020603050405020304" pitchFamily="18" charset="0"/>
              </a:rPr>
              <a:t>x</a:t>
            </a:r>
            <a:r>
              <a:rPr kumimoji="1" lang="en-US" altLang="ja-JP" sz="2400" dirty="0" err="1">
                <a:latin typeface="Times New Roman" panose="02020603050405020304" pitchFamily="18" charset="0"/>
                <a:cs typeface="Times New Roman" panose="02020603050405020304" pitchFamily="18" charset="0"/>
              </a:rPr>
              <a:t>I</a:t>
            </a:r>
            <a:endParaRPr kumimoji="1" lang="ja-JP" altLang="en-US" sz="2400" dirty="0">
              <a:latin typeface="Times New Roman" panose="02020603050405020304" pitchFamily="18" charset="0"/>
              <a:cs typeface="Times New Roman" panose="02020603050405020304" pitchFamily="18" charset="0"/>
            </a:endParaRPr>
          </a:p>
        </p:txBody>
      </p:sp>
      <p:sp>
        <p:nvSpPr>
          <p:cNvPr id="9" name="テキスト ボックス 8"/>
          <p:cNvSpPr txBox="1"/>
          <p:nvPr/>
        </p:nvSpPr>
        <p:spPr>
          <a:xfrm>
            <a:off x="3214792" y="4661404"/>
            <a:ext cx="8911236" cy="830997"/>
          </a:xfrm>
          <a:prstGeom prst="rect">
            <a:avLst/>
          </a:prstGeom>
          <a:noFill/>
        </p:spPr>
        <p:txBody>
          <a:bodyPr wrap="square" rtlCol="0">
            <a:spAutoFit/>
          </a:bodyPr>
          <a:lstStyle/>
          <a:p>
            <a:r>
              <a:rPr lang="en-US" altLang="ja-JP" sz="2400" dirty="0">
                <a:latin typeface="Times New Roman" panose="02020603050405020304" pitchFamily="18" charset="0"/>
                <a:cs typeface="Times New Roman" panose="02020603050405020304" pitchFamily="18" charset="0"/>
              </a:rPr>
              <a:t>Absorbance is proportional to </a:t>
            </a:r>
          </a:p>
          <a:p>
            <a:r>
              <a:rPr lang="en-US" altLang="ja-JP" sz="2400" dirty="0">
                <a:latin typeface="Times New Roman" panose="02020603050405020304" pitchFamily="18" charset="0"/>
                <a:cs typeface="Times New Roman" panose="02020603050405020304" pitchFamily="18" charset="0"/>
              </a:rPr>
              <a:t>optical path length </a:t>
            </a:r>
            <a:r>
              <a:rPr lang="en-US" altLang="ja-JP" sz="2400" i="1" dirty="0">
                <a:latin typeface="Times New Roman" panose="02020603050405020304" pitchFamily="18" charset="0"/>
                <a:cs typeface="Times New Roman" panose="02020603050405020304" pitchFamily="18" charset="0"/>
              </a:rPr>
              <a:t>x</a:t>
            </a:r>
            <a:r>
              <a:rPr lang="en-US" altLang="ja-JP" sz="2400" dirty="0">
                <a:latin typeface="Times New Roman" panose="02020603050405020304" pitchFamily="18" charset="0"/>
                <a:cs typeface="Times New Roman" panose="02020603050405020304" pitchFamily="18" charset="0"/>
              </a:rPr>
              <a:t> and concentration </a:t>
            </a:r>
            <a:r>
              <a:rPr lang="en-US" altLang="ja-JP" sz="2400" i="1" dirty="0">
                <a:latin typeface="Times New Roman" panose="02020603050405020304" pitchFamily="18" charset="0"/>
                <a:cs typeface="Times New Roman" panose="02020603050405020304" pitchFamily="18" charset="0"/>
              </a:rPr>
              <a:t>C</a:t>
            </a:r>
            <a:r>
              <a:rPr lang="en-US" altLang="ja-JP" sz="2400" dirty="0">
                <a:latin typeface="Times New Roman" panose="02020603050405020304" pitchFamily="18" charset="0"/>
                <a:cs typeface="Times New Roman" panose="02020603050405020304" pitchFamily="18" charset="0"/>
              </a:rPr>
              <a:t> of the sample</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131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1600" y="116632"/>
            <a:ext cx="11938000" cy="1143000"/>
          </a:xfrm>
        </p:spPr>
        <p:txBody>
          <a:bodyPr>
            <a:normAutofit/>
          </a:bodyPr>
          <a:lstStyle/>
          <a:p>
            <a:r>
              <a:rPr lang="fr-FR" altLang="ja-JP" dirty="0"/>
              <a:t>Quantitative analysis using UV-Vis spectra</a:t>
            </a:r>
            <a:endParaRPr kumimoji="1" lang="ja-JP" altLang="en-US" dirty="0"/>
          </a:p>
        </p:txBody>
      </p:sp>
      <p:sp>
        <p:nvSpPr>
          <p:cNvPr id="3" name="テキスト ボックス 2"/>
          <p:cNvSpPr txBox="1"/>
          <p:nvPr/>
        </p:nvSpPr>
        <p:spPr>
          <a:xfrm>
            <a:off x="1285881" y="1137338"/>
            <a:ext cx="3930884" cy="584775"/>
          </a:xfrm>
          <a:prstGeom prst="rect">
            <a:avLst/>
          </a:prstGeom>
          <a:noFill/>
        </p:spPr>
        <p:txBody>
          <a:bodyPr wrap="none" rtlCol="0">
            <a:spAutoFit/>
          </a:bodyPr>
          <a:lstStyle/>
          <a:p>
            <a:r>
              <a:rPr lang="en-US" altLang="ja-JP" sz="3200" b="1" dirty="0"/>
              <a:t>Beer-Lambert Law</a:t>
            </a:r>
            <a:endParaRPr lang="ja-JP" altLang="en-US" sz="3200" b="1" dirty="0"/>
          </a:p>
        </p:txBody>
      </p:sp>
      <mc:AlternateContent xmlns:mc="http://schemas.openxmlformats.org/markup-compatibility/2006" xmlns:a14="http://schemas.microsoft.com/office/drawing/2010/main">
        <mc:Choice Requires="a14">
          <p:sp>
            <p:nvSpPr>
              <p:cNvPr id="4" name="テキスト ボックス 3"/>
              <p:cNvSpPr txBox="1"/>
              <p:nvPr/>
            </p:nvSpPr>
            <p:spPr>
              <a:xfrm>
                <a:off x="2762092" y="3205697"/>
                <a:ext cx="6875472" cy="74546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14:m>
                  <m:oMath xmlns:m="http://schemas.openxmlformats.org/officeDocument/2006/math">
                    <m:r>
                      <a:rPr lang="en-US" altLang="ja-JP" sz="2400" i="1" smtClean="0">
                        <a:latin typeface="Cambria Math"/>
                      </a:rPr>
                      <m:t>𝐴</m:t>
                    </m:r>
                    <m:r>
                      <a:rPr lang="en-US" altLang="ja-JP" sz="2400" i="1" smtClean="0">
                        <a:latin typeface="Cambria Math"/>
                      </a:rPr>
                      <m:t>=−</m:t>
                    </m:r>
                    <m:func>
                      <m:funcPr>
                        <m:ctrlPr>
                          <a:rPr lang="en-US" altLang="ja-JP" sz="2400" i="1">
                            <a:latin typeface="Cambria Math" panose="02040503050406030204" pitchFamily="18" charset="0"/>
                          </a:rPr>
                        </m:ctrlPr>
                      </m:funcPr>
                      <m:fName>
                        <m:r>
                          <m:rPr>
                            <m:sty m:val="p"/>
                          </m:rPr>
                          <a:rPr lang="en-US" altLang="ja-JP" sz="2400">
                            <a:latin typeface="Cambria Math"/>
                          </a:rPr>
                          <m:t>log</m:t>
                        </m:r>
                      </m:fName>
                      <m:e>
                        <m:d>
                          <m:dPr>
                            <m:ctrlPr>
                              <a:rPr lang="en-US" altLang="ja-JP" sz="2400" i="1">
                                <a:latin typeface="Cambria Math" panose="02040503050406030204" pitchFamily="18" charset="0"/>
                              </a:rPr>
                            </m:ctrlPr>
                          </m:dPr>
                          <m:e>
                            <m:f>
                              <m:fPr>
                                <m:ctrlPr>
                                  <a:rPr lang="en-US" altLang="ja-JP" sz="2400" i="1">
                                    <a:latin typeface="Cambria Math" panose="02040503050406030204" pitchFamily="18" charset="0"/>
                                  </a:rPr>
                                </m:ctrlPr>
                              </m:fPr>
                              <m:num>
                                <m:r>
                                  <a:rPr lang="en-US" altLang="ja-JP" sz="2400" i="1">
                                    <a:latin typeface="Cambria Math"/>
                                  </a:rPr>
                                  <m:t>𝐼</m:t>
                                </m:r>
                              </m:num>
                              <m:den>
                                <m:sSub>
                                  <m:sSubPr>
                                    <m:ctrlPr>
                                      <a:rPr lang="en-US" altLang="ja-JP" sz="2400" i="1">
                                        <a:latin typeface="Cambria Math" panose="02040503050406030204" pitchFamily="18" charset="0"/>
                                      </a:rPr>
                                    </m:ctrlPr>
                                  </m:sSubPr>
                                  <m:e>
                                    <m:r>
                                      <a:rPr lang="en-US" altLang="ja-JP" sz="2400" i="1">
                                        <a:latin typeface="Cambria Math"/>
                                      </a:rPr>
                                      <m:t>𝐼</m:t>
                                    </m:r>
                                  </m:e>
                                  <m:sub>
                                    <m:r>
                                      <a:rPr lang="en-US" altLang="ja-JP" sz="2400" i="1">
                                        <a:latin typeface="Cambria Math"/>
                                      </a:rPr>
                                      <m:t>0</m:t>
                                    </m:r>
                                  </m:sub>
                                </m:sSub>
                              </m:den>
                            </m:f>
                          </m:e>
                        </m:d>
                      </m:e>
                    </m:func>
                    <m:r>
                      <a:rPr lang="en-US" altLang="ja-JP" sz="2400" i="1">
                        <a:latin typeface="Cambria Math"/>
                      </a:rPr>
                      <m:t>=</m:t>
                    </m:r>
                    <m:r>
                      <a:rPr lang="ja-JP" altLang="en-US" sz="2400" i="1">
                        <a:latin typeface="Cambria Math"/>
                      </a:rPr>
                      <m:t>𝜀</m:t>
                    </m:r>
                    <m:r>
                      <a:rPr lang="en-US" altLang="ja-JP" sz="2400" i="1">
                        <a:latin typeface="Cambria Math"/>
                      </a:rPr>
                      <m:t>(</m:t>
                    </m:r>
                    <m:r>
                      <m:rPr>
                        <m:nor/>
                      </m:rPr>
                      <a:rPr lang="en-US" altLang="ja-JP" sz="2400">
                        <a:latin typeface="Cambria Math"/>
                      </a:rPr>
                      <m:t>L</m:t>
                    </m:r>
                    <m:sSup>
                      <m:sSupPr>
                        <m:ctrlPr>
                          <a:rPr lang="en-US" altLang="ja-JP" sz="2400" i="1">
                            <a:latin typeface="Cambria Math" panose="02040503050406030204" pitchFamily="18" charset="0"/>
                          </a:rPr>
                        </m:ctrlPr>
                      </m:sSupPr>
                      <m:e>
                        <m:r>
                          <m:rPr>
                            <m:nor/>
                          </m:rPr>
                          <a:rPr lang="en-US" altLang="ja-JP" sz="2400">
                            <a:latin typeface="Cambria Math"/>
                          </a:rPr>
                          <m:t>mol</m:t>
                        </m:r>
                      </m:e>
                      <m:sup>
                        <m:r>
                          <a:rPr lang="en-US" altLang="ja-JP" sz="2400" i="1">
                            <a:latin typeface="Cambria Math"/>
                          </a:rPr>
                          <m:t>−1</m:t>
                        </m:r>
                      </m:sup>
                    </m:sSup>
                    <m:sSup>
                      <m:sSupPr>
                        <m:ctrlPr>
                          <a:rPr lang="en-US" altLang="ja-JP" sz="2400" i="1">
                            <a:latin typeface="Cambria Math" panose="02040503050406030204" pitchFamily="18" charset="0"/>
                          </a:rPr>
                        </m:ctrlPr>
                      </m:sSupPr>
                      <m:e>
                        <m:r>
                          <m:rPr>
                            <m:nor/>
                          </m:rPr>
                          <a:rPr lang="en-US" altLang="ja-JP" sz="2400">
                            <a:latin typeface="Cambria Math"/>
                          </a:rPr>
                          <m:t>cm</m:t>
                        </m:r>
                      </m:e>
                      <m:sup>
                        <m:r>
                          <a:rPr lang="en-US" altLang="ja-JP" sz="2400" i="1">
                            <a:latin typeface="Cambria Math"/>
                          </a:rPr>
                          <m:t>−1</m:t>
                        </m:r>
                      </m:sup>
                    </m:sSup>
                    <m:r>
                      <a:rPr lang="en-US" altLang="ja-JP" sz="2400" i="1">
                        <a:latin typeface="Cambria Math"/>
                      </a:rPr>
                      <m:t>)</m:t>
                    </m:r>
                    <m:r>
                      <a:rPr lang="en-US" altLang="ja-JP" sz="2400" b="0" i="1" smtClean="0">
                        <a:latin typeface="Cambria Math" panose="02040503050406030204" pitchFamily="18" charset="0"/>
                      </a:rPr>
                      <m:t> </m:t>
                    </m:r>
                    <m:r>
                      <a:rPr lang="en-US" altLang="ja-JP" sz="2400" i="1">
                        <a:latin typeface="Cambria Math"/>
                      </a:rPr>
                      <m:t>𝐶</m:t>
                    </m:r>
                    <m:r>
                      <a:rPr lang="en-US" altLang="ja-JP" sz="2400" i="1">
                        <a:latin typeface="Cambria Math"/>
                      </a:rPr>
                      <m:t>(</m:t>
                    </m:r>
                    <m:r>
                      <m:rPr>
                        <m:nor/>
                      </m:rPr>
                      <a:rPr lang="en-US" altLang="ja-JP" sz="2400">
                        <a:latin typeface="Cambria Math"/>
                      </a:rPr>
                      <m:t>mol</m:t>
                    </m:r>
                    <m:sSup>
                      <m:sSupPr>
                        <m:ctrlPr>
                          <a:rPr lang="en-US" altLang="ja-JP" sz="2400" i="1">
                            <a:latin typeface="Cambria Math" panose="02040503050406030204" pitchFamily="18" charset="0"/>
                          </a:rPr>
                        </m:ctrlPr>
                      </m:sSupPr>
                      <m:e>
                        <m:r>
                          <m:rPr>
                            <m:nor/>
                          </m:rPr>
                          <a:rPr lang="en-US" altLang="ja-JP" sz="2400">
                            <a:latin typeface="Cambria Math"/>
                          </a:rPr>
                          <m:t>L</m:t>
                        </m:r>
                      </m:e>
                      <m:sup>
                        <m:r>
                          <a:rPr lang="en-US" altLang="ja-JP" sz="2400" i="1">
                            <a:latin typeface="Cambria Math"/>
                          </a:rPr>
                          <m:t>−1</m:t>
                        </m:r>
                      </m:sup>
                    </m:sSup>
                    <m:r>
                      <a:rPr lang="en-US" altLang="ja-JP" sz="2400" i="1">
                        <a:latin typeface="Cambria Math"/>
                      </a:rPr>
                      <m:t>)</m:t>
                    </m:r>
                  </m:oMath>
                </a14:m>
                <a:r>
                  <a:rPr lang="en-US" altLang="ja-JP" sz="2400" dirty="0"/>
                  <a:t> </a:t>
                </a:r>
                <a14:m>
                  <m:oMath xmlns:m="http://schemas.openxmlformats.org/officeDocument/2006/math">
                    <m:r>
                      <a:rPr lang="en-US" altLang="ja-JP" sz="2400" i="1">
                        <a:latin typeface="Cambria Math" panose="02040503050406030204" pitchFamily="18" charset="0"/>
                      </a:rPr>
                      <m:t>𝑥</m:t>
                    </m:r>
                    <m:r>
                      <a:rPr lang="en-US" altLang="ja-JP" sz="2400" i="1">
                        <a:latin typeface="Cambria Math"/>
                      </a:rPr>
                      <m:t>(</m:t>
                    </m:r>
                    <m:r>
                      <m:rPr>
                        <m:nor/>
                      </m:rPr>
                      <a:rPr lang="en-US" altLang="ja-JP" sz="2400">
                        <a:latin typeface="Cambria Math"/>
                      </a:rPr>
                      <m:t>cm</m:t>
                    </m:r>
                    <m:r>
                      <a:rPr lang="en-US" altLang="ja-JP" sz="2400" i="1">
                        <a:latin typeface="Cambria Math"/>
                      </a:rPr>
                      <m:t>)</m:t>
                    </m:r>
                  </m:oMath>
                </a14:m>
                <a:endParaRPr lang="ja-JP" altLang="en-US" sz="2400"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762092" y="3205697"/>
                <a:ext cx="6875472" cy="745460"/>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正方形/長方形 5"/>
              <p:cNvSpPr/>
              <p:nvPr/>
            </p:nvSpPr>
            <p:spPr>
              <a:xfrm>
                <a:off x="1866900" y="4033969"/>
                <a:ext cx="10002631" cy="95410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m:rPr>
                          <m:sty m:val="p"/>
                        </m:rPr>
                        <a:rPr lang="en-US" altLang="ja-JP" sz="2800" i="0" smtClean="0">
                          <a:latin typeface="Cambria Math"/>
                        </a:rPr>
                        <m:t>For</m:t>
                      </m:r>
                      <m:r>
                        <a:rPr lang="en-US" altLang="ja-JP" sz="2800" i="0" smtClean="0">
                          <a:latin typeface="Cambria Math"/>
                        </a:rPr>
                        <m:t> </m:t>
                      </m:r>
                      <m:r>
                        <m:rPr>
                          <m:sty m:val="p"/>
                        </m:rPr>
                        <a:rPr lang="en-US" altLang="ja-JP" sz="2800" i="0" smtClean="0">
                          <a:latin typeface="Cambria Math"/>
                        </a:rPr>
                        <m:t>a</m:t>
                      </m:r>
                      <m:r>
                        <a:rPr lang="en-US" altLang="ja-JP" sz="2800" i="0" smtClean="0">
                          <a:latin typeface="Cambria Math"/>
                        </a:rPr>
                        <m:t> </m:t>
                      </m:r>
                      <m:r>
                        <m:rPr>
                          <m:sty m:val="p"/>
                        </m:rPr>
                        <a:rPr lang="en-US" altLang="ja-JP" sz="2800" i="0" smtClean="0">
                          <a:latin typeface="Cambria Math"/>
                        </a:rPr>
                        <m:t>molecule</m:t>
                      </m:r>
                      <m:r>
                        <a:rPr lang="en-US" altLang="ja-JP" sz="2800" i="0" smtClean="0">
                          <a:latin typeface="Cambria Math"/>
                        </a:rPr>
                        <m:t> </m:t>
                      </m:r>
                      <m:r>
                        <m:rPr>
                          <m:sty m:val="p"/>
                        </m:rPr>
                        <a:rPr lang="en-US" altLang="ja-JP" sz="2800" i="0" smtClean="0">
                          <a:latin typeface="Cambria Math"/>
                        </a:rPr>
                        <m:t>with</m:t>
                      </m:r>
                      <m:r>
                        <a:rPr lang="en-US" altLang="ja-JP" sz="2800" i="0" smtClean="0">
                          <a:latin typeface="Cambria Math"/>
                        </a:rPr>
                        <m:t> </m:t>
                      </m:r>
                      <m:r>
                        <m:rPr>
                          <m:sty m:val="p"/>
                        </m:rPr>
                        <a:rPr lang="en-US" altLang="ja-JP" sz="2800" i="0" smtClean="0">
                          <a:latin typeface="Cambria Math"/>
                        </a:rPr>
                        <m:t>a</m:t>
                      </m:r>
                      <m:r>
                        <a:rPr lang="en-US" altLang="ja-JP" sz="2800" i="0" smtClean="0">
                          <a:latin typeface="Cambria Math"/>
                        </a:rPr>
                        <m:t> </m:t>
                      </m:r>
                      <m:r>
                        <m:rPr>
                          <m:sty m:val="p"/>
                        </m:rPr>
                        <a:rPr lang="en-US" altLang="ja-JP" sz="2800" i="0" smtClean="0">
                          <a:latin typeface="Cambria Math"/>
                        </a:rPr>
                        <m:t>known</m:t>
                      </m:r>
                      <m:r>
                        <a:rPr lang="en-US" altLang="ja-JP" sz="2800" i="0" smtClean="0">
                          <a:latin typeface="Cambria Math"/>
                        </a:rPr>
                        <m:t> </m:t>
                      </m:r>
                      <m:r>
                        <m:rPr>
                          <m:sty m:val="p"/>
                        </m:rPr>
                        <a:rPr lang="en-US" altLang="ja-JP" sz="2800" i="0" smtClean="0">
                          <a:latin typeface="Cambria Math"/>
                        </a:rPr>
                        <m:t>value</m:t>
                      </m:r>
                      <m:r>
                        <a:rPr lang="en-US" altLang="ja-JP" sz="2800" i="0" smtClean="0">
                          <a:latin typeface="Cambria Math"/>
                        </a:rPr>
                        <m:t> </m:t>
                      </m:r>
                      <m:r>
                        <m:rPr>
                          <m:sty m:val="p"/>
                        </m:rPr>
                        <a:rPr lang="en-US" altLang="ja-JP" sz="2800" i="0" smtClean="0">
                          <a:latin typeface="Cambria Math"/>
                        </a:rPr>
                        <m:t>of</m:t>
                      </m:r>
                      <m:r>
                        <a:rPr lang="en-US" altLang="ja-JP" sz="2800" i="0" smtClean="0">
                          <a:latin typeface="Cambria Math"/>
                        </a:rPr>
                        <m:t> </m:t>
                      </m:r>
                      <m:r>
                        <a:rPr lang="ja-JP" altLang="en-US" sz="2800" i="1">
                          <a:latin typeface="Cambria Math"/>
                        </a:rPr>
                        <m:t>𝜀</m:t>
                      </m:r>
                      <m:r>
                        <a:rPr lang="en-US" altLang="ja-JP" sz="2800" i="0">
                          <a:latin typeface="Cambria Math"/>
                        </a:rPr>
                        <m:t>, </m:t>
                      </m:r>
                    </m:oMath>
                  </m:oMathPara>
                </a14:m>
                <a:endParaRPr lang="en-US" altLang="ja-JP" sz="2800" i="0" dirty="0">
                  <a:latin typeface="Cambria Math"/>
                </a:endParaRPr>
              </a:p>
              <a:p>
                <a:pPr/>
                <a14:m>
                  <m:oMathPara xmlns:m="http://schemas.openxmlformats.org/officeDocument/2006/math">
                    <m:oMathParaPr>
                      <m:jc m:val="left"/>
                    </m:oMathParaPr>
                    <m:oMath xmlns:m="http://schemas.openxmlformats.org/officeDocument/2006/math">
                      <m:r>
                        <m:rPr>
                          <m:sty m:val="p"/>
                        </m:rPr>
                        <a:rPr lang="en-US" altLang="ja-JP" sz="2800" i="0">
                          <a:latin typeface="Cambria Math"/>
                        </a:rPr>
                        <m:t>the</m:t>
                      </m:r>
                      <m:r>
                        <a:rPr lang="en-US" altLang="ja-JP" sz="2800" i="0">
                          <a:latin typeface="Cambria Math"/>
                        </a:rPr>
                        <m:t> </m:t>
                      </m:r>
                      <m:r>
                        <m:rPr>
                          <m:sty m:val="p"/>
                        </m:rPr>
                        <a:rPr lang="en-US" altLang="ja-JP" sz="2800" i="0">
                          <a:latin typeface="Cambria Math"/>
                        </a:rPr>
                        <m:t>absorbance</m:t>
                      </m:r>
                      <m:r>
                        <a:rPr lang="en-US" altLang="ja-JP" sz="2800" i="0">
                          <a:latin typeface="Cambria Math"/>
                        </a:rPr>
                        <m:t> </m:t>
                      </m:r>
                      <m:r>
                        <a:rPr lang="ja-JP" altLang="en-US" sz="2800" i="1">
                          <a:latin typeface="Cambria Math"/>
                        </a:rPr>
                        <m:t>𝐴</m:t>
                      </m:r>
                      <m:r>
                        <a:rPr lang="ja-JP" altLang="en-US" sz="2800" i="0">
                          <a:latin typeface="Cambria Math"/>
                        </a:rPr>
                        <m:t> </m:t>
                      </m:r>
                      <m:r>
                        <m:rPr>
                          <m:sty m:val="p"/>
                        </m:rPr>
                        <a:rPr lang="en-US" altLang="ja-JP" sz="2800" b="0" i="0" smtClean="0">
                          <a:latin typeface="Cambria Math" panose="02040503050406030204" pitchFamily="18" charset="0"/>
                        </a:rPr>
                        <m:t>is</m:t>
                      </m:r>
                      <m:r>
                        <a:rPr lang="en-US" altLang="ja-JP" sz="2800" b="0" i="0" smtClean="0">
                          <a:latin typeface="Cambria Math" panose="02040503050406030204" pitchFamily="18" charset="0"/>
                        </a:rPr>
                        <m:t> </m:t>
                      </m:r>
                      <m:r>
                        <m:rPr>
                          <m:sty m:val="p"/>
                        </m:rPr>
                        <a:rPr lang="en-US" altLang="ja-JP" sz="2800" b="0" i="0" smtClean="0">
                          <a:latin typeface="Cambria Math" panose="02040503050406030204" pitchFamily="18" charset="0"/>
                        </a:rPr>
                        <m:t>measured</m:t>
                      </m:r>
                      <m:r>
                        <a:rPr lang="en-US" altLang="ja-JP" sz="2800" b="0" i="0" smtClean="0">
                          <a:latin typeface="Cambria Math" panose="02040503050406030204" pitchFamily="18" charset="0"/>
                        </a:rPr>
                        <m:t> </m:t>
                      </m:r>
                      <m:r>
                        <m:rPr>
                          <m:sty m:val="p"/>
                        </m:rPr>
                        <a:rPr lang="en-US" altLang="ja-JP" sz="2800" i="0">
                          <a:latin typeface="Cambria Math"/>
                        </a:rPr>
                        <m:t>in</m:t>
                      </m:r>
                      <m:r>
                        <a:rPr lang="en-US" altLang="ja-JP" sz="2800" i="0">
                          <a:latin typeface="Cambria Math"/>
                        </a:rPr>
                        <m:t> </m:t>
                      </m:r>
                      <m:r>
                        <m:rPr>
                          <m:sty m:val="p"/>
                        </m:rPr>
                        <a:rPr lang="en-US" altLang="ja-JP" sz="2800" i="0">
                          <a:latin typeface="Cambria Math"/>
                        </a:rPr>
                        <m:t>a</m:t>
                      </m:r>
                      <m:r>
                        <a:rPr lang="en-US" altLang="ja-JP" sz="2800" i="0">
                          <a:latin typeface="Cambria Math"/>
                        </a:rPr>
                        <m:t> </m:t>
                      </m:r>
                      <m:r>
                        <m:rPr>
                          <m:sty m:val="p"/>
                        </m:rPr>
                        <a:rPr lang="en-US" altLang="ja-JP" sz="2800" b="0" i="0" smtClean="0">
                          <a:latin typeface="Cambria Math" panose="02040503050406030204" pitchFamily="18" charset="0"/>
                        </a:rPr>
                        <m:t>cell</m:t>
                      </m:r>
                      <m:r>
                        <a:rPr lang="en-US" altLang="ja-JP" sz="2800" i="0">
                          <a:latin typeface="Cambria Math"/>
                        </a:rPr>
                        <m:t> </m:t>
                      </m:r>
                      <m:r>
                        <m:rPr>
                          <m:sty m:val="p"/>
                        </m:rPr>
                        <a:rPr lang="en-US" altLang="ja-JP" sz="2800" i="0">
                          <a:latin typeface="Cambria Math"/>
                        </a:rPr>
                        <m:t>with</m:t>
                      </m:r>
                      <m:r>
                        <a:rPr lang="en-US" altLang="ja-JP" sz="2800" i="0">
                          <a:latin typeface="Cambria Math"/>
                        </a:rPr>
                        <m:t> </m:t>
                      </m:r>
                      <m:r>
                        <m:rPr>
                          <m:sty m:val="p"/>
                        </m:rPr>
                        <a:rPr lang="en-US" altLang="ja-JP" sz="2800" i="0">
                          <a:latin typeface="Cambria Math"/>
                        </a:rPr>
                        <m:t>a</m:t>
                      </m:r>
                      <m:r>
                        <a:rPr lang="en-US" altLang="ja-JP" sz="2800" i="0">
                          <a:latin typeface="Cambria Math"/>
                        </a:rPr>
                        <m:t> </m:t>
                      </m:r>
                      <m:r>
                        <m:rPr>
                          <m:sty m:val="p"/>
                        </m:rPr>
                        <a:rPr lang="en-US" altLang="ja-JP" sz="2800" i="0">
                          <a:latin typeface="Cambria Math"/>
                        </a:rPr>
                        <m:t>known</m:t>
                      </m:r>
                      <m:r>
                        <a:rPr lang="en-US" altLang="ja-JP" sz="2800" i="0">
                          <a:latin typeface="Cambria Math"/>
                        </a:rPr>
                        <m:t> </m:t>
                      </m:r>
                      <m:r>
                        <m:rPr>
                          <m:sty m:val="p"/>
                        </m:rPr>
                        <a:rPr lang="en-US" altLang="ja-JP" sz="2800" i="0">
                          <a:latin typeface="Cambria Math"/>
                        </a:rPr>
                        <m:t>value</m:t>
                      </m:r>
                      <m:r>
                        <a:rPr lang="en-US" altLang="ja-JP" sz="2800" i="0">
                          <a:latin typeface="Cambria Math"/>
                        </a:rPr>
                        <m:t> </m:t>
                      </m:r>
                      <m:r>
                        <m:rPr>
                          <m:sty m:val="p"/>
                        </m:rPr>
                        <a:rPr lang="en-US" altLang="ja-JP" sz="2800" i="0">
                          <a:latin typeface="Cambria Math"/>
                        </a:rPr>
                        <m:t>of</m:t>
                      </m:r>
                      <m:r>
                        <a:rPr lang="en-US" altLang="ja-JP" sz="2800" i="0">
                          <a:latin typeface="Cambria Math"/>
                        </a:rPr>
                        <m:t> </m:t>
                      </m:r>
                      <m:r>
                        <a:rPr lang="ja-JP" altLang="en-US" sz="2800" i="1">
                          <a:latin typeface="Cambria Math"/>
                        </a:rPr>
                        <m:t>𝑥</m:t>
                      </m:r>
                    </m:oMath>
                  </m:oMathPara>
                </a14:m>
                <a:endParaRPr lang="ja-JP" altLang="en-US" sz="2800" i="1" dirty="0"/>
              </a:p>
            </p:txBody>
          </p:sp>
        </mc:Choice>
        <mc:Fallback xmlns="">
          <p:sp>
            <p:nvSpPr>
              <p:cNvPr id="6" name="正方形/長方形 5"/>
              <p:cNvSpPr>
                <a:spLocks noRot="1" noChangeAspect="1" noMove="1" noResize="1" noEditPoints="1" noAdjustHandles="1" noChangeArrowheads="1" noChangeShapeType="1" noTextEdit="1"/>
              </p:cNvSpPr>
              <p:nvPr/>
            </p:nvSpPr>
            <p:spPr>
              <a:xfrm>
                <a:off x="1866900" y="4033969"/>
                <a:ext cx="10002631" cy="954107"/>
              </a:xfrm>
              <a:prstGeom prst="rect">
                <a:avLst/>
              </a:prstGeom>
              <a:blipFill>
                <a:blip r:embed="rId4"/>
                <a:stretch>
                  <a:fillRect/>
                </a:stretch>
              </a:blipFill>
            </p:spPr>
            <p:txBody>
              <a:bodyPr/>
              <a:lstStyle/>
              <a:p>
                <a:r>
                  <a:rPr lang="ja-JP" altLang="en-US">
                    <a:noFill/>
                  </a:rPr>
                  <a:t> </a:t>
                </a:r>
              </a:p>
            </p:txBody>
          </p:sp>
        </mc:Fallback>
      </mc:AlternateContent>
      <p:sp>
        <p:nvSpPr>
          <p:cNvPr id="7" name="下矢印 6"/>
          <p:cNvSpPr/>
          <p:nvPr/>
        </p:nvSpPr>
        <p:spPr>
          <a:xfrm>
            <a:off x="5714303" y="4954673"/>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mc:AlternateContent xmlns:mc="http://schemas.openxmlformats.org/markup-compatibility/2006" xmlns:a14="http://schemas.microsoft.com/office/drawing/2010/main">
        <mc:Choice Requires="a14">
          <p:sp>
            <p:nvSpPr>
              <p:cNvPr id="8" name="テキスト ボックス 7"/>
              <p:cNvSpPr txBox="1"/>
              <p:nvPr/>
            </p:nvSpPr>
            <p:spPr>
              <a:xfrm>
                <a:off x="3581110" y="5419121"/>
                <a:ext cx="4977195" cy="85170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2400" i="1" smtClean="0">
                          <a:latin typeface="Cambria Math"/>
                        </a:rPr>
                        <m:t>𝐶</m:t>
                      </m:r>
                      <m:r>
                        <a:rPr lang="en-US" altLang="ja-JP" sz="2400" i="1" smtClean="0">
                          <a:latin typeface="Cambria Math"/>
                        </a:rPr>
                        <m:t>(</m:t>
                      </m:r>
                      <m:r>
                        <m:rPr>
                          <m:nor/>
                        </m:rPr>
                        <a:rPr lang="en-US" altLang="ja-JP" sz="2400">
                          <a:latin typeface="Cambria Math"/>
                        </a:rPr>
                        <m:t>mol</m:t>
                      </m:r>
                      <m:sSup>
                        <m:sSupPr>
                          <m:ctrlPr>
                            <a:rPr lang="en-US" altLang="ja-JP" sz="2400" i="1">
                              <a:latin typeface="Cambria Math" panose="02040503050406030204" pitchFamily="18" charset="0"/>
                            </a:rPr>
                          </m:ctrlPr>
                        </m:sSupPr>
                        <m:e>
                          <m:r>
                            <m:rPr>
                              <m:nor/>
                            </m:rPr>
                            <a:rPr lang="en-US" altLang="ja-JP" sz="2400">
                              <a:latin typeface="Cambria Math"/>
                            </a:rPr>
                            <m:t>L</m:t>
                          </m:r>
                        </m:e>
                        <m:sup>
                          <m:r>
                            <a:rPr lang="en-US" altLang="ja-JP" sz="2400" i="1">
                              <a:latin typeface="Cambria Math"/>
                            </a:rPr>
                            <m:t>−1</m:t>
                          </m:r>
                        </m:sup>
                      </m:sSup>
                      <m:r>
                        <a:rPr lang="en-US" altLang="ja-JP" sz="2400" i="1">
                          <a:latin typeface="Cambria Math"/>
                        </a:rPr>
                        <m:t>)=</m:t>
                      </m:r>
                      <m:f>
                        <m:fPr>
                          <m:ctrlPr>
                            <a:rPr lang="en-US" altLang="ja-JP" sz="2400" i="1">
                              <a:latin typeface="Cambria Math" panose="02040503050406030204" pitchFamily="18" charset="0"/>
                            </a:rPr>
                          </m:ctrlPr>
                        </m:fPr>
                        <m:num>
                          <m:r>
                            <a:rPr lang="en-US" altLang="ja-JP" sz="2400" i="1">
                              <a:latin typeface="Cambria Math"/>
                            </a:rPr>
                            <m:t>𝐴</m:t>
                          </m:r>
                        </m:num>
                        <m:den>
                          <m:r>
                            <a:rPr lang="ja-JP" altLang="en-US" sz="2400" i="1">
                              <a:latin typeface="Cambria Math"/>
                            </a:rPr>
                            <m:t>𝜀</m:t>
                          </m:r>
                          <m:d>
                            <m:dPr>
                              <m:ctrlPr>
                                <a:rPr lang="en-US" altLang="ja-JP" sz="2400" i="1">
                                  <a:latin typeface="Cambria Math" panose="02040503050406030204" pitchFamily="18" charset="0"/>
                                </a:rPr>
                              </m:ctrlPr>
                            </m:dPr>
                            <m:e>
                              <m:r>
                                <m:rPr>
                                  <m:nor/>
                                </m:rPr>
                                <a:rPr lang="en-US" altLang="ja-JP" sz="2400">
                                  <a:latin typeface="Cambria Math"/>
                                </a:rPr>
                                <m:t>L</m:t>
                              </m:r>
                              <m:sSup>
                                <m:sSupPr>
                                  <m:ctrlPr>
                                    <a:rPr lang="en-US" altLang="ja-JP" sz="2400" i="1">
                                      <a:latin typeface="Cambria Math" panose="02040503050406030204" pitchFamily="18" charset="0"/>
                                    </a:rPr>
                                  </m:ctrlPr>
                                </m:sSupPr>
                                <m:e>
                                  <m:r>
                                    <m:rPr>
                                      <m:nor/>
                                    </m:rPr>
                                    <a:rPr lang="en-US" altLang="ja-JP" sz="2400">
                                      <a:latin typeface="Cambria Math"/>
                                    </a:rPr>
                                    <m:t>mol</m:t>
                                  </m:r>
                                </m:e>
                                <m:sup>
                                  <m:r>
                                    <a:rPr lang="en-US" altLang="ja-JP" sz="2400" i="1">
                                      <a:latin typeface="Cambria Math"/>
                                    </a:rPr>
                                    <m:t>−1</m:t>
                                  </m:r>
                                </m:sup>
                              </m:sSup>
                              <m:sSup>
                                <m:sSupPr>
                                  <m:ctrlPr>
                                    <a:rPr lang="en-US" altLang="ja-JP" sz="2400" i="1">
                                      <a:latin typeface="Cambria Math" panose="02040503050406030204" pitchFamily="18" charset="0"/>
                                    </a:rPr>
                                  </m:ctrlPr>
                                </m:sSupPr>
                                <m:e>
                                  <m:r>
                                    <m:rPr>
                                      <m:nor/>
                                    </m:rPr>
                                    <a:rPr lang="en-US" altLang="ja-JP" sz="2400">
                                      <a:latin typeface="Cambria Math"/>
                                    </a:rPr>
                                    <m:t>cm</m:t>
                                  </m:r>
                                </m:e>
                                <m:sup>
                                  <m:r>
                                    <a:rPr lang="en-US" altLang="ja-JP" sz="2400" i="1">
                                      <a:latin typeface="Cambria Math"/>
                                    </a:rPr>
                                    <m:t>−1</m:t>
                                  </m:r>
                                </m:sup>
                              </m:sSup>
                            </m:e>
                          </m:d>
                          <m:r>
                            <a:rPr lang="en-US" altLang="ja-JP" sz="2400" b="0" i="1" smtClean="0">
                              <a:latin typeface="Cambria Math" panose="02040503050406030204" pitchFamily="18" charset="0"/>
                            </a:rPr>
                            <m:t>𝑥</m:t>
                          </m:r>
                          <m:r>
                            <a:rPr lang="en-US" altLang="ja-JP" sz="2400" i="1">
                              <a:latin typeface="Cambria Math"/>
                            </a:rPr>
                            <m:t>(</m:t>
                          </m:r>
                          <m:r>
                            <m:rPr>
                              <m:nor/>
                            </m:rPr>
                            <a:rPr lang="en-US" altLang="ja-JP" sz="2400">
                              <a:latin typeface="Cambria Math"/>
                            </a:rPr>
                            <m:t>cm</m:t>
                          </m:r>
                          <m:r>
                            <a:rPr lang="en-US" altLang="ja-JP" sz="2400" i="1">
                              <a:latin typeface="Cambria Math"/>
                            </a:rPr>
                            <m:t>)</m:t>
                          </m:r>
                        </m:den>
                      </m:f>
                    </m:oMath>
                  </m:oMathPara>
                </a14:m>
                <a:endParaRPr lang="ja-JP" altLang="en-US"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3581110" y="5419121"/>
                <a:ext cx="4977195" cy="851708"/>
              </a:xfrm>
              <a:prstGeom prst="rect">
                <a:avLst/>
              </a:prstGeom>
              <a:blipFill>
                <a:blip r:embed="rId5"/>
                <a:stretch>
                  <a:fillRect/>
                </a:stretch>
              </a:blipFill>
            </p:spPr>
            <p:txBody>
              <a:bodyPr/>
              <a:lstStyle/>
              <a:p>
                <a:r>
                  <a:rPr lang="ja-JP" altLang="en-US">
                    <a:noFill/>
                  </a:rPr>
                  <a:t> </a:t>
                </a:r>
              </a:p>
            </p:txBody>
          </p:sp>
        </mc:Fallback>
      </mc:AlternateContent>
      <p:sp>
        <p:nvSpPr>
          <p:cNvPr id="9" name="テキスト ボックス 8"/>
          <p:cNvSpPr txBox="1"/>
          <p:nvPr/>
        </p:nvSpPr>
        <p:spPr>
          <a:xfrm>
            <a:off x="1525836" y="6171612"/>
            <a:ext cx="9087744" cy="523220"/>
          </a:xfrm>
          <a:prstGeom prst="rect">
            <a:avLst/>
          </a:prstGeom>
          <a:noFill/>
        </p:spPr>
        <p:txBody>
          <a:bodyPr wrap="none" rtlCol="0">
            <a:spAutoFit/>
          </a:bodyPr>
          <a:lstStyle/>
          <a:p>
            <a:r>
              <a:rPr lang="en-US" altLang="ja-JP" sz="2800" dirty="0"/>
              <a:t>Molarity can be determined by measuring absorbance</a:t>
            </a:r>
            <a:endParaRPr lang="ja-JP" altLang="en-US" sz="2800" dirty="0"/>
          </a:p>
        </p:txBody>
      </p:sp>
      <p:sp>
        <p:nvSpPr>
          <p:cNvPr id="10" name="テキスト ボックス 9"/>
          <p:cNvSpPr txBox="1"/>
          <p:nvPr/>
        </p:nvSpPr>
        <p:spPr>
          <a:xfrm>
            <a:off x="2190113" y="1587939"/>
            <a:ext cx="9849488" cy="1200329"/>
          </a:xfrm>
          <a:prstGeom prst="rect">
            <a:avLst/>
          </a:prstGeom>
          <a:noFill/>
        </p:spPr>
        <p:txBody>
          <a:bodyPr wrap="square" rtlCol="0">
            <a:spAutoFit/>
          </a:bodyPr>
          <a:lstStyle/>
          <a:p>
            <a:r>
              <a:rPr lang="en-US" altLang="ja-JP" sz="2400" u="sng" dirty="0"/>
              <a:t>The measured substance must </a:t>
            </a:r>
            <a:r>
              <a:rPr lang="en-US" altLang="ja-JP" sz="2400" u="sng" dirty="0">
                <a:solidFill>
                  <a:srgbClr val="FF0000"/>
                </a:solidFill>
              </a:rPr>
              <a:t>be uniform </a:t>
            </a:r>
            <a:r>
              <a:rPr lang="en-US" altLang="ja-JP" sz="2400" u="sng" dirty="0"/>
              <a:t>and </a:t>
            </a:r>
          </a:p>
          <a:p>
            <a:r>
              <a:rPr lang="en-US" altLang="ja-JP" sz="2400" u="sng" dirty="0"/>
              <a:t>their molar absorption coefficient </a:t>
            </a:r>
            <a:r>
              <a:rPr lang="en-US" altLang="ja-JP" sz="2400" u="sng" dirty="0">
                <a:solidFill>
                  <a:srgbClr val="FF0000"/>
                </a:solidFill>
              </a:rPr>
              <a:t>does not change </a:t>
            </a:r>
            <a:r>
              <a:rPr lang="en-US" altLang="ja-JP" sz="2400" u="sng" dirty="0"/>
              <a:t>within the measurement concentration </a:t>
            </a:r>
            <a:r>
              <a:rPr lang="en-US" altLang="ja-JP" sz="2400" u="sng" dirty="0" err="1"/>
              <a:t>rangeT</a:t>
            </a:r>
            <a:endParaRPr lang="ja-JP" altLang="en-US" sz="2400" u="sng" dirty="0">
              <a:solidFill>
                <a:srgbClr val="FF0000"/>
              </a:solidFill>
            </a:endParaRPr>
          </a:p>
        </p:txBody>
      </p:sp>
      <p:sp>
        <p:nvSpPr>
          <p:cNvPr id="11" name="テキスト ボックス 10"/>
          <p:cNvSpPr txBox="1"/>
          <p:nvPr/>
        </p:nvSpPr>
        <p:spPr>
          <a:xfrm>
            <a:off x="322888" y="1704326"/>
            <a:ext cx="1544012" cy="46166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sz="2400" dirty="0"/>
              <a:t>Condition</a:t>
            </a:r>
            <a:endParaRPr lang="ja-JP" altLang="en-US" sz="2400" dirty="0"/>
          </a:p>
        </p:txBody>
      </p:sp>
    </p:spTree>
    <p:extLst>
      <p:ext uri="{BB962C8B-B14F-4D97-AF65-F5344CB8AC3E}">
        <p14:creationId xmlns:p14="http://schemas.microsoft.com/office/powerpoint/2010/main" val="3083593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Error estimation of absorbance</a:t>
            </a:r>
            <a:br>
              <a:rPr kumimoji="1" lang="en-US" altLang="ja-JP" dirty="0"/>
            </a:br>
            <a:r>
              <a:rPr lang="ja-JP" altLang="en-US" dirty="0"/>
              <a:t>　　</a:t>
            </a:r>
            <a:r>
              <a:rPr kumimoji="1" lang="ja-JP" altLang="en-US" dirty="0" err="1"/>
              <a:t>ー</a:t>
            </a:r>
            <a:r>
              <a:rPr lang="en-US" altLang="ja-JP" b="1" dirty="0"/>
              <a:t>Twyman-Lothian’s plot</a:t>
            </a:r>
            <a:endParaRPr kumimoji="1" lang="ja-JP" altLang="en-US" dirty="0"/>
          </a:p>
        </p:txBody>
      </p:sp>
      <p:pic>
        <p:nvPicPr>
          <p:cNvPr id="3" name="図 2"/>
          <p:cNvPicPr>
            <a:picLocks noChangeAspect="1"/>
          </p:cNvPicPr>
          <p:nvPr/>
        </p:nvPicPr>
        <p:blipFill>
          <a:blip r:embed="rId3"/>
          <a:stretch>
            <a:fillRect/>
          </a:stretch>
        </p:blipFill>
        <p:spPr>
          <a:xfrm>
            <a:off x="1135627" y="2457490"/>
            <a:ext cx="3377380" cy="844713"/>
          </a:xfrm>
          <a:prstGeom prst="rect">
            <a:avLst/>
          </a:prstGeom>
        </p:spPr>
      </p:pic>
      <p:pic>
        <p:nvPicPr>
          <p:cNvPr id="4" name="図 3"/>
          <p:cNvPicPr>
            <a:picLocks noChangeAspect="1"/>
          </p:cNvPicPr>
          <p:nvPr/>
        </p:nvPicPr>
        <p:blipFill>
          <a:blip r:embed="rId4"/>
          <a:stretch>
            <a:fillRect/>
          </a:stretch>
        </p:blipFill>
        <p:spPr>
          <a:xfrm>
            <a:off x="1135627" y="4194313"/>
            <a:ext cx="2540625" cy="1129659"/>
          </a:xfrm>
          <a:prstGeom prst="rect">
            <a:avLst/>
          </a:prstGeom>
        </p:spPr>
      </p:pic>
      <p:sp>
        <p:nvSpPr>
          <p:cNvPr id="5" name="テキスト ボックス 4"/>
          <p:cNvSpPr txBox="1"/>
          <p:nvPr/>
        </p:nvSpPr>
        <p:spPr>
          <a:xfrm>
            <a:off x="675005" y="1997655"/>
            <a:ext cx="4519186" cy="461665"/>
          </a:xfrm>
          <a:prstGeom prst="rect">
            <a:avLst/>
          </a:prstGeom>
          <a:noFill/>
        </p:spPr>
        <p:txBody>
          <a:bodyPr wrap="none" rtlCol="0">
            <a:spAutoFit/>
          </a:bodyPr>
          <a:lstStyle/>
          <a:p>
            <a:r>
              <a:rPr lang="en-US" altLang="ja-JP" sz="2400" dirty="0"/>
              <a:t>Relative e</a:t>
            </a:r>
            <a:r>
              <a:rPr kumimoji="1" lang="en-US" altLang="ja-JP" sz="2400" dirty="0"/>
              <a:t>rror of transmittance</a:t>
            </a:r>
            <a:endParaRPr kumimoji="1" lang="ja-JP" altLang="en-US" sz="2400" dirty="0"/>
          </a:p>
        </p:txBody>
      </p:sp>
      <p:sp>
        <p:nvSpPr>
          <p:cNvPr id="6" name="テキスト ボックス 5"/>
          <p:cNvSpPr txBox="1"/>
          <p:nvPr/>
        </p:nvSpPr>
        <p:spPr>
          <a:xfrm>
            <a:off x="675004" y="3632056"/>
            <a:ext cx="4227439" cy="461665"/>
          </a:xfrm>
          <a:prstGeom prst="rect">
            <a:avLst/>
          </a:prstGeom>
          <a:noFill/>
        </p:spPr>
        <p:txBody>
          <a:bodyPr wrap="none" rtlCol="0">
            <a:spAutoFit/>
          </a:bodyPr>
          <a:lstStyle/>
          <a:p>
            <a:r>
              <a:rPr kumimoji="1" lang="en-US" altLang="ja-JP" sz="2400" dirty="0"/>
              <a:t>Relative error of Absorbance</a:t>
            </a:r>
            <a:endParaRPr kumimoji="1" lang="ja-JP" altLang="en-US" sz="2400" dirty="0"/>
          </a:p>
        </p:txBody>
      </p:sp>
      <p:sp>
        <p:nvSpPr>
          <p:cNvPr id="7" name="テキスト ボックス 6"/>
          <p:cNvSpPr txBox="1"/>
          <p:nvPr/>
        </p:nvSpPr>
        <p:spPr>
          <a:xfrm>
            <a:off x="5098668" y="2027375"/>
            <a:ext cx="5359159" cy="461665"/>
          </a:xfrm>
          <a:prstGeom prst="rect">
            <a:avLst/>
          </a:prstGeom>
          <a:noFill/>
        </p:spPr>
        <p:txBody>
          <a:bodyPr wrap="none" rtlCol="0">
            <a:spAutoFit/>
          </a:bodyPr>
          <a:lstStyle/>
          <a:p>
            <a:r>
              <a:rPr kumimoji="1" lang="ja-JP" altLang="en-US" sz="2400" dirty="0"/>
              <a:t>⇦</a:t>
            </a:r>
            <a:r>
              <a:rPr kumimoji="1" lang="en-US" altLang="ja-JP" sz="2400" dirty="0"/>
              <a:t>relative error of observed intensity</a:t>
            </a:r>
            <a:endParaRPr kumimoji="1" lang="ja-JP" altLang="en-US" sz="2400" dirty="0"/>
          </a:p>
        </p:txBody>
      </p:sp>
      <p:pic>
        <p:nvPicPr>
          <p:cNvPr id="8" name="図 7"/>
          <p:cNvPicPr>
            <a:picLocks noChangeAspect="1"/>
          </p:cNvPicPr>
          <p:nvPr/>
        </p:nvPicPr>
        <p:blipFill>
          <a:blip r:embed="rId5"/>
          <a:stretch>
            <a:fillRect/>
          </a:stretch>
        </p:blipFill>
        <p:spPr>
          <a:xfrm>
            <a:off x="4961690" y="2568717"/>
            <a:ext cx="5633116" cy="4394403"/>
          </a:xfrm>
          <a:prstGeom prst="rect">
            <a:avLst/>
          </a:prstGeom>
        </p:spPr>
      </p:pic>
      <p:sp>
        <p:nvSpPr>
          <p:cNvPr id="9" name="右矢印 8"/>
          <p:cNvSpPr/>
          <p:nvPr/>
        </p:nvSpPr>
        <p:spPr>
          <a:xfrm>
            <a:off x="3805084" y="451300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6356553" y="2418736"/>
            <a:ext cx="0" cy="22691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983792" y="2348474"/>
            <a:ext cx="0" cy="22691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6356553" y="3327653"/>
            <a:ext cx="1592828" cy="0"/>
          </a:xfrm>
          <a:prstGeom prst="straightConnector1">
            <a:avLst/>
          </a:prstGeom>
          <a:ln w="38100">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556190" y="2585181"/>
            <a:ext cx="2236510" cy="646331"/>
          </a:xfrm>
          <a:prstGeom prst="rect">
            <a:avLst/>
          </a:prstGeom>
          <a:noFill/>
        </p:spPr>
        <p:txBody>
          <a:bodyPr wrap="none" rtlCol="0">
            <a:spAutoFit/>
          </a:bodyPr>
          <a:lstStyle/>
          <a:p>
            <a:r>
              <a:rPr lang="en-US" altLang="ja-JP" dirty="0"/>
              <a:t>Values</a:t>
            </a:r>
            <a:r>
              <a:rPr lang="ja-JP" altLang="en-US" dirty="0"/>
              <a:t> </a:t>
            </a:r>
            <a:r>
              <a:rPr lang="en-US" altLang="ja-JP" dirty="0"/>
              <a:t>that</a:t>
            </a:r>
            <a:r>
              <a:rPr lang="ja-JP" altLang="en-US" dirty="0"/>
              <a:t> </a:t>
            </a:r>
            <a:r>
              <a:rPr lang="en-US" altLang="ja-JP" dirty="0"/>
              <a:t>can</a:t>
            </a:r>
            <a:r>
              <a:rPr lang="ja-JP" altLang="en-US" dirty="0"/>
              <a:t> </a:t>
            </a:r>
            <a:r>
              <a:rPr lang="en-US" altLang="ja-JP" dirty="0"/>
              <a:t>be </a:t>
            </a:r>
          </a:p>
          <a:p>
            <a:r>
              <a:rPr lang="en-US" altLang="ja-JP" dirty="0"/>
              <a:t>measured</a:t>
            </a:r>
            <a:r>
              <a:rPr lang="ja-JP" altLang="en-US" dirty="0"/>
              <a:t> </a:t>
            </a:r>
            <a:r>
              <a:rPr lang="en-US" altLang="ja-JP" dirty="0"/>
              <a:t>reliably</a:t>
            </a:r>
            <a:endParaRPr kumimoji="1" lang="ja-JP" altLang="en-US" dirty="0"/>
          </a:p>
        </p:txBody>
      </p:sp>
      <p:sp>
        <p:nvSpPr>
          <p:cNvPr id="16" name="テキスト ボックス 15"/>
          <p:cNvSpPr txBox="1"/>
          <p:nvPr/>
        </p:nvSpPr>
        <p:spPr>
          <a:xfrm>
            <a:off x="675004" y="6304047"/>
            <a:ext cx="11067453" cy="461665"/>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altLang="ja-JP" sz="2400" dirty="0"/>
              <a:t>Even in absorbance, the same relative error occurs only between 0.1 and 1.0.</a:t>
            </a:r>
            <a:endParaRPr kumimoji="1" lang="ja-JP" altLang="en-US" sz="2400" dirty="0"/>
          </a:p>
        </p:txBody>
      </p:sp>
      <p:sp>
        <p:nvSpPr>
          <p:cNvPr id="10" name="テキスト ボックス 9">
            <a:extLst>
              <a:ext uri="{FF2B5EF4-FFF2-40B4-BE49-F238E27FC236}">
                <a16:creationId xmlns:a16="http://schemas.microsoft.com/office/drawing/2014/main" id="{95B47176-AE06-4463-9E37-589F6EE668DA}"/>
              </a:ext>
            </a:extLst>
          </p:cNvPr>
          <p:cNvSpPr txBox="1"/>
          <p:nvPr/>
        </p:nvSpPr>
        <p:spPr>
          <a:xfrm>
            <a:off x="7120468" y="5014041"/>
            <a:ext cx="1657826" cy="369332"/>
          </a:xfrm>
          <a:prstGeom prst="rect">
            <a:avLst/>
          </a:prstGeom>
          <a:solidFill>
            <a:schemeClr val="bg1"/>
          </a:solidFill>
        </p:spPr>
        <p:txBody>
          <a:bodyPr wrap="none" rtlCol="0">
            <a:spAutoFit/>
          </a:bodyPr>
          <a:lstStyle/>
          <a:p>
            <a:r>
              <a:rPr kumimoji="1" lang="en-US" altLang="ja-JP" dirty="0"/>
              <a:t>Absorbance </a:t>
            </a:r>
            <a:r>
              <a:rPr kumimoji="1" lang="en-US" altLang="ja-JP" i="1" dirty="0"/>
              <a:t>A</a:t>
            </a:r>
            <a:endParaRPr kumimoji="1" lang="ja-JP" altLang="en-US" i="1" dirty="0"/>
          </a:p>
        </p:txBody>
      </p:sp>
      <p:sp>
        <p:nvSpPr>
          <p:cNvPr id="17" name="テキスト ボックス 16">
            <a:extLst>
              <a:ext uri="{FF2B5EF4-FFF2-40B4-BE49-F238E27FC236}">
                <a16:creationId xmlns:a16="http://schemas.microsoft.com/office/drawing/2014/main" id="{7DFC61B7-37A4-44D1-9B12-949FF2EE996B}"/>
              </a:ext>
            </a:extLst>
          </p:cNvPr>
          <p:cNvSpPr txBox="1"/>
          <p:nvPr/>
        </p:nvSpPr>
        <p:spPr>
          <a:xfrm rot="16200000">
            <a:off x="3881786" y="3783854"/>
            <a:ext cx="3212739" cy="369332"/>
          </a:xfrm>
          <a:prstGeom prst="rect">
            <a:avLst/>
          </a:prstGeom>
          <a:solidFill>
            <a:schemeClr val="bg1"/>
          </a:solidFill>
        </p:spPr>
        <p:txBody>
          <a:bodyPr wrap="none" rtlCol="0">
            <a:spAutoFit/>
          </a:bodyPr>
          <a:lstStyle/>
          <a:p>
            <a:r>
              <a:rPr kumimoji="1" lang="en-US" altLang="ja-JP" dirty="0"/>
              <a:t>Relative error of Absorbance</a:t>
            </a:r>
            <a:endParaRPr kumimoji="1" lang="ja-JP" altLang="en-US" i="1" dirty="0"/>
          </a:p>
        </p:txBody>
      </p:sp>
      <p:sp>
        <p:nvSpPr>
          <p:cNvPr id="13" name="テキスト ボックス 12">
            <a:extLst>
              <a:ext uri="{FF2B5EF4-FFF2-40B4-BE49-F238E27FC236}">
                <a16:creationId xmlns:a16="http://schemas.microsoft.com/office/drawing/2014/main" id="{0855E637-655D-4A58-8293-FB8529C4DFE9}"/>
              </a:ext>
            </a:extLst>
          </p:cNvPr>
          <p:cNvSpPr txBox="1"/>
          <p:nvPr/>
        </p:nvSpPr>
        <p:spPr>
          <a:xfrm>
            <a:off x="5303489" y="5546258"/>
            <a:ext cx="6294027" cy="707886"/>
          </a:xfrm>
          <a:prstGeom prst="rect">
            <a:avLst/>
          </a:prstGeom>
          <a:solidFill>
            <a:schemeClr val="bg1"/>
          </a:solidFill>
        </p:spPr>
        <p:txBody>
          <a:bodyPr wrap="square" rtlCol="0">
            <a:spAutoFit/>
          </a:bodyPr>
          <a:lstStyle/>
          <a:p>
            <a:r>
              <a:rPr lang="en-US" altLang="ja-JP" sz="2000" dirty="0"/>
              <a:t>Relative error in absorbance when relative error in transmittance is 0.001. </a:t>
            </a:r>
            <a:endParaRPr kumimoji="1" lang="ja-JP" altLang="en-US" sz="2000" dirty="0"/>
          </a:p>
        </p:txBody>
      </p:sp>
    </p:spTree>
    <p:extLst>
      <p:ext uri="{BB962C8B-B14F-4D97-AF65-F5344CB8AC3E}">
        <p14:creationId xmlns:p14="http://schemas.microsoft.com/office/powerpoint/2010/main" val="4022273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2207</TotalTime>
  <Words>2720</Words>
  <Application>Microsoft Office PowerPoint</Application>
  <PresentationFormat>ワイド画面</PresentationFormat>
  <Paragraphs>489</Paragraphs>
  <Slides>31</Slides>
  <Notes>6</Notes>
  <HiddenSlides>3</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31</vt:i4>
      </vt:variant>
    </vt:vector>
  </HeadingPairs>
  <TitlesOfParts>
    <vt:vector size="41" baseType="lpstr">
      <vt:lpstr>ＭＳ Ｐゴシック</vt:lpstr>
      <vt:lpstr>游ゴシック</vt:lpstr>
      <vt:lpstr>游ゴシック Light</vt:lpstr>
      <vt:lpstr>Arial</vt:lpstr>
      <vt:lpstr>Calibri</vt:lpstr>
      <vt:lpstr>Calibri Light</vt:lpstr>
      <vt:lpstr>Cambria Math</vt:lpstr>
      <vt:lpstr>Symbol</vt:lpstr>
      <vt:lpstr>Times New Roman</vt:lpstr>
      <vt:lpstr>Office テーマ</vt:lpstr>
      <vt:lpstr>UV-VIS spectroscopy</vt:lpstr>
      <vt:lpstr>UV-Vis spectroscopy</vt:lpstr>
      <vt:lpstr>What can we learn from UV-VIS spectroscopy</vt:lpstr>
      <vt:lpstr>Selection rule for observing electronic transitions</vt:lpstr>
      <vt:lpstr>Selection rule for observing electronic transitions</vt:lpstr>
      <vt:lpstr>Absorption spectra</vt:lpstr>
      <vt:lpstr>Beer-Lambert law</vt:lpstr>
      <vt:lpstr>Quantitative analysis using UV-Vis spectra</vt:lpstr>
      <vt:lpstr>Error estimation of absorbance 　　ーTwyman-Lothian’s plot</vt:lpstr>
      <vt:lpstr>Simultaneous quantification of multiple components</vt:lpstr>
      <vt:lpstr>instruments</vt:lpstr>
      <vt:lpstr>Light source</vt:lpstr>
      <vt:lpstr>Spectrometer</vt:lpstr>
      <vt:lpstr>Sample compartment</vt:lpstr>
      <vt:lpstr>Detector</vt:lpstr>
      <vt:lpstr>Do you remember?</vt:lpstr>
      <vt:lpstr>Checking</vt:lpstr>
      <vt:lpstr>Materials used for measurement - spectroscopic cell</vt:lpstr>
      <vt:lpstr> Materials used for measurement –  Selection of solven</vt:lpstr>
      <vt:lpstr>Preparation of solution -key process for calibration</vt:lpstr>
      <vt:lpstr>Measurement (1) Setting experimental conditions</vt:lpstr>
      <vt:lpstr>Measurement (2) Baseline/reference light</vt:lpstr>
      <vt:lpstr>Measurement（３）sample placement</vt:lpstr>
      <vt:lpstr>Data analysis (1) Calibration curve</vt:lpstr>
      <vt:lpstr>least squares method</vt:lpstr>
      <vt:lpstr>least squares method</vt:lpstr>
      <vt:lpstr>Data analysis (2) Difference spectrum in solution</vt:lpstr>
      <vt:lpstr>Data analysis (3) derivative spectrum</vt:lpstr>
      <vt:lpstr>equipment（１）Integration sphere</vt:lpstr>
      <vt:lpstr>測定法（２）　光ファイバー</vt:lpstr>
      <vt:lpstr>データ解析　（２）差スペクトル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機器分析化学５</dc:title>
  <dc:creator>morisawa</dc:creator>
  <cp:lastModifiedBy>kindai</cp:lastModifiedBy>
  <cp:revision>61</cp:revision>
  <dcterms:created xsi:type="dcterms:W3CDTF">2020-10-10T06:27:58Z</dcterms:created>
  <dcterms:modified xsi:type="dcterms:W3CDTF">2024-11-22T07:35:31Z</dcterms:modified>
</cp:coreProperties>
</file>