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  <p:sldId id="301" r:id="rId3"/>
    <p:sldId id="302" r:id="rId4"/>
    <p:sldId id="257" r:id="rId5"/>
    <p:sldId id="300" r:id="rId6"/>
    <p:sldId id="303" r:id="rId7"/>
    <p:sldId id="310" r:id="rId8"/>
    <p:sldId id="263" r:id="rId9"/>
    <p:sldId id="304" r:id="rId10"/>
    <p:sldId id="265" r:id="rId11"/>
    <p:sldId id="266" r:id="rId12"/>
    <p:sldId id="273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31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25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05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05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19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82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501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63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70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2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283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E953-A89F-4EBA-A36C-C44561FE991C}" type="datetimeFigureOut">
              <a:rPr lang="it-IT" smtClean="0"/>
              <a:t>24/11/2024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769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BC8E71-C88E-4AFC-A086-A8F5F348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64067"/>
            <a:ext cx="10972800" cy="526209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Durante l’occupazione prima italiana, poi tedesca (dall’8 settembre 1943) dell’Albania, era stato favorito dagli occupanti il nazionalismo albanese in Kosovo, annesso alla stessa Albania</a:t>
            </a:r>
          </a:p>
          <a:p>
            <a:pPr algn="just"/>
            <a:r>
              <a:rPr lang="it-IT" dirty="0"/>
              <a:t>Creazione di una divisione SS </a:t>
            </a:r>
            <a:r>
              <a:rPr lang="it-IT" dirty="0" err="1"/>
              <a:t>Skanderbeg</a:t>
            </a:r>
            <a:endParaRPr lang="it-IT" dirty="0"/>
          </a:p>
          <a:p>
            <a:pPr algn="just"/>
            <a:r>
              <a:rPr lang="it-IT" dirty="0"/>
              <a:t>Rivalità fra il Balli </a:t>
            </a:r>
            <a:r>
              <a:rPr lang="it-IT" dirty="0" err="1"/>
              <a:t>Kombëtar</a:t>
            </a:r>
            <a:r>
              <a:rPr lang="it-IT" dirty="0"/>
              <a:t> (fronte nazionale) e i comunisti albanesi di Hoxha, appoggiati dai comunisti jugoslavi</a:t>
            </a:r>
          </a:p>
          <a:p>
            <a:pPr algn="just"/>
            <a:r>
              <a:rPr lang="it-IT" dirty="0"/>
              <a:t>Guerra civile in Grecia fra comunisti e governo filo-occidentale (1946-1949), sostenuto prima dai britannici poi dagli americani</a:t>
            </a:r>
          </a:p>
          <a:p>
            <a:pPr algn="just"/>
            <a:r>
              <a:rPr lang="it-IT" dirty="0"/>
              <a:t>Dopo la rottura fra Tito e Stalin (1948), la Jugoslavia non sostiene più i comunisti greci allineati a Mosca: la Grecia resta nell’orbita occidentale</a:t>
            </a:r>
          </a:p>
        </p:txBody>
      </p:sp>
    </p:spTree>
    <p:extLst>
      <p:ext uri="{BB962C8B-B14F-4D97-AF65-F5344CB8AC3E}">
        <p14:creationId xmlns:p14="http://schemas.microsoft.com/office/powerpoint/2010/main" val="525690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96954" y="620689"/>
            <a:ext cx="10528184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Fra il 1947 e il 1948 i partiti comunisti prendono il potere in tutti i paesi dell’Europa orientale, approvando costituzioni sul modello di quella sovietica del 1936</a:t>
            </a:r>
          </a:p>
          <a:p>
            <a:pPr algn="just"/>
            <a:r>
              <a:rPr lang="it-IT" sz="2800" dirty="0"/>
              <a:t>In Ungheria e Cecoslovacchia, dove i partiti comunisti non riescono ad imporsi ai partiti non comunisti per via elettorale, nel 1948 si procede ad una presa del potere con la forza</a:t>
            </a:r>
          </a:p>
          <a:p>
            <a:pPr algn="just"/>
            <a:r>
              <a:rPr lang="it-IT" sz="2800" dirty="0"/>
              <a:t>I comunisti attaccano e sciolgono le Chiese uniate, sia nell’Ucraina sovietica che in Cecoslovacchia e in Romania, in quanto accusate di essere uno strumento dell’Occidente</a:t>
            </a:r>
          </a:p>
        </p:txBody>
      </p:sp>
    </p:spTree>
    <p:extLst>
      <p:ext uri="{BB962C8B-B14F-4D97-AF65-F5344CB8AC3E}">
        <p14:creationId xmlns:p14="http://schemas.microsoft.com/office/powerpoint/2010/main" val="3756788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32" y="548681"/>
            <a:ext cx="10444294" cy="5577483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Repressione in tutta l’Europa orientale di bande armate anticomuniste, soprattutto nei paesi baltici e in Ucraina</a:t>
            </a:r>
          </a:p>
          <a:p>
            <a:pPr algn="just"/>
            <a:r>
              <a:rPr lang="it-IT" sz="2800" dirty="0"/>
              <a:t>Grecia, Finlandia ed Austria non cadono sotto il dominio sovietico e conservano istituzioni democratiche ed un’economia di mercato</a:t>
            </a:r>
          </a:p>
          <a:p>
            <a:pPr algn="just"/>
            <a:r>
              <a:rPr lang="it-IT" sz="2800" dirty="0"/>
              <a:t>I due principali problemi a livello internazionale erano la questione della Germania e quella di Trieste: con il trattato di pace del febbraio 1947 la provincia di Trieste e la parte settentrionale dell’Istria saranno divise in zona A e zona B, amministrate rispettivamente dagli anglo-americani e dagli jugoslavi</a:t>
            </a:r>
          </a:p>
        </p:txBody>
      </p:sp>
    </p:spTree>
    <p:extLst>
      <p:ext uri="{BB962C8B-B14F-4D97-AF65-F5344CB8AC3E}">
        <p14:creationId xmlns:p14="http://schemas.microsoft.com/office/powerpoint/2010/main" val="3859853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28506"/>
            <a:ext cx="10972800" cy="763399"/>
          </a:xfrm>
        </p:spPr>
        <p:txBody>
          <a:bodyPr>
            <a:normAutofit/>
          </a:bodyPr>
          <a:lstStyle/>
          <a:p>
            <a:r>
              <a:rPr lang="it-IT" sz="3200" dirty="0"/>
              <a:t>Territorio libero di Trieste (1947-1954)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143" y="1501629"/>
            <a:ext cx="3875714" cy="4688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54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8565" y="620689"/>
            <a:ext cx="10578518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Conferenza di Teheran (28 novembre – 1° dicembre 1943), l’Urss impone ai britannici il concetto di sfere di influenza</a:t>
            </a:r>
          </a:p>
          <a:p>
            <a:pPr algn="just"/>
            <a:r>
              <a:rPr lang="it-IT" sz="2800" dirty="0"/>
              <a:t>Incontro fra Stalin e Churchill a Mosca (9-10 ottobre 1944), accordo sulle aree di influenza in Europa orientale in base a percentuali fra sovietici e britannici: maggiore influenza dell’Urss in Romania e Bulgaria. L’Ungheria e la Jugoslavia dovevano vedere un’influenza paritaria. La Grecia doveva andare alla Gran Bretagna</a:t>
            </a:r>
          </a:p>
          <a:p>
            <a:pPr algn="just"/>
            <a:r>
              <a:rPr lang="it-IT" sz="2800" dirty="0"/>
              <a:t>La Polonia non era contemplata esplicitamente, ma Churchill dava per scontato che cadesse nell’area di influenza sovietica</a:t>
            </a:r>
          </a:p>
          <a:p>
            <a:pPr algn="just"/>
            <a:r>
              <a:rPr lang="it-IT" sz="2800" dirty="0"/>
              <a:t>Non si trattava ancora di una spartizione, ma di una collaborazione, basata sull’equilibrio</a:t>
            </a:r>
          </a:p>
        </p:txBody>
      </p:sp>
    </p:spTree>
    <p:extLst>
      <p:ext uri="{BB962C8B-B14F-4D97-AF65-F5344CB8AC3E}">
        <p14:creationId xmlns:p14="http://schemas.microsoft.com/office/powerpoint/2010/main" val="271183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009" y="620689"/>
            <a:ext cx="10637241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Conferenza di Jalta (4-11 febbraio 1945), con i seguenti obiettivi:</a:t>
            </a:r>
          </a:p>
          <a:p>
            <a:pPr algn="just"/>
            <a:r>
              <a:rPr lang="it-IT" sz="2800" dirty="0"/>
              <a:t>Divisione della Germania fra i vincitori e suo disarmo</a:t>
            </a:r>
          </a:p>
          <a:p>
            <a:pPr algn="just"/>
            <a:r>
              <a:rPr lang="it-IT" sz="2800" dirty="0"/>
              <a:t>In Romania e Bulgaria dovevano essere stabilite delle commissioni di controllo alleate, ma sostanzialmente controllate dall’Urss</a:t>
            </a:r>
          </a:p>
          <a:p>
            <a:pPr algn="just"/>
            <a:r>
              <a:rPr lang="it-IT" sz="2800" dirty="0"/>
              <a:t>In Jugoslavia era riconosciuto il dominio dei comunisti guidati da Tito</a:t>
            </a:r>
          </a:p>
          <a:p>
            <a:pPr algn="just"/>
            <a:r>
              <a:rPr lang="it-IT" sz="2800" dirty="0"/>
              <a:t>In Polonia si insediava un «governo democratico provvisorio»</a:t>
            </a:r>
          </a:p>
          <a:p>
            <a:pPr algn="just"/>
            <a:r>
              <a:rPr lang="it-IT" sz="2800" dirty="0"/>
              <a:t>Continuava la collaborazione fra gli Alleati </a:t>
            </a:r>
          </a:p>
        </p:txBody>
      </p:sp>
    </p:spTree>
    <p:extLst>
      <p:ext uri="{BB962C8B-B14F-4D97-AF65-F5344CB8AC3E}">
        <p14:creationId xmlns:p14="http://schemas.microsoft.com/office/powerpoint/2010/main" val="4256286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3731" y="394282"/>
            <a:ext cx="10469461" cy="511729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Il secondo dopoguerra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3063" y="1166070"/>
            <a:ext cx="10670797" cy="4960094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Gli Alleati vogliono evitare che si crei nuovamente un problema di minoranze etniche e puntano ad una semplificazione e omogeneizzazione del quadro etnico in Europa orientale</a:t>
            </a:r>
          </a:p>
          <a:p>
            <a:pPr algn="just"/>
            <a:r>
              <a:rPr lang="it-IT" sz="2400" dirty="0"/>
              <a:t>Si procede ad un trasferimento delle popolazioni in modo da rendere gli stati maggiormente monoetnici</a:t>
            </a:r>
          </a:p>
          <a:p>
            <a:pPr algn="just"/>
            <a:r>
              <a:rPr lang="it-IT" sz="2400" dirty="0"/>
              <a:t>I diritti nazionali non vengono più concessi a comunità intere ma ai singoli individui, sulla base della </a:t>
            </a:r>
            <a:r>
              <a:rPr lang="it-IT" sz="2400" i="1" dirty="0"/>
              <a:t>Dichiarazione universale dei diritti umani</a:t>
            </a:r>
            <a:r>
              <a:rPr lang="it-IT" sz="2400" dirty="0"/>
              <a:t> (1948)</a:t>
            </a:r>
          </a:p>
          <a:p>
            <a:pPr algn="just"/>
            <a:r>
              <a:rPr lang="it-IT" sz="2400" dirty="0"/>
              <a:t>Furono colpite soprattutto le minoranze tedesche e in parte ungheresi, accusate di essere state complici dei nazisti</a:t>
            </a:r>
          </a:p>
          <a:p>
            <a:pPr algn="just"/>
            <a:r>
              <a:rPr lang="it-IT" sz="2400" dirty="0"/>
              <a:t>Anche gli italiani di Istria e Dalmazia furono accusati di complicità con il fascismo e costretti ad abbandonare quelle terre</a:t>
            </a:r>
          </a:p>
        </p:txBody>
      </p:sp>
    </p:spTree>
    <p:extLst>
      <p:ext uri="{BB962C8B-B14F-4D97-AF65-F5344CB8AC3E}">
        <p14:creationId xmlns:p14="http://schemas.microsoft.com/office/powerpoint/2010/main" val="297305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32" y="692697"/>
            <a:ext cx="10494628" cy="54334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Le comunità ebraiche erano state pesantemente colpite durante la guerra e ora vengono incoraggiate ad emigrare nel nuovo stato d’Israele, fondato nel 1948</a:t>
            </a:r>
          </a:p>
          <a:p>
            <a:pPr algn="just"/>
            <a:r>
              <a:rPr lang="it-IT" sz="2800" dirty="0"/>
              <a:t>Le nuove autorità comuniste perseguitano tutti coloro che sono accusati di complicità con i nazisti e i fascisti, ma sono perseguitati anche membri della resistenza non comunisti o nazionalisti</a:t>
            </a:r>
          </a:p>
        </p:txBody>
      </p:sp>
    </p:spTree>
    <p:extLst>
      <p:ext uri="{BB962C8B-B14F-4D97-AF65-F5344CB8AC3E}">
        <p14:creationId xmlns:p14="http://schemas.microsoft.com/office/powerpoint/2010/main" val="6774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4065" y="394282"/>
            <a:ext cx="10486239" cy="494951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L’affermazione del potere comunista in Europa orientale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5343" y="1065402"/>
            <a:ext cx="10628851" cy="5060762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La conquista del potere dei comunisti in Europa orientale avvenne attraverso delle tappe intermedie</a:t>
            </a:r>
          </a:p>
          <a:p>
            <a:pPr algn="just"/>
            <a:r>
              <a:rPr lang="it-IT" sz="2400" dirty="0"/>
              <a:t>In paesi come Jugoslavia e Albania, dove la liberazione era avvenuta grazie ai partiti comunisti locali, il potere fu subito detenuto da questi stessi partiti, con l’avvio di politiche di statalizzazione dell’economia</a:t>
            </a:r>
          </a:p>
          <a:p>
            <a:pPr algn="just"/>
            <a:r>
              <a:rPr lang="it-IT" sz="2400" dirty="0"/>
              <a:t>In Romania e Bulgaria, dove erano presenti altre forze politiche non comuniste, come i partiti contadini, i sovietici appoggiarono la formazione di governi di coalizione in cui però i comunisti detenevano posizioni chiave</a:t>
            </a:r>
          </a:p>
          <a:p>
            <a:pPr algn="just"/>
            <a:r>
              <a:rPr lang="it-IT" sz="2400" dirty="0"/>
              <a:t>La Polonia, strategica per l’Urss, fu saldamente nelle mani dei comunisti</a:t>
            </a:r>
          </a:p>
          <a:p>
            <a:pPr algn="just"/>
            <a:r>
              <a:rPr lang="it-IT" sz="2400" dirty="0"/>
              <a:t>In Ungheria e Cecoslovacchia si formarono governi democratici di coalizione con la presenza dei comunisti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218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0175" y="692697"/>
            <a:ext cx="10586907" cy="5433467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Fra il 1945 e il 1948 in Europa orientale si formarono le «democrazie popolari», ovvero paesi in una situazione intermedia fra democrazie tradizionali e sistemi socialisti, che nelle intenzioni dei sovietici avrebbero dovuto gradualmente evolversi in direzione del socialismo</a:t>
            </a:r>
          </a:p>
          <a:p>
            <a:pPr algn="just"/>
            <a:r>
              <a:rPr lang="it-IT" sz="2800" dirty="0"/>
              <a:t>Inizialmente nelle «democrazie popolari» le minoranze nazionali sono considerevolmente presenti nei partiti comunisti, ma dopo il 1948 questi partiti vengono progressivamente «nazionalizzati»</a:t>
            </a:r>
          </a:p>
          <a:p>
            <a:pPr algn="just"/>
            <a:r>
              <a:rPr lang="it-IT" sz="2800" dirty="0"/>
              <a:t>Le riforme agrarie puntano a colpire il latifondo, ma in particolare gli ex popoli dominanti, tedeschi e ungheresi soprattutto, a beneficio delle etnie nazionali</a:t>
            </a:r>
          </a:p>
        </p:txBody>
      </p:sp>
    </p:spTree>
    <p:extLst>
      <p:ext uri="{BB962C8B-B14F-4D97-AF65-F5344CB8AC3E}">
        <p14:creationId xmlns:p14="http://schemas.microsoft.com/office/powerpoint/2010/main" val="239337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8565" y="620689"/>
            <a:ext cx="10620463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Nel 1946 nasce la Repubblica federativa popolare di Jugoslavia, formata da Slovenia, Croazia, Bosnia-Erzegovina, Serbia, Montenegro e Macedonia, sotto la direzione del partito comunista jugoslavo guidato da Josip Broz (Tito)</a:t>
            </a:r>
          </a:p>
          <a:p>
            <a:pPr algn="just"/>
            <a:r>
              <a:rPr lang="it-IT" sz="2800" dirty="0"/>
              <a:t>L’Albania, guidata da Enver Hoxha, è sostanzialmente un’appendice della Jugoslavia</a:t>
            </a:r>
          </a:p>
          <a:p>
            <a:pPr algn="just"/>
            <a:r>
              <a:rPr lang="it-IT" sz="2800" dirty="0"/>
              <a:t>Nelle democrazie popolari i partiti comunisti assumono una posizione centrale, pur all’interno di governi di coalizione</a:t>
            </a:r>
          </a:p>
          <a:p>
            <a:pPr algn="just"/>
            <a:r>
              <a:rPr lang="it-IT" sz="2800" dirty="0"/>
              <a:t>L’Urss lega a sé i paesi dell’Europa orientale per mezzo di accordi economici, di riparazioni di guerra, di costituzione di società miste, ad esempio in Romania la </a:t>
            </a:r>
            <a:r>
              <a:rPr lang="it-IT" sz="2800" dirty="0" err="1"/>
              <a:t>Sovrompetrol</a:t>
            </a:r>
            <a:r>
              <a:rPr lang="it-IT" sz="2800" dirty="0"/>
              <a:t>, per la raffinazione del greggio</a:t>
            </a:r>
          </a:p>
        </p:txBody>
      </p:sp>
    </p:spTree>
    <p:extLst>
      <p:ext uri="{BB962C8B-B14F-4D97-AF65-F5344CB8AC3E}">
        <p14:creationId xmlns:p14="http://schemas.microsoft.com/office/powerpoint/2010/main" val="25207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8565" y="620689"/>
            <a:ext cx="10603685" cy="5505475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Progressivamente i partiti socialisti e socialdemocratici sono obbligati ad unificarsi con i partiti comunisti ai quali devono subordinarsi</a:t>
            </a:r>
          </a:p>
          <a:p>
            <a:pPr algn="just"/>
            <a:r>
              <a:rPr lang="it-IT" sz="2800" dirty="0"/>
              <a:t>In Romania e Bulgaria, dove le commissioni alleate di controllo sono nelle mani dei sovietici, le elezioni vengono pilotate dai partiti comunisti, per assicurare loro la vittoria</a:t>
            </a:r>
          </a:p>
          <a:p>
            <a:pPr algn="just"/>
            <a:r>
              <a:rPr lang="it-IT" sz="2800" dirty="0"/>
              <a:t>In Cecoslovacchia vengono prese misure punitive contro tedeschi ed ungheresi</a:t>
            </a:r>
          </a:p>
          <a:p>
            <a:pPr algn="just"/>
            <a:r>
              <a:rPr lang="it-IT" sz="2800" dirty="0"/>
              <a:t>Gli ungheresi vengono espulsi o «</a:t>
            </a:r>
            <a:r>
              <a:rPr lang="it-IT" sz="2800" dirty="0" err="1"/>
              <a:t>slovacchizzati</a:t>
            </a:r>
            <a:r>
              <a:rPr lang="it-IT" sz="2800" dirty="0"/>
              <a:t>»</a:t>
            </a:r>
          </a:p>
          <a:p>
            <a:pPr algn="just"/>
            <a:r>
              <a:rPr lang="it-IT" sz="2800" dirty="0"/>
              <a:t>Progressivamente però i sovietici fecero pressioni per risolvere i problemi nazionali all’interno dei paesi dell’Europa orientale: in Transilvania gli ungheresi sono tutelati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1768066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1027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Arial</vt:lpstr>
      <vt:lpstr>Calibri</vt:lpstr>
      <vt:lpstr>2_Tema di Office</vt:lpstr>
      <vt:lpstr>Presentazione standard di PowerPoint</vt:lpstr>
      <vt:lpstr>Presentazione standard di PowerPoint</vt:lpstr>
      <vt:lpstr>Presentazione standard di PowerPoint</vt:lpstr>
      <vt:lpstr>Il secondo dopoguerra</vt:lpstr>
      <vt:lpstr>Presentazione standard di PowerPoint</vt:lpstr>
      <vt:lpstr>L’affermazione del potere comunista in Europa orientale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Territorio libero di Trieste (1947-1954)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SANTORO STEFANO</dc:creator>
  <cp:lastModifiedBy>SANTORO STEFANO</cp:lastModifiedBy>
  <cp:revision>1</cp:revision>
  <dcterms:created xsi:type="dcterms:W3CDTF">2024-11-24T16:59:32Z</dcterms:created>
  <dcterms:modified xsi:type="dcterms:W3CDTF">2024-11-24T17:00:21Z</dcterms:modified>
</cp:coreProperties>
</file>