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handoutMasterIdLst>
    <p:handoutMasterId r:id="rId50"/>
  </p:handoutMasterIdLst>
  <p:sldIdLst>
    <p:sldId id="256" r:id="rId2"/>
    <p:sldId id="313" r:id="rId3"/>
    <p:sldId id="430" r:id="rId4"/>
    <p:sldId id="467" r:id="rId5"/>
    <p:sldId id="468" r:id="rId6"/>
    <p:sldId id="470" r:id="rId7"/>
    <p:sldId id="433" r:id="rId8"/>
    <p:sldId id="472" r:id="rId9"/>
    <p:sldId id="473" r:id="rId10"/>
    <p:sldId id="516" r:id="rId11"/>
    <p:sldId id="475" r:id="rId12"/>
    <p:sldId id="517" r:id="rId13"/>
    <p:sldId id="476" r:id="rId14"/>
    <p:sldId id="515" r:id="rId15"/>
    <p:sldId id="477" r:id="rId16"/>
    <p:sldId id="478" r:id="rId17"/>
    <p:sldId id="518" r:id="rId18"/>
    <p:sldId id="551" r:id="rId19"/>
    <p:sldId id="479" r:id="rId20"/>
    <p:sldId id="519" r:id="rId21"/>
    <p:sldId id="480" r:id="rId22"/>
    <p:sldId id="481" r:id="rId23"/>
    <p:sldId id="482" r:id="rId24"/>
    <p:sldId id="550" r:id="rId25"/>
    <p:sldId id="483" r:id="rId26"/>
    <p:sldId id="484" r:id="rId27"/>
    <p:sldId id="485" r:id="rId28"/>
    <p:sldId id="486" r:id="rId29"/>
    <p:sldId id="487" r:id="rId30"/>
    <p:sldId id="488" r:id="rId31"/>
    <p:sldId id="489" r:id="rId32"/>
    <p:sldId id="490" r:id="rId33"/>
    <p:sldId id="491" r:id="rId34"/>
    <p:sldId id="492" r:id="rId35"/>
    <p:sldId id="493" r:id="rId36"/>
    <p:sldId id="528" r:id="rId37"/>
    <p:sldId id="533" r:id="rId38"/>
    <p:sldId id="534" r:id="rId39"/>
    <p:sldId id="546" r:id="rId40"/>
    <p:sldId id="536" r:id="rId41"/>
    <p:sldId id="537" r:id="rId42"/>
    <p:sldId id="538" r:id="rId43"/>
    <p:sldId id="547" r:id="rId44"/>
    <p:sldId id="548" r:id="rId45"/>
    <p:sldId id="539" r:id="rId46"/>
    <p:sldId id="549" r:id="rId47"/>
    <p:sldId id="540" r:id="rId48"/>
    <p:sldId id="543" r:id="rId49"/>
  </p:sldIdLst>
  <p:sldSz cx="9144000" cy="6858000" type="screen4x3"/>
  <p:notesSz cx="6858000" cy="9144000"/>
  <p:embeddedFontLst>
    <p:embeddedFont>
      <p:font typeface="Consolas" panose="020B0609020204030204" pitchFamily="49" charset="0"/>
      <p:regular r:id="rId51"/>
      <p:bold r:id="rId52"/>
      <p:italic r:id="rId53"/>
      <p:boldItalic r:id="rId54"/>
    </p:embeddedFont>
    <p:embeddedFont>
      <p:font typeface="Segoe UI" panose="020B0502040204020203" pitchFamily="34" charset="0"/>
      <p:regular r:id="rId55"/>
      <p:bold r:id="rId56"/>
      <p:italic r:id="rId57"/>
      <p:boldItalic r:id="rId58"/>
    </p:embeddedFont>
    <p:embeddedFont>
      <p:font typeface="Swis721 Cn BT" panose="020B0506020202030204" pitchFamily="3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000"/>
    <a:srgbClr val="FF7C80"/>
    <a:srgbClr val="FFE285"/>
    <a:srgbClr val="FFFBEF"/>
    <a:srgbClr val="FFF5D5"/>
    <a:srgbClr val="FFEEB9"/>
    <a:srgbClr val="008080"/>
    <a:srgbClr val="009999"/>
    <a:srgbClr val="339966"/>
    <a:srgbClr val="00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4" autoAdjust="0"/>
    <p:restoredTop sz="96274" autoAdjust="0"/>
  </p:normalViewPr>
  <p:slideViewPr>
    <p:cSldViewPr snapToGrid="0">
      <p:cViewPr>
        <p:scale>
          <a:sx n="75" d="100"/>
          <a:sy n="75" d="100"/>
        </p:scale>
        <p:origin x="3365" y="10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60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4980FED-9E73-41D5-86A4-19CA07FC33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38E968A-403A-4F8D-AA4D-DCFE7C1B4E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3D12D-D17B-487E-953F-38809628DE7C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1E895EA-FC8D-4672-9F72-F9B5067AFF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F2B496-F226-4E6F-A779-077D4CACDE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66DB3-1548-4BDD-9D1C-AF2AB352DA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206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B2265149-7078-49A1-85E3-981827BA6E9B}"/>
              </a:ext>
            </a:extLst>
          </p:cNvPr>
          <p:cNvCxnSpPr/>
          <p:nvPr userDrawn="1"/>
        </p:nvCxnSpPr>
        <p:spPr>
          <a:xfrm>
            <a:off x="3219450" y="4935787"/>
            <a:ext cx="529590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8E3A30F-A9E1-4C6A-A429-C237F91A64B6}"/>
              </a:ext>
            </a:extLst>
          </p:cNvPr>
          <p:cNvCxnSpPr/>
          <p:nvPr userDrawn="1"/>
        </p:nvCxnSpPr>
        <p:spPr>
          <a:xfrm flipV="1">
            <a:off x="3219450" y="4983702"/>
            <a:ext cx="5295900" cy="2856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>
            <a:extLst>
              <a:ext uri="{FF2B5EF4-FFF2-40B4-BE49-F238E27FC236}">
                <a16:creationId xmlns:a16="http://schemas.microsoft.com/office/drawing/2014/main" id="{E2963675-C336-4FFA-ABA6-AE1C3BAD0D61}"/>
              </a:ext>
            </a:extLst>
          </p:cNvPr>
          <p:cNvSpPr txBox="1">
            <a:spLocks/>
          </p:cNvSpPr>
          <p:nvPr userDrawn="1"/>
        </p:nvSpPr>
        <p:spPr>
          <a:xfrm>
            <a:off x="0" y="3124002"/>
            <a:ext cx="3219450" cy="8203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3600" b="1" i="0" dirty="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</a:rPr>
              <a:t>LEZIONE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7B70F03-AB95-484D-9C4B-958F6E84442C}"/>
              </a:ext>
            </a:extLst>
          </p:cNvPr>
          <p:cNvSpPr txBox="1">
            <a:spLocks/>
          </p:cNvSpPr>
          <p:nvPr userDrawn="1"/>
        </p:nvSpPr>
        <p:spPr>
          <a:xfrm>
            <a:off x="3219451" y="5051145"/>
            <a:ext cx="5295900" cy="1219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Laboratorio di </a:t>
            </a:r>
            <a:r>
              <a:rPr lang="it-IT" sz="18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Progettazione Tecnologica dell’Architettura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Corso di </a:t>
            </a:r>
            <a:r>
              <a:rPr lang="it-IT" sz="18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Materiali ed Elementi Costruttivi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B9E338E1-9531-48B0-B6F4-A75F2565592D}"/>
              </a:ext>
            </a:extLst>
          </p:cNvPr>
          <p:cNvSpPr txBox="1">
            <a:spLocks/>
          </p:cNvSpPr>
          <p:nvPr userDrawn="1"/>
        </p:nvSpPr>
        <p:spPr>
          <a:xfrm>
            <a:off x="5456579" y="334555"/>
            <a:ext cx="3058771" cy="1368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sz="1400" b="1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Ing. Carlo Antonio Stival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via A. Valerio 6/1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34127 Trieste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+390405583478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cstival@units.it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66324964-E7B3-46D9-A52A-059A768E1BE3}"/>
              </a:ext>
            </a:extLst>
          </p:cNvPr>
          <p:cNvSpPr txBox="1">
            <a:spLocks/>
          </p:cNvSpPr>
          <p:nvPr userDrawn="1"/>
        </p:nvSpPr>
        <p:spPr>
          <a:xfrm>
            <a:off x="0" y="3312000"/>
            <a:ext cx="3219450" cy="3204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16700" b="1" dirty="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</a:rPr>
              <a:t>9</a:t>
            </a:r>
            <a:endParaRPr lang="it-IT" sz="11600" b="1" dirty="0">
              <a:solidFill>
                <a:schemeClr val="accent4">
                  <a:lumMod val="75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16" name="Picture 2" descr="immagine menu dipartimento | Dipartimento di Ingegneria e Architettura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0687" y="297971"/>
            <a:ext cx="1305892" cy="9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nuovo logo UniT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75" y="252838"/>
            <a:ext cx="3025775" cy="10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5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522EF6-1B50-4C06-A1D8-20F6E87FB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 b="1">
                <a:latin typeface="Swis721 Cn BT" panose="020B050602020203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2B1935-5F4C-40D6-AF97-F4DB7403271F}"/>
              </a:ext>
            </a:extLst>
          </p:cNvPr>
          <p:cNvSpPr txBox="1">
            <a:spLocks/>
          </p:cNvSpPr>
          <p:nvPr userDrawn="1"/>
        </p:nvSpPr>
        <p:spPr>
          <a:xfrm>
            <a:off x="1277537" y="6470650"/>
            <a:ext cx="6838949" cy="3826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it-IT" sz="9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Prof. </a:t>
            </a:r>
            <a:r>
              <a:rPr lang="it-IT" sz="11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Ilaria Garofolo </a:t>
            </a:r>
            <a:r>
              <a:rPr lang="it-IT" sz="9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- Ing. </a:t>
            </a:r>
            <a:r>
              <a:rPr lang="it-IT" sz="11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Carlo Antonio Stival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Corso di </a:t>
            </a:r>
            <a:r>
              <a:rPr lang="it-IT" sz="11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Materiali ed elementi costruttivi</a:t>
            </a:r>
            <a:endParaRPr lang="it-IT" sz="1100" b="1" kern="1200" dirty="0">
              <a:solidFill>
                <a:schemeClr val="bg1">
                  <a:lumMod val="65000"/>
                </a:schemeClr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 algn="r" fontAlgn="auto">
              <a:spcAft>
                <a:spcPts val="0"/>
              </a:spcAft>
              <a:defRPr/>
            </a:pPr>
            <a:endParaRPr lang="it-IT" sz="1100" i="1" dirty="0">
              <a:latin typeface="Swis721 Cn BT" panose="020B050602020203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869FF64-B989-4996-8642-1465F584A571}"/>
              </a:ext>
            </a:extLst>
          </p:cNvPr>
          <p:cNvSpPr txBox="1">
            <a:spLocks/>
          </p:cNvSpPr>
          <p:nvPr userDrawn="1"/>
        </p:nvSpPr>
        <p:spPr>
          <a:xfrm>
            <a:off x="628649" y="50143"/>
            <a:ext cx="4720591" cy="5531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i="1" kern="1200" noProof="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Materiali da costruzione. Il legno e gli isolanti naturali</a:t>
            </a:r>
          </a:p>
          <a:p>
            <a:pPr algn="l" fontAlgn="auto">
              <a:spcAft>
                <a:spcPts val="0"/>
              </a:spcAft>
              <a:defRPr/>
            </a:pPr>
            <a:endParaRPr lang="it-IT" sz="1200" i="1" kern="1200" noProof="0" dirty="0">
              <a:solidFill>
                <a:schemeClr val="tx1"/>
              </a:solidFill>
              <a:latin typeface="Swis721 Cn BT" panose="020B0506020202030204" pitchFamily="34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3E4097-8D0D-419D-8F89-973C7F24FAF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208520" y="0"/>
            <a:ext cx="1306829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9pPr>
          </a:lstStyle>
          <a:p>
            <a:pPr algn="r">
              <a:lnSpc>
                <a:spcPct val="100000"/>
              </a:lnSpc>
            </a:pPr>
            <a:fld id="{925AA9F4-7852-4789-B752-44D4F3C209BD}" type="slidenum">
              <a:rPr lang="en-US" sz="6400" spc="-300" baseline="0" smtClean="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Source Sans Pro Semibold" panose="020B0603030403020204" pitchFamily="34" charset="0"/>
              </a:rPr>
              <a:pPr algn="r">
                <a:lnSpc>
                  <a:spcPct val="100000"/>
                </a:lnSpc>
              </a:pPr>
              <a:t>‹N›</a:t>
            </a:fld>
            <a:endParaRPr lang="en-US" sz="6400" spc="-300" baseline="0" dirty="0">
              <a:solidFill>
                <a:schemeClr val="accent4">
                  <a:lumMod val="75000"/>
                </a:schemeClr>
              </a:solidFill>
              <a:latin typeface="Swis721 Cn BT" panose="020B050602020203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1BE3A05-6A21-4053-ACD4-DB14ACBB2E74}"/>
              </a:ext>
            </a:extLst>
          </p:cNvPr>
          <p:cNvSpPr txBox="1">
            <a:spLocks/>
          </p:cNvSpPr>
          <p:nvPr userDrawn="1"/>
        </p:nvSpPr>
        <p:spPr>
          <a:xfrm>
            <a:off x="7892031" y="6385764"/>
            <a:ext cx="697987" cy="3739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2800" b="1" dirty="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</a:rPr>
              <a:t>9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FCF78F5-128B-415A-B643-34FDFB828A3B}"/>
              </a:ext>
            </a:extLst>
          </p:cNvPr>
          <p:cNvSpPr/>
          <p:nvPr userDrawn="1"/>
        </p:nvSpPr>
        <p:spPr>
          <a:xfrm>
            <a:off x="1158242" y="6814840"/>
            <a:ext cx="138493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1" name="Connettore 1 7">
            <a:extLst>
              <a:ext uri="{FF2B5EF4-FFF2-40B4-BE49-F238E27FC236}">
                <a16:creationId xmlns:a16="http://schemas.microsoft.com/office/drawing/2014/main" id="{DE4B0E0D-7076-4D0D-83BE-D32F433F0023}"/>
              </a:ext>
            </a:extLst>
          </p:cNvPr>
          <p:cNvCxnSpPr/>
          <p:nvPr userDrawn="1"/>
        </p:nvCxnSpPr>
        <p:spPr>
          <a:xfrm>
            <a:off x="628650" y="1020763"/>
            <a:ext cx="788670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8">
            <a:extLst>
              <a:ext uri="{FF2B5EF4-FFF2-40B4-BE49-F238E27FC236}">
                <a16:creationId xmlns:a16="http://schemas.microsoft.com/office/drawing/2014/main" id="{4FCECAA5-50A2-442E-A8A4-3A7895112292}"/>
              </a:ext>
            </a:extLst>
          </p:cNvPr>
          <p:cNvCxnSpPr/>
          <p:nvPr userDrawn="1"/>
        </p:nvCxnSpPr>
        <p:spPr>
          <a:xfrm>
            <a:off x="628650" y="6338888"/>
            <a:ext cx="78867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4E86AE31-58FB-4269-8EC9-F32A2E386574}"/>
              </a:ext>
            </a:extLst>
          </p:cNvPr>
          <p:cNvSpPr txBox="1">
            <a:spLocks/>
          </p:cNvSpPr>
          <p:nvPr userDrawn="1"/>
        </p:nvSpPr>
        <p:spPr>
          <a:xfrm>
            <a:off x="0" y="3602169"/>
            <a:ext cx="3219450" cy="263168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19900" b="1" kern="1200" baseline="0" dirty="0">
                <a:solidFill>
                  <a:srgbClr val="FFFBEF"/>
                </a:solidFill>
                <a:latin typeface="Swis721 Cn BT" panose="020B0506020202030204" pitchFamily="34" charset="0"/>
                <a:ea typeface="+mj-ea"/>
                <a:cs typeface="+mj-cs"/>
              </a:rPr>
              <a:t>9</a:t>
            </a:r>
          </a:p>
        </p:txBody>
      </p:sp>
      <p:pic>
        <p:nvPicPr>
          <p:cNvPr id="14" name="Picture 2" descr="immagine menu dipartimento | Dipartimento di Ingegneria e Architettura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613" y="6387359"/>
            <a:ext cx="510563" cy="3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nuovo logo UniT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49" y="6385764"/>
            <a:ext cx="1189765" cy="40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7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6"/>
          <p:cNvCxnSpPr/>
          <p:nvPr userDrawn="1"/>
        </p:nvCxnSpPr>
        <p:spPr>
          <a:xfrm>
            <a:off x="628650" y="3502343"/>
            <a:ext cx="788670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7"/>
          <p:cNvCxnSpPr/>
          <p:nvPr userDrawn="1"/>
        </p:nvCxnSpPr>
        <p:spPr>
          <a:xfrm>
            <a:off x="628650" y="3566597"/>
            <a:ext cx="78867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28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85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50832087-1BA5-4C5A-A08C-FC5949BB964B}"/>
              </a:ext>
            </a:extLst>
          </p:cNvPr>
          <p:cNvSpPr txBox="1">
            <a:spLocks/>
          </p:cNvSpPr>
          <p:nvPr/>
        </p:nvSpPr>
        <p:spPr bwMode="auto">
          <a:xfrm>
            <a:off x="3219450" y="3816599"/>
            <a:ext cx="5295900" cy="109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Swis721 Cn BT" panose="020B0506020202030204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Materiali per la costruzione</a:t>
            </a:r>
            <a:endParaRPr lang="it-IT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Il legno e gli isolanti naturali</a:t>
            </a:r>
          </a:p>
        </p:txBody>
      </p:sp>
    </p:spTree>
    <p:extLst>
      <p:ext uri="{BB962C8B-B14F-4D97-AF65-F5344CB8AC3E}">
        <p14:creationId xmlns:p14="http://schemas.microsoft.com/office/powerpoint/2010/main" val="139074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8A970CB-AB37-4F4E-AF2F-BE20F8AB3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36" y="1706137"/>
            <a:ext cx="7673340" cy="452494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A1CACE2-1134-40A2-854E-7CC8417F0041}"/>
              </a:ext>
            </a:extLst>
          </p:cNvPr>
          <p:cNvSpPr/>
          <p:nvPr/>
        </p:nvSpPr>
        <p:spPr>
          <a:xfrm>
            <a:off x="984885" y="5071110"/>
            <a:ext cx="1825371" cy="1022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Struttura fisica del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CONIFERA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E551D26-137F-66E7-C7B1-C08D4CD8BFA4}"/>
              </a:ext>
            </a:extLst>
          </p:cNvPr>
          <p:cNvSpPr txBox="1"/>
          <p:nvPr/>
        </p:nvSpPr>
        <p:spPr>
          <a:xfrm>
            <a:off x="7576427" y="1943305"/>
            <a:ext cx="1092820" cy="37044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corteccia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DFB766D2-A19A-43D0-8D21-D6CD04D5E0F3}"/>
              </a:ext>
            </a:extLst>
          </p:cNvPr>
          <p:cNvSpPr txBox="1"/>
          <p:nvPr/>
        </p:nvSpPr>
        <p:spPr>
          <a:xfrm>
            <a:off x="7576427" y="2365696"/>
            <a:ext cx="1092820" cy="37044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alburno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ABD8550-7959-4E4A-886C-7F5F601D053F}"/>
              </a:ext>
            </a:extLst>
          </p:cNvPr>
          <p:cNvSpPr txBox="1"/>
          <p:nvPr/>
        </p:nvSpPr>
        <p:spPr>
          <a:xfrm>
            <a:off x="7576427" y="2999126"/>
            <a:ext cx="1092820" cy="37044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durame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29C6D5-EFBE-4969-9DE1-5990CB76A95D}"/>
              </a:ext>
            </a:extLst>
          </p:cNvPr>
          <p:cNvSpPr txBox="1"/>
          <p:nvPr/>
        </p:nvSpPr>
        <p:spPr>
          <a:xfrm>
            <a:off x="7576427" y="3869723"/>
            <a:ext cx="1092820" cy="37044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midollo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81627119-AE8E-4E47-A6C4-8C4091DF3D44}"/>
              </a:ext>
            </a:extLst>
          </p:cNvPr>
          <p:cNvSpPr txBox="1"/>
          <p:nvPr/>
        </p:nvSpPr>
        <p:spPr>
          <a:xfrm>
            <a:off x="7174880" y="4966639"/>
            <a:ext cx="1092820" cy="37044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cambio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0428FAD2-FB15-40FA-9854-33F0888FDB1A}"/>
              </a:ext>
            </a:extLst>
          </p:cNvPr>
          <p:cNvSpPr txBox="1"/>
          <p:nvPr/>
        </p:nvSpPr>
        <p:spPr>
          <a:xfrm>
            <a:off x="1040602" y="5014264"/>
            <a:ext cx="1613062" cy="22067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it-IT" dirty="0"/>
              <a:t>1 zona tardiva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02D50BD3-D87E-4D86-A512-BF945FA2BCD8}"/>
              </a:ext>
            </a:extLst>
          </p:cNvPr>
          <p:cNvSpPr txBox="1"/>
          <p:nvPr/>
        </p:nvSpPr>
        <p:spPr>
          <a:xfrm>
            <a:off x="1040602" y="5257746"/>
            <a:ext cx="1613062" cy="22067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it-IT" dirty="0"/>
              <a:t>2 zona primaticcia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5D6FED17-D824-4ABB-80EE-AE3F39618F8B}"/>
              </a:ext>
            </a:extLst>
          </p:cNvPr>
          <p:cNvSpPr txBox="1"/>
          <p:nvPr/>
        </p:nvSpPr>
        <p:spPr>
          <a:xfrm>
            <a:off x="1040602" y="5500930"/>
            <a:ext cx="1613062" cy="22067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it-IT" dirty="0"/>
              <a:t>3 tracheidi radiali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BDA8BD5E-5E91-4378-B482-BC171F03D38B}"/>
              </a:ext>
            </a:extLst>
          </p:cNvPr>
          <p:cNvSpPr txBox="1"/>
          <p:nvPr/>
        </p:nvSpPr>
        <p:spPr>
          <a:xfrm>
            <a:off x="1040602" y="5744114"/>
            <a:ext cx="1613063" cy="22067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it-IT" dirty="0"/>
              <a:t>4 parenchima radiale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0B854425-7DEF-42F1-B548-31E562D6FC55}"/>
              </a:ext>
            </a:extLst>
          </p:cNvPr>
          <p:cNvSpPr txBox="1"/>
          <p:nvPr/>
        </p:nvSpPr>
        <p:spPr>
          <a:xfrm>
            <a:off x="1040601" y="5987298"/>
            <a:ext cx="1613063" cy="22067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it-IT" dirty="0"/>
              <a:t>5 canali resiniferi</a:t>
            </a:r>
          </a:p>
        </p:txBody>
      </p:sp>
    </p:spTree>
    <p:extLst>
      <p:ext uri="{BB962C8B-B14F-4D97-AF65-F5344CB8AC3E}">
        <p14:creationId xmlns:p14="http://schemas.microsoft.com/office/powerpoint/2010/main" val="49235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LARIA\altec15.JPG">
            <a:extLst>
              <a:ext uri="{FF2B5EF4-FFF2-40B4-BE49-F238E27FC236}">
                <a16:creationId xmlns:a16="http://schemas.microsoft.com/office/drawing/2014/main" id="{F03029C9-C1A2-D370-5DF6-7A50EF8C5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26" y="1695115"/>
            <a:ext cx="4669403" cy="440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Struttura fisica del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LEGNO DURO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E551D26-137F-66E7-C7B1-C08D4CD8BFA4}"/>
              </a:ext>
            </a:extLst>
          </p:cNvPr>
          <p:cNvSpPr txBox="1"/>
          <p:nvPr/>
        </p:nvSpPr>
        <p:spPr>
          <a:xfrm>
            <a:off x="5384993" y="1993613"/>
            <a:ext cx="1092820" cy="37044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vaso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E4FC4747-8C97-B0CC-E362-8EBFDF16AF51}"/>
              </a:ext>
            </a:extLst>
          </p:cNvPr>
          <p:cNvSpPr txBox="1"/>
          <p:nvPr/>
        </p:nvSpPr>
        <p:spPr>
          <a:xfrm>
            <a:off x="4238026" y="2240196"/>
            <a:ext cx="1092820" cy="65792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parenchima assiale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36A3D838-65CD-976A-7A2B-16888CC61B99}"/>
              </a:ext>
            </a:extLst>
          </p:cNvPr>
          <p:cNvSpPr txBox="1"/>
          <p:nvPr/>
        </p:nvSpPr>
        <p:spPr>
          <a:xfrm>
            <a:off x="6552867" y="5615266"/>
            <a:ext cx="1092820" cy="65792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parenchima radiale</a:t>
            </a:r>
          </a:p>
        </p:txBody>
      </p:sp>
      <p:pic>
        <p:nvPicPr>
          <p:cNvPr id="4" name="Picture 3" descr="D:\Luca\ilaria\convenoNAPOLI\Napoli\trada11.jpg">
            <a:extLst>
              <a:ext uri="{FF2B5EF4-FFF2-40B4-BE49-F238E27FC236}">
                <a16:creationId xmlns:a16="http://schemas.microsoft.com/office/drawing/2014/main" id="{B0ADFD6A-CD7A-4AE7-716D-EB1903D99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50" y="2409555"/>
            <a:ext cx="3218606" cy="369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844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82D4402-EA99-460A-A322-DB8E3E13D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85" y="1333780"/>
            <a:ext cx="7374350" cy="4874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A1CACE2-1134-40A2-854E-7CC8417F0041}"/>
              </a:ext>
            </a:extLst>
          </p:cNvPr>
          <p:cNvSpPr/>
          <p:nvPr/>
        </p:nvSpPr>
        <p:spPr>
          <a:xfrm>
            <a:off x="1101725" y="4446426"/>
            <a:ext cx="1825371" cy="1022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Struttura fisica del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LATIFOGLIA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0428FAD2-FB15-40FA-9854-33F0888FDB1A}"/>
              </a:ext>
            </a:extLst>
          </p:cNvPr>
          <p:cNvSpPr txBox="1"/>
          <p:nvPr/>
        </p:nvSpPr>
        <p:spPr>
          <a:xfrm>
            <a:off x="1157441" y="4389580"/>
            <a:ext cx="1769653" cy="22067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it-IT" dirty="0"/>
              <a:t>1 zona tardiva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02D50BD3-D87E-4D86-A512-BF945FA2BCD8}"/>
              </a:ext>
            </a:extLst>
          </p:cNvPr>
          <p:cNvSpPr txBox="1"/>
          <p:nvPr/>
        </p:nvSpPr>
        <p:spPr>
          <a:xfrm>
            <a:off x="1157441" y="4633062"/>
            <a:ext cx="1769653" cy="22067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it-IT" dirty="0"/>
              <a:t>2 zona primaticcia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5D6FED17-D824-4ABB-80EE-AE3F39618F8B}"/>
              </a:ext>
            </a:extLst>
          </p:cNvPr>
          <p:cNvSpPr txBox="1"/>
          <p:nvPr/>
        </p:nvSpPr>
        <p:spPr>
          <a:xfrm>
            <a:off x="1157442" y="4876246"/>
            <a:ext cx="1769654" cy="22067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it-IT" dirty="0"/>
              <a:t>3 raggi </a:t>
            </a:r>
            <a:r>
              <a:rPr lang="it-IT" dirty="0" err="1"/>
              <a:t>parenchematici</a:t>
            </a:r>
            <a:endParaRPr lang="it-IT" dirty="0"/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BDA8BD5E-5E91-4378-B482-BC171F03D38B}"/>
              </a:ext>
            </a:extLst>
          </p:cNvPr>
          <p:cNvSpPr txBox="1"/>
          <p:nvPr/>
        </p:nvSpPr>
        <p:spPr>
          <a:xfrm>
            <a:off x="1157442" y="5119430"/>
            <a:ext cx="1769654" cy="22067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it-IT" dirty="0"/>
              <a:t>4 vasi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0B854425-7DEF-42F1-B548-31E562D6FC55}"/>
              </a:ext>
            </a:extLst>
          </p:cNvPr>
          <p:cNvSpPr txBox="1"/>
          <p:nvPr/>
        </p:nvSpPr>
        <p:spPr>
          <a:xfrm>
            <a:off x="1157441" y="5362614"/>
            <a:ext cx="1769654" cy="22067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it-IT" dirty="0"/>
              <a:t>5 parenchima assiale</a:t>
            </a:r>
          </a:p>
        </p:txBody>
      </p:sp>
    </p:spTree>
    <p:extLst>
      <p:ext uri="{BB962C8B-B14F-4D97-AF65-F5344CB8AC3E}">
        <p14:creationId xmlns:p14="http://schemas.microsoft.com/office/powerpoint/2010/main" val="135291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Caratteristiche fisiche del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TESSITURA</a:t>
            </a:r>
          </a:p>
        </p:txBody>
      </p:sp>
      <p:pic>
        <p:nvPicPr>
          <p:cNvPr id="8" name="Picture 1027" descr="C:\ILARIA\altec10.JPG">
            <a:extLst>
              <a:ext uri="{FF2B5EF4-FFF2-40B4-BE49-F238E27FC236}">
                <a16:creationId xmlns:a16="http://schemas.microsoft.com/office/drawing/2014/main" id="{5F532AFF-58D3-9CFB-2C09-327224C0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0" y="2361237"/>
            <a:ext cx="4477521" cy="388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28" descr="C:\ILARIA\altec11.JPG">
            <a:extLst>
              <a:ext uri="{FF2B5EF4-FFF2-40B4-BE49-F238E27FC236}">
                <a16:creationId xmlns:a16="http://schemas.microsoft.com/office/drawing/2014/main" id="{C4833A81-6C0C-4A2C-0DCB-82651C70C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1"/>
          <a:stretch>
            <a:fillRect/>
          </a:stretch>
        </p:blipFill>
        <p:spPr bwMode="auto">
          <a:xfrm>
            <a:off x="4596121" y="2361237"/>
            <a:ext cx="4414067" cy="388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91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Caratteristiche fisiche del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DIREZIONI PRINCIPALI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AFE882-9723-44E9-81EE-0FBE282C5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994" y="1470660"/>
            <a:ext cx="6161785" cy="4558719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D905AE50-D6C1-47B4-9EDE-82B4CC8EA279}"/>
              </a:ext>
            </a:extLst>
          </p:cNvPr>
          <p:cNvSpPr txBox="1"/>
          <p:nvPr/>
        </p:nvSpPr>
        <p:spPr>
          <a:xfrm>
            <a:off x="5424882" y="1449740"/>
            <a:ext cx="2484678" cy="51968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Direzione Radiale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4148FDBF-C2EB-46F0-A7D2-CBE7416D3075}"/>
              </a:ext>
            </a:extLst>
          </p:cNvPr>
          <p:cNvSpPr txBox="1"/>
          <p:nvPr/>
        </p:nvSpPr>
        <p:spPr>
          <a:xfrm>
            <a:off x="6849822" y="3739559"/>
            <a:ext cx="1848128" cy="75624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Direzione</a:t>
            </a:r>
          </a:p>
          <a:p>
            <a:r>
              <a:rPr lang="it-IT" dirty="0"/>
              <a:t>Tangenziale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3F83A4F4-2FE1-4EF0-84CD-33F728952DFD}"/>
              </a:ext>
            </a:extLst>
          </p:cNvPr>
          <p:cNvSpPr txBox="1"/>
          <p:nvPr/>
        </p:nvSpPr>
        <p:spPr>
          <a:xfrm>
            <a:off x="6343372" y="5095919"/>
            <a:ext cx="1848128" cy="75624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Direzione</a:t>
            </a:r>
          </a:p>
          <a:p>
            <a:r>
              <a:rPr lang="it-IT" dirty="0"/>
              <a:t>Longitudinale</a:t>
            </a:r>
          </a:p>
        </p:txBody>
      </p:sp>
    </p:spTree>
    <p:extLst>
      <p:ext uri="{BB962C8B-B14F-4D97-AF65-F5344CB8AC3E}">
        <p14:creationId xmlns:p14="http://schemas.microsoft.com/office/powerpoint/2010/main" val="62011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Caratteristiche fisiche del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DENSITÀ</a:t>
            </a:r>
          </a:p>
        </p:txBody>
      </p:sp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id="{D0FA2A77-02A3-CC42-95DE-6F72DD1793D3}"/>
              </a:ext>
            </a:extLst>
          </p:cNvPr>
          <p:cNvGraphicFramePr>
            <a:graphicFrameLocks noGrp="1"/>
          </p:cNvGraphicFramePr>
          <p:nvPr/>
        </p:nvGraphicFramePr>
        <p:xfrm>
          <a:off x="2750770" y="1171421"/>
          <a:ext cx="3096012" cy="5036432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397484">
                  <a:extLst>
                    <a:ext uri="{9D8B030D-6E8A-4147-A177-3AD203B41FA5}">
                      <a16:colId xmlns:a16="http://schemas.microsoft.com/office/drawing/2014/main" val="3162863932"/>
                    </a:ext>
                  </a:extLst>
                </a:gridCol>
                <a:gridCol w="1698528">
                  <a:extLst>
                    <a:ext uri="{9D8B030D-6E8A-4147-A177-3AD203B41FA5}">
                      <a16:colId xmlns:a16="http://schemas.microsoft.com/office/drawing/2014/main" val="505077221"/>
                    </a:ext>
                  </a:extLst>
                </a:gridCol>
              </a:tblGrid>
              <a:tr h="629554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Essenza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Densità [kg m</a:t>
                      </a:r>
                      <a:r>
                        <a:rPr lang="it-IT" baseline="30000" dirty="0">
                          <a:latin typeface="Swis721 Cn BT" panose="020B0506020202030204" pitchFamily="34" charset="0"/>
                        </a:rPr>
                        <a:t>-3</a:t>
                      </a:r>
                      <a:r>
                        <a:rPr lang="it-IT" dirty="0">
                          <a:latin typeface="Swis721 Cn BT" panose="020B0506020202030204" pitchFamily="34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37152"/>
                  </a:ext>
                </a:extLst>
              </a:tr>
              <a:tr h="629554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Abete rosso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440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686107"/>
                  </a:ext>
                </a:extLst>
              </a:tr>
              <a:tr h="629554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Larice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630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482057"/>
                  </a:ext>
                </a:extLst>
              </a:tr>
              <a:tr h="629554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Pino silvestre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570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987941"/>
                  </a:ext>
                </a:extLst>
              </a:tr>
              <a:tr h="629554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Douglasia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530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353223"/>
                  </a:ext>
                </a:extLst>
              </a:tr>
              <a:tr h="629554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Pitch pine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620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208509"/>
                  </a:ext>
                </a:extLst>
              </a:tr>
              <a:tr h="629554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Castagno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580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7776423"/>
                  </a:ext>
                </a:extLst>
              </a:tr>
              <a:tr h="629554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Faggio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750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715460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670D262-6044-4E06-0AD8-CA71517EBA96}"/>
              </a:ext>
            </a:extLst>
          </p:cNvPr>
          <p:cNvGraphicFramePr>
            <a:graphicFrameLocks noGrp="1"/>
          </p:cNvGraphicFramePr>
          <p:nvPr/>
        </p:nvGraphicFramePr>
        <p:xfrm>
          <a:off x="5943599" y="1171421"/>
          <a:ext cx="3096012" cy="5036432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293542">
                  <a:extLst>
                    <a:ext uri="{9D8B030D-6E8A-4147-A177-3AD203B41FA5}">
                      <a16:colId xmlns:a16="http://schemas.microsoft.com/office/drawing/2014/main" val="3162863932"/>
                    </a:ext>
                  </a:extLst>
                </a:gridCol>
                <a:gridCol w="1802470">
                  <a:extLst>
                    <a:ext uri="{9D8B030D-6E8A-4147-A177-3AD203B41FA5}">
                      <a16:colId xmlns:a16="http://schemas.microsoft.com/office/drawing/2014/main" val="505077221"/>
                    </a:ext>
                  </a:extLst>
                </a:gridCol>
              </a:tblGrid>
              <a:tr h="629554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Essenza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Swis721 Cn BT" panose="020B0506020202030204" pitchFamily="34" charset="0"/>
                        </a:rPr>
                        <a:t>Densità [kg m</a:t>
                      </a:r>
                      <a:r>
                        <a:rPr lang="it-IT" baseline="30000" dirty="0">
                          <a:latin typeface="Swis721 Cn BT" panose="020B0506020202030204" pitchFamily="34" charset="0"/>
                        </a:rPr>
                        <a:t>-3</a:t>
                      </a:r>
                      <a:r>
                        <a:rPr lang="it-IT" dirty="0">
                          <a:latin typeface="Swis721 Cn BT" panose="020B0506020202030204" pitchFamily="34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37152"/>
                  </a:ext>
                </a:extLst>
              </a:tr>
              <a:tr h="629554">
                <a:tc>
                  <a:txBody>
                    <a:bodyPr/>
                    <a:lstStyle/>
                    <a:p>
                      <a:r>
                        <a:rPr lang="it-IT" dirty="0">
                          <a:latin typeface="Swis721 Cn BT" panose="020B0506020202030204" pitchFamily="34" charset="0"/>
                        </a:rPr>
                        <a:t>Olivo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950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686107"/>
                  </a:ext>
                </a:extLst>
              </a:tr>
              <a:tr h="629554">
                <a:tc>
                  <a:txBody>
                    <a:bodyPr/>
                    <a:lstStyle/>
                    <a:p>
                      <a:r>
                        <a:rPr lang="it-IT" dirty="0">
                          <a:latin typeface="Swis721 Cn BT" panose="020B0506020202030204" pitchFamily="34" charset="0"/>
                        </a:rPr>
                        <a:t>Olmo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620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482057"/>
                  </a:ext>
                </a:extLst>
              </a:tr>
              <a:tr h="629554">
                <a:tc>
                  <a:txBody>
                    <a:bodyPr/>
                    <a:lstStyle/>
                    <a:p>
                      <a:r>
                        <a:rPr lang="it-IT" dirty="0">
                          <a:latin typeface="Swis721 Cn BT" panose="020B0506020202030204" pitchFamily="34" charset="0"/>
                        </a:rPr>
                        <a:t>Rovere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760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987941"/>
                  </a:ext>
                </a:extLst>
              </a:tr>
              <a:tr h="629554"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Swis721 Cn BT" panose="020B0506020202030204" pitchFamily="34" charset="0"/>
                        </a:rPr>
                        <a:t>Doussié</a:t>
                      </a:r>
                      <a:endParaRPr lang="it-IT" dirty="0">
                        <a:latin typeface="Swis721 Cn BT" panose="020B05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353223"/>
                  </a:ext>
                </a:extLst>
              </a:tr>
              <a:tr h="629554">
                <a:tc>
                  <a:txBody>
                    <a:bodyPr/>
                    <a:lstStyle/>
                    <a:p>
                      <a:r>
                        <a:rPr lang="it-IT" dirty="0">
                          <a:latin typeface="Swis721 Cn BT" panose="020B0506020202030204" pitchFamily="34" charset="0"/>
                        </a:rPr>
                        <a:t>Iroko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660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208509"/>
                  </a:ext>
                </a:extLst>
              </a:tr>
              <a:tr h="629554">
                <a:tc>
                  <a:txBody>
                    <a:bodyPr/>
                    <a:lstStyle/>
                    <a:p>
                      <a:r>
                        <a:rPr lang="it-IT" dirty="0">
                          <a:latin typeface="Swis721 Cn BT" panose="020B0506020202030204" pitchFamily="34" charset="0"/>
                        </a:rPr>
                        <a:t>Teak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650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7776423"/>
                  </a:ext>
                </a:extLst>
              </a:tr>
              <a:tr h="629554">
                <a:tc>
                  <a:txBody>
                    <a:bodyPr/>
                    <a:lstStyle/>
                    <a:p>
                      <a:r>
                        <a:rPr lang="it-IT" dirty="0">
                          <a:latin typeface="Swis721 Cn BT" panose="020B0506020202030204" pitchFamily="34" charset="0"/>
                        </a:rPr>
                        <a:t>Wengé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840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715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984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Caratteristiche fisiche del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(AN)ISOTROPIA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F427A64-0F17-223A-090C-55A514768234}"/>
              </a:ext>
            </a:extLst>
          </p:cNvPr>
          <p:cNvSpPr txBox="1">
            <a:spLocks/>
          </p:cNvSpPr>
          <p:nvPr/>
        </p:nvSpPr>
        <p:spPr>
          <a:xfrm>
            <a:off x="457200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defPPr>
              <a:defRPr lang="en-US"/>
            </a:defPPr>
            <a:lvl1pPr marL="171450" lvl="0" indent="-1714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20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it-IT" dirty="0"/>
              <a:t>L’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anisotropia</a:t>
            </a:r>
            <a:r>
              <a:rPr lang="it-IT" dirty="0"/>
              <a:t> influisce sulle capacità meccaniche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resistenza</a:t>
            </a:r>
            <a:r>
              <a:rPr lang="it-IT" dirty="0"/>
              <a:t> 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trazione</a:t>
            </a:r>
            <a:r>
              <a:rPr lang="it-IT" dirty="0"/>
              <a:t> e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compressione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La resistenza a compressione è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maggiore</a:t>
            </a:r>
            <a:r>
              <a:rPr lang="it-IT" dirty="0"/>
              <a:t> per le sollecitazione che agiscono in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direzione parallela alle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fibre</a:t>
            </a:r>
            <a:r>
              <a:rPr lang="it-IT" dirty="0"/>
              <a:t>, rispetto a quelle che agiscono perpendicolarmente. Inoltre, è direttamente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proporzionale</a:t>
            </a:r>
            <a:r>
              <a:rPr lang="it-IT" dirty="0"/>
              <a:t> al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contenuto</a:t>
            </a:r>
            <a:r>
              <a:rPr lang="it-IT" dirty="0"/>
              <a:t>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acqua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La resistenza 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trazione</a:t>
            </a:r>
            <a:r>
              <a:rPr lang="it-IT" dirty="0"/>
              <a:t> assume valori significativi solo per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sforzi paralleli </a:t>
            </a:r>
            <a:r>
              <a:rPr lang="it-IT" dirty="0"/>
              <a:t>alle fibre, ovvero quando l’elemento sottoposto a flessione ha le fibre disposte longitudinalmente; è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influenzata</a:t>
            </a:r>
            <a:r>
              <a:rPr lang="it-IT" dirty="0"/>
              <a:t> dalla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presenza</a:t>
            </a:r>
            <a:r>
              <a:rPr lang="it-IT" dirty="0"/>
              <a:t>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nodi</a:t>
            </a:r>
            <a:r>
              <a:rPr lang="it-IT" dirty="0"/>
              <a:t>,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spaccature longitudinali </a:t>
            </a:r>
            <a:r>
              <a:rPr lang="it-IT" dirty="0"/>
              <a:t>e dal tenore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umidità</a:t>
            </a:r>
            <a:r>
              <a:rPr lang="it-IT" dirty="0"/>
              <a:t>. La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resistenza</a:t>
            </a:r>
            <a:r>
              <a:rPr lang="it-IT" dirty="0"/>
              <a:t> 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trazione</a:t>
            </a:r>
            <a:r>
              <a:rPr lang="it-IT" dirty="0"/>
              <a:t> in direzione parallela alle fibre è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maggiore</a:t>
            </a:r>
            <a:r>
              <a:rPr lang="it-IT" dirty="0"/>
              <a:t> di quella agli sforzi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compressione</a:t>
            </a:r>
            <a:r>
              <a:rPr lang="it-IT" dirty="0"/>
              <a:t> (circa 2-3 volte); bassa o insignificante in direzione perpendicolare alle fibre.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5699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Caratteristiche fisiche del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DIFETTI</a:t>
            </a:r>
          </a:p>
          <a:p>
            <a:r>
              <a:rPr lang="it-IT" dirty="0"/>
              <a:t>DEL LEGNO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3BA1048-6775-4EDF-83A7-C7E24522C668}"/>
              </a:ext>
            </a:extLst>
          </p:cNvPr>
          <p:cNvSpPr txBox="1"/>
          <p:nvPr/>
        </p:nvSpPr>
        <p:spPr>
          <a:xfrm>
            <a:off x="3915008" y="2055371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SEZIONE IRREGOLARE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FD16F446-F44F-4FE2-B677-FF5CDD9EC89D}"/>
              </a:ext>
            </a:extLst>
          </p:cNvPr>
          <p:cNvSpPr txBox="1"/>
          <p:nvPr/>
        </p:nvSpPr>
        <p:spPr>
          <a:xfrm>
            <a:off x="5687121" y="2055372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Cordonature ed eccentricità del midollo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45809173-7C3F-4CDD-93E8-1A6FE56BCA18}"/>
              </a:ext>
            </a:extLst>
          </p:cNvPr>
          <p:cNvSpPr txBox="1"/>
          <p:nvPr/>
        </p:nvSpPr>
        <p:spPr>
          <a:xfrm>
            <a:off x="3915008" y="1163272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ASSE NON RETTILINEO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767EA8A3-CFC7-4DB4-88DB-7C9A27FE3CAF}"/>
              </a:ext>
            </a:extLst>
          </p:cNvPr>
          <p:cNvSpPr txBox="1"/>
          <p:nvPr/>
        </p:nvSpPr>
        <p:spPr>
          <a:xfrm>
            <a:off x="5687121" y="1163273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Anomalia di forma del fusto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E02D9B5E-91B6-47FD-A8B4-4BE4941E29B8}"/>
              </a:ext>
            </a:extLst>
          </p:cNvPr>
          <p:cNvSpPr txBox="1"/>
          <p:nvPr/>
        </p:nvSpPr>
        <p:spPr>
          <a:xfrm>
            <a:off x="784766" y="2247747"/>
            <a:ext cx="1765300" cy="1409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deviazioni dalla normalità della configurazione strutturale e delle caratteristiche fisico-meccaniche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81CA00D-DCF3-8C3C-EB2E-DE891CA1C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08" y="3429000"/>
            <a:ext cx="4511130" cy="2047462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BF0C54DE-6FD0-FE6F-E218-608E1F63EBBB}"/>
              </a:ext>
            </a:extLst>
          </p:cNvPr>
          <p:cNvSpPr txBox="1"/>
          <p:nvPr/>
        </p:nvSpPr>
        <p:spPr>
          <a:xfrm>
            <a:off x="3634694" y="4736852"/>
            <a:ext cx="1562981" cy="43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cipollatura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5AA1469E-7411-3577-AC6E-4B752C2F16F9}"/>
              </a:ext>
            </a:extLst>
          </p:cNvPr>
          <p:cNvSpPr txBox="1"/>
          <p:nvPr/>
        </p:nvSpPr>
        <p:spPr>
          <a:xfrm>
            <a:off x="5082494" y="5213198"/>
            <a:ext cx="1562981" cy="43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tasche di resina</a:t>
            </a:r>
          </a:p>
        </p:txBody>
      </p:sp>
    </p:spTree>
    <p:extLst>
      <p:ext uri="{BB962C8B-B14F-4D97-AF65-F5344CB8AC3E}">
        <p14:creationId xmlns:p14="http://schemas.microsoft.com/office/powerpoint/2010/main" val="2970540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6D71A-34FE-3839-EE83-0D6317225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82C5200-E98A-91DB-7DA3-2A1ED398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Caratteristiche fisiche del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1A6C60-FE96-E359-D9F5-505C96536E60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DIFETTI</a:t>
            </a:r>
          </a:p>
          <a:p>
            <a:r>
              <a:rPr lang="it-IT" dirty="0"/>
              <a:t>DEL LEGNO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E9E3205-F98E-0F2B-161D-7CC7F6C91F01}"/>
              </a:ext>
            </a:extLst>
          </p:cNvPr>
          <p:cNvSpPr txBox="1"/>
          <p:nvPr/>
        </p:nvSpPr>
        <p:spPr>
          <a:xfrm>
            <a:off x="3915008" y="2055371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BIFORCAZIONI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57B2D76D-A30D-07D0-2FFE-B40C9E556A67}"/>
              </a:ext>
            </a:extLst>
          </p:cNvPr>
          <p:cNvSpPr txBox="1"/>
          <p:nvPr/>
        </p:nvSpPr>
        <p:spPr>
          <a:xfrm>
            <a:off x="5687121" y="2055372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Presenza di doppio midollo (Y)</a:t>
            </a:r>
          </a:p>
          <a:p>
            <a:r>
              <a:rPr lang="it-IT" dirty="0"/>
              <a:t>Fibratura irregolare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8A513D46-45C3-6A0F-59CE-16078D56AABE}"/>
              </a:ext>
            </a:extLst>
          </p:cNvPr>
          <p:cNvSpPr txBox="1"/>
          <p:nvPr/>
        </p:nvSpPr>
        <p:spPr>
          <a:xfrm>
            <a:off x="3915008" y="1163272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CONICITÀ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181D6991-8BEF-CFD2-B7F2-BA80A4CB9807}"/>
              </a:ext>
            </a:extLst>
          </p:cNvPr>
          <p:cNvSpPr txBox="1"/>
          <p:nvPr/>
        </p:nvSpPr>
        <p:spPr>
          <a:xfrm>
            <a:off x="5687121" y="1163273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Rastremazione eccessiva del fusto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25E7DC70-6564-9EB8-715D-DE207FF11C3C}"/>
              </a:ext>
            </a:extLst>
          </p:cNvPr>
          <p:cNvSpPr txBox="1"/>
          <p:nvPr/>
        </p:nvSpPr>
        <p:spPr>
          <a:xfrm>
            <a:off x="784766" y="2247747"/>
            <a:ext cx="1765300" cy="1409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deviazioni dalla normalità della configurazione strutturale e delle caratteristiche fisico-meccaniche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0618CC18-08A3-E3A5-AEED-3C78F8895C1C}"/>
              </a:ext>
            </a:extLst>
          </p:cNvPr>
          <p:cNvSpPr txBox="1"/>
          <p:nvPr/>
        </p:nvSpPr>
        <p:spPr>
          <a:xfrm>
            <a:off x="3915008" y="2947469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LESIONI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3E234E0E-0E54-3587-9BD5-59EEED83795D}"/>
              </a:ext>
            </a:extLst>
          </p:cNvPr>
          <p:cNvSpPr txBox="1"/>
          <p:nvPr/>
        </p:nvSpPr>
        <p:spPr>
          <a:xfrm>
            <a:off x="5687121" y="2947470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Irregolarità causate da eventi naturali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6F408F6-00A9-73BF-BFF4-9865502F4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08" y="3994176"/>
            <a:ext cx="4511130" cy="190192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9096599-924E-A459-C8F5-B1AB5AB95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62" y="4111983"/>
            <a:ext cx="2390775" cy="2076450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CC90C0BA-FC41-2294-BC11-4A5AB2EF7509}"/>
              </a:ext>
            </a:extLst>
          </p:cNvPr>
          <p:cNvSpPr txBox="1"/>
          <p:nvPr/>
        </p:nvSpPr>
        <p:spPr>
          <a:xfrm>
            <a:off x="1768574" y="5686579"/>
            <a:ext cx="1562981" cy="43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nodo passante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C409276C-8CE8-E722-15F3-010E4FC1E42E}"/>
              </a:ext>
            </a:extLst>
          </p:cNvPr>
          <p:cNvSpPr txBox="1"/>
          <p:nvPr/>
        </p:nvSpPr>
        <p:spPr>
          <a:xfrm>
            <a:off x="350268" y="5686579"/>
            <a:ext cx="1562981" cy="43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nodo fisso</a:t>
            </a:r>
          </a:p>
        </p:txBody>
      </p:sp>
    </p:spTree>
    <p:extLst>
      <p:ext uri="{BB962C8B-B14F-4D97-AF65-F5344CB8AC3E}">
        <p14:creationId xmlns:p14="http://schemas.microsoft.com/office/powerpoint/2010/main" val="428759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Caratteristiche fisiche del legno</a:t>
            </a:r>
          </a:p>
        </p:txBody>
      </p:sp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id="{D0FA2A77-02A3-CC42-95DE-6F72DD1793D3}"/>
              </a:ext>
            </a:extLst>
          </p:cNvPr>
          <p:cNvGraphicFramePr>
            <a:graphicFrameLocks noGrp="1"/>
          </p:cNvGraphicFramePr>
          <p:nvPr/>
        </p:nvGraphicFramePr>
        <p:xfrm>
          <a:off x="2750769" y="1171421"/>
          <a:ext cx="6288842" cy="5146676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072874">
                  <a:extLst>
                    <a:ext uri="{9D8B030D-6E8A-4147-A177-3AD203B41FA5}">
                      <a16:colId xmlns:a16="http://schemas.microsoft.com/office/drawing/2014/main" val="3162863932"/>
                    </a:ext>
                  </a:extLst>
                </a:gridCol>
                <a:gridCol w="1303992">
                  <a:extLst>
                    <a:ext uri="{9D8B030D-6E8A-4147-A177-3AD203B41FA5}">
                      <a16:colId xmlns:a16="http://schemas.microsoft.com/office/drawing/2014/main" val="505077221"/>
                    </a:ext>
                  </a:extLst>
                </a:gridCol>
                <a:gridCol w="1303992">
                  <a:extLst>
                    <a:ext uri="{9D8B030D-6E8A-4147-A177-3AD203B41FA5}">
                      <a16:colId xmlns:a16="http://schemas.microsoft.com/office/drawing/2014/main" val="4240133532"/>
                    </a:ext>
                  </a:extLst>
                </a:gridCol>
                <a:gridCol w="1303992">
                  <a:extLst>
                    <a:ext uri="{9D8B030D-6E8A-4147-A177-3AD203B41FA5}">
                      <a16:colId xmlns:a16="http://schemas.microsoft.com/office/drawing/2014/main" val="2043977259"/>
                    </a:ext>
                  </a:extLst>
                </a:gridCol>
                <a:gridCol w="1303992">
                  <a:extLst>
                    <a:ext uri="{9D8B030D-6E8A-4147-A177-3AD203B41FA5}">
                      <a16:colId xmlns:a16="http://schemas.microsoft.com/office/drawing/2014/main" val="3645497003"/>
                    </a:ext>
                  </a:extLst>
                </a:gridCol>
              </a:tblGrid>
              <a:tr h="602349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Swis721 Cn BT" panose="020B0506020202030204" pitchFamily="34" charset="0"/>
                        </a:rPr>
                        <a:t>Essenza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Swis721 Cn BT" panose="020B0506020202030204" pitchFamily="34" charset="0"/>
                        </a:rPr>
                        <a:t>Compressione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Swis721 Cn BT" panose="020B0506020202030204" pitchFamily="34" charset="0"/>
                        </a:rPr>
                        <a:t>Trazione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Swis721 Cn BT" panose="020B0506020202030204" pitchFamily="34" charset="0"/>
                        </a:rPr>
                        <a:t>Taglio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Swis721 Cn BT" panose="020B0506020202030204" pitchFamily="34" charset="0"/>
                        </a:rPr>
                        <a:t>Compressione perpendicolare alle fibre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37152"/>
                  </a:ext>
                </a:extLst>
              </a:tr>
              <a:tr h="592443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Abete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30-45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90-120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3-4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686107"/>
                  </a:ext>
                </a:extLst>
              </a:tr>
              <a:tr h="592443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Larice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35-50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100-150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3-4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482057"/>
                  </a:ext>
                </a:extLst>
              </a:tr>
              <a:tr h="592443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Pino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40-55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100-150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987941"/>
                  </a:ext>
                </a:extLst>
              </a:tr>
              <a:tr h="592443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Pioppo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25-35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80-100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4-6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353223"/>
                  </a:ext>
                </a:extLst>
              </a:tr>
              <a:tr h="860498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Betulla Quercia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35-50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80-150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4-8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11-13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208509"/>
                  </a:ext>
                </a:extLst>
              </a:tr>
              <a:tr h="592443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Olivo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60-80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120-180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6-8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15-25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7776423"/>
                  </a:ext>
                </a:extLst>
              </a:tr>
              <a:tr h="592443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Pitch-pine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80-110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120-180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30-50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715460"/>
                  </a:ext>
                </a:extLst>
              </a:tr>
            </a:tbl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344DB102-A945-27AB-52A7-A5BA67C35C53}"/>
              </a:ext>
            </a:extLst>
          </p:cNvPr>
          <p:cNvSpPr txBox="1"/>
          <p:nvPr/>
        </p:nvSpPr>
        <p:spPr>
          <a:xfrm>
            <a:off x="987084" y="2584625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RESISTENZA MECCANICA</a:t>
            </a:r>
          </a:p>
          <a:p>
            <a:r>
              <a:rPr lang="it-IT" dirty="0"/>
              <a:t>[</a:t>
            </a:r>
            <a:r>
              <a:rPr lang="it-IT" dirty="0" err="1"/>
              <a:t>MPa</a:t>
            </a:r>
            <a:r>
              <a:rPr lang="it-IT" dirty="0"/>
              <a:t>]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BBA5CD9-2648-4FA4-8AE3-8C34B0C64CB9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(AN)ISOTROPIA</a:t>
            </a:r>
          </a:p>
        </p:txBody>
      </p:sp>
    </p:spTree>
    <p:extLst>
      <p:ext uri="{BB962C8B-B14F-4D97-AF65-F5344CB8AC3E}">
        <p14:creationId xmlns:p14="http://schemas.microsoft.com/office/powerpoint/2010/main" val="427891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1143000" y="3602037"/>
            <a:ext cx="6858000" cy="100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Source Sans Pro" panose="020B0503030403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r>
              <a:rPr lang="it-IT" sz="2800">
                <a:latin typeface="Swis721 Cn BT" panose="020B0506020202030204" pitchFamily="34" charset="0"/>
              </a:rPr>
              <a:t>Legno</a:t>
            </a:r>
            <a:endParaRPr lang="it-IT" sz="2800" dirty="0">
              <a:latin typeface="Swis721 Cn BT" panose="020B0506020202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8A41E07-A6AF-43A0-A181-B99689608CEB}"/>
              </a:ext>
            </a:extLst>
          </p:cNvPr>
          <p:cNvSpPr txBox="1">
            <a:spLocks/>
          </p:cNvSpPr>
          <p:nvPr/>
        </p:nvSpPr>
        <p:spPr>
          <a:xfrm>
            <a:off x="1143000" y="2423869"/>
            <a:ext cx="6858000" cy="100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Source Sans Pro" panose="020B0503030403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r>
              <a:rPr lang="it-IT" sz="6600" dirty="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</a:rPr>
              <a:t>9.1</a:t>
            </a:r>
          </a:p>
        </p:txBody>
      </p:sp>
    </p:spTree>
    <p:extLst>
      <p:ext uri="{BB962C8B-B14F-4D97-AF65-F5344CB8AC3E}">
        <p14:creationId xmlns:p14="http://schemas.microsoft.com/office/powerpoint/2010/main" val="422987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Caratteristiche fisiche del legno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BBA5CD9-2648-4FA4-8AE3-8C34B0C64CB9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(AN)ISOTROPIA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8B56436-5A8D-40A8-85DA-432904EE9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943" y="1104899"/>
            <a:ext cx="3630292" cy="51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51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Caratteristiche fisiche del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IGROSCOPIA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F427A64-0F17-223A-090C-55A514768234}"/>
              </a:ext>
            </a:extLst>
          </p:cNvPr>
          <p:cNvSpPr txBox="1">
            <a:spLocks/>
          </p:cNvSpPr>
          <p:nvPr/>
        </p:nvSpPr>
        <p:spPr>
          <a:xfrm>
            <a:off x="457200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defPPr>
              <a:defRPr lang="en-US"/>
            </a:defPPr>
            <a:lvl1pPr marL="171450" lvl="0" indent="-1714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20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tenore</a:t>
            </a:r>
            <a:r>
              <a:rPr lang="it-IT" dirty="0"/>
              <a:t>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umidità</a:t>
            </a:r>
            <a:r>
              <a:rPr lang="it-IT" dirty="0"/>
              <a:t> al momento dell’abbattimento varia dal 20 al 50% del peso complessivo a seconda della specie, della provenienza e del periodo di abbattimento;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decresce</a:t>
            </a:r>
            <a:r>
              <a:rPr lang="it-IT" dirty="0"/>
              <a:t> con la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stagionatura</a:t>
            </a:r>
            <a:r>
              <a:rPr lang="it-IT" dirty="0"/>
              <a:t>; influisce su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stabilità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dimensionale</a:t>
            </a:r>
            <a:r>
              <a:rPr lang="it-IT" dirty="0"/>
              <a:t> e su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resistenza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meccanica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È pari a circa la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metà</a:t>
            </a:r>
            <a:r>
              <a:rPr lang="it-IT" dirty="0"/>
              <a:t> di quella dei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laterizi</a:t>
            </a:r>
            <a:r>
              <a:rPr lang="it-IT" dirty="0"/>
              <a:t> e un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decimo</a:t>
            </a:r>
            <a:r>
              <a:rPr lang="it-IT" dirty="0"/>
              <a:t> di quella del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calcestruzzo</a:t>
            </a:r>
            <a:r>
              <a:rPr lang="it-IT" dirty="0"/>
              <a:t>, circa 0,15-0,20 W m</a:t>
            </a:r>
            <a:r>
              <a:rPr lang="it-IT" baseline="30000" dirty="0"/>
              <a:t>-1</a:t>
            </a:r>
            <a:r>
              <a:rPr lang="it-IT" dirty="0"/>
              <a:t> K</a:t>
            </a:r>
            <a:r>
              <a:rPr lang="it-IT" baseline="30000" dirty="0"/>
              <a:t>-1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Ridotto in fibre, il legno costituisce infatti materia prima per la produzione di pannelli isolanti a bassa densità.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Diminuisce al crescere dell’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umidità</a:t>
            </a:r>
            <a:r>
              <a:rPr lang="it-IT" dirty="0"/>
              <a:t> e della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temperatura</a:t>
            </a:r>
            <a:r>
              <a:rPr lang="it-IT" dirty="0"/>
              <a:t> e aumenta  all’aumentare della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densità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Varia molto da essenza ad essenza; legni duri come faggio, noce e rovere sono molto resistenti, mentre quelli teneri, come l’abete sono facilmente penetrabili.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9006C26-571F-EC13-291C-30B8152B8F10}"/>
              </a:ext>
            </a:extLst>
          </p:cNvPr>
          <p:cNvSpPr txBox="1">
            <a:spLocks/>
          </p:cNvSpPr>
          <p:nvPr/>
        </p:nvSpPr>
        <p:spPr>
          <a:xfrm>
            <a:off x="784765" y="2806938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CONDUTTIVITÀ TERMICA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86594C-57EA-DFF5-9E6C-D0D111816E3E}"/>
              </a:ext>
            </a:extLst>
          </p:cNvPr>
          <p:cNvSpPr txBox="1">
            <a:spLocks/>
          </p:cNvSpPr>
          <p:nvPr/>
        </p:nvSpPr>
        <p:spPr>
          <a:xfrm>
            <a:off x="784765" y="3985250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MODULO DI ELASTICITÀ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8C9A8F3-45AC-6E05-D3DC-B3362558AC3A}"/>
              </a:ext>
            </a:extLst>
          </p:cNvPr>
          <p:cNvSpPr txBox="1">
            <a:spLocks/>
          </p:cNvSpPr>
          <p:nvPr/>
        </p:nvSpPr>
        <p:spPr>
          <a:xfrm>
            <a:off x="784765" y="5163562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DUREZZA</a:t>
            </a:r>
          </a:p>
        </p:txBody>
      </p:sp>
    </p:spTree>
    <p:extLst>
      <p:ext uri="{BB962C8B-B14F-4D97-AF65-F5344CB8AC3E}">
        <p14:creationId xmlns:p14="http://schemas.microsoft.com/office/powerpoint/2010/main" val="2117177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Caratteristiche tecnologiche del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8357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FACILITÀ DI TAGLIO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F427A64-0F17-223A-090C-55A514768234}"/>
              </a:ext>
            </a:extLst>
          </p:cNvPr>
          <p:cNvSpPr txBox="1">
            <a:spLocks/>
          </p:cNvSpPr>
          <p:nvPr/>
        </p:nvSpPr>
        <p:spPr>
          <a:xfrm>
            <a:off x="457200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defPPr>
              <a:defRPr lang="en-US"/>
            </a:defPPr>
            <a:lvl1pPr marL="171450" lvl="0" indent="-1714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20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endParaRPr lang="it-IT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massima</a:t>
            </a:r>
            <a:r>
              <a:rPr lang="it-IT" dirty="0"/>
              <a:t> nella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direzione</a:t>
            </a:r>
            <a:r>
              <a:rPr lang="it-IT" dirty="0"/>
              <a:t> delle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fibre</a:t>
            </a:r>
            <a:r>
              <a:rPr lang="it-IT" dirty="0"/>
              <a:t>, minima in senso trasversale alle fibre.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attitudine 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dividersi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secondo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piani paralleli alle fibre </a:t>
            </a:r>
            <a:r>
              <a:rPr lang="it-IT" dirty="0"/>
              <a:t>per azione di un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cuneo</a:t>
            </a:r>
            <a:r>
              <a:rPr lang="it-IT" dirty="0"/>
              <a:t>; tipica dei legni teneri a fibre grosse e rettilinee.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attitudine ad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assumere deformazioni permanenti </a:t>
            </a:r>
            <a:r>
              <a:rPr lang="it-IT" dirty="0"/>
              <a:t>acquisite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artificialmente</a:t>
            </a:r>
            <a:r>
              <a:rPr lang="it-IT" dirty="0"/>
              <a:t>; maggiore nei legnami umidi, come faggio e frassino, può essere aumentata immergendoli in acqua calda o trattandoli con vapore.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propensione a lasciarsi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levigare</a:t>
            </a:r>
            <a:r>
              <a:rPr lang="it-IT" dirty="0"/>
              <a:t> per ottenere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superfici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lisce</a:t>
            </a:r>
            <a:r>
              <a:rPr lang="it-IT" dirty="0"/>
              <a:t>; spiccata nelle essenze dure e compatte.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proprietà dei legnami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assumere particolari forme </a:t>
            </a:r>
            <a:r>
              <a:rPr lang="it-IT" dirty="0"/>
              <a:t>se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sottoposti</a:t>
            </a:r>
            <a:r>
              <a:rPr lang="it-IT" dirty="0"/>
              <a:t> 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compressione</a:t>
            </a:r>
            <a:r>
              <a:rPr lang="it-IT" dirty="0"/>
              <a:t> in stampi.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9006C26-571F-EC13-291C-30B8152B8F10}"/>
              </a:ext>
            </a:extLst>
          </p:cNvPr>
          <p:cNvSpPr txBox="1">
            <a:spLocks/>
          </p:cNvSpPr>
          <p:nvPr/>
        </p:nvSpPr>
        <p:spPr>
          <a:xfrm>
            <a:off x="784765" y="2134145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FENDIBILITÀ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86594C-57EA-DFF5-9E6C-D0D111816E3E}"/>
              </a:ext>
            </a:extLst>
          </p:cNvPr>
          <p:cNvSpPr txBox="1">
            <a:spLocks/>
          </p:cNvSpPr>
          <p:nvPr/>
        </p:nvSpPr>
        <p:spPr>
          <a:xfrm>
            <a:off x="784765" y="3337395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CURVABILITÀ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8C9A8F3-45AC-6E05-D3DC-B3362558AC3A}"/>
              </a:ext>
            </a:extLst>
          </p:cNvPr>
          <p:cNvSpPr txBox="1">
            <a:spLocks/>
          </p:cNvSpPr>
          <p:nvPr/>
        </p:nvSpPr>
        <p:spPr>
          <a:xfrm>
            <a:off x="784765" y="4540645"/>
            <a:ext cx="1765300" cy="92345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LUCIDABILITÀ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3E209F5-AE27-A569-757C-B9CFA0878981}"/>
              </a:ext>
            </a:extLst>
          </p:cNvPr>
          <p:cNvSpPr txBox="1">
            <a:spLocks/>
          </p:cNvSpPr>
          <p:nvPr/>
        </p:nvSpPr>
        <p:spPr>
          <a:xfrm>
            <a:off x="784765" y="5591023"/>
            <a:ext cx="1765300" cy="7026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PLASTICITÀ</a:t>
            </a:r>
          </a:p>
        </p:txBody>
      </p:sp>
    </p:spTree>
    <p:extLst>
      <p:ext uri="{BB962C8B-B14F-4D97-AF65-F5344CB8AC3E}">
        <p14:creationId xmlns:p14="http://schemas.microsoft.com/office/powerpoint/2010/main" val="3172622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Prodotti in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68421"/>
            <a:ext cx="1765300" cy="7495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LEGNO MASSELLO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BD0CFB46-2FDB-ED31-BF7A-FC309E240C03}"/>
              </a:ext>
            </a:extLst>
          </p:cNvPr>
          <p:cNvSpPr txBox="1"/>
          <p:nvPr/>
        </p:nvSpPr>
        <p:spPr>
          <a:xfrm>
            <a:off x="4004219" y="1168421"/>
            <a:ext cx="4511130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Prodotti di prima lavorazione per </a:t>
            </a:r>
          </a:p>
          <a:p>
            <a:r>
              <a:rPr lang="it-IT" dirty="0"/>
              <a:t>elementi portanti; pavimenti; rivestimenti; infissi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AD2B913-BC21-0415-04E2-9BA3A268746C}"/>
              </a:ext>
            </a:extLst>
          </p:cNvPr>
          <p:cNvSpPr txBox="1"/>
          <p:nvPr/>
        </p:nvSpPr>
        <p:spPr>
          <a:xfrm>
            <a:off x="6423102" y="2043366"/>
            <a:ext cx="2092246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Tavole</a:t>
            </a: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C0C39A7D-F6B0-E918-8E93-224793D6EFB8}"/>
              </a:ext>
            </a:extLst>
          </p:cNvPr>
          <p:cNvSpPr txBox="1"/>
          <p:nvPr/>
        </p:nvSpPr>
        <p:spPr>
          <a:xfrm>
            <a:off x="784765" y="2043365"/>
            <a:ext cx="2092246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Pali</a:t>
            </a:r>
          </a:p>
          <a:p>
            <a:r>
              <a:rPr lang="it-IT" dirty="0"/>
              <a:t>Travi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2466F2EE-CA3B-9AF5-9C4C-BA4A207AF912}"/>
              </a:ext>
            </a:extLst>
          </p:cNvPr>
          <p:cNvSpPr txBox="1"/>
          <p:nvPr/>
        </p:nvSpPr>
        <p:spPr>
          <a:xfrm>
            <a:off x="3603933" y="2043364"/>
            <a:ext cx="2092246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Listelli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1B5C9C1-D1E8-09E5-2DD9-E4089A556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06" y="2880209"/>
            <a:ext cx="1515364" cy="159038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47C25B6-5477-1F08-3EE3-B55397374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06" y="4564969"/>
            <a:ext cx="1515364" cy="167798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742AD7A-143A-32D7-2F96-9B7F9A500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709" y="2883448"/>
            <a:ext cx="1852693" cy="336304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5BDF041-561B-1370-33AC-502FC91AB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677" y="2879916"/>
            <a:ext cx="2331095" cy="33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71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557B8-FE4B-0D14-8C29-FD1C4FEDD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D88B7B06-BF06-DED7-BFB9-3017B2BC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Prodotti in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99244A3-81FF-4E16-4EFE-05675EEFE71C}"/>
              </a:ext>
            </a:extLst>
          </p:cNvPr>
          <p:cNvSpPr txBox="1">
            <a:spLocks/>
          </p:cNvSpPr>
          <p:nvPr/>
        </p:nvSpPr>
        <p:spPr>
          <a:xfrm>
            <a:off x="784765" y="1168421"/>
            <a:ext cx="1765300" cy="7495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LEGNO MASSELLO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992ECD5A-2A2E-1C59-DEE6-A350C8506D71}"/>
              </a:ext>
            </a:extLst>
          </p:cNvPr>
          <p:cNvSpPr txBox="1"/>
          <p:nvPr/>
        </p:nvSpPr>
        <p:spPr>
          <a:xfrm>
            <a:off x="4004219" y="1168421"/>
            <a:ext cx="4511130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Elementi portanti; pavimenti; rivestimenti; infissi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7A266358-5281-D1E6-8449-514A489D4850}"/>
              </a:ext>
            </a:extLst>
          </p:cNvPr>
          <p:cNvSpPr txBox="1"/>
          <p:nvPr/>
        </p:nvSpPr>
        <p:spPr>
          <a:xfrm>
            <a:off x="6423102" y="2043366"/>
            <a:ext cx="2092246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pannelli di particelle (OSB)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64FFA36E-5752-D1BC-E7C7-5A48BAA23BDB}"/>
              </a:ext>
            </a:extLst>
          </p:cNvPr>
          <p:cNvSpPr txBox="1"/>
          <p:nvPr/>
        </p:nvSpPr>
        <p:spPr>
          <a:xfrm>
            <a:off x="6423102" y="2918311"/>
            <a:ext cx="2092246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pannelli di fibre (MDF)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7D5F5A-A3DA-CD43-54AC-CAF90AF0A2FD}"/>
              </a:ext>
            </a:extLst>
          </p:cNvPr>
          <p:cNvSpPr txBox="1"/>
          <p:nvPr/>
        </p:nvSpPr>
        <p:spPr>
          <a:xfrm>
            <a:off x="6423102" y="3793256"/>
            <a:ext cx="2092246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pannelli di lana di legno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CCE084C-4077-D1A3-DF90-EB1C8E13EC05}"/>
              </a:ext>
            </a:extLst>
          </p:cNvPr>
          <p:cNvSpPr txBox="1">
            <a:spLocks/>
          </p:cNvSpPr>
          <p:nvPr/>
        </p:nvSpPr>
        <p:spPr>
          <a:xfrm>
            <a:off x="784765" y="2043365"/>
            <a:ext cx="1765300" cy="7495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PRODOTTI DERIVATI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0AEF9573-CE5E-183E-4ECA-7FCE4036924A}"/>
              </a:ext>
            </a:extLst>
          </p:cNvPr>
          <p:cNvSpPr txBox="1"/>
          <p:nvPr/>
        </p:nvSpPr>
        <p:spPr>
          <a:xfrm>
            <a:off x="784766" y="2907159"/>
            <a:ext cx="1765300" cy="749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ottenuti per sfogliatura, tranciatura e frammentazione</a:t>
            </a: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464454FC-536C-090E-CEBC-1D3531490BC4}"/>
              </a:ext>
            </a:extLst>
          </p:cNvPr>
          <p:cNvSpPr txBox="1"/>
          <p:nvPr/>
        </p:nvSpPr>
        <p:spPr>
          <a:xfrm>
            <a:off x="4004219" y="2043365"/>
            <a:ext cx="2092246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pannelli di compensato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E3F985B5-7004-2987-2377-379DA9EB225B}"/>
              </a:ext>
            </a:extLst>
          </p:cNvPr>
          <p:cNvSpPr txBox="1"/>
          <p:nvPr/>
        </p:nvSpPr>
        <p:spPr>
          <a:xfrm>
            <a:off x="4004219" y="2918310"/>
            <a:ext cx="2092246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paniforti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B68CC4E8-280A-C38D-B213-95005ACF03BB}"/>
              </a:ext>
            </a:extLst>
          </p:cNvPr>
          <p:cNvSpPr txBox="1"/>
          <p:nvPr/>
        </p:nvSpPr>
        <p:spPr>
          <a:xfrm>
            <a:off x="4004219" y="3793255"/>
            <a:ext cx="2092246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pannelli tamburati</a:t>
            </a:r>
          </a:p>
        </p:txBody>
      </p:sp>
    </p:spTree>
    <p:extLst>
      <p:ext uri="{BB962C8B-B14F-4D97-AF65-F5344CB8AC3E}">
        <p14:creationId xmlns:p14="http://schemas.microsoft.com/office/powerpoint/2010/main" val="1519680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Prodotti in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68421"/>
            <a:ext cx="1765300" cy="7495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COMPENSATI</a:t>
            </a:r>
          </a:p>
        </p:txBody>
      </p:sp>
      <p:pic>
        <p:nvPicPr>
          <p:cNvPr id="4" name="Picture 4" descr="Detail94c">
            <a:extLst>
              <a:ext uri="{FF2B5EF4-FFF2-40B4-BE49-F238E27FC236}">
                <a16:creationId xmlns:a16="http://schemas.microsoft.com/office/drawing/2014/main" id="{7E234AE7-5842-A5A2-B733-D5FEB5C74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93" y="3333041"/>
            <a:ext cx="3109952" cy="288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DE8834E-5A30-EAFE-2107-E2871BECB2C3}"/>
              </a:ext>
            </a:extLst>
          </p:cNvPr>
          <p:cNvSpPr txBox="1">
            <a:spLocks/>
          </p:cNvSpPr>
          <p:nvPr/>
        </p:nvSpPr>
        <p:spPr>
          <a:xfrm>
            <a:off x="457200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defPPr>
              <a:defRPr lang="en-US"/>
            </a:defPPr>
            <a:lvl1pPr marL="171450" lvl="0" indent="-1714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20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it-IT" dirty="0"/>
              <a:t>Sono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pannelli</a:t>
            </a:r>
            <a:r>
              <a:rPr lang="it-IT" dirty="0"/>
              <a:t> ottenuti per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incollaggio</a:t>
            </a:r>
            <a:r>
              <a:rPr lang="it-IT" dirty="0"/>
              <a:t> di almeno tre o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più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strati</a:t>
            </a:r>
            <a:r>
              <a:rPr lang="it-IT" dirty="0"/>
              <a:t>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sfogliato</a:t>
            </a:r>
            <a:r>
              <a:rPr lang="it-IT" dirty="0"/>
              <a:t>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legno</a:t>
            </a:r>
            <a:r>
              <a:rPr lang="it-IT" dirty="0"/>
              <a:t> (0,2 - 3 mm) 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fibratura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incrociata</a:t>
            </a:r>
            <a:r>
              <a:rPr lang="it-IT" dirty="0"/>
              <a:t> generalmente ad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angolo retto</a:t>
            </a:r>
            <a:r>
              <a:rPr lang="it-IT" dirty="0"/>
              <a:t>. Nei formati usualmente prodotti si riscontrano:</a:t>
            </a:r>
          </a:p>
          <a:p>
            <a:r>
              <a:rPr lang="it-IT" dirty="0"/>
              <a:t>spessore 3-40 mm;</a:t>
            </a:r>
          </a:p>
          <a:p>
            <a:r>
              <a:rPr lang="it-IT" dirty="0"/>
              <a:t>larghezza fino a 130 cm;</a:t>
            </a:r>
          </a:p>
          <a:p>
            <a:r>
              <a:rPr lang="it-IT" dirty="0"/>
              <a:t>lunghezza fino a 500 cm.</a:t>
            </a:r>
          </a:p>
          <a:p>
            <a:pPr marL="0" indent="0">
              <a:buNone/>
            </a:pPr>
            <a:r>
              <a:rPr lang="it-IT" dirty="0"/>
              <a:t>Per ottenere i pannelli, si impiegano pioppo, faggio, abete rosso e bianco, douglasia, olmo, rovere, noce, anche specie esotiche.</a:t>
            </a:r>
          </a:p>
          <a:p>
            <a:pPr marL="0" indent="0">
              <a:buNone/>
            </a:pPr>
            <a:r>
              <a:rPr lang="it-IT" dirty="0"/>
              <a:t>Le colle impiegate sono principalmente sintetiche, a base di urea-formaldeide, sintetiche a base di fenoliche, sintetiche a base di resorcina-formaldeide.</a:t>
            </a:r>
          </a:p>
        </p:txBody>
      </p:sp>
      <p:pic>
        <p:nvPicPr>
          <p:cNvPr id="9" name="Picture 9" descr="altec11">
            <a:extLst>
              <a:ext uri="{FF2B5EF4-FFF2-40B4-BE49-F238E27FC236}">
                <a16:creationId xmlns:a16="http://schemas.microsoft.com/office/drawing/2014/main" id="{0F8E935C-8DD2-C6BF-DA3B-9FD7F33B8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28" y="2225262"/>
            <a:ext cx="2705565" cy="190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6DFA579-EF16-5B1F-C2BF-2CC75704F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637" y="4665778"/>
            <a:ext cx="36480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04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1" descr="paniforti.jpg">
            <a:extLst>
              <a:ext uri="{FF2B5EF4-FFF2-40B4-BE49-F238E27FC236}">
                <a16:creationId xmlns:a16="http://schemas.microsoft.com/office/drawing/2014/main" id="{ECB94F5F-AA51-2A01-10DC-441CC37B4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3" b="4375"/>
          <a:stretch>
            <a:fillRect/>
          </a:stretch>
        </p:blipFill>
        <p:spPr bwMode="auto">
          <a:xfrm>
            <a:off x="1271270" y="4082722"/>
            <a:ext cx="3238328" cy="217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Prodotti in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68421"/>
            <a:ext cx="1765300" cy="7495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PANIFORTI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DE8834E-5A30-EAFE-2107-E2871BECB2C3}"/>
              </a:ext>
            </a:extLst>
          </p:cNvPr>
          <p:cNvSpPr txBox="1">
            <a:spLocks/>
          </p:cNvSpPr>
          <p:nvPr/>
        </p:nvSpPr>
        <p:spPr>
          <a:xfrm>
            <a:off x="457200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defPPr>
              <a:defRPr lang="en-US"/>
            </a:defPPr>
            <a:lvl1pPr marL="171450" lvl="0" indent="-1714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20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it-IT" dirty="0"/>
              <a:t>Sono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pannelli</a:t>
            </a:r>
            <a:r>
              <a:rPr lang="it-IT" dirty="0"/>
              <a:t> formati da un’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anima</a:t>
            </a:r>
            <a:r>
              <a:rPr lang="it-IT" dirty="0"/>
              <a:t>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listelli</a:t>
            </a:r>
            <a:r>
              <a:rPr lang="it-IT" dirty="0"/>
              <a:t> o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lamelle</a:t>
            </a:r>
            <a:r>
              <a:rPr lang="it-IT" dirty="0"/>
              <a:t> rivestita su ciascuna delle due facce con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strati di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sfogliato</a:t>
            </a:r>
            <a:r>
              <a:rPr lang="it-IT" dirty="0"/>
              <a:t> disposti con la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venatura ortogonale rispetto ai listelli</a:t>
            </a:r>
            <a:r>
              <a:rPr lang="it-IT" dirty="0"/>
              <a:t>. Nei formati usualmente prodotti si riscontrano:</a:t>
            </a:r>
          </a:p>
          <a:p>
            <a:r>
              <a:rPr lang="it-IT" dirty="0"/>
              <a:t>spessore 13-44 mm;</a:t>
            </a:r>
          </a:p>
          <a:p>
            <a:r>
              <a:rPr lang="it-IT" dirty="0"/>
              <a:t>larghezza 170-185 cm;</a:t>
            </a:r>
          </a:p>
          <a:p>
            <a:r>
              <a:rPr lang="it-IT" dirty="0"/>
              <a:t>lunghezza 350-365 cm.</a:t>
            </a:r>
          </a:p>
          <a:p>
            <a:pPr marL="0" indent="0">
              <a:buNone/>
            </a:pPr>
            <a:r>
              <a:rPr lang="it-IT" dirty="0"/>
              <a:t>Per ottenere i pannelli, si impiegano pioppo, faggio, abete rosso e bianco, douglasia, olmo, rovere, noce, anche specie esotiche.</a:t>
            </a:r>
          </a:p>
          <a:p>
            <a:pPr marL="0" indent="0">
              <a:buNone/>
            </a:pPr>
            <a:r>
              <a:rPr lang="it-IT" dirty="0"/>
              <a:t>Le colle impiegate sono principalmente sintetiche, a base di urea-formaldeide, sintetiche a base di fenoliche, sintetiche a base di resorcina-formaldeide.</a:t>
            </a:r>
          </a:p>
        </p:txBody>
      </p:sp>
      <p:pic>
        <p:nvPicPr>
          <p:cNvPr id="2" name="Picture 3" descr="Detail94b">
            <a:extLst>
              <a:ext uri="{FF2B5EF4-FFF2-40B4-BE49-F238E27FC236}">
                <a16:creationId xmlns:a16="http://schemas.microsoft.com/office/drawing/2014/main" id="{E6D4C3B7-B9F5-7A38-2F4D-9819A9839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6" y="1987611"/>
            <a:ext cx="2854671" cy="26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157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Prodotti in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68421"/>
            <a:ext cx="1765300" cy="7495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TAMBURATI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DE8834E-5A30-EAFE-2107-E2871BECB2C3}"/>
              </a:ext>
            </a:extLst>
          </p:cNvPr>
          <p:cNvSpPr txBox="1">
            <a:spLocks/>
          </p:cNvSpPr>
          <p:nvPr/>
        </p:nvSpPr>
        <p:spPr>
          <a:xfrm>
            <a:off x="457200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defPPr>
              <a:defRPr lang="en-US"/>
            </a:defPPr>
            <a:lvl1pPr marL="171450" lvl="0" indent="-1714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20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it-IT" dirty="0"/>
              <a:t>Sono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pannelli</a:t>
            </a:r>
            <a:r>
              <a:rPr lang="it-IT" dirty="0"/>
              <a:t> formati da un’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anima</a:t>
            </a:r>
            <a:r>
              <a:rPr lang="it-IT" dirty="0"/>
              <a:t>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materiale leggero </a:t>
            </a:r>
            <a:r>
              <a:rPr lang="it-IT" dirty="0"/>
              <a:t>(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liste</a:t>
            </a:r>
            <a:r>
              <a:rPr lang="it-IT" dirty="0"/>
              <a:t>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legno</a:t>
            </a:r>
            <a:r>
              <a:rPr lang="it-IT" dirty="0"/>
              <a:t>,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compensato</a:t>
            </a:r>
            <a:r>
              <a:rPr lang="it-IT" dirty="0"/>
              <a:t> ondulato,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carta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ondulata</a:t>
            </a:r>
            <a:r>
              <a:rPr lang="it-IT" dirty="0"/>
              <a:t>,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carta kraft</a:t>
            </a:r>
            <a:r>
              <a:rPr lang="it-IT" dirty="0"/>
              <a:t>, acetato di cellulosa espansa,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schiume sintetiche </a:t>
            </a:r>
            <a:r>
              <a:rPr lang="it-IT" dirty="0"/>
              <a:t>espanse)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rivestita</a:t>
            </a:r>
            <a:r>
              <a:rPr lang="it-IT" dirty="0"/>
              <a:t> da due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fogli</a:t>
            </a:r>
            <a:r>
              <a:rPr lang="it-IT" dirty="0"/>
              <a:t> esterni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compensato</a:t>
            </a:r>
            <a:r>
              <a:rPr lang="it-IT" dirty="0"/>
              <a:t> oppure di altri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materiali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non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legnosi</a:t>
            </a:r>
            <a:r>
              <a:rPr lang="it-IT" dirty="0"/>
              <a:t>, quali lamierino metallico, lastre di fibra naturale, fogli plastici. </a:t>
            </a:r>
          </a:p>
        </p:txBody>
      </p:sp>
      <p:pic>
        <p:nvPicPr>
          <p:cNvPr id="4" name="Immagine 14" descr="tamburati.jpg">
            <a:extLst>
              <a:ext uri="{FF2B5EF4-FFF2-40B4-BE49-F238E27FC236}">
                <a16:creationId xmlns:a16="http://schemas.microsoft.com/office/drawing/2014/main" id="{1CA117BC-AC6D-C442-C2C9-DC4289E37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0"/>
          <a:stretch>
            <a:fillRect/>
          </a:stretch>
        </p:blipFill>
        <p:spPr bwMode="auto">
          <a:xfrm>
            <a:off x="454103" y="2686128"/>
            <a:ext cx="394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417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Prodotti in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68421"/>
            <a:ext cx="1765300" cy="7495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PANNELLI DI PARTICELLE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4261A4C-22D5-FCEA-0B72-BCB9787BF99C}"/>
              </a:ext>
            </a:extLst>
          </p:cNvPr>
          <p:cNvSpPr txBox="1">
            <a:spLocks/>
          </p:cNvSpPr>
          <p:nvPr/>
        </p:nvSpPr>
        <p:spPr>
          <a:xfrm>
            <a:off x="457200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defPPr>
              <a:defRPr lang="en-US"/>
            </a:defPPr>
            <a:lvl1pPr marL="171450" lvl="0" indent="-1714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20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it-IT" dirty="0"/>
              <a:t>Sono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pannelli</a:t>
            </a:r>
            <a:r>
              <a:rPr lang="it-IT" dirty="0"/>
              <a:t> composti da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particelle di legno</a:t>
            </a:r>
            <a:r>
              <a:rPr lang="it-IT" dirty="0"/>
              <a:t>,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trucioli</a:t>
            </a:r>
            <a:r>
              <a:rPr lang="it-IT" dirty="0"/>
              <a:t>,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fiocchi</a:t>
            </a:r>
            <a:r>
              <a:rPr lang="it-IT" dirty="0"/>
              <a:t>, chips, segatura, filamenti e/o altri materiali ligneo-cellulosici,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pressati a caldo </a:t>
            </a:r>
            <a:r>
              <a:rPr lang="it-IT" dirty="0"/>
              <a:t>e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incollati</a:t>
            </a:r>
            <a:r>
              <a:rPr lang="it-IT" dirty="0"/>
              <a:t>. Nei formati usualmente prodotti si riscontrano:</a:t>
            </a:r>
          </a:p>
          <a:p>
            <a:r>
              <a:rPr lang="it-IT" dirty="0"/>
              <a:t>spessore 4-35 mm;</a:t>
            </a:r>
          </a:p>
          <a:p>
            <a:r>
              <a:rPr lang="it-IT" dirty="0"/>
              <a:t>larghezza fino a 210 cm;</a:t>
            </a:r>
          </a:p>
          <a:p>
            <a:r>
              <a:rPr lang="it-IT" dirty="0"/>
              <a:t>lunghezza fino a 510 cm.</a:t>
            </a:r>
          </a:p>
          <a:p>
            <a:pPr marL="0" indent="0">
              <a:buNone/>
            </a:pPr>
            <a:r>
              <a:rPr lang="it-IT" dirty="0"/>
              <a:t>Per ottenere i pannelli, si impiegano trucioli di pino, abete rosso, faggio, betulla, ontano, frassino, quercia, pioppo, castagno, fibre legnose di piante annuali, cascami di lino e canapa.</a:t>
            </a:r>
          </a:p>
          <a:p>
            <a:pPr marL="0" indent="0">
              <a:buNone/>
            </a:pPr>
            <a:r>
              <a:rPr lang="it-IT" dirty="0"/>
              <a:t>Le colle impiegate sono principalmente resine sintetiche, resine ureiche con cloruro di ammonio, solfato di ammonio, resine ureico-melamminiche.</a:t>
            </a:r>
          </a:p>
        </p:txBody>
      </p:sp>
      <p:pic>
        <p:nvPicPr>
          <p:cNvPr id="5" name="Immagine 11" descr="truciolari 2.jpg">
            <a:extLst>
              <a:ext uri="{FF2B5EF4-FFF2-40B4-BE49-F238E27FC236}">
                <a16:creationId xmlns:a16="http://schemas.microsoft.com/office/drawing/2014/main" id="{8A4E2ED3-D8CD-4F17-9A2B-89BC6D0E7E6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2" y="2606266"/>
            <a:ext cx="4198663" cy="30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214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Prodotti in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68421"/>
            <a:ext cx="1765300" cy="7495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PANNELLI DI PARTICELLE</a:t>
            </a:r>
          </a:p>
        </p:txBody>
      </p:sp>
      <p:sp>
        <p:nvSpPr>
          <p:cNvPr id="4" name="Rectangle 6" descr="70%">
            <a:extLst>
              <a:ext uri="{FF2B5EF4-FFF2-40B4-BE49-F238E27FC236}">
                <a16:creationId xmlns:a16="http://schemas.microsoft.com/office/drawing/2014/main" id="{1518B9C7-D589-0BDB-ADB5-FE1AAE814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65" y="2545961"/>
            <a:ext cx="2581355" cy="24699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bg1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7" name="Gruppo 1">
            <a:extLst>
              <a:ext uri="{FF2B5EF4-FFF2-40B4-BE49-F238E27FC236}">
                <a16:creationId xmlns:a16="http://schemas.microsoft.com/office/drawing/2014/main" id="{6295EC62-C63E-1F58-94DE-DE5549147365}"/>
              </a:ext>
            </a:extLst>
          </p:cNvPr>
          <p:cNvGrpSpPr>
            <a:grpSpLocks/>
          </p:cNvGrpSpPr>
          <p:nvPr/>
        </p:nvGrpSpPr>
        <p:grpSpPr bwMode="auto">
          <a:xfrm>
            <a:off x="797465" y="4306267"/>
            <a:ext cx="2581355" cy="304800"/>
            <a:chOff x="685800" y="4224338"/>
            <a:chExt cx="3505200" cy="304800"/>
          </a:xfrm>
        </p:grpSpPr>
        <p:sp>
          <p:nvSpPr>
            <p:cNvPr id="8" name="Rectangle 9" descr="50%">
              <a:extLst>
                <a:ext uri="{FF2B5EF4-FFF2-40B4-BE49-F238E27FC236}">
                  <a16:creationId xmlns:a16="http://schemas.microsoft.com/office/drawing/2014/main" id="{27BEFC19-5E17-36D1-7489-2A4AE5EC7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4224338"/>
              <a:ext cx="3505200" cy="762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bg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Rectangle 10" descr="50%">
              <a:extLst>
                <a:ext uri="{FF2B5EF4-FFF2-40B4-BE49-F238E27FC236}">
                  <a16:creationId xmlns:a16="http://schemas.microsoft.com/office/drawing/2014/main" id="{3778A3E6-29B0-3D97-8C56-D93D48D48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4452938"/>
              <a:ext cx="3505200" cy="762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bg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0" name="Rectangle 11" descr="75%">
              <a:extLst>
                <a:ext uri="{FF2B5EF4-FFF2-40B4-BE49-F238E27FC236}">
                  <a16:creationId xmlns:a16="http://schemas.microsoft.com/office/drawing/2014/main" id="{5453154B-98BF-40AE-2D2D-92A293191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4300538"/>
              <a:ext cx="3505200" cy="152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bg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1" name="TextBox 3">
            <a:extLst>
              <a:ext uri="{FF2B5EF4-FFF2-40B4-BE49-F238E27FC236}">
                <a16:creationId xmlns:a16="http://schemas.microsoft.com/office/drawing/2014/main" id="{755D6092-96B5-9540-4A54-41A30FE85ADC}"/>
              </a:ext>
            </a:extLst>
          </p:cNvPr>
          <p:cNvSpPr txBox="1"/>
          <p:nvPr/>
        </p:nvSpPr>
        <p:spPr>
          <a:xfrm>
            <a:off x="3915008" y="2255281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MONOSTRATO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0CC0B306-2CC0-DAF7-1B99-91F0DFC357D2}"/>
              </a:ext>
            </a:extLst>
          </p:cNvPr>
          <p:cNvSpPr txBox="1"/>
          <p:nvPr/>
        </p:nvSpPr>
        <p:spPr>
          <a:xfrm>
            <a:off x="5687121" y="2255282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trucioli incollati distribuiti senza separazione, per impieghi secondari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E6B34C8-B177-9FC5-EF75-FAA167437EF3}"/>
              </a:ext>
            </a:extLst>
          </p:cNvPr>
          <p:cNvSpPr txBox="1"/>
          <p:nvPr/>
        </p:nvSpPr>
        <p:spPr>
          <a:xfrm>
            <a:off x="3915008" y="4096880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PLURISTRATO</a:t>
            </a:r>
          </a:p>
          <a:p>
            <a:r>
              <a:rPr lang="it-IT" dirty="0"/>
              <a:t>(3 o 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3FE0B5-C702-973B-DCFC-DDC2A8D27D12}"/>
              </a:ext>
            </a:extLst>
          </p:cNvPr>
          <p:cNvSpPr txBox="1"/>
          <p:nvPr/>
        </p:nvSpPr>
        <p:spPr>
          <a:xfrm>
            <a:off x="5687121" y="4096879"/>
            <a:ext cx="2739017" cy="116649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trucioli incollati distribuiti in due strati esterni a struttura fine, che rivestono un’anima a struttura più grossolana, impiegati in edilizia e nella produzione di mobili</a:t>
            </a:r>
          </a:p>
        </p:txBody>
      </p:sp>
    </p:spTree>
    <p:extLst>
      <p:ext uri="{BB962C8B-B14F-4D97-AF65-F5344CB8AC3E}">
        <p14:creationId xmlns:p14="http://schemas.microsoft.com/office/powerpoint/2010/main" val="409875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Classificazioni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23410ECC-5B02-4D52-8441-78C3586D7885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secondo BOTANICA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092152D-83E3-3E42-C607-6E3EDD347A2A}"/>
              </a:ext>
            </a:extLst>
          </p:cNvPr>
          <p:cNvSpPr txBox="1"/>
          <p:nvPr/>
        </p:nvSpPr>
        <p:spPr>
          <a:xfrm>
            <a:off x="4004218" y="1168420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LATIFOGLIE</a:t>
            </a:r>
          </a:p>
          <a:p>
            <a:r>
              <a:rPr lang="it-IT" dirty="0"/>
              <a:t>(</a:t>
            </a:r>
            <a:r>
              <a:rPr lang="it-IT" i="1" dirty="0"/>
              <a:t>HARDWOOD</a:t>
            </a:r>
            <a:r>
              <a:rPr lang="it-IT" dirty="0"/>
              <a:t>)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1E695D1D-02E5-9651-5364-22E3C663BF76}"/>
              </a:ext>
            </a:extLst>
          </p:cNvPr>
          <p:cNvSpPr txBox="1"/>
          <p:nvPr/>
        </p:nvSpPr>
        <p:spPr>
          <a:xfrm>
            <a:off x="5776331" y="1168421"/>
            <a:ext cx="2739017" cy="122998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a foglie larghe e caduche</a:t>
            </a:r>
          </a:p>
          <a:p>
            <a:r>
              <a:rPr lang="it-IT" dirty="0"/>
              <a:t>frutto a ghianda</a:t>
            </a:r>
          </a:p>
          <a:p>
            <a:r>
              <a:rPr lang="it-IT" dirty="0"/>
              <a:t>diffusi in aree a clima temperato</a:t>
            </a:r>
          </a:p>
        </p:txBody>
      </p:sp>
      <p:pic>
        <p:nvPicPr>
          <p:cNvPr id="4" name="Immagine 7" descr="latifoglie.jpg">
            <a:extLst>
              <a:ext uri="{FF2B5EF4-FFF2-40B4-BE49-F238E27FC236}">
                <a16:creationId xmlns:a16="http://schemas.microsoft.com/office/drawing/2014/main" id="{A8A69301-12B2-D991-8628-349E1FC8F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5" y="2398404"/>
            <a:ext cx="392112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metto: ovale 7">
            <a:extLst>
              <a:ext uri="{FF2B5EF4-FFF2-40B4-BE49-F238E27FC236}">
                <a16:creationId xmlns:a16="http://schemas.microsoft.com/office/drawing/2014/main" id="{CEDFBD8B-9481-8114-D914-6020CC5FBDAB}"/>
              </a:ext>
            </a:extLst>
          </p:cNvPr>
          <p:cNvSpPr/>
          <p:nvPr/>
        </p:nvSpPr>
        <p:spPr>
          <a:xfrm>
            <a:off x="5509838" y="3429000"/>
            <a:ext cx="3545262" cy="2455201"/>
          </a:xfrm>
          <a:prstGeom prst="wedgeEllipseCallout">
            <a:avLst>
              <a:gd name="adj1" fmla="val -69351"/>
              <a:gd name="adj2" fmla="val -5780"/>
            </a:avLst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spc="-20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Le sue cellule sono organizzate non solo per la crescita e la riproduzione o per difendersi dalle tante offese che riceve da uomini, animali e ambiente, ma per vincere sollecitazioni di varia natura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05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Prodotti in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68421"/>
            <a:ext cx="1765300" cy="7495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PANNELLI DI PARTICELLE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4261A4C-22D5-FCEA-0B72-BCB9787BF99C}"/>
              </a:ext>
            </a:extLst>
          </p:cNvPr>
          <p:cNvSpPr txBox="1">
            <a:spLocks/>
          </p:cNvSpPr>
          <p:nvPr/>
        </p:nvSpPr>
        <p:spPr>
          <a:xfrm>
            <a:off x="457200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defPPr>
              <a:defRPr lang="en-US"/>
            </a:defPPr>
            <a:lvl1pPr marL="171450" lvl="0" indent="-1714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20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it-IT" dirty="0"/>
              <a:t>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pannelli di particelle cementate</a:t>
            </a:r>
            <a:r>
              <a:rPr lang="it-IT" dirty="0"/>
              <a:t> sono composti da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miscela</a:t>
            </a:r>
            <a:r>
              <a:rPr lang="it-IT" dirty="0"/>
              <a:t> ad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alta compressione </a:t>
            </a:r>
            <a:r>
              <a:rPr lang="it-IT" dirty="0"/>
              <a:t>composta per il 25% da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particelle di legno  </a:t>
            </a:r>
            <a:r>
              <a:rPr lang="it-IT" dirty="0"/>
              <a:t>e/o altre particelle vegetali, e per il 65% da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leganti minerali  </a:t>
            </a:r>
            <a:r>
              <a:rPr lang="it-IT" dirty="0"/>
              <a:t>- 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cemento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idraulico</a:t>
            </a:r>
            <a:r>
              <a:rPr lang="it-IT" dirty="0"/>
              <a:t> ordinario o a base di magnesio e additivi, eventualmente anche da inerti. Nei formati usualmente prodotti si riscontrano:</a:t>
            </a:r>
          </a:p>
          <a:p>
            <a:r>
              <a:rPr lang="it-IT" dirty="0"/>
              <a:t>spessore 4-35 mm;</a:t>
            </a:r>
          </a:p>
          <a:p>
            <a:r>
              <a:rPr lang="it-IT" dirty="0"/>
              <a:t>larghezza fino a 210 cm;</a:t>
            </a:r>
          </a:p>
          <a:p>
            <a:r>
              <a:rPr lang="it-IT" dirty="0"/>
              <a:t>lunghezza fino a 510 cm.</a:t>
            </a:r>
          </a:p>
          <a:p>
            <a:pPr marL="0" indent="0">
              <a:buNone/>
            </a:pPr>
            <a:r>
              <a:rPr lang="it-IT" dirty="0"/>
              <a:t>Per ottenere i pannelli, si impiegano trucioli di conifera o latifoglia, fibre legnose di piante annuali, cascami legnosi di lino e canapa.</a:t>
            </a:r>
          </a:p>
        </p:txBody>
      </p:sp>
      <p:pic>
        <p:nvPicPr>
          <p:cNvPr id="4" name="Immagine 10" descr="pannello particelle cementate.png">
            <a:extLst>
              <a:ext uri="{FF2B5EF4-FFF2-40B4-BE49-F238E27FC236}">
                <a16:creationId xmlns:a16="http://schemas.microsoft.com/office/drawing/2014/main" id="{0F4B91C9-8842-39F5-1FE6-791273AF9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8" r="4961"/>
          <a:stretch>
            <a:fillRect/>
          </a:stretch>
        </p:blipFill>
        <p:spPr bwMode="auto">
          <a:xfrm>
            <a:off x="248858" y="2761968"/>
            <a:ext cx="3904021" cy="274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026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Prodotti in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68421"/>
            <a:ext cx="1765300" cy="115103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ORIENTED STRAND BOARD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4261A4C-22D5-FCEA-0B72-BCB9787BF99C}"/>
              </a:ext>
            </a:extLst>
          </p:cNvPr>
          <p:cNvSpPr txBox="1">
            <a:spLocks/>
          </p:cNvSpPr>
          <p:nvPr/>
        </p:nvSpPr>
        <p:spPr>
          <a:xfrm>
            <a:off x="457200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defPPr>
              <a:defRPr lang="en-US"/>
            </a:defPPr>
            <a:lvl1pPr marL="171450" lvl="0" indent="-1714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20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it-IT" dirty="0"/>
              <a:t>Sono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pannelli </a:t>
            </a:r>
            <a:r>
              <a:rPr lang="it-IT" dirty="0"/>
              <a:t>(detti a scaglie orientate)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dirty="0"/>
              <a:t>a base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trucioli</a:t>
            </a:r>
            <a:r>
              <a:rPr lang="it-IT" dirty="0"/>
              <a:t> di legno di spessore medio 0,3 – 0,4 mm con rapporto tra larghezza e lunghezza da 1:2 a 1:5, disposti almeno su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tre strati </a:t>
            </a:r>
            <a:r>
              <a:rPr lang="it-IT" dirty="0"/>
              <a:t>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fibratura ortogonale</a:t>
            </a:r>
            <a:r>
              <a:rPr lang="it-IT" dirty="0"/>
              <a:t>. Nei formati usualmente prodotti si riscontrano:</a:t>
            </a:r>
          </a:p>
          <a:p>
            <a:r>
              <a:rPr lang="it-IT" dirty="0"/>
              <a:t>spessore 6-10 mm; 10-18 mm; 18-25 mm.</a:t>
            </a:r>
          </a:p>
        </p:txBody>
      </p:sp>
      <p:pic>
        <p:nvPicPr>
          <p:cNvPr id="5" name="Picture 4" descr="Detail96d">
            <a:extLst>
              <a:ext uri="{FF2B5EF4-FFF2-40B4-BE49-F238E27FC236}">
                <a16:creationId xmlns:a16="http://schemas.microsoft.com/office/drawing/2014/main" id="{EBFF2270-D587-15E6-E71F-01486273E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30" y="2828780"/>
            <a:ext cx="3590925" cy="333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1" descr="osb.jpg">
            <a:extLst>
              <a:ext uri="{FF2B5EF4-FFF2-40B4-BE49-F238E27FC236}">
                <a16:creationId xmlns:a16="http://schemas.microsoft.com/office/drawing/2014/main" id="{23057A6E-C816-82C7-5E42-2E7622E24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6"/>
          <a:stretch>
            <a:fillRect/>
          </a:stretch>
        </p:blipFill>
        <p:spPr bwMode="auto">
          <a:xfrm>
            <a:off x="351284" y="3132242"/>
            <a:ext cx="4086901" cy="272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179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Prodotti in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68421"/>
            <a:ext cx="1765300" cy="7495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PANNELLI DI FIBRE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4261A4C-22D5-FCEA-0B72-BCB9787BF99C}"/>
              </a:ext>
            </a:extLst>
          </p:cNvPr>
          <p:cNvSpPr txBox="1">
            <a:spLocks/>
          </p:cNvSpPr>
          <p:nvPr/>
        </p:nvSpPr>
        <p:spPr>
          <a:xfrm>
            <a:off x="457200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defPPr>
              <a:defRPr lang="en-US"/>
            </a:defPPr>
            <a:lvl1pPr marL="171450" lvl="0" indent="-1714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20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it-IT" dirty="0"/>
              <a:t>Sono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pannelli</a:t>
            </a:r>
            <a:r>
              <a:rPr lang="it-IT" dirty="0"/>
              <a:t> con spessore minimo di 1,5 cm costituiti da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fibre di legno </a:t>
            </a:r>
            <a:r>
              <a:rPr lang="it-IT" dirty="0"/>
              <a:t>-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cellulosa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pressate</a:t>
            </a:r>
            <a:r>
              <a:rPr lang="it-IT" dirty="0"/>
              <a:t> con o senza collante. Nei formati usualmente prodotti si riscontrano:</a:t>
            </a:r>
          </a:p>
          <a:p>
            <a:r>
              <a:rPr lang="it-IT" dirty="0"/>
              <a:t>spessore 2-8 mm;</a:t>
            </a:r>
          </a:p>
          <a:p>
            <a:r>
              <a:rPr lang="it-IT" dirty="0"/>
              <a:t>larghezza 120-180 cm;</a:t>
            </a:r>
          </a:p>
          <a:p>
            <a:r>
              <a:rPr lang="it-IT" dirty="0"/>
              <a:t>lunghezza 245-560 cm.</a:t>
            </a:r>
          </a:p>
          <a:p>
            <a:pPr marL="0" indent="0">
              <a:buNone/>
            </a:pPr>
            <a:r>
              <a:rPr lang="it-IT" dirty="0"/>
              <a:t>Per ottenere i pannelli, si impiegano fibre di legno di abete rosso, abete, pino, faggio, betulla, pioppo, eucalipto, fibre legnose di piante annuali.</a:t>
            </a:r>
          </a:p>
        </p:txBody>
      </p:sp>
      <p:pic>
        <p:nvPicPr>
          <p:cNvPr id="5" name="Immagine 10" descr="masonite.jpg">
            <a:extLst>
              <a:ext uri="{FF2B5EF4-FFF2-40B4-BE49-F238E27FC236}">
                <a16:creationId xmlns:a16="http://schemas.microsoft.com/office/drawing/2014/main" id="{576298C7-40D4-DDBF-2F8E-739CB83A7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" t="12820" b="5128"/>
          <a:stretch>
            <a:fillRect/>
          </a:stretch>
        </p:blipFill>
        <p:spPr bwMode="auto">
          <a:xfrm>
            <a:off x="304115" y="2927748"/>
            <a:ext cx="4099418" cy="276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257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Prodotti in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68421"/>
            <a:ext cx="1765300" cy="115103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MEDIUM DENSITY FIBREBOARD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4261A4C-22D5-FCEA-0B72-BCB9787BF99C}"/>
              </a:ext>
            </a:extLst>
          </p:cNvPr>
          <p:cNvSpPr txBox="1">
            <a:spLocks/>
          </p:cNvSpPr>
          <p:nvPr/>
        </p:nvSpPr>
        <p:spPr>
          <a:xfrm>
            <a:off x="457200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defPPr>
              <a:defRPr lang="en-US"/>
            </a:defPPr>
            <a:lvl1pPr marL="171450" lvl="0" indent="-1714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20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it-IT" dirty="0"/>
              <a:t>Sono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pannelli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a base di fibra di legno </a:t>
            </a:r>
            <a:r>
              <a:rPr lang="it-IT" dirty="0"/>
              <a:t>di media massa volumica (600 kg m</a:t>
            </a:r>
            <a:r>
              <a:rPr lang="it-IT" baseline="30000" dirty="0"/>
              <a:t>-3</a:t>
            </a:r>
            <a:r>
              <a:rPr lang="it-IT" dirty="0"/>
              <a:t>) ottenuti con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procedimento a secco</a:t>
            </a:r>
            <a:r>
              <a:rPr lang="it-IT" dirty="0"/>
              <a:t>. Presentano vantaggi quali:</a:t>
            </a:r>
          </a:p>
          <a:p>
            <a:r>
              <a:rPr lang="it-IT" dirty="0"/>
              <a:t>superficie liscia e compatta;</a:t>
            </a:r>
          </a:p>
          <a:p>
            <a:r>
              <a:rPr lang="it-IT" dirty="0"/>
              <a:t>struttura fine e fitta su tutta la sezione;</a:t>
            </a:r>
          </a:p>
          <a:p>
            <a:r>
              <a:rPr lang="it-IT" dirty="0"/>
              <a:t>possibilità di lavorazione al bordo per fresatura;</a:t>
            </a:r>
          </a:p>
          <a:p>
            <a:r>
              <a:rPr lang="it-IT" dirty="0"/>
              <a:t>resistenza alla </a:t>
            </a:r>
            <a:r>
              <a:rPr lang="it-IT" dirty="0" err="1"/>
              <a:t>delaminazione</a:t>
            </a:r>
            <a:r>
              <a:rPr lang="it-IT" dirty="0"/>
              <a:t>.</a:t>
            </a:r>
          </a:p>
        </p:txBody>
      </p:sp>
      <p:pic>
        <p:nvPicPr>
          <p:cNvPr id="5" name="Picture 4" descr="Detail96b">
            <a:extLst>
              <a:ext uri="{FF2B5EF4-FFF2-40B4-BE49-F238E27FC236}">
                <a16:creationId xmlns:a16="http://schemas.microsoft.com/office/drawing/2014/main" id="{192C0D14-B864-8365-2FFF-632E45B47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16282"/>
            <a:ext cx="3528549" cy="327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431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Prodotti in legno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4261A4C-22D5-FCEA-0B72-BCB9787BF99C}"/>
              </a:ext>
            </a:extLst>
          </p:cNvPr>
          <p:cNvSpPr txBox="1">
            <a:spLocks/>
          </p:cNvSpPr>
          <p:nvPr/>
        </p:nvSpPr>
        <p:spPr>
          <a:xfrm>
            <a:off x="457200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defPPr>
              <a:defRPr lang="en-US"/>
            </a:defPPr>
            <a:lvl1pPr marL="171450" lvl="0" indent="-1714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20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it-IT" dirty="0"/>
              <a:t>Sono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elementi costruttivi </a:t>
            </a:r>
            <a:r>
              <a:rPr lang="it-IT" dirty="0"/>
              <a:t>a prevalente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sviluppo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lineare</a:t>
            </a:r>
            <a:r>
              <a:rPr lang="it-IT" dirty="0"/>
              <a:t>, composti da tavole, dette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lamelle</a:t>
            </a:r>
            <a:r>
              <a:rPr lang="it-IT" dirty="0"/>
              <a:t>,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spessore massimo 25 mm</a:t>
            </a:r>
            <a:r>
              <a:rPr lang="it-IT" dirty="0"/>
              <a:t>,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incollate</a:t>
            </a:r>
            <a:r>
              <a:rPr lang="it-IT" dirty="0"/>
              <a:t> con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adesivi ad alta resistenza </a:t>
            </a:r>
            <a:r>
              <a:rPr lang="it-IT" dirty="0"/>
              <a:t>(colle o resine).</a:t>
            </a:r>
          </a:p>
          <a:p>
            <a:pPr marL="0" indent="0">
              <a:buNone/>
            </a:pPr>
            <a:r>
              <a:rPr lang="it-IT" dirty="0"/>
              <a:t>Tramite gli adesivi viene ripristinato un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legame meccanico simile </a:t>
            </a:r>
            <a:r>
              <a:rPr lang="it-IT" dirty="0"/>
              <a:t>a quello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naturale</a:t>
            </a:r>
            <a:r>
              <a:rPr lang="it-IT" dirty="0"/>
              <a:t> esistente tra le fibre di legno. Presentano vantaggi quali:</a:t>
            </a:r>
          </a:p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caratteristiche meccaniche molto elevate </a:t>
            </a:r>
            <a:r>
              <a:rPr lang="it-IT" dirty="0"/>
              <a:t>in rapporto al peso proprio degli elementi;</a:t>
            </a:r>
          </a:p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variazioni dimensionali molto basse</a:t>
            </a:r>
            <a:r>
              <a:rPr lang="it-IT" dirty="0"/>
              <a:t> in relazione alle variazioni di umidità;</a:t>
            </a:r>
          </a:p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facilità di collegamento </a:t>
            </a:r>
            <a:r>
              <a:rPr lang="it-IT" dirty="0"/>
              <a:t>dei diversi elementi strutturali;</a:t>
            </a:r>
          </a:p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possibilità di conformare</a:t>
            </a:r>
            <a:r>
              <a:rPr lang="it-IT" dirty="0"/>
              <a:t> il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profilo</a:t>
            </a:r>
            <a:r>
              <a:rPr lang="it-IT" dirty="0"/>
              <a:t> degli elementi;</a:t>
            </a:r>
          </a:p>
          <a:p>
            <a:r>
              <a:rPr lang="it-IT" dirty="0"/>
              <a:t>possibilità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coprire luci libere </a:t>
            </a:r>
            <a:r>
              <a:rPr lang="it-IT" dirty="0"/>
              <a:t>di notevole entità;</a:t>
            </a:r>
          </a:p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densità inferiore </a:t>
            </a:r>
            <a:r>
              <a:rPr lang="it-IT" dirty="0"/>
              <a:t>(circa 50-60%) del legno massello.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7D3786F-2C5A-EBCA-ED24-DA001457784F}"/>
              </a:ext>
            </a:extLst>
          </p:cNvPr>
          <p:cNvSpPr txBox="1">
            <a:spLocks/>
          </p:cNvSpPr>
          <p:nvPr/>
        </p:nvSpPr>
        <p:spPr>
          <a:xfrm>
            <a:off x="784765" y="1168421"/>
            <a:ext cx="1765300" cy="7495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LEGNO LAMELLARE</a:t>
            </a:r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2C4F5379-A924-99A3-6737-6BF233FE1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2" y="2666303"/>
            <a:ext cx="4399377" cy="33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01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Trattamenti per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68421"/>
            <a:ext cx="1765300" cy="7495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IMPREGNANTI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BD0CFB46-2FDB-ED31-BF7A-FC309E240C03}"/>
              </a:ext>
            </a:extLst>
          </p:cNvPr>
          <p:cNvSpPr txBox="1"/>
          <p:nvPr/>
        </p:nvSpPr>
        <p:spPr>
          <a:xfrm>
            <a:off x="4004219" y="1168421"/>
            <a:ext cx="4511130" cy="92800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Trattamento resistente all’umidità e all’acqua, di alta qualità, durevole nel tempo, a basso costo e capace di prevenire gli attacchi degli insetti (però di costo elevato)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93B174D-D12E-8C36-F921-1D653E1C0E2D}"/>
              </a:ext>
            </a:extLst>
          </p:cNvPr>
          <p:cNvSpPr txBox="1">
            <a:spLocks/>
          </p:cNvSpPr>
          <p:nvPr/>
        </p:nvSpPr>
        <p:spPr>
          <a:xfrm>
            <a:off x="784765" y="2816710"/>
            <a:ext cx="1765300" cy="7495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VERNICIATURA IGNIFUGA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4664E99B-9F95-321E-BE32-65EFADE9EFCF}"/>
              </a:ext>
            </a:extLst>
          </p:cNvPr>
          <p:cNvSpPr txBox="1"/>
          <p:nvPr/>
        </p:nvSpPr>
        <p:spPr>
          <a:xfrm>
            <a:off x="4004219" y="2816710"/>
            <a:ext cx="4511130" cy="133030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Trattamento che prevede lo sviluppo di schiume o di gas.</a:t>
            </a:r>
          </a:p>
          <a:p>
            <a:r>
              <a:rPr lang="it-IT" dirty="0"/>
              <a:t>Di applicazione economica, richiede accuratezza e attenzione in concomitanza di finiture superficiali ed è sensibile al danneggiamento. È utilizzabile per la sigillatura di fori in quanto resistente all’acqua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C272FEA-5C12-2621-A991-DC536E017F42}"/>
              </a:ext>
            </a:extLst>
          </p:cNvPr>
          <p:cNvSpPr txBox="1">
            <a:spLocks/>
          </p:cNvSpPr>
          <p:nvPr/>
        </p:nvSpPr>
        <p:spPr>
          <a:xfrm>
            <a:off x="784765" y="4867296"/>
            <a:ext cx="1765300" cy="7495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sz="1800" spc="-50" dirty="0"/>
              <a:t>TRATTAMENTO IDROREPELLENTE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EBB76511-DE69-C3A7-A0C0-4DA4B163CB66}"/>
              </a:ext>
            </a:extLst>
          </p:cNvPr>
          <p:cNvSpPr txBox="1"/>
          <p:nvPr/>
        </p:nvSpPr>
        <p:spPr>
          <a:xfrm>
            <a:off x="4004219" y="4867296"/>
            <a:ext cx="4511130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Trattamento atto a ridurre l’assorbimento di umidità.</a:t>
            </a:r>
          </a:p>
        </p:txBody>
      </p:sp>
    </p:spTree>
    <p:extLst>
      <p:ext uri="{BB962C8B-B14F-4D97-AF65-F5344CB8AC3E}">
        <p14:creationId xmlns:p14="http://schemas.microsoft.com/office/powerpoint/2010/main" val="389541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1143000" y="3602037"/>
            <a:ext cx="6858000" cy="100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Source Sans Pro" panose="020B0503030403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r>
              <a:rPr lang="it-IT" sz="2800" dirty="0">
                <a:latin typeface="Swis721 Cn BT" panose="020B0506020202030204" pitchFamily="34" charset="0"/>
              </a:rPr>
              <a:t>Materiali isolanti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8A41E07-A6AF-43A0-A181-B99689608CEB}"/>
              </a:ext>
            </a:extLst>
          </p:cNvPr>
          <p:cNvSpPr txBox="1">
            <a:spLocks/>
          </p:cNvSpPr>
          <p:nvPr/>
        </p:nvSpPr>
        <p:spPr>
          <a:xfrm>
            <a:off x="1143000" y="2423869"/>
            <a:ext cx="6858000" cy="100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Source Sans Pro" panose="020B0503030403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r>
              <a:rPr lang="it-IT" sz="6600" dirty="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</a:rPr>
              <a:t>9.2</a:t>
            </a:r>
          </a:p>
        </p:txBody>
      </p:sp>
    </p:spTree>
    <p:extLst>
      <p:ext uri="{BB962C8B-B14F-4D97-AF65-F5344CB8AC3E}">
        <p14:creationId xmlns:p14="http://schemas.microsoft.com/office/powerpoint/2010/main" val="3390379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Definizioni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23410ECC-5B02-4D52-8441-78C3586D7885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ISOLANTI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455E3F7-6F13-796C-1755-E546F23F5D93}"/>
              </a:ext>
            </a:extLst>
          </p:cNvPr>
          <p:cNvSpPr txBox="1">
            <a:spLocks/>
          </p:cNvSpPr>
          <p:nvPr/>
        </p:nvSpPr>
        <p:spPr>
          <a:xfrm>
            <a:off x="457200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defPPr>
              <a:defRPr lang="en-US"/>
            </a:defPPr>
            <a:lvl1pPr marL="171450" lvl="0" indent="-1714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20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it-IT" dirty="0"/>
              <a:t>Un materiale viene definito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isolante</a:t>
            </a:r>
            <a:r>
              <a:rPr lang="it-IT" dirty="0"/>
              <a:t> se ha particolari proprietà tali da:</a:t>
            </a:r>
          </a:p>
          <a:p>
            <a:r>
              <a:rPr lang="it-IT" dirty="0"/>
              <a:t>opporsi al passaggio del calore (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termoisolanti</a:t>
            </a:r>
            <a:r>
              <a:rPr lang="it-IT" dirty="0"/>
              <a:t>);</a:t>
            </a:r>
          </a:p>
          <a:p>
            <a:r>
              <a:rPr lang="it-IT" dirty="0"/>
              <a:t>ridurre la trasmissione del suono (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fonoisolanti</a:t>
            </a:r>
            <a:r>
              <a:rPr lang="it-IT" dirty="0"/>
              <a:t>);</a:t>
            </a:r>
          </a:p>
          <a:p>
            <a:r>
              <a:rPr lang="it-IT" dirty="0"/>
              <a:t>annullare o attenuare la riflessione del suono (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fonoassorbenti</a:t>
            </a:r>
            <a:r>
              <a:rPr lang="it-IT" dirty="0"/>
              <a:t>).</a:t>
            </a:r>
          </a:p>
          <a:p>
            <a:pPr marL="0" indent="0">
              <a:buNone/>
            </a:pPr>
            <a:r>
              <a:rPr lang="it-IT" dirty="0"/>
              <a:t>La classificazione di materiale isolante avviene in base a specifici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parametri normativi</a:t>
            </a:r>
            <a:r>
              <a:rPr lang="it-IT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2497B1-8C88-783D-579B-FC2A52152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7" y="2697438"/>
            <a:ext cx="3263126" cy="2395899"/>
          </a:xfrm>
          <a:prstGeom prst="rect">
            <a:avLst/>
          </a:prstGeom>
        </p:spPr>
      </p:pic>
      <p:pic>
        <p:nvPicPr>
          <p:cNvPr id="1026" name="Picture 2" descr="PANNELLO FONOASSORBENTE 100x100x3 cm AKUSTIK FOAM 30 mm 1m² IN SCHIUMA  POLIURETANICA | Tecnomat">
            <a:extLst>
              <a:ext uri="{FF2B5EF4-FFF2-40B4-BE49-F238E27FC236}">
                <a16:creationId xmlns:a16="http://schemas.microsoft.com/office/drawing/2014/main" id="{2381576A-3873-A60D-3054-21C5FA966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4"/>
          <a:stretch/>
        </p:blipFill>
        <p:spPr bwMode="auto">
          <a:xfrm>
            <a:off x="3200405" y="3789579"/>
            <a:ext cx="2653990" cy="24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nel fonoaislante y fonoabsorbente, 60 mm,lana de roca Rockwool Airrock DD">
            <a:extLst>
              <a:ext uri="{FF2B5EF4-FFF2-40B4-BE49-F238E27FC236}">
                <a16:creationId xmlns:a16="http://schemas.microsoft.com/office/drawing/2014/main" id="{4555C7CB-21F5-67B2-F161-44ADED52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53" y="3674323"/>
            <a:ext cx="2857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77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Parametri di classificazione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23410ECC-5B02-4D52-8441-78C3586D7885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PARAMETRI NORMATIVI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092152D-83E3-3E42-C607-6E3EDD347A2A}"/>
              </a:ext>
            </a:extLst>
          </p:cNvPr>
          <p:cNvSpPr txBox="1"/>
          <p:nvPr/>
        </p:nvSpPr>
        <p:spPr>
          <a:xfrm>
            <a:off x="4004218" y="1168420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pc="-50" dirty="0"/>
              <a:t>TERMOISOLANTE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1E695D1D-02E5-9651-5364-22E3C663BF76}"/>
              </a:ext>
            </a:extLst>
          </p:cNvPr>
          <p:cNvSpPr txBox="1"/>
          <p:nvPr/>
        </p:nvSpPr>
        <p:spPr>
          <a:xfrm>
            <a:off x="5776331" y="1168421"/>
            <a:ext cx="2739017" cy="147441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Un materiale risulta classificato termoisolante in base alla conduttività utile di calcolo (</a:t>
            </a:r>
            <a:r>
              <a:rPr lang="el-GR" dirty="0"/>
              <a:t>λ</a:t>
            </a:r>
            <a:r>
              <a:rPr lang="it-IT" dirty="0"/>
              <a:t> &lt; 0,05 W m</a:t>
            </a:r>
            <a:r>
              <a:rPr lang="it-IT" baseline="30000" dirty="0"/>
              <a:t>-1</a:t>
            </a:r>
            <a:r>
              <a:rPr lang="it-IT" dirty="0"/>
              <a:t> K</a:t>
            </a:r>
            <a:r>
              <a:rPr lang="it-IT" baseline="30000" dirty="0"/>
              <a:t>-1</a:t>
            </a:r>
            <a:r>
              <a:rPr lang="it-IT" dirty="0"/>
              <a:t>), una conducibilità maggiorata in base alle reali condizioni di esercizio di un materiale termoisolante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F0CD57-EDF3-0A75-C3FF-96C67E4EB0FA}"/>
              </a:ext>
            </a:extLst>
          </p:cNvPr>
          <p:cNvSpPr txBox="1"/>
          <p:nvPr/>
        </p:nvSpPr>
        <p:spPr>
          <a:xfrm>
            <a:off x="4004218" y="2790497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FONOISOLANTE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FE62D054-1455-AF70-C6FB-36E9F3345BB8}"/>
              </a:ext>
            </a:extLst>
          </p:cNvPr>
          <p:cNvSpPr txBox="1"/>
          <p:nvPr/>
        </p:nvSpPr>
        <p:spPr>
          <a:xfrm>
            <a:off x="5776331" y="2790498"/>
            <a:ext cx="2739017" cy="123509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Un materiale risulta classificato fonoisolante in base a specifici parametri per le diverse unità tecnologiche di un edificio (requisiti acustici passivi)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1BAEA53-60EF-14E8-401E-B1FAB0DE041F}"/>
              </a:ext>
            </a:extLst>
          </p:cNvPr>
          <p:cNvSpPr txBox="1"/>
          <p:nvPr/>
        </p:nvSpPr>
        <p:spPr>
          <a:xfrm>
            <a:off x="4004218" y="4173248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pc="-100" dirty="0"/>
              <a:t>FONOASSORBENTE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9B07F9A7-9D50-F93C-4B64-FB42A8378D5D}"/>
              </a:ext>
            </a:extLst>
          </p:cNvPr>
          <p:cNvSpPr txBox="1"/>
          <p:nvPr/>
        </p:nvSpPr>
        <p:spPr>
          <a:xfrm>
            <a:off x="5776331" y="4173249"/>
            <a:ext cx="2739017" cy="164768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Un materiale risulta classificato fonoassorbente in base al coefficiente di assorbimento acustico (</a:t>
            </a:r>
            <a:r>
              <a:rPr lang="el-GR" dirty="0"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it-IT" dirty="0"/>
              <a:t>), ossia la capacità di un elemento di non riflettere energia verso la sorgente sonora, ponderato sulla frequenza dell'onda sonora</a:t>
            </a:r>
          </a:p>
        </p:txBody>
      </p:sp>
    </p:spTree>
    <p:extLst>
      <p:ext uri="{BB962C8B-B14F-4D97-AF65-F5344CB8AC3E}">
        <p14:creationId xmlns:p14="http://schemas.microsoft.com/office/powerpoint/2010/main" val="353375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BF7-773A-F625-7527-E0E2D8432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7BB8B592-F474-AA59-5E62-5D43D9CD3D66}"/>
              </a:ext>
            </a:extLst>
          </p:cNvPr>
          <p:cNvSpPr txBox="1">
            <a:spLocks/>
          </p:cNvSpPr>
          <p:nvPr/>
        </p:nvSpPr>
        <p:spPr>
          <a:xfrm>
            <a:off x="457200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defPPr>
              <a:defRPr lang="en-US"/>
            </a:defPPr>
            <a:lvl1pPr marL="171450" lvl="0" indent="-1714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20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it-IT" dirty="0"/>
              <a:t>Alcuni materiali hanno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contemporaneamente</a:t>
            </a:r>
            <a:r>
              <a:rPr lang="it-IT" dirty="0"/>
              <a:t> proprietà termoisolanti, fonoassorbenti e/o fonoisolanti. Si introduce una generale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classificazione</a:t>
            </a:r>
            <a:r>
              <a:rPr lang="it-IT" dirty="0"/>
              <a:t> con cui i materiali isolanti sono classificati in base:</a:t>
            </a:r>
          </a:p>
          <a:p>
            <a:r>
              <a:rPr lang="it-IT" dirty="0"/>
              <a:t>alla loro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natura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177800" indent="0">
              <a:buNone/>
            </a:pPr>
            <a:r>
              <a:rPr lang="it-IT" dirty="0"/>
              <a:t>che influisce anche sull’</a:t>
            </a:r>
            <a:r>
              <a:rPr lang="it-IT" dirty="0" err="1"/>
              <a:t>accoppiabilità</a:t>
            </a:r>
            <a:r>
              <a:rPr lang="it-IT" dirty="0"/>
              <a:t> di materiali diversi per formare materiali di origine composita;</a:t>
            </a:r>
          </a:p>
          <a:p>
            <a:r>
              <a:rPr lang="it-IT" dirty="0"/>
              <a:t>alla loro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struttura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La densità apparente (</a:t>
            </a:r>
            <a:r>
              <a:rPr lang="el-GR" dirty="0"/>
              <a:t>ρ</a:t>
            </a:r>
            <a:r>
              <a:rPr lang="it-IT" dirty="0"/>
              <a:t>) e la struttura di un materiale sono le proprietà che principalmente influiscono sui fenomeni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propagazione</a:t>
            </a:r>
            <a:r>
              <a:rPr lang="it-IT" dirty="0"/>
              <a:t> delle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onde</a:t>
            </a:r>
            <a:r>
              <a:rPr lang="it-IT" dirty="0"/>
              <a:t> del calore e del suono.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1CF7071-5CF7-9C10-BCF7-8F2CE19E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Categorie di classificazione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9AC2FF45-C42A-B440-A551-E9859D303BB1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TIPOLOGIE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4722782A-05B4-D693-4FDE-9BD104C9D421}"/>
              </a:ext>
            </a:extLst>
          </p:cNvPr>
          <p:cNvSpPr txBox="1"/>
          <p:nvPr/>
        </p:nvSpPr>
        <p:spPr>
          <a:xfrm>
            <a:off x="2601660" y="2715532"/>
            <a:ext cx="1370496" cy="36618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NATURALI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2959F540-4DE7-947B-141D-724B73B4EC83}"/>
              </a:ext>
            </a:extLst>
          </p:cNvPr>
          <p:cNvSpPr txBox="1"/>
          <p:nvPr/>
        </p:nvSpPr>
        <p:spPr>
          <a:xfrm>
            <a:off x="4116058" y="2715532"/>
            <a:ext cx="1370496" cy="36618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SINTETICI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4C147A7E-C050-E74B-6B08-457A0F3057B6}"/>
              </a:ext>
            </a:extLst>
          </p:cNvPr>
          <p:cNvSpPr txBox="1"/>
          <p:nvPr/>
        </p:nvSpPr>
        <p:spPr>
          <a:xfrm>
            <a:off x="5630456" y="2715531"/>
            <a:ext cx="1370496" cy="36618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ORGANICI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C4B3BE91-1EAE-A37C-A5B9-DD5DB37FD361}"/>
              </a:ext>
            </a:extLst>
          </p:cNvPr>
          <p:cNvSpPr txBox="1"/>
          <p:nvPr/>
        </p:nvSpPr>
        <p:spPr>
          <a:xfrm>
            <a:off x="7144854" y="2715530"/>
            <a:ext cx="1370496" cy="36618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INORGANICI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A9195920-326D-47C2-F69D-C8ACCB33D6FB}"/>
              </a:ext>
            </a:extLst>
          </p:cNvPr>
          <p:cNvSpPr txBox="1"/>
          <p:nvPr/>
        </p:nvSpPr>
        <p:spPr>
          <a:xfrm>
            <a:off x="4116058" y="4322386"/>
            <a:ext cx="1370496" cy="36618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FIBROSI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FA75DDD7-115D-C425-06CE-83095CCC73DA}"/>
              </a:ext>
            </a:extLst>
          </p:cNvPr>
          <p:cNvSpPr txBox="1"/>
          <p:nvPr/>
        </p:nvSpPr>
        <p:spPr>
          <a:xfrm>
            <a:off x="5630456" y="4322385"/>
            <a:ext cx="1370496" cy="36618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CELLULARI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6D7C5697-C37E-C347-18FE-F8407FCBC3A4}"/>
              </a:ext>
            </a:extLst>
          </p:cNvPr>
          <p:cNvSpPr txBox="1"/>
          <p:nvPr/>
        </p:nvSpPr>
        <p:spPr>
          <a:xfrm>
            <a:off x="7144854" y="4322384"/>
            <a:ext cx="1370496" cy="36618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POROSI</a:t>
            </a:r>
          </a:p>
        </p:txBody>
      </p:sp>
    </p:spTree>
    <p:extLst>
      <p:ext uri="{BB962C8B-B14F-4D97-AF65-F5344CB8AC3E}">
        <p14:creationId xmlns:p14="http://schemas.microsoft.com/office/powerpoint/2010/main" val="104772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Classificazioni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23410ECC-5B02-4D52-8441-78C3586D7885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secondo BOTANICA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092152D-83E3-3E42-C607-6E3EDD347A2A}"/>
              </a:ext>
            </a:extLst>
          </p:cNvPr>
          <p:cNvSpPr txBox="1"/>
          <p:nvPr/>
        </p:nvSpPr>
        <p:spPr>
          <a:xfrm>
            <a:off x="4004218" y="1168420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CONIFERE</a:t>
            </a:r>
          </a:p>
          <a:p>
            <a:r>
              <a:rPr lang="it-IT" dirty="0"/>
              <a:t>(</a:t>
            </a:r>
            <a:r>
              <a:rPr lang="it-IT" i="1" dirty="0"/>
              <a:t>SOFTWOOD</a:t>
            </a:r>
            <a:r>
              <a:rPr lang="it-IT" dirty="0"/>
              <a:t>)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1E695D1D-02E5-9651-5364-22E3C663BF76}"/>
              </a:ext>
            </a:extLst>
          </p:cNvPr>
          <p:cNvSpPr txBox="1"/>
          <p:nvPr/>
        </p:nvSpPr>
        <p:spPr>
          <a:xfrm>
            <a:off x="5776331" y="1168421"/>
            <a:ext cx="2739017" cy="122998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aghiformi</a:t>
            </a:r>
          </a:p>
          <a:p>
            <a:r>
              <a:rPr lang="it-IT" dirty="0"/>
              <a:t>sempreverdi</a:t>
            </a:r>
          </a:p>
          <a:p>
            <a:r>
              <a:rPr lang="it-IT" dirty="0"/>
              <a:t>frutto a cono</a:t>
            </a:r>
          </a:p>
          <a:p>
            <a:r>
              <a:rPr lang="it-IT" dirty="0"/>
              <a:t>diffusi in aree a clima invernale rigido</a:t>
            </a:r>
          </a:p>
        </p:txBody>
      </p:sp>
      <p:pic>
        <p:nvPicPr>
          <p:cNvPr id="5" name="Immagine 10" descr="conifere.jpg">
            <a:extLst>
              <a:ext uri="{FF2B5EF4-FFF2-40B4-BE49-F238E27FC236}">
                <a16:creationId xmlns:a16="http://schemas.microsoft.com/office/drawing/2014/main" id="{A88DEEEF-0DE1-C228-A1CB-227134B01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5" y="2398403"/>
            <a:ext cx="3898900" cy="386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metto: ovale 3">
            <a:extLst>
              <a:ext uri="{FF2B5EF4-FFF2-40B4-BE49-F238E27FC236}">
                <a16:creationId xmlns:a16="http://schemas.microsoft.com/office/drawing/2014/main" id="{06CCE595-7B5B-4B8B-3F94-C1952EA231BC}"/>
              </a:ext>
            </a:extLst>
          </p:cNvPr>
          <p:cNvSpPr/>
          <p:nvPr/>
        </p:nvSpPr>
        <p:spPr>
          <a:xfrm>
            <a:off x="5509838" y="3429000"/>
            <a:ext cx="3545262" cy="2455201"/>
          </a:xfrm>
          <a:prstGeom prst="wedgeEllipseCallout">
            <a:avLst>
              <a:gd name="adj1" fmla="val -69351"/>
              <a:gd name="adj2" fmla="val -5780"/>
            </a:avLst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spc="-20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Le sue cellule sono organizzate non solo per la crescita e la riproduzione o per difendersi dalle tante offese che riceve da uomini, animali e ambiente, ma per vincere sollecitazioni di varia natura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98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Categorie di classificazione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23410ECC-5B02-4D52-8441-78C3586D7885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STRUTTURA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0A8E239D-738F-56CE-BECA-99D440F1F1B7}"/>
              </a:ext>
            </a:extLst>
          </p:cNvPr>
          <p:cNvSpPr txBox="1">
            <a:spLocks/>
          </p:cNvSpPr>
          <p:nvPr/>
        </p:nvSpPr>
        <p:spPr>
          <a:xfrm>
            <a:off x="457200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defPPr>
              <a:defRPr lang="en-US"/>
            </a:defPPr>
            <a:lvl1pPr marL="171450" lvl="0" indent="-1714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20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it-IT" dirty="0"/>
              <a:t>I materiali termoisolanti e fonoassorbenti sfruttano la presenza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aria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ferma</a:t>
            </a:r>
            <a:r>
              <a:rPr lang="it-IT" dirty="0"/>
              <a:t> all'interno di piccole cavità. Con aria intrappolata e mantenuta ferma risulta un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ottimo</a:t>
            </a:r>
            <a:r>
              <a:rPr lang="it-IT" dirty="0"/>
              <a:t> materiale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isolante</a:t>
            </a:r>
            <a:r>
              <a:rPr lang="it-IT" dirty="0"/>
              <a:t> (</a:t>
            </a:r>
            <a:r>
              <a:rPr lang="pl-PL" dirty="0"/>
              <a:t>λ </a:t>
            </a:r>
            <a:r>
              <a:rPr lang="it-IT" dirty="0"/>
              <a:t>=</a:t>
            </a:r>
            <a:r>
              <a:rPr lang="pl-PL" dirty="0"/>
              <a:t> 0,0</a:t>
            </a:r>
            <a:r>
              <a:rPr lang="it-IT" dirty="0"/>
              <a:t>22</a:t>
            </a:r>
            <a:r>
              <a:rPr lang="pl-PL" dirty="0"/>
              <a:t> W m</a:t>
            </a:r>
            <a:r>
              <a:rPr lang="pl-PL" baseline="30000" dirty="0"/>
              <a:t>-1</a:t>
            </a:r>
            <a:r>
              <a:rPr lang="pl-PL" dirty="0"/>
              <a:t> K</a:t>
            </a:r>
            <a:r>
              <a:rPr lang="pl-PL" baseline="30000" dirty="0"/>
              <a:t>-1</a:t>
            </a:r>
            <a:r>
              <a:rPr lang="it-IT" dirty="0"/>
              <a:t>). Per mantenere aria ferma in spazi di piccole dimensioni i materiali isolanti sono prodotti con struttura:</a:t>
            </a:r>
          </a:p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fibrosa</a:t>
            </a:r>
            <a:r>
              <a:rPr lang="it-IT" dirty="0"/>
              <a:t>, tipo di struttura a cella aperta che sfrutta la presenza del numero elevato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fibre</a:t>
            </a:r>
            <a:r>
              <a:rPr lang="it-IT" dirty="0"/>
              <a:t> molto ravvicinate che consentono la copresenza di aria ferma e di canali di piccolissime dimensioni collegati all’esterno. Tale copresenza consente di avere buon isolamento termico, permeabilità al vapore e assorbimento acustico;</a:t>
            </a:r>
          </a:p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cellulare</a:t>
            </a:r>
            <a:r>
              <a:rPr lang="it-IT" dirty="0"/>
              <a:t>, contenente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celle chiuse </a:t>
            </a:r>
            <a:r>
              <a:rPr lang="it-IT" dirty="0"/>
              <a:t>ottenute da processi di espansione. Consente di mantenere una quantità elevata d'aria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ferma</a:t>
            </a:r>
            <a:r>
              <a:rPr lang="it-IT" dirty="0"/>
              <a:t> in piccole celle non collegate tra di loro;</a:t>
            </a:r>
          </a:p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porosa</a:t>
            </a:r>
            <a:r>
              <a:rPr lang="it-IT" dirty="0"/>
              <a:t>, caratterizzata da un'elevata quantità di piccoli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vuoti</a:t>
            </a:r>
            <a:r>
              <a:rPr lang="it-IT" dirty="0"/>
              <a:t> interni.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85D96A8-077A-F3F1-929C-BC3A6BF70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78" y="2398405"/>
            <a:ext cx="2097088" cy="129114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25EBC8D7-2B5D-E8F2-20C7-A1D651209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521" y="3429000"/>
            <a:ext cx="2097087" cy="131978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BA0295FC-63DC-C2C5-6622-E52EC7237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064" y="4494211"/>
            <a:ext cx="2097087" cy="131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43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Classificazione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23410ECC-5B02-4D52-8441-78C3586D7885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MATERIALI ISOLANTI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DE42DC0-360D-C9B9-62D9-069F1F9BD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152292"/>
              </p:ext>
            </p:extLst>
          </p:nvPr>
        </p:nvGraphicFramePr>
        <p:xfrm>
          <a:off x="2667000" y="1171420"/>
          <a:ext cx="6286500" cy="5115075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298298">
                  <a:extLst>
                    <a:ext uri="{9D8B030D-6E8A-4147-A177-3AD203B41FA5}">
                      <a16:colId xmlns:a16="http://schemas.microsoft.com/office/drawing/2014/main" val="3162863932"/>
                    </a:ext>
                  </a:extLst>
                </a:gridCol>
                <a:gridCol w="983973">
                  <a:extLst>
                    <a:ext uri="{9D8B030D-6E8A-4147-A177-3AD203B41FA5}">
                      <a16:colId xmlns:a16="http://schemas.microsoft.com/office/drawing/2014/main" val="505077221"/>
                    </a:ext>
                  </a:extLst>
                </a:gridCol>
                <a:gridCol w="1229967">
                  <a:extLst>
                    <a:ext uri="{9D8B030D-6E8A-4147-A177-3AD203B41FA5}">
                      <a16:colId xmlns:a16="http://schemas.microsoft.com/office/drawing/2014/main" val="736733701"/>
                    </a:ext>
                  </a:extLst>
                </a:gridCol>
                <a:gridCol w="2774262">
                  <a:extLst>
                    <a:ext uri="{9D8B030D-6E8A-4147-A177-3AD203B41FA5}">
                      <a16:colId xmlns:a16="http://schemas.microsoft.com/office/drawing/2014/main" val="3163367503"/>
                    </a:ext>
                  </a:extLst>
                </a:gridCol>
              </a:tblGrid>
              <a:tr h="35387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STRUTTURA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latin typeface="Swis721 Cn BT" panose="020B0506020202030204" pitchFamily="34" charset="0"/>
                        </a:rPr>
                        <a:t>NATURA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latin typeface="Swis721 Cn BT" panose="020B05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latin typeface="Swis721 Cn BT" panose="020B0506020202030204" pitchFamily="34" charset="0"/>
                        </a:rPr>
                        <a:t>ESEMPI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37152"/>
                  </a:ext>
                </a:extLst>
              </a:tr>
              <a:tr h="611236">
                <a:tc rowSpan="4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fibrosi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naturali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organici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fibra di legno, fibra di canapa, lana di pecora, cellulosa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686107"/>
                  </a:ext>
                </a:extLst>
              </a:tr>
              <a:tr h="353873">
                <a:tc v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Swis721 Cn BT" panose="020B05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Swis721 Cn BT" panose="020B05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inorganici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482057"/>
                  </a:ext>
                </a:extLst>
              </a:tr>
              <a:tr h="353873">
                <a:tc v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Swis721 Cn BT" panose="020B0506020202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sintetici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organici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fibra di poliestere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987941"/>
                  </a:ext>
                </a:extLst>
              </a:tr>
              <a:tr h="353873">
                <a:tc v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Swis721 Cn BT" panose="020B05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sintetici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inorganici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fibra di vetro, fibra di roccia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353223"/>
                  </a:ext>
                </a:extLst>
              </a:tr>
              <a:tr h="353873">
                <a:tc rowSpan="4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cellulari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naturali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organici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sughero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208509"/>
                  </a:ext>
                </a:extLst>
              </a:tr>
              <a:tr h="353873">
                <a:tc v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Swis721 Cn BT" panose="020B05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Swis721 Cn BT" panose="020B05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inorganici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7776423"/>
                  </a:ext>
                </a:extLst>
              </a:tr>
              <a:tr h="611236">
                <a:tc v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Swis721 Cn BT" panose="020B0506020202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sintetici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organici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EPS, XPS, PUR, resine fenoliche, elastomeri espansi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715460"/>
                  </a:ext>
                </a:extLst>
              </a:tr>
              <a:tr h="353873">
                <a:tc v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Swis721 Cn BT" panose="020B05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Swis721 Cn BT" panose="020B05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inorganici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vetro cellulare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7002244"/>
                  </a:ext>
                </a:extLst>
              </a:tr>
              <a:tr h="353873">
                <a:tc rowSpan="4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porosi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naturali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organici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3016"/>
                  </a:ext>
                </a:extLst>
              </a:tr>
              <a:tr h="353873">
                <a:tc v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Swis721 Cn BT" panose="020B05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Swis721 Cn BT" panose="020B05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inorganici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pomice, argilla espansa, perlite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98435"/>
                  </a:ext>
                </a:extLst>
              </a:tr>
              <a:tr h="353873">
                <a:tc v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Swis721 Cn BT" panose="020B0506020202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sintetici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organici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6458430"/>
                  </a:ext>
                </a:extLst>
              </a:tr>
              <a:tr h="353873">
                <a:tc v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Swis721 Cn BT" panose="020B05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Swis721 Cn BT" panose="020B05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inorganici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Swis721 Cn BT" panose="020B0506020202030204" pitchFamily="34" charset="0"/>
                        </a:rPr>
                        <a:t>calcio silicato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7094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38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Caratteristiche fisiche degli isolanti</a:t>
            </a:r>
          </a:p>
        </p:txBody>
      </p:sp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id="{D0FA2A77-02A3-CC42-95DE-6F72DD179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801470"/>
              </p:ext>
            </p:extLst>
          </p:nvPr>
        </p:nvGraphicFramePr>
        <p:xfrm>
          <a:off x="2750768" y="1171421"/>
          <a:ext cx="6190033" cy="451963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414832">
                  <a:extLst>
                    <a:ext uri="{9D8B030D-6E8A-4147-A177-3AD203B41FA5}">
                      <a16:colId xmlns:a16="http://schemas.microsoft.com/office/drawing/2014/main" val="316286393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505077221"/>
                    </a:ext>
                  </a:extLst>
                </a:gridCol>
                <a:gridCol w="2038344">
                  <a:extLst>
                    <a:ext uri="{9D8B030D-6E8A-4147-A177-3AD203B41FA5}">
                      <a16:colId xmlns:a16="http://schemas.microsoft.com/office/drawing/2014/main" val="4240133532"/>
                    </a:ext>
                  </a:extLst>
                </a:gridCol>
                <a:gridCol w="1619257">
                  <a:extLst>
                    <a:ext uri="{9D8B030D-6E8A-4147-A177-3AD203B41FA5}">
                      <a16:colId xmlns:a16="http://schemas.microsoft.com/office/drawing/2014/main" val="2043977259"/>
                    </a:ext>
                  </a:extLst>
                </a:gridCol>
              </a:tblGrid>
              <a:tr h="727028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latin typeface="Swis721 Cn BT" panose="020B0506020202030204" pitchFamily="34" charset="0"/>
                        </a:rPr>
                        <a:t>Isolante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latin typeface="Swis721 Cn BT" panose="020B0506020202030204" pitchFamily="34" charset="0"/>
                        </a:rPr>
                        <a:t>Densità</a:t>
                      </a:r>
                    </a:p>
                    <a:p>
                      <a:pPr algn="ctr"/>
                      <a:r>
                        <a:rPr lang="it-IT" sz="1800" dirty="0">
                          <a:latin typeface="Swis721 Cn BT" panose="020B0506020202030204" pitchFamily="34" charset="0"/>
                        </a:rPr>
                        <a:t>[kg m</a:t>
                      </a:r>
                      <a:r>
                        <a:rPr lang="it-IT" sz="1800" baseline="30000" dirty="0">
                          <a:latin typeface="Swis721 Cn BT" panose="020B0506020202030204" pitchFamily="34" charset="0"/>
                        </a:rPr>
                        <a:t>-3</a:t>
                      </a:r>
                      <a:r>
                        <a:rPr lang="it-IT" sz="1800" dirty="0">
                          <a:latin typeface="Swis721 Cn BT" panose="020B0506020202030204" pitchFamily="34" charset="0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latin typeface="Swis721 Cn BT" panose="020B0506020202030204" pitchFamily="34" charset="0"/>
                        </a:rPr>
                        <a:t>Conducibilità </a:t>
                      </a:r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Swis721 Cn BT" panose="020B0506020202030204" pitchFamily="34" charset="0"/>
                          <a:ea typeface="+mn-ea"/>
                          <a:cs typeface="+mn-cs"/>
                        </a:rPr>
                        <a:t>termica [</a:t>
                      </a:r>
                      <a:r>
                        <a:rPr lang="pl-PL" sz="1800" b="1" kern="1200" dirty="0">
                          <a:solidFill>
                            <a:schemeClr val="lt1"/>
                          </a:solidFill>
                          <a:latin typeface="Swis721 Cn BT" panose="020B0506020202030204" pitchFamily="34" charset="0"/>
                          <a:ea typeface="+mn-ea"/>
                          <a:cs typeface="+mn-cs"/>
                        </a:rPr>
                        <a:t>W m</a:t>
                      </a:r>
                      <a:r>
                        <a:rPr lang="pl-PL" sz="1800" b="1" kern="1200" baseline="30000" dirty="0">
                          <a:solidFill>
                            <a:schemeClr val="lt1"/>
                          </a:solidFill>
                          <a:latin typeface="Swis721 Cn BT" panose="020B0506020202030204" pitchFamily="34" charset="0"/>
                          <a:ea typeface="+mn-ea"/>
                          <a:cs typeface="+mn-cs"/>
                        </a:rPr>
                        <a:t>-1</a:t>
                      </a:r>
                      <a:r>
                        <a:rPr lang="pl-PL" sz="1800" b="1" kern="1200" dirty="0">
                          <a:solidFill>
                            <a:schemeClr val="lt1"/>
                          </a:solidFill>
                          <a:latin typeface="Swis721 Cn BT" panose="020B0506020202030204" pitchFamily="34" charset="0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800" b="1" kern="1200" baseline="30000" dirty="0">
                          <a:solidFill>
                            <a:schemeClr val="lt1"/>
                          </a:solidFill>
                          <a:latin typeface="Swis721 Cn BT" panose="020B0506020202030204" pitchFamily="34" charset="0"/>
                          <a:ea typeface="+mn-ea"/>
                          <a:cs typeface="+mn-cs"/>
                        </a:rPr>
                        <a:t>-1</a:t>
                      </a:r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Swis721 Cn BT" panose="020B0506020202030204" pitchFamily="34" charset="0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latin typeface="Swis721 Cn BT" panose="020B0506020202030204" pitchFamily="34" charset="0"/>
                        </a:rPr>
                        <a:t>Coefficiente di assorbimento sonoro [-]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37152"/>
                  </a:ext>
                </a:extLst>
              </a:tr>
              <a:tr h="58880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Fibra di legno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45-300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0,04-0,06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0,10-0,40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686107"/>
                  </a:ext>
                </a:extLst>
              </a:tr>
              <a:tr h="58880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Lana di roccia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20-170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0,032-0,044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0,10-0,90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482057"/>
                  </a:ext>
                </a:extLst>
              </a:tr>
              <a:tr h="58880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Sughero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100-170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0,040-0,055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987941"/>
                  </a:ext>
                </a:extLst>
              </a:tr>
              <a:tr h="58880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30-100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0,034-0,055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0,04-0,20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353223"/>
                  </a:ext>
                </a:extLst>
              </a:tr>
              <a:tr h="609930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PUR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25-50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0,024-0,034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208509"/>
                  </a:ext>
                </a:extLst>
              </a:tr>
              <a:tr h="58880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Swis721 Cn BT" panose="020B0506020202030204" pitchFamily="34" charset="0"/>
                        </a:rPr>
                        <a:t>Perlite espansa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30-150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0,060-0,070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Swis721 Cn BT" panose="020B05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7776423"/>
                  </a:ext>
                </a:extLst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5BBA5CD9-2648-4FA4-8AE3-8C34B0C64CB9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MATERIALI ISOLANTI</a:t>
            </a:r>
          </a:p>
        </p:txBody>
      </p:sp>
    </p:spTree>
    <p:extLst>
      <p:ext uri="{BB962C8B-B14F-4D97-AF65-F5344CB8AC3E}">
        <p14:creationId xmlns:p14="http://schemas.microsoft.com/office/powerpoint/2010/main" val="1901017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BDBD5-9C40-5D44-7160-E00830B56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A6CD0D3B-EFB9-6F04-3DCC-F45EC6BA5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Criteri di selezione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F37161B-3475-5DF5-6205-FBA0A0D909A2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MATERIALI ISOLANTI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E812E89-E9F9-75DF-F591-B664F06EDB4A}"/>
              </a:ext>
            </a:extLst>
          </p:cNvPr>
          <p:cNvSpPr txBox="1"/>
          <p:nvPr/>
        </p:nvSpPr>
        <p:spPr>
          <a:xfrm>
            <a:off x="4004218" y="1168420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CONDUCIBILITÀ TERMICA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DCDB60D7-7928-58BA-7737-537A13ED906E}"/>
              </a:ext>
            </a:extLst>
          </p:cNvPr>
          <p:cNvSpPr txBox="1"/>
          <p:nvPr/>
        </p:nvSpPr>
        <p:spPr>
          <a:xfrm>
            <a:off x="5776331" y="1168421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spessore disponibile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DB64E12-46AF-0AD1-69AD-574783EDF298}"/>
              </a:ext>
            </a:extLst>
          </p:cNvPr>
          <p:cNvSpPr txBox="1"/>
          <p:nvPr/>
        </p:nvSpPr>
        <p:spPr>
          <a:xfrm>
            <a:off x="4004218" y="2043365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DENSITÀ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20C4E207-5DED-0C6B-A0F4-1D2C6C21829E}"/>
              </a:ext>
            </a:extLst>
          </p:cNvPr>
          <p:cNvSpPr txBox="1"/>
          <p:nvPr/>
        </p:nvSpPr>
        <p:spPr>
          <a:xfrm>
            <a:off x="5776331" y="2043366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unità tecnologica di applicazione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BE13B28-421D-1694-2D6B-C1A01FAD2E27}"/>
              </a:ext>
            </a:extLst>
          </p:cNvPr>
          <p:cNvSpPr txBox="1"/>
          <p:nvPr/>
        </p:nvSpPr>
        <p:spPr>
          <a:xfrm>
            <a:off x="4004218" y="2918310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RESISTENZA MECCANICA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8E76C788-DBC0-59CE-02ED-D6F28AFD2837}"/>
              </a:ext>
            </a:extLst>
          </p:cNvPr>
          <p:cNvSpPr txBox="1"/>
          <p:nvPr/>
        </p:nvSpPr>
        <p:spPr>
          <a:xfrm>
            <a:off x="5776331" y="2918311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it-IT" dirty="0"/>
              <a:t>compressione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it-IT" dirty="0"/>
              <a:t>taglio / punzonamento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9DCE9CB-37A9-4353-D8BC-95414545215E}"/>
              </a:ext>
            </a:extLst>
          </p:cNvPr>
          <p:cNvSpPr txBox="1"/>
          <p:nvPr/>
        </p:nvSpPr>
        <p:spPr>
          <a:xfrm>
            <a:off x="4004218" y="3793255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ADATTABILITÀ AL SUPPORTO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BCA3015E-3E30-BBF2-EA03-5B5BC9074AAE}"/>
              </a:ext>
            </a:extLst>
          </p:cNvPr>
          <p:cNvSpPr txBox="1"/>
          <p:nvPr/>
        </p:nvSpPr>
        <p:spPr>
          <a:xfrm>
            <a:off x="5776331" y="3793256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it-IT" dirty="0">
                <a:sym typeface="Wingdings" panose="05000000000000000000" pitchFamily="2" charset="2"/>
              </a:rPr>
              <a:t> s</a:t>
            </a:r>
            <a:r>
              <a:rPr lang="it-IT" dirty="0"/>
              <a:t>uperficie di posa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6B7B7DBE-0028-FC8B-7DA3-95EE9870A5BC}"/>
              </a:ext>
            </a:extLst>
          </p:cNvPr>
          <p:cNvSpPr txBox="1"/>
          <p:nvPr/>
        </p:nvSpPr>
        <p:spPr>
          <a:xfrm>
            <a:off x="4004218" y="4668200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IMPATTO AMBIENTALE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7D8ACB-260A-4637-1D21-3E28A2DB0BAE}"/>
              </a:ext>
            </a:extLst>
          </p:cNvPr>
          <p:cNvSpPr txBox="1"/>
          <p:nvPr/>
        </p:nvSpPr>
        <p:spPr>
          <a:xfrm>
            <a:off x="5776331" y="4668200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it-IT" dirty="0">
                <a:sym typeface="Wingdings" panose="05000000000000000000" pitchFamily="2" charset="2"/>
              </a:rPr>
              <a:t>energia spesa e inglobata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it-IT" dirty="0"/>
              <a:t>consumo di risorse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517CF84C-E558-498F-43FE-645FEC3A6515}"/>
              </a:ext>
            </a:extLst>
          </p:cNvPr>
          <p:cNvSpPr txBox="1"/>
          <p:nvPr/>
        </p:nvSpPr>
        <p:spPr>
          <a:xfrm>
            <a:off x="4004218" y="5543145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AMBIENTE DI INSTALLAZIONE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36B4EFCA-1600-33B7-FF72-C1F1F3D32A40}"/>
              </a:ext>
            </a:extLst>
          </p:cNvPr>
          <p:cNvSpPr txBox="1"/>
          <p:nvPr/>
        </p:nvSpPr>
        <p:spPr>
          <a:xfrm>
            <a:off x="5776331" y="5543146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it-IT" dirty="0"/>
              <a:t>presenza di umidità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it-IT" dirty="0"/>
              <a:t>trasporto di vapore acqueo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it-IT" dirty="0"/>
              <a:t>comportamento al fuoco</a:t>
            </a:r>
          </a:p>
        </p:txBody>
      </p:sp>
    </p:spTree>
    <p:extLst>
      <p:ext uri="{BB962C8B-B14F-4D97-AF65-F5344CB8AC3E}">
        <p14:creationId xmlns:p14="http://schemas.microsoft.com/office/powerpoint/2010/main" val="3848551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7853A-8C8A-9F79-CDA1-517750CFD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5FD0F472-6759-5964-8B16-24B58CB6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Criteri di selezione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3A1A1B0-3E3C-468F-1170-A34B894AA78F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MATERIALI ISOLANTI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E72DE3D4-E62A-40DC-0AAA-6E955B47F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111871"/>
            <a:ext cx="5238749" cy="518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63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Categorie di classificazione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23410ECC-5B02-4D52-8441-78C3586D7885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ISOLANTI NATURALI ORGANICI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0A8E239D-738F-56CE-BECA-99D440F1F1B7}"/>
              </a:ext>
            </a:extLst>
          </p:cNvPr>
          <p:cNvSpPr txBox="1">
            <a:spLocks/>
          </p:cNvSpPr>
          <p:nvPr/>
        </p:nvSpPr>
        <p:spPr>
          <a:xfrm>
            <a:off x="457200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defPPr>
              <a:defRPr lang="en-US"/>
            </a:defPPr>
            <a:lvl1pPr marL="171450" lvl="0" indent="-1714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20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it-IT" dirty="0"/>
              <a:t>La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fibra di legno </a:t>
            </a:r>
            <a:r>
              <a:rPr lang="it-IT" dirty="0"/>
              <a:t>è costituita primariamente da legno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scarto</a:t>
            </a:r>
            <a:r>
              <a:rPr lang="it-IT" dirty="0"/>
              <a:t> (ottenuto direttamente in segheria) con aggiunta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collanti</a:t>
            </a:r>
            <a:r>
              <a:rPr lang="it-IT" dirty="0"/>
              <a:t> e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additivi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Il processo di produzione dei pannelli prevede:</a:t>
            </a:r>
          </a:p>
          <a:p>
            <a:r>
              <a:rPr lang="it-IT" dirty="0"/>
              <a:t>frantumazione della materia prima</a:t>
            </a:r>
          </a:p>
          <a:p>
            <a:r>
              <a:rPr lang="it-IT" dirty="0"/>
              <a:t>raffinamento delle fibre mediante processi termomeccanici</a:t>
            </a:r>
          </a:p>
          <a:p>
            <a:r>
              <a:rPr lang="it-IT" dirty="0"/>
              <a:t>miscelazione con acqua e additivi</a:t>
            </a:r>
          </a:p>
          <a:p>
            <a:r>
              <a:rPr lang="it-IT" dirty="0"/>
              <a:t>pressatura ed essiccazione (fino ad umidità 2%).</a:t>
            </a:r>
          </a:p>
          <a:p>
            <a:pPr marL="0" indent="0">
              <a:buNone/>
            </a:pPr>
            <a:r>
              <a:rPr lang="it-IT" dirty="0"/>
              <a:t>Le caratteristiche peculiari sono: elevato potere termoisolante, facile lavorabilità, alta permeabilità al vapore, deteriorabile in presenza d'acqua.</a:t>
            </a:r>
          </a:p>
          <a:p>
            <a:pPr marL="0" indent="0">
              <a:buNone/>
            </a:pPr>
            <a:r>
              <a:rPr lang="it-IT" dirty="0"/>
              <a:t>Le applicazioni sono: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isolamento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termico</a:t>
            </a:r>
            <a:r>
              <a:rPr lang="it-IT" dirty="0"/>
              <a:t> su tutti gli elementi costruttivi, prestando attenzione alla presenza d'acqua.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F6FAFD9-94DB-4786-A8DB-A445598FD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65" y="2398403"/>
            <a:ext cx="3215908" cy="328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570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BE6B5-C5D0-A095-0349-A779A9A8C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3C256FB4-07BF-479E-661E-2C7EB814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Categorie di classificazione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7B8D7B1E-BDAD-E074-66E1-4424850CCF6E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ISOLANTI NATURALI ORGANICI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E10208-23C3-65ED-CBDA-7F1DE78155AC}"/>
              </a:ext>
            </a:extLst>
          </p:cNvPr>
          <p:cNvSpPr txBox="1">
            <a:spLocks/>
          </p:cNvSpPr>
          <p:nvPr/>
        </p:nvSpPr>
        <p:spPr>
          <a:xfrm>
            <a:off x="457200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defPPr>
              <a:defRPr lang="en-US"/>
            </a:defPPr>
            <a:lvl1pPr marL="171450" lvl="0" indent="-1714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20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it-IT" dirty="0"/>
              <a:t>La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lana di legno mineralizzata </a:t>
            </a:r>
            <a:r>
              <a:rPr lang="it-IT" dirty="0"/>
              <a:t>è costituita invece da pannelli in lana di legno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mineralizzati</a:t>
            </a:r>
            <a:r>
              <a:rPr lang="it-IT" dirty="0"/>
              <a:t> con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cemento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portland</a:t>
            </a:r>
            <a:r>
              <a:rPr lang="it-IT" dirty="0"/>
              <a:t> o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magnesite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Rispetto al processo precedente, in fase di sfibrature le fibre di legno vengono mescolate alla polvere di cemento portland,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acqua</a:t>
            </a:r>
            <a:r>
              <a:rPr lang="it-IT" dirty="0"/>
              <a:t> e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additivi</a:t>
            </a:r>
            <a:r>
              <a:rPr lang="it-IT" dirty="0"/>
              <a:t>. La miscela è successivamente posta in stampi, compattata, e tenuta in compressione.</a:t>
            </a:r>
          </a:p>
          <a:p>
            <a:pPr marL="0" indent="0">
              <a:buNone/>
            </a:pPr>
            <a:r>
              <a:rPr lang="it-IT" dirty="0"/>
              <a:t>Le caratteristiche peculiari sono: ulteriore potere termoisolante, elevata resistenza alla compressione, </a:t>
            </a:r>
            <a:r>
              <a:rPr lang="it-IT" dirty="0" err="1"/>
              <a:t>imputrescibilità</a:t>
            </a:r>
            <a:r>
              <a:rPr lang="it-IT" dirty="0"/>
              <a:t>, incombustibilità.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643FD01-3491-4AA7-D32B-63E11FE62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65" y="2398403"/>
            <a:ext cx="3214865" cy="25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84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Categorie di classificazione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23410ECC-5B02-4D52-8441-78C3586D7885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ISOLANTI NATURALI ORGANICI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0A8E239D-738F-56CE-BECA-99D440F1F1B7}"/>
              </a:ext>
            </a:extLst>
          </p:cNvPr>
          <p:cNvSpPr txBox="1">
            <a:spLocks/>
          </p:cNvSpPr>
          <p:nvPr/>
        </p:nvSpPr>
        <p:spPr>
          <a:xfrm>
            <a:off x="457200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defPPr>
              <a:defRPr lang="en-US"/>
            </a:defPPr>
            <a:lvl1pPr marL="171450" lvl="0" indent="-1714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20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sughero</a:t>
            </a:r>
            <a:r>
              <a:rPr lang="it-IT" dirty="0"/>
              <a:t> deriva dalla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corteccia</a:t>
            </a:r>
            <a:r>
              <a:rPr lang="it-IT" dirty="0"/>
              <a:t>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quercia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Il processo di produzione prevede:</a:t>
            </a:r>
          </a:p>
          <a:p>
            <a:r>
              <a:rPr lang="it-IT" dirty="0"/>
              <a:t>scorzatura dell’albero</a:t>
            </a:r>
          </a:p>
          <a:p>
            <a:r>
              <a:rPr lang="it-IT" dirty="0"/>
              <a:t>stagionatura</a:t>
            </a:r>
          </a:p>
          <a:p>
            <a:r>
              <a:rPr lang="it-IT" dirty="0"/>
              <a:t>bollitura e successiva essiccazione</a:t>
            </a:r>
          </a:p>
          <a:p>
            <a:r>
              <a:rPr lang="it-IT" dirty="0"/>
              <a:t>macinazione</a:t>
            </a:r>
          </a:p>
          <a:p>
            <a:r>
              <a:rPr lang="it-IT" dirty="0"/>
              <a:t>cottura dei granuli ottenuti con fuoriuscita della resina legante</a:t>
            </a:r>
          </a:p>
          <a:p>
            <a:r>
              <a:rPr lang="it-IT" dirty="0"/>
              <a:t>raffreddamento e ulteriore stagionatura</a:t>
            </a:r>
          </a:p>
          <a:p>
            <a:r>
              <a:rPr lang="it-IT" dirty="0"/>
              <a:t>formazione e finitura.</a:t>
            </a:r>
          </a:p>
          <a:p>
            <a:pPr marL="0" indent="0">
              <a:buNone/>
            </a:pPr>
            <a:r>
              <a:rPr lang="it-IT" dirty="0"/>
              <a:t>Prodotto in pannelli, fogli, strisce e in forma sciolta, tutti </a:t>
            </a:r>
            <a:r>
              <a:rPr lang="it-IT" dirty="0" err="1"/>
              <a:t>rivestibili</a:t>
            </a:r>
            <a:r>
              <a:rPr lang="it-IT" dirty="0"/>
              <a:t>, presenta elevato potere termoisolante, media / bassa permeabilità al vapore, buona capacità termica utile per l'isolamento capacitivo.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E3BF012-38B7-7E97-203B-E134E0D2E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98" y="2422679"/>
            <a:ext cx="3690031" cy="26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26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Categorie di classificazione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23410ECC-5B02-4D52-8441-78C3586D7885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ISOLANTI NATURALI INORGANICI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0A8E239D-738F-56CE-BECA-99D440F1F1B7}"/>
              </a:ext>
            </a:extLst>
          </p:cNvPr>
          <p:cNvSpPr txBox="1">
            <a:spLocks/>
          </p:cNvSpPr>
          <p:nvPr/>
        </p:nvSpPr>
        <p:spPr>
          <a:xfrm>
            <a:off x="4572000" y="1044000"/>
            <a:ext cx="3943350" cy="5272723"/>
          </a:xfrm>
          <a:prstGeom prst="rect">
            <a:avLst/>
          </a:prstGeom>
        </p:spPr>
        <p:txBody>
          <a:bodyPr lIns="90000" tIns="36000" rIns="90000" bIns="36000"/>
          <a:lstStyle>
            <a:defPPr>
              <a:defRPr lang="en-US"/>
            </a:defPPr>
            <a:lvl1pPr marL="171450" lvl="0" indent="-1714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200">
                <a:solidFill>
                  <a:prstClr val="black"/>
                </a:solidFill>
                <a:latin typeface="Segoe UI" panose="020B0502040204020203" pitchFamily="34" charset="0"/>
                <a:ea typeface="Source Sans Pro Light" panose="020B0403030403020204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it-IT" dirty="0"/>
              <a:t>La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perlite espansa</a:t>
            </a:r>
            <a:r>
              <a:rPr lang="it-IT" dirty="0"/>
              <a:t> deriva dalla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riolite</a:t>
            </a:r>
            <a:r>
              <a:rPr lang="it-IT" dirty="0"/>
              <a:t>, roccia vulcanica di composizione </a:t>
            </a:r>
            <a:r>
              <a:rPr lang="it-IT" dirty="0" err="1"/>
              <a:t>felsica</a:t>
            </a:r>
            <a:r>
              <a:rPr lang="it-IT" dirty="0"/>
              <a:t> (a base di feldspato e silicio).</a:t>
            </a:r>
          </a:p>
          <a:p>
            <a:pPr marL="0" indent="0">
              <a:buNone/>
            </a:pPr>
            <a:r>
              <a:rPr lang="it-IT" dirty="0"/>
              <a:t>Il processo di produzione prevede:</a:t>
            </a:r>
          </a:p>
          <a:p>
            <a:r>
              <a:rPr lang="it-IT" dirty="0"/>
              <a:t>frantumazione</a:t>
            </a:r>
          </a:p>
          <a:p>
            <a:r>
              <a:rPr lang="it-IT" dirty="0"/>
              <a:t>riscaldamento rapido a 1000 °C</a:t>
            </a:r>
          </a:p>
          <a:p>
            <a:r>
              <a:rPr lang="it-IT" dirty="0"/>
              <a:t>evaporazione e espansione dei granuli</a:t>
            </a:r>
          </a:p>
          <a:p>
            <a:pPr marL="0" indent="0">
              <a:buNone/>
            </a:pPr>
            <a:r>
              <a:rPr lang="it-IT" dirty="0"/>
              <a:t>Prodotta come materiale sciolto, viene utilizzato anche come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aggregato</a:t>
            </a:r>
            <a:r>
              <a:rPr lang="it-IT" dirty="0"/>
              <a:t> di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conglomerati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cementizi</a:t>
            </a:r>
            <a:r>
              <a:rPr lang="it-IT" dirty="0"/>
              <a:t>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alleggeriti</a:t>
            </a:r>
            <a:r>
              <a:rPr lang="it-IT" dirty="0"/>
              <a:t> e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termoisolanti</a:t>
            </a:r>
            <a:r>
              <a:rPr lang="it-IT" dirty="0"/>
              <a:t>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1BE0ECF-A7B4-4281-BE04-C0E7F2337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64" y="2596187"/>
            <a:ext cx="3639777" cy="282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9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Classificazioni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23410ECC-5B02-4D52-8441-78C3586D7885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secondo GEOGRAFIA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092152D-83E3-3E42-C607-6E3EDD347A2A}"/>
              </a:ext>
            </a:extLst>
          </p:cNvPr>
          <p:cNvSpPr txBox="1"/>
          <p:nvPr/>
        </p:nvSpPr>
        <p:spPr>
          <a:xfrm>
            <a:off x="4004218" y="1168420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LEGNI INDIGENI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1E695D1D-02E5-9651-5364-22E3C663BF76}"/>
              </a:ext>
            </a:extLst>
          </p:cNvPr>
          <p:cNvSpPr txBox="1"/>
          <p:nvPr/>
        </p:nvSpPr>
        <p:spPr>
          <a:xfrm>
            <a:off x="5776331" y="1168421"/>
            <a:ext cx="2739017" cy="122998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acero, castagno, ciliegio,</a:t>
            </a:r>
          </a:p>
          <a:p>
            <a:r>
              <a:rPr lang="it-IT" dirty="0"/>
              <a:t>faggio, frassini, quercia,</a:t>
            </a:r>
          </a:p>
          <a:p>
            <a:r>
              <a:rPr lang="it-IT" dirty="0"/>
              <a:t>pino, abete, larice,</a:t>
            </a:r>
          </a:p>
          <a:p>
            <a:r>
              <a:rPr lang="it-IT" dirty="0"/>
              <a:t>olivo, noce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4D1A5-146B-4AC0-D6D7-C227F8628067}"/>
              </a:ext>
            </a:extLst>
          </p:cNvPr>
          <p:cNvSpPr txBox="1"/>
          <p:nvPr/>
        </p:nvSpPr>
        <p:spPr>
          <a:xfrm>
            <a:off x="4004218" y="2679410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LEGNI ESOTICI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F75A821E-CCCE-5EC7-3ADF-8A7FFB5AEE4A}"/>
              </a:ext>
            </a:extLst>
          </p:cNvPr>
          <p:cNvSpPr txBox="1"/>
          <p:nvPr/>
        </p:nvSpPr>
        <p:spPr>
          <a:xfrm>
            <a:off x="5776331" y="2679411"/>
            <a:ext cx="2739017" cy="122998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ebano, abete Douglas (douglasia),</a:t>
            </a:r>
          </a:p>
          <a:p>
            <a:r>
              <a:rPr lang="it-IT" dirty="0" err="1"/>
              <a:t>doussiè</a:t>
            </a:r>
            <a:r>
              <a:rPr lang="it-IT" dirty="0"/>
              <a:t>, iroko, mogano,</a:t>
            </a:r>
          </a:p>
          <a:p>
            <a:r>
              <a:rPr lang="it-IT" dirty="0"/>
              <a:t>palissandro, teak, pitch pine</a:t>
            </a:r>
          </a:p>
        </p:txBody>
      </p:sp>
    </p:spTree>
    <p:extLst>
      <p:ext uri="{BB962C8B-B14F-4D97-AF65-F5344CB8AC3E}">
        <p14:creationId xmlns:p14="http://schemas.microsoft.com/office/powerpoint/2010/main" val="97190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Classificazioni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23410ECC-5B02-4D52-8441-78C3586D7885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secondo FINALITÀ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092152D-83E3-3E42-C607-6E3EDD347A2A}"/>
              </a:ext>
            </a:extLst>
          </p:cNvPr>
          <p:cNvSpPr txBox="1"/>
          <p:nvPr/>
        </p:nvSpPr>
        <p:spPr>
          <a:xfrm>
            <a:off x="4004218" y="1168420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DA COSTRUZIONE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1E695D1D-02E5-9651-5364-22E3C663BF76}"/>
              </a:ext>
            </a:extLst>
          </p:cNvPr>
          <p:cNvSpPr txBox="1"/>
          <p:nvPr/>
        </p:nvSpPr>
        <p:spPr>
          <a:xfrm>
            <a:off x="5776331" y="1168421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ricavato per lo più da tronchi</a:t>
            </a:r>
          </a:p>
          <a:p>
            <a:r>
              <a:rPr lang="it-IT" dirty="0"/>
              <a:t>per realizzare elementi strutturali</a:t>
            </a:r>
          </a:p>
        </p:txBody>
      </p:sp>
      <p:pic>
        <p:nvPicPr>
          <p:cNvPr id="7" name="Immagine 6" descr="lagname costruzione.jpg">
            <a:extLst>
              <a:ext uri="{FF2B5EF4-FFF2-40B4-BE49-F238E27FC236}">
                <a16:creationId xmlns:a16="http://schemas.microsoft.com/office/drawing/2014/main" id="{30282A7C-5A72-6BB0-8CD9-E70B40CA0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11510"/>
          <a:stretch>
            <a:fillRect/>
          </a:stretch>
        </p:blipFill>
        <p:spPr bwMode="auto">
          <a:xfrm>
            <a:off x="628651" y="4181707"/>
            <a:ext cx="2381020" cy="209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0" descr="lagname falegnameria.jpg">
            <a:extLst>
              <a:ext uri="{FF2B5EF4-FFF2-40B4-BE49-F238E27FC236}">
                <a16:creationId xmlns:a16="http://schemas.microsoft.com/office/drawing/2014/main" id="{FF5E148F-85AA-5775-8E80-8BE44252B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15"/>
          <a:stretch>
            <a:fillRect/>
          </a:stretch>
        </p:blipFill>
        <p:spPr bwMode="auto">
          <a:xfrm>
            <a:off x="3380565" y="4179906"/>
            <a:ext cx="2382869" cy="209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1" descr="lagname ebanisteria.jpg">
            <a:extLst>
              <a:ext uri="{FF2B5EF4-FFF2-40B4-BE49-F238E27FC236}">
                <a16:creationId xmlns:a16="http://schemas.microsoft.com/office/drawing/2014/main" id="{95B847EF-D70E-3819-24E5-23B53FC4EE1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76"/>
          <a:stretch>
            <a:fillRect/>
          </a:stretch>
        </p:blipFill>
        <p:spPr bwMode="auto">
          <a:xfrm>
            <a:off x="6132478" y="4179906"/>
            <a:ext cx="2382869" cy="209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4130A5A1-064D-08CE-7FC5-CFF93EBC7D79}"/>
              </a:ext>
            </a:extLst>
          </p:cNvPr>
          <p:cNvSpPr txBox="1"/>
          <p:nvPr/>
        </p:nvSpPr>
        <p:spPr>
          <a:xfrm>
            <a:off x="4004218" y="2065667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DA FALEGNAMERIA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117B4276-C958-B93F-138D-B78082833330}"/>
              </a:ext>
            </a:extLst>
          </p:cNvPr>
          <p:cNvSpPr txBox="1"/>
          <p:nvPr/>
        </p:nvSpPr>
        <p:spPr>
          <a:xfrm>
            <a:off x="5776331" y="2065668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ricavato da tronchi e rami e lavorato con sega e pialla per ottenere tavole, listelli e altri elementi di sezioni limitate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880D860C-C58A-9680-4C1D-A96CB1364564}"/>
              </a:ext>
            </a:extLst>
          </p:cNvPr>
          <p:cNvSpPr txBox="1"/>
          <p:nvPr/>
        </p:nvSpPr>
        <p:spPr>
          <a:xfrm>
            <a:off x="4004218" y="2962914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DA</a:t>
            </a:r>
          </a:p>
          <a:p>
            <a:r>
              <a:rPr lang="it-IT" dirty="0"/>
              <a:t>EBANISTERIA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BBC7791-D205-5CCB-73B7-0440F9C390D1}"/>
              </a:ext>
            </a:extLst>
          </p:cNvPr>
          <p:cNvSpPr txBox="1"/>
          <p:nvPr/>
        </p:nvSpPr>
        <p:spPr>
          <a:xfrm>
            <a:off x="5776331" y="2962915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ricavato da tronchi e radici di legni duri e compatti,</a:t>
            </a:r>
          </a:p>
          <a:p>
            <a:r>
              <a:rPr lang="it-IT" dirty="0"/>
              <a:t>per lavori pregiati ed artistici </a:t>
            </a:r>
          </a:p>
        </p:txBody>
      </p:sp>
    </p:spTree>
    <p:extLst>
      <p:ext uri="{BB962C8B-B14F-4D97-AF65-F5344CB8AC3E}">
        <p14:creationId xmlns:p14="http://schemas.microsoft.com/office/powerpoint/2010/main" val="219793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764104D-0BDB-D658-C387-37CE3368ACD4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PARTI DELL’ALBERO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Definizioni</a:t>
            </a:r>
          </a:p>
        </p:txBody>
      </p:sp>
      <p:pic>
        <p:nvPicPr>
          <p:cNvPr id="7" name="Immagine 7" descr="Parti albero.jpg">
            <a:extLst>
              <a:ext uri="{FF2B5EF4-FFF2-40B4-BE49-F238E27FC236}">
                <a16:creationId xmlns:a16="http://schemas.microsoft.com/office/drawing/2014/main" id="{272905D8-A177-A351-2A18-0C86A6268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2"/>
          <a:stretch>
            <a:fillRect/>
          </a:stretch>
        </p:blipFill>
        <p:spPr bwMode="auto">
          <a:xfrm>
            <a:off x="5880329" y="1374835"/>
            <a:ext cx="3025799" cy="45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5" descr="Parti albero.jpg">
            <a:extLst>
              <a:ext uri="{FF2B5EF4-FFF2-40B4-BE49-F238E27FC236}">
                <a16:creationId xmlns:a16="http://schemas.microsoft.com/office/drawing/2014/main" id="{B3AFFB94-8F2E-49C7-DA1A-51335B940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71"/>
          <a:stretch>
            <a:fillRect/>
          </a:stretch>
        </p:blipFill>
        <p:spPr bwMode="auto">
          <a:xfrm>
            <a:off x="2675298" y="1384443"/>
            <a:ext cx="3184394" cy="45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856D6096-4617-8882-DEB9-96036C8AD655}"/>
              </a:ext>
            </a:extLst>
          </p:cNvPr>
          <p:cNvSpPr txBox="1"/>
          <p:nvPr/>
        </p:nvSpPr>
        <p:spPr>
          <a:xfrm>
            <a:off x="7396794" y="1171421"/>
            <a:ext cx="1092820" cy="37044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chioma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A98DE3A4-7F0B-56E8-81F8-83F681FE70D7}"/>
              </a:ext>
            </a:extLst>
          </p:cNvPr>
          <p:cNvSpPr txBox="1"/>
          <p:nvPr/>
        </p:nvSpPr>
        <p:spPr>
          <a:xfrm>
            <a:off x="1248756" y="2629559"/>
            <a:ext cx="1092820" cy="37044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chioma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F4FB774C-0344-F103-E339-0559EEDA501D}"/>
              </a:ext>
            </a:extLst>
          </p:cNvPr>
          <p:cNvSpPr txBox="1"/>
          <p:nvPr/>
        </p:nvSpPr>
        <p:spPr>
          <a:xfrm>
            <a:off x="1248756" y="3857995"/>
            <a:ext cx="1092820" cy="37044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fusto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1D655A00-A1D3-4EEA-4A7B-D141930D829A}"/>
              </a:ext>
            </a:extLst>
          </p:cNvPr>
          <p:cNvSpPr txBox="1"/>
          <p:nvPr/>
        </p:nvSpPr>
        <p:spPr>
          <a:xfrm>
            <a:off x="1248756" y="5086431"/>
            <a:ext cx="1092820" cy="37044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radici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2C2291D7-FD7B-938F-1D03-C2C9768D7B09}"/>
              </a:ext>
            </a:extLst>
          </p:cNvPr>
          <p:cNvCxnSpPr>
            <a:cxnSpLocks/>
          </p:cNvCxnSpPr>
          <p:nvPr/>
        </p:nvCxnSpPr>
        <p:spPr bwMode="auto">
          <a:xfrm>
            <a:off x="3565247" y="3395547"/>
            <a:ext cx="0" cy="1488687"/>
          </a:xfrm>
          <a:prstGeom prst="straightConnector1">
            <a:avLst/>
          </a:prstGeom>
          <a:ln w="38100">
            <a:solidFill>
              <a:srgbClr val="BF9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D95F6677-02A0-B2DF-F5AA-BA9ECD06576B}"/>
              </a:ext>
            </a:extLst>
          </p:cNvPr>
          <p:cNvCxnSpPr>
            <a:cxnSpLocks/>
          </p:cNvCxnSpPr>
          <p:nvPr/>
        </p:nvCxnSpPr>
        <p:spPr bwMode="auto">
          <a:xfrm>
            <a:off x="7710807" y="3857995"/>
            <a:ext cx="0" cy="1228436"/>
          </a:xfrm>
          <a:prstGeom prst="straightConnector1">
            <a:avLst/>
          </a:prstGeom>
          <a:ln w="38100">
            <a:solidFill>
              <a:srgbClr val="BF9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C64CAC88-8568-D6B8-0084-259AAFF442E8}"/>
              </a:ext>
            </a:extLst>
          </p:cNvPr>
          <p:cNvCxnSpPr>
            <a:cxnSpLocks/>
          </p:cNvCxnSpPr>
          <p:nvPr/>
        </p:nvCxnSpPr>
        <p:spPr bwMode="auto">
          <a:xfrm>
            <a:off x="7710807" y="5086431"/>
            <a:ext cx="0" cy="634861"/>
          </a:xfrm>
          <a:prstGeom prst="straightConnector1">
            <a:avLst/>
          </a:prstGeom>
          <a:ln w="38100">
            <a:solidFill>
              <a:srgbClr val="BF9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>
            <a:extLst>
              <a:ext uri="{FF2B5EF4-FFF2-40B4-BE49-F238E27FC236}">
                <a16:creationId xmlns:a16="http://schemas.microsoft.com/office/drawing/2014/main" id="{2903C464-C51D-F487-C6F4-125349A973C0}"/>
              </a:ext>
            </a:extLst>
          </p:cNvPr>
          <p:cNvSpPr txBox="1"/>
          <p:nvPr/>
        </p:nvSpPr>
        <p:spPr>
          <a:xfrm>
            <a:off x="7838708" y="3921495"/>
            <a:ext cx="1092820" cy="102623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secondo fusto per segati e tavolame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E8FB9B8D-1026-F4C6-43B7-372FD68C98C1}"/>
              </a:ext>
            </a:extLst>
          </p:cNvPr>
          <p:cNvSpPr txBox="1"/>
          <p:nvPr/>
        </p:nvSpPr>
        <p:spPr>
          <a:xfrm>
            <a:off x="7838708" y="5007769"/>
            <a:ext cx="1092820" cy="71352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primo fusto da sfogliatura e tranciatura</a:t>
            </a:r>
          </a:p>
        </p:txBody>
      </p:sp>
    </p:spTree>
    <p:extLst>
      <p:ext uri="{BB962C8B-B14F-4D97-AF65-F5344CB8AC3E}">
        <p14:creationId xmlns:p14="http://schemas.microsoft.com/office/powerpoint/2010/main" val="290723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Composizione chimica del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PRINCIPALI COMPONENTI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FBB41-E9D0-D2C5-5394-499ED82B55CF}"/>
              </a:ext>
            </a:extLst>
          </p:cNvPr>
          <p:cNvSpPr txBox="1"/>
          <p:nvPr/>
        </p:nvSpPr>
        <p:spPr>
          <a:xfrm>
            <a:off x="4004218" y="1168420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ACQUA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BD0CFB46-2FDB-ED31-BF7A-FC309E240C03}"/>
              </a:ext>
            </a:extLst>
          </p:cNvPr>
          <p:cNvSpPr txBox="1"/>
          <p:nvPr/>
        </p:nvSpPr>
        <p:spPr>
          <a:xfrm>
            <a:off x="5776331" y="1168421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accrescimento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215EC41-34A4-A3A1-D1AC-75ABD7187865}"/>
              </a:ext>
            </a:extLst>
          </p:cNvPr>
          <p:cNvSpPr txBox="1"/>
          <p:nvPr/>
        </p:nvSpPr>
        <p:spPr>
          <a:xfrm>
            <a:off x="4004218" y="2043365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CELLULOSA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AD2B913-BC21-0415-04E2-9BA3A268746C}"/>
              </a:ext>
            </a:extLst>
          </p:cNvPr>
          <p:cNvSpPr txBox="1"/>
          <p:nvPr/>
        </p:nvSpPr>
        <p:spPr>
          <a:xfrm>
            <a:off x="5776331" y="2043366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parte resistente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475EC80-811D-46DE-0747-E9E24438677B}"/>
              </a:ext>
            </a:extLst>
          </p:cNvPr>
          <p:cNvSpPr txBox="1"/>
          <p:nvPr/>
        </p:nvSpPr>
        <p:spPr>
          <a:xfrm>
            <a:off x="4004218" y="2918310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LIGNINA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9455A525-050E-5453-1A22-E3FA77C19573}"/>
              </a:ext>
            </a:extLst>
          </p:cNvPr>
          <p:cNvSpPr txBox="1"/>
          <p:nvPr/>
        </p:nvSpPr>
        <p:spPr>
          <a:xfrm>
            <a:off x="5776331" y="2918311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parte resistente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FA19213D-266F-8195-C5FE-C1BCB6D6682E}"/>
              </a:ext>
            </a:extLst>
          </p:cNvPr>
          <p:cNvSpPr txBox="1"/>
          <p:nvPr/>
        </p:nvSpPr>
        <p:spPr>
          <a:xfrm>
            <a:off x="4004218" y="3793255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EMICELLULOSE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A5473-9059-7FAA-B5D9-D34E00EA85E2}"/>
              </a:ext>
            </a:extLst>
          </p:cNvPr>
          <p:cNvSpPr txBox="1"/>
          <p:nvPr/>
        </p:nvSpPr>
        <p:spPr>
          <a:xfrm>
            <a:off x="5776331" y="3793256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accrescimento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61C7E882-F4BB-42AD-9437-1685ED2751A2}"/>
              </a:ext>
            </a:extLst>
          </p:cNvPr>
          <p:cNvSpPr txBox="1"/>
          <p:nvPr/>
        </p:nvSpPr>
        <p:spPr>
          <a:xfrm>
            <a:off x="4004218" y="4668200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SOSTANZE ESTRATTIVE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48C34A58-5D9E-7231-DD83-771927ABEA85}"/>
              </a:ext>
            </a:extLst>
          </p:cNvPr>
          <p:cNvSpPr txBox="1"/>
          <p:nvPr/>
        </p:nvSpPr>
        <p:spPr>
          <a:xfrm>
            <a:off x="5776331" y="4668201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tannino</a:t>
            </a:r>
          </a:p>
          <a:p>
            <a:r>
              <a:rPr lang="it-IT" dirty="0"/>
              <a:t>resina</a:t>
            </a:r>
          </a:p>
          <a:p>
            <a:r>
              <a:rPr lang="it-IT" dirty="0"/>
              <a:t>gomme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EA20FDBE-2323-5546-435D-8EB55C53E1DD}"/>
              </a:ext>
            </a:extLst>
          </p:cNvPr>
          <p:cNvSpPr txBox="1"/>
          <p:nvPr/>
        </p:nvSpPr>
        <p:spPr>
          <a:xfrm>
            <a:off x="4004218" y="5543145"/>
            <a:ext cx="1562981" cy="749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SOSTANZE INSOLUBILI</a:t>
            </a: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759ED0C4-A3D2-CB49-B517-82C3E53E3855}"/>
              </a:ext>
            </a:extLst>
          </p:cNvPr>
          <p:cNvSpPr txBox="1"/>
          <p:nvPr/>
        </p:nvSpPr>
        <p:spPr>
          <a:xfrm>
            <a:off x="5776331" y="5543146"/>
            <a:ext cx="2739017" cy="74958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silicati, fosfati, carbonati,</a:t>
            </a:r>
          </a:p>
          <a:p>
            <a:r>
              <a:rPr lang="it-IT" dirty="0"/>
              <a:t>in forma sia amorfa che cristallina </a:t>
            </a:r>
          </a:p>
        </p:txBody>
      </p:sp>
    </p:spTree>
    <p:extLst>
      <p:ext uri="{BB962C8B-B14F-4D97-AF65-F5344CB8AC3E}">
        <p14:creationId xmlns:p14="http://schemas.microsoft.com/office/powerpoint/2010/main" val="181418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Struttura fisica del legno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4E5722-2FFB-8FAE-65DB-E0DA89E98DD9}"/>
              </a:ext>
            </a:extLst>
          </p:cNvPr>
          <p:cNvSpPr txBox="1">
            <a:spLocks/>
          </p:cNvSpPr>
          <p:nvPr/>
        </p:nvSpPr>
        <p:spPr>
          <a:xfrm>
            <a:off x="784765" y="1171421"/>
            <a:ext cx="1765300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LEGNO DOLCE</a:t>
            </a:r>
          </a:p>
        </p:txBody>
      </p:sp>
      <p:pic>
        <p:nvPicPr>
          <p:cNvPr id="2" name="Picture 3" descr="C:\ILARIA\altec14.JPG">
            <a:extLst>
              <a:ext uri="{FF2B5EF4-FFF2-40B4-BE49-F238E27FC236}">
                <a16:creationId xmlns:a16="http://schemas.microsoft.com/office/drawing/2014/main" id="{63E64356-B7F6-4D46-5931-C4D22B1D2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928105" cy="474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9E551D26-137F-66E7-C7B1-C08D4CD8BFA4}"/>
              </a:ext>
            </a:extLst>
          </p:cNvPr>
          <p:cNvSpPr txBox="1"/>
          <p:nvPr/>
        </p:nvSpPr>
        <p:spPr>
          <a:xfrm>
            <a:off x="4765106" y="1524359"/>
            <a:ext cx="1092820" cy="37044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tracheidi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BC3DC524-BEE8-4E27-999D-5C68872A5488}"/>
              </a:ext>
            </a:extLst>
          </p:cNvPr>
          <p:cNvSpPr txBox="1"/>
          <p:nvPr/>
        </p:nvSpPr>
        <p:spPr>
          <a:xfrm>
            <a:off x="7812825" y="1706137"/>
            <a:ext cx="1092820" cy="65792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parenchima assiale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E4FC4747-8C97-B0CC-E362-8EBFDF16AF51}"/>
              </a:ext>
            </a:extLst>
          </p:cNvPr>
          <p:cNvSpPr txBox="1"/>
          <p:nvPr/>
        </p:nvSpPr>
        <p:spPr>
          <a:xfrm>
            <a:off x="4218696" y="5157438"/>
            <a:ext cx="1092820" cy="65792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canale resinoso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36A3D838-65CD-976A-7A2B-16888CC61B99}"/>
              </a:ext>
            </a:extLst>
          </p:cNvPr>
          <p:cNvSpPr txBox="1"/>
          <p:nvPr/>
        </p:nvSpPr>
        <p:spPr>
          <a:xfrm>
            <a:off x="7808085" y="4828476"/>
            <a:ext cx="1092820" cy="65792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400" b="0" spc="-20">
                <a:solidFill>
                  <a:schemeClr val="accent4">
                    <a:lumMod val="7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parenchima radiale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80ACF660-E438-AB59-E94A-70AC39B63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0" y="2402550"/>
            <a:ext cx="3455136" cy="371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353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2861</Words>
  <Application>Microsoft Office PowerPoint</Application>
  <PresentationFormat>Presentazione su schermo (4:3)</PresentationFormat>
  <Paragraphs>509</Paragraphs>
  <Slides>48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5" baseType="lpstr">
      <vt:lpstr>Swis721 Cn BT</vt:lpstr>
      <vt:lpstr>Consolas</vt:lpstr>
      <vt:lpstr>Arial</vt:lpstr>
      <vt:lpstr>Calibri</vt:lpstr>
      <vt:lpstr>Segoe UI</vt:lpstr>
      <vt:lpstr>Wingdings</vt:lpstr>
      <vt:lpstr>Tema di Office</vt:lpstr>
      <vt:lpstr>Presentazione standard di PowerPoint</vt:lpstr>
      <vt:lpstr>Presentazione standard di PowerPoint</vt:lpstr>
      <vt:lpstr>Classificazioni</vt:lpstr>
      <vt:lpstr>Classificazioni</vt:lpstr>
      <vt:lpstr>Classificazioni</vt:lpstr>
      <vt:lpstr>Classificazioni</vt:lpstr>
      <vt:lpstr>Definizioni</vt:lpstr>
      <vt:lpstr>Composizione chimica del legno</vt:lpstr>
      <vt:lpstr>Struttura fisica del legno</vt:lpstr>
      <vt:lpstr>Struttura fisica del legno</vt:lpstr>
      <vt:lpstr>Struttura fisica del legno</vt:lpstr>
      <vt:lpstr>Struttura fisica del legno</vt:lpstr>
      <vt:lpstr>Caratteristiche fisiche del legno</vt:lpstr>
      <vt:lpstr>Caratteristiche fisiche del legno</vt:lpstr>
      <vt:lpstr>Caratteristiche fisiche del legno</vt:lpstr>
      <vt:lpstr>Caratteristiche fisiche del legno</vt:lpstr>
      <vt:lpstr>Caratteristiche fisiche del legno</vt:lpstr>
      <vt:lpstr>Caratteristiche fisiche del legno</vt:lpstr>
      <vt:lpstr>Caratteristiche fisiche del legno</vt:lpstr>
      <vt:lpstr>Caratteristiche fisiche del legno</vt:lpstr>
      <vt:lpstr>Caratteristiche fisiche del legno</vt:lpstr>
      <vt:lpstr>Caratteristiche tecnologiche del legno</vt:lpstr>
      <vt:lpstr>Prodotti in legno</vt:lpstr>
      <vt:lpstr>Prodotti in legno</vt:lpstr>
      <vt:lpstr>Prodotti in legno</vt:lpstr>
      <vt:lpstr>Prodotti in legno</vt:lpstr>
      <vt:lpstr>Prodotti in legno</vt:lpstr>
      <vt:lpstr>Prodotti in legno</vt:lpstr>
      <vt:lpstr>Prodotti in legno</vt:lpstr>
      <vt:lpstr>Prodotti in legno</vt:lpstr>
      <vt:lpstr>Prodotti in legno</vt:lpstr>
      <vt:lpstr>Prodotti in legno</vt:lpstr>
      <vt:lpstr>Prodotti in legno</vt:lpstr>
      <vt:lpstr>Prodotti in legno</vt:lpstr>
      <vt:lpstr>Trattamenti per legno</vt:lpstr>
      <vt:lpstr>Presentazione standard di PowerPoint</vt:lpstr>
      <vt:lpstr>Definizioni</vt:lpstr>
      <vt:lpstr>Parametri di classificazione</vt:lpstr>
      <vt:lpstr>Categorie di classificazione</vt:lpstr>
      <vt:lpstr>Categorie di classificazione</vt:lpstr>
      <vt:lpstr>Classificazione</vt:lpstr>
      <vt:lpstr>Caratteristiche fisiche degli isolanti</vt:lpstr>
      <vt:lpstr>Criteri di selezione</vt:lpstr>
      <vt:lpstr>Criteri di selezione</vt:lpstr>
      <vt:lpstr>Categorie di classificazione</vt:lpstr>
      <vt:lpstr>Categorie di classificazione</vt:lpstr>
      <vt:lpstr>Categorie di classificazione</vt:lpstr>
      <vt:lpstr>Categorie di classificazione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PCE_arg_16</dc:title>
  <dc:creator>Carlo Antonio Stival</dc:creator>
  <cp:keywords>MEC_04_2021</cp:keywords>
  <cp:lastModifiedBy>STIVAL CARLO ANTONIO</cp:lastModifiedBy>
  <cp:revision>419</cp:revision>
  <dcterms:created xsi:type="dcterms:W3CDTF">2018-02-02T13:45:01Z</dcterms:created>
  <dcterms:modified xsi:type="dcterms:W3CDTF">2024-11-25T08:13:52Z</dcterms:modified>
</cp:coreProperties>
</file>