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15" r:id="rId19"/>
    <p:sldId id="316" r:id="rId20"/>
    <p:sldId id="314" r:id="rId21"/>
    <p:sldId id="300" r:id="rId22"/>
    <p:sldId id="301" r:id="rId23"/>
    <p:sldId id="302" r:id="rId24"/>
    <p:sldId id="318"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Foglio1!$B$1</c:f>
              <c:strCache>
                <c:ptCount val="1"/>
                <c:pt idx="0">
                  <c:v>Popolazione</c:v>
                </c:pt>
              </c:strCache>
            </c:strRef>
          </c:tx>
          <c:cat>
            <c:strRef>
              <c:f>Foglio1!$A$2:$A$10</c:f>
              <c:strCache>
                <c:ptCount val="9"/>
                <c:pt idx="0">
                  <c:v>romeni 72%</c:v>
                </c:pt>
                <c:pt idx="1">
                  <c:v>ungheresi 7,9%</c:v>
                </c:pt>
                <c:pt idx="2">
                  <c:v>tedeschi 4,1%</c:v>
                </c:pt>
                <c:pt idx="3">
                  <c:v>ebrei 4%</c:v>
                </c:pt>
                <c:pt idx="4">
                  <c:v>ruteni e ucraini 3,2%</c:v>
                </c:pt>
                <c:pt idx="5">
                  <c:v>russi 2,3%</c:v>
                </c:pt>
                <c:pt idx="6">
                  <c:v>bulgari 2%</c:v>
                </c:pt>
                <c:pt idx="7">
                  <c:v>zingari 1,5%</c:v>
                </c:pt>
                <c:pt idx="8">
                  <c:v>turchi 0,9%</c:v>
                </c:pt>
              </c:strCache>
            </c:strRef>
          </c:cat>
          <c:val>
            <c:numRef>
              <c:f>Foglio1!$B$2:$B$10</c:f>
              <c:numCache>
                <c:formatCode>General</c:formatCode>
                <c:ptCount val="9"/>
                <c:pt idx="0">
                  <c:v>72</c:v>
                </c:pt>
                <c:pt idx="1">
                  <c:v>7.9</c:v>
                </c:pt>
                <c:pt idx="2">
                  <c:v>4.0999999999999996</c:v>
                </c:pt>
                <c:pt idx="3">
                  <c:v>4</c:v>
                </c:pt>
                <c:pt idx="4">
                  <c:v>3.2</c:v>
                </c:pt>
                <c:pt idx="5">
                  <c:v>2.2999999999999998</c:v>
                </c:pt>
                <c:pt idx="6">
                  <c:v>2</c:v>
                </c:pt>
                <c:pt idx="7">
                  <c:v>1.5</c:v>
                </c:pt>
                <c:pt idx="8">
                  <c:v>0.9</c:v>
                </c:pt>
              </c:numCache>
            </c:numRef>
          </c:val>
          <c:extLst>
            <c:ext xmlns:c16="http://schemas.microsoft.com/office/drawing/2014/chart" uri="{C3380CC4-5D6E-409C-BE32-E72D297353CC}">
              <c16:uniqueId val="{00000000-DB18-42F9-B321-09476C1E0320}"/>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Foglio1!$B$1</c:f>
              <c:strCache>
                <c:ptCount val="1"/>
                <c:pt idx="0">
                  <c:v>Popolazione</c:v>
                </c:pt>
              </c:strCache>
            </c:strRef>
          </c:tx>
          <c:cat>
            <c:strRef>
              <c:f>Foglio1!$A$2:$A$6</c:f>
              <c:strCache>
                <c:ptCount val="5"/>
                <c:pt idx="0">
                  <c:v>romeni 57,12%</c:v>
                </c:pt>
                <c:pt idx="1">
                  <c:v>ungheresi 26,46%</c:v>
                </c:pt>
                <c:pt idx="2">
                  <c:v>tedeschi 9,87%</c:v>
                </c:pt>
                <c:pt idx="3">
                  <c:v>ebrei 3,28%</c:v>
                </c:pt>
                <c:pt idx="4">
                  <c:v>altre nazionalità 3,27%</c:v>
                </c:pt>
              </c:strCache>
            </c:strRef>
          </c:cat>
          <c:val>
            <c:numRef>
              <c:f>Foglio1!$B$2:$B$6</c:f>
              <c:numCache>
                <c:formatCode>General</c:formatCode>
                <c:ptCount val="5"/>
                <c:pt idx="0">
                  <c:v>57.12</c:v>
                </c:pt>
                <c:pt idx="1">
                  <c:v>26.46</c:v>
                </c:pt>
                <c:pt idx="2">
                  <c:v>9.8699999999999992</c:v>
                </c:pt>
                <c:pt idx="3">
                  <c:v>3.28</c:v>
                </c:pt>
                <c:pt idx="4">
                  <c:v>3.27</c:v>
                </c:pt>
              </c:numCache>
            </c:numRef>
          </c:val>
          <c:extLst>
            <c:ext xmlns:c16="http://schemas.microsoft.com/office/drawing/2014/chart" uri="{C3380CC4-5D6E-409C-BE32-E72D297353CC}">
              <c16:uniqueId val="{00000000-D523-4606-931C-6F358843A086}"/>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it-IT"/>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2A676BA-5BDB-429B-98C8-A19F0AD279E9}" type="datetimeFigureOut">
              <a:rPr lang="it-IT" smtClean="0"/>
              <a:t>26/11/2024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98324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26/11/2024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47518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26/11/2024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504958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26/11/2024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38287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62A676BA-5BDB-429B-98C8-A19F0AD279E9}" type="datetimeFigureOut">
              <a:rPr lang="it-IT" smtClean="0"/>
              <a:t>26/11/2024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78840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2A676BA-5BDB-429B-98C8-A19F0AD279E9}" type="datetimeFigureOut">
              <a:rPr lang="it-IT" smtClean="0"/>
              <a:t>26/11/2024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88422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2A676BA-5BDB-429B-98C8-A19F0AD279E9}" type="datetimeFigureOut">
              <a:rPr lang="it-IT" smtClean="0"/>
              <a:t>26/11/2024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413941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2A676BA-5BDB-429B-98C8-A19F0AD279E9}" type="datetimeFigureOut">
              <a:rPr lang="it-IT" smtClean="0"/>
              <a:t>26/11/2024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54586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2A676BA-5BDB-429B-98C8-A19F0AD279E9}" type="datetimeFigureOut">
              <a:rPr lang="it-IT" smtClean="0"/>
              <a:t>26/11/2024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99395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2A676BA-5BDB-429B-98C8-A19F0AD279E9}" type="datetimeFigureOut">
              <a:rPr lang="it-IT" smtClean="0"/>
              <a:t>26/11/2024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404280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2A676BA-5BDB-429B-98C8-A19F0AD279E9}" type="datetimeFigureOut">
              <a:rPr lang="it-IT" smtClean="0"/>
              <a:t>26/11/2024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420535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A676BA-5BDB-429B-98C8-A19F0AD279E9}" type="datetimeFigureOut">
              <a:rPr lang="it-IT" smtClean="0"/>
              <a:t>26/11/2024</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B0BBA-656B-4325-90C4-DEA8C5F0D4E8}" type="slidenum">
              <a:rPr lang="it-IT" smtClean="0"/>
              <a:t>‹N›</a:t>
            </a:fld>
            <a:endParaRPr lang="it-IT"/>
          </a:p>
        </p:txBody>
      </p:sp>
    </p:spTree>
    <p:extLst>
      <p:ext uri="{BB962C8B-B14F-4D97-AF65-F5344CB8AC3E}">
        <p14:creationId xmlns:p14="http://schemas.microsoft.com/office/powerpoint/2010/main" val="2604252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8958" y="696286"/>
            <a:ext cx="10125512" cy="5486400"/>
          </a:xfrm>
        </p:spPr>
        <p:txBody>
          <a:bodyPr>
            <a:normAutofit/>
          </a:bodyPr>
          <a:lstStyle/>
          <a:p>
            <a:pPr algn="just"/>
            <a:r>
              <a:rPr lang="it-IT" sz="2800" dirty="0"/>
              <a:t>John </a:t>
            </a:r>
            <a:r>
              <a:rPr lang="it-IT" sz="2800" dirty="0" err="1"/>
              <a:t>Breuilly</a:t>
            </a:r>
            <a:r>
              <a:rPr lang="it-IT" sz="2800" dirty="0"/>
              <a:t>, </a:t>
            </a:r>
            <a:r>
              <a:rPr lang="it-IT" sz="2800" i="1" dirty="0"/>
              <a:t>Il nazionalismo e lo stato</a:t>
            </a:r>
            <a:r>
              <a:rPr lang="it-IT" sz="2800" dirty="0"/>
              <a:t>, il Mulino, Bologna 1995 (</a:t>
            </a:r>
            <a:r>
              <a:rPr lang="it-IT" sz="2800" i="1" dirty="0" err="1"/>
              <a:t>Nationalism</a:t>
            </a:r>
            <a:r>
              <a:rPr lang="it-IT" sz="2800" i="1" dirty="0"/>
              <a:t> and the State</a:t>
            </a:r>
            <a:r>
              <a:rPr lang="it-IT" sz="2800" dirty="0"/>
              <a:t>, Manchester – New York 1993)</a:t>
            </a:r>
          </a:p>
        </p:txBody>
      </p:sp>
    </p:spTree>
    <p:extLst>
      <p:ext uri="{BB962C8B-B14F-4D97-AF65-F5344CB8AC3E}">
        <p14:creationId xmlns:p14="http://schemas.microsoft.com/office/powerpoint/2010/main" val="321767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696286"/>
            <a:ext cx="10360404" cy="5429878"/>
          </a:xfrm>
        </p:spPr>
        <p:txBody>
          <a:bodyPr/>
          <a:lstStyle/>
          <a:p>
            <a:pPr algn="just"/>
            <a:r>
              <a:rPr lang="it-IT" dirty="0"/>
              <a:t>Problema della gestione della minoranza magiara</a:t>
            </a:r>
          </a:p>
          <a:p>
            <a:pPr algn="just"/>
            <a:r>
              <a:rPr lang="it-IT" dirty="0"/>
              <a:t>Scontro politico con l’Ungheria dei Consigli</a:t>
            </a:r>
          </a:p>
          <a:p>
            <a:pPr algn="just"/>
            <a:r>
              <a:rPr lang="it-IT" dirty="0"/>
              <a:t>Appoggio dell’Intesa: la Romania si trovava in una posizione strategica per il contenimento della minaccia bolscevica in Europa centrale</a:t>
            </a:r>
          </a:p>
          <a:p>
            <a:pPr algn="just"/>
            <a:r>
              <a:rPr lang="it-IT" dirty="0"/>
              <a:t>Sovrapposizione di </a:t>
            </a:r>
            <a:r>
              <a:rPr lang="it-IT" dirty="0" err="1"/>
              <a:t>antimagiarismo</a:t>
            </a:r>
            <a:r>
              <a:rPr lang="it-IT" dirty="0"/>
              <a:t> e anticomunismo</a:t>
            </a:r>
          </a:p>
          <a:p>
            <a:pPr marL="0" indent="0">
              <a:buNone/>
            </a:pPr>
            <a:endParaRPr lang="it-IT" dirty="0"/>
          </a:p>
        </p:txBody>
      </p:sp>
    </p:spTree>
    <p:extLst>
      <p:ext uri="{BB962C8B-B14F-4D97-AF65-F5344CB8AC3E}">
        <p14:creationId xmlns:p14="http://schemas.microsoft.com/office/powerpoint/2010/main" val="4039002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6345" y="764705"/>
            <a:ext cx="10335237" cy="5361459"/>
          </a:xfrm>
        </p:spPr>
        <p:txBody>
          <a:bodyPr>
            <a:normAutofit/>
          </a:bodyPr>
          <a:lstStyle/>
          <a:p>
            <a:pPr algn="just"/>
            <a:r>
              <a:rPr lang="it-IT" sz="2400" dirty="0"/>
              <a:t>Resistenza passiva degli ungheresi</a:t>
            </a:r>
          </a:p>
          <a:p>
            <a:pPr algn="just"/>
            <a:r>
              <a:rPr lang="it-IT" sz="2400" dirty="0"/>
              <a:t>La riforma agraria varata fra il 1918 e il 1921 colpisce i latifondisti ungheresi a beneficio dei contadini romeni: </a:t>
            </a:r>
            <a:r>
              <a:rPr lang="it-IT" sz="2400" dirty="0" err="1"/>
              <a:t>romenizzazione</a:t>
            </a:r>
            <a:r>
              <a:rPr lang="it-IT" sz="2400" dirty="0"/>
              <a:t> delle campagne</a:t>
            </a:r>
          </a:p>
          <a:p>
            <a:pPr algn="just"/>
            <a:r>
              <a:rPr lang="it-IT" sz="2400" dirty="0"/>
              <a:t>Questione ebraica: gli ebrei transilvani si erano assimilati agli ungheresi ed erano quindi considerati complici degli antichi dominatori</a:t>
            </a:r>
          </a:p>
          <a:p>
            <a:pPr algn="just"/>
            <a:r>
              <a:rPr lang="it-IT" sz="2400" dirty="0"/>
              <a:t>Le grandi potenze obbligano la Romania a firmare un trattato delle minoranze, previsto dall’articolo 60 del trattato di Saint-Germain: «</a:t>
            </a:r>
            <a:r>
              <a:rPr lang="en-US" sz="2400" dirty="0" err="1"/>
              <a:t>Roumania</a:t>
            </a:r>
            <a:r>
              <a:rPr lang="en-US" sz="2400" dirty="0"/>
              <a:t> accepts and agrees to embody in a Treaty with the Principal Allied and Associated Powers such provisions as may be deemed necessary by these Powers to protect the interests of inhabitants of that State who differ from the majority of the population in race, language or religion»</a:t>
            </a:r>
            <a:endParaRPr lang="it-IT" sz="2400" dirty="0"/>
          </a:p>
        </p:txBody>
      </p:sp>
    </p:spTree>
    <p:extLst>
      <p:ext uri="{BB962C8B-B14F-4D97-AF65-F5344CB8AC3E}">
        <p14:creationId xmlns:p14="http://schemas.microsoft.com/office/powerpoint/2010/main" val="3540579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399" y="692697"/>
            <a:ext cx="10167457" cy="5433467"/>
          </a:xfrm>
        </p:spPr>
        <p:txBody>
          <a:bodyPr>
            <a:normAutofit/>
          </a:bodyPr>
          <a:lstStyle/>
          <a:p>
            <a:pPr algn="just"/>
            <a:r>
              <a:rPr lang="it-IT" dirty="0"/>
              <a:t>La Romania mette in atto una «</a:t>
            </a:r>
            <a:r>
              <a:rPr lang="it-IT" dirty="0" err="1"/>
              <a:t>romenizzazione</a:t>
            </a:r>
            <a:r>
              <a:rPr lang="it-IT" dirty="0"/>
              <a:t>» della cultura, fino ad allora egemonizzata dai magiari</a:t>
            </a:r>
          </a:p>
          <a:p>
            <a:pPr algn="just"/>
            <a:r>
              <a:rPr lang="it-IT" dirty="0"/>
              <a:t>Nazionalizzazione delle scuole</a:t>
            </a:r>
          </a:p>
          <a:p>
            <a:pPr algn="just"/>
            <a:r>
              <a:rPr lang="it-IT" dirty="0"/>
              <a:t>«Conquista» dell’università di Cluj (ottobre 1919)</a:t>
            </a:r>
          </a:p>
          <a:p>
            <a:pPr algn="just"/>
            <a:r>
              <a:rPr lang="it-IT" dirty="0"/>
              <a:t>Movimento degli studenti universitari romeni: motivi ispiratori: antisemitismo, xenofobia e anticomunismo</a:t>
            </a:r>
          </a:p>
          <a:p>
            <a:pPr algn="just"/>
            <a:r>
              <a:rPr lang="it-IT" dirty="0"/>
              <a:t>A tali motivi si aggiunge, con il contributo decisivo di </a:t>
            </a:r>
            <a:r>
              <a:rPr lang="it-IT" dirty="0" err="1"/>
              <a:t>Ionel</a:t>
            </a:r>
            <a:r>
              <a:rPr lang="it-IT" dirty="0"/>
              <a:t> </a:t>
            </a:r>
            <a:r>
              <a:rPr lang="it-IT" dirty="0" err="1"/>
              <a:t>Moţa</a:t>
            </a:r>
            <a:r>
              <a:rPr lang="it-IT" dirty="0"/>
              <a:t> e </a:t>
            </a:r>
            <a:r>
              <a:rPr lang="it-IT" dirty="0" err="1"/>
              <a:t>Corneliu</a:t>
            </a:r>
            <a:r>
              <a:rPr lang="it-IT" dirty="0"/>
              <a:t> Z. </a:t>
            </a:r>
            <a:r>
              <a:rPr lang="it-IT" dirty="0" err="1"/>
              <a:t>Codreanu</a:t>
            </a:r>
            <a:r>
              <a:rPr lang="it-IT" dirty="0"/>
              <a:t>, una fusione fra nazionalismo radicale e misticismo cristiano-ortodosso</a:t>
            </a:r>
          </a:p>
          <a:p>
            <a:pPr marL="0" indent="0">
              <a:buNone/>
            </a:pPr>
            <a:endParaRPr lang="it-IT" dirty="0"/>
          </a:p>
          <a:p>
            <a:endParaRPr lang="it-IT" dirty="0"/>
          </a:p>
        </p:txBody>
      </p:sp>
    </p:spTree>
    <p:extLst>
      <p:ext uri="{BB962C8B-B14F-4D97-AF65-F5344CB8AC3E}">
        <p14:creationId xmlns:p14="http://schemas.microsoft.com/office/powerpoint/2010/main" val="37431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3BC1B3-F0B7-4F00-8EC0-1A47E000A981}"/>
              </a:ext>
            </a:extLst>
          </p:cNvPr>
          <p:cNvSpPr>
            <a:spLocks noGrp="1"/>
          </p:cNvSpPr>
          <p:nvPr>
            <p:ph type="title"/>
          </p:nvPr>
        </p:nvSpPr>
        <p:spPr>
          <a:xfrm>
            <a:off x="609600" y="2231473"/>
            <a:ext cx="10972800" cy="1451294"/>
          </a:xfrm>
        </p:spPr>
        <p:txBody>
          <a:bodyPr>
            <a:normAutofit/>
          </a:bodyPr>
          <a:lstStyle/>
          <a:p>
            <a:r>
              <a:rPr lang="it-IT" dirty="0"/>
              <a:t>Teorizzazioni comparative sul fenomeno fascista</a:t>
            </a:r>
          </a:p>
        </p:txBody>
      </p:sp>
    </p:spTree>
    <p:extLst>
      <p:ext uri="{BB962C8B-B14F-4D97-AF65-F5344CB8AC3E}">
        <p14:creationId xmlns:p14="http://schemas.microsoft.com/office/powerpoint/2010/main" val="2552527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D55C49-C698-4139-A7A2-9956DB596A1F}"/>
              </a:ext>
            </a:extLst>
          </p:cNvPr>
          <p:cNvSpPr>
            <a:spLocks noGrp="1"/>
          </p:cNvSpPr>
          <p:nvPr>
            <p:ph type="title"/>
          </p:nvPr>
        </p:nvSpPr>
        <p:spPr/>
        <p:txBody>
          <a:bodyPr>
            <a:normAutofit/>
          </a:bodyPr>
          <a:lstStyle/>
          <a:p>
            <a:r>
              <a:rPr lang="it-IT" sz="3600" dirty="0"/>
              <a:t>Roger Griffin, </a:t>
            </a:r>
            <a:r>
              <a:rPr lang="it-IT" sz="3600" i="1" dirty="0"/>
              <a:t>The Nature of </a:t>
            </a:r>
            <a:r>
              <a:rPr lang="it-IT" sz="3600" i="1" dirty="0" err="1"/>
              <a:t>Fascism</a:t>
            </a:r>
            <a:r>
              <a:rPr lang="it-IT" sz="3600" dirty="0"/>
              <a:t>, 1991</a:t>
            </a:r>
          </a:p>
        </p:txBody>
      </p:sp>
      <p:sp>
        <p:nvSpPr>
          <p:cNvPr id="3" name="Segnaposto contenuto 2">
            <a:extLst>
              <a:ext uri="{FF2B5EF4-FFF2-40B4-BE49-F238E27FC236}">
                <a16:creationId xmlns:a16="http://schemas.microsoft.com/office/drawing/2014/main" id="{908EDEAF-7B27-4CAB-A1D4-E67BE4E3FCCE}"/>
              </a:ext>
            </a:extLst>
          </p:cNvPr>
          <p:cNvSpPr>
            <a:spLocks noGrp="1"/>
          </p:cNvSpPr>
          <p:nvPr>
            <p:ph idx="1"/>
          </p:nvPr>
        </p:nvSpPr>
        <p:spPr/>
        <p:txBody>
          <a:bodyPr>
            <a:normAutofit fontScale="85000" lnSpcReduction="20000"/>
          </a:bodyPr>
          <a:lstStyle/>
          <a:p>
            <a:pPr algn="just"/>
            <a:r>
              <a:rPr lang="it-IT" sz="2800" dirty="0"/>
              <a:t>A partire dagli anni Settanta del Novecento la storiografia internazionale ha iniziato a considerare il fascismo come un fenomeno caratterizzato da un’ideologia «rivoluzionaria» (Renzo De Felice, Emilio Gentile, George Mosse, Zeev </a:t>
            </a:r>
            <a:r>
              <a:rPr lang="it-IT" sz="2800" dirty="0" err="1"/>
              <a:t>Sternhell</a:t>
            </a:r>
            <a:r>
              <a:rPr lang="it-IT" sz="2800" dirty="0"/>
              <a:t>) e espressione di una nuova «religione politica», mentre in precedenza, soprattutto per influenza del pensiero marxista, il fascismo era stato generalmente considerato espressione degli interessi del grande capitale</a:t>
            </a:r>
          </a:p>
          <a:p>
            <a:pPr algn="just"/>
            <a:r>
              <a:rPr lang="it-IT" sz="2800" dirty="0"/>
              <a:t>Griffin sviluppa un’analisi comparata transnazionale del fenomeno fascista. Il fascismo è un’ideologia politica il cui nucleo mitico nelle sue varie permutazioni è una forma palingenetica di ultranazionalismo populistico</a:t>
            </a:r>
          </a:p>
          <a:p>
            <a:pPr algn="just"/>
            <a:r>
              <a:rPr lang="it-IT" sz="2800" dirty="0"/>
              <a:t>L’ideologia fascista presenta caratteristiche di rivoluzionarismo utopico quando cerca di rovesciare l’ordine esistente ma assume una caratteristica reazionaria e oppressiva una volta conquistato il potere</a:t>
            </a:r>
          </a:p>
          <a:p>
            <a:pPr algn="just"/>
            <a:r>
              <a:rPr lang="it-IT" sz="2800" dirty="0"/>
              <a:t>L’adesione al fascismo avviene sulla base di una spinta irrazionale di tipo mitico</a:t>
            </a:r>
          </a:p>
        </p:txBody>
      </p:sp>
    </p:spTree>
    <p:extLst>
      <p:ext uri="{BB962C8B-B14F-4D97-AF65-F5344CB8AC3E}">
        <p14:creationId xmlns:p14="http://schemas.microsoft.com/office/powerpoint/2010/main" val="1724036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7AE898-22EC-45A9-8C6F-7439957FDE1F}"/>
              </a:ext>
            </a:extLst>
          </p:cNvPr>
          <p:cNvSpPr>
            <a:spLocks noGrp="1"/>
          </p:cNvSpPr>
          <p:nvPr>
            <p:ph idx="1"/>
          </p:nvPr>
        </p:nvSpPr>
        <p:spPr>
          <a:xfrm>
            <a:off x="609600" y="822121"/>
            <a:ext cx="10972800" cy="5304043"/>
          </a:xfrm>
        </p:spPr>
        <p:txBody>
          <a:bodyPr/>
          <a:lstStyle/>
          <a:p>
            <a:pPr algn="just"/>
            <a:r>
              <a:rPr lang="it-IT" sz="2800" dirty="0"/>
              <a:t>Il «fascismo generico» è un idealtipo definibile come un nucleo di valori e scopi comuni a tutte le sue varie permutazioni</a:t>
            </a:r>
          </a:p>
          <a:p>
            <a:pPr algn="just"/>
            <a:r>
              <a:rPr lang="it-IT" sz="2800" dirty="0"/>
              <a:t>In Europa centro-orientale, movimenti come le Croci frecciate di </a:t>
            </a:r>
            <a:r>
              <a:rPr lang="it-IT" sz="2800" dirty="0" err="1"/>
              <a:t>Szálasi</a:t>
            </a:r>
            <a:r>
              <a:rPr lang="it-IT" sz="2800" dirty="0"/>
              <a:t> in Ungheria e la Guardia di ferro di Codreanu in Romania furono caratterizzati dallo stesso nucleo di «ultranazionalismo palingenetico» e sono quindi definibili fenomeni di tipo fascista</a:t>
            </a:r>
          </a:p>
          <a:p>
            <a:pPr marL="0" indent="0">
              <a:buNone/>
            </a:pPr>
            <a:r>
              <a:rPr lang="it-IT" dirty="0"/>
              <a:t> </a:t>
            </a:r>
          </a:p>
        </p:txBody>
      </p:sp>
    </p:spTree>
    <p:extLst>
      <p:ext uri="{BB962C8B-B14F-4D97-AF65-F5344CB8AC3E}">
        <p14:creationId xmlns:p14="http://schemas.microsoft.com/office/powerpoint/2010/main" val="347911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4D4B79-3D59-4ED6-B3CC-72129CF29E05}"/>
              </a:ext>
            </a:extLst>
          </p:cNvPr>
          <p:cNvSpPr>
            <a:spLocks noGrp="1"/>
          </p:cNvSpPr>
          <p:nvPr>
            <p:ph type="title"/>
          </p:nvPr>
        </p:nvSpPr>
        <p:spPr/>
        <p:txBody>
          <a:bodyPr>
            <a:normAutofit/>
          </a:bodyPr>
          <a:lstStyle/>
          <a:p>
            <a:r>
              <a:rPr lang="it-IT" sz="2800" dirty="0"/>
              <a:t>Stanley G. Payne, </a:t>
            </a:r>
            <a:r>
              <a:rPr lang="it-IT" sz="2800" i="1" dirty="0"/>
              <a:t>Il fascismo. Origini, storia e declino delle dittature che si sono imposte tra le due guerre</a:t>
            </a:r>
            <a:r>
              <a:rPr lang="it-IT" sz="2800" dirty="0"/>
              <a:t>, 2006 (I ed. or. 1995)</a:t>
            </a:r>
          </a:p>
        </p:txBody>
      </p:sp>
      <p:sp>
        <p:nvSpPr>
          <p:cNvPr id="3" name="Segnaposto contenuto 2">
            <a:extLst>
              <a:ext uri="{FF2B5EF4-FFF2-40B4-BE49-F238E27FC236}">
                <a16:creationId xmlns:a16="http://schemas.microsoft.com/office/drawing/2014/main" id="{A1FA80F8-499A-4ECF-9040-C3816E01052A}"/>
              </a:ext>
            </a:extLst>
          </p:cNvPr>
          <p:cNvSpPr>
            <a:spLocks noGrp="1"/>
          </p:cNvSpPr>
          <p:nvPr>
            <p:ph idx="1"/>
          </p:nvPr>
        </p:nvSpPr>
        <p:spPr/>
        <p:txBody>
          <a:bodyPr>
            <a:normAutofit fontScale="85000" lnSpcReduction="20000"/>
          </a:bodyPr>
          <a:lstStyle/>
          <a:p>
            <a:pPr algn="just"/>
            <a:r>
              <a:rPr lang="it-IT" dirty="0"/>
              <a:t>Analisi comparativa del fenomeno fascista</a:t>
            </a:r>
          </a:p>
          <a:p>
            <a:pPr algn="just"/>
            <a:r>
              <a:rPr lang="it-IT" dirty="0"/>
              <a:t>Descrizione tipologica del fascismo: idealismo, vitalismo e volontarismo; Stato nazionalista autoritario; corporativismo; antiliberalismo, anticomunismo e </a:t>
            </a:r>
            <a:r>
              <a:rPr lang="it-IT" dirty="0" err="1"/>
              <a:t>anticonservatorismo</a:t>
            </a:r>
            <a:r>
              <a:rPr lang="it-IT" dirty="0"/>
              <a:t>; mobilitazione di massa</a:t>
            </a:r>
          </a:p>
          <a:p>
            <a:pPr algn="just"/>
            <a:r>
              <a:rPr lang="it-IT" dirty="0"/>
              <a:t>Distinzione fra fascismo, destra radicale e destra conservatrice. A differenza delle altre due categorie, il fascismo si basava sulla mobilitazione delle masse e sulla volontà di cambiare i rapporti di classe e di condizione sociale, mentre gli altri erano maggiormente legati alle élite e alle strutture socio-economiche preesistenti</a:t>
            </a:r>
          </a:p>
          <a:p>
            <a:pPr algn="just"/>
            <a:r>
              <a:rPr lang="it-IT" dirty="0"/>
              <a:t>Nella seconda metà degli anni Trenta, spesso i governi di destra conservatrice-radicale entrarono in conflitto con movimenti di tipo fascista: i due casi più significativi in Ungheria e Romania</a:t>
            </a:r>
          </a:p>
        </p:txBody>
      </p:sp>
    </p:spTree>
    <p:extLst>
      <p:ext uri="{BB962C8B-B14F-4D97-AF65-F5344CB8AC3E}">
        <p14:creationId xmlns:p14="http://schemas.microsoft.com/office/powerpoint/2010/main" val="1320210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Il mondo della cultura e il nazionalismo</a:t>
            </a:r>
          </a:p>
        </p:txBody>
      </p:sp>
    </p:spTree>
    <p:extLst>
      <p:ext uri="{BB962C8B-B14F-4D97-AF65-F5344CB8AC3E}">
        <p14:creationId xmlns:p14="http://schemas.microsoft.com/office/powerpoint/2010/main" val="1486500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80844" y="604007"/>
            <a:ext cx="10343626" cy="5522157"/>
          </a:xfrm>
        </p:spPr>
        <p:txBody>
          <a:bodyPr>
            <a:normAutofit lnSpcReduction="10000"/>
          </a:bodyPr>
          <a:lstStyle/>
          <a:p>
            <a:pPr algn="just"/>
            <a:r>
              <a:rPr lang="it-IT" dirty="0"/>
              <a:t>Nel periodo interbellico la stampa gioca un ruolo fondamentale nella diffusione delle idee nazionaliste in Romania</a:t>
            </a:r>
          </a:p>
          <a:p>
            <a:pPr algn="just"/>
            <a:r>
              <a:rPr lang="it-IT" dirty="0"/>
              <a:t>Le riviste più importanti in questo senso sono «</a:t>
            </a:r>
            <a:r>
              <a:rPr lang="it-IT" dirty="0" err="1"/>
              <a:t>Gândirea</a:t>
            </a:r>
            <a:r>
              <a:rPr lang="it-IT" dirty="0"/>
              <a:t>» (il pensiero), diretta da </a:t>
            </a:r>
            <a:r>
              <a:rPr lang="it-IT" dirty="0" err="1"/>
              <a:t>Nichifor</a:t>
            </a:r>
            <a:r>
              <a:rPr lang="it-IT" dirty="0"/>
              <a:t> </a:t>
            </a:r>
            <a:r>
              <a:rPr lang="it-IT" dirty="0" err="1"/>
              <a:t>Crainic</a:t>
            </a:r>
            <a:r>
              <a:rPr lang="it-IT" dirty="0"/>
              <a:t>, e «</a:t>
            </a:r>
            <a:r>
              <a:rPr lang="it-IT" dirty="0" err="1"/>
              <a:t>Cuvântul</a:t>
            </a:r>
            <a:r>
              <a:rPr lang="it-IT" dirty="0"/>
              <a:t>», diretta da </a:t>
            </a:r>
            <a:r>
              <a:rPr lang="it-IT" dirty="0" err="1"/>
              <a:t>Nae</a:t>
            </a:r>
            <a:r>
              <a:rPr lang="it-IT" dirty="0"/>
              <a:t> </a:t>
            </a:r>
            <a:r>
              <a:rPr lang="it-IT" dirty="0" err="1"/>
              <a:t>Ionescu</a:t>
            </a:r>
            <a:endParaRPr lang="it-IT" dirty="0"/>
          </a:p>
          <a:p>
            <a:pPr algn="just"/>
            <a:r>
              <a:rPr lang="it-IT" dirty="0"/>
              <a:t>Molti giovani studenti si avvicinano alle riviste culturali, nel nome del nazionalismo</a:t>
            </a:r>
          </a:p>
          <a:p>
            <a:pPr algn="just"/>
            <a:r>
              <a:rPr lang="it-IT" dirty="0" err="1"/>
              <a:t>Nichifor</a:t>
            </a:r>
            <a:r>
              <a:rPr lang="it-IT" dirty="0"/>
              <a:t> </a:t>
            </a:r>
            <a:r>
              <a:rPr lang="it-IT" dirty="0" err="1"/>
              <a:t>Crainic</a:t>
            </a:r>
            <a:r>
              <a:rPr lang="it-IT" dirty="0"/>
              <a:t> fu il caposcuola della corrente «</a:t>
            </a:r>
            <a:r>
              <a:rPr lang="it-IT" dirty="0" err="1"/>
              <a:t>ortodossista</a:t>
            </a:r>
            <a:r>
              <a:rPr lang="it-IT" dirty="0"/>
              <a:t>», che si proponeva il ritorno ai valori religiosi in contrapposizione alla razionalità occidentale</a:t>
            </a:r>
          </a:p>
          <a:p>
            <a:endParaRPr lang="it-IT" dirty="0"/>
          </a:p>
        </p:txBody>
      </p:sp>
    </p:spTree>
    <p:extLst>
      <p:ext uri="{BB962C8B-B14F-4D97-AF65-F5344CB8AC3E}">
        <p14:creationId xmlns:p14="http://schemas.microsoft.com/office/powerpoint/2010/main" val="1989856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399" y="476673"/>
            <a:ext cx="10301681" cy="5649491"/>
          </a:xfrm>
        </p:spPr>
        <p:txBody>
          <a:bodyPr/>
          <a:lstStyle/>
          <a:p>
            <a:pPr algn="just"/>
            <a:r>
              <a:rPr lang="it-IT" dirty="0" err="1">
                <a:latin typeface="Calibri" panose="020F0502020204030204" pitchFamily="34" charset="0"/>
                <a:cs typeface="Calibri" panose="020F0502020204030204" pitchFamily="34" charset="0"/>
              </a:rPr>
              <a:t>Crainic</a:t>
            </a:r>
            <a:r>
              <a:rPr lang="it-IT" dirty="0">
                <a:latin typeface="Calibri" panose="020F0502020204030204" pitchFamily="34" charset="0"/>
                <a:cs typeface="Calibri" panose="020F0502020204030204" pitchFamily="34" charset="0"/>
              </a:rPr>
              <a:t> sosteneva l’inscindibilità fra nazione e religione e vedeva, come </a:t>
            </a:r>
            <a:r>
              <a:rPr lang="it-IT" dirty="0" err="1">
                <a:latin typeface="Calibri" panose="020F0502020204030204" pitchFamily="34" charset="0"/>
                <a:cs typeface="Calibri" panose="020F0502020204030204" pitchFamily="34" charset="0"/>
              </a:rPr>
              <a:t>Junimea</a:t>
            </a:r>
            <a:r>
              <a:rPr lang="it-IT" dirty="0">
                <a:latin typeface="Calibri" panose="020F0502020204030204" pitchFamily="34" charset="0"/>
                <a:cs typeface="Calibri" panose="020F0502020204030204" pitchFamily="34" charset="0"/>
              </a:rPr>
              <a:t> e il </a:t>
            </a:r>
            <a:r>
              <a:rPr lang="it-IT" i="1" dirty="0">
                <a:latin typeface="Calibri" panose="020F0502020204030204" pitchFamily="34" charset="0"/>
                <a:cs typeface="Calibri" panose="020F0502020204030204" pitchFamily="34" charset="0"/>
              </a:rPr>
              <a:t>s</a:t>
            </a:r>
            <a:r>
              <a:rPr lang="vi-VN" i="1" dirty="0">
                <a:latin typeface="Calibri" panose="020F0502020204030204" pitchFamily="34" charset="0"/>
                <a:cs typeface="Calibri" panose="020F0502020204030204" pitchFamily="34" charset="0"/>
              </a:rPr>
              <a:t>ă</a:t>
            </a:r>
            <a:r>
              <a:rPr lang="it-IT" i="1" dirty="0">
                <a:latin typeface="Calibri" panose="020F0502020204030204" pitchFamily="34" charset="0"/>
                <a:cs typeface="Calibri" panose="020F0502020204030204" pitchFamily="34" charset="0"/>
              </a:rPr>
              <a:t>m</a:t>
            </a:r>
            <a:r>
              <a:rPr lang="vi-VN" i="1" dirty="0">
                <a:latin typeface="Calibri" panose="020F0502020204030204" pitchFamily="34" charset="0"/>
                <a:cs typeface="Calibri" panose="020F0502020204030204" pitchFamily="34" charset="0"/>
              </a:rPr>
              <a:t>ă</a:t>
            </a:r>
            <a:r>
              <a:rPr lang="it-IT" i="1" dirty="0">
                <a:latin typeface="Calibri" panose="020F0502020204030204" pitchFamily="34" charset="0"/>
                <a:cs typeface="Calibri" panose="020F0502020204030204" pitchFamily="34" charset="0"/>
              </a:rPr>
              <a:t>n</a:t>
            </a:r>
            <a:r>
              <a:rPr lang="vi-VN" i="1" dirty="0">
                <a:latin typeface="Calibri" panose="020F0502020204030204" pitchFamily="34" charset="0"/>
                <a:cs typeface="Calibri" panose="020F0502020204030204" pitchFamily="34" charset="0"/>
              </a:rPr>
              <a:t>ă</a:t>
            </a:r>
            <a:r>
              <a:rPr lang="it-IT" i="1" dirty="0" err="1">
                <a:latin typeface="Calibri" panose="020F0502020204030204" pitchFamily="34" charset="0"/>
                <a:cs typeface="Calibri" panose="020F0502020204030204" pitchFamily="34" charset="0"/>
              </a:rPr>
              <a:t>torism</a:t>
            </a:r>
            <a:r>
              <a:rPr lang="it-IT" dirty="0">
                <a:latin typeface="Calibri" panose="020F0502020204030204" pitchFamily="34" charset="0"/>
                <a:cs typeface="Calibri" panose="020F0502020204030204" pitchFamily="34" charset="0"/>
              </a:rPr>
              <a:t>, nel mondo contadino il depositario dello spirito di una nazione</a:t>
            </a:r>
          </a:p>
          <a:p>
            <a:pPr algn="just"/>
            <a:r>
              <a:rPr lang="it-IT" dirty="0">
                <a:latin typeface="Calibri" panose="020F0502020204030204" pitchFamily="34" charset="0"/>
                <a:cs typeface="Calibri" panose="020F0502020204030204" pitchFamily="34" charset="0"/>
              </a:rPr>
              <a:t>Un importante esponente dell’</a:t>
            </a:r>
            <a:r>
              <a:rPr lang="it-IT" dirty="0" err="1">
                <a:latin typeface="Calibri" panose="020F0502020204030204" pitchFamily="34" charset="0"/>
                <a:cs typeface="Calibri" panose="020F0502020204030204" pitchFamily="34" charset="0"/>
              </a:rPr>
              <a:t>ortodossismo</a:t>
            </a:r>
            <a:r>
              <a:rPr lang="it-IT" dirty="0">
                <a:latin typeface="Calibri" panose="020F0502020204030204" pitchFamily="34" charset="0"/>
                <a:cs typeface="Calibri" panose="020F0502020204030204" pitchFamily="34" charset="0"/>
              </a:rPr>
              <a:t> fu il filosofo </a:t>
            </a:r>
            <a:r>
              <a:rPr lang="it-IT" dirty="0" err="1">
                <a:latin typeface="Calibri" panose="020F0502020204030204" pitchFamily="34" charset="0"/>
                <a:cs typeface="Calibri" panose="020F0502020204030204" pitchFamily="34" charset="0"/>
              </a:rPr>
              <a:t>Nae</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Ionescu</a:t>
            </a: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Il pensiero di </a:t>
            </a:r>
            <a:r>
              <a:rPr lang="it-IT" dirty="0" err="1">
                <a:latin typeface="Calibri" panose="020F0502020204030204" pitchFamily="34" charset="0"/>
                <a:cs typeface="Calibri" panose="020F0502020204030204" pitchFamily="34" charset="0"/>
              </a:rPr>
              <a:t>Ionescu</a:t>
            </a:r>
            <a:r>
              <a:rPr lang="it-IT" dirty="0">
                <a:latin typeface="Calibri" panose="020F0502020204030204" pitchFamily="34" charset="0"/>
                <a:cs typeface="Calibri" panose="020F0502020204030204" pitchFamily="34" charset="0"/>
              </a:rPr>
              <a:t> si incentrava sulla contrapposizione fra modello razionalista-cartesiano e modello antirazionalista-</a:t>
            </a:r>
            <a:r>
              <a:rPr lang="it-IT" dirty="0" err="1">
                <a:latin typeface="Calibri" panose="020F0502020204030204" pitchFamily="34" charset="0"/>
                <a:cs typeface="Calibri" panose="020F0502020204030204" pitchFamily="34" charset="0"/>
              </a:rPr>
              <a:t>ortodossista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951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3732" y="914401"/>
            <a:ext cx="10528183" cy="5211764"/>
          </a:xfrm>
        </p:spPr>
        <p:txBody>
          <a:bodyPr>
            <a:normAutofit/>
          </a:bodyPr>
          <a:lstStyle/>
          <a:p>
            <a:pPr algn="just"/>
            <a:r>
              <a:rPr lang="it-IT" sz="2400" dirty="0"/>
              <a:t>La tesi di </a:t>
            </a:r>
            <a:r>
              <a:rPr lang="it-IT" sz="2400" dirty="0" err="1"/>
              <a:t>Breuilly</a:t>
            </a:r>
            <a:r>
              <a:rPr lang="it-IT" sz="2400" dirty="0"/>
              <a:t> è che il nazionalismo sia una forma di comportamento politico nel contesto dello stato moderno e del moderno sistema degli stati</a:t>
            </a:r>
          </a:p>
          <a:p>
            <a:pPr algn="just"/>
            <a:r>
              <a:rPr lang="it-IT" sz="2400" dirty="0"/>
              <a:t>A questo scopo identifica vari tipi di nazionalismo, servendosi anche del metodo storico comparativo</a:t>
            </a:r>
          </a:p>
          <a:p>
            <a:pPr algn="just"/>
            <a:r>
              <a:rPr lang="it-IT" sz="2400" dirty="0"/>
              <a:t>Il nazionalismo si fonda su tre asserzioni fondamentali:</a:t>
            </a:r>
          </a:p>
          <a:p>
            <a:pPr marL="0" indent="0" algn="just">
              <a:buNone/>
            </a:pPr>
            <a:r>
              <a:rPr lang="it-IT" sz="2400" dirty="0"/>
              <a:t>	1) Esiste una nazione con un suo chiaro e peculiare carattere</a:t>
            </a:r>
          </a:p>
          <a:p>
            <a:pPr marL="0" indent="0" algn="just">
              <a:buNone/>
            </a:pPr>
            <a:r>
              <a:rPr lang="it-IT" sz="2400" dirty="0"/>
              <a:t>	2) Gli interessi e i valori di questa nazione sono prioritari rispetto a tutti gli altri interessi e valori</a:t>
            </a:r>
          </a:p>
          <a:p>
            <a:pPr marL="0" indent="0" algn="just">
              <a:buNone/>
            </a:pPr>
            <a:r>
              <a:rPr lang="it-IT" sz="2400" dirty="0"/>
              <a:t>	3) La nazione deve essere quanto più possibile indipendente. E ciò di solito richiede almeno il conseguimento della sovranità politica</a:t>
            </a:r>
          </a:p>
          <a:p>
            <a:pPr marL="0" indent="0">
              <a:buNone/>
            </a:pPr>
            <a:r>
              <a:rPr lang="it-IT" sz="2000" dirty="0"/>
              <a:t> </a:t>
            </a:r>
          </a:p>
        </p:txBody>
      </p:sp>
    </p:spTree>
    <p:extLst>
      <p:ext uri="{BB962C8B-B14F-4D97-AF65-F5344CB8AC3E}">
        <p14:creationId xmlns:p14="http://schemas.microsoft.com/office/powerpoint/2010/main" val="598065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47956" y="548681"/>
            <a:ext cx="10242958" cy="5577483"/>
          </a:xfrm>
        </p:spPr>
        <p:txBody>
          <a:bodyPr>
            <a:normAutofit/>
          </a:bodyPr>
          <a:lstStyle/>
          <a:p>
            <a:pPr algn="just"/>
            <a:r>
              <a:rPr lang="it-IT" dirty="0"/>
              <a:t>Al razionalismo occidentale </a:t>
            </a:r>
            <a:r>
              <a:rPr lang="it-IT" dirty="0" err="1"/>
              <a:t>Ionescu</a:t>
            </a:r>
            <a:r>
              <a:rPr lang="it-IT" dirty="0"/>
              <a:t> contrapponeva il </a:t>
            </a:r>
            <a:r>
              <a:rPr lang="it-IT" i="1" dirty="0" err="1">
                <a:latin typeface="Calibri" panose="020F0502020204030204" pitchFamily="34" charset="0"/>
                <a:cs typeface="Calibri" panose="020F0502020204030204" pitchFamily="34" charset="0"/>
              </a:rPr>
              <a:t>tr</a:t>
            </a:r>
            <a:r>
              <a:rPr lang="vi-VN" i="1" dirty="0">
                <a:latin typeface="Calibri" panose="020F0502020204030204" pitchFamily="34" charset="0"/>
                <a:cs typeface="Calibri" panose="020F0502020204030204" pitchFamily="34" charset="0"/>
              </a:rPr>
              <a:t>ă</a:t>
            </a:r>
            <a:r>
              <a:rPr lang="it-IT" i="1" dirty="0" err="1">
                <a:latin typeface="Calibri" panose="020F0502020204030204" pitchFamily="34" charset="0"/>
                <a:cs typeface="Calibri" panose="020F0502020204030204" pitchFamily="34" charset="0"/>
              </a:rPr>
              <a:t>irism</a:t>
            </a:r>
            <a:r>
              <a:rPr lang="it-IT" dirty="0"/>
              <a:t>, ovvero l’esperienza: la conoscenza della realtà non doveva avvenire in base a teorie astratte ma tramite l’esperienza filtrata dall’anima</a:t>
            </a:r>
          </a:p>
          <a:p>
            <a:pPr algn="just"/>
            <a:r>
              <a:rPr lang="it-IT" dirty="0"/>
              <a:t>Per la conoscenza di Dio non si poteva utilizzare la logica ma solo l’intuizione</a:t>
            </a:r>
          </a:p>
          <a:p>
            <a:pPr algn="just"/>
            <a:r>
              <a:rPr lang="it-IT" dirty="0"/>
              <a:t>Esisteva un legame indissolubile fra valori spirituali di ciascuna fede e la comunità in cui questi valori erano radicati: fra religione e nazione</a:t>
            </a:r>
          </a:p>
        </p:txBody>
      </p:sp>
    </p:spTree>
    <p:extLst>
      <p:ext uri="{BB962C8B-B14F-4D97-AF65-F5344CB8AC3E}">
        <p14:creationId xmlns:p14="http://schemas.microsoft.com/office/powerpoint/2010/main" val="4119100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05343" y="548681"/>
            <a:ext cx="10452683" cy="5577483"/>
          </a:xfrm>
        </p:spPr>
        <p:txBody>
          <a:bodyPr>
            <a:normAutofit fontScale="92500" lnSpcReduction="10000"/>
          </a:bodyPr>
          <a:lstStyle/>
          <a:p>
            <a:pPr algn="just"/>
            <a:r>
              <a:rPr lang="it-IT" dirty="0"/>
              <a:t>Per </a:t>
            </a:r>
            <a:r>
              <a:rPr lang="it-IT" dirty="0" err="1"/>
              <a:t>Ionescu</a:t>
            </a:r>
            <a:r>
              <a:rPr lang="it-IT" dirty="0"/>
              <a:t> quindi ogni romeno in quanto tale era un membro spirituale della comunità ortodossa: la nazione era intesa come un «tutto organico»</a:t>
            </a:r>
          </a:p>
          <a:p>
            <a:pPr algn="just"/>
            <a:r>
              <a:rPr lang="it-IT" dirty="0"/>
              <a:t>L’idea di comunità organica era contrapposta a quella di società</a:t>
            </a:r>
          </a:p>
          <a:p>
            <a:pPr algn="just"/>
            <a:r>
              <a:rPr lang="it-IT" dirty="0" err="1"/>
              <a:t>Ionescu</a:t>
            </a:r>
            <a:r>
              <a:rPr lang="it-IT" dirty="0"/>
              <a:t> si opponeva allo stato liberal-democratico, secondo lui estraneo al «</a:t>
            </a:r>
            <a:r>
              <a:rPr lang="it-IT" i="1" dirty="0" err="1"/>
              <a:t>românism</a:t>
            </a:r>
            <a:r>
              <a:rPr lang="it-IT" dirty="0"/>
              <a:t>»</a:t>
            </a:r>
          </a:p>
          <a:p>
            <a:pPr algn="just"/>
            <a:r>
              <a:rPr lang="it-IT" dirty="0"/>
              <a:t>Per lui quella nazista era una «rivoluzione» e come tutte le rivoluzioni rappresentava una «necessità storica»</a:t>
            </a:r>
          </a:p>
          <a:p>
            <a:pPr algn="just"/>
            <a:r>
              <a:rPr lang="it-IT" dirty="0"/>
              <a:t>Intorno a </a:t>
            </a:r>
            <a:r>
              <a:rPr lang="it-IT" dirty="0" err="1"/>
              <a:t>Ionescu</a:t>
            </a:r>
            <a:r>
              <a:rPr lang="it-IT" dirty="0"/>
              <a:t> e ai suoi corsi di filosofia tenuti all’università di Bucarest si formò un gruppo di giovani intellettuali, conosciuto come la «giovane generazione», di cui facevano parte </a:t>
            </a:r>
            <a:r>
              <a:rPr lang="it-IT" dirty="0" err="1"/>
              <a:t>Mircea</a:t>
            </a:r>
            <a:r>
              <a:rPr lang="it-IT" dirty="0"/>
              <a:t> </a:t>
            </a:r>
            <a:r>
              <a:rPr lang="it-IT" dirty="0" err="1"/>
              <a:t>Eliade</a:t>
            </a:r>
            <a:r>
              <a:rPr lang="it-IT" dirty="0"/>
              <a:t> ed </a:t>
            </a:r>
            <a:r>
              <a:rPr lang="it-IT" dirty="0" err="1"/>
              <a:t>Emil</a:t>
            </a:r>
            <a:r>
              <a:rPr lang="it-IT" dirty="0"/>
              <a:t> Cioran</a:t>
            </a:r>
          </a:p>
          <a:p>
            <a:endParaRPr lang="it-IT" dirty="0"/>
          </a:p>
        </p:txBody>
      </p:sp>
    </p:spTree>
    <p:extLst>
      <p:ext uri="{BB962C8B-B14F-4D97-AF65-F5344CB8AC3E}">
        <p14:creationId xmlns:p14="http://schemas.microsoft.com/office/powerpoint/2010/main" val="746437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64065" y="548681"/>
            <a:ext cx="10385571" cy="5577483"/>
          </a:xfrm>
        </p:spPr>
        <p:txBody>
          <a:bodyPr/>
          <a:lstStyle/>
          <a:p>
            <a:pPr algn="just"/>
            <a:r>
              <a:rPr lang="it-IT" dirty="0"/>
              <a:t>Essi percepivano l’esistenza di una differenza netta fra la loro generazione e quella precedente: i genitori infatti avevano dato un senso alla loro esistenza lottando per l’unione della Romania</a:t>
            </a:r>
          </a:p>
          <a:p>
            <a:pPr algn="just"/>
            <a:r>
              <a:rPr lang="it-IT" dirty="0"/>
              <a:t>Obiettivo della giovane generazione: fare grande la Romania dal punto di vista culturale</a:t>
            </a:r>
          </a:p>
          <a:p>
            <a:pPr algn="just"/>
            <a:r>
              <a:rPr lang="it-IT" dirty="0"/>
              <a:t>Critica alla «religione del progresso» e al razionalismo</a:t>
            </a:r>
          </a:p>
          <a:p>
            <a:endParaRPr lang="it-IT" dirty="0"/>
          </a:p>
        </p:txBody>
      </p:sp>
    </p:spTree>
    <p:extLst>
      <p:ext uri="{BB962C8B-B14F-4D97-AF65-F5344CB8AC3E}">
        <p14:creationId xmlns:p14="http://schemas.microsoft.com/office/powerpoint/2010/main" val="112811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05343" y="548681"/>
            <a:ext cx="10536573" cy="5577483"/>
          </a:xfrm>
        </p:spPr>
        <p:txBody>
          <a:bodyPr>
            <a:normAutofit lnSpcReduction="10000"/>
          </a:bodyPr>
          <a:lstStyle/>
          <a:p>
            <a:pPr algn="just"/>
            <a:r>
              <a:rPr lang="it-IT" dirty="0" err="1"/>
              <a:t>Mircea</a:t>
            </a:r>
            <a:r>
              <a:rPr lang="it-IT" dirty="0"/>
              <a:t> </a:t>
            </a:r>
            <a:r>
              <a:rPr lang="it-IT" dirty="0" err="1"/>
              <a:t>Eliade</a:t>
            </a:r>
            <a:r>
              <a:rPr lang="it-IT" dirty="0"/>
              <a:t>, uno degli allievi preferiti di </a:t>
            </a:r>
            <a:r>
              <a:rPr lang="it-IT" dirty="0" err="1"/>
              <a:t>Ionescu</a:t>
            </a:r>
            <a:r>
              <a:rPr lang="it-IT" dirty="0"/>
              <a:t>, fu uno storico delle religioni</a:t>
            </a:r>
          </a:p>
          <a:p>
            <a:pPr algn="just"/>
            <a:r>
              <a:rPr lang="it-IT" dirty="0"/>
              <a:t>Interesse per le religioni orientali e il misticismo, visto in contrapposizione alla ragione</a:t>
            </a:r>
          </a:p>
          <a:p>
            <a:pPr algn="just"/>
            <a:r>
              <a:rPr lang="it-IT" dirty="0"/>
              <a:t>Opposizione fra Occidente razionale e Oriente mistico</a:t>
            </a:r>
          </a:p>
          <a:p>
            <a:pPr algn="just"/>
            <a:r>
              <a:rPr lang="it-IT" dirty="0"/>
              <a:t>Il cristianesimo è visto come un punto di contatto fra queste due dimensioni</a:t>
            </a:r>
          </a:p>
          <a:p>
            <a:pPr algn="just"/>
            <a:r>
              <a:rPr lang="it-IT" dirty="0"/>
              <a:t>Differenza iniziale fra Eliade e </a:t>
            </a:r>
            <a:r>
              <a:rPr lang="it-IT" dirty="0" err="1"/>
              <a:t>Ionescu</a:t>
            </a:r>
            <a:r>
              <a:rPr lang="it-IT" dirty="0"/>
              <a:t>: per il primo l’ortodossia non coincideva con l’«essere romeni», mentre per il secondo sì. Per Eliade l’essenza della </a:t>
            </a:r>
            <a:r>
              <a:rPr lang="it-IT" dirty="0" err="1"/>
              <a:t>romenità</a:t>
            </a:r>
            <a:r>
              <a:rPr lang="it-IT" dirty="0"/>
              <a:t> doveva ancora essere cercata e costruita</a:t>
            </a:r>
          </a:p>
          <a:p>
            <a:endParaRPr lang="it-IT" dirty="0"/>
          </a:p>
        </p:txBody>
      </p:sp>
    </p:spTree>
    <p:extLst>
      <p:ext uri="{BB962C8B-B14F-4D97-AF65-F5344CB8AC3E}">
        <p14:creationId xmlns:p14="http://schemas.microsoft.com/office/powerpoint/2010/main" val="4161282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47955" y="548681"/>
            <a:ext cx="10318459" cy="5577483"/>
          </a:xfrm>
        </p:spPr>
        <p:txBody>
          <a:bodyPr>
            <a:normAutofit fontScale="92500" lnSpcReduction="10000"/>
          </a:bodyPr>
          <a:lstStyle/>
          <a:p>
            <a:pPr algn="just"/>
            <a:r>
              <a:rPr lang="it-IT" dirty="0"/>
              <a:t>Cioran, nato in Transilvania, fu affascinato in particolare dalla filosofia tedesca della «crisi», da Schopenhauer a Nietzsche a </a:t>
            </a:r>
            <a:r>
              <a:rPr lang="it-IT" dirty="0" err="1"/>
              <a:t>Spengler</a:t>
            </a:r>
            <a:endParaRPr lang="it-IT" dirty="0"/>
          </a:p>
          <a:p>
            <a:pPr algn="just"/>
            <a:r>
              <a:rPr lang="it-IT" dirty="0"/>
              <a:t>Cioran si oppose al razionalismo ma inizialmente da una posizione a-politica</a:t>
            </a:r>
          </a:p>
          <a:p>
            <a:pPr algn="just"/>
            <a:r>
              <a:rPr lang="it-IT" dirty="0"/>
              <a:t>Il razionalismo è combattuto nel nome della difesa dell’identità individuale</a:t>
            </a:r>
          </a:p>
          <a:p>
            <a:pPr algn="just"/>
            <a:r>
              <a:rPr lang="it-IT" dirty="0"/>
              <a:t>Viaggio a Berlino dal 1933 al 1935, conversione politica ed infatuazione per il nazismo</a:t>
            </a:r>
          </a:p>
          <a:p>
            <a:pPr algn="just"/>
            <a:r>
              <a:rPr lang="it-IT" dirty="0"/>
              <a:t>Nel 1936 pubblica </a:t>
            </a:r>
            <a:r>
              <a:rPr lang="it-IT" i="1" dirty="0"/>
              <a:t>La trasfigurazione della Romania</a:t>
            </a:r>
            <a:r>
              <a:rPr lang="it-IT" dirty="0"/>
              <a:t>: il IV capitolo, intitolato «collettivismo nazionale», riprende le tesi dell’«antisemitismo sociale»</a:t>
            </a:r>
          </a:p>
        </p:txBody>
      </p:sp>
    </p:spTree>
    <p:extLst>
      <p:ext uri="{BB962C8B-B14F-4D97-AF65-F5344CB8AC3E}">
        <p14:creationId xmlns:p14="http://schemas.microsoft.com/office/powerpoint/2010/main" val="222198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97622" y="764705"/>
            <a:ext cx="10343625" cy="5361459"/>
          </a:xfrm>
        </p:spPr>
        <p:txBody>
          <a:bodyPr>
            <a:normAutofit/>
          </a:bodyPr>
          <a:lstStyle/>
          <a:p>
            <a:pPr algn="just"/>
            <a:r>
              <a:rPr lang="it-IT" sz="2400" dirty="0"/>
              <a:t>Il nazionalismo nasce generalmente come forma politica di opposizione</a:t>
            </a:r>
          </a:p>
          <a:p>
            <a:pPr algn="just"/>
            <a:r>
              <a:rPr lang="it-IT" sz="2400" dirty="0"/>
              <a:t>Per classificare i nazionalismi bisogna basarsi sul rapporto esistente fra un nazionalismo e lo Stato a cui si oppone o che vuole riformare</a:t>
            </a:r>
          </a:p>
          <a:p>
            <a:pPr algn="just"/>
            <a:r>
              <a:rPr lang="it-IT" sz="2400" dirty="0"/>
              <a:t>Una opposizione nazionalista può puntare a:</a:t>
            </a:r>
          </a:p>
          <a:p>
            <a:pPr marL="0" indent="0" algn="just">
              <a:buNone/>
            </a:pPr>
            <a:r>
              <a:rPr lang="it-IT" sz="2400" dirty="0"/>
              <a:t>	1) Separarsi da uno Stato esistente (separazione)</a:t>
            </a:r>
          </a:p>
          <a:p>
            <a:pPr marL="0" indent="0" algn="just">
              <a:buNone/>
            </a:pPr>
            <a:r>
              <a:rPr lang="it-IT" sz="2400" dirty="0"/>
              <a:t>	2) Riformarlo in senso nazionalista (riforma)</a:t>
            </a:r>
          </a:p>
          <a:p>
            <a:pPr marL="0" indent="0" algn="just">
              <a:buNone/>
            </a:pPr>
            <a:r>
              <a:rPr lang="it-IT" sz="2400" dirty="0"/>
              <a:t>	3) Unirlo ad altri Stati (unificazione)</a:t>
            </a:r>
          </a:p>
          <a:p>
            <a:pPr marL="0" indent="0" algn="just">
              <a:buNone/>
            </a:pPr>
            <a:endParaRPr lang="it-IT" sz="2400" dirty="0"/>
          </a:p>
          <a:p>
            <a:pPr algn="just"/>
            <a:r>
              <a:rPr lang="it-IT" sz="2400" dirty="0"/>
              <a:t>Lo Stato nei cui confronti si esercita l’opposizione può essere uno Stato non nazionale o uno Stato-nazione</a:t>
            </a:r>
          </a:p>
        </p:txBody>
      </p:sp>
    </p:spTree>
    <p:extLst>
      <p:ext uri="{BB962C8B-B14F-4D97-AF65-F5344CB8AC3E}">
        <p14:creationId xmlns:p14="http://schemas.microsoft.com/office/powerpoint/2010/main" val="308188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6679" y="838899"/>
            <a:ext cx="10259736" cy="5287265"/>
          </a:xfrm>
        </p:spPr>
        <p:txBody>
          <a:bodyPr/>
          <a:lstStyle/>
          <a:p>
            <a:pPr marL="0" indent="0" algn="just">
              <a:buNone/>
            </a:pPr>
            <a:r>
              <a:rPr lang="it-IT" dirty="0"/>
              <a:t>In base a queste coordinate, secondo </a:t>
            </a:r>
            <a:r>
              <a:rPr lang="it-IT" dirty="0" err="1"/>
              <a:t>Breuilly</a:t>
            </a:r>
            <a:r>
              <a:rPr lang="it-IT" dirty="0"/>
              <a:t>, il nazionalismo romeno di Transilvania è quindi definibile come un nazionalismo separatista da uno stato non nazionale (la </a:t>
            </a:r>
            <a:r>
              <a:rPr lang="it-IT" dirty="0" err="1"/>
              <a:t>Transleitania</a:t>
            </a:r>
            <a:r>
              <a:rPr lang="it-IT" dirty="0"/>
              <a:t>) fra XIX e XX secolo e poi come un nazionalismo riformatore di uno stato nazione (la Grande Romania) nel XX secolo</a:t>
            </a:r>
          </a:p>
          <a:p>
            <a:pPr marL="0" indent="0">
              <a:buNone/>
            </a:pPr>
            <a:endParaRPr lang="it-IT" dirty="0"/>
          </a:p>
        </p:txBody>
      </p:sp>
    </p:spTree>
    <p:extLst>
      <p:ext uri="{BB962C8B-B14F-4D97-AF65-F5344CB8AC3E}">
        <p14:creationId xmlns:p14="http://schemas.microsoft.com/office/powerpoint/2010/main" val="211326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dirty="0"/>
              <a:t>La questione nazionale in Transilvania nel primo dopoguerra</a:t>
            </a:r>
          </a:p>
        </p:txBody>
      </p:sp>
    </p:spTree>
    <p:extLst>
      <p:ext uri="{BB962C8B-B14F-4D97-AF65-F5344CB8AC3E}">
        <p14:creationId xmlns:p14="http://schemas.microsoft.com/office/powerpoint/2010/main" val="182646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Annessioni della Romania alla fine della</a:t>
            </a:r>
            <a:br>
              <a:rPr lang="it-IT" sz="2800" dirty="0"/>
            </a:br>
            <a:r>
              <a:rPr lang="it-IT" sz="2800" dirty="0"/>
              <a:t>Prima guerra mondiale</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988410" y="1600201"/>
            <a:ext cx="621518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9534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73123" y="692697"/>
            <a:ext cx="10201013" cy="5433467"/>
          </a:xfrm>
        </p:spPr>
        <p:txBody>
          <a:bodyPr/>
          <a:lstStyle/>
          <a:p>
            <a:pPr algn="just"/>
            <a:r>
              <a:rPr lang="it-IT" dirty="0"/>
              <a:t>Alla fine della guerra la Romania raddoppiò il proprio territorio con l’annessione delle regioni di Transilvania (con le regioni contigue di Banato, </a:t>
            </a:r>
            <a:r>
              <a:rPr lang="it-IT" dirty="0" err="1"/>
              <a:t>Crişana</a:t>
            </a:r>
            <a:r>
              <a:rPr lang="it-IT" dirty="0"/>
              <a:t> e </a:t>
            </a:r>
            <a:r>
              <a:rPr lang="it-IT" dirty="0" err="1"/>
              <a:t>Maramureş</a:t>
            </a:r>
            <a:r>
              <a:rPr lang="it-IT" dirty="0"/>
              <a:t>), </a:t>
            </a:r>
            <a:r>
              <a:rPr lang="it-IT" dirty="0" err="1"/>
              <a:t>Bucovina</a:t>
            </a:r>
            <a:r>
              <a:rPr lang="it-IT" dirty="0"/>
              <a:t> e </a:t>
            </a:r>
            <a:r>
              <a:rPr lang="it-IT" dirty="0" err="1"/>
              <a:t>Bessarabia</a:t>
            </a:r>
            <a:endParaRPr lang="it-IT" dirty="0"/>
          </a:p>
          <a:p>
            <a:pPr algn="just"/>
            <a:r>
              <a:rPr lang="it-IT" dirty="0"/>
              <a:t>Nella Grande Romania le minoranze etniche principali erano: ungheresi, tedeschi, ebrei, ruteni e ucraini, russi e bulgari</a:t>
            </a:r>
          </a:p>
        </p:txBody>
      </p:sp>
    </p:spTree>
    <p:extLst>
      <p:ext uri="{BB962C8B-B14F-4D97-AF65-F5344CB8AC3E}">
        <p14:creationId xmlns:p14="http://schemas.microsoft.com/office/powerpoint/2010/main" val="324873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Popolazione della Grande Romania</a:t>
            </a:r>
          </a:p>
        </p:txBody>
      </p:sp>
      <p:graphicFrame>
        <p:nvGraphicFramePr>
          <p:cNvPr id="4" name="Segnaposto contenuto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473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Popolazione della Transilvania</a:t>
            </a:r>
          </a:p>
        </p:txBody>
      </p:sp>
      <p:graphicFrame>
        <p:nvGraphicFramePr>
          <p:cNvPr id="4" name="Segnaposto contenuto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1880210"/>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1483</Words>
  <Application>Microsoft Office PowerPoint</Application>
  <PresentationFormat>Widescreen</PresentationFormat>
  <Paragraphs>81</Paragraphs>
  <Slides>24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24</vt:i4>
      </vt:variant>
    </vt:vector>
  </HeadingPairs>
  <TitlesOfParts>
    <vt:vector size="27" baseType="lpstr">
      <vt:lpstr>Arial</vt:lpstr>
      <vt:lpstr>Calibri</vt:lpstr>
      <vt:lpstr>1_Tema di Office</vt:lpstr>
      <vt:lpstr>John Breuilly, Il nazionalismo e lo stato, il Mulino, Bologna 1995 (Nationalism and the State, Manchester – New York 1993)</vt:lpstr>
      <vt:lpstr>Presentazione standard di PowerPoint</vt:lpstr>
      <vt:lpstr>Presentazione standard di PowerPoint</vt:lpstr>
      <vt:lpstr>Presentazione standard di PowerPoint</vt:lpstr>
      <vt:lpstr>La questione nazionale in Transilvania nel primo dopoguerra</vt:lpstr>
      <vt:lpstr>Annessioni della Romania alla fine della Prima guerra mondiale</vt:lpstr>
      <vt:lpstr>Presentazione standard di PowerPoint</vt:lpstr>
      <vt:lpstr>Popolazione della Grande Romania</vt:lpstr>
      <vt:lpstr>Popolazione della Transilvania</vt:lpstr>
      <vt:lpstr>Presentazione standard di PowerPoint</vt:lpstr>
      <vt:lpstr>Presentazione standard di PowerPoint</vt:lpstr>
      <vt:lpstr>Presentazione standard di PowerPoint</vt:lpstr>
      <vt:lpstr>Teorizzazioni comparative sul fenomeno fascista</vt:lpstr>
      <vt:lpstr>Roger Griffin, The Nature of Fascism, 1991</vt:lpstr>
      <vt:lpstr>Presentazione standard di PowerPoint</vt:lpstr>
      <vt:lpstr>Stanley G. Payne, Il fascismo. Origini, storia e declino delle dittature che si sono imposte tra le due guerre, 2006 (I ed. or. 1995)</vt:lpstr>
      <vt:lpstr>Il mondo della cultura e il nazionalismo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SANTORO STEFANO</dc:creator>
  <cp:lastModifiedBy>SANTORO STEFANO</cp:lastModifiedBy>
  <cp:revision>1</cp:revision>
  <dcterms:created xsi:type="dcterms:W3CDTF">2024-11-26T08:21:00Z</dcterms:created>
  <dcterms:modified xsi:type="dcterms:W3CDTF">2024-11-26T08:22:17Z</dcterms:modified>
</cp:coreProperties>
</file>