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46"/>
  </p:notesMasterIdLst>
  <p:sldIdLst>
    <p:sldId id="295" r:id="rId3"/>
    <p:sldId id="304" r:id="rId4"/>
    <p:sldId id="296" r:id="rId5"/>
    <p:sldId id="297" r:id="rId6"/>
    <p:sldId id="310" r:id="rId7"/>
    <p:sldId id="258" r:id="rId8"/>
    <p:sldId id="302" r:id="rId9"/>
    <p:sldId id="311" r:id="rId10"/>
    <p:sldId id="298" r:id="rId11"/>
    <p:sldId id="299" r:id="rId12"/>
    <p:sldId id="266" r:id="rId13"/>
    <p:sldId id="259" r:id="rId14"/>
    <p:sldId id="301" r:id="rId15"/>
    <p:sldId id="265" r:id="rId16"/>
    <p:sldId id="306" r:id="rId17"/>
    <p:sldId id="267" r:id="rId18"/>
    <p:sldId id="307" r:id="rId19"/>
    <p:sldId id="308" r:id="rId20"/>
    <p:sldId id="312" r:id="rId21"/>
    <p:sldId id="268" r:id="rId22"/>
    <p:sldId id="271" r:id="rId23"/>
    <p:sldId id="315" r:id="rId24"/>
    <p:sldId id="273" r:id="rId25"/>
    <p:sldId id="316" r:id="rId26"/>
    <p:sldId id="274" r:id="rId27"/>
    <p:sldId id="275" r:id="rId28"/>
    <p:sldId id="276" r:id="rId29"/>
    <p:sldId id="277" r:id="rId30"/>
    <p:sldId id="278" r:id="rId31"/>
    <p:sldId id="280" r:id="rId32"/>
    <p:sldId id="281" r:id="rId33"/>
    <p:sldId id="282" r:id="rId34"/>
    <p:sldId id="284" r:id="rId35"/>
    <p:sldId id="285" r:id="rId36"/>
    <p:sldId id="286" r:id="rId37"/>
    <p:sldId id="288" r:id="rId38"/>
    <p:sldId id="676" r:id="rId39"/>
    <p:sldId id="290" r:id="rId40"/>
    <p:sldId id="292" r:id="rId41"/>
    <p:sldId id="313" r:id="rId42"/>
    <p:sldId id="435" r:id="rId43"/>
    <p:sldId id="432" r:id="rId44"/>
    <p:sldId id="433" r:id="rId4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29"/>
    <p:restoredTop sz="94648"/>
  </p:normalViewPr>
  <p:slideViewPr>
    <p:cSldViewPr>
      <p:cViewPr varScale="1">
        <p:scale>
          <a:sx n="117" d="100"/>
          <a:sy n="117" d="100"/>
        </p:scale>
        <p:origin x="1720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76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DDEF90-352A-407A-A0AD-20ED8A126D9D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787777-C069-4CA8-9C7A-364BD6A8DCBF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FACC43-C9F7-4A84-BB73-15AFE4E2FF76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8D5F71-88AB-4624-9629-C06F2ED0ECB2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E96EC1-ADF1-4C5D-9D03-66A5A69D9FC2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C133D-335F-4131-99F4-B9543D0B860D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E7679C-E0B4-44B8-B12D-C62F5656AD09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AA1B8B-0B22-4A41-BB83-0460D0C64607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9DBE71-73B0-4146-95BF-A4283A854181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66FFD4-7F4B-442E-9D76-A6CB24D2A62B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ABAAE32-992E-46F4-9B50-55F0016C132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984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FBA73F-82B4-428F-9D17-2917BE33D020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4D522F-53C6-44ED-AFB7-01F896874052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BE2567-022B-43B1-A2BF-DE0D6F6DF56C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2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0802E8-6E63-45DE-9E72-D3627ACFCF8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882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73E92-251F-4EE0-A4E8-07BE28B5412E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F47848-3A44-4C34-B751-61511BFCFAD2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6EFA46-CFFC-41FB-9C00-1E9580CDF535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259538-D244-47FF-8B4B-6C978EEAE61C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D3EB8C-C2E3-432B-B283-96DCCD7802A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DD202-1244-4B8E-97B9-2238590EA513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93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56721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259986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751681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566369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623795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2183721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0764628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702422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957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440231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245293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541812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405306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281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150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75A1DA5-D541-0373-0A8A-377B06AEA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3F8964-51C1-1F1A-88D5-8A2CF5A4D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83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056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1" r:id="rId17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E9C98C-3F81-164E-BAA5-9530FE88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GABBIA TORACICA</a:t>
            </a:r>
          </a:p>
        </p:txBody>
      </p:sp>
    </p:spTree>
    <p:extLst>
      <p:ext uri="{BB962C8B-B14F-4D97-AF65-F5344CB8AC3E}">
        <p14:creationId xmlns:p14="http://schemas.microsoft.com/office/powerpoint/2010/main" val="2834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24921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9899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3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della GABBIA TORACICA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3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del TORACE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9144000" cy="4968899"/>
          </a:xfrm>
          <a:ln/>
        </p:spPr>
        <p:txBody>
          <a:bodyPr/>
          <a:lstStyle/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COSTO-VERTEBRALI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STERNALI</a:t>
            </a:r>
          </a:p>
          <a:p>
            <a:pPr marL="336550" indent="-33655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INTERVERTEBRALI </a:t>
            </a:r>
          </a:p>
          <a:p>
            <a:pPr marL="0" indent="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  (descritte nella Colonna Vertebrale)</a:t>
            </a:r>
          </a:p>
        </p:txBody>
      </p:sp>
    </p:spTree>
    <p:extLst>
      <p:ext uri="{BB962C8B-B14F-4D97-AF65-F5344CB8AC3E}">
        <p14:creationId xmlns:p14="http://schemas.microsoft.com/office/powerpoint/2010/main" val="905849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6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119610" y="1174114"/>
            <a:ext cx="6749999" cy="4613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67180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STERNALI</a:t>
            </a:r>
            <a:b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 Light" panose="02000604030000020004" pitchFamily="2" charset="77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9572" y="1268412"/>
            <a:ext cx="7704856" cy="55895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MANUBRIO-STERNALE: SINFISI con DISCO FIBRO-CARTILAGINEO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XIFO-STERNALE (SINCONDROSI)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Con il passare dell’ età, queste articolazioni ossificano divenendo delle SINOSTOSI.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1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84976" cy="6264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4619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GABBIA TORACICA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Light" panose="02000604030000020004" pitchFamily="2" charset="77"/>
              </a:rPr>
              <a:t>I movimenti inerenti la GABBIA TORACICA, seppure individualmente minimi nelle singole articolazioni, consentono tuttavia gli INDISPENSABILI MOVIMENTI negli ATTI RESPIRATORI (Inspirazione ed Espirazione)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97616" y="353700"/>
            <a:ext cx="7491643" cy="5520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4526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5438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45E38-4F8F-1B43-A14C-24CDD729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TRONCO</a:t>
            </a:r>
          </a:p>
        </p:txBody>
      </p:sp>
    </p:spTree>
    <p:extLst>
      <p:ext uri="{BB962C8B-B14F-4D97-AF65-F5344CB8AC3E}">
        <p14:creationId xmlns:p14="http://schemas.microsoft.com/office/powerpoint/2010/main" val="266639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404664"/>
            <a:ext cx="7056784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356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-221952"/>
            <a:ext cx="84582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Light" panose="02000604030000020004" pitchFamily="2" charset="77"/>
              </a:rPr>
              <a:t>MUSCOLI DEL TRONCO</a:t>
            </a:r>
            <a:r>
              <a:rPr lang="it-IT" altLang="it-IT" sz="3600" dirty="0">
                <a:solidFill>
                  <a:schemeClr val="tx1"/>
                </a:solidFill>
                <a:latin typeface="Copperplate Light" panose="02000604030000020004" pitchFamily="2" charset="77"/>
              </a:rPr>
              <a:t>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692696"/>
            <a:ext cx="8801100" cy="4876800"/>
          </a:xfrm>
          <a:ln/>
        </p:spPr>
        <p:txBody>
          <a:bodyPr/>
          <a:lstStyle/>
          <a:p>
            <a:pPr indent="-336550">
              <a:lnSpc>
                <a:spcPct val="90000"/>
              </a:lnSpc>
              <a:spcBef>
                <a:spcPts val="9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Vanno a costituire le pareti :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TORACICHE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ADDOMINALE: ANTERO-LATERALE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                             POSTERIORE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PAVIMENTO PELVICO e PERINEO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Provvedono a separare la CAVITÀ TORACICA dalla CAVITÀ ADDOMINOPELVICA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Fungono anche da connessione con gli 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ARTI SUPERIORI ed INFERIORI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685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TORACE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5257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Si possono suddividere in: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DIAFRAMMA </a:t>
            </a: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INTRINSECI DEL TORACE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TORACO-APPENDICOLARI: CONNETTONO LA PARTE ANTERO-LATERALE DEL TORACE ALL’ ARTO SUPERIORE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SPINO-APPENDICOLARI: CONNETTONO L’ ARTO SUPERIORE CON IL DORSO, ovvero SIA LA </a:t>
            </a:r>
            <a:r>
              <a:rPr lang="it-IT" altLang="it-IT" sz="2600" b="1" i="1" dirty="0">
                <a:solidFill>
                  <a:schemeClr val="tx1"/>
                </a:solidFill>
                <a:latin typeface="Chalkboard" panose="03050602040202020205" pitchFamily="66" charset="77"/>
              </a:rPr>
              <a:t>PORZIONE TORACICA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 sia </a:t>
            </a:r>
            <a:r>
              <a:rPr lang="it-IT" altLang="it-IT" sz="2600" b="1" i="1" dirty="0">
                <a:solidFill>
                  <a:schemeClr val="tx1"/>
                </a:solidFill>
                <a:latin typeface="Chalkboard" panose="03050602040202020205" pitchFamily="66" charset="77"/>
              </a:rPr>
              <a:t>ADDOMINALE posteriore del TRONCO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6821108" cy="61926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58570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23528" y="1484784"/>
          <a:ext cx="8726181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8726181" cy="3672408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3783" y="188640"/>
            <a:ext cx="771907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TRASVERSO del TORACE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4B9EC-CA60-E944-AD14-17804D09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DIAFRAMMA</a:t>
            </a:r>
          </a:p>
        </p:txBody>
      </p:sp>
    </p:spTree>
    <p:extLst>
      <p:ext uri="{BB962C8B-B14F-4D97-AF65-F5344CB8AC3E}">
        <p14:creationId xmlns:p14="http://schemas.microsoft.com/office/powerpoint/2010/main" val="3307854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9916" y="66675"/>
            <a:ext cx="89916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Gurmukhi MN" panose="02020600050405020304" pitchFamily="18" charset="0"/>
                <a:cs typeface="Gurmukhi MN" panose="02020600050405020304" pitchFamily="18" charset="0"/>
              </a:rPr>
              <a:t>DIAFRAMMA: VISIONE SUPERIORE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908050"/>
          <a:ext cx="4648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8200" cy="4105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2825750"/>
          <a:ext cx="4495800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25750"/>
                        <a:ext cx="4495800" cy="4032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8392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DIAFRAMMA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5616" y="914400"/>
            <a:ext cx="6984776" cy="4648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CENTRO APONEUROTICO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o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CENTRO FRENICO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PORZIONE CARNOSA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latin typeface="Arial Black" panose="020B0A04020102020204" pitchFamily="34" charset="0"/>
              </a:rPr>
              <a:t>LOMBARE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: CONSTA DEI PILASTRI  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MEDIALE, INTERMEDIO e LATERALE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	-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COSTALE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STERNALE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07504" y="1496418"/>
          <a:ext cx="9210352" cy="5361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496418"/>
                        <a:ext cx="9210352" cy="536158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915816" y="0"/>
            <a:ext cx="308319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DIAFRAMMA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848684" y="530187"/>
            <a:ext cx="521745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VISIONE INFERIORE</a:t>
            </a:r>
          </a:p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VERSANTE ADDOMINALE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25B6AAC-5ECD-894E-B9EA-BF8BED1A2140}"/>
              </a:ext>
            </a:extLst>
          </p:cNvPr>
          <p:cNvSpPr/>
          <p:nvPr/>
        </p:nvSpPr>
        <p:spPr bwMode="auto">
          <a:xfrm>
            <a:off x="7751340" y="5373216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7F6F9E9-F409-234F-B8CB-A082914F2E1D}"/>
              </a:ext>
            </a:extLst>
          </p:cNvPr>
          <p:cNvSpPr/>
          <p:nvPr/>
        </p:nvSpPr>
        <p:spPr bwMode="auto">
          <a:xfrm>
            <a:off x="126504" y="5374580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C0C5AB-817B-444B-A529-0C9340E2B6CC}"/>
              </a:ext>
            </a:extLst>
          </p:cNvPr>
          <p:cNvSpPr/>
          <p:nvPr/>
        </p:nvSpPr>
        <p:spPr bwMode="auto">
          <a:xfrm>
            <a:off x="7632848" y="5685255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640"/>
            <a:ext cx="87630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DIAFRAMMA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LOMBARE (1)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0552" y="1196752"/>
            <a:ext cx="8424936" cy="5334000"/>
          </a:xfrm>
          <a:ln/>
        </p:spPr>
        <p:txBody>
          <a:bodyPr/>
          <a:lstStyle/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MEDIALE DESTRO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si inserisce ai CORPI VERTEBRALI tra L2 ed L4</a:t>
            </a: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600" b="1" dirty="0">
              <a:solidFill>
                <a:srgbClr val="FF0033"/>
              </a:solidFill>
              <a:latin typeface="Arial" panose="020B0604020202020204" pitchFamily="34" charset="0"/>
            </a:endParaRP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MEDIALE SINISTRO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si inserisce ai CORPI VERTEBRALI tra L3 ed L4</a:t>
            </a: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indent="-336550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Vanno a formare :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80000"/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ORIFIZIO AORTICO</a:t>
            </a:r>
            <a:endParaRPr lang="it-IT" altLang="it-IT" sz="26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80000"/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ORIFIZIO ESOFAGEO</a:t>
            </a:r>
            <a:endParaRPr lang="it-IT" altLang="it-IT" sz="26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868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DIAFRAMMA</a:t>
            </a:r>
            <a:b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PORZIONE LOMBARE (2)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836712"/>
            <a:ext cx="8591872" cy="5181600"/>
          </a:xfrm>
          <a:ln/>
        </p:spPr>
        <p:txBody>
          <a:bodyPr/>
          <a:lstStyle/>
          <a:p>
            <a:pPr marL="6350" indent="0">
              <a:buClr>
                <a:schemeClr val="tx1"/>
              </a:buClr>
              <a:buSzPct val="8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u="sng" dirty="0">
              <a:latin typeface="Arial" panose="020B0604020202020204" pitchFamily="34" charset="0"/>
            </a:endParaRPr>
          </a:p>
          <a:p>
            <a:pPr marL="6350" indent="0">
              <a:buClr>
                <a:schemeClr val="tx1"/>
              </a:buClr>
              <a:buSzPct val="8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-    </a:t>
            </a:r>
            <a:r>
              <a:rPr lang="it-IT" altLang="it-IT" sz="2600" b="1" u="sng" dirty="0">
                <a:solidFill>
                  <a:schemeClr val="tx1"/>
                </a:solidFill>
                <a:latin typeface="Chalkboard" panose="03050602040202020205" pitchFamily="66" charset="77"/>
              </a:rPr>
              <a:t>PILASTRO INTERMEDIO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:</a:t>
            </a:r>
            <a:r>
              <a:rPr lang="it-IT" alt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inserito a L3</a:t>
            </a: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u="sng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LATERALE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inserisce al PROCESSO COSTIFORME della 2° LOMBARE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. Con il PILASTRO INTERMEDIO forma: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* ARCATA DELLO MUSCOLO GRANDE PSOAS:   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 tra L1 e L2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Con la PORZIONE COSTALE della 12a Costa: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* ARCATA del QUADRATO DEI LOMBI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72481" y="528340"/>
            <a:ext cx="6420445" cy="5813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1243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106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DIAFRAMMA</a:t>
            </a:r>
            <a:b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PORZIONE COSTALE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447800"/>
            <a:ext cx="7992888" cy="2413248"/>
          </a:xfrm>
          <a:ln/>
        </p:spPr>
        <p:txBody>
          <a:bodyPr/>
          <a:lstStyle/>
          <a:p>
            <a:pPr marL="336550" indent="-33655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Si inserisce alle COSTE dalla 7° alla 12° e tali inserzioni sono in comune con MUSCOLO TRASVERSO ADDOME della Parete Addominale Antero-Laterale</a:t>
            </a:r>
          </a:p>
          <a:p>
            <a:pPr marL="0" indent="0" algn="ctr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PORZIONE STERNALE</a:t>
            </a:r>
          </a:p>
          <a:p>
            <a:pPr marL="0" indent="0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inserisce al PROCESSO XIFOIDEO DELLO STERNO</a:t>
            </a:r>
          </a:p>
          <a:p>
            <a:pPr marL="0" indent="0" algn="ctr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41313" indent="-336550"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u="sng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" panose="03050602040202020205" pitchFamily="66" charset="77"/>
              </a:rPr>
              <a:t>DIAFRAMMA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692696"/>
            <a:ext cx="7920880" cy="5257800"/>
          </a:xfrm>
          <a:ln/>
        </p:spPr>
        <p:txBody>
          <a:bodyPr/>
          <a:lstStyle/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INNERVAZIONE MOTRICE SOMATICA: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- NERVO FRENICO del PLESSO CERVICALE 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  (C3 – C5)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AZIONE: con la sua contrazione si abbassa ed aumenta il VOLUME della GABBIA TORACICA (MUSCOLO INSPIRATORIO)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75247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ESTRINSECI del TORACE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5486400"/>
          </a:xfrm>
          <a:ln/>
        </p:spPr>
        <p:txBody>
          <a:bodyPr/>
          <a:lstStyle/>
          <a:p>
            <a:pPr indent="-336550">
              <a:buClrTx/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latin typeface="Arial Black" panose="020B0A04020102020204" pitchFamily="34" charset="0"/>
              </a:rPr>
              <a:t>	 </a:t>
            </a:r>
            <a:r>
              <a:rPr lang="it-IT" alt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Si possono suddividere in:</a:t>
            </a:r>
          </a:p>
          <a:p>
            <a:pPr indent="-336550">
              <a:buClrTx/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solidFill>
                <a:srgbClr val="99FF33"/>
              </a:solidFill>
              <a:latin typeface="Arial Black" panose="020B0A04020102020204" pitchFamily="34" charset="0"/>
            </a:endParaRPr>
          </a:p>
          <a:p>
            <a:pPr marL="33655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" panose="03050602040202020205" pitchFamily="66" charset="77"/>
              </a:rPr>
              <a:t>MUSCOLI TORACO-APPENDICOLARI</a:t>
            </a:r>
          </a:p>
          <a:p>
            <a:pPr indent="-336550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655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SPINO-APPENDICOLARI</a:t>
            </a:r>
          </a:p>
          <a:p>
            <a:pPr indent="-336550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SPINO-COSTALI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</a:rPr>
              <a:t>MUSCOLI PETTORALI e SUCCLAVIO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138"/>
            <a:ext cx="9144000" cy="59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32048"/>
            <a:ext cx="7772400" cy="658813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MUSCOLO DENTATO ANTERIORE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259632" y="678463"/>
          <a:ext cx="6983908" cy="61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678463"/>
                        <a:ext cx="6983908" cy="617953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MM. TORACOAPPENDICOLARI: ORIGINI ed INSERZIONI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00150"/>
            <a:ext cx="83058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MM. TRAPEZIO e GRANDE DORSALE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72000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633788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732.gif">
            <a:extLst>
              <a:ext uri="{FF2B5EF4-FFF2-40B4-BE49-F238E27FC236}">
                <a16:creationId xmlns:a16="http://schemas.microsoft.com/office/drawing/2014/main" id="{58BEA9D1-FEB5-B789-B611-61858B130FE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1700" b="14328"/>
          <a:stretch/>
        </p:blipFill>
        <p:spPr>
          <a:xfrm>
            <a:off x="1475656" y="8620"/>
            <a:ext cx="6336704" cy="684076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33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MM. ROMBOIDI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019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692275" y="976313"/>
          <a:ext cx="6424613" cy="588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09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76313"/>
                        <a:ext cx="6424613" cy="58816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86691" y="0"/>
            <a:ext cx="7413482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 SPINOAPPENDICOLARI e </a:t>
            </a:r>
          </a:p>
          <a:p>
            <a:pPr algn="ctr"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SPINOCOSTALI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5F2CE8C-97B6-FD48-93DC-C0A342477A22}"/>
              </a:ext>
            </a:extLst>
          </p:cNvPr>
          <p:cNvSpPr/>
          <p:nvPr/>
        </p:nvSpPr>
        <p:spPr bwMode="auto">
          <a:xfrm>
            <a:off x="1692275" y="1700808"/>
            <a:ext cx="1871613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15FDD9E-CD9A-B74E-9DEC-8A8798929E16}"/>
              </a:ext>
            </a:extLst>
          </p:cNvPr>
          <p:cNvSpPr/>
          <p:nvPr/>
        </p:nvSpPr>
        <p:spPr bwMode="auto">
          <a:xfrm>
            <a:off x="6245275" y="4725144"/>
            <a:ext cx="1871613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15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80555" y="706933"/>
            <a:ext cx="5804297" cy="5456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88405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5" name="image19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94" y="146173"/>
            <a:ext cx="8472214" cy="264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0.tif">
            <a:extLst>
              <a:ext uri="{FF2B5EF4-FFF2-40B4-BE49-F238E27FC236}">
                <a16:creationId xmlns:a16="http://schemas.microsoft.com/office/drawing/2014/main" id="{D5CA08EF-3A63-0F48-AFB9-C893881EBAD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46" y="2792076"/>
            <a:ext cx="8481962" cy="36630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862BD54-4AB7-4E4B-99B5-9F0869A0937B}"/>
              </a:ext>
            </a:extLst>
          </p:cNvPr>
          <p:cNvSpPr/>
          <p:nvPr/>
        </p:nvSpPr>
        <p:spPr>
          <a:xfrm>
            <a:off x="6300192" y="620688"/>
            <a:ext cx="936104" cy="216024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DA45AC3-4B4C-EE41-9D16-8426E757F979}"/>
              </a:ext>
            </a:extLst>
          </p:cNvPr>
          <p:cNvSpPr/>
          <p:nvPr/>
        </p:nvSpPr>
        <p:spPr>
          <a:xfrm>
            <a:off x="6263084" y="1469125"/>
            <a:ext cx="936104" cy="216024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358C2B5-11AE-1247-8D69-3C335BFDCD15}"/>
              </a:ext>
            </a:extLst>
          </p:cNvPr>
          <p:cNvSpPr/>
          <p:nvPr/>
        </p:nvSpPr>
        <p:spPr>
          <a:xfrm>
            <a:off x="6300192" y="6093296"/>
            <a:ext cx="1080120" cy="144016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7110DB3-CBEC-134B-8497-A93D49A4963D}"/>
              </a:ext>
            </a:extLst>
          </p:cNvPr>
          <p:cNvSpPr/>
          <p:nvPr/>
        </p:nvSpPr>
        <p:spPr>
          <a:xfrm>
            <a:off x="289372" y="4149080"/>
            <a:ext cx="1042268" cy="648072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8CF9BB-9BED-C040-958C-9390BBE1AC43}"/>
              </a:ext>
            </a:extLst>
          </p:cNvPr>
          <p:cNvSpPr txBox="1"/>
          <p:nvPr/>
        </p:nvSpPr>
        <p:spPr>
          <a:xfrm>
            <a:off x="6511277" y="848916"/>
            <a:ext cx="1375822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59A92E-5BCA-2F4D-9779-22814E9DDD8E}"/>
              </a:ext>
            </a:extLst>
          </p:cNvPr>
          <p:cNvSpPr txBox="1"/>
          <p:nvPr/>
        </p:nvSpPr>
        <p:spPr>
          <a:xfrm>
            <a:off x="6582850" y="1705545"/>
            <a:ext cx="130689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ES</a:t>
            </a: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PIRATORIO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201BA7-BDD6-F24B-84B1-90CC7E3808EB}"/>
              </a:ext>
            </a:extLst>
          </p:cNvPr>
          <p:cNvSpPr txBox="1"/>
          <p:nvPr/>
        </p:nvSpPr>
        <p:spPr>
          <a:xfrm>
            <a:off x="6410126" y="3832135"/>
            <a:ext cx="911463" cy="253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05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ES</a:t>
            </a:r>
            <a:r>
              <a:rPr kumimoji="0" lang="it-IT" sz="105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PIRATORI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2B1645-8AFB-0743-B603-BED1E3BACBF9}"/>
              </a:ext>
            </a:extLst>
          </p:cNvPr>
          <p:cNvSpPr txBox="1"/>
          <p:nvPr/>
        </p:nvSpPr>
        <p:spPr>
          <a:xfrm>
            <a:off x="6330648" y="4351448"/>
            <a:ext cx="1070417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AEB2F1-8A81-EA42-A15C-F521EEFC96BE}"/>
              </a:ext>
            </a:extLst>
          </p:cNvPr>
          <p:cNvSpPr txBox="1"/>
          <p:nvPr/>
        </p:nvSpPr>
        <p:spPr>
          <a:xfrm>
            <a:off x="7408948" y="6011417"/>
            <a:ext cx="130689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ES</a:t>
            </a: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PIRATORIO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1A545F4-0A69-5343-A22D-FC3087591A3B}"/>
              </a:ext>
            </a:extLst>
          </p:cNvPr>
          <p:cNvSpPr/>
          <p:nvPr/>
        </p:nvSpPr>
        <p:spPr>
          <a:xfrm>
            <a:off x="2195736" y="5085184"/>
            <a:ext cx="432048" cy="144016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A6E20E6-8E1A-D54F-B0CE-F6DE9349DE7C}"/>
              </a:ext>
            </a:extLst>
          </p:cNvPr>
          <p:cNvSpPr txBox="1"/>
          <p:nvPr/>
        </p:nvSpPr>
        <p:spPr>
          <a:xfrm>
            <a:off x="6756303" y="2394403"/>
            <a:ext cx="123636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FD2CEB-EF79-124E-903A-7F095275FE97}"/>
              </a:ext>
            </a:extLst>
          </p:cNvPr>
          <p:cNvSpPr txBox="1"/>
          <p:nvPr/>
        </p:nvSpPr>
        <p:spPr>
          <a:xfrm>
            <a:off x="6892815" y="3025591"/>
            <a:ext cx="123636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D145B15-0B9C-034B-A2CC-CD979EF0BC6C}"/>
              </a:ext>
            </a:extLst>
          </p:cNvPr>
          <p:cNvSpPr/>
          <p:nvPr/>
        </p:nvSpPr>
        <p:spPr>
          <a:xfrm>
            <a:off x="6263084" y="4904489"/>
            <a:ext cx="1549276" cy="220615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E90C74-6E31-4249-AC8F-89E590EEC5D8}"/>
              </a:ext>
            </a:extLst>
          </p:cNvPr>
          <p:cNvSpPr txBox="1"/>
          <p:nvPr/>
        </p:nvSpPr>
        <p:spPr>
          <a:xfrm>
            <a:off x="6052907" y="3845932"/>
            <a:ext cx="175945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77194524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0A363-32C4-B642-8A4C-460B3B5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QUADRO SINTETICO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DEI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INSPIRATORI ED ESPIRATORI</a:t>
            </a:r>
          </a:p>
        </p:txBody>
      </p:sp>
    </p:spTree>
    <p:extLst>
      <p:ext uri="{BB962C8B-B14F-4D97-AF65-F5344CB8AC3E}">
        <p14:creationId xmlns:p14="http://schemas.microsoft.com/office/powerpoint/2010/main" val="3402146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INSPIRATORI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5256584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STERNO-CLEIDO-MASTOIDEO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SCALENI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INTERCOSTALI ESTERNI ed ELEVATORI DELLE COSTE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DIAFRAMMA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coinvolti anche il Grande e Piccolo Pettorale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5234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81" y="-222573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48680"/>
            <a:ext cx="7632848" cy="545871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INTERCOSTALI INTERNI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SOTTOCOSTALI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DELL’ ADDOME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 ADDOME</a:t>
            </a:r>
          </a:p>
          <a:p>
            <a:pPr marL="187517" indent="0">
              <a:buNone/>
            </a:pPr>
            <a:r>
              <a:rPr lang="it-IT" sz="2000" b="1">
                <a:solidFill>
                  <a:schemeClr val="tx1"/>
                </a:solidFill>
                <a:latin typeface="Copperplate" panose="02000504000000020004" pitchFamily="2" charset="77"/>
              </a:rPr>
              <a:t>N</a:t>
            </a:r>
            <a:r>
              <a:rPr 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.B.: INTERVENGONO SOLTANTO NELL’ ESPIRAZIONE FORZATA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411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EA3D-61CA-6845-8088-8F036EEB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STERNO</a:t>
            </a:r>
          </a:p>
        </p:txBody>
      </p:sp>
    </p:spTree>
    <p:extLst>
      <p:ext uri="{BB962C8B-B14F-4D97-AF65-F5344CB8AC3E}">
        <p14:creationId xmlns:p14="http://schemas.microsoft.com/office/powerpoint/2010/main" val="189065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04248" y="2468416"/>
            <a:ext cx="2229599" cy="122413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2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5A19E6-959F-0C47-94E7-5CF80F8AB1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" y="-14935"/>
            <a:ext cx="493236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4115F-60C5-1842-8372-FAC1314403C0}"/>
              </a:ext>
            </a:extLst>
          </p:cNvPr>
          <p:cNvSpPr txBox="1"/>
          <p:nvPr/>
        </p:nvSpPr>
        <p:spPr>
          <a:xfrm>
            <a:off x="3803185" y="2952400"/>
            <a:ext cx="21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STERNO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476672"/>
            <a:ext cx="5040560" cy="5760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8681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606732-3F4E-A041-87F2-93DEBB2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COSTE</a:t>
            </a:r>
          </a:p>
        </p:txBody>
      </p:sp>
    </p:spTree>
    <p:extLst>
      <p:ext uri="{BB962C8B-B14F-4D97-AF65-F5344CB8AC3E}">
        <p14:creationId xmlns:p14="http://schemas.microsoft.com/office/powerpoint/2010/main" val="164881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7945263" cy="4789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5052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13013</TotalTime>
  <Words>951</Words>
  <Application>Microsoft Macintosh PowerPoint</Application>
  <PresentationFormat>Presentazione su schermo (4:3)</PresentationFormat>
  <Paragraphs>159</Paragraphs>
  <Slides>43</Slides>
  <Notes>22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43</vt:i4>
      </vt:variant>
    </vt:vector>
  </HeadingPairs>
  <TitlesOfParts>
    <vt:vector size="58" baseType="lpstr">
      <vt:lpstr>Arial</vt:lpstr>
      <vt:lpstr>Arial Black</vt:lpstr>
      <vt:lpstr>Chalkboard</vt:lpstr>
      <vt:lpstr>Cooper Black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Default</vt:lpstr>
      <vt:lpstr>GABBIA TORACICA</vt:lpstr>
      <vt:lpstr>Presentazione standard di PowerPoint</vt:lpstr>
      <vt:lpstr>Presentazione standard di PowerPoint</vt:lpstr>
      <vt:lpstr>Presentazione standard di PowerPoint</vt:lpstr>
      <vt:lpstr>STERNO</vt:lpstr>
      <vt:lpstr>Presentazione standard di PowerPoint</vt:lpstr>
      <vt:lpstr>Presentazione standard di PowerPoint</vt:lpstr>
      <vt:lpstr>COSTE</vt:lpstr>
      <vt:lpstr>Presentazione standard di PowerPoint</vt:lpstr>
      <vt:lpstr>Presentazione standard di PowerPoint</vt:lpstr>
      <vt:lpstr>ARTICOLAZIONI della GABBIA TORACICA</vt:lpstr>
      <vt:lpstr>ARTICOLAZIONI del TORACE</vt:lpstr>
      <vt:lpstr>Presentazione standard di PowerPoint</vt:lpstr>
      <vt:lpstr>ARTICOLAZIONI STERNALI </vt:lpstr>
      <vt:lpstr>Presentazione standard di PowerPoint</vt:lpstr>
      <vt:lpstr>MOVIMENTI della GABBIA TORACICA</vt:lpstr>
      <vt:lpstr>Presentazione standard di PowerPoint</vt:lpstr>
      <vt:lpstr>Presentazione standard di PowerPoint</vt:lpstr>
      <vt:lpstr>MUSCOLI DEL TRONCO</vt:lpstr>
      <vt:lpstr>MUSCOLI DEL TRONCO </vt:lpstr>
      <vt:lpstr>MUSCOLI DEL TORACE</vt:lpstr>
      <vt:lpstr>Presentazione standard di PowerPoint</vt:lpstr>
      <vt:lpstr>Presentazione standard di PowerPoint</vt:lpstr>
      <vt:lpstr>DIAFRAMMA</vt:lpstr>
      <vt:lpstr>DIAFRAMMA: VISIONE SUPERIORE</vt:lpstr>
      <vt:lpstr>DIAFRAMMA</vt:lpstr>
      <vt:lpstr>Presentazione standard di PowerPoint</vt:lpstr>
      <vt:lpstr>DIAFRAMMA PORZIONE LOMBARE (1)</vt:lpstr>
      <vt:lpstr>DIAFRAMMA PORZIONE LOMBARE (2)</vt:lpstr>
      <vt:lpstr>DIAFRAMMA PORZIONE COSTALE</vt:lpstr>
      <vt:lpstr>DIAFRAMMA </vt:lpstr>
      <vt:lpstr>MUSCOLI  ESTRINSECI del TORACE</vt:lpstr>
      <vt:lpstr>MUSCOLI PETTORALI e SUCCLAVIO</vt:lpstr>
      <vt:lpstr>MUSCOLO DENTATO ANTERIORE</vt:lpstr>
      <vt:lpstr>MM. TORACOAPPENDICOLARI: ORIGINI ed INSERZIONI</vt:lpstr>
      <vt:lpstr>MM. TRAPEZIO e GRANDE DORSALE</vt:lpstr>
      <vt:lpstr>Presentazione standard di PowerPoint</vt:lpstr>
      <vt:lpstr>MM. ROMBOIDI</vt:lpstr>
      <vt:lpstr>Presentazione standard di PowerPoint</vt:lpstr>
      <vt:lpstr>Presentazione standard di PowerPoint</vt:lpstr>
      <vt:lpstr>QUADRO SINTETICO DEI MUSCOLI INSPIRATORI ED ESPIRATORI</vt:lpstr>
      <vt:lpstr>MUSCOLI  INSPIRATORI</vt:lpstr>
      <vt:lpstr>MUSCOLI  ESPIRATORI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228</cp:revision>
  <cp:lastPrinted>1601-01-01T00:00:00Z</cp:lastPrinted>
  <dcterms:created xsi:type="dcterms:W3CDTF">2000-11-22T09:35:33Z</dcterms:created>
  <dcterms:modified xsi:type="dcterms:W3CDTF">2024-11-28T08:08:35Z</dcterms:modified>
</cp:coreProperties>
</file>