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58" r:id="rId6"/>
    <p:sldId id="268" r:id="rId7"/>
    <p:sldId id="259" r:id="rId8"/>
  </p:sldIdLst>
  <p:sldSz cx="12192000" cy="6858000"/>
  <p:notesSz cx="9872663" cy="67421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88B5BC-1388-4894-B2FA-4B3AAED13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361B740-6F26-4506-8268-E8031E8E44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46E01D-0047-440C-B3D9-A1F8A503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0D9-76C4-4F88-A8F3-95CDC0420787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A224C18-7B48-47EE-B681-14C9B2AC5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1DD4A29-3DCA-4239-A6FC-15A3EFBB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E0428-BF99-47A1-AEF3-41064291C7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8512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115D4F-A757-41EE-928E-33E679C05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61BE0D0-BB1C-4531-85A0-665E39473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9ACEA3-5B31-4E18-90BA-E5C301C5C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0D9-76C4-4F88-A8F3-95CDC0420787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A486C1F-028A-487A-8AEF-5284EA60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9D3C88-7F4F-4D95-8E2D-004EA8826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E0428-BF99-47A1-AEF3-41064291C7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2209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D6CF825-B8D2-496F-996E-A5863A3EDA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E426C7C-54E8-497E-981C-F8040F806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498676-C935-43DB-9B9B-905346BEC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0D9-76C4-4F88-A8F3-95CDC0420787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8714487-EF04-4285-BEF8-ADAC8C825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33249C3-3D54-4FCD-AA93-6DA4B88F0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E0428-BF99-47A1-AEF3-41064291C7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385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56D9B2-0535-40B2-A071-869B202BA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3C0648-FE11-4F2E-A2F5-79F33AE42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9CDAFA-DC09-4DED-8DAE-166A198B0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0D9-76C4-4F88-A8F3-95CDC0420787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09656B-8285-4EC6-B7A7-B794BA4BA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0C5E54-2906-46E7-9013-5A4DFD516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E0428-BF99-47A1-AEF3-41064291C7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0DAF19-48D5-4DFE-95B5-B61E59F2D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38E25CD-E282-4F4D-9729-108DBF37E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E4D44E-2517-48C0-972A-514DC8FB5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0D9-76C4-4F88-A8F3-95CDC0420787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5219A7-4EEB-4B36-843B-1AA46EC06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7D8697-8458-409D-8364-3BD620D82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E0428-BF99-47A1-AEF3-41064291C7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76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2E76B5-4A33-47D9-AB3C-35CAD9DDF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A871D2-DAC9-41B2-BAA8-EB8CE38337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469480B-1A80-4269-A17E-12F57C5E87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E77F007-514D-411A-8AA9-E7588978C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0D9-76C4-4F88-A8F3-95CDC0420787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82D31B0-397F-4EC6-ABB1-58A3B2EA2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B250F11-03D9-4D16-8F96-5A7D2052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E0428-BF99-47A1-AEF3-41064291C7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6724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4CD84B-BFBD-4FCA-826D-FC5F06A42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0B143D1-B080-49A8-8BEB-1D548323E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5726DDB-A60D-47F9-8740-33D09D5B4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D87F233-0C6E-48A7-AF47-F8C4B5C67B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38574B2-DAB5-4B2D-80F9-56B716BEAA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AD571F4-FD20-44AF-A8C9-1981C1E28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0D9-76C4-4F88-A8F3-95CDC0420787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C8DBFA8-34A6-41E9-AC6C-E2088D48C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A356DE4-D8A3-4B6F-825F-DCC38709C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E0428-BF99-47A1-AEF3-41064291C7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6980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F79708-938D-4AFC-B449-4BE5C8D3D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1EE8AD1-CCEE-49EE-8C52-3795E14F0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0D9-76C4-4F88-A8F3-95CDC0420787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81AFD09-667A-4331-8C23-6B6ECEE04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44FEADF-26E5-4DCC-AFFE-B967590C2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E0428-BF99-47A1-AEF3-41064291C7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7575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F8DA23B-30F3-4C73-86E2-F35F66F33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0D9-76C4-4F88-A8F3-95CDC0420787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534D1AC-801C-45F4-A8B2-AFA2FF178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261650-C882-4136-99E4-A809E1288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E0428-BF99-47A1-AEF3-41064291C7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4066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E1B6FF-AFF2-4969-9671-C70D4AE14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12AAC0-90B9-49CD-9014-E53B53246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8C6770F-A809-4AF0-997A-346D50611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60B9D07-69D0-400D-BE6F-3BE2BE6C2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0D9-76C4-4F88-A8F3-95CDC0420787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209AD87-E583-4B7B-B683-8A6B41478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BC419DB-9DFD-4EC3-9FA8-1C03EBAFF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E0428-BF99-47A1-AEF3-41064291C7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1249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CA5C3B-A33D-459A-AD98-87204BF27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C593837-4507-4EC4-A2BB-FD3C19CD94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6DD1BFA-EE98-4AAE-B708-610819EF3A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F15CDE-12DF-4F5A-B25F-9E005E218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0D9-76C4-4F88-A8F3-95CDC0420787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A69804-EA49-488B-9022-E521A335B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976C2EF-E912-45E1-A5F6-D1F87431A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E0428-BF99-47A1-AEF3-41064291C7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0027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B65F34F-7FD0-4322-AC4D-97C41A82B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2D5802B-CBAF-4496-BC95-E2BB852DE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F5A6AC0-EF9B-48BB-B9BC-3C683B911A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960D9-76C4-4F88-A8F3-95CDC0420787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38F676-0D8E-4098-A2E1-4ECE56420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2B7CD3-712F-4546-A87D-8883FDA0F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E0428-BF99-47A1-AEF3-41064291C7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057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781388-D3AA-4B39-B02D-3546F0B3BD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Esercizi in aula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C26AB6C-6515-45CD-AE5C-4013F313AE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Ripasso offerta di lavoro-domanda di lavoro-equilibri</a:t>
            </a:r>
          </a:p>
        </p:txBody>
      </p:sp>
    </p:spTree>
    <p:extLst>
      <p:ext uri="{BB962C8B-B14F-4D97-AF65-F5344CB8AC3E}">
        <p14:creationId xmlns:p14="http://schemas.microsoft.com/office/powerpoint/2010/main" val="254333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729A6D-92C8-45E0-80F6-4253F6629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1: uso dei dati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8F260A-A2F0-4822-8778-CE40AAFED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it-IT" sz="1800" dirty="0"/>
              <a:t>Si considerino i seguenti dati: Occupazione = 130.000 unità, Disoccupazione = 15.000 unità e Inattivi = 10.000 unità. </a:t>
            </a:r>
          </a:p>
          <a:p>
            <a:pPr lvl="1"/>
            <a:r>
              <a:rPr lang="it-IT" sz="1800" dirty="0"/>
              <a:t>Determinare i tassi di occupazione, disoccupazione e attività.</a:t>
            </a:r>
          </a:p>
          <a:p>
            <a:pPr marL="342900" indent="-342900">
              <a:buFont typeface="+mj-lt"/>
              <a:buAutoNum type="alphaLcParenR"/>
            </a:pPr>
            <a:r>
              <a:rPr lang="it-IT" sz="1800" dirty="0"/>
              <a:t>Considerate il seguente prospetto e calcolate il tasso di occupazione e di inattività per maschi e femmine: quale dei due gap è più preoccupante? Meglio la variazione tendenziale o quella congiunturale?</a:t>
            </a:r>
          </a:p>
          <a:p>
            <a:endParaRPr lang="it-IT" sz="1800" dirty="0"/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1219265D-6279-4CE6-99AB-F4D0F1808BB7}"/>
              </a:ext>
            </a:extLst>
          </p:cNvPr>
          <p:cNvGrpSpPr/>
          <p:nvPr/>
        </p:nvGrpSpPr>
        <p:grpSpPr>
          <a:xfrm>
            <a:off x="2677102" y="3342110"/>
            <a:ext cx="6042949" cy="3017128"/>
            <a:chOff x="2677102" y="3342110"/>
            <a:chExt cx="6042949" cy="3017128"/>
          </a:xfrm>
        </p:grpSpPr>
        <p:pic>
          <p:nvPicPr>
            <p:cNvPr id="4" name="Immagine 3">
              <a:extLst>
                <a:ext uri="{FF2B5EF4-FFF2-40B4-BE49-F238E27FC236}">
                  <a16:creationId xmlns:a16="http://schemas.microsoft.com/office/drawing/2014/main" id="{8BF7E4F1-ECE2-4124-BBBC-7BA0FDA9F8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77102" y="3342110"/>
              <a:ext cx="6042949" cy="3017128"/>
            </a:xfrm>
            <a:prstGeom prst="rect">
              <a:avLst/>
            </a:prstGeom>
          </p:spPr>
        </p:pic>
        <p:sp>
          <p:nvSpPr>
            <p:cNvPr id="5" name="Rettangolo 4">
              <a:extLst>
                <a:ext uri="{FF2B5EF4-FFF2-40B4-BE49-F238E27FC236}">
                  <a16:creationId xmlns:a16="http://schemas.microsoft.com/office/drawing/2014/main" id="{13F46929-1D14-4629-B8DA-D9780962426D}"/>
                </a:ext>
              </a:extLst>
            </p:cNvPr>
            <p:cNvSpPr/>
            <p:nvPr/>
          </p:nvSpPr>
          <p:spPr>
            <a:xfrm>
              <a:off x="4634345" y="3753196"/>
              <a:ext cx="4006735" cy="17041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84154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9B88BC-297B-4C08-A147-F536BFC2F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2. Offerta di lavoro: Vincolo di bilancio - effetto reddito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550F52-269F-4D58-A536-AC57B1124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Boris lavora 40 ore la settimana ad un salario orario di 7,5€, inaspettatamente ottiene in eredità una rendita di 200€/settimana. In che modo la sua eredità modifica la sua retta di bilancio? Boris continuerà a lavorare 40 ore/settimana? Il suo reddito totale aumenterà di 200€/settimana? </a:t>
            </a:r>
          </a:p>
        </p:txBody>
      </p:sp>
    </p:spTree>
    <p:extLst>
      <p:ext uri="{BB962C8B-B14F-4D97-AF65-F5344CB8AC3E}">
        <p14:creationId xmlns:p14="http://schemas.microsoft.com/office/powerpoint/2010/main" val="1135718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13E9DE-1D56-44A7-906D-3ED0F3FF7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3. Offerta di lavoro: preferenze e salario di riserva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958A09-2A90-499D-BED8-0D4638171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Cinzia ricava utilità dal consumo C e dal tempo libero L. In ogni settimana può consumare 168 ore di tempo libero. La sua funzione di utilità è U(C,L) = C × L. Questa forma funzionale implica che il tasso marginale di sostituzione di Cinzia sarà</a:t>
            </a:r>
            <a:r>
              <a:rPr lang="it-IT" sz="2400" dirty="0"/>
              <a:t>?</a:t>
            </a:r>
          </a:p>
          <a:p>
            <a:r>
              <a:rPr lang="it-IT" dirty="0"/>
              <a:t> Cinzia riceve 630€ ogni settimana dalla sua bisnonna, indipendentemente da quanto lavora. Quale è il salario di riserva di Cinzia? Riportate la situazione in un grafico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3485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A1BB17-AC1F-4579-934B-A730D8E51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4. La scelta di lavoro: offerta e imposte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3E06DF-319C-45EB-8A70-8001B81D1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Data la funzione di utilità U = CL, dove C è il consumo ed L è il tempo libero, sapendo che il reddito non da lavoro è pari a 100 euro, che il salario orario (w) è pari a 15 euro e normalizzando il prezzo del bene di consumo a 1 euro: </a:t>
            </a:r>
          </a:p>
          <a:p>
            <a:r>
              <a:rPr lang="it-IT" dirty="0"/>
              <a:t>a) Si determini algebricamente e graficamente l’offerta di lavoro; </a:t>
            </a:r>
          </a:p>
          <a:p>
            <a:r>
              <a:rPr lang="it-IT" dirty="0"/>
              <a:t>b) Quale sarebbe l’effetto sull’offerta di lavoro di una tassa sul patrimonio del 50%? </a:t>
            </a:r>
          </a:p>
          <a:p>
            <a:r>
              <a:rPr lang="it-IT" dirty="0"/>
              <a:t>Quale effetto entra in gioco (reddito o sostituzione?). </a:t>
            </a:r>
          </a:p>
          <a:p>
            <a:r>
              <a:rPr lang="it-IT" dirty="0"/>
              <a:t>c) Quale sarebbe invece l’effetto di una tassa proporzionale (τ ) sul reddito da lavoro del 20%? Quale dei due effetti (reddito e sostituzione) predomina?</a:t>
            </a:r>
          </a:p>
        </p:txBody>
      </p:sp>
    </p:spTree>
    <p:extLst>
      <p:ext uri="{BB962C8B-B14F-4D97-AF65-F5344CB8AC3E}">
        <p14:creationId xmlns:p14="http://schemas.microsoft.com/office/powerpoint/2010/main" val="1594318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486495-8B41-4FC6-9606-5974B2907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5. Offerta di lavoro in ambito familiare (</a:t>
            </a:r>
            <a:r>
              <a:rPr lang="it-IT" dirty="0" err="1"/>
              <a:t>Borjas</a:t>
            </a:r>
            <a:r>
              <a:rPr lang="it-IT" dirty="0"/>
              <a:t>: problema 2.3)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61FA55-F1AE-4C23-8E57-EC4375A6F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salario orario di Giorgio è 20€ e il valore marginale del suo tempo in famiglia è 10€ l’ora mentre il salario orario di Giulia è 30€ e il valore marginale del suo tempo a casa è 15€ l’ora. Chi si specializzerà nel settore domestico e chi sul mercato del lavoro? Riportate la soluzione in un grafico ipotizzando che il numero di ore sia pari a 10 da dedicare a lavoro sul mercato o a lavoro domestico.</a:t>
            </a:r>
          </a:p>
        </p:txBody>
      </p:sp>
    </p:spTree>
    <p:extLst>
      <p:ext uri="{BB962C8B-B14F-4D97-AF65-F5344CB8AC3E}">
        <p14:creationId xmlns:p14="http://schemas.microsoft.com/office/powerpoint/2010/main" val="2773096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966111-30FE-4B64-9A6E-9C127C6B9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6. Domanda di lavoro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62FD42-DB7E-4A49-9A53-8C32B33FD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921731" cy="4351338"/>
          </a:xfrm>
        </p:spPr>
        <p:txBody>
          <a:bodyPr>
            <a:normAutofit/>
          </a:bodyPr>
          <a:lstStyle/>
          <a:p>
            <a:r>
              <a:rPr lang="it-IT" dirty="0"/>
              <a:t>I dati riferiti alla produzione della fabbrica di motori di Rolando sono i seguenti:</a:t>
            </a:r>
          </a:p>
          <a:p>
            <a:r>
              <a:rPr lang="it-IT" dirty="0"/>
              <a:t>Oltre ai salari, per ogni motore assemblato Rolando deve sostenere costi pari a 100€.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Il prezzo unitario di vendita del motore è 130€. Calcolate il prodotto marginale e il valore del prodotto marginale per ciascun lavoratore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Create una tabella che rappresenti la curva di domanda di lavoro di Rolando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E8D92288-7291-4CB0-9A96-69075A28C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572257"/>
              </p:ext>
            </p:extLst>
          </p:nvPr>
        </p:nvGraphicFramePr>
        <p:xfrm>
          <a:off x="7759931" y="1729663"/>
          <a:ext cx="3894514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7257">
                  <a:extLst>
                    <a:ext uri="{9D8B030D-6E8A-4147-A177-3AD203B41FA5}">
                      <a16:colId xmlns:a16="http://schemas.microsoft.com/office/drawing/2014/main" val="3881481330"/>
                    </a:ext>
                  </a:extLst>
                </a:gridCol>
                <a:gridCol w="1947257">
                  <a:extLst>
                    <a:ext uri="{9D8B030D-6E8A-4147-A177-3AD203B41FA5}">
                      <a16:colId xmlns:a16="http://schemas.microsoft.com/office/drawing/2014/main" val="40104837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Numero di lavoratori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Motori assemblati al giorno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838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401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4184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019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338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294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284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</TotalTime>
  <Words>572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Esercizi in aula</vt:lpstr>
      <vt:lpstr>Esercizio 1: uso dei dati</vt:lpstr>
      <vt:lpstr>2. Offerta di lavoro: Vincolo di bilancio - effetto reddito</vt:lpstr>
      <vt:lpstr>3. Offerta di lavoro: preferenze e salario di riserva</vt:lpstr>
      <vt:lpstr>4. La scelta di lavoro: offerta e imposte</vt:lpstr>
      <vt:lpstr>5. Offerta di lavoro in ambito familiare (Borjas: problema 2.3)</vt:lpstr>
      <vt:lpstr>6. Domanda di lavoro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Esercizi in aula</dc:title>
  <dc:creator>CHIES LAURA</dc:creator>
  <cp:lastModifiedBy>CHIES LAURA</cp:lastModifiedBy>
  <cp:revision>18</cp:revision>
  <cp:lastPrinted>2024-11-28T12:45:04Z</cp:lastPrinted>
  <dcterms:created xsi:type="dcterms:W3CDTF">2024-11-27T16:58:05Z</dcterms:created>
  <dcterms:modified xsi:type="dcterms:W3CDTF">2024-11-28T17:27:40Z</dcterms:modified>
</cp:coreProperties>
</file>