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4" r:id="rId5"/>
    <p:sldId id="273" r:id="rId6"/>
    <p:sldId id="279" r:id="rId7"/>
    <p:sldId id="261" r:id="rId8"/>
    <p:sldId id="257" r:id="rId9"/>
    <p:sldId id="259" r:id="rId10"/>
    <p:sldId id="265" r:id="rId11"/>
    <p:sldId id="277" r:id="rId12"/>
    <p:sldId id="276" r:id="rId13"/>
    <p:sldId id="260" r:id="rId14"/>
    <p:sldId id="262" r:id="rId15"/>
    <p:sldId id="264" r:id="rId16"/>
    <p:sldId id="258" r:id="rId17"/>
    <p:sldId id="278" r:id="rId18"/>
    <p:sldId id="280" r:id="rId19"/>
    <p:sldId id="281" r:id="rId20"/>
    <p:sldId id="266" r:id="rId21"/>
    <p:sldId id="267" r:id="rId22"/>
    <p:sldId id="268" r:id="rId23"/>
    <p:sldId id="269" r:id="rId24"/>
    <p:sldId id="270" r:id="rId25"/>
    <p:sldId id="282" r:id="rId26"/>
    <p:sldId id="283"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F1AA6B-4228-91C0-402B-20AD7CD4DB3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8625B49-F0E3-3138-4930-8D125F12D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206AF0D-F970-CB98-F11F-8AD52DFCF97B}"/>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5" name="Segnaposto piè di pagina 4">
            <a:extLst>
              <a:ext uri="{FF2B5EF4-FFF2-40B4-BE49-F238E27FC236}">
                <a16:creationId xmlns:a16="http://schemas.microsoft.com/office/drawing/2014/main" id="{F5FCF39C-40ED-9FA6-0CFA-A3A94BD3A30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D7EC9C-D86E-C936-9EDE-CE82EF9D229A}"/>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125792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A43B9-49F5-14B2-CE13-C6A44B7244E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41CA7C-6F88-4810-93E5-9FE3F003D53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8AC37F-3364-4746-3917-446B15B906C5}"/>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5" name="Segnaposto piè di pagina 4">
            <a:extLst>
              <a:ext uri="{FF2B5EF4-FFF2-40B4-BE49-F238E27FC236}">
                <a16:creationId xmlns:a16="http://schemas.microsoft.com/office/drawing/2014/main" id="{34376C41-EBF3-4E91-F803-6948DF9FCB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F5A8CB-6E1A-0D66-AC0C-C4ED65BCBE48}"/>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347141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26A225C-7C39-FBA8-A87F-AAE486E96B8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7B3C393-FAEC-DACC-E4CF-E395F934380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779202-ACB1-101E-3B76-613B49FB401A}"/>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5" name="Segnaposto piè di pagina 4">
            <a:extLst>
              <a:ext uri="{FF2B5EF4-FFF2-40B4-BE49-F238E27FC236}">
                <a16:creationId xmlns:a16="http://schemas.microsoft.com/office/drawing/2014/main" id="{CD038048-C9B2-7365-4C4B-F40859F625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49D530-CAF3-1FA1-4875-7C144D025B6F}"/>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212351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8B109D-7538-FF9D-1D0C-65E74A5B58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9DF2B0-FA8C-DD4F-6BB4-E86D82260F6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AC2349-44A8-4875-13BB-94D2B6E130B3}"/>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5" name="Segnaposto piè di pagina 4">
            <a:extLst>
              <a:ext uri="{FF2B5EF4-FFF2-40B4-BE49-F238E27FC236}">
                <a16:creationId xmlns:a16="http://schemas.microsoft.com/office/drawing/2014/main" id="{C35FDECC-7A9F-03FA-E6AA-A502C6917E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54D370-0310-6279-FE90-35969CE78495}"/>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23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1550EA-1DBB-CA52-17D4-E9DD3ABB6CF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DAF4D7D-EC8C-0B0E-113E-CF72DFBA51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811A26C-0AF1-7F74-F5CA-524D307C6B6E}"/>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5" name="Segnaposto piè di pagina 4">
            <a:extLst>
              <a:ext uri="{FF2B5EF4-FFF2-40B4-BE49-F238E27FC236}">
                <a16:creationId xmlns:a16="http://schemas.microsoft.com/office/drawing/2014/main" id="{89D60527-4AA2-B0B3-5EBE-57F2DE824A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F1F39D-4D09-1590-F570-620EADF13E1B}"/>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374859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138F13-EDEC-5174-DF05-2E25DDFFAE8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600575-81CB-170C-C289-4DE9EDB419F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7202D44-8AF7-25D0-7F44-568029BA65F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A18079D-4BD2-2775-E38E-CF19B55F7F85}"/>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6" name="Segnaposto piè di pagina 5">
            <a:extLst>
              <a:ext uri="{FF2B5EF4-FFF2-40B4-BE49-F238E27FC236}">
                <a16:creationId xmlns:a16="http://schemas.microsoft.com/office/drawing/2014/main" id="{A63BF210-3F52-56C2-3897-FBE8A2F407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EC3407-932E-6A10-80B4-262CB081032F}"/>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403140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C7FD1A-F594-0BF3-3D10-C36DE5A9459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BE2C0F-7301-08D1-B48D-36B0531D8D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6BB1A52-B7BA-9595-2B56-F21DC565FFF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24CA53A-DE88-16AC-22CB-247C8D1C4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51C5A06-F2D9-F46E-A329-4C7CF62C5C9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B7AF085-F668-C655-1F43-89984EF6D55C}"/>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8" name="Segnaposto piè di pagina 7">
            <a:extLst>
              <a:ext uri="{FF2B5EF4-FFF2-40B4-BE49-F238E27FC236}">
                <a16:creationId xmlns:a16="http://schemas.microsoft.com/office/drawing/2014/main" id="{DE3421C2-7DF3-1F13-7191-084362E6E5E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921A47B-96AC-F28B-1B8F-A5E10A8BFDB4}"/>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429387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54838-D749-962B-B54E-E60D412789C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AC47A83-9F35-2F53-F867-6AB3175B5382}"/>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4" name="Segnaposto piè di pagina 3">
            <a:extLst>
              <a:ext uri="{FF2B5EF4-FFF2-40B4-BE49-F238E27FC236}">
                <a16:creationId xmlns:a16="http://schemas.microsoft.com/office/drawing/2014/main" id="{BCF80C98-0277-52BC-A4A9-7B46BECCCCC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E7E1F52-706A-B218-2625-B2893FF9B36C}"/>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346039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6952551-0EFD-9134-1A99-4EF0DB2D4DCC}"/>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3" name="Segnaposto piè di pagina 2">
            <a:extLst>
              <a:ext uri="{FF2B5EF4-FFF2-40B4-BE49-F238E27FC236}">
                <a16:creationId xmlns:a16="http://schemas.microsoft.com/office/drawing/2014/main" id="{C1DB4A8F-E7FA-28CB-4CCC-A41AB3F4FE6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18071A-98C0-2529-0557-55CFED70B824}"/>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144561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60E3B-AA20-4411-B026-C71A8700F3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B394AA-3A46-0748-DBD8-2513036BC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AD58D55-EF9D-31F9-EBC6-70D7934A0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E061E1-E4CA-0772-9A65-443A492D6854}"/>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6" name="Segnaposto piè di pagina 5">
            <a:extLst>
              <a:ext uri="{FF2B5EF4-FFF2-40B4-BE49-F238E27FC236}">
                <a16:creationId xmlns:a16="http://schemas.microsoft.com/office/drawing/2014/main" id="{A7CA21C9-79FB-2FB4-F738-9D11AA5E38E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5DDA72-5235-0E86-893D-357B6695A3C1}"/>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85157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E74656-0345-D6ED-0904-6D29D60F7A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3BBE72-5B17-DB7B-6092-14D26F6DE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86F6D5F-899D-FAE8-CC71-D7D379BA0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4DF494-66B8-8A80-9505-3ED53839B13F}"/>
              </a:ext>
            </a:extLst>
          </p:cNvPr>
          <p:cNvSpPr>
            <a:spLocks noGrp="1"/>
          </p:cNvSpPr>
          <p:nvPr>
            <p:ph type="dt" sz="half" idx="10"/>
          </p:nvPr>
        </p:nvSpPr>
        <p:spPr/>
        <p:txBody>
          <a:bodyPr/>
          <a:lstStyle/>
          <a:p>
            <a:fld id="{32A933FF-977D-4812-A21D-659A0E5966C7}" type="datetimeFigureOut">
              <a:rPr lang="it-IT" smtClean="0"/>
              <a:t>21/11/2024</a:t>
            </a:fld>
            <a:endParaRPr lang="it-IT"/>
          </a:p>
        </p:txBody>
      </p:sp>
      <p:sp>
        <p:nvSpPr>
          <p:cNvPr id="6" name="Segnaposto piè di pagina 5">
            <a:extLst>
              <a:ext uri="{FF2B5EF4-FFF2-40B4-BE49-F238E27FC236}">
                <a16:creationId xmlns:a16="http://schemas.microsoft.com/office/drawing/2014/main" id="{E28A2223-0D28-7672-73C9-0DA9D23A37F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85394FF-A0D7-27B9-DBD1-66C9D0C042B6}"/>
              </a:ext>
            </a:extLst>
          </p:cNvPr>
          <p:cNvSpPr>
            <a:spLocks noGrp="1"/>
          </p:cNvSpPr>
          <p:nvPr>
            <p:ph type="sldNum" sz="quarter" idx="12"/>
          </p:nvPr>
        </p:nvSpPr>
        <p:spPr/>
        <p:txBody>
          <a:bodyPr/>
          <a:lstStyle/>
          <a:p>
            <a:fld id="{F1A30E76-FCDC-47B6-A47B-734D1F77FDAD}" type="slidenum">
              <a:rPr lang="it-IT" smtClean="0"/>
              <a:t>‹N›</a:t>
            </a:fld>
            <a:endParaRPr lang="it-IT"/>
          </a:p>
        </p:txBody>
      </p:sp>
    </p:spTree>
    <p:extLst>
      <p:ext uri="{BB962C8B-B14F-4D97-AF65-F5344CB8AC3E}">
        <p14:creationId xmlns:p14="http://schemas.microsoft.com/office/powerpoint/2010/main" val="161035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61619DD-D7C1-ACE3-43A3-15FCFB134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AA44691-3FA6-9CA5-58BD-8A83DD933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D95BE3-8E09-85D2-0DEA-C19833842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A933FF-977D-4812-A21D-659A0E5966C7}" type="datetimeFigureOut">
              <a:rPr lang="it-IT" smtClean="0"/>
              <a:t>21/11/2024</a:t>
            </a:fld>
            <a:endParaRPr lang="it-IT"/>
          </a:p>
        </p:txBody>
      </p:sp>
      <p:sp>
        <p:nvSpPr>
          <p:cNvPr id="5" name="Segnaposto piè di pagina 4">
            <a:extLst>
              <a:ext uri="{FF2B5EF4-FFF2-40B4-BE49-F238E27FC236}">
                <a16:creationId xmlns:a16="http://schemas.microsoft.com/office/drawing/2014/main" id="{ECF30C61-A3C3-491D-E286-A272E5325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DF359821-B424-31B0-E685-730C83948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A30E76-FCDC-47B6-A47B-734D1F77FDAD}" type="slidenum">
              <a:rPr lang="it-IT" smtClean="0"/>
              <a:t>‹N›</a:t>
            </a:fld>
            <a:endParaRPr lang="it-IT"/>
          </a:p>
        </p:txBody>
      </p:sp>
    </p:spTree>
    <p:extLst>
      <p:ext uri="{BB962C8B-B14F-4D97-AF65-F5344CB8AC3E}">
        <p14:creationId xmlns:p14="http://schemas.microsoft.com/office/powerpoint/2010/main" val="121030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C44EC9-6689-8CEE-AC78-65E65DB3DBBB}"/>
              </a:ext>
            </a:extLst>
          </p:cNvPr>
          <p:cNvSpPr>
            <a:spLocks noGrp="1"/>
          </p:cNvSpPr>
          <p:nvPr>
            <p:ph type="ctrTitle"/>
          </p:nvPr>
        </p:nvSpPr>
        <p:spPr/>
        <p:txBody>
          <a:bodyPr/>
          <a:lstStyle/>
          <a:p>
            <a:r>
              <a:rPr lang="it-IT" dirty="0"/>
              <a:t>Microonde in sintesi organica</a:t>
            </a:r>
          </a:p>
        </p:txBody>
      </p:sp>
    </p:spTree>
    <p:extLst>
      <p:ext uri="{BB962C8B-B14F-4D97-AF65-F5344CB8AC3E}">
        <p14:creationId xmlns:p14="http://schemas.microsoft.com/office/powerpoint/2010/main" val="66610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4132221" cy="461665"/>
          </a:xfrm>
          <a:prstGeom prst="rect">
            <a:avLst/>
          </a:prstGeom>
          <a:noFill/>
        </p:spPr>
        <p:txBody>
          <a:bodyPr wrap="none" rtlCol="0">
            <a:spAutoFit/>
          </a:bodyPr>
          <a:lstStyle/>
          <a:p>
            <a:r>
              <a:rPr lang="it-IT" sz="2400" dirty="0"/>
              <a:t>Effetti termici: Riscaldamento</a:t>
            </a:r>
          </a:p>
        </p:txBody>
      </p:sp>
      <p:pic>
        <p:nvPicPr>
          <p:cNvPr id="3" name="Immagine 2">
            <a:extLst>
              <a:ext uri="{FF2B5EF4-FFF2-40B4-BE49-F238E27FC236}">
                <a16:creationId xmlns:a16="http://schemas.microsoft.com/office/drawing/2014/main" id="{D2D409F7-25C8-898E-C4D5-56635B5AB6AF}"/>
              </a:ext>
            </a:extLst>
          </p:cNvPr>
          <p:cNvPicPr>
            <a:picLocks noChangeAspect="1"/>
          </p:cNvPicPr>
          <p:nvPr/>
        </p:nvPicPr>
        <p:blipFill>
          <a:blip r:embed="rId2"/>
          <a:stretch>
            <a:fillRect/>
          </a:stretch>
        </p:blipFill>
        <p:spPr>
          <a:xfrm>
            <a:off x="2242599" y="1728550"/>
            <a:ext cx="7706801" cy="3400900"/>
          </a:xfrm>
          <a:prstGeom prst="rect">
            <a:avLst/>
          </a:prstGeom>
        </p:spPr>
      </p:pic>
    </p:spTree>
    <p:extLst>
      <p:ext uri="{BB962C8B-B14F-4D97-AF65-F5344CB8AC3E}">
        <p14:creationId xmlns:p14="http://schemas.microsoft.com/office/powerpoint/2010/main" val="12617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E1DBB7-42FE-85F2-75D7-0DE88753CFEC}"/>
              </a:ext>
            </a:extLst>
          </p:cNvPr>
          <p:cNvSpPr>
            <a:spLocks noChangeArrowheads="1"/>
          </p:cNvSpPr>
          <p:nvPr/>
        </p:nvSpPr>
        <p:spPr bwMode="auto">
          <a:xfrm>
            <a:off x="167149" y="869016"/>
            <a:ext cx="7968343"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In molti casi la temperatura di ebollizione o di degradazione del solvente viene raggiunta in un tempo brevissimo (soprattutto se sono presenti specie molto polar</a:t>
            </a:r>
            <a:r>
              <a:rPr lang="it-IT" altLang="it-IT" sz="2100" dirty="0">
                <a:solidFill>
                  <a:srgbClr val="1F1F1F"/>
                </a:solidFill>
                <a:latin typeface="inherit"/>
              </a:rPr>
              <a:t>i come ioni o metalli). Questo può portare a degradazione repentina (esplosioni) o formazione di sottoprodotti potenzialmente nocivi.</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9" name="CasellaDiTesto 8">
            <a:extLst>
              <a:ext uri="{FF2B5EF4-FFF2-40B4-BE49-F238E27FC236}">
                <a16:creationId xmlns:a16="http://schemas.microsoft.com/office/drawing/2014/main" id="{A6C7C973-C34A-AB7F-500B-906087091176}"/>
              </a:ext>
            </a:extLst>
          </p:cNvPr>
          <p:cNvSpPr txBox="1"/>
          <p:nvPr/>
        </p:nvSpPr>
        <p:spPr>
          <a:xfrm>
            <a:off x="0" y="0"/>
            <a:ext cx="3630353" cy="461665"/>
          </a:xfrm>
          <a:prstGeom prst="rect">
            <a:avLst/>
          </a:prstGeom>
          <a:noFill/>
        </p:spPr>
        <p:txBody>
          <a:bodyPr wrap="none" rtlCol="0">
            <a:spAutoFit/>
          </a:bodyPr>
          <a:lstStyle/>
          <a:p>
            <a:r>
              <a:rPr lang="it-IT" sz="2400" dirty="0"/>
              <a:t>Effetti termici: Attenzione!</a:t>
            </a:r>
          </a:p>
        </p:txBody>
      </p:sp>
    </p:spTree>
    <p:extLst>
      <p:ext uri="{BB962C8B-B14F-4D97-AF65-F5344CB8AC3E}">
        <p14:creationId xmlns:p14="http://schemas.microsoft.com/office/powerpoint/2010/main" val="88952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E1DBB7-42FE-85F2-75D7-0DE88753CFEC}"/>
              </a:ext>
            </a:extLst>
          </p:cNvPr>
          <p:cNvSpPr>
            <a:spLocks noChangeArrowheads="1"/>
          </p:cNvSpPr>
          <p:nvPr/>
        </p:nvSpPr>
        <p:spPr bwMode="auto">
          <a:xfrm>
            <a:off x="167149" y="545850"/>
            <a:ext cx="7968343" cy="223651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Le microonde si accoppiano direttamente con le molecole presenti nella miscela di reazione, provocando un rapido aumento della temperatura. Poiché il processo non dipende dalla conduttività termica dei materiali del recipiente, il risultato è un surriscaldamento localizzato istantaneo di tutto ciò che reagisce alla rotazione del dipolo o alla conduzione ionica. Disomogeneità nel campione o nel campo elettromagnetico delle microonde possono produrre hot-spot a temperatura più elevata.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8" name="Immagine 7">
            <a:extLst>
              <a:ext uri="{FF2B5EF4-FFF2-40B4-BE49-F238E27FC236}">
                <a16:creationId xmlns:a16="http://schemas.microsoft.com/office/drawing/2014/main" id="{7AE360C5-7916-C171-66B2-5C967320A610}"/>
              </a:ext>
            </a:extLst>
          </p:cNvPr>
          <p:cNvPicPr>
            <a:picLocks noChangeAspect="1"/>
          </p:cNvPicPr>
          <p:nvPr/>
        </p:nvPicPr>
        <p:blipFill>
          <a:blip r:embed="rId2"/>
          <a:stretch>
            <a:fillRect/>
          </a:stretch>
        </p:blipFill>
        <p:spPr>
          <a:xfrm>
            <a:off x="5240023" y="2905360"/>
            <a:ext cx="5790938" cy="3406790"/>
          </a:xfrm>
          <a:prstGeom prst="rect">
            <a:avLst/>
          </a:prstGeom>
        </p:spPr>
      </p:pic>
      <p:sp>
        <p:nvSpPr>
          <p:cNvPr id="9" name="CasellaDiTesto 8">
            <a:extLst>
              <a:ext uri="{FF2B5EF4-FFF2-40B4-BE49-F238E27FC236}">
                <a16:creationId xmlns:a16="http://schemas.microsoft.com/office/drawing/2014/main" id="{A6C7C973-C34A-AB7F-500B-906087091176}"/>
              </a:ext>
            </a:extLst>
          </p:cNvPr>
          <p:cNvSpPr txBox="1"/>
          <p:nvPr/>
        </p:nvSpPr>
        <p:spPr>
          <a:xfrm>
            <a:off x="0" y="0"/>
            <a:ext cx="3253198" cy="461665"/>
          </a:xfrm>
          <a:prstGeom prst="rect">
            <a:avLst/>
          </a:prstGeom>
          <a:noFill/>
        </p:spPr>
        <p:txBody>
          <a:bodyPr wrap="none" rtlCol="0">
            <a:spAutoFit/>
          </a:bodyPr>
          <a:lstStyle/>
          <a:p>
            <a:r>
              <a:rPr lang="it-IT" sz="2400" dirty="0"/>
              <a:t>Effetti termici: hot-spot</a:t>
            </a:r>
          </a:p>
        </p:txBody>
      </p:sp>
      <p:sp>
        <p:nvSpPr>
          <p:cNvPr id="2" name="CasellaDiTesto 1">
            <a:extLst>
              <a:ext uri="{FF2B5EF4-FFF2-40B4-BE49-F238E27FC236}">
                <a16:creationId xmlns:a16="http://schemas.microsoft.com/office/drawing/2014/main" id="{1009A720-A8BE-ED82-FE9F-CC996F0978A6}"/>
              </a:ext>
            </a:extLst>
          </p:cNvPr>
          <p:cNvSpPr txBox="1"/>
          <p:nvPr/>
        </p:nvSpPr>
        <p:spPr>
          <a:xfrm>
            <a:off x="550607" y="4227871"/>
            <a:ext cx="4090220" cy="1061829"/>
          </a:xfrm>
          <a:prstGeom prst="rect">
            <a:avLst/>
          </a:prstGeom>
          <a:noFill/>
        </p:spPr>
        <p:txBody>
          <a:bodyPr wrap="square" rtlCol="0">
            <a:spAutoFit/>
          </a:bodyPr>
          <a:lstStyle/>
          <a:p>
            <a:r>
              <a:rPr lang="it-IT" sz="2100" dirty="0"/>
              <a:t>Vero soprattutto per soluti polari in solventi non molto polari! Alta temperatura in spazio confinato.</a:t>
            </a:r>
          </a:p>
        </p:txBody>
      </p:sp>
    </p:spTree>
    <p:extLst>
      <p:ext uri="{BB962C8B-B14F-4D97-AF65-F5344CB8AC3E}">
        <p14:creationId xmlns:p14="http://schemas.microsoft.com/office/powerpoint/2010/main" val="361586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4497706" cy="461665"/>
          </a:xfrm>
          <a:prstGeom prst="rect">
            <a:avLst/>
          </a:prstGeom>
          <a:noFill/>
        </p:spPr>
        <p:txBody>
          <a:bodyPr wrap="none" rtlCol="0">
            <a:spAutoFit/>
          </a:bodyPr>
          <a:lstStyle/>
          <a:p>
            <a:r>
              <a:rPr lang="it-IT" sz="2400" dirty="0"/>
              <a:t>Effetti termici: Surriscaldamento</a:t>
            </a:r>
          </a:p>
        </p:txBody>
      </p:sp>
      <p:sp>
        <p:nvSpPr>
          <p:cNvPr id="3" name="CasellaDiTesto 2">
            <a:extLst>
              <a:ext uri="{FF2B5EF4-FFF2-40B4-BE49-F238E27FC236}">
                <a16:creationId xmlns:a16="http://schemas.microsoft.com/office/drawing/2014/main" id="{689191B1-3775-41D7-0140-FCADB4EC157B}"/>
              </a:ext>
            </a:extLst>
          </p:cNvPr>
          <p:cNvSpPr txBox="1"/>
          <p:nvPr/>
        </p:nvSpPr>
        <p:spPr>
          <a:xfrm>
            <a:off x="299884" y="945564"/>
            <a:ext cx="6145160" cy="2031325"/>
          </a:xfrm>
          <a:prstGeom prst="rect">
            <a:avLst/>
          </a:prstGeom>
          <a:noFill/>
        </p:spPr>
        <p:txBody>
          <a:bodyPr wrap="square">
            <a:spAutoFit/>
          </a:bodyPr>
          <a:lstStyle/>
          <a:p>
            <a:r>
              <a:rPr lang="it-IT" sz="2100" dirty="0">
                <a:latin typeface="inherit"/>
              </a:rPr>
              <a:t>Il surriscaldamento di liquidi polari è un effetto termico di particolare interesse. Questo fenomeno si verifica, sotto irraggiamento a MW, con un innalzamento della temperatura del liquido anche di qualche decina di °C sopra il suo punto di ebollizione, alla pressione di 1 atmosfera.</a:t>
            </a:r>
          </a:p>
        </p:txBody>
      </p:sp>
      <p:sp>
        <p:nvSpPr>
          <p:cNvPr id="8" name="CasellaDiTesto 7">
            <a:extLst>
              <a:ext uri="{FF2B5EF4-FFF2-40B4-BE49-F238E27FC236}">
                <a16:creationId xmlns:a16="http://schemas.microsoft.com/office/drawing/2014/main" id="{56BFCC4F-2DF7-08D2-39A7-66EDA554B481}"/>
              </a:ext>
            </a:extLst>
          </p:cNvPr>
          <p:cNvSpPr txBox="1"/>
          <p:nvPr/>
        </p:nvSpPr>
        <p:spPr>
          <a:xfrm>
            <a:off x="323913" y="3922732"/>
            <a:ext cx="6145160" cy="1708160"/>
          </a:xfrm>
          <a:prstGeom prst="rect">
            <a:avLst/>
          </a:prstGeom>
          <a:noFill/>
        </p:spPr>
        <p:txBody>
          <a:bodyPr wrap="square">
            <a:spAutoFit/>
          </a:bodyPr>
          <a:lstStyle/>
          <a:p>
            <a:r>
              <a:rPr lang="it-IT" sz="2100" dirty="0">
                <a:latin typeface="inherit"/>
              </a:rPr>
              <a:t>l’ebollizione di un liquido inizia in genere dalle pareti del recipiente. Ma con le microonde il riscaldamento parte dall’interno in cui mancano le superfici che fanno da nuclei di ebollizione. Questo richiede temperature più alte per avvenire.</a:t>
            </a:r>
          </a:p>
        </p:txBody>
      </p:sp>
      <p:pic>
        <p:nvPicPr>
          <p:cNvPr id="10" name="Immagine 9">
            <a:extLst>
              <a:ext uri="{FF2B5EF4-FFF2-40B4-BE49-F238E27FC236}">
                <a16:creationId xmlns:a16="http://schemas.microsoft.com/office/drawing/2014/main" id="{4ABC0364-295A-A6D2-998D-D2B65132A83F}"/>
              </a:ext>
            </a:extLst>
          </p:cNvPr>
          <p:cNvPicPr>
            <a:picLocks noChangeAspect="1"/>
          </p:cNvPicPr>
          <p:nvPr/>
        </p:nvPicPr>
        <p:blipFill>
          <a:blip r:embed="rId2"/>
          <a:stretch>
            <a:fillRect/>
          </a:stretch>
        </p:blipFill>
        <p:spPr>
          <a:xfrm>
            <a:off x="6582696" y="1395128"/>
            <a:ext cx="5449060" cy="4067743"/>
          </a:xfrm>
          <a:prstGeom prst="rect">
            <a:avLst/>
          </a:prstGeom>
        </p:spPr>
      </p:pic>
    </p:spTree>
    <p:extLst>
      <p:ext uri="{BB962C8B-B14F-4D97-AF65-F5344CB8AC3E}">
        <p14:creationId xmlns:p14="http://schemas.microsoft.com/office/powerpoint/2010/main" val="337215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6611810" cy="461665"/>
          </a:xfrm>
          <a:prstGeom prst="rect">
            <a:avLst/>
          </a:prstGeom>
          <a:noFill/>
        </p:spPr>
        <p:txBody>
          <a:bodyPr wrap="none" rtlCol="0">
            <a:spAutoFit/>
          </a:bodyPr>
          <a:lstStyle/>
          <a:p>
            <a:r>
              <a:rPr lang="it-IT" sz="2400" dirty="0"/>
              <a:t>Effetti non </a:t>
            </a:r>
            <a:r>
              <a:rPr lang="it-IT" sz="2400" dirty="0" err="1"/>
              <a:t>terminci</a:t>
            </a:r>
            <a:r>
              <a:rPr lang="it-IT" sz="2400" dirty="0"/>
              <a:t>: aumento velocità di reazione</a:t>
            </a:r>
          </a:p>
        </p:txBody>
      </p:sp>
      <p:pic>
        <p:nvPicPr>
          <p:cNvPr id="3" name="Immagine 2">
            <a:extLst>
              <a:ext uri="{FF2B5EF4-FFF2-40B4-BE49-F238E27FC236}">
                <a16:creationId xmlns:a16="http://schemas.microsoft.com/office/drawing/2014/main" id="{3C47BF79-444B-3C03-C7C4-4E7DBBE200CB}"/>
              </a:ext>
            </a:extLst>
          </p:cNvPr>
          <p:cNvPicPr>
            <a:picLocks noChangeAspect="1"/>
          </p:cNvPicPr>
          <p:nvPr/>
        </p:nvPicPr>
        <p:blipFill>
          <a:blip r:embed="rId2"/>
          <a:stretch>
            <a:fillRect/>
          </a:stretch>
        </p:blipFill>
        <p:spPr>
          <a:xfrm>
            <a:off x="274052" y="893904"/>
            <a:ext cx="9107171" cy="5306165"/>
          </a:xfrm>
          <a:prstGeom prst="rect">
            <a:avLst/>
          </a:prstGeom>
        </p:spPr>
      </p:pic>
      <p:sp>
        <p:nvSpPr>
          <p:cNvPr id="7" name="CasellaDiTesto 6">
            <a:extLst>
              <a:ext uri="{FF2B5EF4-FFF2-40B4-BE49-F238E27FC236}">
                <a16:creationId xmlns:a16="http://schemas.microsoft.com/office/drawing/2014/main" id="{886F3CC6-8493-4E91-DB33-79A09ED0B3EB}"/>
              </a:ext>
            </a:extLst>
          </p:cNvPr>
          <p:cNvSpPr txBox="1"/>
          <p:nvPr/>
        </p:nvSpPr>
        <p:spPr>
          <a:xfrm>
            <a:off x="9656527" y="707092"/>
            <a:ext cx="1809136" cy="1200329"/>
          </a:xfrm>
          <a:prstGeom prst="rect">
            <a:avLst/>
          </a:prstGeom>
          <a:noFill/>
        </p:spPr>
        <p:txBody>
          <a:bodyPr wrap="square" rtlCol="0">
            <a:spAutoFit/>
          </a:bodyPr>
          <a:lstStyle/>
          <a:p>
            <a:r>
              <a:rPr lang="it-IT" dirty="0"/>
              <a:t>E</a:t>
            </a:r>
            <a:r>
              <a:rPr lang="it-IT" baseline="-25000" dirty="0"/>
              <a:t>TS</a:t>
            </a:r>
            <a:r>
              <a:rPr lang="it-IT" dirty="0"/>
              <a:t> viene raggiunta più efficacemente e in minor tempo</a:t>
            </a:r>
          </a:p>
        </p:txBody>
      </p:sp>
      <p:pic>
        <p:nvPicPr>
          <p:cNvPr id="4" name="Immagine 3">
            <a:extLst>
              <a:ext uri="{FF2B5EF4-FFF2-40B4-BE49-F238E27FC236}">
                <a16:creationId xmlns:a16="http://schemas.microsoft.com/office/drawing/2014/main" id="{9A48904E-5170-C96E-C54A-50B08FC4C834}"/>
              </a:ext>
            </a:extLst>
          </p:cNvPr>
          <p:cNvPicPr>
            <a:picLocks noChangeAspect="1"/>
          </p:cNvPicPr>
          <p:nvPr/>
        </p:nvPicPr>
        <p:blipFill>
          <a:blip r:embed="rId3"/>
          <a:stretch>
            <a:fillRect/>
          </a:stretch>
        </p:blipFill>
        <p:spPr>
          <a:xfrm>
            <a:off x="9956173" y="2918248"/>
            <a:ext cx="1209844" cy="628738"/>
          </a:xfrm>
          <a:prstGeom prst="rect">
            <a:avLst/>
          </a:prstGeom>
        </p:spPr>
      </p:pic>
      <p:sp>
        <p:nvSpPr>
          <p:cNvPr id="5" name="Ovale 4">
            <a:extLst>
              <a:ext uri="{FF2B5EF4-FFF2-40B4-BE49-F238E27FC236}">
                <a16:creationId xmlns:a16="http://schemas.microsoft.com/office/drawing/2014/main" id="{1A08BEBA-3182-0393-AEB4-E4579BC895DA}"/>
              </a:ext>
            </a:extLst>
          </p:cNvPr>
          <p:cNvSpPr/>
          <p:nvPr/>
        </p:nvSpPr>
        <p:spPr>
          <a:xfrm>
            <a:off x="10491019" y="3077497"/>
            <a:ext cx="255639" cy="5112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70785051-01E6-0CAE-97A0-446096A38549}"/>
              </a:ext>
            </a:extLst>
          </p:cNvPr>
          <p:cNvCxnSpPr>
            <a:stCxn id="5" idx="4"/>
          </p:cNvCxnSpPr>
          <p:nvPr/>
        </p:nvCxnSpPr>
        <p:spPr>
          <a:xfrm flipH="1">
            <a:off x="10609006" y="3588774"/>
            <a:ext cx="9833" cy="9690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1A652B15-2317-D8E0-39D1-C29B7500AC7D}"/>
              </a:ext>
            </a:extLst>
          </p:cNvPr>
          <p:cNvSpPr txBox="1"/>
          <p:nvPr/>
        </p:nvSpPr>
        <p:spPr>
          <a:xfrm>
            <a:off x="9808927" y="4599601"/>
            <a:ext cx="1809136" cy="1477328"/>
          </a:xfrm>
          <a:prstGeom prst="rect">
            <a:avLst/>
          </a:prstGeom>
          <a:noFill/>
        </p:spPr>
        <p:txBody>
          <a:bodyPr wrap="square" rtlCol="0">
            <a:spAutoFit/>
          </a:bodyPr>
          <a:lstStyle/>
          <a:p>
            <a:r>
              <a:rPr lang="it-IT" dirty="0"/>
              <a:t>È stato proposto un effetto su A per l’aumento delle collisioni efficaci.</a:t>
            </a:r>
          </a:p>
        </p:txBody>
      </p:sp>
    </p:spTree>
    <p:extLst>
      <p:ext uri="{BB962C8B-B14F-4D97-AF65-F5344CB8AC3E}">
        <p14:creationId xmlns:p14="http://schemas.microsoft.com/office/powerpoint/2010/main" val="313810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6674328" cy="461665"/>
          </a:xfrm>
          <a:prstGeom prst="rect">
            <a:avLst/>
          </a:prstGeom>
          <a:noFill/>
        </p:spPr>
        <p:txBody>
          <a:bodyPr wrap="none" rtlCol="0">
            <a:spAutoFit/>
          </a:bodyPr>
          <a:lstStyle/>
          <a:p>
            <a:r>
              <a:rPr lang="it-IT" sz="2400" dirty="0"/>
              <a:t>Effetti non </a:t>
            </a:r>
            <a:r>
              <a:rPr lang="it-IT" sz="2400" dirty="0" err="1"/>
              <a:t>terminci</a:t>
            </a:r>
            <a:r>
              <a:rPr lang="it-IT" sz="2400" dirty="0"/>
              <a:t>: aumento velocità di reazione</a:t>
            </a:r>
          </a:p>
        </p:txBody>
      </p:sp>
      <p:sp>
        <p:nvSpPr>
          <p:cNvPr id="2" name="Rectangle 1">
            <a:extLst>
              <a:ext uri="{FF2B5EF4-FFF2-40B4-BE49-F238E27FC236}">
                <a16:creationId xmlns:a16="http://schemas.microsoft.com/office/drawing/2014/main" id="{A1227A85-CEA8-4F1A-9089-51735A8B1ABA}"/>
              </a:ext>
            </a:extLst>
          </p:cNvPr>
          <p:cNvSpPr>
            <a:spLocks noChangeArrowheads="1"/>
          </p:cNvSpPr>
          <p:nvPr/>
        </p:nvSpPr>
        <p:spPr bwMode="auto">
          <a:xfrm>
            <a:off x="375101" y="984812"/>
            <a:ext cx="11186160"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Le microonde trasferiranno energia in 10</a:t>
            </a:r>
            <a:r>
              <a:rPr kumimoji="0" lang="it-IT" altLang="it-IT" sz="2100" b="0" i="0" u="none" strike="noStrike" cap="none" normalizeH="0" baseline="30000" dirty="0">
                <a:ln>
                  <a:noFill/>
                </a:ln>
                <a:solidFill>
                  <a:srgbClr val="1F1F1F"/>
                </a:solidFill>
                <a:effectLst/>
                <a:latin typeface="inherit"/>
              </a:rPr>
              <a:t>-9</a:t>
            </a:r>
            <a:r>
              <a:rPr kumimoji="0" lang="it-IT" altLang="it-IT" sz="2100" b="0" i="0" u="none" strike="noStrike" cap="none" normalizeH="0" baseline="0" dirty="0">
                <a:ln>
                  <a:noFill/>
                </a:ln>
                <a:solidFill>
                  <a:srgbClr val="1F1F1F"/>
                </a:solidFill>
                <a:effectLst/>
                <a:latin typeface="inherit"/>
              </a:rPr>
              <a:t> secondi con ciascun ciclo di energia elettromagnetica. Il rilassamento cinetico molecolare derivante da questa energia è di circa 10</a:t>
            </a:r>
            <a:r>
              <a:rPr kumimoji="0" lang="it-IT" altLang="it-IT" sz="2100" b="0" i="0" u="none" strike="noStrike" cap="none" normalizeH="0" baseline="30000" dirty="0">
                <a:ln>
                  <a:noFill/>
                </a:ln>
                <a:solidFill>
                  <a:srgbClr val="1F1F1F"/>
                </a:solidFill>
                <a:effectLst/>
                <a:latin typeface="inherit"/>
              </a:rPr>
              <a:t>-5</a:t>
            </a:r>
            <a:r>
              <a:rPr kumimoji="0" lang="it-IT" altLang="it-IT" sz="2100" b="0" i="0" u="none" strike="noStrike" cap="none" normalizeH="0" baseline="0" dirty="0">
                <a:ln>
                  <a:noFill/>
                </a:ln>
                <a:solidFill>
                  <a:srgbClr val="1F1F1F"/>
                </a:solidFill>
                <a:effectLst/>
                <a:latin typeface="inherit"/>
              </a:rPr>
              <a:t> secondi.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2100" dirty="0">
              <a:solidFill>
                <a:srgbClr val="1F1F1F"/>
              </a:solidFill>
              <a:latin typeface="inherit"/>
            </a:endParaRPr>
          </a:p>
        </p:txBody>
      </p:sp>
      <p:sp>
        <p:nvSpPr>
          <p:cNvPr id="3" name="Freccia in giù 2">
            <a:extLst>
              <a:ext uri="{FF2B5EF4-FFF2-40B4-BE49-F238E27FC236}">
                <a16:creationId xmlns:a16="http://schemas.microsoft.com/office/drawing/2014/main" id="{4F00C438-E376-E50A-DA50-F10AD0E7AF44}"/>
              </a:ext>
            </a:extLst>
          </p:cNvPr>
          <p:cNvSpPr/>
          <p:nvPr/>
        </p:nvSpPr>
        <p:spPr>
          <a:xfrm>
            <a:off x="5569410" y="1743893"/>
            <a:ext cx="398771" cy="609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F84A6EE6-CEEF-DAB0-6D06-BDAD647FF34F}"/>
              </a:ext>
            </a:extLst>
          </p:cNvPr>
          <p:cNvSpPr txBox="1"/>
          <p:nvPr/>
        </p:nvSpPr>
        <p:spPr>
          <a:xfrm>
            <a:off x="1419140" y="2450162"/>
            <a:ext cx="9098080" cy="646331"/>
          </a:xfrm>
          <a:prstGeom prst="rect">
            <a:avLst/>
          </a:prstGeom>
          <a:noFill/>
        </p:spPr>
        <p:txBody>
          <a:bodyPr wrap="square" rtlCol="0">
            <a:spAutoFit/>
          </a:bodyPr>
          <a:lstStyle/>
          <a:p>
            <a:r>
              <a:rPr lang="it-IT" dirty="0"/>
              <a:t>Energia trasferita più velocemente di quanto il sistema può rilassarsi: </a:t>
            </a:r>
            <a:r>
              <a:rPr kumimoji="0" lang="it-IT" altLang="it-IT" sz="1800" b="1" i="0" u="none" strike="noStrike" cap="none" normalizeH="0" baseline="0" dirty="0">
                <a:ln>
                  <a:noFill/>
                </a:ln>
                <a:solidFill>
                  <a:srgbClr val="1F1F1F"/>
                </a:solidFill>
                <a:effectLst/>
                <a:latin typeface="inherit"/>
              </a:rPr>
              <a:t>condizione di non equilibrio e in alte temperature istantanee che influenzano la cinetica del sistema</a:t>
            </a:r>
            <a:r>
              <a:rPr lang="it-IT" b="1" dirty="0"/>
              <a:t> </a:t>
            </a:r>
          </a:p>
        </p:txBody>
      </p:sp>
      <p:sp>
        <p:nvSpPr>
          <p:cNvPr id="8" name="CasellaDiTesto 7">
            <a:extLst>
              <a:ext uri="{FF2B5EF4-FFF2-40B4-BE49-F238E27FC236}">
                <a16:creationId xmlns:a16="http://schemas.microsoft.com/office/drawing/2014/main" id="{D3E3718C-96C3-1826-9D0D-43B52CE4A846}"/>
              </a:ext>
            </a:extLst>
          </p:cNvPr>
          <p:cNvSpPr txBox="1"/>
          <p:nvPr/>
        </p:nvSpPr>
        <p:spPr>
          <a:xfrm>
            <a:off x="1374331" y="4774615"/>
            <a:ext cx="9394721"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1F1F1F"/>
                </a:solidFill>
                <a:effectLst/>
                <a:latin typeface="inherit"/>
              </a:rPr>
              <a:t>Inoltre, </a:t>
            </a:r>
            <a:r>
              <a:rPr lang="it-IT" altLang="it-IT" dirty="0">
                <a:solidFill>
                  <a:srgbClr val="1F1F1F"/>
                </a:solidFill>
                <a:latin typeface="inherit"/>
              </a:rPr>
              <a:t>l</a:t>
            </a:r>
            <a:r>
              <a:rPr kumimoji="0" lang="it-IT" altLang="it-IT" sz="1800" b="0" i="0" u="none" strike="noStrike" cap="none" normalizeH="0" baseline="0" dirty="0">
                <a:ln>
                  <a:noFill/>
                </a:ln>
                <a:solidFill>
                  <a:srgbClr val="1F1F1F"/>
                </a:solidFill>
                <a:effectLst/>
                <a:latin typeface="inherit"/>
              </a:rPr>
              <a:t>a maggior parte degli intermedi sono specie altamente polari e molti di essi hanno anche un carattere ionico, il che li rende ottimi candidati per il trasferimento di energia a microonde incrementandone la reattività.</a:t>
            </a:r>
            <a:r>
              <a:rPr kumimoji="0" lang="it-IT" altLang="it-IT" sz="600" b="0" i="0" u="none" strike="noStrike" cap="none" normalizeH="0" baseline="0" dirty="0">
                <a:ln>
                  <a:noFill/>
                </a:ln>
                <a:solidFill>
                  <a:schemeClr val="tx1"/>
                </a:solidFill>
                <a:effectLst/>
              </a:rPr>
              <a:t> </a:t>
            </a:r>
            <a:endParaRPr kumimoji="0" lang="it-IT" altLang="it-IT"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87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821FAC-46BC-4E60-277F-2C195E2CE278}"/>
              </a:ext>
            </a:extLst>
          </p:cNvPr>
          <p:cNvPicPr>
            <a:picLocks noChangeAspect="1"/>
          </p:cNvPicPr>
          <p:nvPr/>
        </p:nvPicPr>
        <p:blipFill>
          <a:blip r:embed="rId2"/>
          <a:stretch>
            <a:fillRect/>
          </a:stretch>
        </p:blipFill>
        <p:spPr>
          <a:xfrm>
            <a:off x="1756757" y="561575"/>
            <a:ext cx="8678486" cy="5734850"/>
          </a:xfrm>
          <a:prstGeom prst="rect">
            <a:avLst/>
          </a:prstGeom>
        </p:spPr>
      </p:pic>
      <p:sp>
        <p:nvSpPr>
          <p:cNvPr id="3" name="CasellaDiTesto 2">
            <a:extLst>
              <a:ext uri="{FF2B5EF4-FFF2-40B4-BE49-F238E27FC236}">
                <a16:creationId xmlns:a16="http://schemas.microsoft.com/office/drawing/2014/main" id="{251AB820-7D1E-9905-4C23-8EB2A88DD0D4}"/>
              </a:ext>
            </a:extLst>
          </p:cNvPr>
          <p:cNvSpPr txBox="1"/>
          <p:nvPr/>
        </p:nvSpPr>
        <p:spPr>
          <a:xfrm>
            <a:off x="0" y="0"/>
            <a:ext cx="6096000" cy="461665"/>
          </a:xfrm>
          <a:prstGeom prst="rect">
            <a:avLst/>
          </a:prstGeom>
          <a:noFill/>
        </p:spPr>
        <p:txBody>
          <a:bodyPr wrap="square">
            <a:spAutoFit/>
          </a:bodyPr>
          <a:lstStyle/>
          <a:p>
            <a:r>
              <a:rPr lang="it-IT" sz="2400" dirty="0"/>
              <a:t>Strumenti</a:t>
            </a:r>
          </a:p>
        </p:txBody>
      </p:sp>
    </p:spTree>
    <p:extLst>
      <p:ext uri="{BB962C8B-B14F-4D97-AF65-F5344CB8AC3E}">
        <p14:creationId xmlns:p14="http://schemas.microsoft.com/office/powerpoint/2010/main" val="90784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51AB820-7D1E-9905-4C23-8EB2A88DD0D4}"/>
              </a:ext>
            </a:extLst>
          </p:cNvPr>
          <p:cNvSpPr txBox="1"/>
          <p:nvPr/>
        </p:nvSpPr>
        <p:spPr>
          <a:xfrm>
            <a:off x="0" y="0"/>
            <a:ext cx="6096000" cy="461665"/>
          </a:xfrm>
          <a:prstGeom prst="rect">
            <a:avLst/>
          </a:prstGeom>
          <a:noFill/>
        </p:spPr>
        <p:txBody>
          <a:bodyPr wrap="square">
            <a:spAutoFit/>
          </a:bodyPr>
          <a:lstStyle/>
          <a:p>
            <a:r>
              <a:rPr lang="it-IT" sz="2400" dirty="0"/>
              <a:t>Strumenti: Multimodali</a:t>
            </a:r>
          </a:p>
        </p:txBody>
      </p:sp>
      <p:sp>
        <p:nvSpPr>
          <p:cNvPr id="2" name="Rectangle 1">
            <a:extLst>
              <a:ext uri="{FF2B5EF4-FFF2-40B4-BE49-F238E27FC236}">
                <a16:creationId xmlns:a16="http://schemas.microsoft.com/office/drawing/2014/main" id="{F60521D0-7D8E-4520-6B1D-420C2B511FA8}"/>
              </a:ext>
            </a:extLst>
          </p:cNvPr>
          <p:cNvSpPr>
            <a:spLocks noChangeArrowheads="1"/>
          </p:cNvSpPr>
          <p:nvPr/>
        </p:nvSpPr>
        <p:spPr bwMode="auto">
          <a:xfrm>
            <a:off x="4277032" y="461665"/>
            <a:ext cx="7707086" cy="32060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Le cavità multimodali, a causa della fisica della loro progettazione, hanno molteplici sacche di energia disperse in tutto il volume della cavità. Sacche energetiche multiple avranno diversi livelli di intensità energetica, a volte indicati come punti caldi e punti freddi. Pertanto, qualsiasi campione può incontrare una sacca di energia di intensità maggiore o minore rispetto ad un altro se posizionato staticamente in una cavità multimodale. Per fornire un'equa distribuzione dell'energia, i sistemi multimodali ruotano continuamente i campioni in tutto il campo energetico. Ciò tende a livellare o a mediare l'esposizione del campo su tutti i campioni durante il ciclo energetico.</a:t>
            </a:r>
            <a:r>
              <a:rPr kumimoji="0" lang="it-IT" altLang="it-IT" sz="8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6" name="Immagine 5">
            <a:extLst>
              <a:ext uri="{FF2B5EF4-FFF2-40B4-BE49-F238E27FC236}">
                <a16:creationId xmlns:a16="http://schemas.microsoft.com/office/drawing/2014/main" id="{B93BEED9-DA28-0339-33AC-6E11C59AAFAD}"/>
              </a:ext>
            </a:extLst>
          </p:cNvPr>
          <p:cNvPicPr>
            <a:picLocks noChangeAspect="1"/>
          </p:cNvPicPr>
          <p:nvPr/>
        </p:nvPicPr>
        <p:blipFill>
          <a:blip r:embed="rId2"/>
          <a:stretch>
            <a:fillRect/>
          </a:stretch>
        </p:blipFill>
        <p:spPr>
          <a:xfrm>
            <a:off x="288900" y="2445124"/>
            <a:ext cx="3704152" cy="3051108"/>
          </a:xfrm>
          <a:prstGeom prst="rect">
            <a:avLst/>
          </a:prstGeom>
        </p:spPr>
      </p:pic>
    </p:spTree>
    <p:extLst>
      <p:ext uri="{BB962C8B-B14F-4D97-AF65-F5344CB8AC3E}">
        <p14:creationId xmlns:p14="http://schemas.microsoft.com/office/powerpoint/2010/main" val="287487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51AB820-7D1E-9905-4C23-8EB2A88DD0D4}"/>
              </a:ext>
            </a:extLst>
          </p:cNvPr>
          <p:cNvSpPr txBox="1"/>
          <p:nvPr/>
        </p:nvSpPr>
        <p:spPr>
          <a:xfrm>
            <a:off x="0" y="0"/>
            <a:ext cx="6096000" cy="461665"/>
          </a:xfrm>
          <a:prstGeom prst="rect">
            <a:avLst/>
          </a:prstGeom>
          <a:noFill/>
        </p:spPr>
        <p:txBody>
          <a:bodyPr wrap="square">
            <a:spAutoFit/>
          </a:bodyPr>
          <a:lstStyle/>
          <a:p>
            <a:r>
              <a:rPr lang="it-IT" sz="2400" dirty="0"/>
              <a:t>Strumenti: Modalità singola</a:t>
            </a:r>
          </a:p>
        </p:txBody>
      </p:sp>
      <p:sp>
        <p:nvSpPr>
          <p:cNvPr id="4" name="Rectangle 1">
            <a:extLst>
              <a:ext uri="{FF2B5EF4-FFF2-40B4-BE49-F238E27FC236}">
                <a16:creationId xmlns:a16="http://schemas.microsoft.com/office/drawing/2014/main" id="{CBDEF1BA-6BC4-67EC-0300-CA958E9DFE62}"/>
              </a:ext>
            </a:extLst>
          </p:cNvPr>
          <p:cNvSpPr>
            <a:spLocks noChangeArrowheads="1"/>
          </p:cNvSpPr>
          <p:nvPr/>
        </p:nvSpPr>
        <p:spPr bwMode="auto">
          <a:xfrm>
            <a:off x="5614220" y="1819345"/>
            <a:ext cx="5407742" cy="3529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Gli strumenti </a:t>
            </a:r>
            <a:r>
              <a:rPr kumimoji="0" lang="it-IT" altLang="it-IT" sz="2100" b="0" i="0" u="none" strike="noStrike" cap="none" normalizeH="0" baseline="0" dirty="0" err="1">
                <a:ln>
                  <a:noFill/>
                </a:ln>
                <a:solidFill>
                  <a:srgbClr val="1F1F1F"/>
                </a:solidFill>
                <a:effectLst/>
                <a:latin typeface="inherit"/>
              </a:rPr>
              <a:t>monomodali</a:t>
            </a:r>
            <a:r>
              <a:rPr kumimoji="0" lang="it-IT" altLang="it-IT" sz="2100" b="0" i="0" u="none" strike="noStrike" cap="none" normalizeH="0" baseline="0" dirty="0">
                <a:ln>
                  <a:noFill/>
                </a:ln>
                <a:solidFill>
                  <a:srgbClr val="1F1F1F"/>
                </a:solidFill>
                <a:effectLst/>
                <a:latin typeface="inherit"/>
              </a:rPr>
              <a:t> producono una sacca di energia omogenea e intensa, altamente riproducibile. Grazie alla distribuzione uniforme dell'energia e alla maggiore densità di potenza, questi sistemi in genere si accoppiano in modo più efficiente con campioni di piccole dimensioni. Sebbene i sistemi </a:t>
            </a:r>
            <a:r>
              <a:rPr kumimoji="0" lang="it-IT" altLang="it-IT" sz="2100" b="0" i="0" u="none" strike="noStrike" cap="none" normalizeH="0" baseline="0" dirty="0" err="1">
                <a:ln>
                  <a:noFill/>
                </a:ln>
                <a:solidFill>
                  <a:srgbClr val="1F1F1F"/>
                </a:solidFill>
                <a:effectLst/>
                <a:latin typeface="inherit"/>
              </a:rPr>
              <a:t>monomodali</a:t>
            </a:r>
            <a:r>
              <a:rPr kumimoji="0" lang="it-IT" altLang="it-IT" sz="2100" b="0" i="0" u="none" strike="noStrike" cap="none" normalizeH="0" baseline="0" dirty="0">
                <a:ln>
                  <a:noFill/>
                </a:ln>
                <a:solidFill>
                  <a:srgbClr val="1F1F1F"/>
                </a:solidFill>
                <a:effectLst/>
                <a:latin typeface="inherit"/>
              </a:rPr>
              <a:t> producano solo 300 – 400 W di potenza, il volume della loro cavità più piccolo e la singola sacca di energia focalizzata producono una densità di campo nell'intervallo 0,90 W/</a:t>
            </a:r>
            <a:r>
              <a:rPr kumimoji="0" lang="it-IT" altLang="it-IT" sz="2100" b="0" i="0" u="none" strike="noStrike" cap="none" normalizeH="0" baseline="0" dirty="0" err="1">
                <a:ln>
                  <a:noFill/>
                </a:ln>
                <a:solidFill>
                  <a:srgbClr val="1F1F1F"/>
                </a:solidFill>
                <a:effectLst/>
                <a:latin typeface="inherit"/>
              </a:rPr>
              <a:t>mL</a:t>
            </a:r>
            <a:r>
              <a:rPr kumimoji="0" lang="it-IT" altLang="it-IT" sz="2100" b="0" i="0" u="none" strike="noStrike" cap="none" normalizeH="0" baseline="0" dirty="0">
                <a:ln>
                  <a:noFill/>
                </a:ln>
                <a:solidFill>
                  <a:srgbClr val="1F1F1F"/>
                </a:solidFill>
                <a:effectLst/>
                <a:latin typeface="inherit"/>
              </a:rPr>
              <a:t>.</a:t>
            </a:r>
            <a:r>
              <a:rPr kumimoji="0" lang="it-IT" altLang="it-IT" sz="8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7" name="Immagine 6">
            <a:extLst>
              <a:ext uri="{FF2B5EF4-FFF2-40B4-BE49-F238E27FC236}">
                <a16:creationId xmlns:a16="http://schemas.microsoft.com/office/drawing/2014/main" id="{EC0D5E5B-41CF-64EF-220F-2558D631CEFD}"/>
              </a:ext>
            </a:extLst>
          </p:cNvPr>
          <p:cNvPicPr>
            <a:picLocks noChangeAspect="1"/>
          </p:cNvPicPr>
          <p:nvPr/>
        </p:nvPicPr>
        <p:blipFill>
          <a:blip r:embed="rId2"/>
          <a:stretch>
            <a:fillRect/>
          </a:stretch>
        </p:blipFill>
        <p:spPr>
          <a:xfrm>
            <a:off x="814771" y="705766"/>
            <a:ext cx="3658905" cy="2227159"/>
          </a:xfrm>
          <a:prstGeom prst="rect">
            <a:avLst/>
          </a:prstGeom>
        </p:spPr>
      </p:pic>
      <p:pic>
        <p:nvPicPr>
          <p:cNvPr id="9" name="Immagine 8">
            <a:extLst>
              <a:ext uri="{FF2B5EF4-FFF2-40B4-BE49-F238E27FC236}">
                <a16:creationId xmlns:a16="http://schemas.microsoft.com/office/drawing/2014/main" id="{55020EFB-8C3C-0411-0B01-EFD077EA97B5}"/>
              </a:ext>
            </a:extLst>
          </p:cNvPr>
          <p:cNvPicPr>
            <a:picLocks noChangeAspect="1"/>
          </p:cNvPicPr>
          <p:nvPr/>
        </p:nvPicPr>
        <p:blipFill>
          <a:blip r:embed="rId3"/>
          <a:stretch>
            <a:fillRect/>
          </a:stretch>
        </p:blipFill>
        <p:spPr>
          <a:xfrm>
            <a:off x="1395224" y="3429000"/>
            <a:ext cx="2695951" cy="2534004"/>
          </a:xfrm>
          <a:prstGeom prst="rect">
            <a:avLst/>
          </a:prstGeom>
        </p:spPr>
      </p:pic>
    </p:spTree>
    <p:extLst>
      <p:ext uri="{BB962C8B-B14F-4D97-AF65-F5344CB8AC3E}">
        <p14:creationId xmlns:p14="http://schemas.microsoft.com/office/powerpoint/2010/main" val="112102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2254720" cy="461665"/>
          </a:xfrm>
          <a:prstGeom prst="rect">
            <a:avLst/>
          </a:prstGeom>
          <a:noFill/>
        </p:spPr>
        <p:txBody>
          <a:bodyPr wrap="none" rtlCol="0">
            <a:spAutoFit/>
          </a:bodyPr>
          <a:lstStyle/>
          <a:p>
            <a:r>
              <a:rPr lang="it-IT" sz="2400" dirty="0"/>
              <a:t>Microonde: </a:t>
            </a:r>
            <a:r>
              <a:rPr lang="it-IT" sz="2400" dirty="0" err="1"/>
              <a:t>Vial</a:t>
            </a:r>
            <a:endParaRPr lang="it-IT" sz="2400" dirty="0"/>
          </a:p>
        </p:txBody>
      </p:sp>
      <p:pic>
        <p:nvPicPr>
          <p:cNvPr id="3" name="Immagine 2">
            <a:extLst>
              <a:ext uri="{FF2B5EF4-FFF2-40B4-BE49-F238E27FC236}">
                <a16:creationId xmlns:a16="http://schemas.microsoft.com/office/drawing/2014/main" id="{B423738B-5C04-4E8E-CDA0-7BAE557B92B8}"/>
              </a:ext>
            </a:extLst>
          </p:cNvPr>
          <p:cNvPicPr>
            <a:picLocks noChangeAspect="1"/>
          </p:cNvPicPr>
          <p:nvPr/>
        </p:nvPicPr>
        <p:blipFill>
          <a:blip r:embed="rId2"/>
          <a:stretch>
            <a:fillRect/>
          </a:stretch>
        </p:blipFill>
        <p:spPr>
          <a:xfrm>
            <a:off x="1487560" y="2070583"/>
            <a:ext cx="2818970" cy="2716834"/>
          </a:xfrm>
          <a:prstGeom prst="rect">
            <a:avLst/>
          </a:prstGeom>
        </p:spPr>
      </p:pic>
      <p:sp>
        <p:nvSpPr>
          <p:cNvPr id="5" name="Rectangle 1">
            <a:extLst>
              <a:ext uri="{FF2B5EF4-FFF2-40B4-BE49-F238E27FC236}">
                <a16:creationId xmlns:a16="http://schemas.microsoft.com/office/drawing/2014/main" id="{A7A96E54-322F-0289-F430-9E07BB579345}"/>
              </a:ext>
            </a:extLst>
          </p:cNvPr>
          <p:cNvSpPr>
            <a:spLocks noChangeArrowheads="1"/>
          </p:cNvSpPr>
          <p:nvPr/>
        </p:nvSpPr>
        <p:spPr bwMode="auto">
          <a:xfrm>
            <a:off x="5633886" y="2795489"/>
            <a:ext cx="5407742"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Vetro spesso, lo strumento si chiude sigillando il sistema e permettendo di lavorare a pressioni fino a oltre 20 atmosfere (350 psi). E di riscaldare fino a 300 °C.</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007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DB69C-E28E-E774-2D33-AD84460CC537}"/>
              </a:ext>
            </a:extLst>
          </p:cNvPr>
          <p:cNvSpPr>
            <a:spLocks noGrp="1"/>
          </p:cNvSpPr>
          <p:nvPr>
            <p:ph type="title"/>
          </p:nvPr>
        </p:nvSpPr>
        <p:spPr>
          <a:xfrm>
            <a:off x="0" y="0"/>
            <a:ext cx="2091813" cy="450952"/>
          </a:xfrm>
        </p:spPr>
        <p:txBody>
          <a:bodyPr>
            <a:normAutofit fontScale="90000"/>
          </a:bodyPr>
          <a:lstStyle/>
          <a:p>
            <a:r>
              <a:rPr lang="it-IT" sz="2400" dirty="0"/>
              <a:t>Green </a:t>
            </a:r>
            <a:r>
              <a:rPr lang="it-IT" sz="2400" dirty="0" err="1"/>
              <a:t>chemistry</a:t>
            </a:r>
            <a:endParaRPr lang="it-IT" sz="2400" dirty="0"/>
          </a:p>
        </p:txBody>
      </p:sp>
      <p:pic>
        <p:nvPicPr>
          <p:cNvPr id="4" name="Immagine 3">
            <a:extLst>
              <a:ext uri="{FF2B5EF4-FFF2-40B4-BE49-F238E27FC236}">
                <a16:creationId xmlns:a16="http://schemas.microsoft.com/office/drawing/2014/main" id="{F360AF49-421D-CEBF-FF26-3BBB1B446B43}"/>
              </a:ext>
            </a:extLst>
          </p:cNvPr>
          <p:cNvPicPr>
            <a:picLocks noChangeAspect="1"/>
          </p:cNvPicPr>
          <p:nvPr/>
        </p:nvPicPr>
        <p:blipFill>
          <a:blip r:embed="rId2"/>
          <a:stretch>
            <a:fillRect/>
          </a:stretch>
        </p:blipFill>
        <p:spPr>
          <a:xfrm>
            <a:off x="2918969" y="528232"/>
            <a:ext cx="6354062" cy="5801535"/>
          </a:xfrm>
          <a:prstGeom prst="rect">
            <a:avLst/>
          </a:prstGeom>
        </p:spPr>
      </p:pic>
    </p:spTree>
    <p:extLst>
      <p:ext uri="{BB962C8B-B14F-4D97-AF65-F5344CB8AC3E}">
        <p14:creationId xmlns:p14="http://schemas.microsoft.com/office/powerpoint/2010/main" val="94329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4492127" cy="461665"/>
          </a:xfrm>
          <a:prstGeom prst="rect">
            <a:avLst/>
          </a:prstGeom>
          <a:noFill/>
        </p:spPr>
        <p:txBody>
          <a:bodyPr wrap="none" rtlCol="0">
            <a:spAutoFit/>
          </a:bodyPr>
          <a:lstStyle/>
          <a:p>
            <a:r>
              <a:rPr lang="it-IT" sz="2400" dirty="0"/>
              <a:t>Microonde: Parametri strumento</a:t>
            </a:r>
          </a:p>
        </p:txBody>
      </p:sp>
      <p:pic>
        <p:nvPicPr>
          <p:cNvPr id="4" name="Immagine 3">
            <a:extLst>
              <a:ext uri="{FF2B5EF4-FFF2-40B4-BE49-F238E27FC236}">
                <a16:creationId xmlns:a16="http://schemas.microsoft.com/office/drawing/2014/main" id="{0347AC6F-BE1B-C498-3228-7F2A7E6AD538}"/>
              </a:ext>
            </a:extLst>
          </p:cNvPr>
          <p:cNvPicPr>
            <a:picLocks noChangeAspect="1"/>
          </p:cNvPicPr>
          <p:nvPr/>
        </p:nvPicPr>
        <p:blipFill>
          <a:blip r:embed="rId2"/>
          <a:stretch>
            <a:fillRect/>
          </a:stretch>
        </p:blipFill>
        <p:spPr>
          <a:xfrm>
            <a:off x="3042334" y="1769399"/>
            <a:ext cx="6107331" cy="3319202"/>
          </a:xfrm>
          <a:prstGeom prst="rect">
            <a:avLst/>
          </a:prstGeom>
        </p:spPr>
      </p:pic>
    </p:spTree>
    <p:extLst>
      <p:ext uri="{BB962C8B-B14F-4D97-AF65-F5344CB8AC3E}">
        <p14:creationId xmlns:p14="http://schemas.microsoft.com/office/powerpoint/2010/main" val="182890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5569410" cy="461665"/>
          </a:xfrm>
          <a:prstGeom prst="rect">
            <a:avLst/>
          </a:prstGeom>
          <a:noFill/>
        </p:spPr>
        <p:txBody>
          <a:bodyPr wrap="none" rtlCol="0">
            <a:spAutoFit/>
          </a:bodyPr>
          <a:lstStyle/>
          <a:p>
            <a:r>
              <a:rPr lang="it-IT" sz="2400" dirty="0"/>
              <a:t>Microonde: aumento velocità di reazione</a:t>
            </a:r>
          </a:p>
        </p:txBody>
      </p:sp>
      <p:pic>
        <p:nvPicPr>
          <p:cNvPr id="3" name="Immagine 2">
            <a:extLst>
              <a:ext uri="{FF2B5EF4-FFF2-40B4-BE49-F238E27FC236}">
                <a16:creationId xmlns:a16="http://schemas.microsoft.com/office/drawing/2014/main" id="{6F6C24E8-85E7-B281-280B-6CB189A4BD12}"/>
              </a:ext>
            </a:extLst>
          </p:cNvPr>
          <p:cNvPicPr>
            <a:picLocks noChangeAspect="1"/>
          </p:cNvPicPr>
          <p:nvPr/>
        </p:nvPicPr>
        <p:blipFill>
          <a:blip r:embed="rId2"/>
          <a:stretch>
            <a:fillRect/>
          </a:stretch>
        </p:blipFill>
        <p:spPr>
          <a:xfrm>
            <a:off x="2694039" y="997179"/>
            <a:ext cx="6637753" cy="4744859"/>
          </a:xfrm>
          <a:prstGeom prst="rect">
            <a:avLst/>
          </a:prstGeom>
        </p:spPr>
      </p:pic>
      <p:sp>
        <p:nvSpPr>
          <p:cNvPr id="7" name="CasellaDiTesto 6">
            <a:extLst>
              <a:ext uri="{FF2B5EF4-FFF2-40B4-BE49-F238E27FC236}">
                <a16:creationId xmlns:a16="http://schemas.microsoft.com/office/drawing/2014/main" id="{751AED24-574E-4AC6-AEDD-0EF48D26F1A1}"/>
              </a:ext>
            </a:extLst>
          </p:cNvPr>
          <p:cNvSpPr txBox="1"/>
          <p:nvPr/>
        </p:nvSpPr>
        <p:spPr>
          <a:xfrm>
            <a:off x="5958348" y="6396335"/>
            <a:ext cx="6282811" cy="369332"/>
          </a:xfrm>
          <a:prstGeom prst="rect">
            <a:avLst/>
          </a:prstGeom>
          <a:noFill/>
        </p:spPr>
        <p:txBody>
          <a:bodyPr wrap="square">
            <a:spAutoFit/>
          </a:bodyPr>
          <a:lstStyle/>
          <a:p>
            <a:r>
              <a:rPr lang="it-IT" dirty="0"/>
              <a:t>ACCOUNTS OF CHEMICAL RESEARCH / VOL. 35, NO. 9, 2002</a:t>
            </a:r>
          </a:p>
        </p:txBody>
      </p:sp>
    </p:spTree>
    <p:extLst>
      <p:ext uri="{BB962C8B-B14F-4D97-AF65-F5344CB8AC3E}">
        <p14:creationId xmlns:p14="http://schemas.microsoft.com/office/powerpoint/2010/main" val="200704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5569410" cy="461665"/>
          </a:xfrm>
          <a:prstGeom prst="rect">
            <a:avLst/>
          </a:prstGeom>
          <a:noFill/>
        </p:spPr>
        <p:txBody>
          <a:bodyPr wrap="none" rtlCol="0">
            <a:spAutoFit/>
          </a:bodyPr>
          <a:lstStyle/>
          <a:p>
            <a:r>
              <a:rPr lang="it-IT" sz="2400" dirty="0"/>
              <a:t>Microonde: aumento velocità di reazione</a:t>
            </a:r>
          </a:p>
        </p:txBody>
      </p:sp>
      <p:pic>
        <p:nvPicPr>
          <p:cNvPr id="4" name="Immagine 3">
            <a:extLst>
              <a:ext uri="{FF2B5EF4-FFF2-40B4-BE49-F238E27FC236}">
                <a16:creationId xmlns:a16="http://schemas.microsoft.com/office/drawing/2014/main" id="{51F3B690-D8DC-6360-DDE7-EA5F9BE070EE}"/>
              </a:ext>
            </a:extLst>
          </p:cNvPr>
          <p:cNvPicPr>
            <a:picLocks noChangeAspect="1"/>
          </p:cNvPicPr>
          <p:nvPr/>
        </p:nvPicPr>
        <p:blipFill>
          <a:blip r:embed="rId2"/>
          <a:stretch>
            <a:fillRect/>
          </a:stretch>
        </p:blipFill>
        <p:spPr>
          <a:xfrm>
            <a:off x="2373843" y="1838632"/>
            <a:ext cx="6831154" cy="2684207"/>
          </a:xfrm>
          <a:prstGeom prst="rect">
            <a:avLst/>
          </a:prstGeom>
        </p:spPr>
      </p:pic>
    </p:spTree>
    <p:extLst>
      <p:ext uri="{BB962C8B-B14F-4D97-AF65-F5344CB8AC3E}">
        <p14:creationId xmlns:p14="http://schemas.microsoft.com/office/powerpoint/2010/main" val="93043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5569410" cy="461665"/>
          </a:xfrm>
          <a:prstGeom prst="rect">
            <a:avLst/>
          </a:prstGeom>
          <a:noFill/>
        </p:spPr>
        <p:txBody>
          <a:bodyPr wrap="none" rtlCol="0">
            <a:spAutoFit/>
          </a:bodyPr>
          <a:lstStyle/>
          <a:p>
            <a:r>
              <a:rPr lang="it-IT" sz="2400" dirty="0"/>
              <a:t>Microonde: aumento velocità di reazione</a:t>
            </a:r>
          </a:p>
        </p:txBody>
      </p:sp>
      <p:pic>
        <p:nvPicPr>
          <p:cNvPr id="3" name="Immagine 2">
            <a:extLst>
              <a:ext uri="{FF2B5EF4-FFF2-40B4-BE49-F238E27FC236}">
                <a16:creationId xmlns:a16="http://schemas.microsoft.com/office/drawing/2014/main" id="{E73BE907-D7D1-4562-F6C1-E4FEB8FD99AC}"/>
              </a:ext>
            </a:extLst>
          </p:cNvPr>
          <p:cNvPicPr>
            <a:picLocks noChangeAspect="1"/>
          </p:cNvPicPr>
          <p:nvPr/>
        </p:nvPicPr>
        <p:blipFill>
          <a:blip r:embed="rId2"/>
          <a:stretch>
            <a:fillRect/>
          </a:stretch>
        </p:blipFill>
        <p:spPr>
          <a:xfrm>
            <a:off x="2695974" y="1133356"/>
            <a:ext cx="6143456" cy="2295644"/>
          </a:xfrm>
          <a:prstGeom prst="rect">
            <a:avLst/>
          </a:prstGeom>
        </p:spPr>
      </p:pic>
    </p:spTree>
    <p:extLst>
      <p:ext uri="{BB962C8B-B14F-4D97-AF65-F5344CB8AC3E}">
        <p14:creationId xmlns:p14="http://schemas.microsoft.com/office/powerpoint/2010/main" val="77519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5569410" cy="461665"/>
          </a:xfrm>
          <a:prstGeom prst="rect">
            <a:avLst/>
          </a:prstGeom>
          <a:noFill/>
        </p:spPr>
        <p:txBody>
          <a:bodyPr wrap="none" rtlCol="0">
            <a:spAutoFit/>
          </a:bodyPr>
          <a:lstStyle/>
          <a:p>
            <a:r>
              <a:rPr lang="it-IT" sz="2400" dirty="0"/>
              <a:t>Microonde: aumento velocità di reazione</a:t>
            </a:r>
          </a:p>
        </p:txBody>
      </p:sp>
      <p:pic>
        <p:nvPicPr>
          <p:cNvPr id="5" name="Immagine 4">
            <a:extLst>
              <a:ext uri="{FF2B5EF4-FFF2-40B4-BE49-F238E27FC236}">
                <a16:creationId xmlns:a16="http://schemas.microsoft.com/office/drawing/2014/main" id="{76012159-783E-8BD9-F825-78D88F66B07E}"/>
              </a:ext>
            </a:extLst>
          </p:cNvPr>
          <p:cNvPicPr>
            <a:picLocks noChangeAspect="1"/>
          </p:cNvPicPr>
          <p:nvPr/>
        </p:nvPicPr>
        <p:blipFill>
          <a:blip r:embed="rId2"/>
          <a:stretch>
            <a:fillRect/>
          </a:stretch>
        </p:blipFill>
        <p:spPr>
          <a:xfrm>
            <a:off x="2836787" y="2180303"/>
            <a:ext cx="6363415" cy="2497393"/>
          </a:xfrm>
          <a:prstGeom prst="rect">
            <a:avLst/>
          </a:prstGeom>
        </p:spPr>
      </p:pic>
    </p:spTree>
    <p:extLst>
      <p:ext uri="{BB962C8B-B14F-4D97-AF65-F5344CB8AC3E}">
        <p14:creationId xmlns:p14="http://schemas.microsoft.com/office/powerpoint/2010/main" val="134904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5569410" cy="461665"/>
          </a:xfrm>
          <a:prstGeom prst="rect">
            <a:avLst/>
          </a:prstGeom>
          <a:noFill/>
        </p:spPr>
        <p:txBody>
          <a:bodyPr wrap="none" rtlCol="0">
            <a:spAutoFit/>
          </a:bodyPr>
          <a:lstStyle/>
          <a:p>
            <a:r>
              <a:rPr lang="it-IT" sz="2400" dirty="0"/>
              <a:t>Microonde: aumento velocità di reazione</a:t>
            </a:r>
          </a:p>
        </p:txBody>
      </p:sp>
      <p:pic>
        <p:nvPicPr>
          <p:cNvPr id="3" name="Immagine 2">
            <a:extLst>
              <a:ext uri="{FF2B5EF4-FFF2-40B4-BE49-F238E27FC236}">
                <a16:creationId xmlns:a16="http://schemas.microsoft.com/office/drawing/2014/main" id="{E1B50C25-6CBD-103B-DA1D-81F2D7F0282D}"/>
              </a:ext>
            </a:extLst>
          </p:cNvPr>
          <p:cNvPicPr>
            <a:picLocks noChangeAspect="1"/>
          </p:cNvPicPr>
          <p:nvPr/>
        </p:nvPicPr>
        <p:blipFill>
          <a:blip r:embed="rId2"/>
          <a:stretch>
            <a:fillRect/>
          </a:stretch>
        </p:blipFill>
        <p:spPr>
          <a:xfrm>
            <a:off x="3140301" y="1058337"/>
            <a:ext cx="5430825" cy="2677921"/>
          </a:xfrm>
          <a:prstGeom prst="rect">
            <a:avLst/>
          </a:prstGeom>
        </p:spPr>
      </p:pic>
      <p:sp>
        <p:nvSpPr>
          <p:cNvPr id="2" name="CasellaDiTesto 1">
            <a:extLst>
              <a:ext uri="{FF2B5EF4-FFF2-40B4-BE49-F238E27FC236}">
                <a16:creationId xmlns:a16="http://schemas.microsoft.com/office/drawing/2014/main" id="{38288BF9-B7B5-4230-1055-72BF397F6848}"/>
              </a:ext>
            </a:extLst>
          </p:cNvPr>
          <p:cNvSpPr txBox="1"/>
          <p:nvPr/>
        </p:nvSpPr>
        <p:spPr>
          <a:xfrm>
            <a:off x="4434348" y="4513006"/>
            <a:ext cx="3051797" cy="369332"/>
          </a:xfrm>
          <a:prstGeom prst="rect">
            <a:avLst/>
          </a:prstGeom>
          <a:noFill/>
        </p:spPr>
        <p:txBody>
          <a:bodyPr wrap="none" rtlCol="0">
            <a:spAutoFit/>
          </a:bodyPr>
          <a:lstStyle/>
          <a:p>
            <a:r>
              <a:rPr lang="it-IT" dirty="0"/>
              <a:t>Convenzionale richiede 1 ora</a:t>
            </a:r>
          </a:p>
        </p:txBody>
      </p:sp>
    </p:spTree>
    <p:extLst>
      <p:ext uri="{BB962C8B-B14F-4D97-AF65-F5344CB8AC3E}">
        <p14:creationId xmlns:p14="http://schemas.microsoft.com/office/powerpoint/2010/main" val="3151627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76DBDD-7F1E-F191-2A44-98E6FD1369F1}"/>
              </a:ext>
            </a:extLst>
          </p:cNvPr>
          <p:cNvSpPr txBox="1"/>
          <p:nvPr/>
        </p:nvSpPr>
        <p:spPr>
          <a:xfrm>
            <a:off x="0" y="0"/>
            <a:ext cx="5569410" cy="461665"/>
          </a:xfrm>
          <a:prstGeom prst="rect">
            <a:avLst/>
          </a:prstGeom>
          <a:noFill/>
        </p:spPr>
        <p:txBody>
          <a:bodyPr wrap="none" rtlCol="0">
            <a:spAutoFit/>
          </a:bodyPr>
          <a:lstStyle/>
          <a:p>
            <a:r>
              <a:rPr lang="it-IT" sz="2400" dirty="0"/>
              <a:t>Microonde: aumento velocità di reazione</a:t>
            </a:r>
          </a:p>
        </p:txBody>
      </p:sp>
      <p:pic>
        <p:nvPicPr>
          <p:cNvPr id="5" name="Immagine 4">
            <a:extLst>
              <a:ext uri="{FF2B5EF4-FFF2-40B4-BE49-F238E27FC236}">
                <a16:creationId xmlns:a16="http://schemas.microsoft.com/office/drawing/2014/main" id="{86BBF49E-05F4-5EE4-B675-57E680218022}"/>
              </a:ext>
            </a:extLst>
          </p:cNvPr>
          <p:cNvPicPr>
            <a:picLocks noChangeAspect="1"/>
          </p:cNvPicPr>
          <p:nvPr/>
        </p:nvPicPr>
        <p:blipFill>
          <a:blip r:embed="rId2"/>
          <a:stretch>
            <a:fillRect/>
          </a:stretch>
        </p:blipFill>
        <p:spPr>
          <a:xfrm>
            <a:off x="3357318" y="1126024"/>
            <a:ext cx="5590317" cy="1558182"/>
          </a:xfrm>
          <a:prstGeom prst="rect">
            <a:avLst/>
          </a:prstGeom>
        </p:spPr>
      </p:pic>
      <p:pic>
        <p:nvPicPr>
          <p:cNvPr id="8" name="Immagine 7">
            <a:extLst>
              <a:ext uri="{FF2B5EF4-FFF2-40B4-BE49-F238E27FC236}">
                <a16:creationId xmlns:a16="http://schemas.microsoft.com/office/drawing/2014/main" id="{178E05D0-1359-DF6A-DC5D-2229E3430418}"/>
              </a:ext>
            </a:extLst>
          </p:cNvPr>
          <p:cNvPicPr>
            <a:picLocks noChangeAspect="1"/>
          </p:cNvPicPr>
          <p:nvPr/>
        </p:nvPicPr>
        <p:blipFill>
          <a:blip r:embed="rId3"/>
          <a:stretch>
            <a:fillRect/>
          </a:stretch>
        </p:blipFill>
        <p:spPr>
          <a:xfrm>
            <a:off x="3357318" y="3203822"/>
            <a:ext cx="5841821" cy="2253081"/>
          </a:xfrm>
          <a:prstGeom prst="rect">
            <a:avLst/>
          </a:prstGeom>
        </p:spPr>
      </p:pic>
    </p:spTree>
    <p:extLst>
      <p:ext uri="{BB962C8B-B14F-4D97-AF65-F5344CB8AC3E}">
        <p14:creationId xmlns:p14="http://schemas.microsoft.com/office/powerpoint/2010/main" val="357514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DB69C-E28E-E774-2D33-AD84460CC537}"/>
              </a:ext>
            </a:extLst>
          </p:cNvPr>
          <p:cNvSpPr>
            <a:spLocks noGrp="1"/>
          </p:cNvSpPr>
          <p:nvPr>
            <p:ph type="title"/>
          </p:nvPr>
        </p:nvSpPr>
        <p:spPr>
          <a:xfrm>
            <a:off x="0" y="0"/>
            <a:ext cx="2091813" cy="450952"/>
          </a:xfrm>
        </p:spPr>
        <p:txBody>
          <a:bodyPr>
            <a:normAutofit fontScale="90000"/>
          </a:bodyPr>
          <a:lstStyle/>
          <a:p>
            <a:r>
              <a:rPr lang="it-IT" sz="2400" dirty="0"/>
              <a:t>Green </a:t>
            </a:r>
            <a:r>
              <a:rPr lang="it-IT" sz="2400" dirty="0" err="1"/>
              <a:t>chemistry</a:t>
            </a:r>
            <a:endParaRPr lang="it-IT" sz="2400" dirty="0"/>
          </a:p>
        </p:txBody>
      </p:sp>
      <p:pic>
        <p:nvPicPr>
          <p:cNvPr id="5" name="Immagine 4">
            <a:extLst>
              <a:ext uri="{FF2B5EF4-FFF2-40B4-BE49-F238E27FC236}">
                <a16:creationId xmlns:a16="http://schemas.microsoft.com/office/drawing/2014/main" id="{FCF9C8DF-D61B-979A-4844-8A16B2AC4438}"/>
              </a:ext>
            </a:extLst>
          </p:cNvPr>
          <p:cNvPicPr>
            <a:picLocks noChangeAspect="1"/>
          </p:cNvPicPr>
          <p:nvPr/>
        </p:nvPicPr>
        <p:blipFill>
          <a:blip r:embed="rId2"/>
          <a:stretch>
            <a:fillRect/>
          </a:stretch>
        </p:blipFill>
        <p:spPr>
          <a:xfrm>
            <a:off x="242891" y="804968"/>
            <a:ext cx="6554115" cy="685896"/>
          </a:xfrm>
          <a:prstGeom prst="rect">
            <a:avLst/>
          </a:prstGeom>
        </p:spPr>
      </p:pic>
      <p:pic>
        <p:nvPicPr>
          <p:cNvPr id="7" name="Immagine 6">
            <a:extLst>
              <a:ext uri="{FF2B5EF4-FFF2-40B4-BE49-F238E27FC236}">
                <a16:creationId xmlns:a16="http://schemas.microsoft.com/office/drawing/2014/main" id="{70F0AC36-5834-9F3E-312D-EC6417BC2714}"/>
              </a:ext>
            </a:extLst>
          </p:cNvPr>
          <p:cNvPicPr>
            <a:picLocks noChangeAspect="1"/>
          </p:cNvPicPr>
          <p:nvPr/>
        </p:nvPicPr>
        <p:blipFill>
          <a:blip r:embed="rId3"/>
          <a:stretch>
            <a:fillRect/>
          </a:stretch>
        </p:blipFill>
        <p:spPr>
          <a:xfrm>
            <a:off x="3136490" y="1838852"/>
            <a:ext cx="8641965" cy="4643336"/>
          </a:xfrm>
          <a:prstGeom prst="rect">
            <a:avLst/>
          </a:prstGeom>
        </p:spPr>
      </p:pic>
    </p:spTree>
    <p:extLst>
      <p:ext uri="{BB962C8B-B14F-4D97-AF65-F5344CB8AC3E}">
        <p14:creationId xmlns:p14="http://schemas.microsoft.com/office/powerpoint/2010/main" val="47374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DB69C-E28E-E774-2D33-AD84460CC537}"/>
              </a:ext>
            </a:extLst>
          </p:cNvPr>
          <p:cNvSpPr>
            <a:spLocks noGrp="1"/>
          </p:cNvSpPr>
          <p:nvPr>
            <p:ph type="title"/>
          </p:nvPr>
        </p:nvSpPr>
        <p:spPr>
          <a:xfrm>
            <a:off x="0" y="0"/>
            <a:ext cx="2091813" cy="450952"/>
          </a:xfrm>
        </p:spPr>
        <p:txBody>
          <a:bodyPr>
            <a:normAutofit fontScale="90000"/>
          </a:bodyPr>
          <a:lstStyle/>
          <a:p>
            <a:r>
              <a:rPr lang="it-IT" sz="2400" dirty="0"/>
              <a:t>Green </a:t>
            </a:r>
            <a:r>
              <a:rPr lang="it-IT" sz="2400" dirty="0" err="1"/>
              <a:t>chemistry</a:t>
            </a:r>
            <a:endParaRPr lang="it-IT" sz="2400" dirty="0"/>
          </a:p>
        </p:txBody>
      </p:sp>
      <p:pic>
        <p:nvPicPr>
          <p:cNvPr id="4" name="Immagine 3">
            <a:extLst>
              <a:ext uri="{FF2B5EF4-FFF2-40B4-BE49-F238E27FC236}">
                <a16:creationId xmlns:a16="http://schemas.microsoft.com/office/drawing/2014/main" id="{FCC176D7-3958-C8BE-7D96-C08BAC22DDA8}"/>
              </a:ext>
            </a:extLst>
          </p:cNvPr>
          <p:cNvPicPr>
            <a:picLocks noChangeAspect="1"/>
          </p:cNvPicPr>
          <p:nvPr/>
        </p:nvPicPr>
        <p:blipFill>
          <a:blip r:embed="rId2"/>
          <a:stretch>
            <a:fillRect/>
          </a:stretch>
        </p:blipFill>
        <p:spPr>
          <a:xfrm>
            <a:off x="4107979" y="3429000"/>
            <a:ext cx="7581687" cy="2564544"/>
          </a:xfrm>
          <a:prstGeom prst="rect">
            <a:avLst/>
          </a:prstGeom>
        </p:spPr>
      </p:pic>
      <p:sp>
        <p:nvSpPr>
          <p:cNvPr id="9" name="CasellaDiTesto 8">
            <a:extLst>
              <a:ext uri="{FF2B5EF4-FFF2-40B4-BE49-F238E27FC236}">
                <a16:creationId xmlns:a16="http://schemas.microsoft.com/office/drawing/2014/main" id="{C5B41115-6579-5CE0-6BDA-BB9D2797BF9A}"/>
              </a:ext>
            </a:extLst>
          </p:cNvPr>
          <p:cNvSpPr txBox="1"/>
          <p:nvPr/>
        </p:nvSpPr>
        <p:spPr>
          <a:xfrm>
            <a:off x="1045906" y="1140542"/>
            <a:ext cx="2433487" cy="369332"/>
          </a:xfrm>
          <a:prstGeom prst="rect">
            <a:avLst/>
          </a:prstGeom>
          <a:noFill/>
        </p:spPr>
        <p:txBody>
          <a:bodyPr wrap="none" rtlCol="0">
            <a:spAutoFit/>
          </a:bodyPr>
          <a:lstStyle/>
          <a:p>
            <a:r>
              <a:rPr lang="it-IT" dirty="0"/>
              <a:t>E = massa scarti totale</a:t>
            </a:r>
          </a:p>
        </p:txBody>
      </p:sp>
      <p:cxnSp>
        <p:nvCxnSpPr>
          <p:cNvPr id="11" name="Connettore diritto 10">
            <a:extLst>
              <a:ext uri="{FF2B5EF4-FFF2-40B4-BE49-F238E27FC236}">
                <a16:creationId xmlns:a16="http://schemas.microsoft.com/office/drawing/2014/main" id="{31EF094F-68E9-558A-B386-C1AB52F8EDB5}"/>
              </a:ext>
            </a:extLst>
          </p:cNvPr>
          <p:cNvCxnSpPr/>
          <p:nvPr/>
        </p:nvCxnSpPr>
        <p:spPr>
          <a:xfrm>
            <a:off x="1435510" y="1435510"/>
            <a:ext cx="1887793" cy="0"/>
          </a:xfrm>
          <a:prstGeom prst="line">
            <a:avLst/>
          </a:prstGeom>
        </p:spPr>
        <p:style>
          <a:lnRef idx="2">
            <a:schemeClr val="dk1"/>
          </a:lnRef>
          <a:fillRef idx="0">
            <a:schemeClr val="dk1"/>
          </a:fillRef>
          <a:effectRef idx="1">
            <a:schemeClr val="dk1"/>
          </a:effectRef>
          <a:fontRef idx="minor">
            <a:schemeClr val="tx1"/>
          </a:fontRef>
        </p:style>
      </p:cxnSp>
      <p:sp>
        <p:nvSpPr>
          <p:cNvPr id="12" name="CasellaDiTesto 11">
            <a:extLst>
              <a:ext uri="{FF2B5EF4-FFF2-40B4-BE49-F238E27FC236}">
                <a16:creationId xmlns:a16="http://schemas.microsoft.com/office/drawing/2014/main" id="{71E14E51-CC15-C9B3-7271-848A713CFC1C}"/>
              </a:ext>
            </a:extLst>
          </p:cNvPr>
          <p:cNvSpPr txBox="1"/>
          <p:nvPr/>
        </p:nvSpPr>
        <p:spPr>
          <a:xfrm>
            <a:off x="1540843" y="1435510"/>
            <a:ext cx="1677126" cy="369332"/>
          </a:xfrm>
          <a:prstGeom prst="rect">
            <a:avLst/>
          </a:prstGeom>
          <a:noFill/>
        </p:spPr>
        <p:txBody>
          <a:bodyPr wrap="none" rtlCol="0">
            <a:spAutoFit/>
          </a:bodyPr>
          <a:lstStyle/>
          <a:p>
            <a:r>
              <a:rPr lang="it-IT" dirty="0"/>
              <a:t>Massa prodotti</a:t>
            </a:r>
          </a:p>
        </p:txBody>
      </p:sp>
      <p:sp>
        <p:nvSpPr>
          <p:cNvPr id="13" name="CasellaDiTesto 12">
            <a:extLst>
              <a:ext uri="{FF2B5EF4-FFF2-40B4-BE49-F238E27FC236}">
                <a16:creationId xmlns:a16="http://schemas.microsoft.com/office/drawing/2014/main" id="{EA4A07EA-2EF7-238C-3900-FC63EF37C172}"/>
              </a:ext>
            </a:extLst>
          </p:cNvPr>
          <p:cNvSpPr txBox="1"/>
          <p:nvPr/>
        </p:nvSpPr>
        <p:spPr>
          <a:xfrm>
            <a:off x="6587613" y="1915143"/>
            <a:ext cx="1606850" cy="461665"/>
          </a:xfrm>
          <a:prstGeom prst="rect">
            <a:avLst/>
          </a:prstGeom>
          <a:noFill/>
        </p:spPr>
        <p:txBody>
          <a:bodyPr wrap="none" rtlCol="0">
            <a:spAutoFit/>
          </a:bodyPr>
          <a:lstStyle/>
          <a:p>
            <a:r>
              <a:rPr lang="it-IT" sz="2400" dirty="0"/>
              <a:t>SOLVENTI!</a:t>
            </a:r>
          </a:p>
        </p:txBody>
      </p:sp>
    </p:spTree>
    <p:extLst>
      <p:ext uri="{BB962C8B-B14F-4D97-AF65-F5344CB8AC3E}">
        <p14:creationId xmlns:p14="http://schemas.microsoft.com/office/powerpoint/2010/main" val="150745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DB69C-E28E-E774-2D33-AD84460CC537}"/>
              </a:ext>
            </a:extLst>
          </p:cNvPr>
          <p:cNvSpPr>
            <a:spLocks noGrp="1"/>
          </p:cNvSpPr>
          <p:nvPr>
            <p:ph type="title"/>
          </p:nvPr>
        </p:nvSpPr>
        <p:spPr>
          <a:xfrm>
            <a:off x="0" y="0"/>
            <a:ext cx="2091813" cy="450952"/>
          </a:xfrm>
        </p:spPr>
        <p:txBody>
          <a:bodyPr>
            <a:normAutofit fontScale="90000"/>
          </a:bodyPr>
          <a:lstStyle/>
          <a:p>
            <a:r>
              <a:rPr lang="it-IT" sz="2400" dirty="0"/>
              <a:t>Green </a:t>
            </a:r>
            <a:r>
              <a:rPr lang="it-IT" sz="2400" dirty="0" err="1"/>
              <a:t>chemistry</a:t>
            </a:r>
            <a:endParaRPr lang="it-IT" sz="2400" dirty="0"/>
          </a:p>
        </p:txBody>
      </p:sp>
      <p:pic>
        <p:nvPicPr>
          <p:cNvPr id="4" name="Immagine 3">
            <a:extLst>
              <a:ext uri="{FF2B5EF4-FFF2-40B4-BE49-F238E27FC236}">
                <a16:creationId xmlns:a16="http://schemas.microsoft.com/office/drawing/2014/main" id="{F360AF49-421D-CEBF-FF26-3BBB1B446B43}"/>
              </a:ext>
            </a:extLst>
          </p:cNvPr>
          <p:cNvPicPr>
            <a:picLocks noChangeAspect="1"/>
          </p:cNvPicPr>
          <p:nvPr/>
        </p:nvPicPr>
        <p:blipFill>
          <a:blip r:embed="rId2"/>
          <a:stretch>
            <a:fillRect/>
          </a:stretch>
        </p:blipFill>
        <p:spPr>
          <a:xfrm>
            <a:off x="2918969" y="528232"/>
            <a:ext cx="6354062" cy="5801535"/>
          </a:xfrm>
          <a:prstGeom prst="rect">
            <a:avLst/>
          </a:prstGeom>
        </p:spPr>
      </p:pic>
      <p:sp>
        <p:nvSpPr>
          <p:cNvPr id="5" name="Rettangolo con angoli arrotondati 4">
            <a:extLst>
              <a:ext uri="{FF2B5EF4-FFF2-40B4-BE49-F238E27FC236}">
                <a16:creationId xmlns:a16="http://schemas.microsoft.com/office/drawing/2014/main" id="{216F2C76-DBDB-7A12-957B-32FDB1D19F1B}"/>
              </a:ext>
            </a:extLst>
          </p:cNvPr>
          <p:cNvSpPr/>
          <p:nvPr/>
        </p:nvSpPr>
        <p:spPr>
          <a:xfrm>
            <a:off x="3706761" y="835742"/>
            <a:ext cx="2389239" cy="38345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con angoli arrotondati 5">
            <a:extLst>
              <a:ext uri="{FF2B5EF4-FFF2-40B4-BE49-F238E27FC236}">
                <a16:creationId xmlns:a16="http://schemas.microsoft.com/office/drawing/2014/main" id="{EB4BA73E-5D33-45D8-9A65-B60E63251DB9}"/>
              </a:ext>
            </a:extLst>
          </p:cNvPr>
          <p:cNvSpPr/>
          <p:nvPr/>
        </p:nvSpPr>
        <p:spPr>
          <a:xfrm>
            <a:off x="3564194" y="2639961"/>
            <a:ext cx="4508090" cy="38345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082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A501EE9A-4A5F-6FE4-7A80-E9CF0A2D90CF}"/>
              </a:ext>
            </a:extLst>
          </p:cNvPr>
          <p:cNvSpPr txBox="1"/>
          <p:nvPr/>
        </p:nvSpPr>
        <p:spPr>
          <a:xfrm>
            <a:off x="0" y="0"/>
            <a:ext cx="1607107" cy="461665"/>
          </a:xfrm>
          <a:prstGeom prst="rect">
            <a:avLst/>
          </a:prstGeom>
          <a:noFill/>
        </p:spPr>
        <p:txBody>
          <a:bodyPr wrap="none" rtlCol="0">
            <a:spAutoFit/>
          </a:bodyPr>
          <a:lstStyle/>
          <a:p>
            <a:r>
              <a:rPr lang="it-IT" sz="2400" dirty="0"/>
              <a:t>Microonde</a:t>
            </a:r>
          </a:p>
        </p:txBody>
      </p:sp>
      <p:pic>
        <p:nvPicPr>
          <p:cNvPr id="3" name="Immagine 2">
            <a:extLst>
              <a:ext uri="{FF2B5EF4-FFF2-40B4-BE49-F238E27FC236}">
                <a16:creationId xmlns:a16="http://schemas.microsoft.com/office/drawing/2014/main" id="{A4B47688-F002-E81D-502B-78F7A1C3A9E0}"/>
              </a:ext>
            </a:extLst>
          </p:cNvPr>
          <p:cNvPicPr>
            <a:picLocks noChangeAspect="1"/>
          </p:cNvPicPr>
          <p:nvPr/>
        </p:nvPicPr>
        <p:blipFill>
          <a:blip r:embed="rId2"/>
          <a:stretch>
            <a:fillRect/>
          </a:stretch>
        </p:blipFill>
        <p:spPr>
          <a:xfrm>
            <a:off x="2704626" y="694943"/>
            <a:ext cx="6782747" cy="5468113"/>
          </a:xfrm>
          <a:prstGeom prst="rect">
            <a:avLst/>
          </a:prstGeom>
        </p:spPr>
      </p:pic>
    </p:spTree>
    <p:extLst>
      <p:ext uri="{BB962C8B-B14F-4D97-AF65-F5344CB8AC3E}">
        <p14:creationId xmlns:p14="http://schemas.microsoft.com/office/powerpoint/2010/main" val="203389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0FD37279-E7D0-DD42-69FD-7913D247DBFD}"/>
              </a:ext>
            </a:extLst>
          </p:cNvPr>
          <p:cNvPicPr>
            <a:picLocks noChangeAspect="1"/>
          </p:cNvPicPr>
          <p:nvPr/>
        </p:nvPicPr>
        <p:blipFill>
          <a:blip r:embed="rId2"/>
          <a:stretch>
            <a:fillRect/>
          </a:stretch>
        </p:blipFill>
        <p:spPr>
          <a:xfrm>
            <a:off x="119507" y="556615"/>
            <a:ext cx="9373908" cy="5391902"/>
          </a:xfrm>
          <a:prstGeom prst="rect">
            <a:avLst/>
          </a:prstGeom>
        </p:spPr>
      </p:pic>
      <p:pic>
        <p:nvPicPr>
          <p:cNvPr id="7" name="Immagine 6">
            <a:extLst>
              <a:ext uri="{FF2B5EF4-FFF2-40B4-BE49-F238E27FC236}">
                <a16:creationId xmlns:a16="http://schemas.microsoft.com/office/drawing/2014/main" id="{908454BE-4A7C-9165-086E-1A9F12AAB78F}"/>
              </a:ext>
            </a:extLst>
          </p:cNvPr>
          <p:cNvPicPr>
            <a:picLocks noChangeAspect="1"/>
          </p:cNvPicPr>
          <p:nvPr/>
        </p:nvPicPr>
        <p:blipFill>
          <a:blip r:embed="rId3"/>
          <a:stretch>
            <a:fillRect/>
          </a:stretch>
        </p:blipFill>
        <p:spPr>
          <a:xfrm>
            <a:off x="8414214" y="3802499"/>
            <a:ext cx="3409039" cy="2146018"/>
          </a:xfrm>
          <a:prstGeom prst="rect">
            <a:avLst/>
          </a:prstGeom>
        </p:spPr>
      </p:pic>
      <p:sp>
        <p:nvSpPr>
          <p:cNvPr id="10" name="CasellaDiTesto 9">
            <a:extLst>
              <a:ext uri="{FF2B5EF4-FFF2-40B4-BE49-F238E27FC236}">
                <a16:creationId xmlns:a16="http://schemas.microsoft.com/office/drawing/2014/main" id="{A501EE9A-4A5F-6FE4-7A80-E9CF0A2D90CF}"/>
              </a:ext>
            </a:extLst>
          </p:cNvPr>
          <p:cNvSpPr txBox="1"/>
          <p:nvPr/>
        </p:nvSpPr>
        <p:spPr>
          <a:xfrm>
            <a:off x="0" y="0"/>
            <a:ext cx="1607107" cy="461665"/>
          </a:xfrm>
          <a:prstGeom prst="rect">
            <a:avLst/>
          </a:prstGeom>
          <a:noFill/>
        </p:spPr>
        <p:txBody>
          <a:bodyPr wrap="none" rtlCol="0">
            <a:spAutoFit/>
          </a:bodyPr>
          <a:lstStyle/>
          <a:p>
            <a:r>
              <a:rPr lang="it-IT" sz="2400" dirty="0"/>
              <a:t>Microonde</a:t>
            </a:r>
          </a:p>
        </p:txBody>
      </p:sp>
    </p:spTree>
    <p:extLst>
      <p:ext uri="{BB962C8B-B14F-4D97-AF65-F5344CB8AC3E}">
        <p14:creationId xmlns:p14="http://schemas.microsoft.com/office/powerpoint/2010/main" val="292594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FDCC60D-F2D7-33C2-051F-9D4D87E61584}"/>
              </a:ext>
            </a:extLst>
          </p:cNvPr>
          <p:cNvSpPr txBox="1"/>
          <p:nvPr/>
        </p:nvSpPr>
        <p:spPr>
          <a:xfrm>
            <a:off x="127821" y="4386071"/>
            <a:ext cx="6105832" cy="1200329"/>
          </a:xfrm>
          <a:prstGeom prst="rect">
            <a:avLst/>
          </a:prstGeom>
          <a:noFill/>
        </p:spPr>
        <p:txBody>
          <a:bodyPr wrap="square" rtlCol="0">
            <a:spAutoFit/>
          </a:bodyPr>
          <a:lstStyle/>
          <a:p>
            <a:r>
              <a:rPr lang="it-IT" b="1" dirty="0">
                <a:solidFill>
                  <a:srgbClr val="C00000"/>
                </a:solidFill>
              </a:rPr>
              <a:t>Svantaggi</a:t>
            </a:r>
          </a:p>
          <a:p>
            <a:pPr marL="285750" indent="-285750">
              <a:buFont typeface="Arial" panose="020B0604020202020204" pitchFamily="34" charset="0"/>
              <a:buChar char="•"/>
            </a:pPr>
            <a:r>
              <a:rPr lang="it-IT" dirty="0"/>
              <a:t>Effetto limitato ad solventi con alta costante dielettrica</a:t>
            </a:r>
          </a:p>
          <a:p>
            <a:pPr marL="285750" indent="-285750">
              <a:buFont typeface="Arial" panose="020B0604020202020204" pitchFamily="34" charset="0"/>
              <a:buChar char="•"/>
            </a:pPr>
            <a:r>
              <a:rPr lang="it-IT" dirty="0"/>
              <a:t>Strumenti costosi</a:t>
            </a:r>
          </a:p>
          <a:p>
            <a:pPr marL="285750" indent="-285750">
              <a:buFont typeface="Arial" panose="020B0604020202020204" pitchFamily="34" charset="0"/>
              <a:buChar char="•"/>
            </a:pPr>
            <a:r>
              <a:rPr lang="it-IT" dirty="0"/>
              <a:t>Scale up non ovvio</a:t>
            </a:r>
          </a:p>
        </p:txBody>
      </p:sp>
      <p:sp>
        <p:nvSpPr>
          <p:cNvPr id="7" name="CasellaDiTesto 6">
            <a:extLst>
              <a:ext uri="{FF2B5EF4-FFF2-40B4-BE49-F238E27FC236}">
                <a16:creationId xmlns:a16="http://schemas.microsoft.com/office/drawing/2014/main" id="{7BC64D07-DEEB-7FC6-E7C1-0D0639E256B4}"/>
              </a:ext>
            </a:extLst>
          </p:cNvPr>
          <p:cNvSpPr txBox="1"/>
          <p:nvPr/>
        </p:nvSpPr>
        <p:spPr>
          <a:xfrm>
            <a:off x="6371305" y="247544"/>
            <a:ext cx="6105832" cy="2031325"/>
          </a:xfrm>
          <a:prstGeom prst="rect">
            <a:avLst/>
          </a:prstGeom>
          <a:noFill/>
        </p:spPr>
        <p:txBody>
          <a:bodyPr wrap="square" rtlCol="0">
            <a:spAutoFit/>
          </a:bodyPr>
          <a:lstStyle/>
          <a:p>
            <a:r>
              <a:rPr lang="it-IT" b="1" dirty="0">
                <a:solidFill>
                  <a:srgbClr val="00B050"/>
                </a:solidFill>
              </a:rPr>
              <a:t>Vantaggi</a:t>
            </a:r>
          </a:p>
          <a:p>
            <a:pPr marL="285750" indent="-285750">
              <a:buFont typeface="Arial" panose="020B0604020202020204" pitchFamily="34" charset="0"/>
              <a:buChar char="•"/>
            </a:pPr>
            <a:r>
              <a:rPr lang="it-IT" dirty="0"/>
              <a:t>Rese maggiori</a:t>
            </a:r>
          </a:p>
          <a:p>
            <a:pPr marL="285750" indent="-285750">
              <a:buFont typeface="Arial" panose="020B0604020202020204" pitchFamily="34" charset="0"/>
              <a:buChar char="•"/>
            </a:pPr>
            <a:r>
              <a:rPr lang="it-IT" dirty="0"/>
              <a:t>Tempi di reazione minori</a:t>
            </a:r>
          </a:p>
          <a:p>
            <a:pPr marL="285750" indent="-285750">
              <a:buFont typeface="Arial" panose="020B0604020202020204" pitchFamily="34" charset="0"/>
              <a:buChar char="•"/>
            </a:pPr>
            <a:r>
              <a:rPr lang="it-IT" dirty="0"/>
              <a:t>Riscaldamento diretto della soluzione (minore consumo energetico)</a:t>
            </a:r>
          </a:p>
          <a:p>
            <a:pPr marL="285750" indent="-285750">
              <a:buFont typeface="Arial" panose="020B0604020202020204" pitchFamily="34" charset="0"/>
              <a:buChar char="•"/>
            </a:pPr>
            <a:r>
              <a:rPr lang="it-IT" dirty="0"/>
              <a:t>Minore dispersione di calore </a:t>
            </a:r>
          </a:p>
          <a:p>
            <a:pPr marL="285750" indent="-285750">
              <a:buFont typeface="Arial" panose="020B0604020202020204" pitchFamily="34" charset="0"/>
              <a:buChar char="•"/>
            </a:pPr>
            <a:r>
              <a:rPr lang="it-IT" dirty="0"/>
              <a:t>Controllo più preciso della temperatura</a:t>
            </a:r>
          </a:p>
        </p:txBody>
      </p:sp>
      <p:sp>
        <p:nvSpPr>
          <p:cNvPr id="8" name="CasellaDiTesto 7">
            <a:extLst>
              <a:ext uri="{FF2B5EF4-FFF2-40B4-BE49-F238E27FC236}">
                <a16:creationId xmlns:a16="http://schemas.microsoft.com/office/drawing/2014/main" id="{6AD10AE9-40F6-57EA-A319-FA3BE3F34D60}"/>
              </a:ext>
            </a:extLst>
          </p:cNvPr>
          <p:cNvSpPr txBox="1"/>
          <p:nvPr/>
        </p:nvSpPr>
        <p:spPr>
          <a:xfrm>
            <a:off x="0" y="0"/>
            <a:ext cx="1607107" cy="461665"/>
          </a:xfrm>
          <a:prstGeom prst="rect">
            <a:avLst/>
          </a:prstGeom>
          <a:noFill/>
        </p:spPr>
        <p:txBody>
          <a:bodyPr wrap="none" rtlCol="0">
            <a:spAutoFit/>
          </a:bodyPr>
          <a:lstStyle/>
          <a:p>
            <a:r>
              <a:rPr lang="it-IT" sz="2400" dirty="0"/>
              <a:t>Microonde</a:t>
            </a:r>
          </a:p>
        </p:txBody>
      </p:sp>
      <p:sp>
        <p:nvSpPr>
          <p:cNvPr id="10" name="CasellaDiTesto 9">
            <a:extLst>
              <a:ext uri="{FF2B5EF4-FFF2-40B4-BE49-F238E27FC236}">
                <a16:creationId xmlns:a16="http://schemas.microsoft.com/office/drawing/2014/main" id="{31AC6DB7-2895-92AE-6B8B-4B0B5A68945F}"/>
              </a:ext>
            </a:extLst>
          </p:cNvPr>
          <p:cNvSpPr txBox="1"/>
          <p:nvPr/>
        </p:nvSpPr>
        <p:spPr>
          <a:xfrm>
            <a:off x="8438535" y="6480419"/>
            <a:ext cx="6218902" cy="369332"/>
          </a:xfrm>
          <a:prstGeom prst="rect">
            <a:avLst/>
          </a:prstGeom>
          <a:noFill/>
        </p:spPr>
        <p:txBody>
          <a:bodyPr wrap="square">
            <a:spAutoFit/>
          </a:bodyPr>
          <a:lstStyle/>
          <a:p>
            <a:r>
              <a:rPr lang="it-IT" dirty="0" err="1"/>
              <a:t>Chem</a:t>
            </a:r>
            <a:r>
              <a:rPr lang="it-IT" dirty="0"/>
              <a:t>. </a:t>
            </a:r>
            <a:r>
              <a:rPr lang="it-IT" dirty="0" err="1"/>
              <a:t>Soc</a:t>
            </a:r>
            <a:r>
              <a:rPr lang="it-IT" dirty="0"/>
              <a:t>. Rev., 2005, 34, 164–178</a:t>
            </a:r>
          </a:p>
        </p:txBody>
      </p:sp>
      <p:pic>
        <p:nvPicPr>
          <p:cNvPr id="12" name="Immagine 11">
            <a:extLst>
              <a:ext uri="{FF2B5EF4-FFF2-40B4-BE49-F238E27FC236}">
                <a16:creationId xmlns:a16="http://schemas.microsoft.com/office/drawing/2014/main" id="{81DF14F0-E464-C200-BA1E-A7F86C6BA793}"/>
              </a:ext>
            </a:extLst>
          </p:cNvPr>
          <p:cNvPicPr>
            <a:picLocks noChangeAspect="1"/>
          </p:cNvPicPr>
          <p:nvPr/>
        </p:nvPicPr>
        <p:blipFill>
          <a:blip r:embed="rId2"/>
          <a:stretch>
            <a:fillRect/>
          </a:stretch>
        </p:blipFill>
        <p:spPr>
          <a:xfrm>
            <a:off x="127821" y="517259"/>
            <a:ext cx="6105832" cy="2911741"/>
          </a:xfrm>
          <a:prstGeom prst="rect">
            <a:avLst/>
          </a:prstGeom>
        </p:spPr>
      </p:pic>
      <p:sp>
        <p:nvSpPr>
          <p:cNvPr id="2" name="CasellaDiTesto 1">
            <a:extLst>
              <a:ext uri="{FF2B5EF4-FFF2-40B4-BE49-F238E27FC236}">
                <a16:creationId xmlns:a16="http://schemas.microsoft.com/office/drawing/2014/main" id="{9CE4B922-EEB8-2ADB-6388-9DEC9D23EFC8}"/>
              </a:ext>
            </a:extLst>
          </p:cNvPr>
          <p:cNvSpPr txBox="1"/>
          <p:nvPr/>
        </p:nvSpPr>
        <p:spPr>
          <a:xfrm>
            <a:off x="8288596" y="4986235"/>
            <a:ext cx="6105832" cy="923330"/>
          </a:xfrm>
          <a:prstGeom prst="rect">
            <a:avLst/>
          </a:prstGeom>
          <a:noFill/>
        </p:spPr>
        <p:txBody>
          <a:bodyPr wrap="square" rtlCol="0">
            <a:spAutoFit/>
          </a:bodyPr>
          <a:lstStyle/>
          <a:p>
            <a:r>
              <a:rPr lang="it-IT" b="1" dirty="0"/>
              <a:t>Questi è dovuto principalmente a:</a:t>
            </a:r>
          </a:p>
          <a:p>
            <a:pPr marL="285750" indent="-285750">
              <a:buFont typeface="Arial" panose="020B0604020202020204" pitchFamily="34" charset="0"/>
              <a:buChar char="•"/>
            </a:pPr>
            <a:r>
              <a:rPr lang="it-IT" dirty="0"/>
              <a:t>Effetti termici</a:t>
            </a:r>
          </a:p>
          <a:p>
            <a:pPr marL="285750" indent="-285750">
              <a:buFont typeface="Arial" panose="020B0604020202020204" pitchFamily="34" charset="0"/>
              <a:buChar char="•"/>
            </a:pPr>
            <a:r>
              <a:rPr lang="it-IT" dirty="0"/>
              <a:t>Effetti non-termici</a:t>
            </a:r>
          </a:p>
        </p:txBody>
      </p:sp>
      <p:pic>
        <p:nvPicPr>
          <p:cNvPr id="3" name="Immagine 2">
            <a:extLst>
              <a:ext uri="{FF2B5EF4-FFF2-40B4-BE49-F238E27FC236}">
                <a16:creationId xmlns:a16="http://schemas.microsoft.com/office/drawing/2014/main" id="{D52DCCAC-B38D-25B5-D28A-71B558F7B5C1}"/>
              </a:ext>
            </a:extLst>
          </p:cNvPr>
          <p:cNvPicPr>
            <a:picLocks noChangeAspect="1"/>
          </p:cNvPicPr>
          <p:nvPr/>
        </p:nvPicPr>
        <p:blipFill>
          <a:blip r:embed="rId3"/>
          <a:stretch>
            <a:fillRect/>
          </a:stretch>
        </p:blipFill>
        <p:spPr>
          <a:xfrm>
            <a:off x="6640013" y="2456963"/>
            <a:ext cx="5551987" cy="2134045"/>
          </a:xfrm>
          <a:prstGeom prst="rect">
            <a:avLst/>
          </a:prstGeom>
        </p:spPr>
      </p:pic>
    </p:spTree>
    <p:extLst>
      <p:ext uri="{BB962C8B-B14F-4D97-AF65-F5344CB8AC3E}">
        <p14:creationId xmlns:p14="http://schemas.microsoft.com/office/powerpoint/2010/main" val="112898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A6C7C973-C34A-AB7F-500B-906087091176}"/>
              </a:ext>
            </a:extLst>
          </p:cNvPr>
          <p:cNvSpPr txBox="1"/>
          <p:nvPr/>
        </p:nvSpPr>
        <p:spPr>
          <a:xfrm>
            <a:off x="0" y="0"/>
            <a:ext cx="4132221" cy="461665"/>
          </a:xfrm>
          <a:prstGeom prst="rect">
            <a:avLst/>
          </a:prstGeom>
          <a:noFill/>
        </p:spPr>
        <p:txBody>
          <a:bodyPr wrap="none" rtlCol="0">
            <a:spAutoFit/>
          </a:bodyPr>
          <a:lstStyle/>
          <a:p>
            <a:r>
              <a:rPr lang="it-IT" sz="2400" dirty="0"/>
              <a:t>Effetti termici: Riscaldamento</a:t>
            </a:r>
          </a:p>
        </p:txBody>
      </p:sp>
      <p:sp>
        <p:nvSpPr>
          <p:cNvPr id="2" name="Rectangle 1">
            <a:extLst>
              <a:ext uri="{FF2B5EF4-FFF2-40B4-BE49-F238E27FC236}">
                <a16:creationId xmlns:a16="http://schemas.microsoft.com/office/drawing/2014/main" id="{A96A387A-AC08-9622-D865-A44EC5351C31}"/>
              </a:ext>
            </a:extLst>
          </p:cNvPr>
          <p:cNvSpPr>
            <a:spLocks noChangeArrowheads="1"/>
          </p:cNvSpPr>
          <p:nvPr/>
        </p:nvSpPr>
        <p:spPr bwMode="auto">
          <a:xfrm>
            <a:off x="157315" y="504354"/>
            <a:ext cx="7708490"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Il riscaldamento a microonde sfrutta l'abilità di alcuni composti (liquidi o solidi) per trasformare l'elettromagnetismo energia in calore.</a:t>
            </a:r>
            <a:r>
              <a:rPr kumimoji="0" lang="it-IT" altLang="it-IT" sz="8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E0A47C73-C1D3-32C9-25D9-06BD8109F5BF}"/>
              </a:ext>
            </a:extLst>
          </p:cNvPr>
          <p:cNvSpPr>
            <a:spLocks noChangeArrowheads="1"/>
          </p:cNvSpPr>
          <p:nvPr/>
        </p:nvSpPr>
        <p:spPr bwMode="auto">
          <a:xfrm>
            <a:off x="157315" y="1451430"/>
            <a:ext cx="11080956" cy="28828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Sono strettamente dipendenti dalla natura del solvente: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it-IT" altLang="it-IT" sz="2100" b="1" dirty="0">
                <a:solidFill>
                  <a:srgbClr val="1F1F1F"/>
                </a:solidFill>
                <a:latin typeface="inherit"/>
              </a:rPr>
              <a:t>Costante dielettrica </a:t>
            </a:r>
            <a:r>
              <a:rPr lang="it-IT" altLang="it-IT" sz="2100" dirty="0">
                <a:solidFill>
                  <a:srgbClr val="1F1F1F"/>
                </a:solidFill>
                <a:latin typeface="inherit"/>
              </a:rPr>
              <a:t>(nota anche come permettività relativa di un solvente, misura la sua capacità di immagazzinare cariche elettriche)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it-IT" altLang="it-IT" sz="2100" b="1" dirty="0">
                <a:solidFill>
                  <a:srgbClr val="1F1F1F"/>
                </a:solidFill>
                <a:latin typeface="inherit"/>
              </a:rPr>
              <a:t>Momento di dipolo </a:t>
            </a:r>
            <a:r>
              <a:rPr lang="it-IT" altLang="it-IT" sz="2100" dirty="0">
                <a:solidFill>
                  <a:srgbClr val="1F1F1F"/>
                </a:solidFill>
                <a:latin typeface="inherit"/>
              </a:rPr>
              <a:t>(prodotto della distanza tra i centri di carica nella molecola del solvente moltiplicato per l'entità di tale carica)</a:t>
            </a:r>
          </a:p>
          <a:p>
            <a:pPr marL="342900" indent="-342900" eaLnBrk="0" fontAlgn="base" hangingPunct="0">
              <a:spcBef>
                <a:spcPct val="0"/>
              </a:spcBef>
              <a:spcAft>
                <a:spcPct val="0"/>
              </a:spcAft>
              <a:buFont typeface="Arial" panose="020B0604020202020204" pitchFamily="34" charset="0"/>
              <a:buChar char="•"/>
            </a:pPr>
            <a:r>
              <a:rPr kumimoji="0" lang="it-IT" altLang="it-IT" sz="2100" b="1" i="0" u="none" strike="noStrike" cap="none" normalizeH="0" baseline="0" dirty="0">
                <a:ln>
                  <a:noFill/>
                </a:ln>
                <a:solidFill>
                  <a:srgbClr val="1F1F1F"/>
                </a:solidFill>
                <a:effectLst/>
                <a:latin typeface="inherit"/>
              </a:rPr>
              <a:t>tangente di perdita </a:t>
            </a:r>
            <a:r>
              <a:rPr kumimoji="0" lang="it-IT" altLang="it-IT" sz="2100" i="0" u="none" strike="noStrike" cap="none" normalizeH="0" baseline="0" dirty="0">
                <a:ln>
                  <a:noFill/>
                </a:ln>
                <a:solidFill>
                  <a:srgbClr val="1F1F1F"/>
                </a:solidFill>
                <a:effectLst/>
                <a:latin typeface="inherit"/>
              </a:rPr>
              <a:t>(</a:t>
            </a:r>
            <a:r>
              <a:rPr lang="it-IT" sz="2100" b="0" i="0" dirty="0">
                <a:solidFill>
                  <a:srgbClr val="1F1F1F"/>
                </a:solidFill>
                <a:effectLst/>
                <a:latin typeface="inherit"/>
              </a:rPr>
              <a:t>Tan </a:t>
            </a:r>
            <a:r>
              <a:rPr lang="el-GR" sz="2100" b="0" i="0" dirty="0">
                <a:solidFill>
                  <a:srgbClr val="1F1F1F"/>
                </a:solidFill>
                <a:effectLst/>
                <a:latin typeface="inherit"/>
              </a:rPr>
              <a:t>δ</a:t>
            </a:r>
            <a:r>
              <a:rPr lang="it-IT" sz="2100" i="0" dirty="0">
                <a:solidFill>
                  <a:srgbClr val="1F1F1F"/>
                </a:solidFill>
                <a:effectLst/>
                <a:latin typeface="inherit"/>
              </a:rPr>
              <a:t>) </a:t>
            </a:r>
            <a:r>
              <a:rPr kumimoji="0" lang="it-IT" altLang="it-IT" sz="2100" b="0" i="0" u="none" strike="noStrike" cap="none" normalizeH="0" baseline="0" dirty="0">
                <a:ln>
                  <a:noFill/>
                </a:ln>
                <a:solidFill>
                  <a:srgbClr val="1F1F1F"/>
                </a:solidFill>
                <a:effectLst/>
                <a:latin typeface="inherit"/>
              </a:rPr>
              <a:t>La capacità di una sostanza di convertire l'energia elettromagnetica in calore ad una data frequenza e temperatura (tan δ = εʺ/ε rapporto tra perdita dielettrica e costante dielettrica).</a:t>
            </a:r>
            <a:r>
              <a:rPr kumimoji="0" lang="it-IT" altLang="it-IT" sz="800" b="0" i="0" u="none" strike="noStrike" cap="none" normalizeH="0" baseline="0" dirty="0">
                <a:ln>
                  <a:noFill/>
                </a:ln>
                <a:solidFill>
                  <a:schemeClr val="tx1"/>
                </a:solidFill>
                <a:effectLst/>
              </a:rPr>
              <a:t> </a:t>
            </a:r>
            <a:endParaRPr lang="it-IT" sz="2100" i="0" dirty="0">
              <a:solidFill>
                <a:srgbClr val="1F1F1F"/>
              </a:solidFill>
              <a:effectLst/>
              <a:latin typeface="inheri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it-IT" altLang="it-IT" sz="2100" b="1" i="0" u="none" strike="noStrike" cap="none" normalizeH="0" baseline="0" dirty="0">
              <a:ln>
                <a:noFill/>
              </a:ln>
              <a:solidFill>
                <a:srgbClr val="1F1F1F"/>
              </a:solidFill>
              <a:effectLst/>
              <a:latin typeface="inherit"/>
            </a:endParaRPr>
          </a:p>
        </p:txBody>
      </p:sp>
      <p:pic>
        <p:nvPicPr>
          <p:cNvPr id="15" name="Immagine 14">
            <a:extLst>
              <a:ext uri="{FF2B5EF4-FFF2-40B4-BE49-F238E27FC236}">
                <a16:creationId xmlns:a16="http://schemas.microsoft.com/office/drawing/2014/main" id="{AA932612-9B44-3ADC-92EB-DEED543A4084}"/>
              </a:ext>
            </a:extLst>
          </p:cNvPr>
          <p:cNvPicPr>
            <a:picLocks noChangeAspect="1"/>
          </p:cNvPicPr>
          <p:nvPr/>
        </p:nvPicPr>
        <p:blipFill>
          <a:blip r:embed="rId2"/>
          <a:stretch>
            <a:fillRect/>
          </a:stretch>
        </p:blipFill>
        <p:spPr>
          <a:xfrm>
            <a:off x="8578537" y="4335358"/>
            <a:ext cx="3092779" cy="2085107"/>
          </a:xfrm>
          <a:prstGeom prst="rect">
            <a:avLst/>
          </a:prstGeom>
        </p:spPr>
      </p:pic>
      <p:sp>
        <p:nvSpPr>
          <p:cNvPr id="18" name="Rectangle 4">
            <a:extLst>
              <a:ext uri="{FF2B5EF4-FFF2-40B4-BE49-F238E27FC236}">
                <a16:creationId xmlns:a16="http://schemas.microsoft.com/office/drawing/2014/main" id="{96096941-F114-7A5D-7BED-D5E6B82C7E72}"/>
              </a:ext>
            </a:extLst>
          </p:cNvPr>
          <p:cNvSpPr>
            <a:spLocks noChangeArrowheads="1"/>
          </p:cNvSpPr>
          <p:nvPr/>
        </p:nvSpPr>
        <p:spPr bwMode="auto">
          <a:xfrm>
            <a:off x="157315" y="4763459"/>
            <a:ext cx="6449367"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a:ln>
                  <a:noFill/>
                </a:ln>
                <a:solidFill>
                  <a:srgbClr val="1F1F1F"/>
                </a:solidFill>
                <a:effectLst/>
                <a:latin typeface="inherit"/>
              </a:rPr>
              <a:t>Le molecole con grandi momenti di dipolo hanno anche grandi costanti dielettriche. Questo perché la polarizzazione dipende dalla rotazione del dipolo, ovvero la capacità del dipolo di una molecola di allinearsi con un campo elettrico in rapido cambiamento.</a:t>
            </a:r>
            <a:r>
              <a:rPr kumimoji="0" lang="it-IT" altLang="it-IT" sz="2100" b="0" i="0" u="none" strike="noStrike" cap="none" normalizeH="0" baseline="0" dirty="0">
                <a:ln>
                  <a:noFill/>
                </a:ln>
                <a:solidFill>
                  <a:schemeClr val="tx1"/>
                </a:solidFill>
                <a:effectLst/>
                <a:latin typeface="inherit"/>
              </a:rPr>
              <a:t> </a:t>
            </a:r>
          </a:p>
        </p:txBody>
      </p:sp>
    </p:spTree>
    <p:extLst>
      <p:ext uri="{BB962C8B-B14F-4D97-AF65-F5344CB8AC3E}">
        <p14:creationId xmlns:p14="http://schemas.microsoft.com/office/powerpoint/2010/main" val="20666842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586</TotalTime>
  <Words>910</Words>
  <Application>Microsoft Office PowerPoint</Application>
  <PresentationFormat>Widescreen</PresentationFormat>
  <Paragraphs>64</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Aptos</vt:lpstr>
      <vt:lpstr>Aptos Display</vt:lpstr>
      <vt:lpstr>Arial</vt:lpstr>
      <vt:lpstr>inherit</vt:lpstr>
      <vt:lpstr>Tema di Office</vt:lpstr>
      <vt:lpstr>Microonde in sintesi organica</vt:lpstr>
      <vt:lpstr>Green chemistry</vt:lpstr>
      <vt:lpstr>Green chemistry</vt:lpstr>
      <vt:lpstr>Green chemistry</vt:lpstr>
      <vt:lpstr>Green chemistry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Jacopo Dosso</dc:creator>
  <cp:lastModifiedBy>Jacopo Dosso</cp:lastModifiedBy>
  <cp:revision>7</cp:revision>
  <dcterms:created xsi:type="dcterms:W3CDTF">2024-09-05T07:08:37Z</dcterms:created>
  <dcterms:modified xsi:type="dcterms:W3CDTF">2024-11-21T17:44:11Z</dcterms:modified>
</cp:coreProperties>
</file>