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4"/>
  </p:notesMasterIdLst>
  <p:handoutMasterIdLst>
    <p:handoutMasterId r:id="rId85"/>
  </p:handoutMasterIdLst>
  <p:sldIdLst>
    <p:sldId id="438" r:id="rId3"/>
    <p:sldId id="610" r:id="rId4"/>
    <p:sldId id="479" r:id="rId5"/>
    <p:sldId id="445" r:id="rId6"/>
    <p:sldId id="446" r:id="rId7"/>
    <p:sldId id="594" r:id="rId8"/>
    <p:sldId id="263" r:id="rId9"/>
    <p:sldId id="595" r:id="rId10"/>
    <p:sldId id="599" r:id="rId11"/>
    <p:sldId id="440" r:id="rId12"/>
    <p:sldId id="481" r:id="rId13"/>
    <p:sldId id="443" r:id="rId14"/>
    <p:sldId id="444" r:id="rId15"/>
    <p:sldId id="453" r:id="rId16"/>
    <p:sldId id="442" r:id="rId17"/>
    <p:sldId id="257" r:id="rId18"/>
    <p:sldId id="279" r:id="rId19"/>
    <p:sldId id="259" r:id="rId20"/>
    <p:sldId id="302" r:id="rId21"/>
    <p:sldId id="303" r:id="rId22"/>
    <p:sldId id="304" r:id="rId23"/>
    <p:sldId id="305" r:id="rId24"/>
    <p:sldId id="306" r:id="rId25"/>
    <p:sldId id="307" r:id="rId26"/>
    <p:sldId id="308" r:id="rId27"/>
    <p:sldId id="312" r:id="rId28"/>
    <p:sldId id="313" r:id="rId29"/>
    <p:sldId id="314" r:id="rId30"/>
    <p:sldId id="315" r:id="rId31"/>
    <p:sldId id="316" r:id="rId32"/>
    <p:sldId id="318" r:id="rId33"/>
    <p:sldId id="258" r:id="rId34"/>
    <p:sldId id="261" r:id="rId35"/>
    <p:sldId id="319" r:id="rId36"/>
    <p:sldId id="340" r:id="rId37"/>
    <p:sldId id="310" r:id="rId38"/>
    <p:sldId id="348" r:id="rId39"/>
    <p:sldId id="349" r:id="rId40"/>
    <p:sldId id="268" r:id="rId41"/>
    <p:sldId id="282" r:id="rId42"/>
    <p:sldId id="283" r:id="rId43"/>
    <p:sldId id="321" r:id="rId44"/>
    <p:sldId id="320" r:id="rId45"/>
    <p:sldId id="613" r:id="rId46"/>
    <p:sldId id="256" r:id="rId47"/>
    <p:sldId id="602" r:id="rId48"/>
    <p:sldId id="271" r:id="rId49"/>
    <p:sldId id="272" r:id="rId50"/>
    <p:sldId id="455" r:id="rId51"/>
    <p:sldId id="273" r:id="rId52"/>
    <p:sldId id="603" r:id="rId53"/>
    <p:sldId id="604" r:id="rId54"/>
    <p:sldId id="605" r:id="rId55"/>
    <p:sldId id="317" r:id="rId56"/>
    <p:sldId id="451" r:id="rId57"/>
    <p:sldId id="452" r:id="rId58"/>
    <p:sldId id="606" r:id="rId59"/>
    <p:sldId id="607" r:id="rId60"/>
    <p:sldId id="608" r:id="rId61"/>
    <p:sldId id="609" r:id="rId62"/>
    <p:sldId id="328" r:id="rId63"/>
    <p:sldId id="614" r:id="rId64"/>
    <p:sldId id="569" r:id="rId65"/>
    <p:sldId id="585" r:id="rId66"/>
    <p:sldId id="568" r:id="rId67"/>
    <p:sldId id="591" r:id="rId68"/>
    <p:sldId id="592" r:id="rId69"/>
    <p:sldId id="567" r:id="rId70"/>
    <p:sldId id="364" r:id="rId71"/>
    <p:sldId id="367" r:id="rId72"/>
    <p:sldId id="564" r:id="rId73"/>
    <p:sldId id="571" r:id="rId74"/>
    <p:sldId id="572" r:id="rId75"/>
    <p:sldId id="575" r:id="rId76"/>
    <p:sldId id="577" r:id="rId77"/>
    <p:sldId id="593" r:id="rId78"/>
    <p:sldId id="590" r:id="rId79"/>
    <p:sldId id="611" r:id="rId80"/>
    <p:sldId id="596" r:id="rId81"/>
    <p:sldId id="612" r:id="rId82"/>
    <p:sldId id="597" r:id="rId83"/>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ostino Tommasi" initials="A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p:restoredTop sz="86264"/>
  </p:normalViewPr>
  <p:slideViewPr>
    <p:cSldViewPr>
      <p:cViewPr varScale="1">
        <p:scale>
          <a:sx n="54" d="100"/>
          <a:sy n="54" d="100"/>
        </p:scale>
        <p:origin x="143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2-06-11T10:01:56.309" idx="1">
    <p:pos x="3604" y="3593"/>
    <p:text> e </p:tex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C1094-735B-4AA1-B2DC-D31DA70DD1BB}" type="doc">
      <dgm:prSet loTypeId="urn:microsoft.com/office/officeart/2005/8/layout/hierarchy6" loCatId="hierarchy" qsTypeId="urn:microsoft.com/office/officeart/2005/8/quickstyle/simple4" qsCatId="simple" csTypeId="urn:microsoft.com/office/officeart/2005/8/colors/colorful4" csCatId="colorful" phldr="1"/>
      <dgm:spPr/>
      <dgm:t>
        <a:bodyPr/>
        <a:lstStyle/>
        <a:p>
          <a:endParaRPr lang="it-IT"/>
        </a:p>
      </dgm:t>
    </dgm:pt>
    <dgm:pt modelId="{4CA2FC59-8BB8-49E3-B996-952A576B7F54}">
      <dgm:prSet phldrT="[Testo]"/>
      <dgm:spPr/>
      <dgm:t>
        <a:bodyPr/>
        <a:lstStyle/>
        <a:p>
          <a:r>
            <a:rPr lang="it-IT" dirty="0">
              <a:latin typeface="Arial" panose="020B0604020202020204" pitchFamily="34" charset="0"/>
              <a:cs typeface="Arial" panose="020B0604020202020204" pitchFamily="34" charset="0"/>
            </a:rPr>
            <a:t>RIFIUTI</a:t>
          </a:r>
        </a:p>
      </dgm:t>
    </dgm:pt>
    <dgm:pt modelId="{E2B4899B-688F-48C4-ABC9-1C0E3668D020}" type="parTrans" cxnId="{C3A3BB47-CA60-46FB-A2D4-501B78EA9AFB}">
      <dgm:prSet/>
      <dgm:spPr/>
      <dgm:t>
        <a:bodyPr/>
        <a:lstStyle/>
        <a:p>
          <a:endParaRPr lang="it-IT"/>
        </a:p>
      </dgm:t>
    </dgm:pt>
    <dgm:pt modelId="{B18351F5-6E16-401E-A1B0-2B47CEECA742}" type="sibTrans" cxnId="{C3A3BB47-CA60-46FB-A2D4-501B78EA9AFB}">
      <dgm:prSet/>
      <dgm:spPr/>
      <dgm:t>
        <a:bodyPr/>
        <a:lstStyle/>
        <a:p>
          <a:endParaRPr lang="it-IT"/>
        </a:p>
      </dgm:t>
    </dgm:pt>
    <dgm:pt modelId="{5C18CEC2-7602-4338-9ACA-63503307F2C9}">
      <dgm:prSet/>
      <dgm:spPr/>
      <dgm:t>
        <a:bodyPr/>
        <a:lstStyle/>
        <a:p>
          <a:r>
            <a:rPr lang="it-IT" dirty="0">
              <a:latin typeface="Arial" panose="020B0604020202020204" pitchFamily="34" charset="0"/>
              <a:cs typeface="Arial" panose="020B0604020202020204" pitchFamily="34" charset="0"/>
            </a:rPr>
            <a:t>URBANI</a:t>
          </a:r>
        </a:p>
      </dgm:t>
    </dgm:pt>
    <dgm:pt modelId="{6DE29391-7F72-44EB-AF7E-0DF0CECF46A8}" type="parTrans" cxnId="{182BCD94-858D-4DDC-8E48-957D152EF017}">
      <dgm:prSet/>
      <dgm:spPr>
        <a:solidFill>
          <a:srgbClr val="C00000"/>
        </a:solidFill>
        <a:ln w="28575">
          <a:solidFill>
            <a:schemeClr val="bg1"/>
          </a:solidFill>
        </a:ln>
      </dgm:spPr>
      <dgm:t>
        <a:bodyPr/>
        <a:lstStyle/>
        <a:p>
          <a:endParaRPr lang="it-IT"/>
        </a:p>
      </dgm:t>
    </dgm:pt>
    <dgm:pt modelId="{D5A3E4E0-EFD7-48B4-8DF0-FBD9DCFA441A}" type="sibTrans" cxnId="{182BCD94-858D-4DDC-8E48-957D152EF017}">
      <dgm:prSet/>
      <dgm:spPr/>
      <dgm:t>
        <a:bodyPr/>
        <a:lstStyle/>
        <a:p>
          <a:endParaRPr lang="it-IT"/>
        </a:p>
      </dgm:t>
    </dgm:pt>
    <dgm:pt modelId="{23938DD0-43F7-431A-9D4C-59FA82733B70}">
      <dgm:prSet/>
      <dgm:spPr/>
      <dgm:t>
        <a:bodyPr/>
        <a:lstStyle/>
        <a:p>
          <a:r>
            <a:rPr lang="it-IT" dirty="0">
              <a:latin typeface="Arial" panose="020B0604020202020204" pitchFamily="34" charset="0"/>
              <a:cs typeface="Arial" panose="020B0604020202020204" pitchFamily="34" charset="0"/>
            </a:rPr>
            <a:t>SPECIALI</a:t>
          </a:r>
        </a:p>
      </dgm:t>
    </dgm:pt>
    <dgm:pt modelId="{EEB7BC0E-426E-4688-8B5F-5B8331EFF48F}" type="parTrans" cxnId="{30998D68-ACE5-47C0-9D5D-B54D3F54D578}">
      <dgm:prSet/>
      <dgm:spPr>
        <a:ln w="25400">
          <a:solidFill>
            <a:schemeClr val="bg1"/>
          </a:solidFill>
        </a:ln>
      </dgm:spPr>
      <dgm:t>
        <a:bodyPr/>
        <a:lstStyle/>
        <a:p>
          <a:endParaRPr lang="it-IT"/>
        </a:p>
      </dgm:t>
    </dgm:pt>
    <dgm:pt modelId="{0A82021E-00E7-49F3-A464-9C3FD8F0FC70}" type="sibTrans" cxnId="{30998D68-ACE5-47C0-9D5D-B54D3F54D578}">
      <dgm:prSet/>
      <dgm:spPr/>
      <dgm:t>
        <a:bodyPr/>
        <a:lstStyle/>
        <a:p>
          <a:endParaRPr lang="it-IT"/>
        </a:p>
      </dgm:t>
    </dgm:pt>
    <dgm:pt modelId="{D60B8C4C-5406-46CC-BCC8-A9E654021F70}">
      <dgm:prSet/>
      <dgm:spPr/>
      <dgm:t>
        <a:bodyPr/>
        <a:lstStyle/>
        <a:p>
          <a:r>
            <a:rPr lang="it-IT" dirty="0">
              <a:latin typeface="Arial" panose="020B0604020202020204" pitchFamily="34" charset="0"/>
              <a:cs typeface="Arial" panose="020B0604020202020204" pitchFamily="34" charset="0"/>
            </a:rPr>
            <a:t>PERICOLOSI</a:t>
          </a:r>
        </a:p>
      </dgm:t>
    </dgm:pt>
    <dgm:pt modelId="{4BB4FD0F-41AD-4968-80EE-41FB13DEC192}" type="parTrans" cxnId="{C98D0F55-5EBC-47BE-8521-EFC4939E1F8B}">
      <dgm:prSet/>
      <dgm:spPr>
        <a:ln w="25400">
          <a:solidFill>
            <a:schemeClr val="bg1"/>
          </a:solidFill>
        </a:ln>
      </dgm:spPr>
      <dgm:t>
        <a:bodyPr/>
        <a:lstStyle/>
        <a:p>
          <a:endParaRPr lang="it-IT"/>
        </a:p>
      </dgm:t>
    </dgm:pt>
    <dgm:pt modelId="{BC927B73-0777-43E1-87AE-531BE96C3BD2}" type="sibTrans" cxnId="{C98D0F55-5EBC-47BE-8521-EFC4939E1F8B}">
      <dgm:prSet/>
      <dgm:spPr/>
      <dgm:t>
        <a:bodyPr/>
        <a:lstStyle/>
        <a:p>
          <a:endParaRPr lang="it-IT"/>
        </a:p>
      </dgm:t>
    </dgm:pt>
    <dgm:pt modelId="{611E4C4D-E22B-4C55-B7CB-07D1F807B53F}">
      <dgm:prSet/>
      <dgm:spPr/>
      <dgm:t>
        <a:bodyPr/>
        <a:lstStyle/>
        <a:p>
          <a:r>
            <a:rPr lang="it-IT" dirty="0">
              <a:latin typeface="Arial" panose="020B0604020202020204" pitchFamily="34" charset="0"/>
              <a:cs typeface="Arial" panose="020B0604020202020204" pitchFamily="34" charset="0"/>
            </a:rPr>
            <a:t>NON PERICOLOSI</a:t>
          </a:r>
        </a:p>
      </dgm:t>
    </dgm:pt>
    <dgm:pt modelId="{3FB163A7-5D09-467B-BECB-79ED6F8E4C56}" type="parTrans" cxnId="{E353AFEC-D728-41C7-9D8D-6CC8BDF5EF86}">
      <dgm:prSet/>
      <dgm:spPr>
        <a:ln w="25400">
          <a:solidFill>
            <a:schemeClr val="bg1"/>
          </a:solidFill>
        </a:ln>
      </dgm:spPr>
      <dgm:t>
        <a:bodyPr/>
        <a:lstStyle/>
        <a:p>
          <a:endParaRPr lang="it-IT"/>
        </a:p>
      </dgm:t>
    </dgm:pt>
    <dgm:pt modelId="{5DF4EB3D-C907-42FB-9CF6-1F38580D2F22}" type="sibTrans" cxnId="{E353AFEC-D728-41C7-9D8D-6CC8BDF5EF86}">
      <dgm:prSet/>
      <dgm:spPr/>
      <dgm:t>
        <a:bodyPr/>
        <a:lstStyle/>
        <a:p>
          <a:endParaRPr lang="it-IT"/>
        </a:p>
      </dgm:t>
    </dgm:pt>
    <dgm:pt modelId="{A5C40CAB-4186-4A6F-BA3E-5B13F272D6AF}">
      <dgm:prSet/>
      <dgm:spPr/>
      <dgm:t>
        <a:bodyPr/>
        <a:lstStyle/>
        <a:p>
          <a:r>
            <a:rPr lang="it-IT" dirty="0">
              <a:latin typeface="Arial" panose="020B0604020202020204" pitchFamily="34" charset="0"/>
              <a:cs typeface="Arial" panose="020B0604020202020204" pitchFamily="34" charset="0"/>
            </a:rPr>
            <a:t>PERICOLOSI</a:t>
          </a:r>
        </a:p>
      </dgm:t>
    </dgm:pt>
    <dgm:pt modelId="{E7F4FAFD-70BC-4B5D-95D7-18EBC6D0CA03}" type="parTrans" cxnId="{DB124AC2-1D91-4667-83F5-0030CD6B90A1}">
      <dgm:prSet/>
      <dgm:spPr>
        <a:ln w="25400">
          <a:solidFill>
            <a:schemeClr val="bg1"/>
          </a:solidFill>
        </a:ln>
      </dgm:spPr>
      <dgm:t>
        <a:bodyPr/>
        <a:lstStyle/>
        <a:p>
          <a:endParaRPr lang="it-IT"/>
        </a:p>
      </dgm:t>
    </dgm:pt>
    <dgm:pt modelId="{95FE3B7C-5BA1-4876-9A12-A41F8FBA1F0D}" type="sibTrans" cxnId="{DB124AC2-1D91-4667-83F5-0030CD6B90A1}">
      <dgm:prSet/>
      <dgm:spPr/>
      <dgm:t>
        <a:bodyPr/>
        <a:lstStyle/>
        <a:p>
          <a:endParaRPr lang="it-IT"/>
        </a:p>
      </dgm:t>
    </dgm:pt>
    <dgm:pt modelId="{D59734D2-1E15-4324-ABC8-AB890F1B8E5F}">
      <dgm:prSet/>
      <dgm:spPr/>
      <dgm:t>
        <a:bodyPr/>
        <a:lstStyle/>
        <a:p>
          <a:r>
            <a:rPr lang="it-IT" dirty="0">
              <a:latin typeface="Arial" panose="020B0604020202020204" pitchFamily="34" charset="0"/>
              <a:cs typeface="Arial" panose="020B0604020202020204" pitchFamily="34" charset="0"/>
            </a:rPr>
            <a:t>NON PERICOLOSI</a:t>
          </a:r>
        </a:p>
      </dgm:t>
    </dgm:pt>
    <dgm:pt modelId="{391E71EC-B46B-4359-B64B-9ED75E9115E4}" type="parTrans" cxnId="{212B091E-4A64-46B6-93B4-32921741BE5B}">
      <dgm:prSet/>
      <dgm:spPr>
        <a:ln w="25400">
          <a:solidFill>
            <a:schemeClr val="bg1"/>
          </a:solidFill>
        </a:ln>
      </dgm:spPr>
      <dgm:t>
        <a:bodyPr/>
        <a:lstStyle/>
        <a:p>
          <a:endParaRPr lang="it-IT"/>
        </a:p>
      </dgm:t>
    </dgm:pt>
    <dgm:pt modelId="{47D83880-E76C-4EFD-A340-A3CFDDDD7F9B}" type="sibTrans" cxnId="{212B091E-4A64-46B6-93B4-32921741BE5B}">
      <dgm:prSet/>
      <dgm:spPr/>
      <dgm:t>
        <a:bodyPr/>
        <a:lstStyle/>
        <a:p>
          <a:endParaRPr lang="it-IT"/>
        </a:p>
      </dgm:t>
    </dgm:pt>
    <dgm:pt modelId="{54374F28-4869-4392-87E2-EA72A187607D}" type="pres">
      <dgm:prSet presAssocID="{120C1094-735B-4AA1-B2DC-D31DA70DD1BB}" presName="mainComposite" presStyleCnt="0">
        <dgm:presLayoutVars>
          <dgm:chPref val="1"/>
          <dgm:dir/>
          <dgm:animOne val="branch"/>
          <dgm:animLvl val="lvl"/>
          <dgm:resizeHandles val="exact"/>
        </dgm:presLayoutVars>
      </dgm:prSet>
      <dgm:spPr/>
    </dgm:pt>
    <dgm:pt modelId="{1BD2B767-63D7-435D-80EF-3A18D889B8C7}" type="pres">
      <dgm:prSet presAssocID="{120C1094-735B-4AA1-B2DC-D31DA70DD1BB}" presName="hierFlow" presStyleCnt="0"/>
      <dgm:spPr/>
    </dgm:pt>
    <dgm:pt modelId="{863ACE71-C618-463B-8DB2-07EAB6C15245}" type="pres">
      <dgm:prSet presAssocID="{120C1094-735B-4AA1-B2DC-D31DA70DD1BB}" presName="hierChild1" presStyleCnt="0">
        <dgm:presLayoutVars>
          <dgm:chPref val="1"/>
          <dgm:animOne val="branch"/>
          <dgm:animLvl val="lvl"/>
        </dgm:presLayoutVars>
      </dgm:prSet>
      <dgm:spPr/>
    </dgm:pt>
    <dgm:pt modelId="{69014260-F721-481B-B75F-7EE33ED24731}" type="pres">
      <dgm:prSet presAssocID="{4CA2FC59-8BB8-49E3-B996-952A576B7F54}" presName="Name14" presStyleCnt="0"/>
      <dgm:spPr/>
    </dgm:pt>
    <dgm:pt modelId="{70EBAA02-459B-4BE6-8F74-1A6060D1CBD2}" type="pres">
      <dgm:prSet presAssocID="{4CA2FC59-8BB8-49E3-B996-952A576B7F54}" presName="level1Shape" presStyleLbl="node0" presStyleIdx="0" presStyleCnt="1">
        <dgm:presLayoutVars>
          <dgm:chPref val="3"/>
        </dgm:presLayoutVars>
      </dgm:prSet>
      <dgm:spPr/>
    </dgm:pt>
    <dgm:pt modelId="{BD00B13C-6F0F-452B-A145-0277183CF849}" type="pres">
      <dgm:prSet presAssocID="{4CA2FC59-8BB8-49E3-B996-952A576B7F54}" presName="hierChild2" presStyleCnt="0"/>
      <dgm:spPr/>
    </dgm:pt>
    <dgm:pt modelId="{B23480B3-3619-49E3-A6F9-D26A84E929A4}" type="pres">
      <dgm:prSet presAssocID="{6DE29391-7F72-44EB-AF7E-0DF0CECF46A8}" presName="Name19" presStyleLbl="parChTrans1D2" presStyleIdx="0" presStyleCnt="2"/>
      <dgm:spPr/>
    </dgm:pt>
    <dgm:pt modelId="{176B7BB0-662B-4467-A751-F6EE622A8AD1}" type="pres">
      <dgm:prSet presAssocID="{5C18CEC2-7602-4338-9ACA-63503307F2C9}" presName="Name21" presStyleCnt="0"/>
      <dgm:spPr/>
    </dgm:pt>
    <dgm:pt modelId="{2C485F9A-C9B8-490D-BD53-FA40C13331BF}" type="pres">
      <dgm:prSet presAssocID="{5C18CEC2-7602-4338-9ACA-63503307F2C9}" presName="level2Shape" presStyleLbl="node2" presStyleIdx="0" presStyleCnt="2"/>
      <dgm:spPr/>
    </dgm:pt>
    <dgm:pt modelId="{6A25A1AB-A34E-49C3-B0AE-5A31810DC3EB}" type="pres">
      <dgm:prSet presAssocID="{5C18CEC2-7602-4338-9ACA-63503307F2C9}" presName="hierChild3" presStyleCnt="0"/>
      <dgm:spPr/>
    </dgm:pt>
    <dgm:pt modelId="{75C10C43-6847-429F-B2E0-486B9D0A3627}" type="pres">
      <dgm:prSet presAssocID="{4BB4FD0F-41AD-4968-80EE-41FB13DEC192}" presName="Name19" presStyleLbl="parChTrans1D3" presStyleIdx="0" presStyleCnt="4"/>
      <dgm:spPr/>
    </dgm:pt>
    <dgm:pt modelId="{207BAD56-B5A7-4632-B8F0-E419358E8225}" type="pres">
      <dgm:prSet presAssocID="{D60B8C4C-5406-46CC-BCC8-A9E654021F70}" presName="Name21" presStyleCnt="0"/>
      <dgm:spPr/>
    </dgm:pt>
    <dgm:pt modelId="{6027E198-69BE-475F-A516-DD11CBEB17F7}" type="pres">
      <dgm:prSet presAssocID="{D60B8C4C-5406-46CC-BCC8-A9E654021F70}" presName="level2Shape" presStyleLbl="node3" presStyleIdx="0" presStyleCnt="4"/>
      <dgm:spPr/>
    </dgm:pt>
    <dgm:pt modelId="{7DBAED61-67FB-42FF-BA78-69E8BB1635D3}" type="pres">
      <dgm:prSet presAssocID="{D60B8C4C-5406-46CC-BCC8-A9E654021F70}" presName="hierChild3" presStyleCnt="0"/>
      <dgm:spPr/>
    </dgm:pt>
    <dgm:pt modelId="{B80E2C29-9640-489B-8BBF-8D516DD64D6D}" type="pres">
      <dgm:prSet presAssocID="{3FB163A7-5D09-467B-BECB-79ED6F8E4C56}" presName="Name19" presStyleLbl="parChTrans1D3" presStyleIdx="1" presStyleCnt="4"/>
      <dgm:spPr/>
    </dgm:pt>
    <dgm:pt modelId="{3C0292D4-0A6D-434B-9174-C2D00521FA95}" type="pres">
      <dgm:prSet presAssocID="{611E4C4D-E22B-4C55-B7CB-07D1F807B53F}" presName="Name21" presStyleCnt="0"/>
      <dgm:spPr/>
    </dgm:pt>
    <dgm:pt modelId="{B6935BFC-7F36-4A78-921A-38386B1C9D68}" type="pres">
      <dgm:prSet presAssocID="{611E4C4D-E22B-4C55-B7CB-07D1F807B53F}" presName="level2Shape" presStyleLbl="node3" presStyleIdx="1" presStyleCnt="4"/>
      <dgm:spPr/>
    </dgm:pt>
    <dgm:pt modelId="{D3C290BA-5A84-42DE-9967-5564F43E5B61}" type="pres">
      <dgm:prSet presAssocID="{611E4C4D-E22B-4C55-B7CB-07D1F807B53F}" presName="hierChild3" presStyleCnt="0"/>
      <dgm:spPr/>
    </dgm:pt>
    <dgm:pt modelId="{4B323E00-35E2-4A20-A81D-94B01ECA8460}" type="pres">
      <dgm:prSet presAssocID="{EEB7BC0E-426E-4688-8B5F-5B8331EFF48F}" presName="Name19" presStyleLbl="parChTrans1D2" presStyleIdx="1" presStyleCnt="2"/>
      <dgm:spPr/>
    </dgm:pt>
    <dgm:pt modelId="{1DFFA82F-89B8-42DD-A2C2-D3A092F9B6FD}" type="pres">
      <dgm:prSet presAssocID="{23938DD0-43F7-431A-9D4C-59FA82733B70}" presName="Name21" presStyleCnt="0"/>
      <dgm:spPr/>
    </dgm:pt>
    <dgm:pt modelId="{FD80720C-4EC8-4D13-9802-E593D2F422A0}" type="pres">
      <dgm:prSet presAssocID="{23938DD0-43F7-431A-9D4C-59FA82733B70}" presName="level2Shape" presStyleLbl="node2" presStyleIdx="1" presStyleCnt="2"/>
      <dgm:spPr/>
    </dgm:pt>
    <dgm:pt modelId="{32374523-BF0B-448C-A5F0-BC0933F412BC}" type="pres">
      <dgm:prSet presAssocID="{23938DD0-43F7-431A-9D4C-59FA82733B70}" presName="hierChild3" presStyleCnt="0"/>
      <dgm:spPr/>
    </dgm:pt>
    <dgm:pt modelId="{CEDE4350-8846-453F-94B8-18633A7F3C50}" type="pres">
      <dgm:prSet presAssocID="{E7F4FAFD-70BC-4B5D-95D7-18EBC6D0CA03}" presName="Name19" presStyleLbl="parChTrans1D3" presStyleIdx="2" presStyleCnt="4"/>
      <dgm:spPr/>
    </dgm:pt>
    <dgm:pt modelId="{16F472DF-381C-46CA-8887-6B05F75A1AD8}" type="pres">
      <dgm:prSet presAssocID="{A5C40CAB-4186-4A6F-BA3E-5B13F272D6AF}" presName="Name21" presStyleCnt="0"/>
      <dgm:spPr/>
    </dgm:pt>
    <dgm:pt modelId="{47CC8449-C0A7-41D8-A0FA-4F9FAFB7E53D}" type="pres">
      <dgm:prSet presAssocID="{A5C40CAB-4186-4A6F-BA3E-5B13F272D6AF}" presName="level2Shape" presStyleLbl="node3" presStyleIdx="2" presStyleCnt="4"/>
      <dgm:spPr/>
    </dgm:pt>
    <dgm:pt modelId="{194DAD11-41D9-436C-AE1D-229C9DA493EC}" type="pres">
      <dgm:prSet presAssocID="{A5C40CAB-4186-4A6F-BA3E-5B13F272D6AF}" presName="hierChild3" presStyleCnt="0"/>
      <dgm:spPr/>
    </dgm:pt>
    <dgm:pt modelId="{1F89619D-5E5D-4C5B-9891-BA7C0EEE0D5B}" type="pres">
      <dgm:prSet presAssocID="{391E71EC-B46B-4359-B64B-9ED75E9115E4}" presName="Name19" presStyleLbl="parChTrans1D3" presStyleIdx="3" presStyleCnt="4"/>
      <dgm:spPr/>
    </dgm:pt>
    <dgm:pt modelId="{B6567F11-0FD3-4115-A5FC-0C48A3A00B7A}" type="pres">
      <dgm:prSet presAssocID="{D59734D2-1E15-4324-ABC8-AB890F1B8E5F}" presName="Name21" presStyleCnt="0"/>
      <dgm:spPr/>
    </dgm:pt>
    <dgm:pt modelId="{2650BEDD-16B7-4F83-A166-398B3144021C}" type="pres">
      <dgm:prSet presAssocID="{D59734D2-1E15-4324-ABC8-AB890F1B8E5F}" presName="level2Shape" presStyleLbl="node3" presStyleIdx="3" presStyleCnt="4"/>
      <dgm:spPr/>
    </dgm:pt>
    <dgm:pt modelId="{15C187DD-4A50-4CAC-A589-49D6119C62C7}" type="pres">
      <dgm:prSet presAssocID="{D59734D2-1E15-4324-ABC8-AB890F1B8E5F}" presName="hierChild3" presStyleCnt="0"/>
      <dgm:spPr/>
    </dgm:pt>
    <dgm:pt modelId="{3BFCA098-8EE5-48CE-8324-F450F0508EE2}" type="pres">
      <dgm:prSet presAssocID="{120C1094-735B-4AA1-B2DC-D31DA70DD1BB}" presName="bgShapesFlow" presStyleCnt="0"/>
      <dgm:spPr/>
    </dgm:pt>
  </dgm:ptLst>
  <dgm:cxnLst>
    <dgm:cxn modelId="{CE47B809-46A5-4CF1-8AA2-A0A633F138E1}" type="presOf" srcId="{6DE29391-7F72-44EB-AF7E-0DF0CECF46A8}" destId="{B23480B3-3619-49E3-A6F9-D26A84E929A4}" srcOrd="0" destOrd="0" presId="urn:microsoft.com/office/officeart/2005/8/layout/hierarchy6"/>
    <dgm:cxn modelId="{54E6EE0E-3B86-4A5A-AB1C-761154CE06A2}" type="presOf" srcId="{D60B8C4C-5406-46CC-BCC8-A9E654021F70}" destId="{6027E198-69BE-475F-A516-DD11CBEB17F7}" srcOrd="0" destOrd="0" presId="urn:microsoft.com/office/officeart/2005/8/layout/hierarchy6"/>
    <dgm:cxn modelId="{212B091E-4A64-46B6-93B4-32921741BE5B}" srcId="{23938DD0-43F7-431A-9D4C-59FA82733B70}" destId="{D59734D2-1E15-4324-ABC8-AB890F1B8E5F}" srcOrd="1" destOrd="0" parTransId="{391E71EC-B46B-4359-B64B-9ED75E9115E4}" sibTransId="{47D83880-E76C-4EFD-A340-A3CFDDDD7F9B}"/>
    <dgm:cxn modelId="{64B97324-28B7-430E-B5CF-C7611AB967FB}" type="presOf" srcId="{3FB163A7-5D09-467B-BECB-79ED6F8E4C56}" destId="{B80E2C29-9640-489B-8BBF-8D516DD64D6D}" srcOrd="0" destOrd="0" presId="urn:microsoft.com/office/officeart/2005/8/layout/hierarchy6"/>
    <dgm:cxn modelId="{59128229-C69C-460B-B953-895147664420}" type="presOf" srcId="{391E71EC-B46B-4359-B64B-9ED75E9115E4}" destId="{1F89619D-5E5D-4C5B-9891-BA7C0EEE0D5B}" srcOrd="0" destOrd="0" presId="urn:microsoft.com/office/officeart/2005/8/layout/hierarchy6"/>
    <dgm:cxn modelId="{CD194033-8156-4CC0-94E7-29966D5761D4}" type="presOf" srcId="{120C1094-735B-4AA1-B2DC-D31DA70DD1BB}" destId="{54374F28-4869-4392-87E2-EA72A187607D}" srcOrd="0" destOrd="0" presId="urn:microsoft.com/office/officeart/2005/8/layout/hierarchy6"/>
    <dgm:cxn modelId="{E4E6D93B-8069-40BA-A632-48EFF5FBD417}" type="presOf" srcId="{5C18CEC2-7602-4338-9ACA-63503307F2C9}" destId="{2C485F9A-C9B8-490D-BD53-FA40C13331BF}" srcOrd="0" destOrd="0" presId="urn:microsoft.com/office/officeart/2005/8/layout/hierarchy6"/>
    <dgm:cxn modelId="{C3A3BB47-CA60-46FB-A2D4-501B78EA9AFB}" srcId="{120C1094-735B-4AA1-B2DC-D31DA70DD1BB}" destId="{4CA2FC59-8BB8-49E3-B996-952A576B7F54}" srcOrd="0" destOrd="0" parTransId="{E2B4899B-688F-48C4-ABC9-1C0E3668D020}" sibTransId="{B18351F5-6E16-401E-A1B0-2B47CEECA742}"/>
    <dgm:cxn modelId="{30998D68-ACE5-47C0-9D5D-B54D3F54D578}" srcId="{4CA2FC59-8BB8-49E3-B996-952A576B7F54}" destId="{23938DD0-43F7-431A-9D4C-59FA82733B70}" srcOrd="1" destOrd="0" parTransId="{EEB7BC0E-426E-4688-8B5F-5B8331EFF48F}" sibTransId="{0A82021E-00E7-49F3-A464-9C3FD8F0FC70}"/>
    <dgm:cxn modelId="{B813C049-126B-4EA8-9979-584EB41EC0B6}" type="presOf" srcId="{E7F4FAFD-70BC-4B5D-95D7-18EBC6D0CA03}" destId="{CEDE4350-8846-453F-94B8-18633A7F3C50}" srcOrd="0" destOrd="0" presId="urn:microsoft.com/office/officeart/2005/8/layout/hierarchy6"/>
    <dgm:cxn modelId="{2C28976B-970B-4ED7-B8AC-BD8FF90139C0}" type="presOf" srcId="{EEB7BC0E-426E-4688-8B5F-5B8331EFF48F}" destId="{4B323E00-35E2-4A20-A81D-94B01ECA8460}" srcOrd="0" destOrd="0" presId="urn:microsoft.com/office/officeart/2005/8/layout/hierarchy6"/>
    <dgm:cxn modelId="{BB81C751-697C-45AB-BFBA-DFD8D924CAA0}" type="presOf" srcId="{23938DD0-43F7-431A-9D4C-59FA82733B70}" destId="{FD80720C-4EC8-4D13-9802-E593D2F422A0}" srcOrd="0" destOrd="0" presId="urn:microsoft.com/office/officeart/2005/8/layout/hierarchy6"/>
    <dgm:cxn modelId="{AB5AC754-5062-4D71-8784-F0D12348BC5E}" type="presOf" srcId="{A5C40CAB-4186-4A6F-BA3E-5B13F272D6AF}" destId="{47CC8449-C0A7-41D8-A0FA-4F9FAFB7E53D}" srcOrd="0" destOrd="0" presId="urn:microsoft.com/office/officeart/2005/8/layout/hierarchy6"/>
    <dgm:cxn modelId="{C98D0F55-5EBC-47BE-8521-EFC4939E1F8B}" srcId="{5C18CEC2-7602-4338-9ACA-63503307F2C9}" destId="{D60B8C4C-5406-46CC-BCC8-A9E654021F70}" srcOrd="0" destOrd="0" parTransId="{4BB4FD0F-41AD-4968-80EE-41FB13DEC192}" sibTransId="{BC927B73-0777-43E1-87AE-531BE96C3BD2}"/>
    <dgm:cxn modelId="{19DBDE76-43F3-4957-AF6A-4EF4754A60F5}" type="presOf" srcId="{4BB4FD0F-41AD-4968-80EE-41FB13DEC192}" destId="{75C10C43-6847-429F-B2E0-486B9D0A3627}" srcOrd="0" destOrd="0" presId="urn:microsoft.com/office/officeart/2005/8/layout/hierarchy6"/>
    <dgm:cxn modelId="{182BCD94-858D-4DDC-8E48-957D152EF017}" srcId="{4CA2FC59-8BB8-49E3-B996-952A576B7F54}" destId="{5C18CEC2-7602-4338-9ACA-63503307F2C9}" srcOrd="0" destOrd="0" parTransId="{6DE29391-7F72-44EB-AF7E-0DF0CECF46A8}" sibTransId="{D5A3E4E0-EFD7-48B4-8DF0-FBD9DCFA441A}"/>
    <dgm:cxn modelId="{1F0DAFBB-1967-400D-B7EE-DADEAA66A404}" type="presOf" srcId="{4CA2FC59-8BB8-49E3-B996-952A576B7F54}" destId="{70EBAA02-459B-4BE6-8F74-1A6060D1CBD2}" srcOrd="0" destOrd="0" presId="urn:microsoft.com/office/officeart/2005/8/layout/hierarchy6"/>
    <dgm:cxn modelId="{DB124AC2-1D91-4667-83F5-0030CD6B90A1}" srcId="{23938DD0-43F7-431A-9D4C-59FA82733B70}" destId="{A5C40CAB-4186-4A6F-BA3E-5B13F272D6AF}" srcOrd="0" destOrd="0" parTransId="{E7F4FAFD-70BC-4B5D-95D7-18EBC6D0CA03}" sibTransId="{95FE3B7C-5BA1-4876-9A12-A41F8FBA1F0D}"/>
    <dgm:cxn modelId="{69063BDD-341C-45C1-A2E3-3176D04A1A40}" type="presOf" srcId="{611E4C4D-E22B-4C55-B7CB-07D1F807B53F}" destId="{B6935BFC-7F36-4A78-921A-38386B1C9D68}" srcOrd="0" destOrd="0" presId="urn:microsoft.com/office/officeart/2005/8/layout/hierarchy6"/>
    <dgm:cxn modelId="{E353AFEC-D728-41C7-9D8D-6CC8BDF5EF86}" srcId="{5C18CEC2-7602-4338-9ACA-63503307F2C9}" destId="{611E4C4D-E22B-4C55-B7CB-07D1F807B53F}" srcOrd="1" destOrd="0" parTransId="{3FB163A7-5D09-467B-BECB-79ED6F8E4C56}" sibTransId="{5DF4EB3D-C907-42FB-9CF6-1F38580D2F22}"/>
    <dgm:cxn modelId="{2C6075FA-9538-4A7F-82A9-289733D52510}" type="presOf" srcId="{D59734D2-1E15-4324-ABC8-AB890F1B8E5F}" destId="{2650BEDD-16B7-4F83-A166-398B3144021C}" srcOrd="0" destOrd="0" presId="urn:microsoft.com/office/officeart/2005/8/layout/hierarchy6"/>
    <dgm:cxn modelId="{1E20B869-2ACF-469A-B336-9453CDFDD950}" type="presParOf" srcId="{54374F28-4869-4392-87E2-EA72A187607D}" destId="{1BD2B767-63D7-435D-80EF-3A18D889B8C7}" srcOrd="0" destOrd="0" presId="urn:microsoft.com/office/officeart/2005/8/layout/hierarchy6"/>
    <dgm:cxn modelId="{18F0A190-95C5-41B9-9B00-E770F1265700}" type="presParOf" srcId="{1BD2B767-63D7-435D-80EF-3A18D889B8C7}" destId="{863ACE71-C618-463B-8DB2-07EAB6C15245}" srcOrd="0" destOrd="0" presId="urn:microsoft.com/office/officeart/2005/8/layout/hierarchy6"/>
    <dgm:cxn modelId="{346C0DF9-7E66-40EF-AAB1-36ACCADD1E5B}" type="presParOf" srcId="{863ACE71-C618-463B-8DB2-07EAB6C15245}" destId="{69014260-F721-481B-B75F-7EE33ED24731}" srcOrd="0" destOrd="0" presId="urn:microsoft.com/office/officeart/2005/8/layout/hierarchy6"/>
    <dgm:cxn modelId="{44FEA413-963F-4203-B81A-F541AB4BB664}" type="presParOf" srcId="{69014260-F721-481B-B75F-7EE33ED24731}" destId="{70EBAA02-459B-4BE6-8F74-1A6060D1CBD2}" srcOrd="0" destOrd="0" presId="urn:microsoft.com/office/officeart/2005/8/layout/hierarchy6"/>
    <dgm:cxn modelId="{4629FD76-8B59-4541-831D-48DA9C898CDB}" type="presParOf" srcId="{69014260-F721-481B-B75F-7EE33ED24731}" destId="{BD00B13C-6F0F-452B-A145-0277183CF849}" srcOrd="1" destOrd="0" presId="urn:microsoft.com/office/officeart/2005/8/layout/hierarchy6"/>
    <dgm:cxn modelId="{79B55DA3-692C-4D39-9FC7-2571D7E72FD6}" type="presParOf" srcId="{BD00B13C-6F0F-452B-A145-0277183CF849}" destId="{B23480B3-3619-49E3-A6F9-D26A84E929A4}" srcOrd="0" destOrd="0" presId="urn:microsoft.com/office/officeart/2005/8/layout/hierarchy6"/>
    <dgm:cxn modelId="{FD2523BA-93D7-41A3-BEED-045AED785BBC}" type="presParOf" srcId="{BD00B13C-6F0F-452B-A145-0277183CF849}" destId="{176B7BB0-662B-4467-A751-F6EE622A8AD1}" srcOrd="1" destOrd="0" presId="urn:microsoft.com/office/officeart/2005/8/layout/hierarchy6"/>
    <dgm:cxn modelId="{9E24688A-68CF-4FE0-BDFB-83A318689D7A}" type="presParOf" srcId="{176B7BB0-662B-4467-A751-F6EE622A8AD1}" destId="{2C485F9A-C9B8-490D-BD53-FA40C13331BF}" srcOrd="0" destOrd="0" presId="urn:microsoft.com/office/officeart/2005/8/layout/hierarchy6"/>
    <dgm:cxn modelId="{0CAB3A7C-DC8E-458B-8D04-3B6F83237159}" type="presParOf" srcId="{176B7BB0-662B-4467-A751-F6EE622A8AD1}" destId="{6A25A1AB-A34E-49C3-B0AE-5A31810DC3EB}" srcOrd="1" destOrd="0" presId="urn:microsoft.com/office/officeart/2005/8/layout/hierarchy6"/>
    <dgm:cxn modelId="{1CFC89D1-7B8D-474B-910A-D5A72E0C3CE7}" type="presParOf" srcId="{6A25A1AB-A34E-49C3-B0AE-5A31810DC3EB}" destId="{75C10C43-6847-429F-B2E0-486B9D0A3627}" srcOrd="0" destOrd="0" presId="urn:microsoft.com/office/officeart/2005/8/layout/hierarchy6"/>
    <dgm:cxn modelId="{51034A51-4089-4E9D-8F2D-0ADDC7AB31C9}" type="presParOf" srcId="{6A25A1AB-A34E-49C3-B0AE-5A31810DC3EB}" destId="{207BAD56-B5A7-4632-B8F0-E419358E8225}" srcOrd="1" destOrd="0" presId="urn:microsoft.com/office/officeart/2005/8/layout/hierarchy6"/>
    <dgm:cxn modelId="{B96F003E-1670-4D84-A3B3-359F4A69E9FC}" type="presParOf" srcId="{207BAD56-B5A7-4632-B8F0-E419358E8225}" destId="{6027E198-69BE-475F-A516-DD11CBEB17F7}" srcOrd="0" destOrd="0" presId="urn:microsoft.com/office/officeart/2005/8/layout/hierarchy6"/>
    <dgm:cxn modelId="{9FF08E50-481E-48B5-87B6-F19CAF02BD03}" type="presParOf" srcId="{207BAD56-B5A7-4632-B8F0-E419358E8225}" destId="{7DBAED61-67FB-42FF-BA78-69E8BB1635D3}" srcOrd="1" destOrd="0" presId="urn:microsoft.com/office/officeart/2005/8/layout/hierarchy6"/>
    <dgm:cxn modelId="{BBC7B6D8-9A8C-473F-B563-84E70FB2933E}" type="presParOf" srcId="{6A25A1AB-A34E-49C3-B0AE-5A31810DC3EB}" destId="{B80E2C29-9640-489B-8BBF-8D516DD64D6D}" srcOrd="2" destOrd="0" presId="urn:microsoft.com/office/officeart/2005/8/layout/hierarchy6"/>
    <dgm:cxn modelId="{E2BA7A41-798F-405A-95D2-76E0AEB6EEA5}" type="presParOf" srcId="{6A25A1AB-A34E-49C3-B0AE-5A31810DC3EB}" destId="{3C0292D4-0A6D-434B-9174-C2D00521FA95}" srcOrd="3" destOrd="0" presId="urn:microsoft.com/office/officeart/2005/8/layout/hierarchy6"/>
    <dgm:cxn modelId="{CF505A1B-CCD8-48ED-850B-DDAEDB235662}" type="presParOf" srcId="{3C0292D4-0A6D-434B-9174-C2D00521FA95}" destId="{B6935BFC-7F36-4A78-921A-38386B1C9D68}" srcOrd="0" destOrd="0" presId="urn:microsoft.com/office/officeart/2005/8/layout/hierarchy6"/>
    <dgm:cxn modelId="{E7DE930B-376C-4D49-8705-9E08907EB7F6}" type="presParOf" srcId="{3C0292D4-0A6D-434B-9174-C2D00521FA95}" destId="{D3C290BA-5A84-42DE-9967-5564F43E5B61}" srcOrd="1" destOrd="0" presId="urn:microsoft.com/office/officeart/2005/8/layout/hierarchy6"/>
    <dgm:cxn modelId="{253CB55B-3FB6-4412-894B-7B2891107092}" type="presParOf" srcId="{BD00B13C-6F0F-452B-A145-0277183CF849}" destId="{4B323E00-35E2-4A20-A81D-94B01ECA8460}" srcOrd="2" destOrd="0" presId="urn:microsoft.com/office/officeart/2005/8/layout/hierarchy6"/>
    <dgm:cxn modelId="{790A570C-0DA1-4E3D-A141-68536DCDD175}" type="presParOf" srcId="{BD00B13C-6F0F-452B-A145-0277183CF849}" destId="{1DFFA82F-89B8-42DD-A2C2-D3A092F9B6FD}" srcOrd="3" destOrd="0" presId="urn:microsoft.com/office/officeart/2005/8/layout/hierarchy6"/>
    <dgm:cxn modelId="{65572AC5-AD81-42FC-AFE2-4A275832EC63}" type="presParOf" srcId="{1DFFA82F-89B8-42DD-A2C2-D3A092F9B6FD}" destId="{FD80720C-4EC8-4D13-9802-E593D2F422A0}" srcOrd="0" destOrd="0" presId="urn:microsoft.com/office/officeart/2005/8/layout/hierarchy6"/>
    <dgm:cxn modelId="{14C81E99-EE66-49D5-A826-D8A70DB2D259}" type="presParOf" srcId="{1DFFA82F-89B8-42DD-A2C2-D3A092F9B6FD}" destId="{32374523-BF0B-448C-A5F0-BC0933F412BC}" srcOrd="1" destOrd="0" presId="urn:microsoft.com/office/officeart/2005/8/layout/hierarchy6"/>
    <dgm:cxn modelId="{1CB5045E-3258-41ED-BB7E-DA34A64790C7}" type="presParOf" srcId="{32374523-BF0B-448C-A5F0-BC0933F412BC}" destId="{CEDE4350-8846-453F-94B8-18633A7F3C50}" srcOrd="0" destOrd="0" presId="urn:microsoft.com/office/officeart/2005/8/layout/hierarchy6"/>
    <dgm:cxn modelId="{45E6E858-D529-411C-B519-0D51FA097D8A}" type="presParOf" srcId="{32374523-BF0B-448C-A5F0-BC0933F412BC}" destId="{16F472DF-381C-46CA-8887-6B05F75A1AD8}" srcOrd="1" destOrd="0" presId="urn:microsoft.com/office/officeart/2005/8/layout/hierarchy6"/>
    <dgm:cxn modelId="{DD893A4E-D605-488F-B12F-4651CEE69F94}" type="presParOf" srcId="{16F472DF-381C-46CA-8887-6B05F75A1AD8}" destId="{47CC8449-C0A7-41D8-A0FA-4F9FAFB7E53D}" srcOrd="0" destOrd="0" presId="urn:microsoft.com/office/officeart/2005/8/layout/hierarchy6"/>
    <dgm:cxn modelId="{0E57908C-F636-4BEC-A553-FB24B91F7AF0}" type="presParOf" srcId="{16F472DF-381C-46CA-8887-6B05F75A1AD8}" destId="{194DAD11-41D9-436C-AE1D-229C9DA493EC}" srcOrd="1" destOrd="0" presId="urn:microsoft.com/office/officeart/2005/8/layout/hierarchy6"/>
    <dgm:cxn modelId="{62D49747-EB44-4C86-896F-E2FFA6CDECE1}" type="presParOf" srcId="{32374523-BF0B-448C-A5F0-BC0933F412BC}" destId="{1F89619D-5E5D-4C5B-9891-BA7C0EEE0D5B}" srcOrd="2" destOrd="0" presId="urn:microsoft.com/office/officeart/2005/8/layout/hierarchy6"/>
    <dgm:cxn modelId="{2AA6D2F9-E8DE-4114-B65D-5974243C8C23}" type="presParOf" srcId="{32374523-BF0B-448C-A5F0-BC0933F412BC}" destId="{B6567F11-0FD3-4115-A5FC-0C48A3A00B7A}" srcOrd="3" destOrd="0" presId="urn:microsoft.com/office/officeart/2005/8/layout/hierarchy6"/>
    <dgm:cxn modelId="{658AD562-4EF6-41B3-8AD5-DC9A679D4950}" type="presParOf" srcId="{B6567F11-0FD3-4115-A5FC-0C48A3A00B7A}" destId="{2650BEDD-16B7-4F83-A166-398B3144021C}" srcOrd="0" destOrd="0" presId="urn:microsoft.com/office/officeart/2005/8/layout/hierarchy6"/>
    <dgm:cxn modelId="{26173F96-8EF4-4C68-B422-B4006354C984}" type="presParOf" srcId="{B6567F11-0FD3-4115-A5FC-0C48A3A00B7A}" destId="{15C187DD-4A50-4CAC-A589-49D6119C62C7}" srcOrd="1" destOrd="0" presId="urn:microsoft.com/office/officeart/2005/8/layout/hierarchy6"/>
    <dgm:cxn modelId="{770A0132-0E8A-49DE-89CF-EDDD41D33051}" type="presParOf" srcId="{54374F28-4869-4392-87E2-EA72A187607D}" destId="{3BFCA098-8EE5-48CE-8324-F450F0508EE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C2FD8-4D0B-4FDD-8461-E607695A6B14}" type="doc">
      <dgm:prSet loTypeId="urn:microsoft.com/office/officeart/2005/8/layout/StepDownProcess" loCatId="process" qsTypeId="urn:microsoft.com/office/officeart/2005/8/quickstyle/simple1" qsCatId="simple" csTypeId="urn:microsoft.com/office/officeart/2005/8/colors/accent0_2" csCatId="mainScheme" phldr="1"/>
      <dgm:spPr/>
      <dgm:t>
        <a:bodyPr/>
        <a:lstStyle/>
        <a:p>
          <a:endParaRPr lang="it-IT"/>
        </a:p>
      </dgm:t>
    </dgm:pt>
    <dgm:pt modelId="{BA94A4C5-BDCB-4E77-8536-35B022BFB3BE}">
      <dgm:prSet custT="1"/>
      <dgm:spPr>
        <a:xfrm>
          <a:off x="841206" y="48425"/>
          <a:ext cx="4232444" cy="1140756"/>
        </a:xfrm>
        <a:prstGeom prst="roundRect">
          <a:avLst>
            <a:gd name="adj" fmla="val 16670"/>
          </a:avLst>
        </a:prstGeom>
      </dgm:spPr>
      <dgm:t>
        <a:bodyPr/>
        <a:lstStyle/>
        <a:p>
          <a:pPr rtl="0"/>
          <a:r>
            <a:rPr lang="it-IT" sz="1400" b="0" i="0" baseline="0" dirty="0">
              <a:latin typeface="Arial"/>
              <a:ea typeface="+mn-ea"/>
              <a:cs typeface="+mn-cs"/>
            </a:rPr>
            <a:t>Identificare la fonte che genera il rifiuto </a:t>
          </a:r>
          <a:r>
            <a:rPr lang="it-IT" sz="1400" b="0" i="0" u="none" baseline="0" dirty="0">
              <a:latin typeface="Arial"/>
              <a:ea typeface="+mn-ea"/>
              <a:cs typeface="+mn-cs"/>
            </a:rPr>
            <a:t>consultando i titoli dei capitoli da 01 a 12 o da 17 a 20 per risalire al codice a sei cifre riferito al rifiuto in questione, ad </a:t>
          </a:r>
          <a:r>
            <a:rPr lang="it-IT" sz="1400" b="0" i="0" baseline="0" dirty="0">
              <a:latin typeface="Arial"/>
              <a:ea typeface="+mn-ea"/>
              <a:cs typeface="+mn-cs"/>
            </a:rPr>
            <a:t>eccezione dei codici dei suddetti capitoli che terminano con le cifre 99</a:t>
          </a:r>
          <a:endParaRPr lang="it-IT" sz="1400" dirty="0">
            <a:latin typeface="Arial"/>
            <a:ea typeface="+mn-ea"/>
            <a:cs typeface="+mn-cs"/>
          </a:endParaRPr>
        </a:p>
      </dgm:t>
    </dgm:pt>
    <dgm:pt modelId="{17F09A5F-D0EB-4052-93B3-FC0F50BAEC71}" type="parTrans" cxnId="{609297A0-F8DB-433E-97E2-FCAF8D26A31C}">
      <dgm:prSet/>
      <dgm:spPr/>
      <dgm:t>
        <a:bodyPr/>
        <a:lstStyle/>
        <a:p>
          <a:endParaRPr lang="it-IT"/>
        </a:p>
      </dgm:t>
    </dgm:pt>
    <dgm:pt modelId="{1B33E9ED-EBEF-41CE-A6FA-5BB5AC3F9673}" type="sibTrans" cxnId="{609297A0-F8DB-433E-97E2-FCAF8D26A31C}">
      <dgm:prSet/>
      <dgm:spPr/>
      <dgm:t>
        <a:bodyPr/>
        <a:lstStyle/>
        <a:p>
          <a:endParaRPr lang="it-IT"/>
        </a:p>
      </dgm:t>
    </dgm:pt>
    <dgm:pt modelId="{0F30B693-70AE-4698-ABF0-CE31F384AEB9}">
      <dgm:prSet custT="1"/>
      <dgm:spPr>
        <a:xfrm>
          <a:off x="4680522" y="2808319"/>
          <a:ext cx="1890108" cy="1012529"/>
        </a:xfrm>
        <a:prstGeom prst="roundRect">
          <a:avLst>
            <a:gd name="adj" fmla="val 16670"/>
          </a:avLst>
        </a:prstGeom>
      </dgm:spPr>
      <dgm:t>
        <a:bodyPr/>
        <a:lstStyle/>
        <a:p>
          <a:r>
            <a:rPr lang="it-IT" sz="1400" dirty="0">
              <a:latin typeface="Arial"/>
              <a:ea typeface="+mn-ea"/>
              <a:cs typeface="+mn-cs"/>
            </a:rPr>
            <a:t>definire il rifiuto utilizzando i codici di cui al capitolo 16</a:t>
          </a:r>
        </a:p>
      </dgm:t>
    </dgm:pt>
    <dgm:pt modelId="{20350979-E499-42D2-9FB0-A025A02AB71F}" type="parTrans" cxnId="{D527B344-A652-42BA-9335-8B1F2E7F56BB}">
      <dgm:prSet/>
      <dgm:spPr/>
      <dgm:t>
        <a:bodyPr/>
        <a:lstStyle/>
        <a:p>
          <a:endParaRPr lang="it-IT"/>
        </a:p>
      </dgm:t>
    </dgm:pt>
    <dgm:pt modelId="{24239F2E-D463-41FF-87A8-529761442DC2}" type="sibTrans" cxnId="{D527B344-A652-42BA-9335-8B1F2E7F56BB}">
      <dgm:prSet/>
      <dgm:spPr/>
      <dgm:t>
        <a:bodyPr/>
        <a:lstStyle/>
        <a:p>
          <a:endParaRPr lang="it-IT"/>
        </a:p>
      </dgm:t>
    </dgm:pt>
    <dgm:pt modelId="{C0B399C9-4D52-45CA-9070-8BFC63EC39BC}">
      <dgm:prSet/>
      <dgm:spPr>
        <a:xfrm>
          <a:off x="3902483" y="83475"/>
          <a:ext cx="1374684" cy="1069318"/>
        </a:xfrm>
        <a:prstGeom prst="rect">
          <a:avLst/>
        </a:prstGeom>
      </dgm:spPr>
      <dgm:t>
        <a:bodyPr/>
        <a:lstStyle/>
        <a:p>
          <a:endParaRPr lang="it-IT">
            <a:solidFill>
              <a:srgbClr val="000000">
                <a:hueOff val="0"/>
                <a:satOff val="0"/>
                <a:lumOff val="0"/>
                <a:alphaOff val="0"/>
              </a:srgbClr>
            </a:solidFill>
            <a:latin typeface="Arial"/>
            <a:ea typeface="+mn-ea"/>
            <a:cs typeface="+mn-cs"/>
          </a:endParaRPr>
        </a:p>
      </dgm:t>
    </dgm:pt>
    <dgm:pt modelId="{7D2F04EE-40C0-49D6-A14B-A07CC9523FC6}" type="parTrans" cxnId="{C28760AE-76EA-4377-8C4C-4C0BA9BDE9D7}">
      <dgm:prSet/>
      <dgm:spPr/>
      <dgm:t>
        <a:bodyPr/>
        <a:lstStyle/>
        <a:p>
          <a:endParaRPr lang="it-IT"/>
        </a:p>
      </dgm:t>
    </dgm:pt>
    <dgm:pt modelId="{32657192-6436-4391-BF65-F2FED8F185C5}" type="sibTrans" cxnId="{C28760AE-76EA-4377-8C4C-4C0BA9BDE9D7}">
      <dgm:prSet/>
      <dgm:spPr/>
      <dgm:t>
        <a:bodyPr/>
        <a:lstStyle/>
        <a:p>
          <a:endParaRPr lang="it-IT"/>
        </a:p>
      </dgm:t>
    </dgm:pt>
    <dgm:pt modelId="{5A61A6BC-1802-409E-BC6C-D2CFCF5AB1C4}">
      <dgm:prSet custT="1"/>
      <dgm:spPr>
        <a:xfrm>
          <a:off x="3424207" y="1611953"/>
          <a:ext cx="2330995" cy="870054"/>
        </a:xfrm>
        <a:prstGeom prst="roundRect">
          <a:avLst>
            <a:gd name="adj" fmla="val 16670"/>
          </a:avLst>
        </a:prstGeom>
      </dgm:spPr>
      <dgm:t>
        <a:bodyPr/>
        <a:lstStyle/>
        <a:p>
          <a:r>
            <a:rPr lang="it-IT" sz="1400" dirty="0">
              <a:latin typeface="Arial"/>
              <a:ea typeface="+mn-ea"/>
              <a:cs typeface="+mn-cs"/>
            </a:rPr>
            <a:t>esaminare i capitoli 13, 14 e 15 per identificare il codice corretto</a:t>
          </a:r>
        </a:p>
      </dgm:t>
    </dgm:pt>
    <dgm:pt modelId="{A7F6DF57-30DC-4F52-BF43-04ED36C6B77B}" type="parTrans" cxnId="{5D4789DF-FAD9-4F16-9DB4-F910D1744A38}">
      <dgm:prSet/>
      <dgm:spPr/>
      <dgm:t>
        <a:bodyPr/>
        <a:lstStyle/>
        <a:p>
          <a:endParaRPr lang="it-IT"/>
        </a:p>
      </dgm:t>
    </dgm:pt>
    <dgm:pt modelId="{2A77A77C-1378-4FDC-ADC2-64C2EB38BE80}" type="sibTrans" cxnId="{5D4789DF-FAD9-4F16-9DB4-F910D1744A38}">
      <dgm:prSet/>
      <dgm:spPr/>
      <dgm:t>
        <a:bodyPr/>
        <a:lstStyle/>
        <a:p>
          <a:endParaRPr lang="it-IT"/>
        </a:p>
      </dgm:t>
    </dgm:pt>
    <dgm:pt modelId="{8B0F1CDA-522F-49A9-AA94-A549593C9AFB}">
      <dgm:prSet custT="1"/>
      <dgm:spPr>
        <a:xfrm>
          <a:off x="6552729" y="4211908"/>
          <a:ext cx="3307066" cy="972667"/>
        </a:xfrm>
        <a:prstGeom prst="roundRect">
          <a:avLst>
            <a:gd name="adj" fmla="val 16670"/>
          </a:avLst>
        </a:prstGeom>
      </dgm:spPr>
      <dgm:t>
        <a:bodyPr/>
        <a:lstStyle/>
        <a:p>
          <a:r>
            <a:rPr lang="it-IT" sz="1400" dirty="0">
              <a:latin typeface="Arial"/>
              <a:ea typeface="+mn-ea"/>
              <a:cs typeface="+mn-cs"/>
            </a:rPr>
            <a:t>utilizzare il codice 99 (rifiuti non altrimenti specificati) preceduto dalle cifre del capitolo che corrisponde all'attività identificata</a:t>
          </a:r>
        </a:p>
      </dgm:t>
    </dgm:pt>
    <dgm:pt modelId="{A0A6F105-B98E-43F6-9338-DADCB3EB11CA}" type="parTrans" cxnId="{B88EAECC-F4F5-4E36-B62E-7AB593B9B552}">
      <dgm:prSet/>
      <dgm:spPr/>
      <dgm:t>
        <a:bodyPr/>
        <a:lstStyle/>
        <a:p>
          <a:endParaRPr lang="it-IT"/>
        </a:p>
      </dgm:t>
    </dgm:pt>
    <dgm:pt modelId="{1FDFC2A4-B6E6-4BFC-9FDD-5C117CE7D048}" type="sibTrans" cxnId="{B88EAECC-F4F5-4E36-B62E-7AB593B9B552}">
      <dgm:prSet/>
      <dgm:spPr/>
      <dgm:t>
        <a:bodyPr/>
        <a:lstStyle/>
        <a:p>
          <a:endParaRPr lang="it-IT"/>
        </a:p>
      </dgm:t>
    </dgm:pt>
    <dgm:pt modelId="{BFF59AC9-68FE-4F10-94E2-58E8C63C59A9}" type="pres">
      <dgm:prSet presAssocID="{C3AC2FD8-4D0B-4FDD-8461-E607695A6B14}" presName="rootnode" presStyleCnt="0">
        <dgm:presLayoutVars>
          <dgm:chMax/>
          <dgm:chPref/>
          <dgm:dir/>
          <dgm:animLvl val="lvl"/>
        </dgm:presLayoutVars>
      </dgm:prSet>
      <dgm:spPr/>
    </dgm:pt>
    <dgm:pt modelId="{50A5C2A8-FEA4-4FE2-8582-28FF9C3A2877}" type="pres">
      <dgm:prSet presAssocID="{BA94A4C5-BDCB-4E77-8536-35B022BFB3BE}" presName="composite" presStyleCnt="0"/>
      <dgm:spPr/>
    </dgm:pt>
    <dgm:pt modelId="{21F6DCA6-6E78-47BE-9801-DD81C794AB27}" type="pres">
      <dgm:prSet presAssocID="{BA94A4C5-BDCB-4E77-8536-35B022BFB3BE}" presName="bentUpArrow1" presStyleLbl="alignImgPlace1" presStyleIdx="0" presStyleCnt="3" custScaleY="229284" custLinFactNeighborX="-93241" custLinFactNeighborY="55033"/>
      <dgm:spPr>
        <a:xfrm rot="5400000">
          <a:off x="2309844" y="1201925"/>
          <a:ext cx="1122784" cy="1278250"/>
        </a:xfrm>
        <a:prstGeom prst="bentUpArrow">
          <a:avLst>
            <a:gd name="adj1" fmla="val 32840"/>
            <a:gd name="adj2" fmla="val 25000"/>
            <a:gd name="adj3" fmla="val 35780"/>
          </a:avLst>
        </a:prstGeom>
      </dgm:spPr>
    </dgm:pt>
    <dgm:pt modelId="{A8BAE4DA-19BF-450B-B4E4-02359F2EFB95}" type="pres">
      <dgm:prSet presAssocID="{BA94A4C5-BDCB-4E77-8536-35B022BFB3BE}" presName="ParentText" presStyleLbl="node1" presStyleIdx="0" presStyleCnt="4" custScaleX="728350" custScaleY="297136" custLinFactY="-89737" custLinFactNeighborX="3812" custLinFactNeighborY="-100000">
        <dgm:presLayoutVars>
          <dgm:chMax val="1"/>
          <dgm:chPref val="1"/>
          <dgm:bulletEnabled val="1"/>
        </dgm:presLayoutVars>
      </dgm:prSet>
      <dgm:spPr/>
    </dgm:pt>
    <dgm:pt modelId="{9086D1AC-4A41-4CD9-B928-18EB9C795068}" type="pres">
      <dgm:prSet presAssocID="{BA94A4C5-BDCB-4E77-8536-35B022BFB3BE}" presName="ChildText" presStyleLbl="revTx" presStyleIdx="0" presStyleCnt="3">
        <dgm:presLayoutVars>
          <dgm:chMax val="0"/>
          <dgm:chPref val="0"/>
          <dgm:bulletEnabled val="1"/>
        </dgm:presLayoutVars>
      </dgm:prSet>
      <dgm:spPr/>
    </dgm:pt>
    <dgm:pt modelId="{6C42B6FC-45A8-4627-A5FC-6C925A5227DD}" type="pres">
      <dgm:prSet presAssocID="{1B33E9ED-EBEF-41CE-A6FA-5BB5AC3F9673}" presName="sibTrans" presStyleCnt="0"/>
      <dgm:spPr/>
    </dgm:pt>
    <dgm:pt modelId="{377B81AC-FDCC-4570-B215-47C8FA2AD770}" type="pres">
      <dgm:prSet presAssocID="{5A61A6BC-1802-409E-BC6C-D2CFCF5AB1C4}" presName="composite" presStyleCnt="0"/>
      <dgm:spPr/>
    </dgm:pt>
    <dgm:pt modelId="{1D67E071-9505-4A39-A909-0BA26C9351E9}" type="pres">
      <dgm:prSet presAssocID="{5A61A6BC-1802-409E-BC6C-D2CFCF5AB1C4}" presName="bentUpArrow1" presStyleLbl="alignImgPlace1" presStyleIdx="1" presStyleCnt="3" custScaleY="229284" custLinFactY="54691" custLinFactNeighborX="46338" custLinFactNeighborY="100000"/>
      <dgm:spPr>
        <a:xfrm rot="5400000">
          <a:off x="3488381" y="2561928"/>
          <a:ext cx="1122784" cy="1278250"/>
        </a:xfrm>
        <a:prstGeom prst="bentUpArrow">
          <a:avLst>
            <a:gd name="adj1" fmla="val 32840"/>
            <a:gd name="adj2" fmla="val 25000"/>
            <a:gd name="adj3" fmla="val 35780"/>
          </a:avLst>
        </a:prstGeom>
      </dgm:spPr>
    </dgm:pt>
    <dgm:pt modelId="{90F11848-16B4-4043-9BE8-0EE5307EF1B1}" type="pres">
      <dgm:prSet presAssocID="{5A61A6BC-1802-409E-BC6C-D2CFCF5AB1C4}" presName="ParentText" presStyleLbl="node1" presStyleIdx="1" presStyleCnt="4" custScaleX="531537" custScaleY="131307" custLinFactNeighborX="-10065" custLinFactNeighborY="34323">
        <dgm:presLayoutVars>
          <dgm:chMax val="1"/>
          <dgm:chPref val="1"/>
          <dgm:bulletEnabled val="1"/>
        </dgm:presLayoutVars>
      </dgm:prSet>
      <dgm:spPr/>
    </dgm:pt>
    <dgm:pt modelId="{FD80D271-18BE-43C3-ACF7-5A1117FB5085}" type="pres">
      <dgm:prSet presAssocID="{5A61A6BC-1802-409E-BC6C-D2CFCF5AB1C4}" presName="ChildText" presStyleLbl="revTx" presStyleIdx="1" presStyleCnt="3">
        <dgm:presLayoutVars>
          <dgm:chMax val="0"/>
          <dgm:chPref val="0"/>
          <dgm:bulletEnabled val="1"/>
        </dgm:presLayoutVars>
      </dgm:prSet>
      <dgm:spPr>
        <a:xfrm>
          <a:off x="5081020" y="1443478"/>
          <a:ext cx="1374684" cy="1069318"/>
        </a:xfrm>
        <a:prstGeom prst="rect">
          <a:avLst/>
        </a:prstGeom>
      </dgm:spPr>
    </dgm:pt>
    <dgm:pt modelId="{FFBB57C7-1639-4FEF-92C1-653D9921C41B}" type="pres">
      <dgm:prSet presAssocID="{2A77A77C-1378-4FDC-ADC2-64C2EB38BE80}" presName="sibTrans" presStyleCnt="0"/>
      <dgm:spPr/>
    </dgm:pt>
    <dgm:pt modelId="{D25B59AA-5978-47D9-890E-9DF15EF58E73}" type="pres">
      <dgm:prSet presAssocID="{0F30B693-70AE-4698-ABF0-CE31F384AEB9}" presName="composite" presStyleCnt="0"/>
      <dgm:spPr/>
    </dgm:pt>
    <dgm:pt modelId="{23F0224A-B38B-4B38-8FBA-67D9A5787C9E}" type="pres">
      <dgm:prSet presAssocID="{0F30B693-70AE-4698-ABF0-CE31F384AEB9}" presName="bentUpArrow1" presStyleLbl="alignImgPlace1" presStyleIdx="2" presStyleCnt="3" custScaleY="229284" custLinFactY="100000" custLinFactNeighborX="19785" custLinFactNeighborY="135708"/>
      <dgm:spPr>
        <a:xfrm rot="5400000">
          <a:off x="5397199" y="3921930"/>
          <a:ext cx="1122784" cy="1278250"/>
        </a:xfrm>
        <a:prstGeom prst="bentUpArrow">
          <a:avLst>
            <a:gd name="adj1" fmla="val 32840"/>
            <a:gd name="adj2" fmla="val 25000"/>
            <a:gd name="adj3" fmla="val 35780"/>
          </a:avLst>
        </a:prstGeom>
      </dgm:spPr>
    </dgm:pt>
    <dgm:pt modelId="{04580830-8C86-474A-9807-681C4180A8EB}" type="pres">
      <dgm:prSet presAssocID="{0F30B693-70AE-4698-ABF0-CE31F384AEB9}" presName="ParentText" presStyleLbl="node1" presStyleIdx="2" presStyleCnt="4" custScaleX="482630" custScaleY="176696" custLinFactY="611" custLinFactNeighborX="-14077" custLinFactNeighborY="100000">
        <dgm:presLayoutVars>
          <dgm:chMax val="1"/>
          <dgm:chPref val="1"/>
          <dgm:bulletEnabled val="1"/>
        </dgm:presLayoutVars>
      </dgm:prSet>
      <dgm:spPr/>
    </dgm:pt>
    <dgm:pt modelId="{8B706BDC-7004-48CA-BB00-CB3F50DBE4B7}" type="pres">
      <dgm:prSet presAssocID="{0F30B693-70AE-4698-ABF0-CE31F384AEB9}" presName="ChildText" presStyleLbl="revTx" presStyleIdx="2" presStyleCnt="3">
        <dgm:presLayoutVars>
          <dgm:chMax val="0"/>
          <dgm:chPref val="0"/>
          <dgm:bulletEnabled val="1"/>
        </dgm:presLayoutVars>
      </dgm:prSet>
      <dgm:spPr>
        <a:xfrm>
          <a:off x="6989838" y="2803480"/>
          <a:ext cx="1374684" cy="1069318"/>
        </a:xfrm>
        <a:prstGeom prst="rect">
          <a:avLst/>
        </a:prstGeom>
      </dgm:spPr>
    </dgm:pt>
    <dgm:pt modelId="{47505D86-5931-4E45-9078-7D1D245987DF}" type="pres">
      <dgm:prSet presAssocID="{24239F2E-D463-41FF-87A8-529761442DC2}" presName="sibTrans" presStyleCnt="0"/>
      <dgm:spPr/>
    </dgm:pt>
    <dgm:pt modelId="{8BBE87D9-6A1F-4405-B73B-FEFA2C06ADFB}" type="pres">
      <dgm:prSet presAssocID="{8B0F1CDA-522F-49A9-AA94-A549593C9AFB}" presName="composite" presStyleCnt="0"/>
      <dgm:spPr/>
    </dgm:pt>
    <dgm:pt modelId="{D582B730-9A9B-4275-AB08-ED065124A160}" type="pres">
      <dgm:prSet presAssocID="{8B0F1CDA-522F-49A9-AA94-A549593C9AFB}" presName="ParentText" presStyleLbl="node1" presStyleIdx="3" presStyleCnt="4" custScaleX="524244" custScaleY="238602" custLinFactY="78510" custLinFactNeighborX="-30888" custLinFactNeighborY="100000">
        <dgm:presLayoutVars>
          <dgm:chMax val="1"/>
          <dgm:chPref val="1"/>
          <dgm:bulletEnabled val="1"/>
        </dgm:presLayoutVars>
      </dgm:prSet>
      <dgm:spPr/>
    </dgm:pt>
  </dgm:ptLst>
  <dgm:cxnLst>
    <dgm:cxn modelId="{D527B344-A652-42BA-9335-8B1F2E7F56BB}" srcId="{C3AC2FD8-4D0B-4FDD-8461-E607695A6B14}" destId="{0F30B693-70AE-4698-ABF0-CE31F384AEB9}" srcOrd="2" destOrd="0" parTransId="{20350979-E499-42D2-9FB0-A025A02AB71F}" sibTransId="{24239F2E-D463-41FF-87A8-529761442DC2}"/>
    <dgm:cxn modelId="{80C8C164-61DD-4662-94E5-9EA480545BF0}" type="presOf" srcId="{0F30B693-70AE-4698-ABF0-CE31F384AEB9}" destId="{04580830-8C86-474A-9807-681C4180A8EB}" srcOrd="0" destOrd="0" presId="urn:microsoft.com/office/officeart/2005/8/layout/StepDownProcess"/>
    <dgm:cxn modelId="{6F492D47-636D-4E44-9EE5-C028DAFB2453}" type="presOf" srcId="{BA94A4C5-BDCB-4E77-8536-35B022BFB3BE}" destId="{A8BAE4DA-19BF-450B-B4E4-02359F2EFB95}" srcOrd="0" destOrd="0" presId="urn:microsoft.com/office/officeart/2005/8/layout/StepDownProcess"/>
    <dgm:cxn modelId="{33591E48-541C-4DA0-A395-D6DEAEA30F80}" type="presOf" srcId="{C0B399C9-4D52-45CA-9070-8BFC63EC39BC}" destId="{9086D1AC-4A41-4CD9-B928-18EB9C795068}" srcOrd="0" destOrd="0" presId="urn:microsoft.com/office/officeart/2005/8/layout/StepDownProcess"/>
    <dgm:cxn modelId="{32A9EB73-4AB2-430A-B3C0-96E69A754207}" type="presOf" srcId="{C3AC2FD8-4D0B-4FDD-8461-E607695A6B14}" destId="{BFF59AC9-68FE-4F10-94E2-58E8C63C59A9}" srcOrd="0" destOrd="0" presId="urn:microsoft.com/office/officeart/2005/8/layout/StepDownProcess"/>
    <dgm:cxn modelId="{609297A0-F8DB-433E-97E2-FCAF8D26A31C}" srcId="{C3AC2FD8-4D0B-4FDD-8461-E607695A6B14}" destId="{BA94A4C5-BDCB-4E77-8536-35B022BFB3BE}" srcOrd="0" destOrd="0" parTransId="{17F09A5F-D0EB-4052-93B3-FC0F50BAEC71}" sibTransId="{1B33E9ED-EBEF-41CE-A6FA-5BB5AC3F9673}"/>
    <dgm:cxn modelId="{C28760AE-76EA-4377-8C4C-4C0BA9BDE9D7}" srcId="{BA94A4C5-BDCB-4E77-8536-35B022BFB3BE}" destId="{C0B399C9-4D52-45CA-9070-8BFC63EC39BC}" srcOrd="0" destOrd="0" parTransId="{7D2F04EE-40C0-49D6-A14B-A07CC9523FC6}" sibTransId="{32657192-6436-4391-BF65-F2FED8F185C5}"/>
    <dgm:cxn modelId="{B88EAECC-F4F5-4E36-B62E-7AB593B9B552}" srcId="{C3AC2FD8-4D0B-4FDD-8461-E607695A6B14}" destId="{8B0F1CDA-522F-49A9-AA94-A549593C9AFB}" srcOrd="3" destOrd="0" parTransId="{A0A6F105-B98E-43F6-9338-DADCB3EB11CA}" sibTransId="{1FDFC2A4-B6E6-4BFC-9FDD-5C117CE7D048}"/>
    <dgm:cxn modelId="{5D4789DF-FAD9-4F16-9DB4-F910D1744A38}" srcId="{C3AC2FD8-4D0B-4FDD-8461-E607695A6B14}" destId="{5A61A6BC-1802-409E-BC6C-D2CFCF5AB1C4}" srcOrd="1" destOrd="0" parTransId="{A7F6DF57-30DC-4F52-BF43-04ED36C6B77B}" sibTransId="{2A77A77C-1378-4FDC-ADC2-64C2EB38BE80}"/>
    <dgm:cxn modelId="{E8C96DFE-0248-4722-95B5-1C6375C44D17}" type="presOf" srcId="{8B0F1CDA-522F-49A9-AA94-A549593C9AFB}" destId="{D582B730-9A9B-4275-AB08-ED065124A160}" srcOrd="0" destOrd="0" presId="urn:microsoft.com/office/officeart/2005/8/layout/StepDownProcess"/>
    <dgm:cxn modelId="{43AA35FF-E214-451A-9175-B5037ABD5F03}" type="presOf" srcId="{5A61A6BC-1802-409E-BC6C-D2CFCF5AB1C4}" destId="{90F11848-16B4-4043-9BE8-0EE5307EF1B1}" srcOrd="0" destOrd="0" presId="urn:microsoft.com/office/officeart/2005/8/layout/StepDownProcess"/>
    <dgm:cxn modelId="{3965A7F4-C920-4DB3-BB9F-4D2B63627796}" type="presParOf" srcId="{BFF59AC9-68FE-4F10-94E2-58E8C63C59A9}" destId="{50A5C2A8-FEA4-4FE2-8582-28FF9C3A2877}" srcOrd="0" destOrd="0" presId="urn:microsoft.com/office/officeart/2005/8/layout/StepDownProcess"/>
    <dgm:cxn modelId="{FC87086E-1953-4FBB-B1A7-BFB7C6B5E044}" type="presParOf" srcId="{50A5C2A8-FEA4-4FE2-8582-28FF9C3A2877}" destId="{21F6DCA6-6E78-47BE-9801-DD81C794AB27}" srcOrd="0" destOrd="0" presId="urn:microsoft.com/office/officeart/2005/8/layout/StepDownProcess"/>
    <dgm:cxn modelId="{2BA2224C-F6B6-4DF8-A2F7-43E369AB4B1B}" type="presParOf" srcId="{50A5C2A8-FEA4-4FE2-8582-28FF9C3A2877}" destId="{A8BAE4DA-19BF-450B-B4E4-02359F2EFB95}" srcOrd="1" destOrd="0" presId="urn:microsoft.com/office/officeart/2005/8/layout/StepDownProcess"/>
    <dgm:cxn modelId="{9639FEB2-CC33-467D-8D21-81183BAC515C}" type="presParOf" srcId="{50A5C2A8-FEA4-4FE2-8582-28FF9C3A2877}" destId="{9086D1AC-4A41-4CD9-B928-18EB9C795068}" srcOrd="2" destOrd="0" presId="urn:microsoft.com/office/officeart/2005/8/layout/StepDownProcess"/>
    <dgm:cxn modelId="{1A9E891C-C2E8-41AF-BD5B-F597812F09C0}" type="presParOf" srcId="{BFF59AC9-68FE-4F10-94E2-58E8C63C59A9}" destId="{6C42B6FC-45A8-4627-A5FC-6C925A5227DD}" srcOrd="1" destOrd="0" presId="urn:microsoft.com/office/officeart/2005/8/layout/StepDownProcess"/>
    <dgm:cxn modelId="{C8119547-BA20-4C0D-A69A-D80A0157266B}" type="presParOf" srcId="{BFF59AC9-68FE-4F10-94E2-58E8C63C59A9}" destId="{377B81AC-FDCC-4570-B215-47C8FA2AD770}" srcOrd="2" destOrd="0" presId="urn:microsoft.com/office/officeart/2005/8/layout/StepDownProcess"/>
    <dgm:cxn modelId="{3611EFB0-F800-4F0A-800F-6CA63359C6F8}" type="presParOf" srcId="{377B81AC-FDCC-4570-B215-47C8FA2AD770}" destId="{1D67E071-9505-4A39-A909-0BA26C9351E9}" srcOrd="0" destOrd="0" presId="urn:microsoft.com/office/officeart/2005/8/layout/StepDownProcess"/>
    <dgm:cxn modelId="{AACD9732-F621-4211-86F7-1F7692A8703F}" type="presParOf" srcId="{377B81AC-FDCC-4570-B215-47C8FA2AD770}" destId="{90F11848-16B4-4043-9BE8-0EE5307EF1B1}" srcOrd="1" destOrd="0" presId="urn:microsoft.com/office/officeart/2005/8/layout/StepDownProcess"/>
    <dgm:cxn modelId="{E5ABF8A3-37EA-452E-B0C1-D5F3E2FC2161}" type="presParOf" srcId="{377B81AC-FDCC-4570-B215-47C8FA2AD770}" destId="{FD80D271-18BE-43C3-ACF7-5A1117FB5085}" srcOrd="2" destOrd="0" presId="urn:microsoft.com/office/officeart/2005/8/layout/StepDownProcess"/>
    <dgm:cxn modelId="{58F5BBF2-D5B7-45C0-88BE-DDFBE3329892}" type="presParOf" srcId="{BFF59AC9-68FE-4F10-94E2-58E8C63C59A9}" destId="{FFBB57C7-1639-4FEF-92C1-653D9921C41B}" srcOrd="3" destOrd="0" presId="urn:microsoft.com/office/officeart/2005/8/layout/StepDownProcess"/>
    <dgm:cxn modelId="{5951F9D4-F1CC-47F9-9067-291759AD9182}" type="presParOf" srcId="{BFF59AC9-68FE-4F10-94E2-58E8C63C59A9}" destId="{D25B59AA-5978-47D9-890E-9DF15EF58E73}" srcOrd="4" destOrd="0" presId="urn:microsoft.com/office/officeart/2005/8/layout/StepDownProcess"/>
    <dgm:cxn modelId="{2C40CDD2-9251-447B-BA64-00B163A7F177}" type="presParOf" srcId="{D25B59AA-5978-47D9-890E-9DF15EF58E73}" destId="{23F0224A-B38B-4B38-8FBA-67D9A5787C9E}" srcOrd="0" destOrd="0" presId="urn:microsoft.com/office/officeart/2005/8/layout/StepDownProcess"/>
    <dgm:cxn modelId="{2A5CA87D-A09D-4D63-A1EB-8B31D31E343D}" type="presParOf" srcId="{D25B59AA-5978-47D9-890E-9DF15EF58E73}" destId="{04580830-8C86-474A-9807-681C4180A8EB}" srcOrd="1" destOrd="0" presId="urn:microsoft.com/office/officeart/2005/8/layout/StepDownProcess"/>
    <dgm:cxn modelId="{6291390A-F444-4785-B87B-04EB62837260}" type="presParOf" srcId="{D25B59AA-5978-47D9-890E-9DF15EF58E73}" destId="{8B706BDC-7004-48CA-BB00-CB3F50DBE4B7}" srcOrd="2" destOrd="0" presId="urn:microsoft.com/office/officeart/2005/8/layout/StepDownProcess"/>
    <dgm:cxn modelId="{5C11311D-E2A9-4227-A347-5D97AC95C660}" type="presParOf" srcId="{BFF59AC9-68FE-4F10-94E2-58E8C63C59A9}" destId="{47505D86-5931-4E45-9078-7D1D245987DF}" srcOrd="5" destOrd="0" presId="urn:microsoft.com/office/officeart/2005/8/layout/StepDownProcess"/>
    <dgm:cxn modelId="{21B49B37-1F35-4E41-B097-2EE7A0F007BA}" type="presParOf" srcId="{BFF59AC9-68FE-4F10-94E2-58E8C63C59A9}" destId="{8BBE87D9-6A1F-4405-B73B-FEFA2C06ADFB}" srcOrd="6" destOrd="0" presId="urn:microsoft.com/office/officeart/2005/8/layout/StepDownProcess"/>
    <dgm:cxn modelId="{F9D0DFDC-4F64-47EE-9DDA-23FE2BC0A39D}" type="presParOf" srcId="{8BBE87D9-6A1F-4405-B73B-FEFA2C06ADFB}" destId="{D582B730-9A9B-4275-AB08-ED065124A16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BAA02-459B-4BE6-8F74-1A6060D1CBD2}">
      <dsp:nvSpPr>
        <dsp:cNvPr id="0" name=""/>
        <dsp:cNvSpPr/>
      </dsp:nvSpPr>
      <dsp:spPr>
        <a:xfrm>
          <a:off x="2723110" y="390156"/>
          <a:ext cx="1394539" cy="92969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Arial" panose="020B0604020202020204" pitchFamily="34" charset="0"/>
              <a:cs typeface="Arial" panose="020B0604020202020204" pitchFamily="34" charset="0"/>
            </a:rPr>
            <a:t>RIFIUTI</a:t>
          </a:r>
        </a:p>
      </dsp:txBody>
      <dsp:txXfrm>
        <a:off x="2750340" y="417386"/>
        <a:ext cx="1340079" cy="875233"/>
      </dsp:txXfrm>
    </dsp:sp>
    <dsp:sp modelId="{B23480B3-3619-49E3-A6F9-D26A84E929A4}">
      <dsp:nvSpPr>
        <dsp:cNvPr id="0" name=""/>
        <dsp:cNvSpPr/>
      </dsp:nvSpPr>
      <dsp:spPr>
        <a:xfrm>
          <a:off x="1607478" y="1319849"/>
          <a:ext cx="1812901" cy="371877"/>
        </a:xfrm>
        <a:custGeom>
          <a:avLst/>
          <a:gdLst/>
          <a:ahLst/>
          <a:cxnLst/>
          <a:rect l="0" t="0" r="0" b="0"/>
          <a:pathLst>
            <a:path>
              <a:moveTo>
                <a:pt x="1812901" y="0"/>
              </a:moveTo>
              <a:lnTo>
                <a:pt x="1812901" y="185938"/>
              </a:lnTo>
              <a:lnTo>
                <a:pt x="0" y="185938"/>
              </a:lnTo>
              <a:lnTo>
                <a:pt x="0" y="371877"/>
              </a:lnTo>
            </a:path>
          </a:pathLst>
        </a:custGeom>
        <a:noFill/>
        <a:ln w="2857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2C485F9A-C9B8-490D-BD53-FA40C13331BF}">
      <dsp:nvSpPr>
        <dsp:cNvPr id="0" name=""/>
        <dsp:cNvSpPr/>
      </dsp:nvSpPr>
      <dsp:spPr>
        <a:xfrm>
          <a:off x="910208" y="1691726"/>
          <a:ext cx="1394539" cy="929693"/>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Arial" panose="020B0604020202020204" pitchFamily="34" charset="0"/>
              <a:cs typeface="Arial" panose="020B0604020202020204" pitchFamily="34" charset="0"/>
            </a:rPr>
            <a:t>URBANI</a:t>
          </a:r>
        </a:p>
      </dsp:txBody>
      <dsp:txXfrm>
        <a:off x="937438" y="1718956"/>
        <a:ext cx="1340079" cy="875233"/>
      </dsp:txXfrm>
    </dsp:sp>
    <dsp:sp modelId="{75C10C43-6847-429F-B2E0-486B9D0A3627}">
      <dsp:nvSpPr>
        <dsp:cNvPr id="0" name=""/>
        <dsp:cNvSpPr/>
      </dsp:nvSpPr>
      <dsp:spPr>
        <a:xfrm>
          <a:off x="701027" y="2621419"/>
          <a:ext cx="906450" cy="371877"/>
        </a:xfrm>
        <a:custGeom>
          <a:avLst/>
          <a:gdLst/>
          <a:ahLst/>
          <a:cxnLst/>
          <a:rect l="0" t="0" r="0" b="0"/>
          <a:pathLst>
            <a:path>
              <a:moveTo>
                <a:pt x="906450" y="0"/>
              </a:moveTo>
              <a:lnTo>
                <a:pt x="906450" y="185938"/>
              </a:lnTo>
              <a:lnTo>
                <a:pt x="0" y="185938"/>
              </a:lnTo>
              <a:lnTo>
                <a:pt x="0" y="371877"/>
              </a:lnTo>
            </a:path>
          </a:pathLst>
        </a:custGeom>
        <a:noFill/>
        <a:ln w="25400"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6027E198-69BE-475F-A516-DD11CBEB17F7}">
      <dsp:nvSpPr>
        <dsp:cNvPr id="0" name=""/>
        <dsp:cNvSpPr/>
      </dsp:nvSpPr>
      <dsp:spPr>
        <a:xfrm>
          <a:off x="3757" y="2993296"/>
          <a:ext cx="1394539" cy="929693"/>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Arial" panose="020B0604020202020204" pitchFamily="34" charset="0"/>
              <a:cs typeface="Arial" panose="020B0604020202020204" pitchFamily="34" charset="0"/>
            </a:rPr>
            <a:t>PERICOLOSI</a:t>
          </a:r>
        </a:p>
      </dsp:txBody>
      <dsp:txXfrm>
        <a:off x="30987" y="3020526"/>
        <a:ext cx="1340079" cy="875233"/>
      </dsp:txXfrm>
    </dsp:sp>
    <dsp:sp modelId="{B80E2C29-9640-489B-8BBF-8D516DD64D6D}">
      <dsp:nvSpPr>
        <dsp:cNvPr id="0" name=""/>
        <dsp:cNvSpPr/>
      </dsp:nvSpPr>
      <dsp:spPr>
        <a:xfrm>
          <a:off x="1607478" y="2621419"/>
          <a:ext cx="906450" cy="371877"/>
        </a:xfrm>
        <a:custGeom>
          <a:avLst/>
          <a:gdLst/>
          <a:ahLst/>
          <a:cxnLst/>
          <a:rect l="0" t="0" r="0" b="0"/>
          <a:pathLst>
            <a:path>
              <a:moveTo>
                <a:pt x="0" y="0"/>
              </a:moveTo>
              <a:lnTo>
                <a:pt x="0" y="185938"/>
              </a:lnTo>
              <a:lnTo>
                <a:pt x="906450" y="185938"/>
              </a:lnTo>
              <a:lnTo>
                <a:pt x="906450" y="371877"/>
              </a:lnTo>
            </a:path>
          </a:pathLst>
        </a:custGeom>
        <a:noFill/>
        <a:ln w="25400"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B6935BFC-7F36-4A78-921A-38386B1C9D68}">
      <dsp:nvSpPr>
        <dsp:cNvPr id="0" name=""/>
        <dsp:cNvSpPr/>
      </dsp:nvSpPr>
      <dsp:spPr>
        <a:xfrm>
          <a:off x="1816659" y="2993296"/>
          <a:ext cx="1394539" cy="929693"/>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Arial" panose="020B0604020202020204" pitchFamily="34" charset="0"/>
              <a:cs typeface="Arial" panose="020B0604020202020204" pitchFamily="34" charset="0"/>
            </a:rPr>
            <a:t>NON PERICOLOSI</a:t>
          </a:r>
        </a:p>
      </dsp:txBody>
      <dsp:txXfrm>
        <a:off x="1843889" y="3020526"/>
        <a:ext cx="1340079" cy="875233"/>
      </dsp:txXfrm>
    </dsp:sp>
    <dsp:sp modelId="{4B323E00-35E2-4A20-A81D-94B01ECA8460}">
      <dsp:nvSpPr>
        <dsp:cNvPr id="0" name=""/>
        <dsp:cNvSpPr/>
      </dsp:nvSpPr>
      <dsp:spPr>
        <a:xfrm>
          <a:off x="3420380" y="1319849"/>
          <a:ext cx="1812901" cy="371877"/>
        </a:xfrm>
        <a:custGeom>
          <a:avLst/>
          <a:gdLst/>
          <a:ahLst/>
          <a:cxnLst/>
          <a:rect l="0" t="0" r="0" b="0"/>
          <a:pathLst>
            <a:path>
              <a:moveTo>
                <a:pt x="0" y="0"/>
              </a:moveTo>
              <a:lnTo>
                <a:pt x="0" y="185938"/>
              </a:lnTo>
              <a:lnTo>
                <a:pt x="1812901" y="185938"/>
              </a:lnTo>
              <a:lnTo>
                <a:pt x="1812901" y="371877"/>
              </a:lnTo>
            </a:path>
          </a:pathLst>
        </a:custGeom>
        <a:noFill/>
        <a:ln w="25400"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FD80720C-4EC8-4D13-9802-E593D2F422A0}">
      <dsp:nvSpPr>
        <dsp:cNvPr id="0" name=""/>
        <dsp:cNvSpPr/>
      </dsp:nvSpPr>
      <dsp:spPr>
        <a:xfrm>
          <a:off x="4536011" y="1691726"/>
          <a:ext cx="1394539" cy="929693"/>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Arial" panose="020B0604020202020204" pitchFamily="34" charset="0"/>
              <a:cs typeface="Arial" panose="020B0604020202020204" pitchFamily="34" charset="0"/>
            </a:rPr>
            <a:t>SPECIALI</a:t>
          </a:r>
        </a:p>
      </dsp:txBody>
      <dsp:txXfrm>
        <a:off x="4563241" y="1718956"/>
        <a:ext cx="1340079" cy="875233"/>
      </dsp:txXfrm>
    </dsp:sp>
    <dsp:sp modelId="{CEDE4350-8846-453F-94B8-18633A7F3C50}">
      <dsp:nvSpPr>
        <dsp:cNvPr id="0" name=""/>
        <dsp:cNvSpPr/>
      </dsp:nvSpPr>
      <dsp:spPr>
        <a:xfrm>
          <a:off x="4326830" y="2621419"/>
          <a:ext cx="906450" cy="371877"/>
        </a:xfrm>
        <a:custGeom>
          <a:avLst/>
          <a:gdLst/>
          <a:ahLst/>
          <a:cxnLst/>
          <a:rect l="0" t="0" r="0" b="0"/>
          <a:pathLst>
            <a:path>
              <a:moveTo>
                <a:pt x="906450" y="0"/>
              </a:moveTo>
              <a:lnTo>
                <a:pt x="906450" y="185938"/>
              </a:lnTo>
              <a:lnTo>
                <a:pt x="0" y="185938"/>
              </a:lnTo>
              <a:lnTo>
                <a:pt x="0" y="371877"/>
              </a:lnTo>
            </a:path>
          </a:pathLst>
        </a:custGeom>
        <a:noFill/>
        <a:ln w="25400"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47CC8449-C0A7-41D8-A0FA-4F9FAFB7E53D}">
      <dsp:nvSpPr>
        <dsp:cNvPr id="0" name=""/>
        <dsp:cNvSpPr/>
      </dsp:nvSpPr>
      <dsp:spPr>
        <a:xfrm>
          <a:off x="3629560" y="2993296"/>
          <a:ext cx="1394539" cy="929693"/>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Arial" panose="020B0604020202020204" pitchFamily="34" charset="0"/>
              <a:cs typeface="Arial" panose="020B0604020202020204" pitchFamily="34" charset="0"/>
            </a:rPr>
            <a:t>PERICOLOSI</a:t>
          </a:r>
        </a:p>
      </dsp:txBody>
      <dsp:txXfrm>
        <a:off x="3656790" y="3020526"/>
        <a:ext cx="1340079" cy="875233"/>
      </dsp:txXfrm>
    </dsp:sp>
    <dsp:sp modelId="{1F89619D-5E5D-4C5B-9891-BA7C0EEE0D5B}">
      <dsp:nvSpPr>
        <dsp:cNvPr id="0" name=""/>
        <dsp:cNvSpPr/>
      </dsp:nvSpPr>
      <dsp:spPr>
        <a:xfrm>
          <a:off x="5233281" y="2621419"/>
          <a:ext cx="906450" cy="371877"/>
        </a:xfrm>
        <a:custGeom>
          <a:avLst/>
          <a:gdLst/>
          <a:ahLst/>
          <a:cxnLst/>
          <a:rect l="0" t="0" r="0" b="0"/>
          <a:pathLst>
            <a:path>
              <a:moveTo>
                <a:pt x="0" y="0"/>
              </a:moveTo>
              <a:lnTo>
                <a:pt x="0" y="185938"/>
              </a:lnTo>
              <a:lnTo>
                <a:pt x="906450" y="185938"/>
              </a:lnTo>
              <a:lnTo>
                <a:pt x="906450" y="371877"/>
              </a:lnTo>
            </a:path>
          </a:pathLst>
        </a:custGeom>
        <a:noFill/>
        <a:ln w="25400"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2650BEDD-16B7-4F83-A166-398B3144021C}">
      <dsp:nvSpPr>
        <dsp:cNvPr id="0" name=""/>
        <dsp:cNvSpPr/>
      </dsp:nvSpPr>
      <dsp:spPr>
        <a:xfrm>
          <a:off x="5442462" y="2993296"/>
          <a:ext cx="1394539" cy="929693"/>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Arial" panose="020B0604020202020204" pitchFamily="34" charset="0"/>
              <a:cs typeface="Arial" panose="020B0604020202020204" pitchFamily="34" charset="0"/>
            </a:rPr>
            <a:t>NON PERICOLOSI</a:t>
          </a:r>
        </a:p>
      </dsp:txBody>
      <dsp:txXfrm>
        <a:off x="5469692" y="3020526"/>
        <a:ext cx="1340079" cy="875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6DCA6-6E78-47BE-9801-DD81C794AB27}">
      <dsp:nvSpPr>
        <dsp:cNvPr id="0" name=""/>
        <dsp:cNvSpPr/>
      </dsp:nvSpPr>
      <dsp:spPr>
        <a:xfrm rot="5400000">
          <a:off x="1288927" y="1417022"/>
          <a:ext cx="766228" cy="380455"/>
        </a:xfrm>
        <a:prstGeom prst="bentUpArrow">
          <a:avLst>
            <a:gd name="adj1" fmla="val 32840"/>
            <a:gd name="adj2" fmla="val 25000"/>
            <a:gd name="adj3" fmla="val 35780"/>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AE4DA-19BF-450B-B4E4-02359F2EFB95}">
      <dsp:nvSpPr>
        <dsp:cNvPr id="0" name=""/>
        <dsp:cNvSpPr/>
      </dsp:nvSpPr>
      <dsp:spPr>
        <a:xfrm>
          <a:off x="25149" y="0"/>
          <a:ext cx="4097462" cy="1170059"/>
        </a:xfrm>
        <a:prstGeom prst="roundRect">
          <a:avLst>
            <a:gd name="adj" fmla="val 1667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it-IT" sz="1400" b="0" i="0" kern="1200" baseline="0" dirty="0">
              <a:latin typeface="Arial"/>
              <a:ea typeface="+mn-ea"/>
              <a:cs typeface="+mn-cs"/>
            </a:rPr>
            <a:t>Identificare la fonte che genera il rifiuto </a:t>
          </a:r>
          <a:r>
            <a:rPr lang="it-IT" sz="1400" b="0" i="0" u="none" kern="1200" baseline="0" dirty="0">
              <a:latin typeface="Arial"/>
              <a:ea typeface="+mn-ea"/>
              <a:cs typeface="+mn-cs"/>
            </a:rPr>
            <a:t>consultando i titoli dei capitoli da 01 a 12 o da 17 a 20 per risalire al codice a sei cifre riferito al rifiuto in questione, ad </a:t>
          </a:r>
          <a:r>
            <a:rPr lang="it-IT" sz="1400" b="0" i="0" kern="1200" baseline="0" dirty="0">
              <a:latin typeface="Arial"/>
              <a:ea typeface="+mn-ea"/>
              <a:cs typeface="+mn-cs"/>
            </a:rPr>
            <a:t>eccezione dei codici dei suddetti capitoli che terminano con le cifre 99</a:t>
          </a:r>
          <a:endParaRPr lang="it-IT" sz="1400" kern="1200" dirty="0">
            <a:latin typeface="Arial"/>
            <a:ea typeface="+mn-ea"/>
            <a:cs typeface="+mn-cs"/>
          </a:endParaRPr>
        </a:p>
      </dsp:txBody>
      <dsp:txXfrm>
        <a:off x="82277" y="57128"/>
        <a:ext cx="3983206" cy="1055803"/>
      </dsp:txXfrm>
    </dsp:sp>
    <dsp:sp modelId="{9086D1AC-4A41-4CD9-B928-18EB9C795068}">
      <dsp:nvSpPr>
        <dsp:cNvPr id="0" name=""/>
        <dsp:cNvSpPr/>
      </dsp:nvSpPr>
      <dsp:spPr>
        <a:xfrm>
          <a:off x="2333720" y="900217"/>
          <a:ext cx="409158" cy="318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endParaRPr lang="it-IT" sz="1300" kern="1200">
            <a:solidFill>
              <a:srgbClr val="000000">
                <a:hueOff val="0"/>
                <a:satOff val="0"/>
                <a:lumOff val="0"/>
                <a:alphaOff val="0"/>
              </a:srgbClr>
            </a:solidFill>
            <a:latin typeface="Arial"/>
            <a:ea typeface="+mn-ea"/>
            <a:cs typeface="+mn-cs"/>
          </a:endParaRPr>
        </a:p>
      </dsp:txBody>
      <dsp:txXfrm>
        <a:off x="2333720" y="900217"/>
        <a:ext cx="409158" cy="318269"/>
      </dsp:txXfrm>
    </dsp:sp>
    <dsp:sp modelId="{1D67E071-9505-4A39-A909-0BA26C9351E9}">
      <dsp:nvSpPr>
        <dsp:cNvPr id="0" name=""/>
        <dsp:cNvSpPr/>
      </dsp:nvSpPr>
      <dsp:spPr>
        <a:xfrm rot="5400000">
          <a:off x="3233142" y="2470069"/>
          <a:ext cx="766228" cy="380455"/>
        </a:xfrm>
        <a:prstGeom prst="bentUpArrow">
          <a:avLst>
            <a:gd name="adj1" fmla="val 32840"/>
            <a:gd name="adj2" fmla="val 25000"/>
            <a:gd name="adj3" fmla="val 35780"/>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F11848-16B4-4043-9BE8-0EE5307EF1B1}">
      <dsp:nvSpPr>
        <dsp:cNvPr id="0" name=""/>
        <dsp:cNvSpPr/>
      </dsp:nvSpPr>
      <dsp:spPr>
        <a:xfrm>
          <a:off x="1913864" y="1656185"/>
          <a:ext cx="2990256" cy="517059"/>
        </a:xfrm>
        <a:prstGeom prst="roundRect">
          <a:avLst>
            <a:gd name="adj" fmla="val 1667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latin typeface="Arial"/>
              <a:ea typeface="+mn-ea"/>
              <a:cs typeface="+mn-cs"/>
            </a:rPr>
            <a:t>esaminare i capitoli 13, 14 e 15 per identificare il codice corretto</a:t>
          </a:r>
        </a:p>
      </dsp:txBody>
      <dsp:txXfrm>
        <a:off x="1939109" y="1681430"/>
        <a:ext cx="2939766" cy="466569"/>
      </dsp:txXfrm>
    </dsp:sp>
    <dsp:sp modelId="{FD80D271-18BE-43C3-ACF7-5A1117FB5085}">
      <dsp:nvSpPr>
        <dsp:cNvPr id="0" name=""/>
        <dsp:cNvSpPr/>
      </dsp:nvSpPr>
      <dsp:spPr>
        <a:xfrm>
          <a:off x="3746898" y="1620224"/>
          <a:ext cx="409158" cy="318269"/>
        </a:xfrm>
        <a:prstGeom prst="rect">
          <a:avLst/>
        </a:prstGeom>
        <a:noFill/>
        <a:ln>
          <a:noFill/>
        </a:ln>
        <a:effectLst/>
      </dsp:spPr>
      <dsp:style>
        <a:lnRef idx="0">
          <a:scrgbClr r="0" g="0" b="0"/>
        </a:lnRef>
        <a:fillRef idx="0">
          <a:scrgbClr r="0" g="0" b="0"/>
        </a:fillRef>
        <a:effectRef idx="0">
          <a:scrgbClr r="0" g="0" b="0"/>
        </a:effectRef>
        <a:fontRef idx="minor"/>
      </dsp:style>
    </dsp:sp>
    <dsp:sp modelId="{23F0224A-B38B-4B38-8FBA-67D9A5787C9E}">
      <dsp:nvSpPr>
        <dsp:cNvPr id="0" name=""/>
        <dsp:cNvSpPr/>
      </dsp:nvSpPr>
      <dsp:spPr>
        <a:xfrm rot="5400000">
          <a:off x="4961334" y="3550187"/>
          <a:ext cx="766228" cy="380455"/>
        </a:xfrm>
        <a:prstGeom prst="bentUpArrow">
          <a:avLst>
            <a:gd name="adj1" fmla="val 32840"/>
            <a:gd name="adj2" fmla="val 25000"/>
            <a:gd name="adj3" fmla="val 35780"/>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580830-8C86-474A-9807-681C4180A8EB}">
      <dsp:nvSpPr>
        <dsp:cNvPr id="0" name=""/>
        <dsp:cNvSpPr/>
      </dsp:nvSpPr>
      <dsp:spPr>
        <a:xfrm>
          <a:off x="3858076" y="2637221"/>
          <a:ext cx="2715121" cy="695792"/>
        </a:xfrm>
        <a:prstGeom prst="roundRect">
          <a:avLst>
            <a:gd name="adj" fmla="val 1667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latin typeface="Arial"/>
              <a:ea typeface="+mn-ea"/>
              <a:cs typeface="+mn-cs"/>
            </a:rPr>
            <a:t>definire il rifiuto utilizzando i codici di cui al capitolo 16</a:t>
          </a:r>
        </a:p>
      </dsp:txBody>
      <dsp:txXfrm>
        <a:off x="3892048" y="2671193"/>
        <a:ext cx="2647177" cy="627848"/>
      </dsp:txXfrm>
    </dsp:sp>
    <dsp:sp modelId="{8B706BDC-7004-48CA-BB00-CB3F50DBE4B7}">
      <dsp:nvSpPr>
        <dsp:cNvPr id="0" name=""/>
        <dsp:cNvSpPr/>
      </dsp:nvSpPr>
      <dsp:spPr>
        <a:xfrm>
          <a:off x="5576113" y="2429598"/>
          <a:ext cx="409158" cy="318269"/>
        </a:xfrm>
        <a:prstGeom prst="rect">
          <a:avLst/>
        </a:prstGeom>
        <a:noFill/>
        <a:ln>
          <a:noFill/>
        </a:ln>
        <a:effectLst/>
      </dsp:spPr>
      <dsp:style>
        <a:lnRef idx="0">
          <a:scrgbClr r="0" g="0" b="0"/>
        </a:lnRef>
        <a:fillRef idx="0">
          <a:scrgbClr r="0" g="0" b="0"/>
        </a:fillRef>
        <a:effectRef idx="0">
          <a:scrgbClr r="0" g="0" b="0"/>
        </a:effectRef>
        <a:fontRef idx="minor"/>
      </dsp:style>
    </dsp:sp>
    <dsp:sp modelId="{D582B730-9A9B-4275-AB08-ED065124A160}">
      <dsp:nvSpPr>
        <dsp:cNvPr id="0" name=""/>
        <dsp:cNvSpPr/>
      </dsp:nvSpPr>
      <dsp:spPr>
        <a:xfrm>
          <a:off x="5730285" y="3524930"/>
          <a:ext cx="2949228" cy="939565"/>
        </a:xfrm>
        <a:prstGeom prst="roundRect">
          <a:avLst>
            <a:gd name="adj" fmla="val 1667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latin typeface="Arial"/>
              <a:ea typeface="+mn-ea"/>
              <a:cs typeface="+mn-cs"/>
            </a:rPr>
            <a:t>utilizzare il codice 99 (rifiuti non altrimenti specificati) preceduto dalle cifre del capitolo che corrisponde all'attività identificata</a:t>
          </a:r>
        </a:p>
      </dsp:txBody>
      <dsp:txXfrm>
        <a:off x="5776159" y="3570804"/>
        <a:ext cx="2857480" cy="8478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F49E7A2-CF56-F242-B8EF-C74AF3C393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it-IT"/>
          </a:p>
        </p:txBody>
      </p:sp>
      <p:sp>
        <p:nvSpPr>
          <p:cNvPr id="3" name="Segnaposto data 2">
            <a:extLst>
              <a:ext uri="{FF2B5EF4-FFF2-40B4-BE49-F238E27FC236}">
                <a16:creationId xmlns:a16="http://schemas.microsoft.com/office/drawing/2014/main" id="{CDEB9456-9E85-7848-B6E6-97814A20F0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B777B7CD-CE85-E843-B43D-1E93455A5FDE}" type="datetimeFigureOut">
              <a:rPr lang="it-IT"/>
              <a:pPr>
                <a:defRPr/>
              </a:pPr>
              <a:t>30/11/2024</a:t>
            </a:fld>
            <a:endParaRPr lang="it-IT"/>
          </a:p>
        </p:txBody>
      </p:sp>
      <p:sp>
        <p:nvSpPr>
          <p:cNvPr id="4" name="Segnaposto piè di pagina 3">
            <a:extLst>
              <a:ext uri="{FF2B5EF4-FFF2-40B4-BE49-F238E27FC236}">
                <a16:creationId xmlns:a16="http://schemas.microsoft.com/office/drawing/2014/main" id="{BB73A608-D83F-2043-B031-2FA23DC5EA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it-IT"/>
          </a:p>
        </p:txBody>
      </p:sp>
      <p:sp>
        <p:nvSpPr>
          <p:cNvPr id="5" name="Segnaposto numero diapositiva 4">
            <a:extLst>
              <a:ext uri="{FF2B5EF4-FFF2-40B4-BE49-F238E27FC236}">
                <a16:creationId xmlns:a16="http://schemas.microsoft.com/office/drawing/2014/main" id="{CF00B464-02E3-734C-A54B-6353D65F684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A624786-91E0-1D42-964E-3F5CFC97BCAF}" type="slidenum">
              <a:rPr lang="it-IT" altLang="it-IT"/>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3B16534-658D-7447-957F-5373CEFE776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it-IT"/>
          </a:p>
        </p:txBody>
      </p:sp>
      <p:sp>
        <p:nvSpPr>
          <p:cNvPr id="4099" name="Rectangle 3">
            <a:extLst>
              <a:ext uri="{FF2B5EF4-FFF2-40B4-BE49-F238E27FC236}">
                <a16:creationId xmlns:a16="http://schemas.microsoft.com/office/drawing/2014/main" id="{FD92BBFA-7ADF-014D-99CA-BD70F31008D9}"/>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mn-cs"/>
              </a:defRPr>
            </a:lvl1pPr>
          </a:lstStyle>
          <a:p>
            <a:pPr>
              <a:defRPr/>
            </a:pPr>
            <a:endParaRPr lang="it-IT"/>
          </a:p>
        </p:txBody>
      </p:sp>
      <p:sp>
        <p:nvSpPr>
          <p:cNvPr id="100356" name="Rectangle 4">
            <a:extLst>
              <a:ext uri="{FF2B5EF4-FFF2-40B4-BE49-F238E27FC236}">
                <a16:creationId xmlns:a16="http://schemas.microsoft.com/office/drawing/2014/main" id="{281B7C02-5C14-C491-FF8A-A9C41C5B2EA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C2FC8AD3-EAA8-DB49-9AC5-BEF864C3658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4102" name="Rectangle 6">
            <a:extLst>
              <a:ext uri="{FF2B5EF4-FFF2-40B4-BE49-F238E27FC236}">
                <a16:creationId xmlns:a16="http://schemas.microsoft.com/office/drawing/2014/main" id="{20F98D50-E9BF-F748-834A-D3C56892612E}"/>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it-IT"/>
          </a:p>
        </p:txBody>
      </p:sp>
      <p:sp>
        <p:nvSpPr>
          <p:cNvPr id="4103" name="Rectangle 7">
            <a:extLst>
              <a:ext uri="{FF2B5EF4-FFF2-40B4-BE49-F238E27FC236}">
                <a16:creationId xmlns:a16="http://schemas.microsoft.com/office/drawing/2014/main" id="{A81D7093-AC2E-5845-BC8E-807D829E2AD2}"/>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C1D315A-40F9-B148-816F-C914FEE41378}"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16</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4266140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31</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166356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32</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426614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33</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4266140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34</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3945765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35</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3471760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36</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3469308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37</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3471760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38</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3471760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39</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4266140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40</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426614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17</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4266140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41</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4266140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42</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3647311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43</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1458024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62B157B1-74AE-43A5-BBF9-DA9F9A061B40}" type="slidenum">
              <a:rPr lang="en-US" smtClean="0"/>
              <a:pPr>
                <a:defRPr/>
              </a:pPr>
              <a:t>61</a:t>
            </a:fld>
            <a:endParaRPr lang="en-US"/>
          </a:p>
        </p:txBody>
      </p:sp>
      <p:sp>
        <p:nvSpPr>
          <p:cNvPr id="114691" name="Rectangle 2"/>
          <p:cNvSpPr>
            <a:spLocks noGrp="1" noRot="1" noChangeAspect="1" noChangeArrowheads="1" noTextEdit="1"/>
          </p:cNvSpPr>
          <p:nvPr>
            <p:ph type="sldImg"/>
          </p:nvPr>
        </p:nvSpPr>
        <p:spPr>
          <a:xfrm>
            <a:off x="1111250" y="655638"/>
            <a:ext cx="4649788" cy="3486150"/>
          </a:xfrm>
          <a:solidFill>
            <a:srgbClr val="FFFFFF"/>
          </a:solidFill>
          <a:ln w="12700" cap="flat"/>
        </p:spPr>
      </p:sp>
      <p:sp>
        <p:nvSpPr>
          <p:cNvPr id="114692" name="Rectangle 3"/>
          <p:cNvSpPr>
            <a:spLocks noGrp="1" noChangeArrowheads="1"/>
          </p:cNvSpPr>
          <p:nvPr>
            <p:ph type="body" idx="1"/>
          </p:nvPr>
        </p:nvSpPr>
        <p:spPr>
          <a:xfrm>
            <a:off x="930275" y="4360863"/>
            <a:ext cx="5010150" cy="4070350"/>
          </a:xfrm>
          <a:noFill/>
          <a:ln/>
        </p:spPr>
        <p:txBody>
          <a:bodyPr lIns="87232" tIns="43616" rIns="87232" bIns="43616"/>
          <a:lstStyle/>
          <a:p>
            <a:pPr eaLnBrk="1" hangingPunct="1"/>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65</a:t>
            </a:fld>
            <a:endParaRPr lang="it-IT" dirty="0"/>
          </a:p>
        </p:txBody>
      </p:sp>
    </p:spTree>
    <p:extLst>
      <p:ext uri="{BB962C8B-B14F-4D97-AF65-F5344CB8AC3E}">
        <p14:creationId xmlns:p14="http://schemas.microsoft.com/office/powerpoint/2010/main" val="2568683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67</a:t>
            </a:fld>
            <a:endParaRPr lang="it-IT" dirty="0"/>
          </a:p>
        </p:txBody>
      </p:sp>
    </p:spTree>
    <p:extLst>
      <p:ext uri="{BB962C8B-B14F-4D97-AF65-F5344CB8AC3E}">
        <p14:creationId xmlns:p14="http://schemas.microsoft.com/office/powerpoint/2010/main" val="3928435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68</a:t>
            </a:fld>
            <a:endParaRPr lang="it-IT" dirty="0"/>
          </a:p>
        </p:txBody>
      </p:sp>
    </p:spTree>
    <p:extLst>
      <p:ext uri="{BB962C8B-B14F-4D97-AF65-F5344CB8AC3E}">
        <p14:creationId xmlns:p14="http://schemas.microsoft.com/office/powerpoint/2010/main" val="2898294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72</a:t>
            </a:fld>
            <a:endParaRPr lang="it-IT" dirty="0"/>
          </a:p>
        </p:txBody>
      </p:sp>
    </p:spTree>
    <p:extLst>
      <p:ext uri="{BB962C8B-B14F-4D97-AF65-F5344CB8AC3E}">
        <p14:creationId xmlns:p14="http://schemas.microsoft.com/office/powerpoint/2010/main" val="241127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73</a:t>
            </a:fld>
            <a:endParaRPr lang="it-IT" dirty="0"/>
          </a:p>
        </p:txBody>
      </p:sp>
    </p:spTree>
    <p:extLst>
      <p:ext uri="{BB962C8B-B14F-4D97-AF65-F5344CB8AC3E}">
        <p14:creationId xmlns:p14="http://schemas.microsoft.com/office/powerpoint/2010/main" val="34415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74</a:t>
            </a:fld>
            <a:endParaRPr lang="it-IT" dirty="0"/>
          </a:p>
        </p:txBody>
      </p:sp>
    </p:spTree>
    <p:extLst>
      <p:ext uri="{BB962C8B-B14F-4D97-AF65-F5344CB8AC3E}">
        <p14:creationId xmlns:p14="http://schemas.microsoft.com/office/powerpoint/2010/main" val="2579712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18</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4266140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75</a:t>
            </a:fld>
            <a:endParaRPr lang="it-IT" dirty="0"/>
          </a:p>
        </p:txBody>
      </p:sp>
    </p:spTree>
    <p:extLst>
      <p:ext uri="{BB962C8B-B14F-4D97-AF65-F5344CB8AC3E}">
        <p14:creationId xmlns:p14="http://schemas.microsoft.com/office/powerpoint/2010/main" val="2689296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76</a:t>
            </a:fld>
            <a:endParaRPr lang="it-IT" dirty="0"/>
          </a:p>
        </p:txBody>
      </p:sp>
    </p:spTree>
    <p:extLst>
      <p:ext uri="{BB962C8B-B14F-4D97-AF65-F5344CB8AC3E}">
        <p14:creationId xmlns:p14="http://schemas.microsoft.com/office/powerpoint/2010/main" val="2741480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77</a:t>
            </a:fld>
            <a:endParaRPr lang="it-IT" dirty="0"/>
          </a:p>
        </p:txBody>
      </p:sp>
    </p:spTree>
    <p:extLst>
      <p:ext uri="{BB962C8B-B14F-4D97-AF65-F5344CB8AC3E}">
        <p14:creationId xmlns:p14="http://schemas.microsoft.com/office/powerpoint/2010/main" val="4181874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78</a:t>
            </a:fld>
            <a:endParaRPr lang="it-IT" dirty="0"/>
          </a:p>
        </p:txBody>
      </p:sp>
    </p:spTree>
    <p:extLst>
      <p:ext uri="{BB962C8B-B14F-4D97-AF65-F5344CB8AC3E}">
        <p14:creationId xmlns:p14="http://schemas.microsoft.com/office/powerpoint/2010/main" val="1570706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79</a:t>
            </a:fld>
            <a:endParaRPr lang="it-IT" dirty="0"/>
          </a:p>
        </p:txBody>
      </p:sp>
    </p:spTree>
    <p:extLst>
      <p:ext uri="{BB962C8B-B14F-4D97-AF65-F5344CB8AC3E}">
        <p14:creationId xmlns:p14="http://schemas.microsoft.com/office/powerpoint/2010/main" val="3705295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idx="1"/>
          </p:nvPr>
        </p:nvSpPr>
        <p:spPr/>
        <p:txBody>
          <a:bodyPr/>
          <a:lstStyle/>
          <a:p>
            <a:fld id="{4D33B9F2-8554-430E-AF41-441DDA2C7E7B}" type="datetime1">
              <a:rPr lang="it-IT" smtClean="0"/>
              <a:pPr/>
              <a:t>30/11/2024</a:t>
            </a:fld>
            <a:endParaRPr lang="it-IT" dirty="0"/>
          </a:p>
        </p:txBody>
      </p:sp>
      <p:sp>
        <p:nvSpPr>
          <p:cNvPr id="5" name="Segnaposto numero diapositiva 4"/>
          <p:cNvSpPr>
            <a:spLocks noGrp="1"/>
          </p:cNvSpPr>
          <p:nvPr>
            <p:ph type="sldNum" sz="quarter" idx="5"/>
          </p:nvPr>
        </p:nvSpPr>
        <p:spPr/>
        <p:txBody>
          <a:bodyPr/>
          <a:lstStyle/>
          <a:p>
            <a:fld id="{B6411BBF-4F22-4AD9-B5C2-21329181424F}" type="slidenum">
              <a:rPr lang="it-IT" smtClean="0"/>
              <a:pPr/>
              <a:t>80</a:t>
            </a:fld>
            <a:endParaRPr lang="it-IT" dirty="0"/>
          </a:p>
        </p:txBody>
      </p:sp>
    </p:spTree>
    <p:extLst>
      <p:ext uri="{BB962C8B-B14F-4D97-AF65-F5344CB8AC3E}">
        <p14:creationId xmlns:p14="http://schemas.microsoft.com/office/powerpoint/2010/main" val="548756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19</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385643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26</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2301252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27</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1716058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28</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112012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29</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358215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dt" sz="quarter" idx="1"/>
          </p:nvPr>
        </p:nvSpPr>
        <p:spPr>
          <a:noFill/>
        </p:spPr>
        <p:txBody>
          <a:bodyPr/>
          <a:lstStyle/>
          <a:p>
            <a:fld id="{1E587EE1-A275-42CD-840C-6C281F779C67}" type="datetime1">
              <a:rPr lang="en-US" smtClean="0">
                <a:solidFill>
                  <a:prstClr val="black"/>
                </a:solidFill>
              </a:rPr>
              <a:pPr/>
              <a:t>11/30/2024</a:t>
            </a:fld>
            <a:endParaRPr lang="en-US" dirty="0">
              <a:solidFill>
                <a:prstClr val="black"/>
              </a:solidFill>
            </a:endParaRPr>
          </a:p>
        </p:txBody>
      </p:sp>
      <p:sp>
        <p:nvSpPr>
          <p:cNvPr id="17410" name="Rectangle 6"/>
          <p:cNvSpPr>
            <a:spLocks noGrp="1" noChangeArrowheads="1"/>
          </p:cNvSpPr>
          <p:nvPr>
            <p:ph type="ftr" sz="quarter" idx="4"/>
          </p:nvPr>
        </p:nvSpPr>
        <p:spPr>
          <a:noFill/>
        </p:spPr>
        <p:txBody>
          <a:bodyPr/>
          <a:lstStyle/>
          <a:p>
            <a:r>
              <a:rPr lang="en-US" dirty="0">
                <a:solidFill>
                  <a:prstClr val="black"/>
                </a:solidFill>
              </a:rPr>
              <a:t>Confidential</a:t>
            </a:r>
          </a:p>
        </p:txBody>
      </p:sp>
      <p:sp>
        <p:nvSpPr>
          <p:cNvPr id="17411" name="Rectangle 7"/>
          <p:cNvSpPr>
            <a:spLocks noGrp="1" noChangeArrowheads="1"/>
          </p:cNvSpPr>
          <p:nvPr>
            <p:ph type="sldNum" sz="quarter" idx="5"/>
          </p:nvPr>
        </p:nvSpPr>
        <p:spPr>
          <a:noFill/>
        </p:spPr>
        <p:txBody>
          <a:bodyPr/>
          <a:lstStyle/>
          <a:p>
            <a:fld id="{9C6322C4-6A9C-4B70-B80C-5B6C302EB79B}" type="slidenum">
              <a:rPr lang="en-US" smtClean="0">
                <a:solidFill>
                  <a:prstClr val="black"/>
                </a:solidFill>
              </a:rPr>
              <a:pPr/>
              <a:t>30</a:t>
            </a:fld>
            <a:endParaRPr lang="en-US" dirty="0">
              <a:solidFill>
                <a:prstClr val="black"/>
              </a:solidFill>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endParaRPr lang="it-IT" dirty="0"/>
          </a:p>
        </p:txBody>
      </p:sp>
    </p:spTree>
    <p:extLst>
      <p:ext uri="{BB962C8B-B14F-4D97-AF65-F5344CB8AC3E}">
        <p14:creationId xmlns:p14="http://schemas.microsoft.com/office/powerpoint/2010/main" val="1120539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units.it/"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Fare clic per modificare lo stile del sottotitolo dello schema</a:t>
            </a:r>
            <a:endParaRPr lang="it-IT"/>
          </a:p>
        </p:txBody>
      </p:sp>
      <p:sp>
        <p:nvSpPr>
          <p:cNvPr id="4" name="Rectangle 4">
            <a:extLst>
              <a:ext uri="{FF2B5EF4-FFF2-40B4-BE49-F238E27FC236}">
                <a16:creationId xmlns:a16="http://schemas.microsoft.com/office/drawing/2014/main" id="{9D26DB19-3E58-EED8-C055-DE81C39973C7}"/>
              </a:ext>
            </a:extLst>
          </p:cNvPr>
          <p:cNvSpPr>
            <a:spLocks noGrp="1" noChangeArrowheads="1"/>
          </p:cNvSpPr>
          <p:nvPr>
            <p:ph type="dt" sz="half" idx="10"/>
          </p:nvPr>
        </p:nvSpPr>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89C0CFD0-EDFF-12D2-088B-9A01A096650D}"/>
              </a:ext>
            </a:extLst>
          </p:cNvPr>
          <p:cNvSpPr>
            <a:spLocks noGrp="1" noChangeArrowheads="1"/>
          </p:cNvSpPr>
          <p:nvPr>
            <p:ph type="ftr" sz="quarter" idx="11"/>
          </p:nvPr>
        </p:nvSpPr>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68883BC-E2B5-5B52-921A-D43D3CAD87D5}"/>
              </a:ext>
            </a:extLst>
          </p:cNvPr>
          <p:cNvSpPr>
            <a:spLocks noGrp="1" noChangeArrowheads="1"/>
          </p:cNvSpPr>
          <p:nvPr>
            <p:ph type="sldNum" sz="quarter" idx="12"/>
          </p:nvPr>
        </p:nvSpPr>
        <p:spPr/>
        <p:txBody>
          <a:bodyPr/>
          <a:lstStyle>
            <a:lvl1pPr>
              <a:defRPr/>
            </a:lvl1pPr>
          </a:lstStyle>
          <a:p>
            <a:fld id="{C97EE573-900F-8642-94DD-38F3519AEE8C}" type="slidenum">
              <a:rPr lang="it-IT" altLang="it-IT"/>
              <a:pPr/>
              <a:t>‹N›</a:t>
            </a:fld>
            <a:endParaRPr lang="it-IT" altLang="it-IT"/>
          </a:p>
        </p:txBody>
      </p:sp>
    </p:spTree>
    <p:extLst>
      <p:ext uri="{BB962C8B-B14F-4D97-AF65-F5344CB8AC3E}">
        <p14:creationId xmlns:p14="http://schemas.microsoft.com/office/powerpoint/2010/main" val="3159151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Rectangle 4">
            <a:extLst>
              <a:ext uri="{FF2B5EF4-FFF2-40B4-BE49-F238E27FC236}">
                <a16:creationId xmlns:a16="http://schemas.microsoft.com/office/drawing/2014/main" id="{779C270B-1D62-9837-4818-D6EE93E525BB}"/>
              </a:ext>
            </a:extLst>
          </p:cNvPr>
          <p:cNvSpPr>
            <a:spLocks noGrp="1" noChangeArrowheads="1"/>
          </p:cNvSpPr>
          <p:nvPr>
            <p:ph type="dt" sz="half" idx="10"/>
          </p:nvPr>
        </p:nvSpPr>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FDFB102-AB2F-CFE2-51EF-E7C5D40AB886}"/>
              </a:ext>
            </a:extLst>
          </p:cNvPr>
          <p:cNvSpPr>
            <a:spLocks noGrp="1" noChangeArrowheads="1"/>
          </p:cNvSpPr>
          <p:nvPr>
            <p:ph type="ftr" sz="quarter" idx="11"/>
          </p:nvPr>
        </p:nvSpPr>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FD1F6BC-975B-7CD7-2AA6-B5CDFFCE9548}"/>
              </a:ext>
            </a:extLst>
          </p:cNvPr>
          <p:cNvSpPr>
            <a:spLocks noGrp="1" noChangeArrowheads="1"/>
          </p:cNvSpPr>
          <p:nvPr>
            <p:ph type="sldNum" sz="quarter" idx="12"/>
          </p:nvPr>
        </p:nvSpPr>
        <p:spPr/>
        <p:txBody>
          <a:bodyPr/>
          <a:lstStyle>
            <a:lvl1pPr>
              <a:defRPr/>
            </a:lvl1pPr>
          </a:lstStyle>
          <a:p>
            <a:fld id="{2E9157B0-F5D3-DC4A-BB2E-FAC96AAB8E46}" type="slidenum">
              <a:rPr lang="it-IT" altLang="it-IT"/>
              <a:pPr/>
              <a:t>‹N›</a:t>
            </a:fld>
            <a:endParaRPr lang="it-IT" altLang="it-IT"/>
          </a:p>
        </p:txBody>
      </p:sp>
    </p:spTree>
    <p:extLst>
      <p:ext uri="{BB962C8B-B14F-4D97-AF65-F5344CB8AC3E}">
        <p14:creationId xmlns:p14="http://schemas.microsoft.com/office/powerpoint/2010/main" val="16386256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en-US"/>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Rectangle 4">
            <a:extLst>
              <a:ext uri="{FF2B5EF4-FFF2-40B4-BE49-F238E27FC236}">
                <a16:creationId xmlns:a16="http://schemas.microsoft.com/office/drawing/2014/main" id="{4981BB8B-87A6-70A6-E93E-6075B2C0B2E3}"/>
              </a:ext>
            </a:extLst>
          </p:cNvPr>
          <p:cNvSpPr>
            <a:spLocks noGrp="1" noChangeArrowheads="1"/>
          </p:cNvSpPr>
          <p:nvPr>
            <p:ph type="dt" sz="half" idx="10"/>
          </p:nvPr>
        </p:nvSpPr>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7BC1B53-E2F8-5686-CC9D-2ACF48F638EE}"/>
              </a:ext>
            </a:extLst>
          </p:cNvPr>
          <p:cNvSpPr>
            <a:spLocks noGrp="1" noChangeArrowheads="1"/>
          </p:cNvSpPr>
          <p:nvPr>
            <p:ph type="ftr" sz="quarter" idx="11"/>
          </p:nvPr>
        </p:nvSpPr>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D9D8BE3-8F1D-7269-C70B-9EC63EBD63A2}"/>
              </a:ext>
            </a:extLst>
          </p:cNvPr>
          <p:cNvSpPr>
            <a:spLocks noGrp="1" noChangeArrowheads="1"/>
          </p:cNvSpPr>
          <p:nvPr>
            <p:ph type="sldNum" sz="quarter" idx="12"/>
          </p:nvPr>
        </p:nvSpPr>
        <p:spPr/>
        <p:txBody>
          <a:bodyPr/>
          <a:lstStyle>
            <a:lvl1pPr>
              <a:defRPr/>
            </a:lvl1pPr>
          </a:lstStyle>
          <a:p>
            <a:fld id="{1E0C2606-7BAA-8F45-B547-75D9A35534CE}" type="slidenum">
              <a:rPr lang="it-IT" altLang="it-IT"/>
              <a:pPr/>
              <a:t>‹N›</a:t>
            </a:fld>
            <a:endParaRPr lang="it-IT" altLang="it-IT"/>
          </a:p>
        </p:txBody>
      </p:sp>
    </p:spTree>
    <p:extLst>
      <p:ext uri="{BB962C8B-B14F-4D97-AF65-F5344CB8AC3E}">
        <p14:creationId xmlns:p14="http://schemas.microsoft.com/office/powerpoint/2010/main" val="202557177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7792199" cy="5922884"/>
          </a:xfrm>
          <a:prstGeom prst="rect">
            <a:avLst/>
          </a:prstGeom>
          <a:solidFill>
            <a:srgbClr val="00365C"/>
          </a:solidFill>
        </p:spPr>
      </p:pic>
      <p:sp>
        <p:nvSpPr>
          <p:cNvPr id="7" name="Line 19"/>
          <p:cNvSpPr>
            <a:spLocks noChangeShapeType="1"/>
          </p:cNvSpPr>
          <p:nvPr/>
        </p:nvSpPr>
        <p:spPr bwMode="auto">
          <a:xfrm>
            <a:off x="303214" y="609600"/>
            <a:ext cx="54737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sz="1200">
              <a:solidFill>
                <a:srgbClr val="000000"/>
              </a:solidFill>
              <a:latin typeface="Book Antiqua" pitchFamily="18" charset="0"/>
            </a:endParaRPr>
          </a:p>
        </p:txBody>
      </p:sp>
      <p:sp>
        <p:nvSpPr>
          <p:cNvPr id="8" name="Text Box 21"/>
          <p:cNvSpPr txBox="1">
            <a:spLocks noChangeArrowheads="1"/>
          </p:cNvSpPr>
          <p:nvPr/>
        </p:nvSpPr>
        <p:spPr bwMode="auto">
          <a:xfrm>
            <a:off x="241300" y="233365"/>
            <a:ext cx="319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defRPr/>
            </a:pPr>
            <a:r>
              <a:rPr lang="it-IT" sz="1400" b="1" dirty="0">
                <a:solidFill>
                  <a:srgbClr val="FFFFFF"/>
                </a:solidFill>
                <a:latin typeface="MetaPlusBold" charset="0"/>
              </a:rPr>
              <a:t>Università degli Studi di Trieste</a:t>
            </a:r>
          </a:p>
          <a:p>
            <a:pPr fontAlgn="base">
              <a:spcBef>
                <a:spcPct val="0"/>
              </a:spcBef>
              <a:spcAft>
                <a:spcPct val="0"/>
              </a:spcAft>
              <a:defRPr/>
            </a:pPr>
            <a:endParaRPr lang="it-IT" sz="1400" b="1" dirty="0">
              <a:solidFill>
                <a:srgbClr val="FFFFFF"/>
              </a:solidFill>
              <a:latin typeface="MetaPlusBold" charset="0"/>
            </a:endParaRPr>
          </a:p>
        </p:txBody>
      </p:sp>
      <p:sp>
        <p:nvSpPr>
          <p:cNvPr id="2" name="Titolo 1"/>
          <p:cNvSpPr>
            <a:spLocks noGrp="1"/>
          </p:cNvSpPr>
          <p:nvPr>
            <p:ph type="ctrTitle" hasCustomPrompt="1"/>
          </p:nvPr>
        </p:nvSpPr>
        <p:spPr>
          <a:xfrm>
            <a:off x="1043608" y="2214497"/>
            <a:ext cx="6296744" cy="1493893"/>
          </a:xfrm>
        </p:spPr>
        <p:txBody>
          <a:bodyPr/>
          <a:lstStyle>
            <a:lvl1pPr>
              <a:defRPr b="1" baseline="0">
                <a:solidFill>
                  <a:schemeClr val="bg1"/>
                </a:solidFill>
              </a:defRPr>
            </a:lvl1pPr>
          </a:lstStyle>
          <a:p>
            <a:r>
              <a:rPr lang="en-US" dirty="0"/>
              <a:t>LA GESTIONE RIFIUTI DI ATENEO</a:t>
            </a:r>
            <a:endParaRPr lang="it-IT" dirty="0"/>
          </a:p>
        </p:txBody>
      </p:sp>
      <p:pic>
        <p:nvPicPr>
          <p:cNvPr id="17" name="Picture 2" descr="Università� degli Studi di Trieste">
            <a:hlinkClick r:id="rId3"/>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7609" y="6004407"/>
            <a:ext cx="3963530" cy="8631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72400" y="-1"/>
            <a:ext cx="1371600" cy="5922885"/>
          </a:xfrm>
          <a:prstGeom prst="rect">
            <a:avLst/>
          </a:prstGeom>
        </p:spPr>
      </p:pic>
    </p:spTree>
    <p:extLst>
      <p:ext uri="{BB962C8B-B14F-4D97-AF65-F5344CB8AC3E}">
        <p14:creationId xmlns:p14="http://schemas.microsoft.com/office/powerpoint/2010/main" val="567154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234950" y="274638"/>
            <a:ext cx="8747125" cy="706437"/>
          </a:xfrm>
        </p:spPr>
        <p:txBody>
          <a:bodyPr/>
          <a:lstStyle/>
          <a:p>
            <a:r>
              <a:rPr lang="it-IT"/>
              <a:t>Fare clic per modificare lo stile del titolo</a:t>
            </a:r>
          </a:p>
        </p:txBody>
      </p:sp>
      <p:sp>
        <p:nvSpPr>
          <p:cNvPr id="3" name="Segnaposto testo 2"/>
          <p:cNvSpPr>
            <a:spLocks noGrp="1"/>
          </p:cNvSpPr>
          <p:nvPr>
            <p:ph type="body" sz="half" idx="1"/>
          </p:nvPr>
        </p:nvSpPr>
        <p:spPr>
          <a:xfrm>
            <a:off x="468313" y="1268413"/>
            <a:ext cx="4038600" cy="48148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59313" y="1268413"/>
            <a:ext cx="4038600" cy="48148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245225"/>
            <a:ext cx="685800" cy="476250"/>
          </a:xfrm>
        </p:spPr>
        <p:txBody>
          <a:bodyPr/>
          <a:lstStyle>
            <a:lvl1pPr>
              <a:defRPr/>
            </a:lvl1pPr>
          </a:lstStyle>
          <a:p>
            <a:endParaRPr lang="it-IT" dirty="0"/>
          </a:p>
        </p:txBody>
      </p:sp>
      <p:sp>
        <p:nvSpPr>
          <p:cNvPr id="6" name="Segnaposto piè di pagina 5"/>
          <p:cNvSpPr>
            <a:spLocks noGrp="1"/>
          </p:cNvSpPr>
          <p:nvPr>
            <p:ph type="ftr" sz="quarter" idx="11"/>
          </p:nvPr>
        </p:nvSpPr>
        <p:spPr>
          <a:xfrm>
            <a:off x="1260475" y="6381750"/>
            <a:ext cx="6564313" cy="361950"/>
          </a:xfrm>
        </p:spPr>
        <p:txBody>
          <a:bodyPr/>
          <a:lstStyle>
            <a:lvl1pPr>
              <a:defRPr/>
            </a:lvl1pPr>
          </a:lstStyle>
          <a:p>
            <a:endParaRPr lang="it-IT" dirty="0"/>
          </a:p>
        </p:txBody>
      </p:sp>
      <p:sp>
        <p:nvSpPr>
          <p:cNvPr id="7" name="Segnaposto numero diapositiva 6"/>
          <p:cNvSpPr>
            <a:spLocks noGrp="1"/>
          </p:cNvSpPr>
          <p:nvPr>
            <p:ph type="sldNum" sz="quarter" idx="12"/>
          </p:nvPr>
        </p:nvSpPr>
        <p:spPr>
          <a:xfrm>
            <a:off x="7885113" y="6245225"/>
            <a:ext cx="801687" cy="476250"/>
          </a:xfrm>
        </p:spPr>
        <p:txBody>
          <a:bodyPr/>
          <a:lstStyle>
            <a:lvl1pPr>
              <a:defRPr/>
            </a:lvl1pPr>
          </a:lstStyle>
          <a:p>
            <a:fld id="{7853DFD4-2319-4FD3-91C7-714E7F3C0D47}" type="slidenum">
              <a:rPr lang="it-IT"/>
              <a:pPr/>
              <a:t>‹N›</a:t>
            </a:fld>
            <a:endParaRPr lang="it-IT" dirty="0"/>
          </a:p>
        </p:txBody>
      </p:sp>
    </p:spTree>
    <p:extLst>
      <p:ext uri="{BB962C8B-B14F-4D97-AF65-F5344CB8AC3E}">
        <p14:creationId xmlns:p14="http://schemas.microsoft.com/office/powerpoint/2010/main" val="236552191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61BDAFD-4159-42DF-676F-61A41F516C44}"/>
              </a:ext>
            </a:extLst>
          </p:cNvPr>
          <p:cNvSpPr>
            <a:spLocks noGrp="1"/>
          </p:cNvSpPr>
          <p:nvPr>
            <p:ph type="dt" sz="half" idx="10"/>
          </p:nvPr>
        </p:nvSpPr>
        <p:spPr/>
        <p:txBody>
          <a:bodyPr/>
          <a:lstStyle>
            <a:lvl1pPr>
              <a:defRPr/>
            </a:lvl1pPr>
          </a:lstStyle>
          <a:p>
            <a:pPr>
              <a:defRPr/>
            </a:pPr>
            <a:fld id="{395D3472-962E-8945-8DE5-E7A2F771AC51}" type="datetimeFigureOut">
              <a:rPr lang="it-IT" altLang="it-IT"/>
              <a:pPr>
                <a:defRPr/>
              </a:pPr>
              <a:t>30/11/2024</a:t>
            </a:fld>
            <a:endParaRPr lang="it-IT" altLang="it-IT"/>
          </a:p>
        </p:txBody>
      </p:sp>
      <p:sp>
        <p:nvSpPr>
          <p:cNvPr id="5" name="Segnaposto piè di pagina 4">
            <a:extLst>
              <a:ext uri="{FF2B5EF4-FFF2-40B4-BE49-F238E27FC236}">
                <a16:creationId xmlns:a16="http://schemas.microsoft.com/office/drawing/2014/main" id="{4B633321-703C-DDC2-7C62-2E9D1E9E23C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B244FBB-F660-3025-B141-48F531CE52D6}"/>
              </a:ext>
            </a:extLst>
          </p:cNvPr>
          <p:cNvSpPr>
            <a:spLocks noGrp="1"/>
          </p:cNvSpPr>
          <p:nvPr>
            <p:ph type="sldNum" sz="quarter" idx="12"/>
          </p:nvPr>
        </p:nvSpPr>
        <p:spPr/>
        <p:txBody>
          <a:bodyPr/>
          <a:lstStyle>
            <a:lvl1pPr>
              <a:defRPr/>
            </a:lvl1pPr>
          </a:lstStyle>
          <a:p>
            <a:fld id="{270A098F-81E8-1544-9B88-6DCDDF61B077}" type="slidenum">
              <a:rPr lang="it-IT" altLang="it-IT"/>
              <a:pPr/>
              <a:t>‹N›</a:t>
            </a:fld>
            <a:endParaRPr lang="it-IT" altLang="it-IT"/>
          </a:p>
        </p:txBody>
      </p:sp>
    </p:spTree>
    <p:extLst>
      <p:ext uri="{BB962C8B-B14F-4D97-AF65-F5344CB8AC3E}">
        <p14:creationId xmlns:p14="http://schemas.microsoft.com/office/powerpoint/2010/main" val="1054409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EC87742-85C9-DCDF-8C88-C7B9542248AF}"/>
              </a:ext>
            </a:extLst>
          </p:cNvPr>
          <p:cNvSpPr>
            <a:spLocks noGrp="1"/>
          </p:cNvSpPr>
          <p:nvPr>
            <p:ph type="dt" sz="half" idx="10"/>
          </p:nvPr>
        </p:nvSpPr>
        <p:spPr/>
        <p:txBody>
          <a:bodyPr/>
          <a:lstStyle>
            <a:lvl1pPr>
              <a:defRPr/>
            </a:lvl1pPr>
          </a:lstStyle>
          <a:p>
            <a:pPr>
              <a:defRPr/>
            </a:pPr>
            <a:fld id="{25D3AC2A-AA82-6F44-9DC4-5769B22560F7}" type="datetimeFigureOut">
              <a:rPr lang="it-IT" altLang="it-IT"/>
              <a:pPr>
                <a:defRPr/>
              </a:pPr>
              <a:t>30/11/2024</a:t>
            </a:fld>
            <a:endParaRPr lang="it-IT" altLang="it-IT"/>
          </a:p>
        </p:txBody>
      </p:sp>
      <p:sp>
        <p:nvSpPr>
          <p:cNvPr id="5" name="Segnaposto piè di pagina 4">
            <a:extLst>
              <a:ext uri="{FF2B5EF4-FFF2-40B4-BE49-F238E27FC236}">
                <a16:creationId xmlns:a16="http://schemas.microsoft.com/office/drawing/2014/main" id="{8D82E27E-8C2E-4819-FD7C-674029F2785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03493B4-91AC-4BFA-2A5F-FA88774C2027}"/>
              </a:ext>
            </a:extLst>
          </p:cNvPr>
          <p:cNvSpPr>
            <a:spLocks noGrp="1"/>
          </p:cNvSpPr>
          <p:nvPr>
            <p:ph type="sldNum" sz="quarter" idx="12"/>
          </p:nvPr>
        </p:nvSpPr>
        <p:spPr/>
        <p:txBody>
          <a:bodyPr/>
          <a:lstStyle>
            <a:lvl1pPr>
              <a:defRPr/>
            </a:lvl1pPr>
          </a:lstStyle>
          <a:p>
            <a:fld id="{53F95DA9-2250-1747-9320-A101F0925291}" type="slidenum">
              <a:rPr lang="it-IT" altLang="it-IT"/>
              <a:pPr/>
              <a:t>‹N›</a:t>
            </a:fld>
            <a:endParaRPr lang="it-IT" altLang="it-IT"/>
          </a:p>
        </p:txBody>
      </p:sp>
    </p:spTree>
    <p:extLst>
      <p:ext uri="{BB962C8B-B14F-4D97-AF65-F5344CB8AC3E}">
        <p14:creationId xmlns:p14="http://schemas.microsoft.com/office/powerpoint/2010/main" val="3680218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C8184FD9-EF74-0EA9-5C25-6E35EC698C6E}"/>
              </a:ext>
            </a:extLst>
          </p:cNvPr>
          <p:cNvSpPr>
            <a:spLocks noGrp="1"/>
          </p:cNvSpPr>
          <p:nvPr>
            <p:ph type="dt" sz="half" idx="10"/>
          </p:nvPr>
        </p:nvSpPr>
        <p:spPr/>
        <p:txBody>
          <a:bodyPr/>
          <a:lstStyle>
            <a:lvl1pPr>
              <a:defRPr/>
            </a:lvl1pPr>
          </a:lstStyle>
          <a:p>
            <a:pPr>
              <a:defRPr/>
            </a:pPr>
            <a:fld id="{ADDF8B0B-824D-D841-872B-6367FA6E9398}" type="datetimeFigureOut">
              <a:rPr lang="it-IT" altLang="it-IT"/>
              <a:pPr>
                <a:defRPr/>
              </a:pPr>
              <a:t>30/11/2024</a:t>
            </a:fld>
            <a:endParaRPr lang="it-IT" altLang="it-IT"/>
          </a:p>
        </p:txBody>
      </p:sp>
      <p:sp>
        <p:nvSpPr>
          <p:cNvPr id="5" name="Segnaposto piè di pagina 4">
            <a:extLst>
              <a:ext uri="{FF2B5EF4-FFF2-40B4-BE49-F238E27FC236}">
                <a16:creationId xmlns:a16="http://schemas.microsoft.com/office/drawing/2014/main" id="{F8519511-9B1E-47CD-A6FC-F47BF02201F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CF895E1-C4AE-2CDB-FAED-5965FCDF8404}"/>
              </a:ext>
            </a:extLst>
          </p:cNvPr>
          <p:cNvSpPr>
            <a:spLocks noGrp="1"/>
          </p:cNvSpPr>
          <p:nvPr>
            <p:ph type="sldNum" sz="quarter" idx="12"/>
          </p:nvPr>
        </p:nvSpPr>
        <p:spPr/>
        <p:txBody>
          <a:bodyPr/>
          <a:lstStyle>
            <a:lvl1pPr>
              <a:defRPr/>
            </a:lvl1pPr>
          </a:lstStyle>
          <a:p>
            <a:fld id="{A21C13C9-083E-A04A-AE42-C4B278AE86E0}" type="slidenum">
              <a:rPr lang="it-IT" altLang="it-IT"/>
              <a:pPr/>
              <a:t>‹N›</a:t>
            </a:fld>
            <a:endParaRPr lang="it-IT" altLang="it-IT"/>
          </a:p>
        </p:txBody>
      </p:sp>
    </p:spTree>
    <p:extLst>
      <p:ext uri="{BB962C8B-B14F-4D97-AF65-F5344CB8AC3E}">
        <p14:creationId xmlns:p14="http://schemas.microsoft.com/office/powerpoint/2010/main" val="1314854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5A0571C6-6AE5-0294-5C82-80955C4803B9}"/>
              </a:ext>
            </a:extLst>
          </p:cNvPr>
          <p:cNvSpPr>
            <a:spLocks noGrp="1"/>
          </p:cNvSpPr>
          <p:nvPr>
            <p:ph type="dt" sz="half" idx="10"/>
          </p:nvPr>
        </p:nvSpPr>
        <p:spPr/>
        <p:txBody>
          <a:bodyPr/>
          <a:lstStyle>
            <a:lvl1pPr>
              <a:defRPr/>
            </a:lvl1pPr>
          </a:lstStyle>
          <a:p>
            <a:pPr>
              <a:defRPr/>
            </a:pPr>
            <a:fld id="{0827D899-F429-0E4A-A879-1BF9D49EC549}" type="datetimeFigureOut">
              <a:rPr lang="it-IT" altLang="it-IT"/>
              <a:pPr>
                <a:defRPr/>
              </a:pPr>
              <a:t>30/11/2024</a:t>
            </a:fld>
            <a:endParaRPr lang="it-IT" altLang="it-IT"/>
          </a:p>
        </p:txBody>
      </p:sp>
      <p:sp>
        <p:nvSpPr>
          <p:cNvPr id="6" name="Segnaposto piè di pagina 4">
            <a:extLst>
              <a:ext uri="{FF2B5EF4-FFF2-40B4-BE49-F238E27FC236}">
                <a16:creationId xmlns:a16="http://schemas.microsoft.com/office/drawing/2014/main" id="{4E9C330D-2D49-5C8D-A284-4867AA86E87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1374A685-BDDD-C34E-98C4-1921564DA1E9}"/>
              </a:ext>
            </a:extLst>
          </p:cNvPr>
          <p:cNvSpPr>
            <a:spLocks noGrp="1"/>
          </p:cNvSpPr>
          <p:nvPr>
            <p:ph type="sldNum" sz="quarter" idx="12"/>
          </p:nvPr>
        </p:nvSpPr>
        <p:spPr/>
        <p:txBody>
          <a:bodyPr/>
          <a:lstStyle>
            <a:lvl1pPr>
              <a:defRPr/>
            </a:lvl1pPr>
          </a:lstStyle>
          <a:p>
            <a:fld id="{8D204C5F-61BD-FB42-9E24-3A945DFD1198}" type="slidenum">
              <a:rPr lang="it-IT" altLang="it-IT"/>
              <a:pPr/>
              <a:t>‹N›</a:t>
            </a:fld>
            <a:endParaRPr lang="it-IT" altLang="it-IT"/>
          </a:p>
        </p:txBody>
      </p:sp>
    </p:spTree>
    <p:extLst>
      <p:ext uri="{BB962C8B-B14F-4D97-AF65-F5344CB8AC3E}">
        <p14:creationId xmlns:p14="http://schemas.microsoft.com/office/powerpoint/2010/main" val="214847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306956F8-4177-20E5-C2C1-E1496682B0AE}"/>
              </a:ext>
            </a:extLst>
          </p:cNvPr>
          <p:cNvSpPr>
            <a:spLocks noGrp="1"/>
          </p:cNvSpPr>
          <p:nvPr>
            <p:ph type="dt" sz="half" idx="10"/>
          </p:nvPr>
        </p:nvSpPr>
        <p:spPr/>
        <p:txBody>
          <a:bodyPr/>
          <a:lstStyle>
            <a:lvl1pPr>
              <a:defRPr/>
            </a:lvl1pPr>
          </a:lstStyle>
          <a:p>
            <a:pPr>
              <a:defRPr/>
            </a:pPr>
            <a:fld id="{F8936227-06C7-B543-B232-848CA6C8D574}" type="datetimeFigureOut">
              <a:rPr lang="it-IT" altLang="it-IT"/>
              <a:pPr>
                <a:defRPr/>
              </a:pPr>
              <a:t>30/11/2024</a:t>
            </a:fld>
            <a:endParaRPr lang="it-IT" altLang="it-IT"/>
          </a:p>
        </p:txBody>
      </p:sp>
      <p:sp>
        <p:nvSpPr>
          <p:cNvPr id="8" name="Segnaposto piè di pagina 4">
            <a:extLst>
              <a:ext uri="{FF2B5EF4-FFF2-40B4-BE49-F238E27FC236}">
                <a16:creationId xmlns:a16="http://schemas.microsoft.com/office/drawing/2014/main" id="{66B9874D-8B68-0D43-1845-2785F732447D}"/>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54CD0B63-DDF1-0812-6179-8FB128EAC704}"/>
              </a:ext>
            </a:extLst>
          </p:cNvPr>
          <p:cNvSpPr>
            <a:spLocks noGrp="1"/>
          </p:cNvSpPr>
          <p:nvPr>
            <p:ph type="sldNum" sz="quarter" idx="12"/>
          </p:nvPr>
        </p:nvSpPr>
        <p:spPr/>
        <p:txBody>
          <a:bodyPr/>
          <a:lstStyle>
            <a:lvl1pPr>
              <a:defRPr/>
            </a:lvl1pPr>
          </a:lstStyle>
          <a:p>
            <a:fld id="{4D6C21E2-DF1E-A94B-BB39-57D39E6BAF95}" type="slidenum">
              <a:rPr lang="it-IT" altLang="it-IT"/>
              <a:pPr/>
              <a:t>‹N›</a:t>
            </a:fld>
            <a:endParaRPr lang="it-IT" altLang="it-IT"/>
          </a:p>
        </p:txBody>
      </p:sp>
    </p:spTree>
    <p:extLst>
      <p:ext uri="{BB962C8B-B14F-4D97-AF65-F5344CB8AC3E}">
        <p14:creationId xmlns:p14="http://schemas.microsoft.com/office/powerpoint/2010/main" val="171631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24370E0A-73C9-710C-EFA6-8DCE5C06CD02}"/>
              </a:ext>
            </a:extLst>
          </p:cNvPr>
          <p:cNvSpPr>
            <a:spLocks noGrp="1"/>
          </p:cNvSpPr>
          <p:nvPr>
            <p:ph type="dt" sz="half" idx="10"/>
          </p:nvPr>
        </p:nvSpPr>
        <p:spPr/>
        <p:txBody>
          <a:bodyPr/>
          <a:lstStyle>
            <a:lvl1pPr>
              <a:defRPr/>
            </a:lvl1pPr>
          </a:lstStyle>
          <a:p>
            <a:pPr>
              <a:defRPr/>
            </a:pPr>
            <a:fld id="{DBE01EC1-CA01-5448-8391-8BB287E8041A}" type="datetimeFigureOut">
              <a:rPr lang="it-IT" altLang="it-IT"/>
              <a:pPr>
                <a:defRPr/>
              </a:pPr>
              <a:t>30/11/2024</a:t>
            </a:fld>
            <a:endParaRPr lang="it-IT" altLang="it-IT"/>
          </a:p>
        </p:txBody>
      </p:sp>
      <p:sp>
        <p:nvSpPr>
          <p:cNvPr id="4" name="Segnaposto piè di pagina 4">
            <a:extLst>
              <a:ext uri="{FF2B5EF4-FFF2-40B4-BE49-F238E27FC236}">
                <a16:creationId xmlns:a16="http://schemas.microsoft.com/office/drawing/2014/main" id="{02A9C069-DF43-5794-E89B-D9E600642F80}"/>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6FC5011F-7AC9-338C-FD95-B844790D2DD6}"/>
              </a:ext>
            </a:extLst>
          </p:cNvPr>
          <p:cNvSpPr>
            <a:spLocks noGrp="1"/>
          </p:cNvSpPr>
          <p:nvPr>
            <p:ph type="sldNum" sz="quarter" idx="12"/>
          </p:nvPr>
        </p:nvSpPr>
        <p:spPr/>
        <p:txBody>
          <a:bodyPr/>
          <a:lstStyle>
            <a:lvl1pPr>
              <a:defRPr/>
            </a:lvl1pPr>
          </a:lstStyle>
          <a:p>
            <a:fld id="{E776782D-4338-0D4B-8CBD-71E30E2E2120}" type="slidenum">
              <a:rPr lang="it-IT" altLang="it-IT"/>
              <a:pPr/>
              <a:t>‹N›</a:t>
            </a:fld>
            <a:endParaRPr lang="it-IT" altLang="it-IT"/>
          </a:p>
        </p:txBody>
      </p:sp>
    </p:spTree>
    <p:extLst>
      <p:ext uri="{BB962C8B-B14F-4D97-AF65-F5344CB8AC3E}">
        <p14:creationId xmlns:p14="http://schemas.microsoft.com/office/powerpoint/2010/main" val="3360988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idx="1"/>
          </p:nvPr>
        </p:nvSpPr>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Rectangle 4">
            <a:extLst>
              <a:ext uri="{FF2B5EF4-FFF2-40B4-BE49-F238E27FC236}">
                <a16:creationId xmlns:a16="http://schemas.microsoft.com/office/drawing/2014/main" id="{D6E0D422-B714-EAD8-74BA-A252D1E76B50}"/>
              </a:ext>
            </a:extLst>
          </p:cNvPr>
          <p:cNvSpPr>
            <a:spLocks noGrp="1" noChangeArrowheads="1"/>
          </p:cNvSpPr>
          <p:nvPr>
            <p:ph type="dt" sz="half" idx="10"/>
          </p:nvPr>
        </p:nvSpPr>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8300073-A6B6-0634-C7E9-41678E30D421}"/>
              </a:ext>
            </a:extLst>
          </p:cNvPr>
          <p:cNvSpPr>
            <a:spLocks noGrp="1" noChangeArrowheads="1"/>
          </p:cNvSpPr>
          <p:nvPr>
            <p:ph type="ftr" sz="quarter" idx="11"/>
          </p:nvPr>
        </p:nvSpPr>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C211E83-519E-2EA0-3300-6854369BE6D7}"/>
              </a:ext>
            </a:extLst>
          </p:cNvPr>
          <p:cNvSpPr>
            <a:spLocks noGrp="1" noChangeArrowheads="1"/>
          </p:cNvSpPr>
          <p:nvPr>
            <p:ph type="sldNum" sz="quarter" idx="12"/>
          </p:nvPr>
        </p:nvSpPr>
        <p:spPr/>
        <p:txBody>
          <a:bodyPr/>
          <a:lstStyle>
            <a:lvl1pPr>
              <a:defRPr/>
            </a:lvl1pPr>
          </a:lstStyle>
          <a:p>
            <a:fld id="{4545EFF0-2E24-E544-895A-D5AA5C3D8DC5}" type="slidenum">
              <a:rPr lang="it-IT" altLang="it-IT"/>
              <a:pPr/>
              <a:t>‹N›</a:t>
            </a:fld>
            <a:endParaRPr lang="it-IT" altLang="it-IT"/>
          </a:p>
        </p:txBody>
      </p:sp>
    </p:spTree>
    <p:extLst>
      <p:ext uri="{BB962C8B-B14F-4D97-AF65-F5344CB8AC3E}">
        <p14:creationId xmlns:p14="http://schemas.microsoft.com/office/powerpoint/2010/main" val="44716179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C9CC0C1-9E5D-567B-9395-A787E841B581}"/>
              </a:ext>
            </a:extLst>
          </p:cNvPr>
          <p:cNvSpPr>
            <a:spLocks noGrp="1"/>
          </p:cNvSpPr>
          <p:nvPr>
            <p:ph type="dt" sz="half" idx="10"/>
          </p:nvPr>
        </p:nvSpPr>
        <p:spPr/>
        <p:txBody>
          <a:bodyPr/>
          <a:lstStyle>
            <a:lvl1pPr>
              <a:defRPr/>
            </a:lvl1pPr>
          </a:lstStyle>
          <a:p>
            <a:pPr>
              <a:defRPr/>
            </a:pPr>
            <a:fld id="{E12F9F17-B5A1-AD40-AD40-52B1E992DE7C}" type="datetimeFigureOut">
              <a:rPr lang="it-IT" altLang="it-IT"/>
              <a:pPr>
                <a:defRPr/>
              </a:pPr>
              <a:t>30/11/2024</a:t>
            </a:fld>
            <a:endParaRPr lang="it-IT" altLang="it-IT"/>
          </a:p>
        </p:txBody>
      </p:sp>
      <p:sp>
        <p:nvSpPr>
          <p:cNvPr id="3" name="Segnaposto piè di pagina 4">
            <a:extLst>
              <a:ext uri="{FF2B5EF4-FFF2-40B4-BE49-F238E27FC236}">
                <a16:creationId xmlns:a16="http://schemas.microsoft.com/office/drawing/2014/main" id="{7E7AE5E6-D8FB-F26B-5A69-A51F50085643}"/>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030280F4-71F6-B9DE-32FA-271AC8866F93}"/>
              </a:ext>
            </a:extLst>
          </p:cNvPr>
          <p:cNvSpPr>
            <a:spLocks noGrp="1"/>
          </p:cNvSpPr>
          <p:nvPr>
            <p:ph type="sldNum" sz="quarter" idx="12"/>
          </p:nvPr>
        </p:nvSpPr>
        <p:spPr/>
        <p:txBody>
          <a:bodyPr/>
          <a:lstStyle>
            <a:lvl1pPr>
              <a:defRPr/>
            </a:lvl1pPr>
          </a:lstStyle>
          <a:p>
            <a:fld id="{9161EA6F-8F2C-104C-B0CC-F68ACE26DA69}" type="slidenum">
              <a:rPr lang="it-IT" altLang="it-IT"/>
              <a:pPr/>
              <a:t>‹N›</a:t>
            </a:fld>
            <a:endParaRPr lang="it-IT" altLang="it-IT"/>
          </a:p>
        </p:txBody>
      </p:sp>
    </p:spTree>
    <p:extLst>
      <p:ext uri="{BB962C8B-B14F-4D97-AF65-F5344CB8AC3E}">
        <p14:creationId xmlns:p14="http://schemas.microsoft.com/office/powerpoint/2010/main" val="218335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02009A38-12AB-BA5E-FF03-22289521B01E}"/>
              </a:ext>
            </a:extLst>
          </p:cNvPr>
          <p:cNvSpPr>
            <a:spLocks noGrp="1"/>
          </p:cNvSpPr>
          <p:nvPr>
            <p:ph type="dt" sz="half" idx="10"/>
          </p:nvPr>
        </p:nvSpPr>
        <p:spPr/>
        <p:txBody>
          <a:bodyPr/>
          <a:lstStyle>
            <a:lvl1pPr>
              <a:defRPr/>
            </a:lvl1pPr>
          </a:lstStyle>
          <a:p>
            <a:pPr>
              <a:defRPr/>
            </a:pPr>
            <a:fld id="{2582E0D0-98E4-4546-A8E5-7857D89E2803}" type="datetimeFigureOut">
              <a:rPr lang="it-IT" altLang="it-IT"/>
              <a:pPr>
                <a:defRPr/>
              </a:pPr>
              <a:t>30/11/2024</a:t>
            </a:fld>
            <a:endParaRPr lang="it-IT" altLang="it-IT"/>
          </a:p>
        </p:txBody>
      </p:sp>
      <p:sp>
        <p:nvSpPr>
          <p:cNvPr id="6" name="Segnaposto piè di pagina 4">
            <a:extLst>
              <a:ext uri="{FF2B5EF4-FFF2-40B4-BE49-F238E27FC236}">
                <a16:creationId xmlns:a16="http://schemas.microsoft.com/office/drawing/2014/main" id="{E92A8EAA-99B2-7FD4-773A-3AAF0DC4F1E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80E8B44-4038-216C-68AD-E2561242CA10}"/>
              </a:ext>
            </a:extLst>
          </p:cNvPr>
          <p:cNvSpPr>
            <a:spLocks noGrp="1"/>
          </p:cNvSpPr>
          <p:nvPr>
            <p:ph type="sldNum" sz="quarter" idx="12"/>
          </p:nvPr>
        </p:nvSpPr>
        <p:spPr/>
        <p:txBody>
          <a:bodyPr/>
          <a:lstStyle>
            <a:lvl1pPr>
              <a:defRPr/>
            </a:lvl1pPr>
          </a:lstStyle>
          <a:p>
            <a:fld id="{96963124-90AD-854A-B44E-D4309C3D01FD}" type="slidenum">
              <a:rPr lang="it-IT" altLang="it-IT"/>
              <a:pPr/>
              <a:t>‹N›</a:t>
            </a:fld>
            <a:endParaRPr lang="it-IT" altLang="it-IT"/>
          </a:p>
        </p:txBody>
      </p:sp>
    </p:spTree>
    <p:extLst>
      <p:ext uri="{BB962C8B-B14F-4D97-AF65-F5344CB8AC3E}">
        <p14:creationId xmlns:p14="http://schemas.microsoft.com/office/powerpoint/2010/main" val="1871171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39F2593F-A087-DBA6-AEAF-12183F34B263}"/>
              </a:ext>
            </a:extLst>
          </p:cNvPr>
          <p:cNvSpPr>
            <a:spLocks noGrp="1"/>
          </p:cNvSpPr>
          <p:nvPr>
            <p:ph type="dt" sz="half" idx="10"/>
          </p:nvPr>
        </p:nvSpPr>
        <p:spPr/>
        <p:txBody>
          <a:bodyPr/>
          <a:lstStyle>
            <a:lvl1pPr>
              <a:defRPr/>
            </a:lvl1pPr>
          </a:lstStyle>
          <a:p>
            <a:pPr>
              <a:defRPr/>
            </a:pPr>
            <a:fld id="{A82FA7FA-80A4-F84D-BEF9-2A1ACE62A0F9}" type="datetimeFigureOut">
              <a:rPr lang="it-IT" altLang="it-IT"/>
              <a:pPr>
                <a:defRPr/>
              </a:pPr>
              <a:t>30/11/2024</a:t>
            </a:fld>
            <a:endParaRPr lang="it-IT" altLang="it-IT"/>
          </a:p>
        </p:txBody>
      </p:sp>
      <p:sp>
        <p:nvSpPr>
          <p:cNvPr id="6" name="Segnaposto piè di pagina 4">
            <a:extLst>
              <a:ext uri="{FF2B5EF4-FFF2-40B4-BE49-F238E27FC236}">
                <a16:creationId xmlns:a16="http://schemas.microsoft.com/office/drawing/2014/main" id="{7D3772B4-8161-C9F0-F05A-4F4829BCC59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F0FE387-B062-7BBA-10CE-75C292BED99B}"/>
              </a:ext>
            </a:extLst>
          </p:cNvPr>
          <p:cNvSpPr>
            <a:spLocks noGrp="1"/>
          </p:cNvSpPr>
          <p:nvPr>
            <p:ph type="sldNum" sz="quarter" idx="12"/>
          </p:nvPr>
        </p:nvSpPr>
        <p:spPr/>
        <p:txBody>
          <a:bodyPr/>
          <a:lstStyle>
            <a:lvl1pPr>
              <a:defRPr/>
            </a:lvl1pPr>
          </a:lstStyle>
          <a:p>
            <a:fld id="{E1E797B9-32FF-E94D-9189-D5C1C3C75491}" type="slidenum">
              <a:rPr lang="it-IT" altLang="it-IT"/>
              <a:pPr/>
              <a:t>‹N›</a:t>
            </a:fld>
            <a:endParaRPr lang="it-IT" altLang="it-IT"/>
          </a:p>
        </p:txBody>
      </p:sp>
    </p:spTree>
    <p:extLst>
      <p:ext uri="{BB962C8B-B14F-4D97-AF65-F5344CB8AC3E}">
        <p14:creationId xmlns:p14="http://schemas.microsoft.com/office/powerpoint/2010/main" val="349812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3D25EE-F817-331F-E21F-6E0E6B7346C7}"/>
              </a:ext>
            </a:extLst>
          </p:cNvPr>
          <p:cNvSpPr>
            <a:spLocks noGrp="1"/>
          </p:cNvSpPr>
          <p:nvPr>
            <p:ph type="dt" sz="half" idx="10"/>
          </p:nvPr>
        </p:nvSpPr>
        <p:spPr/>
        <p:txBody>
          <a:bodyPr/>
          <a:lstStyle>
            <a:lvl1pPr>
              <a:defRPr/>
            </a:lvl1pPr>
          </a:lstStyle>
          <a:p>
            <a:pPr>
              <a:defRPr/>
            </a:pPr>
            <a:fld id="{03B78560-F3CA-514E-B3C8-26803BD99D03}" type="datetimeFigureOut">
              <a:rPr lang="it-IT" altLang="it-IT"/>
              <a:pPr>
                <a:defRPr/>
              </a:pPr>
              <a:t>30/11/2024</a:t>
            </a:fld>
            <a:endParaRPr lang="it-IT" altLang="it-IT"/>
          </a:p>
        </p:txBody>
      </p:sp>
      <p:sp>
        <p:nvSpPr>
          <p:cNvPr id="5" name="Segnaposto piè di pagina 4">
            <a:extLst>
              <a:ext uri="{FF2B5EF4-FFF2-40B4-BE49-F238E27FC236}">
                <a16:creationId xmlns:a16="http://schemas.microsoft.com/office/drawing/2014/main" id="{3052948F-44EC-A1F5-3852-0D05E58BD0B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1F5A53C-61BD-89BF-F182-68650001445F}"/>
              </a:ext>
            </a:extLst>
          </p:cNvPr>
          <p:cNvSpPr>
            <a:spLocks noGrp="1"/>
          </p:cNvSpPr>
          <p:nvPr>
            <p:ph type="sldNum" sz="quarter" idx="12"/>
          </p:nvPr>
        </p:nvSpPr>
        <p:spPr/>
        <p:txBody>
          <a:bodyPr/>
          <a:lstStyle>
            <a:lvl1pPr>
              <a:defRPr/>
            </a:lvl1pPr>
          </a:lstStyle>
          <a:p>
            <a:fld id="{C8014636-A6ED-2F48-9286-E5E3D7926492}" type="slidenum">
              <a:rPr lang="it-IT" altLang="it-IT"/>
              <a:pPr/>
              <a:t>‹N›</a:t>
            </a:fld>
            <a:endParaRPr lang="it-IT" altLang="it-IT"/>
          </a:p>
        </p:txBody>
      </p:sp>
    </p:spTree>
    <p:extLst>
      <p:ext uri="{BB962C8B-B14F-4D97-AF65-F5344CB8AC3E}">
        <p14:creationId xmlns:p14="http://schemas.microsoft.com/office/powerpoint/2010/main" val="1322958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A4558F1-9DC4-088C-265F-2327E295F8C3}"/>
              </a:ext>
            </a:extLst>
          </p:cNvPr>
          <p:cNvSpPr>
            <a:spLocks noGrp="1"/>
          </p:cNvSpPr>
          <p:nvPr>
            <p:ph type="dt" sz="half" idx="10"/>
          </p:nvPr>
        </p:nvSpPr>
        <p:spPr/>
        <p:txBody>
          <a:bodyPr/>
          <a:lstStyle>
            <a:lvl1pPr>
              <a:defRPr/>
            </a:lvl1pPr>
          </a:lstStyle>
          <a:p>
            <a:pPr>
              <a:defRPr/>
            </a:pPr>
            <a:fld id="{1ADC3B61-74CD-324E-9F51-13AA9008A297}" type="datetimeFigureOut">
              <a:rPr lang="it-IT" altLang="it-IT"/>
              <a:pPr>
                <a:defRPr/>
              </a:pPr>
              <a:t>30/11/2024</a:t>
            </a:fld>
            <a:endParaRPr lang="it-IT" altLang="it-IT"/>
          </a:p>
        </p:txBody>
      </p:sp>
      <p:sp>
        <p:nvSpPr>
          <p:cNvPr id="5" name="Segnaposto piè di pagina 4">
            <a:extLst>
              <a:ext uri="{FF2B5EF4-FFF2-40B4-BE49-F238E27FC236}">
                <a16:creationId xmlns:a16="http://schemas.microsoft.com/office/drawing/2014/main" id="{3EDEFCAD-BA85-36BD-5D2E-CE3ECE30128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8F5E4BC-B00B-DAF7-3503-F279528FB204}"/>
              </a:ext>
            </a:extLst>
          </p:cNvPr>
          <p:cNvSpPr>
            <a:spLocks noGrp="1"/>
          </p:cNvSpPr>
          <p:nvPr>
            <p:ph type="sldNum" sz="quarter" idx="12"/>
          </p:nvPr>
        </p:nvSpPr>
        <p:spPr/>
        <p:txBody>
          <a:bodyPr/>
          <a:lstStyle>
            <a:lvl1pPr>
              <a:defRPr/>
            </a:lvl1pPr>
          </a:lstStyle>
          <a:p>
            <a:fld id="{9D11B77C-F526-2F4B-BD9E-4D9678297696}" type="slidenum">
              <a:rPr lang="it-IT" altLang="it-IT"/>
              <a:pPr/>
              <a:t>‹N›</a:t>
            </a:fld>
            <a:endParaRPr lang="it-IT" altLang="it-IT"/>
          </a:p>
        </p:txBody>
      </p:sp>
    </p:spTree>
    <p:extLst>
      <p:ext uri="{BB962C8B-B14F-4D97-AF65-F5344CB8AC3E}">
        <p14:creationId xmlns:p14="http://schemas.microsoft.com/office/powerpoint/2010/main" val="36187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Fare clic per modificare gli stili del testo dello schema</a:t>
            </a:r>
          </a:p>
        </p:txBody>
      </p:sp>
      <p:sp>
        <p:nvSpPr>
          <p:cNvPr id="4" name="Rectangle 4">
            <a:extLst>
              <a:ext uri="{FF2B5EF4-FFF2-40B4-BE49-F238E27FC236}">
                <a16:creationId xmlns:a16="http://schemas.microsoft.com/office/drawing/2014/main" id="{6042913E-E757-16D3-67E9-F954B8135750}"/>
              </a:ext>
            </a:extLst>
          </p:cNvPr>
          <p:cNvSpPr>
            <a:spLocks noGrp="1" noChangeArrowheads="1"/>
          </p:cNvSpPr>
          <p:nvPr>
            <p:ph type="dt" sz="half" idx="10"/>
          </p:nvPr>
        </p:nvSpPr>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80DD7D1B-072D-201F-5128-45BBD548A26F}"/>
              </a:ext>
            </a:extLst>
          </p:cNvPr>
          <p:cNvSpPr>
            <a:spLocks noGrp="1" noChangeArrowheads="1"/>
          </p:cNvSpPr>
          <p:nvPr>
            <p:ph type="ftr" sz="quarter" idx="11"/>
          </p:nvPr>
        </p:nvSpPr>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645B327-9009-6A3F-9AC4-E383F6185E6A}"/>
              </a:ext>
            </a:extLst>
          </p:cNvPr>
          <p:cNvSpPr>
            <a:spLocks noGrp="1" noChangeArrowheads="1"/>
          </p:cNvSpPr>
          <p:nvPr>
            <p:ph type="sldNum" sz="quarter" idx="12"/>
          </p:nvPr>
        </p:nvSpPr>
        <p:spPr/>
        <p:txBody>
          <a:bodyPr/>
          <a:lstStyle>
            <a:lvl1pPr>
              <a:defRPr/>
            </a:lvl1pPr>
          </a:lstStyle>
          <a:p>
            <a:fld id="{46F67EB3-7CB7-CB40-B417-4B369B96DAC1}" type="slidenum">
              <a:rPr lang="it-IT" altLang="it-IT"/>
              <a:pPr/>
              <a:t>‹N›</a:t>
            </a:fld>
            <a:endParaRPr lang="it-IT" altLang="it-IT"/>
          </a:p>
        </p:txBody>
      </p:sp>
    </p:spTree>
    <p:extLst>
      <p:ext uri="{BB962C8B-B14F-4D97-AF65-F5344CB8AC3E}">
        <p14:creationId xmlns:p14="http://schemas.microsoft.com/office/powerpoint/2010/main" val="21962028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Rectangle 4">
            <a:extLst>
              <a:ext uri="{FF2B5EF4-FFF2-40B4-BE49-F238E27FC236}">
                <a16:creationId xmlns:a16="http://schemas.microsoft.com/office/drawing/2014/main" id="{98883F79-7D93-3F98-0C3C-047FBB451DB9}"/>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1CBAD0E-94BA-B9E3-204C-D377594CFEDA}"/>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CCC7EB8-B7F6-177A-B3D7-6E2FB19785AC}"/>
              </a:ext>
            </a:extLst>
          </p:cNvPr>
          <p:cNvSpPr>
            <a:spLocks noGrp="1" noChangeArrowheads="1"/>
          </p:cNvSpPr>
          <p:nvPr>
            <p:ph type="sldNum" sz="quarter" idx="12"/>
          </p:nvPr>
        </p:nvSpPr>
        <p:spPr/>
        <p:txBody>
          <a:bodyPr/>
          <a:lstStyle>
            <a:lvl1pPr>
              <a:defRPr/>
            </a:lvl1pPr>
          </a:lstStyle>
          <a:p>
            <a:fld id="{4D8C1FD6-0D70-A949-BABF-501BB5EEEFD2}" type="slidenum">
              <a:rPr lang="it-IT" altLang="it-IT"/>
              <a:pPr/>
              <a:t>‹N›</a:t>
            </a:fld>
            <a:endParaRPr lang="it-IT" altLang="it-IT"/>
          </a:p>
        </p:txBody>
      </p:sp>
    </p:spTree>
    <p:extLst>
      <p:ext uri="{BB962C8B-B14F-4D97-AF65-F5344CB8AC3E}">
        <p14:creationId xmlns:p14="http://schemas.microsoft.com/office/powerpoint/2010/main" val="390875231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7" name="Rectangle 4">
            <a:extLst>
              <a:ext uri="{FF2B5EF4-FFF2-40B4-BE49-F238E27FC236}">
                <a16:creationId xmlns:a16="http://schemas.microsoft.com/office/drawing/2014/main" id="{0D656DFF-0101-72AF-499B-BB89DA903584}"/>
              </a:ext>
            </a:extLst>
          </p:cNvPr>
          <p:cNvSpPr>
            <a:spLocks noGrp="1" noChangeArrowheads="1"/>
          </p:cNvSpPr>
          <p:nvPr>
            <p:ph type="dt" sz="half" idx="10"/>
          </p:nvPr>
        </p:nvSpPr>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068D9DA4-ED53-F4CE-D5C8-6F7EB600BD14}"/>
              </a:ext>
            </a:extLst>
          </p:cNvPr>
          <p:cNvSpPr>
            <a:spLocks noGrp="1" noChangeArrowheads="1"/>
          </p:cNvSpPr>
          <p:nvPr>
            <p:ph type="ftr" sz="quarter" idx="11"/>
          </p:nvPr>
        </p:nvSpPr>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19143A97-1FD6-D23B-7E63-61EF43A3D00A}"/>
              </a:ext>
            </a:extLst>
          </p:cNvPr>
          <p:cNvSpPr>
            <a:spLocks noGrp="1" noChangeArrowheads="1"/>
          </p:cNvSpPr>
          <p:nvPr>
            <p:ph type="sldNum" sz="quarter" idx="12"/>
          </p:nvPr>
        </p:nvSpPr>
        <p:spPr/>
        <p:txBody>
          <a:bodyPr/>
          <a:lstStyle>
            <a:lvl1pPr>
              <a:defRPr/>
            </a:lvl1pPr>
          </a:lstStyle>
          <a:p>
            <a:fld id="{B1E7AADA-148F-0745-A951-5DFE30F18298}" type="slidenum">
              <a:rPr lang="it-IT" altLang="it-IT"/>
              <a:pPr/>
              <a:t>‹N›</a:t>
            </a:fld>
            <a:endParaRPr lang="it-IT" altLang="it-IT"/>
          </a:p>
        </p:txBody>
      </p:sp>
    </p:spTree>
    <p:extLst>
      <p:ext uri="{BB962C8B-B14F-4D97-AF65-F5344CB8AC3E}">
        <p14:creationId xmlns:p14="http://schemas.microsoft.com/office/powerpoint/2010/main" val="194089473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Rectangle 4">
            <a:extLst>
              <a:ext uri="{FF2B5EF4-FFF2-40B4-BE49-F238E27FC236}">
                <a16:creationId xmlns:a16="http://schemas.microsoft.com/office/drawing/2014/main" id="{4BDF67A2-731E-61A3-BD26-66095C307EF1}"/>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BDE5327-06ED-84A9-3A0A-28D78403DCFE}"/>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8BD1ADCF-FE06-B4E5-8C5A-FD830D0695C3}"/>
              </a:ext>
            </a:extLst>
          </p:cNvPr>
          <p:cNvSpPr>
            <a:spLocks noGrp="1" noChangeArrowheads="1"/>
          </p:cNvSpPr>
          <p:nvPr>
            <p:ph type="sldNum" sz="quarter" idx="12"/>
          </p:nvPr>
        </p:nvSpPr>
        <p:spPr/>
        <p:txBody>
          <a:bodyPr/>
          <a:lstStyle>
            <a:lvl1pPr>
              <a:defRPr/>
            </a:lvl1pPr>
          </a:lstStyle>
          <a:p>
            <a:fld id="{10E016B3-4C4B-0144-93BD-F0AF880CC045}" type="slidenum">
              <a:rPr lang="it-IT" altLang="it-IT"/>
              <a:pPr/>
              <a:t>‹N›</a:t>
            </a:fld>
            <a:endParaRPr lang="it-IT" altLang="it-IT"/>
          </a:p>
        </p:txBody>
      </p:sp>
    </p:spTree>
    <p:extLst>
      <p:ext uri="{BB962C8B-B14F-4D97-AF65-F5344CB8AC3E}">
        <p14:creationId xmlns:p14="http://schemas.microsoft.com/office/powerpoint/2010/main" val="13791070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EEA24F6-E8CC-9E27-6459-95631D3BC8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750" y="5945188"/>
            <a:ext cx="4144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a:extLst>
              <a:ext uri="{FF2B5EF4-FFF2-40B4-BE49-F238E27FC236}">
                <a16:creationId xmlns:a16="http://schemas.microsoft.com/office/drawing/2014/main" id="{65CE0451-91B1-C37B-8D5E-FF6C362733FF}"/>
              </a:ext>
            </a:extLst>
          </p:cNvPr>
          <p:cNvCxnSpPr>
            <a:cxnSpLocks noChangeShapeType="1"/>
          </p:cNvCxnSpPr>
          <p:nvPr userDrawn="1"/>
        </p:nvCxnSpPr>
        <p:spPr bwMode="auto">
          <a:xfrm>
            <a:off x="214313" y="5929313"/>
            <a:ext cx="8501062" cy="1587"/>
          </a:xfrm>
          <a:prstGeom prst="line">
            <a:avLst/>
          </a:prstGeom>
          <a:noFill/>
          <a:ln w="25400">
            <a:solidFill>
              <a:srgbClr val="6B6BC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 name="Rectangle 4">
            <a:extLst>
              <a:ext uri="{FF2B5EF4-FFF2-40B4-BE49-F238E27FC236}">
                <a16:creationId xmlns:a16="http://schemas.microsoft.com/office/drawing/2014/main" id="{7273DEBA-21D7-AB8F-300F-922925B23AF6}"/>
              </a:ext>
            </a:extLst>
          </p:cNvPr>
          <p:cNvSpPr>
            <a:spLocks noGrp="1" noChangeArrowheads="1"/>
          </p:cNvSpPr>
          <p:nvPr>
            <p:ph type="dt" sz="half" idx="10"/>
          </p:nvPr>
        </p:nvSpPr>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7C08E75-0062-F8E8-9BE5-1DC6B74DCF50}"/>
              </a:ext>
            </a:extLst>
          </p:cNvPr>
          <p:cNvSpPr>
            <a:spLocks noGrp="1" noChangeArrowheads="1"/>
          </p:cNvSpPr>
          <p:nvPr>
            <p:ph type="ftr" sz="quarter" idx="11"/>
          </p:nvPr>
        </p:nvSpPr>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B575AB8-2317-AE51-65E4-10BBEFB51E12}"/>
              </a:ext>
            </a:extLst>
          </p:cNvPr>
          <p:cNvSpPr>
            <a:spLocks noGrp="1" noChangeArrowheads="1"/>
          </p:cNvSpPr>
          <p:nvPr>
            <p:ph type="sldNum" sz="quarter" idx="12"/>
          </p:nvPr>
        </p:nvSpPr>
        <p:spPr/>
        <p:txBody>
          <a:bodyPr/>
          <a:lstStyle>
            <a:lvl1pPr>
              <a:defRPr/>
            </a:lvl1pPr>
          </a:lstStyle>
          <a:p>
            <a:fld id="{B7E81934-5002-3349-B1A2-011AEC875A2B}" type="slidenum">
              <a:rPr lang="it-IT" altLang="it-IT"/>
              <a:pPr/>
              <a:t>‹N›</a:t>
            </a:fld>
            <a:endParaRPr lang="it-IT" altLang="it-IT"/>
          </a:p>
        </p:txBody>
      </p:sp>
    </p:spTree>
    <p:extLst>
      <p:ext uri="{BB962C8B-B14F-4D97-AF65-F5344CB8AC3E}">
        <p14:creationId xmlns:p14="http://schemas.microsoft.com/office/powerpoint/2010/main" val="11823844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gli stili del testo dello schema</a:t>
            </a:r>
          </a:p>
        </p:txBody>
      </p:sp>
      <p:sp>
        <p:nvSpPr>
          <p:cNvPr id="5" name="Rectangle 4">
            <a:extLst>
              <a:ext uri="{FF2B5EF4-FFF2-40B4-BE49-F238E27FC236}">
                <a16:creationId xmlns:a16="http://schemas.microsoft.com/office/drawing/2014/main" id="{93415149-7748-44B0-3012-D7192E394AE3}"/>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DAE314F-ABBF-CE0F-83BF-BC525BA1CFDE}"/>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3CC1962-012F-0956-95BB-3C6E7D7D0908}"/>
              </a:ext>
            </a:extLst>
          </p:cNvPr>
          <p:cNvSpPr>
            <a:spLocks noGrp="1" noChangeArrowheads="1"/>
          </p:cNvSpPr>
          <p:nvPr>
            <p:ph type="sldNum" sz="quarter" idx="12"/>
          </p:nvPr>
        </p:nvSpPr>
        <p:spPr/>
        <p:txBody>
          <a:bodyPr/>
          <a:lstStyle>
            <a:lvl1pPr>
              <a:defRPr/>
            </a:lvl1pPr>
          </a:lstStyle>
          <a:p>
            <a:fld id="{32C1D94C-989C-DA4E-974B-600E37C1C9A7}" type="slidenum">
              <a:rPr lang="it-IT" altLang="it-IT"/>
              <a:pPr/>
              <a:t>‹N›</a:t>
            </a:fld>
            <a:endParaRPr lang="it-IT" altLang="it-IT"/>
          </a:p>
        </p:txBody>
      </p:sp>
    </p:spTree>
    <p:extLst>
      <p:ext uri="{BB962C8B-B14F-4D97-AF65-F5344CB8AC3E}">
        <p14:creationId xmlns:p14="http://schemas.microsoft.com/office/powerpoint/2010/main" val="12726655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gli stili del testo dello schema</a:t>
            </a:r>
          </a:p>
        </p:txBody>
      </p:sp>
      <p:sp>
        <p:nvSpPr>
          <p:cNvPr id="5" name="Rectangle 4">
            <a:extLst>
              <a:ext uri="{FF2B5EF4-FFF2-40B4-BE49-F238E27FC236}">
                <a16:creationId xmlns:a16="http://schemas.microsoft.com/office/drawing/2014/main" id="{533DD094-98C1-2A69-C233-61D9CCBE90C8}"/>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81796BD-0A66-FA26-4B04-12179009A7EA}"/>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95B7332-42D7-C40D-53B0-67F31FE8F40B}"/>
              </a:ext>
            </a:extLst>
          </p:cNvPr>
          <p:cNvSpPr>
            <a:spLocks noGrp="1" noChangeArrowheads="1"/>
          </p:cNvSpPr>
          <p:nvPr>
            <p:ph type="sldNum" sz="quarter" idx="12"/>
          </p:nvPr>
        </p:nvSpPr>
        <p:spPr/>
        <p:txBody>
          <a:bodyPr/>
          <a:lstStyle>
            <a:lvl1pPr>
              <a:defRPr/>
            </a:lvl1pPr>
          </a:lstStyle>
          <a:p>
            <a:fld id="{AB717ED2-354F-1A4F-A1B3-03991691BAF8}" type="slidenum">
              <a:rPr lang="it-IT" altLang="it-IT"/>
              <a:pPr/>
              <a:t>‹N›</a:t>
            </a:fld>
            <a:endParaRPr lang="it-IT" altLang="it-IT"/>
          </a:p>
        </p:txBody>
      </p:sp>
    </p:spTree>
    <p:extLst>
      <p:ext uri="{BB962C8B-B14F-4D97-AF65-F5344CB8AC3E}">
        <p14:creationId xmlns:p14="http://schemas.microsoft.com/office/powerpoint/2010/main" val="190880072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FC55AA-6B7C-55B8-7551-7980BBC3FEE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25EC8139-DBC1-9C5D-A4C7-4B4A6C5ADA7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C8A5DDCC-C67F-F249-8B52-C1B3C9EB7F0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mn-cs"/>
              </a:defRPr>
            </a:lvl1pPr>
          </a:lstStyle>
          <a:p>
            <a:pPr>
              <a:defRPr/>
            </a:pPr>
            <a:r>
              <a:rPr lang="it-IT"/>
              <a:t>12/03/2013</a:t>
            </a:r>
          </a:p>
        </p:txBody>
      </p:sp>
      <p:sp>
        <p:nvSpPr>
          <p:cNvPr id="1029" name="Rectangle 5">
            <a:extLst>
              <a:ext uri="{FF2B5EF4-FFF2-40B4-BE49-F238E27FC236}">
                <a16:creationId xmlns:a16="http://schemas.microsoft.com/office/drawing/2014/main" id="{C89ED398-9BC0-BA4B-B4F0-F9311726644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a:defRPr/>
            </a:pPr>
            <a:endParaRPr lang="it-IT"/>
          </a:p>
        </p:txBody>
      </p:sp>
      <p:sp>
        <p:nvSpPr>
          <p:cNvPr id="1030" name="Rectangle 6">
            <a:extLst>
              <a:ext uri="{FF2B5EF4-FFF2-40B4-BE49-F238E27FC236}">
                <a16:creationId xmlns:a16="http://schemas.microsoft.com/office/drawing/2014/main" id="{BA87E611-4A9B-894E-99FA-7D37B50257B9}"/>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3F1C44A-BB48-314F-9AB0-0FAB1FB477A5}"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5387" r:id="rId1"/>
    <p:sldLayoutId id="2147485388" r:id="rId2"/>
    <p:sldLayoutId id="2147485389" r:id="rId3"/>
    <p:sldLayoutId id="2147485390" r:id="rId4"/>
    <p:sldLayoutId id="2147485391" r:id="rId5"/>
    <p:sldLayoutId id="2147485392" r:id="rId6"/>
    <p:sldLayoutId id="2147485393" r:id="rId7"/>
    <p:sldLayoutId id="2147485394" r:id="rId8"/>
    <p:sldLayoutId id="2147485395" r:id="rId9"/>
    <p:sldLayoutId id="2147485396" r:id="rId10"/>
    <p:sldLayoutId id="2147485397" r:id="rId11"/>
    <p:sldLayoutId id="2147485398" r:id="rId12"/>
    <p:sldLayoutId id="2147485399"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8066" name="Segnaposto titolo 1">
            <a:extLst>
              <a:ext uri="{FF2B5EF4-FFF2-40B4-BE49-F238E27FC236}">
                <a16:creationId xmlns:a16="http://schemas.microsoft.com/office/drawing/2014/main" id="{84869228-E973-FDD2-7E14-F0DAEF3C2F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88067" name="Segnaposto testo 2">
            <a:extLst>
              <a:ext uri="{FF2B5EF4-FFF2-40B4-BE49-F238E27FC236}">
                <a16:creationId xmlns:a16="http://schemas.microsoft.com/office/drawing/2014/main" id="{990826C1-DF31-2149-72F0-FB9C3F4DAAE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9C5D6088-D799-0147-AE5D-282D4E56111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charset="0"/>
                <a:ea typeface="ＭＳ Ｐゴシック" charset="-128"/>
              </a:defRPr>
            </a:lvl1pPr>
          </a:lstStyle>
          <a:p>
            <a:pPr>
              <a:defRPr/>
            </a:pPr>
            <a:fld id="{023D642E-BC53-EC45-A267-42DD268FE69B}" type="datetimeFigureOut">
              <a:rPr lang="it-IT" altLang="it-IT"/>
              <a:pPr>
                <a:defRPr/>
              </a:pPr>
              <a:t>30/11/2024</a:t>
            </a:fld>
            <a:endParaRPr lang="it-IT" altLang="it-IT"/>
          </a:p>
        </p:txBody>
      </p:sp>
      <p:sp>
        <p:nvSpPr>
          <p:cNvPr id="5" name="Segnaposto piè di pagina 4">
            <a:extLst>
              <a:ext uri="{FF2B5EF4-FFF2-40B4-BE49-F238E27FC236}">
                <a16:creationId xmlns:a16="http://schemas.microsoft.com/office/drawing/2014/main" id="{B0FB29E5-B741-3449-A796-FB739E3DA5D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ea typeface="ＭＳ Ｐゴシック" pitchFamily="34" charset="-128"/>
                <a:cs typeface="+mn-cs"/>
              </a:defRPr>
            </a:lvl1pPr>
          </a:lstStyle>
          <a:p>
            <a:pPr>
              <a:defRPr/>
            </a:pPr>
            <a:endParaRPr lang="it-IT"/>
          </a:p>
        </p:txBody>
      </p:sp>
      <p:sp>
        <p:nvSpPr>
          <p:cNvPr id="6" name="Segnaposto numero diapositiva 5">
            <a:extLst>
              <a:ext uri="{FF2B5EF4-FFF2-40B4-BE49-F238E27FC236}">
                <a16:creationId xmlns:a16="http://schemas.microsoft.com/office/drawing/2014/main" id="{86C7F56D-B98B-4248-B809-A561CA85399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430D859-5468-C043-B243-0FFF889D9D95}"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sdgs.un.org/2030agenda"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egnaposto numero diapositiva 5">
            <a:extLst>
              <a:ext uri="{FF2B5EF4-FFF2-40B4-BE49-F238E27FC236}">
                <a16:creationId xmlns:a16="http://schemas.microsoft.com/office/drawing/2014/main" id="{2E56F351-39A0-857F-907F-A81B22EE377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57769EE-7B2A-4F49-A804-95C48BD33CEF}" type="slidenum">
              <a:rPr lang="it-IT" altLang="it-IT" sz="1400"/>
              <a:pPr>
                <a:spcBef>
                  <a:spcPct val="0"/>
                </a:spcBef>
                <a:buFontTx/>
                <a:buNone/>
              </a:pPr>
              <a:t>1</a:t>
            </a:fld>
            <a:endParaRPr lang="it-IT" altLang="it-IT" sz="1400"/>
          </a:p>
        </p:txBody>
      </p:sp>
      <p:sp>
        <p:nvSpPr>
          <p:cNvPr id="102402" name="Text Box 2">
            <a:extLst>
              <a:ext uri="{FF2B5EF4-FFF2-40B4-BE49-F238E27FC236}">
                <a16:creationId xmlns:a16="http://schemas.microsoft.com/office/drawing/2014/main" id="{CFC492D5-5BAD-8BE1-BDFF-1B9F87523BFF}"/>
              </a:ext>
            </a:extLst>
          </p:cNvPr>
          <p:cNvSpPr txBox="1">
            <a:spLocks noChangeArrowheads="1"/>
          </p:cNvSpPr>
          <p:nvPr/>
        </p:nvSpPr>
        <p:spPr bwMode="auto">
          <a:xfrm>
            <a:off x="867644" y="403860"/>
            <a:ext cx="7408711"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it-IT" sz="2800" b="1" dirty="0">
                <a:latin typeface="Georgia" panose="02040502050405020303" pitchFamily="18" charset="0"/>
              </a:rPr>
              <a:t> </a:t>
            </a:r>
          </a:p>
          <a:p>
            <a:pPr algn="ctr" eaLnBrk="1" hangingPunct="1">
              <a:spcBef>
                <a:spcPct val="0"/>
              </a:spcBef>
              <a:buFontTx/>
              <a:buNone/>
            </a:pPr>
            <a:r>
              <a:rPr lang="it-IT" altLang="it-IT" sz="2800" b="1" dirty="0">
                <a:latin typeface="Georgia" panose="02040502050405020303" pitchFamily="18" charset="0"/>
              </a:rPr>
              <a:t> </a:t>
            </a:r>
          </a:p>
          <a:p>
            <a:pPr algn="ctr" eaLnBrk="1" hangingPunct="1">
              <a:spcBef>
                <a:spcPct val="0"/>
              </a:spcBef>
              <a:buFontTx/>
              <a:buNone/>
            </a:pPr>
            <a:endParaRPr lang="it-IT" altLang="it-IT" sz="2800" b="1" dirty="0">
              <a:latin typeface="Georgia" panose="02040502050405020303" pitchFamily="18" charset="0"/>
            </a:endParaRPr>
          </a:p>
          <a:p>
            <a:pPr algn="ctr" eaLnBrk="1" hangingPunct="1">
              <a:spcBef>
                <a:spcPct val="0"/>
              </a:spcBef>
              <a:buFontTx/>
              <a:buNone/>
            </a:pPr>
            <a:endParaRPr lang="it-IT" altLang="it-IT" sz="3400" b="1" dirty="0">
              <a:latin typeface="Georgia" panose="02040502050405020303" pitchFamily="18" charset="0"/>
            </a:endParaRPr>
          </a:p>
          <a:p>
            <a:pPr algn="ctr" eaLnBrk="1" hangingPunct="1">
              <a:spcBef>
                <a:spcPct val="0"/>
              </a:spcBef>
              <a:buFontTx/>
              <a:buNone/>
            </a:pPr>
            <a:endParaRPr lang="it-IT" altLang="it-IT" b="1" dirty="0">
              <a:latin typeface="Georgia" panose="02040502050405020303" pitchFamily="18" charset="0"/>
            </a:endParaRPr>
          </a:p>
          <a:p>
            <a:pPr algn="ctr" eaLnBrk="1" hangingPunct="1">
              <a:spcBef>
                <a:spcPct val="0"/>
              </a:spcBef>
              <a:buFontTx/>
              <a:buNone/>
            </a:pPr>
            <a:r>
              <a:rPr lang="it-IT" altLang="it-IT" b="1" dirty="0"/>
              <a:t>INTRODUZIONE ALL’INGEGNERIA AMBIENTALE</a:t>
            </a:r>
          </a:p>
          <a:p>
            <a:pPr algn="ctr" eaLnBrk="1" hangingPunct="1">
              <a:spcBef>
                <a:spcPct val="0"/>
              </a:spcBef>
              <a:buFontTx/>
              <a:buNone/>
            </a:pPr>
            <a:endParaRPr lang="it-IT" altLang="it-IT" b="1" dirty="0"/>
          </a:p>
          <a:p>
            <a:pPr algn="ctr" eaLnBrk="1" hangingPunct="1">
              <a:spcBef>
                <a:spcPct val="0"/>
              </a:spcBef>
              <a:buFontTx/>
              <a:buNone/>
            </a:pPr>
            <a:endParaRPr lang="it-IT" altLang="it-IT" sz="3400" b="1" dirty="0">
              <a:latin typeface="Georgia" panose="02040502050405020303" pitchFamily="18" charset="0"/>
            </a:endParaRPr>
          </a:p>
          <a:p>
            <a:pPr algn="ctr" eaLnBrk="1" hangingPunct="1">
              <a:spcBef>
                <a:spcPct val="0"/>
              </a:spcBef>
              <a:buFontTx/>
              <a:buNone/>
            </a:pPr>
            <a:r>
              <a:rPr lang="it-IT" altLang="it-IT" sz="1600" b="1" dirty="0"/>
              <a:t>prof. Paolo Bevilacqua</a:t>
            </a:r>
          </a:p>
          <a:p>
            <a:pPr algn="ctr" eaLnBrk="1" hangingPunct="1">
              <a:spcBef>
                <a:spcPct val="0"/>
              </a:spcBef>
              <a:buFontTx/>
              <a:buNone/>
            </a:pPr>
            <a:endParaRPr lang="it-IT" altLang="it-IT" sz="1600" b="1" dirty="0"/>
          </a:p>
          <a:p>
            <a:pPr algn="ctr" eaLnBrk="1" hangingPunct="1">
              <a:spcBef>
                <a:spcPct val="0"/>
              </a:spcBef>
              <a:buFontTx/>
              <a:buNone/>
            </a:pPr>
            <a:r>
              <a:rPr lang="it-IT" altLang="it-IT" sz="1600" b="1" dirty="0"/>
              <a:t>29 novembre 2024</a:t>
            </a:r>
          </a:p>
        </p:txBody>
      </p:sp>
      <p:sp>
        <p:nvSpPr>
          <p:cNvPr id="102403" name="CasellaDiTesto 1">
            <a:extLst>
              <a:ext uri="{FF2B5EF4-FFF2-40B4-BE49-F238E27FC236}">
                <a16:creationId xmlns:a16="http://schemas.microsoft.com/office/drawing/2014/main" id="{C9E6A653-3511-CA37-F170-D6DB7C9AFB9F}"/>
              </a:ext>
            </a:extLst>
          </p:cNvPr>
          <p:cNvSpPr txBox="1">
            <a:spLocks noChangeArrowheads="1"/>
          </p:cNvSpPr>
          <p:nvPr/>
        </p:nvSpPr>
        <p:spPr bwMode="auto">
          <a:xfrm>
            <a:off x="388938" y="6397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pic>
        <p:nvPicPr>
          <p:cNvPr id="6" name="Immagine 5" descr="C:\Users\Utente\Desktop\LogoCompleto_103x16_300dpi.png">
            <a:extLst>
              <a:ext uri="{FF2B5EF4-FFF2-40B4-BE49-F238E27FC236}">
                <a16:creationId xmlns:a16="http://schemas.microsoft.com/office/drawing/2014/main" id="{0928A1CE-31F8-4DC5-B43D-477C0AE952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2413"/>
            <a:ext cx="3705225" cy="571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egnaposto numero diapositiva 3">
            <a:extLst>
              <a:ext uri="{FF2B5EF4-FFF2-40B4-BE49-F238E27FC236}">
                <a16:creationId xmlns:a16="http://schemas.microsoft.com/office/drawing/2014/main" id="{54C325E3-38DE-8B49-644C-1F296133925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3ADD9D0-97FD-F143-93F8-AA358B888E28}" type="slidenum">
              <a:rPr lang="it-IT" altLang="it-IT" sz="1400"/>
              <a:pPr>
                <a:spcBef>
                  <a:spcPct val="0"/>
                </a:spcBef>
                <a:buFontTx/>
                <a:buNone/>
              </a:pPr>
              <a:t>10</a:t>
            </a:fld>
            <a:endParaRPr lang="it-IT" altLang="it-IT" sz="1400"/>
          </a:p>
        </p:txBody>
      </p:sp>
      <p:sp>
        <p:nvSpPr>
          <p:cNvPr id="27650" name="Text Box 2">
            <a:extLst>
              <a:ext uri="{FF2B5EF4-FFF2-40B4-BE49-F238E27FC236}">
                <a16:creationId xmlns:a16="http://schemas.microsoft.com/office/drawing/2014/main" id="{CCFB5D17-3A88-6546-8498-24A46B14EAB1}"/>
              </a:ext>
            </a:extLst>
          </p:cNvPr>
          <p:cNvSpPr txBox="1">
            <a:spLocks noChangeArrowheads="1"/>
          </p:cNvSpPr>
          <p:nvPr/>
        </p:nvSpPr>
        <p:spPr bwMode="auto">
          <a:xfrm>
            <a:off x="2428875" y="528638"/>
            <a:ext cx="4360863" cy="954087"/>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2800" b="1">
                <a:latin typeface="+mn-lt"/>
              </a:rPr>
              <a:t>Legislazione Ambientale</a:t>
            </a:r>
          </a:p>
          <a:p>
            <a:pPr eaLnBrk="1" hangingPunct="1">
              <a:defRPr/>
            </a:pPr>
            <a:endParaRPr lang="it-IT" sz="2800" b="1">
              <a:latin typeface="+mn-lt"/>
            </a:endParaRPr>
          </a:p>
        </p:txBody>
      </p:sp>
      <p:sp>
        <p:nvSpPr>
          <p:cNvPr id="110595" name="AutoShape 3">
            <a:extLst>
              <a:ext uri="{FF2B5EF4-FFF2-40B4-BE49-F238E27FC236}">
                <a16:creationId xmlns:a16="http://schemas.microsoft.com/office/drawing/2014/main" id="{0BB4E98F-7885-FB03-753C-A91DB0427515}"/>
              </a:ext>
            </a:extLst>
          </p:cNvPr>
          <p:cNvSpPr>
            <a:spLocks noChangeArrowheads="1"/>
          </p:cNvSpPr>
          <p:nvPr/>
        </p:nvSpPr>
        <p:spPr bwMode="auto">
          <a:xfrm>
            <a:off x="1219200" y="285750"/>
            <a:ext cx="6705600" cy="9906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27652" name="Text Box 4">
            <a:extLst>
              <a:ext uri="{FF2B5EF4-FFF2-40B4-BE49-F238E27FC236}">
                <a16:creationId xmlns:a16="http://schemas.microsoft.com/office/drawing/2014/main" id="{A6DFC036-81F9-DA49-B097-1F2CFE4F0C6D}"/>
              </a:ext>
            </a:extLst>
          </p:cNvPr>
          <p:cNvSpPr txBox="1">
            <a:spLocks noChangeArrowheads="1"/>
          </p:cNvSpPr>
          <p:nvPr/>
        </p:nvSpPr>
        <p:spPr bwMode="auto">
          <a:xfrm>
            <a:off x="4500563" y="1700213"/>
            <a:ext cx="6621462" cy="83026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2800" b="1" u="sng" dirty="0">
                <a:latin typeface="+mn-lt"/>
              </a:rPr>
              <a:t>VAS </a:t>
            </a:r>
            <a:r>
              <a:rPr lang="it-IT" sz="2000" b="1" dirty="0">
                <a:latin typeface="+mn-lt"/>
              </a:rPr>
              <a:t>(Titolo II)</a:t>
            </a:r>
          </a:p>
          <a:p>
            <a:pPr eaLnBrk="1" hangingPunct="1">
              <a:defRPr/>
            </a:pPr>
            <a:r>
              <a:rPr lang="it-IT" sz="2000" b="1" dirty="0">
                <a:latin typeface="+mn-lt"/>
              </a:rPr>
              <a:t>Valutazione Ambientale Strategica</a:t>
            </a:r>
          </a:p>
        </p:txBody>
      </p:sp>
      <p:sp>
        <p:nvSpPr>
          <p:cNvPr id="27653" name="Text Box 5">
            <a:extLst>
              <a:ext uri="{FF2B5EF4-FFF2-40B4-BE49-F238E27FC236}">
                <a16:creationId xmlns:a16="http://schemas.microsoft.com/office/drawing/2014/main" id="{39798A6A-ACD1-ED48-B606-3CE3CE87B50A}"/>
              </a:ext>
            </a:extLst>
          </p:cNvPr>
          <p:cNvSpPr txBox="1">
            <a:spLocks noChangeArrowheads="1"/>
          </p:cNvSpPr>
          <p:nvPr/>
        </p:nvSpPr>
        <p:spPr bwMode="auto">
          <a:xfrm>
            <a:off x="7648575" y="4219575"/>
            <a:ext cx="184150" cy="366713"/>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it-IT" sz="1800">
              <a:latin typeface="+mn-lt"/>
            </a:endParaRPr>
          </a:p>
        </p:txBody>
      </p:sp>
      <p:sp>
        <p:nvSpPr>
          <p:cNvPr id="27654" name="Text Box 6">
            <a:extLst>
              <a:ext uri="{FF2B5EF4-FFF2-40B4-BE49-F238E27FC236}">
                <a16:creationId xmlns:a16="http://schemas.microsoft.com/office/drawing/2014/main" id="{87827E83-72BE-0F4A-B01A-A341872DFF73}"/>
              </a:ext>
            </a:extLst>
          </p:cNvPr>
          <p:cNvSpPr txBox="1">
            <a:spLocks noChangeArrowheads="1"/>
          </p:cNvSpPr>
          <p:nvPr/>
        </p:nvSpPr>
        <p:spPr bwMode="auto">
          <a:xfrm>
            <a:off x="4214813" y="3005138"/>
            <a:ext cx="4037012" cy="830262"/>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2800" b="1" u="sng" dirty="0">
                <a:latin typeface="+mn-lt"/>
              </a:rPr>
              <a:t>VIA </a:t>
            </a:r>
            <a:r>
              <a:rPr lang="it-IT" sz="2000" b="1" dirty="0">
                <a:latin typeface="+mn-lt"/>
              </a:rPr>
              <a:t>(Titolo III)</a:t>
            </a:r>
            <a:endParaRPr lang="it-IT" sz="2000" b="1" u="sng" dirty="0">
              <a:latin typeface="+mn-lt"/>
            </a:endParaRPr>
          </a:p>
          <a:p>
            <a:pPr eaLnBrk="1" hangingPunct="1">
              <a:defRPr/>
            </a:pPr>
            <a:r>
              <a:rPr lang="it-IT" sz="2000" b="1" dirty="0">
                <a:latin typeface="+mn-lt"/>
              </a:rPr>
              <a:t>Valutazione Impatto Ambientale</a:t>
            </a:r>
          </a:p>
        </p:txBody>
      </p:sp>
      <p:sp>
        <p:nvSpPr>
          <p:cNvPr id="110599" name="AutoShape 8">
            <a:extLst>
              <a:ext uri="{FF2B5EF4-FFF2-40B4-BE49-F238E27FC236}">
                <a16:creationId xmlns:a16="http://schemas.microsoft.com/office/drawing/2014/main" id="{64454A02-9EF8-E76E-2592-FFAB25673AB2}"/>
              </a:ext>
            </a:extLst>
          </p:cNvPr>
          <p:cNvSpPr>
            <a:spLocks noChangeArrowheads="1"/>
          </p:cNvSpPr>
          <p:nvPr/>
        </p:nvSpPr>
        <p:spPr bwMode="auto">
          <a:xfrm>
            <a:off x="4214813" y="1571625"/>
            <a:ext cx="4857750" cy="107632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27656" name="Text Box 2">
            <a:extLst>
              <a:ext uri="{FF2B5EF4-FFF2-40B4-BE49-F238E27FC236}">
                <a16:creationId xmlns:a16="http://schemas.microsoft.com/office/drawing/2014/main" id="{D8F3AA4A-6AB4-C84E-84EB-ABDF91786BF2}"/>
              </a:ext>
            </a:extLst>
          </p:cNvPr>
          <p:cNvSpPr txBox="1">
            <a:spLocks noChangeArrowheads="1"/>
          </p:cNvSpPr>
          <p:nvPr/>
        </p:nvSpPr>
        <p:spPr bwMode="auto">
          <a:xfrm>
            <a:off x="395288" y="2708275"/>
            <a:ext cx="3498850" cy="95408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2800" b="1" dirty="0" err="1">
                <a:latin typeface="+mn-lt"/>
              </a:rPr>
              <a:t>D.Lgs.</a:t>
            </a:r>
            <a:r>
              <a:rPr lang="it-IT" sz="2800" b="1" dirty="0">
                <a:latin typeface="+mn-lt"/>
              </a:rPr>
              <a:t> 152/2006</a:t>
            </a:r>
          </a:p>
          <a:p>
            <a:pPr eaLnBrk="1" hangingPunct="1">
              <a:defRPr/>
            </a:pPr>
            <a:r>
              <a:rPr lang="it-IT" sz="2800" b="1" dirty="0">
                <a:latin typeface="+mn-lt"/>
              </a:rPr>
              <a:t>Parte II e </a:t>
            </a:r>
            <a:r>
              <a:rPr lang="it-IT" sz="2800" b="1" dirty="0" err="1">
                <a:latin typeface="+mn-lt"/>
              </a:rPr>
              <a:t>s.m.i.</a:t>
            </a:r>
            <a:endParaRPr lang="it-IT" sz="2800" b="1" dirty="0">
              <a:latin typeface="+mn-lt"/>
            </a:endParaRPr>
          </a:p>
        </p:txBody>
      </p:sp>
      <p:sp>
        <p:nvSpPr>
          <p:cNvPr id="110601" name="AutoShape 3">
            <a:extLst>
              <a:ext uri="{FF2B5EF4-FFF2-40B4-BE49-F238E27FC236}">
                <a16:creationId xmlns:a16="http://schemas.microsoft.com/office/drawing/2014/main" id="{3B89C58A-067D-FC4A-2ED2-9417A90F60F8}"/>
              </a:ext>
            </a:extLst>
          </p:cNvPr>
          <p:cNvSpPr>
            <a:spLocks noChangeArrowheads="1"/>
          </p:cNvSpPr>
          <p:nvPr/>
        </p:nvSpPr>
        <p:spPr bwMode="auto">
          <a:xfrm>
            <a:off x="179388" y="2565400"/>
            <a:ext cx="3429000" cy="155575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2" name="Parentesi graffa aperta 11">
            <a:extLst>
              <a:ext uri="{FF2B5EF4-FFF2-40B4-BE49-F238E27FC236}">
                <a16:creationId xmlns:a16="http://schemas.microsoft.com/office/drawing/2014/main" id="{A25385A5-84E2-2C4E-93D4-1FAF14A54269}"/>
              </a:ext>
            </a:extLst>
          </p:cNvPr>
          <p:cNvSpPr>
            <a:spLocks/>
          </p:cNvSpPr>
          <p:nvPr/>
        </p:nvSpPr>
        <p:spPr bwMode="auto">
          <a:xfrm>
            <a:off x="3643313" y="1714500"/>
            <a:ext cx="500062" cy="3000375"/>
          </a:xfrm>
          <a:prstGeom prst="leftBrace">
            <a:avLst>
              <a:gd name="adj1" fmla="val 8333"/>
              <a:gd name="adj2" fmla="val 50847"/>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it-IT" altLang="it-IT" sz="1800"/>
          </a:p>
        </p:txBody>
      </p:sp>
      <p:sp>
        <p:nvSpPr>
          <p:cNvPr id="110603" name="AutoShape 8">
            <a:extLst>
              <a:ext uri="{FF2B5EF4-FFF2-40B4-BE49-F238E27FC236}">
                <a16:creationId xmlns:a16="http://schemas.microsoft.com/office/drawing/2014/main" id="{455E8B17-AFE6-11A6-CF3D-45D551610DC7}"/>
              </a:ext>
            </a:extLst>
          </p:cNvPr>
          <p:cNvSpPr>
            <a:spLocks noChangeArrowheads="1"/>
          </p:cNvSpPr>
          <p:nvPr/>
        </p:nvSpPr>
        <p:spPr bwMode="auto">
          <a:xfrm>
            <a:off x="4214813" y="2986088"/>
            <a:ext cx="4857750" cy="101917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0604" name="AutoShape 8">
            <a:extLst>
              <a:ext uri="{FF2B5EF4-FFF2-40B4-BE49-F238E27FC236}">
                <a16:creationId xmlns:a16="http://schemas.microsoft.com/office/drawing/2014/main" id="{DB8777CC-C958-7429-07A6-2A282DED4790}"/>
              </a:ext>
            </a:extLst>
          </p:cNvPr>
          <p:cNvSpPr>
            <a:spLocks noChangeArrowheads="1"/>
          </p:cNvSpPr>
          <p:nvPr/>
        </p:nvSpPr>
        <p:spPr bwMode="auto">
          <a:xfrm>
            <a:off x="4200525" y="4291013"/>
            <a:ext cx="4879975" cy="1214437"/>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27661" name="Text Box 6">
            <a:extLst>
              <a:ext uri="{FF2B5EF4-FFF2-40B4-BE49-F238E27FC236}">
                <a16:creationId xmlns:a16="http://schemas.microsoft.com/office/drawing/2014/main" id="{C3088B3D-B598-784D-B5C0-76A7753BC770}"/>
              </a:ext>
            </a:extLst>
          </p:cNvPr>
          <p:cNvSpPr txBox="1">
            <a:spLocks noChangeArrowheads="1"/>
          </p:cNvSpPr>
          <p:nvPr/>
        </p:nvSpPr>
        <p:spPr bwMode="auto">
          <a:xfrm>
            <a:off x="4286250" y="4362450"/>
            <a:ext cx="4657725" cy="83026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2800" b="1" u="sng" dirty="0">
                <a:latin typeface="+mn-lt"/>
              </a:rPr>
              <a:t>IPPC (AIA) </a:t>
            </a:r>
            <a:r>
              <a:rPr lang="it-IT" sz="2000" b="1" dirty="0">
                <a:latin typeface="+mn-lt"/>
              </a:rPr>
              <a:t>(Titolo III bis)</a:t>
            </a:r>
            <a:endParaRPr lang="it-IT" sz="2000" b="1" u="sng" dirty="0">
              <a:latin typeface="+mn-lt"/>
            </a:endParaRPr>
          </a:p>
          <a:p>
            <a:pPr eaLnBrk="1" hangingPunct="1">
              <a:defRPr/>
            </a:pPr>
            <a:r>
              <a:rPr lang="it-IT" sz="2000" b="1" dirty="0">
                <a:latin typeface="+mn-lt"/>
              </a:rPr>
              <a:t>Autorizzazione Integrata Ambientale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egnaposto numero diapositiva 1">
            <a:extLst>
              <a:ext uri="{FF2B5EF4-FFF2-40B4-BE49-F238E27FC236}">
                <a16:creationId xmlns:a16="http://schemas.microsoft.com/office/drawing/2014/main" id="{3F1FD6B5-6307-379F-7883-61F784E4562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7C2F37F-4687-9441-A01D-B878DB528E9E}" type="slidenum">
              <a:rPr lang="it-IT" altLang="it-IT" sz="1400"/>
              <a:pPr>
                <a:spcBef>
                  <a:spcPct val="0"/>
                </a:spcBef>
                <a:buFontTx/>
                <a:buNone/>
              </a:pPr>
              <a:t>11</a:t>
            </a:fld>
            <a:endParaRPr lang="it-IT" altLang="it-IT" sz="1400"/>
          </a:p>
        </p:txBody>
      </p:sp>
      <p:pic>
        <p:nvPicPr>
          <p:cNvPr id="111618" name="Picture 2">
            <a:extLst>
              <a:ext uri="{FF2B5EF4-FFF2-40B4-BE49-F238E27FC236}">
                <a16:creationId xmlns:a16="http://schemas.microsoft.com/office/drawing/2014/main" id="{8E659FF2-94B3-D2FF-F849-59F44BD98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33413"/>
            <a:ext cx="7262813" cy="502761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861B2F7D-31AA-164F-B3AF-93E534046601}"/>
              </a:ext>
            </a:extLst>
          </p:cNvPr>
          <p:cNvSpPr/>
          <p:nvPr/>
        </p:nvSpPr>
        <p:spPr>
          <a:xfrm>
            <a:off x="1739900" y="260350"/>
            <a:ext cx="5518150" cy="369888"/>
          </a:xfrm>
          <a:prstGeom prst="rect">
            <a:avLst/>
          </a:prstGeom>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it-IT" altLang="it-IT" sz="1800">
                <a:solidFill>
                  <a:schemeClr val="hlink"/>
                </a:solidFill>
                <a:effectLst>
                  <a:outerShdw blurRad="38100" dist="38100" dir="2700000" algn="tl">
                    <a:srgbClr val="C0C0C0"/>
                  </a:outerShdw>
                </a:effectLst>
              </a:rPr>
              <a:t>Valutazione di Impatto Sanitario  e Risk Assessment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egnaposto numero diapositiva 3">
            <a:extLst>
              <a:ext uri="{FF2B5EF4-FFF2-40B4-BE49-F238E27FC236}">
                <a16:creationId xmlns:a16="http://schemas.microsoft.com/office/drawing/2014/main" id="{27ABEB1A-305F-B9F0-830E-3C688E1F6CC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E6CA816-B00E-F14E-8F23-AB8EC30243EE}" type="slidenum">
              <a:rPr lang="it-IT" altLang="it-IT" sz="1400"/>
              <a:pPr>
                <a:spcBef>
                  <a:spcPct val="0"/>
                </a:spcBef>
                <a:buFontTx/>
                <a:buNone/>
              </a:pPr>
              <a:t>12</a:t>
            </a:fld>
            <a:endParaRPr lang="it-IT" altLang="it-IT" sz="1400"/>
          </a:p>
        </p:txBody>
      </p:sp>
      <p:sp>
        <p:nvSpPr>
          <p:cNvPr id="112642" name="AutoShape 3">
            <a:extLst>
              <a:ext uri="{FF2B5EF4-FFF2-40B4-BE49-F238E27FC236}">
                <a16:creationId xmlns:a16="http://schemas.microsoft.com/office/drawing/2014/main" id="{4E2034AD-B310-3634-505C-4EE9A00769FA}"/>
              </a:ext>
            </a:extLst>
          </p:cNvPr>
          <p:cNvSpPr>
            <a:spLocks noChangeArrowheads="1"/>
          </p:cNvSpPr>
          <p:nvPr/>
        </p:nvSpPr>
        <p:spPr bwMode="auto">
          <a:xfrm>
            <a:off x="827088" y="71438"/>
            <a:ext cx="6840537" cy="1125537"/>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2643" name="Text Box 5">
            <a:extLst>
              <a:ext uri="{FF2B5EF4-FFF2-40B4-BE49-F238E27FC236}">
                <a16:creationId xmlns:a16="http://schemas.microsoft.com/office/drawing/2014/main" id="{4FE083AA-50BC-A08F-EB79-29F681857C5C}"/>
              </a:ext>
            </a:extLst>
          </p:cNvPr>
          <p:cNvSpPr txBox="1">
            <a:spLocks noChangeArrowheads="1"/>
          </p:cNvSpPr>
          <p:nvPr/>
        </p:nvSpPr>
        <p:spPr bwMode="auto">
          <a:xfrm>
            <a:off x="7648575" y="42195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2644" name="Text Box 4">
            <a:extLst>
              <a:ext uri="{FF2B5EF4-FFF2-40B4-BE49-F238E27FC236}">
                <a16:creationId xmlns:a16="http://schemas.microsoft.com/office/drawing/2014/main" id="{BC813FD5-F3D0-5427-EEEB-C51CE6B108D0}"/>
              </a:ext>
            </a:extLst>
          </p:cNvPr>
          <p:cNvSpPr txBox="1">
            <a:spLocks noChangeArrowheads="1"/>
          </p:cNvSpPr>
          <p:nvPr/>
        </p:nvSpPr>
        <p:spPr bwMode="auto">
          <a:xfrm>
            <a:off x="357188" y="1214438"/>
            <a:ext cx="8643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it-IT" sz="2400" b="1">
                <a:latin typeface="Georgia" panose="02040502050405020303" pitchFamily="18" charset="0"/>
              </a:rPr>
              <a:t>VAS - </a:t>
            </a:r>
            <a:r>
              <a:rPr lang="it-IT" altLang="it-IT" sz="2400" b="1" i="1">
                <a:latin typeface="Georgia" panose="02040502050405020303" pitchFamily="18" charset="0"/>
              </a:rPr>
              <a:t>Valutazione Ambientale Strategica</a:t>
            </a:r>
            <a:endParaRPr lang="it-IT" altLang="it-IT" sz="2400" b="1">
              <a:latin typeface="Georgia" panose="02040502050405020303" pitchFamily="18" charset="0"/>
            </a:endParaRPr>
          </a:p>
        </p:txBody>
      </p:sp>
      <p:sp>
        <p:nvSpPr>
          <p:cNvPr id="112645" name="Text Box 5">
            <a:extLst>
              <a:ext uri="{FF2B5EF4-FFF2-40B4-BE49-F238E27FC236}">
                <a16:creationId xmlns:a16="http://schemas.microsoft.com/office/drawing/2014/main" id="{EFC87DDD-3497-3DBD-19D8-A6E393869B1A}"/>
              </a:ext>
            </a:extLst>
          </p:cNvPr>
          <p:cNvSpPr txBox="1">
            <a:spLocks noChangeArrowheads="1"/>
          </p:cNvSpPr>
          <p:nvPr/>
        </p:nvSpPr>
        <p:spPr bwMode="auto">
          <a:xfrm>
            <a:off x="7648575" y="42195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2646" name="AutoShape 8">
            <a:extLst>
              <a:ext uri="{FF2B5EF4-FFF2-40B4-BE49-F238E27FC236}">
                <a16:creationId xmlns:a16="http://schemas.microsoft.com/office/drawing/2014/main" id="{832FE4FE-C022-2BE3-D4E0-B0E52D105004}"/>
              </a:ext>
            </a:extLst>
          </p:cNvPr>
          <p:cNvSpPr>
            <a:spLocks noChangeArrowheads="1"/>
          </p:cNvSpPr>
          <p:nvPr/>
        </p:nvSpPr>
        <p:spPr bwMode="auto">
          <a:xfrm>
            <a:off x="-71438" y="1857375"/>
            <a:ext cx="4572001" cy="40005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2647" name="Text Box 4">
            <a:extLst>
              <a:ext uri="{FF2B5EF4-FFF2-40B4-BE49-F238E27FC236}">
                <a16:creationId xmlns:a16="http://schemas.microsoft.com/office/drawing/2014/main" id="{DBD9099E-7A31-2AA7-5104-5F35C32E391E}"/>
              </a:ext>
            </a:extLst>
          </p:cNvPr>
          <p:cNvSpPr txBox="1">
            <a:spLocks noChangeArrowheads="1"/>
          </p:cNvSpPr>
          <p:nvPr/>
        </p:nvSpPr>
        <p:spPr bwMode="auto">
          <a:xfrm>
            <a:off x="214313" y="1703388"/>
            <a:ext cx="414337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b="1">
              <a:latin typeface="Georgia" panose="02040502050405020303" pitchFamily="18" charset="0"/>
            </a:endParaRPr>
          </a:p>
          <a:p>
            <a:pPr eaLnBrk="1" hangingPunct="1">
              <a:spcBef>
                <a:spcPct val="0"/>
              </a:spcBef>
              <a:buFontTx/>
              <a:buNone/>
            </a:pPr>
            <a:r>
              <a:rPr lang="ja-JP" altLang="it-IT" sz="2000" b="1">
                <a:latin typeface="Georgia" panose="02040502050405020303" pitchFamily="18" charset="0"/>
              </a:rPr>
              <a:t>“</a:t>
            </a:r>
            <a:r>
              <a:rPr lang="it-IT" altLang="ja-JP" sz="2000" b="1">
                <a:latin typeface="Georgia" panose="02040502050405020303" pitchFamily="18" charset="0"/>
              </a:rPr>
              <a:t>Il processo che comprende […] lo svolgimento di una </a:t>
            </a:r>
            <a:r>
              <a:rPr lang="it-IT" altLang="ja-JP" sz="2000" b="1">
                <a:solidFill>
                  <a:srgbClr val="0000FF"/>
                </a:solidFill>
                <a:latin typeface="Georgia" panose="02040502050405020303" pitchFamily="18" charset="0"/>
              </a:rPr>
              <a:t>verifica di assoggettabilità</a:t>
            </a:r>
            <a:r>
              <a:rPr lang="it-IT" altLang="ja-JP" sz="2000" b="1">
                <a:latin typeface="Georgia" panose="02040502050405020303" pitchFamily="18" charset="0"/>
              </a:rPr>
              <a:t>, l</a:t>
            </a:r>
            <a:r>
              <a:rPr lang="ja-JP" altLang="it-IT" sz="2000" b="1">
                <a:latin typeface="Georgia" panose="02040502050405020303" pitchFamily="18" charset="0"/>
              </a:rPr>
              <a:t>’</a:t>
            </a:r>
            <a:r>
              <a:rPr lang="it-IT" altLang="ja-JP" sz="2000" b="1">
                <a:latin typeface="Georgia" panose="02040502050405020303" pitchFamily="18" charset="0"/>
              </a:rPr>
              <a:t>elaborazione del </a:t>
            </a:r>
            <a:r>
              <a:rPr lang="it-IT" altLang="ja-JP" sz="2000" b="1">
                <a:solidFill>
                  <a:srgbClr val="0000FF"/>
                </a:solidFill>
                <a:latin typeface="Georgia" panose="02040502050405020303" pitchFamily="18" charset="0"/>
              </a:rPr>
              <a:t>rapporto ambientale</a:t>
            </a:r>
            <a:r>
              <a:rPr lang="it-IT" altLang="ja-JP" sz="2000" b="1">
                <a:latin typeface="Georgia" panose="02040502050405020303" pitchFamily="18" charset="0"/>
              </a:rPr>
              <a:t>, lo svolgimento di </a:t>
            </a:r>
            <a:r>
              <a:rPr lang="it-IT" altLang="ja-JP" sz="2000" b="1">
                <a:solidFill>
                  <a:srgbClr val="0000FF"/>
                </a:solidFill>
                <a:latin typeface="Georgia" panose="02040502050405020303" pitchFamily="18" charset="0"/>
              </a:rPr>
              <a:t>consultazioni</a:t>
            </a:r>
            <a:r>
              <a:rPr lang="it-IT" altLang="ja-JP" sz="2000" b="1">
                <a:latin typeface="Georgia" panose="02040502050405020303" pitchFamily="18" charset="0"/>
              </a:rPr>
              <a:t>, la </a:t>
            </a:r>
            <a:r>
              <a:rPr lang="it-IT" altLang="ja-JP" sz="2000" b="1">
                <a:solidFill>
                  <a:srgbClr val="0000FF"/>
                </a:solidFill>
                <a:latin typeface="Georgia" panose="02040502050405020303" pitchFamily="18" charset="0"/>
              </a:rPr>
              <a:t>valutazione</a:t>
            </a:r>
            <a:r>
              <a:rPr lang="it-IT" altLang="ja-JP" sz="2000" b="1">
                <a:latin typeface="Georgia" panose="02040502050405020303" pitchFamily="18" charset="0"/>
              </a:rPr>
              <a:t> del piano o del programma, del </a:t>
            </a:r>
            <a:r>
              <a:rPr lang="it-IT" altLang="ja-JP" sz="2000" b="1">
                <a:solidFill>
                  <a:srgbClr val="0000FF"/>
                </a:solidFill>
                <a:latin typeface="Georgia" panose="02040502050405020303" pitchFamily="18" charset="0"/>
              </a:rPr>
              <a:t>rapporto degli esiti </a:t>
            </a:r>
            <a:r>
              <a:rPr lang="it-IT" altLang="ja-JP" sz="2000" b="1">
                <a:latin typeface="Georgia" panose="02040502050405020303" pitchFamily="18" charset="0"/>
              </a:rPr>
              <a:t>delle consultazioni, l</a:t>
            </a:r>
            <a:r>
              <a:rPr lang="ja-JP" altLang="it-IT" sz="2000" b="1">
                <a:latin typeface="Georgia" panose="02040502050405020303" pitchFamily="18" charset="0"/>
              </a:rPr>
              <a:t>’</a:t>
            </a:r>
            <a:r>
              <a:rPr lang="it-IT" altLang="ja-JP" sz="2000" b="1">
                <a:latin typeface="Georgia" panose="02040502050405020303" pitchFamily="18" charset="0"/>
              </a:rPr>
              <a:t>espressione di un </a:t>
            </a:r>
            <a:r>
              <a:rPr lang="it-IT" altLang="ja-JP" sz="2000" b="1">
                <a:solidFill>
                  <a:srgbClr val="0000FF"/>
                </a:solidFill>
                <a:latin typeface="Georgia" panose="02040502050405020303" pitchFamily="18" charset="0"/>
              </a:rPr>
              <a:t>parere motivato</a:t>
            </a:r>
            <a:r>
              <a:rPr lang="it-IT" altLang="ja-JP" sz="2000" b="1">
                <a:latin typeface="Georgia" panose="02040502050405020303" pitchFamily="18" charset="0"/>
              </a:rPr>
              <a:t>, l</a:t>
            </a:r>
            <a:r>
              <a:rPr lang="ja-JP" altLang="it-IT" sz="2000" b="1">
                <a:latin typeface="Georgia" panose="02040502050405020303" pitchFamily="18" charset="0"/>
              </a:rPr>
              <a:t>’</a:t>
            </a:r>
            <a:r>
              <a:rPr lang="it-IT" altLang="ja-JP" sz="2000" b="1">
                <a:solidFill>
                  <a:srgbClr val="0000FF"/>
                </a:solidFill>
                <a:latin typeface="Georgia" panose="02040502050405020303" pitchFamily="18" charset="0"/>
              </a:rPr>
              <a:t>informazione</a:t>
            </a:r>
            <a:r>
              <a:rPr lang="it-IT" altLang="ja-JP" sz="2000" b="1">
                <a:latin typeface="Georgia" panose="02040502050405020303" pitchFamily="18" charset="0"/>
              </a:rPr>
              <a:t> sulla decisione ed il </a:t>
            </a:r>
            <a:r>
              <a:rPr lang="it-IT" altLang="ja-JP" sz="2000" b="1">
                <a:solidFill>
                  <a:srgbClr val="0000FF"/>
                </a:solidFill>
                <a:latin typeface="Georgia" panose="02040502050405020303" pitchFamily="18" charset="0"/>
              </a:rPr>
              <a:t>monitoraggio</a:t>
            </a:r>
            <a:r>
              <a:rPr lang="ja-JP" altLang="it-IT" sz="2000" b="1">
                <a:latin typeface="Georgia" panose="02040502050405020303" pitchFamily="18" charset="0"/>
              </a:rPr>
              <a:t>”</a:t>
            </a:r>
            <a:endParaRPr lang="it-IT" altLang="it-IT" sz="2000" b="1">
              <a:latin typeface="Georgia" panose="02040502050405020303" pitchFamily="18" charset="0"/>
            </a:endParaRPr>
          </a:p>
        </p:txBody>
      </p:sp>
      <p:sp>
        <p:nvSpPr>
          <p:cNvPr id="14" name="Text Box 4">
            <a:extLst>
              <a:ext uri="{FF2B5EF4-FFF2-40B4-BE49-F238E27FC236}">
                <a16:creationId xmlns:a16="http://schemas.microsoft.com/office/drawing/2014/main" id="{48AF1887-B4F8-E042-B556-04377C82557F}"/>
              </a:ext>
            </a:extLst>
          </p:cNvPr>
          <p:cNvSpPr txBox="1">
            <a:spLocks noChangeArrowheads="1"/>
          </p:cNvSpPr>
          <p:nvPr/>
        </p:nvSpPr>
        <p:spPr bwMode="auto">
          <a:xfrm>
            <a:off x="4572000" y="2022475"/>
            <a:ext cx="4572000" cy="3786188"/>
          </a:xfrm>
          <a:prstGeom prst="rect">
            <a:avLst/>
          </a:prstGeom>
          <a:solidFill>
            <a:schemeClr val="accent6">
              <a:lumMod val="60000"/>
              <a:lumOff val="40000"/>
              <a:alpha val="29000"/>
            </a:schemeClr>
          </a:solidFill>
          <a:ln w="9525">
            <a:no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ja-JP" altLang="it-IT" sz="2000">
                <a:latin typeface="Georgia" charset="0"/>
              </a:rPr>
              <a:t>“</a:t>
            </a:r>
            <a:r>
              <a:rPr lang="it-IT" altLang="ja-JP" sz="2000">
                <a:latin typeface="Georgia" charset="0"/>
              </a:rPr>
              <a:t> […] </a:t>
            </a:r>
            <a:r>
              <a:rPr lang="it-IT" altLang="ja-JP" sz="2000" i="1">
                <a:latin typeface="Georgia" charset="0"/>
              </a:rPr>
              <a:t>la valutazione ambientale di piani e programmi che possono avere un impatto significativo sull</a:t>
            </a:r>
            <a:r>
              <a:rPr lang="ja-JP" altLang="it-IT" sz="2000" i="1">
                <a:latin typeface="Georgia" charset="0"/>
              </a:rPr>
              <a:t>’</a:t>
            </a:r>
            <a:r>
              <a:rPr lang="it-IT" altLang="ja-JP" sz="2000" i="1">
                <a:latin typeface="Georgia" charset="0"/>
              </a:rPr>
              <a:t>ambiente ha la finalità di garantire un elevato livello di protezione  dell</a:t>
            </a:r>
            <a:r>
              <a:rPr lang="ja-JP" altLang="it-IT" sz="2000" i="1">
                <a:latin typeface="Georgia" charset="0"/>
              </a:rPr>
              <a:t>’</a:t>
            </a:r>
            <a:r>
              <a:rPr lang="it-IT" altLang="ja-JP" sz="2000" i="1">
                <a:latin typeface="Georgia" charset="0"/>
              </a:rPr>
              <a:t>ambiente  e contribuire all</a:t>
            </a:r>
            <a:r>
              <a:rPr lang="ja-JP" altLang="it-IT" sz="2000" i="1">
                <a:latin typeface="Georgia" charset="0"/>
              </a:rPr>
              <a:t>’</a:t>
            </a:r>
            <a:r>
              <a:rPr lang="it-IT" altLang="ja-JP" sz="2000" i="1">
                <a:latin typeface="Georgia" charset="0"/>
              </a:rPr>
              <a:t> integrazione di considerazioni ambientali all</a:t>
            </a:r>
            <a:r>
              <a:rPr lang="ja-JP" altLang="it-IT" sz="2000" i="1">
                <a:latin typeface="Georgia" charset="0"/>
              </a:rPr>
              <a:t>’</a:t>
            </a:r>
            <a:r>
              <a:rPr lang="it-IT" altLang="ja-JP" sz="2000" i="1">
                <a:latin typeface="Georgia" charset="0"/>
              </a:rPr>
              <a:t>atto dell</a:t>
            </a:r>
            <a:r>
              <a:rPr lang="ja-JP" altLang="it-IT" sz="2000" i="1">
                <a:latin typeface="Georgia" charset="0"/>
              </a:rPr>
              <a:t>’</a:t>
            </a:r>
            <a:r>
              <a:rPr lang="it-IT" altLang="ja-JP" sz="2000" i="1">
                <a:latin typeface="Georgia" charset="0"/>
              </a:rPr>
              <a:t>elaborazione, dell</a:t>
            </a:r>
            <a:r>
              <a:rPr lang="ja-JP" altLang="it-IT" sz="2000" i="1">
                <a:latin typeface="Georgia" charset="0"/>
              </a:rPr>
              <a:t>’</a:t>
            </a:r>
            <a:r>
              <a:rPr lang="it-IT" altLang="ja-JP" sz="2000" i="1">
                <a:latin typeface="Georgia" charset="0"/>
              </a:rPr>
              <a:t>adozione e approvazione di detti piani assicurando che </a:t>
            </a:r>
            <a:r>
              <a:rPr lang="it-IT" altLang="ja-JP" sz="2000">
                <a:latin typeface="Georgia" charset="0"/>
              </a:rPr>
              <a:t>[…] </a:t>
            </a:r>
            <a:r>
              <a:rPr lang="it-IT" altLang="ja-JP" sz="2000" i="1">
                <a:latin typeface="Georgia" charset="0"/>
              </a:rPr>
              <a:t>contribuiscano  alle condizioni per uno sviluppo sostenibile</a:t>
            </a:r>
            <a:r>
              <a:rPr lang="it-IT" altLang="ja-JP" sz="2000">
                <a:latin typeface="Georgia" charset="0"/>
              </a:rPr>
              <a:t> </a:t>
            </a:r>
            <a:r>
              <a:rPr lang="ja-JP" altLang="it-IT" sz="2000">
                <a:latin typeface="Georgia" charset="0"/>
              </a:rPr>
              <a:t>”</a:t>
            </a:r>
            <a:endParaRPr lang="it-IT" altLang="it-IT" sz="2000">
              <a:latin typeface="Georgia" charset="0"/>
            </a:endParaRPr>
          </a:p>
        </p:txBody>
      </p:sp>
      <p:sp>
        <p:nvSpPr>
          <p:cNvPr id="112649" name="Text Box 2">
            <a:extLst>
              <a:ext uri="{FF2B5EF4-FFF2-40B4-BE49-F238E27FC236}">
                <a16:creationId xmlns:a16="http://schemas.microsoft.com/office/drawing/2014/main" id="{EF7CB9D3-D0ED-1F2E-17A3-270F799D3670}"/>
              </a:ext>
            </a:extLst>
          </p:cNvPr>
          <p:cNvSpPr txBox="1">
            <a:spLocks noChangeArrowheads="1"/>
          </p:cNvSpPr>
          <p:nvPr/>
        </p:nvSpPr>
        <p:spPr bwMode="auto">
          <a:xfrm>
            <a:off x="1116013" y="314325"/>
            <a:ext cx="7767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800" b="1">
                <a:latin typeface="Georgia" panose="02040502050405020303" pitchFamily="18" charset="0"/>
              </a:rPr>
              <a:t>Definizioni e Finalità </a:t>
            </a:r>
            <a:r>
              <a:rPr lang="it-IT" altLang="it-IT" sz="1600" b="1">
                <a:latin typeface="Georgia" panose="02040502050405020303" pitchFamily="18" charset="0"/>
              </a:rPr>
              <a:t>art 5 e 4 D.Lgs.152/06</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egnaposto numero diapositiva 3">
            <a:extLst>
              <a:ext uri="{FF2B5EF4-FFF2-40B4-BE49-F238E27FC236}">
                <a16:creationId xmlns:a16="http://schemas.microsoft.com/office/drawing/2014/main" id="{910CAC1E-EAF3-D17C-1790-2EF57587468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1499064-82E9-B748-9196-D7CB244A94BD}" type="slidenum">
              <a:rPr lang="it-IT" altLang="it-IT" sz="1400"/>
              <a:pPr>
                <a:spcBef>
                  <a:spcPct val="0"/>
                </a:spcBef>
                <a:buFontTx/>
                <a:buNone/>
              </a:pPr>
              <a:t>13</a:t>
            </a:fld>
            <a:endParaRPr lang="it-IT" altLang="it-IT" sz="1400"/>
          </a:p>
        </p:txBody>
      </p:sp>
      <p:sp>
        <p:nvSpPr>
          <p:cNvPr id="113666" name="AutoShape 3">
            <a:extLst>
              <a:ext uri="{FF2B5EF4-FFF2-40B4-BE49-F238E27FC236}">
                <a16:creationId xmlns:a16="http://schemas.microsoft.com/office/drawing/2014/main" id="{A31987FC-AFD2-B033-F1B4-E8BD558AEBA1}"/>
              </a:ext>
            </a:extLst>
          </p:cNvPr>
          <p:cNvSpPr>
            <a:spLocks noChangeArrowheads="1"/>
          </p:cNvSpPr>
          <p:nvPr/>
        </p:nvSpPr>
        <p:spPr bwMode="auto">
          <a:xfrm>
            <a:off x="827088" y="71438"/>
            <a:ext cx="6913562" cy="98107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3667" name="Text Box 4">
            <a:extLst>
              <a:ext uri="{FF2B5EF4-FFF2-40B4-BE49-F238E27FC236}">
                <a16:creationId xmlns:a16="http://schemas.microsoft.com/office/drawing/2014/main" id="{73CDE378-7FB2-4682-69F7-D0F40A07A37F}"/>
              </a:ext>
            </a:extLst>
          </p:cNvPr>
          <p:cNvSpPr txBox="1">
            <a:spLocks noChangeArrowheads="1"/>
          </p:cNvSpPr>
          <p:nvPr/>
        </p:nvSpPr>
        <p:spPr bwMode="auto">
          <a:xfrm>
            <a:off x="357188" y="1071563"/>
            <a:ext cx="86439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it-IT" sz="2400" b="1">
                <a:latin typeface="Georgia" panose="02040502050405020303" pitchFamily="18" charset="0"/>
              </a:rPr>
              <a:t>AIA - </a:t>
            </a:r>
            <a:r>
              <a:rPr lang="it-IT" altLang="it-IT" sz="2400" b="1" i="1">
                <a:latin typeface="Georgia" panose="02040502050405020303" pitchFamily="18" charset="0"/>
              </a:rPr>
              <a:t>Autorizzazione Integrata Ambientale</a:t>
            </a:r>
            <a:endParaRPr lang="it-IT" altLang="it-IT" sz="2400" b="1">
              <a:latin typeface="Georgia" panose="02040502050405020303" pitchFamily="18" charset="0"/>
            </a:endParaRPr>
          </a:p>
          <a:p>
            <a:pPr eaLnBrk="1" hangingPunct="1">
              <a:spcBef>
                <a:spcPct val="0"/>
              </a:spcBef>
              <a:buFontTx/>
              <a:buNone/>
            </a:pPr>
            <a:endParaRPr lang="it-IT" altLang="it-IT" sz="2400" b="1">
              <a:latin typeface="Georgia" panose="02040502050405020303" pitchFamily="18" charset="0"/>
            </a:endParaRPr>
          </a:p>
        </p:txBody>
      </p:sp>
      <p:sp>
        <p:nvSpPr>
          <p:cNvPr id="113668" name="Text Box 5">
            <a:extLst>
              <a:ext uri="{FF2B5EF4-FFF2-40B4-BE49-F238E27FC236}">
                <a16:creationId xmlns:a16="http://schemas.microsoft.com/office/drawing/2014/main" id="{BBDC93D7-A0DC-F540-88F7-09391CB73649}"/>
              </a:ext>
            </a:extLst>
          </p:cNvPr>
          <p:cNvSpPr txBox="1">
            <a:spLocks noChangeArrowheads="1"/>
          </p:cNvSpPr>
          <p:nvPr/>
        </p:nvSpPr>
        <p:spPr bwMode="auto">
          <a:xfrm>
            <a:off x="7648575" y="42195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3669" name="AutoShape 8">
            <a:extLst>
              <a:ext uri="{FF2B5EF4-FFF2-40B4-BE49-F238E27FC236}">
                <a16:creationId xmlns:a16="http://schemas.microsoft.com/office/drawing/2014/main" id="{0C7C2431-627A-6C7A-FF5D-BCE4181E3EF3}"/>
              </a:ext>
            </a:extLst>
          </p:cNvPr>
          <p:cNvSpPr>
            <a:spLocks noChangeArrowheads="1"/>
          </p:cNvSpPr>
          <p:nvPr/>
        </p:nvSpPr>
        <p:spPr bwMode="auto">
          <a:xfrm>
            <a:off x="71438" y="1654175"/>
            <a:ext cx="5000625" cy="427513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3670" name="Text Box 4">
            <a:extLst>
              <a:ext uri="{FF2B5EF4-FFF2-40B4-BE49-F238E27FC236}">
                <a16:creationId xmlns:a16="http://schemas.microsoft.com/office/drawing/2014/main" id="{4055060A-323C-6202-03D7-E21D13895B89}"/>
              </a:ext>
            </a:extLst>
          </p:cNvPr>
          <p:cNvSpPr txBox="1">
            <a:spLocks noChangeArrowheads="1"/>
          </p:cNvSpPr>
          <p:nvPr/>
        </p:nvSpPr>
        <p:spPr bwMode="auto">
          <a:xfrm>
            <a:off x="214313" y="1785938"/>
            <a:ext cx="485775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it-IT" sz="2000" b="1" dirty="0">
                <a:latin typeface="Georgia" panose="02040502050405020303" pitchFamily="18" charset="0"/>
              </a:rPr>
              <a:t>“</a:t>
            </a:r>
            <a:r>
              <a:rPr lang="it-IT" altLang="ja-JP" sz="2000" b="1" dirty="0">
                <a:latin typeface="Georgia" panose="02040502050405020303" pitchFamily="18" charset="0"/>
              </a:rPr>
              <a:t>Il provvedimento che </a:t>
            </a:r>
            <a:r>
              <a:rPr lang="it-IT" altLang="ja-JP" sz="2000" b="1" dirty="0">
                <a:solidFill>
                  <a:srgbClr val="0000FF"/>
                </a:solidFill>
                <a:latin typeface="Georgia" panose="02040502050405020303" pitchFamily="18" charset="0"/>
              </a:rPr>
              <a:t>autorizza l</a:t>
            </a:r>
            <a:r>
              <a:rPr lang="ja-JP" altLang="it-IT" sz="2000" b="1" dirty="0">
                <a:solidFill>
                  <a:srgbClr val="0000FF"/>
                </a:solidFill>
                <a:latin typeface="Georgia" panose="02040502050405020303" pitchFamily="18" charset="0"/>
              </a:rPr>
              <a:t>’</a:t>
            </a:r>
            <a:r>
              <a:rPr lang="it-IT" altLang="ja-JP" sz="2000" b="1" dirty="0">
                <a:solidFill>
                  <a:srgbClr val="0000FF"/>
                </a:solidFill>
                <a:latin typeface="Georgia" panose="02040502050405020303" pitchFamily="18" charset="0"/>
              </a:rPr>
              <a:t>esercizio </a:t>
            </a:r>
            <a:r>
              <a:rPr lang="it-IT" altLang="ja-JP" sz="2000" b="1" dirty="0">
                <a:latin typeface="Georgia" panose="02040502050405020303" pitchFamily="18" charset="0"/>
              </a:rPr>
              <a:t>di un impianto […] o parte di esso a determinate </a:t>
            </a:r>
            <a:r>
              <a:rPr lang="it-IT" altLang="ja-JP" sz="2000" b="1" dirty="0">
                <a:solidFill>
                  <a:srgbClr val="0000FF"/>
                </a:solidFill>
                <a:latin typeface="Georgia" panose="02040502050405020303" pitchFamily="18" charset="0"/>
              </a:rPr>
              <a:t>condizioni</a:t>
            </a:r>
            <a:r>
              <a:rPr lang="it-IT" altLang="ja-JP" sz="2000" b="1" dirty="0">
                <a:latin typeface="Georgia" panose="02040502050405020303" pitchFamily="18" charset="0"/>
              </a:rPr>
              <a:t> che devono garantire che l</a:t>
            </a:r>
            <a:r>
              <a:rPr lang="ja-JP" altLang="it-IT" sz="2000" b="1" dirty="0">
                <a:latin typeface="Georgia" panose="02040502050405020303" pitchFamily="18" charset="0"/>
              </a:rPr>
              <a:t>’</a:t>
            </a:r>
            <a:r>
              <a:rPr lang="it-IT" altLang="ja-JP" sz="2000" b="1" dirty="0">
                <a:latin typeface="Georgia" panose="02040502050405020303" pitchFamily="18" charset="0"/>
              </a:rPr>
              <a:t>impianto sia conforme ai </a:t>
            </a:r>
            <a:r>
              <a:rPr lang="it-IT" altLang="ja-JP" sz="2000" b="1" dirty="0">
                <a:solidFill>
                  <a:srgbClr val="0000FF"/>
                </a:solidFill>
                <a:latin typeface="Georgia" panose="02040502050405020303" pitchFamily="18" charset="0"/>
              </a:rPr>
              <a:t>requisiti </a:t>
            </a:r>
            <a:r>
              <a:rPr lang="it-IT" altLang="ja-JP" sz="2000" b="1" dirty="0">
                <a:latin typeface="Georgia" panose="02040502050405020303" pitchFamily="18" charset="0"/>
              </a:rPr>
              <a:t>[…] ai fini </a:t>
            </a:r>
            <a:r>
              <a:rPr lang="it-IT" altLang="ja-JP" sz="2000" b="1" dirty="0" err="1">
                <a:latin typeface="Georgia" panose="02040502050405020303" pitchFamily="18" charset="0"/>
              </a:rPr>
              <a:t>dell</a:t>
            </a:r>
            <a:r>
              <a:rPr lang="ja-JP" altLang="it-IT" sz="2000" b="1" dirty="0">
                <a:latin typeface="Georgia" panose="02040502050405020303" pitchFamily="18" charset="0"/>
              </a:rPr>
              <a:t>’</a:t>
            </a:r>
            <a:r>
              <a:rPr lang="it-IT" altLang="ja-JP" sz="2000" b="1" dirty="0">
                <a:latin typeface="Georgia" panose="02040502050405020303" pitchFamily="18" charset="0"/>
              </a:rPr>
              <a:t>individuazione delle </a:t>
            </a:r>
            <a:r>
              <a:rPr lang="it-IT" altLang="ja-JP" sz="2000" b="1" dirty="0">
                <a:solidFill>
                  <a:srgbClr val="0000FF"/>
                </a:solidFill>
                <a:latin typeface="Georgia" panose="02040502050405020303" pitchFamily="18" charset="0"/>
              </a:rPr>
              <a:t>soluzioni</a:t>
            </a:r>
            <a:r>
              <a:rPr lang="it-IT" altLang="ja-JP" sz="2000" b="1" dirty="0">
                <a:latin typeface="Georgia" panose="02040502050405020303" pitchFamily="18" charset="0"/>
              </a:rPr>
              <a:t> più idonee al perseguimento degli obiettivi  […]. Un</a:t>
            </a:r>
            <a:r>
              <a:rPr lang="ja-JP" altLang="it-IT" sz="2000" b="1" dirty="0">
                <a:latin typeface="Georgia" panose="02040502050405020303" pitchFamily="18" charset="0"/>
              </a:rPr>
              <a:t>’</a:t>
            </a:r>
            <a:r>
              <a:rPr lang="it-IT" altLang="ja-JP" sz="2000" b="1" dirty="0">
                <a:latin typeface="Georgia" panose="02040502050405020303" pitchFamily="18" charset="0"/>
              </a:rPr>
              <a:t>autorizzazione integrata ambientale può valere per </a:t>
            </a:r>
            <a:r>
              <a:rPr lang="it-IT" altLang="ja-JP" sz="2000" b="1" dirty="0">
                <a:solidFill>
                  <a:srgbClr val="0000FF"/>
                </a:solidFill>
                <a:latin typeface="Georgia" panose="02040502050405020303" pitchFamily="18" charset="0"/>
              </a:rPr>
              <a:t>uno o più impianti </a:t>
            </a:r>
            <a:r>
              <a:rPr lang="it-IT" altLang="ja-JP" sz="2000" b="1" dirty="0">
                <a:latin typeface="Georgia" panose="02040502050405020303" pitchFamily="18" charset="0"/>
              </a:rPr>
              <a:t>o parti di essi, che siano localizzati sullo stesso sito o gestiti dal medesimo gestore</a:t>
            </a:r>
            <a:r>
              <a:rPr lang="ja-JP" altLang="it-IT" sz="2000" b="1" dirty="0">
                <a:latin typeface="Georgia" panose="02040502050405020303" pitchFamily="18" charset="0"/>
              </a:rPr>
              <a:t>”</a:t>
            </a:r>
            <a:endParaRPr lang="it-IT" altLang="it-IT" sz="2000" b="1" dirty="0">
              <a:latin typeface="Georgia" panose="02040502050405020303" pitchFamily="18" charset="0"/>
            </a:endParaRPr>
          </a:p>
        </p:txBody>
      </p:sp>
      <p:sp>
        <p:nvSpPr>
          <p:cNvPr id="17" name="Text Box 4">
            <a:extLst>
              <a:ext uri="{FF2B5EF4-FFF2-40B4-BE49-F238E27FC236}">
                <a16:creationId xmlns:a16="http://schemas.microsoft.com/office/drawing/2014/main" id="{EED37133-B49E-094A-AE0B-961EACD1E04B}"/>
              </a:ext>
            </a:extLst>
          </p:cNvPr>
          <p:cNvSpPr txBox="1">
            <a:spLocks noChangeArrowheads="1"/>
          </p:cNvSpPr>
          <p:nvPr/>
        </p:nvSpPr>
        <p:spPr bwMode="auto">
          <a:xfrm>
            <a:off x="5143500" y="1500188"/>
            <a:ext cx="4000500" cy="4400550"/>
          </a:xfrm>
          <a:prstGeom prst="rect">
            <a:avLst/>
          </a:prstGeom>
          <a:solidFill>
            <a:schemeClr val="accent6">
              <a:lumMod val="60000"/>
              <a:lumOff val="40000"/>
              <a:alpha val="29000"/>
            </a:schemeClr>
          </a:solidFill>
          <a:ln w="9525">
            <a:no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ja-JP" altLang="it-IT" sz="2000">
                <a:latin typeface="Georgia" charset="0"/>
              </a:rPr>
              <a:t>“</a:t>
            </a:r>
            <a:r>
              <a:rPr lang="it-IT" altLang="ja-JP" sz="2000">
                <a:latin typeface="Georgia" charset="0"/>
              </a:rPr>
              <a:t> […] </a:t>
            </a:r>
            <a:r>
              <a:rPr lang="it-IT" altLang="ja-JP" sz="2000" i="1">
                <a:latin typeface="Georgia" charset="0"/>
              </a:rPr>
              <a:t>l</a:t>
            </a:r>
            <a:r>
              <a:rPr lang="ja-JP" altLang="it-IT" sz="2000" i="1">
                <a:latin typeface="Georgia" charset="0"/>
              </a:rPr>
              <a:t>’</a:t>
            </a:r>
            <a:r>
              <a:rPr lang="it-IT" altLang="ja-JP" sz="2000" i="1">
                <a:latin typeface="Georgia" charset="0"/>
              </a:rPr>
              <a:t>autorizzazione integrata ambientale ha per oggetto la prevenzione e la riduzione integrale dell</a:t>
            </a:r>
            <a:r>
              <a:rPr lang="ja-JP" altLang="it-IT" sz="2000" i="1">
                <a:latin typeface="Georgia" charset="0"/>
              </a:rPr>
              <a:t>’</a:t>
            </a:r>
            <a:r>
              <a:rPr lang="it-IT" altLang="ja-JP" sz="2000" i="1">
                <a:latin typeface="Georgia" charset="0"/>
              </a:rPr>
              <a:t>inquinamento proveniente dalle attività</a:t>
            </a:r>
            <a:r>
              <a:rPr lang="it-IT" altLang="ja-JP" sz="2000">
                <a:latin typeface="Georgia" charset="0"/>
              </a:rPr>
              <a:t>[…]</a:t>
            </a:r>
            <a:r>
              <a:rPr lang="it-IT" altLang="ja-JP" sz="2000" i="1">
                <a:latin typeface="Georgia" charset="0"/>
              </a:rPr>
              <a:t> e prevede misure intese ad evitare, ove possibile, o a ridurre le emissioni nell</a:t>
            </a:r>
            <a:r>
              <a:rPr lang="ja-JP" altLang="it-IT" sz="2000" i="1">
                <a:latin typeface="Georgia" charset="0"/>
              </a:rPr>
              <a:t>’</a:t>
            </a:r>
            <a:r>
              <a:rPr lang="it-IT" altLang="ja-JP" sz="2000" i="1">
                <a:latin typeface="Georgia" charset="0"/>
              </a:rPr>
              <a:t>aria, nell</a:t>
            </a:r>
            <a:r>
              <a:rPr lang="ja-JP" altLang="it-IT" sz="2000" i="1">
                <a:latin typeface="Georgia" charset="0"/>
              </a:rPr>
              <a:t>’</a:t>
            </a:r>
            <a:r>
              <a:rPr lang="it-IT" altLang="ja-JP" sz="2000" i="1">
                <a:latin typeface="Georgia" charset="0"/>
              </a:rPr>
              <a:t>acqua e nel suolo, comprese le misure relative ai rifiuti, per conseguire un livello elevato di protezione dell</a:t>
            </a:r>
            <a:r>
              <a:rPr lang="ja-JP" altLang="it-IT" sz="2000" i="1">
                <a:latin typeface="Georgia" charset="0"/>
              </a:rPr>
              <a:t>’</a:t>
            </a:r>
            <a:r>
              <a:rPr lang="it-IT" altLang="ja-JP" sz="2000" i="1">
                <a:latin typeface="Georgia" charset="0"/>
              </a:rPr>
              <a:t>ambiente salve le disposizioni sulla valutazione di impatto ambientale.</a:t>
            </a:r>
            <a:r>
              <a:rPr lang="ja-JP" altLang="it-IT" sz="2000">
                <a:latin typeface="Georgia" charset="0"/>
              </a:rPr>
              <a:t>”</a:t>
            </a:r>
            <a:endParaRPr lang="it-IT" altLang="it-IT" sz="2000">
              <a:latin typeface="Georgia" charset="0"/>
            </a:endParaRPr>
          </a:p>
        </p:txBody>
      </p:sp>
      <p:sp>
        <p:nvSpPr>
          <p:cNvPr id="113672" name="Text Box 2">
            <a:extLst>
              <a:ext uri="{FF2B5EF4-FFF2-40B4-BE49-F238E27FC236}">
                <a16:creationId xmlns:a16="http://schemas.microsoft.com/office/drawing/2014/main" id="{EC39482E-FE64-A132-5980-1232F6228111}"/>
              </a:ext>
            </a:extLst>
          </p:cNvPr>
          <p:cNvSpPr txBox="1">
            <a:spLocks noChangeArrowheads="1"/>
          </p:cNvSpPr>
          <p:nvPr/>
        </p:nvSpPr>
        <p:spPr bwMode="auto">
          <a:xfrm>
            <a:off x="1116013" y="314325"/>
            <a:ext cx="7767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800" b="1">
                <a:latin typeface="Georgia" panose="02040502050405020303" pitchFamily="18" charset="0"/>
              </a:rPr>
              <a:t>Definizioni e Finalità </a:t>
            </a:r>
            <a:r>
              <a:rPr lang="it-IT" altLang="it-IT" sz="1600" b="1">
                <a:latin typeface="Georgia" panose="02040502050405020303" pitchFamily="18" charset="0"/>
              </a:rPr>
              <a:t>art 5 e 4 D.Lgs.152/06</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egnaposto numero diapositiva 1">
            <a:extLst>
              <a:ext uri="{FF2B5EF4-FFF2-40B4-BE49-F238E27FC236}">
                <a16:creationId xmlns:a16="http://schemas.microsoft.com/office/drawing/2014/main" id="{1EBC5322-1E2B-3992-8511-4014AED24B0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E8C17EF-94B2-9B40-A248-2BD7AB204452}" type="slidenum">
              <a:rPr lang="it-IT" altLang="it-IT" sz="1400"/>
              <a:pPr>
                <a:spcBef>
                  <a:spcPct val="0"/>
                </a:spcBef>
                <a:buFontTx/>
                <a:buNone/>
              </a:pPr>
              <a:t>14</a:t>
            </a:fld>
            <a:endParaRPr lang="it-IT" altLang="it-IT" sz="1400"/>
          </a:p>
        </p:txBody>
      </p:sp>
      <p:sp>
        <p:nvSpPr>
          <p:cNvPr id="114690" name="Rettangolo 2">
            <a:extLst>
              <a:ext uri="{FF2B5EF4-FFF2-40B4-BE49-F238E27FC236}">
                <a16:creationId xmlns:a16="http://schemas.microsoft.com/office/drawing/2014/main" id="{96DF938A-AD1B-DFD3-C2DA-99DB2E34F93F}"/>
              </a:ext>
            </a:extLst>
          </p:cNvPr>
          <p:cNvSpPr>
            <a:spLocks noChangeArrowheads="1"/>
          </p:cNvSpPr>
          <p:nvPr/>
        </p:nvSpPr>
        <p:spPr bwMode="auto">
          <a:xfrm>
            <a:off x="1042988" y="1341438"/>
            <a:ext cx="72009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it-IT" altLang="it-IT">
                <a:latin typeface="Garamond" panose="02020404030301010803" pitchFamily="18" charset="0"/>
              </a:rPr>
              <a:t>Autorizzazione Integrata Ambientale (AIA): è il provvedimento di </a:t>
            </a:r>
            <a:r>
              <a:rPr lang="it-IT" altLang="it-IT" u="sng">
                <a:latin typeface="Garamond" panose="02020404030301010803" pitchFamily="18" charset="0"/>
              </a:rPr>
              <a:t>autorizzazione all'esercizio</a:t>
            </a:r>
            <a:r>
              <a:rPr lang="it-IT" altLang="it-IT">
                <a:latin typeface="Garamond" panose="02020404030301010803" pitchFamily="18" charset="0"/>
              </a:rPr>
              <a:t> delle attività industriali elencate all'allegato VIII (per le attività di competenza regionale), ovvero all'allegato XII (per le attività di competenza statale) del TUA (cfr art. 5 – definizioni c. 1 – o bis). </a:t>
            </a:r>
            <a:endParaRPr lang="it-IT" altLang="it-IT">
              <a:latin typeface="Times New Roman" panose="02020603050405020304" pitchFamily="18" charset="0"/>
            </a:endParaRPr>
          </a:p>
          <a:p>
            <a:pPr eaLnBrk="1" hangingPunct="1">
              <a:spcBef>
                <a:spcPct val="0"/>
              </a:spcBef>
              <a:buFontTx/>
              <a:buNone/>
            </a:pPr>
            <a:endParaRPr lang="it-IT" altLang="it-IT" sz="1600" i="1">
              <a:latin typeface="Garamond" panose="02020404030301010803" pitchFamily="18" charset="0"/>
            </a:endParaRPr>
          </a:p>
          <a:p>
            <a:pPr eaLnBrk="1" hangingPunct="1">
              <a:spcBef>
                <a:spcPct val="0"/>
              </a:spcBef>
              <a:buFontTx/>
              <a:buNone/>
            </a:pPr>
            <a:r>
              <a:rPr lang="it-IT" altLang="it-IT" sz="1600" i="1">
                <a:latin typeface="Garamond" panose="02020404030301010803" pitchFamily="18" charset="0"/>
              </a:rPr>
              <a:t>… la prevenzione e la riduzione integrate dell'inquinamento….              </a:t>
            </a:r>
          </a:p>
          <a:p>
            <a:pPr eaLnBrk="1" hangingPunct="1">
              <a:spcBef>
                <a:spcPct val="0"/>
              </a:spcBef>
              <a:buFontTx/>
              <a:buNone/>
            </a:pPr>
            <a:r>
              <a:rPr lang="it-IT" altLang="it-IT" sz="1600" i="1">
                <a:latin typeface="Garamond" panose="02020404030301010803" pitchFamily="18" charset="0"/>
              </a:rPr>
              <a:t> art. 1 della direttiva 2008/1/CE (ex direttiva 96/61/CE) </a:t>
            </a:r>
            <a:endParaRPr lang="it-IT" altLang="it-IT" sz="1600" i="1">
              <a:latin typeface="Times New Roman" panose="02020603050405020304" pitchFamily="18" charset="0"/>
            </a:endParaRPr>
          </a:p>
        </p:txBody>
      </p:sp>
      <p:sp>
        <p:nvSpPr>
          <p:cNvPr id="4" name="Rettangolo 3">
            <a:extLst>
              <a:ext uri="{FF2B5EF4-FFF2-40B4-BE49-F238E27FC236}">
                <a16:creationId xmlns:a16="http://schemas.microsoft.com/office/drawing/2014/main" id="{68F34263-957D-814B-8DC8-5F76A8B0758A}"/>
              </a:ext>
            </a:extLst>
          </p:cNvPr>
          <p:cNvSpPr/>
          <p:nvPr/>
        </p:nvSpPr>
        <p:spPr>
          <a:xfrm>
            <a:off x="539750" y="260350"/>
            <a:ext cx="8353425" cy="954088"/>
          </a:xfrm>
          <a:prstGeom prst="rect">
            <a:avLst/>
          </a:prstGeom>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it-IT" altLang="it-IT" sz="2800">
              <a:solidFill>
                <a:schemeClr val="hlink"/>
              </a:solidFill>
              <a:effectLst>
                <a:outerShdw blurRad="38100" dist="38100" dir="2700000" algn="tl">
                  <a:srgbClr val="C0C0C0"/>
                </a:outerShdw>
              </a:effectLst>
            </a:endParaRPr>
          </a:p>
          <a:p>
            <a:pPr algn="ctr" eaLnBrk="1" hangingPunct="1">
              <a:defRPr/>
            </a:pPr>
            <a:r>
              <a:rPr lang="it-IT" altLang="it-IT" sz="2800">
                <a:solidFill>
                  <a:schemeClr val="hlink"/>
                </a:solidFill>
                <a:effectLst>
                  <a:outerShdw blurRad="38100" dist="38100" dir="2700000" algn="tl">
                    <a:srgbClr val="C0C0C0"/>
                  </a:outerShdw>
                </a:effectLst>
              </a:rPr>
              <a:t>AUTORIZZAZIONE INTEGRATA AMBIENTALE </a:t>
            </a:r>
            <a:r>
              <a:rPr lang="it-IT" altLang="it-IT" sz="1200">
                <a:solidFill>
                  <a:schemeClr val="hlink"/>
                </a:solidFill>
                <a:effectLst>
                  <a:outerShdw blurRad="38100" dist="38100" dir="2700000" algn="tl">
                    <a:srgbClr val="C0C0C0"/>
                  </a:outerShdw>
                </a:effectLst>
              </a:rPr>
              <a:t>(1/4)</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egnaposto numero diapositiva 3">
            <a:extLst>
              <a:ext uri="{FF2B5EF4-FFF2-40B4-BE49-F238E27FC236}">
                <a16:creationId xmlns:a16="http://schemas.microsoft.com/office/drawing/2014/main" id="{C92C56F9-08DC-537E-1ADB-09681BE1D91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FB05619-6B5A-0F4C-8045-85BB289C5B4B}" type="slidenum">
              <a:rPr lang="it-IT" altLang="it-IT" sz="1400"/>
              <a:pPr>
                <a:spcBef>
                  <a:spcPct val="0"/>
                </a:spcBef>
                <a:buFontTx/>
                <a:buNone/>
              </a:pPr>
              <a:t>15</a:t>
            </a:fld>
            <a:endParaRPr lang="it-IT" altLang="it-IT" sz="1400"/>
          </a:p>
        </p:txBody>
      </p:sp>
      <p:sp>
        <p:nvSpPr>
          <p:cNvPr id="115714" name="Text Box 2">
            <a:extLst>
              <a:ext uri="{FF2B5EF4-FFF2-40B4-BE49-F238E27FC236}">
                <a16:creationId xmlns:a16="http://schemas.microsoft.com/office/drawing/2014/main" id="{12D91E3B-C4F4-EB5B-98B2-161F4D2D0C59}"/>
              </a:ext>
            </a:extLst>
          </p:cNvPr>
          <p:cNvSpPr txBox="1">
            <a:spLocks noChangeArrowheads="1"/>
          </p:cNvSpPr>
          <p:nvPr/>
        </p:nvSpPr>
        <p:spPr bwMode="auto">
          <a:xfrm>
            <a:off x="1116013" y="314325"/>
            <a:ext cx="7767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800" b="1">
                <a:latin typeface="Georgia" panose="02040502050405020303" pitchFamily="18" charset="0"/>
              </a:rPr>
              <a:t>Definizioni e Finalità </a:t>
            </a:r>
            <a:r>
              <a:rPr lang="it-IT" altLang="it-IT" sz="1600" b="1">
                <a:latin typeface="Georgia" panose="02040502050405020303" pitchFamily="18" charset="0"/>
              </a:rPr>
              <a:t>art 5 e 4 D.Lgs.152/06</a:t>
            </a:r>
          </a:p>
        </p:txBody>
      </p:sp>
      <p:sp>
        <p:nvSpPr>
          <p:cNvPr id="115715" name="AutoShape 3">
            <a:extLst>
              <a:ext uri="{FF2B5EF4-FFF2-40B4-BE49-F238E27FC236}">
                <a16:creationId xmlns:a16="http://schemas.microsoft.com/office/drawing/2014/main" id="{B96DA4FE-82C5-2B2E-7DC1-6F93BBAF525A}"/>
              </a:ext>
            </a:extLst>
          </p:cNvPr>
          <p:cNvSpPr>
            <a:spLocks noChangeArrowheads="1"/>
          </p:cNvSpPr>
          <p:nvPr/>
        </p:nvSpPr>
        <p:spPr bwMode="auto">
          <a:xfrm>
            <a:off x="539750" y="71438"/>
            <a:ext cx="7488238" cy="928687"/>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5716" name="Text Box 4">
            <a:extLst>
              <a:ext uri="{FF2B5EF4-FFF2-40B4-BE49-F238E27FC236}">
                <a16:creationId xmlns:a16="http://schemas.microsoft.com/office/drawing/2014/main" id="{6F651624-7909-D551-6E6B-FC0C19EEE8FF}"/>
              </a:ext>
            </a:extLst>
          </p:cNvPr>
          <p:cNvSpPr txBox="1">
            <a:spLocks noChangeArrowheads="1"/>
          </p:cNvSpPr>
          <p:nvPr/>
        </p:nvSpPr>
        <p:spPr bwMode="auto">
          <a:xfrm>
            <a:off x="357188" y="1071563"/>
            <a:ext cx="86439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it-IT" sz="2400" b="1">
                <a:latin typeface="Georgia" panose="02040502050405020303" pitchFamily="18" charset="0"/>
              </a:rPr>
              <a:t>VIA – </a:t>
            </a:r>
            <a:r>
              <a:rPr lang="it-IT" altLang="it-IT" sz="2400" b="1" i="1">
                <a:latin typeface="Georgia" panose="02040502050405020303" pitchFamily="18" charset="0"/>
              </a:rPr>
              <a:t>Valutazione Impatto Ambientale</a:t>
            </a:r>
            <a:endParaRPr lang="it-IT" altLang="it-IT" sz="2400" b="1">
              <a:latin typeface="Georgia" panose="02040502050405020303" pitchFamily="18" charset="0"/>
            </a:endParaRPr>
          </a:p>
          <a:p>
            <a:pPr eaLnBrk="1" hangingPunct="1">
              <a:spcBef>
                <a:spcPct val="0"/>
              </a:spcBef>
              <a:buFontTx/>
              <a:buNone/>
            </a:pPr>
            <a:endParaRPr lang="it-IT" altLang="it-IT" sz="2400" b="1">
              <a:latin typeface="Georgia" panose="02040502050405020303" pitchFamily="18" charset="0"/>
            </a:endParaRPr>
          </a:p>
        </p:txBody>
      </p:sp>
      <p:sp>
        <p:nvSpPr>
          <p:cNvPr id="115717" name="Text Box 5">
            <a:extLst>
              <a:ext uri="{FF2B5EF4-FFF2-40B4-BE49-F238E27FC236}">
                <a16:creationId xmlns:a16="http://schemas.microsoft.com/office/drawing/2014/main" id="{36ABD550-5F2F-794E-B425-4CCE39CE583C}"/>
              </a:ext>
            </a:extLst>
          </p:cNvPr>
          <p:cNvSpPr txBox="1">
            <a:spLocks noChangeArrowheads="1"/>
          </p:cNvSpPr>
          <p:nvPr/>
        </p:nvSpPr>
        <p:spPr bwMode="auto">
          <a:xfrm>
            <a:off x="7648575" y="42195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5718" name="AutoShape 8">
            <a:extLst>
              <a:ext uri="{FF2B5EF4-FFF2-40B4-BE49-F238E27FC236}">
                <a16:creationId xmlns:a16="http://schemas.microsoft.com/office/drawing/2014/main" id="{6E302A6A-89E3-4D93-A03C-B9741D1264F1}"/>
              </a:ext>
            </a:extLst>
          </p:cNvPr>
          <p:cNvSpPr>
            <a:spLocks noChangeArrowheads="1"/>
          </p:cNvSpPr>
          <p:nvPr/>
        </p:nvSpPr>
        <p:spPr bwMode="auto">
          <a:xfrm>
            <a:off x="71438" y="1654175"/>
            <a:ext cx="4357687" cy="40005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115719" name="Text Box 4">
            <a:extLst>
              <a:ext uri="{FF2B5EF4-FFF2-40B4-BE49-F238E27FC236}">
                <a16:creationId xmlns:a16="http://schemas.microsoft.com/office/drawing/2014/main" id="{E881A63E-743A-8048-5D02-BBB2A7211228}"/>
              </a:ext>
            </a:extLst>
          </p:cNvPr>
          <p:cNvSpPr txBox="1">
            <a:spLocks noChangeArrowheads="1"/>
          </p:cNvSpPr>
          <p:nvPr/>
        </p:nvSpPr>
        <p:spPr bwMode="auto">
          <a:xfrm>
            <a:off x="357188" y="1500188"/>
            <a:ext cx="4143375"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b="1">
              <a:latin typeface="Georgia" panose="02040502050405020303" pitchFamily="18" charset="0"/>
            </a:endParaRPr>
          </a:p>
          <a:p>
            <a:pPr eaLnBrk="1" hangingPunct="1">
              <a:spcBef>
                <a:spcPct val="0"/>
              </a:spcBef>
              <a:buFontTx/>
              <a:buNone/>
            </a:pPr>
            <a:r>
              <a:rPr lang="ja-JP" altLang="it-IT" sz="2000" b="1">
                <a:latin typeface="Georgia" panose="02040502050405020303" pitchFamily="18" charset="0"/>
              </a:rPr>
              <a:t>“</a:t>
            </a:r>
            <a:r>
              <a:rPr lang="it-IT" altLang="ja-JP" sz="2000" b="1">
                <a:latin typeface="Georgia" panose="02040502050405020303" pitchFamily="18" charset="0"/>
              </a:rPr>
              <a:t>Il processo che comprende […] lo svolgimento di una </a:t>
            </a:r>
            <a:r>
              <a:rPr lang="it-IT" altLang="ja-JP" sz="2000" b="1">
                <a:solidFill>
                  <a:srgbClr val="0000FF"/>
                </a:solidFill>
                <a:latin typeface="Georgia" panose="02040502050405020303" pitchFamily="18" charset="0"/>
              </a:rPr>
              <a:t>verifica di assoggettabilità</a:t>
            </a:r>
            <a:r>
              <a:rPr lang="it-IT" altLang="ja-JP" sz="2000" b="1">
                <a:latin typeface="Georgia" panose="02040502050405020303" pitchFamily="18" charset="0"/>
              </a:rPr>
              <a:t>, la definizione dei contenuti dello </a:t>
            </a:r>
            <a:r>
              <a:rPr lang="it-IT" altLang="ja-JP" sz="2000" b="1">
                <a:solidFill>
                  <a:srgbClr val="0000FF"/>
                </a:solidFill>
                <a:latin typeface="Georgia" panose="02040502050405020303" pitchFamily="18" charset="0"/>
              </a:rPr>
              <a:t>studio di impatto ambientale</a:t>
            </a:r>
            <a:r>
              <a:rPr lang="it-IT" altLang="ja-JP" sz="2000" b="1">
                <a:latin typeface="Georgia" panose="02040502050405020303" pitchFamily="18" charset="0"/>
              </a:rPr>
              <a:t>, lo svolgimento di </a:t>
            </a:r>
            <a:r>
              <a:rPr lang="it-IT" altLang="ja-JP" sz="2000" b="1">
                <a:solidFill>
                  <a:srgbClr val="0000FF"/>
                </a:solidFill>
                <a:latin typeface="Georgia" panose="02040502050405020303" pitchFamily="18" charset="0"/>
              </a:rPr>
              <a:t>consultazioni</a:t>
            </a:r>
            <a:r>
              <a:rPr lang="it-IT" altLang="ja-JP" sz="2000" b="1">
                <a:latin typeface="Georgia" panose="02040502050405020303" pitchFamily="18" charset="0"/>
              </a:rPr>
              <a:t>, la </a:t>
            </a:r>
            <a:r>
              <a:rPr lang="it-IT" altLang="ja-JP" sz="2000" b="1">
                <a:solidFill>
                  <a:srgbClr val="0000FF"/>
                </a:solidFill>
                <a:latin typeface="Georgia" panose="02040502050405020303" pitchFamily="18" charset="0"/>
              </a:rPr>
              <a:t>valutazione</a:t>
            </a:r>
            <a:r>
              <a:rPr lang="it-IT" altLang="ja-JP" sz="2000" b="1">
                <a:latin typeface="Georgia" panose="02040502050405020303" pitchFamily="18" charset="0"/>
              </a:rPr>
              <a:t> del progetto, dello studio e degli esiti delle consultazioni, l</a:t>
            </a:r>
            <a:r>
              <a:rPr lang="ja-JP" altLang="it-IT" sz="2000" b="1">
                <a:latin typeface="Georgia" panose="02040502050405020303" pitchFamily="18" charset="0"/>
              </a:rPr>
              <a:t>’</a:t>
            </a:r>
            <a:r>
              <a:rPr lang="it-IT" altLang="ja-JP" sz="2000" b="1">
                <a:solidFill>
                  <a:srgbClr val="0000FF"/>
                </a:solidFill>
                <a:latin typeface="Georgia" panose="02040502050405020303" pitchFamily="18" charset="0"/>
              </a:rPr>
              <a:t>informazione</a:t>
            </a:r>
            <a:r>
              <a:rPr lang="it-IT" altLang="ja-JP" sz="2000" b="1">
                <a:latin typeface="Georgia" panose="02040502050405020303" pitchFamily="18" charset="0"/>
              </a:rPr>
              <a:t> sulla decisione ed il </a:t>
            </a:r>
            <a:r>
              <a:rPr lang="it-IT" altLang="ja-JP" sz="2000" b="1">
                <a:solidFill>
                  <a:srgbClr val="0000FF"/>
                </a:solidFill>
                <a:latin typeface="Georgia" panose="02040502050405020303" pitchFamily="18" charset="0"/>
              </a:rPr>
              <a:t>monitoraggio</a:t>
            </a:r>
            <a:r>
              <a:rPr lang="ja-JP" altLang="it-IT" sz="2000" b="1">
                <a:latin typeface="Georgia" panose="02040502050405020303" pitchFamily="18" charset="0"/>
              </a:rPr>
              <a:t>”</a:t>
            </a:r>
            <a:endParaRPr lang="it-IT" altLang="it-IT" sz="2000" b="1">
              <a:latin typeface="Georgia" panose="02040502050405020303" pitchFamily="18" charset="0"/>
            </a:endParaRPr>
          </a:p>
        </p:txBody>
      </p:sp>
      <p:sp>
        <p:nvSpPr>
          <p:cNvPr id="17" name="Text Box 4">
            <a:extLst>
              <a:ext uri="{FF2B5EF4-FFF2-40B4-BE49-F238E27FC236}">
                <a16:creationId xmlns:a16="http://schemas.microsoft.com/office/drawing/2014/main" id="{EC863275-62FA-DA4B-A96D-44126A9DA251}"/>
              </a:ext>
            </a:extLst>
          </p:cNvPr>
          <p:cNvSpPr txBox="1">
            <a:spLocks noChangeArrowheads="1"/>
          </p:cNvSpPr>
          <p:nvPr/>
        </p:nvSpPr>
        <p:spPr bwMode="auto">
          <a:xfrm>
            <a:off x="4572000" y="1500188"/>
            <a:ext cx="4572000" cy="4400550"/>
          </a:xfrm>
          <a:prstGeom prst="rect">
            <a:avLst/>
          </a:prstGeom>
          <a:solidFill>
            <a:schemeClr val="accent6">
              <a:lumMod val="60000"/>
              <a:lumOff val="40000"/>
              <a:alpha val="29000"/>
            </a:schemeClr>
          </a:solidFill>
          <a:ln w="9525">
            <a:no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defRPr/>
            </a:pPr>
            <a:r>
              <a:rPr lang="ja-JP" altLang="it-IT" sz="2000">
                <a:latin typeface="Georgia" charset="0"/>
              </a:rPr>
              <a:t>“</a:t>
            </a:r>
            <a:r>
              <a:rPr lang="it-IT" altLang="ja-JP" sz="2000">
                <a:latin typeface="Georgia" charset="0"/>
              </a:rPr>
              <a:t> […] </a:t>
            </a:r>
            <a:r>
              <a:rPr lang="it-IT" altLang="ja-JP" sz="2000" i="1">
                <a:latin typeface="Georgia" charset="0"/>
              </a:rPr>
              <a:t>la valutazione ambientale dei progetti ha la finalità di proteggere la salute umana, contribuire con un miglior ambiente alla qualità della vita </a:t>
            </a:r>
            <a:r>
              <a:rPr lang="it-IT" altLang="ja-JP" sz="2000">
                <a:latin typeface="Georgia" charset="0"/>
              </a:rPr>
              <a:t>[…] </a:t>
            </a:r>
            <a:r>
              <a:rPr lang="it-IT" altLang="ja-JP" sz="2000" i="1">
                <a:latin typeface="Georgia" charset="0"/>
              </a:rPr>
              <a:t>conservare la capacità di riproduzione dell</a:t>
            </a:r>
            <a:r>
              <a:rPr lang="ja-JP" altLang="it-IT" sz="2000" i="1">
                <a:latin typeface="Georgia" charset="0"/>
              </a:rPr>
              <a:t>’</a:t>
            </a:r>
            <a:r>
              <a:rPr lang="it-IT" altLang="ja-JP" sz="2000" i="1">
                <a:latin typeface="Georgia" charset="0"/>
              </a:rPr>
              <a:t>ecosistema in quanto risorsa essenziale per la vita </a:t>
            </a:r>
            <a:r>
              <a:rPr lang="it-IT" altLang="ja-JP" sz="2000">
                <a:latin typeface="Georgia" charset="0"/>
              </a:rPr>
              <a:t>[…]</a:t>
            </a:r>
            <a:r>
              <a:rPr lang="it-IT" altLang="ja-JP" sz="2000" i="1">
                <a:latin typeface="Georgia" charset="0"/>
              </a:rPr>
              <a:t> individua, descrive e valuta:</a:t>
            </a:r>
          </a:p>
          <a:p>
            <a:pPr eaLnBrk="1" hangingPunct="1">
              <a:spcBef>
                <a:spcPct val="0"/>
              </a:spcBef>
              <a:buFontTx/>
              <a:buAutoNum type="arabicPeriod"/>
              <a:defRPr/>
            </a:pPr>
            <a:r>
              <a:rPr lang="it-IT" altLang="it-IT" sz="2000" i="1">
                <a:latin typeface="Georgia" charset="0"/>
              </a:rPr>
              <a:t>L</a:t>
            </a:r>
            <a:r>
              <a:rPr lang="ja-JP" altLang="it-IT" sz="2000" i="1">
                <a:latin typeface="Georgia" charset="0"/>
              </a:rPr>
              <a:t>’</a:t>
            </a:r>
            <a:r>
              <a:rPr lang="it-IT" altLang="ja-JP" sz="2000" i="1">
                <a:latin typeface="Georgia" charset="0"/>
              </a:rPr>
              <a:t>uomo, la fauna, la flora;</a:t>
            </a:r>
          </a:p>
          <a:p>
            <a:pPr eaLnBrk="1" hangingPunct="1">
              <a:spcBef>
                <a:spcPct val="0"/>
              </a:spcBef>
              <a:buFontTx/>
              <a:buAutoNum type="arabicPeriod"/>
              <a:defRPr/>
            </a:pPr>
            <a:r>
              <a:rPr lang="it-IT" altLang="it-IT" sz="2000" i="1">
                <a:latin typeface="Georgia" charset="0"/>
              </a:rPr>
              <a:t>Il suolo, l</a:t>
            </a:r>
            <a:r>
              <a:rPr lang="ja-JP" altLang="it-IT" sz="2000" i="1">
                <a:latin typeface="Georgia" charset="0"/>
              </a:rPr>
              <a:t>’</a:t>
            </a:r>
            <a:r>
              <a:rPr lang="it-IT" altLang="ja-JP" sz="2000" i="1">
                <a:latin typeface="Georgia" charset="0"/>
              </a:rPr>
              <a:t>acqua, l</a:t>
            </a:r>
            <a:r>
              <a:rPr lang="ja-JP" altLang="it-IT" sz="2000" i="1">
                <a:latin typeface="Georgia" charset="0"/>
              </a:rPr>
              <a:t>’</a:t>
            </a:r>
            <a:r>
              <a:rPr lang="it-IT" altLang="ja-JP" sz="2000" i="1">
                <a:latin typeface="Georgia" charset="0"/>
              </a:rPr>
              <a:t>aria e il clima;</a:t>
            </a:r>
          </a:p>
          <a:p>
            <a:pPr eaLnBrk="1" hangingPunct="1">
              <a:spcBef>
                <a:spcPct val="0"/>
              </a:spcBef>
              <a:buFontTx/>
              <a:buAutoNum type="arabicPeriod"/>
              <a:defRPr/>
            </a:pPr>
            <a:r>
              <a:rPr lang="it-IT" altLang="it-IT" sz="2000" i="1">
                <a:latin typeface="Georgia" charset="0"/>
              </a:rPr>
              <a:t>I beni materiali ed il patrimonio culturale;</a:t>
            </a:r>
          </a:p>
          <a:p>
            <a:pPr eaLnBrk="1" hangingPunct="1">
              <a:spcBef>
                <a:spcPct val="0"/>
              </a:spcBef>
              <a:buFontTx/>
              <a:buAutoNum type="arabicPeriod"/>
              <a:defRPr/>
            </a:pPr>
            <a:r>
              <a:rPr lang="it-IT" altLang="it-IT" sz="2000" i="1">
                <a:latin typeface="Georgia" charset="0"/>
              </a:rPr>
              <a:t>L</a:t>
            </a:r>
            <a:r>
              <a:rPr lang="ja-JP" altLang="it-IT" sz="2000" i="1">
                <a:latin typeface="Georgia" charset="0"/>
              </a:rPr>
              <a:t>’</a:t>
            </a:r>
            <a:r>
              <a:rPr lang="it-IT" altLang="ja-JP" sz="2000" i="1">
                <a:latin typeface="Georgia" charset="0"/>
              </a:rPr>
              <a:t>interazione tra i fattori di cui sopra</a:t>
            </a:r>
            <a:r>
              <a:rPr lang="ja-JP" altLang="it-IT" sz="2000">
                <a:latin typeface="Georgia" charset="0"/>
              </a:rPr>
              <a:t>”</a:t>
            </a:r>
            <a:endParaRPr lang="it-IT" altLang="it-IT" sz="2000">
              <a:latin typeface="Georgia"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bwMode="auto">
          <a:xfrm>
            <a:off x="1187624" y="1704202"/>
            <a:ext cx="7149126" cy="31683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it-IT" sz="3200" b="1" spc="300" dirty="0">
              <a:solidFill>
                <a:schemeClr val="bg1"/>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3200" b="1" spc="300" dirty="0">
                <a:solidFill>
                  <a:schemeClr val="bg1"/>
                </a:solidFill>
                <a:latin typeface="Arial" panose="020B0604020202020204" pitchFamily="34" charset="0"/>
                <a:cs typeface="Arial" panose="020B0604020202020204" pitchFamily="34" charset="0"/>
              </a:rPr>
              <a:t>LA GESTIONE DEI RIFIUTI</a:t>
            </a:r>
            <a:endParaRPr lang="it-IT"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588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bwMode="auto">
          <a:xfrm>
            <a:off x="683568" y="768126"/>
            <a:ext cx="7884368" cy="5760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it-IT" sz="2400" b="1" dirty="0">
                <a:solidFill>
                  <a:schemeClr val="bg1"/>
                </a:solidFill>
                <a:latin typeface="Arial" panose="020B0604020202020204" pitchFamily="34" charset="0"/>
                <a:ea typeface="+mj-ea"/>
                <a:cs typeface="Arial" panose="020B0604020202020204" pitchFamily="34" charset="0"/>
              </a:rPr>
              <a:t>CICLO PRODUTTIVO AZIENDALE SEMPLIFICATO </a:t>
            </a:r>
            <a:endParaRPr lang="it-IT" sz="3200" b="1" spc="300" dirty="0">
              <a:solidFill>
                <a:schemeClr val="bg1"/>
              </a:solidFill>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it-IT" sz="2400" b="1" dirty="0">
              <a:solidFill>
                <a:schemeClr val="bg1"/>
              </a:solidFill>
              <a:latin typeface="Arial" panose="020B0604020202020204" pitchFamily="34" charset="0"/>
              <a:cs typeface="Arial" panose="020B0604020202020204" pitchFamily="34" charset="0"/>
            </a:endParaRPr>
          </a:p>
        </p:txBody>
      </p:sp>
      <p:sp>
        <p:nvSpPr>
          <p:cNvPr id="2" name="Rettangolo 1"/>
          <p:cNvSpPr/>
          <p:nvPr/>
        </p:nvSpPr>
        <p:spPr>
          <a:xfrm>
            <a:off x="445912" y="2422599"/>
            <a:ext cx="1656184" cy="1584176"/>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it-IT" sz="2400" dirty="0">
                <a:latin typeface="Arial" panose="020B0604020202020204" pitchFamily="34" charset="0"/>
                <a:cs typeface="Arial" panose="020B0604020202020204" pitchFamily="34" charset="0"/>
              </a:rPr>
              <a:t> MATERIE PRIME</a:t>
            </a:r>
          </a:p>
        </p:txBody>
      </p:sp>
      <p:sp>
        <p:nvSpPr>
          <p:cNvPr id="4" name="Freccia a destra 3"/>
          <p:cNvSpPr/>
          <p:nvPr/>
        </p:nvSpPr>
        <p:spPr>
          <a:xfrm>
            <a:off x="2310396" y="3034037"/>
            <a:ext cx="720080" cy="36004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6" name="Rettangolo 5"/>
          <p:cNvSpPr/>
          <p:nvPr/>
        </p:nvSpPr>
        <p:spPr>
          <a:xfrm>
            <a:off x="3382251" y="2421969"/>
            <a:ext cx="2071408" cy="1584176"/>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it-IT" sz="2400" dirty="0">
                <a:latin typeface="Arial" panose="020B0604020202020204" pitchFamily="34" charset="0"/>
                <a:cs typeface="Arial" panose="020B0604020202020204" pitchFamily="34" charset="0"/>
              </a:rPr>
              <a:t> ATTIVITÀ</a:t>
            </a:r>
          </a:p>
          <a:p>
            <a:pPr algn="ctr"/>
            <a:r>
              <a:rPr lang="it-IT" sz="2400" dirty="0">
                <a:latin typeface="Arial" panose="020B0604020202020204" pitchFamily="34" charset="0"/>
                <a:cs typeface="Arial" panose="020B0604020202020204" pitchFamily="34" charset="0"/>
              </a:rPr>
              <a:t>ECONOMICA</a:t>
            </a:r>
          </a:p>
        </p:txBody>
      </p:sp>
      <p:sp>
        <p:nvSpPr>
          <p:cNvPr id="7" name="Freccia a destra 6"/>
          <p:cNvSpPr/>
          <p:nvPr/>
        </p:nvSpPr>
        <p:spPr>
          <a:xfrm>
            <a:off x="5805434" y="3034037"/>
            <a:ext cx="720080" cy="36004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8" name="Rettangolo 7"/>
          <p:cNvSpPr/>
          <p:nvPr/>
        </p:nvSpPr>
        <p:spPr>
          <a:xfrm>
            <a:off x="6674887" y="2440269"/>
            <a:ext cx="1656184" cy="1584176"/>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it-IT" sz="2400" dirty="0">
                <a:solidFill>
                  <a:schemeClr val="tx1"/>
                </a:solidFill>
                <a:latin typeface="Arial" panose="020B0604020202020204" pitchFamily="34" charset="0"/>
                <a:cs typeface="Arial" panose="020B0604020202020204" pitchFamily="34" charset="0"/>
              </a:rPr>
              <a:t>RIFIUTI</a:t>
            </a:r>
          </a:p>
        </p:txBody>
      </p:sp>
    </p:spTree>
    <p:extLst>
      <p:ext uri="{BB962C8B-B14F-4D97-AF65-F5344CB8AC3E}">
        <p14:creationId xmlns:p14="http://schemas.microsoft.com/office/powerpoint/2010/main" val="173092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bwMode="auto">
          <a:xfrm>
            <a:off x="179512" y="692696"/>
            <a:ext cx="4248472" cy="50405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it-IT" sz="2400" b="1" dirty="0">
                <a:solidFill>
                  <a:schemeClr val="bg1"/>
                </a:solidFill>
                <a:latin typeface="Arial" panose="020B0604020202020204" pitchFamily="34" charset="0"/>
                <a:ea typeface="+mj-ea"/>
                <a:cs typeface="Arial" panose="020B0604020202020204" pitchFamily="34" charset="0"/>
              </a:rPr>
              <a:t>EVOLUZIONE NORMATIVA</a:t>
            </a:r>
          </a:p>
          <a:p>
            <a:pPr algn="just" eaLnBrk="0" fontAlgn="base" hangingPunct="0">
              <a:spcBef>
                <a:spcPct val="0"/>
              </a:spcBef>
              <a:spcAft>
                <a:spcPct val="0"/>
              </a:spcAft>
            </a:pPr>
            <a:endParaRPr lang="it-IT" sz="3200" b="1" spc="300" dirty="0">
              <a:solidFill>
                <a:schemeClr val="bg1"/>
              </a:solidFill>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it-IT" sz="2400" b="1" dirty="0">
              <a:solidFill>
                <a:schemeClr val="bg1"/>
              </a:solidFill>
              <a:latin typeface="Arial" panose="020B0604020202020204" pitchFamily="34" charset="0"/>
              <a:cs typeface="Arial" panose="020B0604020202020204" pitchFamily="34" charset="0"/>
            </a:endParaRPr>
          </a:p>
        </p:txBody>
      </p:sp>
      <p:sp>
        <p:nvSpPr>
          <p:cNvPr id="5" name="Rettangolo 4"/>
          <p:cNvSpPr/>
          <p:nvPr/>
        </p:nvSpPr>
        <p:spPr>
          <a:xfrm>
            <a:off x="539552" y="1412776"/>
            <a:ext cx="5040560" cy="3754874"/>
          </a:xfrm>
          <a:prstGeom prst="rect">
            <a:avLst/>
          </a:prstGeom>
        </p:spPr>
        <p:txBody>
          <a:bodyPr wrap="square">
            <a:spAutoFit/>
          </a:bodyPr>
          <a:lstStyle/>
          <a:p>
            <a:pPr algn="just" eaLnBrk="0" fontAlgn="base" hangingPunct="0">
              <a:spcBef>
                <a:spcPct val="0"/>
              </a:spcBef>
              <a:spcAft>
                <a:spcPct val="0"/>
              </a:spcAft>
            </a:pPr>
            <a:endParaRPr lang="it-IT" sz="2200" dirty="0">
              <a:solidFill>
                <a:schemeClr val="bg1"/>
              </a:solidFill>
              <a:latin typeface="Arial" panose="020B0604020202020204" pitchFamily="34" charset="0"/>
              <a:cs typeface="Arial" panose="020B0604020202020204" pitchFamily="34" charset="0"/>
            </a:endParaRPr>
          </a:p>
          <a:p>
            <a:pPr marL="342900" indent="-342900" algn="just" eaLnBrk="0" fontAlgn="base" hangingPunct="0">
              <a:spcBef>
                <a:spcPct val="0"/>
              </a:spcBef>
              <a:spcAft>
                <a:spcPct val="0"/>
              </a:spcAft>
              <a:buFont typeface="Arial" panose="020B0604020202020204" pitchFamily="34" charset="0"/>
              <a:buChar char="→"/>
            </a:pPr>
            <a:r>
              <a:rPr lang="it-IT" sz="2200" dirty="0">
                <a:solidFill>
                  <a:schemeClr val="bg1"/>
                </a:solidFill>
                <a:latin typeface="Arial" panose="020B0604020202020204" pitchFamily="34" charset="0"/>
                <a:cs typeface="Arial" panose="020B0604020202020204" pitchFamily="34" charset="0"/>
              </a:rPr>
              <a:t>Dir. 75/442/CEE</a:t>
            </a:r>
          </a:p>
          <a:p>
            <a:pPr marL="342900" indent="-342900" algn="just" eaLnBrk="0" fontAlgn="base" hangingPunct="0">
              <a:spcBef>
                <a:spcPct val="0"/>
              </a:spcBef>
              <a:spcAft>
                <a:spcPct val="0"/>
              </a:spcAft>
              <a:buFont typeface="Arial" panose="020B0604020202020204" pitchFamily="34" charset="0"/>
              <a:buChar char="→"/>
            </a:pPr>
            <a:r>
              <a:rPr lang="it-IT" sz="2200" dirty="0">
                <a:solidFill>
                  <a:schemeClr val="bg1"/>
                </a:solidFill>
                <a:latin typeface="Arial" panose="020B0604020202020204" pitchFamily="34" charset="0"/>
                <a:cs typeface="Arial" panose="020B0604020202020204" pitchFamily="34" charset="0"/>
              </a:rPr>
              <a:t>DPR 915/82</a:t>
            </a:r>
          </a:p>
          <a:p>
            <a:pPr marL="342900" indent="-342900" algn="just" eaLnBrk="0" fontAlgn="base" hangingPunct="0">
              <a:spcBef>
                <a:spcPct val="0"/>
              </a:spcBef>
              <a:spcAft>
                <a:spcPct val="0"/>
              </a:spcAft>
              <a:buFont typeface="Arial" panose="020B0604020202020204" pitchFamily="34" charset="0"/>
              <a:buChar char="→"/>
            </a:pPr>
            <a:r>
              <a:rPr lang="it-IT" sz="2200" dirty="0">
                <a:solidFill>
                  <a:schemeClr val="bg1"/>
                </a:solidFill>
                <a:latin typeface="Arial" panose="020B0604020202020204" pitchFamily="34" charset="0"/>
                <a:cs typeface="Arial" panose="020B0604020202020204" pitchFamily="34" charset="0"/>
              </a:rPr>
              <a:t>D. Lgs 22/97</a:t>
            </a:r>
          </a:p>
          <a:p>
            <a:pPr marL="342900" indent="-342900" algn="just" eaLnBrk="0" fontAlgn="base" hangingPunct="0">
              <a:spcBef>
                <a:spcPct val="0"/>
              </a:spcBef>
              <a:spcAft>
                <a:spcPct val="0"/>
              </a:spcAft>
              <a:buFont typeface="Arial" panose="020B0604020202020204" pitchFamily="34" charset="0"/>
              <a:buChar char="→"/>
            </a:pPr>
            <a:r>
              <a:rPr lang="it-IT" sz="2200" dirty="0">
                <a:solidFill>
                  <a:schemeClr val="bg1"/>
                </a:solidFill>
                <a:latin typeface="Arial" panose="020B0604020202020204" pitchFamily="34" charset="0"/>
                <a:cs typeface="Arial" panose="020B0604020202020204" pitchFamily="34" charset="0"/>
              </a:rPr>
              <a:t>Dir. 2006/12/CE</a:t>
            </a:r>
          </a:p>
          <a:p>
            <a:pPr marL="342900" indent="-342900" algn="just" eaLnBrk="0" fontAlgn="base" hangingPunct="0">
              <a:spcBef>
                <a:spcPct val="0"/>
              </a:spcBef>
              <a:spcAft>
                <a:spcPct val="0"/>
              </a:spcAft>
              <a:buFont typeface="Arial" panose="020B0604020202020204" pitchFamily="34" charset="0"/>
              <a:buChar char="→"/>
            </a:pPr>
            <a:r>
              <a:rPr lang="it-IT" sz="2200" b="1" dirty="0">
                <a:solidFill>
                  <a:srgbClr val="FFFF00"/>
                </a:solidFill>
                <a:latin typeface="Arial" panose="020B0604020202020204" pitchFamily="34" charset="0"/>
                <a:cs typeface="Arial" panose="020B0604020202020204" pitchFamily="34" charset="0"/>
              </a:rPr>
              <a:t>PARTE IV DEL </a:t>
            </a:r>
            <a:r>
              <a:rPr lang="it-IT" sz="2200" b="1" dirty="0" err="1">
                <a:solidFill>
                  <a:srgbClr val="FFFF00"/>
                </a:solidFill>
                <a:latin typeface="Arial" panose="020B0604020202020204" pitchFamily="34" charset="0"/>
                <a:cs typeface="Arial" panose="020B0604020202020204" pitchFamily="34" charset="0"/>
              </a:rPr>
              <a:t>D.Lgs</a:t>
            </a:r>
            <a:r>
              <a:rPr lang="it-IT" sz="2200" b="1" dirty="0">
                <a:solidFill>
                  <a:srgbClr val="FFFF00"/>
                </a:solidFill>
                <a:latin typeface="Arial" panose="020B0604020202020204" pitchFamily="34" charset="0"/>
                <a:cs typeface="Arial" panose="020B0604020202020204" pitchFamily="34" charset="0"/>
              </a:rPr>
              <a:t> 152/06</a:t>
            </a:r>
          </a:p>
          <a:p>
            <a:pPr marL="342900" indent="-342900" algn="just" eaLnBrk="0" fontAlgn="base" hangingPunct="0">
              <a:spcBef>
                <a:spcPct val="0"/>
              </a:spcBef>
              <a:spcAft>
                <a:spcPct val="0"/>
              </a:spcAft>
              <a:buFont typeface="Arial" panose="020B0604020202020204" pitchFamily="34" charset="0"/>
              <a:buChar char="→"/>
            </a:pPr>
            <a:r>
              <a:rPr lang="it-IT" sz="2200" dirty="0">
                <a:solidFill>
                  <a:schemeClr val="bg1"/>
                </a:solidFill>
                <a:latin typeface="Arial" panose="020B0604020202020204" pitchFamily="34" charset="0"/>
                <a:cs typeface="Arial" panose="020B0604020202020204" pitchFamily="34" charset="0"/>
              </a:rPr>
              <a:t>Dir. 2008/98/Ce</a:t>
            </a:r>
          </a:p>
          <a:p>
            <a:pPr marL="342900" indent="-342900" algn="just" eaLnBrk="0" fontAlgn="base" hangingPunct="0">
              <a:spcBef>
                <a:spcPct val="0"/>
              </a:spcBef>
              <a:spcAft>
                <a:spcPct val="0"/>
              </a:spcAft>
              <a:buFont typeface="Arial" panose="020B0604020202020204" pitchFamily="34" charset="0"/>
              <a:buChar char="→"/>
            </a:pPr>
            <a:r>
              <a:rPr lang="it-IT" sz="2200" dirty="0">
                <a:solidFill>
                  <a:schemeClr val="bg1"/>
                </a:solidFill>
                <a:latin typeface="Arial" panose="020B0604020202020204" pitchFamily="34" charset="0"/>
                <a:cs typeface="Arial" panose="020B0604020202020204" pitchFamily="34" charset="0"/>
              </a:rPr>
              <a:t>D. Lgs 205/10</a:t>
            </a:r>
          </a:p>
          <a:p>
            <a:pPr marL="342900" indent="-342900" algn="just" eaLnBrk="0" fontAlgn="base" hangingPunct="0">
              <a:spcBef>
                <a:spcPct val="0"/>
              </a:spcBef>
              <a:spcAft>
                <a:spcPct val="0"/>
              </a:spcAft>
              <a:buFont typeface="Arial" panose="020B0604020202020204" pitchFamily="34" charset="0"/>
              <a:buChar char="→"/>
            </a:pPr>
            <a:r>
              <a:rPr lang="it-IT" sz="2200" dirty="0">
                <a:solidFill>
                  <a:srgbClr val="FFFF00"/>
                </a:solidFill>
                <a:latin typeface="Arial" panose="020B0604020202020204" pitchFamily="34" charset="0"/>
                <a:cs typeface="Arial" panose="020B0604020202020204" pitchFamily="34" charset="0"/>
              </a:rPr>
              <a:t>Nuove Dir. «Economia circolare»</a:t>
            </a:r>
          </a:p>
          <a:p>
            <a:pPr algn="just" eaLnBrk="0" fontAlgn="base" hangingPunct="0">
              <a:spcBef>
                <a:spcPct val="0"/>
              </a:spcBef>
              <a:spcAft>
                <a:spcPct val="0"/>
              </a:spcAft>
            </a:pPr>
            <a:endParaRPr lang="it-IT" sz="2000" dirty="0">
              <a:solidFill>
                <a:srgbClr val="FFFF00"/>
              </a:solidFill>
              <a:latin typeface="Arial" panose="020B0604020202020204" pitchFamily="34" charset="0"/>
              <a:cs typeface="Arial" panose="020B0604020202020204" pitchFamily="34" charset="0"/>
            </a:endParaRPr>
          </a:p>
          <a:p>
            <a:pPr algn="just" eaLnBrk="0" fontAlgn="base" hangingPunct="0">
              <a:spcBef>
                <a:spcPct val="0"/>
              </a:spcBef>
              <a:spcAft>
                <a:spcPct val="0"/>
              </a:spcAft>
            </a:pPr>
            <a:endParaRPr lang="it-IT"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985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bwMode="auto">
          <a:xfrm>
            <a:off x="611560" y="1196752"/>
            <a:ext cx="5688632" cy="50405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it-IT" sz="2800" b="1" dirty="0">
                <a:solidFill>
                  <a:srgbClr val="00B050"/>
                </a:solidFill>
                <a:latin typeface="Arial" panose="020B0604020202020204" pitchFamily="34" charset="0"/>
                <a:ea typeface="+mj-ea"/>
                <a:cs typeface="Arial" panose="020B0604020202020204" pitchFamily="34" charset="0"/>
              </a:rPr>
              <a:t>Pacchetto economia circolare</a:t>
            </a:r>
          </a:p>
          <a:p>
            <a:pPr algn="just" eaLnBrk="0" fontAlgn="base" hangingPunct="0">
              <a:spcBef>
                <a:spcPct val="0"/>
              </a:spcBef>
              <a:spcAft>
                <a:spcPct val="0"/>
              </a:spcAft>
            </a:pPr>
            <a:endParaRPr lang="it-IT" sz="3200" b="1" spc="300" dirty="0">
              <a:solidFill>
                <a:srgbClr val="00B050"/>
              </a:solidFill>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it-IT" sz="2400" b="1" dirty="0">
              <a:solidFill>
                <a:schemeClr val="bg1"/>
              </a:solidFill>
              <a:latin typeface="Arial" panose="020B0604020202020204" pitchFamily="34" charset="0"/>
              <a:cs typeface="Arial" panose="020B0604020202020204" pitchFamily="34" charset="0"/>
            </a:endParaRPr>
          </a:p>
        </p:txBody>
      </p:sp>
      <p:sp>
        <p:nvSpPr>
          <p:cNvPr id="5" name="Rettangolo 4"/>
          <p:cNvSpPr/>
          <p:nvPr/>
        </p:nvSpPr>
        <p:spPr>
          <a:xfrm>
            <a:off x="1489043" y="2348880"/>
            <a:ext cx="3744416" cy="2862322"/>
          </a:xfrm>
          <a:prstGeom prst="rect">
            <a:avLst/>
          </a:prstGeom>
        </p:spPr>
        <p:txBody>
          <a:bodyPr wrap="square">
            <a:spAutoFit/>
          </a:bodyPr>
          <a:lstStyle/>
          <a:p>
            <a:pPr marL="342900" indent="-342900" algn="just" eaLnBrk="0" fontAlgn="base" hangingPunct="0">
              <a:spcBef>
                <a:spcPct val="0"/>
              </a:spcBef>
              <a:spcAft>
                <a:spcPct val="0"/>
              </a:spcAft>
              <a:buFont typeface="Arial" panose="020B0604020202020204" pitchFamily="34" charset="0"/>
              <a:buChar char="→"/>
            </a:pPr>
            <a:r>
              <a:rPr lang="it-IT" sz="2000" dirty="0">
                <a:solidFill>
                  <a:schemeClr val="bg1"/>
                </a:solidFill>
                <a:latin typeface="Arial" panose="020B0604020202020204" pitchFamily="34" charset="0"/>
                <a:cs typeface="Arial" panose="020B0604020202020204" pitchFamily="34" charset="0"/>
              </a:rPr>
              <a:t>Veicoli fuori uso  </a:t>
            </a:r>
          </a:p>
          <a:p>
            <a:pPr marL="342900" indent="-342900" algn="just" eaLnBrk="0" fontAlgn="base" hangingPunct="0">
              <a:spcBef>
                <a:spcPct val="0"/>
              </a:spcBef>
              <a:spcAft>
                <a:spcPct val="0"/>
              </a:spcAft>
              <a:buFont typeface="Arial" panose="020B0604020202020204" pitchFamily="34" charset="0"/>
              <a:buChar char="→"/>
            </a:pPr>
            <a:r>
              <a:rPr lang="it-IT" sz="2000" dirty="0">
                <a:solidFill>
                  <a:schemeClr val="bg1"/>
                </a:solidFill>
                <a:latin typeface="Arial" panose="020B0604020202020204" pitchFamily="34" charset="0"/>
                <a:cs typeface="Arial" panose="020B0604020202020204" pitchFamily="34" charset="0"/>
              </a:rPr>
              <a:t>Pile e accumulatori  </a:t>
            </a:r>
          </a:p>
          <a:p>
            <a:pPr marL="342900" indent="-342900" algn="just" eaLnBrk="0" fontAlgn="base" hangingPunct="0">
              <a:spcBef>
                <a:spcPct val="0"/>
              </a:spcBef>
              <a:spcAft>
                <a:spcPct val="0"/>
              </a:spcAft>
              <a:buFont typeface="Arial" panose="020B0604020202020204" pitchFamily="34" charset="0"/>
              <a:buChar char="→"/>
            </a:pPr>
            <a:r>
              <a:rPr lang="it-IT" sz="2000" dirty="0">
                <a:solidFill>
                  <a:schemeClr val="bg1"/>
                </a:solidFill>
                <a:latin typeface="Arial" panose="020B0604020202020204" pitchFamily="34" charset="0"/>
                <a:cs typeface="Arial" panose="020B0604020202020204" pitchFamily="34" charset="0"/>
              </a:rPr>
              <a:t>RAEE  </a:t>
            </a:r>
          </a:p>
          <a:p>
            <a:pPr marL="342900" indent="-342900" algn="just" eaLnBrk="0" fontAlgn="base" hangingPunct="0">
              <a:spcBef>
                <a:spcPct val="0"/>
              </a:spcBef>
              <a:spcAft>
                <a:spcPct val="0"/>
              </a:spcAft>
              <a:buFont typeface="Arial" panose="020B0604020202020204" pitchFamily="34" charset="0"/>
              <a:buChar char="→"/>
            </a:pPr>
            <a:r>
              <a:rPr lang="it-IT" sz="2000" dirty="0">
                <a:solidFill>
                  <a:schemeClr val="bg1"/>
                </a:solidFill>
                <a:latin typeface="Arial" panose="020B0604020202020204" pitchFamily="34" charset="0"/>
                <a:cs typeface="Arial" panose="020B0604020202020204" pitchFamily="34" charset="0"/>
              </a:rPr>
              <a:t>Discariche - Dir. 850/2018</a:t>
            </a:r>
          </a:p>
          <a:p>
            <a:pPr marL="342900" indent="-342900" algn="just" eaLnBrk="0" fontAlgn="base" hangingPunct="0">
              <a:spcBef>
                <a:spcPct val="0"/>
              </a:spcBef>
              <a:spcAft>
                <a:spcPct val="0"/>
              </a:spcAft>
              <a:buFont typeface="Arial" panose="020B0604020202020204" pitchFamily="34" charset="0"/>
              <a:buChar char="→"/>
            </a:pPr>
            <a:r>
              <a:rPr lang="it-IT" sz="2000" dirty="0">
                <a:solidFill>
                  <a:schemeClr val="bg1"/>
                </a:solidFill>
                <a:latin typeface="Arial" panose="020B0604020202020204" pitchFamily="34" charset="0"/>
                <a:cs typeface="Arial" panose="020B0604020202020204" pitchFamily="34" charset="0"/>
              </a:rPr>
              <a:t>Rifiuti - Dir. 851/2018</a:t>
            </a:r>
          </a:p>
          <a:p>
            <a:pPr marL="342900" indent="-342900" algn="just" eaLnBrk="0" fontAlgn="base" hangingPunct="0">
              <a:spcBef>
                <a:spcPct val="0"/>
              </a:spcBef>
              <a:spcAft>
                <a:spcPct val="0"/>
              </a:spcAft>
              <a:buFont typeface="Arial" panose="020B0604020202020204" pitchFamily="34" charset="0"/>
              <a:buChar char="→"/>
            </a:pPr>
            <a:r>
              <a:rPr lang="it-IT" sz="2000" dirty="0">
                <a:solidFill>
                  <a:schemeClr val="bg1"/>
                </a:solidFill>
                <a:latin typeface="Arial" panose="020B0604020202020204" pitchFamily="34" charset="0"/>
                <a:cs typeface="Arial" panose="020B0604020202020204" pitchFamily="34" charset="0"/>
              </a:rPr>
              <a:t>Imballaggi - Dir. 852/2018</a:t>
            </a:r>
          </a:p>
          <a:p>
            <a:pPr algn="just" eaLnBrk="0" fontAlgn="base" hangingPunct="0">
              <a:spcBef>
                <a:spcPct val="0"/>
              </a:spcBef>
              <a:spcAft>
                <a:spcPct val="0"/>
              </a:spcAft>
            </a:pPr>
            <a:endParaRPr lang="it-IT" sz="2000" dirty="0">
              <a:solidFill>
                <a:schemeClr val="bg1"/>
              </a:solidFill>
              <a:latin typeface="Arial" panose="020B0604020202020204" pitchFamily="34" charset="0"/>
              <a:cs typeface="Arial" panose="020B0604020202020204" pitchFamily="34" charset="0"/>
            </a:endParaRPr>
          </a:p>
          <a:p>
            <a:pPr algn="just" eaLnBrk="0" fontAlgn="base" hangingPunct="0">
              <a:spcBef>
                <a:spcPct val="0"/>
              </a:spcBef>
              <a:spcAft>
                <a:spcPct val="0"/>
              </a:spcAft>
            </a:pPr>
            <a:endParaRPr lang="it-IT" sz="2000" dirty="0">
              <a:solidFill>
                <a:schemeClr val="bg1"/>
              </a:solidFill>
              <a:latin typeface="Arial" panose="020B0604020202020204" pitchFamily="34" charset="0"/>
              <a:cs typeface="Arial" panose="020B0604020202020204" pitchFamily="34" charset="0"/>
            </a:endParaRPr>
          </a:p>
          <a:p>
            <a:pPr algn="just" eaLnBrk="0" fontAlgn="base" hangingPunct="0">
              <a:spcBef>
                <a:spcPct val="0"/>
              </a:spcBef>
              <a:spcAft>
                <a:spcPct val="0"/>
              </a:spcAft>
            </a:pPr>
            <a:endParaRPr lang="it-IT" sz="2000" dirty="0">
              <a:solidFill>
                <a:schemeClr val="bg1"/>
              </a:solidFill>
              <a:latin typeface="Arial" panose="020B0604020202020204" pitchFamily="34" charset="0"/>
              <a:cs typeface="Arial" panose="020B0604020202020204" pitchFamily="34" charset="0"/>
            </a:endParaRPr>
          </a:p>
        </p:txBody>
      </p:sp>
      <p:sp>
        <p:nvSpPr>
          <p:cNvPr id="6" name="Freccia a pentagono 5">
            <a:extLst>
              <a:ext uri="{FF2B5EF4-FFF2-40B4-BE49-F238E27FC236}">
                <a16:creationId xmlns:a16="http://schemas.microsoft.com/office/drawing/2014/main" id="{59C6EA80-A723-40FA-9881-0F1754D7CFFA}"/>
              </a:ext>
            </a:extLst>
          </p:cNvPr>
          <p:cNvSpPr/>
          <p:nvPr/>
        </p:nvSpPr>
        <p:spPr>
          <a:xfrm>
            <a:off x="4211960" y="2492896"/>
            <a:ext cx="582364" cy="792088"/>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2D050"/>
              </a:solidFill>
            </a:endParaRPr>
          </a:p>
        </p:txBody>
      </p:sp>
      <p:sp>
        <p:nvSpPr>
          <p:cNvPr id="8" name="CasellaDiTesto 7">
            <a:extLst>
              <a:ext uri="{FF2B5EF4-FFF2-40B4-BE49-F238E27FC236}">
                <a16:creationId xmlns:a16="http://schemas.microsoft.com/office/drawing/2014/main" id="{2EEBFEDF-927A-438B-8F2D-D06E1FA80E01}"/>
              </a:ext>
            </a:extLst>
          </p:cNvPr>
          <p:cNvSpPr txBox="1"/>
          <p:nvPr/>
        </p:nvSpPr>
        <p:spPr>
          <a:xfrm>
            <a:off x="4794324" y="2704274"/>
            <a:ext cx="1800200" cy="369332"/>
          </a:xfrm>
          <a:prstGeom prst="rect">
            <a:avLst/>
          </a:prstGeom>
          <a:noFill/>
        </p:spPr>
        <p:txBody>
          <a:bodyPr wrap="square">
            <a:spAutoFit/>
          </a:bodyPr>
          <a:lstStyle/>
          <a:p>
            <a:pPr algn="just" eaLnBrk="0" fontAlgn="base" hangingPunct="0">
              <a:spcBef>
                <a:spcPct val="0"/>
              </a:spcBef>
              <a:spcAft>
                <a:spcPct val="0"/>
              </a:spcAft>
            </a:pPr>
            <a:r>
              <a:rPr lang="it-IT" sz="1800" dirty="0">
                <a:solidFill>
                  <a:schemeClr val="bg1"/>
                </a:solidFill>
                <a:latin typeface="Arial" panose="020B0604020202020204" pitchFamily="34" charset="0"/>
                <a:cs typeface="Arial" panose="020B0604020202020204" pitchFamily="34" charset="0"/>
              </a:rPr>
              <a:t>Dir. 849/2018</a:t>
            </a:r>
          </a:p>
        </p:txBody>
      </p:sp>
      <p:pic>
        <p:nvPicPr>
          <p:cNvPr id="9" name="Immagine 8">
            <a:extLst>
              <a:ext uri="{FF2B5EF4-FFF2-40B4-BE49-F238E27FC236}">
                <a16:creationId xmlns:a16="http://schemas.microsoft.com/office/drawing/2014/main" id="{4A5B01A9-0FB7-4605-A59A-929D0B0C6578}"/>
              </a:ext>
            </a:extLst>
          </p:cNvPr>
          <p:cNvPicPr>
            <a:picLocks noChangeAspect="1"/>
          </p:cNvPicPr>
          <p:nvPr/>
        </p:nvPicPr>
        <p:blipFill>
          <a:blip r:embed="rId3"/>
          <a:stretch>
            <a:fillRect/>
          </a:stretch>
        </p:blipFill>
        <p:spPr>
          <a:xfrm>
            <a:off x="6012160" y="3429000"/>
            <a:ext cx="2033161" cy="2047582"/>
          </a:xfrm>
          <a:prstGeom prst="rect">
            <a:avLst/>
          </a:prstGeom>
        </p:spPr>
      </p:pic>
    </p:spTree>
    <p:extLst>
      <p:ext uri="{BB962C8B-B14F-4D97-AF65-F5344CB8AC3E}">
        <p14:creationId xmlns:p14="http://schemas.microsoft.com/office/powerpoint/2010/main" val="2329689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F2FB373-DDBC-8461-2101-56207F6C0703}"/>
              </a:ext>
            </a:extLst>
          </p:cNvPr>
          <p:cNvSpPr>
            <a:spLocks noGrp="1"/>
          </p:cNvSpPr>
          <p:nvPr>
            <p:ph idx="1"/>
          </p:nvPr>
        </p:nvSpPr>
        <p:spPr>
          <a:xfrm>
            <a:off x="273968" y="422166"/>
            <a:ext cx="8229600" cy="4525963"/>
          </a:xfrm>
        </p:spPr>
        <p:txBody>
          <a:bodyPr/>
          <a:lstStyle/>
          <a:p>
            <a:pPr marL="0" indent="0" algn="just">
              <a:buNone/>
            </a:pPr>
            <a:r>
              <a:rPr lang="it-IT" dirty="0">
                <a:latin typeface="Calibri Light" panose="020F0302020204030204" pitchFamily="34" charset="0"/>
                <a:cs typeface="Calibri Light" panose="020F0302020204030204" pitchFamily="34" charset="0"/>
              </a:rPr>
              <a:t>L'ambiente è un sistema complesso di fattori fisici, chimici e biologici, di elementi viventi e non viventi e di relazioni in cui sono immersi tutti gli organismi che abitano il Pianeta. L'insieme degli ambienti della Terra costituisce la biosfera.</a:t>
            </a:r>
          </a:p>
          <a:p>
            <a:endParaRPr lang="it-IT" dirty="0"/>
          </a:p>
        </p:txBody>
      </p:sp>
      <p:sp>
        <p:nvSpPr>
          <p:cNvPr id="4" name="Segnaposto numero diapositiva 3">
            <a:extLst>
              <a:ext uri="{FF2B5EF4-FFF2-40B4-BE49-F238E27FC236}">
                <a16:creationId xmlns:a16="http://schemas.microsoft.com/office/drawing/2014/main" id="{2CAD1E0F-9379-5805-48B6-A5549CF153C8}"/>
              </a:ext>
            </a:extLst>
          </p:cNvPr>
          <p:cNvSpPr>
            <a:spLocks noGrp="1"/>
          </p:cNvSpPr>
          <p:nvPr>
            <p:ph type="sldNum" sz="quarter" idx="12"/>
          </p:nvPr>
        </p:nvSpPr>
        <p:spPr/>
        <p:txBody>
          <a:bodyPr/>
          <a:lstStyle/>
          <a:p>
            <a:fld id="{4545EFF0-2E24-E544-895A-D5AA5C3D8DC5}" type="slidenum">
              <a:rPr lang="it-IT" altLang="it-IT" smtClean="0"/>
              <a:pPr/>
              <a:t>2</a:t>
            </a:fld>
            <a:endParaRPr lang="it-IT" altLang="it-IT"/>
          </a:p>
        </p:txBody>
      </p:sp>
      <p:pic>
        <p:nvPicPr>
          <p:cNvPr id="1026" name="Picture 2" descr="Ambiente o paesaggio? - Missione Scienza">
            <a:extLst>
              <a:ext uri="{FF2B5EF4-FFF2-40B4-BE49-F238E27FC236}">
                <a16:creationId xmlns:a16="http://schemas.microsoft.com/office/drawing/2014/main" id="{87B241A2-B081-8A6D-9F3F-29BE14F46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122" y="3492099"/>
            <a:ext cx="4961756" cy="277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6218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6BAA3C2-A85C-4635-83EB-0877BA5CB513}"/>
              </a:ext>
            </a:extLst>
          </p:cNvPr>
          <p:cNvSpPr txBox="1"/>
          <p:nvPr/>
        </p:nvSpPr>
        <p:spPr>
          <a:xfrm>
            <a:off x="179512" y="620688"/>
            <a:ext cx="8640960" cy="707886"/>
          </a:xfrm>
          <a:prstGeom prst="rect">
            <a:avLst/>
          </a:prstGeom>
          <a:noFill/>
        </p:spPr>
        <p:txBody>
          <a:bodyPr wrap="square">
            <a:spAutoFit/>
          </a:bodyPr>
          <a:lstStyle/>
          <a:p>
            <a:r>
              <a:rPr lang="it-IT" sz="2000" b="1" i="0" u="none" strike="noStrike" baseline="0" dirty="0">
                <a:solidFill>
                  <a:schemeClr val="bg1"/>
                </a:solidFill>
                <a:latin typeface="Arial" panose="020B0604020202020204" pitchFamily="34" charset="0"/>
                <a:cs typeface="Arial" panose="020B0604020202020204" pitchFamily="34" charset="0"/>
              </a:rPr>
              <a:t>Decreto Legislativo 152/2006 - Parte Quarta</a:t>
            </a:r>
          </a:p>
          <a:p>
            <a:r>
              <a:rPr lang="it-IT" sz="2000" b="1" dirty="0">
                <a:solidFill>
                  <a:schemeClr val="bg1"/>
                </a:solidFill>
                <a:latin typeface="Arial" panose="020B0604020202020204" pitchFamily="34" charset="0"/>
                <a:cs typeface="Arial" panose="020B0604020202020204" pitchFamily="34" charset="0"/>
              </a:rPr>
              <a:t>N</a:t>
            </a:r>
            <a:r>
              <a:rPr lang="it-IT" sz="2000" b="1" i="0" u="none" strike="noStrike" baseline="0" dirty="0">
                <a:solidFill>
                  <a:schemeClr val="bg1"/>
                </a:solidFill>
                <a:latin typeface="Arial" panose="020B0604020202020204" pitchFamily="34" charset="0"/>
                <a:cs typeface="Arial" panose="020B0604020202020204" pitchFamily="34" charset="0"/>
              </a:rPr>
              <a:t>orme in materia di gestione dei rifiuti </a:t>
            </a:r>
            <a:r>
              <a:rPr lang="it-IT" sz="2000" b="0" i="0" u="none" strike="noStrike" baseline="0" dirty="0">
                <a:solidFill>
                  <a:schemeClr val="bg1"/>
                </a:solidFill>
                <a:latin typeface="Arial" panose="020B0604020202020204" pitchFamily="34" charset="0"/>
                <a:cs typeface="Arial" panose="020B0604020202020204" pitchFamily="34" charset="0"/>
              </a:rPr>
              <a:t>e di bonifica dei siti inquinati </a:t>
            </a:r>
            <a:endParaRPr lang="it-IT" sz="2000" dirty="0">
              <a:solidFill>
                <a:schemeClr val="bg1"/>
              </a:solidFill>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6C7D4E25-89D0-4E85-AA6C-CC7A5ADD4DF1}"/>
              </a:ext>
            </a:extLst>
          </p:cNvPr>
          <p:cNvSpPr txBox="1"/>
          <p:nvPr/>
        </p:nvSpPr>
        <p:spPr>
          <a:xfrm>
            <a:off x="2339752" y="1447472"/>
            <a:ext cx="4968552" cy="369332"/>
          </a:xfrm>
          <a:prstGeom prst="rect">
            <a:avLst/>
          </a:prstGeom>
          <a:noFill/>
        </p:spPr>
        <p:txBody>
          <a:bodyPr wrap="square">
            <a:spAutoFit/>
          </a:bodyPr>
          <a:lstStyle/>
          <a:p>
            <a:r>
              <a:rPr lang="it-IT" dirty="0">
                <a:solidFill>
                  <a:schemeClr val="bg1"/>
                </a:solidFill>
                <a:latin typeface="Arial" panose="020B0604020202020204" pitchFamily="34" charset="0"/>
                <a:cs typeface="Arial" panose="020B0604020202020204" pitchFamily="34" charset="0"/>
              </a:rPr>
              <a:t>Articolo 177 - Campo di applicazione e finalità</a:t>
            </a:r>
          </a:p>
        </p:txBody>
      </p:sp>
      <p:sp>
        <p:nvSpPr>
          <p:cNvPr id="8" name="CasellaDiTesto 7">
            <a:extLst>
              <a:ext uri="{FF2B5EF4-FFF2-40B4-BE49-F238E27FC236}">
                <a16:creationId xmlns:a16="http://schemas.microsoft.com/office/drawing/2014/main" id="{ECFA6A9A-37EF-4C50-8388-00F303DB7027}"/>
              </a:ext>
            </a:extLst>
          </p:cNvPr>
          <p:cNvSpPr txBox="1"/>
          <p:nvPr/>
        </p:nvSpPr>
        <p:spPr>
          <a:xfrm>
            <a:off x="213089" y="1935702"/>
            <a:ext cx="8640960" cy="3862596"/>
          </a:xfrm>
          <a:prstGeom prst="rect">
            <a:avLst/>
          </a:prstGeom>
          <a:noFill/>
        </p:spPr>
        <p:txBody>
          <a:bodyPr wrap="square">
            <a:spAutoFit/>
          </a:bodyPr>
          <a:lstStyle/>
          <a:p>
            <a:pPr algn="just"/>
            <a:r>
              <a:rPr lang="it-IT" sz="1750" dirty="0">
                <a:solidFill>
                  <a:schemeClr val="bg1"/>
                </a:solidFill>
                <a:latin typeface="Arial" panose="020B0604020202020204" pitchFamily="34" charset="0"/>
                <a:cs typeface="Arial" panose="020B0604020202020204" pitchFamily="34" charset="0"/>
              </a:rPr>
              <a:t>La parte quarta disciplina la gestione dei rifiuti e la bonifica dei siti inquinati, prevedendo misure volte a proteggere l'ambiente e la salute umana</a:t>
            </a:r>
            <a:r>
              <a:rPr lang="it-IT" sz="1750" dirty="0">
                <a:solidFill>
                  <a:srgbClr val="FFFF00"/>
                </a:solidFill>
                <a:latin typeface="Arial" panose="020B0604020202020204" pitchFamily="34" charset="0"/>
                <a:cs typeface="Arial" panose="020B0604020202020204" pitchFamily="34" charset="0"/>
              </a:rPr>
              <a:t>, evitando o riducendo la produzione di rifiuti, gli impatti negativi della produzione e della gestione dei rifiuti, riducendo gli impatti complessivi dell'uso delle risorse e migliorandone l'efficacia e l'efficienza </a:t>
            </a:r>
            <a:r>
              <a:rPr lang="it-IT" sz="1750" dirty="0">
                <a:solidFill>
                  <a:schemeClr val="bg1"/>
                </a:solidFill>
                <a:latin typeface="Arial" panose="020B0604020202020204" pitchFamily="34" charset="0"/>
                <a:cs typeface="Arial" panose="020B0604020202020204" pitchFamily="34" charset="0"/>
              </a:rPr>
              <a:t>che costituiscono elementi fondamentali per il passaggio a un'economia circolare e per assicurare la competitività a lungo termine dell'Unione.</a:t>
            </a:r>
          </a:p>
          <a:p>
            <a:pPr algn="just"/>
            <a:r>
              <a:rPr lang="it-IT" sz="1750" dirty="0">
                <a:solidFill>
                  <a:schemeClr val="bg1"/>
                </a:solidFill>
                <a:latin typeface="Arial" panose="020B0604020202020204" pitchFamily="34" charset="0"/>
                <a:cs typeface="Arial" panose="020B0604020202020204" pitchFamily="34" charset="0"/>
              </a:rPr>
              <a:t>La gestione dei rifiuti costituisce attività di pubblico interesse. </a:t>
            </a:r>
          </a:p>
          <a:p>
            <a:pPr algn="just"/>
            <a:r>
              <a:rPr lang="it-IT" sz="1750" dirty="0">
                <a:solidFill>
                  <a:schemeClr val="bg1"/>
                </a:solidFill>
                <a:latin typeface="Arial" panose="020B0604020202020204" pitchFamily="34" charset="0"/>
                <a:cs typeface="Arial" panose="020B0604020202020204" pitchFamily="34" charset="0"/>
              </a:rPr>
              <a:t>I rifiuti sono gestiti senza pericolo per la salute dell'uomo e senza usare procedimenti o metodi che potrebbero recare pregiudizio all'ambiente e, in particolare: </a:t>
            </a:r>
          </a:p>
          <a:p>
            <a:pPr marL="342900" indent="-342900" algn="just">
              <a:buAutoNum type="alphaLcParenR"/>
            </a:pPr>
            <a:r>
              <a:rPr lang="it-IT" sz="1750" dirty="0">
                <a:solidFill>
                  <a:schemeClr val="bg1"/>
                </a:solidFill>
                <a:latin typeface="Arial" panose="020B0604020202020204" pitchFamily="34" charset="0"/>
                <a:cs typeface="Arial" panose="020B0604020202020204" pitchFamily="34" charset="0"/>
              </a:rPr>
              <a:t>senza determinare rischi per l'acqua, l'aria, il suolo, nonché per la fauna e la flora; </a:t>
            </a:r>
          </a:p>
          <a:p>
            <a:pPr marL="342900" indent="-342900" algn="just">
              <a:buAutoNum type="alphaLcParenR"/>
            </a:pPr>
            <a:r>
              <a:rPr lang="it-IT" sz="1750" dirty="0">
                <a:solidFill>
                  <a:schemeClr val="bg1"/>
                </a:solidFill>
                <a:latin typeface="Arial" panose="020B0604020202020204" pitchFamily="34" charset="0"/>
                <a:cs typeface="Arial" panose="020B0604020202020204" pitchFamily="34" charset="0"/>
              </a:rPr>
              <a:t>senza causare inconvenienti da rumori o odori; </a:t>
            </a:r>
          </a:p>
          <a:p>
            <a:pPr marL="342900" indent="-342900" algn="just">
              <a:buAutoNum type="alphaLcParenR"/>
            </a:pPr>
            <a:r>
              <a:rPr lang="it-IT" sz="1750" dirty="0">
                <a:solidFill>
                  <a:schemeClr val="bg1"/>
                </a:solidFill>
                <a:latin typeface="Arial" panose="020B0604020202020204" pitchFamily="34" charset="0"/>
                <a:cs typeface="Arial" panose="020B0604020202020204" pitchFamily="34" charset="0"/>
              </a:rPr>
              <a:t>senza danneggiare il paesaggio e i siti di particolare interesse, tutelati in base alla normativa vigente. </a:t>
            </a:r>
          </a:p>
          <a:p>
            <a:pPr algn="just"/>
            <a:endParaRPr lang="it-IT" sz="17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053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C7D4E25-89D0-4E85-AA6C-CC7A5ADD4DF1}"/>
              </a:ext>
            </a:extLst>
          </p:cNvPr>
          <p:cNvSpPr txBox="1"/>
          <p:nvPr/>
        </p:nvSpPr>
        <p:spPr>
          <a:xfrm>
            <a:off x="3203848" y="1052736"/>
            <a:ext cx="4968552" cy="369332"/>
          </a:xfrm>
          <a:prstGeom prst="rect">
            <a:avLst/>
          </a:prstGeom>
          <a:noFill/>
        </p:spPr>
        <p:txBody>
          <a:bodyPr wrap="square">
            <a:spAutoFit/>
          </a:bodyPr>
          <a:lstStyle/>
          <a:p>
            <a:r>
              <a:rPr lang="it-IT" dirty="0">
                <a:solidFill>
                  <a:schemeClr val="bg1"/>
                </a:solidFill>
                <a:latin typeface="Arial" panose="020B0604020202020204" pitchFamily="34" charset="0"/>
                <a:cs typeface="Arial" panose="020B0604020202020204" pitchFamily="34" charset="0"/>
              </a:rPr>
              <a:t>Articolo 178 - Principi</a:t>
            </a:r>
          </a:p>
        </p:txBody>
      </p:sp>
      <p:sp>
        <p:nvSpPr>
          <p:cNvPr id="7" name="CasellaDiTesto 6">
            <a:extLst>
              <a:ext uri="{FF2B5EF4-FFF2-40B4-BE49-F238E27FC236}">
                <a16:creationId xmlns:a16="http://schemas.microsoft.com/office/drawing/2014/main" id="{D6DBF5CB-3108-4CE5-B777-5D8B7EB9E9BC}"/>
              </a:ext>
            </a:extLst>
          </p:cNvPr>
          <p:cNvSpPr txBox="1"/>
          <p:nvPr/>
        </p:nvSpPr>
        <p:spPr>
          <a:xfrm>
            <a:off x="467544" y="1720840"/>
            <a:ext cx="7992888" cy="3365024"/>
          </a:xfrm>
          <a:prstGeom prst="rect">
            <a:avLst/>
          </a:prstGeom>
          <a:noFill/>
        </p:spPr>
        <p:txBody>
          <a:bodyPr wrap="square">
            <a:spAutoFit/>
          </a:bodyPr>
          <a:lstStyle/>
          <a:p>
            <a:pPr algn="just">
              <a:lnSpc>
                <a:spcPct val="150000"/>
              </a:lnSpc>
            </a:pPr>
            <a:r>
              <a:rPr lang="it-IT" dirty="0">
                <a:solidFill>
                  <a:schemeClr val="bg1"/>
                </a:solidFill>
                <a:latin typeface="Arial" panose="020B0604020202020204" pitchFamily="34" charset="0"/>
                <a:cs typeface="Arial" panose="020B0604020202020204" pitchFamily="34" charset="0"/>
              </a:rPr>
              <a:t>La gestione dei rifiuti è effettuata conformemente ai principi di precauzione, di prevenzione, di sostenibilità, di proporzionalità, di responsabilizzazione e di cooperazione di tutti i soggetti coinvolti </a:t>
            </a:r>
            <a:r>
              <a:rPr lang="it-IT" dirty="0">
                <a:solidFill>
                  <a:srgbClr val="FFFF00"/>
                </a:solidFill>
                <a:latin typeface="Arial" panose="020B0604020202020204" pitchFamily="34" charset="0"/>
                <a:cs typeface="Arial" panose="020B0604020202020204" pitchFamily="34" charset="0"/>
              </a:rPr>
              <a:t>nella produzione, nella distribuzione, nell'utilizzo e nel consumo di beni</a:t>
            </a:r>
            <a:r>
              <a:rPr lang="it-IT" dirty="0">
                <a:solidFill>
                  <a:schemeClr val="bg1"/>
                </a:solidFill>
                <a:latin typeface="Arial" panose="020B0604020202020204" pitchFamily="34" charset="0"/>
                <a:cs typeface="Arial" panose="020B0604020202020204" pitchFamily="34" charset="0"/>
              </a:rPr>
              <a:t> </a:t>
            </a:r>
            <a:r>
              <a:rPr lang="it-IT" dirty="0">
                <a:solidFill>
                  <a:srgbClr val="FFFF00"/>
                </a:solidFill>
                <a:latin typeface="Arial" panose="020B0604020202020204" pitchFamily="34" charset="0"/>
                <a:cs typeface="Arial" panose="020B0604020202020204" pitchFamily="34" charset="0"/>
              </a:rPr>
              <a:t>da cui originano i rifiuti, nonché del principio chi inquina paga. </a:t>
            </a:r>
            <a:r>
              <a:rPr lang="it-IT" dirty="0">
                <a:solidFill>
                  <a:schemeClr val="bg1"/>
                </a:solidFill>
                <a:latin typeface="Arial" panose="020B0604020202020204" pitchFamily="34" charset="0"/>
                <a:cs typeface="Arial" panose="020B0604020202020204" pitchFamily="34" charset="0"/>
              </a:rPr>
              <a:t>A tale fine la gestione dei rifiuti è effettuata secondo criteri di efficacia, efficienza, economicità, trasparenza, fattibilità tecnica ed economica, nonché nel rispetto delle norme vigenti in materia di partecipazione e di accesso alle informazioni ambientali.</a:t>
            </a:r>
          </a:p>
        </p:txBody>
      </p:sp>
    </p:spTree>
    <p:extLst>
      <p:ext uri="{BB962C8B-B14F-4D97-AF65-F5344CB8AC3E}">
        <p14:creationId xmlns:p14="http://schemas.microsoft.com/office/powerpoint/2010/main" val="938968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C7D4E25-89D0-4E85-AA6C-CC7A5ADD4DF1}"/>
              </a:ext>
            </a:extLst>
          </p:cNvPr>
          <p:cNvSpPr txBox="1"/>
          <p:nvPr/>
        </p:nvSpPr>
        <p:spPr>
          <a:xfrm>
            <a:off x="179512" y="764704"/>
            <a:ext cx="8784976" cy="646331"/>
          </a:xfrm>
          <a:prstGeom prst="rect">
            <a:avLst/>
          </a:prstGeom>
          <a:noFill/>
        </p:spPr>
        <p:txBody>
          <a:bodyPr wrap="square">
            <a:spAutoFit/>
          </a:bodyPr>
          <a:lstStyle/>
          <a:p>
            <a:pPr algn="ctr"/>
            <a:r>
              <a:rPr lang="it-IT" dirty="0">
                <a:solidFill>
                  <a:schemeClr val="bg1"/>
                </a:solidFill>
                <a:latin typeface="Arial" panose="020B0604020202020204" pitchFamily="34" charset="0"/>
                <a:cs typeface="Arial" panose="020B0604020202020204" pitchFamily="34" charset="0"/>
              </a:rPr>
              <a:t>Articolo 178-bis e 178-ter </a:t>
            </a:r>
          </a:p>
          <a:p>
            <a:pPr algn="ctr"/>
            <a:r>
              <a:rPr lang="it-IT" dirty="0">
                <a:solidFill>
                  <a:schemeClr val="bg1"/>
                </a:solidFill>
                <a:latin typeface="Arial" panose="020B0604020202020204" pitchFamily="34" charset="0"/>
                <a:cs typeface="Arial" panose="020B0604020202020204" pitchFamily="34" charset="0"/>
              </a:rPr>
              <a:t>Responsabilità estesa del produttore</a:t>
            </a:r>
          </a:p>
        </p:txBody>
      </p:sp>
      <p:sp>
        <p:nvSpPr>
          <p:cNvPr id="7" name="CasellaDiTesto 6">
            <a:extLst>
              <a:ext uri="{FF2B5EF4-FFF2-40B4-BE49-F238E27FC236}">
                <a16:creationId xmlns:a16="http://schemas.microsoft.com/office/drawing/2014/main" id="{D6DBF5CB-3108-4CE5-B777-5D8B7EB9E9BC}"/>
              </a:ext>
            </a:extLst>
          </p:cNvPr>
          <p:cNvSpPr txBox="1"/>
          <p:nvPr/>
        </p:nvSpPr>
        <p:spPr>
          <a:xfrm>
            <a:off x="395536" y="1745302"/>
            <a:ext cx="7992888" cy="2949525"/>
          </a:xfrm>
          <a:prstGeom prst="rect">
            <a:avLst/>
          </a:prstGeom>
          <a:noFill/>
        </p:spPr>
        <p:txBody>
          <a:bodyPr wrap="square">
            <a:spAutoFit/>
          </a:bodyPr>
          <a:lstStyle/>
          <a:p>
            <a:pPr algn="just">
              <a:lnSpc>
                <a:spcPct val="150000"/>
              </a:lnSpc>
            </a:pPr>
            <a:r>
              <a:rPr lang="it-IT" dirty="0">
                <a:solidFill>
                  <a:schemeClr val="bg1"/>
                </a:solidFill>
                <a:latin typeface="Arial" panose="020B0604020202020204" pitchFamily="34" charset="0"/>
                <a:cs typeface="Arial" panose="020B0604020202020204" pitchFamily="34" charset="0"/>
              </a:rPr>
              <a:t>Una serie di misure adottate dagli Stati membri volte ad assicurare che ai </a:t>
            </a:r>
            <a:r>
              <a:rPr lang="it-IT" dirty="0">
                <a:solidFill>
                  <a:srgbClr val="FFFF00"/>
                </a:solidFill>
                <a:latin typeface="Arial" panose="020B0604020202020204" pitchFamily="34" charset="0"/>
                <a:cs typeface="Arial" panose="020B0604020202020204" pitchFamily="34" charset="0"/>
              </a:rPr>
              <a:t>produttori di prodotti (qualsiasi persona fisica o giuridica che professionalmente sviluppi, fabbrichi, trasformi, tratti, venda o importi prodotti) </a:t>
            </a:r>
            <a:r>
              <a:rPr lang="it-IT" dirty="0">
                <a:solidFill>
                  <a:schemeClr val="bg1"/>
                </a:solidFill>
                <a:latin typeface="Arial" panose="020B0604020202020204" pitchFamily="34" charset="0"/>
                <a:cs typeface="Arial" panose="020B0604020202020204" pitchFamily="34" charset="0"/>
              </a:rPr>
              <a:t>spetti la responsabilità finanziaria o la responsabilità finanziaria e organizzativa della gestione della fase del ciclo di vita in cui il prodotto diventa un rifiuto al fine di rafforzare il riutilizzo, la prevenzione, il riciclaggio e il recupero dei rifiuti.</a:t>
            </a:r>
          </a:p>
        </p:txBody>
      </p:sp>
    </p:spTree>
    <p:extLst>
      <p:ext uri="{BB962C8B-B14F-4D97-AF65-F5344CB8AC3E}">
        <p14:creationId xmlns:p14="http://schemas.microsoft.com/office/powerpoint/2010/main" val="2683620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C7D4E25-89D0-4E85-AA6C-CC7A5ADD4DF1}"/>
              </a:ext>
            </a:extLst>
          </p:cNvPr>
          <p:cNvSpPr txBox="1"/>
          <p:nvPr/>
        </p:nvSpPr>
        <p:spPr>
          <a:xfrm>
            <a:off x="179512" y="764704"/>
            <a:ext cx="8784976" cy="369332"/>
          </a:xfrm>
          <a:prstGeom prst="rect">
            <a:avLst/>
          </a:prstGeom>
          <a:noFill/>
        </p:spPr>
        <p:txBody>
          <a:bodyPr wrap="square">
            <a:spAutoFit/>
          </a:bodyPr>
          <a:lstStyle/>
          <a:p>
            <a:pPr algn="ctr"/>
            <a:r>
              <a:rPr lang="it-IT" dirty="0">
                <a:solidFill>
                  <a:schemeClr val="bg1"/>
                </a:solidFill>
                <a:latin typeface="Arial" panose="020B0604020202020204" pitchFamily="34" charset="0"/>
                <a:cs typeface="Arial" panose="020B0604020202020204" pitchFamily="34" charset="0"/>
              </a:rPr>
              <a:t>Articolo 179 - Criteri di priorità nella gestione dei rifiuti</a:t>
            </a:r>
          </a:p>
        </p:txBody>
      </p:sp>
      <p:sp>
        <p:nvSpPr>
          <p:cNvPr id="7" name="CasellaDiTesto 6">
            <a:extLst>
              <a:ext uri="{FF2B5EF4-FFF2-40B4-BE49-F238E27FC236}">
                <a16:creationId xmlns:a16="http://schemas.microsoft.com/office/drawing/2014/main" id="{D6DBF5CB-3108-4CE5-B777-5D8B7EB9E9BC}"/>
              </a:ext>
            </a:extLst>
          </p:cNvPr>
          <p:cNvSpPr txBox="1"/>
          <p:nvPr/>
        </p:nvSpPr>
        <p:spPr>
          <a:xfrm>
            <a:off x="251520" y="1160139"/>
            <a:ext cx="8496944" cy="1754326"/>
          </a:xfrm>
          <a:prstGeom prst="rect">
            <a:avLst/>
          </a:prstGeom>
          <a:noFill/>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La gestione dei rifiuti avviene nel rispetto della seguente gerarchia: </a:t>
            </a:r>
          </a:p>
          <a:p>
            <a:pPr marL="342900" indent="-342900" algn="just">
              <a:buAutoNum type="alphaLcParenR"/>
            </a:pPr>
            <a:r>
              <a:rPr lang="it-IT" dirty="0">
                <a:solidFill>
                  <a:schemeClr val="bg1"/>
                </a:solidFill>
                <a:latin typeface="Arial" panose="020B0604020202020204" pitchFamily="34" charset="0"/>
                <a:cs typeface="Arial" panose="020B0604020202020204" pitchFamily="34" charset="0"/>
              </a:rPr>
              <a:t>prevenzione; </a:t>
            </a:r>
          </a:p>
          <a:p>
            <a:pPr marL="342900" indent="-342900" algn="just">
              <a:buAutoNum type="alphaLcParenR"/>
            </a:pPr>
            <a:r>
              <a:rPr lang="it-IT" dirty="0">
                <a:solidFill>
                  <a:schemeClr val="bg1"/>
                </a:solidFill>
                <a:latin typeface="Arial" panose="020B0604020202020204" pitchFamily="34" charset="0"/>
                <a:cs typeface="Arial" panose="020B0604020202020204" pitchFamily="34" charset="0"/>
              </a:rPr>
              <a:t>riuso; </a:t>
            </a:r>
          </a:p>
          <a:p>
            <a:pPr marL="342900" indent="-342900" algn="just">
              <a:buAutoNum type="alphaLcParenR"/>
            </a:pPr>
            <a:r>
              <a:rPr lang="it-IT" dirty="0">
                <a:solidFill>
                  <a:schemeClr val="bg1"/>
                </a:solidFill>
                <a:latin typeface="Arial" panose="020B0604020202020204" pitchFamily="34" charset="0"/>
                <a:cs typeface="Arial" panose="020B0604020202020204" pitchFamily="34" charset="0"/>
              </a:rPr>
              <a:t>riciclo; </a:t>
            </a:r>
          </a:p>
          <a:p>
            <a:pPr marL="342900" indent="-342900" algn="just">
              <a:buAutoNum type="alphaLcParenR"/>
            </a:pPr>
            <a:r>
              <a:rPr lang="it-IT" dirty="0">
                <a:solidFill>
                  <a:schemeClr val="bg1"/>
                </a:solidFill>
                <a:latin typeface="Arial" panose="020B0604020202020204" pitchFamily="34" charset="0"/>
                <a:cs typeface="Arial" panose="020B0604020202020204" pitchFamily="34" charset="0"/>
              </a:rPr>
              <a:t>recupero; </a:t>
            </a:r>
          </a:p>
          <a:p>
            <a:pPr marL="342900" indent="-342900" algn="just">
              <a:buAutoNum type="alphaLcParenR"/>
            </a:pPr>
            <a:r>
              <a:rPr lang="it-IT" dirty="0">
                <a:solidFill>
                  <a:schemeClr val="bg1"/>
                </a:solidFill>
                <a:latin typeface="Arial" panose="020B0604020202020204" pitchFamily="34" charset="0"/>
                <a:cs typeface="Arial" panose="020B0604020202020204" pitchFamily="34" charset="0"/>
              </a:rPr>
              <a:t>smaltimento. </a:t>
            </a:r>
          </a:p>
        </p:txBody>
      </p:sp>
      <p:pic>
        <p:nvPicPr>
          <p:cNvPr id="1026" name="Picture 2" descr="Piramide gerarchia dei rifiuti ">
            <a:extLst>
              <a:ext uri="{FF2B5EF4-FFF2-40B4-BE49-F238E27FC236}">
                <a16:creationId xmlns:a16="http://schemas.microsoft.com/office/drawing/2014/main" id="{725F3587-8427-4C86-AE03-39297FAB5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700808"/>
            <a:ext cx="3762747" cy="399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70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C7D4E25-89D0-4E85-AA6C-CC7A5ADD4DF1}"/>
              </a:ext>
            </a:extLst>
          </p:cNvPr>
          <p:cNvSpPr txBox="1"/>
          <p:nvPr/>
        </p:nvSpPr>
        <p:spPr>
          <a:xfrm>
            <a:off x="179512" y="764704"/>
            <a:ext cx="8784976" cy="369332"/>
          </a:xfrm>
          <a:prstGeom prst="rect">
            <a:avLst/>
          </a:prstGeom>
          <a:noFill/>
        </p:spPr>
        <p:txBody>
          <a:bodyPr wrap="square">
            <a:spAutoFit/>
          </a:bodyPr>
          <a:lstStyle/>
          <a:p>
            <a:pPr algn="ctr"/>
            <a:r>
              <a:rPr lang="it-IT" dirty="0">
                <a:solidFill>
                  <a:schemeClr val="bg1"/>
                </a:solidFill>
                <a:latin typeface="Arial" panose="020B0604020202020204" pitchFamily="34" charset="0"/>
                <a:cs typeface="Arial" panose="020B0604020202020204" pitchFamily="34" charset="0"/>
              </a:rPr>
              <a:t>Articolo 183 - Definizioni</a:t>
            </a:r>
          </a:p>
        </p:txBody>
      </p:sp>
      <p:sp>
        <p:nvSpPr>
          <p:cNvPr id="5" name="Rettangolo 4">
            <a:extLst>
              <a:ext uri="{FF2B5EF4-FFF2-40B4-BE49-F238E27FC236}">
                <a16:creationId xmlns:a16="http://schemas.microsoft.com/office/drawing/2014/main" id="{DA855907-D7C7-461E-BCC1-CE8380DF92A5}"/>
              </a:ext>
            </a:extLst>
          </p:cNvPr>
          <p:cNvSpPr/>
          <p:nvPr/>
        </p:nvSpPr>
        <p:spPr>
          <a:xfrm>
            <a:off x="330424" y="1770118"/>
            <a:ext cx="8208912" cy="3139321"/>
          </a:xfrm>
          <a:prstGeom prst="rect">
            <a:avLst/>
          </a:prstGeom>
        </p:spPr>
        <p:txBody>
          <a:bodyPr wrap="square">
            <a:spAutoFit/>
          </a:bodyPr>
          <a:lstStyle/>
          <a:p>
            <a:pPr algn="just" eaLnBrk="0" fontAlgn="base" hangingPunct="0">
              <a:spcBef>
                <a:spcPct val="0"/>
              </a:spcBef>
              <a:spcAft>
                <a:spcPct val="0"/>
              </a:spcAft>
            </a:pPr>
            <a:r>
              <a:rPr lang="it-IT" dirty="0">
                <a:solidFill>
                  <a:schemeClr val="bg1"/>
                </a:solidFill>
                <a:latin typeface="Arial" panose="020B0604020202020204" pitchFamily="34" charset="0"/>
                <a:cs typeface="Arial" panose="020B0604020202020204" pitchFamily="34" charset="0"/>
              </a:rPr>
              <a:t>Per rifiuto si intende </a:t>
            </a:r>
            <a:r>
              <a:rPr lang="it-IT" b="1" dirty="0">
                <a:solidFill>
                  <a:schemeClr val="bg1"/>
                </a:solidFill>
                <a:latin typeface="Arial" panose="020B0604020202020204" pitchFamily="34" charset="0"/>
                <a:cs typeface="Arial" panose="020B0604020202020204" pitchFamily="34" charset="0"/>
              </a:rPr>
              <a:t>qualsiasi sostanza od oggetto di cui il detentore si disfi o abbia l’intenzione o abbia l'obbligo di disfarsi.</a:t>
            </a:r>
          </a:p>
          <a:p>
            <a:pPr algn="just" eaLnBrk="0" fontAlgn="base" hangingPunct="0">
              <a:spcBef>
                <a:spcPct val="0"/>
              </a:spcBef>
              <a:spcAft>
                <a:spcPct val="0"/>
              </a:spcAft>
            </a:pPr>
            <a:endParaRPr lang="it-IT" dirty="0">
              <a:solidFill>
                <a:schemeClr val="bg1"/>
              </a:solidFill>
              <a:latin typeface="Arial" panose="020B0604020202020204" pitchFamily="34" charset="0"/>
              <a:cs typeface="Arial" panose="020B0604020202020204" pitchFamily="34" charset="0"/>
            </a:endParaRPr>
          </a:p>
          <a:p>
            <a:pPr algn="just" eaLnBrk="0" fontAlgn="base" hangingPunct="0">
              <a:spcBef>
                <a:spcPct val="0"/>
              </a:spcBef>
              <a:spcAft>
                <a:spcPct val="0"/>
              </a:spcAft>
            </a:pPr>
            <a:r>
              <a:rPr lang="it-IT" dirty="0">
                <a:solidFill>
                  <a:schemeClr val="bg1"/>
                </a:solidFill>
                <a:latin typeface="Arial" panose="020B0604020202020204" pitchFamily="34" charset="0"/>
                <a:cs typeface="Arial" panose="020B0604020202020204" pitchFamily="34" charset="0"/>
              </a:rPr>
              <a:t>Si tratta di una definizione molto generica, da valutare caso per caso ed i cui contorni sono stati meglio definiti dalla giurisprudenza.</a:t>
            </a:r>
          </a:p>
          <a:p>
            <a:pPr algn="just" eaLnBrk="0" fontAlgn="base" hangingPunct="0">
              <a:spcBef>
                <a:spcPct val="0"/>
              </a:spcBef>
              <a:spcAft>
                <a:spcPct val="0"/>
              </a:spcAft>
            </a:pPr>
            <a:endParaRPr lang="it-IT" dirty="0">
              <a:solidFill>
                <a:schemeClr val="bg1"/>
              </a:solidFill>
              <a:latin typeface="Arial" panose="020B0604020202020204" pitchFamily="34" charset="0"/>
              <a:cs typeface="Arial" panose="020B0604020202020204" pitchFamily="34" charset="0"/>
            </a:endParaRPr>
          </a:p>
          <a:p>
            <a:pPr algn="just" eaLnBrk="0" fontAlgn="base" hangingPunct="0">
              <a:spcBef>
                <a:spcPct val="0"/>
              </a:spcBef>
              <a:spcAft>
                <a:spcPct val="0"/>
              </a:spcAft>
            </a:pPr>
            <a:r>
              <a:rPr lang="it-IT" dirty="0">
                <a:solidFill>
                  <a:schemeClr val="bg1"/>
                </a:solidFill>
                <a:latin typeface="Arial" panose="020B0604020202020204" pitchFamily="34" charset="0"/>
                <a:cs typeface="Arial" panose="020B0604020202020204" pitchFamily="34" charset="0"/>
              </a:rPr>
              <a:t>In sostanza, la Corte europea ritiene determinante, per chiarire l'ambito di "rifiuto" il richiamo al principio di precauzione, suggerendo una interpretazione estensiva del termine onde escluderne solo le sostanze o gli oggetti che, </a:t>
            </a:r>
            <a:r>
              <a:rPr lang="it-IT" b="1" dirty="0">
                <a:solidFill>
                  <a:schemeClr val="bg1"/>
                </a:solidFill>
                <a:latin typeface="Arial" panose="020B0604020202020204" pitchFamily="34" charset="0"/>
                <a:cs typeface="Arial" panose="020B0604020202020204" pitchFamily="34" charset="0"/>
              </a:rPr>
              <a:t>con certezza, hanno una loro utilità per il detentore </a:t>
            </a:r>
            <a:r>
              <a:rPr lang="it-IT" dirty="0">
                <a:solidFill>
                  <a:schemeClr val="bg1"/>
                </a:solidFill>
                <a:latin typeface="Arial" panose="020B0604020202020204" pitchFamily="34" charset="0"/>
                <a:cs typeface="Arial" panose="020B0604020202020204" pitchFamily="34" charset="0"/>
              </a:rPr>
              <a:t>(il quale, pertanto, non vuole disfarsene).</a:t>
            </a:r>
          </a:p>
        </p:txBody>
      </p:sp>
      <p:sp>
        <p:nvSpPr>
          <p:cNvPr id="8" name="Rettangolo 7">
            <a:extLst>
              <a:ext uri="{FF2B5EF4-FFF2-40B4-BE49-F238E27FC236}">
                <a16:creationId xmlns:a16="http://schemas.microsoft.com/office/drawing/2014/main" id="{B08816D2-881C-4BFD-A1EC-3EACCE583628}"/>
              </a:ext>
            </a:extLst>
          </p:cNvPr>
          <p:cNvSpPr/>
          <p:nvPr/>
        </p:nvSpPr>
        <p:spPr bwMode="auto">
          <a:xfrm>
            <a:off x="330424" y="1261786"/>
            <a:ext cx="1649288" cy="50405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it-IT" sz="2400" b="1" dirty="0">
                <a:solidFill>
                  <a:schemeClr val="bg1"/>
                </a:solidFill>
                <a:latin typeface="Arial" panose="020B0604020202020204" pitchFamily="34" charset="0"/>
                <a:ea typeface="+mj-ea"/>
                <a:cs typeface="Arial" panose="020B0604020202020204" pitchFamily="34" charset="0"/>
              </a:rPr>
              <a:t>RIFIUTO</a:t>
            </a:r>
          </a:p>
          <a:p>
            <a:pPr algn="just" eaLnBrk="0" fontAlgn="base" hangingPunct="0">
              <a:spcBef>
                <a:spcPct val="0"/>
              </a:spcBef>
              <a:spcAft>
                <a:spcPct val="0"/>
              </a:spcAft>
            </a:pPr>
            <a:endParaRPr lang="it-IT" sz="3200" b="1" spc="300" dirty="0">
              <a:solidFill>
                <a:schemeClr val="bg1"/>
              </a:solidFill>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it-IT"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615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C7D4E25-89D0-4E85-AA6C-CC7A5ADD4DF1}"/>
              </a:ext>
            </a:extLst>
          </p:cNvPr>
          <p:cNvSpPr txBox="1"/>
          <p:nvPr/>
        </p:nvSpPr>
        <p:spPr>
          <a:xfrm>
            <a:off x="179512" y="692696"/>
            <a:ext cx="8784976" cy="369332"/>
          </a:xfrm>
          <a:prstGeom prst="rect">
            <a:avLst/>
          </a:prstGeom>
          <a:noFill/>
        </p:spPr>
        <p:txBody>
          <a:bodyPr wrap="square">
            <a:spAutoFit/>
          </a:bodyPr>
          <a:lstStyle/>
          <a:p>
            <a:pPr algn="ctr"/>
            <a:r>
              <a:rPr lang="it-IT" dirty="0">
                <a:solidFill>
                  <a:schemeClr val="bg1"/>
                </a:solidFill>
                <a:latin typeface="Arial" panose="020B0604020202020204" pitchFamily="34" charset="0"/>
                <a:cs typeface="Arial" panose="020B0604020202020204" pitchFamily="34" charset="0"/>
              </a:rPr>
              <a:t>Articolo 183 - Definizioni</a:t>
            </a:r>
          </a:p>
        </p:txBody>
      </p:sp>
      <p:sp>
        <p:nvSpPr>
          <p:cNvPr id="8" name="Rettangolo 7">
            <a:extLst>
              <a:ext uri="{FF2B5EF4-FFF2-40B4-BE49-F238E27FC236}">
                <a16:creationId xmlns:a16="http://schemas.microsoft.com/office/drawing/2014/main" id="{B08816D2-881C-4BFD-A1EC-3EACCE583628}"/>
              </a:ext>
            </a:extLst>
          </p:cNvPr>
          <p:cNvSpPr/>
          <p:nvPr/>
        </p:nvSpPr>
        <p:spPr bwMode="auto">
          <a:xfrm>
            <a:off x="330424" y="910175"/>
            <a:ext cx="8634064" cy="101508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it-IT" sz="2000" b="1" dirty="0">
                <a:solidFill>
                  <a:schemeClr val="bg1"/>
                </a:solidFill>
                <a:latin typeface="Arial" panose="020B0604020202020204" pitchFamily="34" charset="0"/>
                <a:ea typeface="+mj-ea"/>
                <a:cs typeface="Arial" panose="020B0604020202020204" pitchFamily="34" charset="0"/>
              </a:rPr>
              <a:t>RIFIUTO PERICOLOSO</a:t>
            </a:r>
          </a:p>
          <a:p>
            <a:pPr algn="just" fontAlgn="base">
              <a:spcBef>
                <a:spcPct val="0"/>
              </a:spcBef>
              <a:spcAft>
                <a:spcPct val="0"/>
              </a:spcAft>
            </a:pPr>
            <a:r>
              <a:rPr lang="it-IT" dirty="0">
                <a:solidFill>
                  <a:schemeClr val="bg1"/>
                </a:solidFill>
                <a:latin typeface="Arial" panose="020B0604020202020204" pitchFamily="34" charset="0"/>
                <a:ea typeface="+mj-ea"/>
                <a:cs typeface="Arial" panose="020B0604020202020204" pitchFamily="34" charset="0"/>
              </a:rPr>
              <a:t>Rifiuto che presenta una o più caratteristiche di cui </a:t>
            </a:r>
            <a:r>
              <a:rPr lang="it-IT" dirty="0">
                <a:solidFill>
                  <a:srgbClr val="FFFF00"/>
                </a:solidFill>
                <a:latin typeface="Arial" panose="020B0604020202020204" pitchFamily="34" charset="0"/>
                <a:ea typeface="+mj-ea"/>
                <a:cs typeface="Arial" panose="020B0604020202020204" pitchFamily="34" charset="0"/>
              </a:rPr>
              <a:t>all'allegato I </a:t>
            </a:r>
            <a:r>
              <a:rPr lang="it-IT" dirty="0">
                <a:solidFill>
                  <a:schemeClr val="bg1"/>
                </a:solidFill>
                <a:latin typeface="Arial" panose="020B0604020202020204" pitchFamily="34" charset="0"/>
                <a:ea typeface="+mj-ea"/>
                <a:cs typeface="Arial" panose="020B0604020202020204" pitchFamily="34" charset="0"/>
              </a:rPr>
              <a:t>della parte quarta del </a:t>
            </a:r>
            <a:r>
              <a:rPr lang="it-IT" dirty="0" err="1">
                <a:solidFill>
                  <a:schemeClr val="bg1"/>
                </a:solidFill>
                <a:latin typeface="Arial" panose="020B0604020202020204" pitchFamily="34" charset="0"/>
                <a:ea typeface="+mj-ea"/>
                <a:cs typeface="Arial" panose="020B0604020202020204" pitchFamily="34" charset="0"/>
              </a:rPr>
              <a:t>D.Lgs</a:t>
            </a:r>
            <a:r>
              <a:rPr lang="it-IT" dirty="0">
                <a:solidFill>
                  <a:schemeClr val="bg1"/>
                </a:solidFill>
                <a:latin typeface="Arial" panose="020B0604020202020204" pitchFamily="34" charset="0"/>
                <a:ea typeface="+mj-ea"/>
                <a:cs typeface="Arial" panose="020B0604020202020204" pitchFamily="34" charset="0"/>
              </a:rPr>
              <a:t> 152/2006.</a:t>
            </a:r>
          </a:p>
          <a:p>
            <a:pPr algn="just" fontAlgn="base">
              <a:spcBef>
                <a:spcPct val="0"/>
              </a:spcBef>
              <a:spcAft>
                <a:spcPct val="0"/>
              </a:spcAft>
            </a:pPr>
            <a:endParaRPr lang="it-IT" sz="2400" b="1" dirty="0">
              <a:solidFill>
                <a:schemeClr val="bg1"/>
              </a:solidFill>
              <a:latin typeface="Arial" panose="020B0604020202020204" pitchFamily="34" charset="0"/>
              <a:cs typeface="Arial" panose="020B0604020202020204" pitchFamily="34" charset="0"/>
            </a:endParaRPr>
          </a:p>
          <a:p>
            <a:pPr algn="just" fontAlgn="base">
              <a:spcBef>
                <a:spcPct val="0"/>
              </a:spcBef>
              <a:spcAft>
                <a:spcPct val="0"/>
              </a:spcAft>
            </a:pPr>
            <a:r>
              <a:rPr lang="it-IT" sz="1400" dirty="0">
                <a:solidFill>
                  <a:srgbClr val="FFFF00"/>
                </a:solidFill>
                <a:latin typeface="Arial" panose="020B0604020202020204" pitchFamily="34" charset="0"/>
                <a:cs typeface="Arial" panose="020B0604020202020204" pitchFamily="34" charset="0"/>
              </a:rPr>
              <a:t>Modificato dal 01.06.2015</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1     Esplosivo</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2     Comburente</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3     Infiammabile</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4     Irritante - Irritazione cutanea e lesioni oculari</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5     Tossicità specifica per organi bersaglio (STOT)/ Tossicità in caso di respirazione</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6     Tossicità acuta</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7     Cancerogeno</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8     Corrosivo</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9     Infettivo</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10   Tossico per la riproduzione</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11   Mutageno</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12   Liberazione di gas a tossicità acuta</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13   Sensibilizzante</a:t>
            </a: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14   </a:t>
            </a:r>
            <a:r>
              <a:rPr lang="it-IT" sz="1400" dirty="0" err="1">
                <a:solidFill>
                  <a:schemeClr val="bg1"/>
                </a:solidFill>
                <a:latin typeface="Arial" panose="020B0604020202020204" pitchFamily="34" charset="0"/>
                <a:cs typeface="Arial" panose="020B0604020202020204" pitchFamily="34" charset="0"/>
              </a:rPr>
              <a:t>Ecotossico</a:t>
            </a:r>
            <a:endParaRPr lang="it-IT" sz="1400" dirty="0">
              <a:solidFill>
                <a:schemeClr val="bg1"/>
              </a:solidFill>
              <a:latin typeface="Arial" panose="020B0604020202020204" pitchFamily="34" charset="0"/>
              <a:cs typeface="Arial" panose="020B0604020202020204" pitchFamily="34" charset="0"/>
            </a:endParaRPr>
          </a:p>
          <a:p>
            <a:pPr algn="just" fontAlgn="base">
              <a:spcBef>
                <a:spcPct val="0"/>
              </a:spcBef>
              <a:spcAft>
                <a:spcPct val="0"/>
              </a:spcAft>
            </a:pPr>
            <a:r>
              <a:rPr lang="it-IT" sz="1400" dirty="0">
                <a:solidFill>
                  <a:schemeClr val="bg1"/>
                </a:solidFill>
                <a:latin typeface="Arial" panose="020B0604020202020204" pitchFamily="34" charset="0"/>
                <a:cs typeface="Arial" panose="020B0604020202020204" pitchFamily="34" charset="0"/>
              </a:rPr>
              <a:t>HP 15   Rifiuto che non possiede direttamente una delle caratteristiche di pericolo summenzionate ma può manifestarla successivamente.</a:t>
            </a:r>
          </a:p>
        </p:txBody>
      </p:sp>
      <p:cxnSp>
        <p:nvCxnSpPr>
          <p:cNvPr id="3" name="Connettore 2 2">
            <a:extLst>
              <a:ext uri="{FF2B5EF4-FFF2-40B4-BE49-F238E27FC236}">
                <a16:creationId xmlns:a16="http://schemas.microsoft.com/office/drawing/2014/main" id="{9B17BAD6-E798-41D6-A9A9-E60609B8C732}"/>
              </a:ext>
            </a:extLst>
          </p:cNvPr>
          <p:cNvCxnSpPr>
            <a:cxnSpLocks/>
          </p:cNvCxnSpPr>
          <p:nvPr/>
        </p:nvCxnSpPr>
        <p:spPr>
          <a:xfrm flipH="1">
            <a:off x="2483768" y="1556792"/>
            <a:ext cx="3744416" cy="72008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082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4963" y="1090588"/>
            <a:ext cx="8640960" cy="1200329"/>
          </a:xfrm>
          <a:prstGeom prst="rect">
            <a:avLst/>
          </a:prstGeom>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È il soggetto la cui attività produce rifiuti e il soggetto al quale sia giuridicamente riferibile detta produzione (produttore iniziale) o chiunque effettui operazioni di pretrattamento, di miscelazione o altre operazioni che hanno modificato la natura o la composizione di detti rifiuti (nuovo produttore).</a:t>
            </a:r>
          </a:p>
        </p:txBody>
      </p:sp>
      <p:sp>
        <p:nvSpPr>
          <p:cNvPr id="4" name="Titolo 1"/>
          <p:cNvSpPr txBox="1">
            <a:spLocks/>
          </p:cNvSpPr>
          <p:nvPr/>
        </p:nvSpPr>
        <p:spPr>
          <a:xfrm>
            <a:off x="224963" y="717461"/>
            <a:ext cx="5544616" cy="42471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PRODUTTORE DI RIFIUTI</a:t>
            </a:r>
            <a:endParaRPr lang="it-IT" sz="2400" dirty="0">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5274DE1E-E4BC-489C-8951-B80F5946F3A4}"/>
              </a:ext>
            </a:extLst>
          </p:cNvPr>
          <p:cNvSpPr txBox="1"/>
          <p:nvPr/>
        </p:nvSpPr>
        <p:spPr>
          <a:xfrm>
            <a:off x="285097" y="3128769"/>
            <a:ext cx="8580826" cy="369332"/>
          </a:xfrm>
          <a:prstGeom prst="rect">
            <a:avLst/>
          </a:prstGeom>
          <a:noFill/>
        </p:spPr>
        <p:txBody>
          <a:bodyPr wrap="square">
            <a:spAutoFit/>
          </a:bodyPr>
          <a:lstStyle/>
          <a:p>
            <a:r>
              <a:rPr lang="it-IT" dirty="0">
                <a:solidFill>
                  <a:schemeClr val="bg1"/>
                </a:solidFill>
                <a:latin typeface="Arial" panose="020B0604020202020204" pitchFamily="34" charset="0"/>
                <a:cs typeface="Arial" panose="020B0604020202020204" pitchFamily="34" charset="0"/>
              </a:rPr>
              <a:t>Il produttore dei rifiuti o la persona fisica o giuridica che ne è in possesso.</a:t>
            </a:r>
          </a:p>
        </p:txBody>
      </p:sp>
      <p:sp>
        <p:nvSpPr>
          <p:cNvPr id="6" name="Titolo 1">
            <a:extLst>
              <a:ext uri="{FF2B5EF4-FFF2-40B4-BE49-F238E27FC236}">
                <a16:creationId xmlns:a16="http://schemas.microsoft.com/office/drawing/2014/main" id="{FF644796-3517-4106-8395-54F08D990232}"/>
              </a:ext>
            </a:extLst>
          </p:cNvPr>
          <p:cNvSpPr txBox="1">
            <a:spLocks/>
          </p:cNvSpPr>
          <p:nvPr/>
        </p:nvSpPr>
        <p:spPr>
          <a:xfrm>
            <a:off x="266919" y="2755642"/>
            <a:ext cx="5544616" cy="42471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DETENTORE DI RIFIUTI</a:t>
            </a:r>
            <a:endParaRPr lang="it-IT" sz="2400" dirty="0">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AD0E0594-EEC0-4DF5-A447-4BD46DF676EA}"/>
              </a:ext>
            </a:extLst>
          </p:cNvPr>
          <p:cNvSpPr txBox="1"/>
          <p:nvPr/>
        </p:nvSpPr>
        <p:spPr>
          <a:xfrm>
            <a:off x="285097" y="4221088"/>
            <a:ext cx="8463367" cy="923330"/>
          </a:xfrm>
          <a:prstGeom prst="rect">
            <a:avLst/>
          </a:prstGeom>
          <a:noFill/>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Qualsiasi impresa che dispone il recupero o lo smaltimento dei rifiuti per conto di terzi, compresi intermediari che non acquisiscono la materiale disponibilità dei rifiuti.</a:t>
            </a:r>
          </a:p>
        </p:txBody>
      </p:sp>
      <p:sp>
        <p:nvSpPr>
          <p:cNvPr id="9" name="Titolo 1">
            <a:extLst>
              <a:ext uri="{FF2B5EF4-FFF2-40B4-BE49-F238E27FC236}">
                <a16:creationId xmlns:a16="http://schemas.microsoft.com/office/drawing/2014/main" id="{9FD4320C-8642-4589-9C55-211EF3A3C1D0}"/>
              </a:ext>
            </a:extLst>
          </p:cNvPr>
          <p:cNvSpPr txBox="1">
            <a:spLocks/>
          </p:cNvSpPr>
          <p:nvPr/>
        </p:nvSpPr>
        <p:spPr>
          <a:xfrm>
            <a:off x="285097" y="3819642"/>
            <a:ext cx="5544616" cy="42471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INTERMEDIARIO</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52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4963" y="1090588"/>
            <a:ext cx="8640960" cy="1200329"/>
          </a:xfrm>
          <a:prstGeom prst="rect">
            <a:avLst/>
          </a:prstGeom>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La raccolta, il trasporto, il recupero, compresa la cernita, e lo smaltimento dei rifiuti, compresi la supervisione di tali operazioni e gli interventi successivi alla chiusura dei siti di smaltimento, nonché le operazioni effettuate in qualità di commerciante o intermediari. </a:t>
            </a:r>
          </a:p>
        </p:txBody>
      </p:sp>
      <p:sp>
        <p:nvSpPr>
          <p:cNvPr id="4" name="Titolo 1"/>
          <p:cNvSpPr txBox="1">
            <a:spLocks/>
          </p:cNvSpPr>
          <p:nvPr/>
        </p:nvSpPr>
        <p:spPr>
          <a:xfrm>
            <a:off x="224963" y="717461"/>
            <a:ext cx="5544616" cy="42471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GESTIONE DEI RIFIUTI</a:t>
            </a:r>
            <a:endParaRPr lang="it-IT" sz="2400" dirty="0">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AD0E0594-EEC0-4DF5-A447-4BD46DF676EA}"/>
              </a:ext>
            </a:extLst>
          </p:cNvPr>
          <p:cNvSpPr txBox="1"/>
          <p:nvPr/>
        </p:nvSpPr>
        <p:spPr>
          <a:xfrm>
            <a:off x="245558" y="2876401"/>
            <a:ext cx="8620364" cy="923330"/>
          </a:xfrm>
          <a:prstGeom prst="rect">
            <a:avLst/>
          </a:prstGeom>
          <a:noFill/>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Il prelievo dei rifiuti, compresi la cernita preliminare e il deposito preliminare alla raccolta, ivi compresa la gestione dei centri di raccolta, ai fini del loro trasporto in un impianto di trattamento. </a:t>
            </a:r>
          </a:p>
        </p:txBody>
      </p:sp>
      <p:sp>
        <p:nvSpPr>
          <p:cNvPr id="9" name="Titolo 1">
            <a:extLst>
              <a:ext uri="{FF2B5EF4-FFF2-40B4-BE49-F238E27FC236}">
                <a16:creationId xmlns:a16="http://schemas.microsoft.com/office/drawing/2014/main" id="{9FD4320C-8642-4589-9C55-211EF3A3C1D0}"/>
              </a:ext>
            </a:extLst>
          </p:cNvPr>
          <p:cNvSpPr txBox="1">
            <a:spLocks/>
          </p:cNvSpPr>
          <p:nvPr/>
        </p:nvSpPr>
        <p:spPr>
          <a:xfrm>
            <a:off x="279997" y="2489079"/>
            <a:ext cx="5544616" cy="42471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RACCOLTA</a:t>
            </a:r>
            <a:endParaRPr lang="it-IT" sz="2400" dirty="0">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A76FAFFE-4CA8-4F53-8769-7993856F5E2A}"/>
              </a:ext>
            </a:extLst>
          </p:cNvPr>
          <p:cNvSpPr txBox="1"/>
          <p:nvPr/>
        </p:nvSpPr>
        <p:spPr>
          <a:xfrm>
            <a:off x="261817" y="4577542"/>
            <a:ext cx="8620365" cy="646331"/>
          </a:xfrm>
          <a:prstGeom prst="rect">
            <a:avLst/>
          </a:prstGeom>
          <a:noFill/>
        </p:spPr>
        <p:txBody>
          <a:bodyPr wrap="square">
            <a:spAutoFit/>
          </a:bodyPr>
          <a:lstStyle/>
          <a:p>
            <a:r>
              <a:rPr lang="it-IT" dirty="0">
                <a:solidFill>
                  <a:schemeClr val="bg1"/>
                </a:solidFill>
                <a:latin typeface="Arial" panose="020B0604020202020204" pitchFamily="34" charset="0"/>
                <a:cs typeface="Arial" panose="020B0604020202020204" pitchFamily="34" charset="0"/>
              </a:rPr>
              <a:t>La raccolta in cui un flusso di rifiuti è tenuto separato in base al tipo ed alla natura dei rifiuti al fine di facilitarne il trattamento specifico.</a:t>
            </a:r>
          </a:p>
        </p:txBody>
      </p:sp>
      <p:sp>
        <p:nvSpPr>
          <p:cNvPr id="12" name="Titolo 1">
            <a:extLst>
              <a:ext uri="{FF2B5EF4-FFF2-40B4-BE49-F238E27FC236}">
                <a16:creationId xmlns:a16="http://schemas.microsoft.com/office/drawing/2014/main" id="{F35B9080-7A2B-49FB-8973-FB4CB5100D5C}"/>
              </a:ext>
            </a:extLst>
          </p:cNvPr>
          <p:cNvSpPr txBox="1">
            <a:spLocks/>
          </p:cNvSpPr>
          <p:nvPr/>
        </p:nvSpPr>
        <p:spPr>
          <a:xfrm>
            <a:off x="260864" y="4210250"/>
            <a:ext cx="5544616" cy="42471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RACCOLTA DIFFERENZIATA</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397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5195" y="879931"/>
            <a:ext cx="8640960" cy="646331"/>
          </a:xfrm>
          <a:prstGeom prst="rect">
            <a:avLst/>
          </a:prstGeom>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Qualsiasi operazione attraverso la quale prodotti o componenti che non sono rifiuti sono reimpiegati per la stessa finalità per la quale erano stati concepiti.</a:t>
            </a:r>
          </a:p>
        </p:txBody>
      </p:sp>
      <p:sp>
        <p:nvSpPr>
          <p:cNvPr id="4" name="Titolo 1"/>
          <p:cNvSpPr txBox="1">
            <a:spLocks/>
          </p:cNvSpPr>
          <p:nvPr/>
        </p:nvSpPr>
        <p:spPr>
          <a:xfrm>
            <a:off x="205396" y="566026"/>
            <a:ext cx="5544616" cy="424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RIUTILIZZO</a:t>
            </a:r>
          </a:p>
        </p:txBody>
      </p:sp>
      <p:sp>
        <p:nvSpPr>
          <p:cNvPr id="15" name="Titolo 1">
            <a:extLst>
              <a:ext uri="{FF2B5EF4-FFF2-40B4-BE49-F238E27FC236}">
                <a16:creationId xmlns:a16="http://schemas.microsoft.com/office/drawing/2014/main" id="{61CA48AF-BA69-4C3E-880E-3961B81D64DE}"/>
              </a:ext>
            </a:extLst>
          </p:cNvPr>
          <p:cNvSpPr txBox="1">
            <a:spLocks/>
          </p:cNvSpPr>
          <p:nvPr/>
        </p:nvSpPr>
        <p:spPr>
          <a:xfrm>
            <a:off x="215195" y="1549368"/>
            <a:ext cx="5544616" cy="424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RECUPERO</a:t>
            </a:r>
          </a:p>
        </p:txBody>
      </p:sp>
      <p:sp>
        <p:nvSpPr>
          <p:cNvPr id="16" name="Rettangolo 15">
            <a:extLst>
              <a:ext uri="{FF2B5EF4-FFF2-40B4-BE49-F238E27FC236}">
                <a16:creationId xmlns:a16="http://schemas.microsoft.com/office/drawing/2014/main" id="{5D004979-50D2-42D5-9C30-0B0F0B491F5C}"/>
              </a:ext>
            </a:extLst>
          </p:cNvPr>
          <p:cNvSpPr/>
          <p:nvPr/>
        </p:nvSpPr>
        <p:spPr>
          <a:xfrm>
            <a:off x="215195" y="1844772"/>
            <a:ext cx="8640960" cy="1477328"/>
          </a:xfrm>
          <a:prstGeom prst="rect">
            <a:avLst/>
          </a:prstGeom>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Qualsiasi operazione il cui principale risultato sia di permettere ai rifiuti di svolgere un ruolo utile, sostituendo altri materiali che sarebbero stati altrimenti utilizzati per assolvere una particolare funzione o di prepararli ad assolvere tale funzione, all'interno dell'impianto o nell'economia in generale. </a:t>
            </a:r>
            <a:r>
              <a:rPr lang="it-IT" dirty="0">
                <a:solidFill>
                  <a:srgbClr val="FFFF00"/>
                </a:solidFill>
                <a:latin typeface="Arial" panose="020B0604020202020204" pitchFamily="34" charset="0"/>
                <a:cs typeface="Arial" panose="020B0604020202020204" pitchFamily="34" charset="0"/>
              </a:rPr>
              <a:t>L'allegato C</a:t>
            </a:r>
            <a:r>
              <a:rPr lang="it-IT" dirty="0">
                <a:solidFill>
                  <a:schemeClr val="bg1"/>
                </a:solidFill>
                <a:latin typeface="Arial" panose="020B0604020202020204" pitchFamily="34" charset="0"/>
                <a:cs typeface="Arial" panose="020B0604020202020204" pitchFamily="34" charset="0"/>
              </a:rPr>
              <a:t> della parte IV del presente decreto riporta un elenco non esaustivo di operazioni di recupero.</a:t>
            </a:r>
          </a:p>
        </p:txBody>
      </p:sp>
      <p:sp>
        <p:nvSpPr>
          <p:cNvPr id="17" name="CasellaDiTesto 16">
            <a:extLst>
              <a:ext uri="{FF2B5EF4-FFF2-40B4-BE49-F238E27FC236}">
                <a16:creationId xmlns:a16="http://schemas.microsoft.com/office/drawing/2014/main" id="{E1396BCA-E746-48CF-8E15-D004A5852EFB}"/>
              </a:ext>
            </a:extLst>
          </p:cNvPr>
          <p:cNvSpPr txBox="1"/>
          <p:nvPr/>
        </p:nvSpPr>
        <p:spPr>
          <a:xfrm>
            <a:off x="205396" y="3300413"/>
            <a:ext cx="8457404" cy="2677656"/>
          </a:xfrm>
          <a:prstGeom prst="rect">
            <a:avLst/>
          </a:prstGeom>
          <a:noFill/>
          <a:ln>
            <a:solidFill>
              <a:srgbClr val="FFFF00"/>
            </a:solidFill>
          </a:ln>
        </p:spPr>
        <p:txBody>
          <a:bodyPr wrap="square" numCol="1">
            <a:spAutoFit/>
          </a:bodyPr>
          <a:lstStyle/>
          <a:p>
            <a:r>
              <a:rPr lang="it-IT" sz="1200" dirty="0">
                <a:solidFill>
                  <a:schemeClr val="bg1"/>
                </a:solidFill>
                <a:latin typeface="Arial" panose="020B0604020202020204" pitchFamily="34" charset="0"/>
                <a:cs typeface="Arial" panose="020B0604020202020204" pitchFamily="34" charset="0"/>
              </a:rPr>
              <a:t>R1 Utilizzazione principale come combustibile o come altro mezzo per produrre energia</a:t>
            </a:r>
          </a:p>
          <a:p>
            <a:r>
              <a:rPr lang="it-IT" sz="1200" dirty="0">
                <a:solidFill>
                  <a:schemeClr val="bg1"/>
                </a:solidFill>
                <a:latin typeface="Arial" panose="020B0604020202020204" pitchFamily="34" charset="0"/>
                <a:cs typeface="Arial" panose="020B0604020202020204" pitchFamily="34" charset="0"/>
              </a:rPr>
              <a:t>R2 Rigenerazione/recupero di solventi</a:t>
            </a:r>
          </a:p>
          <a:p>
            <a:r>
              <a:rPr lang="it-IT" sz="1200" dirty="0">
                <a:solidFill>
                  <a:schemeClr val="bg1"/>
                </a:solidFill>
                <a:latin typeface="Arial" panose="020B0604020202020204" pitchFamily="34" charset="0"/>
                <a:cs typeface="Arial" panose="020B0604020202020204" pitchFamily="34" charset="0"/>
              </a:rPr>
              <a:t>R3 Riciclo/recupero delle sostanze organiche non utilizzate come solventi</a:t>
            </a:r>
          </a:p>
          <a:p>
            <a:r>
              <a:rPr lang="it-IT" sz="1200" dirty="0">
                <a:solidFill>
                  <a:schemeClr val="bg1"/>
                </a:solidFill>
                <a:latin typeface="Arial" panose="020B0604020202020204" pitchFamily="34" charset="0"/>
                <a:cs typeface="Arial" panose="020B0604020202020204" pitchFamily="34" charset="0"/>
              </a:rPr>
              <a:t>R4 Riciclo/recupero dei metalli e dei composti metallici                          </a:t>
            </a:r>
          </a:p>
          <a:p>
            <a:r>
              <a:rPr lang="it-IT" sz="1200" dirty="0">
                <a:solidFill>
                  <a:schemeClr val="bg1"/>
                </a:solidFill>
                <a:latin typeface="Arial" panose="020B0604020202020204" pitchFamily="34" charset="0"/>
                <a:cs typeface="Arial" panose="020B0604020202020204" pitchFamily="34" charset="0"/>
              </a:rPr>
              <a:t>R5 Riciclo/recupero di altre sostanze inorganiche</a:t>
            </a:r>
          </a:p>
          <a:p>
            <a:r>
              <a:rPr lang="it-IT" sz="1200" dirty="0">
                <a:solidFill>
                  <a:schemeClr val="bg1"/>
                </a:solidFill>
                <a:latin typeface="Arial" panose="020B0604020202020204" pitchFamily="34" charset="0"/>
                <a:cs typeface="Arial" panose="020B0604020202020204" pitchFamily="34" charset="0"/>
              </a:rPr>
              <a:t>R6 Rigenerazione degli acidi o delle basi</a:t>
            </a:r>
          </a:p>
          <a:p>
            <a:r>
              <a:rPr lang="it-IT" sz="1200" dirty="0">
                <a:solidFill>
                  <a:schemeClr val="bg1"/>
                </a:solidFill>
                <a:latin typeface="Arial" panose="020B0604020202020204" pitchFamily="34" charset="0"/>
                <a:cs typeface="Arial" panose="020B0604020202020204" pitchFamily="34" charset="0"/>
              </a:rPr>
              <a:t>R7 Recupero dei prodotti che servono a captare gli inquinanti</a:t>
            </a:r>
          </a:p>
          <a:p>
            <a:r>
              <a:rPr lang="it-IT" sz="1200" dirty="0">
                <a:solidFill>
                  <a:schemeClr val="bg1"/>
                </a:solidFill>
                <a:latin typeface="Arial" panose="020B0604020202020204" pitchFamily="34" charset="0"/>
                <a:cs typeface="Arial" panose="020B0604020202020204" pitchFamily="34" charset="0"/>
              </a:rPr>
              <a:t>R8 Recupero dei prodotti provenienti dai catalizzatori</a:t>
            </a:r>
          </a:p>
          <a:p>
            <a:r>
              <a:rPr lang="it-IT" sz="1200" dirty="0">
                <a:solidFill>
                  <a:schemeClr val="bg1"/>
                </a:solidFill>
                <a:latin typeface="Arial" panose="020B0604020202020204" pitchFamily="34" charset="0"/>
                <a:cs typeface="Arial" panose="020B0604020202020204" pitchFamily="34" charset="0"/>
              </a:rPr>
              <a:t>R9 Rigenerazione o altri reimpieghi degli oli</a:t>
            </a:r>
          </a:p>
          <a:p>
            <a:r>
              <a:rPr lang="it-IT" sz="1200" dirty="0">
                <a:solidFill>
                  <a:schemeClr val="bg1"/>
                </a:solidFill>
                <a:latin typeface="Arial" panose="020B0604020202020204" pitchFamily="34" charset="0"/>
                <a:cs typeface="Arial" panose="020B0604020202020204" pitchFamily="34" charset="0"/>
              </a:rPr>
              <a:t>R10 Spandimento sul suolo a beneficio dell'agricoltura o dell'ecologia</a:t>
            </a:r>
          </a:p>
          <a:p>
            <a:r>
              <a:rPr lang="it-IT" sz="1200" dirty="0">
                <a:solidFill>
                  <a:schemeClr val="bg1"/>
                </a:solidFill>
                <a:latin typeface="Arial" panose="020B0604020202020204" pitchFamily="34" charset="0"/>
                <a:cs typeface="Arial" panose="020B0604020202020204" pitchFamily="34" charset="0"/>
              </a:rPr>
              <a:t>R11 Utilizzazione di rifiuti ottenuti da una delle operazioni indicate da R1 a R10</a:t>
            </a:r>
          </a:p>
          <a:p>
            <a:r>
              <a:rPr lang="it-IT" sz="1200" dirty="0">
                <a:solidFill>
                  <a:schemeClr val="bg1"/>
                </a:solidFill>
                <a:latin typeface="Arial" panose="020B0604020202020204" pitchFamily="34" charset="0"/>
                <a:cs typeface="Arial" panose="020B0604020202020204" pitchFamily="34" charset="0"/>
              </a:rPr>
              <a:t>R12 Scambio di rifiuti per sottoporli a una delle operazioni indicate da R1 a R11</a:t>
            </a:r>
          </a:p>
          <a:p>
            <a:pPr algn="just"/>
            <a:r>
              <a:rPr lang="it-IT" sz="1200" dirty="0">
                <a:solidFill>
                  <a:schemeClr val="bg1"/>
                </a:solidFill>
                <a:latin typeface="Arial" panose="020B0604020202020204" pitchFamily="34" charset="0"/>
                <a:cs typeface="Arial" panose="020B0604020202020204" pitchFamily="34" charset="0"/>
              </a:rPr>
              <a:t>R13 Messa in riserva di rifiuti per sottoporli a una delle operazioni indicate nei punti da R1 a R12 (escluso il deposito temporaneo, prima della raccolta, nel luogo in cui sono prodotti)</a:t>
            </a:r>
          </a:p>
        </p:txBody>
      </p:sp>
      <p:sp>
        <p:nvSpPr>
          <p:cNvPr id="20" name="Rettangolo 19">
            <a:extLst>
              <a:ext uri="{FF2B5EF4-FFF2-40B4-BE49-F238E27FC236}">
                <a16:creationId xmlns:a16="http://schemas.microsoft.com/office/drawing/2014/main" id="{82C4D4A3-A6CA-4DBB-B27C-71412A13F12F}"/>
              </a:ext>
            </a:extLst>
          </p:cNvPr>
          <p:cNvSpPr/>
          <p:nvPr/>
        </p:nvSpPr>
        <p:spPr>
          <a:xfrm>
            <a:off x="7092280" y="3861048"/>
            <a:ext cx="144016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FF00"/>
                </a:solidFill>
              </a:rPr>
              <a:t>Allegato C</a:t>
            </a:r>
          </a:p>
        </p:txBody>
      </p:sp>
    </p:spTree>
    <p:extLst>
      <p:ext uri="{BB962C8B-B14F-4D97-AF65-F5344CB8AC3E}">
        <p14:creationId xmlns:p14="http://schemas.microsoft.com/office/powerpoint/2010/main" val="2231524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5645" y="878269"/>
            <a:ext cx="8640960" cy="1138773"/>
          </a:xfrm>
          <a:prstGeom prst="rect">
            <a:avLst/>
          </a:prstGeom>
        </p:spPr>
        <p:txBody>
          <a:bodyPr wrap="square">
            <a:spAutoFit/>
          </a:bodyPr>
          <a:lstStyle/>
          <a:p>
            <a:pPr algn="just"/>
            <a:r>
              <a:rPr lang="it-IT" sz="1700" dirty="0">
                <a:solidFill>
                  <a:schemeClr val="bg1"/>
                </a:solidFill>
                <a:latin typeface="Arial" panose="020B0604020202020204" pitchFamily="34" charset="0"/>
                <a:cs typeface="Arial" panose="020B0604020202020204" pitchFamily="34" charset="0"/>
              </a:rPr>
              <a:t>Qualsiasi operazione di recupero attraverso cui i rifiuti sono trattati per ottenere prodotti, materiali o sostanze da utilizzare per la loro funzione originaria o per altri fini. Include il trattamento di materiale organico ma non il recupero di energia ne' il ritrattamento per ottenere materiali da utilizzare quali combustibili o in operazioni di riempimento.</a:t>
            </a:r>
          </a:p>
        </p:txBody>
      </p:sp>
      <p:sp>
        <p:nvSpPr>
          <p:cNvPr id="4" name="Titolo 1"/>
          <p:cNvSpPr txBox="1">
            <a:spLocks/>
          </p:cNvSpPr>
          <p:nvPr/>
        </p:nvSpPr>
        <p:spPr>
          <a:xfrm>
            <a:off x="205396" y="566026"/>
            <a:ext cx="5544616" cy="424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RICICLAGGIO</a:t>
            </a:r>
          </a:p>
        </p:txBody>
      </p:sp>
      <p:sp>
        <p:nvSpPr>
          <p:cNvPr id="12" name="Titolo 1">
            <a:extLst>
              <a:ext uri="{FF2B5EF4-FFF2-40B4-BE49-F238E27FC236}">
                <a16:creationId xmlns:a16="http://schemas.microsoft.com/office/drawing/2014/main" id="{6BBE6568-9F4B-4846-BCA2-53603E01DDAA}"/>
              </a:ext>
            </a:extLst>
          </p:cNvPr>
          <p:cNvSpPr txBox="1">
            <a:spLocks/>
          </p:cNvSpPr>
          <p:nvPr/>
        </p:nvSpPr>
        <p:spPr>
          <a:xfrm>
            <a:off x="205396" y="2043616"/>
            <a:ext cx="5544616" cy="424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SMALTIMENTO</a:t>
            </a:r>
          </a:p>
        </p:txBody>
      </p:sp>
      <p:sp>
        <p:nvSpPr>
          <p:cNvPr id="18" name="Rettangolo 17">
            <a:extLst>
              <a:ext uri="{FF2B5EF4-FFF2-40B4-BE49-F238E27FC236}">
                <a16:creationId xmlns:a16="http://schemas.microsoft.com/office/drawing/2014/main" id="{420F765C-D315-45FF-BE71-33EEFCB8791D}"/>
              </a:ext>
            </a:extLst>
          </p:cNvPr>
          <p:cNvSpPr/>
          <p:nvPr/>
        </p:nvSpPr>
        <p:spPr>
          <a:xfrm>
            <a:off x="205396" y="2364161"/>
            <a:ext cx="8640960" cy="877163"/>
          </a:xfrm>
          <a:prstGeom prst="rect">
            <a:avLst/>
          </a:prstGeom>
        </p:spPr>
        <p:txBody>
          <a:bodyPr wrap="square">
            <a:spAutoFit/>
          </a:bodyPr>
          <a:lstStyle/>
          <a:p>
            <a:pPr algn="just"/>
            <a:r>
              <a:rPr lang="it-IT" sz="1700" dirty="0">
                <a:solidFill>
                  <a:schemeClr val="bg1"/>
                </a:solidFill>
                <a:latin typeface="Arial" panose="020B0604020202020204" pitchFamily="34" charset="0"/>
                <a:cs typeface="Arial" panose="020B0604020202020204" pitchFamily="34" charset="0"/>
              </a:rPr>
              <a:t>Qualsiasi operazione diversa dal recupero anche quando l'operazione ha come conseguenza secondaria il recupero di sostanze o di energia. </a:t>
            </a:r>
            <a:r>
              <a:rPr lang="it-IT" sz="1700" dirty="0">
                <a:solidFill>
                  <a:srgbClr val="FFFF00"/>
                </a:solidFill>
                <a:latin typeface="Arial" panose="020B0604020202020204" pitchFamily="34" charset="0"/>
                <a:cs typeface="Arial" panose="020B0604020202020204" pitchFamily="34" charset="0"/>
              </a:rPr>
              <a:t>L'Allegato B </a:t>
            </a:r>
            <a:r>
              <a:rPr lang="it-IT" sz="1700" dirty="0">
                <a:solidFill>
                  <a:schemeClr val="bg1"/>
                </a:solidFill>
                <a:latin typeface="Arial" panose="020B0604020202020204" pitchFamily="34" charset="0"/>
                <a:cs typeface="Arial" panose="020B0604020202020204" pitchFamily="34" charset="0"/>
              </a:rPr>
              <a:t>alla parte IV del presente decreto riporta un elenco non esaustivo delle operazioni di smaltimento.</a:t>
            </a:r>
          </a:p>
        </p:txBody>
      </p:sp>
      <p:sp>
        <p:nvSpPr>
          <p:cNvPr id="19" name="CasellaDiTesto 18">
            <a:extLst>
              <a:ext uri="{FF2B5EF4-FFF2-40B4-BE49-F238E27FC236}">
                <a16:creationId xmlns:a16="http://schemas.microsoft.com/office/drawing/2014/main" id="{EB648062-0EE2-4D81-99AC-508CE7887559}"/>
              </a:ext>
            </a:extLst>
          </p:cNvPr>
          <p:cNvSpPr txBox="1"/>
          <p:nvPr/>
        </p:nvSpPr>
        <p:spPr>
          <a:xfrm>
            <a:off x="107504" y="3271297"/>
            <a:ext cx="8928991" cy="2708434"/>
          </a:xfrm>
          <a:prstGeom prst="rect">
            <a:avLst/>
          </a:prstGeom>
          <a:noFill/>
          <a:ln>
            <a:solidFill>
              <a:srgbClr val="FFFF00"/>
            </a:solidFill>
          </a:ln>
        </p:spPr>
        <p:txBody>
          <a:bodyPr wrap="square">
            <a:spAutoFit/>
          </a:bodyPr>
          <a:lstStyle/>
          <a:p>
            <a:r>
              <a:rPr lang="it-IT" sz="1000" dirty="0">
                <a:solidFill>
                  <a:schemeClr val="bg1"/>
                </a:solidFill>
                <a:latin typeface="Arial" panose="020B0604020202020204" pitchFamily="34" charset="0"/>
                <a:cs typeface="Arial" panose="020B0604020202020204" pitchFamily="34" charset="0"/>
              </a:rPr>
              <a:t>D1 Deposito sul o nel suolo (a esempio discarica)</a:t>
            </a:r>
          </a:p>
          <a:p>
            <a:r>
              <a:rPr lang="it-IT" sz="1000" dirty="0">
                <a:solidFill>
                  <a:schemeClr val="bg1"/>
                </a:solidFill>
                <a:latin typeface="Arial" panose="020B0604020202020204" pitchFamily="34" charset="0"/>
                <a:cs typeface="Arial" panose="020B0604020202020204" pitchFamily="34" charset="0"/>
              </a:rPr>
              <a:t>D2 Trattamento in ambiente terrestre (a esempio biodegradazione di rifiuti liquidi o fanghi nei suoli)</a:t>
            </a:r>
          </a:p>
          <a:p>
            <a:pPr algn="just"/>
            <a:r>
              <a:rPr lang="it-IT" sz="1000" dirty="0">
                <a:solidFill>
                  <a:schemeClr val="bg1"/>
                </a:solidFill>
                <a:latin typeface="Arial" panose="020B0604020202020204" pitchFamily="34" charset="0"/>
                <a:cs typeface="Arial" panose="020B0604020202020204" pitchFamily="34" charset="0"/>
              </a:rPr>
              <a:t>D3 Iniezioni in profondità (a esempio iniezioni dei rifiuti pompabili in pozzi. In cupole saline o faglie geologiche naturali)</a:t>
            </a:r>
          </a:p>
          <a:p>
            <a:r>
              <a:rPr lang="it-IT" sz="1000" dirty="0">
                <a:solidFill>
                  <a:schemeClr val="bg1"/>
                </a:solidFill>
                <a:latin typeface="Arial" panose="020B0604020202020204" pitchFamily="34" charset="0"/>
                <a:cs typeface="Arial" panose="020B0604020202020204" pitchFamily="34" charset="0"/>
              </a:rPr>
              <a:t>D4 </a:t>
            </a:r>
            <a:r>
              <a:rPr lang="it-IT" sz="1000" dirty="0" err="1">
                <a:solidFill>
                  <a:schemeClr val="bg1"/>
                </a:solidFill>
                <a:latin typeface="Arial" panose="020B0604020202020204" pitchFamily="34" charset="0"/>
                <a:cs typeface="Arial" panose="020B0604020202020204" pitchFamily="34" charset="0"/>
              </a:rPr>
              <a:t>Lagunaggio</a:t>
            </a:r>
            <a:r>
              <a:rPr lang="it-IT" sz="1000" dirty="0">
                <a:solidFill>
                  <a:schemeClr val="bg1"/>
                </a:solidFill>
                <a:latin typeface="Arial" panose="020B0604020202020204" pitchFamily="34" charset="0"/>
                <a:cs typeface="Arial" panose="020B0604020202020204" pitchFamily="34" charset="0"/>
              </a:rPr>
              <a:t> (a esempio scarico di rifiuti liquidi o di fanghi in pozzi, stagni o lagune, ecc.)</a:t>
            </a:r>
          </a:p>
          <a:p>
            <a:pPr algn="just"/>
            <a:r>
              <a:rPr lang="it-IT" sz="1000" dirty="0">
                <a:solidFill>
                  <a:schemeClr val="bg1"/>
                </a:solidFill>
                <a:latin typeface="Arial" panose="020B0604020202020204" pitchFamily="34" charset="0"/>
                <a:cs typeface="Arial" panose="020B0604020202020204" pitchFamily="34" charset="0"/>
              </a:rPr>
              <a:t>D5 Messa in discarica specialmente allestita </a:t>
            </a:r>
          </a:p>
          <a:p>
            <a:r>
              <a:rPr lang="it-IT" sz="1000" dirty="0">
                <a:solidFill>
                  <a:schemeClr val="bg1"/>
                </a:solidFill>
                <a:latin typeface="Arial" panose="020B0604020202020204" pitchFamily="34" charset="0"/>
                <a:cs typeface="Arial" panose="020B0604020202020204" pitchFamily="34" charset="0"/>
              </a:rPr>
              <a:t>D6 Scarico dei rifiuti solidi nell'ambiente idrico eccetto l'immersione</a:t>
            </a:r>
          </a:p>
          <a:p>
            <a:r>
              <a:rPr lang="it-IT" sz="1000" dirty="0">
                <a:solidFill>
                  <a:schemeClr val="bg1"/>
                </a:solidFill>
                <a:latin typeface="Arial" panose="020B0604020202020204" pitchFamily="34" charset="0"/>
                <a:cs typeface="Arial" panose="020B0604020202020204" pitchFamily="34" charset="0"/>
              </a:rPr>
              <a:t>D7 Immersione, compreso il seppellimento nel sottosuolo marino</a:t>
            </a:r>
          </a:p>
          <a:p>
            <a:pPr algn="just"/>
            <a:r>
              <a:rPr lang="it-IT" sz="1000" dirty="0">
                <a:solidFill>
                  <a:schemeClr val="bg1"/>
                </a:solidFill>
                <a:latin typeface="Arial" panose="020B0604020202020204" pitchFamily="34" charset="0"/>
                <a:cs typeface="Arial" panose="020B0604020202020204" pitchFamily="34" charset="0"/>
              </a:rPr>
              <a:t>D8 Trattamento biologico non specificato altrove nel presente allegato, </a:t>
            </a:r>
          </a:p>
          <a:p>
            <a:pPr algn="just"/>
            <a:r>
              <a:rPr lang="it-IT" sz="1000" dirty="0">
                <a:solidFill>
                  <a:schemeClr val="bg1"/>
                </a:solidFill>
                <a:latin typeface="Arial" panose="020B0604020202020204" pitchFamily="34" charset="0"/>
                <a:cs typeface="Arial" panose="020B0604020202020204" pitchFamily="34" charset="0"/>
              </a:rPr>
              <a:t>D9 Trattamento fisico-chimico non specificato altrove nel presente allegato che dia origine a composti o a miscugli che vengono eliminati secondo uno dei procedimenti elencati nei punti da D1 a D12   </a:t>
            </a:r>
          </a:p>
          <a:p>
            <a:r>
              <a:rPr lang="it-IT" sz="1000" dirty="0">
                <a:solidFill>
                  <a:schemeClr val="bg1"/>
                </a:solidFill>
                <a:latin typeface="Arial" panose="020B0604020202020204" pitchFamily="34" charset="0"/>
                <a:cs typeface="Arial" panose="020B0604020202020204" pitchFamily="34" charset="0"/>
              </a:rPr>
              <a:t>D10 Incenerimento a terra</a:t>
            </a:r>
          </a:p>
          <a:p>
            <a:r>
              <a:rPr lang="it-IT" sz="1000" dirty="0">
                <a:solidFill>
                  <a:schemeClr val="bg1"/>
                </a:solidFill>
                <a:latin typeface="Arial" panose="020B0604020202020204" pitchFamily="34" charset="0"/>
                <a:cs typeface="Arial" panose="020B0604020202020204" pitchFamily="34" charset="0"/>
              </a:rPr>
              <a:t>D11 Incenerimento in mare</a:t>
            </a:r>
          </a:p>
          <a:p>
            <a:r>
              <a:rPr lang="it-IT" sz="1000" dirty="0">
                <a:solidFill>
                  <a:schemeClr val="bg1"/>
                </a:solidFill>
                <a:latin typeface="Arial" panose="020B0604020202020204" pitchFamily="34" charset="0"/>
                <a:cs typeface="Arial" panose="020B0604020202020204" pitchFamily="34" charset="0"/>
              </a:rPr>
              <a:t>D12 Deposito permanente (a esempio sistemazione di contenitori in una miniera, ecc.)</a:t>
            </a:r>
          </a:p>
          <a:p>
            <a:r>
              <a:rPr lang="it-IT" sz="1000" dirty="0">
                <a:solidFill>
                  <a:schemeClr val="bg1"/>
                </a:solidFill>
                <a:latin typeface="Arial" panose="020B0604020202020204" pitchFamily="34" charset="0"/>
                <a:cs typeface="Arial" panose="020B0604020202020204" pitchFamily="34" charset="0"/>
              </a:rPr>
              <a:t>D13 Raggruppamento preliminare prima di una delle operazioni di cui ai punti da D1 a D12</a:t>
            </a:r>
          </a:p>
          <a:p>
            <a:r>
              <a:rPr lang="it-IT" sz="1000" dirty="0">
                <a:solidFill>
                  <a:schemeClr val="bg1"/>
                </a:solidFill>
                <a:latin typeface="Arial" panose="020B0604020202020204" pitchFamily="34" charset="0"/>
                <a:cs typeface="Arial" panose="020B0604020202020204" pitchFamily="34" charset="0"/>
              </a:rPr>
              <a:t>D14 Ricondizionamento preliminare prima di una delle operazioni di cui ai punti da D1 a D13</a:t>
            </a:r>
          </a:p>
          <a:p>
            <a:pPr algn="just"/>
            <a:r>
              <a:rPr lang="it-IT" sz="1000" dirty="0">
                <a:solidFill>
                  <a:schemeClr val="bg1"/>
                </a:solidFill>
                <a:latin typeface="Arial" panose="020B0604020202020204" pitchFamily="34" charset="0"/>
                <a:cs typeface="Arial" panose="020B0604020202020204" pitchFamily="34" charset="0"/>
              </a:rPr>
              <a:t>D15 Deposito preliminare prima di una delle operazioni di cui ai punti da D1 a D14 (escluso il deposito temporaneo, prima della raccolta, nel luogo in cui sono prodotti).</a:t>
            </a:r>
          </a:p>
        </p:txBody>
      </p:sp>
      <p:sp>
        <p:nvSpPr>
          <p:cNvPr id="22" name="Rettangolo 21">
            <a:extLst>
              <a:ext uri="{FF2B5EF4-FFF2-40B4-BE49-F238E27FC236}">
                <a16:creationId xmlns:a16="http://schemas.microsoft.com/office/drawing/2014/main" id="{D3EAD5C0-FA30-452F-AA25-5FCDF4EF4327}"/>
              </a:ext>
            </a:extLst>
          </p:cNvPr>
          <p:cNvSpPr/>
          <p:nvPr/>
        </p:nvSpPr>
        <p:spPr>
          <a:xfrm>
            <a:off x="7308304" y="3588443"/>
            <a:ext cx="144016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FF00"/>
                </a:solidFill>
              </a:rPr>
              <a:t>Allegato B</a:t>
            </a:r>
          </a:p>
        </p:txBody>
      </p:sp>
    </p:spTree>
    <p:extLst>
      <p:ext uri="{BB962C8B-B14F-4D97-AF65-F5344CB8AC3E}">
        <p14:creationId xmlns:p14="http://schemas.microsoft.com/office/powerpoint/2010/main" val="422290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egnaposto numero diapositiva 1">
            <a:extLst>
              <a:ext uri="{FF2B5EF4-FFF2-40B4-BE49-F238E27FC236}">
                <a16:creationId xmlns:a16="http://schemas.microsoft.com/office/drawing/2014/main" id="{115092C1-BC5F-38B4-F2AE-B28B0155F54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2B87B0A-10DA-AA45-AC1D-DBBA6AA75806}" type="slidenum">
              <a:rPr lang="it-IT" altLang="it-IT" sz="1400"/>
              <a:pPr>
                <a:spcBef>
                  <a:spcPct val="0"/>
                </a:spcBef>
                <a:buFontTx/>
                <a:buNone/>
              </a:pPr>
              <a:t>3</a:t>
            </a:fld>
            <a:endParaRPr lang="it-IT" altLang="it-IT" sz="1400"/>
          </a:p>
        </p:txBody>
      </p:sp>
      <p:sp>
        <p:nvSpPr>
          <p:cNvPr id="3" name="Rettangolo 2">
            <a:extLst>
              <a:ext uri="{FF2B5EF4-FFF2-40B4-BE49-F238E27FC236}">
                <a16:creationId xmlns:a16="http://schemas.microsoft.com/office/drawing/2014/main" id="{B3B5F6E6-7FC5-A749-A2E1-9069B0293210}"/>
              </a:ext>
            </a:extLst>
          </p:cNvPr>
          <p:cNvSpPr/>
          <p:nvPr/>
        </p:nvSpPr>
        <p:spPr>
          <a:xfrm>
            <a:off x="395288" y="765175"/>
            <a:ext cx="8137525" cy="4240213"/>
          </a:xfrm>
          <a:prstGeom prst="rect">
            <a:avLst/>
          </a:prstGeom>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it-IT" altLang="it-IT">
              <a:solidFill>
                <a:schemeClr val="hlink"/>
              </a:solidFill>
              <a:effectLst>
                <a:outerShdw blurRad="38100" dist="38100" dir="2700000" algn="tl">
                  <a:srgbClr val="C0C0C0"/>
                </a:outerShdw>
              </a:effectLst>
            </a:endParaRPr>
          </a:p>
          <a:p>
            <a:pPr algn="ctr" eaLnBrk="1" hangingPunct="1">
              <a:defRPr/>
            </a:pPr>
            <a:r>
              <a:rPr lang="it-IT" altLang="it-IT">
                <a:solidFill>
                  <a:schemeClr val="hlink"/>
                </a:solidFill>
                <a:effectLst>
                  <a:outerShdw blurRad="38100" dist="38100" dir="2700000" algn="tl">
                    <a:srgbClr val="C0C0C0"/>
                  </a:outerShdw>
                </a:effectLst>
              </a:rPr>
              <a:t>SVILUPPO SOSTENIBILE </a:t>
            </a:r>
            <a:endParaRPr lang="it-IT" altLang="it-IT" sz="1600">
              <a:solidFill>
                <a:schemeClr val="hlink"/>
              </a:solidFill>
              <a:effectLst>
                <a:outerShdw blurRad="38100" dist="38100" dir="2700000" algn="tl">
                  <a:srgbClr val="C0C0C0"/>
                </a:outerShdw>
              </a:effectLst>
            </a:endParaRPr>
          </a:p>
          <a:p>
            <a:pPr algn="ctr" eaLnBrk="1" hangingPunct="1">
              <a:lnSpc>
                <a:spcPct val="120000"/>
              </a:lnSpc>
              <a:defRPr/>
            </a:pPr>
            <a:endParaRPr lang="it-IT" altLang="it-IT" sz="2000" u="sng">
              <a:solidFill>
                <a:schemeClr val="hlink"/>
              </a:solidFill>
              <a:effectLst>
                <a:outerShdw blurRad="38100" dist="38100" dir="2700000" algn="tl">
                  <a:srgbClr val="C0C0C0"/>
                </a:outerShdw>
              </a:effectLst>
            </a:endParaRPr>
          </a:p>
          <a:p>
            <a:pPr algn="ctr" eaLnBrk="1" hangingPunct="1">
              <a:lnSpc>
                <a:spcPct val="120000"/>
              </a:lnSpc>
              <a:defRPr/>
            </a:pPr>
            <a:endParaRPr lang="it-IT" altLang="it-IT" sz="2000" u="sng">
              <a:solidFill>
                <a:schemeClr val="hlink"/>
              </a:solidFill>
              <a:effectLst>
                <a:outerShdw blurRad="38100" dist="38100" dir="2700000" algn="tl">
                  <a:srgbClr val="C0C0C0"/>
                </a:outerShdw>
              </a:effectLst>
            </a:endParaRPr>
          </a:p>
          <a:p>
            <a:pPr algn="just" eaLnBrk="1" hangingPunct="1">
              <a:lnSpc>
                <a:spcPct val="120000"/>
              </a:lnSpc>
              <a:defRPr/>
            </a:pPr>
            <a:r>
              <a:rPr lang="it-IT" altLang="it-IT" sz="2000"/>
              <a:t>“</a:t>
            </a:r>
            <a:r>
              <a:rPr lang="it-IT" altLang="ja-JP" i="1"/>
              <a:t>Uno sviluppo che soddisfi le nostre esigenze d</a:t>
            </a:r>
            <a:r>
              <a:rPr lang="it-IT" altLang="it-IT" i="1"/>
              <a:t>’</a:t>
            </a:r>
            <a:r>
              <a:rPr lang="it-IT" altLang="ja-JP" i="1"/>
              <a:t>oggi senza privare le generazioni future della possibilita</a:t>
            </a:r>
            <a:r>
              <a:rPr lang="it-IT" altLang="it-IT" i="1"/>
              <a:t>’</a:t>
            </a:r>
            <a:r>
              <a:rPr lang="it-IT" altLang="ja-JP" i="1"/>
              <a:t> di soddisfare le proprie</a:t>
            </a:r>
            <a:r>
              <a:rPr lang="it-IT" altLang="it-IT"/>
              <a:t>”</a:t>
            </a:r>
            <a:endParaRPr lang="it-IT" altLang="ja-JP"/>
          </a:p>
          <a:p>
            <a:pPr algn="just" eaLnBrk="1" hangingPunct="1">
              <a:lnSpc>
                <a:spcPct val="120000"/>
              </a:lnSpc>
              <a:defRPr/>
            </a:pPr>
            <a:endParaRPr lang="it-IT" altLang="it-IT"/>
          </a:p>
          <a:p>
            <a:pPr algn="just" eaLnBrk="1" hangingPunct="1">
              <a:lnSpc>
                <a:spcPct val="120000"/>
              </a:lnSpc>
              <a:defRPr/>
            </a:pPr>
            <a:endParaRPr lang="it-IT" altLang="it-IT" sz="2000"/>
          </a:p>
          <a:p>
            <a:pPr algn="just" eaLnBrk="1" hangingPunct="1">
              <a:lnSpc>
                <a:spcPct val="70000"/>
              </a:lnSpc>
              <a:defRPr/>
            </a:pPr>
            <a:r>
              <a:rPr lang="it-IT" altLang="it-IT" sz="1600"/>
              <a:t>World Commission on Environment and Development, Our Common Future, 1987</a:t>
            </a:r>
          </a:p>
          <a:p>
            <a:pPr algn="just" eaLnBrk="1" hangingPunct="1">
              <a:lnSpc>
                <a:spcPct val="70000"/>
              </a:lnSpc>
              <a:defRPr/>
            </a:pPr>
            <a:endParaRPr lang="it-IT" altLang="it-IT" sz="1600"/>
          </a:p>
          <a:p>
            <a:pPr algn="just" eaLnBrk="1" hangingPunct="1">
              <a:lnSpc>
                <a:spcPct val="70000"/>
              </a:lnSpc>
              <a:defRPr/>
            </a:pPr>
            <a:r>
              <a:rPr lang="it-IT" altLang="it-IT" sz="1600"/>
              <a:t>Art. 34 c. 5 D. Lgs. 152/06 </a:t>
            </a:r>
            <a:r>
              <a:rPr lang="it-IT" altLang="it-IT" sz="1600" i="1"/>
              <a:t>Norme Tecniche, organizzative e integrative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5396" y="944545"/>
            <a:ext cx="8640960" cy="1200329"/>
          </a:xfrm>
          <a:prstGeom prst="rect">
            <a:avLst/>
          </a:prstGeom>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Le attività di smaltimento consistenti nelle operazioni di deposito preliminare di rifiuti di cui al punto D15 dell'allegato B alla parte quarta del presente decreto, nonché le attività di recupero consistenti nelle operazioni di messa in riserva di rifiuti di cui al punto R13 dell'allegato C alla medesima parte quarta.</a:t>
            </a:r>
          </a:p>
        </p:txBody>
      </p:sp>
      <p:sp>
        <p:nvSpPr>
          <p:cNvPr id="4" name="Titolo 1"/>
          <p:cNvSpPr txBox="1">
            <a:spLocks/>
          </p:cNvSpPr>
          <p:nvPr/>
        </p:nvSpPr>
        <p:spPr>
          <a:xfrm>
            <a:off x="205396" y="606167"/>
            <a:ext cx="5544616" cy="424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STOCCAGGIO</a:t>
            </a:r>
          </a:p>
        </p:txBody>
      </p:sp>
      <p:sp>
        <p:nvSpPr>
          <p:cNvPr id="12" name="Titolo 1">
            <a:extLst>
              <a:ext uri="{FF2B5EF4-FFF2-40B4-BE49-F238E27FC236}">
                <a16:creationId xmlns:a16="http://schemas.microsoft.com/office/drawing/2014/main" id="{6BBE6568-9F4B-4846-BCA2-53603E01DDAA}"/>
              </a:ext>
            </a:extLst>
          </p:cNvPr>
          <p:cNvSpPr txBox="1">
            <a:spLocks/>
          </p:cNvSpPr>
          <p:nvPr/>
        </p:nvSpPr>
        <p:spPr>
          <a:xfrm>
            <a:off x="205396" y="2251052"/>
            <a:ext cx="7822988" cy="424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pPr algn="l"/>
            <a:r>
              <a:rPr lang="it-IT" sz="2200" dirty="0">
                <a:latin typeface="Arial" panose="020B0604020202020204" pitchFamily="34" charset="0"/>
                <a:cs typeface="Arial" panose="020B0604020202020204" pitchFamily="34" charset="0"/>
              </a:rPr>
              <a:t>DEPOSITO TEMPORANEO PRIMA DELLA RACCOLTA</a:t>
            </a:r>
          </a:p>
        </p:txBody>
      </p:sp>
      <p:sp>
        <p:nvSpPr>
          <p:cNvPr id="18" name="Rettangolo 17">
            <a:extLst>
              <a:ext uri="{FF2B5EF4-FFF2-40B4-BE49-F238E27FC236}">
                <a16:creationId xmlns:a16="http://schemas.microsoft.com/office/drawing/2014/main" id="{420F765C-D315-45FF-BE71-33EEFCB8791D}"/>
              </a:ext>
            </a:extLst>
          </p:cNvPr>
          <p:cNvSpPr/>
          <p:nvPr/>
        </p:nvSpPr>
        <p:spPr>
          <a:xfrm>
            <a:off x="205396" y="2564904"/>
            <a:ext cx="8640960" cy="3416320"/>
          </a:xfrm>
          <a:prstGeom prst="rect">
            <a:avLst/>
          </a:prstGeom>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Il raggruppamento dei rifiuti ai fini del trasporto degli stessi in un impianto di recupero e/o smaltimento, effettuato, prima della raccolta nel rispetto di determinate condizioni: </a:t>
            </a:r>
          </a:p>
          <a:p>
            <a:pPr algn="just"/>
            <a:r>
              <a:rPr lang="it-IT" dirty="0">
                <a:solidFill>
                  <a:schemeClr val="bg1"/>
                </a:solidFill>
                <a:latin typeface="Arial" panose="020B0604020202020204" pitchFamily="34" charset="0"/>
                <a:cs typeface="Arial" panose="020B0604020202020204" pitchFamily="34" charset="0"/>
              </a:rPr>
              <a:t>1) i rifiuti contenenti gli inquinanti organici persistenti di cui al regolamento (CE) 850/2004, e successive modificazioni, devono essere depositati nel rispetto delle norme tecniche che regolano lo stoccaggio e l'imballaggio dei rifiuti contenenti sostanze pericolose e gestiti conformemente al suddetto regolamento;</a:t>
            </a:r>
          </a:p>
          <a:p>
            <a:pPr algn="just"/>
            <a:r>
              <a:rPr lang="it-IT" dirty="0">
                <a:solidFill>
                  <a:schemeClr val="bg1"/>
                </a:solidFill>
                <a:latin typeface="Arial" panose="020B0604020202020204" pitchFamily="34" charset="0"/>
                <a:cs typeface="Arial" panose="020B0604020202020204" pitchFamily="34" charset="0"/>
              </a:rPr>
              <a:t>2) i rifiuti devono essere raccolti ed avviati alle operazioni di recupero o di smaltimento secondo una delle seguenti modalità alternative, a scelta del produttore dei rifiuti: con cadenza almeno trimestrale, indipendentemente dalle quantità in deposito; quando il quantitativo di rifiuti in deposito raggiunga complessivamente i 30 metri cubi di cui al massimo 10 metri cubi di rifiuti pericolosi. </a:t>
            </a:r>
          </a:p>
        </p:txBody>
      </p:sp>
    </p:spTree>
    <p:extLst>
      <p:ext uri="{BB962C8B-B14F-4D97-AF65-F5344CB8AC3E}">
        <p14:creationId xmlns:p14="http://schemas.microsoft.com/office/powerpoint/2010/main" val="1636740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14F4E864-515D-4BD8-B401-F7B02D89295C}"/>
              </a:ext>
            </a:extLst>
          </p:cNvPr>
          <p:cNvSpPr txBox="1"/>
          <p:nvPr/>
        </p:nvSpPr>
        <p:spPr>
          <a:xfrm>
            <a:off x="179512" y="620688"/>
            <a:ext cx="8784976" cy="2862322"/>
          </a:xfrm>
          <a:prstGeom prst="rect">
            <a:avLst/>
          </a:prstGeom>
          <a:noFill/>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In ogni caso, allorché il quantitativo di rifiuti non superi il predetto limite all'anno, il deposito temporaneo non può avere durata superiore ad un anno;</a:t>
            </a:r>
          </a:p>
          <a:p>
            <a:pPr algn="just"/>
            <a:r>
              <a:rPr lang="it-IT" dirty="0">
                <a:solidFill>
                  <a:schemeClr val="bg1"/>
                </a:solidFill>
                <a:latin typeface="Arial" panose="020B0604020202020204" pitchFamily="34" charset="0"/>
                <a:cs typeface="Arial" panose="020B0604020202020204" pitchFamily="34" charset="0"/>
              </a:rPr>
              <a:t>3) il "deposito temporaneo" deve essere effettuato per categorie omogenee di rifiuti</a:t>
            </a:r>
          </a:p>
          <a:p>
            <a:pPr algn="just"/>
            <a:r>
              <a:rPr lang="it-IT" dirty="0">
                <a:solidFill>
                  <a:schemeClr val="bg1"/>
                </a:solidFill>
                <a:latin typeface="Arial" panose="020B0604020202020204" pitchFamily="34" charset="0"/>
                <a:cs typeface="Arial" panose="020B0604020202020204" pitchFamily="34" charset="0"/>
              </a:rPr>
              <a:t>e nel rispetto delle relative norme tecniche, nonché, per i rifiuti pericolosi, nel rispetto delle norme che disciplinano il deposito delle sostanze pericolose in essi contenute;</a:t>
            </a:r>
          </a:p>
          <a:p>
            <a:pPr algn="just"/>
            <a:r>
              <a:rPr lang="it-IT" dirty="0">
                <a:solidFill>
                  <a:schemeClr val="bg1"/>
                </a:solidFill>
                <a:latin typeface="Arial" panose="020B0604020202020204" pitchFamily="34" charset="0"/>
                <a:cs typeface="Arial" panose="020B0604020202020204" pitchFamily="34" charset="0"/>
              </a:rPr>
              <a:t>4) devono essere rispettate le norme che disciplinano l'imballaggio e l'etichettatura</a:t>
            </a:r>
          </a:p>
          <a:p>
            <a:pPr algn="just"/>
            <a:r>
              <a:rPr lang="it-IT" dirty="0">
                <a:solidFill>
                  <a:schemeClr val="bg1"/>
                </a:solidFill>
                <a:latin typeface="Arial" panose="020B0604020202020204" pitchFamily="34" charset="0"/>
                <a:cs typeface="Arial" panose="020B0604020202020204" pitchFamily="34" charset="0"/>
              </a:rPr>
              <a:t>delle sostanze pericolose…</a:t>
            </a:r>
          </a:p>
          <a:p>
            <a:pPr algn="just"/>
            <a:endParaRPr lang="it-IT" dirty="0">
              <a:solidFill>
                <a:schemeClr val="bg1"/>
              </a:solidFill>
              <a:latin typeface="Arial" panose="020B0604020202020204" pitchFamily="34" charset="0"/>
              <a:cs typeface="Arial" panose="020B0604020202020204" pitchFamily="34" charset="0"/>
            </a:endParaRPr>
          </a:p>
          <a:p>
            <a:pPr algn="just"/>
            <a:r>
              <a:rPr lang="it-IT" dirty="0">
                <a:solidFill>
                  <a:schemeClr val="bg1"/>
                </a:solidFill>
                <a:latin typeface="Arial" panose="020B0604020202020204" pitchFamily="34" charset="0"/>
                <a:cs typeface="Arial" panose="020B0604020202020204" pitchFamily="34" charset="0"/>
              </a:rPr>
              <a:t>Il deposito temporaneo prima della raccolta </a:t>
            </a:r>
            <a:r>
              <a:rPr lang="it-IT" dirty="0">
                <a:solidFill>
                  <a:srgbClr val="FFFF00"/>
                </a:solidFill>
                <a:latin typeface="Arial" panose="020B0604020202020204" pitchFamily="34" charset="0"/>
                <a:cs typeface="Arial" panose="020B0604020202020204" pitchFamily="34" charset="0"/>
              </a:rPr>
              <a:t>non necessita </a:t>
            </a:r>
            <a:r>
              <a:rPr lang="it-IT" dirty="0">
                <a:solidFill>
                  <a:schemeClr val="bg1"/>
                </a:solidFill>
                <a:latin typeface="Arial" panose="020B0604020202020204" pitchFamily="34" charset="0"/>
                <a:cs typeface="Arial" panose="020B0604020202020204" pitchFamily="34" charset="0"/>
              </a:rPr>
              <a:t>di autorizzazione da parte dell’autorità competente.</a:t>
            </a:r>
          </a:p>
        </p:txBody>
      </p:sp>
    </p:spTree>
    <p:extLst>
      <p:ext uri="{BB962C8B-B14F-4D97-AF65-F5344CB8AC3E}">
        <p14:creationId xmlns:p14="http://schemas.microsoft.com/office/powerpoint/2010/main" val="4198256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3428" y="4202453"/>
            <a:ext cx="9143999" cy="102674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4" algn="r"/>
            <a:r>
              <a:rPr lang="it-IT" sz="1600" b="1" spc="-150" dirty="0">
                <a:solidFill>
                  <a:schemeClr val="tx1"/>
                </a:solidFill>
                <a:latin typeface="Arial" panose="020B0604020202020204" pitchFamily="34" charset="0"/>
                <a:cs typeface="Arial" panose="020B0604020202020204" pitchFamily="34" charset="0"/>
              </a:rPr>
              <a:t>CLASSIFICAZIONE</a:t>
            </a:r>
          </a:p>
          <a:p>
            <a:pPr lvl="4" algn="r"/>
            <a:r>
              <a:rPr lang="it-IT" sz="1600" b="1" spc="-150" dirty="0">
                <a:solidFill>
                  <a:schemeClr val="tx1"/>
                </a:solidFill>
                <a:latin typeface="Arial" panose="020B0604020202020204" pitchFamily="34" charset="0"/>
                <a:cs typeface="Arial" panose="020B0604020202020204" pitchFamily="34" charset="0"/>
              </a:rPr>
              <a:t>IN BASE ALLA</a:t>
            </a:r>
          </a:p>
          <a:p>
            <a:pPr lvl="4" algn="r"/>
            <a:r>
              <a:rPr lang="it-IT" sz="1600" b="1" spc="-150" dirty="0">
                <a:solidFill>
                  <a:schemeClr val="tx1"/>
                </a:solidFill>
                <a:latin typeface="Arial" panose="020B0604020202020204" pitchFamily="34" charset="0"/>
                <a:cs typeface="Arial" panose="020B0604020202020204" pitchFamily="34" charset="0"/>
              </a:rPr>
              <a:t>PERICOLOSITA</a:t>
            </a:r>
            <a:r>
              <a:rPr lang="it-IT" spc="-150" dirty="0"/>
              <a:t>’</a:t>
            </a:r>
          </a:p>
        </p:txBody>
      </p:sp>
      <p:sp>
        <p:nvSpPr>
          <p:cNvPr id="7" name="Rettangolo 6"/>
          <p:cNvSpPr/>
          <p:nvPr/>
        </p:nvSpPr>
        <p:spPr>
          <a:xfrm>
            <a:off x="-3427" y="2947047"/>
            <a:ext cx="9147428" cy="103457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4" algn="r"/>
            <a:r>
              <a:rPr lang="it-IT" sz="1600" b="1" spc="-150" dirty="0">
                <a:solidFill>
                  <a:schemeClr val="tx1"/>
                </a:solidFill>
                <a:latin typeface="Arial" panose="020B0604020202020204" pitchFamily="34" charset="0"/>
                <a:cs typeface="Arial" panose="020B0604020202020204" pitchFamily="34" charset="0"/>
              </a:rPr>
              <a:t>CLASSIFICAZIONE </a:t>
            </a:r>
          </a:p>
          <a:p>
            <a:pPr lvl="4" algn="r"/>
            <a:r>
              <a:rPr lang="it-IT" sz="1600" b="1" spc="-150" dirty="0">
                <a:solidFill>
                  <a:schemeClr val="tx1"/>
                </a:solidFill>
                <a:latin typeface="Arial" panose="020B0604020202020204" pitchFamily="34" charset="0"/>
                <a:cs typeface="Arial" panose="020B0604020202020204" pitchFamily="34" charset="0"/>
              </a:rPr>
              <a:t>IN BASE ALLA </a:t>
            </a:r>
          </a:p>
          <a:p>
            <a:pPr lvl="4" algn="r"/>
            <a:r>
              <a:rPr lang="it-IT" sz="1600" b="1" spc="-150" dirty="0">
                <a:solidFill>
                  <a:schemeClr val="tx1"/>
                </a:solidFill>
                <a:latin typeface="Arial" panose="020B0604020202020204" pitchFamily="34" charset="0"/>
                <a:cs typeface="Arial" panose="020B0604020202020204" pitchFamily="34" charset="0"/>
              </a:rPr>
              <a:t>PROVENIENZA</a:t>
            </a:r>
          </a:p>
        </p:txBody>
      </p:sp>
      <p:sp>
        <p:nvSpPr>
          <p:cNvPr id="5" name="Titolo 1"/>
          <p:cNvSpPr txBox="1">
            <a:spLocks/>
          </p:cNvSpPr>
          <p:nvPr/>
        </p:nvSpPr>
        <p:spPr>
          <a:xfrm>
            <a:off x="107504" y="628022"/>
            <a:ext cx="5544616"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r>
              <a:rPr lang="it-IT" sz="2400" dirty="0">
                <a:latin typeface="Arial" panose="020B0604020202020204" pitchFamily="34" charset="0"/>
                <a:cs typeface="Arial" panose="020B0604020202020204" pitchFamily="34" charset="0"/>
              </a:rPr>
              <a:t>CLASSIFICAZIONE DEI RIFIUTI</a:t>
            </a:r>
          </a:p>
        </p:txBody>
      </p:sp>
      <p:graphicFrame>
        <p:nvGraphicFramePr>
          <p:cNvPr id="6" name="Diagramma 5"/>
          <p:cNvGraphicFramePr/>
          <p:nvPr/>
        </p:nvGraphicFramePr>
        <p:xfrm>
          <a:off x="179512" y="1295107"/>
          <a:ext cx="6840760" cy="4313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623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107504" y="628022"/>
            <a:ext cx="8856984" cy="4967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r>
              <a:rPr lang="it-IT" sz="2000" spc="-150" dirty="0">
                <a:latin typeface="Arial" panose="020B0604020202020204" pitchFamily="34" charset="0"/>
                <a:cs typeface="Arial" panose="020B0604020202020204" pitchFamily="34" charset="0"/>
              </a:rPr>
              <a:t>CLASSIFICAZIONE IN BASE ALL’ORIGINE: RIFIUTI URBANI E RIFIUTI SPECIALI </a:t>
            </a:r>
          </a:p>
        </p:txBody>
      </p:sp>
      <p:graphicFrame>
        <p:nvGraphicFramePr>
          <p:cNvPr id="3" name="Tabella 2"/>
          <p:cNvGraphicFramePr>
            <a:graphicFrameLocks noGrp="1"/>
          </p:cNvGraphicFramePr>
          <p:nvPr/>
        </p:nvGraphicFramePr>
        <p:xfrm>
          <a:off x="213214" y="1124744"/>
          <a:ext cx="8751274" cy="4537720"/>
        </p:xfrm>
        <a:graphic>
          <a:graphicData uri="http://schemas.openxmlformats.org/drawingml/2006/table">
            <a:tbl>
              <a:tblPr firstRow="1" firstCol="1" bandRow="1">
                <a:tableStyleId>{5C22544A-7EE6-4342-B048-85BDC9FD1C3A}</a:tableStyleId>
              </a:tblPr>
              <a:tblGrid>
                <a:gridCol w="8751274">
                  <a:extLst>
                    <a:ext uri="{9D8B030D-6E8A-4147-A177-3AD203B41FA5}">
                      <a16:colId xmlns:a16="http://schemas.microsoft.com/office/drawing/2014/main" val="20000"/>
                    </a:ext>
                  </a:extLst>
                </a:gridCol>
              </a:tblGrid>
              <a:tr h="719256">
                <a:tc>
                  <a:txBody>
                    <a:bodyPr/>
                    <a:lstStyle/>
                    <a:p>
                      <a:pPr algn="ctr">
                        <a:lnSpc>
                          <a:spcPct val="100000"/>
                        </a:lnSpc>
                        <a:spcAft>
                          <a:spcPts val="0"/>
                        </a:spcAft>
                      </a:pPr>
                      <a:endParaRPr lang="it-IT" sz="1800" b="1" kern="1200" dirty="0">
                        <a:effectLst/>
                        <a:latin typeface="Arial" panose="020B0604020202020204" pitchFamily="34" charset="0"/>
                        <a:cs typeface="Arial" panose="020B0604020202020204" pitchFamily="34" charset="0"/>
                      </a:endParaRPr>
                    </a:p>
                    <a:p>
                      <a:pPr algn="ctr">
                        <a:lnSpc>
                          <a:spcPct val="100000"/>
                        </a:lnSpc>
                        <a:spcAft>
                          <a:spcPts val="0"/>
                        </a:spcAft>
                      </a:pPr>
                      <a:r>
                        <a:rPr lang="it-IT" sz="1600" b="1" kern="1200" dirty="0">
                          <a:effectLst/>
                          <a:latin typeface="Arial" panose="020B0604020202020204" pitchFamily="34" charset="0"/>
                          <a:cs typeface="Arial" panose="020B0604020202020204" pitchFamily="34" charset="0"/>
                        </a:rPr>
                        <a:t>RIFIUTI URBANI</a:t>
                      </a:r>
                    </a:p>
                    <a:p>
                      <a:pPr algn="ctr">
                        <a:lnSpc>
                          <a:spcPct val="100000"/>
                        </a:lnSpc>
                        <a:spcAft>
                          <a:spcPts val="0"/>
                        </a:spcAft>
                      </a:pPr>
                      <a:endParaRPr lang="it-IT" sz="1800" b="1" kern="1200" dirty="0">
                        <a:solidFill>
                          <a:schemeClr val="bg1"/>
                        </a:solidFill>
                        <a:effectLst/>
                        <a:latin typeface="Arial" panose="020B0604020202020204" pitchFamily="34" charset="0"/>
                        <a:ea typeface="Calibri"/>
                        <a:cs typeface="Arial" panose="020B0604020202020204" pitchFamily="34" charset="0"/>
                      </a:endParaRPr>
                    </a:p>
                  </a:txBody>
                  <a:tcPr marL="34441" marR="34441" marT="0" marB="0" anchor="ctr"/>
                </a:tc>
                <a:extLst>
                  <a:ext uri="{0D108BD9-81ED-4DB2-BD59-A6C34878D82A}">
                    <a16:rowId xmlns:a16="http://schemas.microsoft.com/office/drawing/2014/main" val="10000"/>
                  </a:ext>
                </a:extLst>
              </a:tr>
              <a:tr h="3745240">
                <a:tc>
                  <a:txBody>
                    <a:bodyPr/>
                    <a:lstStyle/>
                    <a:p>
                      <a:pPr marL="342900" indent="-342900" algn="l">
                        <a:spcAft>
                          <a:spcPts val="0"/>
                        </a:spcAft>
                        <a:buFont typeface="+mj-lt"/>
                        <a:buAutoNum type="arabicPeriod"/>
                      </a:pPr>
                      <a:endParaRPr lang="it-IT" sz="1400" b="0" kern="1200" dirty="0">
                        <a:effectLst/>
                        <a:latin typeface="Arial" panose="020B0604020202020204" pitchFamily="34" charset="0"/>
                        <a:cs typeface="Arial" panose="020B0604020202020204" pitchFamily="34" charset="0"/>
                      </a:endParaRPr>
                    </a:p>
                    <a:p>
                      <a:pPr marL="342900" indent="-342900" algn="just">
                        <a:spcAft>
                          <a:spcPts val="0"/>
                        </a:spcAft>
                        <a:buFont typeface="+mj-lt"/>
                        <a:buAutoNum type="arabicPeriod"/>
                      </a:pPr>
                      <a:r>
                        <a:rPr lang="it-IT" sz="1400" b="0" kern="1200" dirty="0">
                          <a:effectLst/>
                          <a:latin typeface="Arial" panose="020B0604020202020204" pitchFamily="34" charset="0"/>
                          <a:cs typeface="Arial" panose="020B0604020202020204" pitchFamily="34" charset="0"/>
                        </a:rPr>
                        <a:t>i rifiuti domestici indifferenziati e da raccolta differenziata, ivi compresi: carta e cartone, vetro, metalli, plastica, rifiuti organici, legno, tessili, imballaggi, rifiuti di apparecchiature elettriche ed elettroniche, rifiuti di pile e accumulatori e rifiuti ingombranti, ivi compresi materassi e mobili; </a:t>
                      </a:r>
                    </a:p>
                    <a:p>
                      <a:pPr marL="342900" indent="-342900" algn="just">
                        <a:spcAft>
                          <a:spcPts val="0"/>
                        </a:spcAft>
                        <a:buFont typeface="+mj-lt"/>
                        <a:buAutoNum type="arabicPeriod"/>
                      </a:pPr>
                      <a:r>
                        <a:rPr lang="it-IT" sz="1400" b="0" kern="1200" dirty="0">
                          <a:effectLst/>
                          <a:latin typeface="Arial" panose="020B0604020202020204" pitchFamily="34" charset="0"/>
                          <a:cs typeface="Arial" panose="020B0604020202020204" pitchFamily="34" charset="0"/>
                        </a:rPr>
                        <a:t>i rifiuti indifferenziati e da raccolta differenziata provenienti da altre fonti che sono simili per natura e composizione ai rifiuti domestici indicati nell'allegato L-quater prodotti dalle attività riportate nell'allegato L-quinquies; </a:t>
                      </a:r>
                    </a:p>
                    <a:p>
                      <a:pPr marL="342900" indent="-342900" algn="just">
                        <a:spcAft>
                          <a:spcPts val="0"/>
                        </a:spcAft>
                        <a:buFont typeface="+mj-lt"/>
                        <a:buAutoNum type="arabicPeriod"/>
                      </a:pPr>
                      <a:r>
                        <a:rPr lang="it-IT" sz="1400" b="0" kern="1200" dirty="0">
                          <a:effectLst/>
                          <a:latin typeface="Arial" panose="020B0604020202020204" pitchFamily="34" charset="0"/>
                          <a:cs typeface="Arial" panose="020B0604020202020204" pitchFamily="34" charset="0"/>
                        </a:rPr>
                        <a:t>i rifiuti provenienti dallo spazzamento delle strade e dallo svuotamento dei cestini portarifiuti; </a:t>
                      </a:r>
                    </a:p>
                    <a:p>
                      <a:pPr marL="342900" indent="-342900" algn="just">
                        <a:spcAft>
                          <a:spcPts val="0"/>
                        </a:spcAft>
                        <a:buFont typeface="+mj-lt"/>
                        <a:buAutoNum type="arabicPeriod"/>
                      </a:pPr>
                      <a:r>
                        <a:rPr lang="it-IT" sz="1400" b="0" kern="1200" dirty="0">
                          <a:effectLst/>
                          <a:latin typeface="Arial" panose="020B0604020202020204" pitchFamily="34" charset="0"/>
                          <a:cs typeface="Arial" panose="020B0604020202020204" pitchFamily="34" charset="0"/>
                        </a:rPr>
                        <a:t>i rifiuti di qualunque natura o provenienza, giacenti sulle strade ed aree pubbliche o sulle strade ed aree private comunque soggette ad uso pubblico o sulle spiagge marittime e lacuali e sulle rive dei corsi d'acqua; </a:t>
                      </a:r>
                    </a:p>
                    <a:p>
                      <a:pPr marL="342900" indent="-342900" algn="just">
                        <a:spcAft>
                          <a:spcPts val="0"/>
                        </a:spcAft>
                        <a:buFont typeface="+mj-lt"/>
                        <a:buAutoNum type="arabicPeriod"/>
                      </a:pPr>
                      <a:r>
                        <a:rPr lang="it-IT" sz="1400" b="0" kern="1200" dirty="0">
                          <a:effectLst/>
                          <a:latin typeface="Arial" panose="020B0604020202020204" pitchFamily="34" charset="0"/>
                          <a:cs typeface="Arial" panose="020B0604020202020204" pitchFamily="34" charset="0"/>
                        </a:rPr>
                        <a:t>i rifiuti della manutenzione del verde pubblico, come foglie, sfalci d'erba e potature di alberi, nonché i rifiuti risultanti dalla pulizia dei mercati; </a:t>
                      </a:r>
                    </a:p>
                    <a:p>
                      <a:pPr marL="342900" indent="-342900" algn="just">
                        <a:spcAft>
                          <a:spcPts val="0"/>
                        </a:spcAft>
                        <a:buFont typeface="+mj-lt"/>
                        <a:buAutoNum type="arabicPeriod"/>
                      </a:pPr>
                      <a:r>
                        <a:rPr lang="it-IT" sz="1400" b="0" kern="1200" dirty="0">
                          <a:effectLst/>
                          <a:latin typeface="Arial" panose="020B0604020202020204" pitchFamily="34" charset="0"/>
                          <a:cs typeface="Arial" panose="020B0604020202020204" pitchFamily="34" charset="0"/>
                        </a:rPr>
                        <a:t>i rifiuti provenienti da aree cimiteriali, esumazioni ed estumulazioni, nonché gli altri rifiuti provenienti da attività cimiteriale diversi da quelli di cui ai punti 3, 4 e 5.</a:t>
                      </a:r>
                    </a:p>
                    <a:p>
                      <a:pPr marL="0" indent="0" algn="just">
                        <a:lnSpc>
                          <a:spcPct val="115000"/>
                        </a:lnSpc>
                        <a:spcAft>
                          <a:spcPts val="0"/>
                        </a:spcAft>
                        <a:buFont typeface="+mj-lt"/>
                        <a:buNone/>
                      </a:pPr>
                      <a:r>
                        <a:rPr lang="it-IT" sz="1400" b="0" dirty="0">
                          <a:effectLst/>
                          <a:latin typeface="Arial" panose="020B0604020202020204" pitchFamily="34" charset="0"/>
                          <a:cs typeface="Arial" panose="020B0604020202020204" pitchFamily="34" charset="0"/>
                        </a:rPr>
                        <a:t> </a:t>
                      </a:r>
                      <a:endParaRPr lang="it-IT" sz="1400" b="0" dirty="0">
                        <a:solidFill>
                          <a:schemeClr val="bg1"/>
                        </a:solidFill>
                        <a:effectLst/>
                        <a:latin typeface="Arial" panose="020B0604020202020204" pitchFamily="34" charset="0"/>
                        <a:cs typeface="Arial" panose="020B0604020202020204" pitchFamily="34" charset="0"/>
                      </a:endParaRPr>
                    </a:p>
                  </a:txBody>
                  <a:tcPr marL="34441" marR="34441"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54455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107504" y="628022"/>
            <a:ext cx="8856984" cy="4967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r>
              <a:rPr lang="it-IT" sz="2000" spc="-150" dirty="0">
                <a:latin typeface="Arial" panose="020B0604020202020204" pitchFamily="34" charset="0"/>
                <a:cs typeface="Arial" panose="020B0604020202020204" pitchFamily="34" charset="0"/>
              </a:rPr>
              <a:t>CLASSIFICAZIONE IN BASE ALL’ORIGINE: RIFIUTI URBANI E RIFIUTI SPECIALI </a:t>
            </a:r>
          </a:p>
        </p:txBody>
      </p:sp>
      <p:graphicFrame>
        <p:nvGraphicFramePr>
          <p:cNvPr id="3" name="Tabella 2"/>
          <p:cNvGraphicFramePr>
            <a:graphicFrameLocks noGrp="1"/>
          </p:cNvGraphicFramePr>
          <p:nvPr/>
        </p:nvGraphicFramePr>
        <p:xfrm>
          <a:off x="213214" y="1124744"/>
          <a:ext cx="8751274" cy="4537720"/>
        </p:xfrm>
        <a:graphic>
          <a:graphicData uri="http://schemas.openxmlformats.org/drawingml/2006/table">
            <a:tbl>
              <a:tblPr firstRow="1" firstCol="1" bandRow="1">
                <a:tableStyleId>{5C22544A-7EE6-4342-B048-85BDC9FD1C3A}</a:tableStyleId>
              </a:tblPr>
              <a:tblGrid>
                <a:gridCol w="8751274">
                  <a:extLst>
                    <a:ext uri="{9D8B030D-6E8A-4147-A177-3AD203B41FA5}">
                      <a16:colId xmlns:a16="http://schemas.microsoft.com/office/drawing/2014/main" val="20000"/>
                    </a:ext>
                  </a:extLst>
                </a:gridCol>
              </a:tblGrid>
              <a:tr h="719256">
                <a:tc>
                  <a:txBody>
                    <a:bodyPr/>
                    <a:lstStyle/>
                    <a:p>
                      <a:pPr algn="ctr">
                        <a:lnSpc>
                          <a:spcPct val="100000"/>
                        </a:lnSpc>
                        <a:spcAft>
                          <a:spcPts val="0"/>
                        </a:spcAft>
                      </a:pPr>
                      <a:endParaRPr lang="it-IT" sz="1800" b="1" kern="1200" dirty="0">
                        <a:effectLst/>
                        <a:latin typeface="Arial" panose="020B0604020202020204" pitchFamily="34" charset="0"/>
                        <a:cs typeface="Arial" panose="020B0604020202020204" pitchFamily="34" charset="0"/>
                      </a:endParaRPr>
                    </a:p>
                    <a:p>
                      <a:pPr algn="ctr">
                        <a:lnSpc>
                          <a:spcPct val="100000"/>
                        </a:lnSpc>
                        <a:spcAft>
                          <a:spcPts val="0"/>
                        </a:spcAft>
                      </a:pPr>
                      <a:r>
                        <a:rPr lang="it-IT" sz="1600" b="1" kern="1200" dirty="0">
                          <a:effectLst/>
                          <a:latin typeface="Arial" panose="020B0604020202020204" pitchFamily="34" charset="0"/>
                          <a:cs typeface="Arial" panose="020B0604020202020204" pitchFamily="34" charset="0"/>
                        </a:rPr>
                        <a:t>RIFIUTI SPECIALI</a:t>
                      </a:r>
                    </a:p>
                    <a:p>
                      <a:pPr algn="ctr">
                        <a:lnSpc>
                          <a:spcPct val="100000"/>
                        </a:lnSpc>
                        <a:spcAft>
                          <a:spcPts val="0"/>
                        </a:spcAft>
                      </a:pPr>
                      <a:endParaRPr lang="it-IT" sz="1800" b="1" kern="1200" dirty="0">
                        <a:solidFill>
                          <a:schemeClr val="bg1"/>
                        </a:solidFill>
                        <a:effectLst/>
                        <a:latin typeface="Arial" panose="020B0604020202020204" pitchFamily="34" charset="0"/>
                        <a:ea typeface="Calibri"/>
                        <a:cs typeface="Arial" panose="020B0604020202020204" pitchFamily="34" charset="0"/>
                      </a:endParaRPr>
                    </a:p>
                  </a:txBody>
                  <a:tcPr marL="34441" marR="34441" marT="0" marB="0" anchor="ctr">
                    <a:solidFill>
                      <a:schemeClr val="accent5">
                        <a:lumMod val="75000"/>
                      </a:schemeClr>
                    </a:solidFill>
                  </a:tcPr>
                </a:tc>
                <a:extLst>
                  <a:ext uri="{0D108BD9-81ED-4DB2-BD59-A6C34878D82A}">
                    <a16:rowId xmlns:a16="http://schemas.microsoft.com/office/drawing/2014/main" val="10000"/>
                  </a:ext>
                </a:extLst>
              </a:tr>
              <a:tr h="3745240">
                <a:tc>
                  <a:txBody>
                    <a:bodyPr/>
                    <a:lstStyle/>
                    <a:p>
                      <a:pPr marL="342900" indent="-342900" algn="l">
                        <a:spcAft>
                          <a:spcPts val="0"/>
                        </a:spcAft>
                        <a:buFont typeface="+mj-lt"/>
                        <a:buAutoNum type="arabicPeriod"/>
                      </a:pPr>
                      <a:endParaRPr lang="it-IT" sz="1400" b="0" kern="1200" dirty="0">
                        <a:effectLst/>
                        <a:latin typeface="Arial" panose="020B0604020202020204" pitchFamily="34" charset="0"/>
                        <a:cs typeface="Arial" panose="020B0604020202020204" pitchFamily="34" charset="0"/>
                      </a:endParaRPr>
                    </a:p>
                    <a:p>
                      <a:pPr marL="342900" indent="-342900" algn="just">
                        <a:spcAft>
                          <a:spcPts val="0"/>
                        </a:spcAft>
                        <a:buFont typeface="+mj-lt"/>
                        <a:buAutoNum type="alphaLcParenR"/>
                      </a:pPr>
                      <a:r>
                        <a:rPr lang="it-IT" sz="1400" b="0" kern="1200" dirty="0">
                          <a:effectLst/>
                          <a:latin typeface="Arial" panose="020B0604020202020204" pitchFamily="34" charset="0"/>
                          <a:cs typeface="Arial" panose="020B0604020202020204" pitchFamily="34" charset="0"/>
                        </a:rPr>
                        <a:t>i rifiuti prodotti nell'ambito delle attività agricole, agro-industriali e della silvicoltura, ai sensi e per gli effetti dell'articolo 2135 del codice civile, e della pesca; </a:t>
                      </a:r>
                    </a:p>
                    <a:p>
                      <a:pPr marL="342900" indent="-342900" algn="just">
                        <a:spcAft>
                          <a:spcPts val="0"/>
                        </a:spcAft>
                        <a:buFont typeface="+mj-lt"/>
                        <a:buAutoNum type="alphaLcParenR"/>
                      </a:pPr>
                      <a:r>
                        <a:rPr lang="it-IT" sz="1400" b="0" kern="1200" dirty="0">
                          <a:effectLst/>
                          <a:latin typeface="Arial" panose="020B0604020202020204" pitchFamily="34" charset="0"/>
                          <a:cs typeface="Arial" panose="020B0604020202020204" pitchFamily="34" charset="0"/>
                        </a:rPr>
                        <a:t>i rifiuti prodotti dalle attività di costruzione e demolizione, nonché i rifiuti che derivano dalle attività di scavo, fermo restando quanto disposto dall'articolo 184-bis; </a:t>
                      </a:r>
                    </a:p>
                    <a:p>
                      <a:pPr marL="342900" indent="-342900" algn="just">
                        <a:spcAft>
                          <a:spcPts val="0"/>
                        </a:spcAft>
                        <a:buFont typeface="+mj-lt"/>
                        <a:buAutoNum type="alphaLcParenR"/>
                      </a:pPr>
                      <a:r>
                        <a:rPr lang="it-IT" sz="1400" b="0" kern="1200" dirty="0">
                          <a:effectLst/>
                          <a:latin typeface="Arial" panose="020B0604020202020204" pitchFamily="34" charset="0"/>
                          <a:cs typeface="Arial" panose="020B0604020202020204" pitchFamily="34" charset="0"/>
                        </a:rPr>
                        <a:t>i rifiuti prodotti nell'ambito delle lavorazioni industriali se diversi da quelli di cui al comma 2; </a:t>
                      </a:r>
                    </a:p>
                    <a:p>
                      <a:pPr marL="342900" indent="-342900" algn="just">
                        <a:spcAft>
                          <a:spcPts val="0"/>
                        </a:spcAft>
                        <a:buFont typeface="+mj-lt"/>
                        <a:buAutoNum type="alphaLcParenR"/>
                      </a:pPr>
                      <a:r>
                        <a:rPr lang="it-IT" sz="1400" b="0" kern="1200" dirty="0">
                          <a:effectLst/>
                          <a:latin typeface="Arial" panose="020B0604020202020204" pitchFamily="34" charset="0"/>
                          <a:cs typeface="Arial" panose="020B0604020202020204" pitchFamily="34" charset="0"/>
                        </a:rPr>
                        <a:t>i rifiuti prodotti nell'ambito delle lavorazioni artigianali se diversi da quelli di cui al comma 2; </a:t>
                      </a:r>
                    </a:p>
                    <a:p>
                      <a:pPr marL="342900" indent="-342900" algn="just">
                        <a:spcAft>
                          <a:spcPts val="0"/>
                        </a:spcAft>
                        <a:buFont typeface="+mj-lt"/>
                        <a:buAutoNum type="alphaLcParenR"/>
                      </a:pPr>
                      <a:r>
                        <a:rPr lang="it-IT" sz="1400" b="0" kern="1200" dirty="0">
                          <a:effectLst/>
                          <a:latin typeface="Arial" panose="020B0604020202020204" pitchFamily="34" charset="0"/>
                          <a:cs typeface="Arial" panose="020B0604020202020204" pitchFamily="34" charset="0"/>
                        </a:rPr>
                        <a:t>i rifiuti prodotti nell'ambito delle attività commerciali se diversi da quelli di cui al comma 2; </a:t>
                      </a:r>
                    </a:p>
                    <a:p>
                      <a:pPr marL="342900" indent="-342900" algn="just">
                        <a:spcAft>
                          <a:spcPts val="0"/>
                        </a:spcAft>
                        <a:buFont typeface="+mj-lt"/>
                        <a:buAutoNum type="alphaLcParenR"/>
                      </a:pPr>
                      <a:r>
                        <a:rPr lang="it-IT" sz="1400" b="0" kern="1200" dirty="0">
                          <a:solidFill>
                            <a:srgbClr val="FFFF00"/>
                          </a:solidFill>
                          <a:effectLst/>
                          <a:latin typeface="Arial" panose="020B0604020202020204" pitchFamily="34" charset="0"/>
                          <a:cs typeface="Arial" panose="020B0604020202020204" pitchFamily="34" charset="0"/>
                        </a:rPr>
                        <a:t>i rifiuti prodotti nell'ambito delle attività di servizio se diversi da quelli di cui al comma 2; </a:t>
                      </a:r>
                    </a:p>
                    <a:p>
                      <a:pPr marL="342900" indent="-342900" algn="just">
                        <a:spcAft>
                          <a:spcPts val="0"/>
                        </a:spcAft>
                        <a:buFont typeface="+mj-lt"/>
                        <a:buAutoNum type="alphaLcParenR"/>
                      </a:pPr>
                      <a:r>
                        <a:rPr lang="it-IT" sz="1400" b="0" kern="1200" dirty="0">
                          <a:effectLst/>
                          <a:latin typeface="Arial" panose="020B0604020202020204" pitchFamily="34" charset="0"/>
                          <a:cs typeface="Arial" panose="020B0604020202020204" pitchFamily="34" charset="0"/>
                        </a:rPr>
                        <a:t>i rifiuti derivanti dall'attività di recupero e smaltimento di rifiuti, i fanghi prodotti dalla potabilizzazione e da altri trattamenti delle acque e dalla depurazione delle acque reflue, nonché i rifiuti da abbattimento di fumi, dalle fosse settiche e dalle reti fognarie; </a:t>
                      </a:r>
                    </a:p>
                    <a:p>
                      <a:pPr marL="342900" indent="-342900" algn="just">
                        <a:spcAft>
                          <a:spcPts val="0"/>
                        </a:spcAft>
                        <a:buFont typeface="+mj-lt"/>
                        <a:buAutoNum type="alphaLcParenR"/>
                      </a:pPr>
                      <a:r>
                        <a:rPr lang="it-IT" sz="1400" b="0" kern="1200" dirty="0">
                          <a:solidFill>
                            <a:srgbClr val="FFFF00"/>
                          </a:solidFill>
                          <a:effectLst/>
                          <a:latin typeface="Arial" panose="020B0604020202020204" pitchFamily="34" charset="0"/>
                          <a:cs typeface="Arial" panose="020B0604020202020204" pitchFamily="34" charset="0"/>
                        </a:rPr>
                        <a:t>i rifiuti derivanti da attività sanitarie se diversi da quelli all'articolo 183, comma 1, lettera b-ter);</a:t>
                      </a:r>
                    </a:p>
                    <a:p>
                      <a:pPr marL="342900" indent="-342900" algn="just">
                        <a:spcAft>
                          <a:spcPts val="0"/>
                        </a:spcAft>
                        <a:buFont typeface="+mj-lt"/>
                        <a:buAutoNum type="alphaLcParenR"/>
                      </a:pPr>
                      <a:r>
                        <a:rPr lang="it-IT" sz="1400" b="0" kern="1200" dirty="0">
                          <a:effectLst/>
                          <a:latin typeface="Arial" panose="020B0604020202020204" pitchFamily="34" charset="0"/>
                          <a:cs typeface="Arial" panose="020B0604020202020204" pitchFamily="34" charset="0"/>
                        </a:rPr>
                        <a:t> i veicoli fuori uso.</a:t>
                      </a:r>
                      <a:endParaRPr lang="it-IT" sz="1400" b="0" dirty="0">
                        <a:solidFill>
                          <a:schemeClr val="bg1"/>
                        </a:solidFill>
                        <a:effectLst/>
                        <a:latin typeface="Arial" panose="020B0604020202020204" pitchFamily="34" charset="0"/>
                        <a:cs typeface="Arial" panose="020B0604020202020204" pitchFamily="34" charset="0"/>
                      </a:endParaRPr>
                    </a:p>
                  </a:txBody>
                  <a:tcPr marL="34441" marR="34441" marT="0" marB="0">
                    <a:solidFill>
                      <a:schemeClr val="accent5">
                        <a:lumMod val="7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09648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bwMode="auto">
          <a:xfrm>
            <a:off x="323528" y="692696"/>
            <a:ext cx="5646929" cy="43204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it-IT" sz="2000" dirty="0">
                <a:solidFill>
                  <a:schemeClr val="bg1"/>
                </a:solidFill>
                <a:latin typeface="Arial" panose="020B0604020202020204" pitchFamily="34" charset="0"/>
                <a:cs typeface="Arial" panose="020B0604020202020204" pitchFamily="34" charset="0"/>
              </a:rPr>
              <a:t>Classificazione dei rifiuti</a:t>
            </a:r>
          </a:p>
        </p:txBody>
      </p:sp>
      <p:sp>
        <p:nvSpPr>
          <p:cNvPr id="3" name="Rettangolo 2"/>
          <p:cNvSpPr/>
          <p:nvPr/>
        </p:nvSpPr>
        <p:spPr>
          <a:xfrm>
            <a:off x="395536" y="1443841"/>
            <a:ext cx="7824410" cy="3970318"/>
          </a:xfrm>
          <a:prstGeom prst="rect">
            <a:avLst/>
          </a:prstGeom>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La classificazione dei rifiuti speciali come pericolosi o non pericolosi è una decisione fondamentale effettuata dal produttore. </a:t>
            </a:r>
          </a:p>
          <a:p>
            <a:pPr algn="just"/>
            <a:r>
              <a:rPr lang="it-IT" dirty="0">
                <a:solidFill>
                  <a:schemeClr val="bg1"/>
                </a:solidFill>
                <a:latin typeface="Arial" panose="020B0604020202020204" pitchFamily="34" charset="0"/>
                <a:cs typeface="Arial" panose="020B0604020202020204" pitchFamily="34" charset="0"/>
              </a:rPr>
              <a:t>Il produttore del rifiuto ha la responsabilità di attribuire correttamente il CER del rifiuto tenendo conto:</a:t>
            </a:r>
          </a:p>
          <a:p>
            <a:pPr marL="257175" indent="-257175" algn="just">
              <a:buFont typeface="Calibri" panose="020F0502020204030204" pitchFamily="34" charset="0"/>
              <a:buChar char="‐"/>
            </a:pPr>
            <a:r>
              <a:rPr lang="it-IT" dirty="0">
                <a:solidFill>
                  <a:schemeClr val="bg1"/>
                </a:solidFill>
                <a:latin typeface="Arial" panose="020B0604020202020204" pitchFamily="34" charset="0"/>
                <a:cs typeface="Arial" panose="020B0604020202020204" pitchFamily="34" charset="0"/>
              </a:rPr>
              <a:t>del ciclo produttivo dettagliato;</a:t>
            </a:r>
          </a:p>
          <a:p>
            <a:pPr marL="257175" indent="-257175" algn="just">
              <a:buFont typeface="Calibri" panose="020F0502020204030204" pitchFamily="34" charset="0"/>
              <a:buChar char="‐"/>
            </a:pPr>
            <a:r>
              <a:rPr lang="it-IT" dirty="0">
                <a:solidFill>
                  <a:schemeClr val="bg1"/>
                </a:solidFill>
                <a:latin typeface="Arial" panose="020B0604020202020204" pitchFamily="34" charset="0"/>
                <a:cs typeface="Arial" panose="020B0604020202020204" pitchFamily="34" charset="0"/>
              </a:rPr>
              <a:t>delle sostanze che concorrono a formare il rifiuto nel ciclo produttivo con la raccolta delle Schede di Sicurezza dei vari prodotti;</a:t>
            </a:r>
          </a:p>
          <a:p>
            <a:pPr marL="257175" indent="-257175" algn="just">
              <a:buFont typeface="Calibri" panose="020F0502020204030204" pitchFamily="34" charset="0"/>
              <a:buChar char="‐"/>
            </a:pPr>
            <a:r>
              <a:rPr lang="it-IT" dirty="0">
                <a:solidFill>
                  <a:schemeClr val="bg1"/>
                </a:solidFill>
                <a:latin typeface="Arial" panose="020B0604020202020204" pitchFamily="34" charset="0"/>
                <a:cs typeface="Arial" panose="020B0604020202020204" pitchFamily="34" charset="0"/>
              </a:rPr>
              <a:t>delle eventuali analisi di classificazione per appurare l’effettiva concentrazione delle sostanze rilevate o escluderne la presenza.</a:t>
            </a:r>
          </a:p>
          <a:p>
            <a:pPr algn="just"/>
            <a:endParaRPr lang="it-IT" dirty="0">
              <a:solidFill>
                <a:schemeClr val="bg1"/>
              </a:solidFill>
              <a:latin typeface="Arial" panose="020B0604020202020204" pitchFamily="34" charset="0"/>
              <a:cs typeface="Arial" panose="020B0604020202020204" pitchFamily="34" charset="0"/>
            </a:endParaRPr>
          </a:p>
          <a:p>
            <a:pPr algn="just"/>
            <a:r>
              <a:rPr lang="it-IT" b="1" dirty="0">
                <a:solidFill>
                  <a:schemeClr val="bg1"/>
                </a:solidFill>
                <a:latin typeface="Arial" panose="020B0604020202020204" pitchFamily="34" charset="0"/>
                <a:cs typeface="Arial" panose="020B0604020202020204" pitchFamily="34" charset="0"/>
              </a:rPr>
              <a:t>N.B.: il legislatore insiste sull’importanza di fare una analisi mirata per cercare le sostanze effettivamente presenti nel ciclo produttivo e non limitarsi ad una classificazione secondo modello standard.</a:t>
            </a:r>
          </a:p>
          <a:p>
            <a:pPr algn="just"/>
            <a:endParaRPr lang="it-IT"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9133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9618" y="1268760"/>
            <a:ext cx="8638846" cy="3970318"/>
          </a:xfrm>
          <a:prstGeom prst="rect">
            <a:avLst/>
          </a:prstGeom>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La classificazione dei rifiuti è effettuata dal produttore assegnando ad essi il competente codice EER ed applicando le disposizioni contenute nella decisione 2014/955/UE e nel regolamento (UE) n.1357/2014 della Commissione, del 18 dicembre 2014, nonché nel regolamento (UE) 2017/997 del Consiglio, dell'8 giugno 2017.</a:t>
            </a:r>
          </a:p>
          <a:p>
            <a:pPr algn="just"/>
            <a:endParaRPr lang="it-IT" dirty="0">
              <a:solidFill>
                <a:schemeClr val="bg1"/>
              </a:solidFill>
              <a:latin typeface="Arial" panose="020B0604020202020204" pitchFamily="34" charset="0"/>
              <a:cs typeface="Arial" panose="020B0604020202020204" pitchFamily="34" charset="0"/>
            </a:endParaRPr>
          </a:p>
          <a:p>
            <a:pPr algn="just"/>
            <a:endParaRPr lang="it-IT" dirty="0">
              <a:solidFill>
                <a:schemeClr val="bg1"/>
              </a:solidFill>
              <a:latin typeface="Arial" panose="020B0604020202020204" pitchFamily="34" charset="0"/>
              <a:cs typeface="Arial" panose="020B0604020202020204" pitchFamily="34" charset="0"/>
            </a:endParaRPr>
          </a:p>
          <a:p>
            <a:pPr algn="just"/>
            <a:r>
              <a:rPr lang="it-IT" dirty="0">
                <a:solidFill>
                  <a:schemeClr val="bg1"/>
                </a:solidFill>
                <a:latin typeface="Arial" panose="020B0604020202020204" pitchFamily="34" charset="0"/>
                <a:cs typeface="Arial" panose="020B0604020202020204" pitchFamily="34" charset="0"/>
              </a:rPr>
              <a:t>CODICE E. E. R. (Elenco Europeo Rifiuti): è composto da tre coppie di cifre:</a:t>
            </a:r>
          </a:p>
          <a:p>
            <a:pPr algn="just"/>
            <a:r>
              <a:rPr lang="it-IT" dirty="0">
                <a:solidFill>
                  <a:schemeClr val="bg1"/>
                </a:solidFill>
                <a:latin typeface="Arial" panose="020B0604020202020204" pitchFamily="34" charset="0"/>
                <a:cs typeface="Arial" panose="020B0604020202020204" pitchFamily="34" charset="0"/>
              </a:rPr>
              <a:t>1) La prima coppia (da 01 a 20) identifica il macro-processo da cui deriva il rifiuto</a:t>
            </a:r>
          </a:p>
          <a:p>
            <a:pPr algn="just"/>
            <a:r>
              <a:rPr lang="it-IT" dirty="0">
                <a:solidFill>
                  <a:schemeClr val="bg1"/>
                </a:solidFill>
                <a:latin typeface="Arial" panose="020B0604020202020204" pitchFamily="34" charset="0"/>
                <a:cs typeface="Arial" panose="020B0604020202020204" pitchFamily="34" charset="0"/>
              </a:rPr>
              <a:t>2) La seconda coppia specifica l’attività da cui proviene il rifiuto</a:t>
            </a:r>
          </a:p>
          <a:p>
            <a:pPr algn="just"/>
            <a:r>
              <a:rPr lang="it-IT" dirty="0">
                <a:solidFill>
                  <a:schemeClr val="bg1"/>
                </a:solidFill>
                <a:latin typeface="Arial" panose="020B0604020202020204" pitchFamily="34" charset="0"/>
                <a:cs typeface="Arial" panose="020B0604020202020204" pitchFamily="34" charset="0"/>
              </a:rPr>
              <a:t>3) La terza coppia (da 01 a 99) identifica univocamente il rifiuto.</a:t>
            </a:r>
          </a:p>
          <a:p>
            <a:pPr algn="just"/>
            <a:endParaRPr lang="it-IT" dirty="0">
              <a:solidFill>
                <a:schemeClr val="bg1"/>
              </a:solidFill>
              <a:latin typeface="Arial" panose="020B0604020202020204" pitchFamily="34" charset="0"/>
              <a:cs typeface="Arial" panose="020B0604020202020204" pitchFamily="34" charset="0"/>
            </a:endParaRPr>
          </a:p>
          <a:p>
            <a:pPr algn="just"/>
            <a:r>
              <a:rPr lang="it-IT" dirty="0">
                <a:solidFill>
                  <a:schemeClr val="bg1"/>
                </a:solidFill>
                <a:latin typeface="Arial" panose="020B0604020202020204" pitchFamily="34" charset="0"/>
                <a:cs typeface="Arial" panose="020B0604020202020204" pitchFamily="34" charset="0"/>
              </a:rPr>
              <a:t>Sono pericolosi i rifiuti indicati espressamente come tali, con apposito asterisco, nell'elenco “codice europeo dei rifiuti”. </a:t>
            </a:r>
          </a:p>
        </p:txBody>
      </p:sp>
      <p:sp>
        <p:nvSpPr>
          <p:cNvPr id="5" name="Rettangolo 4">
            <a:extLst>
              <a:ext uri="{FF2B5EF4-FFF2-40B4-BE49-F238E27FC236}">
                <a16:creationId xmlns:a16="http://schemas.microsoft.com/office/drawing/2014/main" id="{35FFF866-0077-4102-89D1-1D2D03E672A1}"/>
              </a:ext>
            </a:extLst>
          </p:cNvPr>
          <p:cNvSpPr/>
          <p:nvPr/>
        </p:nvSpPr>
        <p:spPr bwMode="auto">
          <a:xfrm>
            <a:off x="323528" y="692696"/>
            <a:ext cx="5646929" cy="43204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it-IT" sz="2000" dirty="0">
                <a:solidFill>
                  <a:schemeClr val="bg1"/>
                </a:solidFill>
                <a:latin typeface="Arial" panose="020B0604020202020204" pitchFamily="34" charset="0"/>
                <a:cs typeface="Arial" panose="020B0604020202020204" pitchFamily="34" charset="0"/>
              </a:rPr>
              <a:t>Classificazione dei rifiuti</a:t>
            </a:r>
          </a:p>
        </p:txBody>
      </p:sp>
    </p:spTree>
    <p:extLst>
      <p:ext uri="{BB962C8B-B14F-4D97-AF65-F5344CB8AC3E}">
        <p14:creationId xmlns:p14="http://schemas.microsoft.com/office/powerpoint/2010/main" val="2907912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37705" y="1268760"/>
            <a:ext cx="8668589" cy="4401205"/>
          </a:xfrm>
          <a:prstGeom prst="rect">
            <a:avLst/>
          </a:prstGeom>
        </p:spPr>
        <p:txBody>
          <a:bodyPr wrap="square">
            <a:spAutoFit/>
          </a:bodyPr>
          <a:lstStyle/>
          <a:p>
            <a:r>
              <a:rPr lang="it-IT" sz="1400" dirty="0">
                <a:solidFill>
                  <a:schemeClr val="bg1"/>
                </a:solidFill>
                <a:latin typeface="Arial" panose="020B0604020202020204" pitchFamily="34" charset="0"/>
                <a:cs typeface="Arial" panose="020B0604020202020204" pitchFamily="34" charset="0"/>
              </a:rPr>
              <a:t>CAPITOLI DELL'ELENCO - DEC. 2000/532/CE e DEC 2014/955/UE della Commissione </a:t>
            </a:r>
          </a:p>
          <a:p>
            <a:endParaRPr lang="it-IT" sz="1400" dirty="0">
              <a:solidFill>
                <a:schemeClr val="bg1"/>
              </a:solidFill>
              <a:latin typeface="Arial" panose="020B0604020202020204" pitchFamily="34" charset="0"/>
              <a:cs typeface="Arial" panose="020B0604020202020204" pitchFamily="34" charset="0"/>
            </a:endParaRPr>
          </a:p>
          <a:p>
            <a:pPr algn="just"/>
            <a:r>
              <a:rPr lang="it-IT" sz="1400" dirty="0">
                <a:solidFill>
                  <a:schemeClr val="bg1"/>
                </a:solidFill>
                <a:latin typeface="Arial" panose="020B0604020202020204" pitchFamily="34" charset="0"/>
                <a:cs typeface="Arial" panose="020B0604020202020204" pitchFamily="34" charset="0"/>
              </a:rPr>
              <a:t>01 00 00 Rifiuti derivanti da prospezione, estrazione da miniera o cava, nonché dal trattamento fisico o chimico di minerali</a:t>
            </a:r>
          </a:p>
          <a:p>
            <a:pPr algn="just"/>
            <a:r>
              <a:rPr lang="it-IT" sz="1400" dirty="0">
                <a:solidFill>
                  <a:schemeClr val="bg1"/>
                </a:solidFill>
                <a:latin typeface="Arial" panose="020B0604020202020204" pitchFamily="34" charset="0"/>
                <a:cs typeface="Arial" panose="020B0604020202020204" pitchFamily="34" charset="0"/>
              </a:rPr>
              <a:t>02 00 00 Rifiuti prodotti da agricoltura, orticoltura, acquacoltura, selvicoltura, caccia e pesca, trattamento e preparazione di alimenti</a:t>
            </a:r>
          </a:p>
          <a:p>
            <a:pPr algn="just"/>
            <a:r>
              <a:rPr lang="it-IT" sz="1400" dirty="0">
                <a:solidFill>
                  <a:schemeClr val="bg1"/>
                </a:solidFill>
                <a:latin typeface="Arial" panose="020B0604020202020204" pitchFamily="34" charset="0"/>
                <a:cs typeface="Arial" panose="020B0604020202020204" pitchFamily="34" charset="0"/>
              </a:rPr>
              <a:t>03 00 00 Rifiuti della lavorazione del legno e della produzione di pannelli, mobili, polpa, carta e cartone</a:t>
            </a:r>
          </a:p>
          <a:p>
            <a:pPr algn="just"/>
            <a:r>
              <a:rPr lang="it-IT" sz="1400" dirty="0">
                <a:solidFill>
                  <a:schemeClr val="bg1"/>
                </a:solidFill>
                <a:latin typeface="Arial" panose="020B0604020202020204" pitchFamily="34" charset="0"/>
                <a:cs typeface="Arial" panose="020B0604020202020204" pitchFamily="34" charset="0"/>
              </a:rPr>
              <a:t>04 00 00 Rifiuti della lavorazione di pelli e pellicce e dell'industria tessile</a:t>
            </a:r>
          </a:p>
          <a:p>
            <a:pPr algn="just"/>
            <a:r>
              <a:rPr lang="it-IT" sz="1400" dirty="0">
                <a:solidFill>
                  <a:schemeClr val="bg1"/>
                </a:solidFill>
                <a:latin typeface="Arial" panose="020B0604020202020204" pitchFamily="34" charset="0"/>
                <a:cs typeface="Arial" panose="020B0604020202020204" pitchFamily="34" charset="0"/>
              </a:rPr>
              <a:t>05 00 00 Rifiuti della raffinazione del petrolio, purificazione del gas naturale e trattamento pirolitico del carbone</a:t>
            </a:r>
          </a:p>
          <a:p>
            <a:pPr algn="just"/>
            <a:r>
              <a:rPr lang="it-IT" sz="1400" dirty="0">
                <a:solidFill>
                  <a:srgbClr val="00D25F"/>
                </a:solidFill>
                <a:latin typeface="Arial" panose="020B0604020202020204" pitchFamily="34" charset="0"/>
                <a:cs typeface="Arial" panose="020B0604020202020204" pitchFamily="34" charset="0"/>
              </a:rPr>
              <a:t>06 00 00 Rifiuti dei processi chimici inorganici</a:t>
            </a:r>
          </a:p>
          <a:p>
            <a:pPr algn="just"/>
            <a:r>
              <a:rPr lang="it-IT" sz="1400" dirty="0">
                <a:solidFill>
                  <a:srgbClr val="00D25F"/>
                </a:solidFill>
                <a:latin typeface="Arial" panose="020B0604020202020204" pitchFamily="34" charset="0"/>
                <a:cs typeface="Arial" panose="020B0604020202020204" pitchFamily="34" charset="0"/>
              </a:rPr>
              <a:t>07 00 00 Rifiuti dei processi chimici organici</a:t>
            </a:r>
          </a:p>
          <a:p>
            <a:pPr algn="just"/>
            <a:r>
              <a:rPr lang="it-IT" sz="1400" dirty="0">
                <a:solidFill>
                  <a:srgbClr val="00D25F"/>
                </a:solidFill>
                <a:latin typeface="Arial" panose="020B0604020202020204" pitchFamily="34" charset="0"/>
                <a:cs typeface="Arial" panose="020B0604020202020204" pitchFamily="34" charset="0"/>
              </a:rPr>
              <a:t>08 00 00 Rifiuti della produzione, formulazione, fornitura ed uso di rivestimenti (pitture, vernici e smalti vetrati), adesivi, sigillanti, e inchiostri per stampa</a:t>
            </a:r>
          </a:p>
          <a:p>
            <a:pPr algn="just"/>
            <a:r>
              <a:rPr lang="it-IT" sz="1400" dirty="0">
                <a:solidFill>
                  <a:schemeClr val="bg1"/>
                </a:solidFill>
                <a:latin typeface="Arial" panose="020B0604020202020204" pitchFamily="34" charset="0"/>
                <a:cs typeface="Arial" panose="020B0604020202020204" pitchFamily="34" charset="0"/>
              </a:rPr>
              <a:t>09 00 00 Rifiuti dell'industria fotografica</a:t>
            </a:r>
          </a:p>
          <a:p>
            <a:pPr algn="just"/>
            <a:r>
              <a:rPr lang="it-IT" sz="1400" dirty="0">
                <a:solidFill>
                  <a:schemeClr val="bg1"/>
                </a:solidFill>
                <a:latin typeface="Arial" panose="020B0604020202020204" pitchFamily="34" charset="0"/>
                <a:cs typeface="Arial" panose="020B0604020202020204" pitchFamily="34" charset="0"/>
              </a:rPr>
              <a:t>10 00 00 Rifiuti provenienti da processi termici</a:t>
            </a:r>
          </a:p>
          <a:p>
            <a:pPr algn="just"/>
            <a:r>
              <a:rPr lang="it-IT" sz="1400" dirty="0">
                <a:solidFill>
                  <a:schemeClr val="bg1"/>
                </a:solidFill>
                <a:latin typeface="Arial" panose="020B0604020202020204" pitchFamily="34" charset="0"/>
                <a:cs typeface="Arial" panose="020B0604020202020204" pitchFamily="34" charset="0"/>
              </a:rPr>
              <a:t>11 00 00 Rifiuti provenienti dal trattamento chimico superficiale e dal rivestimento di metalli ed altri materiali; idrometallurgia non ferrosa</a:t>
            </a:r>
          </a:p>
          <a:p>
            <a:pPr algn="just"/>
            <a:r>
              <a:rPr lang="it-IT" sz="1400" dirty="0">
                <a:solidFill>
                  <a:schemeClr val="bg1"/>
                </a:solidFill>
                <a:latin typeface="Arial" panose="020B0604020202020204" pitchFamily="34" charset="0"/>
                <a:cs typeface="Arial" panose="020B0604020202020204" pitchFamily="34" charset="0"/>
              </a:rPr>
              <a:t>12 00 00 Rifiuti prodotti dalla lavorazione e dal trattamento fisico e meccanico superficiale di metalli e plastiche</a:t>
            </a:r>
          </a:p>
        </p:txBody>
      </p:sp>
      <p:sp>
        <p:nvSpPr>
          <p:cNvPr id="4" name="Rettangolo 3">
            <a:extLst>
              <a:ext uri="{FF2B5EF4-FFF2-40B4-BE49-F238E27FC236}">
                <a16:creationId xmlns:a16="http://schemas.microsoft.com/office/drawing/2014/main" id="{453C5C17-8603-448F-BA0F-61108A05948E}"/>
              </a:ext>
            </a:extLst>
          </p:cNvPr>
          <p:cNvSpPr/>
          <p:nvPr/>
        </p:nvSpPr>
        <p:spPr bwMode="auto">
          <a:xfrm>
            <a:off x="323528" y="692696"/>
            <a:ext cx="5646929" cy="43204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it-IT" sz="2000" dirty="0">
                <a:solidFill>
                  <a:schemeClr val="bg1"/>
                </a:solidFill>
                <a:latin typeface="Arial" panose="020B0604020202020204" pitchFamily="34" charset="0"/>
                <a:cs typeface="Arial" panose="020B0604020202020204" pitchFamily="34" charset="0"/>
              </a:rPr>
              <a:t>Classificazione dei rifiuti</a:t>
            </a:r>
          </a:p>
        </p:txBody>
      </p:sp>
    </p:spTree>
    <p:extLst>
      <p:ext uri="{BB962C8B-B14F-4D97-AF65-F5344CB8AC3E}">
        <p14:creationId xmlns:p14="http://schemas.microsoft.com/office/powerpoint/2010/main" val="4106533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00473" y="1630439"/>
            <a:ext cx="8668589" cy="3323987"/>
          </a:xfrm>
          <a:prstGeom prst="rect">
            <a:avLst/>
          </a:prstGeom>
        </p:spPr>
        <p:txBody>
          <a:bodyPr wrap="square">
            <a:spAutoFit/>
          </a:bodyPr>
          <a:lstStyle/>
          <a:p>
            <a:r>
              <a:rPr lang="it-IT" sz="1400" dirty="0">
                <a:solidFill>
                  <a:schemeClr val="bg1"/>
                </a:solidFill>
                <a:latin typeface="Arial" panose="020B0604020202020204" pitchFamily="34" charset="0"/>
                <a:cs typeface="Arial" panose="020B0604020202020204" pitchFamily="34" charset="0"/>
              </a:rPr>
              <a:t>CAPITOLI DELL'ELENCO </a:t>
            </a:r>
          </a:p>
          <a:p>
            <a:endParaRPr lang="it-IT" sz="1400" dirty="0">
              <a:solidFill>
                <a:schemeClr val="bg1"/>
              </a:solidFill>
              <a:latin typeface="Arial" panose="020B0604020202020204" pitchFamily="34" charset="0"/>
              <a:cs typeface="Arial" panose="020B0604020202020204" pitchFamily="34" charset="0"/>
            </a:endParaRPr>
          </a:p>
          <a:p>
            <a:pPr algn="just"/>
            <a:r>
              <a:rPr lang="it-IT" sz="1400" dirty="0">
                <a:solidFill>
                  <a:srgbClr val="00D25F"/>
                </a:solidFill>
                <a:latin typeface="Arial" panose="020B0604020202020204" pitchFamily="34" charset="0"/>
                <a:cs typeface="Arial" panose="020B0604020202020204" pitchFamily="34" charset="0"/>
              </a:rPr>
              <a:t>13 00 00 Oli esauriti e residui di combustibili liquidi (tranne oli commestibili, 05 00 00 e 12 00 00)</a:t>
            </a:r>
          </a:p>
          <a:p>
            <a:pPr algn="just"/>
            <a:r>
              <a:rPr lang="it-IT" sz="1400" dirty="0">
                <a:solidFill>
                  <a:schemeClr val="bg1"/>
                </a:solidFill>
                <a:latin typeface="Arial" panose="020B0604020202020204" pitchFamily="34" charset="0"/>
                <a:cs typeface="Arial" panose="020B0604020202020204" pitchFamily="34" charset="0"/>
              </a:rPr>
              <a:t>14 00 00 Solventi organici, refrigeranti e propellenti di scarto (tranne le voci 07 00 00 e 08 00 00)</a:t>
            </a:r>
          </a:p>
          <a:p>
            <a:pPr algn="just"/>
            <a:r>
              <a:rPr lang="it-IT" sz="1400" dirty="0">
                <a:solidFill>
                  <a:srgbClr val="00D25F"/>
                </a:solidFill>
                <a:latin typeface="Arial" panose="020B0604020202020204" pitchFamily="34" charset="0"/>
                <a:cs typeface="Arial" panose="020B0604020202020204" pitchFamily="34" charset="0"/>
              </a:rPr>
              <a:t>15 00 00 Rifiuti di imballaggio; assorbenti; stracci, materiali filtranti e indumenti protettivi (non specificati altrimenti)</a:t>
            </a:r>
          </a:p>
          <a:p>
            <a:pPr algn="just"/>
            <a:r>
              <a:rPr lang="it-IT" sz="1400" dirty="0">
                <a:solidFill>
                  <a:srgbClr val="08CA7B"/>
                </a:solidFill>
                <a:latin typeface="Arial" panose="020B0604020202020204" pitchFamily="34" charset="0"/>
                <a:cs typeface="Arial" panose="020B0604020202020204" pitchFamily="34" charset="0"/>
              </a:rPr>
              <a:t>16 00 00 Rifiuti non specificati altrimenti nell'elenco</a:t>
            </a:r>
          </a:p>
          <a:p>
            <a:pPr algn="just"/>
            <a:r>
              <a:rPr lang="it-IT" sz="1400" dirty="0">
                <a:solidFill>
                  <a:srgbClr val="00D25F"/>
                </a:solidFill>
                <a:latin typeface="Arial" panose="020B0604020202020204" pitchFamily="34" charset="0"/>
                <a:cs typeface="Arial" panose="020B0604020202020204" pitchFamily="34" charset="0"/>
              </a:rPr>
              <a:t>17 00 00 Rifiuti delle operazioni di costruzione e demolizione (compreso il terreno proveniente da siti contaminati)</a:t>
            </a:r>
          </a:p>
          <a:p>
            <a:pPr algn="just"/>
            <a:r>
              <a:rPr lang="it-IT" sz="1400" dirty="0">
                <a:solidFill>
                  <a:srgbClr val="00D25F"/>
                </a:solidFill>
                <a:latin typeface="Arial" panose="020B0604020202020204" pitchFamily="34" charset="0"/>
                <a:cs typeface="Arial" panose="020B0604020202020204" pitchFamily="34" charset="0"/>
              </a:rPr>
              <a:t>18 00 00 Rifiuti prodotti dal settore sanitario e veterinario o da attività di ricerca collegate (tranne i rifiuti di cucina e di ristorazione che non derivino direttamente da trattamento terapeutico)</a:t>
            </a:r>
          </a:p>
          <a:p>
            <a:pPr algn="just"/>
            <a:r>
              <a:rPr lang="it-IT" sz="1400" dirty="0">
                <a:solidFill>
                  <a:schemeClr val="bg1"/>
                </a:solidFill>
                <a:latin typeface="Arial" panose="020B0604020202020204" pitchFamily="34" charset="0"/>
                <a:cs typeface="Arial" panose="020B0604020202020204" pitchFamily="34" charset="0"/>
              </a:rPr>
              <a:t>19 00 00 Rifiuti prodotti da impianti di trattamento rifiuti, impianti di trattamento delle acque reflue fuori sito, nonché dalla potabilizzazione dell'acqua e dalla sua preparazione per uso industriale</a:t>
            </a:r>
          </a:p>
          <a:p>
            <a:pPr algn="just"/>
            <a:r>
              <a:rPr lang="it-IT" sz="1400" dirty="0">
                <a:solidFill>
                  <a:srgbClr val="00D25F"/>
                </a:solidFill>
                <a:latin typeface="Arial" panose="020B0604020202020204" pitchFamily="34" charset="0"/>
                <a:cs typeface="Arial" panose="020B0604020202020204" pitchFamily="34" charset="0"/>
              </a:rPr>
              <a:t>20 00 00 Rifiuti urbani (rifiuti domestici e assimilabili prodotti da attività commerciali e industriali nonché dalle istituzioni) inclusi i rifiuti della raccolta differenziata</a:t>
            </a:r>
          </a:p>
        </p:txBody>
      </p:sp>
      <p:sp>
        <p:nvSpPr>
          <p:cNvPr id="4" name="Rettangolo 3">
            <a:extLst>
              <a:ext uri="{FF2B5EF4-FFF2-40B4-BE49-F238E27FC236}">
                <a16:creationId xmlns:a16="http://schemas.microsoft.com/office/drawing/2014/main" id="{A7E10EFC-41A9-4A46-B35A-B5F0F96176F7}"/>
              </a:ext>
            </a:extLst>
          </p:cNvPr>
          <p:cNvSpPr/>
          <p:nvPr/>
        </p:nvSpPr>
        <p:spPr bwMode="auto">
          <a:xfrm>
            <a:off x="323528" y="692696"/>
            <a:ext cx="5646929" cy="43204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it-IT" sz="2000" dirty="0">
                <a:solidFill>
                  <a:schemeClr val="bg1"/>
                </a:solidFill>
                <a:latin typeface="Arial" panose="020B0604020202020204" pitchFamily="34" charset="0"/>
                <a:cs typeface="Arial" panose="020B0604020202020204" pitchFamily="34" charset="0"/>
              </a:rPr>
              <a:t>Classificazione dei rifiuti</a:t>
            </a:r>
          </a:p>
        </p:txBody>
      </p:sp>
    </p:spTree>
    <p:extLst>
      <p:ext uri="{BB962C8B-B14F-4D97-AF65-F5344CB8AC3E}">
        <p14:creationId xmlns:p14="http://schemas.microsoft.com/office/powerpoint/2010/main" val="2191240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137858" y="808471"/>
            <a:ext cx="885698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r>
              <a:rPr lang="it-IT" sz="1800" dirty="0">
                <a:latin typeface="Arial" panose="020B0604020202020204" pitchFamily="34" charset="0"/>
                <a:cs typeface="Arial" panose="020B0604020202020204" pitchFamily="34" charset="0"/>
              </a:rPr>
              <a:t>PERCORSO DI CLASSIFICAZIONE</a:t>
            </a:r>
          </a:p>
          <a:p>
            <a:endParaRPr lang="it-IT" sz="2000" dirty="0">
              <a:latin typeface="Arial" panose="020B0604020202020204" pitchFamily="34" charset="0"/>
              <a:cs typeface="Arial" panose="020B0604020202020204" pitchFamily="34" charset="0"/>
            </a:endParaRPr>
          </a:p>
        </p:txBody>
      </p:sp>
      <p:graphicFrame>
        <p:nvGraphicFramePr>
          <p:cNvPr id="4" name="Diagramma 3"/>
          <p:cNvGraphicFramePr/>
          <p:nvPr/>
        </p:nvGraphicFramePr>
        <p:xfrm>
          <a:off x="137858" y="1340768"/>
          <a:ext cx="885698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7600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egnaposto numero diapositiva 1">
            <a:extLst>
              <a:ext uri="{FF2B5EF4-FFF2-40B4-BE49-F238E27FC236}">
                <a16:creationId xmlns:a16="http://schemas.microsoft.com/office/drawing/2014/main" id="{9EDE89D8-CB7C-F4A1-4639-A7AFC545E90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FA21C0-AD2E-6A44-938B-263A526C1339}" type="slidenum">
              <a:rPr lang="it-IT" altLang="it-IT" sz="1400"/>
              <a:pPr>
                <a:spcBef>
                  <a:spcPct val="0"/>
                </a:spcBef>
                <a:buFontTx/>
                <a:buNone/>
              </a:pPr>
              <a:t>4</a:t>
            </a:fld>
            <a:endParaRPr lang="it-IT" altLang="it-IT" sz="1400"/>
          </a:p>
        </p:txBody>
      </p:sp>
      <p:sp>
        <p:nvSpPr>
          <p:cNvPr id="3" name="Rettangolo 2">
            <a:extLst>
              <a:ext uri="{FF2B5EF4-FFF2-40B4-BE49-F238E27FC236}">
                <a16:creationId xmlns:a16="http://schemas.microsoft.com/office/drawing/2014/main" id="{E9A8BDB8-BB22-0046-A859-FF181F33B89A}"/>
              </a:ext>
            </a:extLst>
          </p:cNvPr>
          <p:cNvSpPr/>
          <p:nvPr/>
        </p:nvSpPr>
        <p:spPr>
          <a:xfrm>
            <a:off x="395288" y="476250"/>
            <a:ext cx="8137525" cy="5253038"/>
          </a:xfrm>
          <a:prstGeom prst="rect">
            <a:avLst/>
          </a:prstGeom>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it-IT" altLang="it-IT">
              <a:solidFill>
                <a:schemeClr val="hlink"/>
              </a:solidFill>
              <a:effectLst>
                <a:outerShdw blurRad="38100" dist="38100" dir="2700000" algn="tl">
                  <a:srgbClr val="C0C0C0"/>
                </a:outerShdw>
              </a:effectLst>
            </a:endParaRPr>
          </a:p>
          <a:p>
            <a:pPr algn="ctr" eaLnBrk="1" hangingPunct="1">
              <a:defRPr/>
            </a:pPr>
            <a:r>
              <a:rPr lang="it-IT" altLang="it-IT">
                <a:solidFill>
                  <a:schemeClr val="hlink"/>
                </a:solidFill>
                <a:effectLst>
                  <a:outerShdw blurRad="38100" dist="38100" dir="2700000" algn="tl">
                    <a:srgbClr val="C0C0C0"/>
                  </a:outerShdw>
                </a:effectLst>
              </a:rPr>
              <a:t>SOSTENIBILITÀ AMBIENTALE </a:t>
            </a:r>
            <a:r>
              <a:rPr lang="it-IT" altLang="it-IT" sz="1600">
                <a:solidFill>
                  <a:schemeClr val="hlink"/>
                </a:solidFill>
                <a:effectLst>
                  <a:outerShdw blurRad="38100" dist="38100" dir="2700000" algn="tl">
                    <a:srgbClr val="C0C0C0"/>
                  </a:outerShdw>
                </a:effectLst>
              </a:rPr>
              <a:t>(1/4)</a:t>
            </a:r>
          </a:p>
          <a:p>
            <a:pPr algn="ctr" eaLnBrk="1" hangingPunct="1">
              <a:lnSpc>
                <a:spcPct val="120000"/>
              </a:lnSpc>
              <a:defRPr/>
            </a:pPr>
            <a:endParaRPr lang="it-IT" altLang="it-IT" sz="2000" u="sng">
              <a:solidFill>
                <a:schemeClr val="hlink"/>
              </a:solidFill>
              <a:effectLst>
                <a:outerShdw blurRad="38100" dist="38100" dir="2700000" algn="tl">
                  <a:srgbClr val="C0C0C0"/>
                </a:outerShdw>
              </a:effectLst>
            </a:endParaRPr>
          </a:p>
          <a:p>
            <a:pPr algn="just" eaLnBrk="1" hangingPunct="1">
              <a:lnSpc>
                <a:spcPct val="120000"/>
              </a:lnSpc>
              <a:defRPr/>
            </a:pPr>
            <a:r>
              <a:rPr lang="it-IT" altLang="it-IT" sz="2000"/>
              <a:t>Il modello economico attualmente è basato sul principio della crescita illimitata (PIL) e sull</a:t>
            </a:r>
            <a:r>
              <a:rPr lang="ja-JP" altLang="it-IT" sz="2000"/>
              <a:t>’</a:t>
            </a:r>
            <a:r>
              <a:rPr lang="it-IT" altLang="ja-JP" sz="2000"/>
              <a:t>uso incondizionato delle risorse naturali.</a:t>
            </a:r>
          </a:p>
          <a:p>
            <a:pPr algn="just" eaLnBrk="1" hangingPunct="1">
              <a:lnSpc>
                <a:spcPct val="120000"/>
              </a:lnSpc>
              <a:defRPr/>
            </a:pPr>
            <a:r>
              <a:rPr lang="it-IT" altLang="it-IT" sz="2000"/>
              <a:t>L</a:t>
            </a:r>
            <a:r>
              <a:rPr lang="en-US" altLang="it-IT" sz="2000"/>
              <a:t>’</a:t>
            </a:r>
            <a:r>
              <a:rPr lang="it-IT" altLang="ja-JP" sz="2000"/>
              <a:t>attuale crisi economica e produttiva indica che tale strada non sarà </a:t>
            </a:r>
            <a:r>
              <a:rPr lang="it-IT" altLang="ja-JP" sz="2000">
                <a:solidFill>
                  <a:srgbClr val="CC3300"/>
                </a:solidFill>
                <a:effectLst>
                  <a:outerShdw blurRad="38100" dist="38100" dir="2700000" algn="tl">
                    <a:srgbClr val="C0C0C0"/>
                  </a:outerShdw>
                </a:effectLst>
              </a:rPr>
              <a:t>sostenibile</a:t>
            </a:r>
            <a:r>
              <a:rPr lang="it-IT" altLang="ja-JP" sz="2000"/>
              <a:t> ancora a lungo.</a:t>
            </a:r>
          </a:p>
          <a:p>
            <a:pPr algn="just" eaLnBrk="1" hangingPunct="1">
              <a:lnSpc>
                <a:spcPct val="120000"/>
              </a:lnSpc>
              <a:defRPr/>
            </a:pPr>
            <a:r>
              <a:rPr lang="it-IT" altLang="it-IT" sz="2000"/>
              <a:t>Il pianeta Terra non potrà sopportare a lungo tale pressione.</a:t>
            </a:r>
          </a:p>
          <a:p>
            <a:pPr algn="just" eaLnBrk="1" hangingPunct="1">
              <a:lnSpc>
                <a:spcPct val="120000"/>
              </a:lnSpc>
              <a:defRPr/>
            </a:pPr>
            <a:r>
              <a:rPr lang="it-IT" altLang="it-IT" sz="2000"/>
              <a:t>Occorre ripensare l</a:t>
            </a:r>
            <a:r>
              <a:rPr lang="ja-JP" altLang="it-IT" sz="2000"/>
              <a:t>’</a:t>
            </a:r>
            <a:r>
              <a:rPr lang="it-IT" altLang="ja-JP" sz="2000"/>
              <a:t>economia attualmente alimentata con fonti fossili non rinnovabili, </a:t>
            </a:r>
            <a:r>
              <a:rPr lang="it-IT" altLang="ja-JP" sz="2000">
                <a:solidFill>
                  <a:srgbClr val="CC3300"/>
                </a:solidFill>
                <a:effectLst>
                  <a:outerShdw blurRad="38100" dist="38100" dir="2700000" algn="tl">
                    <a:srgbClr val="C0C0C0"/>
                  </a:outerShdw>
                </a:effectLst>
              </a:rPr>
              <a:t>valutando strategie preventive</a:t>
            </a:r>
            <a:r>
              <a:rPr lang="it-IT" altLang="ja-JP" sz="2000"/>
              <a:t> che portino a un utilizzo efficiente delle risorse che eviti, quanto possibile, scarti ed emissioni,  facendo si che le decisioni economiche e sociali siano integrate alle considerazioni ambientali e </a:t>
            </a:r>
            <a:r>
              <a:rPr lang="it-IT" altLang="ja-JP" sz="2000">
                <a:solidFill>
                  <a:srgbClr val="CC3300"/>
                </a:solidFill>
                <a:effectLst>
                  <a:outerShdw blurRad="38100" dist="38100" dir="2700000" algn="tl">
                    <a:srgbClr val="C0C0C0"/>
                  </a:outerShdw>
                </a:effectLst>
              </a:rPr>
              <a:t>comunicate</a:t>
            </a:r>
            <a:r>
              <a:rPr lang="it-IT" altLang="ja-JP" sz="2000"/>
              <a:t> in modo</a:t>
            </a:r>
            <a:r>
              <a:rPr lang="it-IT" altLang="ja-JP" sz="2000">
                <a:solidFill>
                  <a:srgbClr val="CC3300"/>
                </a:solidFill>
                <a:effectLst>
                  <a:outerShdw blurRad="38100" dist="38100" dir="2700000" algn="tl">
                    <a:srgbClr val="C0C0C0"/>
                  </a:outerShdw>
                </a:effectLst>
              </a:rPr>
              <a:t> trasparente</a:t>
            </a:r>
            <a:r>
              <a:rPr lang="it-IT" altLang="ja-JP" sz="2000"/>
              <a:t> a tutti i cittadini.</a:t>
            </a:r>
            <a:endParaRPr lang="it-IT" altLang="it-IT" sz="200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09647" y="584684"/>
            <a:ext cx="532859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r>
              <a:rPr lang="it-IT" sz="2000" dirty="0">
                <a:latin typeface="Arial" panose="020B0604020202020204" pitchFamily="34" charset="0"/>
                <a:cs typeface="Arial" panose="020B0604020202020204" pitchFamily="34" charset="0"/>
              </a:rPr>
              <a:t>GESTIONE DEI RIFIUTI PRODOTTI</a:t>
            </a:r>
          </a:p>
        </p:txBody>
      </p:sp>
      <p:sp>
        <p:nvSpPr>
          <p:cNvPr id="2" name="Rettangolo 1"/>
          <p:cNvSpPr/>
          <p:nvPr/>
        </p:nvSpPr>
        <p:spPr>
          <a:xfrm>
            <a:off x="157748" y="908720"/>
            <a:ext cx="8845684" cy="646331"/>
          </a:xfrm>
          <a:prstGeom prst="rect">
            <a:avLst/>
          </a:prstGeom>
        </p:spPr>
        <p:txBody>
          <a:bodyPr wrap="square">
            <a:spAutoFit/>
          </a:bodyPr>
          <a:lstStyle/>
          <a:p>
            <a:pPr algn="just"/>
            <a:endParaRPr lang="it-IT" u="sng" dirty="0">
              <a:solidFill>
                <a:schemeClr val="bg1"/>
              </a:solidFill>
              <a:latin typeface="Arial" panose="020B0604020202020204" pitchFamily="34" charset="0"/>
              <a:cs typeface="Arial" panose="020B0604020202020204" pitchFamily="34" charset="0"/>
            </a:endParaRPr>
          </a:p>
          <a:p>
            <a:pPr algn="just"/>
            <a:r>
              <a:rPr lang="it-IT" u="sng" dirty="0">
                <a:solidFill>
                  <a:schemeClr val="bg1"/>
                </a:solidFill>
                <a:latin typeface="Arial" panose="020B0604020202020204" pitchFamily="34" charset="0"/>
                <a:cs typeface="Arial" panose="020B0604020202020204" pitchFamily="34" charset="0"/>
              </a:rPr>
              <a:t>Deposito Temporaneo</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28" y="1700808"/>
            <a:ext cx="3311054" cy="203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Risultati immagini per DEPOSITO TEMPORANEO RIFIU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328" y="3861049"/>
            <a:ext cx="3311054"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rvizi GEAS - Geas Srl">
            <a:extLst>
              <a:ext uri="{FF2B5EF4-FFF2-40B4-BE49-F238E27FC236}">
                <a16:creationId xmlns:a16="http://schemas.microsoft.com/office/drawing/2014/main" id="{38BF66E8-A64F-48C7-887B-AD0648B7D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060848"/>
            <a:ext cx="3717831" cy="288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798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09647" y="584684"/>
            <a:ext cx="532859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r>
              <a:rPr lang="it-IT" sz="2000" dirty="0">
                <a:latin typeface="Arial" panose="020B0604020202020204" pitchFamily="34" charset="0"/>
                <a:cs typeface="Arial" panose="020B0604020202020204" pitchFamily="34" charset="0"/>
              </a:rPr>
              <a:t>GESTIONE DEI RIFIUTI PRODOTTI</a:t>
            </a:r>
          </a:p>
        </p:txBody>
      </p:sp>
      <p:sp>
        <p:nvSpPr>
          <p:cNvPr id="2" name="Rettangolo 1"/>
          <p:cNvSpPr/>
          <p:nvPr/>
        </p:nvSpPr>
        <p:spPr>
          <a:xfrm>
            <a:off x="157748" y="908720"/>
            <a:ext cx="8845684" cy="646331"/>
          </a:xfrm>
          <a:prstGeom prst="rect">
            <a:avLst/>
          </a:prstGeom>
        </p:spPr>
        <p:txBody>
          <a:bodyPr wrap="square">
            <a:spAutoFit/>
          </a:bodyPr>
          <a:lstStyle/>
          <a:p>
            <a:pPr algn="just"/>
            <a:endParaRPr lang="it-IT" u="sng" dirty="0">
              <a:solidFill>
                <a:schemeClr val="bg1"/>
              </a:solidFill>
              <a:latin typeface="Arial" panose="020B0604020202020204" pitchFamily="34" charset="0"/>
              <a:cs typeface="Arial" panose="020B0604020202020204" pitchFamily="34" charset="0"/>
            </a:endParaRPr>
          </a:p>
          <a:p>
            <a:pPr algn="just"/>
            <a:r>
              <a:rPr lang="it-IT" u="sng" dirty="0">
                <a:solidFill>
                  <a:schemeClr val="bg1"/>
                </a:solidFill>
                <a:latin typeface="Arial" panose="020B0604020202020204" pitchFamily="34" charset="0"/>
                <a:cs typeface="Arial" panose="020B0604020202020204" pitchFamily="34" charset="0"/>
              </a:rPr>
              <a:t>Deposito Temporaneo</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2" y="1988840"/>
            <a:ext cx="442218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009" y="892373"/>
            <a:ext cx="4220529" cy="1834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6904" y="3050774"/>
            <a:ext cx="3860737"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77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31840" y="590572"/>
            <a:ext cx="3111241"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r>
              <a:rPr lang="it-IT" sz="2400" dirty="0">
                <a:highlight>
                  <a:srgbClr val="000080"/>
                </a:highlight>
                <a:latin typeface="Arial" panose="020B0604020202020204" pitchFamily="34" charset="0"/>
                <a:cs typeface="Arial" panose="020B0604020202020204" pitchFamily="34" charset="0"/>
              </a:rPr>
              <a:t>ESCLUSIONI</a:t>
            </a:r>
          </a:p>
        </p:txBody>
      </p:sp>
      <p:sp>
        <p:nvSpPr>
          <p:cNvPr id="8" name="CasellaDiTesto 7">
            <a:extLst>
              <a:ext uri="{FF2B5EF4-FFF2-40B4-BE49-F238E27FC236}">
                <a16:creationId xmlns:a16="http://schemas.microsoft.com/office/drawing/2014/main" id="{EC9AF641-B354-48CA-8216-80B2B6F5A78D}"/>
              </a:ext>
            </a:extLst>
          </p:cNvPr>
          <p:cNvSpPr txBox="1"/>
          <p:nvPr/>
        </p:nvSpPr>
        <p:spPr>
          <a:xfrm>
            <a:off x="251520" y="1700808"/>
            <a:ext cx="8640960" cy="3970318"/>
          </a:xfrm>
          <a:prstGeom prst="rect">
            <a:avLst/>
          </a:prstGeom>
          <a:noFill/>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Non rientrano nel campo di applicazione della parte quarta del presente decreto: </a:t>
            </a:r>
          </a:p>
          <a:p>
            <a:pPr algn="just"/>
            <a:r>
              <a:rPr lang="it-IT" dirty="0">
                <a:solidFill>
                  <a:schemeClr val="bg1"/>
                </a:solidFill>
                <a:latin typeface="Arial" panose="020B0604020202020204" pitchFamily="34" charset="0"/>
                <a:cs typeface="Arial" panose="020B0604020202020204" pitchFamily="34" charset="0"/>
              </a:rPr>
              <a:t>a) le emissioni costituite da effluenti gassosi emessi nell'atmosfera… </a:t>
            </a:r>
          </a:p>
          <a:p>
            <a:pPr algn="just"/>
            <a:r>
              <a:rPr lang="it-IT" dirty="0">
                <a:solidFill>
                  <a:schemeClr val="bg1"/>
                </a:solidFill>
                <a:latin typeface="Arial" panose="020B0604020202020204" pitchFamily="34" charset="0"/>
                <a:cs typeface="Arial" panose="020B0604020202020204" pitchFamily="34" charset="0"/>
              </a:rPr>
              <a:t>b) il terreno (in situ), inclusi il suolo contaminato non scavato e gli edifici collegati permanentemente al terreno…</a:t>
            </a:r>
          </a:p>
          <a:p>
            <a:pPr algn="just"/>
            <a:r>
              <a:rPr lang="it-IT" dirty="0">
                <a:solidFill>
                  <a:schemeClr val="bg1"/>
                </a:solidFill>
                <a:latin typeface="Arial" panose="020B0604020202020204" pitchFamily="34" charset="0"/>
                <a:cs typeface="Arial" panose="020B0604020202020204" pitchFamily="34" charset="0"/>
              </a:rPr>
              <a:t>c) il suolo non contaminato e altro materiale allo stato naturale escavato nel corso di attività di costruzione, ove sia certo che esso verrà riutilizzato a fini di costruzione allo stato naturale e nello stesso sito in cui è stato escavato; </a:t>
            </a:r>
          </a:p>
          <a:p>
            <a:pPr algn="just"/>
            <a:r>
              <a:rPr lang="it-IT" dirty="0">
                <a:solidFill>
                  <a:schemeClr val="bg1"/>
                </a:solidFill>
                <a:latin typeface="Arial" panose="020B0604020202020204" pitchFamily="34" charset="0"/>
                <a:cs typeface="Arial" panose="020B0604020202020204" pitchFamily="34" charset="0"/>
              </a:rPr>
              <a:t>d) i rifiuti radioattivi; </a:t>
            </a:r>
          </a:p>
          <a:p>
            <a:pPr algn="just"/>
            <a:r>
              <a:rPr lang="it-IT" dirty="0">
                <a:solidFill>
                  <a:schemeClr val="bg1"/>
                </a:solidFill>
                <a:latin typeface="Arial" panose="020B0604020202020204" pitchFamily="34" charset="0"/>
                <a:cs typeface="Arial" panose="020B0604020202020204" pitchFamily="34" charset="0"/>
              </a:rPr>
              <a:t>e) i materiali esplosivi in disuso; </a:t>
            </a:r>
          </a:p>
          <a:p>
            <a:pPr algn="just"/>
            <a:r>
              <a:rPr lang="it-IT" dirty="0">
                <a:solidFill>
                  <a:schemeClr val="bg1"/>
                </a:solidFill>
                <a:latin typeface="Arial" panose="020B0604020202020204" pitchFamily="34" charset="0"/>
                <a:cs typeface="Arial" panose="020B0604020202020204" pitchFamily="34" charset="0"/>
              </a:rPr>
              <a:t>f) le materie fecali, se non contemplate dal comma 2, lettera b), del presente articolo, la paglia e altro materiale agricolo o forestale naturale non pericoloso quali, a titolo esemplificativo e non esaustivo, gli sfalci e le potature effettuati nell'ambito delle buone pratiche colturali…</a:t>
            </a:r>
          </a:p>
          <a:p>
            <a:pPr algn="just"/>
            <a:endParaRPr lang="it-IT"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893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3131840" y="590572"/>
            <a:ext cx="3111241"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baseline="0">
                <a:solidFill>
                  <a:schemeClr val="bg1"/>
                </a:solidFill>
                <a:latin typeface="+mj-lt"/>
                <a:ea typeface="+mj-ea"/>
                <a:cs typeface="+mj-cs"/>
              </a:defRPr>
            </a:lvl1pPr>
          </a:lstStyle>
          <a:p>
            <a:r>
              <a:rPr lang="it-IT" sz="2400" dirty="0">
                <a:highlight>
                  <a:srgbClr val="000080"/>
                </a:highlight>
                <a:latin typeface="Arial" panose="020B0604020202020204" pitchFamily="34" charset="0"/>
                <a:cs typeface="Arial" panose="020B0604020202020204" pitchFamily="34" charset="0"/>
              </a:rPr>
              <a:t>ESCLUSIONI</a:t>
            </a:r>
          </a:p>
        </p:txBody>
      </p:sp>
      <p:sp>
        <p:nvSpPr>
          <p:cNvPr id="8" name="CasellaDiTesto 7">
            <a:extLst>
              <a:ext uri="{FF2B5EF4-FFF2-40B4-BE49-F238E27FC236}">
                <a16:creationId xmlns:a16="http://schemas.microsoft.com/office/drawing/2014/main" id="{EC9AF641-B354-48CA-8216-80B2B6F5A78D}"/>
              </a:ext>
            </a:extLst>
          </p:cNvPr>
          <p:cNvSpPr txBox="1"/>
          <p:nvPr/>
        </p:nvSpPr>
        <p:spPr>
          <a:xfrm>
            <a:off x="251520" y="1124744"/>
            <a:ext cx="8640960" cy="3970318"/>
          </a:xfrm>
          <a:prstGeom prst="rect">
            <a:avLst/>
          </a:prstGeom>
          <a:noFill/>
        </p:spPr>
        <p:txBody>
          <a:bodyPr wrap="square">
            <a:spAutoFit/>
          </a:bodyPr>
          <a:lstStyle/>
          <a:p>
            <a:pPr algn="just"/>
            <a:r>
              <a:rPr lang="it-IT" dirty="0">
                <a:solidFill>
                  <a:schemeClr val="bg1"/>
                </a:solidFill>
                <a:latin typeface="Arial" panose="020B0604020202020204" pitchFamily="34" charset="0"/>
                <a:cs typeface="Arial" panose="020B0604020202020204" pitchFamily="34" charset="0"/>
              </a:rPr>
              <a:t>Sono esclusi dall'ambito di applicazione della parte quarta del presente decreto, in quanto regolati da altre disposizioni normative comunitarie, ivi incluse le rispettive norme nazionali di recepimento: </a:t>
            </a:r>
          </a:p>
          <a:p>
            <a:pPr marL="342900" indent="-342900" algn="just">
              <a:buAutoNum type="alphaLcParenR"/>
            </a:pPr>
            <a:r>
              <a:rPr lang="it-IT" dirty="0">
                <a:solidFill>
                  <a:schemeClr val="bg1"/>
                </a:solidFill>
                <a:latin typeface="Arial" panose="020B0604020202020204" pitchFamily="34" charset="0"/>
                <a:cs typeface="Arial" panose="020B0604020202020204" pitchFamily="34" charset="0"/>
              </a:rPr>
              <a:t>le acque di scarico; </a:t>
            </a:r>
          </a:p>
          <a:p>
            <a:pPr marL="342900" indent="-342900" algn="just">
              <a:buAutoNum type="alphaLcParenR"/>
            </a:pPr>
            <a:r>
              <a:rPr lang="it-IT" dirty="0">
                <a:solidFill>
                  <a:schemeClr val="bg1"/>
                </a:solidFill>
                <a:latin typeface="Arial" panose="020B0604020202020204" pitchFamily="34" charset="0"/>
                <a:cs typeface="Arial" panose="020B0604020202020204" pitchFamily="34" charset="0"/>
              </a:rPr>
              <a:t>i sottoprodotti di origine animale, compresi i prodotti trasformati, contemplati dal regolamento (CE) n. 1774/2002, eccetto quelli destinati all'incenerimento, allo smaltimento in discarica o all'utilizzo in un impianto di produzione di biogas o di compostaggio; </a:t>
            </a:r>
          </a:p>
          <a:p>
            <a:pPr marL="342900" indent="-342900" algn="just">
              <a:buAutoNum type="alphaLcParenR"/>
            </a:pPr>
            <a:r>
              <a:rPr lang="it-IT" dirty="0">
                <a:solidFill>
                  <a:schemeClr val="bg1"/>
                </a:solidFill>
                <a:latin typeface="Arial" panose="020B0604020202020204" pitchFamily="34" charset="0"/>
                <a:cs typeface="Arial" panose="020B0604020202020204" pitchFamily="34" charset="0"/>
              </a:rPr>
              <a:t>le carcasse di animali morti per cause diverse dalla macellazione, compresi gli animali abbattuti… </a:t>
            </a:r>
          </a:p>
          <a:p>
            <a:pPr marL="342900" indent="-342900" algn="just">
              <a:buAutoNum type="alphaLcParenR"/>
            </a:pPr>
            <a:r>
              <a:rPr lang="it-IT" dirty="0">
                <a:solidFill>
                  <a:schemeClr val="bg1"/>
                </a:solidFill>
                <a:latin typeface="Arial" panose="020B0604020202020204" pitchFamily="34" charset="0"/>
                <a:cs typeface="Arial" panose="020B0604020202020204" pitchFamily="34" charset="0"/>
              </a:rPr>
              <a:t>i rifiuti risultanti dalla prospezione, dall'estrazione, dal trattamento, dall'ammasso di risorse minerali o dallo sfruttamento delle cave, di cui al decreto legislativo 30 maggio 2008, n. 117;</a:t>
            </a:r>
          </a:p>
          <a:p>
            <a:pPr algn="just"/>
            <a:r>
              <a:rPr lang="it-IT" dirty="0">
                <a:solidFill>
                  <a:schemeClr val="bg1"/>
                </a:solidFill>
                <a:latin typeface="Arial" panose="020B0604020202020204" pitchFamily="34" charset="0"/>
                <a:cs typeface="Arial" panose="020B0604020202020204" pitchFamily="34" charset="0"/>
              </a:rPr>
              <a:t>d-bis) sostanze destinate a essere utilizzate come materie prime per mangimi …</a:t>
            </a:r>
          </a:p>
        </p:txBody>
      </p:sp>
    </p:spTree>
    <p:extLst>
      <p:ext uri="{BB962C8B-B14F-4D97-AF65-F5344CB8AC3E}">
        <p14:creationId xmlns:p14="http://schemas.microsoft.com/office/powerpoint/2010/main" val="727110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B83831-7FC1-F95D-B292-206CDBE54693}"/>
              </a:ext>
            </a:extLst>
          </p:cNvPr>
          <p:cNvSpPr>
            <a:spLocks noGrp="1"/>
          </p:cNvSpPr>
          <p:nvPr>
            <p:ph type="ctrTitle"/>
          </p:nvPr>
        </p:nvSpPr>
        <p:spPr/>
        <p:txBody>
          <a:bodyPr/>
          <a:lstStyle/>
          <a:p>
            <a:r>
              <a:rPr lang="it-IT" dirty="0"/>
              <a:t>SITI INQUINATI</a:t>
            </a:r>
          </a:p>
        </p:txBody>
      </p:sp>
    </p:spTree>
    <p:extLst>
      <p:ext uri="{BB962C8B-B14F-4D97-AF65-F5344CB8AC3E}">
        <p14:creationId xmlns:p14="http://schemas.microsoft.com/office/powerpoint/2010/main" val="702752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1143000"/>
          </a:xfrm>
        </p:spPr>
        <p:txBody>
          <a:bodyPr/>
          <a:lstStyle/>
          <a:p>
            <a:r>
              <a:rPr lang="it-IT" dirty="0">
                <a:ln w="18415" cmpd="sng">
                  <a:solidFill>
                    <a:schemeClr val="bg1"/>
                  </a:solidFill>
                  <a:prstDash val="solid"/>
                </a:ln>
                <a:solidFill>
                  <a:schemeClr val="bg1"/>
                </a:solidFill>
                <a:effectLst>
                  <a:outerShdw blurRad="63500" dir="3600000" algn="tl" rotWithShape="0">
                    <a:srgbClr val="000000">
                      <a:alpha val="70000"/>
                    </a:srgbClr>
                  </a:outerShdw>
                  <a:reflection blurRad="6350" stA="55000" endA="300" endPos="45500" dir="5400000" sy="-100000" algn="bl" rotWithShape="0"/>
                </a:effectLst>
              </a:rPr>
              <a:t>La Normativa di Riferimento</a:t>
            </a:r>
          </a:p>
        </p:txBody>
      </p:sp>
      <p:sp>
        <p:nvSpPr>
          <p:cNvPr id="9" name="Segnaposto testo 8"/>
          <p:cNvSpPr>
            <a:spLocks noGrp="1"/>
          </p:cNvSpPr>
          <p:nvPr>
            <p:ph type="body" idx="1"/>
          </p:nvPr>
        </p:nvSpPr>
        <p:spPr>
          <a:xfrm>
            <a:off x="0" y="785794"/>
            <a:ext cx="9144000" cy="674701"/>
          </a:xfrm>
        </p:spPr>
        <p:txBody>
          <a:bodyPr>
            <a:normAutofit/>
          </a:bodyPr>
          <a:lstStyle/>
          <a:p>
            <a:pPr algn="ctr"/>
            <a:r>
              <a:rPr lang="it-IT" sz="2800" dirty="0"/>
              <a:t>PASSATO</a:t>
            </a:r>
          </a:p>
        </p:txBody>
      </p:sp>
      <p:pic>
        <p:nvPicPr>
          <p:cNvPr id="1028" name="Picture 4"/>
          <p:cNvPicPr>
            <a:picLocks noGrp="1" noChangeAspect="1" noChangeArrowheads="1"/>
          </p:cNvPicPr>
          <p:nvPr>
            <p:ph sz="half" idx="2"/>
          </p:nvPr>
        </p:nvPicPr>
        <p:blipFill>
          <a:blip r:embed="rId2"/>
          <a:srcRect/>
          <a:stretch>
            <a:fillRect/>
          </a:stretch>
        </p:blipFill>
        <p:spPr bwMode="auto">
          <a:xfrm>
            <a:off x="2143108" y="2428868"/>
            <a:ext cx="5089809" cy="2643206"/>
          </a:xfrm>
          <a:prstGeom prst="rect">
            <a:avLst/>
          </a:prstGeom>
          <a:noFill/>
          <a:ln w="9525">
            <a:noFill/>
            <a:miter lim="800000"/>
            <a:headEnd/>
            <a:tailEnd/>
          </a:ln>
          <a:effectLst/>
        </p:spPr>
      </p:pic>
      <p:sp>
        <p:nvSpPr>
          <p:cNvPr id="17" name="CasellaDiTesto 16"/>
          <p:cNvSpPr txBox="1"/>
          <p:nvPr/>
        </p:nvSpPr>
        <p:spPr>
          <a:xfrm>
            <a:off x="0" y="5288340"/>
            <a:ext cx="4857752" cy="1569660"/>
          </a:xfrm>
          <a:prstGeom prst="rect">
            <a:avLst/>
          </a:prstGeom>
          <a:solidFill>
            <a:srgbClr val="FFFF99"/>
          </a:solidFill>
        </p:spPr>
        <p:txBody>
          <a:bodyPr wrap="square" rtlCol="0">
            <a:spAutoFit/>
          </a:bodyPr>
          <a:lstStyle/>
          <a:p>
            <a:pPr>
              <a:buNone/>
            </a:pPr>
            <a:r>
              <a:rPr lang="it-IT" b="1" dirty="0"/>
              <a:t>Bonifiche:</a:t>
            </a:r>
          </a:p>
          <a:p>
            <a:r>
              <a:rPr lang="it-IT" dirty="0"/>
              <a:t>Di fatto coincideva con il superamento dei valori di concentrazione limite accettabili (CLA) nel suolo, sottosuolo e acque sotterranee. </a:t>
            </a:r>
          </a:p>
          <a:p>
            <a:endParaRPr lang="it-IT" sz="2400" dirty="0"/>
          </a:p>
        </p:txBody>
      </p:sp>
      <p:sp>
        <p:nvSpPr>
          <p:cNvPr id="18" name="CasellaDiTesto 17"/>
          <p:cNvSpPr txBox="1"/>
          <p:nvPr/>
        </p:nvSpPr>
        <p:spPr>
          <a:xfrm>
            <a:off x="2143108" y="4714884"/>
            <a:ext cx="2714644" cy="369332"/>
          </a:xfrm>
          <a:prstGeom prst="rect">
            <a:avLst/>
          </a:prstGeom>
          <a:noFill/>
        </p:spPr>
        <p:txBody>
          <a:bodyPr wrap="square" rtlCol="0">
            <a:spAutoFit/>
          </a:bodyPr>
          <a:lstStyle/>
          <a:p>
            <a:r>
              <a:rPr lang="it-IT" dirty="0"/>
              <a:t>Matrici oggetto di tutela</a:t>
            </a:r>
          </a:p>
        </p:txBody>
      </p:sp>
      <p:sp>
        <p:nvSpPr>
          <p:cNvPr id="22" name="Rettangolo 21"/>
          <p:cNvSpPr/>
          <p:nvPr/>
        </p:nvSpPr>
        <p:spPr>
          <a:xfrm>
            <a:off x="0" y="1500174"/>
            <a:ext cx="3714744" cy="1200329"/>
          </a:xfrm>
          <a:prstGeom prst="rect">
            <a:avLst/>
          </a:prstGeom>
          <a:solidFill>
            <a:srgbClr val="CCFF99"/>
          </a:solidFill>
        </p:spPr>
        <p:txBody>
          <a:bodyPr wrap="square">
            <a:spAutoFit/>
          </a:bodyPr>
          <a:lstStyle/>
          <a:p>
            <a:r>
              <a:rPr lang="it-IT" b="1" dirty="0"/>
              <a:t>Legge DANNO:</a:t>
            </a:r>
          </a:p>
          <a:p>
            <a:r>
              <a:rPr lang="it-IT" dirty="0"/>
              <a:t>Alterazione, deterioramento o distruzione dell’ambiente per violazione di norma di legge</a:t>
            </a:r>
          </a:p>
        </p:txBody>
      </p:sp>
      <p:sp>
        <p:nvSpPr>
          <p:cNvPr id="24" name="CasellaDiTesto 23"/>
          <p:cNvSpPr txBox="1"/>
          <p:nvPr/>
        </p:nvSpPr>
        <p:spPr>
          <a:xfrm>
            <a:off x="5929323" y="4549676"/>
            <a:ext cx="3214677" cy="2308324"/>
          </a:xfrm>
          <a:prstGeom prst="rect">
            <a:avLst/>
          </a:prstGeom>
          <a:solidFill>
            <a:srgbClr val="FF9999"/>
          </a:solidFill>
        </p:spPr>
        <p:txBody>
          <a:bodyPr wrap="square" rtlCol="0">
            <a:spAutoFit/>
          </a:bodyPr>
          <a:lstStyle/>
          <a:p>
            <a:r>
              <a:rPr lang="it-IT" b="1" dirty="0"/>
              <a:t>ACQUE</a:t>
            </a:r>
          </a:p>
          <a:p>
            <a:r>
              <a:rPr lang="it-IT" dirty="0"/>
              <a:t>Danno alle acque, al suolo, al sottosuolo e alle altre risorse ambientali causato da acque reflue che violano le disposizioni del </a:t>
            </a:r>
            <a:r>
              <a:rPr lang="it-IT" dirty="0" err="1"/>
              <a:t>d.lgs</a:t>
            </a:r>
            <a:r>
              <a:rPr lang="it-IT" dirty="0"/>
              <a:t> 152/99 (ad. es. scarico non autorizzato o con superamento dei VLE) </a:t>
            </a:r>
          </a:p>
        </p:txBody>
      </p:sp>
      <p:sp>
        <p:nvSpPr>
          <p:cNvPr id="25" name="CasellaDiTesto 24"/>
          <p:cNvSpPr txBox="1"/>
          <p:nvPr/>
        </p:nvSpPr>
        <p:spPr>
          <a:xfrm>
            <a:off x="5786446" y="1214422"/>
            <a:ext cx="3357554" cy="2308324"/>
          </a:xfrm>
          <a:prstGeom prst="rect">
            <a:avLst/>
          </a:prstGeom>
          <a:solidFill>
            <a:srgbClr val="33CCFF"/>
          </a:solidFill>
        </p:spPr>
        <p:txBody>
          <a:bodyPr wrap="square" rtlCol="0">
            <a:spAutoFit/>
          </a:bodyPr>
          <a:lstStyle/>
          <a:p>
            <a:r>
              <a:rPr lang="it-IT" b="1" dirty="0"/>
              <a:t>Direttiva DANNO:</a:t>
            </a:r>
          </a:p>
          <a:p>
            <a:r>
              <a:rPr lang="it-IT" dirty="0"/>
              <a:t>Danno ambientale: un mutamento negativo misurabile di una risorsa naturale o un deterioramento misurabile di un servizio di una risorsa naturale, che può prodursi direttamente o indirettamente .</a:t>
            </a:r>
          </a:p>
        </p:txBody>
      </p:sp>
      <p:cxnSp>
        <p:nvCxnSpPr>
          <p:cNvPr id="30" name="Connettore 2 29"/>
          <p:cNvCxnSpPr/>
          <p:nvPr/>
        </p:nvCxnSpPr>
        <p:spPr>
          <a:xfrm rot="10800000" flipV="1">
            <a:off x="1643042" y="4357694"/>
            <a:ext cx="1357322" cy="1000132"/>
          </a:xfrm>
          <a:prstGeom prst="straightConnector1">
            <a:avLst/>
          </a:prstGeom>
          <a:ln w="44450">
            <a:solidFill>
              <a:srgbClr val="FF0000">
                <a:alpha val="64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rot="16200000" flipV="1">
            <a:off x="2714612" y="2643182"/>
            <a:ext cx="428628" cy="142876"/>
          </a:xfrm>
          <a:prstGeom prst="straightConnector1">
            <a:avLst/>
          </a:prstGeom>
          <a:ln w="44450">
            <a:solidFill>
              <a:srgbClr val="FF0000">
                <a:alpha val="64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rot="5400000" flipH="1" flipV="1">
            <a:off x="5036347" y="1893083"/>
            <a:ext cx="1000132" cy="642942"/>
          </a:xfrm>
          <a:prstGeom prst="straightConnector1">
            <a:avLst/>
          </a:prstGeom>
          <a:ln w="44450">
            <a:solidFill>
              <a:srgbClr val="FF0000">
                <a:alpha val="64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a:off x="6286512" y="4214818"/>
            <a:ext cx="785818" cy="500066"/>
          </a:xfrm>
          <a:prstGeom prst="straightConnector1">
            <a:avLst/>
          </a:prstGeom>
          <a:ln w="44450">
            <a:solidFill>
              <a:srgbClr val="FF0000">
                <a:alpha val="64000"/>
              </a:srgb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0"/>
            <a:ext cx="8229600" cy="1143000"/>
          </a:xfrm>
        </p:spPr>
        <p:txBody>
          <a:bodyPr/>
          <a:lstStyle/>
          <a:p>
            <a:r>
              <a:rPr lang="it-IT" dirty="0">
                <a:ln w="18415" cmpd="sng">
                  <a:solidFill>
                    <a:schemeClr val="bg1"/>
                  </a:solidFill>
                  <a:prstDash val="solid"/>
                </a:ln>
                <a:solidFill>
                  <a:schemeClr val="bg1"/>
                </a:solidFill>
                <a:effectLst>
                  <a:outerShdw blurRad="63500" dir="3600000" algn="tl" rotWithShape="0">
                    <a:srgbClr val="000000">
                      <a:alpha val="70000"/>
                    </a:srgbClr>
                  </a:outerShdw>
                  <a:reflection blurRad="6350" stA="55000" endA="300" endPos="45500" dir="5400000" sy="-100000" algn="bl" rotWithShape="0"/>
                </a:effectLst>
              </a:rPr>
              <a:t>La Normativa di Riferimento</a:t>
            </a:r>
            <a:endParaRPr lang="it-IT" dirty="0"/>
          </a:p>
        </p:txBody>
      </p:sp>
      <p:sp>
        <p:nvSpPr>
          <p:cNvPr id="4" name="Rettangolo 3"/>
          <p:cNvSpPr/>
          <p:nvPr/>
        </p:nvSpPr>
        <p:spPr>
          <a:xfrm>
            <a:off x="0" y="857232"/>
            <a:ext cx="9144000" cy="1323439"/>
          </a:xfrm>
          <a:prstGeom prst="rect">
            <a:avLst/>
          </a:prstGeom>
        </p:spPr>
        <p:txBody>
          <a:bodyPr wrap="square">
            <a:spAutoFit/>
          </a:bodyPr>
          <a:lstStyle/>
          <a:p>
            <a:r>
              <a:rPr lang="it-IT" sz="2000" b="1" dirty="0"/>
              <a:t>IL CODICE AMBIENTALE</a:t>
            </a:r>
          </a:p>
          <a:p>
            <a:r>
              <a:rPr lang="it-IT" sz="2000" dirty="0"/>
              <a:t>Il D. </a:t>
            </a:r>
            <a:r>
              <a:rPr lang="it-IT" sz="2000" dirty="0" err="1"/>
              <a:t>Lgs</a:t>
            </a:r>
            <a:r>
              <a:rPr lang="it-IT" sz="2000" dirty="0"/>
              <a:t>. 152/06 e </a:t>
            </a:r>
            <a:r>
              <a:rPr lang="it-IT" sz="2000" dirty="0" err="1"/>
              <a:t>s.m.i.</a:t>
            </a:r>
            <a:r>
              <a:rPr lang="it-IT" sz="2000" dirty="0"/>
              <a:t> emanato a seguito della presa visione delle Direttive europee sulla responsabilità ambientale in materia di prevenzione e riparazione del danno ambientale. La struttura del Testo Unico può così esser </a:t>
            </a:r>
            <a:r>
              <a:rPr lang="it-IT" sz="2000" dirty="0" err="1"/>
              <a:t>schematizzzata</a:t>
            </a:r>
            <a:r>
              <a:rPr lang="it-IT" sz="2000" dirty="0"/>
              <a:t>:</a:t>
            </a:r>
          </a:p>
        </p:txBody>
      </p:sp>
      <p:sp>
        <p:nvSpPr>
          <p:cNvPr id="12" name="Rettangolo 11"/>
          <p:cNvSpPr/>
          <p:nvPr/>
        </p:nvSpPr>
        <p:spPr>
          <a:xfrm>
            <a:off x="0" y="4214818"/>
            <a:ext cx="914400" cy="914400"/>
          </a:xfrm>
          <a:prstGeom prst="rect">
            <a:avLst/>
          </a:prstGeom>
          <a:solidFill>
            <a:schemeClr val="bg1">
              <a:lumMod val="65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dirty="0"/>
              <a:t>INDICE</a:t>
            </a:r>
          </a:p>
        </p:txBody>
      </p:sp>
      <p:sp>
        <p:nvSpPr>
          <p:cNvPr id="13" name="Rettangolo 12"/>
          <p:cNvSpPr/>
          <p:nvPr/>
        </p:nvSpPr>
        <p:spPr>
          <a:xfrm>
            <a:off x="1214414" y="2500306"/>
            <a:ext cx="1214446"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PARTE PRIMA</a:t>
            </a:r>
          </a:p>
        </p:txBody>
      </p:sp>
      <p:sp>
        <p:nvSpPr>
          <p:cNvPr id="19" name="Rettangolo 18"/>
          <p:cNvSpPr/>
          <p:nvPr/>
        </p:nvSpPr>
        <p:spPr>
          <a:xfrm>
            <a:off x="1214414" y="3214686"/>
            <a:ext cx="1214446" cy="5000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dirty="0"/>
              <a:t>PARTE SECONDA</a:t>
            </a:r>
          </a:p>
        </p:txBody>
      </p:sp>
      <p:sp>
        <p:nvSpPr>
          <p:cNvPr id="20" name="Rettangolo 19"/>
          <p:cNvSpPr/>
          <p:nvPr/>
        </p:nvSpPr>
        <p:spPr>
          <a:xfrm>
            <a:off x="1214414" y="4071942"/>
            <a:ext cx="1214446" cy="50006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a:t>PARTE TERZA</a:t>
            </a:r>
          </a:p>
        </p:txBody>
      </p:sp>
      <p:sp>
        <p:nvSpPr>
          <p:cNvPr id="21" name="Rettangolo 20"/>
          <p:cNvSpPr/>
          <p:nvPr/>
        </p:nvSpPr>
        <p:spPr>
          <a:xfrm>
            <a:off x="1214414" y="4857760"/>
            <a:ext cx="1214446" cy="50006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dirty="0"/>
              <a:t>PARTE QUARTA</a:t>
            </a:r>
          </a:p>
        </p:txBody>
      </p:sp>
      <p:sp>
        <p:nvSpPr>
          <p:cNvPr id="22" name="Rettangolo 21"/>
          <p:cNvSpPr/>
          <p:nvPr/>
        </p:nvSpPr>
        <p:spPr>
          <a:xfrm>
            <a:off x="1214414" y="5643578"/>
            <a:ext cx="1214446" cy="5000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dirty="0"/>
              <a:t>PARTE QUINTA</a:t>
            </a:r>
          </a:p>
        </p:txBody>
      </p:sp>
      <p:sp>
        <p:nvSpPr>
          <p:cNvPr id="23" name="Rettangolo 22"/>
          <p:cNvSpPr/>
          <p:nvPr/>
        </p:nvSpPr>
        <p:spPr>
          <a:xfrm>
            <a:off x="1214414" y="6357934"/>
            <a:ext cx="1214446" cy="50006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a:t>PARTE SESTA</a:t>
            </a:r>
          </a:p>
        </p:txBody>
      </p:sp>
      <p:sp>
        <p:nvSpPr>
          <p:cNvPr id="25" name="Rettangolo arrotondato 24"/>
          <p:cNvSpPr/>
          <p:nvPr/>
        </p:nvSpPr>
        <p:spPr>
          <a:xfrm>
            <a:off x="2643174" y="3000372"/>
            <a:ext cx="6286544" cy="785818"/>
          </a:xfrm>
          <a:prstGeom prst="roundRect">
            <a:avLst>
              <a:gd name="adj"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it-IT" dirty="0"/>
          </a:p>
          <a:p>
            <a:endParaRPr lang="it-IT" dirty="0"/>
          </a:p>
          <a:p>
            <a:endParaRPr lang="it-IT" dirty="0"/>
          </a:p>
          <a:p>
            <a:r>
              <a:rPr lang="it-IT" dirty="0"/>
              <a:t>Procedure per la valutazione ambientale strategica (VAS), per la valutazione dell'impatto ambientale (VIA) e per l'autorizzazione integrata ambientale (IPPC)</a:t>
            </a:r>
            <a:br>
              <a:rPr lang="it-IT" b="1" i="1" dirty="0"/>
            </a:br>
            <a:br>
              <a:rPr lang="it-IT" b="1" i="1" dirty="0"/>
            </a:br>
            <a:r>
              <a:rPr lang="it-IT" b="1" i="1" dirty="0"/>
              <a:t> </a:t>
            </a:r>
            <a:br>
              <a:rPr lang="it-IT" b="1" i="1" dirty="0"/>
            </a:br>
            <a:endParaRPr lang="it-IT" dirty="0"/>
          </a:p>
        </p:txBody>
      </p:sp>
      <p:sp>
        <p:nvSpPr>
          <p:cNvPr id="26" name="Rettangolo arrotondato 25"/>
          <p:cNvSpPr/>
          <p:nvPr/>
        </p:nvSpPr>
        <p:spPr>
          <a:xfrm>
            <a:off x="2571736" y="3929066"/>
            <a:ext cx="6357982" cy="7858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it-IT" dirty="0"/>
          </a:p>
          <a:p>
            <a:endParaRPr lang="it-IT" dirty="0"/>
          </a:p>
          <a:p>
            <a:r>
              <a:rPr lang="it-IT" dirty="0"/>
              <a:t>Norme in materia di difesa del suolo e lotta alla desertificazione, di tutela delle acque dall’inquinamento e di gestione delle risorse idriche.</a:t>
            </a:r>
            <a:r>
              <a:rPr lang="it-IT" b="1" dirty="0"/>
              <a:t> </a:t>
            </a:r>
            <a:endParaRPr lang="it-IT" dirty="0"/>
          </a:p>
          <a:p>
            <a:r>
              <a:rPr lang="it-IT" dirty="0"/>
              <a:t> </a:t>
            </a:r>
          </a:p>
          <a:p>
            <a:pPr algn="ctr"/>
            <a:endParaRPr lang="it-IT" dirty="0"/>
          </a:p>
        </p:txBody>
      </p:sp>
      <p:sp>
        <p:nvSpPr>
          <p:cNvPr id="27" name="Rettangolo arrotondato 26"/>
          <p:cNvSpPr/>
          <p:nvPr/>
        </p:nvSpPr>
        <p:spPr>
          <a:xfrm>
            <a:off x="2571736" y="4857760"/>
            <a:ext cx="6357982" cy="5000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it-IT" dirty="0"/>
              <a:t>Norme in materia di gestione dei rifiuti e di bonifica dei siti inquinati </a:t>
            </a:r>
          </a:p>
        </p:txBody>
      </p:sp>
      <p:sp>
        <p:nvSpPr>
          <p:cNvPr id="28" name="Rettangolo arrotondato 27"/>
          <p:cNvSpPr/>
          <p:nvPr/>
        </p:nvSpPr>
        <p:spPr>
          <a:xfrm>
            <a:off x="2643142" y="2571744"/>
            <a:ext cx="6286576" cy="2857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it-IT" dirty="0"/>
          </a:p>
          <a:p>
            <a:r>
              <a:rPr lang="it-IT" dirty="0"/>
              <a:t>Disposizioni comuni e principi generali</a:t>
            </a:r>
          </a:p>
          <a:p>
            <a:endParaRPr lang="it-IT" dirty="0"/>
          </a:p>
        </p:txBody>
      </p:sp>
      <p:sp>
        <p:nvSpPr>
          <p:cNvPr id="29" name="Rettangolo arrotondato 28"/>
          <p:cNvSpPr/>
          <p:nvPr/>
        </p:nvSpPr>
        <p:spPr>
          <a:xfrm>
            <a:off x="2571736" y="5572140"/>
            <a:ext cx="6357982" cy="55721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it-IT" dirty="0"/>
              <a:t>Norme in materia di tutela dell'aria e di riduzione delle emissioni in atmosfera</a:t>
            </a:r>
          </a:p>
        </p:txBody>
      </p:sp>
      <p:sp>
        <p:nvSpPr>
          <p:cNvPr id="30" name="Rettangolo arrotondato 29"/>
          <p:cNvSpPr/>
          <p:nvPr/>
        </p:nvSpPr>
        <p:spPr>
          <a:xfrm>
            <a:off x="2678514" y="6286496"/>
            <a:ext cx="6357982" cy="5715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it-IT" dirty="0"/>
              <a:t>Norme in materia di tutela risarcitoria contro i danni all'ambiente</a:t>
            </a:r>
          </a:p>
        </p:txBody>
      </p:sp>
      <p:sp>
        <p:nvSpPr>
          <p:cNvPr id="31" name="Parentesi graffa aperta 30"/>
          <p:cNvSpPr/>
          <p:nvPr/>
        </p:nvSpPr>
        <p:spPr>
          <a:xfrm>
            <a:off x="928662" y="2571744"/>
            <a:ext cx="142876" cy="4071966"/>
          </a:xfrm>
          <a:prstGeom prst="leftBrace">
            <a:avLst/>
          </a:prstGeom>
          <a:ln w="38100">
            <a:solidFill>
              <a:srgbClr val="FF0000">
                <a:alpha val="62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
                                        </p:tgtEl>
                                        <p:attrNameLst>
                                          <p:attrName>ppt_x</p:attrName>
                                          <p:attrName>ppt_y</p:attrName>
                                        </p:attrNameLst>
                                      </p:cBhvr>
                                    </p:animMotion>
                                    <p:animRot by="1500000">
                                      <p:cBhvr>
                                        <p:cTn id="7" dur="125" fill="hold">
                                          <p:stCondLst>
                                            <p:cond delay="0"/>
                                          </p:stCondLst>
                                        </p:cTn>
                                        <p:tgtEl>
                                          <p:spTgt spid="21"/>
                                        </p:tgtEl>
                                        <p:attrNameLst>
                                          <p:attrName>r</p:attrName>
                                        </p:attrNameLst>
                                      </p:cBhvr>
                                    </p:animRot>
                                    <p:animRot by="-1500000">
                                      <p:cBhvr>
                                        <p:cTn id="8" dur="125" fill="hold">
                                          <p:stCondLst>
                                            <p:cond delay="125"/>
                                          </p:stCondLst>
                                        </p:cTn>
                                        <p:tgtEl>
                                          <p:spTgt spid="21"/>
                                        </p:tgtEl>
                                        <p:attrNameLst>
                                          <p:attrName>r</p:attrName>
                                        </p:attrNameLst>
                                      </p:cBhvr>
                                    </p:animRot>
                                    <p:animRot by="-1500000">
                                      <p:cBhvr>
                                        <p:cTn id="9" dur="125" fill="hold">
                                          <p:stCondLst>
                                            <p:cond delay="250"/>
                                          </p:stCondLst>
                                        </p:cTn>
                                        <p:tgtEl>
                                          <p:spTgt spid="21"/>
                                        </p:tgtEl>
                                        <p:attrNameLst>
                                          <p:attrName>r</p:attrName>
                                        </p:attrNameLst>
                                      </p:cBhvr>
                                    </p:animRot>
                                    <p:animRot by="1500000">
                                      <p:cBhvr>
                                        <p:cTn id="10" dur="125" fill="hold">
                                          <p:stCondLst>
                                            <p:cond delay="375"/>
                                          </p:stCondLst>
                                        </p:cTn>
                                        <p:tgtEl>
                                          <p:spTgt spid="21"/>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7"/>
                                        </p:tgtEl>
                                        <p:attrNameLst>
                                          <p:attrName>ppt_x</p:attrName>
                                          <p:attrName>ppt_y</p:attrName>
                                        </p:attrNameLst>
                                      </p:cBhvr>
                                    </p:animMotion>
                                    <p:animRot by="1500000">
                                      <p:cBhvr>
                                        <p:cTn id="13" dur="125" fill="hold">
                                          <p:stCondLst>
                                            <p:cond delay="0"/>
                                          </p:stCondLst>
                                        </p:cTn>
                                        <p:tgtEl>
                                          <p:spTgt spid="27"/>
                                        </p:tgtEl>
                                        <p:attrNameLst>
                                          <p:attrName>r</p:attrName>
                                        </p:attrNameLst>
                                      </p:cBhvr>
                                    </p:animRot>
                                    <p:animRot by="-1500000">
                                      <p:cBhvr>
                                        <p:cTn id="14" dur="125" fill="hold">
                                          <p:stCondLst>
                                            <p:cond delay="125"/>
                                          </p:stCondLst>
                                        </p:cTn>
                                        <p:tgtEl>
                                          <p:spTgt spid="27"/>
                                        </p:tgtEl>
                                        <p:attrNameLst>
                                          <p:attrName>r</p:attrName>
                                        </p:attrNameLst>
                                      </p:cBhvr>
                                    </p:animRot>
                                    <p:animRot by="-1500000">
                                      <p:cBhvr>
                                        <p:cTn id="15" dur="125" fill="hold">
                                          <p:stCondLst>
                                            <p:cond delay="250"/>
                                          </p:stCondLst>
                                        </p:cTn>
                                        <p:tgtEl>
                                          <p:spTgt spid="27"/>
                                        </p:tgtEl>
                                        <p:attrNameLst>
                                          <p:attrName>r</p:attrName>
                                        </p:attrNameLst>
                                      </p:cBhvr>
                                    </p:animRot>
                                    <p:animRot by="1500000">
                                      <p:cBhvr>
                                        <p:cTn id="16" dur="125" fill="hold">
                                          <p:stCondLst>
                                            <p:cond delay="375"/>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lstStyle/>
          <a:p>
            <a:r>
              <a:rPr lang="it-IT" dirty="0">
                <a:ln w="18415" cmpd="sng">
                  <a:solidFill>
                    <a:schemeClr val="bg1"/>
                  </a:solidFill>
                  <a:prstDash val="solid"/>
                </a:ln>
                <a:solidFill>
                  <a:schemeClr val="bg1"/>
                </a:solidFill>
                <a:effectLst>
                  <a:outerShdw blurRad="63500" dir="3600000" algn="tl" rotWithShape="0">
                    <a:srgbClr val="000000">
                      <a:alpha val="70000"/>
                    </a:srgbClr>
                  </a:outerShdw>
                  <a:reflection blurRad="6350" stA="55000" endA="300" endPos="45500" dir="5400000" sy="-100000" algn="bl" rotWithShape="0"/>
                </a:effectLst>
              </a:rPr>
              <a:t>La Normativa di Riferimento</a:t>
            </a:r>
            <a:endParaRPr lang="it-IT" dirty="0"/>
          </a:p>
        </p:txBody>
      </p:sp>
      <p:sp>
        <p:nvSpPr>
          <p:cNvPr id="3" name="CasellaDiTesto 2"/>
          <p:cNvSpPr txBox="1"/>
          <p:nvPr/>
        </p:nvSpPr>
        <p:spPr>
          <a:xfrm>
            <a:off x="0" y="1071546"/>
            <a:ext cx="9144000" cy="3477875"/>
          </a:xfrm>
          <a:prstGeom prst="rect">
            <a:avLst/>
          </a:prstGeom>
          <a:noFill/>
        </p:spPr>
        <p:txBody>
          <a:bodyPr wrap="square" rtlCol="0">
            <a:spAutoFit/>
          </a:bodyPr>
          <a:lstStyle/>
          <a:p>
            <a:r>
              <a:rPr lang="it-IT" sz="2000" b="1" u="heavy" dirty="0">
                <a:uFill>
                  <a:solidFill>
                    <a:srgbClr val="7030A0"/>
                  </a:solidFill>
                </a:uFill>
              </a:rPr>
              <a:t>Ubicazione dei punti di campionamento</a:t>
            </a:r>
          </a:p>
          <a:p>
            <a:endParaRPr lang="it-IT" sz="2000" u="heavy" dirty="0">
              <a:uFill>
                <a:solidFill>
                  <a:srgbClr val="7030A0"/>
                </a:solidFill>
              </a:uFill>
            </a:endParaRPr>
          </a:p>
          <a:p>
            <a:pPr algn="just"/>
            <a:r>
              <a:rPr lang="it-IT" sz="2000" dirty="0">
                <a:uFill>
                  <a:solidFill>
                    <a:srgbClr val="7030A0"/>
                  </a:solidFill>
                </a:uFill>
              </a:rPr>
              <a:t>L’ ubicazione dei punti di campionamento deve essere stabilita in modo da corrispondere agli obiettivi indicati nei criteri generali; ci sono due principali strategie per selezionare  l’ubicazione dei punti di sondaggio e prelievo:</a:t>
            </a:r>
          </a:p>
          <a:p>
            <a:pPr algn="just"/>
            <a:endParaRPr lang="it-IT" sz="2000" u="heavy" dirty="0">
              <a:uFill>
                <a:solidFill>
                  <a:srgbClr val="7030A0"/>
                </a:solidFill>
              </a:uFill>
            </a:endParaRPr>
          </a:p>
          <a:p>
            <a:pPr marL="342900" indent="-342900" algn="just">
              <a:buFont typeface="+mj-lt"/>
              <a:buAutoNum type="arabicPeriod"/>
            </a:pPr>
            <a:r>
              <a:rPr lang="it-IT" sz="2000" i="1" dirty="0">
                <a:uFill>
                  <a:solidFill>
                    <a:srgbClr val="7030A0"/>
                  </a:solidFill>
                </a:uFill>
              </a:rPr>
              <a:t>Ubicazione ragionata : </a:t>
            </a:r>
            <a:r>
              <a:rPr lang="it-IT" sz="2000" dirty="0">
                <a:uFill>
                  <a:solidFill>
                    <a:srgbClr val="7030A0"/>
                  </a:solidFill>
                </a:uFill>
              </a:rPr>
              <a:t>la scelta è basata sull’esame dei dati storici a disposizione e su tutte le informazioni sintetizzate nel modello concettuale preliminare. È una scelta da preferirsi nel caso di siti complessi con informazioni storiche e impiantistiche tali da prevedere la localizzazione delle aree più vulnerabili e delle più probabili fonti di contaminazione.</a:t>
            </a:r>
            <a:endParaRPr lang="it-IT" sz="2000" i="1" dirty="0">
              <a:uFill>
                <a:solidFill>
                  <a:srgbClr val="7030A0"/>
                </a:solidFill>
              </a:uFill>
            </a:endParaRPr>
          </a:p>
        </p:txBody>
      </p:sp>
      <p:pic>
        <p:nvPicPr>
          <p:cNvPr id="4" name="Picture 5" descr="adaptative sampling"/>
          <p:cNvPicPr>
            <a:picLocks noChangeAspect="1" noChangeArrowheads="1"/>
          </p:cNvPicPr>
          <p:nvPr/>
        </p:nvPicPr>
        <p:blipFill>
          <a:blip r:embed="rId2"/>
          <a:srcRect/>
          <a:stretch>
            <a:fillRect/>
          </a:stretch>
        </p:blipFill>
        <p:spPr bwMode="auto">
          <a:xfrm>
            <a:off x="5257800" y="4264025"/>
            <a:ext cx="3886200" cy="2593975"/>
          </a:xfrm>
          <a:prstGeom prst="rect">
            <a:avLst/>
          </a:prstGeom>
          <a:noFill/>
          <a:ln w="9525">
            <a:noFill/>
            <a:miter lim="800000"/>
            <a:headEnd/>
            <a:tailEnd/>
          </a:ln>
        </p:spPr>
      </p:pic>
      <p:sp>
        <p:nvSpPr>
          <p:cNvPr id="5" name="CasellaDiTesto 4"/>
          <p:cNvSpPr txBox="1"/>
          <p:nvPr/>
        </p:nvSpPr>
        <p:spPr>
          <a:xfrm>
            <a:off x="428596" y="5072074"/>
            <a:ext cx="4572032" cy="1323439"/>
          </a:xfrm>
          <a:prstGeom prst="rect">
            <a:avLst/>
          </a:prstGeom>
          <a:noFill/>
        </p:spPr>
        <p:txBody>
          <a:bodyPr wrap="square" rtlCol="0">
            <a:spAutoFit/>
          </a:bodyPr>
          <a:lstStyle/>
          <a:p>
            <a:pPr algn="just"/>
            <a:r>
              <a:rPr lang="it-IT" sz="2000" dirty="0"/>
              <a:t>Esempio di griglia a Cluster in cui i punti di inquinamento sono già noti. Si procede quindi ad intensificare i sondaggi in tali zone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lstStyle/>
          <a:p>
            <a:r>
              <a:rPr lang="it-IT" dirty="0">
                <a:ln w="18415" cmpd="sng">
                  <a:solidFill>
                    <a:schemeClr val="bg1"/>
                  </a:solidFill>
                  <a:prstDash val="solid"/>
                </a:ln>
                <a:solidFill>
                  <a:schemeClr val="bg1"/>
                </a:solidFill>
                <a:effectLst>
                  <a:outerShdw blurRad="63500" dir="3600000" algn="tl" rotWithShape="0">
                    <a:srgbClr val="000000">
                      <a:alpha val="70000"/>
                    </a:srgbClr>
                  </a:outerShdw>
                  <a:reflection blurRad="6350" stA="55000" endA="300" endPos="45500" dir="5400000" sy="-100000" algn="bl" rotWithShape="0"/>
                </a:effectLst>
              </a:rPr>
              <a:t>La Normativa di Riferimento</a:t>
            </a:r>
            <a:endParaRPr lang="it-IT" dirty="0"/>
          </a:p>
        </p:txBody>
      </p:sp>
      <p:sp>
        <p:nvSpPr>
          <p:cNvPr id="3" name="CasellaDiTesto 2"/>
          <p:cNvSpPr txBox="1"/>
          <p:nvPr/>
        </p:nvSpPr>
        <p:spPr>
          <a:xfrm>
            <a:off x="-32" y="1000108"/>
            <a:ext cx="9144032" cy="1323439"/>
          </a:xfrm>
          <a:prstGeom prst="rect">
            <a:avLst/>
          </a:prstGeom>
          <a:noFill/>
        </p:spPr>
        <p:txBody>
          <a:bodyPr wrap="square" rtlCol="0">
            <a:spAutoFit/>
          </a:bodyPr>
          <a:lstStyle/>
          <a:p>
            <a:pPr marL="342900" indent="-342900" algn="just">
              <a:buFont typeface="+mj-lt"/>
              <a:buAutoNum type="arabicPeriod" startAt="2"/>
            </a:pPr>
            <a:r>
              <a:rPr lang="it-IT" sz="2000" i="1" dirty="0"/>
              <a:t>Ubicazione sistematica</a:t>
            </a:r>
            <a:r>
              <a:rPr lang="it-IT" sz="2000" dirty="0"/>
              <a:t>:  la scelta della localizzazione dei punti è effettuata sulla base di un criterio di tipo casuale o statistico. Tale scelta è da preferirsi nel caso si abbiano poche informazioni storiche e impiantistiche o tali da non permettere la localizzazione delle più probabili fonti di contaminazione</a:t>
            </a:r>
            <a:r>
              <a:rPr lang="it-IT" dirty="0"/>
              <a:t>.</a:t>
            </a:r>
          </a:p>
        </p:txBody>
      </p:sp>
      <p:pic>
        <p:nvPicPr>
          <p:cNvPr id="4" name="Picture 4" descr="grid sampling"/>
          <p:cNvPicPr>
            <a:picLocks noChangeAspect="1" noChangeArrowheads="1"/>
          </p:cNvPicPr>
          <p:nvPr/>
        </p:nvPicPr>
        <p:blipFill>
          <a:blip r:embed="rId2" cstate="print"/>
          <a:srcRect/>
          <a:stretch>
            <a:fillRect/>
          </a:stretch>
        </p:blipFill>
        <p:spPr bwMode="auto">
          <a:xfrm>
            <a:off x="5857884" y="4143380"/>
            <a:ext cx="3286116" cy="2714620"/>
          </a:xfrm>
          <a:prstGeom prst="rect">
            <a:avLst/>
          </a:prstGeom>
          <a:noFill/>
          <a:ln w="9525">
            <a:noFill/>
            <a:miter lim="800000"/>
            <a:headEnd/>
            <a:tailEnd/>
          </a:ln>
        </p:spPr>
      </p:pic>
      <p:sp>
        <p:nvSpPr>
          <p:cNvPr id="5" name="Rettangolo 4"/>
          <p:cNvSpPr/>
          <p:nvPr/>
        </p:nvSpPr>
        <p:spPr>
          <a:xfrm>
            <a:off x="0" y="2500306"/>
            <a:ext cx="9144000" cy="3847207"/>
          </a:xfrm>
          <a:prstGeom prst="rect">
            <a:avLst/>
          </a:prstGeom>
        </p:spPr>
        <p:txBody>
          <a:bodyPr wrap="square">
            <a:spAutoFit/>
          </a:bodyPr>
          <a:lstStyle/>
          <a:p>
            <a:pPr indent="-342900" algn="just">
              <a:spcBef>
                <a:spcPct val="20000"/>
              </a:spcBef>
            </a:pPr>
            <a:r>
              <a:rPr lang="it-IT" sz="2000" dirty="0"/>
              <a:t>Nel caso in cui si proceda con una disposizione a griglia, il lato di ogni maglia potrà variare da 25 a 100 m a seconda del tipo e delle dimensioni del sito oggetto di indagine. I punti di indagine possono essere localizzati in corrispondenza dei nodi della griglia (ubicazione sistematica) oppure all'interno di ogni maglia in posizione opportuna (ubicazione sistematica casuale) .Sulla base delle dimensioni del sito da investigare si possono fornire le seguenti indicazioni:</a:t>
            </a:r>
          </a:p>
          <a:p>
            <a:pPr indent="-342900">
              <a:spcBef>
                <a:spcPct val="20000"/>
              </a:spcBef>
            </a:pPr>
            <a:br>
              <a:rPr lang="it-IT" sz="2000" dirty="0"/>
            </a:br>
            <a:r>
              <a:rPr lang="it-IT" sz="2000" dirty="0"/>
              <a:t>&lt; 10.000 m</a:t>
            </a:r>
            <a:r>
              <a:rPr lang="it-IT" sz="2000" baseline="30000" dirty="0"/>
              <a:t>2</a:t>
            </a:r>
            <a:r>
              <a:rPr lang="it-IT" sz="2000" dirty="0"/>
              <a:t>: 	              almeno 5 punti</a:t>
            </a:r>
            <a:br>
              <a:rPr lang="it-IT" sz="2000" dirty="0"/>
            </a:br>
            <a:r>
              <a:rPr lang="it-IT" sz="2000" dirty="0"/>
              <a:t>10.000 - 50.000 m</a:t>
            </a:r>
            <a:r>
              <a:rPr lang="it-IT" sz="2000" baseline="30000" dirty="0"/>
              <a:t>2</a:t>
            </a:r>
            <a:r>
              <a:rPr lang="it-IT" sz="2000" dirty="0"/>
              <a:t>:          da 5 a 15 punti</a:t>
            </a:r>
            <a:br>
              <a:rPr lang="it-IT" sz="2000" dirty="0"/>
            </a:br>
            <a:r>
              <a:rPr lang="it-IT" sz="2000" dirty="0"/>
              <a:t>50.000 - 250.000 m</a:t>
            </a:r>
            <a:r>
              <a:rPr lang="it-IT" sz="2000" baseline="30000" dirty="0"/>
              <a:t>2</a:t>
            </a:r>
            <a:r>
              <a:rPr lang="it-IT" sz="2000" dirty="0"/>
              <a:t>:       da 15 a 60 punti</a:t>
            </a:r>
            <a:br>
              <a:rPr lang="it-IT" sz="2000" dirty="0"/>
            </a:br>
            <a:r>
              <a:rPr lang="it-IT" sz="2000" dirty="0"/>
              <a:t>250.000 - 500.000 m</a:t>
            </a:r>
            <a:r>
              <a:rPr lang="it-IT" sz="2000" baseline="30000" dirty="0"/>
              <a:t>2</a:t>
            </a:r>
            <a:r>
              <a:rPr lang="it-IT" sz="2000" dirty="0"/>
              <a:t>:     da 60 a 120 punti</a:t>
            </a:r>
            <a:br>
              <a:rPr lang="it-IT" sz="2000" dirty="0"/>
            </a:br>
            <a:r>
              <a:rPr lang="it-IT" sz="2000" dirty="0"/>
              <a:t>&gt; 500.000 m</a:t>
            </a:r>
            <a:r>
              <a:rPr lang="it-IT" sz="2000" baseline="30000" dirty="0"/>
              <a:t>2</a:t>
            </a:r>
            <a:r>
              <a:rPr lang="it-IT" sz="2000" dirty="0"/>
              <a:t>: 	             almeno 2 punti ogni 10.000 m</a:t>
            </a:r>
            <a:r>
              <a:rPr lang="it-IT" sz="2000" baseline="30000" dirty="0"/>
              <a:t>2</a:t>
            </a:r>
            <a:endParaRPr lang="it-IT"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0" y="0"/>
            <a:ext cx="9144000" cy="1143000"/>
          </a:xfrm>
        </p:spPr>
        <p:txBody>
          <a:bodyPr/>
          <a:lstStyle/>
          <a:p>
            <a:r>
              <a:rPr lang="it-IT" dirty="0">
                <a:ln w="18415" cmpd="sng">
                  <a:solidFill>
                    <a:schemeClr val="bg1"/>
                  </a:solidFill>
                  <a:prstDash val="solid"/>
                </a:ln>
                <a:solidFill>
                  <a:schemeClr val="bg1"/>
                </a:solidFill>
                <a:effectLst>
                  <a:outerShdw blurRad="63500" dir="3600000" algn="tl" rotWithShape="0">
                    <a:srgbClr val="000000">
                      <a:alpha val="70000"/>
                    </a:srgbClr>
                  </a:outerShdw>
                  <a:reflection blurRad="6350" stA="55000" endA="300" endPos="45500" dir="5400000" sy="-100000" algn="bl" rotWithShape="0"/>
                </a:effectLst>
              </a:rPr>
              <a:t>La Normativa di Riferimento</a:t>
            </a:r>
            <a:endParaRPr lang="it-IT" dirty="0"/>
          </a:p>
        </p:txBody>
      </p:sp>
      <p:sp>
        <p:nvSpPr>
          <p:cNvPr id="4" name="CasellaDiTesto 3"/>
          <p:cNvSpPr txBox="1"/>
          <p:nvPr/>
        </p:nvSpPr>
        <p:spPr>
          <a:xfrm>
            <a:off x="0" y="1071546"/>
            <a:ext cx="9144000" cy="5386090"/>
          </a:xfrm>
          <a:prstGeom prst="rect">
            <a:avLst/>
          </a:prstGeom>
          <a:noFill/>
        </p:spPr>
        <p:txBody>
          <a:bodyPr wrap="square" rtlCol="0">
            <a:spAutoFit/>
          </a:bodyPr>
          <a:lstStyle/>
          <a:p>
            <a:pPr algn="just"/>
            <a:r>
              <a:rPr lang="it-IT" sz="2000" b="1" u="heavy" dirty="0">
                <a:uFill>
                  <a:solidFill>
                    <a:srgbClr val="7030A0"/>
                  </a:solidFill>
                </a:uFill>
              </a:rPr>
              <a:t>Selezione delle sostanze inquinanti da ricercare.</a:t>
            </a:r>
          </a:p>
          <a:p>
            <a:pPr algn="just"/>
            <a:endParaRPr lang="it-IT" b="1" u="heavy" dirty="0">
              <a:uFill>
                <a:solidFill>
                  <a:srgbClr val="7030A0"/>
                </a:solidFill>
              </a:uFill>
            </a:endParaRPr>
          </a:p>
          <a:p>
            <a:pPr algn="just"/>
            <a:r>
              <a:rPr lang="it-IT" dirty="0"/>
              <a:t>Oltre a tali criteri, l’applicazione di tecniche indirette di indagine ( analisi del gas interstiziale del suolo, indagini geofisiche indirette,…), là dove applicabili, potrà esser utilizzata al fine di determinare una migliore ubicazione dei punti di indagine diretta ( prelievi di terreno e acqua ) ed ottenere una maggiore copertura areale delle informazioni.</a:t>
            </a:r>
          </a:p>
          <a:p>
            <a:pPr algn="just"/>
            <a:r>
              <a:rPr lang="it-IT" dirty="0"/>
              <a:t>In tal caso si potrà presentare un piano di indagini per approfondimenti successivi utilizzando le indagini indirette per formulare il modello concettuale preliminare del sito. </a:t>
            </a:r>
          </a:p>
          <a:p>
            <a:pPr algn="just"/>
            <a:endParaRPr lang="it-IT" dirty="0"/>
          </a:p>
          <a:p>
            <a:pPr algn="just"/>
            <a:r>
              <a:rPr lang="it-IT" dirty="0"/>
              <a:t>Al fine di conoscere la qualità delle matrici ambientali (valori di fondo) dell’ambiente in cui è inserito il sito potrà essere necessario prelevare campioni da aree adiacenti al sito.</a:t>
            </a:r>
          </a:p>
          <a:p>
            <a:pPr algn="just"/>
            <a:r>
              <a:rPr lang="it-IT" dirty="0"/>
              <a:t>La selezione delle sostanze inquinanti da ricercare dovrà avvenire sulla base del seguente processo:</a:t>
            </a:r>
          </a:p>
          <a:p>
            <a:pPr algn="just">
              <a:buFont typeface="Arial" pitchFamily="34" charset="0"/>
              <a:buChar char="•"/>
            </a:pPr>
            <a:endParaRPr lang="it-IT" dirty="0"/>
          </a:p>
          <a:p>
            <a:pPr algn="just">
              <a:buFont typeface="Arial" pitchFamily="34" charset="0"/>
              <a:buChar char="•"/>
            </a:pPr>
            <a:r>
              <a:rPr lang="it-IT" dirty="0"/>
              <a:t> esame del ciclo produttivo e/o dei dati storici per la definizione di un set standard di </a:t>
            </a:r>
            <a:r>
              <a:rPr lang="it-IT" dirty="0" err="1"/>
              <a:t>analiti</a:t>
            </a:r>
            <a:r>
              <a:rPr lang="it-IT" dirty="0"/>
              <a:t>;</a:t>
            </a:r>
          </a:p>
          <a:p>
            <a:pPr algn="just">
              <a:buFont typeface="Arial" pitchFamily="34" charset="0"/>
              <a:buChar char="•"/>
            </a:pPr>
            <a:r>
              <a:rPr lang="it-IT" dirty="0"/>
              <a:t> esame dello stato fisico e di reale pericolosità delle sostanze individuate;</a:t>
            </a:r>
          </a:p>
          <a:p>
            <a:pPr algn="just">
              <a:buFont typeface="Arial" pitchFamily="34" charset="0"/>
              <a:buChar char="•"/>
            </a:pPr>
            <a:r>
              <a:rPr lang="it-IT" dirty="0"/>
              <a:t> nei punti distanti dalle possibili sorgenti di contaminazione si potrà inoltre selezionare un numero limitato di parametri indicatori, scelti sulla base della tossicità e mobilità dei contaminanti e dei relativi prodotti di trasformazione.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egnaposto numero diapositiva 1">
            <a:extLst>
              <a:ext uri="{FF2B5EF4-FFF2-40B4-BE49-F238E27FC236}">
                <a16:creationId xmlns:a16="http://schemas.microsoft.com/office/drawing/2014/main" id="{5FCD665F-859C-598C-2C49-B1DB0C62A45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45F20B2-B0F5-2540-A47E-1AAAB7008F88}" type="slidenum">
              <a:rPr lang="it-IT" altLang="it-IT" sz="1400"/>
              <a:pPr>
                <a:spcBef>
                  <a:spcPct val="0"/>
                </a:spcBef>
                <a:buFontTx/>
                <a:buNone/>
              </a:pPr>
              <a:t>5</a:t>
            </a:fld>
            <a:endParaRPr lang="it-IT" altLang="it-IT" sz="1400"/>
          </a:p>
        </p:txBody>
      </p:sp>
      <p:sp>
        <p:nvSpPr>
          <p:cNvPr id="3" name="Rettangolo 2">
            <a:extLst>
              <a:ext uri="{FF2B5EF4-FFF2-40B4-BE49-F238E27FC236}">
                <a16:creationId xmlns:a16="http://schemas.microsoft.com/office/drawing/2014/main" id="{CDEB2640-45A8-C24C-BC49-6BF6F1F92C90}"/>
              </a:ext>
            </a:extLst>
          </p:cNvPr>
          <p:cNvSpPr/>
          <p:nvPr/>
        </p:nvSpPr>
        <p:spPr>
          <a:xfrm>
            <a:off x="179388" y="765175"/>
            <a:ext cx="8713787" cy="5207000"/>
          </a:xfrm>
          <a:prstGeom prst="rect">
            <a:avLst/>
          </a:prstGeom>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it-IT" altLang="it-IT">
                <a:solidFill>
                  <a:schemeClr val="hlink"/>
                </a:solidFill>
                <a:effectLst>
                  <a:outerShdw blurRad="38100" dist="38100" dir="2700000" algn="tl">
                    <a:srgbClr val="C0C0C0"/>
                  </a:outerShdw>
                </a:effectLst>
              </a:rPr>
              <a:t>SOSTENIBILITÀ AMBIENTALE </a:t>
            </a:r>
            <a:r>
              <a:rPr lang="it-IT" altLang="it-IT" sz="1600">
                <a:solidFill>
                  <a:srgbClr val="009999"/>
                </a:solidFill>
                <a:effectLst>
                  <a:outerShdw blurRad="38100" dist="38100" dir="2700000" algn="tl">
                    <a:srgbClr val="C0C0C0"/>
                  </a:outerShdw>
                </a:effectLst>
              </a:rPr>
              <a:t>(2/4)</a:t>
            </a:r>
          </a:p>
          <a:p>
            <a:pPr algn="ctr" eaLnBrk="1" hangingPunct="1">
              <a:defRPr/>
            </a:pPr>
            <a:endParaRPr lang="it-IT" altLang="it-IT">
              <a:solidFill>
                <a:schemeClr val="hlink"/>
              </a:solidFill>
              <a:effectLst>
                <a:outerShdw blurRad="38100" dist="38100" dir="2700000" algn="tl">
                  <a:srgbClr val="C0C0C0"/>
                </a:outerShdw>
              </a:effectLst>
            </a:endParaRPr>
          </a:p>
          <a:p>
            <a:pPr algn="ctr" eaLnBrk="1" hangingPunct="1">
              <a:defRPr/>
            </a:pPr>
            <a:endParaRPr lang="it-IT" altLang="it-IT" sz="900">
              <a:solidFill>
                <a:schemeClr val="hlink"/>
              </a:solidFill>
              <a:effectLst>
                <a:outerShdw blurRad="38100" dist="38100" dir="2700000" algn="tl">
                  <a:srgbClr val="C0C0C0"/>
                </a:outerShdw>
              </a:effectLst>
            </a:endParaRPr>
          </a:p>
          <a:p>
            <a:pPr algn="just" eaLnBrk="1" hangingPunct="1">
              <a:lnSpc>
                <a:spcPct val="120000"/>
              </a:lnSpc>
              <a:defRPr/>
            </a:pPr>
            <a:r>
              <a:rPr lang="it-IT" altLang="it-IT" sz="2000"/>
              <a:t>Il concetto di sostenibilità proviene </a:t>
            </a:r>
            <a:r>
              <a:rPr lang="en-US" altLang="it-IT" sz="2000"/>
              <a:t>dal mondo</a:t>
            </a:r>
            <a:r>
              <a:rPr lang="it-IT" altLang="it-IT" sz="2000"/>
              <a:t> scientifico e naturalistico, nel quale si definisce </a:t>
            </a:r>
            <a:r>
              <a:rPr lang="it-IT" altLang="it-IT" sz="2000">
                <a:solidFill>
                  <a:srgbClr val="CC3300"/>
                </a:solidFill>
                <a:effectLst>
                  <a:outerShdw blurRad="38100" dist="38100" dir="2700000" algn="tl">
                    <a:srgbClr val="C0C0C0"/>
                  </a:outerShdw>
                </a:effectLst>
              </a:rPr>
              <a:t>gestione sostenibile </a:t>
            </a:r>
            <a:r>
              <a:rPr lang="it-IT" altLang="it-IT" sz="2000"/>
              <a:t>di una risorsa, quella che prevede di utilizzare o prelevare la stessa senza intaccare la sua naturale capacità di rigenerarsi. </a:t>
            </a:r>
          </a:p>
          <a:p>
            <a:pPr algn="just" eaLnBrk="1" hangingPunct="1">
              <a:lnSpc>
                <a:spcPct val="120000"/>
              </a:lnSpc>
              <a:defRPr/>
            </a:pPr>
            <a:r>
              <a:rPr lang="it-IT" altLang="it-IT" sz="2000"/>
              <a:t>La gestione avviene con scelte politiche racchiuse in </a:t>
            </a:r>
            <a:r>
              <a:rPr lang="it-IT" altLang="it-IT" sz="2000">
                <a:solidFill>
                  <a:srgbClr val="CC3300"/>
                </a:solidFill>
                <a:effectLst>
                  <a:outerShdw blurRad="38100" dist="38100" dir="2700000" algn="tl">
                    <a:srgbClr val="C0C0C0"/>
                  </a:outerShdw>
                </a:effectLst>
              </a:rPr>
              <a:t>pianificazioni e programmazioni.</a:t>
            </a:r>
          </a:p>
          <a:p>
            <a:pPr algn="just" eaLnBrk="1" hangingPunct="1">
              <a:lnSpc>
                <a:spcPct val="120000"/>
              </a:lnSpc>
              <a:defRPr/>
            </a:pPr>
            <a:r>
              <a:rPr lang="it-IT" altLang="it-IT" sz="2000"/>
              <a:t>Perseguire la sostenibilità ambientale significa contribuire a orientare l'economia, i modi di produrre e di consumare, in base al </a:t>
            </a:r>
            <a:r>
              <a:rPr lang="it-IT" altLang="it-IT" sz="2000">
                <a:solidFill>
                  <a:srgbClr val="CC3300"/>
                </a:solidFill>
                <a:effectLst>
                  <a:outerShdw blurRad="38100" dist="38100" dir="2700000" algn="tl">
                    <a:srgbClr val="C0C0C0"/>
                  </a:outerShdw>
                </a:effectLst>
              </a:rPr>
              <a:t>principio di precauzione, </a:t>
            </a:r>
            <a:r>
              <a:rPr lang="it-IT" altLang="it-IT" sz="2000"/>
              <a:t>dell</a:t>
            </a:r>
            <a:r>
              <a:rPr lang="ja-JP" altLang="it-IT" sz="2000"/>
              <a:t>’</a:t>
            </a:r>
            <a:r>
              <a:rPr lang="it-IT" altLang="ja-JP" sz="2000"/>
              <a:t>azione preventiva, della correzione, in via prioritaria alla fonte, dei danni causati all</a:t>
            </a:r>
            <a:r>
              <a:rPr lang="ja-JP" altLang="it-IT" sz="2000"/>
              <a:t>’</a:t>
            </a:r>
            <a:r>
              <a:rPr lang="it-IT" altLang="ja-JP" sz="2000"/>
              <a:t>ambiente e del principio di </a:t>
            </a:r>
            <a:r>
              <a:rPr lang="ja-JP" altLang="it-IT" sz="2000">
                <a:solidFill>
                  <a:srgbClr val="CC3300"/>
                </a:solidFill>
                <a:effectLst>
                  <a:outerShdw blurRad="38100" dist="38100" dir="2700000" algn="tl">
                    <a:srgbClr val="C0C0C0"/>
                  </a:outerShdw>
                </a:effectLst>
              </a:rPr>
              <a:t>“</a:t>
            </a:r>
            <a:r>
              <a:rPr lang="it-IT" altLang="ja-JP" sz="2000">
                <a:solidFill>
                  <a:srgbClr val="CC3300"/>
                </a:solidFill>
                <a:effectLst>
                  <a:outerShdw blurRad="38100" dist="38100" dir="2700000" algn="tl">
                    <a:srgbClr val="C0C0C0"/>
                  </a:outerShdw>
                </a:effectLst>
              </a:rPr>
              <a:t>chi inquina paga</a:t>
            </a:r>
            <a:r>
              <a:rPr lang="ja-JP" altLang="it-IT" sz="2000">
                <a:solidFill>
                  <a:srgbClr val="CC3300"/>
                </a:solidFill>
                <a:effectLst>
                  <a:outerShdw blurRad="38100" dist="38100" dir="2700000" algn="tl">
                    <a:srgbClr val="C0C0C0"/>
                  </a:outerShdw>
                </a:effectLst>
              </a:rPr>
              <a:t>”</a:t>
            </a:r>
            <a:r>
              <a:rPr lang="it-IT" altLang="ja-JP" sz="2000">
                <a:solidFill>
                  <a:srgbClr val="CC3300"/>
                </a:solidFill>
                <a:effectLst>
                  <a:outerShdw blurRad="38100" dist="38100" dir="2700000" algn="tl">
                    <a:srgbClr val="C0C0C0"/>
                  </a:outerShdw>
                </a:effectLst>
              </a:rPr>
              <a:t>.</a:t>
            </a:r>
          </a:p>
          <a:p>
            <a:pPr algn="just" eaLnBrk="1" hangingPunct="1">
              <a:defRPr/>
            </a:pPr>
            <a:endParaRPr lang="it-IT" altLang="it-IT" sz="700">
              <a:solidFill>
                <a:srgbClr val="CC3300"/>
              </a:solidFill>
              <a:effectLst>
                <a:outerShdw blurRad="38100" dist="38100" dir="2700000" algn="tl">
                  <a:srgbClr val="C0C0C0"/>
                </a:outerShdw>
              </a:effectLst>
            </a:endParaRPr>
          </a:p>
          <a:p>
            <a:pPr algn="just" eaLnBrk="1" hangingPunct="1">
              <a:lnSpc>
                <a:spcPct val="120000"/>
              </a:lnSpc>
              <a:defRPr/>
            </a:pPr>
            <a:endParaRPr lang="it-IT" altLang="it-IT" sz="1200"/>
          </a:p>
          <a:p>
            <a:pPr algn="just" eaLnBrk="1" hangingPunct="1">
              <a:lnSpc>
                <a:spcPct val="120000"/>
              </a:lnSpc>
              <a:defRPr/>
            </a:pPr>
            <a:r>
              <a:rPr lang="it-IT" altLang="it-IT" sz="1200"/>
              <a:t>(Art. 3-ter del D.Lgs. 152/2006 e ss.mm.ii. Principio dell’azione ambientale)</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lstStyle/>
          <a:p>
            <a:r>
              <a:rPr lang="it-IT" dirty="0">
                <a:ln w="18415" cmpd="sng">
                  <a:solidFill>
                    <a:schemeClr val="bg1"/>
                  </a:solidFill>
                  <a:prstDash val="solid"/>
                </a:ln>
                <a:solidFill>
                  <a:schemeClr val="bg1"/>
                </a:solidFill>
                <a:effectLst>
                  <a:outerShdw blurRad="63500" dir="3600000" algn="tl" rotWithShape="0">
                    <a:srgbClr val="000000">
                      <a:alpha val="70000"/>
                    </a:srgbClr>
                  </a:outerShdw>
                  <a:reflection blurRad="6350" stA="55000" endA="300" endPos="45500" dir="5400000" sy="-100000" algn="bl" rotWithShape="0"/>
                </a:effectLst>
              </a:rPr>
              <a:t>La Normativa di Riferimento</a:t>
            </a:r>
            <a:endParaRPr lang="it-IT" dirty="0"/>
          </a:p>
        </p:txBody>
      </p:sp>
      <p:sp>
        <p:nvSpPr>
          <p:cNvPr id="3" name="CasellaDiTesto 2"/>
          <p:cNvSpPr txBox="1"/>
          <p:nvPr/>
        </p:nvSpPr>
        <p:spPr>
          <a:xfrm>
            <a:off x="0" y="1071546"/>
            <a:ext cx="9144000" cy="4031873"/>
          </a:xfrm>
          <a:prstGeom prst="rect">
            <a:avLst/>
          </a:prstGeom>
          <a:noFill/>
        </p:spPr>
        <p:txBody>
          <a:bodyPr wrap="square" rtlCol="0">
            <a:spAutoFit/>
          </a:bodyPr>
          <a:lstStyle/>
          <a:p>
            <a:r>
              <a:rPr lang="it-IT" sz="2000" b="1" u="heavy" dirty="0">
                <a:uFill>
                  <a:solidFill>
                    <a:srgbClr val="7030A0"/>
                  </a:solidFill>
                </a:uFill>
              </a:rPr>
              <a:t>Modalità di esecuzione dei sondaggi e piezometri</a:t>
            </a:r>
          </a:p>
          <a:p>
            <a:endParaRPr lang="it-IT" dirty="0"/>
          </a:p>
          <a:p>
            <a:pPr algn="just"/>
            <a:r>
              <a:rPr lang="it-IT" sz="2000" dirty="0"/>
              <a:t>I sondaggi saranno eseguiti, per quanto possibile, mediante </a:t>
            </a:r>
            <a:r>
              <a:rPr lang="it-IT" sz="2000" i="1" dirty="0"/>
              <a:t>carotaggio  continuo </a:t>
            </a:r>
            <a:r>
              <a:rPr lang="it-IT" sz="2000" dirty="0"/>
              <a:t>a infissione diretta, rotazione/</a:t>
            </a:r>
            <a:r>
              <a:rPr lang="it-IT" sz="2000" dirty="0" err="1"/>
              <a:t>rotopercussione</a:t>
            </a:r>
            <a:r>
              <a:rPr lang="it-IT" sz="2000" dirty="0"/>
              <a:t> </a:t>
            </a:r>
            <a:r>
              <a:rPr lang="it-IT" sz="2000" i="1" dirty="0"/>
              <a:t>a secco</a:t>
            </a:r>
            <a:r>
              <a:rPr lang="it-IT" sz="2000" dirty="0"/>
              <a:t>, utilizzando un </a:t>
            </a:r>
            <a:r>
              <a:rPr lang="it-IT" sz="2000" i="1" dirty="0"/>
              <a:t>carotiere di diametro idoneo </a:t>
            </a:r>
            <a:r>
              <a:rPr lang="it-IT" sz="2000" dirty="0"/>
              <a:t>ed </a:t>
            </a:r>
            <a:r>
              <a:rPr lang="it-IT" sz="2000" i="1" dirty="0"/>
              <a:t>evitando fenomeni di surriscaldamento</a:t>
            </a:r>
            <a:r>
              <a:rPr lang="it-IT" sz="2000" dirty="0"/>
              <a:t>.</a:t>
            </a:r>
          </a:p>
          <a:p>
            <a:pPr algn="just"/>
            <a:endParaRPr lang="it-IT" sz="2000" dirty="0"/>
          </a:p>
          <a:p>
            <a:pPr algn="just"/>
            <a:r>
              <a:rPr lang="it-IT" sz="2000" dirty="0"/>
              <a:t>-</a:t>
            </a:r>
            <a:r>
              <a:rPr lang="it-IT" sz="2000" i="1" dirty="0"/>
              <a:t>continuo: </a:t>
            </a:r>
            <a:r>
              <a:rPr lang="it-IT" sz="2000" dirty="0"/>
              <a:t>per permettere il recupero di una carota rappresentativa del terreno</a:t>
            </a:r>
          </a:p>
          <a:p>
            <a:pPr algn="just"/>
            <a:r>
              <a:rPr lang="it-IT" sz="2000" dirty="0"/>
              <a:t>-</a:t>
            </a:r>
            <a:r>
              <a:rPr lang="it-IT" sz="2000" i="1" dirty="0"/>
              <a:t>a secco: </a:t>
            </a:r>
            <a:r>
              <a:rPr lang="it-IT" sz="2000" dirty="0"/>
              <a:t>l’uso di acqua potrebbe dilavare il contaminante</a:t>
            </a:r>
          </a:p>
          <a:p>
            <a:pPr algn="just"/>
            <a:r>
              <a:rPr lang="it-IT" sz="2000" dirty="0"/>
              <a:t>-</a:t>
            </a:r>
            <a:r>
              <a:rPr lang="it-IT" sz="2000" i="1" dirty="0"/>
              <a:t>di diametro idoneo</a:t>
            </a:r>
            <a:r>
              <a:rPr lang="it-IT" sz="2000" dirty="0"/>
              <a:t>:  per permettere di ottenere un numero di campioni sufficienti (compreso il campione testimone)</a:t>
            </a:r>
          </a:p>
          <a:p>
            <a:pPr algn="just"/>
            <a:r>
              <a:rPr lang="it-IT" sz="2000" dirty="0"/>
              <a:t>-</a:t>
            </a:r>
            <a:r>
              <a:rPr lang="it-IT" sz="2000" i="1" dirty="0"/>
              <a:t>evitando fenomeni di surriscaldamento:  </a:t>
            </a:r>
            <a:r>
              <a:rPr lang="it-IT" sz="2000" dirty="0"/>
              <a:t>perché il surriscaldamento potrebbe influenzare le sostanze volatili.</a:t>
            </a:r>
          </a:p>
          <a:p>
            <a:pPr algn="just"/>
            <a:endParaRPr lang="it-IT" sz="2000"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1" name="Text Box 9"/>
          <p:cNvSpPr txBox="1">
            <a:spLocks noChangeArrowheads="1"/>
          </p:cNvSpPr>
          <p:nvPr/>
        </p:nvSpPr>
        <p:spPr bwMode="auto">
          <a:xfrm>
            <a:off x="8101013" y="6453188"/>
            <a:ext cx="792163" cy="366713"/>
          </a:xfrm>
          <a:prstGeom prst="rect">
            <a:avLst/>
          </a:prstGeom>
          <a:noFill/>
          <a:ln w="9525">
            <a:noFill/>
            <a:miter lim="800000"/>
            <a:headEnd/>
            <a:tailEnd/>
          </a:ln>
          <a:effectLst/>
        </p:spPr>
        <p:txBody>
          <a:bodyPr>
            <a:spAutoFit/>
          </a:bodyPr>
          <a:lstStyle/>
          <a:p>
            <a:pPr algn="r">
              <a:spcBef>
                <a:spcPct val="50000"/>
              </a:spcBef>
            </a:pPr>
            <a:endParaRPr lang="it-IT" b="1" dirty="0">
              <a:latin typeface="Arial Unicode MS" pitchFamily="34" charset="-128"/>
            </a:endParaRPr>
          </a:p>
        </p:txBody>
      </p:sp>
      <p:sp>
        <p:nvSpPr>
          <p:cNvPr id="85002" name="Rectangle 10"/>
          <p:cNvSpPr>
            <a:spLocks noChangeArrowheads="1"/>
          </p:cNvSpPr>
          <p:nvPr/>
        </p:nvSpPr>
        <p:spPr bwMode="auto">
          <a:xfrm>
            <a:off x="0" y="384175"/>
            <a:ext cx="9144000" cy="0"/>
          </a:xfrm>
          <a:prstGeom prst="rect">
            <a:avLst/>
          </a:prstGeom>
          <a:noFill/>
          <a:ln w="38100" algn="ctr">
            <a:noFill/>
            <a:miter lim="800000"/>
            <a:headEnd/>
            <a:tailEnd/>
          </a:ln>
          <a:effectLst/>
        </p:spPr>
        <p:txBody>
          <a:bodyPr wrap="none">
            <a:spAutoFit/>
          </a:bodyPr>
          <a:lstStyle/>
          <a:p>
            <a:endParaRPr lang="it-IT"/>
          </a:p>
        </p:txBody>
      </p:sp>
      <p:sp>
        <p:nvSpPr>
          <p:cNvPr id="85003" name="Rectangle 11"/>
          <p:cNvSpPr>
            <a:spLocks noChangeArrowheads="1"/>
          </p:cNvSpPr>
          <p:nvPr/>
        </p:nvSpPr>
        <p:spPr bwMode="auto">
          <a:xfrm>
            <a:off x="2643174" y="908050"/>
            <a:ext cx="3760821" cy="369332"/>
          </a:xfrm>
          <a:prstGeom prst="rect">
            <a:avLst/>
          </a:prstGeom>
          <a:noFill/>
          <a:ln w="25400" algn="ctr">
            <a:solidFill>
              <a:schemeClr val="tx1"/>
            </a:solidFill>
            <a:miter lim="800000"/>
            <a:headEnd/>
            <a:tailEnd/>
          </a:ln>
          <a:effectLst/>
        </p:spPr>
        <p:txBody>
          <a:bodyPr wrap="square" anchor="ctr">
            <a:spAutoFit/>
          </a:bodyPr>
          <a:lstStyle/>
          <a:p>
            <a:pPr algn="ctr"/>
            <a:r>
              <a:rPr lang="it-IT" b="1" dirty="0">
                <a:latin typeface="Arial Unicode MS" pitchFamily="34" charset="-128"/>
              </a:rPr>
              <a:t>DEFINIZIONE </a:t>
            </a:r>
            <a:r>
              <a:rPr lang="it-IT" b="1" dirty="0" err="1">
                <a:latin typeface="Arial Unicode MS" pitchFamily="34" charset="-128"/>
              </a:rPr>
              <a:t>DI</a:t>
            </a:r>
            <a:r>
              <a:rPr lang="it-IT" b="1" dirty="0">
                <a:latin typeface="Arial Unicode MS" pitchFamily="34" charset="-128"/>
              </a:rPr>
              <a:t> RISCHIO (R)</a:t>
            </a:r>
            <a:r>
              <a:rPr lang="it-IT" dirty="0">
                <a:latin typeface="Arial Unicode MS" pitchFamily="34" charset="-128"/>
              </a:rPr>
              <a:t> </a:t>
            </a:r>
          </a:p>
        </p:txBody>
      </p:sp>
      <p:sp>
        <p:nvSpPr>
          <p:cNvPr id="85004" name="Rectangle 12"/>
          <p:cNvSpPr>
            <a:spLocks noChangeArrowheads="1"/>
          </p:cNvSpPr>
          <p:nvPr/>
        </p:nvSpPr>
        <p:spPr bwMode="auto">
          <a:xfrm>
            <a:off x="684213" y="1557338"/>
            <a:ext cx="3658374" cy="400110"/>
          </a:xfrm>
          <a:prstGeom prst="rect">
            <a:avLst/>
          </a:prstGeom>
          <a:noFill/>
          <a:ln w="38100" algn="ctr">
            <a:noFill/>
            <a:miter lim="800000"/>
            <a:headEnd/>
            <a:tailEnd/>
          </a:ln>
          <a:effectLst/>
        </p:spPr>
        <p:txBody>
          <a:bodyPr wrap="none" anchor="ctr">
            <a:spAutoFit/>
          </a:bodyPr>
          <a:lstStyle/>
          <a:p>
            <a:pPr>
              <a:buFont typeface="Arial" pitchFamily="34" charset="0"/>
              <a:buChar char="•"/>
            </a:pPr>
            <a:r>
              <a:rPr lang="it-IT" sz="2000" dirty="0">
                <a:latin typeface="Arial Unicode MS" pitchFamily="34" charset="-128"/>
              </a:rPr>
              <a:t> </a:t>
            </a:r>
            <a:r>
              <a:rPr lang="it-IT" sz="2000" b="1" dirty="0">
                <a:latin typeface="Arial Unicode MS" pitchFamily="34" charset="-128"/>
              </a:rPr>
              <a:t>Nelle procedure di sicurezza:</a:t>
            </a:r>
          </a:p>
        </p:txBody>
      </p:sp>
      <p:sp>
        <p:nvSpPr>
          <p:cNvPr id="85005" name="Rectangle 13"/>
          <p:cNvSpPr>
            <a:spLocks noChangeArrowheads="1"/>
          </p:cNvSpPr>
          <p:nvPr/>
        </p:nvSpPr>
        <p:spPr bwMode="auto">
          <a:xfrm>
            <a:off x="3779838" y="2060575"/>
            <a:ext cx="1187450" cy="366713"/>
          </a:xfrm>
          <a:prstGeom prst="rect">
            <a:avLst/>
          </a:prstGeom>
          <a:noFill/>
          <a:ln w="38100" algn="ctr">
            <a:noFill/>
            <a:miter lim="800000"/>
            <a:headEnd/>
            <a:tailEnd/>
          </a:ln>
          <a:effectLst/>
        </p:spPr>
        <p:txBody>
          <a:bodyPr wrap="none" anchor="ctr">
            <a:spAutoFit/>
          </a:bodyPr>
          <a:lstStyle/>
          <a:p>
            <a:pPr algn="ctr"/>
            <a:r>
              <a:rPr lang="it-IT" b="1">
                <a:latin typeface="Arial Unicode MS" pitchFamily="34" charset="-128"/>
              </a:rPr>
              <a:t>R = P × D</a:t>
            </a:r>
          </a:p>
        </p:txBody>
      </p:sp>
      <p:sp>
        <p:nvSpPr>
          <p:cNvPr id="85006" name="Text Box 14"/>
          <p:cNvSpPr txBox="1">
            <a:spLocks noChangeArrowheads="1"/>
          </p:cNvSpPr>
          <p:nvPr/>
        </p:nvSpPr>
        <p:spPr bwMode="auto">
          <a:xfrm>
            <a:off x="827088" y="2492375"/>
            <a:ext cx="3313112" cy="1069975"/>
          </a:xfrm>
          <a:prstGeom prst="rect">
            <a:avLst/>
          </a:prstGeom>
          <a:noFill/>
          <a:ln w="38100" algn="ctr">
            <a:noFill/>
            <a:miter lim="800000"/>
            <a:headEnd/>
            <a:tailEnd/>
          </a:ln>
          <a:effectLst/>
        </p:spPr>
        <p:txBody>
          <a:bodyPr>
            <a:spAutoFit/>
          </a:bodyPr>
          <a:lstStyle/>
          <a:p>
            <a:pPr>
              <a:spcBef>
                <a:spcPct val="50000"/>
              </a:spcBef>
            </a:pPr>
            <a:r>
              <a:rPr lang="it-IT" sz="1600" b="1">
                <a:latin typeface="Arial Unicode MS" pitchFamily="34" charset="-128"/>
              </a:rPr>
              <a:t>R</a:t>
            </a:r>
            <a:r>
              <a:rPr lang="it-IT" sz="1600">
                <a:latin typeface="Arial Unicode MS" pitchFamily="34" charset="-128"/>
              </a:rPr>
              <a:t> = rischio associato ad un evento</a:t>
            </a:r>
          </a:p>
          <a:p>
            <a:pPr>
              <a:spcBef>
                <a:spcPct val="50000"/>
              </a:spcBef>
            </a:pPr>
            <a:r>
              <a:rPr lang="it-IT" sz="1600" b="1">
                <a:latin typeface="Arial Unicode MS" pitchFamily="34" charset="-128"/>
              </a:rPr>
              <a:t>P</a:t>
            </a:r>
            <a:r>
              <a:rPr lang="it-IT" sz="1600">
                <a:latin typeface="Arial Unicode MS" pitchFamily="34" charset="-128"/>
              </a:rPr>
              <a:t> = probabilità di accadimento</a:t>
            </a:r>
          </a:p>
          <a:p>
            <a:pPr>
              <a:spcBef>
                <a:spcPct val="50000"/>
              </a:spcBef>
            </a:pPr>
            <a:r>
              <a:rPr lang="it-IT" sz="1600" b="1">
                <a:latin typeface="Arial Unicode MS" pitchFamily="34" charset="-128"/>
              </a:rPr>
              <a:t>D</a:t>
            </a:r>
            <a:r>
              <a:rPr lang="it-IT" sz="1600">
                <a:latin typeface="Arial Unicode MS" pitchFamily="34" charset="-128"/>
              </a:rPr>
              <a:t> = danno provocato dall’evento</a:t>
            </a:r>
          </a:p>
        </p:txBody>
      </p:sp>
      <p:sp>
        <p:nvSpPr>
          <p:cNvPr id="85007" name="Text Box 15"/>
          <p:cNvSpPr txBox="1">
            <a:spLocks noChangeArrowheads="1"/>
          </p:cNvSpPr>
          <p:nvPr/>
        </p:nvSpPr>
        <p:spPr bwMode="auto">
          <a:xfrm>
            <a:off x="4895850" y="2500306"/>
            <a:ext cx="4248150" cy="1436688"/>
          </a:xfrm>
          <a:prstGeom prst="rect">
            <a:avLst/>
          </a:prstGeom>
          <a:noFill/>
          <a:ln w="38100" algn="ctr">
            <a:noFill/>
            <a:miter lim="800000"/>
            <a:headEnd/>
            <a:tailEnd/>
          </a:ln>
          <a:effectLst/>
        </p:spPr>
        <p:txBody>
          <a:bodyPr>
            <a:spAutoFit/>
          </a:bodyPr>
          <a:lstStyle/>
          <a:p>
            <a:pPr>
              <a:spcBef>
                <a:spcPct val="50000"/>
              </a:spcBef>
            </a:pPr>
            <a:r>
              <a:rPr lang="it-IT" sz="1600" dirty="0">
                <a:latin typeface="Arial Unicode MS" pitchFamily="34" charset="-128"/>
              </a:rPr>
              <a:t>Il danno a sua volta è dato da </a:t>
            </a:r>
          </a:p>
          <a:p>
            <a:pPr>
              <a:spcBef>
                <a:spcPct val="50000"/>
              </a:spcBef>
            </a:pPr>
            <a:r>
              <a:rPr lang="it-IT" sz="1600" b="1" dirty="0">
                <a:latin typeface="Arial Unicode MS" pitchFamily="34" charset="-128"/>
              </a:rPr>
              <a:t>D = </a:t>
            </a:r>
            <a:r>
              <a:rPr lang="it-IT" sz="1600" b="1" dirty="0" err="1">
                <a:latin typeface="Arial Unicode MS" pitchFamily="34" charset="-128"/>
              </a:rPr>
              <a:t>Fp</a:t>
            </a:r>
            <a:r>
              <a:rPr lang="it-IT" sz="1600" b="1" dirty="0">
                <a:latin typeface="Arial Unicode MS" pitchFamily="34" charset="-128"/>
              </a:rPr>
              <a:t> x Fe</a:t>
            </a:r>
            <a:r>
              <a:rPr lang="it-IT" sz="1600" dirty="0">
                <a:latin typeface="Arial Unicode MS" pitchFamily="34" charset="-128"/>
              </a:rPr>
              <a:t>                 dove </a:t>
            </a:r>
          </a:p>
          <a:p>
            <a:pPr>
              <a:spcBef>
                <a:spcPct val="50000"/>
              </a:spcBef>
            </a:pPr>
            <a:r>
              <a:rPr lang="it-IT" sz="1600" b="1" dirty="0" err="1">
                <a:latin typeface="Arial Unicode MS" pitchFamily="34" charset="-128"/>
              </a:rPr>
              <a:t>Fp</a:t>
            </a:r>
            <a:r>
              <a:rPr lang="it-IT" sz="1600" dirty="0">
                <a:latin typeface="Arial Unicode MS" pitchFamily="34" charset="-128"/>
              </a:rPr>
              <a:t> = fattore di pericolosità </a:t>
            </a:r>
          </a:p>
          <a:p>
            <a:pPr>
              <a:spcBef>
                <a:spcPct val="50000"/>
              </a:spcBef>
            </a:pPr>
            <a:r>
              <a:rPr lang="it-IT" sz="1600" b="1" dirty="0">
                <a:latin typeface="Arial Unicode MS" pitchFamily="34" charset="-128"/>
              </a:rPr>
              <a:t>Fe</a:t>
            </a:r>
            <a:r>
              <a:rPr lang="it-IT" sz="1600" dirty="0">
                <a:latin typeface="Arial Unicode MS" pitchFamily="34" charset="-128"/>
              </a:rPr>
              <a:t> = fattore di contatto</a:t>
            </a:r>
          </a:p>
        </p:txBody>
      </p:sp>
      <p:sp>
        <p:nvSpPr>
          <p:cNvPr id="85008" name="Text Box 16"/>
          <p:cNvSpPr txBox="1">
            <a:spLocks noChangeArrowheads="1"/>
          </p:cNvSpPr>
          <p:nvPr/>
        </p:nvSpPr>
        <p:spPr bwMode="auto">
          <a:xfrm>
            <a:off x="642910" y="4143380"/>
            <a:ext cx="8034364" cy="2169825"/>
          </a:xfrm>
          <a:prstGeom prst="rect">
            <a:avLst/>
          </a:prstGeom>
          <a:noFill/>
          <a:ln w="38100" algn="ctr">
            <a:noFill/>
            <a:miter lim="800000"/>
            <a:headEnd/>
            <a:tailEnd/>
          </a:ln>
          <a:effectLst/>
        </p:spPr>
        <p:txBody>
          <a:bodyPr wrap="square">
            <a:spAutoFit/>
          </a:bodyPr>
          <a:lstStyle/>
          <a:p>
            <a:pPr>
              <a:spcBef>
                <a:spcPct val="50000"/>
              </a:spcBef>
              <a:buFont typeface="Arial" pitchFamily="34" charset="0"/>
              <a:buChar char="•"/>
            </a:pPr>
            <a:r>
              <a:rPr lang="it-IT" b="1" dirty="0">
                <a:latin typeface="Arial Unicode MS" pitchFamily="34" charset="-128"/>
              </a:rPr>
              <a:t> </a:t>
            </a:r>
            <a:r>
              <a:rPr lang="it-IT" sz="2000" b="1" dirty="0">
                <a:latin typeface="Arial Unicode MS" pitchFamily="34" charset="-128"/>
              </a:rPr>
              <a:t>Nel caso di siti inquinati P =1 :</a:t>
            </a:r>
          </a:p>
          <a:p>
            <a:pPr>
              <a:spcBef>
                <a:spcPct val="50000"/>
              </a:spcBef>
            </a:pPr>
            <a:endParaRPr lang="it-IT" b="1" dirty="0">
              <a:latin typeface="Arial Unicode MS" pitchFamily="34" charset="-128"/>
            </a:endParaRPr>
          </a:p>
          <a:p>
            <a:pPr>
              <a:spcBef>
                <a:spcPct val="50000"/>
              </a:spcBef>
            </a:pPr>
            <a:r>
              <a:rPr lang="it-IT" sz="1600" b="1" dirty="0" err="1">
                <a:latin typeface="Arial Unicode MS" pitchFamily="34" charset="-128"/>
              </a:rPr>
              <a:t>Fp</a:t>
            </a:r>
            <a:r>
              <a:rPr lang="it-IT" sz="1600" dirty="0">
                <a:latin typeface="Arial Unicode MS" pitchFamily="34" charset="-128"/>
              </a:rPr>
              <a:t> è dato dalla </a:t>
            </a:r>
            <a:r>
              <a:rPr lang="it-IT" sz="1600" b="1" dirty="0">
                <a:latin typeface="Arial Unicode MS" pitchFamily="34" charset="-128"/>
              </a:rPr>
              <a:t>tossicità</a:t>
            </a:r>
            <a:r>
              <a:rPr lang="it-IT" sz="1600" dirty="0">
                <a:latin typeface="Arial Unicode MS" pitchFamily="34" charset="-128"/>
              </a:rPr>
              <a:t> </a:t>
            </a:r>
            <a:r>
              <a:rPr lang="it-IT" sz="1600" b="1" dirty="0">
                <a:latin typeface="Arial Unicode MS" pitchFamily="34" charset="-128"/>
              </a:rPr>
              <a:t>T</a:t>
            </a:r>
            <a:r>
              <a:rPr lang="it-IT" sz="1600" dirty="0">
                <a:latin typeface="Arial Unicode MS" pitchFamily="34" charset="-128"/>
              </a:rPr>
              <a:t> dell’inquinante [mg/kg d]-1;</a:t>
            </a:r>
          </a:p>
          <a:p>
            <a:pPr>
              <a:spcBef>
                <a:spcPct val="50000"/>
              </a:spcBef>
            </a:pPr>
            <a:r>
              <a:rPr lang="it-IT" sz="1600" b="1" dirty="0">
                <a:latin typeface="Arial Unicode MS" pitchFamily="34" charset="-128"/>
              </a:rPr>
              <a:t>Fe</a:t>
            </a:r>
            <a:r>
              <a:rPr lang="it-IT" sz="1600" dirty="0">
                <a:latin typeface="Arial Unicode MS" pitchFamily="34" charset="-128"/>
              </a:rPr>
              <a:t> è rappresentato dalla portata effettiva di esposizione </a:t>
            </a:r>
            <a:r>
              <a:rPr lang="it-IT" sz="1600" b="1" dirty="0">
                <a:latin typeface="Arial Unicode MS" pitchFamily="34" charset="-128"/>
              </a:rPr>
              <a:t>E</a:t>
            </a:r>
            <a:r>
              <a:rPr lang="it-IT" sz="1600" dirty="0">
                <a:latin typeface="Arial Unicode MS" pitchFamily="34" charset="-128"/>
              </a:rPr>
              <a:t> [mg/kg d] ossia l’assunzione cronica del contaminante</a:t>
            </a:r>
          </a:p>
          <a:p>
            <a:pPr>
              <a:spcBef>
                <a:spcPct val="50000"/>
              </a:spcBef>
            </a:pPr>
            <a:r>
              <a:rPr lang="it-IT" sz="1600" dirty="0">
                <a:latin typeface="Arial Unicode MS" pitchFamily="34" charset="-128"/>
              </a:rPr>
              <a:t>e pertanto sarà:</a:t>
            </a:r>
          </a:p>
        </p:txBody>
      </p:sp>
      <p:sp>
        <p:nvSpPr>
          <p:cNvPr id="85009" name="Text Box 17"/>
          <p:cNvSpPr txBox="1">
            <a:spLocks noChangeArrowheads="1"/>
          </p:cNvSpPr>
          <p:nvPr/>
        </p:nvSpPr>
        <p:spPr bwMode="auto">
          <a:xfrm>
            <a:off x="3857620" y="5929330"/>
            <a:ext cx="1368425" cy="366712"/>
          </a:xfrm>
          <a:prstGeom prst="rect">
            <a:avLst/>
          </a:prstGeom>
          <a:noFill/>
          <a:ln w="38100" algn="ctr">
            <a:noFill/>
            <a:miter lim="800000"/>
            <a:headEnd/>
            <a:tailEnd/>
          </a:ln>
          <a:effectLst/>
        </p:spPr>
        <p:txBody>
          <a:bodyPr>
            <a:spAutoFit/>
          </a:bodyPr>
          <a:lstStyle/>
          <a:p>
            <a:pPr>
              <a:spcBef>
                <a:spcPct val="50000"/>
              </a:spcBef>
            </a:pPr>
            <a:r>
              <a:rPr lang="it-IT" b="1" dirty="0">
                <a:latin typeface="Arial Unicode MS" pitchFamily="34" charset="-128"/>
              </a:rPr>
              <a:t>R = E x T</a:t>
            </a:r>
          </a:p>
        </p:txBody>
      </p:sp>
      <p:sp>
        <p:nvSpPr>
          <p:cNvPr id="13" name="Rettangolo 12"/>
          <p:cNvSpPr/>
          <p:nvPr/>
        </p:nvSpPr>
        <p:spPr>
          <a:xfrm>
            <a:off x="0" y="0"/>
            <a:ext cx="9144000" cy="923330"/>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cap="none" spc="0" dirty="0">
                <a:ln>
                  <a:solidFill>
                    <a:srgbClr val="002060"/>
                  </a:solidFill>
                  <a:prstDash val="solid"/>
                </a:ln>
                <a:solidFill>
                  <a:srgbClr val="0033CC"/>
                </a:solidFill>
                <a:effectLst>
                  <a:reflection blurRad="6350" stA="55000" endA="300" endPos="45500" dir="5400000" sy="-100000" algn="bl" rotWithShape="0"/>
                </a:effectLst>
              </a:rPr>
              <a:t>Analisi di Rischio</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8937" y="1659285"/>
            <a:ext cx="9144000" cy="3539430"/>
          </a:xfrm>
          <a:prstGeom prst="rect">
            <a:avLst/>
          </a:prstGeom>
          <a:noFill/>
          <a:ln w="38100" algn="ctr">
            <a:noFill/>
            <a:miter lim="800000"/>
            <a:headEnd/>
            <a:tailEnd/>
          </a:ln>
          <a:effectLst/>
        </p:spPr>
        <p:txBody>
          <a:bodyPr wrap="square" anchor="ctr">
            <a:spAutoFit/>
          </a:bodyPr>
          <a:lstStyle/>
          <a:p>
            <a:pPr algn="ctr"/>
            <a:r>
              <a:rPr lang="it-IT" sz="1600" b="1" u="sng" dirty="0"/>
              <a:t>Per le sostanze cancerogene</a:t>
            </a:r>
            <a:r>
              <a:rPr lang="it-IT" sz="1600" b="1" dirty="0"/>
              <a:t>:</a:t>
            </a:r>
          </a:p>
          <a:p>
            <a:pPr algn="ctr"/>
            <a:endParaRPr lang="it-IT" sz="1600" b="1" dirty="0"/>
          </a:p>
          <a:p>
            <a:pPr algn="ctr"/>
            <a:r>
              <a:rPr lang="it-IT" sz="1600" b="1" dirty="0"/>
              <a:t>R = E x SF </a:t>
            </a:r>
          </a:p>
          <a:p>
            <a:pPr algn="just"/>
            <a:r>
              <a:rPr lang="it-IT" sz="1600" dirty="0"/>
              <a:t>IL rischio  (R) è dato dal prodotto fra l’esposizione E [mg/kg d] ed il fattore SF, (</a:t>
            </a:r>
            <a:r>
              <a:rPr lang="it-IT" sz="1600" dirty="0" err="1"/>
              <a:t>Slope</a:t>
            </a:r>
            <a:r>
              <a:rPr lang="it-IT" sz="1600" dirty="0"/>
              <a:t> </a:t>
            </a:r>
            <a:r>
              <a:rPr lang="it-IT" sz="1600" dirty="0" err="1"/>
              <a:t>Factor</a:t>
            </a:r>
            <a:r>
              <a:rPr lang="it-IT" sz="1600" dirty="0"/>
              <a:t> [mg/kg d]-1) che indica la probabilità di casi incrementali di tumore nella vita per unita di dose.</a:t>
            </a:r>
          </a:p>
          <a:p>
            <a:pPr algn="ctr"/>
            <a:endParaRPr lang="it-IT" sz="1600" dirty="0"/>
          </a:p>
          <a:p>
            <a:pPr algn="ctr"/>
            <a:r>
              <a:rPr lang="it-IT" sz="1600" b="1" u="sng" dirty="0"/>
              <a:t>Per le sostanze non cancerogene (tossiche)</a:t>
            </a:r>
            <a:r>
              <a:rPr lang="it-IT" sz="1600" b="1" dirty="0"/>
              <a:t>: </a:t>
            </a:r>
          </a:p>
          <a:p>
            <a:pPr algn="ctr"/>
            <a:endParaRPr lang="it-IT" sz="1600" b="1" dirty="0"/>
          </a:p>
          <a:p>
            <a:pPr algn="ctr"/>
            <a:r>
              <a:rPr lang="it-IT" sz="1600" b="1" dirty="0"/>
              <a:t>HQ = E / </a:t>
            </a:r>
            <a:r>
              <a:rPr lang="it-IT" sz="1600" b="1" dirty="0" err="1"/>
              <a:t>RfD</a:t>
            </a:r>
            <a:r>
              <a:rPr lang="it-IT" sz="1600" b="1" dirty="0"/>
              <a:t> </a:t>
            </a:r>
          </a:p>
          <a:p>
            <a:pPr algn="just"/>
            <a:r>
              <a:rPr lang="it-IT" sz="1600" dirty="0"/>
              <a:t>Il rischio viene espresso come </a:t>
            </a:r>
            <a:r>
              <a:rPr lang="it-IT" sz="1600" u="sng" dirty="0"/>
              <a:t>indice di pericolo</a:t>
            </a:r>
            <a:r>
              <a:rPr lang="it-IT" sz="1600" dirty="0"/>
              <a:t> (HQ) (Hazard </a:t>
            </a:r>
            <a:r>
              <a:rPr lang="it-IT" sz="1600" dirty="0" err="1"/>
              <a:t>Quotient</a:t>
            </a:r>
            <a:r>
              <a:rPr lang="it-IT" sz="1600" dirty="0"/>
              <a:t>  che è dato dal rapporto tra l’esposizione (E) e la dose tollerabile o di riferimento, </a:t>
            </a:r>
            <a:r>
              <a:rPr lang="it-IT" sz="1600" dirty="0" err="1"/>
              <a:t>RfD</a:t>
            </a:r>
            <a:r>
              <a:rPr lang="it-IT" sz="1600" dirty="0"/>
              <a:t> (</a:t>
            </a:r>
            <a:r>
              <a:rPr lang="it-IT" sz="1600" dirty="0" err="1"/>
              <a:t>ReferenceDose</a:t>
            </a:r>
            <a:r>
              <a:rPr lang="it-IT" sz="1600" dirty="0"/>
              <a:t> [mg/kg d]) </a:t>
            </a:r>
          </a:p>
          <a:p>
            <a:pPr algn="just"/>
            <a:endParaRPr lang="it-IT" sz="1600" dirty="0"/>
          </a:p>
          <a:p>
            <a:pPr algn="just"/>
            <a:r>
              <a:rPr lang="it-IT" sz="1600" dirty="0"/>
              <a:t>esprime di quanto l’esposizione alla sostanza supera la stima dell’esposizione media giornaliera che non produce effetti avversi apprezzabili sull’organismo umano durante il corso della vita.</a:t>
            </a:r>
          </a:p>
        </p:txBody>
      </p:sp>
      <p:sp>
        <p:nvSpPr>
          <p:cNvPr id="4" name="Text Box 13"/>
          <p:cNvSpPr txBox="1">
            <a:spLocks noChangeArrowheads="1"/>
          </p:cNvSpPr>
          <p:nvPr/>
        </p:nvSpPr>
        <p:spPr bwMode="auto">
          <a:xfrm>
            <a:off x="1500166" y="928670"/>
            <a:ext cx="6125795" cy="461665"/>
          </a:xfrm>
          <a:prstGeom prst="rect">
            <a:avLst/>
          </a:prstGeom>
          <a:noFill/>
          <a:ln w="25400" algn="ctr">
            <a:solidFill>
              <a:schemeClr val="tx1"/>
            </a:solidFill>
            <a:miter lim="800000"/>
            <a:headEnd/>
            <a:tailEnd/>
          </a:ln>
          <a:effectLst/>
        </p:spPr>
        <p:txBody>
          <a:bodyPr wrap="square">
            <a:spAutoFit/>
          </a:bodyPr>
          <a:lstStyle/>
          <a:p>
            <a:pPr algn="ctr">
              <a:spcBef>
                <a:spcPct val="50000"/>
              </a:spcBef>
            </a:pPr>
            <a:r>
              <a:rPr lang="it-IT" sz="2400" b="1" dirty="0"/>
              <a:t>STIMA DEL RISCHIO</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1857356" y="1643050"/>
            <a:ext cx="6933058" cy="4708981"/>
          </a:xfrm>
          <a:prstGeom prst="rect">
            <a:avLst/>
          </a:prstGeom>
          <a:noFill/>
          <a:ln w="38100" algn="ctr">
            <a:noFill/>
            <a:miter lim="800000"/>
            <a:headEnd/>
            <a:tailEnd/>
          </a:ln>
          <a:effectLst/>
        </p:spPr>
        <p:txBody>
          <a:bodyPr wrap="square" anchor="ctr">
            <a:spAutoFit/>
          </a:bodyPr>
          <a:lstStyle/>
          <a:p>
            <a:pPr algn="ctr"/>
            <a:r>
              <a:rPr lang="it-IT" sz="2000" b="1" u="sng" dirty="0"/>
              <a:t>Per le sostanze cancerogene</a:t>
            </a:r>
          </a:p>
          <a:p>
            <a:pPr algn="ctr"/>
            <a:endParaRPr lang="it-IT" sz="1400" dirty="0"/>
          </a:p>
          <a:p>
            <a:pPr algn="just"/>
            <a:r>
              <a:rPr lang="it-IT" sz="2000" dirty="0"/>
              <a:t>Rischio individuale (dovuto ad un singolo contaminante per una o più vie di esposizione)</a:t>
            </a:r>
          </a:p>
          <a:p>
            <a:pPr algn="ctr"/>
            <a:endParaRPr lang="it-IT" sz="2000" dirty="0"/>
          </a:p>
          <a:p>
            <a:pPr algn="ctr"/>
            <a:endParaRPr lang="it-IT" sz="2000" dirty="0"/>
          </a:p>
          <a:p>
            <a:pPr algn="just"/>
            <a:r>
              <a:rPr lang="it-IT" sz="2000" dirty="0"/>
              <a:t>Rischio cumulativo (dovuto agli effetti di più sostanze per una o più vie di esposizione) </a:t>
            </a:r>
          </a:p>
          <a:p>
            <a:pPr algn="ctr"/>
            <a:endParaRPr lang="it-IT" sz="2000" dirty="0"/>
          </a:p>
          <a:p>
            <a:pPr algn="ctr"/>
            <a:endParaRPr lang="it-IT" sz="2000" dirty="0"/>
          </a:p>
          <a:p>
            <a:pPr algn="ctr"/>
            <a:r>
              <a:rPr lang="it-IT" sz="2000" b="1" u="sng" dirty="0"/>
              <a:t>Per le sostanze NON cancerogene (tossiche)</a:t>
            </a:r>
          </a:p>
          <a:p>
            <a:pPr algn="ctr"/>
            <a:endParaRPr lang="it-IT" sz="2000" dirty="0"/>
          </a:p>
          <a:p>
            <a:pPr algn="just"/>
            <a:r>
              <a:rPr lang="it-IT" sz="2000" dirty="0"/>
              <a:t>Valore ritenuto tollerabile sia per rischio individuale che cumulativo</a:t>
            </a:r>
          </a:p>
          <a:p>
            <a:pPr algn="just"/>
            <a:endParaRPr lang="it-IT" sz="2000" dirty="0"/>
          </a:p>
        </p:txBody>
      </p:sp>
      <p:sp>
        <p:nvSpPr>
          <p:cNvPr id="4" name="Rectangle 12"/>
          <p:cNvSpPr>
            <a:spLocks noChangeArrowheads="1"/>
          </p:cNvSpPr>
          <p:nvPr/>
        </p:nvSpPr>
        <p:spPr bwMode="auto">
          <a:xfrm>
            <a:off x="2428860" y="1000108"/>
            <a:ext cx="4000528" cy="400110"/>
          </a:xfrm>
          <a:prstGeom prst="rect">
            <a:avLst/>
          </a:prstGeom>
          <a:noFill/>
          <a:ln w="25400" algn="ctr">
            <a:solidFill>
              <a:schemeClr val="tx1"/>
            </a:solidFill>
            <a:miter lim="800000"/>
            <a:headEnd/>
            <a:tailEnd/>
          </a:ln>
          <a:effectLst/>
        </p:spPr>
        <p:txBody>
          <a:bodyPr wrap="square">
            <a:spAutoFit/>
          </a:bodyPr>
          <a:lstStyle/>
          <a:p>
            <a:pPr algn="ctr"/>
            <a:r>
              <a:rPr lang="it-IT" sz="2000" b="1" dirty="0"/>
              <a:t>CRITERI </a:t>
            </a:r>
            <a:r>
              <a:rPr lang="it-IT" sz="2000" b="1" dirty="0" err="1"/>
              <a:t>DI</a:t>
            </a:r>
            <a:r>
              <a:rPr lang="it-IT" sz="2000" b="1" dirty="0"/>
              <a:t> ACCETTABILITA</a:t>
            </a:r>
            <a:r>
              <a:rPr lang="it-IT" sz="2000" dirty="0"/>
              <a:t>’</a:t>
            </a:r>
          </a:p>
        </p:txBody>
      </p:sp>
      <p:sp>
        <p:nvSpPr>
          <p:cNvPr id="5" name="Rectangle 13"/>
          <p:cNvSpPr>
            <a:spLocks noChangeArrowheads="1"/>
          </p:cNvSpPr>
          <p:nvPr/>
        </p:nvSpPr>
        <p:spPr bwMode="auto">
          <a:xfrm>
            <a:off x="0" y="2357430"/>
            <a:ext cx="1683482" cy="400110"/>
          </a:xfrm>
          <a:prstGeom prst="rect">
            <a:avLst/>
          </a:prstGeom>
          <a:noFill/>
          <a:ln w="38100" algn="ctr">
            <a:noFill/>
            <a:miter lim="800000"/>
            <a:headEnd/>
            <a:tailEnd/>
          </a:ln>
          <a:effectLst/>
        </p:spPr>
        <p:txBody>
          <a:bodyPr wrap="square">
            <a:spAutoFit/>
          </a:bodyPr>
          <a:lstStyle/>
          <a:p>
            <a:pPr algn="ctr"/>
            <a:r>
              <a:rPr lang="it-IT" sz="2000" dirty="0"/>
              <a:t>R ≤ 1 E -06</a:t>
            </a:r>
          </a:p>
        </p:txBody>
      </p:sp>
      <p:sp>
        <p:nvSpPr>
          <p:cNvPr id="6" name="Rectangle 14"/>
          <p:cNvSpPr>
            <a:spLocks noChangeArrowheads="1"/>
          </p:cNvSpPr>
          <p:nvPr/>
        </p:nvSpPr>
        <p:spPr bwMode="auto">
          <a:xfrm>
            <a:off x="0" y="3571876"/>
            <a:ext cx="1683482" cy="400110"/>
          </a:xfrm>
          <a:prstGeom prst="rect">
            <a:avLst/>
          </a:prstGeom>
          <a:noFill/>
          <a:ln w="38100" algn="ctr">
            <a:noFill/>
            <a:miter lim="800000"/>
            <a:headEnd/>
            <a:tailEnd/>
          </a:ln>
          <a:effectLst/>
        </p:spPr>
        <p:txBody>
          <a:bodyPr wrap="square">
            <a:spAutoFit/>
          </a:bodyPr>
          <a:lstStyle/>
          <a:p>
            <a:pPr algn="ctr"/>
            <a:r>
              <a:rPr lang="it-IT" sz="2000" dirty="0"/>
              <a:t>R ≤ 1 E -05</a:t>
            </a:r>
          </a:p>
        </p:txBody>
      </p:sp>
      <p:sp>
        <p:nvSpPr>
          <p:cNvPr id="7" name="Rectangle 15"/>
          <p:cNvSpPr>
            <a:spLocks noChangeArrowheads="1"/>
          </p:cNvSpPr>
          <p:nvPr/>
        </p:nvSpPr>
        <p:spPr bwMode="auto">
          <a:xfrm>
            <a:off x="0" y="5286388"/>
            <a:ext cx="1176028" cy="400110"/>
          </a:xfrm>
          <a:prstGeom prst="rect">
            <a:avLst/>
          </a:prstGeom>
          <a:noFill/>
          <a:ln w="38100" algn="ctr">
            <a:noFill/>
            <a:miter lim="800000"/>
            <a:headEnd/>
            <a:tailEnd/>
          </a:ln>
          <a:effectLst/>
        </p:spPr>
        <p:txBody>
          <a:bodyPr wrap="square">
            <a:spAutoFit/>
          </a:bodyPr>
          <a:lstStyle/>
          <a:p>
            <a:pPr algn="ctr"/>
            <a:r>
              <a:rPr lang="it-IT" sz="2000" dirty="0"/>
              <a:t>HQ ≤ 1</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l="412" t="600" r="412" b="600"/>
          <a:stretch>
            <a:fillRect/>
          </a:stretch>
        </p:blipFill>
        <p:spPr bwMode="auto">
          <a:xfrm>
            <a:off x="899591" y="690265"/>
            <a:ext cx="7558607" cy="5179560"/>
          </a:xfrm>
          <a:prstGeom prst="rect">
            <a:avLst/>
          </a:prstGeom>
          <a:ln w="19050">
            <a:solidFill>
              <a:srgbClr val="339966"/>
            </a:solidFill>
            <a:miter lim="800000"/>
            <a:headEnd/>
            <a:tailEnd/>
          </a:ln>
          <a:effectLst/>
        </p:spPr>
      </p:pic>
      <p:sp>
        <p:nvSpPr>
          <p:cNvPr id="4" name="Text Box 13"/>
          <p:cNvSpPr txBox="1">
            <a:spLocks noChangeArrowheads="1"/>
          </p:cNvSpPr>
          <p:nvPr/>
        </p:nvSpPr>
        <p:spPr bwMode="auto">
          <a:xfrm>
            <a:off x="1509102" y="228600"/>
            <a:ext cx="6125795" cy="461665"/>
          </a:xfrm>
          <a:prstGeom prst="rect">
            <a:avLst/>
          </a:prstGeom>
          <a:noFill/>
          <a:ln w="25400" algn="ctr">
            <a:solidFill>
              <a:schemeClr val="tx1"/>
            </a:solidFill>
            <a:miter lim="800000"/>
            <a:headEnd/>
            <a:tailEnd/>
          </a:ln>
          <a:effectLst/>
        </p:spPr>
        <p:txBody>
          <a:bodyPr wrap="square">
            <a:spAutoFit/>
          </a:bodyPr>
          <a:lstStyle/>
          <a:p>
            <a:pPr algn="ctr">
              <a:spcBef>
                <a:spcPct val="50000"/>
              </a:spcBef>
            </a:pPr>
            <a:r>
              <a:rPr lang="it-IT" sz="2400" b="1" dirty="0"/>
              <a:t>FORMULE APPLICATIVE</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3"/>
          <p:cNvSpPr txBox="1">
            <a:spLocks noChangeArrowheads="1"/>
          </p:cNvSpPr>
          <p:nvPr/>
        </p:nvSpPr>
        <p:spPr bwMode="auto">
          <a:xfrm>
            <a:off x="1509102" y="19472"/>
            <a:ext cx="6125795" cy="830997"/>
          </a:xfrm>
          <a:prstGeom prst="rect">
            <a:avLst/>
          </a:prstGeom>
          <a:noFill/>
          <a:ln w="25400" algn="ctr">
            <a:solidFill>
              <a:schemeClr val="tx1"/>
            </a:solidFill>
            <a:miter lim="800000"/>
            <a:headEnd/>
            <a:tailEnd/>
          </a:ln>
          <a:effectLst/>
        </p:spPr>
        <p:txBody>
          <a:bodyPr wrap="square">
            <a:spAutoFit/>
          </a:bodyPr>
          <a:lstStyle/>
          <a:p>
            <a:pPr algn="ctr">
              <a:spcBef>
                <a:spcPct val="50000"/>
              </a:spcBef>
            </a:pPr>
            <a:r>
              <a:rPr lang="it-IT" sz="2400" b="1" dirty="0"/>
              <a:t>CRITERI </a:t>
            </a:r>
            <a:r>
              <a:rPr lang="it-IT" sz="2400" b="1" dirty="0" err="1"/>
              <a:t>DI</a:t>
            </a:r>
            <a:r>
              <a:rPr lang="it-IT" sz="2400" b="1" dirty="0"/>
              <a:t> CALCOLO DEGLI OBIETTIVI </a:t>
            </a:r>
            <a:r>
              <a:rPr lang="it-IT" sz="2400" b="1" dirty="0" err="1"/>
              <a:t>DI</a:t>
            </a:r>
            <a:r>
              <a:rPr lang="it-IT" sz="2400" b="1" dirty="0"/>
              <a:t> BONIFICA SITO-SPECIFICI (</a:t>
            </a:r>
            <a:r>
              <a:rPr lang="it-IT" sz="2400" b="1" dirty="0" err="1"/>
              <a:t>Backward</a:t>
            </a:r>
            <a:r>
              <a:rPr lang="it-IT" sz="2400" b="1" dirty="0"/>
              <a:t>)</a:t>
            </a:r>
          </a:p>
        </p:txBody>
      </p:sp>
      <p:sp>
        <p:nvSpPr>
          <p:cNvPr id="4" name="CasellaDiTesto 3"/>
          <p:cNvSpPr txBox="1"/>
          <p:nvPr/>
        </p:nvSpPr>
        <p:spPr>
          <a:xfrm>
            <a:off x="0" y="1289953"/>
            <a:ext cx="9144000" cy="4278094"/>
          </a:xfrm>
          <a:prstGeom prst="rect">
            <a:avLst/>
          </a:prstGeom>
          <a:noFill/>
        </p:spPr>
        <p:txBody>
          <a:bodyPr wrap="square" rtlCol="0">
            <a:spAutoFit/>
          </a:bodyPr>
          <a:lstStyle/>
          <a:p>
            <a:pPr algn="just"/>
            <a:r>
              <a:rPr lang="it-IT" sz="1600" u="sng" dirty="0">
                <a:latin typeface="+mj-lt"/>
              </a:rPr>
              <a:t>STEP 1</a:t>
            </a:r>
          </a:p>
          <a:p>
            <a:pPr algn="just"/>
            <a:r>
              <a:rPr lang="it-IT" sz="1600" dirty="0">
                <a:latin typeface="+mj-lt"/>
              </a:rPr>
              <a:t>Il calcolo degli obiettivi sito-specifici consiste nel calcolo dell’esposizione accettabile.</a:t>
            </a:r>
          </a:p>
          <a:p>
            <a:pPr algn="just"/>
            <a:r>
              <a:rPr lang="it-IT" sz="1600" dirty="0">
                <a:latin typeface="+mj-lt"/>
              </a:rPr>
              <a:t>Questa è il rapporto tra il rischio ritenuto accettabile e la tossicità dell’inquinante.</a:t>
            </a:r>
          </a:p>
          <a:p>
            <a:pPr algn="just"/>
            <a:r>
              <a:rPr lang="it-IT" sz="1600" dirty="0">
                <a:latin typeface="+mj-lt"/>
              </a:rPr>
              <a:t>Sostanze tossiche		</a:t>
            </a:r>
            <a:r>
              <a:rPr lang="it-IT" sz="1600" b="1" dirty="0" err="1">
                <a:latin typeface="+mj-lt"/>
              </a:rPr>
              <a:t>E</a:t>
            </a:r>
            <a:r>
              <a:rPr lang="it-IT" sz="1600" b="1" baseline="-25000" dirty="0" err="1">
                <a:latin typeface="+mj-lt"/>
              </a:rPr>
              <a:t>acc</a:t>
            </a:r>
            <a:r>
              <a:rPr lang="it-IT" sz="1600" b="1" dirty="0">
                <a:latin typeface="+mj-lt"/>
              </a:rPr>
              <a:t> = HQ x </a:t>
            </a:r>
            <a:r>
              <a:rPr lang="it-IT" sz="1600" b="1" dirty="0" err="1">
                <a:latin typeface="+mj-lt"/>
              </a:rPr>
              <a:t>RfD</a:t>
            </a:r>
            <a:endParaRPr lang="it-IT" sz="1600" b="1" dirty="0">
              <a:latin typeface="+mj-lt"/>
            </a:endParaRPr>
          </a:p>
          <a:p>
            <a:pPr algn="just"/>
            <a:r>
              <a:rPr lang="it-IT" sz="1600" dirty="0">
                <a:latin typeface="+mj-lt"/>
              </a:rPr>
              <a:t>Sostanze cancerogene        </a:t>
            </a:r>
            <a:r>
              <a:rPr lang="it-IT" sz="1600" b="1" dirty="0" err="1">
                <a:latin typeface="+mj-lt"/>
              </a:rPr>
              <a:t>E</a:t>
            </a:r>
            <a:r>
              <a:rPr lang="it-IT" sz="1600" b="1" baseline="-25000" dirty="0" err="1">
                <a:latin typeface="+mj-lt"/>
              </a:rPr>
              <a:t>acc</a:t>
            </a:r>
            <a:r>
              <a:rPr lang="it-IT" sz="1600" b="1" dirty="0">
                <a:latin typeface="+mj-lt"/>
              </a:rPr>
              <a:t> = R/SF</a:t>
            </a:r>
          </a:p>
          <a:p>
            <a:pPr algn="just"/>
            <a:endParaRPr lang="it-IT" sz="1600" dirty="0">
              <a:latin typeface="+mj-lt"/>
            </a:endParaRPr>
          </a:p>
          <a:p>
            <a:pPr algn="just"/>
            <a:r>
              <a:rPr lang="it-IT" sz="1600" u="sng" dirty="0">
                <a:latin typeface="+mj-lt"/>
              </a:rPr>
              <a:t>STEP 2</a:t>
            </a:r>
          </a:p>
          <a:p>
            <a:pPr algn="just"/>
            <a:r>
              <a:rPr lang="it-IT" sz="1600" dirty="0">
                <a:latin typeface="+mj-lt"/>
              </a:rPr>
              <a:t>Definita l’esposizione accettabile è possibile ricavare la concentrazione accettabile nel punto di esposizione (</a:t>
            </a:r>
            <a:r>
              <a:rPr lang="it-IT" sz="1600" dirty="0" err="1">
                <a:latin typeface="+mj-lt"/>
              </a:rPr>
              <a:t>C</a:t>
            </a:r>
            <a:r>
              <a:rPr lang="it-IT" sz="1600" baseline="-25000" dirty="0" err="1">
                <a:latin typeface="+mj-lt"/>
              </a:rPr>
              <a:t>poe</a:t>
            </a:r>
            <a:r>
              <a:rPr lang="it-IT" sz="1600" dirty="0">
                <a:latin typeface="+mj-lt"/>
              </a:rPr>
              <a:t>) mediante l’applicazione dell’equazione: </a:t>
            </a:r>
          </a:p>
          <a:p>
            <a:pPr algn="just"/>
            <a:r>
              <a:rPr lang="it-IT" sz="1600" b="1" dirty="0" err="1">
                <a:latin typeface="+mj-lt"/>
              </a:rPr>
              <a:t>C</a:t>
            </a:r>
            <a:r>
              <a:rPr lang="it-IT" sz="1600" b="1" baseline="-25000" dirty="0" err="1">
                <a:latin typeface="+mj-lt"/>
              </a:rPr>
              <a:t>poe</a:t>
            </a:r>
            <a:r>
              <a:rPr lang="it-IT" sz="1600" b="1" baseline="-25000" dirty="0">
                <a:latin typeface="+mj-lt"/>
              </a:rPr>
              <a:t>,</a:t>
            </a:r>
            <a:r>
              <a:rPr lang="it-IT" sz="1600" b="1" baseline="-25000" dirty="0" err="1">
                <a:latin typeface="+mj-lt"/>
              </a:rPr>
              <a:t>acc</a:t>
            </a:r>
            <a:r>
              <a:rPr lang="it-IT" sz="1600" b="1" dirty="0">
                <a:latin typeface="+mj-lt"/>
              </a:rPr>
              <a:t> = </a:t>
            </a:r>
            <a:r>
              <a:rPr lang="it-IT" sz="1600" b="1" dirty="0" err="1">
                <a:latin typeface="+mj-lt"/>
              </a:rPr>
              <a:t>E</a:t>
            </a:r>
            <a:r>
              <a:rPr lang="it-IT" sz="1600" b="1" baseline="-25000" dirty="0" err="1">
                <a:latin typeface="+mj-lt"/>
              </a:rPr>
              <a:t>acc</a:t>
            </a:r>
            <a:r>
              <a:rPr lang="it-IT" sz="1600" b="1" dirty="0">
                <a:latin typeface="+mj-lt"/>
              </a:rPr>
              <a:t>/EM</a:t>
            </a:r>
          </a:p>
          <a:p>
            <a:pPr algn="just"/>
            <a:r>
              <a:rPr lang="it-IT" sz="1600" dirty="0">
                <a:latin typeface="+mj-lt"/>
              </a:rPr>
              <a:t>			EM = portata effettiva di esposizione</a:t>
            </a:r>
          </a:p>
          <a:p>
            <a:pPr algn="just"/>
            <a:endParaRPr lang="it-IT" sz="1600" dirty="0">
              <a:latin typeface="+mj-lt"/>
            </a:endParaRPr>
          </a:p>
          <a:p>
            <a:pPr algn="just"/>
            <a:r>
              <a:rPr lang="it-IT" sz="1600" u="sng" dirty="0">
                <a:latin typeface="+mj-lt"/>
              </a:rPr>
              <a:t>STEP 3</a:t>
            </a:r>
          </a:p>
          <a:p>
            <a:pPr algn="just"/>
            <a:r>
              <a:rPr lang="it-IT" sz="1600" dirty="0">
                <a:latin typeface="+mj-lt"/>
              </a:rPr>
              <a:t>Stabilita l’esposizione accettabile e la concentrazione nel punto di esposizione è quindi possibile individuare il valore dell’obiettivo di bonifica nella matrice ambientale sorgente di contaminazione (Concentrazione Soglia di Rischio, CSR):</a:t>
            </a:r>
          </a:p>
          <a:p>
            <a:pPr algn="just"/>
            <a:r>
              <a:rPr lang="it-IT" sz="1600" b="1" dirty="0">
                <a:latin typeface="+mj-lt"/>
              </a:rPr>
              <a:t>CSR = </a:t>
            </a:r>
            <a:r>
              <a:rPr lang="it-IT" sz="1600" b="1" dirty="0" err="1">
                <a:latin typeface="+mj-lt"/>
              </a:rPr>
              <a:t>C</a:t>
            </a:r>
            <a:r>
              <a:rPr lang="it-IT" sz="1600" b="1" baseline="-25000" dirty="0" err="1">
                <a:latin typeface="+mj-lt"/>
              </a:rPr>
              <a:t>poe</a:t>
            </a:r>
            <a:r>
              <a:rPr lang="it-IT" sz="1600" b="1" baseline="-25000" dirty="0">
                <a:latin typeface="+mj-lt"/>
              </a:rPr>
              <a:t>,</a:t>
            </a:r>
            <a:r>
              <a:rPr lang="it-IT" sz="1600" b="1" baseline="-25000" dirty="0" err="1">
                <a:latin typeface="+mj-lt"/>
              </a:rPr>
              <a:t>acc</a:t>
            </a:r>
            <a:r>
              <a:rPr lang="it-IT" sz="1600" b="1" dirty="0">
                <a:latin typeface="+mj-lt"/>
              </a:rPr>
              <a:t> / FT</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0" y="1071546"/>
            <a:ext cx="9143999" cy="1938992"/>
          </a:xfrm>
          <a:prstGeom prst="rect">
            <a:avLst/>
          </a:prstGeom>
          <a:noFill/>
          <a:ln w="9525">
            <a:noFill/>
            <a:miter lim="800000"/>
            <a:headEnd/>
            <a:tailEnd/>
          </a:ln>
          <a:effectLst/>
        </p:spPr>
        <p:txBody>
          <a:bodyPr wrap="square">
            <a:spAutoFit/>
          </a:bodyPr>
          <a:lstStyle/>
          <a:p>
            <a:pPr algn="just"/>
            <a:r>
              <a:rPr lang="it-IT" sz="2000" dirty="0">
                <a:latin typeface="+mj-lt"/>
              </a:rPr>
              <a:t>L’applicazione della procedura di analisi assoluta di rischio secondo la modalità inversa (</a:t>
            </a:r>
            <a:r>
              <a:rPr lang="it-IT" sz="2000" dirty="0" err="1">
                <a:latin typeface="+mj-lt"/>
              </a:rPr>
              <a:t>backward</a:t>
            </a:r>
            <a:r>
              <a:rPr lang="it-IT" sz="2000" dirty="0">
                <a:latin typeface="+mj-lt"/>
              </a:rPr>
              <a:t> mode) permette il calcolo per ogni specie chimica contaminate degli obiettivi di bonifica </a:t>
            </a:r>
            <a:r>
              <a:rPr lang="it-IT" sz="2000" dirty="0" err="1">
                <a:latin typeface="+mj-lt"/>
              </a:rPr>
              <a:t>sito-specifici</a:t>
            </a:r>
            <a:r>
              <a:rPr lang="it-IT" sz="2000" dirty="0">
                <a:latin typeface="+mj-lt"/>
              </a:rPr>
              <a:t> per ciascuna sorgente di contaminazione, ossia del valore di concentrazione massimo ammissibile, in corrispondenza ad ogni sorgente secondaria di contaminazione (Concentrazione Soglia di Rischio, CSR), compatibile con il livello di rischio ritenuto tollerabile per il recettore esposto</a:t>
            </a:r>
            <a:r>
              <a:rPr lang="it-IT" sz="1800" dirty="0">
                <a:solidFill>
                  <a:srgbClr val="CCFFCC"/>
                </a:solidFill>
                <a:latin typeface="Lucida Sans Unicode" pitchFamily="34" charset="0"/>
              </a:rPr>
              <a:t>.</a:t>
            </a:r>
          </a:p>
        </p:txBody>
      </p:sp>
      <p:sp>
        <p:nvSpPr>
          <p:cNvPr id="4" name="Rectangle 7"/>
          <p:cNvSpPr>
            <a:spLocks noChangeArrowheads="1"/>
          </p:cNvSpPr>
          <p:nvPr/>
        </p:nvSpPr>
        <p:spPr bwMode="auto">
          <a:xfrm>
            <a:off x="0" y="3571876"/>
            <a:ext cx="9144000" cy="1631216"/>
          </a:xfrm>
          <a:prstGeom prst="rect">
            <a:avLst/>
          </a:prstGeom>
          <a:noFill/>
          <a:ln w="9525">
            <a:noFill/>
            <a:miter lim="800000"/>
            <a:headEnd/>
            <a:tailEnd/>
          </a:ln>
          <a:effectLst/>
        </p:spPr>
        <p:txBody>
          <a:bodyPr wrap="square">
            <a:spAutoFit/>
          </a:bodyPr>
          <a:lstStyle/>
          <a:p>
            <a:pPr algn="just"/>
            <a:r>
              <a:rPr lang="it-IT" sz="2000" dirty="0">
                <a:latin typeface="+mj-lt"/>
              </a:rPr>
              <a:t>È opportuno sottolineare che le concentrazioni rappresentative alla sorgente (CRS) per il suolo sono espresse in riferimento al peso secco, mentre i valori delle concentrazioni soglia di rischio (CSR), derivanti dall’applicazione delle procedura, sono da riferirsi al tal quale. Quindi per confrontare le CSR con le CSC tabellari o con i valori di concentrazioni sito-specifici è necessario effettuare una conversione.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0" y="103161"/>
            <a:ext cx="9143999" cy="2339102"/>
          </a:xfrm>
          <a:prstGeom prst="rect">
            <a:avLst/>
          </a:prstGeom>
          <a:noFill/>
          <a:ln w="9525">
            <a:noFill/>
            <a:miter lim="800000"/>
            <a:headEnd/>
            <a:tailEnd/>
          </a:ln>
          <a:effectLst/>
        </p:spPr>
        <p:txBody>
          <a:bodyPr wrap="square">
            <a:spAutoFit/>
          </a:bodyPr>
          <a:lstStyle/>
          <a:p>
            <a:pPr algn="just"/>
            <a:r>
              <a:rPr lang="it-IT" sz="2000" u="sng" dirty="0">
                <a:latin typeface="+mj-lt"/>
              </a:rPr>
              <a:t>CSR PER ADDITIVITA’ </a:t>
            </a:r>
            <a:r>
              <a:rPr lang="it-IT" sz="2000" u="sng" dirty="0" err="1">
                <a:latin typeface="+mj-lt"/>
              </a:rPr>
              <a:t>DI</a:t>
            </a:r>
            <a:r>
              <a:rPr lang="it-IT" sz="2000" u="sng" dirty="0">
                <a:latin typeface="+mj-lt"/>
              </a:rPr>
              <a:t> SOSTANZE</a:t>
            </a:r>
          </a:p>
          <a:p>
            <a:pPr algn="just"/>
            <a:r>
              <a:rPr lang="it-IT" dirty="0">
                <a:latin typeface="+mj-lt"/>
              </a:rPr>
              <a:t>Le CSR individuali calcolate non rispettano necessariamente la condizione di rischio cumulativo tollerabile. Ad esempio, nel caso di presenza di più </a:t>
            </a:r>
            <a:r>
              <a:rPr lang="it-IT" dirty="0" err="1">
                <a:latin typeface="+mj-lt"/>
              </a:rPr>
              <a:t>sostenze</a:t>
            </a:r>
            <a:r>
              <a:rPr lang="it-IT" dirty="0">
                <a:latin typeface="+mj-lt"/>
              </a:rPr>
              <a:t>, le CSR devono tener conto anche del rispetto del rischio cumulativo, infatti, se ciascuno dei contaminanti è caratterizzato da una CSR individuale che determina un HQ=1, fornirebbe un rischio cumulato non accettabile (HQCUM&gt;1). In questi casi è necessario tenere conto degli effetti di cumulazione del rischio, riducendo ulteriormente le concentrazioni delle specie presenti rispetto ai valori definiti dalle CSR individuali.</a:t>
            </a:r>
          </a:p>
        </p:txBody>
      </p:sp>
      <p:sp>
        <p:nvSpPr>
          <p:cNvPr id="3" name="Rectangle 12"/>
          <p:cNvSpPr>
            <a:spLocks noChangeArrowheads="1"/>
          </p:cNvSpPr>
          <p:nvPr/>
        </p:nvSpPr>
        <p:spPr bwMode="auto">
          <a:xfrm>
            <a:off x="0" y="2996952"/>
            <a:ext cx="2411760" cy="2168080"/>
          </a:xfrm>
          <a:prstGeom prst="rect">
            <a:avLst/>
          </a:prstGeom>
          <a:solidFill>
            <a:schemeClr val="bg1"/>
          </a:solidFill>
          <a:ln w="9525">
            <a:solidFill>
              <a:schemeClr val="tx1"/>
            </a:solidFill>
            <a:miter lim="800000"/>
            <a:headEnd/>
            <a:tailEnd/>
          </a:ln>
          <a:effectLst/>
        </p:spPr>
        <p:txBody>
          <a:bodyPr wrap="none" anchor="ctr"/>
          <a:lstStyle/>
          <a:p>
            <a:endParaRPr lang="it-IT"/>
          </a:p>
        </p:txBody>
      </p:sp>
      <p:sp>
        <p:nvSpPr>
          <p:cNvPr id="4" name="Text Box 16"/>
          <p:cNvSpPr txBox="1">
            <a:spLocks noChangeArrowheads="1"/>
          </p:cNvSpPr>
          <p:nvPr/>
        </p:nvSpPr>
        <p:spPr bwMode="auto">
          <a:xfrm>
            <a:off x="3203848" y="2414677"/>
            <a:ext cx="5934776" cy="3200876"/>
          </a:xfrm>
          <a:prstGeom prst="rect">
            <a:avLst/>
          </a:prstGeom>
          <a:noFill/>
          <a:ln w="9525">
            <a:noFill/>
            <a:miter lim="800000"/>
            <a:headEnd/>
            <a:tailEnd/>
          </a:ln>
          <a:effectLst/>
        </p:spPr>
        <p:txBody>
          <a:bodyPr wrap="square">
            <a:spAutoFit/>
          </a:bodyPr>
          <a:lstStyle/>
          <a:p>
            <a:pPr algn="l"/>
            <a:r>
              <a:rPr lang="it-IT" sz="1200" dirty="0">
                <a:latin typeface="+mj-lt"/>
              </a:rPr>
              <a:t>CSR = </a:t>
            </a:r>
            <a:r>
              <a:rPr lang="it-IT" sz="1200" dirty="0" err="1">
                <a:latin typeface="+mj-lt"/>
              </a:rPr>
              <a:t>Conc</a:t>
            </a:r>
            <a:r>
              <a:rPr lang="it-IT" sz="1200" dirty="0">
                <a:latin typeface="+mj-lt"/>
              </a:rPr>
              <a:t>. Soglia di rischio individuale del generico contaminante</a:t>
            </a:r>
          </a:p>
          <a:p>
            <a:pPr algn="l"/>
            <a:endParaRPr lang="it-IT" sz="1200" dirty="0">
              <a:latin typeface="+mj-lt"/>
            </a:endParaRPr>
          </a:p>
          <a:p>
            <a:pPr algn="l"/>
            <a:r>
              <a:rPr lang="it-IT" sz="1200" dirty="0">
                <a:latin typeface="+mj-lt"/>
              </a:rPr>
              <a:t>TR</a:t>
            </a:r>
            <a:r>
              <a:rPr lang="it-IT" sz="1200" baseline="-25000" dirty="0">
                <a:latin typeface="+mj-lt"/>
              </a:rPr>
              <a:t>CUM</a:t>
            </a:r>
            <a:r>
              <a:rPr lang="it-IT" sz="1200" dirty="0">
                <a:latin typeface="+mj-lt"/>
              </a:rPr>
              <a:t> = Target </a:t>
            </a:r>
            <a:r>
              <a:rPr lang="it-IT" sz="1200" dirty="0" err="1">
                <a:latin typeface="+mj-lt"/>
              </a:rPr>
              <a:t>risk</a:t>
            </a:r>
            <a:r>
              <a:rPr lang="it-IT" sz="1200" dirty="0">
                <a:latin typeface="+mj-lt"/>
              </a:rPr>
              <a:t> per più sostanze, ovvero il  rischio individuale accettabile (TRCUM = 10</a:t>
            </a:r>
            <a:r>
              <a:rPr lang="it-IT" sz="1200" baseline="30000" dirty="0">
                <a:latin typeface="+mj-lt"/>
              </a:rPr>
              <a:t>-5</a:t>
            </a:r>
            <a:r>
              <a:rPr lang="it-IT" sz="1200" dirty="0">
                <a:latin typeface="+mj-lt"/>
              </a:rPr>
              <a:t>)</a:t>
            </a:r>
          </a:p>
          <a:p>
            <a:pPr algn="l"/>
            <a:endParaRPr lang="it-IT" sz="1200" dirty="0">
              <a:latin typeface="+mj-lt"/>
            </a:endParaRPr>
          </a:p>
          <a:p>
            <a:pPr algn="l"/>
            <a:r>
              <a:rPr lang="it-IT" sz="1200" dirty="0">
                <a:latin typeface="+mj-lt"/>
              </a:rPr>
              <a:t>TR</a:t>
            </a:r>
            <a:r>
              <a:rPr lang="it-IT" sz="1200" baseline="30000" dirty="0">
                <a:latin typeface="+mj-lt"/>
              </a:rPr>
              <a:t>TOT</a:t>
            </a:r>
            <a:r>
              <a:rPr lang="it-IT" sz="1200" baseline="-25000" dirty="0">
                <a:latin typeface="+mj-lt"/>
              </a:rPr>
              <a:t>IND</a:t>
            </a:r>
            <a:r>
              <a:rPr lang="it-IT" sz="1200" dirty="0">
                <a:latin typeface="+mj-lt"/>
              </a:rPr>
              <a:t> = Rischio cumulativo risultante dai contaminanti presenti nel sito in concentrazione pari alla CSR individuale</a:t>
            </a:r>
          </a:p>
          <a:p>
            <a:pPr algn="l"/>
            <a:endParaRPr lang="it-IT" sz="1200" dirty="0">
              <a:latin typeface="+mj-lt"/>
            </a:endParaRPr>
          </a:p>
          <a:p>
            <a:pPr algn="l"/>
            <a:r>
              <a:rPr lang="it-IT" sz="1200" dirty="0">
                <a:latin typeface="+mj-lt"/>
              </a:rPr>
              <a:t>TR</a:t>
            </a:r>
            <a:r>
              <a:rPr lang="it-IT" sz="1200" baseline="30000" dirty="0">
                <a:latin typeface="+mj-lt"/>
              </a:rPr>
              <a:t>TOT</a:t>
            </a:r>
            <a:r>
              <a:rPr lang="it-IT" sz="1200" baseline="-25000" dirty="0">
                <a:latin typeface="+mj-lt"/>
              </a:rPr>
              <a:t>IND</a:t>
            </a:r>
            <a:r>
              <a:rPr lang="it-IT" sz="1200" dirty="0">
                <a:latin typeface="+mj-lt"/>
              </a:rPr>
              <a:t> =</a:t>
            </a:r>
            <a:r>
              <a:rPr lang="it-IT" sz="1200" dirty="0">
                <a:latin typeface="+mj-lt"/>
                <a:sym typeface="Symbol" pitchFamily="18" charset="2"/>
              </a:rPr>
              <a:t> SF x EM x FT x CSR</a:t>
            </a:r>
          </a:p>
          <a:p>
            <a:pPr algn="l"/>
            <a:endParaRPr lang="it-IT" sz="1200" dirty="0">
              <a:latin typeface="+mj-lt"/>
              <a:sym typeface="Symbol" pitchFamily="18" charset="2"/>
            </a:endParaRPr>
          </a:p>
          <a:p>
            <a:pPr algn="l"/>
            <a:r>
              <a:rPr lang="it-IT" sz="1200" dirty="0">
                <a:latin typeface="+mj-lt"/>
                <a:sym typeface="Symbol" pitchFamily="18" charset="2"/>
              </a:rPr>
              <a:t>HQ</a:t>
            </a:r>
            <a:r>
              <a:rPr lang="it-IT" sz="1200" baseline="-25000" dirty="0">
                <a:latin typeface="+mj-lt"/>
                <a:sym typeface="Symbol" pitchFamily="18" charset="2"/>
              </a:rPr>
              <a:t>CUM</a:t>
            </a:r>
            <a:r>
              <a:rPr lang="it-IT" sz="1200" dirty="0">
                <a:latin typeface="+mj-lt"/>
                <a:sym typeface="Symbol" pitchFamily="18" charset="2"/>
              </a:rPr>
              <a:t> = </a:t>
            </a:r>
            <a:r>
              <a:rPr lang="it-IT" sz="1200" dirty="0" err="1">
                <a:latin typeface="+mj-lt"/>
                <a:sym typeface="Symbol" pitchFamily="18" charset="2"/>
              </a:rPr>
              <a:t>Hazard</a:t>
            </a:r>
            <a:r>
              <a:rPr lang="it-IT" sz="1200" dirty="0">
                <a:latin typeface="+mj-lt"/>
                <a:sym typeface="Symbol" pitchFamily="18" charset="2"/>
              </a:rPr>
              <a:t> </a:t>
            </a:r>
            <a:r>
              <a:rPr lang="it-IT" sz="1200" dirty="0" err="1">
                <a:latin typeface="+mj-lt"/>
                <a:sym typeface="Symbol" pitchFamily="18" charset="2"/>
              </a:rPr>
              <a:t>quotient</a:t>
            </a:r>
            <a:r>
              <a:rPr lang="it-IT" sz="1200" dirty="0">
                <a:latin typeface="+mj-lt"/>
                <a:sym typeface="Symbol" pitchFamily="18" charset="2"/>
              </a:rPr>
              <a:t> per esposizione a più sostanze (HQ</a:t>
            </a:r>
            <a:r>
              <a:rPr lang="it-IT" sz="1200" baseline="-25000" dirty="0">
                <a:latin typeface="+mj-lt"/>
                <a:sym typeface="Symbol" pitchFamily="18" charset="2"/>
              </a:rPr>
              <a:t>CUM</a:t>
            </a:r>
            <a:r>
              <a:rPr lang="it-IT" sz="1200" dirty="0">
                <a:latin typeface="+mj-lt"/>
                <a:sym typeface="Symbol" pitchFamily="18" charset="2"/>
              </a:rPr>
              <a:t> = 1)</a:t>
            </a:r>
          </a:p>
          <a:p>
            <a:pPr algn="l"/>
            <a:endParaRPr lang="it-IT" sz="1200" dirty="0">
              <a:latin typeface="+mj-lt"/>
              <a:sym typeface="Symbol" pitchFamily="18" charset="2"/>
            </a:endParaRPr>
          </a:p>
          <a:p>
            <a:pPr algn="l"/>
            <a:r>
              <a:rPr lang="it-IT" sz="1200" dirty="0">
                <a:latin typeface="+mj-lt"/>
                <a:sym typeface="Symbol" pitchFamily="18" charset="2"/>
              </a:rPr>
              <a:t>HQ</a:t>
            </a:r>
            <a:r>
              <a:rPr lang="it-IT" sz="1200" baseline="30000" dirty="0">
                <a:latin typeface="+mj-lt"/>
                <a:sym typeface="Symbol" pitchFamily="18" charset="2"/>
              </a:rPr>
              <a:t>TOT</a:t>
            </a:r>
            <a:r>
              <a:rPr lang="it-IT" sz="1200" baseline="-25000" dirty="0">
                <a:latin typeface="+mj-lt"/>
                <a:sym typeface="Symbol" pitchFamily="18" charset="2"/>
              </a:rPr>
              <a:t>IND</a:t>
            </a:r>
            <a:r>
              <a:rPr lang="it-IT" sz="1200" dirty="0">
                <a:latin typeface="+mj-lt"/>
                <a:sym typeface="Symbol" pitchFamily="18" charset="2"/>
              </a:rPr>
              <a:t> = Rischio cumulativo risultante dai contaminanti presenti nel sito in concentrazione pari alla CSR individuale</a:t>
            </a:r>
          </a:p>
          <a:p>
            <a:pPr algn="l"/>
            <a:endParaRPr lang="it-IT" sz="1200" dirty="0">
              <a:latin typeface="+mj-lt"/>
              <a:sym typeface="Symbol" pitchFamily="18" charset="2"/>
            </a:endParaRPr>
          </a:p>
          <a:p>
            <a:pPr algn="l"/>
            <a:r>
              <a:rPr lang="it-IT" sz="1200" dirty="0">
                <a:latin typeface="+mj-lt"/>
              </a:rPr>
              <a:t>HQ</a:t>
            </a:r>
            <a:r>
              <a:rPr lang="it-IT" sz="1200" baseline="30000" dirty="0">
                <a:latin typeface="+mj-lt"/>
              </a:rPr>
              <a:t>TOT</a:t>
            </a:r>
            <a:r>
              <a:rPr lang="it-IT" sz="1200" baseline="-25000" dirty="0">
                <a:latin typeface="+mj-lt"/>
              </a:rPr>
              <a:t>IND</a:t>
            </a:r>
            <a:r>
              <a:rPr lang="it-IT" sz="1200" dirty="0">
                <a:latin typeface="+mj-lt"/>
              </a:rPr>
              <a:t> =</a:t>
            </a:r>
            <a:r>
              <a:rPr lang="it-IT" sz="1200" dirty="0">
                <a:latin typeface="+mj-lt"/>
                <a:sym typeface="Symbol" pitchFamily="18" charset="2"/>
              </a:rPr>
              <a:t> (EM x FT x CSR) / </a:t>
            </a:r>
            <a:r>
              <a:rPr lang="it-IT" sz="1200" dirty="0" err="1">
                <a:latin typeface="+mj-lt"/>
                <a:sym typeface="Symbol" pitchFamily="18" charset="2"/>
              </a:rPr>
              <a:t>RfD</a:t>
            </a:r>
            <a:endParaRPr lang="it-IT" sz="1200" dirty="0">
              <a:latin typeface="+mj-lt"/>
              <a:sym typeface="Symbol" pitchFamily="18" charset="2"/>
            </a:endParaRPr>
          </a:p>
          <a:p>
            <a:pPr algn="l"/>
            <a:endParaRPr lang="it-IT" sz="1000" dirty="0">
              <a:latin typeface="Lucida Sans Unicode" pitchFamily="34" charset="0"/>
              <a:sym typeface="Symbol" pitchFamily="18" charset="2"/>
            </a:endParaRPr>
          </a:p>
        </p:txBody>
      </p:sp>
      <p:grpSp>
        <p:nvGrpSpPr>
          <p:cNvPr id="6" name="Group 14"/>
          <p:cNvGrpSpPr>
            <a:grpSpLocks/>
          </p:cNvGrpSpPr>
          <p:nvPr/>
        </p:nvGrpSpPr>
        <p:grpSpPr bwMode="auto">
          <a:xfrm>
            <a:off x="214282" y="3357562"/>
            <a:ext cx="1805890" cy="1807470"/>
            <a:chOff x="225" y="2424"/>
            <a:chExt cx="1703" cy="1433"/>
          </a:xfrm>
        </p:grpSpPr>
        <p:grpSp>
          <p:nvGrpSpPr>
            <p:cNvPr id="7" name="Group 13"/>
            <p:cNvGrpSpPr>
              <a:grpSpLocks/>
            </p:cNvGrpSpPr>
            <p:nvPr/>
          </p:nvGrpSpPr>
          <p:grpSpPr bwMode="auto">
            <a:xfrm>
              <a:off x="225" y="2424"/>
              <a:ext cx="1703" cy="1433"/>
              <a:chOff x="225" y="2424"/>
              <a:chExt cx="1703" cy="1433"/>
            </a:xfrm>
          </p:grpSpPr>
          <p:pic>
            <p:nvPicPr>
              <p:cNvPr id="9" name="Picture 8"/>
              <p:cNvPicPr>
                <a:picLocks noChangeAspect="1" noChangeArrowheads="1"/>
              </p:cNvPicPr>
              <p:nvPr/>
            </p:nvPicPr>
            <p:blipFill>
              <a:blip r:embed="rId2" cstate="print"/>
              <a:srcRect l="2699" t="7561" r="4050" b="4320"/>
              <a:stretch>
                <a:fillRect/>
              </a:stretch>
            </p:blipFill>
            <p:spPr bwMode="auto">
              <a:xfrm>
                <a:off x="225" y="2650"/>
                <a:ext cx="1703" cy="1207"/>
              </a:xfrm>
              <a:prstGeom prst="rect">
                <a:avLst/>
              </a:prstGeom>
              <a:noFill/>
              <a:ln w="9525">
                <a:noFill/>
                <a:miter lim="800000"/>
                <a:headEnd/>
                <a:tailEnd/>
              </a:ln>
              <a:effectLst/>
            </p:spPr>
          </p:pic>
          <p:sp>
            <p:nvSpPr>
              <p:cNvPr id="10" name="Text Box 10"/>
              <p:cNvSpPr txBox="1">
                <a:spLocks noChangeArrowheads="1"/>
              </p:cNvSpPr>
              <p:nvPr/>
            </p:nvSpPr>
            <p:spPr bwMode="auto">
              <a:xfrm>
                <a:off x="225" y="2424"/>
                <a:ext cx="1703" cy="218"/>
              </a:xfrm>
              <a:prstGeom prst="rect">
                <a:avLst/>
              </a:prstGeom>
              <a:noFill/>
              <a:ln w="9525">
                <a:noFill/>
                <a:miter lim="800000"/>
                <a:headEnd/>
                <a:tailEnd/>
              </a:ln>
              <a:effectLst/>
            </p:spPr>
            <p:txBody>
              <a:bodyPr wrap="none">
                <a:spAutoFit/>
              </a:bodyPr>
              <a:lstStyle/>
              <a:p>
                <a:r>
                  <a:rPr lang="it-IT" sz="1200" dirty="0">
                    <a:latin typeface="Lucida Sans Unicode" pitchFamily="34" charset="0"/>
                  </a:rPr>
                  <a:t>SOSTANZE CANCEROGENE</a:t>
                </a:r>
              </a:p>
            </p:txBody>
          </p:sp>
        </p:grpSp>
        <p:sp>
          <p:nvSpPr>
            <p:cNvPr id="8" name="Text Box 11"/>
            <p:cNvSpPr txBox="1">
              <a:spLocks noChangeArrowheads="1"/>
            </p:cNvSpPr>
            <p:nvPr/>
          </p:nvSpPr>
          <p:spPr bwMode="auto">
            <a:xfrm>
              <a:off x="225" y="3160"/>
              <a:ext cx="1391" cy="218"/>
            </a:xfrm>
            <a:prstGeom prst="rect">
              <a:avLst/>
            </a:prstGeom>
            <a:noFill/>
            <a:ln w="9525">
              <a:noFill/>
              <a:miter lim="800000"/>
              <a:headEnd/>
              <a:tailEnd/>
            </a:ln>
            <a:effectLst/>
          </p:spPr>
          <p:txBody>
            <a:bodyPr wrap="none">
              <a:spAutoFit/>
            </a:bodyPr>
            <a:lstStyle/>
            <a:p>
              <a:r>
                <a:rPr lang="it-IT" sz="1200" dirty="0">
                  <a:latin typeface="Lucida Sans Unicode" pitchFamily="34" charset="0"/>
                </a:rPr>
                <a:t>SOSTANZE TOSSICHE</a:t>
              </a:r>
            </a:p>
          </p:txBody>
        </p:sp>
      </p:gr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26"/>
          <p:cNvSpPr>
            <a:spLocks noChangeArrowheads="1"/>
          </p:cNvSpPr>
          <p:nvPr/>
        </p:nvSpPr>
        <p:spPr bwMode="auto">
          <a:xfrm>
            <a:off x="428596" y="2357431"/>
            <a:ext cx="3071834" cy="954750"/>
          </a:xfrm>
          <a:prstGeom prst="rect">
            <a:avLst/>
          </a:prstGeom>
          <a:solidFill>
            <a:schemeClr val="tx2">
              <a:lumMod val="60000"/>
              <a:lumOff val="40000"/>
            </a:schemeClr>
          </a:solidFill>
          <a:ln w="9525">
            <a:solidFill>
              <a:srgbClr val="FFFF00"/>
            </a:solidFill>
            <a:miter lim="800000"/>
            <a:headEnd/>
            <a:tailEnd/>
          </a:ln>
          <a:effectLst/>
        </p:spPr>
        <p:txBody>
          <a:bodyPr wrap="square" lIns="92075" tIns="46038" rIns="92075" bIns="46038">
            <a:spAutoFit/>
          </a:bodyPr>
          <a:lstStyle/>
          <a:p>
            <a:pPr algn="ctr">
              <a:defRPr/>
            </a:pPr>
            <a:r>
              <a:rPr lang="it-IT" sz="2800" dirty="0">
                <a:solidFill>
                  <a:schemeClr val="bg1"/>
                </a:solidFill>
                <a:effectLst>
                  <a:outerShdw blurRad="38100" dist="38100" dir="2700000" algn="tl">
                    <a:srgbClr val="000000"/>
                  </a:outerShdw>
                </a:effectLst>
                <a:latin typeface="Verdana" pitchFamily="34" charset="0"/>
                <a:cs typeface="+mn-cs"/>
              </a:rPr>
              <a:t>Modalità diretta (</a:t>
            </a:r>
            <a:r>
              <a:rPr lang="it-IT" sz="2800" dirty="0" err="1">
                <a:solidFill>
                  <a:schemeClr val="bg1"/>
                </a:solidFill>
                <a:effectLst>
                  <a:outerShdw blurRad="38100" dist="38100" dir="2700000" algn="tl">
                    <a:srgbClr val="000000"/>
                  </a:outerShdw>
                </a:effectLst>
                <a:latin typeface="Verdana" pitchFamily="34" charset="0"/>
                <a:cs typeface="+mn-cs"/>
              </a:rPr>
              <a:t>Forward</a:t>
            </a:r>
            <a:r>
              <a:rPr lang="it-IT" sz="2800" dirty="0">
                <a:solidFill>
                  <a:schemeClr val="bg1"/>
                </a:solidFill>
                <a:effectLst>
                  <a:outerShdw blurRad="38100" dist="38100" dir="2700000" algn="tl">
                    <a:srgbClr val="000000"/>
                  </a:outerShdw>
                </a:effectLst>
                <a:latin typeface="Verdana" pitchFamily="34" charset="0"/>
                <a:cs typeface="+mn-cs"/>
              </a:rPr>
              <a:t>) </a:t>
            </a:r>
          </a:p>
        </p:txBody>
      </p:sp>
      <p:sp>
        <p:nvSpPr>
          <p:cNvPr id="10" name="Rectangle 1027"/>
          <p:cNvSpPr>
            <a:spLocks noChangeArrowheads="1"/>
          </p:cNvSpPr>
          <p:nvPr/>
        </p:nvSpPr>
        <p:spPr bwMode="auto">
          <a:xfrm>
            <a:off x="500034" y="4071942"/>
            <a:ext cx="3200400" cy="955675"/>
          </a:xfrm>
          <a:prstGeom prst="rect">
            <a:avLst/>
          </a:prstGeom>
          <a:solidFill>
            <a:srgbClr val="006600"/>
          </a:solidFill>
          <a:ln w="9525">
            <a:solidFill>
              <a:srgbClr val="FFFF00"/>
            </a:solidFill>
            <a:miter lim="800000"/>
            <a:headEnd/>
            <a:tailEnd/>
          </a:ln>
          <a:effectLst/>
        </p:spPr>
        <p:txBody>
          <a:bodyPr lIns="92075" tIns="46038" rIns="92075" bIns="46038">
            <a:spAutoFit/>
          </a:bodyPr>
          <a:lstStyle/>
          <a:p>
            <a:pPr algn="ctr">
              <a:defRPr/>
            </a:pPr>
            <a:r>
              <a:rPr lang="it-IT" sz="2800" dirty="0">
                <a:solidFill>
                  <a:schemeClr val="bg1"/>
                </a:solidFill>
                <a:effectLst>
                  <a:outerShdw blurRad="38100" dist="38100" dir="2700000" algn="tl">
                    <a:srgbClr val="000000"/>
                  </a:outerShdw>
                </a:effectLst>
                <a:latin typeface="Verdana" pitchFamily="34" charset="0"/>
                <a:cs typeface="+mn-cs"/>
              </a:rPr>
              <a:t>Modalità inversa (</a:t>
            </a:r>
            <a:r>
              <a:rPr lang="it-IT" sz="2800" dirty="0" err="1">
                <a:solidFill>
                  <a:schemeClr val="bg1"/>
                </a:solidFill>
                <a:effectLst>
                  <a:outerShdw blurRad="38100" dist="38100" dir="2700000" algn="tl">
                    <a:srgbClr val="000000"/>
                  </a:outerShdw>
                </a:effectLst>
                <a:latin typeface="Verdana" pitchFamily="34" charset="0"/>
                <a:cs typeface="+mn-cs"/>
              </a:rPr>
              <a:t>Backward</a:t>
            </a:r>
            <a:r>
              <a:rPr lang="it-IT" sz="2800" dirty="0">
                <a:solidFill>
                  <a:schemeClr val="bg1"/>
                </a:solidFill>
                <a:effectLst>
                  <a:outerShdw blurRad="38100" dist="38100" dir="2700000" algn="tl">
                    <a:srgbClr val="000000"/>
                  </a:outerShdw>
                </a:effectLst>
                <a:latin typeface="Verdana" pitchFamily="34" charset="0"/>
                <a:cs typeface="+mn-cs"/>
              </a:rPr>
              <a:t>)</a:t>
            </a:r>
          </a:p>
        </p:txBody>
      </p:sp>
      <p:sp>
        <p:nvSpPr>
          <p:cNvPr id="11" name="Rectangle 1028"/>
          <p:cNvSpPr>
            <a:spLocks noChangeArrowheads="1"/>
          </p:cNvSpPr>
          <p:nvPr/>
        </p:nvSpPr>
        <p:spPr bwMode="auto">
          <a:xfrm>
            <a:off x="5187921" y="1925630"/>
            <a:ext cx="3527425" cy="1533525"/>
          </a:xfrm>
          <a:prstGeom prst="rect">
            <a:avLst/>
          </a:prstGeom>
          <a:solidFill>
            <a:schemeClr val="tx2">
              <a:lumMod val="60000"/>
              <a:lumOff val="40000"/>
            </a:schemeClr>
          </a:solidFill>
          <a:ln w="9525">
            <a:solidFill>
              <a:srgbClr val="FFFF00"/>
            </a:solidFill>
            <a:miter lim="800000"/>
            <a:headEnd/>
            <a:tailEnd/>
          </a:ln>
          <a:effectLst/>
        </p:spPr>
        <p:txBody>
          <a:bodyPr lIns="92075" tIns="46038" rIns="92075" bIns="46038">
            <a:spAutoFit/>
          </a:bodyPr>
          <a:lstStyle/>
          <a:p>
            <a:pPr algn="ctr">
              <a:defRPr/>
            </a:pPr>
            <a:r>
              <a:rPr lang="it-IT" sz="2700">
                <a:solidFill>
                  <a:schemeClr val="bg1"/>
                </a:solidFill>
                <a:effectLst>
                  <a:outerShdw blurRad="38100" dist="38100" dir="2700000" algn="tl">
                    <a:srgbClr val="000000"/>
                  </a:outerShdw>
                </a:effectLst>
                <a:latin typeface="Verdana" pitchFamily="34" charset="0"/>
                <a:cs typeface="+mn-cs"/>
              </a:rPr>
              <a:t>Stima del rischio sanitario</a:t>
            </a:r>
          </a:p>
          <a:p>
            <a:pPr algn="ctr">
              <a:defRPr/>
            </a:pPr>
            <a:r>
              <a:rPr lang="it-IT">
                <a:solidFill>
                  <a:schemeClr val="bg1"/>
                </a:solidFill>
                <a:effectLst>
                  <a:outerShdw blurRad="38100" dist="38100" dir="2700000" algn="tl">
                    <a:srgbClr val="000000"/>
                  </a:outerShdw>
                </a:effectLst>
                <a:latin typeface="Verdana" pitchFamily="34" charset="0"/>
                <a:cs typeface="+mn-cs"/>
              </a:rPr>
              <a:t>(Baseline Risk Assessment)</a:t>
            </a:r>
          </a:p>
        </p:txBody>
      </p:sp>
      <p:sp>
        <p:nvSpPr>
          <p:cNvPr id="12" name="Rectangle 1029"/>
          <p:cNvSpPr>
            <a:spLocks noChangeArrowheads="1"/>
          </p:cNvSpPr>
          <p:nvPr/>
        </p:nvSpPr>
        <p:spPr bwMode="auto">
          <a:xfrm>
            <a:off x="5164109" y="3576642"/>
            <a:ext cx="3571875" cy="1944687"/>
          </a:xfrm>
          <a:prstGeom prst="rect">
            <a:avLst/>
          </a:prstGeom>
          <a:solidFill>
            <a:srgbClr val="006600"/>
          </a:solidFill>
          <a:ln w="9525">
            <a:solidFill>
              <a:srgbClr val="FFFF00"/>
            </a:solidFill>
            <a:miter lim="800000"/>
            <a:headEnd/>
            <a:tailEnd/>
          </a:ln>
          <a:effectLst/>
        </p:spPr>
        <p:txBody>
          <a:bodyPr lIns="92075" tIns="46038" rIns="92075" bIns="46038">
            <a:spAutoFit/>
          </a:bodyPr>
          <a:lstStyle/>
          <a:p>
            <a:pPr algn="ctr">
              <a:defRPr/>
            </a:pPr>
            <a:r>
              <a:rPr lang="it-IT" sz="2700" dirty="0">
                <a:solidFill>
                  <a:schemeClr val="bg1"/>
                </a:solidFill>
                <a:effectLst>
                  <a:outerShdw blurRad="38100" dist="38100" dir="2700000" algn="tl">
                    <a:srgbClr val="000000"/>
                  </a:outerShdw>
                </a:effectLst>
                <a:latin typeface="Verdana" pitchFamily="34" charset="0"/>
                <a:cs typeface="+mn-cs"/>
              </a:rPr>
              <a:t>Stima valori guida generici o target di bonifica</a:t>
            </a:r>
          </a:p>
          <a:p>
            <a:pPr algn="ctr">
              <a:defRPr/>
            </a:pPr>
            <a:r>
              <a:rPr lang="it-IT" dirty="0">
                <a:solidFill>
                  <a:schemeClr val="bg1"/>
                </a:solidFill>
                <a:effectLst>
                  <a:outerShdw blurRad="38100" dist="38100" dir="2700000" algn="tl">
                    <a:srgbClr val="000000"/>
                  </a:outerShdw>
                </a:effectLst>
                <a:latin typeface="Verdana" pitchFamily="34" charset="0"/>
                <a:cs typeface="+mn-cs"/>
              </a:rPr>
              <a:t>(</a:t>
            </a:r>
            <a:r>
              <a:rPr lang="it-IT" dirty="0" err="1">
                <a:solidFill>
                  <a:schemeClr val="bg1"/>
                </a:solidFill>
                <a:effectLst>
                  <a:outerShdw blurRad="38100" dist="38100" dir="2700000" algn="tl">
                    <a:srgbClr val="000000"/>
                  </a:outerShdw>
                </a:effectLst>
                <a:latin typeface="Verdana" pitchFamily="34" charset="0"/>
                <a:cs typeface="+mn-cs"/>
              </a:rPr>
              <a:t>Guideline</a:t>
            </a:r>
            <a:r>
              <a:rPr lang="it-IT" dirty="0">
                <a:solidFill>
                  <a:schemeClr val="bg1"/>
                </a:solidFill>
                <a:effectLst>
                  <a:outerShdw blurRad="38100" dist="38100" dir="2700000" algn="tl">
                    <a:srgbClr val="000000"/>
                  </a:outerShdw>
                </a:effectLst>
                <a:latin typeface="Verdana" pitchFamily="34" charset="0"/>
                <a:cs typeface="+mn-cs"/>
              </a:rPr>
              <a:t> </a:t>
            </a:r>
            <a:r>
              <a:rPr lang="it-IT" dirty="0" err="1">
                <a:solidFill>
                  <a:schemeClr val="bg1"/>
                </a:solidFill>
                <a:effectLst>
                  <a:outerShdw blurRad="38100" dist="38100" dir="2700000" algn="tl">
                    <a:srgbClr val="000000"/>
                  </a:outerShdw>
                </a:effectLst>
                <a:latin typeface="Verdana" pitchFamily="34" charset="0"/>
                <a:cs typeface="+mn-cs"/>
              </a:rPr>
              <a:t>values</a:t>
            </a:r>
            <a:r>
              <a:rPr lang="it-IT" dirty="0">
                <a:solidFill>
                  <a:schemeClr val="bg1"/>
                </a:solidFill>
                <a:effectLst>
                  <a:outerShdw blurRad="38100" dist="38100" dir="2700000" algn="tl">
                    <a:srgbClr val="000000"/>
                  </a:outerShdw>
                </a:effectLst>
                <a:latin typeface="Verdana" pitchFamily="34" charset="0"/>
                <a:cs typeface="+mn-cs"/>
              </a:rPr>
              <a:t> o </a:t>
            </a:r>
            <a:r>
              <a:rPr lang="it-IT" dirty="0" err="1">
                <a:solidFill>
                  <a:schemeClr val="bg1"/>
                </a:solidFill>
                <a:effectLst>
                  <a:outerShdw blurRad="38100" dist="38100" dir="2700000" algn="tl">
                    <a:srgbClr val="000000"/>
                  </a:outerShdw>
                </a:effectLst>
                <a:latin typeface="Verdana" pitchFamily="34" charset="0"/>
                <a:cs typeface="+mn-cs"/>
              </a:rPr>
              <a:t>Clean-up</a:t>
            </a:r>
            <a:r>
              <a:rPr lang="it-IT" dirty="0">
                <a:solidFill>
                  <a:schemeClr val="bg1"/>
                </a:solidFill>
                <a:effectLst>
                  <a:outerShdw blurRad="38100" dist="38100" dir="2700000" algn="tl">
                    <a:srgbClr val="000000"/>
                  </a:outerShdw>
                </a:effectLst>
                <a:latin typeface="Verdana" pitchFamily="34" charset="0"/>
                <a:cs typeface="+mn-cs"/>
              </a:rPr>
              <a:t> </a:t>
            </a:r>
            <a:r>
              <a:rPr lang="it-IT" dirty="0" err="1">
                <a:solidFill>
                  <a:schemeClr val="bg1"/>
                </a:solidFill>
                <a:effectLst>
                  <a:outerShdw blurRad="38100" dist="38100" dir="2700000" algn="tl">
                    <a:srgbClr val="000000"/>
                  </a:outerShdw>
                </a:effectLst>
                <a:latin typeface="Verdana" pitchFamily="34" charset="0"/>
                <a:cs typeface="+mn-cs"/>
              </a:rPr>
              <a:t>targets</a:t>
            </a:r>
            <a:r>
              <a:rPr lang="it-IT" dirty="0">
                <a:solidFill>
                  <a:schemeClr val="bg1"/>
                </a:solidFill>
                <a:effectLst>
                  <a:outerShdw blurRad="38100" dist="38100" dir="2700000" algn="tl">
                    <a:srgbClr val="000000"/>
                  </a:outerShdw>
                </a:effectLst>
                <a:latin typeface="Verdana" pitchFamily="34" charset="0"/>
                <a:cs typeface="+mn-cs"/>
              </a:rPr>
              <a:t>)</a:t>
            </a:r>
          </a:p>
        </p:txBody>
      </p:sp>
      <p:sp>
        <p:nvSpPr>
          <p:cNvPr id="13" name="AutoShape 1030"/>
          <p:cNvSpPr>
            <a:spLocks noChangeArrowheads="1"/>
          </p:cNvSpPr>
          <p:nvPr/>
        </p:nvSpPr>
        <p:spPr bwMode="auto">
          <a:xfrm>
            <a:off x="3998884" y="2320918"/>
            <a:ext cx="863600" cy="792162"/>
          </a:xfrm>
          <a:prstGeom prst="rightArrow">
            <a:avLst>
              <a:gd name="adj1" fmla="val 50000"/>
              <a:gd name="adj2" fmla="val 27255"/>
            </a:avLst>
          </a:prstGeom>
          <a:solidFill>
            <a:schemeClr val="tx2">
              <a:lumMod val="60000"/>
              <a:lumOff val="40000"/>
            </a:schemeClr>
          </a:solidFill>
          <a:ln w="25400" algn="ctr">
            <a:solidFill>
              <a:srgbClr val="FFFF00"/>
            </a:solidFill>
            <a:miter lim="800000"/>
            <a:headEnd/>
            <a:tailEnd/>
          </a:ln>
        </p:spPr>
        <p:txBody>
          <a:bodyPr wrap="none" lIns="92075" tIns="46038" rIns="92075" bIns="46038" anchor="ctr">
            <a:spAutoFit/>
          </a:bodyPr>
          <a:lstStyle/>
          <a:p>
            <a:endParaRPr lang="it-IT"/>
          </a:p>
        </p:txBody>
      </p:sp>
      <p:sp>
        <p:nvSpPr>
          <p:cNvPr id="14" name="AutoShape 1031"/>
          <p:cNvSpPr>
            <a:spLocks noChangeArrowheads="1"/>
          </p:cNvSpPr>
          <p:nvPr/>
        </p:nvSpPr>
        <p:spPr bwMode="auto">
          <a:xfrm>
            <a:off x="3997297" y="4152904"/>
            <a:ext cx="863600" cy="792163"/>
          </a:xfrm>
          <a:prstGeom prst="rightArrow">
            <a:avLst>
              <a:gd name="adj1" fmla="val 50000"/>
              <a:gd name="adj2" fmla="val 27254"/>
            </a:avLst>
          </a:prstGeom>
          <a:solidFill>
            <a:srgbClr val="006600"/>
          </a:solidFill>
          <a:ln w="25400" algn="ctr">
            <a:solidFill>
              <a:srgbClr val="FFFF00"/>
            </a:solidFill>
            <a:miter lim="800000"/>
            <a:headEnd/>
            <a:tailEnd/>
          </a:ln>
        </p:spPr>
        <p:txBody>
          <a:bodyPr wrap="none" lIns="92075" tIns="46038" rIns="92075" bIns="46038" anchor="ctr">
            <a:spAutoFit/>
          </a:bodyPr>
          <a:lstStyle/>
          <a:p>
            <a:endParaRPr lang="it-IT"/>
          </a:p>
        </p:txBody>
      </p:sp>
      <p:sp>
        <p:nvSpPr>
          <p:cNvPr id="15" name="Rettangolo 14"/>
          <p:cNvSpPr/>
          <p:nvPr/>
        </p:nvSpPr>
        <p:spPr>
          <a:xfrm>
            <a:off x="0" y="857232"/>
            <a:ext cx="9144000" cy="923330"/>
          </a:xfrm>
          <a:prstGeom prst="rect">
            <a:avLst/>
          </a:prstGeom>
          <a:gradFill>
            <a:gsLst>
              <a:gs pos="0">
                <a:schemeClr val="tx2">
                  <a:lumMod val="60000"/>
                  <a:lumOff val="40000"/>
                </a:schemeClr>
              </a:gs>
              <a:gs pos="25000">
                <a:srgbClr val="21D6E0"/>
              </a:gs>
              <a:gs pos="75000">
                <a:srgbClr val="0087E6"/>
              </a:gs>
              <a:gs pos="100000">
                <a:srgbClr val="005CBF"/>
              </a:gs>
            </a:gsLst>
            <a:lin ang="2700000" scaled="0"/>
          </a:gradFill>
          <a:ln>
            <a:solidFill>
              <a:srgbClr val="FFFF00"/>
            </a:solidFill>
          </a:ln>
        </p:spPr>
        <p:txBody>
          <a:bodyPr wrap="square">
            <a:spAutoFit/>
          </a:bodyPr>
          <a:lstStyle/>
          <a:p>
            <a:r>
              <a:rPr lang="it-IT" dirty="0" err="1">
                <a:latin typeface="Lucida Sans Unicode" pitchFamily="34" charset="0"/>
              </a:rPr>
              <a:t>Forward</a:t>
            </a:r>
            <a:r>
              <a:rPr lang="it-IT" dirty="0">
                <a:latin typeface="Lucida Sans Unicode" pitchFamily="34" charset="0"/>
              </a:rPr>
              <a:t>: nota la concentrazione rappresentativa della sorgente, si stima l’esposizione del recettore tenendo conto di tutti i fattori (esposizione, trasporto, tossicità,…)</a:t>
            </a:r>
            <a:endParaRPr lang="it-IT" dirty="0"/>
          </a:p>
        </p:txBody>
      </p:sp>
      <p:sp>
        <p:nvSpPr>
          <p:cNvPr id="16" name="Rettangolo 15"/>
          <p:cNvSpPr/>
          <p:nvPr/>
        </p:nvSpPr>
        <p:spPr>
          <a:xfrm>
            <a:off x="0" y="5657671"/>
            <a:ext cx="9144000" cy="1200329"/>
          </a:xfrm>
          <a:prstGeom prst="rect">
            <a:avLst/>
          </a:prstGeom>
          <a:gradFill>
            <a:gsLst>
              <a:gs pos="0">
                <a:srgbClr val="008000"/>
              </a:gs>
              <a:gs pos="50000">
                <a:srgbClr val="9CB86E"/>
              </a:gs>
              <a:gs pos="100000">
                <a:srgbClr val="156B13"/>
              </a:gs>
            </a:gsLst>
            <a:lin ang="2700000" scaled="0"/>
          </a:gradFill>
          <a:ln>
            <a:solidFill>
              <a:srgbClr val="FFFF00"/>
            </a:solidFill>
          </a:ln>
        </p:spPr>
        <p:txBody>
          <a:bodyPr wrap="square">
            <a:spAutoFit/>
          </a:bodyPr>
          <a:lstStyle/>
          <a:p>
            <a:r>
              <a:rPr lang="it-IT" dirty="0" err="1">
                <a:latin typeface="Lucida Sans Unicode" pitchFamily="34" charset="0"/>
              </a:rPr>
              <a:t>Backward</a:t>
            </a:r>
            <a:r>
              <a:rPr lang="it-IT" dirty="0">
                <a:latin typeface="Lucida Sans Unicode" pitchFamily="34" charset="0"/>
              </a:rPr>
              <a:t>: stabilita la soglia di rischio tollerabile utilizzando le formule inverse della procedura diretta, si ottiene  una concentrazione accettabile nel punto di esposizione ed infine, per mezzo dei fattori di trasporto, si arriva a stimare la concentrazione accettabile in sorgente.</a:t>
            </a:r>
            <a:endParaRPr lang="it-IT"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P spid="11" grpId="0" animBg="1" autoUpdateAnimBg="0"/>
      <p:bldP spid="12"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1042988" y="1989138"/>
            <a:ext cx="1655762" cy="887412"/>
          </a:xfrm>
          <a:prstGeom prst="rect">
            <a:avLst/>
          </a:prstGeom>
          <a:noFill/>
          <a:ln w="31750" algn="ctr">
            <a:solidFill>
              <a:schemeClr val="tx1"/>
            </a:solidFill>
            <a:miter lim="800000"/>
            <a:headEnd/>
            <a:tailEnd/>
          </a:ln>
          <a:effectLst/>
        </p:spPr>
        <p:txBody>
          <a:bodyPr>
            <a:spAutoFit/>
          </a:bodyPr>
          <a:lstStyle/>
          <a:p>
            <a:pPr algn="ctr">
              <a:spcBef>
                <a:spcPct val="50000"/>
              </a:spcBef>
            </a:pPr>
            <a:endParaRPr lang="it-IT" sz="800"/>
          </a:p>
          <a:p>
            <a:pPr algn="ctr">
              <a:spcBef>
                <a:spcPct val="50000"/>
              </a:spcBef>
            </a:pPr>
            <a:r>
              <a:rPr lang="it-IT"/>
              <a:t>SORGENTE</a:t>
            </a:r>
          </a:p>
          <a:p>
            <a:pPr algn="ctr">
              <a:spcBef>
                <a:spcPct val="50000"/>
              </a:spcBef>
            </a:pPr>
            <a:endParaRPr lang="it-IT" sz="1000"/>
          </a:p>
        </p:txBody>
      </p:sp>
      <p:sp>
        <p:nvSpPr>
          <p:cNvPr id="4" name="Text Box 13"/>
          <p:cNvSpPr txBox="1">
            <a:spLocks noChangeArrowheads="1"/>
          </p:cNvSpPr>
          <p:nvPr/>
        </p:nvSpPr>
        <p:spPr bwMode="auto">
          <a:xfrm>
            <a:off x="3563938" y="1989138"/>
            <a:ext cx="1638300" cy="887412"/>
          </a:xfrm>
          <a:prstGeom prst="rect">
            <a:avLst/>
          </a:prstGeom>
          <a:noFill/>
          <a:ln w="31750" algn="ctr">
            <a:solidFill>
              <a:schemeClr val="tx1"/>
            </a:solidFill>
            <a:miter lim="800000"/>
            <a:headEnd/>
            <a:tailEnd/>
          </a:ln>
          <a:effectLst/>
        </p:spPr>
        <p:txBody>
          <a:bodyPr wrap="none">
            <a:spAutoFit/>
          </a:bodyPr>
          <a:lstStyle/>
          <a:p>
            <a:pPr algn="ctr">
              <a:spcBef>
                <a:spcPct val="50000"/>
              </a:spcBef>
            </a:pPr>
            <a:endParaRPr lang="it-IT" sz="800"/>
          </a:p>
          <a:p>
            <a:pPr algn="ctr">
              <a:spcBef>
                <a:spcPct val="50000"/>
              </a:spcBef>
            </a:pPr>
            <a:r>
              <a:rPr lang="it-IT"/>
              <a:t>TRASPORTO</a:t>
            </a:r>
          </a:p>
          <a:p>
            <a:pPr algn="ctr">
              <a:spcBef>
                <a:spcPct val="50000"/>
              </a:spcBef>
            </a:pPr>
            <a:endParaRPr lang="it-IT" sz="1000"/>
          </a:p>
        </p:txBody>
      </p:sp>
      <p:sp>
        <p:nvSpPr>
          <p:cNvPr id="5" name="Text Box 14"/>
          <p:cNvSpPr txBox="1">
            <a:spLocks noChangeArrowheads="1"/>
          </p:cNvSpPr>
          <p:nvPr/>
        </p:nvSpPr>
        <p:spPr bwMode="auto">
          <a:xfrm>
            <a:off x="6084888" y="1989138"/>
            <a:ext cx="1655762" cy="887412"/>
          </a:xfrm>
          <a:prstGeom prst="rect">
            <a:avLst/>
          </a:prstGeom>
          <a:noFill/>
          <a:ln w="31750" algn="ctr">
            <a:solidFill>
              <a:schemeClr val="tx1"/>
            </a:solidFill>
            <a:miter lim="800000"/>
            <a:headEnd/>
            <a:tailEnd/>
          </a:ln>
          <a:effectLst/>
        </p:spPr>
        <p:txBody>
          <a:bodyPr>
            <a:spAutoFit/>
          </a:bodyPr>
          <a:lstStyle/>
          <a:p>
            <a:pPr algn="ctr">
              <a:spcBef>
                <a:spcPct val="50000"/>
              </a:spcBef>
            </a:pPr>
            <a:endParaRPr lang="it-IT" sz="800"/>
          </a:p>
          <a:p>
            <a:pPr algn="ctr">
              <a:spcBef>
                <a:spcPct val="50000"/>
              </a:spcBef>
            </a:pPr>
            <a:r>
              <a:rPr lang="it-IT"/>
              <a:t>BERSAGLI</a:t>
            </a:r>
          </a:p>
          <a:p>
            <a:pPr algn="ctr">
              <a:spcBef>
                <a:spcPct val="50000"/>
              </a:spcBef>
            </a:pPr>
            <a:endParaRPr lang="it-IT" sz="1000"/>
          </a:p>
        </p:txBody>
      </p:sp>
      <p:sp>
        <p:nvSpPr>
          <p:cNvPr id="6" name="AutoShape 15"/>
          <p:cNvSpPr>
            <a:spLocks noChangeArrowheads="1"/>
          </p:cNvSpPr>
          <p:nvPr/>
        </p:nvSpPr>
        <p:spPr bwMode="auto">
          <a:xfrm>
            <a:off x="2700338" y="2060575"/>
            <a:ext cx="863600" cy="360363"/>
          </a:xfrm>
          <a:prstGeom prst="rightArrow">
            <a:avLst>
              <a:gd name="adj1" fmla="val 50000"/>
              <a:gd name="adj2" fmla="val 59912"/>
            </a:avLst>
          </a:prstGeom>
          <a:solidFill>
            <a:srgbClr val="00B0F0"/>
          </a:solidFill>
          <a:ln w="38100" algn="ctr">
            <a:solidFill>
              <a:schemeClr val="tx1"/>
            </a:solidFill>
            <a:miter lim="800000"/>
            <a:headEnd/>
            <a:tailEnd/>
          </a:ln>
          <a:effectLst/>
        </p:spPr>
        <p:txBody>
          <a:bodyPr anchor="ctr">
            <a:spAutoFit/>
          </a:bodyPr>
          <a:lstStyle/>
          <a:p>
            <a:endParaRPr lang="it-IT"/>
          </a:p>
        </p:txBody>
      </p:sp>
      <p:sp>
        <p:nvSpPr>
          <p:cNvPr id="7" name="AutoShape 16"/>
          <p:cNvSpPr>
            <a:spLocks noChangeArrowheads="1"/>
          </p:cNvSpPr>
          <p:nvPr/>
        </p:nvSpPr>
        <p:spPr bwMode="auto">
          <a:xfrm>
            <a:off x="2700338" y="2492375"/>
            <a:ext cx="863600" cy="360363"/>
          </a:xfrm>
          <a:prstGeom prst="leftArrow">
            <a:avLst>
              <a:gd name="adj1" fmla="val 50000"/>
              <a:gd name="adj2" fmla="val 59912"/>
            </a:avLst>
          </a:prstGeom>
          <a:solidFill>
            <a:srgbClr val="006600"/>
          </a:solidFill>
          <a:ln w="38100" algn="ctr">
            <a:solidFill>
              <a:schemeClr val="tx1"/>
            </a:solidFill>
            <a:miter lim="800000"/>
            <a:headEnd/>
            <a:tailEnd/>
          </a:ln>
          <a:effectLst/>
        </p:spPr>
        <p:txBody>
          <a:bodyPr anchor="ctr">
            <a:spAutoFit/>
          </a:bodyPr>
          <a:lstStyle/>
          <a:p>
            <a:endParaRPr lang="it-IT"/>
          </a:p>
        </p:txBody>
      </p:sp>
      <p:sp>
        <p:nvSpPr>
          <p:cNvPr id="8" name="AutoShape 17"/>
          <p:cNvSpPr>
            <a:spLocks noChangeArrowheads="1"/>
          </p:cNvSpPr>
          <p:nvPr/>
        </p:nvSpPr>
        <p:spPr bwMode="auto">
          <a:xfrm>
            <a:off x="5219700" y="2492375"/>
            <a:ext cx="863600" cy="360363"/>
          </a:xfrm>
          <a:prstGeom prst="leftArrow">
            <a:avLst>
              <a:gd name="adj1" fmla="val 50000"/>
              <a:gd name="adj2" fmla="val 59912"/>
            </a:avLst>
          </a:prstGeom>
          <a:solidFill>
            <a:srgbClr val="006600"/>
          </a:solidFill>
          <a:ln w="38100" algn="ctr">
            <a:solidFill>
              <a:schemeClr val="tx1"/>
            </a:solidFill>
            <a:miter lim="800000"/>
            <a:headEnd/>
            <a:tailEnd/>
          </a:ln>
          <a:effectLst/>
        </p:spPr>
        <p:txBody>
          <a:bodyPr anchor="ctr">
            <a:spAutoFit/>
          </a:bodyPr>
          <a:lstStyle/>
          <a:p>
            <a:endParaRPr lang="it-IT"/>
          </a:p>
        </p:txBody>
      </p:sp>
      <p:sp>
        <p:nvSpPr>
          <p:cNvPr id="9" name="AutoShape 18"/>
          <p:cNvSpPr>
            <a:spLocks noChangeArrowheads="1"/>
          </p:cNvSpPr>
          <p:nvPr/>
        </p:nvSpPr>
        <p:spPr bwMode="auto">
          <a:xfrm>
            <a:off x="5219700" y="2060575"/>
            <a:ext cx="863600" cy="360363"/>
          </a:xfrm>
          <a:prstGeom prst="rightArrow">
            <a:avLst>
              <a:gd name="adj1" fmla="val 50000"/>
              <a:gd name="adj2" fmla="val 59912"/>
            </a:avLst>
          </a:prstGeom>
          <a:solidFill>
            <a:srgbClr val="00B0F0"/>
          </a:solidFill>
          <a:ln w="38100" algn="ctr">
            <a:solidFill>
              <a:schemeClr val="tx1"/>
            </a:solidFill>
            <a:miter lim="800000"/>
            <a:headEnd/>
            <a:tailEnd/>
          </a:ln>
          <a:effectLst/>
        </p:spPr>
        <p:txBody>
          <a:bodyPr anchor="ctr">
            <a:spAutoFit/>
          </a:bodyPr>
          <a:lstStyle/>
          <a:p>
            <a:endParaRPr lang="it-IT"/>
          </a:p>
        </p:txBody>
      </p:sp>
      <p:sp>
        <p:nvSpPr>
          <p:cNvPr id="10" name="Text Box 24"/>
          <p:cNvSpPr txBox="1">
            <a:spLocks noChangeArrowheads="1"/>
          </p:cNvSpPr>
          <p:nvPr/>
        </p:nvSpPr>
        <p:spPr bwMode="auto">
          <a:xfrm>
            <a:off x="684213" y="4508500"/>
            <a:ext cx="1584325" cy="755650"/>
          </a:xfrm>
          <a:prstGeom prst="rect">
            <a:avLst/>
          </a:prstGeom>
          <a:noFill/>
          <a:ln w="25400" algn="ctr">
            <a:solidFill>
              <a:schemeClr val="tx1"/>
            </a:solidFill>
            <a:miter lim="800000"/>
            <a:headEnd/>
            <a:tailEnd/>
          </a:ln>
          <a:effectLst/>
        </p:spPr>
        <p:txBody>
          <a:bodyPr>
            <a:spAutoFit/>
          </a:bodyPr>
          <a:lstStyle/>
          <a:p>
            <a:pPr algn="ctr"/>
            <a:r>
              <a:rPr lang="it-IT" sz="1400" b="1">
                <a:latin typeface="Arial Unicode MS" pitchFamily="34" charset="-128"/>
              </a:rPr>
              <a:t>Concentrazione in sorgente</a:t>
            </a:r>
          </a:p>
          <a:p>
            <a:pPr algn="ctr"/>
            <a:r>
              <a:rPr lang="it-IT" sz="1400" b="1">
                <a:solidFill>
                  <a:srgbClr val="FF3300"/>
                </a:solidFill>
                <a:latin typeface="Arial Unicode MS" pitchFamily="34" charset="-128"/>
              </a:rPr>
              <a:t>Cs</a:t>
            </a:r>
          </a:p>
        </p:txBody>
      </p:sp>
      <p:sp>
        <p:nvSpPr>
          <p:cNvPr id="11" name="Text Box 25"/>
          <p:cNvSpPr txBox="1">
            <a:spLocks noChangeArrowheads="1"/>
          </p:cNvSpPr>
          <p:nvPr/>
        </p:nvSpPr>
        <p:spPr bwMode="auto">
          <a:xfrm>
            <a:off x="2700338" y="4508500"/>
            <a:ext cx="1008062" cy="755650"/>
          </a:xfrm>
          <a:prstGeom prst="rect">
            <a:avLst/>
          </a:prstGeom>
          <a:noFill/>
          <a:ln w="25400" algn="ctr">
            <a:solidFill>
              <a:schemeClr val="tx1"/>
            </a:solidFill>
            <a:miter lim="800000"/>
            <a:headEnd/>
            <a:tailEnd/>
          </a:ln>
          <a:effectLst/>
        </p:spPr>
        <p:txBody>
          <a:bodyPr>
            <a:spAutoFit/>
          </a:bodyPr>
          <a:lstStyle/>
          <a:p>
            <a:pPr algn="ctr"/>
            <a:r>
              <a:rPr lang="it-IT" sz="1400" b="1">
                <a:latin typeface="Arial Unicode MS" pitchFamily="34" charset="-128"/>
              </a:rPr>
              <a:t>Fattori di trasporto</a:t>
            </a:r>
          </a:p>
          <a:p>
            <a:pPr algn="ctr"/>
            <a:r>
              <a:rPr lang="it-IT" sz="1400" b="1">
                <a:solidFill>
                  <a:srgbClr val="FF3300"/>
                </a:solidFill>
                <a:latin typeface="Arial Unicode MS" pitchFamily="34" charset="-128"/>
              </a:rPr>
              <a:t>FT</a:t>
            </a:r>
          </a:p>
        </p:txBody>
      </p:sp>
      <p:sp>
        <p:nvSpPr>
          <p:cNvPr id="12" name="Text Box 26"/>
          <p:cNvSpPr txBox="1">
            <a:spLocks noChangeArrowheads="1"/>
          </p:cNvSpPr>
          <p:nvPr/>
        </p:nvSpPr>
        <p:spPr bwMode="auto">
          <a:xfrm>
            <a:off x="4140200" y="4508500"/>
            <a:ext cx="2016125" cy="755650"/>
          </a:xfrm>
          <a:prstGeom prst="rect">
            <a:avLst/>
          </a:prstGeom>
          <a:noFill/>
          <a:ln w="25400" algn="ctr">
            <a:solidFill>
              <a:schemeClr val="tx1"/>
            </a:solidFill>
            <a:miter lim="800000"/>
            <a:headEnd/>
            <a:tailEnd/>
          </a:ln>
          <a:effectLst/>
        </p:spPr>
        <p:txBody>
          <a:bodyPr>
            <a:spAutoFit/>
          </a:bodyPr>
          <a:lstStyle/>
          <a:p>
            <a:pPr algn="ctr"/>
            <a:r>
              <a:rPr lang="it-IT" sz="1400" b="1">
                <a:latin typeface="Arial Unicode MS" pitchFamily="34" charset="-128"/>
              </a:rPr>
              <a:t>Concentrazione nel punto di esposizione</a:t>
            </a:r>
          </a:p>
          <a:p>
            <a:pPr algn="ctr"/>
            <a:r>
              <a:rPr lang="it-IT" sz="1400" b="1">
                <a:solidFill>
                  <a:srgbClr val="FF3300"/>
                </a:solidFill>
                <a:latin typeface="Arial Unicode MS" pitchFamily="34" charset="-128"/>
              </a:rPr>
              <a:t>Cpoe = FT x Cs</a:t>
            </a:r>
          </a:p>
        </p:txBody>
      </p:sp>
      <p:sp>
        <p:nvSpPr>
          <p:cNvPr id="13" name="Text Box 27"/>
          <p:cNvSpPr txBox="1">
            <a:spLocks noChangeArrowheads="1"/>
          </p:cNvSpPr>
          <p:nvPr/>
        </p:nvSpPr>
        <p:spPr bwMode="auto">
          <a:xfrm>
            <a:off x="6877050" y="4076700"/>
            <a:ext cx="1295400" cy="1606550"/>
          </a:xfrm>
          <a:prstGeom prst="rect">
            <a:avLst/>
          </a:prstGeom>
          <a:noFill/>
          <a:ln w="25400" algn="ctr">
            <a:solidFill>
              <a:schemeClr val="tx1"/>
            </a:solidFill>
            <a:miter lim="800000"/>
            <a:headEnd/>
            <a:tailEnd/>
          </a:ln>
          <a:effectLst/>
        </p:spPr>
        <p:txBody>
          <a:bodyPr>
            <a:spAutoFit/>
          </a:bodyPr>
          <a:lstStyle/>
          <a:p>
            <a:pPr algn="ctr"/>
            <a:r>
              <a:rPr lang="it-IT" sz="1400" b="1">
                <a:latin typeface="Arial Unicode MS" pitchFamily="34" charset="-128"/>
              </a:rPr>
              <a:t>Rischio cancerogeni</a:t>
            </a:r>
          </a:p>
          <a:p>
            <a:pPr algn="ctr"/>
            <a:r>
              <a:rPr lang="it-IT" sz="1400" b="1">
                <a:solidFill>
                  <a:srgbClr val="FF3300"/>
                </a:solidFill>
                <a:latin typeface="Arial Unicode MS" pitchFamily="34" charset="-128"/>
              </a:rPr>
              <a:t>R</a:t>
            </a:r>
          </a:p>
          <a:p>
            <a:pPr algn="ctr"/>
            <a:r>
              <a:rPr lang="it-IT" sz="1400" b="1">
                <a:latin typeface="Arial Unicode MS" pitchFamily="34" charset="-128"/>
              </a:rPr>
              <a:t>e Indice di pericolo</a:t>
            </a:r>
          </a:p>
          <a:p>
            <a:pPr algn="ctr"/>
            <a:r>
              <a:rPr lang="it-IT" sz="1400" b="1">
                <a:solidFill>
                  <a:srgbClr val="FF3300"/>
                </a:solidFill>
                <a:latin typeface="Arial Unicode MS" pitchFamily="34" charset="-128"/>
              </a:rPr>
              <a:t>HQ</a:t>
            </a:r>
          </a:p>
          <a:p>
            <a:pPr algn="ctr"/>
            <a:endParaRPr lang="it-IT" sz="1400" b="1">
              <a:solidFill>
                <a:srgbClr val="FF3300"/>
              </a:solidFill>
              <a:latin typeface="Arial Unicode MS" pitchFamily="34" charset="-128"/>
            </a:endParaRPr>
          </a:p>
        </p:txBody>
      </p:sp>
      <p:sp>
        <p:nvSpPr>
          <p:cNvPr id="14" name="Line 29"/>
          <p:cNvSpPr>
            <a:spLocks noChangeShapeType="1"/>
          </p:cNvSpPr>
          <p:nvPr/>
        </p:nvSpPr>
        <p:spPr bwMode="auto">
          <a:xfrm flipH="1">
            <a:off x="1403350" y="3213100"/>
            <a:ext cx="5761038" cy="0"/>
          </a:xfrm>
          <a:prstGeom prst="line">
            <a:avLst/>
          </a:prstGeom>
          <a:noFill/>
          <a:ln w="38100" cmpd="sng">
            <a:solidFill>
              <a:srgbClr val="008000"/>
            </a:solidFill>
            <a:round/>
            <a:headEnd/>
            <a:tailEnd type="triangle" w="med" len="med"/>
          </a:ln>
          <a:effectLst/>
        </p:spPr>
        <p:txBody>
          <a:bodyPr>
            <a:spAutoFit/>
          </a:bodyPr>
          <a:lstStyle/>
          <a:p>
            <a:endParaRPr lang="it-IT"/>
          </a:p>
        </p:txBody>
      </p:sp>
      <p:sp>
        <p:nvSpPr>
          <p:cNvPr id="15" name="Text Box 31"/>
          <p:cNvSpPr txBox="1">
            <a:spLocks noChangeArrowheads="1"/>
          </p:cNvSpPr>
          <p:nvPr/>
        </p:nvSpPr>
        <p:spPr bwMode="auto">
          <a:xfrm>
            <a:off x="3643306" y="3357562"/>
            <a:ext cx="1295400" cy="369332"/>
          </a:xfrm>
          <a:prstGeom prst="rect">
            <a:avLst/>
          </a:prstGeom>
          <a:solidFill>
            <a:schemeClr val="bg1"/>
          </a:solidFill>
          <a:ln w="38100" algn="ctr">
            <a:noFill/>
            <a:miter lim="800000"/>
            <a:headEnd/>
            <a:tailEnd/>
          </a:ln>
          <a:effectLst/>
        </p:spPr>
        <p:txBody>
          <a:bodyPr>
            <a:spAutoFit/>
          </a:bodyPr>
          <a:lstStyle/>
          <a:p>
            <a:pPr>
              <a:spcBef>
                <a:spcPct val="50000"/>
              </a:spcBef>
            </a:pPr>
            <a:r>
              <a:rPr lang="it-IT" b="1" dirty="0" err="1">
                <a:solidFill>
                  <a:srgbClr val="008000"/>
                </a:solidFill>
              </a:rPr>
              <a:t>Backward</a:t>
            </a:r>
            <a:endParaRPr lang="it-IT" b="1" dirty="0">
              <a:solidFill>
                <a:srgbClr val="008000"/>
              </a:solidFill>
            </a:endParaRPr>
          </a:p>
        </p:txBody>
      </p:sp>
      <p:cxnSp>
        <p:nvCxnSpPr>
          <p:cNvPr id="16" name="AutoShape 32"/>
          <p:cNvCxnSpPr>
            <a:cxnSpLocks noChangeShapeType="1"/>
            <a:stCxn id="10" idx="3"/>
            <a:endCxn id="11" idx="1"/>
          </p:cNvCxnSpPr>
          <p:nvPr/>
        </p:nvCxnSpPr>
        <p:spPr bwMode="auto">
          <a:xfrm>
            <a:off x="2281238" y="4886325"/>
            <a:ext cx="406400" cy="0"/>
          </a:xfrm>
          <a:prstGeom prst="straightConnector1">
            <a:avLst/>
          </a:prstGeom>
          <a:noFill/>
          <a:ln w="38100">
            <a:solidFill>
              <a:srgbClr val="00B0F0"/>
            </a:solidFill>
            <a:round/>
            <a:headEnd/>
            <a:tailEnd type="triangle" w="med" len="med"/>
          </a:ln>
          <a:effectLst/>
        </p:spPr>
      </p:cxnSp>
      <p:cxnSp>
        <p:nvCxnSpPr>
          <p:cNvPr id="17" name="AutoShape 33"/>
          <p:cNvCxnSpPr>
            <a:cxnSpLocks noChangeShapeType="1"/>
            <a:stCxn id="11" idx="3"/>
            <a:endCxn id="12" idx="1"/>
          </p:cNvCxnSpPr>
          <p:nvPr/>
        </p:nvCxnSpPr>
        <p:spPr bwMode="auto">
          <a:xfrm>
            <a:off x="3721100" y="4886325"/>
            <a:ext cx="406400" cy="0"/>
          </a:xfrm>
          <a:prstGeom prst="straightConnector1">
            <a:avLst/>
          </a:prstGeom>
          <a:noFill/>
          <a:ln w="38100">
            <a:solidFill>
              <a:srgbClr val="00B0F0"/>
            </a:solidFill>
            <a:round/>
            <a:headEnd/>
            <a:tailEnd type="triangle" w="med" len="med"/>
          </a:ln>
          <a:effectLst/>
        </p:spPr>
      </p:cxnSp>
      <p:cxnSp>
        <p:nvCxnSpPr>
          <p:cNvPr id="18" name="AutoShape 34"/>
          <p:cNvCxnSpPr>
            <a:cxnSpLocks noChangeShapeType="1"/>
            <a:stCxn id="12" idx="3"/>
            <a:endCxn id="13" idx="1"/>
          </p:cNvCxnSpPr>
          <p:nvPr/>
        </p:nvCxnSpPr>
        <p:spPr bwMode="auto">
          <a:xfrm flipV="1">
            <a:off x="6169025" y="4879975"/>
            <a:ext cx="695325" cy="6350"/>
          </a:xfrm>
          <a:prstGeom prst="straightConnector1">
            <a:avLst/>
          </a:prstGeom>
          <a:noFill/>
          <a:ln w="38100">
            <a:solidFill>
              <a:srgbClr val="00B0F0"/>
            </a:solidFill>
            <a:round/>
            <a:headEnd/>
            <a:tailEnd type="triangle" w="med" len="med"/>
          </a:ln>
          <a:effectLst/>
        </p:spPr>
      </p:cxnSp>
      <p:sp>
        <p:nvSpPr>
          <p:cNvPr id="19" name="Line 35"/>
          <p:cNvSpPr>
            <a:spLocks noChangeShapeType="1"/>
          </p:cNvSpPr>
          <p:nvPr/>
        </p:nvSpPr>
        <p:spPr bwMode="auto">
          <a:xfrm flipH="1">
            <a:off x="6156325" y="4652963"/>
            <a:ext cx="649288" cy="0"/>
          </a:xfrm>
          <a:prstGeom prst="line">
            <a:avLst/>
          </a:prstGeom>
          <a:noFill/>
          <a:ln w="38100">
            <a:solidFill>
              <a:srgbClr val="006600"/>
            </a:solidFill>
            <a:round/>
            <a:headEnd/>
            <a:tailEnd type="triangle" w="med" len="med"/>
          </a:ln>
          <a:effectLst/>
        </p:spPr>
        <p:txBody>
          <a:bodyPr>
            <a:spAutoFit/>
          </a:bodyPr>
          <a:lstStyle/>
          <a:p>
            <a:endParaRPr lang="it-IT"/>
          </a:p>
        </p:txBody>
      </p:sp>
      <p:sp>
        <p:nvSpPr>
          <p:cNvPr id="20" name="Line 36"/>
          <p:cNvSpPr>
            <a:spLocks noChangeShapeType="1"/>
          </p:cNvSpPr>
          <p:nvPr/>
        </p:nvSpPr>
        <p:spPr bwMode="auto">
          <a:xfrm flipH="1">
            <a:off x="3708400" y="4724400"/>
            <a:ext cx="431800" cy="0"/>
          </a:xfrm>
          <a:prstGeom prst="line">
            <a:avLst/>
          </a:prstGeom>
          <a:noFill/>
          <a:ln w="38100">
            <a:solidFill>
              <a:srgbClr val="006600"/>
            </a:solidFill>
            <a:round/>
            <a:headEnd/>
            <a:tailEnd type="triangle" w="med" len="med"/>
          </a:ln>
          <a:effectLst/>
        </p:spPr>
        <p:txBody>
          <a:bodyPr>
            <a:spAutoFit/>
          </a:bodyPr>
          <a:lstStyle/>
          <a:p>
            <a:endParaRPr lang="it-IT"/>
          </a:p>
        </p:txBody>
      </p:sp>
      <p:sp>
        <p:nvSpPr>
          <p:cNvPr id="21" name="Line 37"/>
          <p:cNvSpPr>
            <a:spLocks noChangeShapeType="1"/>
          </p:cNvSpPr>
          <p:nvPr/>
        </p:nvSpPr>
        <p:spPr bwMode="auto">
          <a:xfrm flipH="1">
            <a:off x="2268538" y="4652963"/>
            <a:ext cx="431800" cy="0"/>
          </a:xfrm>
          <a:prstGeom prst="line">
            <a:avLst/>
          </a:prstGeom>
          <a:noFill/>
          <a:ln w="38100">
            <a:solidFill>
              <a:srgbClr val="006600"/>
            </a:solidFill>
            <a:round/>
            <a:headEnd/>
            <a:tailEnd type="triangle" w="med" len="med"/>
          </a:ln>
          <a:effectLst/>
        </p:spPr>
        <p:txBody>
          <a:bodyPr>
            <a:spAutoFit/>
          </a:bodyPr>
          <a:lstStyle/>
          <a:p>
            <a:endParaRPr lang="it-IT"/>
          </a:p>
        </p:txBody>
      </p:sp>
      <p:sp>
        <p:nvSpPr>
          <p:cNvPr id="22" name="Line 38"/>
          <p:cNvSpPr>
            <a:spLocks noChangeShapeType="1"/>
          </p:cNvSpPr>
          <p:nvPr/>
        </p:nvSpPr>
        <p:spPr bwMode="auto">
          <a:xfrm>
            <a:off x="1403350" y="3860800"/>
            <a:ext cx="5761038" cy="0"/>
          </a:xfrm>
          <a:prstGeom prst="line">
            <a:avLst/>
          </a:prstGeom>
          <a:noFill/>
          <a:ln w="38100" cmpd="sng">
            <a:solidFill>
              <a:srgbClr val="00B0F0"/>
            </a:solidFill>
            <a:round/>
            <a:headEnd/>
            <a:tailEnd type="triangle" w="med" len="med"/>
          </a:ln>
          <a:effectLst/>
        </p:spPr>
        <p:txBody>
          <a:bodyPr>
            <a:spAutoFit/>
          </a:bodyPr>
          <a:lstStyle/>
          <a:p>
            <a:endParaRPr lang="it-IT"/>
          </a:p>
        </p:txBody>
      </p:sp>
      <p:sp>
        <p:nvSpPr>
          <p:cNvPr id="23" name="Text Box 39"/>
          <p:cNvSpPr txBox="1">
            <a:spLocks noChangeArrowheads="1"/>
          </p:cNvSpPr>
          <p:nvPr/>
        </p:nvSpPr>
        <p:spPr bwMode="auto">
          <a:xfrm>
            <a:off x="3714744" y="3929066"/>
            <a:ext cx="1150938" cy="369332"/>
          </a:xfrm>
          <a:prstGeom prst="rect">
            <a:avLst/>
          </a:prstGeom>
          <a:solidFill>
            <a:schemeClr val="bg1"/>
          </a:solidFill>
          <a:ln w="38100" algn="ctr">
            <a:noFill/>
            <a:miter lim="800000"/>
            <a:headEnd/>
            <a:tailEnd/>
          </a:ln>
          <a:effectLst/>
        </p:spPr>
        <p:txBody>
          <a:bodyPr>
            <a:spAutoFit/>
          </a:bodyPr>
          <a:lstStyle/>
          <a:p>
            <a:pPr>
              <a:spcBef>
                <a:spcPct val="50000"/>
              </a:spcBef>
            </a:pPr>
            <a:r>
              <a:rPr lang="it-IT" b="1" dirty="0" err="1">
                <a:solidFill>
                  <a:schemeClr val="tx2">
                    <a:lumMod val="60000"/>
                    <a:lumOff val="40000"/>
                  </a:schemeClr>
                </a:solidFill>
              </a:rPr>
              <a:t>Forward</a:t>
            </a:r>
            <a:endParaRPr lang="it-IT" b="1" dirty="0">
              <a:solidFill>
                <a:schemeClr val="tx2">
                  <a:lumMod val="60000"/>
                  <a:lumOff val="40000"/>
                </a:schemeClr>
              </a:solidFill>
            </a:endParaRPr>
          </a:p>
        </p:txBody>
      </p:sp>
      <p:sp>
        <p:nvSpPr>
          <p:cNvPr id="24" name="Text Box 40"/>
          <p:cNvSpPr txBox="1">
            <a:spLocks noChangeArrowheads="1"/>
          </p:cNvSpPr>
          <p:nvPr/>
        </p:nvSpPr>
        <p:spPr bwMode="auto">
          <a:xfrm>
            <a:off x="611188" y="3357563"/>
            <a:ext cx="935037" cy="366712"/>
          </a:xfrm>
          <a:prstGeom prst="rect">
            <a:avLst/>
          </a:prstGeom>
          <a:noFill/>
          <a:ln w="38100" algn="ctr">
            <a:noFill/>
            <a:miter lim="800000"/>
            <a:headEnd/>
            <a:tailEnd/>
          </a:ln>
          <a:effectLst/>
        </p:spPr>
        <p:txBody>
          <a:bodyPr>
            <a:spAutoFit/>
          </a:bodyPr>
          <a:lstStyle/>
          <a:p>
            <a:pPr>
              <a:spcBef>
                <a:spcPct val="50000"/>
              </a:spcBef>
            </a:pPr>
            <a:r>
              <a:rPr lang="it-IT"/>
              <a:t>CSR</a:t>
            </a:r>
          </a:p>
        </p:txBody>
      </p:sp>
      <p:sp>
        <p:nvSpPr>
          <p:cNvPr id="25" name="Oval 42"/>
          <p:cNvSpPr>
            <a:spLocks noChangeArrowheads="1"/>
          </p:cNvSpPr>
          <p:nvPr/>
        </p:nvSpPr>
        <p:spPr bwMode="auto">
          <a:xfrm>
            <a:off x="539750" y="3068638"/>
            <a:ext cx="914400" cy="914400"/>
          </a:xfrm>
          <a:prstGeom prst="ellipse">
            <a:avLst/>
          </a:prstGeom>
          <a:noFill/>
          <a:ln w="38100" algn="ctr">
            <a:solidFill>
              <a:schemeClr val="tx1"/>
            </a:solidFill>
            <a:round/>
            <a:headEnd/>
            <a:tailEnd/>
          </a:ln>
          <a:effectLst/>
        </p:spPr>
        <p:txBody>
          <a:bodyPr wrap="none" anchor="ctr">
            <a:spAutoFit/>
          </a:bodyPr>
          <a:lstStyle/>
          <a:p>
            <a:endParaRPr lang="it-IT"/>
          </a:p>
        </p:txBody>
      </p:sp>
      <p:sp>
        <p:nvSpPr>
          <p:cNvPr id="26" name="Oval 43"/>
          <p:cNvSpPr>
            <a:spLocks noChangeArrowheads="1"/>
          </p:cNvSpPr>
          <p:nvPr/>
        </p:nvSpPr>
        <p:spPr bwMode="auto">
          <a:xfrm>
            <a:off x="7164388" y="3068638"/>
            <a:ext cx="914400" cy="914400"/>
          </a:xfrm>
          <a:prstGeom prst="ellipse">
            <a:avLst/>
          </a:prstGeom>
          <a:noFill/>
          <a:ln w="38100" algn="ctr">
            <a:solidFill>
              <a:schemeClr val="tx1"/>
            </a:solidFill>
            <a:round/>
            <a:headEnd/>
            <a:tailEnd/>
          </a:ln>
          <a:effectLst/>
        </p:spPr>
        <p:txBody>
          <a:bodyPr wrap="none" anchor="ctr">
            <a:spAutoFit/>
          </a:bodyPr>
          <a:lstStyle/>
          <a:p>
            <a:endParaRPr lang="it-IT"/>
          </a:p>
        </p:txBody>
      </p:sp>
      <p:sp>
        <p:nvSpPr>
          <p:cNvPr id="27" name="Text Box 44"/>
          <p:cNvSpPr txBox="1">
            <a:spLocks noChangeArrowheads="1"/>
          </p:cNvSpPr>
          <p:nvPr/>
        </p:nvSpPr>
        <p:spPr bwMode="auto">
          <a:xfrm>
            <a:off x="7380288" y="3213100"/>
            <a:ext cx="649287" cy="641350"/>
          </a:xfrm>
          <a:prstGeom prst="rect">
            <a:avLst/>
          </a:prstGeom>
          <a:noFill/>
          <a:ln w="38100" algn="ctr">
            <a:noFill/>
            <a:miter lim="800000"/>
            <a:headEnd/>
            <a:tailEnd/>
          </a:ln>
          <a:effectLst/>
        </p:spPr>
        <p:txBody>
          <a:bodyPr>
            <a:spAutoFit/>
          </a:bodyPr>
          <a:lstStyle/>
          <a:p>
            <a:r>
              <a:rPr lang="it-IT"/>
              <a:t>R</a:t>
            </a:r>
          </a:p>
          <a:p>
            <a:r>
              <a:rPr lang="it-IT"/>
              <a:t>HQ</a:t>
            </a:r>
          </a:p>
        </p:txBody>
      </p:sp>
      <p:sp>
        <p:nvSpPr>
          <p:cNvPr id="28" name="Rettangolo 27"/>
          <p:cNvSpPr/>
          <p:nvPr/>
        </p:nvSpPr>
        <p:spPr>
          <a:xfrm>
            <a:off x="18143" y="508299"/>
            <a:ext cx="9144000" cy="461665"/>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2400" b="1" cap="none" spc="0" dirty="0">
                <a:ln>
                  <a:solidFill>
                    <a:srgbClr val="002060"/>
                  </a:solidFill>
                  <a:prstDash val="solid"/>
                </a:ln>
                <a:solidFill>
                  <a:srgbClr val="0033CC"/>
                </a:solidFill>
                <a:effectLst>
                  <a:reflection blurRad="6350" stA="55000" endA="300" endPos="45500" dir="5400000" sy="-100000" algn="bl" rotWithShape="0"/>
                </a:effectLst>
              </a:rPr>
              <a:t>Analisi di Rischio</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egnaposto numero diapositiva 1">
            <a:extLst>
              <a:ext uri="{FF2B5EF4-FFF2-40B4-BE49-F238E27FC236}">
                <a16:creationId xmlns:a16="http://schemas.microsoft.com/office/drawing/2014/main" id="{20E9FC99-7CEB-1C94-C414-4232999A17D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CC215BD-8F15-694D-A843-E3B4B09F6EEB}" type="slidenum">
              <a:rPr lang="it-IT" altLang="it-IT" sz="1050"/>
              <a:pPr>
                <a:spcBef>
                  <a:spcPct val="0"/>
                </a:spcBef>
                <a:buFontTx/>
                <a:buNone/>
              </a:pPr>
              <a:t>6</a:t>
            </a:fld>
            <a:endParaRPr lang="it-IT" altLang="it-IT" sz="1050"/>
          </a:p>
        </p:txBody>
      </p:sp>
      <p:sp>
        <p:nvSpPr>
          <p:cNvPr id="7" name="Rettangolo 6">
            <a:extLst>
              <a:ext uri="{FF2B5EF4-FFF2-40B4-BE49-F238E27FC236}">
                <a16:creationId xmlns:a16="http://schemas.microsoft.com/office/drawing/2014/main" id="{DCE63546-DEEB-F74C-A2B2-4CD2FBA857C1}"/>
              </a:ext>
            </a:extLst>
          </p:cNvPr>
          <p:cNvSpPr/>
          <p:nvPr/>
        </p:nvSpPr>
        <p:spPr>
          <a:xfrm>
            <a:off x="3017227" y="1431131"/>
            <a:ext cx="2959528" cy="300082"/>
          </a:xfrm>
          <a:prstGeom prst="rect">
            <a:avLst/>
          </a:prstGeom>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it-IT" altLang="it-IT" sz="1350" dirty="0">
                <a:solidFill>
                  <a:schemeClr val="hlink"/>
                </a:solidFill>
                <a:effectLst>
                  <a:outerShdw blurRad="38100" dist="38100" dir="2700000" algn="tl">
                    <a:srgbClr val="C0C0C0"/>
                  </a:outerShdw>
                </a:effectLst>
              </a:rPr>
              <a:t>SOSTENIBILITÀ AMBIENTALE </a:t>
            </a:r>
            <a:r>
              <a:rPr lang="it-IT" altLang="it-IT" sz="1200" dirty="0">
                <a:solidFill>
                  <a:srgbClr val="009999"/>
                </a:solidFill>
                <a:effectLst>
                  <a:outerShdw blurRad="38100" dist="38100" dir="2700000" algn="tl">
                    <a:srgbClr val="C0C0C0"/>
                  </a:outerShdw>
                </a:effectLst>
              </a:rPr>
              <a:t>(3/5)</a:t>
            </a:r>
            <a:endParaRPr lang="it-IT" altLang="it-IT" sz="1350" dirty="0">
              <a:solidFill>
                <a:schemeClr val="hlink"/>
              </a:solidFill>
              <a:effectLst>
                <a:outerShdw blurRad="38100" dist="38100" dir="2700000" algn="tl">
                  <a:srgbClr val="C0C0C0"/>
                </a:outerShdw>
              </a:effectLst>
            </a:endParaRPr>
          </a:p>
        </p:txBody>
      </p:sp>
      <p:pic>
        <p:nvPicPr>
          <p:cNvPr id="3" name="Immagine 2">
            <a:extLst>
              <a:ext uri="{FF2B5EF4-FFF2-40B4-BE49-F238E27FC236}">
                <a16:creationId xmlns:a16="http://schemas.microsoft.com/office/drawing/2014/main" id="{B072182F-0833-1A18-5CA1-BFBF21EB7D89}"/>
              </a:ext>
            </a:extLst>
          </p:cNvPr>
          <p:cNvPicPr>
            <a:picLocks noChangeAspect="1"/>
          </p:cNvPicPr>
          <p:nvPr/>
        </p:nvPicPr>
        <p:blipFill>
          <a:blip r:embed="rId2"/>
          <a:stretch>
            <a:fillRect/>
          </a:stretch>
        </p:blipFill>
        <p:spPr>
          <a:xfrm>
            <a:off x="1373730" y="1818407"/>
            <a:ext cx="5829300" cy="3667675"/>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785794"/>
            <a:ext cx="3523785" cy="400110"/>
          </a:xfrm>
          <a:prstGeom prst="rect">
            <a:avLst/>
          </a:prstGeom>
          <a:noFill/>
        </p:spPr>
        <p:txBody>
          <a:bodyPr wrap="none" rtlCol="0">
            <a:spAutoFit/>
          </a:bodyPr>
          <a:lstStyle/>
          <a:p>
            <a:r>
              <a:rPr lang="it-IT" sz="2000" b="1" dirty="0">
                <a:solidFill>
                  <a:srgbClr val="0033CC"/>
                </a:solidFill>
              </a:rPr>
              <a:t>Analisi tramite procedura RBCA</a:t>
            </a:r>
          </a:p>
        </p:txBody>
      </p:sp>
      <p:sp>
        <p:nvSpPr>
          <p:cNvPr id="5" name="CasellaDiTesto 4"/>
          <p:cNvSpPr txBox="1"/>
          <p:nvPr/>
        </p:nvSpPr>
        <p:spPr>
          <a:xfrm>
            <a:off x="4714876" y="928670"/>
            <a:ext cx="4429124" cy="6124754"/>
          </a:xfrm>
          <a:prstGeom prst="rect">
            <a:avLst/>
          </a:prstGeom>
          <a:noFill/>
        </p:spPr>
        <p:txBody>
          <a:bodyPr wrap="square" rtlCol="0">
            <a:spAutoFit/>
          </a:bodyPr>
          <a:lstStyle/>
          <a:p>
            <a:r>
              <a:rPr lang="it-IT" sz="2000" dirty="0"/>
              <a:t>Derivata da US EPA </a:t>
            </a:r>
            <a:r>
              <a:rPr lang="it-IT" sz="2000" dirty="0" err="1"/>
              <a:t>Risk</a:t>
            </a:r>
            <a:r>
              <a:rPr lang="it-IT" sz="2000" dirty="0"/>
              <a:t> </a:t>
            </a:r>
            <a:r>
              <a:rPr lang="it-IT" sz="2000" dirty="0" err="1"/>
              <a:t>Assessment</a:t>
            </a:r>
            <a:r>
              <a:rPr lang="it-IT" sz="2000" dirty="0"/>
              <a:t> </a:t>
            </a:r>
            <a:r>
              <a:rPr lang="it-IT" sz="2000" dirty="0" err="1"/>
              <a:t>Guidance</a:t>
            </a:r>
            <a:r>
              <a:rPr lang="it-IT" sz="2000" dirty="0"/>
              <a:t> (1989) e basata su standard ASTM.</a:t>
            </a:r>
          </a:p>
          <a:p>
            <a:endParaRPr lang="it-IT" sz="2000" dirty="0"/>
          </a:p>
          <a:p>
            <a:r>
              <a:rPr lang="it-IT" sz="2000" dirty="0"/>
              <a:t>Elementi fondamentali:</a:t>
            </a:r>
          </a:p>
          <a:p>
            <a:pPr marL="285750" indent="-285750">
              <a:lnSpc>
                <a:spcPct val="115000"/>
              </a:lnSpc>
              <a:spcBef>
                <a:spcPct val="70000"/>
              </a:spcBef>
              <a:buFontTx/>
              <a:buChar char="•"/>
            </a:pPr>
            <a:r>
              <a:rPr lang="it-IT" sz="2000" dirty="0"/>
              <a:t>approccio basato su 3 livelli di valutazione;</a:t>
            </a:r>
          </a:p>
          <a:p>
            <a:pPr marL="285750" indent="-285750" algn="just">
              <a:lnSpc>
                <a:spcPct val="115000"/>
              </a:lnSpc>
              <a:spcBef>
                <a:spcPct val="70000"/>
              </a:spcBef>
              <a:buFontTx/>
              <a:buChar char="•"/>
            </a:pPr>
            <a:r>
              <a:rPr lang="it-IT" sz="2000" dirty="0"/>
              <a:t>il passaggio a livelli successivi prevede una caratterizzazione sempre più accurata del sito e il progressivo abbandono di ipotesi generiche conservative;</a:t>
            </a:r>
          </a:p>
          <a:p>
            <a:pPr marL="285750" indent="-285750">
              <a:lnSpc>
                <a:spcPct val="115000"/>
              </a:lnSpc>
              <a:spcBef>
                <a:spcPct val="70000"/>
              </a:spcBef>
              <a:buFontTx/>
              <a:buChar char="•"/>
            </a:pPr>
            <a:r>
              <a:rPr lang="it-IT" sz="2000" b="1" dirty="0">
                <a:solidFill>
                  <a:srgbClr val="FF0000"/>
                </a:solidFill>
              </a:rPr>
              <a:t>il grado di protezione della salute e dell’ambiente non varia comunque tra i diversi livelli di analisi</a:t>
            </a:r>
            <a:r>
              <a:rPr lang="it-IT" sz="2000" dirty="0"/>
              <a:t>.</a:t>
            </a:r>
          </a:p>
          <a:p>
            <a:endParaRPr lang="it-IT" sz="2000" dirty="0"/>
          </a:p>
        </p:txBody>
      </p:sp>
      <p:pic>
        <p:nvPicPr>
          <p:cNvPr id="6" name="Picture 11" descr="RBCA"/>
          <p:cNvPicPr>
            <a:picLocks noChangeAspect="1" noChangeArrowheads="1"/>
          </p:cNvPicPr>
          <p:nvPr/>
        </p:nvPicPr>
        <p:blipFill>
          <a:blip r:embed="rId2"/>
          <a:srcRect/>
          <a:stretch>
            <a:fillRect/>
          </a:stretch>
        </p:blipFill>
        <p:spPr bwMode="auto">
          <a:xfrm>
            <a:off x="0" y="1278514"/>
            <a:ext cx="4675192" cy="5579486"/>
          </a:xfrm>
          <a:prstGeom prst="rect">
            <a:avLst/>
          </a:prstGeom>
        </p:spPr>
        <p:style>
          <a:lnRef idx="1">
            <a:schemeClr val="accent2"/>
          </a:lnRef>
          <a:fillRef idx="2">
            <a:schemeClr val="accent2"/>
          </a:fillRef>
          <a:effectRef idx="1">
            <a:schemeClr val="accent2"/>
          </a:effectRef>
          <a:fontRef idx="minor">
            <a:schemeClr val="dk1"/>
          </a:fontRef>
        </p:style>
      </p:pic>
      <p:sp>
        <p:nvSpPr>
          <p:cNvPr id="8" name="CasellaDiTesto 7"/>
          <p:cNvSpPr txBox="1"/>
          <p:nvPr/>
        </p:nvSpPr>
        <p:spPr>
          <a:xfrm>
            <a:off x="1071538" y="2143116"/>
            <a:ext cx="2643206" cy="369332"/>
          </a:xfrm>
          <a:prstGeom prst="rect">
            <a:avLst/>
          </a:prstGeom>
          <a:solidFill>
            <a:srgbClr val="FF0000">
              <a:alpha val="15000"/>
            </a:srgbClr>
          </a:solidFill>
          <a:ln>
            <a:solidFill>
              <a:srgbClr val="C00000"/>
            </a:solidFill>
          </a:ln>
        </p:spPr>
        <p:txBody>
          <a:bodyPr wrap="square" rtlCol="0">
            <a:spAutoFit/>
          </a:bodyPr>
          <a:lstStyle/>
          <a:p>
            <a:endParaRPr lang="it-IT" dirty="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1357298"/>
            <a:ext cx="8915400" cy="1631216"/>
          </a:xfrm>
          <a:prstGeom prst="rect">
            <a:avLst/>
          </a:prstGeom>
          <a:noFill/>
          <a:ln w="76200" cmpd="tri" algn="ctr">
            <a:noFill/>
            <a:miter lim="800000"/>
            <a:headEnd/>
            <a:tailEnd/>
          </a:ln>
        </p:spPr>
        <p:txBody>
          <a:bodyPr wrap="square">
            <a:spAutoFit/>
          </a:bodyPr>
          <a:lstStyle/>
          <a:p>
            <a:pPr lvl="1" algn="just">
              <a:buSzPct val="130000"/>
              <a:buFont typeface="Arial" pitchFamily="34" charset="0"/>
              <a:buChar char="•"/>
            </a:pPr>
            <a:r>
              <a:rPr lang="it-IT" sz="2000" dirty="0"/>
              <a:t>Analisi di tipo </a:t>
            </a:r>
            <a:r>
              <a:rPr lang="it-IT" sz="2000" b="1" dirty="0"/>
              <a:t>sito-generica</a:t>
            </a:r>
            <a:r>
              <a:rPr lang="it-IT" sz="2000" dirty="0"/>
              <a:t>;</a:t>
            </a:r>
          </a:p>
          <a:p>
            <a:pPr lvl="1" algn="just">
              <a:buSzPct val="130000"/>
              <a:buFont typeface="Arial" pitchFamily="34" charset="0"/>
              <a:buChar char="•"/>
            </a:pPr>
            <a:r>
              <a:rPr lang="it-IT" sz="2000" dirty="0"/>
              <a:t>Percorsi diretti ed indiretti, fattori di esposizione conservativi;</a:t>
            </a:r>
          </a:p>
          <a:p>
            <a:pPr lvl="1" algn="just">
              <a:buSzPct val="130000"/>
              <a:buFont typeface="Arial" pitchFamily="34" charset="0"/>
              <a:buChar char="•"/>
            </a:pPr>
            <a:r>
              <a:rPr lang="it-IT" sz="2000" dirty="0"/>
              <a:t>La valutazione dei potenziali per bersagli </a:t>
            </a:r>
            <a:r>
              <a:rPr lang="it-IT" sz="2000" b="1" dirty="0"/>
              <a:t>on-site </a:t>
            </a:r>
            <a:r>
              <a:rPr lang="it-IT" sz="2000" dirty="0"/>
              <a:t>( la sorgente coincide con il punto di esposizione);</a:t>
            </a:r>
          </a:p>
          <a:p>
            <a:pPr lvl="1" algn="just">
              <a:buSzPct val="130000"/>
              <a:buFont typeface="Arial" pitchFamily="34" charset="0"/>
              <a:buChar char="•"/>
            </a:pPr>
            <a:r>
              <a:rPr lang="it-IT" sz="2000" dirty="0"/>
              <a:t>Simulazione del trasporto attraverso </a:t>
            </a:r>
            <a:r>
              <a:rPr lang="it-IT" sz="2000" b="1" dirty="0"/>
              <a:t>modelli analitici</a:t>
            </a:r>
            <a:r>
              <a:rPr lang="it-IT" sz="2000" b="1" dirty="0">
                <a:solidFill>
                  <a:srgbClr val="006600"/>
                </a:solidFill>
              </a:rPr>
              <a:t>;  </a:t>
            </a:r>
          </a:p>
        </p:txBody>
      </p:sp>
      <p:sp>
        <p:nvSpPr>
          <p:cNvPr id="63491" name="AutoShape 3" descr="80%"/>
          <p:cNvSpPr>
            <a:spLocks noChangeArrowheads="1"/>
          </p:cNvSpPr>
          <p:nvPr/>
        </p:nvSpPr>
        <p:spPr bwMode="auto">
          <a:xfrm>
            <a:off x="2671763" y="4140200"/>
            <a:ext cx="4114800" cy="990600"/>
          </a:xfrm>
          <a:prstGeom prst="cube">
            <a:avLst>
              <a:gd name="adj" fmla="val 25000"/>
            </a:avLst>
          </a:prstGeom>
          <a:pattFill prst="pct80">
            <a:fgClr>
              <a:srgbClr val="CC6600"/>
            </a:fgClr>
            <a:bgClr>
              <a:schemeClr val="tx1"/>
            </a:bgClr>
          </a:pattFill>
          <a:ln w="9525">
            <a:solidFill>
              <a:srgbClr val="993300"/>
            </a:solidFill>
            <a:miter lim="800000"/>
            <a:headEnd/>
            <a:tailEnd/>
          </a:ln>
        </p:spPr>
        <p:txBody>
          <a:bodyPr wrap="none" anchor="ctr"/>
          <a:lstStyle/>
          <a:p>
            <a:endParaRPr lang="it-IT"/>
          </a:p>
        </p:txBody>
      </p:sp>
      <p:sp>
        <p:nvSpPr>
          <p:cNvPr id="63492" name="AutoShape 4"/>
          <p:cNvSpPr>
            <a:spLocks noChangeArrowheads="1"/>
          </p:cNvSpPr>
          <p:nvPr/>
        </p:nvSpPr>
        <p:spPr bwMode="auto">
          <a:xfrm>
            <a:off x="2671763" y="3530600"/>
            <a:ext cx="4114800" cy="838200"/>
          </a:xfrm>
          <a:prstGeom prst="cube">
            <a:avLst>
              <a:gd name="adj" fmla="val 25000"/>
            </a:avLst>
          </a:prstGeom>
          <a:solidFill>
            <a:srgbClr val="FF9900"/>
          </a:solidFill>
          <a:ln w="9525">
            <a:solidFill>
              <a:srgbClr val="993300"/>
            </a:solidFill>
            <a:miter lim="800000"/>
            <a:headEnd/>
            <a:tailEnd/>
          </a:ln>
        </p:spPr>
        <p:txBody>
          <a:bodyPr wrap="none" anchor="ctr"/>
          <a:lstStyle/>
          <a:p>
            <a:endParaRPr lang="it-IT"/>
          </a:p>
        </p:txBody>
      </p:sp>
      <p:sp>
        <p:nvSpPr>
          <p:cNvPr id="63493" name="Freeform 5"/>
          <p:cNvSpPr>
            <a:spLocks/>
          </p:cNvSpPr>
          <p:nvPr/>
        </p:nvSpPr>
        <p:spPr bwMode="auto">
          <a:xfrm>
            <a:off x="3403600" y="3741738"/>
            <a:ext cx="914400" cy="228600"/>
          </a:xfrm>
          <a:custGeom>
            <a:avLst/>
            <a:gdLst>
              <a:gd name="T0" fmla="*/ 0 w 576"/>
              <a:gd name="T1" fmla="*/ 0 h 144"/>
              <a:gd name="T2" fmla="*/ 2147483647 w 576"/>
              <a:gd name="T3" fmla="*/ 2147483647 h 144"/>
              <a:gd name="T4" fmla="*/ 2147483647 w 576"/>
              <a:gd name="T5" fmla="*/ 2147483647 h 144"/>
              <a:gd name="T6" fmla="*/ 2147483647 w 576"/>
              <a:gd name="T7" fmla="*/ 2147483647 h 144"/>
              <a:gd name="T8" fmla="*/ 2147483647 w 576"/>
              <a:gd name="T9" fmla="*/ 2147483647 h 144"/>
              <a:gd name="T10" fmla="*/ 2147483647 w 576"/>
              <a:gd name="T11" fmla="*/ 2147483647 h 144"/>
              <a:gd name="T12" fmla="*/ 2147483647 w 576"/>
              <a:gd name="T13" fmla="*/ 2147483647 h 144"/>
              <a:gd name="T14" fmla="*/ 0 w 576"/>
              <a:gd name="T15" fmla="*/ 0 h 144"/>
              <a:gd name="T16" fmla="*/ 0 60000 65536"/>
              <a:gd name="T17" fmla="*/ 0 60000 65536"/>
              <a:gd name="T18" fmla="*/ 0 60000 65536"/>
              <a:gd name="T19" fmla="*/ 0 60000 65536"/>
              <a:gd name="T20" fmla="*/ 0 60000 65536"/>
              <a:gd name="T21" fmla="*/ 0 60000 65536"/>
              <a:gd name="T22" fmla="*/ 0 60000 65536"/>
              <a:gd name="T23" fmla="*/ 0 60000 65536"/>
              <a:gd name="T24" fmla="*/ 0 w 576"/>
              <a:gd name="T25" fmla="*/ 0 h 144"/>
              <a:gd name="T26" fmla="*/ 576 w 576"/>
              <a:gd name="T27" fmla="*/ 144 h 1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6" h="144">
                <a:moveTo>
                  <a:pt x="0" y="0"/>
                </a:moveTo>
                <a:cubicBezTo>
                  <a:pt x="30" y="19"/>
                  <a:pt x="57" y="36"/>
                  <a:pt x="82" y="61"/>
                </a:cubicBezTo>
                <a:cubicBezTo>
                  <a:pt x="107" y="144"/>
                  <a:pt x="151" y="118"/>
                  <a:pt x="231" y="128"/>
                </a:cubicBezTo>
                <a:cubicBezTo>
                  <a:pt x="259" y="138"/>
                  <a:pt x="277" y="129"/>
                  <a:pt x="305" y="122"/>
                </a:cubicBezTo>
                <a:cubicBezTo>
                  <a:pt x="371" y="106"/>
                  <a:pt x="426" y="88"/>
                  <a:pt x="495" y="81"/>
                </a:cubicBezTo>
                <a:cubicBezTo>
                  <a:pt x="508" y="68"/>
                  <a:pt x="523" y="60"/>
                  <a:pt x="536" y="47"/>
                </a:cubicBezTo>
                <a:cubicBezTo>
                  <a:pt x="549" y="34"/>
                  <a:pt x="552" y="13"/>
                  <a:pt x="576" y="13"/>
                </a:cubicBezTo>
                <a:lnTo>
                  <a:pt x="0" y="0"/>
                </a:lnTo>
                <a:close/>
              </a:path>
            </a:pathLst>
          </a:custGeom>
          <a:solidFill>
            <a:srgbClr val="333300"/>
          </a:solidFill>
          <a:ln w="9525">
            <a:solidFill>
              <a:schemeClr val="tx1"/>
            </a:solidFill>
            <a:round/>
            <a:headEnd/>
            <a:tailEnd/>
          </a:ln>
        </p:spPr>
        <p:txBody>
          <a:bodyPr/>
          <a:lstStyle/>
          <a:p>
            <a:endParaRPr lang="it-IT"/>
          </a:p>
        </p:txBody>
      </p:sp>
      <p:sp>
        <p:nvSpPr>
          <p:cNvPr id="63494" name="Freeform 6"/>
          <p:cNvSpPr>
            <a:spLocks/>
          </p:cNvSpPr>
          <p:nvPr/>
        </p:nvSpPr>
        <p:spPr bwMode="auto">
          <a:xfrm>
            <a:off x="3394075" y="3622675"/>
            <a:ext cx="989013" cy="139700"/>
          </a:xfrm>
          <a:custGeom>
            <a:avLst/>
            <a:gdLst>
              <a:gd name="T0" fmla="*/ 2147483647 w 623"/>
              <a:gd name="T1" fmla="*/ 2147483647 h 88"/>
              <a:gd name="T2" fmla="*/ 2147483647 w 623"/>
              <a:gd name="T3" fmla="*/ 2147483647 h 88"/>
              <a:gd name="T4" fmla="*/ 2147483647 w 623"/>
              <a:gd name="T5" fmla="*/ 0 h 88"/>
              <a:gd name="T6" fmla="*/ 2147483647 w 623"/>
              <a:gd name="T7" fmla="*/ 2147483647 h 88"/>
              <a:gd name="T8" fmla="*/ 2147483647 w 623"/>
              <a:gd name="T9" fmla="*/ 2147483647 h 88"/>
              <a:gd name="T10" fmla="*/ 0 w 623"/>
              <a:gd name="T11" fmla="*/ 2147483647 h 88"/>
              <a:gd name="T12" fmla="*/ 2147483647 w 623"/>
              <a:gd name="T13" fmla="*/ 2147483647 h 88"/>
              <a:gd name="T14" fmla="*/ 0 60000 65536"/>
              <a:gd name="T15" fmla="*/ 0 60000 65536"/>
              <a:gd name="T16" fmla="*/ 0 60000 65536"/>
              <a:gd name="T17" fmla="*/ 0 60000 65536"/>
              <a:gd name="T18" fmla="*/ 0 60000 65536"/>
              <a:gd name="T19" fmla="*/ 0 60000 65536"/>
              <a:gd name="T20" fmla="*/ 0 60000 65536"/>
              <a:gd name="T21" fmla="*/ 0 w 623"/>
              <a:gd name="T22" fmla="*/ 0 h 88"/>
              <a:gd name="T23" fmla="*/ 623 w 623"/>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3" h="88">
                <a:moveTo>
                  <a:pt x="576" y="81"/>
                </a:moveTo>
                <a:cubicBezTo>
                  <a:pt x="585" y="77"/>
                  <a:pt x="600" y="77"/>
                  <a:pt x="603" y="68"/>
                </a:cubicBezTo>
                <a:cubicBezTo>
                  <a:pt x="623" y="14"/>
                  <a:pt x="551" y="6"/>
                  <a:pt x="521" y="0"/>
                </a:cubicBezTo>
                <a:cubicBezTo>
                  <a:pt x="413" y="4"/>
                  <a:pt x="298" y="18"/>
                  <a:pt x="189" y="7"/>
                </a:cubicBezTo>
                <a:cubicBezTo>
                  <a:pt x="139" y="15"/>
                  <a:pt x="91" y="27"/>
                  <a:pt x="40" y="34"/>
                </a:cubicBezTo>
                <a:cubicBezTo>
                  <a:pt x="4" y="47"/>
                  <a:pt x="21" y="64"/>
                  <a:pt x="0" y="88"/>
                </a:cubicBezTo>
                <a:lnTo>
                  <a:pt x="576" y="81"/>
                </a:lnTo>
                <a:close/>
              </a:path>
            </a:pathLst>
          </a:custGeom>
          <a:solidFill>
            <a:srgbClr val="333300"/>
          </a:solidFill>
          <a:ln w="9525">
            <a:solidFill>
              <a:schemeClr val="tx1"/>
            </a:solidFill>
            <a:round/>
            <a:headEnd/>
            <a:tailEnd/>
          </a:ln>
        </p:spPr>
        <p:txBody>
          <a:bodyPr/>
          <a:lstStyle/>
          <a:p>
            <a:endParaRPr lang="it-IT"/>
          </a:p>
        </p:txBody>
      </p:sp>
      <p:sp>
        <p:nvSpPr>
          <p:cNvPr id="63495" name="Rectangle 7"/>
          <p:cNvSpPr>
            <a:spLocks noChangeArrowheads="1"/>
          </p:cNvSpPr>
          <p:nvPr/>
        </p:nvSpPr>
        <p:spPr bwMode="auto">
          <a:xfrm>
            <a:off x="4119563" y="3606800"/>
            <a:ext cx="76200" cy="1143000"/>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63496" name="Line 8"/>
          <p:cNvSpPr>
            <a:spLocks noChangeShapeType="1"/>
          </p:cNvSpPr>
          <p:nvPr/>
        </p:nvSpPr>
        <p:spPr bwMode="auto">
          <a:xfrm>
            <a:off x="3205163" y="4597400"/>
            <a:ext cx="609600" cy="0"/>
          </a:xfrm>
          <a:prstGeom prst="line">
            <a:avLst/>
          </a:prstGeom>
          <a:noFill/>
          <a:ln w="9525">
            <a:solidFill>
              <a:schemeClr val="bg2"/>
            </a:solidFill>
            <a:round/>
            <a:headEnd/>
            <a:tailEnd type="triangle" w="med" len="med"/>
          </a:ln>
        </p:spPr>
        <p:txBody>
          <a:bodyPr/>
          <a:lstStyle/>
          <a:p>
            <a:endParaRPr lang="it-IT"/>
          </a:p>
        </p:txBody>
      </p:sp>
      <p:sp>
        <p:nvSpPr>
          <p:cNvPr id="63497" name="Line 9"/>
          <p:cNvSpPr>
            <a:spLocks noChangeShapeType="1"/>
          </p:cNvSpPr>
          <p:nvPr/>
        </p:nvSpPr>
        <p:spPr bwMode="auto">
          <a:xfrm flipV="1">
            <a:off x="3662363" y="3149600"/>
            <a:ext cx="0" cy="228600"/>
          </a:xfrm>
          <a:prstGeom prst="line">
            <a:avLst/>
          </a:prstGeom>
          <a:noFill/>
          <a:ln w="9525">
            <a:solidFill>
              <a:schemeClr val="bg2"/>
            </a:solidFill>
            <a:round/>
            <a:headEnd/>
            <a:tailEnd type="triangle" w="med" len="med"/>
          </a:ln>
        </p:spPr>
        <p:txBody>
          <a:bodyPr/>
          <a:lstStyle/>
          <a:p>
            <a:endParaRPr lang="it-IT"/>
          </a:p>
        </p:txBody>
      </p:sp>
      <p:sp>
        <p:nvSpPr>
          <p:cNvPr id="63498" name="Line 10"/>
          <p:cNvSpPr>
            <a:spLocks noChangeShapeType="1"/>
          </p:cNvSpPr>
          <p:nvPr/>
        </p:nvSpPr>
        <p:spPr bwMode="auto">
          <a:xfrm>
            <a:off x="4576763" y="4597400"/>
            <a:ext cx="609600" cy="0"/>
          </a:xfrm>
          <a:prstGeom prst="line">
            <a:avLst/>
          </a:prstGeom>
          <a:noFill/>
          <a:ln w="9525">
            <a:solidFill>
              <a:schemeClr val="bg2"/>
            </a:solidFill>
            <a:round/>
            <a:headEnd/>
            <a:tailEnd type="triangle" w="med" len="med"/>
          </a:ln>
        </p:spPr>
        <p:txBody>
          <a:bodyPr/>
          <a:lstStyle/>
          <a:p>
            <a:endParaRPr lang="it-IT"/>
          </a:p>
        </p:txBody>
      </p:sp>
      <p:sp>
        <p:nvSpPr>
          <p:cNvPr id="63499" name="Line 11"/>
          <p:cNvSpPr>
            <a:spLocks noChangeShapeType="1"/>
          </p:cNvSpPr>
          <p:nvPr/>
        </p:nvSpPr>
        <p:spPr bwMode="auto">
          <a:xfrm flipV="1">
            <a:off x="3967163" y="3149600"/>
            <a:ext cx="0" cy="228600"/>
          </a:xfrm>
          <a:prstGeom prst="line">
            <a:avLst/>
          </a:prstGeom>
          <a:noFill/>
          <a:ln w="9525">
            <a:solidFill>
              <a:schemeClr val="bg2"/>
            </a:solidFill>
            <a:round/>
            <a:headEnd/>
            <a:tailEnd type="triangle" w="med" len="med"/>
          </a:ln>
        </p:spPr>
        <p:txBody>
          <a:bodyPr/>
          <a:lstStyle/>
          <a:p>
            <a:endParaRPr lang="it-IT"/>
          </a:p>
        </p:txBody>
      </p:sp>
      <p:sp>
        <p:nvSpPr>
          <p:cNvPr id="63500" name="Line 12"/>
          <p:cNvSpPr>
            <a:spLocks noChangeShapeType="1"/>
          </p:cNvSpPr>
          <p:nvPr/>
        </p:nvSpPr>
        <p:spPr bwMode="auto">
          <a:xfrm>
            <a:off x="3662363" y="4064000"/>
            <a:ext cx="0" cy="228600"/>
          </a:xfrm>
          <a:prstGeom prst="line">
            <a:avLst/>
          </a:prstGeom>
          <a:noFill/>
          <a:ln w="9525">
            <a:solidFill>
              <a:schemeClr val="bg2"/>
            </a:solidFill>
            <a:round/>
            <a:headEnd/>
            <a:tailEnd type="triangle" w="med" len="med"/>
          </a:ln>
        </p:spPr>
        <p:txBody>
          <a:bodyPr/>
          <a:lstStyle/>
          <a:p>
            <a:endParaRPr lang="it-IT"/>
          </a:p>
        </p:txBody>
      </p:sp>
      <p:sp>
        <p:nvSpPr>
          <p:cNvPr id="63501" name="Line 13"/>
          <p:cNvSpPr>
            <a:spLocks noChangeShapeType="1"/>
          </p:cNvSpPr>
          <p:nvPr/>
        </p:nvSpPr>
        <p:spPr bwMode="auto">
          <a:xfrm>
            <a:off x="3967163" y="4064000"/>
            <a:ext cx="0" cy="228600"/>
          </a:xfrm>
          <a:prstGeom prst="line">
            <a:avLst/>
          </a:prstGeom>
          <a:noFill/>
          <a:ln w="9525">
            <a:solidFill>
              <a:schemeClr val="bg2"/>
            </a:solidFill>
            <a:round/>
            <a:headEnd/>
            <a:tailEnd type="triangle" w="med" len="med"/>
          </a:ln>
        </p:spPr>
        <p:txBody>
          <a:bodyPr/>
          <a:lstStyle/>
          <a:p>
            <a:endParaRPr lang="it-IT"/>
          </a:p>
        </p:txBody>
      </p:sp>
      <p:sp>
        <p:nvSpPr>
          <p:cNvPr id="63502" name="AutoShape 14"/>
          <p:cNvSpPr>
            <a:spLocks noChangeArrowheads="1"/>
          </p:cNvSpPr>
          <p:nvPr/>
        </p:nvSpPr>
        <p:spPr bwMode="auto">
          <a:xfrm flipH="1" flipV="1">
            <a:off x="6253163" y="4216400"/>
            <a:ext cx="152400" cy="152400"/>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it-IT"/>
          </a:p>
        </p:txBody>
      </p:sp>
      <p:sp>
        <p:nvSpPr>
          <p:cNvPr id="63503" name="Line 15"/>
          <p:cNvSpPr>
            <a:spLocks noChangeShapeType="1"/>
          </p:cNvSpPr>
          <p:nvPr/>
        </p:nvSpPr>
        <p:spPr bwMode="auto">
          <a:xfrm>
            <a:off x="6176963" y="4445000"/>
            <a:ext cx="381000" cy="0"/>
          </a:xfrm>
          <a:prstGeom prst="line">
            <a:avLst/>
          </a:prstGeom>
          <a:noFill/>
          <a:ln w="28575">
            <a:solidFill>
              <a:schemeClr val="accent2"/>
            </a:solidFill>
            <a:round/>
            <a:headEnd/>
            <a:tailEnd/>
          </a:ln>
        </p:spPr>
        <p:txBody>
          <a:bodyPr/>
          <a:lstStyle/>
          <a:p>
            <a:endParaRPr lang="it-IT"/>
          </a:p>
        </p:txBody>
      </p:sp>
      <p:sp>
        <p:nvSpPr>
          <p:cNvPr id="63504" name="Line 16"/>
          <p:cNvSpPr>
            <a:spLocks noChangeShapeType="1"/>
          </p:cNvSpPr>
          <p:nvPr/>
        </p:nvSpPr>
        <p:spPr bwMode="auto">
          <a:xfrm>
            <a:off x="6253163" y="4521200"/>
            <a:ext cx="228600" cy="0"/>
          </a:xfrm>
          <a:prstGeom prst="line">
            <a:avLst/>
          </a:prstGeom>
          <a:noFill/>
          <a:ln w="28575">
            <a:solidFill>
              <a:schemeClr val="accent2"/>
            </a:solidFill>
            <a:round/>
            <a:headEnd/>
            <a:tailEnd/>
          </a:ln>
        </p:spPr>
        <p:txBody>
          <a:bodyPr/>
          <a:lstStyle/>
          <a:p>
            <a:endParaRPr lang="it-IT"/>
          </a:p>
        </p:txBody>
      </p:sp>
      <p:sp>
        <p:nvSpPr>
          <p:cNvPr id="63505" name="Line 17"/>
          <p:cNvSpPr>
            <a:spLocks noChangeShapeType="1"/>
          </p:cNvSpPr>
          <p:nvPr/>
        </p:nvSpPr>
        <p:spPr bwMode="auto">
          <a:xfrm>
            <a:off x="6329363" y="4597400"/>
            <a:ext cx="76200" cy="0"/>
          </a:xfrm>
          <a:prstGeom prst="line">
            <a:avLst/>
          </a:prstGeom>
          <a:noFill/>
          <a:ln w="28575">
            <a:solidFill>
              <a:schemeClr val="accent2"/>
            </a:solidFill>
            <a:round/>
            <a:headEnd/>
            <a:tailEnd/>
          </a:ln>
        </p:spPr>
        <p:txBody>
          <a:bodyPr/>
          <a:lstStyle/>
          <a:p>
            <a:endParaRPr lang="it-IT"/>
          </a:p>
        </p:txBody>
      </p:sp>
      <p:sp>
        <p:nvSpPr>
          <p:cNvPr id="131090" name="Text Box 18"/>
          <p:cNvSpPr txBox="1">
            <a:spLocks noChangeArrowheads="1"/>
          </p:cNvSpPr>
          <p:nvPr/>
        </p:nvSpPr>
        <p:spPr bwMode="auto">
          <a:xfrm>
            <a:off x="2671763" y="3759200"/>
            <a:ext cx="971550" cy="246063"/>
          </a:xfrm>
          <a:prstGeom prst="rect">
            <a:avLst/>
          </a:prstGeom>
          <a:noFill/>
          <a:ln w="9525">
            <a:noFill/>
            <a:miter lim="800000"/>
            <a:headEnd/>
            <a:tailEnd/>
          </a:ln>
          <a:effectLst/>
        </p:spPr>
        <p:txBody>
          <a:bodyPr>
            <a:spAutoFit/>
          </a:bodyPr>
          <a:lstStyle/>
          <a:p>
            <a:pPr>
              <a:defRPr/>
            </a:pPr>
            <a:r>
              <a:rPr lang="it-IT" sz="1000" b="1" dirty="0">
                <a:effectLst>
                  <a:outerShdw blurRad="38100" dist="38100" dir="2700000" algn="tl">
                    <a:srgbClr val="C0C0C0"/>
                  </a:outerShdw>
                </a:effectLst>
                <a:latin typeface="Lucida Sans" pitchFamily="34" charset="0"/>
                <a:cs typeface="+mn-cs"/>
              </a:rPr>
              <a:t>SORGENTE</a:t>
            </a:r>
          </a:p>
        </p:txBody>
      </p:sp>
      <p:sp>
        <p:nvSpPr>
          <p:cNvPr id="131091" name="Text Box 19"/>
          <p:cNvSpPr txBox="1">
            <a:spLocks noChangeArrowheads="1"/>
          </p:cNvSpPr>
          <p:nvPr/>
        </p:nvSpPr>
        <p:spPr bwMode="auto">
          <a:xfrm>
            <a:off x="4500563" y="2997200"/>
            <a:ext cx="1066800" cy="396875"/>
          </a:xfrm>
          <a:prstGeom prst="rect">
            <a:avLst/>
          </a:prstGeom>
          <a:noFill/>
          <a:ln w="9525">
            <a:noFill/>
            <a:miter lim="800000"/>
            <a:headEnd/>
            <a:tailEnd/>
          </a:ln>
          <a:effectLst/>
        </p:spPr>
        <p:txBody>
          <a:bodyPr>
            <a:spAutoFit/>
          </a:bodyPr>
          <a:lstStyle/>
          <a:p>
            <a:pPr>
              <a:defRPr/>
            </a:pPr>
            <a:r>
              <a:rPr lang="it-IT" sz="1000" b="1">
                <a:effectLst>
                  <a:outerShdw blurRad="38100" dist="38100" dir="2700000" algn="tl">
                    <a:srgbClr val="C0C0C0"/>
                  </a:outerShdw>
                </a:effectLst>
                <a:latin typeface="Lucida Sans" pitchFamily="34" charset="0"/>
                <a:cs typeface="+mn-cs"/>
              </a:rPr>
              <a:t>PUNTO DI ESPOSIZIONE</a:t>
            </a:r>
          </a:p>
        </p:txBody>
      </p:sp>
      <p:sp>
        <p:nvSpPr>
          <p:cNvPr id="63508" name="Text Box 20"/>
          <p:cNvSpPr txBox="1">
            <a:spLocks noChangeArrowheads="1"/>
          </p:cNvSpPr>
          <p:nvPr/>
        </p:nvSpPr>
        <p:spPr bwMode="auto">
          <a:xfrm>
            <a:off x="250825" y="4797425"/>
            <a:ext cx="1368425" cy="366713"/>
          </a:xfrm>
          <a:prstGeom prst="rect">
            <a:avLst/>
          </a:prstGeom>
          <a:noFill/>
          <a:ln w="9525" algn="ctr">
            <a:noFill/>
            <a:miter lim="800000"/>
            <a:headEnd/>
            <a:tailEnd/>
          </a:ln>
        </p:spPr>
        <p:txBody>
          <a:bodyPr>
            <a:spAutoFit/>
          </a:bodyPr>
          <a:lstStyle/>
          <a:p>
            <a:r>
              <a:rPr lang="it-IT" b="1">
                <a:solidFill>
                  <a:srgbClr val="006600"/>
                </a:solidFill>
              </a:rPr>
              <a:t>PRO:</a:t>
            </a:r>
          </a:p>
        </p:txBody>
      </p:sp>
      <p:sp>
        <p:nvSpPr>
          <p:cNvPr id="63509" name="Text Box 21"/>
          <p:cNvSpPr txBox="1">
            <a:spLocks noChangeArrowheads="1"/>
          </p:cNvSpPr>
          <p:nvPr/>
        </p:nvSpPr>
        <p:spPr bwMode="auto">
          <a:xfrm>
            <a:off x="7524750" y="4868863"/>
            <a:ext cx="1368425" cy="366712"/>
          </a:xfrm>
          <a:prstGeom prst="rect">
            <a:avLst/>
          </a:prstGeom>
          <a:noFill/>
          <a:ln w="9525" algn="ctr">
            <a:noFill/>
            <a:miter lim="800000"/>
            <a:headEnd/>
            <a:tailEnd/>
          </a:ln>
        </p:spPr>
        <p:txBody>
          <a:bodyPr>
            <a:spAutoFit/>
          </a:bodyPr>
          <a:lstStyle/>
          <a:p>
            <a:pPr algn="ctr"/>
            <a:r>
              <a:rPr lang="it-IT" b="1">
                <a:solidFill>
                  <a:srgbClr val="006600"/>
                </a:solidFill>
              </a:rPr>
              <a:t>CONTRO:</a:t>
            </a:r>
          </a:p>
        </p:txBody>
      </p:sp>
      <p:sp>
        <p:nvSpPr>
          <p:cNvPr id="63510" name="Text Box 22"/>
          <p:cNvSpPr txBox="1">
            <a:spLocks noChangeArrowheads="1"/>
          </p:cNvSpPr>
          <p:nvPr/>
        </p:nvSpPr>
        <p:spPr bwMode="auto">
          <a:xfrm>
            <a:off x="304800" y="5181600"/>
            <a:ext cx="4500563" cy="1200150"/>
          </a:xfrm>
          <a:prstGeom prst="rect">
            <a:avLst/>
          </a:prstGeom>
          <a:solidFill>
            <a:srgbClr val="FFFF00"/>
          </a:solidFill>
          <a:ln w="28575" algn="ctr">
            <a:solidFill>
              <a:schemeClr val="tx1"/>
            </a:solidFill>
            <a:miter lim="800000"/>
            <a:headEnd/>
            <a:tailEnd/>
          </a:ln>
        </p:spPr>
        <p:txBody>
          <a:bodyPr>
            <a:spAutoFit/>
          </a:bodyPr>
          <a:lstStyle/>
          <a:p>
            <a:r>
              <a:rPr lang="it-IT" b="1">
                <a:solidFill>
                  <a:srgbClr val="000000"/>
                </a:solidFill>
              </a:rPr>
              <a:t>Occorre conoscere la sola concentrazione nella sorgente e la posizione dei bersagli.</a:t>
            </a:r>
          </a:p>
          <a:p>
            <a:r>
              <a:rPr lang="it-IT" b="1">
                <a:solidFill>
                  <a:srgbClr val="000000"/>
                </a:solidFill>
              </a:rPr>
              <a:t>Costi di analisi molto ridotti </a:t>
            </a:r>
          </a:p>
        </p:txBody>
      </p:sp>
      <p:sp>
        <p:nvSpPr>
          <p:cNvPr id="63511" name="Text Box 23"/>
          <p:cNvSpPr txBox="1">
            <a:spLocks noChangeArrowheads="1"/>
          </p:cNvSpPr>
          <p:nvPr/>
        </p:nvSpPr>
        <p:spPr bwMode="auto">
          <a:xfrm>
            <a:off x="5486400" y="5257800"/>
            <a:ext cx="3316288" cy="669925"/>
          </a:xfrm>
          <a:prstGeom prst="rect">
            <a:avLst/>
          </a:prstGeom>
          <a:solidFill>
            <a:srgbClr val="FFFF00"/>
          </a:solidFill>
          <a:ln w="28575" algn="ctr">
            <a:solidFill>
              <a:schemeClr val="tx1"/>
            </a:solidFill>
            <a:miter lim="800000"/>
            <a:headEnd/>
            <a:tailEnd/>
          </a:ln>
        </p:spPr>
        <p:txBody>
          <a:bodyPr>
            <a:spAutoFit/>
          </a:bodyPr>
          <a:lstStyle/>
          <a:p>
            <a:r>
              <a:rPr lang="it-IT" b="1">
                <a:solidFill>
                  <a:srgbClr val="000000"/>
                </a:solidFill>
              </a:rPr>
              <a:t>Risultati estremamente conservativi</a:t>
            </a:r>
          </a:p>
        </p:txBody>
      </p:sp>
      <p:grpSp>
        <p:nvGrpSpPr>
          <p:cNvPr id="2" name="Group 24"/>
          <p:cNvGrpSpPr>
            <a:grpSpLocks noChangeAspect="1"/>
          </p:cNvGrpSpPr>
          <p:nvPr/>
        </p:nvGrpSpPr>
        <p:grpSpPr bwMode="auto">
          <a:xfrm>
            <a:off x="2951163" y="2895600"/>
            <a:ext cx="554037" cy="771525"/>
            <a:chOff x="1859" y="1824"/>
            <a:chExt cx="349" cy="486"/>
          </a:xfrm>
        </p:grpSpPr>
        <p:sp>
          <p:nvSpPr>
            <p:cNvPr id="63515" name="AutoShape 25"/>
            <p:cNvSpPr>
              <a:spLocks noChangeAspect="1" noChangeArrowheads="1" noTextEdit="1"/>
            </p:cNvSpPr>
            <p:nvPr/>
          </p:nvSpPr>
          <p:spPr bwMode="auto">
            <a:xfrm>
              <a:off x="1859" y="1824"/>
              <a:ext cx="349" cy="486"/>
            </a:xfrm>
            <a:prstGeom prst="rect">
              <a:avLst/>
            </a:prstGeom>
            <a:noFill/>
            <a:ln w="9525">
              <a:noFill/>
              <a:miter lim="800000"/>
              <a:headEnd/>
              <a:tailEnd/>
            </a:ln>
          </p:spPr>
          <p:txBody>
            <a:bodyPr/>
            <a:lstStyle/>
            <a:p>
              <a:endParaRPr lang="it-IT"/>
            </a:p>
          </p:txBody>
        </p:sp>
        <p:sp>
          <p:nvSpPr>
            <p:cNvPr id="63516" name="Freeform 26"/>
            <p:cNvSpPr>
              <a:spLocks/>
            </p:cNvSpPr>
            <p:nvPr/>
          </p:nvSpPr>
          <p:spPr bwMode="auto">
            <a:xfrm>
              <a:off x="1888" y="1829"/>
              <a:ext cx="318" cy="392"/>
            </a:xfrm>
            <a:custGeom>
              <a:avLst/>
              <a:gdLst>
                <a:gd name="T0" fmla="*/ 0 w 1587"/>
                <a:gd name="T1" fmla="*/ 0 h 1960"/>
                <a:gd name="T2" fmla="*/ 0 w 1587"/>
                <a:gd name="T3" fmla="*/ 0 h 1960"/>
                <a:gd name="T4" fmla="*/ 0 w 1587"/>
                <a:gd name="T5" fmla="*/ 0 h 1960"/>
                <a:gd name="T6" fmla="*/ 0 w 1587"/>
                <a:gd name="T7" fmla="*/ 0 h 1960"/>
                <a:gd name="T8" fmla="*/ 0 w 1587"/>
                <a:gd name="T9" fmla="*/ 0 h 1960"/>
                <a:gd name="T10" fmla="*/ 0 w 1587"/>
                <a:gd name="T11" fmla="*/ 0 h 1960"/>
                <a:gd name="T12" fmla="*/ 0 w 1587"/>
                <a:gd name="T13" fmla="*/ 0 h 1960"/>
                <a:gd name="T14" fmla="*/ 0 w 1587"/>
                <a:gd name="T15" fmla="*/ 0 h 1960"/>
                <a:gd name="T16" fmla="*/ 0 w 1587"/>
                <a:gd name="T17" fmla="*/ 0 h 1960"/>
                <a:gd name="T18" fmla="*/ 0 w 1587"/>
                <a:gd name="T19" fmla="*/ 0 h 1960"/>
                <a:gd name="T20" fmla="*/ 0 w 1587"/>
                <a:gd name="T21" fmla="*/ 0 h 1960"/>
                <a:gd name="T22" fmla="*/ 0 w 1587"/>
                <a:gd name="T23" fmla="*/ 0 h 1960"/>
                <a:gd name="T24" fmla="*/ 0 w 1587"/>
                <a:gd name="T25" fmla="*/ 0 h 1960"/>
                <a:gd name="T26" fmla="*/ 0 w 1587"/>
                <a:gd name="T27" fmla="*/ 0 h 1960"/>
                <a:gd name="T28" fmla="*/ 0 w 1587"/>
                <a:gd name="T29" fmla="*/ 0 h 1960"/>
                <a:gd name="T30" fmla="*/ 0 w 1587"/>
                <a:gd name="T31" fmla="*/ 0 h 1960"/>
                <a:gd name="T32" fmla="*/ 0 w 1587"/>
                <a:gd name="T33" fmla="*/ 0 h 1960"/>
                <a:gd name="T34" fmla="*/ 0 w 1587"/>
                <a:gd name="T35" fmla="*/ 0 h 1960"/>
                <a:gd name="T36" fmla="*/ 0 w 1587"/>
                <a:gd name="T37" fmla="*/ 0 h 1960"/>
                <a:gd name="T38" fmla="*/ 0 w 1587"/>
                <a:gd name="T39" fmla="*/ 0 h 1960"/>
                <a:gd name="T40" fmla="*/ 0 w 1587"/>
                <a:gd name="T41" fmla="*/ 0 h 1960"/>
                <a:gd name="T42" fmla="*/ 0 w 1587"/>
                <a:gd name="T43" fmla="*/ 0 h 1960"/>
                <a:gd name="T44" fmla="*/ 1 w 1587"/>
                <a:gd name="T45" fmla="*/ 0 h 1960"/>
                <a:gd name="T46" fmla="*/ 0 w 1587"/>
                <a:gd name="T47" fmla="*/ 0 h 1960"/>
                <a:gd name="T48" fmla="*/ 0 w 1587"/>
                <a:gd name="T49" fmla="*/ 0 h 1960"/>
                <a:gd name="T50" fmla="*/ 0 w 1587"/>
                <a:gd name="T51" fmla="*/ 0 h 1960"/>
                <a:gd name="T52" fmla="*/ 0 w 1587"/>
                <a:gd name="T53" fmla="*/ 0 h 1960"/>
                <a:gd name="T54" fmla="*/ 0 w 1587"/>
                <a:gd name="T55" fmla="*/ 0 h 1960"/>
                <a:gd name="T56" fmla="*/ 0 w 1587"/>
                <a:gd name="T57" fmla="*/ 0 h 1960"/>
                <a:gd name="T58" fmla="*/ 0 w 1587"/>
                <a:gd name="T59" fmla="*/ 0 h 1960"/>
                <a:gd name="T60" fmla="*/ 0 w 1587"/>
                <a:gd name="T61" fmla="*/ 0 h 1960"/>
                <a:gd name="T62" fmla="*/ 0 w 1587"/>
                <a:gd name="T63" fmla="*/ 0 h 1960"/>
                <a:gd name="T64" fmla="*/ 0 w 1587"/>
                <a:gd name="T65" fmla="*/ 0 h 1960"/>
                <a:gd name="T66" fmla="*/ 0 w 1587"/>
                <a:gd name="T67" fmla="*/ 0 h 1960"/>
                <a:gd name="T68" fmla="*/ 0 w 1587"/>
                <a:gd name="T69" fmla="*/ 0 h 1960"/>
                <a:gd name="T70" fmla="*/ 0 w 1587"/>
                <a:gd name="T71" fmla="*/ 0 h 1960"/>
                <a:gd name="T72" fmla="*/ 0 w 1587"/>
                <a:gd name="T73" fmla="*/ 0 h 1960"/>
                <a:gd name="T74" fmla="*/ 0 w 1587"/>
                <a:gd name="T75" fmla="*/ 1 h 1960"/>
                <a:gd name="T76" fmla="*/ 0 w 1587"/>
                <a:gd name="T77" fmla="*/ 1 h 1960"/>
                <a:gd name="T78" fmla="*/ 0 w 1587"/>
                <a:gd name="T79" fmla="*/ 1 h 1960"/>
                <a:gd name="T80" fmla="*/ 0 w 1587"/>
                <a:gd name="T81" fmla="*/ 1 h 1960"/>
                <a:gd name="T82" fmla="*/ 0 w 1587"/>
                <a:gd name="T83" fmla="*/ 1 h 1960"/>
                <a:gd name="T84" fmla="*/ 0 w 1587"/>
                <a:gd name="T85" fmla="*/ 1 h 1960"/>
                <a:gd name="T86" fmla="*/ 0 w 1587"/>
                <a:gd name="T87" fmla="*/ 1 h 1960"/>
                <a:gd name="T88" fmla="*/ 0 w 1587"/>
                <a:gd name="T89" fmla="*/ 1 h 1960"/>
                <a:gd name="T90" fmla="*/ 0 w 1587"/>
                <a:gd name="T91" fmla="*/ 1 h 1960"/>
                <a:gd name="T92" fmla="*/ 0 w 1587"/>
                <a:gd name="T93" fmla="*/ 1 h 1960"/>
                <a:gd name="T94" fmla="*/ 0 w 1587"/>
                <a:gd name="T95" fmla="*/ 1 h 1960"/>
                <a:gd name="T96" fmla="*/ 0 w 1587"/>
                <a:gd name="T97" fmla="*/ 1 h 1960"/>
                <a:gd name="T98" fmla="*/ 0 w 1587"/>
                <a:gd name="T99" fmla="*/ 1 h 1960"/>
                <a:gd name="T100" fmla="*/ 0 w 1587"/>
                <a:gd name="T101" fmla="*/ 1 h 1960"/>
                <a:gd name="T102" fmla="*/ 0 w 1587"/>
                <a:gd name="T103" fmla="*/ 1 h 19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7"/>
                <a:gd name="T157" fmla="*/ 0 h 1960"/>
                <a:gd name="T158" fmla="*/ 1587 w 1587"/>
                <a:gd name="T159" fmla="*/ 1960 h 19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7" h="1960">
                  <a:moveTo>
                    <a:pt x="0" y="1651"/>
                  </a:moveTo>
                  <a:lnTo>
                    <a:pt x="1" y="1640"/>
                  </a:lnTo>
                  <a:lnTo>
                    <a:pt x="6" y="1609"/>
                  </a:lnTo>
                  <a:lnTo>
                    <a:pt x="13" y="1566"/>
                  </a:lnTo>
                  <a:lnTo>
                    <a:pt x="26" y="1516"/>
                  </a:lnTo>
                  <a:lnTo>
                    <a:pt x="40" y="1463"/>
                  </a:lnTo>
                  <a:lnTo>
                    <a:pt x="59" y="1415"/>
                  </a:lnTo>
                  <a:lnTo>
                    <a:pt x="81" y="1375"/>
                  </a:lnTo>
                  <a:lnTo>
                    <a:pt x="106" y="1350"/>
                  </a:lnTo>
                  <a:lnTo>
                    <a:pt x="135" y="1257"/>
                  </a:lnTo>
                  <a:lnTo>
                    <a:pt x="180" y="1236"/>
                  </a:lnTo>
                  <a:lnTo>
                    <a:pt x="258" y="1016"/>
                  </a:lnTo>
                  <a:lnTo>
                    <a:pt x="436" y="835"/>
                  </a:lnTo>
                  <a:lnTo>
                    <a:pt x="95" y="417"/>
                  </a:lnTo>
                  <a:lnTo>
                    <a:pt x="95" y="410"/>
                  </a:lnTo>
                  <a:lnTo>
                    <a:pt x="97" y="396"/>
                  </a:lnTo>
                  <a:lnTo>
                    <a:pt x="100" y="374"/>
                  </a:lnTo>
                  <a:lnTo>
                    <a:pt x="106" y="345"/>
                  </a:lnTo>
                  <a:lnTo>
                    <a:pt x="115" y="315"/>
                  </a:lnTo>
                  <a:lnTo>
                    <a:pt x="128" y="284"/>
                  </a:lnTo>
                  <a:lnTo>
                    <a:pt x="147" y="256"/>
                  </a:lnTo>
                  <a:lnTo>
                    <a:pt x="170" y="231"/>
                  </a:lnTo>
                  <a:lnTo>
                    <a:pt x="171" y="225"/>
                  </a:lnTo>
                  <a:lnTo>
                    <a:pt x="175" y="209"/>
                  </a:lnTo>
                  <a:lnTo>
                    <a:pt x="182" y="186"/>
                  </a:lnTo>
                  <a:lnTo>
                    <a:pt x="196" y="157"/>
                  </a:lnTo>
                  <a:lnTo>
                    <a:pt x="215" y="125"/>
                  </a:lnTo>
                  <a:lnTo>
                    <a:pt x="242" y="93"/>
                  </a:lnTo>
                  <a:lnTo>
                    <a:pt x="279" y="62"/>
                  </a:lnTo>
                  <a:lnTo>
                    <a:pt x="326" y="36"/>
                  </a:lnTo>
                  <a:lnTo>
                    <a:pt x="352" y="27"/>
                  </a:lnTo>
                  <a:lnTo>
                    <a:pt x="376" y="18"/>
                  </a:lnTo>
                  <a:lnTo>
                    <a:pt x="399" y="11"/>
                  </a:lnTo>
                  <a:lnTo>
                    <a:pt x="423" y="6"/>
                  </a:lnTo>
                  <a:lnTo>
                    <a:pt x="443" y="2"/>
                  </a:lnTo>
                  <a:lnTo>
                    <a:pt x="464" y="0"/>
                  </a:lnTo>
                  <a:lnTo>
                    <a:pt x="483" y="0"/>
                  </a:lnTo>
                  <a:lnTo>
                    <a:pt x="500" y="0"/>
                  </a:lnTo>
                  <a:lnTo>
                    <a:pt x="516" y="2"/>
                  </a:lnTo>
                  <a:lnTo>
                    <a:pt x="530" y="6"/>
                  </a:lnTo>
                  <a:lnTo>
                    <a:pt x="544" y="11"/>
                  </a:lnTo>
                  <a:lnTo>
                    <a:pt x="555" y="17"/>
                  </a:lnTo>
                  <a:lnTo>
                    <a:pt x="564" y="24"/>
                  </a:lnTo>
                  <a:lnTo>
                    <a:pt x="572" y="31"/>
                  </a:lnTo>
                  <a:lnTo>
                    <a:pt x="577" y="41"/>
                  </a:lnTo>
                  <a:lnTo>
                    <a:pt x="581" y="51"/>
                  </a:lnTo>
                  <a:lnTo>
                    <a:pt x="655" y="79"/>
                  </a:lnTo>
                  <a:lnTo>
                    <a:pt x="763" y="417"/>
                  </a:lnTo>
                  <a:lnTo>
                    <a:pt x="767" y="424"/>
                  </a:lnTo>
                  <a:lnTo>
                    <a:pt x="777" y="446"/>
                  </a:lnTo>
                  <a:lnTo>
                    <a:pt x="789" y="479"/>
                  </a:lnTo>
                  <a:lnTo>
                    <a:pt x="800" y="525"/>
                  </a:lnTo>
                  <a:lnTo>
                    <a:pt x="806" y="581"/>
                  </a:lnTo>
                  <a:lnTo>
                    <a:pt x="804" y="645"/>
                  </a:lnTo>
                  <a:lnTo>
                    <a:pt x="790" y="717"/>
                  </a:lnTo>
                  <a:lnTo>
                    <a:pt x="762" y="796"/>
                  </a:lnTo>
                  <a:lnTo>
                    <a:pt x="804" y="846"/>
                  </a:lnTo>
                  <a:lnTo>
                    <a:pt x="956" y="855"/>
                  </a:lnTo>
                  <a:lnTo>
                    <a:pt x="989" y="842"/>
                  </a:lnTo>
                  <a:lnTo>
                    <a:pt x="1060" y="807"/>
                  </a:lnTo>
                  <a:lnTo>
                    <a:pt x="1236" y="636"/>
                  </a:lnTo>
                  <a:lnTo>
                    <a:pt x="1268" y="565"/>
                  </a:lnTo>
                  <a:lnTo>
                    <a:pt x="1269" y="558"/>
                  </a:lnTo>
                  <a:lnTo>
                    <a:pt x="1271" y="539"/>
                  </a:lnTo>
                  <a:lnTo>
                    <a:pt x="1269" y="516"/>
                  </a:lnTo>
                  <a:lnTo>
                    <a:pt x="1264" y="495"/>
                  </a:lnTo>
                  <a:lnTo>
                    <a:pt x="1255" y="472"/>
                  </a:lnTo>
                  <a:lnTo>
                    <a:pt x="1245" y="444"/>
                  </a:lnTo>
                  <a:lnTo>
                    <a:pt x="1241" y="413"/>
                  </a:lnTo>
                  <a:lnTo>
                    <a:pt x="1247" y="385"/>
                  </a:lnTo>
                  <a:lnTo>
                    <a:pt x="1255" y="370"/>
                  </a:lnTo>
                  <a:lnTo>
                    <a:pt x="1264" y="355"/>
                  </a:lnTo>
                  <a:lnTo>
                    <a:pt x="1274" y="338"/>
                  </a:lnTo>
                  <a:lnTo>
                    <a:pt x="1284" y="321"/>
                  </a:lnTo>
                  <a:lnTo>
                    <a:pt x="1293" y="304"/>
                  </a:lnTo>
                  <a:lnTo>
                    <a:pt x="1299" y="287"/>
                  </a:lnTo>
                  <a:lnTo>
                    <a:pt x="1301" y="272"/>
                  </a:lnTo>
                  <a:lnTo>
                    <a:pt x="1300" y="257"/>
                  </a:lnTo>
                  <a:lnTo>
                    <a:pt x="1293" y="229"/>
                  </a:lnTo>
                  <a:lnTo>
                    <a:pt x="1289" y="203"/>
                  </a:lnTo>
                  <a:lnTo>
                    <a:pt x="1290" y="184"/>
                  </a:lnTo>
                  <a:lnTo>
                    <a:pt x="1299" y="176"/>
                  </a:lnTo>
                  <a:lnTo>
                    <a:pt x="1306" y="180"/>
                  </a:lnTo>
                  <a:lnTo>
                    <a:pt x="1315" y="188"/>
                  </a:lnTo>
                  <a:lnTo>
                    <a:pt x="1322" y="202"/>
                  </a:lnTo>
                  <a:lnTo>
                    <a:pt x="1329" y="217"/>
                  </a:lnTo>
                  <a:lnTo>
                    <a:pt x="1336" y="233"/>
                  </a:lnTo>
                  <a:lnTo>
                    <a:pt x="1340" y="250"/>
                  </a:lnTo>
                  <a:lnTo>
                    <a:pt x="1343" y="264"/>
                  </a:lnTo>
                  <a:lnTo>
                    <a:pt x="1343" y="278"/>
                  </a:lnTo>
                  <a:lnTo>
                    <a:pt x="1338" y="300"/>
                  </a:lnTo>
                  <a:lnTo>
                    <a:pt x="1331" y="318"/>
                  </a:lnTo>
                  <a:lnTo>
                    <a:pt x="1325" y="331"/>
                  </a:lnTo>
                  <a:lnTo>
                    <a:pt x="1322" y="336"/>
                  </a:lnTo>
                  <a:lnTo>
                    <a:pt x="1323" y="334"/>
                  </a:lnTo>
                  <a:lnTo>
                    <a:pt x="1328" y="330"/>
                  </a:lnTo>
                  <a:lnTo>
                    <a:pt x="1336" y="323"/>
                  </a:lnTo>
                  <a:lnTo>
                    <a:pt x="1344" y="315"/>
                  </a:lnTo>
                  <a:lnTo>
                    <a:pt x="1355" y="304"/>
                  </a:lnTo>
                  <a:lnTo>
                    <a:pt x="1369" y="291"/>
                  </a:lnTo>
                  <a:lnTo>
                    <a:pt x="1383" y="278"/>
                  </a:lnTo>
                  <a:lnTo>
                    <a:pt x="1399" y="263"/>
                  </a:lnTo>
                  <a:lnTo>
                    <a:pt x="1415" y="249"/>
                  </a:lnTo>
                  <a:lnTo>
                    <a:pt x="1432" y="234"/>
                  </a:lnTo>
                  <a:lnTo>
                    <a:pt x="1449" y="219"/>
                  </a:lnTo>
                  <a:lnTo>
                    <a:pt x="1467" y="204"/>
                  </a:lnTo>
                  <a:lnTo>
                    <a:pt x="1484" y="191"/>
                  </a:lnTo>
                  <a:lnTo>
                    <a:pt x="1500" y="179"/>
                  </a:lnTo>
                  <a:lnTo>
                    <a:pt x="1516" y="168"/>
                  </a:lnTo>
                  <a:lnTo>
                    <a:pt x="1530" y="158"/>
                  </a:lnTo>
                  <a:lnTo>
                    <a:pt x="1539" y="174"/>
                  </a:lnTo>
                  <a:lnTo>
                    <a:pt x="1573" y="171"/>
                  </a:lnTo>
                  <a:lnTo>
                    <a:pt x="1577" y="171"/>
                  </a:lnTo>
                  <a:lnTo>
                    <a:pt x="1584" y="175"/>
                  </a:lnTo>
                  <a:lnTo>
                    <a:pt x="1587" y="185"/>
                  </a:lnTo>
                  <a:lnTo>
                    <a:pt x="1581" y="203"/>
                  </a:lnTo>
                  <a:lnTo>
                    <a:pt x="1572" y="215"/>
                  </a:lnTo>
                  <a:lnTo>
                    <a:pt x="1563" y="226"/>
                  </a:lnTo>
                  <a:lnTo>
                    <a:pt x="1552" y="238"/>
                  </a:lnTo>
                  <a:lnTo>
                    <a:pt x="1541" y="250"/>
                  </a:lnTo>
                  <a:lnTo>
                    <a:pt x="1532" y="263"/>
                  </a:lnTo>
                  <a:lnTo>
                    <a:pt x="1524" y="277"/>
                  </a:lnTo>
                  <a:lnTo>
                    <a:pt x="1519" y="293"/>
                  </a:lnTo>
                  <a:lnTo>
                    <a:pt x="1517" y="310"/>
                  </a:lnTo>
                  <a:lnTo>
                    <a:pt x="1517" y="328"/>
                  </a:lnTo>
                  <a:lnTo>
                    <a:pt x="1516" y="345"/>
                  </a:lnTo>
                  <a:lnTo>
                    <a:pt x="1513" y="363"/>
                  </a:lnTo>
                  <a:lnTo>
                    <a:pt x="1508" y="379"/>
                  </a:lnTo>
                  <a:lnTo>
                    <a:pt x="1503" y="393"/>
                  </a:lnTo>
                  <a:lnTo>
                    <a:pt x="1496" y="407"/>
                  </a:lnTo>
                  <a:lnTo>
                    <a:pt x="1486" y="419"/>
                  </a:lnTo>
                  <a:lnTo>
                    <a:pt x="1474" y="430"/>
                  </a:lnTo>
                  <a:lnTo>
                    <a:pt x="1459" y="445"/>
                  </a:lnTo>
                  <a:lnTo>
                    <a:pt x="1441" y="466"/>
                  </a:lnTo>
                  <a:lnTo>
                    <a:pt x="1421" y="491"/>
                  </a:lnTo>
                  <a:lnTo>
                    <a:pt x="1400" y="521"/>
                  </a:lnTo>
                  <a:lnTo>
                    <a:pt x="1381" y="550"/>
                  </a:lnTo>
                  <a:lnTo>
                    <a:pt x="1362" y="579"/>
                  </a:lnTo>
                  <a:lnTo>
                    <a:pt x="1347" y="604"/>
                  </a:lnTo>
                  <a:lnTo>
                    <a:pt x="1336" y="626"/>
                  </a:lnTo>
                  <a:lnTo>
                    <a:pt x="1347" y="672"/>
                  </a:lnTo>
                  <a:lnTo>
                    <a:pt x="1371" y="737"/>
                  </a:lnTo>
                  <a:lnTo>
                    <a:pt x="1328" y="796"/>
                  </a:lnTo>
                  <a:lnTo>
                    <a:pt x="1326" y="798"/>
                  </a:lnTo>
                  <a:lnTo>
                    <a:pt x="1320" y="805"/>
                  </a:lnTo>
                  <a:lnTo>
                    <a:pt x="1310" y="818"/>
                  </a:lnTo>
                  <a:lnTo>
                    <a:pt x="1296" y="832"/>
                  </a:lnTo>
                  <a:lnTo>
                    <a:pt x="1279" y="851"/>
                  </a:lnTo>
                  <a:lnTo>
                    <a:pt x="1261" y="870"/>
                  </a:lnTo>
                  <a:lnTo>
                    <a:pt x="1241" y="893"/>
                  </a:lnTo>
                  <a:lnTo>
                    <a:pt x="1220" y="915"/>
                  </a:lnTo>
                  <a:lnTo>
                    <a:pt x="1197" y="937"/>
                  </a:lnTo>
                  <a:lnTo>
                    <a:pt x="1175" y="959"/>
                  </a:lnTo>
                  <a:lnTo>
                    <a:pt x="1153" y="981"/>
                  </a:lnTo>
                  <a:lnTo>
                    <a:pt x="1132" y="999"/>
                  </a:lnTo>
                  <a:lnTo>
                    <a:pt x="1111" y="1016"/>
                  </a:lnTo>
                  <a:lnTo>
                    <a:pt x="1093" y="1030"/>
                  </a:lnTo>
                  <a:lnTo>
                    <a:pt x="1077" y="1040"/>
                  </a:lnTo>
                  <a:lnTo>
                    <a:pt x="1063" y="1045"/>
                  </a:lnTo>
                  <a:lnTo>
                    <a:pt x="1050" y="1047"/>
                  </a:lnTo>
                  <a:lnTo>
                    <a:pt x="1034" y="1050"/>
                  </a:lnTo>
                  <a:lnTo>
                    <a:pt x="1016" y="1051"/>
                  </a:lnTo>
                  <a:lnTo>
                    <a:pt x="996" y="1052"/>
                  </a:lnTo>
                  <a:lnTo>
                    <a:pt x="976" y="1053"/>
                  </a:lnTo>
                  <a:lnTo>
                    <a:pt x="956" y="1054"/>
                  </a:lnTo>
                  <a:lnTo>
                    <a:pt x="934" y="1056"/>
                  </a:lnTo>
                  <a:lnTo>
                    <a:pt x="913" y="1057"/>
                  </a:lnTo>
                  <a:lnTo>
                    <a:pt x="893" y="1057"/>
                  </a:lnTo>
                  <a:lnTo>
                    <a:pt x="874" y="1057"/>
                  </a:lnTo>
                  <a:lnTo>
                    <a:pt x="856" y="1058"/>
                  </a:lnTo>
                  <a:lnTo>
                    <a:pt x="842" y="1058"/>
                  </a:lnTo>
                  <a:lnTo>
                    <a:pt x="828" y="1058"/>
                  </a:lnTo>
                  <a:lnTo>
                    <a:pt x="820" y="1058"/>
                  </a:lnTo>
                  <a:lnTo>
                    <a:pt x="814" y="1058"/>
                  </a:lnTo>
                  <a:lnTo>
                    <a:pt x="811" y="1058"/>
                  </a:lnTo>
                  <a:lnTo>
                    <a:pt x="809" y="1067"/>
                  </a:lnTo>
                  <a:lnTo>
                    <a:pt x="804" y="1091"/>
                  </a:lnTo>
                  <a:lnTo>
                    <a:pt x="794" y="1127"/>
                  </a:lnTo>
                  <a:lnTo>
                    <a:pt x="780" y="1171"/>
                  </a:lnTo>
                  <a:lnTo>
                    <a:pt x="763" y="1219"/>
                  </a:lnTo>
                  <a:lnTo>
                    <a:pt x="741" y="1267"/>
                  </a:lnTo>
                  <a:lnTo>
                    <a:pt x="714" y="1312"/>
                  </a:lnTo>
                  <a:lnTo>
                    <a:pt x="684" y="1350"/>
                  </a:lnTo>
                  <a:lnTo>
                    <a:pt x="700" y="1386"/>
                  </a:lnTo>
                  <a:lnTo>
                    <a:pt x="719" y="1425"/>
                  </a:lnTo>
                  <a:lnTo>
                    <a:pt x="744" y="1464"/>
                  </a:lnTo>
                  <a:lnTo>
                    <a:pt x="768" y="1505"/>
                  </a:lnTo>
                  <a:lnTo>
                    <a:pt x="793" y="1541"/>
                  </a:lnTo>
                  <a:lnTo>
                    <a:pt x="812" y="1575"/>
                  </a:lnTo>
                  <a:lnTo>
                    <a:pt x="828" y="1600"/>
                  </a:lnTo>
                  <a:lnTo>
                    <a:pt x="836" y="1619"/>
                  </a:lnTo>
                  <a:lnTo>
                    <a:pt x="839" y="1630"/>
                  </a:lnTo>
                  <a:lnTo>
                    <a:pt x="843" y="1640"/>
                  </a:lnTo>
                  <a:lnTo>
                    <a:pt x="847" y="1646"/>
                  </a:lnTo>
                  <a:lnTo>
                    <a:pt x="851" y="1652"/>
                  </a:lnTo>
                  <a:lnTo>
                    <a:pt x="856" y="1659"/>
                  </a:lnTo>
                  <a:lnTo>
                    <a:pt x="861" y="1667"/>
                  </a:lnTo>
                  <a:lnTo>
                    <a:pt x="867" y="1676"/>
                  </a:lnTo>
                  <a:lnTo>
                    <a:pt x="875" y="1690"/>
                  </a:lnTo>
                  <a:lnTo>
                    <a:pt x="885" y="1708"/>
                  </a:lnTo>
                  <a:lnTo>
                    <a:pt x="898" y="1732"/>
                  </a:lnTo>
                  <a:lnTo>
                    <a:pt x="915" y="1757"/>
                  </a:lnTo>
                  <a:lnTo>
                    <a:pt x="935" y="1786"/>
                  </a:lnTo>
                  <a:lnTo>
                    <a:pt x="954" y="1813"/>
                  </a:lnTo>
                  <a:lnTo>
                    <a:pt x="975" y="1837"/>
                  </a:lnTo>
                  <a:lnTo>
                    <a:pt x="994" y="1857"/>
                  </a:lnTo>
                  <a:lnTo>
                    <a:pt x="1010" y="1871"/>
                  </a:lnTo>
                  <a:lnTo>
                    <a:pt x="1026" y="1882"/>
                  </a:lnTo>
                  <a:lnTo>
                    <a:pt x="1041" y="1895"/>
                  </a:lnTo>
                  <a:lnTo>
                    <a:pt x="1057" y="1906"/>
                  </a:lnTo>
                  <a:lnTo>
                    <a:pt x="1072" y="1918"/>
                  </a:lnTo>
                  <a:lnTo>
                    <a:pt x="1084" y="1929"/>
                  </a:lnTo>
                  <a:lnTo>
                    <a:pt x="1092" y="1939"/>
                  </a:lnTo>
                  <a:lnTo>
                    <a:pt x="1095" y="1947"/>
                  </a:lnTo>
                  <a:lnTo>
                    <a:pt x="1092" y="1954"/>
                  </a:lnTo>
                  <a:lnTo>
                    <a:pt x="1083" y="1957"/>
                  </a:lnTo>
                  <a:lnTo>
                    <a:pt x="1073" y="1960"/>
                  </a:lnTo>
                  <a:lnTo>
                    <a:pt x="1060" y="1960"/>
                  </a:lnTo>
                  <a:lnTo>
                    <a:pt x="1045" y="1955"/>
                  </a:lnTo>
                  <a:lnTo>
                    <a:pt x="1027" y="1946"/>
                  </a:lnTo>
                  <a:lnTo>
                    <a:pt x="1006" y="1933"/>
                  </a:lnTo>
                  <a:lnTo>
                    <a:pt x="983" y="1912"/>
                  </a:lnTo>
                  <a:lnTo>
                    <a:pt x="957" y="1885"/>
                  </a:lnTo>
                  <a:lnTo>
                    <a:pt x="956" y="1897"/>
                  </a:lnTo>
                  <a:lnTo>
                    <a:pt x="952" y="1911"/>
                  </a:lnTo>
                  <a:lnTo>
                    <a:pt x="947" y="1924"/>
                  </a:lnTo>
                  <a:lnTo>
                    <a:pt x="941" y="1936"/>
                  </a:lnTo>
                  <a:lnTo>
                    <a:pt x="932" y="1945"/>
                  </a:lnTo>
                  <a:lnTo>
                    <a:pt x="924" y="1950"/>
                  </a:lnTo>
                  <a:lnTo>
                    <a:pt x="913" y="1947"/>
                  </a:lnTo>
                  <a:lnTo>
                    <a:pt x="903" y="1936"/>
                  </a:lnTo>
                  <a:lnTo>
                    <a:pt x="893" y="1944"/>
                  </a:lnTo>
                  <a:lnTo>
                    <a:pt x="883" y="1947"/>
                  </a:lnTo>
                  <a:lnTo>
                    <a:pt x="871" y="1947"/>
                  </a:lnTo>
                  <a:lnTo>
                    <a:pt x="860" y="1945"/>
                  </a:lnTo>
                  <a:lnTo>
                    <a:pt x="849" y="1939"/>
                  </a:lnTo>
                  <a:lnTo>
                    <a:pt x="840" y="1932"/>
                  </a:lnTo>
                  <a:lnTo>
                    <a:pt x="836" y="1922"/>
                  </a:lnTo>
                  <a:lnTo>
                    <a:pt x="833" y="1911"/>
                  </a:lnTo>
                  <a:lnTo>
                    <a:pt x="825" y="1918"/>
                  </a:lnTo>
                  <a:lnTo>
                    <a:pt x="817" y="1920"/>
                  </a:lnTo>
                  <a:lnTo>
                    <a:pt x="810" y="1919"/>
                  </a:lnTo>
                  <a:lnTo>
                    <a:pt x="802" y="1913"/>
                  </a:lnTo>
                  <a:lnTo>
                    <a:pt x="798" y="1906"/>
                  </a:lnTo>
                  <a:lnTo>
                    <a:pt x="794" y="1896"/>
                  </a:lnTo>
                  <a:lnTo>
                    <a:pt x="793" y="1886"/>
                  </a:lnTo>
                  <a:lnTo>
                    <a:pt x="794" y="1875"/>
                  </a:lnTo>
                  <a:lnTo>
                    <a:pt x="782" y="1878"/>
                  </a:lnTo>
                  <a:lnTo>
                    <a:pt x="769" y="1874"/>
                  </a:lnTo>
                  <a:lnTo>
                    <a:pt x="760" y="1866"/>
                  </a:lnTo>
                  <a:lnTo>
                    <a:pt x="752" y="1855"/>
                  </a:lnTo>
                  <a:lnTo>
                    <a:pt x="749" y="1843"/>
                  </a:lnTo>
                  <a:lnTo>
                    <a:pt x="752" y="1831"/>
                  </a:lnTo>
                  <a:lnTo>
                    <a:pt x="763" y="1819"/>
                  </a:lnTo>
                  <a:lnTo>
                    <a:pt x="783" y="1808"/>
                  </a:lnTo>
                  <a:lnTo>
                    <a:pt x="771" y="1784"/>
                  </a:lnTo>
                  <a:lnTo>
                    <a:pt x="761" y="1760"/>
                  </a:lnTo>
                  <a:lnTo>
                    <a:pt x="760" y="1734"/>
                  </a:lnTo>
                  <a:lnTo>
                    <a:pt x="768" y="1705"/>
                  </a:lnTo>
                  <a:lnTo>
                    <a:pt x="704" y="1712"/>
                  </a:lnTo>
                  <a:lnTo>
                    <a:pt x="669" y="1662"/>
                  </a:lnTo>
                  <a:lnTo>
                    <a:pt x="510" y="1459"/>
                  </a:lnTo>
                  <a:lnTo>
                    <a:pt x="206" y="1725"/>
                  </a:lnTo>
                  <a:lnTo>
                    <a:pt x="0" y="1651"/>
                  </a:lnTo>
                  <a:close/>
                </a:path>
              </a:pathLst>
            </a:custGeom>
            <a:solidFill>
              <a:srgbClr val="FFFFFF"/>
            </a:solidFill>
            <a:ln w="9525">
              <a:noFill/>
              <a:round/>
              <a:headEnd/>
              <a:tailEnd/>
            </a:ln>
          </p:spPr>
          <p:txBody>
            <a:bodyPr/>
            <a:lstStyle/>
            <a:p>
              <a:endParaRPr lang="it-IT"/>
            </a:p>
          </p:txBody>
        </p:sp>
        <p:sp>
          <p:nvSpPr>
            <p:cNvPr id="63517" name="Freeform 27"/>
            <p:cNvSpPr>
              <a:spLocks/>
            </p:cNvSpPr>
            <p:nvPr/>
          </p:nvSpPr>
          <p:spPr bwMode="auto">
            <a:xfrm>
              <a:off x="1860" y="1825"/>
              <a:ext cx="299" cy="484"/>
            </a:xfrm>
            <a:custGeom>
              <a:avLst/>
              <a:gdLst>
                <a:gd name="T0" fmla="*/ 0 w 1495"/>
                <a:gd name="T1" fmla="*/ 0 h 2419"/>
                <a:gd name="T2" fmla="*/ 0 w 1495"/>
                <a:gd name="T3" fmla="*/ 0 h 2419"/>
                <a:gd name="T4" fmla="*/ 0 w 1495"/>
                <a:gd name="T5" fmla="*/ 0 h 2419"/>
                <a:gd name="T6" fmla="*/ 0 w 1495"/>
                <a:gd name="T7" fmla="*/ 0 h 2419"/>
                <a:gd name="T8" fmla="*/ 0 w 1495"/>
                <a:gd name="T9" fmla="*/ 0 h 2419"/>
                <a:gd name="T10" fmla="*/ 0 w 1495"/>
                <a:gd name="T11" fmla="*/ 0 h 2419"/>
                <a:gd name="T12" fmla="*/ 0 w 1495"/>
                <a:gd name="T13" fmla="*/ 0 h 2419"/>
                <a:gd name="T14" fmla="*/ 0 w 1495"/>
                <a:gd name="T15" fmla="*/ 1 h 2419"/>
                <a:gd name="T16" fmla="*/ 0 w 1495"/>
                <a:gd name="T17" fmla="*/ 0 h 2419"/>
                <a:gd name="T18" fmla="*/ 0 w 1495"/>
                <a:gd name="T19" fmla="*/ 0 h 2419"/>
                <a:gd name="T20" fmla="*/ 0 w 1495"/>
                <a:gd name="T21" fmla="*/ 0 h 2419"/>
                <a:gd name="T22" fmla="*/ 0 w 1495"/>
                <a:gd name="T23" fmla="*/ 0 h 2419"/>
                <a:gd name="T24" fmla="*/ 0 w 1495"/>
                <a:gd name="T25" fmla="*/ 1 h 2419"/>
                <a:gd name="T26" fmla="*/ 0 w 1495"/>
                <a:gd name="T27" fmla="*/ 0 h 2419"/>
                <a:gd name="T28" fmla="*/ 0 w 1495"/>
                <a:gd name="T29" fmla="*/ 0 h 2419"/>
                <a:gd name="T30" fmla="*/ 0 w 1495"/>
                <a:gd name="T31" fmla="*/ 0 h 2419"/>
                <a:gd name="T32" fmla="*/ 0 w 1495"/>
                <a:gd name="T33" fmla="*/ 0 h 2419"/>
                <a:gd name="T34" fmla="*/ 0 w 1495"/>
                <a:gd name="T35" fmla="*/ 0 h 2419"/>
                <a:gd name="T36" fmla="*/ 0 w 1495"/>
                <a:gd name="T37" fmla="*/ 0 h 2419"/>
                <a:gd name="T38" fmla="*/ 0 w 1495"/>
                <a:gd name="T39" fmla="*/ 0 h 2419"/>
                <a:gd name="T40" fmla="*/ 0 w 1495"/>
                <a:gd name="T41" fmla="*/ 0 h 2419"/>
                <a:gd name="T42" fmla="*/ 0 w 1495"/>
                <a:gd name="T43" fmla="*/ 0 h 2419"/>
                <a:gd name="T44" fmla="*/ 0 w 1495"/>
                <a:gd name="T45" fmla="*/ 0 h 2419"/>
                <a:gd name="T46" fmla="*/ 0 w 1495"/>
                <a:gd name="T47" fmla="*/ 0 h 2419"/>
                <a:gd name="T48" fmla="*/ 0 w 1495"/>
                <a:gd name="T49" fmla="*/ 0 h 2419"/>
                <a:gd name="T50" fmla="*/ 0 w 1495"/>
                <a:gd name="T51" fmla="*/ 0 h 2419"/>
                <a:gd name="T52" fmla="*/ 0 w 1495"/>
                <a:gd name="T53" fmla="*/ 0 h 2419"/>
                <a:gd name="T54" fmla="*/ 0 w 1495"/>
                <a:gd name="T55" fmla="*/ 0 h 2419"/>
                <a:gd name="T56" fmla="*/ 0 w 1495"/>
                <a:gd name="T57" fmla="*/ 1 h 2419"/>
                <a:gd name="T58" fmla="*/ 0 w 1495"/>
                <a:gd name="T59" fmla="*/ 1 h 2419"/>
                <a:gd name="T60" fmla="*/ 0 w 1495"/>
                <a:gd name="T61" fmla="*/ 1 h 2419"/>
                <a:gd name="T62" fmla="*/ 0 w 1495"/>
                <a:gd name="T63" fmla="*/ 1 h 2419"/>
                <a:gd name="T64" fmla="*/ 0 w 1495"/>
                <a:gd name="T65" fmla="*/ 1 h 2419"/>
                <a:gd name="T66" fmla="*/ 0 w 1495"/>
                <a:gd name="T67" fmla="*/ 1 h 2419"/>
                <a:gd name="T68" fmla="*/ 0 w 1495"/>
                <a:gd name="T69" fmla="*/ 1 h 2419"/>
                <a:gd name="T70" fmla="*/ 0 w 1495"/>
                <a:gd name="T71" fmla="*/ 1 h 2419"/>
                <a:gd name="T72" fmla="*/ 0 w 1495"/>
                <a:gd name="T73" fmla="*/ 1 h 2419"/>
                <a:gd name="T74" fmla="*/ 0 w 1495"/>
                <a:gd name="T75" fmla="*/ 1 h 2419"/>
                <a:gd name="T76" fmla="*/ 0 w 1495"/>
                <a:gd name="T77" fmla="*/ 1 h 2419"/>
                <a:gd name="T78" fmla="*/ 0 w 1495"/>
                <a:gd name="T79" fmla="*/ 1 h 2419"/>
                <a:gd name="T80" fmla="*/ 0 w 1495"/>
                <a:gd name="T81" fmla="*/ 0 h 2419"/>
                <a:gd name="T82" fmla="*/ 0 w 1495"/>
                <a:gd name="T83" fmla="*/ 1 h 2419"/>
                <a:gd name="T84" fmla="*/ 0 w 1495"/>
                <a:gd name="T85" fmla="*/ 1 h 2419"/>
                <a:gd name="T86" fmla="*/ 0 w 1495"/>
                <a:gd name="T87" fmla="*/ 1 h 2419"/>
                <a:gd name="T88" fmla="*/ 0 w 1495"/>
                <a:gd name="T89" fmla="*/ 1 h 2419"/>
                <a:gd name="T90" fmla="*/ 0 w 1495"/>
                <a:gd name="T91" fmla="*/ 1 h 2419"/>
                <a:gd name="T92" fmla="*/ 0 w 1495"/>
                <a:gd name="T93" fmla="*/ 1 h 2419"/>
                <a:gd name="T94" fmla="*/ 0 w 1495"/>
                <a:gd name="T95" fmla="*/ 1 h 2419"/>
                <a:gd name="T96" fmla="*/ 0 w 1495"/>
                <a:gd name="T97" fmla="*/ 0 h 2419"/>
                <a:gd name="T98" fmla="*/ 0 w 1495"/>
                <a:gd name="T99" fmla="*/ 0 h 2419"/>
                <a:gd name="T100" fmla="*/ 0 w 1495"/>
                <a:gd name="T101" fmla="*/ 0 h 2419"/>
                <a:gd name="T102" fmla="*/ 0 w 1495"/>
                <a:gd name="T103" fmla="*/ 0 h 2419"/>
                <a:gd name="T104" fmla="*/ 0 w 1495"/>
                <a:gd name="T105" fmla="*/ 0 h 2419"/>
                <a:gd name="T106" fmla="*/ 0 w 1495"/>
                <a:gd name="T107" fmla="*/ 0 h 2419"/>
                <a:gd name="T108" fmla="*/ 0 w 1495"/>
                <a:gd name="T109" fmla="*/ 0 h 2419"/>
                <a:gd name="T110" fmla="*/ 0 w 1495"/>
                <a:gd name="T111" fmla="*/ 0 h 2419"/>
                <a:gd name="T112" fmla="*/ 0 w 1495"/>
                <a:gd name="T113" fmla="*/ 0 h 2419"/>
                <a:gd name="T114" fmla="*/ 0 w 1495"/>
                <a:gd name="T115" fmla="*/ 0 h 2419"/>
                <a:gd name="T116" fmla="*/ 0 w 1495"/>
                <a:gd name="T117" fmla="*/ 0 h 2419"/>
                <a:gd name="T118" fmla="*/ 0 w 1495"/>
                <a:gd name="T119" fmla="*/ 0 h 2419"/>
                <a:gd name="T120" fmla="*/ 0 w 1495"/>
                <a:gd name="T121" fmla="*/ 0 h 2419"/>
                <a:gd name="T122" fmla="*/ 0 w 1495"/>
                <a:gd name="T123" fmla="*/ 0 h 2419"/>
                <a:gd name="T124" fmla="*/ 0 w 1495"/>
                <a:gd name="T125" fmla="*/ 0 h 24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95"/>
                <a:gd name="T190" fmla="*/ 0 h 2419"/>
                <a:gd name="T191" fmla="*/ 1495 w 1495"/>
                <a:gd name="T192" fmla="*/ 2419 h 24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95" h="2419">
                  <a:moveTo>
                    <a:pt x="730" y="59"/>
                  </a:moveTo>
                  <a:lnTo>
                    <a:pt x="735" y="63"/>
                  </a:lnTo>
                  <a:lnTo>
                    <a:pt x="741" y="65"/>
                  </a:lnTo>
                  <a:lnTo>
                    <a:pt x="747" y="68"/>
                  </a:lnTo>
                  <a:lnTo>
                    <a:pt x="754" y="69"/>
                  </a:lnTo>
                  <a:lnTo>
                    <a:pt x="761" y="70"/>
                  </a:lnTo>
                  <a:lnTo>
                    <a:pt x="767" y="72"/>
                  </a:lnTo>
                  <a:lnTo>
                    <a:pt x="774" y="73"/>
                  </a:lnTo>
                  <a:lnTo>
                    <a:pt x="780" y="75"/>
                  </a:lnTo>
                  <a:lnTo>
                    <a:pt x="788" y="83"/>
                  </a:lnTo>
                  <a:lnTo>
                    <a:pt x="795" y="90"/>
                  </a:lnTo>
                  <a:lnTo>
                    <a:pt x="804" y="98"/>
                  </a:lnTo>
                  <a:lnTo>
                    <a:pt x="811" y="107"/>
                  </a:lnTo>
                  <a:lnTo>
                    <a:pt x="818" y="117"/>
                  </a:lnTo>
                  <a:lnTo>
                    <a:pt x="825" y="127"/>
                  </a:lnTo>
                  <a:lnTo>
                    <a:pt x="827" y="138"/>
                  </a:lnTo>
                  <a:lnTo>
                    <a:pt x="827" y="149"/>
                  </a:lnTo>
                  <a:lnTo>
                    <a:pt x="834" y="164"/>
                  </a:lnTo>
                  <a:lnTo>
                    <a:pt x="839" y="178"/>
                  </a:lnTo>
                  <a:lnTo>
                    <a:pt x="842" y="195"/>
                  </a:lnTo>
                  <a:lnTo>
                    <a:pt x="845" y="211"/>
                  </a:lnTo>
                  <a:lnTo>
                    <a:pt x="854" y="240"/>
                  </a:lnTo>
                  <a:lnTo>
                    <a:pt x="859" y="269"/>
                  </a:lnTo>
                  <a:lnTo>
                    <a:pt x="864" y="297"/>
                  </a:lnTo>
                  <a:lnTo>
                    <a:pt x="877" y="321"/>
                  </a:lnTo>
                  <a:lnTo>
                    <a:pt x="885" y="350"/>
                  </a:lnTo>
                  <a:lnTo>
                    <a:pt x="891" y="378"/>
                  </a:lnTo>
                  <a:lnTo>
                    <a:pt x="897" y="405"/>
                  </a:lnTo>
                  <a:lnTo>
                    <a:pt x="904" y="435"/>
                  </a:lnTo>
                  <a:lnTo>
                    <a:pt x="910" y="441"/>
                  </a:lnTo>
                  <a:lnTo>
                    <a:pt x="917" y="447"/>
                  </a:lnTo>
                  <a:lnTo>
                    <a:pt x="921" y="454"/>
                  </a:lnTo>
                  <a:lnTo>
                    <a:pt x="928" y="464"/>
                  </a:lnTo>
                  <a:lnTo>
                    <a:pt x="932" y="474"/>
                  </a:lnTo>
                  <a:lnTo>
                    <a:pt x="936" y="486"/>
                  </a:lnTo>
                  <a:lnTo>
                    <a:pt x="940" y="500"/>
                  </a:lnTo>
                  <a:lnTo>
                    <a:pt x="943" y="514"/>
                  </a:lnTo>
                  <a:lnTo>
                    <a:pt x="947" y="549"/>
                  </a:lnTo>
                  <a:lnTo>
                    <a:pt x="950" y="589"/>
                  </a:lnTo>
                  <a:lnTo>
                    <a:pt x="948" y="635"/>
                  </a:lnTo>
                  <a:lnTo>
                    <a:pt x="943" y="686"/>
                  </a:lnTo>
                  <a:lnTo>
                    <a:pt x="945" y="700"/>
                  </a:lnTo>
                  <a:lnTo>
                    <a:pt x="941" y="709"/>
                  </a:lnTo>
                  <a:lnTo>
                    <a:pt x="937" y="720"/>
                  </a:lnTo>
                  <a:lnTo>
                    <a:pt x="939" y="736"/>
                  </a:lnTo>
                  <a:lnTo>
                    <a:pt x="932" y="762"/>
                  </a:lnTo>
                  <a:lnTo>
                    <a:pt x="924" y="788"/>
                  </a:lnTo>
                  <a:lnTo>
                    <a:pt x="913" y="812"/>
                  </a:lnTo>
                  <a:lnTo>
                    <a:pt x="898" y="836"/>
                  </a:lnTo>
                  <a:lnTo>
                    <a:pt x="882" y="858"/>
                  </a:lnTo>
                  <a:lnTo>
                    <a:pt x="863" y="876"/>
                  </a:lnTo>
                  <a:lnTo>
                    <a:pt x="841" y="892"/>
                  </a:lnTo>
                  <a:lnTo>
                    <a:pt x="815" y="903"/>
                  </a:lnTo>
                  <a:lnTo>
                    <a:pt x="811" y="920"/>
                  </a:lnTo>
                  <a:lnTo>
                    <a:pt x="805" y="935"/>
                  </a:lnTo>
                  <a:lnTo>
                    <a:pt x="799" y="949"/>
                  </a:lnTo>
                  <a:lnTo>
                    <a:pt x="793" y="961"/>
                  </a:lnTo>
                  <a:lnTo>
                    <a:pt x="788" y="974"/>
                  </a:lnTo>
                  <a:lnTo>
                    <a:pt x="785" y="988"/>
                  </a:lnTo>
                  <a:lnTo>
                    <a:pt x="785" y="1004"/>
                  </a:lnTo>
                  <a:lnTo>
                    <a:pt x="790" y="1021"/>
                  </a:lnTo>
                  <a:lnTo>
                    <a:pt x="790" y="1026"/>
                  </a:lnTo>
                  <a:lnTo>
                    <a:pt x="790" y="1031"/>
                  </a:lnTo>
                  <a:lnTo>
                    <a:pt x="793" y="1036"/>
                  </a:lnTo>
                  <a:lnTo>
                    <a:pt x="795" y="1039"/>
                  </a:lnTo>
                  <a:lnTo>
                    <a:pt x="796" y="1052"/>
                  </a:lnTo>
                  <a:lnTo>
                    <a:pt x="796" y="1065"/>
                  </a:lnTo>
                  <a:lnTo>
                    <a:pt x="798" y="1079"/>
                  </a:lnTo>
                  <a:lnTo>
                    <a:pt x="804" y="1088"/>
                  </a:lnTo>
                  <a:lnTo>
                    <a:pt x="812" y="1102"/>
                  </a:lnTo>
                  <a:lnTo>
                    <a:pt x="816" y="1115"/>
                  </a:lnTo>
                  <a:lnTo>
                    <a:pt x="815" y="1130"/>
                  </a:lnTo>
                  <a:lnTo>
                    <a:pt x="812" y="1145"/>
                  </a:lnTo>
                  <a:lnTo>
                    <a:pt x="807" y="1161"/>
                  </a:lnTo>
                  <a:lnTo>
                    <a:pt x="801" y="1175"/>
                  </a:lnTo>
                  <a:lnTo>
                    <a:pt x="798" y="1191"/>
                  </a:lnTo>
                  <a:lnTo>
                    <a:pt x="795" y="1206"/>
                  </a:lnTo>
                  <a:lnTo>
                    <a:pt x="792" y="1220"/>
                  </a:lnTo>
                  <a:lnTo>
                    <a:pt x="784" y="1232"/>
                  </a:lnTo>
                  <a:lnTo>
                    <a:pt x="777" y="1243"/>
                  </a:lnTo>
                  <a:lnTo>
                    <a:pt x="769" y="1255"/>
                  </a:lnTo>
                  <a:lnTo>
                    <a:pt x="761" y="1249"/>
                  </a:lnTo>
                  <a:lnTo>
                    <a:pt x="757" y="1239"/>
                  </a:lnTo>
                  <a:lnTo>
                    <a:pt x="754" y="1229"/>
                  </a:lnTo>
                  <a:lnTo>
                    <a:pt x="751" y="1221"/>
                  </a:lnTo>
                  <a:lnTo>
                    <a:pt x="752" y="1210"/>
                  </a:lnTo>
                  <a:lnTo>
                    <a:pt x="749" y="1198"/>
                  </a:lnTo>
                  <a:lnTo>
                    <a:pt x="745" y="1187"/>
                  </a:lnTo>
                  <a:lnTo>
                    <a:pt x="743" y="1175"/>
                  </a:lnTo>
                  <a:lnTo>
                    <a:pt x="731" y="1136"/>
                  </a:lnTo>
                  <a:lnTo>
                    <a:pt x="718" y="1098"/>
                  </a:lnTo>
                  <a:lnTo>
                    <a:pt x="703" y="1061"/>
                  </a:lnTo>
                  <a:lnTo>
                    <a:pt x="687" y="1026"/>
                  </a:lnTo>
                  <a:lnTo>
                    <a:pt x="669" y="991"/>
                  </a:lnTo>
                  <a:lnTo>
                    <a:pt x="651" y="958"/>
                  </a:lnTo>
                  <a:lnTo>
                    <a:pt x="629" y="925"/>
                  </a:lnTo>
                  <a:lnTo>
                    <a:pt x="606" y="893"/>
                  </a:lnTo>
                  <a:lnTo>
                    <a:pt x="603" y="888"/>
                  </a:lnTo>
                  <a:lnTo>
                    <a:pt x="597" y="882"/>
                  </a:lnTo>
                  <a:lnTo>
                    <a:pt x="592" y="879"/>
                  </a:lnTo>
                  <a:lnTo>
                    <a:pt x="586" y="875"/>
                  </a:lnTo>
                  <a:lnTo>
                    <a:pt x="578" y="873"/>
                  </a:lnTo>
                  <a:lnTo>
                    <a:pt x="572" y="873"/>
                  </a:lnTo>
                  <a:lnTo>
                    <a:pt x="566" y="876"/>
                  </a:lnTo>
                  <a:lnTo>
                    <a:pt x="560" y="882"/>
                  </a:lnTo>
                  <a:lnTo>
                    <a:pt x="539" y="899"/>
                  </a:lnTo>
                  <a:lnTo>
                    <a:pt x="519" y="918"/>
                  </a:lnTo>
                  <a:lnTo>
                    <a:pt x="500" y="936"/>
                  </a:lnTo>
                  <a:lnTo>
                    <a:pt x="483" y="956"/>
                  </a:lnTo>
                  <a:lnTo>
                    <a:pt x="466" y="977"/>
                  </a:lnTo>
                  <a:lnTo>
                    <a:pt x="450" y="999"/>
                  </a:lnTo>
                  <a:lnTo>
                    <a:pt x="435" y="1021"/>
                  </a:lnTo>
                  <a:lnTo>
                    <a:pt x="421" y="1043"/>
                  </a:lnTo>
                  <a:lnTo>
                    <a:pt x="408" y="1068"/>
                  </a:lnTo>
                  <a:lnTo>
                    <a:pt x="396" y="1091"/>
                  </a:lnTo>
                  <a:lnTo>
                    <a:pt x="385" y="1117"/>
                  </a:lnTo>
                  <a:lnTo>
                    <a:pt x="375" y="1141"/>
                  </a:lnTo>
                  <a:lnTo>
                    <a:pt x="366" y="1167"/>
                  </a:lnTo>
                  <a:lnTo>
                    <a:pt x="358" y="1194"/>
                  </a:lnTo>
                  <a:lnTo>
                    <a:pt x="350" y="1221"/>
                  </a:lnTo>
                  <a:lnTo>
                    <a:pt x="344" y="1248"/>
                  </a:lnTo>
                  <a:lnTo>
                    <a:pt x="344" y="1253"/>
                  </a:lnTo>
                  <a:lnTo>
                    <a:pt x="343" y="1260"/>
                  </a:lnTo>
                  <a:lnTo>
                    <a:pt x="341" y="1270"/>
                  </a:lnTo>
                  <a:lnTo>
                    <a:pt x="336" y="1276"/>
                  </a:lnTo>
                  <a:lnTo>
                    <a:pt x="331" y="1276"/>
                  </a:lnTo>
                  <a:lnTo>
                    <a:pt x="325" y="1275"/>
                  </a:lnTo>
                  <a:lnTo>
                    <a:pt x="319" y="1272"/>
                  </a:lnTo>
                  <a:lnTo>
                    <a:pt x="311" y="1270"/>
                  </a:lnTo>
                  <a:lnTo>
                    <a:pt x="305" y="1270"/>
                  </a:lnTo>
                  <a:lnTo>
                    <a:pt x="299" y="1271"/>
                  </a:lnTo>
                  <a:lnTo>
                    <a:pt x="294" y="1275"/>
                  </a:lnTo>
                  <a:lnTo>
                    <a:pt x="292" y="1283"/>
                  </a:lnTo>
                  <a:lnTo>
                    <a:pt x="294" y="1291"/>
                  </a:lnTo>
                  <a:lnTo>
                    <a:pt x="298" y="1297"/>
                  </a:lnTo>
                  <a:lnTo>
                    <a:pt x="301" y="1303"/>
                  </a:lnTo>
                  <a:lnTo>
                    <a:pt x="300" y="1312"/>
                  </a:lnTo>
                  <a:lnTo>
                    <a:pt x="294" y="1320"/>
                  </a:lnTo>
                  <a:lnTo>
                    <a:pt x="289" y="1331"/>
                  </a:lnTo>
                  <a:lnTo>
                    <a:pt x="285" y="1342"/>
                  </a:lnTo>
                  <a:lnTo>
                    <a:pt x="283" y="1352"/>
                  </a:lnTo>
                  <a:lnTo>
                    <a:pt x="281" y="1359"/>
                  </a:lnTo>
                  <a:lnTo>
                    <a:pt x="277" y="1368"/>
                  </a:lnTo>
                  <a:lnTo>
                    <a:pt x="273" y="1374"/>
                  </a:lnTo>
                  <a:lnTo>
                    <a:pt x="268" y="1380"/>
                  </a:lnTo>
                  <a:lnTo>
                    <a:pt x="263" y="1384"/>
                  </a:lnTo>
                  <a:lnTo>
                    <a:pt x="256" y="1386"/>
                  </a:lnTo>
                  <a:lnTo>
                    <a:pt x="249" y="1386"/>
                  </a:lnTo>
                  <a:lnTo>
                    <a:pt x="240" y="1383"/>
                  </a:lnTo>
                  <a:lnTo>
                    <a:pt x="225" y="1411"/>
                  </a:lnTo>
                  <a:lnTo>
                    <a:pt x="213" y="1442"/>
                  </a:lnTo>
                  <a:lnTo>
                    <a:pt x="201" y="1471"/>
                  </a:lnTo>
                  <a:lnTo>
                    <a:pt x="191" y="1503"/>
                  </a:lnTo>
                  <a:lnTo>
                    <a:pt x="182" y="1535"/>
                  </a:lnTo>
                  <a:lnTo>
                    <a:pt x="174" y="1568"/>
                  </a:lnTo>
                  <a:lnTo>
                    <a:pt x="168" y="1601"/>
                  </a:lnTo>
                  <a:lnTo>
                    <a:pt x="163" y="1635"/>
                  </a:lnTo>
                  <a:lnTo>
                    <a:pt x="168" y="1642"/>
                  </a:lnTo>
                  <a:lnTo>
                    <a:pt x="174" y="1648"/>
                  </a:lnTo>
                  <a:lnTo>
                    <a:pt x="181" y="1653"/>
                  </a:lnTo>
                  <a:lnTo>
                    <a:pt x="189" y="1656"/>
                  </a:lnTo>
                  <a:lnTo>
                    <a:pt x="197" y="1660"/>
                  </a:lnTo>
                  <a:lnTo>
                    <a:pt x="205" y="1664"/>
                  </a:lnTo>
                  <a:lnTo>
                    <a:pt x="212" y="1667"/>
                  </a:lnTo>
                  <a:lnTo>
                    <a:pt x="219" y="1672"/>
                  </a:lnTo>
                  <a:lnTo>
                    <a:pt x="232" y="1681"/>
                  </a:lnTo>
                  <a:lnTo>
                    <a:pt x="244" y="1688"/>
                  </a:lnTo>
                  <a:lnTo>
                    <a:pt x="258" y="1694"/>
                  </a:lnTo>
                  <a:lnTo>
                    <a:pt x="273" y="1698"/>
                  </a:lnTo>
                  <a:lnTo>
                    <a:pt x="288" y="1703"/>
                  </a:lnTo>
                  <a:lnTo>
                    <a:pt x="303" y="1705"/>
                  </a:lnTo>
                  <a:lnTo>
                    <a:pt x="317" y="1708"/>
                  </a:lnTo>
                  <a:lnTo>
                    <a:pt x="331" y="1710"/>
                  </a:lnTo>
                  <a:lnTo>
                    <a:pt x="342" y="1702"/>
                  </a:lnTo>
                  <a:lnTo>
                    <a:pt x="356" y="1664"/>
                  </a:lnTo>
                  <a:lnTo>
                    <a:pt x="370" y="1626"/>
                  </a:lnTo>
                  <a:lnTo>
                    <a:pt x="383" y="1589"/>
                  </a:lnTo>
                  <a:lnTo>
                    <a:pt x="398" y="1552"/>
                  </a:lnTo>
                  <a:lnTo>
                    <a:pt x="414" y="1517"/>
                  </a:lnTo>
                  <a:lnTo>
                    <a:pt x="431" y="1481"/>
                  </a:lnTo>
                  <a:lnTo>
                    <a:pt x="452" y="1447"/>
                  </a:lnTo>
                  <a:lnTo>
                    <a:pt x="475" y="1412"/>
                  </a:lnTo>
                  <a:lnTo>
                    <a:pt x="486" y="1404"/>
                  </a:lnTo>
                  <a:lnTo>
                    <a:pt x="495" y="1391"/>
                  </a:lnTo>
                  <a:lnTo>
                    <a:pt x="504" y="1380"/>
                  </a:lnTo>
                  <a:lnTo>
                    <a:pt x="511" y="1368"/>
                  </a:lnTo>
                  <a:lnTo>
                    <a:pt x="502" y="1359"/>
                  </a:lnTo>
                  <a:lnTo>
                    <a:pt x="495" y="1350"/>
                  </a:lnTo>
                  <a:lnTo>
                    <a:pt x="489" y="1340"/>
                  </a:lnTo>
                  <a:lnTo>
                    <a:pt x="483" y="1329"/>
                  </a:lnTo>
                  <a:lnTo>
                    <a:pt x="477" y="1319"/>
                  </a:lnTo>
                  <a:lnTo>
                    <a:pt x="469" y="1308"/>
                  </a:lnTo>
                  <a:lnTo>
                    <a:pt x="462" y="1299"/>
                  </a:lnTo>
                  <a:lnTo>
                    <a:pt x="453" y="1291"/>
                  </a:lnTo>
                  <a:lnTo>
                    <a:pt x="437" y="1296"/>
                  </a:lnTo>
                  <a:lnTo>
                    <a:pt x="420" y="1301"/>
                  </a:lnTo>
                  <a:lnTo>
                    <a:pt x="402" y="1306"/>
                  </a:lnTo>
                  <a:lnTo>
                    <a:pt x="382" y="1309"/>
                  </a:lnTo>
                  <a:lnTo>
                    <a:pt x="363" y="1313"/>
                  </a:lnTo>
                  <a:lnTo>
                    <a:pt x="344" y="1314"/>
                  </a:lnTo>
                  <a:lnTo>
                    <a:pt x="326" y="1314"/>
                  </a:lnTo>
                  <a:lnTo>
                    <a:pt x="309" y="1310"/>
                  </a:lnTo>
                  <a:lnTo>
                    <a:pt x="312" y="1306"/>
                  </a:lnTo>
                  <a:lnTo>
                    <a:pt x="316" y="1303"/>
                  </a:lnTo>
                  <a:lnTo>
                    <a:pt x="321" y="1302"/>
                  </a:lnTo>
                  <a:lnTo>
                    <a:pt x="326" y="1302"/>
                  </a:lnTo>
                  <a:lnTo>
                    <a:pt x="332" y="1302"/>
                  </a:lnTo>
                  <a:lnTo>
                    <a:pt x="337" y="1302"/>
                  </a:lnTo>
                  <a:lnTo>
                    <a:pt x="342" y="1302"/>
                  </a:lnTo>
                  <a:lnTo>
                    <a:pt x="347" y="1301"/>
                  </a:lnTo>
                  <a:lnTo>
                    <a:pt x="359" y="1298"/>
                  </a:lnTo>
                  <a:lnTo>
                    <a:pt x="371" y="1294"/>
                  </a:lnTo>
                  <a:lnTo>
                    <a:pt x="383" y="1291"/>
                  </a:lnTo>
                  <a:lnTo>
                    <a:pt x="396" y="1287"/>
                  </a:lnTo>
                  <a:lnTo>
                    <a:pt x="408" y="1283"/>
                  </a:lnTo>
                  <a:lnTo>
                    <a:pt x="419" y="1281"/>
                  </a:lnTo>
                  <a:lnTo>
                    <a:pt x="431" y="1279"/>
                  </a:lnTo>
                  <a:lnTo>
                    <a:pt x="444" y="1277"/>
                  </a:lnTo>
                  <a:lnTo>
                    <a:pt x="440" y="1266"/>
                  </a:lnTo>
                  <a:lnTo>
                    <a:pt x="436" y="1256"/>
                  </a:lnTo>
                  <a:lnTo>
                    <a:pt x="430" y="1247"/>
                  </a:lnTo>
                  <a:lnTo>
                    <a:pt x="423" y="1238"/>
                  </a:lnTo>
                  <a:lnTo>
                    <a:pt x="415" y="1228"/>
                  </a:lnTo>
                  <a:lnTo>
                    <a:pt x="408" y="1220"/>
                  </a:lnTo>
                  <a:lnTo>
                    <a:pt x="402" y="1210"/>
                  </a:lnTo>
                  <a:lnTo>
                    <a:pt x="394" y="1199"/>
                  </a:lnTo>
                  <a:lnTo>
                    <a:pt x="388" y="1193"/>
                  </a:lnTo>
                  <a:lnTo>
                    <a:pt x="382" y="1187"/>
                  </a:lnTo>
                  <a:lnTo>
                    <a:pt x="376" y="1179"/>
                  </a:lnTo>
                  <a:lnTo>
                    <a:pt x="374" y="1171"/>
                  </a:lnTo>
                  <a:lnTo>
                    <a:pt x="381" y="1168"/>
                  </a:lnTo>
                  <a:lnTo>
                    <a:pt x="388" y="1167"/>
                  </a:lnTo>
                  <a:lnTo>
                    <a:pt x="396" y="1168"/>
                  </a:lnTo>
                  <a:lnTo>
                    <a:pt x="402" y="1171"/>
                  </a:lnTo>
                  <a:lnTo>
                    <a:pt x="412" y="1183"/>
                  </a:lnTo>
                  <a:lnTo>
                    <a:pt x="421" y="1195"/>
                  </a:lnTo>
                  <a:lnTo>
                    <a:pt x="431" y="1207"/>
                  </a:lnTo>
                  <a:lnTo>
                    <a:pt x="441" y="1221"/>
                  </a:lnTo>
                  <a:lnTo>
                    <a:pt x="451" y="1233"/>
                  </a:lnTo>
                  <a:lnTo>
                    <a:pt x="462" y="1245"/>
                  </a:lnTo>
                  <a:lnTo>
                    <a:pt x="470" y="1259"/>
                  </a:lnTo>
                  <a:lnTo>
                    <a:pt x="480" y="1271"/>
                  </a:lnTo>
                  <a:lnTo>
                    <a:pt x="497" y="1294"/>
                  </a:lnTo>
                  <a:lnTo>
                    <a:pt x="516" y="1318"/>
                  </a:lnTo>
                  <a:lnTo>
                    <a:pt x="534" y="1340"/>
                  </a:lnTo>
                  <a:lnTo>
                    <a:pt x="554" y="1361"/>
                  </a:lnTo>
                  <a:lnTo>
                    <a:pt x="575" y="1380"/>
                  </a:lnTo>
                  <a:lnTo>
                    <a:pt x="595" y="1400"/>
                  </a:lnTo>
                  <a:lnTo>
                    <a:pt x="615" y="1420"/>
                  </a:lnTo>
                  <a:lnTo>
                    <a:pt x="636" y="1439"/>
                  </a:lnTo>
                  <a:lnTo>
                    <a:pt x="657" y="1459"/>
                  </a:lnTo>
                  <a:lnTo>
                    <a:pt x="678" y="1478"/>
                  </a:lnTo>
                  <a:lnTo>
                    <a:pt x="697" y="1498"/>
                  </a:lnTo>
                  <a:lnTo>
                    <a:pt x="717" y="1519"/>
                  </a:lnTo>
                  <a:lnTo>
                    <a:pt x="735" y="1540"/>
                  </a:lnTo>
                  <a:lnTo>
                    <a:pt x="754" y="1562"/>
                  </a:lnTo>
                  <a:lnTo>
                    <a:pt x="771" y="1584"/>
                  </a:lnTo>
                  <a:lnTo>
                    <a:pt x="787" y="1609"/>
                  </a:lnTo>
                  <a:lnTo>
                    <a:pt x="793" y="1612"/>
                  </a:lnTo>
                  <a:lnTo>
                    <a:pt x="796" y="1618"/>
                  </a:lnTo>
                  <a:lnTo>
                    <a:pt x="801" y="1623"/>
                  </a:lnTo>
                  <a:lnTo>
                    <a:pt x="805" y="1631"/>
                  </a:lnTo>
                  <a:lnTo>
                    <a:pt x="810" y="1637"/>
                  </a:lnTo>
                  <a:lnTo>
                    <a:pt x="814" y="1644"/>
                  </a:lnTo>
                  <a:lnTo>
                    <a:pt x="818" y="1651"/>
                  </a:lnTo>
                  <a:lnTo>
                    <a:pt x="823" y="1658"/>
                  </a:lnTo>
                  <a:lnTo>
                    <a:pt x="839" y="1650"/>
                  </a:lnTo>
                  <a:lnTo>
                    <a:pt x="856" y="1645"/>
                  </a:lnTo>
                  <a:lnTo>
                    <a:pt x="874" y="1640"/>
                  </a:lnTo>
                  <a:lnTo>
                    <a:pt x="892" y="1638"/>
                  </a:lnTo>
                  <a:lnTo>
                    <a:pt x="910" y="1635"/>
                  </a:lnTo>
                  <a:lnTo>
                    <a:pt x="929" y="1633"/>
                  </a:lnTo>
                  <a:lnTo>
                    <a:pt x="947" y="1631"/>
                  </a:lnTo>
                  <a:lnTo>
                    <a:pt x="966" y="1627"/>
                  </a:lnTo>
                  <a:lnTo>
                    <a:pt x="948" y="1599"/>
                  </a:lnTo>
                  <a:lnTo>
                    <a:pt x="925" y="1563"/>
                  </a:lnTo>
                  <a:lnTo>
                    <a:pt x="899" y="1521"/>
                  </a:lnTo>
                  <a:lnTo>
                    <a:pt x="874" y="1477"/>
                  </a:lnTo>
                  <a:lnTo>
                    <a:pt x="848" y="1436"/>
                  </a:lnTo>
                  <a:lnTo>
                    <a:pt x="826" y="1399"/>
                  </a:lnTo>
                  <a:lnTo>
                    <a:pt x="809" y="1371"/>
                  </a:lnTo>
                  <a:lnTo>
                    <a:pt x="798" y="1355"/>
                  </a:lnTo>
                  <a:lnTo>
                    <a:pt x="792" y="1337"/>
                  </a:lnTo>
                  <a:lnTo>
                    <a:pt x="787" y="1321"/>
                  </a:lnTo>
                  <a:lnTo>
                    <a:pt x="778" y="1309"/>
                  </a:lnTo>
                  <a:lnTo>
                    <a:pt x="763" y="1298"/>
                  </a:lnTo>
                  <a:lnTo>
                    <a:pt x="747" y="1307"/>
                  </a:lnTo>
                  <a:lnTo>
                    <a:pt x="730" y="1313"/>
                  </a:lnTo>
                  <a:lnTo>
                    <a:pt x="713" y="1318"/>
                  </a:lnTo>
                  <a:lnTo>
                    <a:pt x="696" y="1320"/>
                  </a:lnTo>
                  <a:lnTo>
                    <a:pt x="678" y="1319"/>
                  </a:lnTo>
                  <a:lnTo>
                    <a:pt x="659" y="1317"/>
                  </a:lnTo>
                  <a:lnTo>
                    <a:pt x="641" y="1310"/>
                  </a:lnTo>
                  <a:lnTo>
                    <a:pt x="624" y="1302"/>
                  </a:lnTo>
                  <a:lnTo>
                    <a:pt x="615" y="1294"/>
                  </a:lnTo>
                  <a:lnTo>
                    <a:pt x="608" y="1288"/>
                  </a:lnTo>
                  <a:lnTo>
                    <a:pt x="600" y="1281"/>
                  </a:lnTo>
                  <a:lnTo>
                    <a:pt x="598" y="1271"/>
                  </a:lnTo>
                  <a:lnTo>
                    <a:pt x="605" y="1272"/>
                  </a:lnTo>
                  <a:lnTo>
                    <a:pt x="611" y="1275"/>
                  </a:lnTo>
                  <a:lnTo>
                    <a:pt x="618" y="1277"/>
                  </a:lnTo>
                  <a:lnTo>
                    <a:pt x="622" y="1280"/>
                  </a:lnTo>
                  <a:lnTo>
                    <a:pt x="629" y="1283"/>
                  </a:lnTo>
                  <a:lnTo>
                    <a:pt x="633" y="1287"/>
                  </a:lnTo>
                  <a:lnTo>
                    <a:pt x="640" y="1290"/>
                  </a:lnTo>
                  <a:lnTo>
                    <a:pt x="646" y="1293"/>
                  </a:lnTo>
                  <a:lnTo>
                    <a:pt x="659" y="1294"/>
                  </a:lnTo>
                  <a:lnTo>
                    <a:pt x="673" y="1296"/>
                  </a:lnTo>
                  <a:lnTo>
                    <a:pt x="687" y="1297"/>
                  </a:lnTo>
                  <a:lnTo>
                    <a:pt x="701" y="1296"/>
                  </a:lnTo>
                  <a:lnTo>
                    <a:pt x="714" y="1293"/>
                  </a:lnTo>
                  <a:lnTo>
                    <a:pt x="727" y="1290"/>
                  </a:lnTo>
                  <a:lnTo>
                    <a:pt x="736" y="1283"/>
                  </a:lnTo>
                  <a:lnTo>
                    <a:pt x="746" y="1275"/>
                  </a:lnTo>
                  <a:lnTo>
                    <a:pt x="752" y="1276"/>
                  </a:lnTo>
                  <a:lnTo>
                    <a:pt x="757" y="1279"/>
                  </a:lnTo>
                  <a:lnTo>
                    <a:pt x="761" y="1282"/>
                  </a:lnTo>
                  <a:lnTo>
                    <a:pt x="766" y="1286"/>
                  </a:lnTo>
                  <a:lnTo>
                    <a:pt x="769" y="1290"/>
                  </a:lnTo>
                  <a:lnTo>
                    <a:pt x="774" y="1293"/>
                  </a:lnTo>
                  <a:lnTo>
                    <a:pt x="779" y="1296"/>
                  </a:lnTo>
                  <a:lnTo>
                    <a:pt x="785" y="1298"/>
                  </a:lnTo>
                  <a:lnTo>
                    <a:pt x="794" y="1303"/>
                  </a:lnTo>
                  <a:lnTo>
                    <a:pt x="799" y="1312"/>
                  </a:lnTo>
                  <a:lnTo>
                    <a:pt x="801" y="1320"/>
                  </a:lnTo>
                  <a:lnTo>
                    <a:pt x="804" y="1329"/>
                  </a:lnTo>
                  <a:lnTo>
                    <a:pt x="806" y="1337"/>
                  </a:lnTo>
                  <a:lnTo>
                    <a:pt x="810" y="1345"/>
                  </a:lnTo>
                  <a:lnTo>
                    <a:pt x="816" y="1350"/>
                  </a:lnTo>
                  <a:lnTo>
                    <a:pt x="825" y="1352"/>
                  </a:lnTo>
                  <a:lnTo>
                    <a:pt x="848" y="1317"/>
                  </a:lnTo>
                  <a:lnTo>
                    <a:pt x="870" y="1280"/>
                  </a:lnTo>
                  <a:lnTo>
                    <a:pt x="888" y="1242"/>
                  </a:lnTo>
                  <a:lnTo>
                    <a:pt x="905" y="1202"/>
                  </a:lnTo>
                  <a:lnTo>
                    <a:pt x="920" y="1162"/>
                  </a:lnTo>
                  <a:lnTo>
                    <a:pt x="932" y="1122"/>
                  </a:lnTo>
                  <a:lnTo>
                    <a:pt x="943" y="1080"/>
                  </a:lnTo>
                  <a:lnTo>
                    <a:pt x="953" y="1038"/>
                  </a:lnTo>
                  <a:lnTo>
                    <a:pt x="956" y="1012"/>
                  </a:lnTo>
                  <a:lnTo>
                    <a:pt x="957" y="985"/>
                  </a:lnTo>
                  <a:lnTo>
                    <a:pt x="956" y="958"/>
                  </a:lnTo>
                  <a:lnTo>
                    <a:pt x="953" y="933"/>
                  </a:lnTo>
                  <a:lnTo>
                    <a:pt x="948" y="908"/>
                  </a:lnTo>
                  <a:lnTo>
                    <a:pt x="942" y="886"/>
                  </a:lnTo>
                  <a:lnTo>
                    <a:pt x="935" y="866"/>
                  </a:lnTo>
                  <a:lnTo>
                    <a:pt x="928" y="852"/>
                  </a:lnTo>
                  <a:lnTo>
                    <a:pt x="932" y="849"/>
                  </a:lnTo>
                  <a:lnTo>
                    <a:pt x="939" y="853"/>
                  </a:lnTo>
                  <a:lnTo>
                    <a:pt x="946" y="858"/>
                  </a:lnTo>
                  <a:lnTo>
                    <a:pt x="953" y="860"/>
                  </a:lnTo>
                  <a:lnTo>
                    <a:pt x="972" y="861"/>
                  </a:lnTo>
                  <a:lnTo>
                    <a:pt x="990" y="863"/>
                  </a:lnTo>
                  <a:lnTo>
                    <a:pt x="1007" y="864"/>
                  </a:lnTo>
                  <a:lnTo>
                    <a:pt x="1026" y="866"/>
                  </a:lnTo>
                  <a:lnTo>
                    <a:pt x="1043" y="869"/>
                  </a:lnTo>
                  <a:lnTo>
                    <a:pt x="1061" y="870"/>
                  </a:lnTo>
                  <a:lnTo>
                    <a:pt x="1078" y="871"/>
                  </a:lnTo>
                  <a:lnTo>
                    <a:pt x="1097" y="873"/>
                  </a:lnTo>
                  <a:lnTo>
                    <a:pt x="1097" y="881"/>
                  </a:lnTo>
                  <a:lnTo>
                    <a:pt x="1091" y="886"/>
                  </a:lnTo>
                  <a:lnTo>
                    <a:pt x="1082" y="888"/>
                  </a:lnTo>
                  <a:lnTo>
                    <a:pt x="1072" y="890"/>
                  </a:lnTo>
                  <a:lnTo>
                    <a:pt x="963" y="880"/>
                  </a:lnTo>
                  <a:lnTo>
                    <a:pt x="955" y="885"/>
                  </a:lnTo>
                  <a:lnTo>
                    <a:pt x="963" y="914"/>
                  </a:lnTo>
                  <a:lnTo>
                    <a:pt x="969" y="947"/>
                  </a:lnTo>
                  <a:lnTo>
                    <a:pt x="972" y="979"/>
                  </a:lnTo>
                  <a:lnTo>
                    <a:pt x="972" y="1005"/>
                  </a:lnTo>
                  <a:lnTo>
                    <a:pt x="969" y="1009"/>
                  </a:lnTo>
                  <a:lnTo>
                    <a:pt x="969" y="1012"/>
                  </a:lnTo>
                  <a:lnTo>
                    <a:pt x="969" y="1017"/>
                  </a:lnTo>
                  <a:lnTo>
                    <a:pt x="969" y="1022"/>
                  </a:lnTo>
                  <a:lnTo>
                    <a:pt x="979" y="1022"/>
                  </a:lnTo>
                  <a:lnTo>
                    <a:pt x="988" y="1012"/>
                  </a:lnTo>
                  <a:lnTo>
                    <a:pt x="996" y="1003"/>
                  </a:lnTo>
                  <a:lnTo>
                    <a:pt x="1004" y="993"/>
                  </a:lnTo>
                  <a:lnTo>
                    <a:pt x="1011" y="982"/>
                  </a:lnTo>
                  <a:lnTo>
                    <a:pt x="1019" y="972"/>
                  </a:lnTo>
                  <a:lnTo>
                    <a:pt x="1028" y="962"/>
                  </a:lnTo>
                  <a:lnTo>
                    <a:pt x="1037" y="952"/>
                  </a:lnTo>
                  <a:lnTo>
                    <a:pt x="1046" y="944"/>
                  </a:lnTo>
                  <a:lnTo>
                    <a:pt x="1050" y="950"/>
                  </a:lnTo>
                  <a:lnTo>
                    <a:pt x="1051" y="958"/>
                  </a:lnTo>
                  <a:lnTo>
                    <a:pt x="1050" y="967"/>
                  </a:lnTo>
                  <a:lnTo>
                    <a:pt x="1048" y="974"/>
                  </a:lnTo>
                  <a:lnTo>
                    <a:pt x="1038" y="984"/>
                  </a:lnTo>
                  <a:lnTo>
                    <a:pt x="1028" y="994"/>
                  </a:lnTo>
                  <a:lnTo>
                    <a:pt x="1018" y="1005"/>
                  </a:lnTo>
                  <a:lnTo>
                    <a:pt x="1010" y="1016"/>
                  </a:lnTo>
                  <a:lnTo>
                    <a:pt x="1002" y="1027"/>
                  </a:lnTo>
                  <a:lnTo>
                    <a:pt x="994" y="1038"/>
                  </a:lnTo>
                  <a:lnTo>
                    <a:pt x="986" y="1050"/>
                  </a:lnTo>
                  <a:lnTo>
                    <a:pt x="979" y="1061"/>
                  </a:lnTo>
                  <a:lnTo>
                    <a:pt x="978" y="1061"/>
                  </a:lnTo>
                  <a:lnTo>
                    <a:pt x="980" y="1066"/>
                  </a:lnTo>
                  <a:lnTo>
                    <a:pt x="984" y="1070"/>
                  </a:lnTo>
                  <a:lnTo>
                    <a:pt x="989" y="1072"/>
                  </a:lnTo>
                  <a:lnTo>
                    <a:pt x="996" y="1074"/>
                  </a:lnTo>
                  <a:lnTo>
                    <a:pt x="1002" y="1075"/>
                  </a:lnTo>
                  <a:lnTo>
                    <a:pt x="1010" y="1076"/>
                  </a:lnTo>
                  <a:lnTo>
                    <a:pt x="1017" y="1076"/>
                  </a:lnTo>
                  <a:lnTo>
                    <a:pt x="1024" y="1076"/>
                  </a:lnTo>
                  <a:lnTo>
                    <a:pt x="1044" y="1075"/>
                  </a:lnTo>
                  <a:lnTo>
                    <a:pt x="1062" y="1074"/>
                  </a:lnTo>
                  <a:lnTo>
                    <a:pt x="1083" y="1072"/>
                  </a:lnTo>
                  <a:lnTo>
                    <a:pt x="1103" y="1071"/>
                  </a:lnTo>
                  <a:lnTo>
                    <a:pt x="1122" y="1070"/>
                  </a:lnTo>
                  <a:lnTo>
                    <a:pt x="1141" y="1068"/>
                  </a:lnTo>
                  <a:lnTo>
                    <a:pt x="1159" y="1065"/>
                  </a:lnTo>
                  <a:lnTo>
                    <a:pt x="1178" y="1061"/>
                  </a:lnTo>
                  <a:lnTo>
                    <a:pt x="1185" y="1055"/>
                  </a:lnTo>
                  <a:lnTo>
                    <a:pt x="1184" y="1049"/>
                  </a:lnTo>
                  <a:lnTo>
                    <a:pt x="1179" y="1042"/>
                  </a:lnTo>
                  <a:lnTo>
                    <a:pt x="1178" y="1033"/>
                  </a:lnTo>
                  <a:lnTo>
                    <a:pt x="1181" y="1012"/>
                  </a:lnTo>
                  <a:lnTo>
                    <a:pt x="1186" y="991"/>
                  </a:lnTo>
                  <a:lnTo>
                    <a:pt x="1192" y="972"/>
                  </a:lnTo>
                  <a:lnTo>
                    <a:pt x="1198" y="952"/>
                  </a:lnTo>
                  <a:lnTo>
                    <a:pt x="1204" y="933"/>
                  </a:lnTo>
                  <a:lnTo>
                    <a:pt x="1211" y="912"/>
                  </a:lnTo>
                  <a:lnTo>
                    <a:pt x="1216" y="892"/>
                  </a:lnTo>
                  <a:lnTo>
                    <a:pt x="1220" y="871"/>
                  </a:lnTo>
                  <a:lnTo>
                    <a:pt x="1225" y="861"/>
                  </a:lnTo>
                  <a:lnTo>
                    <a:pt x="1228" y="850"/>
                  </a:lnTo>
                  <a:lnTo>
                    <a:pt x="1231" y="843"/>
                  </a:lnTo>
                  <a:lnTo>
                    <a:pt x="1241" y="843"/>
                  </a:lnTo>
                  <a:lnTo>
                    <a:pt x="1247" y="868"/>
                  </a:lnTo>
                  <a:lnTo>
                    <a:pt x="1247" y="892"/>
                  </a:lnTo>
                  <a:lnTo>
                    <a:pt x="1244" y="917"/>
                  </a:lnTo>
                  <a:lnTo>
                    <a:pt x="1238" y="942"/>
                  </a:lnTo>
                  <a:lnTo>
                    <a:pt x="1229" y="967"/>
                  </a:lnTo>
                  <a:lnTo>
                    <a:pt x="1219" y="991"/>
                  </a:lnTo>
                  <a:lnTo>
                    <a:pt x="1211" y="1017"/>
                  </a:lnTo>
                  <a:lnTo>
                    <a:pt x="1203" y="1042"/>
                  </a:lnTo>
                  <a:lnTo>
                    <a:pt x="1206" y="1047"/>
                  </a:lnTo>
                  <a:lnTo>
                    <a:pt x="1209" y="1048"/>
                  </a:lnTo>
                  <a:lnTo>
                    <a:pt x="1214" y="1048"/>
                  </a:lnTo>
                  <a:lnTo>
                    <a:pt x="1219" y="1044"/>
                  </a:lnTo>
                  <a:lnTo>
                    <a:pt x="1231" y="1034"/>
                  </a:lnTo>
                  <a:lnTo>
                    <a:pt x="1245" y="1026"/>
                  </a:lnTo>
                  <a:lnTo>
                    <a:pt x="1258" y="1015"/>
                  </a:lnTo>
                  <a:lnTo>
                    <a:pt x="1272" y="1005"/>
                  </a:lnTo>
                  <a:lnTo>
                    <a:pt x="1284" y="995"/>
                  </a:lnTo>
                  <a:lnTo>
                    <a:pt x="1298" y="984"/>
                  </a:lnTo>
                  <a:lnTo>
                    <a:pt x="1311" y="973"/>
                  </a:lnTo>
                  <a:lnTo>
                    <a:pt x="1325" y="962"/>
                  </a:lnTo>
                  <a:lnTo>
                    <a:pt x="1337" y="951"/>
                  </a:lnTo>
                  <a:lnTo>
                    <a:pt x="1349" y="940"/>
                  </a:lnTo>
                  <a:lnTo>
                    <a:pt x="1361" y="928"/>
                  </a:lnTo>
                  <a:lnTo>
                    <a:pt x="1374" y="915"/>
                  </a:lnTo>
                  <a:lnTo>
                    <a:pt x="1385" y="903"/>
                  </a:lnTo>
                  <a:lnTo>
                    <a:pt x="1396" y="891"/>
                  </a:lnTo>
                  <a:lnTo>
                    <a:pt x="1405" y="879"/>
                  </a:lnTo>
                  <a:lnTo>
                    <a:pt x="1415" y="866"/>
                  </a:lnTo>
                  <a:lnTo>
                    <a:pt x="1425" y="858"/>
                  </a:lnTo>
                  <a:lnTo>
                    <a:pt x="1435" y="848"/>
                  </a:lnTo>
                  <a:lnTo>
                    <a:pt x="1446" y="837"/>
                  </a:lnTo>
                  <a:lnTo>
                    <a:pt x="1457" y="826"/>
                  </a:lnTo>
                  <a:lnTo>
                    <a:pt x="1466" y="814"/>
                  </a:lnTo>
                  <a:lnTo>
                    <a:pt x="1472" y="803"/>
                  </a:lnTo>
                  <a:lnTo>
                    <a:pt x="1475" y="792"/>
                  </a:lnTo>
                  <a:lnTo>
                    <a:pt x="1475" y="781"/>
                  </a:lnTo>
                  <a:lnTo>
                    <a:pt x="1470" y="773"/>
                  </a:lnTo>
                  <a:lnTo>
                    <a:pt x="1464" y="760"/>
                  </a:lnTo>
                  <a:lnTo>
                    <a:pt x="1456" y="742"/>
                  </a:lnTo>
                  <a:lnTo>
                    <a:pt x="1445" y="722"/>
                  </a:lnTo>
                  <a:lnTo>
                    <a:pt x="1432" y="700"/>
                  </a:lnTo>
                  <a:lnTo>
                    <a:pt x="1419" y="679"/>
                  </a:lnTo>
                  <a:lnTo>
                    <a:pt x="1405" y="660"/>
                  </a:lnTo>
                  <a:lnTo>
                    <a:pt x="1391" y="646"/>
                  </a:lnTo>
                  <a:lnTo>
                    <a:pt x="1380" y="657"/>
                  </a:lnTo>
                  <a:lnTo>
                    <a:pt x="1369" y="668"/>
                  </a:lnTo>
                  <a:lnTo>
                    <a:pt x="1359" y="680"/>
                  </a:lnTo>
                  <a:lnTo>
                    <a:pt x="1350" y="691"/>
                  </a:lnTo>
                  <a:lnTo>
                    <a:pt x="1341" y="703"/>
                  </a:lnTo>
                  <a:lnTo>
                    <a:pt x="1332" y="715"/>
                  </a:lnTo>
                  <a:lnTo>
                    <a:pt x="1322" y="728"/>
                  </a:lnTo>
                  <a:lnTo>
                    <a:pt x="1311" y="740"/>
                  </a:lnTo>
                  <a:lnTo>
                    <a:pt x="1303" y="750"/>
                  </a:lnTo>
                  <a:lnTo>
                    <a:pt x="1293" y="760"/>
                  </a:lnTo>
                  <a:lnTo>
                    <a:pt x="1283" y="769"/>
                  </a:lnTo>
                  <a:lnTo>
                    <a:pt x="1273" y="781"/>
                  </a:lnTo>
                  <a:lnTo>
                    <a:pt x="1263" y="792"/>
                  </a:lnTo>
                  <a:lnTo>
                    <a:pt x="1254" y="801"/>
                  </a:lnTo>
                  <a:lnTo>
                    <a:pt x="1244" y="811"/>
                  </a:lnTo>
                  <a:lnTo>
                    <a:pt x="1234" y="821"/>
                  </a:lnTo>
                  <a:lnTo>
                    <a:pt x="1224" y="820"/>
                  </a:lnTo>
                  <a:lnTo>
                    <a:pt x="1214" y="821"/>
                  </a:lnTo>
                  <a:lnTo>
                    <a:pt x="1207" y="825"/>
                  </a:lnTo>
                  <a:lnTo>
                    <a:pt x="1201" y="830"/>
                  </a:lnTo>
                  <a:lnTo>
                    <a:pt x="1193" y="836"/>
                  </a:lnTo>
                  <a:lnTo>
                    <a:pt x="1187" y="841"/>
                  </a:lnTo>
                  <a:lnTo>
                    <a:pt x="1181" y="846"/>
                  </a:lnTo>
                  <a:lnTo>
                    <a:pt x="1175" y="849"/>
                  </a:lnTo>
                  <a:lnTo>
                    <a:pt x="1175" y="839"/>
                  </a:lnTo>
                  <a:lnTo>
                    <a:pt x="1182" y="826"/>
                  </a:lnTo>
                  <a:lnTo>
                    <a:pt x="1192" y="817"/>
                  </a:lnTo>
                  <a:lnTo>
                    <a:pt x="1204" y="810"/>
                  </a:lnTo>
                  <a:lnTo>
                    <a:pt x="1218" y="804"/>
                  </a:lnTo>
                  <a:lnTo>
                    <a:pt x="1231" y="798"/>
                  </a:lnTo>
                  <a:lnTo>
                    <a:pt x="1242" y="789"/>
                  </a:lnTo>
                  <a:lnTo>
                    <a:pt x="1252" y="778"/>
                  </a:lnTo>
                  <a:lnTo>
                    <a:pt x="1257" y="763"/>
                  </a:lnTo>
                  <a:lnTo>
                    <a:pt x="1266" y="761"/>
                  </a:lnTo>
                  <a:lnTo>
                    <a:pt x="1273" y="756"/>
                  </a:lnTo>
                  <a:lnTo>
                    <a:pt x="1279" y="751"/>
                  </a:lnTo>
                  <a:lnTo>
                    <a:pt x="1285" y="744"/>
                  </a:lnTo>
                  <a:lnTo>
                    <a:pt x="1291" y="736"/>
                  </a:lnTo>
                  <a:lnTo>
                    <a:pt x="1296" y="729"/>
                  </a:lnTo>
                  <a:lnTo>
                    <a:pt x="1303" y="723"/>
                  </a:lnTo>
                  <a:lnTo>
                    <a:pt x="1309" y="718"/>
                  </a:lnTo>
                  <a:lnTo>
                    <a:pt x="1317" y="707"/>
                  </a:lnTo>
                  <a:lnTo>
                    <a:pt x="1327" y="695"/>
                  </a:lnTo>
                  <a:lnTo>
                    <a:pt x="1336" y="682"/>
                  </a:lnTo>
                  <a:lnTo>
                    <a:pt x="1345" y="670"/>
                  </a:lnTo>
                  <a:lnTo>
                    <a:pt x="1355" y="659"/>
                  </a:lnTo>
                  <a:lnTo>
                    <a:pt x="1365" y="647"/>
                  </a:lnTo>
                  <a:lnTo>
                    <a:pt x="1375" y="636"/>
                  </a:lnTo>
                  <a:lnTo>
                    <a:pt x="1386" y="626"/>
                  </a:lnTo>
                  <a:lnTo>
                    <a:pt x="1405" y="641"/>
                  </a:lnTo>
                  <a:lnTo>
                    <a:pt x="1423" y="658"/>
                  </a:lnTo>
                  <a:lnTo>
                    <a:pt x="1437" y="677"/>
                  </a:lnTo>
                  <a:lnTo>
                    <a:pt x="1451" y="698"/>
                  </a:lnTo>
                  <a:lnTo>
                    <a:pt x="1463" y="720"/>
                  </a:lnTo>
                  <a:lnTo>
                    <a:pt x="1474" y="742"/>
                  </a:lnTo>
                  <a:lnTo>
                    <a:pt x="1484" y="766"/>
                  </a:lnTo>
                  <a:lnTo>
                    <a:pt x="1495" y="789"/>
                  </a:lnTo>
                  <a:lnTo>
                    <a:pt x="1491" y="804"/>
                  </a:lnTo>
                  <a:lnTo>
                    <a:pt x="1485" y="819"/>
                  </a:lnTo>
                  <a:lnTo>
                    <a:pt x="1477" y="830"/>
                  </a:lnTo>
                  <a:lnTo>
                    <a:pt x="1466" y="837"/>
                  </a:lnTo>
                  <a:lnTo>
                    <a:pt x="1451" y="852"/>
                  </a:lnTo>
                  <a:lnTo>
                    <a:pt x="1436" y="868"/>
                  </a:lnTo>
                  <a:lnTo>
                    <a:pt x="1421" y="882"/>
                  </a:lnTo>
                  <a:lnTo>
                    <a:pt x="1407" y="897"/>
                  </a:lnTo>
                  <a:lnTo>
                    <a:pt x="1393" y="912"/>
                  </a:lnTo>
                  <a:lnTo>
                    <a:pt x="1379" y="926"/>
                  </a:lnTo>
                  <a:lnTo>
                    <a:pt x="1364" y="941"/>
                  </a:lnTo>
                  <a:lnTo>
                    <a:pt x="1348" y="956"/>
                  </a:lnTo>
                  <a:lnTo>
                    <a:pt x="1333" y="971"/>
                  </a:lnTo>
                  <a:lnTo>
                    <a:pt x="1318" y="984"/>
                  </a:lnTo>
                  <a:lnTo>
                    <a:pt x="1303" y="999"/>
                  </a:lnTo>
                  <a:lnTo>
                    <a:pt x="1287" y="1012"/>
                  </a:lnTo>
                  <a:lnTo>
                    <a:pt x="1271" y="1027"/>
                  </a:lnTo>
                  <a:lnTo>
                    <a:pt x="1254" y="1041"/>
                  </a:lnTo>
                  <a:lnTo>
                    <a:pt x="1236" y="1055"/>
                  </a:lnTo>
                  <a:lnTo>
                    <a:pt x="1219" y="1069"/>
                  </a:lnTo>
                  <a:lnTo>
                    <a:pt x="1206" y="1076"/>
                  </a:lnTo>
                  <a:lnTo>
                    <a:pt x="1192" y="1082"/>
                  </a:lnTo>
                  <a:lnTo>
                    <a:pt x="1176" y="1087"/>
                  </a:lnTo>
                  <a:lnTo>
                    <a:pt x="1162" y="1091"/>
                  </a:lnTo>
                  <a:lnTo>
                    <a:pt x="1144" y="1093"/>
                  </a:lnTo>
                  <a:lnTo>
                    <a:pt x="1129" y="1096"/>
                  </a:lnTo>
                  <a:lnTo>
                    <a:pt x="1111" y="1097"/>
                  </a:lnTo>
                  <a:lnTo>
                    <a:pt x="1094" y="1097"/>
                  </a:lnTo>
                  <a:lnTo>
                    <a:pt x="1077" y="1097"/>
                  </a:lnTo>
                  <a:lnTo>
                    <a:pt x="1060" y="1096"/>
                  </a:lnTo>
                  <a:lnTo>
                    <a:pt x="1043" y="1096"/>
                  </a:lnTo>
                  <a:lnTo>
                    <a:pt x="1026" y="1093"/>
                  </a:lnTo>
                  <a:lnTo>
                    <a:pt x="1008" y="1092"/>
                  </a:lnTo>
                  <a:lnTo>
                    <a:pt x="992" y="1090"/>
                  </a:lnTo>
                  <a:lnTo>
                    <a:pt x="977" y="1088"/>
                  </a:lnTo>
                  <a:lnTo>
                    <a:pt x="962" y="1086"/>
                  </a:lnTo>
                  <a:lnTo>
                    <a:pt x="953" y="1104"/>
                  </a:lnTo>
                  <a:lnTo>
                    <a:pt x="948" y="1123"/>
                  </a:lnTo>
                  <a:lnTo>
                    <a:pt x="943" y="1141"/>
                  </a:lnTo>
                  <a:lnTo>
                    <a:pt x="939" y="1161"/>
                  </a:lnTo>
                  <a:lnTo>
                    <a:pt x="931" y="1182"/>
                  </a:lnTo>
                  <a:lnTo>
                    <a:pt x="924" y="1201"/>
                  </a:lnTo>
                  <a:lnTo>
                    <a:pt x="915" y="1222"/>
                  </a:lnTo>
                  <a:lnTo>
                    <a:pt x="905" y="1242"/>
                  </a:lnTo>
                  <a:lnTo>
                    <a:pt x="896" y="1261"/>
                  </a:lnTo>
                  <a:lnTo>
                    <a:pt x="886" y="1282"/>
                  </a:lnTo>
                  <a:lnTo>
                    <a:pt x="876" y="1301"/>
                  </a:lnTo>
                  <a:lnTo>
                    <a:pt x="868" y="1320"/>
                  </a:lnTo>
                  <a:lnTo>
                    <a:pt x="858" y="1334"/>
                  </a:lnTo>
                  <a:lnTo>
                    <a:pt x="849" y="1348"/>
                  </a:lnTo>
                  <a:lnTo>
                    <a:pt x="842" y="1362"/>
                  </a:lnTo>
                  <a:lnTo>
                    <a:pt x="833" y="1377"/>
                  </a:lnTo>
                  <a:lnTo>
                    <a:pt x="843" y="1399"/>
                  </a:lnTo>
                  <a:lnTo>
                    <a:pt x="854" y="1420"/>
                  </a:lnTo>
                  <a:lnTo>
                    <a:pt x="866" y="1439"/>
                  </a:lnTo>
                  <a:lnTo>
                    <a:pt x="879" y="1459"/>
                  </a:lnTo>
                  <a:lnTo>
                    <a:pt x="892" y="1478"/>
                  </a:lnTo>
                  <a:lnTo>
                    <a:pt x="905" y="1499"/>
                  </a:lnTo>
                  <a:lnTo>
                    <a:pt x="919" y="1519"/>
                  </a:lnTo>
                  <a:lnTo>
                    <a:pt x="931" y="1540"/>
                  </a:lnTo>
                  <a:lnTo>
                    <a:pt x="937" y="1551"/>
                  </a:lnTo>
                  <a:lnTo>
                    <a:pt x="945" y="1562"/>
                  </a:lnTo>
                  <a:lnTo>
                    <a:pt x="951" y="1573"/>
                  </a:lnTo>
                  <a:lnTo>
                    <a:pt x="957" y="1584"/>
                  </a:lnTo>
                  <a:lnTo>
                    <a:pt x="964" y="1595"/>
                  </a:lnTo>
                  <a:lnTo>
                    <a:pt x="972" y="1606"/>
                  </a:lnTo>
                  <a:lnTo>
                    <a:pt x="979" y="1617"/>
                  </a:lnTo>
                  <a:lnTo>
                    <a:pt x="986" y="1627"/>
                  </a:lnTo>
                  <a:lnTo>
                    <a:pt x="983" y="1635"/>
                  </a:lnTo>
                  <a:lnTo>
                    <a:pt x="977" y="1642"/>
                  </a:lnTo>
                  <a:lnTo>
                    <a:pt x="969" y="1645"/>
                  </a:lnTo>
                  <a:lnTo>
                    <a:pt x="962" y="1645"/>
                  </a:lnTo>
                  <a:lnTo>
                    <a:pt x="952" y="1647"/>
                  </a:lnTo>
                  <a:lnTo>
                    <a:pt x="943" y="1645"/>
                  </a:lnTo>
                  <a:lnTo>
                    <a:pt x="934" y="1645"/>
                  </a:lnTo>
                  <a:lnTo>
                    <a:pt x="925" y="1647"/>
                  </a:lnTo>
                  <a:lnTo>
                    <a:pt x="913" y="1648"/>
                  </a:lnTo>
                  <a:lnTo>
                    <a:pt x="901" y="1649"/>
                  </a:lnTo>
                  <a:lnTo>
                    <a:pt x="888" y="1651"/>
                  </a:lnTo>
                  <a:lnTo>
                    <a:pt x="876" y="1654"/>
                  </a:lnTo>
                  <a:lnTo>
                    <a:pt x="864" y="1659"/>
                  </a:lnTo>
                  <a:lnTo>
                    <a:pt x="852" y="1662"/>
                  </a:lnTo>
                  <a:lnTo>
                    <a:pt x="839" y="1667"/>
                  </a:lnTo>
                  <a:lnTo>
                    <a:pt x="828" y="1674"/>
                  </a:lnTo>
                  <a:lnTo>
                    <a:pt x="822" y="1680"/>
                  </a:lnTo>
                  <a:lnTo>
                    <a:pt x="823" y="1687"/>
                  </a:lnTo>
                  <a:lnTo>
                    <a:pt x="827" y="1696"/>
                  </a:lnTo>
                  <a:lnTo>
                    <a:pt x="832" y="1702"/>
                  </a:lnTo>
                  <a:lnTo>
                    <a:pt x="838" y="1715"/>
                  </a:lnTo>
                  <a:lnTo>
                    <a:pt x="847" y="1720"/>
                  </a:lnTo>
                  <a:lnTo>
                    <a:pt x="856" y="1720"/>
                  </a:lnTo>
                  <a:lnTo>
                    <a:pt x="868" y="1716"/>
                  </a:lnTo>
                  <a:lnTo>
                    <a:pt x="880" y="1710"/>
                  </a:lnTo>
                  <a:lnTo>
                    <a:pt x="892" y="1704"/>
                  </a:lnTo>
                  <a:lnTo>
                    <a:pt x="903" y="1699"/>
                  </a:lnTo>
                  <a:lnTo>
                    <a:pt x="914" y="1698"/>
                  </a:lnTo>
                  <a:lnTo>
                    <a:pt x="929" y="1697"/>
                  </a:lnTo>
                  <a:lnTo>
                    <a:pt x="946" y="1693"/>
                  </a:lnTo>
                  <a:lnTo>
                    <a:pt x="963" y="1691"/>
                  </a:lnTo>
                  <a:lnTo>
                    <a:pt x="980" y="1689"/>
                  </a:lnTo>
                  <a:lnTo>
                    <a:pt x="996" y="1691"/>
                  </a:lnTo>
                  <a:lnTo>
                    <a:pt x="1011" y="1696"/>
                  </a:lnTo>
                  <a:lnTo>
                    <a:pt x="1023" y="1704"/>
                  </a:lnTo>
                  <a:lnTo>
                    <a:pt x="1032" y="1719"/>
                  </a:lnTo>
                  <a:lnTo>
                    <a:pt x="1040" y="1732"/>
                  </a:lnTo>
                  <a:lnTo>
                    <a:pt x="1049" y="1745"/>
                  </a:lnTo>
                  <a:lnTo>
                    <a:pt x="1057" y="1758"/>
                  </a:lnTo>
                  <a:lnTo>
                    <a:pt x="1061" y="1770"/>
                  </a:lnTo>
                  <a:lnTo>
                    <a:pt x="1067" y="1779"/>
                  </a:lnTo>
                  <a:lnTo>
                    <a:pt x="1072" y="1786"/>
                  </a:lnTo>
                  <a:lnTo>
                    <a:pt x="1078" y="1795"/>
                  </a:lnTo>
                  <a:lnTo>
                    <a:pt x="1083" y="1804"/>
                  </a:lnTo>
                  <a:lnTo>
                    <a:pt x="1088" y="1812"/>
                  </a:lnTo>
                  <a:lnTo>
                    <a:pt x="1093" y="1821"/>
                  </a:lnTo>
                  <a:lnTo>
                    <a:pt x="1099" y="1828"/>
                  </a:lnTo>
                  <a:lnTo>
                    <a:pt x="1106" y="1835"/>
                  </a:lnTo>
                  <a:lnTo>
                    <a:pt x="1116" y="1849"/>
                  </a:lnTo>
                  <a:lnTo>
                    <a:pt x="1126" y="1862"/>
                  </a:lnTo>
                  <a:lnTo>
                    <a:pt x="1136" y="1873"/>
                  </a:lnTo>
                  <a:lnTo>
                    <a:pt x="1147" y="1884"/>
                  </a:lnTo>
                  <a:lnTo>
                    <a:pt x="1159" y="1894"/>
                  </a:lnTo>
                  <a:lnTo>
                    <a:pt x="1171" y="1903"/>
                  </a:lnTo>
                  <a:lnTo>
                    <a:pt x="1185" y="1911"/>
                  </a:lnTo>
                  <a:lnTo>
                    <a:pt x="1198" y="1920"/>
                  </a:lnTo>
                  <a:lnTo>
                    <a:pt x="1206" y="1925"/>
                  </a:lnTo>
                  <a:lnTo>
                    <a:pt x="1214" y="1930"/>
                  </a:lnTo>
                  <a:lnTo>
                    <a:pt x="1223" y="1935"/>
                  </a:lnTo>
                  <a:lnTo>
                    <a:pt x="1231" y="1940"/>
                  </a:lnTo>
                  <a:lnTo>
                    <a:pt x="1239" y="1946"/>
                  </a:lnTo>
                  <a:lnTo>
                    <a:pt x="1246" y="1952"/>
                  </a:lnTo>
                  <a:lnTo>
                    <a:pt x="1251" y="1958"/>
                  </a:lnTo>
                  <a:lnTo>
                    <a:pt x="1255" y="1965"/>
                  </a:lnTo>
                  <a:lnTo>
                    <a:pt x="1249" y="1972"/>
                  </a:lnTo>
                  <a:lnTo>
                    <a:pt x="1244" y="1976"/>
                  </a:lnTo>
                  <a:lnTo>
                    <a:pt x="1238" y="1983"/>
                  </a:lnTo>
                  <a:lnTo>
                    <a:pt x="1230" y="1988"/>
                  </a:lnTo>
                  <a:lnTo>
                    <a:pt x="1224" y="1991"/>
                  </a:lnTo>
                  <a:lnTo>
                    <a:pt x="1216" y="1992"/>
                  </a:lnTo>
                  <a:lnTo>
                    <a:pt x="1208" y="1992"/>
                  </a:lnTo>
                  <a:lnTo>
                    <a:pt x="1198" y="1989"/>
                  </a:lnTo>
                  <a:lnTo>
                    <a:pt x="1180" y="1983"/>
                  </a:lnTo>
                  <a:lnTo>
                    <a:pt x="1164" y="1974"/>
                  </a:lnTo>
                  <a:lnTo>
                    <a:pt x="1149" y="1964"/>
                  </a:lnTo>
                  <a:lnTo>
                    <a:pt x="1136" y="1952"/>
                  </a:lnTo>
                  <a:lnTo>
                    <a:pt x="1124" y="1940"/>
                  </a:lnTo>
                  <a:lnTo>
                    <a:pt x="1111" y="1926"/>
                  </a:lnTo>
                  <a:lnTo>
                    <a:pt x="1099" y="1913"/>
                  </a:lnTo>
                  <a:lnTo>
                    <a:pt x="1087" y="1899"/>
                  </a:lnTo>
                  <a:lnTo>
                    <a:pt x="1076" y="1907"/>
                  </a:lnTo>
                  <a:lnTo>
                    <a:pt x="1068" y="1916"/>
                  </a:lnTo>
                  <a:lnTo>
                    <a:pt x="1061" y="1927"/>
                  </a:lnTo>
                  <a:lnTo>
                    <a:pt x="1053" y="1937"/>
                  </a:lnTo>
                  <a:lnTo>
                    <a:pt x="1053" y="1943"/>
                  </a:lnTo>
                  <a:lnTo>
                    <a:pt x="1055" y="1948"/>
                  </a:lnTo>
                  <a:lnTo>
                    <a:pt x="1060" y="1953"/>
                  </a:lnTo>
                  <a:lnTo>
                    <a:pt x="1065" y="1957"/>
                  </a:lnTo>
                  <a:lnTo>
                    <a:pt x="1072" y="1958"/>
                  </a:lnTo>
                  <a:lnTo>
                    <a:pt x="1076" y="1956"/>
                  </a:lnTo>
                  <a:lnTo>
                    <a:pt x="1079" y="1951"/>
                  </a:lnTo>
                  <a:lnTo>
                    <a:pt x="1083" y="1946"/>
                  </a:lnTo>
                  <a:lnTo>
                    <a:pt x="1083" y="1940"/>
                  </a:lnTo>
                  <a:lnTo>
                    <a:pt x="1083" y="1934"/>
                  </a:lnTo>
                  <a:lnTo>
                    <a:pt x="1084" y="1929"/>
                  </a:lnTo>
                  <a:lnTo>
                    <a:pt x="1089" y="1927"/>
                  </a:lnTo>
                  <a:lnTo>
                    <a:pt x="1097" y="1940"/>
                  </a:lnTo>
                  <a:lnTo>
                    <a:pt x="1095" y="1940"/>
                  </a:lnTo>
                  <a:lnTo>
                    <a:pt x="1097" y="1945"/>
                  </a:lnTo>
                  <a:lnTo>
                    <a:pt x="1095" y="1951"/>
                  </a:lnTo>
                  <a:lnTo>
                    <a:pt x="1092" y="1956"/>
                  </a:lnTo>
                  <a:lnTo>
                    <a:pt x="1092" y="1963"/>
                  </a:lnTo>
                  <a:lnTo>
                    <a:pt x="1086" y="1967"/>
                  </a:lnTo>
                  <a:lnTo>
                    <a:pt x="1079" y="1972"/>
                  </a:lnTo>
                  <a:lnTo>
                    <a:pt x="1073" y="1974"/>
                  </a:lnTo>
                  <a:lnTo>
                    <a:pt x="1066" y="1973"/>
                  </a:lnTo>
                  <a:lnTo>
                    <a:pt x="1044" y="1954"/>
                  </a:lnTo>
                  <a:lnTo>
                    <a:pt x="1037" y="1959"/>
                  </a:lnTo>
                  <a:lnTo>
                    <a:pt x="1033" y="1967"/>
                  </a:lnTo>
                  <a:lnTo>
                    <a:pt x="1029" y="1974"/>
                  </a:lnTo>
                  <a:lnTo>
                    <a:pt x="1022" y="1979"/>
                  </a:lnTo>
                  <a:lnTo>
                    <a:pt x="1011" y="1978"/>
                  </a:lnTo>
                  <a:lnTo>
                    <a:pt x="1001" y="1972"/>
                  </a:lnTo>
                  <a:lnTo>
                    <a:pt x="994" y="1964"/>
                  </a:lnTo>
                  <a:lnTo>
                    <a:pt x="988" y="1956"/>
                  </a:lnTo>
                  <a:lnTo>
                    <a:pt x="980" y="1948"/>
                  </a:lnTo>
                  <a:lnTo>
                    <a:pt x="973" y="1945"/>
                  </a:lnTo>
                  <a:lnTo>
                    <a:pt x="964" y="1947"/>
                  </a:lnTo>
                  <a:lnTo>
                    <a:pt x="953" y="1956"/>
                  </a:lnTo>
                  <a:lnTo>
                    <a:pt x="945" y="1948"/>
                  </a:lnTo>
                  <a:lnTo>
                    <a:pt x="937" y="1938"/>
                  </a:lnTo>
                  <a:lnTo>
                    <a:pt x="932" y="1929"/>
                  </a:lnTo>
                  <a:lnTo>
                    <a:pt x="930" y="1919"/>
                  </a:lnTo>
                  <a:lnTo>
                    <a:pt x="931" y="1918"/>
                  </a:lnTo>
                  <a:lnTo>
                    <a:pt x="934" y="1916"/>
                  </a:lnTo>
                  <a:lnTo>
                    <a:pt x="936" y="1916"/>
                  </a:lnTo>
                  <a:lnTo>
                    <a:pt x="939" y="1916"/>
                  </a:lnTo>
                  <a:lnTo>
                    <a:pt x="941" y="1924"/>
                  </a:lnTo>
                  <a:lnTo>
                    <a:pt x="942" y="1930"/>
                  </a:lnTo>
                  <a:lnTo>
                    <a:pt x="945" y="1935"/>
                  </a:lnTo>
                  <a:lnTo>
                    <a:pt x="952" y="1938"/>
                  </a:lnTo>
                  <a:lnTo>
                    <a:pt x="962" y="1934"/>
                  </a:lnTo>
                  <a:lnTo>
                    <a:pt x="972" y="1926"/>
                  </a:lnTo>
                  <a:lnTo>
                    <a:pt x="983" y="1918"/>
                  </a:lnTo>
                  <a:lnTo>
                    <a:pt x="992" y="1909"/>
                  </a:lnTo>
                  <a:lnTo>
                    <a:pt x="1004" y="1899"/>
                  </a:lnTo>
                  <a:lnTo>
                    <a:pt x="1013" y="1889"/>
                  </a:lnTo>
                  <a:lnTo>
                    <a:pt x="1023" y="1881"/>
                  </a:lnTo>
                  <a:lnTo>
                    <a:pt x="1032" y="1872"/>
                  </a:lnTo>
                  <a:lnTo>
                    <a:pt x="1040" y="1873"/>
                  </a:lnTo>
                  <a:lnTo>
                    <a:pt x="1038" y="1882"/>
                  </a:lnTo>
                  <a:lnTo>
                    <a:pt x="1034" y="1889"/>
                  </a:lnTo>
                  <a:lnTo>
                    <a:pt x="1028" y="1894"/>
                  </a:lnTo>
                  <a:lnTo>
                    <a:pt x="1022" y="1899"/>
                  </a:lnTo>
                  <a:lnTo>
                    <a:pt x="1015" y="1903"/>
                  </a:lnTo>
                  <a:lnTo>
                    <a:pt x="1007" y="1908"/>
                  </a:lnTo>
                  <a:lnTo>
                    <a:pt x="1001" y="1914"/>
                  </a:lnTo>
                  <a:lnTo>
                    <a:pt x="996" y="1920"/>
                  </a:lnTo>
                  <a:lnTo>
                    <a:pt x="991" y="1925"/>
                  </a:lnTo>
                  <a:lnTo>
                    <a:pt x="986" y="1932"/>
                  </a:lnTo>
                  <a:lnTo>
                    <a:pt x="984" y="1938"/>
                  </a:lnTo>
                  <a:lnTo>
                    <a:pt x="989" y="1946"/>
                  </a:lnTo>
                  <a:lnTo>
                    <a:pt x="996" y="1952"/>
                  </a:lnTo>
                  <a:lnTo>
                    <a:pt x="1005" y="1957"/>
                  </a:lnTo>
                  <a:lnTo>
                    <a:pt x="1013" y="1959"/>
                  </a:lnTo>
                  <a:lnTo>
                    <a:pt x="1023" y="1956"/>
                  </a:lnTo>
                  <a:lnTo>
                    <a:pt x="1030" y="1945"/>
                  </a:lnTo>
                  <a:lnTo>
                    <a:pt x="1040" y="1934"/>
                  </a:lnTo>
                  <a:lnTo>
                    <a:pt x="1049" y="1923"/>
                  </a:lnTo>
                  <a:lnTo>
                    <a:pt x="1057" y="1911"/>
                  </a:lnTo>
                  <a:lnTo>
                    <a:pt x="1066" y="1900"/>
                  </a:lnTo>
                  <a:lnTo>
                    <a:pt x="1072" y="1888"/>
                  </a:lnTo>
                  <a:lnTo>
                    <a:pt x="1076" y="1876"/>
                  </a:lnTo>
                  <a:lnTo>
                    <a:pt x="1078" y="1861"/>
                  </a:lnTo>
                  <a:lnTo>
                    <a:pt x="1092" y="1880"/>
                  </a:lnTo>
                  <a:lnTo>
                    <a:pt x="1106" y="1899"/>
                  </a:lnTo>
                  <a:lnTo>
                    <a:pt x="1121" y="1919"/>
                  </a:lnTo>
                  <a:lnTo>
                    <a:pt x="1138" y="1936"/>
                  </a:lnTo>
                  <a:lnTo>
                    <a:pt x="1158" y="1952"/>
                  </a:lnTo>
                  <a:lnTo>
                    <a:pt x="1180" y="1964"/>
                  </a:lnTo>
                  <a:lnTo>
                    <a:pt x="1204" y="1970"/>
                  </a:lnTo>
                  <a:lnTo>
                    <a:pt x="1233" y="1972"/>
                  </a:lnTo>
                  <a:lnTo>
                    <a:pt x="1236" y="1969"/>
                  </a:lnTo>
                  <a:lnTo>
                    <a:pt x="1236" y="1964"/>
                  </a:lnTo>
                  <a:lnTo>
                    <a:pt x="1234" y="1961"/>
                  </a:lnTo>
                  <a:lnTo>
                    <a:pt x="1231" y="1957"/>
                  </a:lnTo>
                  <a:lnTo>
                    <a:pt x="1214" y="1948"/>
                  </a:lnTo>
                  <a:lnTo>
                    <a:pt x="1197" y="1938"/>
                  </a:lnTo>
                  <a:lnTo>
                    <a:pt x="1181" y="1929"/>
                  </a:lnTo>
                  <a:lnTo>
                    <a:pt x="1165" y="1916"/>
                  </a:lnTo>
                  <a:lnTo>
                    <a:pt x="1152" y="1905"/>
                  </a:lnTo>
                  <a:lnTo>
                    <a:pt x="1137" y="1893"/>
                  </a:lnTo>
                  <a:lnTo>
                    <a:pt x="1125" y="1880"/>
                  </a:lnTo>
                  <a:lnTo>
                    <a:pt x="1113" y="1866"/>
                  </a:lnTo>
                  <a:lnTo>
                    <a:pt x="1100" y="1853"/>
                  </a:lnTo>
                  <a:lnTo>
                    <a:pt x="1089" y="1838"/>
                  </a:lnTo>
                  <a:lnTo>
                    <a:pt x="1079" y="1823"/>
                  </a:lnTo>
                  <a:lnTo>
                    <a:pt x="1070" y="1808"/>
                  </a:lnTo>
                  <a:lnTo>
                    <a:pt x="1060" y="1794"/>
                  </a:lnTo>
                  <a:lnTo>
                    <a:pt x="1051" y="1778"/>
                  </a:lnTo>
                  <a:lnTo>
                    <a:pt x="1043" y="1763"/>
                  </a:lnTo>
                  <a:lnTo>
                    <a:pt x="1035" y="1748"/>
                  </a:lnTo>
                  <a:lnTo>
                    <a:pt x="1030" y="1741"/>
                  </a:lnTo>
                  <a:lnTo>
                    <a:pt x="1027" y="1735"/>
                  </a:lnTo>
                  <a:lnTo>
                    <a:pt x="1023" y="1727"/>
                  </a:lnTo>
                  <a:lnTo>
                    <a:pt x="1018" y="1721"/>
                  </a:lnTo>
                  <a:lnTo>
                    <a:pt x="1013" y="1715"/>
                  </a:lnTo>
                  <a:lnTo>
                    <a:pt x="1008" y="1709"/>
                  </a:lnTo>
                  <a:lnTo>
                    <a:pt x="1001" y="1705"/>
                  </a:lnTo>
                  <a:lnTo>
                    <a:pt x="994" y="1702"/>
                  </a:lnTo>
                  <a:lnTo>
                    <a:pt x="984" y="1703"/>
                  </a:lnTo>
                  <a:lnTo>
                    <a:pt x="974" y="1702"/>
                  </a:lnTo>
                  <a:lnTo>
                    <a:pt x="963" y="1702"/>
                  </a:lnTo>
                  <a:lnTo>
                    <a:pt x="953" y="1701"/>
                  </a:lnTo>
                  <a:lnTo>
                    <a:pt x="943" y="1702"/>
                  </a:lnTo>
                  <a:lnTo>
                    <a:pt x="934" y="1703"/>
                  </a:lnTo>
                  <a:lnTo>
                    <a:pt x="925" y="1708"/>
                  </a:lnTo>
                  <a:lnTo>
                    <a:pt x="918" y="1714"/>
                  </a:lnTo>
                  <a:lnTo>
                    <a:pt x="923" y="1723"/>
                  </a:lnTo>
                  <a:lnTo>
                    <a:pt x="925" y="1732"/>
                  </a:lnTo>
                  <a:lnTo>
                    <a:pt x="925" y="1743"/>
                  </a:lnTo>
                  <a:lnTo>
                    <a:pt x="920" y="1752"/>
                  </a:lnTo>
                  <a:lnTo>
                    <a:pt x="915" y="1759"/>
                  </a:lnTo>
                  <a:lnTo>
                    <a:pt x="910" y="1768"/>
                  </a:lnTo>
                  <a:lnTo>
                    <a:pt x="907" y="1775"/>
                  </a:lnTo>
                  <a:lnTo>
                    <a:pt x="905" y="1784"/>
                  </a:lnTo>
                  <a:lnTo>
                    <a:pt x="910" y="1793"/>
                  </a:lnTo>
                  <a:lnTo>
                    <a:pt x="915" y="1801"/>
                  </a:lnTo>
                  <a:lnTo>
                    <a:pt x="921" y="1808"/>
                  </a:lnTo>
                  <a:lnTo>
                    <a:pt x="928" y="1816"/>
                  </a:lnTo>
                  <a:lnTo>
                    <a:pt x="934" y="1823"/>
                  </a:lnTo>
                  <a:lnTo>
                    <a:pt x="940" y="1832"/>
                  </a:lnTo>
                  <a:lnTo>
                    <a:pt x="945" y="1839"/>
                  </a:lnTo>
                  <a:lnTo>
                    <a:pt x="948" y="1848"/>
                  </a:lnTo>
                  <a:lnTo>
                    <a:pt x="942" y="1851"/>
                  </a:lnTo>
                  <a:lnTo>
                    <a:pt x="935" y="1851"/>
                  </a:lnTo>
                  <a:lnTo>
                    <a:pt x="926" y="1853"/>
                  </a:lnTo>
                  <a:lnTo>
                    <a:pt x="920" y="1859"/>
                  </a:lnTo>
                  <a:lnTo>
                    <a:pt x="914" y="1856"/>
                  </a:lnTo>
                  <a:lnTo>
                    <a:pt x="920" y="1844"/>
                  </a:lnTo>
                  <a:lnTo>
                    <a:pt x="920" y="1834"/>
                  </a:lnTo>
                  <a:lnTo>
                    <a:pt x="917" y="1826"/>
                  </a:lnTo>
                  <a:lnTo>
                    <a:pt x="909" y="1817"/>
                  </a:lnTo>
                  <a:lnTo>
                    <a:pt x="902" y="1808"/>
                  </a:lnTo>
                  <a:lnTo>
                    <a:pt x="896" y="1799"/>
                  </a:lnTo>
                  <a:lnTo>
                    <a:pt x="892" y="1785"/>
                  </a:lnTo>
                  <a:lnTo>
                    <a:pt x="893" y="1770"/>
                  </a:lnTo>
                  <a:lnTo>
                    <a:pt x="893" y="1762"/>
                  </a:lnTo>
                  <a:lnTo>
                    <a:pt x="897" y="1756"/>
                  </a:lnTo>
                  <a:lnTo>
                    <a:pt x="899" y="1748"/>
                  </a:lnTo>
                  <a:lnTo>
                    <a:pt x="899" y="1740"/>
                  </a:lnTo>
                  <a:lnTo>
                    <a:pt x="891" y="1739"/>
                  </a:lnTo>
                  <a:lnTo>
                    <a:pt x="882" y="1739"/>
                  </a:lnTo>
                  <a:lnTo>
                    <a:pt x="872" y="1742"/>
                  </a:lnTo>
                  <a:lnTo>
                    <a:pt x="863" y="1745"/>
                  </a:lnTo>
                  <a:lnTo>
                    <a:pt x="853" y="1747"/>
                  </a:lnTo>
                  <a:lnTo>
                    <a:pt x="843" y="1748"/>
                  </a:lnTo>
                  <a:lnTo>
                    <a:pt x="834" y="1747"/>
                  </a:lnTo>
                  <a:lnTo>
                    <a:pt x="827" y="1742"/>
                  </a:lnTo>
                  <a:lnTo>
                    <a:pt x="820" y="1725"/>
                  </a:lnTo>
                  <a:lnTo>
                    <a:pt x="807" y="1705"/>
                  </a:lnTo>
                  <a:lnTo>
                    <a:pt x="794" y="1685"/>
                  </a:lnTo>
                  <a:lnTo>
                    <a:pt x="779" y="1664"/>
                  </a:lnTo>
                  <a:lnTo>
                    <a:pt x="765" y="1643"/>
                  </a:lnTo>
                  <a:lnTo>
                    <a:pt x="751" y="1624"/>
                  </a:lnTo>
                  <a:lnTo>
                    <a:pt x="739" y="1610"/>
                  </a:lnTo>
                  <a:lnTo>
                    <a:pt x="731" y="1599"/>
                  </a:lnTo>
                  <a:lnTo>
                    <a:pt x="725" y="1591"/>
                  </a:lnTo>
                  <a:lnTo>
                    <a:pt x="718" y="1583"/>
                  </a:lnTo>
                  <a:lnTo>
                    <a:pt x="711" y="1573"/>
                  </a:lnTo>
                  <a:lnTo>
                    <a:pt x="702" y="1564"/>
                  </a:lnTo>
                  <a:lnTo>
                    <a:pt x="695" y="1556"/>
                  </a:lnTo>
                  <a:lnTo>
                    <a:pt x="689" y="1548"/>
                  </a:lnTo>
                  <a:lnTo>
                    <a:pt x="684" y="1542"/>
                  </a:lnTo>
                  <a:lnTo>
                    <a:pt x="680" y="1539"/>
                  </a:lnTo>
                  <a:lnTo>
                    <a:pt x="667" y="1561"/>
                  </a:lnTo>
                  <a:lnTo>
                    <a:pt x="664" y="1593"/>
                  </a:lnTo>
                  <a:lnTo>
                    <a:pt x="665" y="1629"/>
                  </a:lnTo>
                  <a:lnTo>
                    <a:pt x="664" y="1664"/>
                  </a:lnTo>
                  <a:lnTo>
                    <a:pt x="668" y="1691"/>
                  </a:lnTo>
                  <a:lnTo>
                    <a:pt x="670" y="1718"/>
                  </a:lnTo>
                  <a:lnTo>
                    <a:pt x="675" y="1745"/>
                  </a:lnTo>
                  <a:lnTo>
                    <a:pt x="681" y="1772"/>
                  </a:lnTo>
                  <a:lnTo>
                    <a:pt x="685" y="1796"/>
                  </a:lnTo>
                  <a:lnTo>
                    <a:pt x="690" y="1819"/>
                  </a:lnTo>
                  <a:lnTo>
                    <a:pt x="695" y="1844"/>
                  </a:lnTo>
                  <a:lnTo>
                    <a:pt x="701" y="1869"/>
                  </a:lnTo>
                  <a:lnTo>
                    <a:pt x="707" y="1892"/>
                  </a:lnTo>
                  <a:lnTo>
                    <a:pt x="713" y="1916"/>
                  </a:lnTo>
                  <a:lnTo>
                    <a:pt x="719" y="1941"/>
                  </a:lnTo>
                  <a:lnTo>
                    <a:pt x="725" y="1965"/>
                  </a:lnTo>
                  <a:lnTo>
                    <a:pt x="738" y="1984"/>
                  </a:lnTo>
                  <a:lnTo>
                    <a:pt x="749" y="2001"/>
                  </a:lnTo>
                  <a:lnTo>
                    <a:pt x="757" y="2019"/>
                  </a:lnTo>
                  <a:lnTo>
                    <a:pt x="761" y="2042"/>
                  </a:lnTo>
                  <a:lnTo>
                    <a:pt x="766" y="2061"/>
                  </a:lnTo>
                  <a:lnTo>
                    <a:pt x="776" y="2092"/>
                  </a:lnTo>
                  <a:lnTo>
                    <a:pt x="789" y="2131"/>
                  </a:lnTo>
                  <a:lnTo>
                    <a:pt x="804" y="2174"/>
                  </a:lnTo>
                  <a:lnTo>
                    <a:pt x="820" y="2216"/>
                  </a:lnTo>
                  <a:lnTo>
                    <a:pt x="834" y="2254"/>
                  </a:lnTo>
                  <a:lnTo>
                    <a:pt x="848" y="2282"/>
                  </a:lnTo>
                  <a:lnTo>
                    <a:pt x="858" y="2298"/>
                  </a:lnTo>
                  <a:lnTo>
                    <a:pt x="856" y="2304"/>
                  </a:lnTo>
                  <a:lnTo>
                    <a:pt x="859" y="2311"/>
                  </a:lnTo>
                  <a:lnTo>
                    <a:pt x="864" y="2319"/>
                  </a:lnTo>
                  <a:lnTo>
                    <a:pt x="868" y="2327"/>
                  </a:lnTo>
                  <a:lnTo>
                    <a:pt x="881" y="2336"/>
                  </a:lnTo>
                  <a:lnTo>
                    <a:pt x="894" y="2342"/>
                  </a:lnTo>
                  <a:lnTo>
                    <a:pt x="908" y="2349"/>
                  </a:lnTo>
                  <a:lnTo>
                    <a:pt x="921" y="2354"/>
                  </a:lnTo>
                  <a:lnTo>
                    <a:pt x="934" y="2360"/>
                  </a:lnTo>
                  <a:lnTo>
                    <a:pt x="948" y="2365"/>
                  </a:lnTo>
                  <a:lnTo>
                    <a:pt x="962" y="2370"/>
                  </a:lnTo>
                  <a:lnTo>
                    <a:pt x="978" y="2376"/>
                  </a:lnTo>
                  <a:lnTo>
                    <a:pt x="980" y="2381"/>
                  </a:lnTo>
                  <a:lnTo>
                    <a:pt x="983" y="2386"/>
                  </a:lnTo>
                  <a:lnTo>
                    <a:pt x="985" y="2391"/>
                  </a:lnTo>
                  <a:lnTo>
                    <a:pt x="985" y="2398"/>
                  </a:lnTo>
                  <a:lnTo>
                    <a:pt x="972" y="2405"/>
                  </a:lnTo>
                  <a:lnTo>
                    <a:pt x="956" y="2408"/>
                  </a:lnTo>
                  <a:lnTo>
                    <a:pt x="939" y="2411"/>
                  </a:lnTo>
                  <a:lnTo>
                    <a:pt x="921" y="2411"/>
                  </a:lnTo>
                  <a:lnTo>
                    <a:pt x="903" y="2408"/>
                  </a:lnTo>
                  <a:lnTo>
                    <a:pt x="885" y="2405"/>
                  </a:lnTo>
                  <a:lnTo>
                    <a:pt x="868" y="2398"/>
                  </a:lnTo>
                  <a:lnTo>
                    <a:pt x="853" y="2390"/>
                  </a:lnTo>
                  <a:lnTo>
                    <a:pt x="849" y="2384"/>
                  </a:lnTo>
                  <a:lnTo>
                    <a:pt x="845" y="2379"/>
                  </a:lnTo>
                  <a:lnTo>
                    <a:pt x="841" y="2374"/>
                  </a:lnTo>
                  <a:lnTo>
                    <a:pt x="836" y="2370"/>
                  </a:lnTo>
                  <a:lnTo>
                    <a:pt x="831" y="2367"/>
                  </a:lnTo>
                  <a:lnTo>
                    <a:pt x="825" y="2364"/>
                  </a:lnTo>
                  <a:lnTo>
                    <a:pt x="817" y="2363"/>
                  </a:lnTo>
                  <a:lnTo>
                    <a:pt x="810" y="2362"/>
                  </a:lnTo>
                  <a:lnTo>
                    <a:pt x="801" y="2363"/>
                  </a:lnTo>
                  <a:lnTo>
                    <a:pt x="794" y="2368"/>
                  </a:lnTo>
                  <a:lnTo>
                    <a:pt x="790" y="2375"/>
                  </a:lnTo>
                  <a:lnTo>
                    <a:pt x="790" y="2385"/>
                  </a:lnTo>
                  <a:lnTo>
                    <a:pt x="794" y="2396"/>
                  </a:lnTo>
                  <a:lnTo>
                    <a:pt x="785" y="2395"/>
                  </a:lnTo>
                  <a:lnTo>
                    <a:pt x="776" y="2396"/>
                  </a:lnTo>
                  <a:lnTo>
                    <a:pt x="766" y="2398"/>
                  </a:lnTo>
                  <a:lnTo>
                    <a:pt x="756" y="2400"/>
                  </a:lnTo>
                  <a:lnTo>
                    <a:pt x="746" y="2400"/>
                  </a:lnTo>
                  <a:lnTo>
                    <a:pt x="739" y="2398"/>
                  </a:lnTo>
                  <a:lnTo>
                    <a:pt x="733" y="2392"/>
                  </a:lnTo>
                  <a:lnTo>
                    <a:pt x="729" y="2384"/>
                  </a:lnTo>
                  <a:lnTo>
                    <a:pt x="723" y="2369"/>
                  </a:lnTo>
                  <a:lnTo>
                    <a:pt x="718" y="2357"/>
                  </a:lnTo>
                  <a:lnTo>
                    <a:pt x="714" y="2343"/>
                  </a:lnTo>
                  <a:lnTo>
                    <a:pt x="711" y="2329"/>
                  </a:lnTo>
                  <a:lnTo>
                    <a:pt x="703" y="2329"/>
                  </a:lnTo>
                  <a:lnTo>
                    <a:pt x="693" y="2329"/>
                  </a:lnTo>
                  <a:lnTo>
                    <a:pt x="684" y="2330"/>
                  </a:lnTo>
                  <a:lnTo>
                    <a:pt x="674" y="2330"/>
                  </a:lnTo>
                  <a:lnTo>
                    <a:pt x="663" y="2330"/>
                  </a:lnTo>
                  <a:lnTo>
                    <a:pt x="653" y="2330"/>
                  </a:lnTo>
                  <a:lnTo>
                    <a:pt x="643" y="2331"/>
                  </a:lnTo>
                  <a:lnTo>
                    <a:pt x="636" y="2332"/>
                  </a:lnTo>
                  <a:lnTo>
                    <a:pt x="630" y="2326"/>
                  </a:lnTo>
                  <a:lnTo>
                    <a:pt x="619" y="2314"/>
                  </a:lnTo>
                  <a:lnTo>
                    <a:pt x="606" y="2297"/>
                  </a:lnTo>
                  <a:lnTo>
                    <a:pt x="591" y="2276"/>
                  </a:lnTo>
                  <a:lnTo>
                    <a:pt x="573" y="2250"/>
                  </a:lnTo>
                  <a:lnTo>
                    <a:pt x="554" y="2222"/>
                  </a:lnTo>
                  <a:lnTo>
                    <a:pt x="534" y="2191"/>
                  </a:lnTo>
                  <a:lnTo>
                    <a:pt x="513" y="2159"/>
                  </a:lnTo>
                  <a:lnTo>
                    <a:pt x="491" y="2127"/>
                  </a:lnTo>
                  <a:lnTo>
                    <a:pt x="470" y="2094"/>
                  </a:lnTo>
                  <a:lnTo>
                    <a:pt x="451" y="2062"/>
                  </a:lnTo>
                  <a:lnTo>
                    <a:pt x="432" y="2032"/>
                  </a:lnTo>
                  <a:lnTo>
                    <a:pt x="415" y="2002"/>
                  </a:lnTo>
                  <a:lnTo>
                    <a:pt x="401" y="1978"/>
                  </a:lnTo>
                  <a:lnTo>
                    <a:pt x="388" y="1956"/>
                  </a:lnTo>
                  <a:lnTo>
                    <a:pt x="379" y="1937"/>
                  </a:lnTo>
                  <a:lnTo>
                    <a:pt x="368" y="1937"/>
                  </a:lnTo>
                  <a:lnTo>
                    <a:pt x="355" y="1959"/>
                  </a:lnTo>
                  <a:lnTo>
                    <a:pt x="342" y="1983"/>
                  </a:lnTo>
                  <a:lnTo>
                    <a:pt x="330" y="2006"/>
                  </a:lnTo>
                  <a:lnTo>
                    <a:pt x="317" y="2029"/>
                  </a:lnTo>
                  <a:lnTo>
                    <a:pt x="304" y="2051"/>
                  </a:lnTo>
                  <a:lnTo>
                    <a:pt x="292" y="2075"/>
                  </a:lnTo>
                  <a:lnTo>
                    <a:pt x="278" y="2098"/>
                  </a:lnTo>
                  <a:lnTo>
                    <a:pt x="265" y="2120"/>
                  </a:lnTo>
                  <a:lnTo>
                    <a:pt x="250" y="2142"/>
                  </a:lnTo>
                  <a:lnTo>
                    <a:pt x="236" y="2164"/>
                  </a:lnTo>
                  <a:lnTo>
                    <a:pt x="220" y="2185"/>
                  </a:lnTo>
                  <a:lnTo>
                    <a:pt x="205" y="2206"/>
                  </a:lnTo>
                  <a:lnTo>
                    <a:pt x="189" y="2226"/>
                  </a:lnTo>
                  <a:lnTo>
                    <a:pt x="171" y="2245"/>
                  </a:lnTo>
                  <a:lnTo>
                    <a:pt x="153" y="2262"/>
                  </a:lnTo>
                  <a:lnTo>
                    <a:pt x="135" y="2279"/>
                  </a:lnTo>
                  <a:lnTo>
                    <a:pt x="121" y="2294"/>
                  </a:lnTo>
                  <a:lnTo>
                    <a:pt x="118" y="2315"/>
                  </a:lnTo>
                  <a:lnTo>
                    <a:pt x="115" y="2337"/>
                  </a:lnTo>
                  <a:lnTo>
                    <a:pt x="105" y="2356"/>
                  </a:lnTo>
                  <a:lnTo>
                    <a:pt x="97" y="2364"/>
                  </a:lnTo>
                  <a:lnTo>
                    <a:pt x="89" y="2373"/>
                  </a:lnTo>
                  <a:lnTo>
                    <a:pt x="82" y="2380"/>
                  </a:lnTo>
                  <a:lnTo>
                    <a:pt x="73" y="2389"/>
                  </a:lnTo>
                  <a:lnTo>
                    <a:pt x="66" y="2396"/>
                  </a:lnTo>
                  <a:lnTo>
                    <a:pt x="56" y="2403"/>
                  </a:lnTo>
                  <a:lnTo>
                    <a:pt x="48" y="2411"/>
                  </a:lnTo>
                  <a:lnTo>
                    <a:pt x="37" y="2417"/>
                  </a:lnTo>
                  <a:lnTo>
                    <a:pt x="27" y="2419"/>
                  </a:lnTo>
                  <a:lnTo>
                    <a:pt x="17" y="2417"/>
                  </a:lnTo>
                  <a:lnTo>
                    <a:pt x="8" y="2412"/>
                  </a:lnTo>
                  <a:lnTo>
                    <a:pt x="1" y="2407"/>
                  </a:lnTo>
                  <a:lnTo>
                    <a:pt x="0" y="2390"/>
                  </a:lnTo>
                  <a:lnTo>
                    <a:pt x="2" y="2374"/>
                  </a:lnTo>
                  <a:lnTo>
                    <a:pt x="6" y="2359"/>
                  </a:lnTo>
                  <a:lnTo>
                    <a:pt x="11" y="2346"/>
                  </a:lnTo>
                  <a:lnTo>
                    <a:pt x="18" y="2333"/>
                  </a:lnTo>
                  <a:lnTo>
                    <a:pt x="26" y="2320"/>
                  </a:lnTo>
                  <a:lnTo>
                    <a:pt x="33" y="2306"/>
                  </a:lnTo>
                  <a:lnTo>
                    <a:pt x="40" y="2293"/>
                  </a:lnTo>
                  <a:lnTo>
                    <a:pt x="42" y="2257"/>
                  </a:lnTo>
                  <a:lnTo>
                    <a:pt x="50" y="2187"/>
                  </a:lnTo>
                  <a:lnTo>
                    <a:pt x="61" y="2095"/>
                  </a:lnTo>
                  <a:lnTo>
                    <a:pt x="76" y="1990"/>
                  </a:lnTo>
                  <a:lnTo>
                    <a:pt x="89" y="1884"/>
                  </a:lnTo>
                  <a:lnTo>
                    <a:pt x="103" y="1789"/>
                  </a:lnTo>
                  <a:lnTo>
                    <a:pt x="114" y="1715"/>
                  </a:lnTo>
                  <a:lnTo>
                    <a:pt x="119" y="1674"/>
                  </a:lnTo>
                  <a:lnTo>
                    <a:pt x="122" y="1659"/>
                  </a:lnTo>
                  <a:lnTo>
                    <a:pt x="125" y="1640"/>
                  </a:lnTo>
                  <a:lnTo>
                    <a:pt x="125" y="1623"/>
                  </a:lnTo>
                  <a:lnTo>
                    <a:pt x="119" y="1610"/>
                  </a:lnTo>
                  <a:lnTo>
                    <a:pt x="130" y="1575"/>
                  </a:lnTo>
                  <a:lnTo>
                    <a:pt x="140" y="1539"/>
                  </a:lnTo>
                  <a:lnTo>
                    <a:pt x="151" y="1502"/>
                  </a:lnTo>
                  <a:lnTo>
                    <a:pt x="162" y="1465"/>
                  </a:lnTo>
                  <a:lnTo>
                    <a:pt x="175" y="1429"/>
                  </a:lnTo>
                  <a:lnTo>
                    <a:pt x="192" y="1395"/>
                  </a:lnTo>
                  <a:lnTo>
                    <a:pt x="212" y="1364"/>
                  </a:lnTo>
                  <a:lnTo>
                    <a:pt x="236" y="1336"/>
                  </a:lnTo>
                  <a:lnTo>
                    <a:pt x="244" y="1335"/>
                  </a:lnTo>
                  <a:lnTo>
                    <a:pt x="249" y="1330"/>
                  </a:lnTo>
                  <a:lnTo>
                    <a:pt x="252" y="1324"/>
                  </a:lnTo>
                  <a:lnTo>
                    <a:pt x="256" y="1319"/>
                  </a:lnTo>
                  <a:lnTo>
                    <a:pt x="256" y="1309"/>
                  </a:lnTo>
                  <a:lnTo>
                    <a:pt x="258" y="1299"/>
                  </a:lnTo>
                  <a:lnTo>
                    <a:pt x="262" y="1290"/>
                  </a:lnTo>
                  <a:lnTo>
                    <a:pt x="268" y="1280"/>
                  </a:lnTo>
                  <a:lnTo>
                    <a:pt x="274" y="1271"/>
                  </a:lnTo>
                  <a:lnTo>
                    <a:pt x="282" y="1264"/>
                  </a:lnTo>
                  <a:lnTo>
                    <a:pt x="290" y="1256"/>
                  </a:lnTo>
                  <a:lnTo>
                    <a:pt x="299" y="1252"/>
                  </a:lnTo>
                  <a:lnTo>
                    <a:pt x="306" y="1231"/>
                  </a:lnTo>
                  <a:lnTo>
                    <a:pt x="310" y="1210"/>
                  </a:lnTo>
                  <a:lnTo>
                    <a:pt x="314" y="1190"/>
                  </a:lnTo>
                  <a:lnTo>
                    <a:pt x="322" y="1171"/>
                  </a:lnTo>
                  <a:lnTo>
                    <a:pt x="328" y="1156"/>
                  </a:lnTo>
                  <a:lnTo>
                    <a:pt x="333" y="1140"/>
                  </a:lnTo>
                  <a:lnTo>
                    <a:pt x="339" y="1125"/>
                  </a:lnTo>
                  <a:lnTo>
                    <a:pt x="345" y="1109"/>
                  </a:lnTo>
                  <a:lnTo>
                    <a:pt x="350" y="1095"/>
                  </a:lnTo>
                  <a:lnTo>
                    <a:pt x="356" y="1079"/>
                  </a:lnTo>
                  <a:lnTo>
                    <a:pt x="364" y="1065"/>
                  </a:lnTo>
                  <a:lnTo>
                    <a:pt x="370" y="1050"/>
                  </a:lnTo>
                  <a:lnTo>
                    <a:pt x="376" y="1043"/>
                  </a:lnTo>
                  <a:lnTo>
                    <a:pt x="382" y="1034"/>
                  </a:lnTo>
                  <a:lnTo>
                    <a:pt x="388" y="1026"/>
                  </a:lnTo>
                  <a:lnTo>
                    <a:pt x="396" y="1017"/>
                  </a:lnTo>
                  <a:lnTo>
                    <a:pt x="402" y="1009"/>
                  </a:lnTo>
                  <a:lnTo>
                    <a:pt x="408" y="1000"/>
                  </a:lnTo>
                  <a:lnTo>
                    <a:pt x="414" y="993"/>
                  </a:lnTo>
                  <a:lnTo>
                    <a:pt x="419" y="987"/>
                  </a:lnTo>
                  <a:lnTo>
                    <a:pt x="436" y="971"/>
                  </a:lnTo>
                  <a:lnTo>
                    <a:pt x="453" y="955"/>
                  </a:lnTo>
                  <a:lnTo>
                    <a:pt x="470" y="939"/>
                  </a:lnTo>
                  <a:lnTo>
                    <a:pt x="488" y="923"/>
                  </a:lnTo>
                  <a:lnTo>
                    <a:pt x="505" y="907"/>
                  </a:lnTo>
                  <a:lnTo>
                    <a:pt x="522" y="892"/>
                  </a:lnTo>
                  <a:lnTo>
                    <a:pt x="539" y="877"/>
                  </a:lnTo>
                  <a:lnTo>
                    <a:pt x="556" y="863"/>
                  </a:lnTo>
                  <a:lnTo>
                    <a:pt x="556" y="855"/>
                  </a:lnTo>
                  <a:lnTo>
                    <a:pt x="544" y="847"/>
                  </a:lnTo>
                  <a:lnTo>
                    <a:pt x="532" y="837"/>
                  </a:lnTo>
                  <a:lnTo>
                    <a:pt x="522" y="827"/>
                  </a:lnTo>
                  <a:lnTo>
                    <a:pt x="512" y="817"/>
                  </a:lnTo>
                  <a:lnTo>
                    <a:pt x="504" y="806"/>
                  </a:lnTo>
                  <a:lnTo>
                    <a:pt x="494" y="796"/>
                  </a:lnTo>
                  <a:lnTo>
                    <a:pt x="483" y="785"/>
                  </a:lnTo>
                  <a:lnTo>
                    <a:pt x="470" y="776"/>
                  </a:lnTo>
                  <a:lnTo>
                    <a:pt x="463" y="776"/>
                  </a:lnTo>
                  <a:lnTo>
                    <a:pt x="456" y="779"/>
                  </a:lnTo>
                  <a:lnTo>
                    <a:pt x="448" y="785"/>
                  </a:lnTo>
                  <a:lnTo>
                    <a:pt x="442" y="788"/>
                  </a:lnTo>
                  <a:lnTo>
                    <a:pt x="419" y="783"/>
                  </a:lnTo>
                  <a:lnTo>
                    <a:pt x="396" y="776"/>
                  </a:lnTo>
                  <a:lnTo>
                    <a:pt x="374" y="766"/>
                  </a:lnTo>
                  <a:lnTo>
                    <a:pt x="353" y="752"/>
                  </a:lnTo>
                  <a:lnTo>
                    <a:pt x="333" y="736"/>
                  </a:lnTo>
                  <a:lnTo>
                    <a:pt x="316" y="719"/>
                  </a:lnTo>
                  <a:lnTo>
                    <a:pt x="303" y="700"/>
                  </a:lnTo>
                  <a:lnTo>
                    <a:pt x="290" y="679"/>
                  </a:lnTo>
                  <a:lnTo>
                    <a:pt x="284" y="653"/>
                  </a:lnTo>
                  <a:lnTo>
                    <a:pt x="283" y="635"/>
                  </a:lnTo>
                  <a:lnTo>
                    <a:pt x="289" y="619"/>
                  </a:lnTo>
                  <a:lnTo>
                    <a:pt x="307" y="599"/>
                  </a:lnTo>
                  <a:lnTo>
                    <a:pt x="312" y="597"/>
                  </a:lnTo>
                  <a:lnTo>
                    <a:pt x="319" y="595"/>
                  </a:lnTo>
                  <a:lnTo>
                    <a:pt x="326" y="595"/>
                  </a:lnTo>
                  <a:lnTo>
                    <a:pt x="332" y="595"/>
                  </a:lnTo>
                  <a:lnTo>
                    <a:pt x="338" y="595"/>
                  </a:lnTo>
                  <a:lnTo>
                    <a:pt x="344" y="594"/>
                  </a:lnTo>
                  <a:lnTo>
                    <a:pt x="347" y="590"/>
                  </a:lnTo>
                  <a:lnTo>
                    <a:pt x="348" y="583"/>
                  </a:lnTo>
                  <a:lnTo>
                    <a:pt x="331" y="563"/>
                  </a:lnTo>
                  <a:lnTo>
                    <a:pt x="312" y="544"/>
                  </a:lnTo>
                  <a:lnTo>
                    <a:pt x="294" y="525"/>
                  </a:lnTo>
                  <a:lnTo>
                    <a:pt x="277" y="507"/>
                  </a:lnTo>
                  <a:lnTo>
                    <a:pt x="260" y="486"/>
                  </a:lnTo>
                  <a:lnTo>
                    <a:pt x="245" y="465"/>
                  </a:lnTo>
                  <a:lnTo>
                    <a:pt x="232" y="442"/>
                  </a:lnTo>
                  <a:lnTo>
                    <a:pt x="220" y="416"/>
                  </a:lnTo>
                  <a:lnTo>
                    <a:pt x="218" y="394"/>
                  </a:lnTo>
                  <a:lnTo>
                    <a:pt x="219" y="373"/>
                  </a:lnTo>
                  <a:lnTo>
                    <a:pt x="222" y="354"/>
                  </a:lnTo>
                  <a:lnTo>
                    <a:pt x="227" y="335"/>
                  </a:lnTo>
                  <a:lnTo>
                    <a:pt x="234" y="319"/>
                  </a:lnTo>
                  <a:lnTo>
                    <a:pt x="244" y="303"/>
                  </a:lnTo>
                  <a:lnTo>
                    <a:pt x="256" y="290"/>
                  </a:lnTo>
                  <a:lnTo>
                    <a:pt x="271" y="276"/>
                  </a:lnTo>
                  <a:lnTo>
                    <a:pt x="274" y="275"/>
                  </a:lnTo>
                  <a:lnTo>
                    <a:pt x="279" y="271"/>
                  </a:lnTo>
                  <a:lnTo>
                    <a:pt x="285" y="269"/>
                  </a:lnTo>
                  <a:lnTo>
                    <a:pt x="290" y="265"/>
                  </a:lnTo>
                  <a:lnTo>
                    <a:pt x="296" y="263"/>
                  </a:lnTo>
                  <a:lnTo>
                    <a:pt x="301" y="263"/>
                  </a:lnTo>
                  <a:lnTo>
                    <a:pt x="305" y="265"/>
                  </a:lnTo>
                  <a:lnTo>
                    <a:pt x="307" y="270"/>
                  </a:lnTo>
                  <a:lnTo>
                    <a:pt x="306" y="279"/>
                  </a:lnTo>
                  <a:lnTo>
                    <a:pt x="300" y="282"/>
                  </a:lnTo>
                  <a:lnTo>
                    <a:pt x="293" y="286"/>
                  </a:lnTo>
                  <a:lnTo>
                    <a:pt x="289" y="292"/>
                  </a:lnTo>
                  <a:lnTo>
                    <a:pt x="279" y="305"/>
                  </a:lnTo>
                  <a:lnTo>
                    <a:pt x="273" y="319"/>
                  </a:lnTo>
                  <a:lnTo>
                    <a:pt x="267" y="334"/>
                  </a:lnTo>
                  <a:lnTo>
                    <a:pt x="258" y="348"/>
                  </a:lnTo>
                  <a:lnTo>
                    <a:pt x="262" y="383"/>
                  </a:lnTo>
                  <a:lnTo>
                    <a:pt x="268" y="416"/>
                  </a:lnTo>
                  <a:lnTo>
                    <a:pt x="278" y="447"/>
                  </a:lnTo>
                  <a:lnTo>
                    <a:pt x="290" y="475"/>
                  </a:lnTo>
                  <a:lnTo>
                    <a:pt x="306" y="503"/>
                  </a:lnTo>
                  <a:lnTo>
                    <a:pt x="323" y="529"/>
                  </a:lnTo>
                  <a:lnTo>
                    <a:pt x="343" y="554"/>
                  </a:lnTo>
                  <a:lnTo>
                    <a:pt x="365" y="577"/>
                  </a:lnTo>
                  <a:lnTo>
                    <a:pt x="369" y="570"/>
                  </a:lnTo>
                  <a:lnTo>
                    <a:pt x="366" y="565"/>
                  </a:lnTo>
                  <a:lnTo>
                    <a:pt x="361" y="558"/>
                  </a:lnTo>
                  <a:lnTo>
                    <a:pt x="361" y="551"/>
                  </a:lnTo>
                  <a:lnTo>
                    <a:pt x="354" y="547"/>
                  </a:lnTo>
                  <a:lnTo>
                    <a:pt x="347" y="541"/>
                  </a:lnTo>
                  <a:lnTo>
                    <a:pt x="342" y="533"/>
                  </a:lnTo>
                  <a:lnTo>
                    <a:pt x="339" y="524"/>
                  </a:lnTo>
                  <a:lnTo>
                    <a:pt x="331" y="519"/>
                  </a:lnTo>
                  <a:lnTo>
                    <a:pt x="327" y="512"/>
                  </a:lnTo>
                  <a:lnTo>
                    <a:pt x="323" y="503"/>
                  </a:lnTo>
                  <a:lnTo>
                    <a:pt x="315" y="500"/>
                  </a:lnTo>
                  <a:lnTo>
                    <a:pt x="315" y="486"/>
                  </a:lnTo>
                  <a:lnTo>
                    <a:pt x="312" y="473"/>
                  </a:lnTo>
                  <a:lnTo>
                    <a:pt x="314" y="459"/>
                  </a:lnTo>
                  <a:lnTo>
                    <a:pt x="322" y="446"/>
                  </a:lnTo>
                  <a:lnTo>
                    <a:pt x="330" y="449"/>
                  </a:lnTo>
                  <a:lnTo>
                    <a:pt x="336" y="449"/>
                  </a:lnTo>
                  <a:lnTo>
                    <a:pt x="341" y="448"/>
                  </a:lnTo>
                  <a:lnTo>
                    <a:pt x="347" y="446"/>
                  </a:lnTo>
                  <a:lnTo>
                    <a:pt x="352" y="444"/>
                  </a:lnTo>
                  <a:lnTo>
                    <a:pt x="356" y="444"/>
                  </a:lnTo>
                  <a:lnTo>
                    <a:pt x="361" y="446"/>
                  </a:lnTo>
                  <a:lnTo>
                    <a:pt x="366" y="451"/>
                  </a:lnTo>
                  <a:lnTo>
                    <a:pt x="366" y="458"/>
                  </a:lnTo>
                  <a:lnTo>
                    <a:pt x="364" y="464"/>
                  </a:lnTo>
                  <a:lnTo>
                    <a:pt x="360" y="469"/>
                  </a:lnTo>
                  <a:lnTo>
                    <a:pt x="358" y="474"/>
                  </a:lnTo>
                  <a:lnTo>
                    <a:pt x="364" y="476"/>
                  </a:lnTo>
                  <a:lnTo>
                    <a:pt x="370" y="481"/>
                  </a:lnTo>
                  <a:lnTo>
                    <a:pt x="372" y="487"/>
                  </a:lnTo>
                  <a:lnTo>
                    <a:pt x="368" y="492"/>
                  </a:lnTo>
                  <a:lnTo>
                    <a:pt x="366" y="503"/>
                  </a:lnTo>
                  <a:lnTo>
                    <a:pt x="374" y="506"/>
                  </a:lnTo>
                  <a:lnTo>
                    <a:pt x="383" y="505"/>
                  </a:lnTo>
                  <a:lnTo>
                    <a:pt x="392" y="509"/>
                  </a:lnTo>
                  <a:lnTo>
                    <a:pt x="392" y="535"/>
                  </a:lnTo>
                  <a:lnTo>
                    <a:pt x="398" y="558"/>
                  </a:lnTo>
                  <a:lnTo>
                    <a:pt x="404" y="583"/>
                  </a:lnTo>
                  <a:lnTo>
                    <a:pt x="399" y="609"/>
                  </a:lnTo>
                  <a:lnTo>
                    <a:pt x="403" y="610"/>
                  </a:lnTo>
                  <a:lnTo>
                    <a:pt x="407" y="614"/>
                  </a:lnTo>
                  <a:lnTo>
                    <a:pt x="408" y="619"/>
                  </a:lnTo>
                  <a:lnTo>
                    <a:pt x="408" y="625"/>
                  </a:lnTo>
                  <a:lnTo>
                    <a:pt x="420" y="641"/>
                  </a:lnTo>
                  <a:lnTo>
                    <a:pt x="431" y="658"/>
                  </a:lnTo>
                  <a:lnTo>
                    <a:pt x="442" y="674"/>
                  </a:lnTo>
                  <a:lnTo>
                    <a:pt x="453" y="690"/>
                  </a:lnTo>
                  <a:lnTo>
                    <a:pt x="464" y="706"/>
                  </a:lnTo>
                  <a:lnTo>
                    <a:pt x="475" y="722"/>
                  </a:lnTo>
                  <a:lnTo>
                    <a:pt x="486" y="738"/>
                  </a:lnTo>
                  <a:lnTo>
                    <a:pt x="497" y="752"/>
                  </a:lnTo>
                  <a:lnTo>
                    <a:pt x="508" y="767"/>
                  </a:lnTo>
                  <a:lnTo>
                    <a:pt x="521" y="782"/>
                  </a:lnTo>
                  <a:lnTo>
                    <a:pt x="534" y="795"/>
                  </a:lnTo>
                  <a:lnTo>
                    <a:pt x="548" y="809"/>
                  </a:lnTo>
                  <a:lnTo>
                    <a:pt x="562" y="821"/>
                  </a:lnTo>
                  <a:lnTo>
                    <a:pt x="578" y="833"/>
                  </a:lnTo>
                  <a:lnTo>
                    <a:pt x="595" y="844"/>
                  </a:lnTo>
                  <a:lnTo>
                    <a:pt x="614" y="855"/>
                  </a:lnTo>
                  <a:lnTo>
                    <a:pt x="627" y="860"/>
                  </a:lnTo>
                  <a:lnTo>
                    <a:pt x="643" y="866"/>
                  </a:lnTo>
                  <a:lnTo>
                    <a:pt x="659" y="871"/>
                  </a:lnTo>
                  <a:lnTo>
                    <a:pt x="675" y="876"/>
                  </a:lnTo>
                  <a:lnTo>
                    <a:pt x="692" y="881"/>
                  </a:lnTo>
                  <a:lnTo>
                    <a:pt x="709" y="886"/>
                  </a:lnTo>
                  <a:lnTo>
                    <a:pt x="727" y="888"/>
                  </a:lnTo>
                  <a:lnTo>
                    <a:pt x="744" y="891"/>
                  </a:lnTo>
                  <a:lnTo>
                    <a:pt x="762" y="892"/>
                  </a:lnTo>
                  <a:lnTo>
                    <a:pt x="778" y="892"/>
                  </a:lnTo>
                  <a:lnTo>
                    <a:pt x="795" y="891"/>
                  </a:lnTo>
                  <a:lnTo>
                    <a:pt x="811" y="887"/>
                  </a:lnTo>
                  <a:lnTo>
                    <a:pt x="826" y="881"/>
                  </a:lnTo>
                  <a:lnTo>
                    <a:pt x="841" y="874"/>
                  </a:lnTo>
                  <a:lnTo>
                    <a:pt x="854" y="864"/>
                  </a:lnTo>
                  <a:lnTo>
                    <a:pt x="866" y="852"/>
                  </a:lnTo>
                  <a:lnTo>
                    <a:pt x="880" y="837"/>
                  </a:lnTo>
                  <a:lnTo>
                    <a:pt x="890" y="821"/>
                  </a:lnTo>
                  <a:lnTo>
                    <a:pt x="898" y="804"/>
                  </a:lnTo>
                  <a:lnTo>
                    <a:pt x="905" y="785"/>
                  </a:lnTo>
                  <a:lnTo>
                    <a:pt x="912" y="766"/>
                  </a:lnTo>
                  <a:lnTo>
                    <a:pt x="917" y="746"/>
                  </a:lnTo>
                  <a:lnTo>
                    <a:pt x="920" y="727"/>
                  </a:lnTo>
                  <a:lnTo>
                    <a:pt x="925" y="706"/>
                  </a:lnTo>
                  <a:lnTo>
                    <a:pt x="928" y="684"/>
                  </a:lnTo>
                  <a:lnTo>
                    <a:pt x="932" y="628"/>
                  </a:lnTo>
                  <a:lnTo>
                    <a:pt x="932" y="561"/>
                  </a:lnTo>
                  <a:lnTo>
                    <a:pt x="923" y="497"/>
                  </a:lnTo>
                  <a:lnTo>
                    <a:pt x="920" y="490"/>
                  </a:lnTo>
                  <a:lnTo>
                    <a:pt x="913" y="473"/>
                  </a:lnTo>
                  <a:lnTo>
                    <a:pt x="902" y="452"/>
                  </a:lnTo>
                  <a:lnTo>
                    <a:pt x="891" y="435"/>
                  </a:lnTo>
                  <a:lnTo>
                    <a:pt x="885" y="428"/>
                  </a:lnTo>
                  <a:lnTo>
                    <a:pt x="881" y="421"/>
                  </a:lnTo>
                  <a:lnTo>
                    <a:pt x="879" y="413"/>
                  </a:lnTo>
                  <a:lnTo>
                    <a:pt x="876" y="403"/>
                  </a:lnTo>
                  <a:lnTo>
                    <a:pt x="875" y="387"/>
                  </a:lnTo>
                  <a:lnTo>
                    <a:pt x="872" y="370"/>
                  </a:lnTo>
                  <a:lnTo>
                    <a:pt x="868" y="352"/>
                  </a:lnTo>
                  <a:lnTo>
                    <a:pt x="863" y="334"/>
                  </a:lnTo>
                  <a:lnTo>
                    <a:pt x="855" y="317"/>
                  </a:lnTo>
                  <a:lnTo>
                    <a:pt x="849" y="300"/>
                  </a:lnTo>
                  <a:lnTo>
                    <a:pt x="841" y="282"/>
                  </a:lnTo>
                  <a:lnTo>
                    <a:pt x="833" y="267"/>
                  </a:lnTo>
                  <a:lnTo>
                    <a:pt x="826" y="247"/>
                  </a:lnTo>
                  <a:lnTo>
                    <a:pt x="817" y="227"/>
                  </a:lnTo>
                  <a:lnTo>
                    <a:pt x="806" y="209"/>
                  </a:lnTo>
                  <a:lnTo>
                    <a:pt x="795" y="190"/>
                  </a:lnTo>
                  <a:lnTo>
                    <a:pt x="782" y="175"/>
                  </a:lnTo>
                  <a:lnTo>
                    <a:pt x="766" y="161"/>
                  </a:lnTo>
                  <a:lnTo>
                    <a:pt x="750" y="150"/>
                  </a:lnTo>
                  <a:lnTo>
                    <a:pt x="731" y="140"/>
                  </a:lnTo>
                  <a:lnTo>
                    <a:pt x="735" y="135"/>
                  </a:lnTo>
                  <a:lnTo>
                    <a:pt x="741" y="133"/>
                  </a:lnTo>
                  <a:lnTo>
                    <a:pt x="747" y="132"/>
                  </a:lnTo>
                  <a:lnTo>
                    <a:pt x="751" y="127"/>
                  </a:lnTo>
                  <a:lnTo>
                    <a:pt x="747" y="123"/>
                  </a:lnTo>
                  <a:lnTo>
                    <a:pt x="744" y="119"/>
                  </a:lnTo>
                  <a:lnTo>
                    <a:pt x="740" y="114"/>
                  </a:lnTo>
                  <a:lnTo>
                    <a:pt x="741" y="107"/>
                  </a:lnTo>
                  <a:lnTo>
                    <a:pt x="745" y="106"/>
                  </a:lnTo>
                  <a:lnTo>
                    <a:pt x="749" y="105"/>
                  </a:lnTo>
                  <a:lnTo>
                    <a:pt x="754" y="106"/>
                  </a:lnTo>
                  <a:lnTo>
                    <a:pt x="758" y="106"/>
                  </a:lnTo>
                  <a:lnTo>
                    <a:pt x="763" y="107"/>
                  </a:lnTo>
                  <a:lnTo>
                    <a:pt x="769" y="108"/>
                  </a:lnTo>
                  <a:lnTo>
                    <a:pt x="773" y="108"/>
                  </a:lnTo>
                  <a:lnTo>
                    <a:pt x="778" y="107"/>
                  </a:lnTo>
                  <a:lnTo>
                    <a:pt x="777" y="98"/>
                  </a:lnTo>
                  <a:lnTo>
                    <a:pt x="771" y="92"/>
                  </a:lnTo>
                  <a:lnTo>
                    <a:pt x="762" y="89"/>
                  </a:lnTo>
                  <a:lnTo>
                    <a:pt x="752" y="85"/>
                  </a:lnTo>
                  <a:lnTo>
                    <a:pt x="746" y="85"/>
                  </a:lnTo>
                  <a:lnTo>
                    <a:pt x="740" y="86"/>
                  </a:lnTo>
                  <a:lnTo>
                    <a:pt x="736" y="87"/>
                  </a:lnTo>
                  <a:lnTo>
                    <a:pt x="733" y="90"/>
                  </a:lnTo>
                  <a:lnTo>
                    <a:pt x="729" y="91"/>
                  </a:lnTo>
                  <a:lnTo>
                    <a:pt x="725" y="90"/>
                  </a:lnTo>
                  <a:lnTo>
                    <a:pt x="720" y="87"/>
                  </a:lnTo>
                  <a:lnTo>
                    <a:pt x="716" y="83"/>
                  </a:lnTo>
                  <a:lnTo>
                    <a:pt x="709" y="70"/>
                  </a:lnTo>
                  <a:lnTo>
                    <a:pt x="702" y="59"/>
                  </a:lnTo>
                  <a:lnTo>
                    <a:pt x="693" y="48"/>
                  </a:lnTo>
                  <a:lnTo>
                    <a:pt x="682" y="40"/>
                  </a:lnTo>
                  <a:lnTo>
                    <a:pt x="670" y="32"/>
                  </a:lnTo>
                  <a:lnTo>
                    <a:pt x="656" y="26"/>
                  </a:lnTo>
                  <a:lnTo>
                    <a:pt x="641" y="22"/>
                  </a:lnTo>
                  <a:lnTo>
                    <a:pt x="624" y="21"/>
                  </a:lnTo>
                  <a:lnTo>
                    <a:pt x="602" y="25"/>
                  </a:lnTo>
                  <a:lnTo>
                    <a:pt x="580" y="30"/>
                  </a:lnTo>
                  <a:lnTo>
                    <a:pt x="557" y="35"/>
                  </a:lnTo>
                  <a:lnTo>
                    <a:pt x="537" y="42"/>
                  </a:lnTo>
                  <a:lnTo>
                    <a:pt x="516" y="48"/>
                  </a:lnTo>
                  <a:lnTo>
                    <a:pt x="496" y="57"/>
                  </a:lnTo>
                  <a:lnTo>
                    <a:pt x="477" y="65"/>
                  </a:lnTo>
                  <a:lnTo>
                    <a:pt x="458" y="75"/>
                  </a:lnTo>
                  <a:lnTo>
                    <a:pt x="440" y="86"/>
                  </a:lnTo>
                  <a:lnTo>
                    <a:pt x="423" y="98"/>
                  </a:lnTo>
                  <a:lnTo>
                    <a:pt x="407" y="112"/>
                  </a:lnTo>
                  <a:lnTo>
                    <a:pt x="392" y="125"/>
                  </a:lnTo>
                  <a:lnTo>
                    <a:pt x="377" y="141"/>
                  </a:lnTo>
                  <a:lnTo>
                    <a:pt x="365" y="157"/>
                  </a:lnTo>
                  <a:lnTo>
                    <a:pt x="353" y="175"/>
                  </a:lnTo>
                  <a:lnTo>
                    <a:pt x="343" y="193"/>
                  </a:lnTo>
                  <a:lnTo>
                    <a:pt x="342" y="205"/>
                  </a:lnTo>
                  <a:lnTo>
                    <a:pt x="345" y="217"/>
                  </a:lnTo>
                  <a:lnTo>
                    <a:pt x="348" y="230"/>
                  </a:lnTo>
                  <a:lnTo>
                    <a:pt x="347" y="244"/>
                  </a:lnTo>
                  <a:lnTo>
                    <a:pt x="342" y="248"/>
                  </a:lnTo>
                  <a:lnTo>
                    <a:pt x="336" y="251"/>
                  </a:lnTo>
                  <a:lnTo>
                    <a:pt x="331" y="253"/>
                  </a:lnTo>
                  <a:lnTo>
                    <a:pt x="325" y="254"/>
                  </a:lnTo>
                  <a:lnTo>
                    <a:pt x="320" y="256"/>
                  </a:lnTo>
                  <a:lnTo>
                    <a:pt x="314" y="254"/>
                  </a:lnTo>
                  <a:lnTo>
                    <a:pt x="307" y="252"/>
                  </a:lnTo>
                  <a:lnTo>
                    <a:pt x="301" y="247"/>
                  </a:lnTo>
                  <a:lnTo>
                    <a:pt x="296" y="229"/>
                  </a:lnTo>
                  <a:lnTo>
                    <a:pt x="293" y="211"/>
                  </a:lnTo>
                  <a:lnTo>
                    <a:pt x="294" y="194"/>
                  </a:lnTo>
                  <a:lnTo>
                    <a:pt x="301" y="176"/>
                  </a:lnTo>
                  <a:lnTo>
                    <a:pt x="315" y="164"/>
                  </a:lnTo>
                  <a:lnTo>
                    <a:pt x="330" y="151"/>
                  </a:lnTo>
                  <a:lnTo>
                    <a:pt x="344" y="139"/>
                  </a:lnTo>
                  <a:lnTo>
                    <a:pt x="359" y="127"/>
                  </a:lnTo>
                  <a:lnTo>
                    <a:pt x="374" y="116"/>
                  </a:lnTo>
                  <a:lnTo>
                    <a:pt x="390" y="105"/>
                  </a:lnTo>
                  <a:lnTo>
                    <a:pt x="406" y="94"/>
                  </a:lnTo>
                  <a:lnTo>
                    <a:pt x="421" y="83"/>
                  </a:lnTo>
                  <a:lnTo>
                    <a:pt x="437" y="73"/>
                  </a:lnTo>
                  <a:lnTo>
                    <a:pt x="453" y="63"/>
                  </a:lnTo>
                  <a:lnTo>
                    <a:pt x="470" y="53"/>
                  </a:lnTo>
                  <a:lnTo>
                    <a:pt x="486" y="43"/>
                  </a:lnTo>
                  <a:lnTo>
                    <a:pt x="504" y="35"/>
                  </a:lnTo>
                  <a:lnTo>
                    <a:pt x="521" y="26"/>
                  </a:lnTo>
                  <a:lnTo>
                    <a:pt x="539" y="19"/>
                  </a:lnTo>
                  <a:lnTo>
                    <a:pt x="556" y="11"/>
                  </a:lnTo>
                  <a:lnTo>
                    <a:pt x="577" y="5"/>
                  </a:lnTo>
                  <a:lnTo>
                    <a:pt x="598" y="2"/>
                  </a:lnTo>
                  <a:lnTo>
                    <a:pt x="619" y="0"/>
                  </a:lnTo>
                  <a:lnTo>
                    <a:pt x="640" y="2"/>
                  </a:lnTo>
                  <a:lnTo>
                    <a:pt x="659" y="5"/>
                  </a:lnTo>
                  <a:lnTo>
                    <a:pt x="679" y="11"/>
                  </a:lnTo>
                  <a:lnTo>
                    <a:pt x="697" y="21"/>
                  </a:lnTo>
                  <a:lnTo>
                    <a:pt x="714" y="35"/>
                  </a:lnTo>
                  <a:lnTo>
                    <a:pt x="719" y="41"/>
                  </a:lnTo>
                  <a:lnTo>
                    <a:pt x="723" y="47"/>
                  </a:lnTo>
                  <a:lnTo>
                    <a:pt x="727" y="53"/>
                  </a:lnTo>
                  <a:lnTo>
                    <a:pt x="730" y="59"/>
                  </a:lnTo>
                  <a:close/>
                </a:path>
              </a:pathLst>
            </a:custGeom>
            <a:solidFill>
              <a:srgbClr val="000000"/>
            </a:solidFill>
            <a:ln w="9525">
              <a:noFill/>
              <a:round/>
              <a:headEnd/>
              <a:tailEnd/>
            </a:ln>
          </p:spPr>
          <p:txBody>
            <a:bodyPr/>
            <a:lstStyle/>
            <a:p>
              <a:endParaRPr lang="it-IT"/>
            </a:p>
          </p:txBody>
        </p:sp>
        <p:sp>
          <p:nvSpPr>
            <p:cNvPr id="63518" name="Freeform 28"/>
            <p:cNvSpPr>
              <a:spLocks/>
            </p:cNvSpPr>
            <p:nvPr/>
          </p:nvSpPr>
          <p:spPr bwMode="auto">
            <a:xfrm>
              <a:off x="1955" y="1840"/>
              <a:ext cx="38" cy="27"/>
            </a:xfrm>
            <a:custGeom>
              <a:avLst/>
              <a:gdLst>
                <a:gd name="T0" fmla="*/ 0 w 188"/>
                <a:gd name="T1" fmla="*/ 0 h 136"/>
                <a:gd name="T2" fmla="*/ 0 w 188"/>
                <a:gd name="T3" fmla="*/ 0 h 136"/>
                <a:gd name="T4" fmla="*/ 0 w 188"/>
                <a:gd name="T5" fmla="*/ 0 h 136"/>
                <a:gd name="T6" fmla="*/ 0 w 188"/>
                <a:gd name="T7" fmla="*/ 0 h 136"/>
                <a:gd name="T8" fmla="*/ 0 w 188"/>
                <a:gd name="T9" fmla="*/ 0 h 136"/>
                <a:gd name="T10" fmla="*/ 0 w 188"/>
                <a:gd name="T11" fmla="*/ 0 h 136"/>
                <a:gd name="T12" fmla="*/ 0 w 188"/>
                <a:gd name="T13" fmla="*/ 0 h 136"/>
                <a:gd name="T14" fmla="*/ 0 w 188"/>
                <a:gd name="T15" fmla="*/ 0 h 136"/>
                <a:gd name="T16" fmla="*/ 0 w 188"/>
                <a:gd name="T17" fmla="*/ 0 h 136"/>
                <a:gd name="T18" fmla="*/ 0 w 188"/>
                <a:gd name="T19" fmla="*/ 0 h 136"/>
                <a:gd name="T20" fmla="*/ 0 w 188"/>
                <a:gd name="T21" fmla="*/ 0 h 136"/>
                <a:gd name="T22" fmla="*/ 0 w 188"/>
                <a:gd name="T23" fmla="*/ 0 h 136"/>
                <a:gd name="T24" fmla="*/ 0 w 188"/>
                <a:gd name="T25" fmla="*/ 0 h 136"/>
                <a:gd name="T26" fmla="*/ 0 w 188"/>
                <a:gd name="T27" fmla="*/ 0 h 136"/>
                <a:gd name="T28" fmla="*/ 0 w 188"/>
                <a:gd name="T29" fmla="*/ 0 h 136"/>
                <a:gd name="T30" fmla="*/ 0 w 188"/>
                <a:gd name="T31" fmla="*/ 0 h 136"/>
                <a:gd name="T32" fmla="*/ 0 w 188"/>
                <a:gd name="T33" fmla="*/ 0 h 136"/>
                <a:gd name="T34" fmla="*/ 0 w 188"/>
                <a:gd name="T35" fmla="*/ 0 h 136"/>
                <a:gd name="T36" fmla="*/ 0 w 188"/>
                <a:gd name="T37" fmla="*/ 0 h 136"/>
                <a:gd name="T38" fmla="*/ 0 w 188"/>
                <a:gd name="T39" fmla="*/ 0 h 136"/>
                <a:gd name="T40" fmla="*/ 0 w 188"/>
                <a:gd name="T41" fmla="*/ 0 h 136"/>
                <a:gd name="T42" fmla="*/ 0 w 188"/>
                <a:gd name="T43" fmla="*/ 0 h 136"/>
                <a:gd name="T44" fmla="*/ 0 w 188"/>
                <a:gd name="T45" fmla="*/ 0 h 136"/>
                <a:gd name="T46" fmla="*/ 0 w 188"/>
                <a:gd name="T47" fmla="*/ 0 h 136"/>
                <a:gd name="T48" fmla="*/ 0 w 188"/>
                <a:gd name="T49" fmla="*/ 0 h 136"/>
                <a:gd name="T50" fmla="*/ 0 w 188"/>
                <a:gd name="T51" fmla="*/ 0 h 136"/>
                <a:gd name="T52" fmla="*/ 0 w 188"/>
                <a:gd name="T53" fmla="*/ 0 h 136"/>
                <a:gd name="T54" fmla="*/ 0 w 188"/>
                <a:gd name="T55" fmla="*/ 0 h 136"/>
                <a:gd name="T56" fmla="*/ 0 w 188"/>
                <a:gd name="T57" fmla="*/ 0 h 136"/>
                <a:gd name="T58" fmla="*/ 0 w 188"/>
                <a:gd name="T59" fmla="*/ 0 h 136"/>
                <a:gd name="T60" fmla="*/ 0 w 188"/>
                <a:gd name="T61" fmla="*/ 0 h 136"/>
                <a:gd name="T62" fmla="*/ 0 w 188"/>
                <a:gd name="T63" fmla="*/ 0 h 136"/>
                <a:gd name="T64" fmla="*/ 0 w 188"/>
                <a:gd name="T65" fmla="*/ 0 h 136"/>
                <a:gd name="T66" fmla="*/ 0 w 188"/>
                <a:gd name="T67" fmla="*/ 0 h 136"/>
                <a:gd name="T68" fmla="*/ 0 w 188"/>
                <a:gd name="T69" fmla="*/ 0 h 136"/>
                <a:gd name="T70" fmla="*/ 0 w 188"/>
                <a:gd name="T71" fmla="*/ 0 h 136"/>
                <a:gd name="T72" fmla="*/ 0 w 188"/>
                <a:gd name="T73" fmla="*/ 0 h 136"/>
                <a:gd name="T74" fmla="*/ 0 w 188"/>
                <a:gd name="T75" fmla="*/ 0 h 136"/>
                <a:gd name="T76" fmla="*/ 0 w 188"/>
                <a:gd name="T77" fmla="*/ 0 h 136"/>
                <a:gd name="T78" fmla="*/ 0 w 188"/>
                <a:gd name="T79" fmla="*/ 0 h 136"/>
                <a:gd name="T80" fmla="*/ 0 w 188"/>
                <a:gd name="T81" fmla="*/ 0 h 136"/>
                <a:gd name="T82" fmla="*/ 0 w 188"/>
                <a:gd name="T83" fmla="*/ 0 h 136"/>
                <a:gd name="T84" fmla="*/ 0 w 188"/>
                <a:gd name="T85" fmla="*/ 0 h 136"/>
                <a:gd name="T86" fmla="*/ 0 w 188"/>
                <a:gd name="T87" fmla="*/ 0 h 136"/>
                <a:gd name="T88" fmla="*/ 0 w 188"/>
                <a:gd name="T89" fmla="*/ 0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8"/>
                <a:gd name="T136" fmla="*/ 0 h 136"/>
                <a:gd name="T137" fmla="*/ 188 w 188"/>
                <a:gd name="T138" fmla="*/ 136 h 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8" h="136">
                  <a:moveTo>
                    <a:pt x="144" y="1"/>
                  </a:moveTo>
                  <a:lnTo>
                    <a:pt x="144" y="8"/>
                  </a:lnTo>
                  <a:lnTo>
                    <a:pt x="136" y="12"/>
                  </a:lnTo>
                  <a:lnTo>
                    <a:pt x="130" y="16"/>
                  </a:lnTo>
                  <a:lnTo>
                    <a:pt x="133" y="24"/>
                  </a:lnTo>
                  <a:lnTo>
                    <a:pt x="139" y="19"/>
                  </a:lnTo>
                  <a:lnTo>
                    <a:pt x="145" y="16"/>
                  </a:lnTo>
                  <a:lnTo>
                    <a:pt x="151" y="12"/>
                  </a:lnTo>
                  <a:lnTo>
                    <a:pt x="158" y="10"/>
                  </a:lnTo>
                  <a:lnTo>
                    <a:pt x="166" y="8"/>
                  </a:lnTo>
                  <a:lnTo>
                    <a:pt x="173" y="6"/>
                  </a:lnTo>
                  <a:lnTo>
                    <a:pt x="181" y="5"/>
                  </a:lnTo>
                  <a:lnTo>
                    <a:pt x="188" y="3"/>
                  </a:lnTo>
                  <a:lnTo>
                    <a:pt x="188" y="16"/>
                  </a:lnTo>
                  <a:lnTo>
                    <a:pt x="171" y="22"/>
                  </a:lnTo>
                  <a:lnTo>
                    <a:pt x="155" y="30"/>
                  </a:lnTo>
                  <a:lnTo>
                    <a:pt x="140" y="41"/>
                  </a:lnTo>
                  <a:lnTo>
                    <a:pt x="127" y="52"/>
                  </a:lnTo>
                  <a:lnTo>
                    <a:pt x="113" y="65"/>
                  </a:lnTo>
                  <a:lnTo>
                    <a:pt x="100" y="77"/>
                  </a:lnTo>
                  <a:lnTo>
                    <a:pt x="86" y="89"/>
                  </a:lnTo>
                  <a:lnTo>
                    <a:pt x="71" y="100"/>
                  </a:lnTo>
                  <a:lnTo>
                    <a:pt x="75" y="83"/>
                  </a:lnTo>
                  <a:lnTo>
                    <a:pt x="84" y="68"/>
                  </a:lnTo>
                  <a:lnTo>
                    <a:pt x="96" y="56"/>
                  </a:lnTo>
                  <a:lnTo>
                    <a:pt x="106" y="43"/>
                  </a:lnTo>
                  <a:lnTo>
                    <a:pt x="95" y="43"/>
                  </a:lnTo>
                  <a:lnTo>
                    <a:pt x="82" y="54"/>
                  </a:lnTo>
                  <a:lnTo>
                    <a:pt x="69" y="66"/>
                  </a:lnTo>
                  <a:lnTo>
                    <a:pt x="58" y="77"/>
                  </a:lnTo>
                  <a:lnTo>
                    <a:pt x="46" y="89"/>
                  </a:lnTo>
                  <a:lnTo>
                    <a:pt x="35" y="100"/>
                  </a:lnTo>
                  <a:lnTo>
                    <a:pt x="25" y="113"/>
                  </a:lnTo>
                  <a:lnTo>
                    <a:pt x="16" y="124"/>
                  </a:lnTo>
                  <a:lnTo>
                    <a:pt x="9" y="136"/>
                  </a:lnTo>
                  <a:lnTo>
                    <a:pt x="0" y="135"/>
                  </a:lnTo>
                  <a:lnTo>
                    <a:pt x="10" y="113"/>
                  </a:lnTo>
                  <a:lnTo>
                    <a:pt x="22" y="92"/>
                  </a:lnTo>
                  <a:lnTo>
                    <a:pt x="36" y="72"/>
                  </a:lnTo>
                  <a:lnTo>
                    <a:pt x="52" y="55"/>
                  </a:lnTo>
                  <a:lnTo>
                    <a:pt x="70" y="39"/>
                  </a:lnTo>
                  <a:lnTo>
                    <a:pt x="90" y="24"/>
                  </a:lnTo>
                  <a:lnTo>
                    <a:pt x="111" y="12"/>
                  </a:lnTo>
                  <a:lnTo>
                    <a:pt x="133" y="0"/>
                  </a:lnTo>
                  <a:lnTo>
                    <a:pt x="144" y="1"/>
                  </a:lnTo>
                  <a:close/>
                </a:path>
              </a:pathLst>
            </a:custGeom>
            <a:solidFill>
              <a:srgbClr val="000000"/>
            </a:solidFill>
            <a:ln w="9525">
              <a:noFill/>
              <a:round/>
              <a:headEnd/>
              <a:tailEnd/>
            </a:ln>
          </p:spPr>
          <p:txBody>
            <a:bodyPr/>
            <a:lstStyle/>
            <a:p>
              <a:endParaRPr lang="it-IT"/>
            </a:p>
          </p:txBody>
        </p:sp>
        <p:sp>
          <p:nvSpPr>
            <p:cNvPr id="63519" name="Freeform 29"/>
            <p:cNvSpPr>
              <a:spLocks/>
            </p:cNvSpPr>
            <p:nvPr/>
          </p:nvSpPr>
          <p:spPr bwMode="auto">
            <a:xfrm>
              <a:off x="1938" y="1840"/>
              <a:ext cx="36" cy="35"/>
            </a:xfrm>
            <a:custGeom>
              <a:avLst/>
              <a:gdLst>
                <a:gd name="T0" fmla="*/ 0 w 181"/>
                <a:gd name="T1" fmla="*/ 0 h 172"/>
                <a:gd name="T2" fmla="*/ 0 w 181"/>
                <a:gd name="T3" fmla="*/ 0 h 172"/>
                <a:gd name="T4" fmla="*/ 0 w 181"/>
                <a:gd name="T5" fmla="*/ 0 h 172"/>
                <a:gd name="T6" fmla="*/ 0 w 181"/>
                <a:gd name="T7" fmla="*/ 0 h 172"/>
                <a:gd name="T8" fmla="*/ 0 w 181"/>
                <a:gd name="T9" fmla="*/ 0 h 172"/>
                <a:gd name="T10" fmla="*/ 0 w 181"/>
                <a:gd name="T11" fmla="*/ 0 h 172"/>
                <a:gd name="T12" fmla="*/ 0 w 181"/>
                <a:gd name="T13" fmla="*/ 0 h 172"/>
                <a:gd name="T14" fmla="*/ 0 w 181"/>
                <a:gd name="T15" fmla="*/ 0 h 172"/>
                <a:gd name="T16" fmla="*/ 0 w 181"/>
                <a:gd name="T17" fmla="*/ 0 h 172"/>
                <a:gd name="T18" fmla="*/ 0 w 181"/>
                <a:gd name="T19" fmla="*/ 0 h 172"/>
                <a:gd name="T20" fmla="*/ 0 w 181"/>
                <a:gd name="T21" fmla="*/ 0 h 172"/>
                <a:gd name="T22" fmla="*/ 0 w 181"/>
                <a:gd name="T23" fmla="*/ 0 h 172"/>
                <a:gd name="T24" fmla="*/ 0 w 181"/>
                <a:gd name="T25" fmla="*/ 0 h 172"/>
                <a:gd name="T26" fmla="*/ 0 w 181"/>
                <a:gd name="T27" fmla="*/ 0 h 172"/>
                <a:gd name="T28" fmla="*/ 0 w 181"/>
                <a:gd name="T29" fmla="*/ 0 h 172"/>
                <a:gd name="T30" fmla="*/ 0 w 181"/>
                <a:gd name="T31" fmla="*/ 0 h 172"/>
                <a:gd name="T32" fmla="*/ 0 w 181"/>
                <a:gd name="T33" fmla="*/ 0 h 172"/>
                <a:gd name="T34" fmla="*/ 0 w 181"/>
                <a:gd name="T35" fmla="*/ 0 h 172"/>
                <a:gd name="T36" fmla="*/ 0 w 181"/>
                <a:gd name="T37" fmla="*/ 0 h 172"/>
                <a:gd name="T38" fmla="*/ 0 w 181"/>
                <a:gd name="T39" fmla="*/ 0 h 172"/>
                <a:gd name="T40" fmla="*/ 0 w 181"/>
                <a:gd name="T41" fmla="*/ 0 h 172"/>
                <a:gd name="T42" fmla="*/ 0 w 181"/>
                <a:gd name="T43" fmla="*/ 0 h 172"/>
                <a:gd name="T44" fmla="*/ 0 w 181"/>
                <a:gd name="T45" fmla="*/ 0 h 172"/>
                <a:gd name="T46" fmla="*/ 0 w 181"/>
                <a:gd name="T47" fmla="*/ 0 h 172"/>
                <a:gd name="T48" fmla="*/ 0 w 181"/>
                <a:gd name="T49" fmla="*/ 0 h 172"/>
                <a:gd name="T50" fmla="*/ 0 w 181"/>
                <a:gd name="T51" fmla="*/ 0 h 172"/>
                <a:gd name="T52" fmla="*/ 0 w 181"/>
                <a:gd name="T53" fmla="*/ 0 h 172"/>
                <a:gd name="T54" fmla="*/ 0 w 181"/>
                <a:gd name="T55" fmla="*/ 0 h 172"/>
                <a:gd name="T56" fmla="*/ 0 w 181"/>
                <a:gd name="T57" fmla="*/ 0 h 172"/>
                <a:gd name="T58" fmla="*/ 0 w 181"/>
                <a:gd name="T59" fmla="*/ 0 h 172"/>
                <a:gd name="T60" fmla="*/ 0 w 181"/>
                <a:gd name="T61" fmla="*/ 0 h 172"/>
                <a:gd name="T62" fmla="*/ 0 w 181"/>
                <a:gd name="T63" fmla="*/ 0 h 172"/>
                <a:gd name="T64" fmla="*/ 0 w 181"/>
                <a:gd name="T65" fmla="*/ 0 h 172"/>
                <a:gd name="T66" fmla="*/ 0 w 181"/>
                <a:gd name="T67" fmla="*/ 0 h 172"/>
                <a:gd name="T68" fmla="*/ 0 w 181"/>
                <a:gd name="T69" fmla="*/ 0 h 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1"/>
                <a:gd name="T106" fmla="*/ 0 h 172"/>
                <a:gd name="T107" fmla="*/ 181 w 181"/>
                <a:gd name="T108" fmla="*/ 172 h 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1" h="172">
                  <a:moveTo>
                    <a:pt x="136" y="9"/>
                  </a:moveTo>
                  <a:lnTo>
                    <a:pt x="132" y="10"/>
                  </a:lnTo>
                  <a:lnTo>
                    <a:pt x="129" y="12"/>
                  </a:lnTo>
                  <a:lnTo>
                    <a:pt x="127" y="15"/>
                  </a:lnTo>
                  <a:lnTo>
                    <a:pt x="125" y="17"/>
                  </a:lnTo>
                  <a:lnTo>
                    <a:pt x="129" y="20"/>
                  </a:lnTo>
                  <a:lnTo>
                    <a:pt x="136" y="20"/>
                  </a:lnTo>
                  <a:lnTo>
                    <a:pt x="141" y="17"/>
                  </a:lnTo>
                  <a:lnTo>
                    <a:pt x="147" y="13"/>
                  </a:lnTo>
                  <a:lnTo>
                    <a:pt x="153" y="10"/>
                  </a:lnTo>
                  <a:lnTo>
                    <a:pt x="159" y="6"/>
                  </a:lnTo>
                  <a:lnTo>
                    <a:pt x="165" y="2"/>
                  </a:lnTo>
                  <a:lnTo>
                    <a:pt x="172" y="0"/>
                  </a:lnTo>
                  <a:lnTo>
                    <a:pt x="181" y="0"/>
                  </a:lnTo>
                  <a:lnTo>
                    <a:pt x="178" y="7"/>
                  </a:lnTo>
                  <a:lnTo>
                    <a:pt x="172" y="11"/>
                  </a:lnTo>
                  <a:lnTo>
                    <a:pt x="165" y="13"/>
                  </a:lnTo>
                  <a:lnTo>
                    <a:pt x="158" y="17"/>
                  </a:lnTo>
                  <a:lnTo>
                    <a:pt x="143" y="32"/>
                  </a:lnTo>
                  <a:lnTo>
                    <a:pt x="128" y="48"/>
                  </a:lnTo>
                  <a:lnTo>
                    <a:pt x="114" y="64"/>
                  </a:lnTo>
                  <a:lnTo>
                    <a:pt x="100" y="80"/>
                  </a:lnTo>
                  <a:lnTo>
                    <a:pt x="88" y="97"/>
                  </a:lnTo>
                  <a:lnTo>
                    <a:pt x="76" y="114"/>
                  </a:lnTo>
                  <a:lnTo>
                    <a:pt x="65" y="132"/>
                  </a:lnTo>
                  <a:lnTo>
                    <a:pt x="54" y="151"/>
                  </a:lnTo>
                  <a:lnTo>
                    <a:pt x="49" y="152"/>
                  </a:lnTo>
                  <a:lnTo>
                    <a:pt x="46" y="150"/>
                  </a:lnTo>
                  <a:lnTo>
                    <a:pt x="44" y="146"/>
                  </a:lnTo>
                  <a:lnTo>
                    <a:pt x="39" y="143"/>
                  </a:lnTo>
                  <a:lnTo>
                    <a:pt x="39" y="136"/>
                  </a:lnTo>
                  <a:lnTo>
                    <a:pt x="42" y="132"/>
                  </a:lnTo>
                  <a:lnTo>
                    <a:pt x="47" y="129"/>
                  </a:lnTo>
                  <a:lnTo>
                    <a:pt x="52" y="125"/>
                  </a:lnTo>
                  <a:lnTo>
                    <a:pt x="61" y="112"/>
                  </a:lnTo>
                  <a:lnTo>
                    <a:pt x="69" y="99"/>
                  </a:lnTo>
                  <a:lnTo>
                    <a:pt x="78" y="86"/>
                  </a:lnTo>
                  <a:lnTo>
                    <a:pt x="87" y="74"/>
                  </a:lnTo>
                  <a:lnTo>
                    <a:pt x="95" y="61"/>
                  </a:lnTo>
                  <a:lnTo>
                    <a:pt x="104" y="49"/>
                  </a:lnTo>
                  <a:lnTo>
                    <a:pt x="112" y="37"/>
                  </a:lnTo>
                  <a:lnTo>
                    <a:pt x="120" y="26"/>
                  </a:lnTo>
                  <a:lnTo>
                    <a:pt x="106" y="37"/>
                  </a:lnTo>
                  <a:lnTo>
                    <a:pt x="95" y="50"/>
                  </a:lnTo>
                  <a:lnTo>
                    <a:pt x="83" y="64"/>
                  </a:lnTo>
                  <a:lnTo>
                    <a:pt x="73" y="77"/>
                  </a:lnTo>
                  <a:lnTo>
                    <a:pt x="62" y="91"/>
                  </a:lnTo>
                  <a:lnTo>
                    <a:pt x="52" y="104"/>
                  </a:lnTo>
                  <a:lnTo>
                    <a:pt x="44" y="116"/>
                  </a:lnTo>
                  <a:lnTo>
                    <a:pt x="34" y="129"/>
                  </a:lnTo>
                  <a:lnTo>
                    <a:pt x="28" y="142"/>
                  </a:lnTo>
                  <a:lnTo>
                    <a:pt x="20" y="156"/>
                  </a:lnTo>
                  <a:lnTo>
                    <a:pt x="11" y="167"/>
                  </a:lnTo>
                  <a:lnTo>
                    <a:pt x="0" y="172"/>
                  </a:lnTo>
                  <a:lnTo>
                    <a:pt x="3" y="156"/>
                  </a:lnTo>
                  <a:lnTo>
                    <a:pt x="9" y="141"/>
                  </a:lnTo>
                  <a:lnTo>
                    <a:pt x="18" y="126"/>
                  </a:lnTo>
                  <a:lnTo>
                    <a:pt x="27" y="114"/>
                  </a:lnTo>
                  <a:lnTo>
                    <a:pt x="36" y="102"/>
                  </a:lnTo>
                  <a:lnTo>
                    <a:pt x="46" y="88"/>
                  </a:lnTo>
                  <a:lnTo>
                    <a:pt x="56" y="76"/>
                  </a:lnTo>
                  <a:lnTo>
                    <a:pt x="65" y="63"/>
                  </a:lnTo>
                  <a:lnTo>
                    <a:pt x="73" y="54"/>
                  </a:lnTo>
                  <a:lnTo>
                    <a:pt x="83" y="45"/>
                  </a:lnTo>
                  <a:lnTo>
                    <a:pt x="91" y="37"/>
                  </a:lnTo>
                  <a:lnTo>
                    <a:pt x="100" y="28"/>
                  </a:lnTo>
                  <a:lnTo>
                    <a:pt x="109" y="20"/>
                  </a:lnTo>
                  <a:lnTo>
                    <a:pt x="117" y="12"/>
                  </a:lnTo>
                  <a:lnTo>
                    <a:pt x="126" y="6"/>
                  </a:lnTo>
                  <a:lnTo>
                    <a:pt x="136" y="1"/>
                  </a:lnTo>
                  <a:lnTo>
                    <a:pt x="136" y="9"/>
                  </a:lnTo>
                  <a:close/>
                </a:path>
              </a:pathLst>
            </a:custGeom>
            <a:solidFill>
              <a:srgbClr val="000000"/>
            </a:solidFill>
            <a:ln w="9525">
              <a:noFill/>
              <a:round/>
              <a:headEnd/>
              <a:tailEnd/>
            </a:ln>
          </p:spPr>
          <p:txBody>
            <a:bodyPr/>
            <a:lstStyle/>
            <a:p>
              <a:endParaRPr lang="it-IT"/>
            </a:p>
          </p:txBody>
        </p:sp>
        <p:sp>
          <p:nvSpPr>
            <p:cNvPr id="63520" name="Freeform 30"/>
            <p:cNvSpPr>
              <a:spLocks/>
            </p:cNvSpPr>
            <p:nvPr/>
          </p:nvSpPr>
          <p:spPr bwMode="auto">
            <a:xfrm>
              <a:off x="2133" y="1860"/>
              <a:ext cx="73" cy="117"/>
            </a:xfrm>
            <a:custGeom>
              <a:avLst/>
              <a:gdLst>
                <a:gd name="T0" fmla="*/ 0 w 365"/>
                <a:gd name="T1" fmla="*/ 0 h 585"/>
                <a:gd name="T2" fmla="*/ 0 w 365"/>
                <a:gd name="T3" fmla="*/ 0 h 585"/>
                <a:gd name="T4" fmla="*/ 0 w 365"/>
                <a:gd name="T5" fmla="*/ 0 h 585"/>
                <a:gd name="T6" fmla="*/ 0 w 365"/>
                <a:gd name="T7" fmla="*/ 0 h 585"/>
                <a:gd name="T8" fmla="*/ 0 w 365"/>
                <a:gd name="T9" fmla="*/ 0 h 585"/>
                <a:gd name="T10" fmla="*/ 0 w 365"/>
                <a:gd name="T11" fmla="*/ 0 h 585"/>
                <a:gd name="T12" fmla="*/ 0 w 365"/>
                <a:gd name="T13" fmla="*/ 0 h 585"/>
                <a:gd name="T14" fmla="*/ 0 w 365"/>
                <a:gd name="T15" fmla="*/ 0 h 585"/>
                <a:gd name="T16" fmla="*/ 0 w 365"/>
                <a:gd name="T17" fmla="*/ 0 h 585"/>
                <a:gd name="T18" fmla="*/ 0 w 365"/>
                <a:gd name="T19" fmla="*/ 0 h 585"/>
                <a:gd name="T20" fmla="*/ 0 w 365"/>
                <a:gd name="T21" fmla="*/ 0 h 585"/>
                <a:gd name="T22" fmla="*/ 0 w 365"/>
                <a:gd name="T23" fmla="*/ 0 h 585"/>
                <a:gd name="T24" fmla="*/ 0 w 365"/>
                <a:gd name="T25" fmla="*/ 0 h 585"/>
                <a:gd name="T26" fmla="*/ 0 w 365"/>
                <a:gd name="T27" fmla="*/ 0 h 585"/>
                <a:gd name="T28" fmla="*/ 0 w 365"/>
                <a:gd name="T29" fmla="*/ 0 h 585"/>
                <a:gd name="T30" fmla="*/ 0 w 365"/>
                <a:gd name="T31" fmla="*/ 0 h 585"/>
                <a:gd name="T32" fmla="*/ 0 w 365"/>
                <a:gd name="T33" fmla="*/ 0 h 585"/>
                <a:gd name="T34" fmla="*/ 0 w 365"/>
                <a:gd name="T35" fmla="*/ 0 h 585"/>
                <a:gd name="T36" fmla="*/ 0 w 365"/>
                <a:gd name="T37" fmla="*/ 0 h 585"/>
                <a:gd name="T38" fmla="*/ 0 w 365"/>
                <a:gd name="T39" fmla="*/ 0 h 585"/>
                <a:gd name="T40" fmla="*/ 0 w 365"/>
                <a:gd name="T41" fmla="*/ 0 h 585"/>
                <a:gd name="T42" fmla="*/ 0 w 365"/>
                <a:gd name="T43" fmla="*/ 0 h 585"/>
                <a:gd name="T44" fmla="*/ 0 w 365"/>
                <a:gd name="T45" fmla="*/ 0 h 585"/>
                <a:gd name="T46" fmla="*/ 0 w 365"/>
                <a:gd name="T47" fmla="*/ 0 h 585"/>
                <a:gd name="T48" fmla="*/ 0 w 365"/>
                <a:gd name="T49" fmla="*/ 0 h 585"/>
                <a:gd name="T50" fmla="*/ 0 w 365"/>
                <a:gd name="T51" fmla="*/ 0 h 585"/>
                <a:gd name="T52" fmla="*/ 0 w 365"/>
                <a:gd name="T53" fmla="*/ 0 h 585"/>
                <a:gd name="T54" fmla="*/ 0 w 365"/>
                <a:gd name="T55" fmla="*/ 0 h 585"/>
                <a:gd name="T56" fmla="*/ 0 w 365"/>
                <a:gd name="T57" fmla="*/ 0 h 585"/>
                <a:gd name="T58" fmla="*/ 0 w 365"/>
                <a:gd name="T59" fmla="*/ 0 h 585"/>
                <a:gd name="T60" fmla="*/ 0 w 365"/>
                <a:gd name="T61" fmla="*/ 0 h 585"/>
                <a:gd name="T62" fmla="*/ 0 w 365"/>
                <a:gd name="T63" fmla="*/ 0 h 585"/>
                <a:gd name="T64" fmla="*/ 0 w 365"/>
                <a:gd name="T65" fmla="*/ 0 h 585"/>
                <a:gd name="T66" fmla="*/ 0 w 365"/>
                <a:gd name="T67" fmla="*/ 0 h 585"/>
                <a:gd name="T68" fmla="*/ 0 w 365"/>
                <a:gd name="T69" fmla="*/ 0 h 585"/>
                <a:gd name="T70" fmla="*/ 0 w 365"/>
                <a:gd name="T71" fmla="*/ 0 h 585"/>
                <a:gd name="T72" fmla="*/ 0 w 365"/>
                <a:gd name="T73" fmla="*/ 0 h 585"/>
                <a:gd name="T74" fmla="*/ 0 w 365"/>
                <a:gd name="T75" fmla="*/ 0 h 585"/>
                <a:gd name="T76" fmla="*/ 0 w 365"/>
                <a:gd name="T77" fmla="*/ 0 h 585"/>
                <a:gd name="T78" fmla="*/ 0 w 365"/>
                <a:gd name="T79" fmla="*/ 0 h 585"/>
                <a:gd name="T80" fmla="*/ 0 w 365"/>
                <a:gd name="T81" fmla="*/ 0 h 585"/>
                <a:gd name="T82" fmla="*/ 0 w 365"/>
                <a:gd name="T83" fmla="*/ 0 h 585"/>
                <a:gd name="T84" fmla="*/ 0 w 365"/>
                <a:gd name="T85" fmla="*/ 0 h 585"/>
                <a:gd name="T86" fmla="*/ 0 w 365"/>
                <a:gd name="T87" fmla="*/ 0 h 585"/>
                <a:gd name="T88" fmla="*/ 0 w 365"/>
                <a:gd name="T89" fmla="*/ 0 h 585"/>
                <a:gd name="T90" fmla="*/ 0 w 365"/>
                <a:gd name="T91" fmla="*/ 0 h 585"/>
                <a:gd name="T92" fmla="*/ 0 w 365"/>
                <a:gd name="T93" fmla="*/ 0 h 585"/>
                <a:gd name="T94" fmla="*/ 0 w 365"/>
                <a:gd name="T95" fmla="*/ 0 h 585"/>
                <a:gd name="T96" fmla="*/ 0 w 365"/>
                <a:gd name="T97" fmla="*/ 0 h 585"/>
                <a:gd name="T98" fmla="*/ 0 w 365"/>
                <a:gd name="T99" fmla="*/ 0 h 585"/>
                <a:gd name="T100" fmla="*/ 0 w 365"/>
                <a:gd name="T101" fmla="*/ 0 h 585"/>
                <a:gd name="T102" fmla="*/ 0 w 365"/>
                <a:gd name="T103" fmla="*/ 0 h 5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5"/>
                <a:gd name="T157" fmla="*/ 0 h 585"/>
                <a:gd name="T158" fmla="*/ 365 w 365"/>
                <a:gd name="T159" fmla="*/ 585 h 5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65" h="585">
                  <a:moveTo>
                    <a:pt x="363" y="13"/>
                  </a:moveTo>
                  <a:lnTo>
                    <a:pt x="358" y="24"/>
                  </a:lnTo>
                  <a:lnTo>
                    <a:pt x="351" y="32"/>
                  </a:lnTo>
                  <a:lnTo>
                    <a:pt x="343" y="41"/>
                  </a:lnTo>
                  <a:lnTo>
                    <a:pt x="333" y="48"/>
                  </a:lnTo>
                  <a:lnTo>
                    <a:pt x="323" y="56"/>
                  </a:lnTo>
                  <a:lnTo>
                    <a:pt x="315" y="64"/>
                  </a:lnTo>
                  <a:lnTo>
                    <a:pt x="306" y="73"/>
                  </a:lnTo>
                  <a:lnTo>
                    <a:pt x="299" y="83"/>
                  </a:lnTo>
                  <a:lnTo>
                    <a:pt x="289" y="96"/>
                  </a:lnTo>
                  <a:lnTo>
                    <a:pt x="278" y="108"/>
                  </a:lnTo>
                  <a:lnTo>
                    <a:pt x="267" y="122"/>
                  </a:lnTo>
                  <a:lnTo>
                    <a:pt x="256" y="134"/>
                  </a:lnTo>
                  <a:lnTo>
                    <a:pt x="245" y="148"/>
                  </a:lnTo>
                  <a:lnTo>
                    <a:pt x="234" y="161"/>
                  </a:lnTo>
                  <a:lnTo>
                    <a:pt x="225" y="176"/>
                  </a:lnTo>
                  <a:lnTo>
                    <a:pt x="218" y="190"/>
                  </a:lnTo>
                  <a:lnTo>
                    <a:pt x="209" y="192"/>
                  </a:lnTo>
                  <a:lnTo>
                    <a:pt x="209" y="179"/>
                  </a:lnTo>
                  <a:lnTo>
                    <a:pt x="225" y="161"/>
                  </a:lnTo>
                  <a:lnTo>
                    <a:pt x="240" y="141"/>
                  </a:lnTo>
                  <a:lnTo>
                    <a:pt x="255" y="122"/>
                  </a:lnTo>
                  <a:lnTo>
                    <a:pt x="271" y="103"/>
                  </a:lnTo>
                  <a:lnTo>
                    <a:pt x="285" y="86"/>
                  </a:lnTo>
                  <a:lnTo>
                    <a:pt x="301" y="68"/>
                  </a:lnTo>
                  <a:lnTo>
                    <a:pt x="320" y="52"/>
                  </a:lnTo>
                  <a:lnTo>
                    <a:pt x="338" y="37"/>
                  </a:lnTo>
                  <a:lnTo>
                    <a:pt x="337" y="32"/>
                  </a:lnTo>
                  <a:lnTo>
                    <a:pt x="337" y="29"/>
                  </a:lnTo>
                  <a:lnTo>
                    <a:pt x="336" y="25"/>
                  </a:lnTo>
                  <a:lnTo>
                    <a:pt x="328" y="24"/>
                  </a:lnTo>
                  <a:lnTo>
                    <a:pt x="306" y="37"/>
                  </a:lnTo>
                  <a:lnTo>
                    <a:pt x="287" y="52"/>
                  </a:lnTo>
                  <a:lnTo>
                    <a:pt x="268" y="69"/>
                  </a:lnTo>
                  <a:lnTo>
                    <a:pt x="251" y="87"/>
                  </a:lnTo>
                  <a:lnTo>
                    <a:pt x="233" y="107"/>
                  </a:lnTo>
                  <a:lnTo>
                    <a:pt x="215" y="127"/>
                  </a:lnTo>
                  <a:lnTo>
                    <a:pt x="197" y="145"/>
                  </a:lnTo>
                  <a:lnTo>
                    <a:pt x="177" y="162"/>
                  </a:lnTo>
                  <a:lnTo>
                    <a:pt x="174" y="156"/>
                  </a:lnTo>
                  <a:lnTo>
                    <a:pt x="191" y="138"/>
                  </a:lnTo>
                  <a:lnTo>
                    <a:pt x="207" y="121"/>
                  </a:lnTo>
                  <a:lnTo>
                    <a:pt x="224" y="102"/>
                  </a:lnTo>
                  <a:lnTo>
                    <a:pt x="241" y="84"/>
                  </a:lnTo>
                  <a:lnTo>
                    <a:pt x="260" y="67"/>
                  </a:lnTo>
                  <a:lnTo>
                    <a:pt x="278" y="51"/>
                  </a:lnTo>
                  <a:lnTo>
                    <a:pt x="296" y="33"/>
                  </a:lnTo>
                  <a:lnTo>
                    <a:pt x="316" y="19"/>
                  </a:lnTo>
                  <a:lnTo>
                    <a:pt x="316" y="15"/>
                  </a:lnTo>
                  <a:lnTo>
                    <a:pt x="305" y="17"/>
                  </a:lnTo>
                  <a:lnTo>
                    <a:pt x="294" y="22"/>
                  </a:lnTo>
                  <a:lnTo>
                    <a:pt x="283" y="29"/>
                  </a:lnTo>
                  <a:lnTo>
                    <a:pt x="272" y="36"/>
                  </a:lnTo>
                  <a:lnTo>
                    <a:pt x="262" y="44"/>
                  </a:lnTo>
                  <a:lnTo>
                    <a:pt x="252" y="52"/>
                  </a:lnTo>
                  <a:lnTo>
                    <a:pt x="242" y="59"/>
                  </a:lnTo>
                  <a:lnTo>
                    <a:pt x="234" y="65"/>
                  </a:lnTo>
                  <a:lnTo>
                    <a:pt x="217" y="81"/>
                  </a:lnTo>
                  <a:lnTo>
                    <a:pt x="200" y="96"/>
                  </a:lnTo>
                  <a:lnTo>
                    <a:pt x="184" y="112"/>
                  </a:lnTo>
                  <a:lnTo>
                    <a:pt x="168" y="127"/>
                  </a:lnTo>
                  <a:lnTo>
                    <a:pt x="152" y="141"/>
                  </a:lnTo>
                  <a:lnTo>
                    <a:pt x="135" y="156"/>
                  </a:lnTo>
                  <a:lnTo>
                    <a:pt x="117" y="168"/>
                  </a:lnTo>
                  <a:lnTo>
                    <a:pt x="99" y="181"/>
                  </a:lnTo>
                  <a:lnTo>
                    <a:pt x="94" y="189"/>
                  </a:lnTo>
                  <a:lnTo>
                    <a:pt x="93" y="198"/>
                  </a:lnTo>
                  <a:lnTo>
                    <a:pt x="95" y="205"/>
                  </a:lnTo>
                  <a:lnTo>
                    <a:pt x="100" y="211"/>
                  </a:lnTo>
                  <a:lnTo>
                    <a:pt x="105" y="219"/>
                  </a:lnTo>
                  <a:lnTo>
                    <a:pt x="110" y="226"/>
                  </a:lnTo>
                  <a:lnTo>
                    <a:pt x="115" y="235"/>
                  </a:lnTo>
                  <a:lnTo>
                    <a:pt x="116" y="243"/>
                  </a:lnTo>
                  <a:lnTo>
                    <a:pt x="113" y="273"/>
                  </a:lnTo>
                  <a:lnTo>
                    <a:pt x="109" y="297"/>
                  </a:lnTo>
                  <a:lnTo>
                    <a:pt x="103" y="319"/>
                  </a:lnTo>
                  <a:lnTo>
                    <a:pt x="90" y="344"/>
                  </a:lnTo>
                  <a:lnTo>
                    <a:pt x="88" y="336"/>
                  </a:lnTo>
                  <a:lnTo>
                    <a:pt x="90" y="327"/>
                  </a:lnTo>
                  <a:lnTo>
                    <a:pt x="92" y="317"/>
                  </a:lnTo>
                  <a:lnTo>
                    <a:pt x="93" y="308"/>
                  </a:lnTo>
                  <a:lnTo>
                    <a:pt x="95" y="284"/>
                  </a:lnTo>
                  <a:lnTo>
                    <a:pt x="99" y="259"/>
                  </a:lnTo>
                  <a:lnTo>
                    <a:pt x="99" y="237"/>
                  </a:lnTo>
                  <a:lnTo>
                    <a:pt x="89" y="217"/>
                  </a:lnTo>
                  <a:lnTo>
                    <a:pt x="76" y="200"/>
                  </a:lnTo>
                  <a:lnTo>
                    <a:pt x="79" y="192"/>
                  </a:lnTo>
                  <a:lnTo>
                    <a:pt x="84" y="182"/>
                  </a:lnTo>
                  <a:lnTo>
                    <a:pt x="92" y="171"/>
                  </a:lnTo>
                  <a:lnTo>
                    <a:pt x="98" y="160"/>
                  </a:lnTo>
                  <a:lnTo>
                    <a:pt x="104" y="148"/>
                  </a:lnTo>
                  <a:lnTo>
                    <a:pt x="108" y="135"/>
                  </a:lnTo>
                  <a:lnTo>
                    <a:pt x="110" y="124"/>
                  </a:lnTo>
                  <a:lnTo>
                    <a:pt x="108" y="112"/>
                  </a:lnTo>
                  <a:lnTo>
                    <a:pt x="108" y="94"/>
                  </a:lnTo>
                  <a:lnTo>
                    <a:pt x="105" y="74"/>
                  </a:lnTo>
                  <a:lnTo>
                    <a:pt x="99" y="54"/>
                  </a:lnTo>
                  <a:lnTo>
                    <a:pt x="86" y="40"/>
                  </a:lnTo>
                  <a:lnTo>
                    <a:pt x="81" y="40"/>
                  </a:lnTo>
                  <a:lnTo>
                    <a:pt x="77" y="42"/>
                  </a:lnTo>
                  <a:lnTo>
                    <a:pt x="75" y="44"/>
                  </a:lnTo>
                  <a:lnTo>
                    <a:pt x="72" y="48"/>
                  </a:lnTo>
                  <a:lnTo>
                    <a:pt x="82" y="79"/>
                  </a:lnTo>
                  <a:lnTo>
                    <a:pt x="84" y="108"/>
                  </a:lnTo>
                  <a:lnTo>
                    <a:pt x="79" y="136"/>
                  </a:lnTo>
                  <a:lnTo>
                    <a:pt x="71" y="163"/>
                  </a:lnTo>
                  <a:lnTo>
                    <a:pt x="59" y="190"/>
                  </a:lnTo>
                  <a:lnTo>
                    <a:pt x="45" y="217"/>
                  </a:lnTo>
                  <a:lnTo>
                    <a:pt x="34" y="246"/>
                  </a:lnTo>
                  <a:lnTo>
                    <a:pt x="24" y="274"/>
                  </a:lnTo>
                  <a:lnTo>
                    <a:pt x="28" y="289"/>
                  </a:lnTo>
                  <a:lnTo>
                    <a:pt x="34" y="302"/>
                  </a:lnTo>
                  <a:lnTo>
                    <a:pt x="43" y="316"/>
                  </a:lnTo>
                  <a:lnTo>
                    <a:pt x="50" y="328"/>
                  </a:lnTo>
                  <a:lnTo>
                    <a:pt x="59" y="340"/>
                  </a:lnTo>
                  <a:lnTo>
                    <a:pt x="65" y="354"/>
                  </a:lnTo>
                  <a:lnTo>
                    <a:pt x="68" y="368"/>
                  </a:lnTo>
                  <a:lnTo>
                    <a:pt x="68" y="385"/>
                  </a:lnTo>
                  <a:lnTo>
                    <a:pt x="66" y="392"/>
                  </a:lnTo>
                  <a:lnTo>
                    <a:pt x="64" y="400"/>
                  </a:lnTo>
                  <a:lnTo>
                    <a:pt x="61" y="409"/>
                  </a:lnTo>
                  <a:lnTo>
                    <a:pt x="59" y="419"/>
                  </a:lnTo>
                  <a:lnTo>
                    <a:pt x="65" y="425"/>
                  </a:lnTo>
                  <a:lnTo>
                    <a:pt x="70" y="431"/>
                  </a:lnTo>
                  <a:lnTo>
                    <a:pt x="75" y="438"/>
                  </a:lnTo>
                  <a:lnTo>
                    <a:pt x="79" y="444"/>
                  </a:lnTo>
                  <a:lnTo>
                    <a:pt x="84" y="452"/>
                  </a:lnTo>
                  <a:lnTo>
                    <a:pt x="89" y="457"/>
                  </a:lnTo>
                  <a:lnTo>
                    <a:pt x="95" y="460"/>
                  </a:lnTo>
                  <a:lnTo>
                    <a:pt x="103" y="463"/>
                  </a:lnTo>
                  <a:lnTo>
                    <a:pt x="109" y="455"/>
                  </a:lnTo>
                  <a:lnTo>
                    <a:pt x="114" y="447"/>
                  </a:lnTo>
                  <a:lnTo>
                    <a:pt x="117" y="438"/>
                  </a:lnTo>
                  <a:lnTo>
                    <a:pt x="122" y="430"/>
                  </a:lnTo>
                  <a:lnTo>
                    <a:pt x="127" y="422"/>
                  </a:lnTo>
                  <a:lnTo>
                    <a:pt x="133" y="415"/>
                  </a:lnTo>
                  <a:lnTo>
                    <a:pt x="141" y="410"/>
                  </a:lnTo>
                  <a:lnTo>
                    <a:pt x="149" y="405"/>
                  </a:lnTo>
                  <a:lnTo>
                    <a:pt x="162" y="384"/>
                  </a:lnTo>
                  <a:lnTo>
                    <a:pt x="175" y="365"/>
                  </a:lnTo>
                  <a:lnTo>
                    <a:pt x="187" y="345"/>
                  </a:lnTo>
                  <a:lnTo>
                    <a:pt x="202" y="327"/>
                  </a:lnTo>
                  <a:lnTo>
                    <a:pt x="217" y="308"/>
                  </a:lnTo>
                  <a:lnTo>
                    <a:pt x="233" y="290"/>
                  </a:lnTo>
                  <a:lnTo>
                    <a:pt x="250" y="273"/>
                  </a:lnTo>
                  <a:lnTo>
                    <a:pt x="268" y="257"/>
                  </a:lnTo>
                  <a:lnTo>
                    <a:pt x="280" y="165"/>
                  </a:lnTo>
                  <a:lnTo>
                    <a:pt x="284" y="157"/>
                  </a:lnTo>
                  <a:lnTo>
                    <a:pt x="288" y="149"/>
                  </a:lnTo>
                  <a:lnTo>
                    <a:pt x="291" y="141"/>
                  </a:lnTo>
                  <a:lnTo>
                    <a:pt x="294" y="133"/>
                  </a:lnTo>
                  <a:lnTo>
                    <a:pt x="298" y="118"/>
                  </a:lnTo>
                  <a:lnTo>
                    <a:pt x="304" y="106"/>
                  </a:lnTo>
                  <a:lnTo>
                    <a:pt x="312" y="96"/>
                  </a:lnTo>
                  <a:lnTo>
                    <a:pt x="321" y="86"/>
                  </a:lnTo>
                  <a:lnTo>
                    <a:pt x="331" y="79"/>
                  </a:lnTo>
                  <a:lnTo>
                    <a:pt x="340" y="70"/>
                  </a:lnTo>
                  <a:lnTo>
                    <a:pt x="350" y="60"/>
                  </a:lnTo>
                  <a:lnTo>
                    <a:pt x="358" y="48"/>
                  </a:lnTo>
                  <a:lnTo>
                    <a:pt x="365" y="48"/>
                  </a:lnTo>
                  <a:lnTo>
                    <a:pt x="361" y="56"/>
                  </a:lnTo>
                  <a:lnTo>
                    <a:pt x="358" y="63"/>
                  </a:lnTo>
                  <a:lnTo>
                    <a:pt x="353" y="69"/>
                  </a:lnTo>
                  <a:lnTo>
                    <a:pt x="348" y="74"/>
                  </a:lnTo>
                  <a:lnTo>
                    <a:pt x="343" y="80"/>
                  </a:lnTo>
                  <a:lnTo>
                    <a:pt x="338" y="86"/>
                  </a:lnTo>
                  <a:lnTo>
                    <a:pt x="332" y="91"/>
                  </a:lnTo>
                  <a:lnTo>
                    <a:pt x="327" y="97"/>
                  </a:lnTo>
                  <a:lnTo>
                    <a:pt x="317" y="106"/>
                  </a:lnTo>
                  <a:lnTo>
                    <a:pt x="311" y="119"/>
                  </a:lnTo>
                  <a:lnTo>
                    <a:pt x="307" y="133"/>
                  </a:lnTo>
                  <a:lnTo>
                    <a:pt x="304" y="145"/>
                  </a:lnTo>
                  <a:lnTo>
                    <a:pt x="300" y="168"/>
                  </a:lnTo>
                  <a:lnTo>
                    <a:pt x="295" y="194"/>
                  </a:lnTo>
                  <a:lnTo>
                    <a:pt x="291" y="221"/>
                  </a:lnTo>
                  <a:lnTo>
                    <a:pt x="291" y="248"/>
                  </a:lnTo>
                  <a:lnTo>
                    <a:pt x="278" y="269"/>
                  </a:lnTo>
                  <a:lnTo>
                    <a:pt x="257" y="297"/>
                  </a:lnTo>
                  <a:lnTo>
                    <a:pt x="229" y="332"/>
                  </a:lnTo>
                  <a:lnTo>
                    <a:pt x="198" y="367"/>
                  </a:lnTo>
                  <a:lnTo>
                    <a:pt x="169" y="405"/>
                  </a:lnTo>
                  <a:lnTo>
                    <a:pt x="143" y="441"/>
                  </a:lnTo>
                  <a:lnTo>
                    <a:pt x="125" y="473"/>
                  </a:lnTo>
                  <a:lnTo>
                    <a:pt x="116" y="498"/>
                  </a:lnTo>
                  <a:lnTo>
                    <a:pt x="124" y="516"/>
                  </a:lnTo>
                  <a:lnTo>
                    <a:pt x="135" y="530"/>
                  </a:lnTo>
                  <a:lnTo>
                    <a:pt x="143" y="546"/>
                  </a:lnTo>
                  <a:lnTo>
                    <a:pt x="146" y="565"/>
                  </a:lnTo>
                  <a:lnTo>
                    <a:pt x="151" y="568"/>
                  </a:lnTo>
                  <a:lnTo>
                    <a:pt x="152" y="573"/>
                  </a:lnTo>
                  <a:lnTo>
                    <a:pt x="151" y="579"/>
                  </a:lnTo>
                  <a:lnTo>
                    <a:pt x="148" y="582"/>
                  </a:lnTo>
                  <a:lnTo>
                    <a:pt x="143" y="585"/>
                  </a:lnTo>
                  <a:lnTo>
                    <a:pt x="138" y="578"/>
                  </a:lnTo>
                  <a:lnTo>
                    <a:pt x="132" y="569"/>
                  </a:lnTo>
                  <a:lnTo>
                    <a:pt x="128" y="563"/>
                  </a:lnTo>
                  <a:lnTo>
                    <a:pt x="131" y="558"/>
                  </a:lnTo>
                  <a:lnTo>
                    <a:pt x="121" y="538"/>
                  </a:lnTo>
                  <a:lnTo>
                    <a:pt x="111" y="517"/>
                  </a:lnTo>
                  <a:lnTo>
                    <a:pt x="102" y="497"/>
                  </a:lnTo>
                  <a:lnTo>
                    <a:pt x="90" y="477"/>
                  </a:lnTo>
                  <a:lnTo>
                    <a:pt x="79" y="460"/>
                  </a:lnTo>
                  <a:lnTo>
                    <a:pt x="67" y="443"/>
                  </a:lnTo>
                  <a:lnTo>
                    <a:pt x="52" y="427"/>
                  </a:lnTo>
                  <a:lnTo>
                    <a:pt x="35" y="414"/>
                  </a:lnTo>
                  <a:lnTo>
                    <a:pt x="41" y="389"/>
                  </a:lnTo>
                  <a:lnTo>
                    <a:pt x="41" y="370"/>
                  </a:lnTo>
                  <a:lnTo>
                    <a:pt x="37" y="354"/>
                  </a:lnTo>
                  <a:lnTo>
                    <a:pt x="28" y="339"/>
                  </a:lnTo>
                  <a:lnTo>
                    <a:pt x="18" y="324"/>
                  </a:lnTo>
                  <a:lnTo>
                    <a:pt x="10" y="307"/>
                  </a:lnTo>
                  <a:lnTo>
                    <a:pt x="2" y="289"/>
                  </a:lnTo>
                  <a:lnTo>
                    <a:pt x="0" y="265"/>
                  </a:lnTo>
                  <a:lnTo>
                    <a:pt x="0" y="259"/>
                  </a:lnTo>
                  <a:lnTo>
                    <a:pt x="1" y="252"/>
                  </a:lnTo>
                  <a:lnTo>
                    <a:pt x="3" y="244"/>
                  </a:lnTo>
                  <a:lnTo>
                    <a:pt x="7" y="240"/>
                  </a:lnTo>
                  <a:lnTo>
                    <a:pt x="21" y="222"/>
                  </a:lnTo>
                  <a:lnTo>
                    <a:pt x="33" y="205"/>
                  </a:lnTo>
                  <a:lnTo>
                    <a:pt x="45" y="187"/>
                  </a:lnTo>
                  <a:lnTo>
                    <a:pt x="56" y="167"/>
                  </a:lnTo>
                  <a:lnTo>
                    <a:pt x="64" y="148"/>
                  </a:lnTo>
                  <a:lnTo>
                    <a:pt x="70" y="127"/>
                  </a:lnTo>
                  <a:lnTo>
                    <a:pt x="71" y="105"/>
                  </a:lnTo>
                  <a:lnTo>
                    <a:pt x="68" y="81"/>
                  </a:lnTo>
                  <a:lnTo>
                    <a:pt x="66" y="74"/>
                  </a:lnTo>
                  <a:lnTo>
                    <a:pt x="64" y="67"/>
                  </a:lnTo>
                  <a:lnTo>
                    <a:pt x="60" y="60"/>
                  </a:lnTo>
                  <a:lnTo>
                    <a:pt x="56" y="53"/>
                  </a:lnTo>
                  <a:lnTo>
                    <a:pt x="57" y="43"/>
                  </a:lnTo>
                  <a:lnTo>
                    <a:pt x="61" y="33"/>
                  </a:lnTo>
                  <a:lnTo>
                    <a:pt x="67" y="26"/>
                  </a:lnTo>
                  <a:lnTo>
                    <a:pt x="76" y="21"/>
                  </a:lnTo>
                  <a:lnTo>
                    <a:pt x="87" y="22"/>
                  </a:lnTo>
                  <a:lnTo>
                    <a:pt x="95" y="25"/>
                  </a:lnTo>
                  <a:lnTo>
                    <a:pt x="102" y="30"/>
                  </a:lnTo>
                  <a:lnTo>
                    <a:pt x="106" y="36"/>
                  </a:lnTo>
                  <a:lnTo>
                    <a:pt x="111" y="44"/>
                  </a:lnTo>
                  <a:lnTo>
                    <a:pt x="114" y="53"/>
                  </a:lnTo>
                  <a:lnTo>
                    <a:pt x="116" y="62"/>
                  </a:lnTo>
                  <a:lnTo>
                    <a:pt x="119" y="71"/>
                  </a:lnTo>
                  <a:lnTo>
                    <a:pt x="121" y="92"/>
                  </a:lnTo>
                  <a:lnTo>
                    <a:pt x="122" y="113"/>
                  </a:lnTo>
                  <a:lnTo>
                    <a:pt x="120" y="134"/>
                  </a:lnTo>
                  <a:lnTo>
                    <a:pt x="116" y="154"/>
                  </a:lnTo>
                  <a:lnTo>
                    <a:pt x="126" y="151"/>
                  </a:lnTo>
                  <a:lnTo>
                    <a:pt x="147" y="129"/>
                  </a:lnTo>
                  <a:lnTo>
                    <a:pt x="169" y="108"/>
                  </a:lnTo>
                  <a:lnTo>
                    <a:pt x="192" y="89"/>
                  </a:lnTo>
                  <a:lnTo>
                    <a:pt x="215" y="70"/>
                  </a:lnTo>
                  <a:lnTo>
                    <a:pt x="239" y="52"/>
                  </a:lnTo>
                  <a:lnTo>
                    <a:pt x="264" y="33"/>
                  </a:lnTo>
                  <a:lnTo>
                    <a:pt x="290" y="16"/>
                  </a:lnTo>
                  <a:lnTo>
                    <a:pt x="316" y="0"/>
                  </a:lnTo>
                  <a:lnTo>
                    <a:pt x="322" y="6"/>
                  </a:lnTo>
                  <a:lnTo>
                    <a:pt x="328" y="9"/>
                  </a:lnTo>
                  <a:lnTo>
                    <a:pt x="334" y="8"/>
                  </a:lnTo>
                  <a:lnTo>
                    <a:pt x="342" y="5"/>
                  </a:lnTo>
                  <a:lnTo>
                    <a:pt x="348" y="3"/>
                  </a:lnTo>
                  <a:lnTo>
                    <a:pt x="354" y="3"/>
                  </a:lnTo>
                  <a:lnTo>
                    <a:pt x="359" y="5"/>
                  </a:lnTo>
                  <a:lnTo>
                    <a:pt x="363" y="13"/>
                  </a:lnTo>
                  <a:close/>
                </a:path>
              </a:pathLst>
            </a:custGeom>
            <a:solidFill>
              <a:srgbClr val="000000"/>
            </a:solidFill>
            <a:ln w="9525">
              <a:noFill/>
              <a:round/>
              <a:headEnd/>
              <a:tailEnd/>
            </a:ln>
          </p:spPr>
          <p:txBody>
            <a:bodyPr/>
            <a:lstStyle/>
            <a:p>
              <a:endParaRPr lang="it-IT"/>
            </a:p>
          </p:txBody>
        </p:sp>
        <p:sp>
          <p:nvSpPr>
            <p:cNvPr id="63521" name="Freeform 31"/>
            <p:cNvSpPr>
              <a:spLocks/>
            </p:cNvSpPr>
            <p:nvPr/>
          </p:nvSpPr>
          <p:spPr bwMode="auto">
            <a:xfrm>
              <a:off x="1919" y="1880"/>
              <a:ext cx="16" cy="30"/>
            </a:xfrm>
            <a:custGeom>
              <a:avLst/>
              <a:gdLst>
                <a:gd name="T0" fmla="*/ 0 w 78"/>
                <a:gd name="T1" fmla="*/ 0 h 148"/>
                <a:gd name="T2" fmla="*/ 0 w 78"/>
                <a:gd name="T3" fmla="*/ 0 h 148"/>
                <a:gd name="T4" fmla="*/ 0 w 78"/>
                <a:gd name="T5" fmla="*/ 0 h 148"/>
                <a:gd name="T6" fmla="*/ 0 w 78"/>
                <a:gd name="T7" fmla="*/ 0 h 148"/>
                <a:gd name="T8" fmla="*/ 0 w 78"/>
                <a:gd name="T9" fmla="*/ 0 h 148"/>
                <a:gd name="T10" fmla="*/ 0 w 78"/>
                <a:gd name="T11" fmla="*/ 0 h 148"/>
                <a:gd name="T12" fmla="*/ 0 w 78"/>
                <a:gd name="T13" fmla="*/ 0 h 148"/>
                <a:gd name="T14" fmla="*/ 0 w 78"/>
                <a:gd name="T15" fmla="*/ 0 h 148"/>
                <a:gd name="T16" fmla="*/ 0 w 78"/>
                <a:gd name="T17" fmla="*/ 0 h 148"/>
                <a:gd name="T18" fmla="*/ 0 w 78"/>
                <a:gd name="T19" fmla="*/ 0 h 148"/>
                <a:gd name="T20" fmla="*/ 0 w 78"/>
                <a:gd name="T21" fmla="*/ 0 h 148"/>
                <a:gd name="T22" fmla="*/ 0 w 78"/>
                <a:gd name="T23" fmla="*/ 0 h 148"/>
                <a:gd name="T24" fmla="*/ 0 w 78"/>
                <a:gd name="T25" fmla="*/ 0 h 148"/>
                <a:gd name="T26" fmla="*/ 0 w 78"/>
                <a:gd name="T27" fmla="*/ 0 h 148"/>
                <a:gd name="T28" fmla="*/ 0 w 78"/>
                <a:gd name="T29" fmla="*/ 0 h 148"/>
                <a:gd name="T30" fmla="*/ 0 w 78"/>
                <a:gd name="T31" fmla="*/ 0 h 148"/>
                <a:gd name="T32" fmla="*/ 0 w 78"/>
                <a:gd name="T33" fmla="*/ 0 h 148"/>
                <a:gd name="T34" fmla="*/ 0 w 78"/>
                <a:gd name="T35" fmla="*/ 0 h 148"/>
                <a:gd name="T36" fmla="*/ 0 w 78"/>
                <a:gd name="T37" fmla="*/ 0 h 148"/>
                <a:gd name="T38" fmla="*/ 0 w 78"/>
                <a:gd name="T39" fmla="*/ 0 h 148"/>
                <a:gd name="T40" fmla="*/ 0 w 78"/>
                <a:gd name="T41" fmla="*/ 0 h 148"/>
                <a:gd name="T42" fmla="*/ 0 w 78"/>
                <a:gd name="T43" fmla="*/ 0 h 148"/>
                <a:gd name="T44" fmla="*/ 0 w 78"/>
                <a:gd name="T45" fmla="*/ 0 h 1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148"/>
                <a:gd name="T71" fmla="*/ 78 w 78"/>
                <a:gd name="T72" fmla="*/ 148 h 1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148">
                  <a:moveTo>
                    <a:pt x="76" y="39"/>
                  </a:moveTo>
                  <a:lnTo>
                    <a:pt x="65" y="50"/>
                  </a:lnTo>
                  <a:lnTo>
                    <a:pt x="56" y="63"/>
                  </a:lnTo>
                  <a:lnTo>
                    <a:pt x="48" y="76"/>
                  </a:lnTo>
                  <a:lnTo>
                    <a:pt x="41" y="89"/>
                  </a:lnTo>
                  <a:lnTo>
                    <a:pt x="35" y="103"/>
                  </a:lnTo>
                  <a:lnTo>
                    <a:pt x="27" y="116"/>
                  </a:lnTo>
                  <a:lnTo>
                    <a:pt x="20" y="130"/>
                  </a:lnTo>
                  <a:lnTo>
                    <a:pt x="10" y="142"/>
                  </a:lnTo>
                  <a:lnTo>
                    <a:pt x="10" y="148"/>
                  </a:lnTo>
                  <a:lnTo>
                    <a:pt x="2" y="148"/>
                  </a:lnTo>
                  <a:lnTo>
                    <a:pt x="0" y="124"/>
                  </a:lnTo>
                  <a:lnTo>
                    <a:pt x="3" y="103"/>
                  </a:lnTo>
                  <a:lnTo>
                    <a:pt x="9" y="83"/>
                  </a:lnTo>
                  <a:lnTo>
                    <a:pt x="18" y="65"/>
                  </a:lnTo>
                  <a:lnTo>
                    <a:pt x="27" y="48"/>
                  </a:lnTo>
                  <a:lnTo>
                    <a:pt x="38" y="32"/>
                  </a:lnTo>
                  <a:lnTo>
                    <a:pt x="51" y="16"/>
                  </a:lnTo>
                  <a:lnTo>
                    <a:pt x="62" y="0"/>
                  </a:lnTo>
                  <a:lnTo>
                    <a:pt x="74" y="3"/>
                  </a:lnTo>
                  <a:lnTo>
                    <a:pt x="78" y="13"/>
                  </a:lnTo>
                  <a:lnTo>
                    <a:pt x="78" y="27"/>
                  </a:lnTo>
                  <a:lnTo>
                    <a:pt x="76" y="39"/>
                  </a:lnTo>
                  <a:close/>
                </a:path>
              </a:pathLst>
            </a:custGeom>
            <a:solidFill>
              <a:srgbClr val="000000"/>
            </a:solidFill>
            <a:ln w="9525">
              <a:noFill/>
              <a:round/>
              <a:headEnd/>
              <a:tailEnd/>
            </a:ln>
          </p:spPr>
          <p:txBody>
            <a:bodyPr/>
            <a:lstStyle/>
            <a:p>
              <a:endParaRPr lang="it-IT"/>
            </a:p>
          </p:txBody>
        </p:sp>
        <p:sp>
          <p:nvSpPr>
            <p:cNvPr id="63522" name="Freeform 32"/>
            <p:cNvSpPr>
              <a:spLocks/>
            </p:cNvSpPr>
            <p:nvPr/>
          </p:nvSpPr>
          <p:spPr bwMode="auto">
            <a:xfrm>
              <a:off x="2005" y="1887"/>
              <a:ext cx="24" cy="10"/>
            </a:xfrm>
            <a:custGeom>
              <a:avLst/>
              <a:gdLst>
                <a:gd name="T0" fmla="*/ 0 w 116"/>
                <a:gd name="T1" fmla="*/ 0 h 49"/>
                <a:gd name="T2" fmla="*/ 0 w 116"/>
                <a:gd name="T3" fmla="*/ 0 h 49"/>
                <a:gd name="T4" fmla="*/ 0 w 116"/>
                <a:gd name="T5" fmla="*/ 0 h 49"/>
                <a:gd name="T6" fmla="*/ 0 w 116"/>
                <a:gd name="T7" fmla="*/ 0 h 49"/>
                <a:gd name="T8" fmla="*/ 0 w 116"/>
                <a:gd name="T9" fmla="*/ 0 h 49"/>
                <a:gd name="T10" fmla="*/ 0 w 116"/>
                <a:gd name="T11" fmla="*/ 0 h 49"/>
                <a:gd name="T12" fmla="*/ 0 w 116"/>
                <a:gd name="T13" fmla="*/ 0 h 49"/>
                <a:gd name="T14" fmla="*/ 0 w 116"/>
                <a:gd name="T15" fmla="*/ 0 h 49"/>
                <a:gd name="T16" fmla="*/ 0 w 116"/>
                <a:gd name="T17" fmla="*/ 0 h 49"/>
                <a:gd name="T18" fmla="*/ 0 w 116"/>
                <a:gd name="T19" fmla="*/ 0 h 49"/>
                <a:gd name="T20" fmla="*/ 0 w 116"/>
                <a:gd name="T21" fmla="*/ 0 h 49"/>
                <a:gd name="T22" fmla="*/ 0 w 116"/>
                <a:gd name="T23" fmla="*/ 0 h 49"/>
                <a:gd name="T24" fmla="*/ 0 w 116"/>
                <a:gd name="T25" fmla="*/ 0 h 49"/>
                <a:gd name="T26" fmla="*/ 0 w 116"/>
                <a:gd name="T27" fmla="*/ 0 h 49"/>
                <a:gd name="T28" fmla="*/ 0 w 116"/>
                <a:gd name="T29" fmla="*/ 0 h 49"/>
                <a:gd name="T30" fmla="*/ 0 w 116"/>
                <a:gd name="T31" fmla="*/ 0 h 49"/>
                <a:gd name="T32" fmla="*/ 0 w 116"/>
                <a:gd name="T33" fmla="*/ 0 h 49"/>
                <a:gd name="T34" fmla="*/ 0 w 116"/>
                <a:gd name="T35" fmla="*/ 0 h 49"/>
                <a:gd name="T36" fmla="*/ 0 w 116"/>
                <a:gd name="T37" fmla="*/ 0 h 49"/>
                <a:gd name="T38" fmla="*/ 0 w 116"/>
                <a:gd name="T39" fmla="*/ 0 h 49"/>
                <a:gd name="T40" fmla="*/ 0 w 116"/>
                <a:gd name="T41" fmla="*/ 0 h 49"/>
                <a:gd name="T42" fmla="*/ 0 w 116"/>
                <a:gd name="T43" fmla="*/ 0 h 49"/>
                <a:gd name="T44" fmla="*/ 0 w 116"/>
                <a:gd name="T45" fmla="*/ 0 h 49"/>
                <a:gd name="T46" fmla="*/ 0 w 116"/>
                <a:gd name="T47" fmla="*/ 0 h 49"/>
                <a:gd name="T48" fmla="*/ 0 w 116"/>
                <a:gd name="T49" fmla="*/ 0 h 49"/>
                <a:gd name="T50" fmla="*/ 0 w 116"/>
                <a:gd name="T51" fmla="*/ 0 h 49"/>
                <a:gd name="T52" fmla="*/ 0 w 116"/>
                <a:gd name="T53" fmla="*/ 0 h 49"/>
                <a:gd name="T54" fmla="*/ 0 w 116"/>
                <a:gd name="T55" fmla="*/ 0 h 49"/>
                <a:gd name="T56" fmla="*/ 0 w 116"/>
                <a:gd name="T57" fmla="*/ 0 h 49"/>
                <a:gd name="T58" fmla="*/ 0 w 116"/>
                <a:gd name="T59" fmla="*/ 0 h 49"/>
                <a:gd name="T60" fmla="*/ 0 w 116"/>
                <a:gd name="T61" fmla="*/ 0 h 49"/>
                <a:gd name="T62" fmla="*/ 0 w 116"/>
                <a:gd name="T63" fmla="*/ 0 h 49"/>
                <a:gd name="T64" fmla="*/ 0 w 116"/>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49"/>
                <a:gd name="T101" fmla="*/ 116 w 116"/>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49">
                  <a:moveTo>
                    <a:pt x="115" y="29"/>
                  </a:moveTo>
                  <a:lnTo>
                    <a:pt x="116" y="41"/>
                  </a:lnTo>
                  <a:lnTo>
                    <a:pt x="110" y="45"/>
                  </a:lnTo>
                  <a:lnTo>
                    <a:pt x="101" y="47"/>
                  </a:lnTo>
                  <a:lnTo>
                    <a:pt x="94" y="48"/>
                  </a:lnTo>
                  <a:lnTo>
                    <a:pt x="84" y="45"/>
                  </a:lnTo>
                  <a:lnTo>
                    <a:pt x="74" y="44"/>
                  </a:lnTo>
                  <a:lnTo>
                    <a:pt x="63" y="43"/>
                  </a:lnTo>
                  <a:lnTo>
                    <a:pt x="53" y="43"/>
                  </a:lnTo>
                  <a:lnTo>
                    <a:pt x="42" y="43"/>
                  </a:lnTo>
                  <a:lnTo>
                    <a:pt x="33" y="44"/>
                  </a:lnTo>
                  <a:lnTo>
                    <a:pt x="23" y="47"/>
                  </a:lnTo>
                  <a:lnTo>
                    <a:pt x="13" y="49"/>
                  </a:lnTo>
                  <a:lnTo>
                    <a:pt x="9" y="44"/>
                  </a:lnTo>
                  <a:lnTo>
                    <a:pt x="6" y="38"/>
                  </a:lnTo>
                  <a:lnTo>
                    <a:pt x="2" y="32"/>
                  </a:lnTo>
                  <a:lnTo>
                    <a:pt x="0" y="28"/>
                  </a:lnTo>
                  <a:lnTo>
                    <a:pt x="2" y="20"/>
                  </a:lnTo>
                  <a:lnTo>
                    <a:pt x="6" y="14"/>
                  </a:lnTo>
                  <a:lnTo>
                    <a:pt x="12" y="10"/>
                  </a:lnTo>
                  <a:lnTo>
                    <a:pt x="18" y="7"/>
                  </a:lnTo>
                  <a:lnTo>
                    <a:pt x="25" y="5"/>
                  </a:lnTo>
                  <a:lnTo>
                    <a:pt x="34" y="4"/>
                  </a:lnTo>
                  <a:lnTo>
                    <a:pt x="41" y="2"/>
                  </a:lnTo>
                  <a:lnTo>
                    <a:pt x="50" y="0"/>
                  </a:lnTo>
                  <a:lnTo>
                    <a:pt x="60" y="2"/>
                  </a:lnTo>
                  <a:lnTo>
                    <a:pt x="69" y="4"/>
                  </a:lnTo>
                  <a:lnTo>
                    <a:pt x="78" y="6"/>
                  </a:lnTo>
                  <a:lnTo>
                    <a:pt x="87" y="9"/>
                  </a:lnTo>
                  <a:lnTo>
                    <a:pt x="94" y="12"/>
                  </a:lnTo>
                  <a:lnTo>
                    <a:pt x="101" y="17"/>
                  </a:lnTo>
                  <a:lnTo>
                    <a:pt x="107" y="23"/>
                  </a:lnTo>
                  <a:lnTo>
                    <a:pt x="115" y="29"/>
                  </a:lnTo>
                  <a:close/>
                </a:path>
              </a:pathLst>
            </a:custGeom>
            <a:solidFill>
              <a:srgbClr val="000000"/>
            </a:solidFill>
            <a:ln w="9525">
              <a:noFill/>
              <a:round/>
              <a:headEnd/>
              <a:tailEnd/>
            </a:ln>
          </p:spPr>
          <p:txBody>
            <a:bodyPr/>
            <a:lstStyle/>
            <a:p>
              <a:endParaRPr lang="it-IT"/>
            </a:p>
          </p:txBody>
        </p:sp>
        <p:sp>
          <p:nvSpPr>
            <p:cNvPr id="63523" name="Freeform 33"/>
            <p:cNvSpPr>
              <a:spLocks/>
            </p:cNvSpPr>
            <p:nvPr/>
          </p:nvSpPr>
          <p:spPr bwMode="auto">
            <a:xfrm>
              <a:off x="2181" y="1892"/>
              <a:ext cx="5" cy="15"/>
            </a:xfrm>
            <a:custGeom>
              <a:avLst/>
              <a:gdLst>
                <a:gd name="T0" fmla="*/ 0 w 29"/>
                <a:gd name="T1" fmla="*/ 0 h 73"/>
                <a:gd name="T2" fmla="*/ 0 w 29"/>
                <a:gd name="T3" fmla="*/ 0 h 73"/>
                <a:gd name="T4" fmla="*/ 0 w 29"/>
                <a:gd name="T5" fmla="*/ 0 h 73"/>
                <a:gd name="T6" fmla="*/ 0 w 29"/>
                <a:gd name="T7" fmla="*/ 0 h 73"/>
                <a:gd name="T8" fmla="*/ 0 w 29"/>
                <a:gd name="T9" fmla="*/ 0 h 73"/>
                <a:gd name="T10" fmla="*/ 0 w 29"/>
                <a:gd name="T11" fmla="*/ 0 h 73"/>
                <a:gd name="T12" fmla="*/ 0 w 29"/>
                <a:gd name="T13" fmla="*/ 0 h 73"/>
                <a:gd name="T14" fmla="*/ 0 w 29"/>
                <a:gd name="T15" fmla="*/ 0 h 73"/>
                <a:gd name="T16" fmla="*/ 0 w 29"/>
                <a:gd name="T17" fmla="*/ 0 h 73"/>
                <a:gd name="T18" fmla="*/ 0 w 29"/>
                <a:gd name="T19" fmla="*/ 0 h 73"/>
                <a:gd name="T20" fmla="*/ 0 w 29"/>
                <a:gd name="T21" fmla="*/ 0 h 73"/>
                <a:gd name="T22" fmla="*/ 0 w 29"/>
                <a:gd name="T23" fmla="*/ 0 h 73"/>
                <a:gd name="T24" fmla="*/ 0 w 29"/>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73"/>
                <a:gd name="T41" fmla="*/ 29 w 29"/>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73">
                  <a:moveTo>
                    <a:pt x="29" y="0"/>
                  </a:moveTo>
                  <a:lnTo>
                    <a:pt x="23" y="17"/>
                  </a:lnTo>
                  <a:lnTo>
                    <a:pt x="16" y="35"/>
                  </a:lnTo>
                  <a:lnTo>
                    <a:pt x="10" y="54"/>
                  </a:lnTo>
                  <a:lnTo>
                    <a:pt x="6" y="73"/>
                  </a:lnTo>
                  <a:lnTo>
                    <a:pt x="1" y="70"/>
                  </a:lnTo>
                  <a:lnTo>
                    <a:pt x="0" y="63"/>
                  </a:lnTo>
                  <a:lnTo>
                    <a:pt x="1" y="54"/>
                  </a:lnTo>
                  <a:lnTo>
                    <a:pt x="0" y="47"/>
                  </a:lnTo>
                  <a:lnTo>
                    <a:pt x="7" y="35"/>
                  </a:lnTo>
                  <a:lnTo>
                    <a:pt x="12" y="19"/>
                  </a:lnTo>
                  <a:lnTo>
                    <a:pt x="18" y="6"/>
                  </a:lnTo>
                  <a:lnTo>
                    <a:pt x="29" y="0"/>
                  </a:lnTo>
                  <a:close/>
                </a:path>
              </a:pathLst>
            </a:custGeom>
            <a:solidFill>
              <a:srgbClr val="000000"/>
            </a:solidFill>
            <a:ln w="9525">
              <a:noFill/>
              <a:round/>
              <a:headEnd/>
              <a:tailEnd/>
            </a:ln>
          </p:spPr>
          <p:txBody>
            <a:bodyPr/>
            <a:lstStyle/>
            <a:p>
              <a:endParaRPr lang="it-IT"/>
            </a:p>
          </p:txBody>
        </p:sp>
        <p:sp>
          <p:nvSpPr>
            <p:cNvPr id="63524" name="Freeform 34"/>
            <p:cNvSpPr>
              <a:spLocks/>
            </p:cNvSpPr>
            <p:nvPr/>
          </p:nvSpPr>
          <p:spPr bwMode="auto">
            <a:xfrm>
              <a:off x="1948" y="1902"/>
              <a:ext cx="20" cy="25"/>
            </a:xfrm>
            <a:custGeom>
              <a:avLst/>
              <a:gdLst>
                <a:gd name="T0" fmla="*/ 0 w 99"/>
                <a:gd name="T1" fmla="*/ 0 h 125"/>
                <a:gd name="T2" fmla="*/ 0 w 99"/>
                <a:gd name="T3" fmla="*/ 0 h 125"/>
                <a:gd name="T4" fmla="*/ 0 w 99"/>
                <a:gd name="T5" fmla="*/ 0 h 125"/>
                <a:gd name="T6" fmla="*/ 0 w 99"/>
                <a:gd name="T7" fmla="*/ 0 h 125"/>
                <a:gd name="T8" fmla="*/ 0 w 99"/>
                <a:gd name="T9" fmla="*/ 0 h 125"/>
                <a:gd name="T10" fmla="*/ 0 w 99"/>
                <a:gd name="T11" fmla="*/ 0 h 125"/>
                <a:gd name="T12" fmla="*/ 0 w 99"/>
                <a:gd name="T13" fmla="*/ 0 h 125"/>
                <a:gd name="T14" fmla="*/ 0 w 99"/>
                <a:gd name="T15" fmla="*/ 0 h 125"/>
                <a:gd name="T16" fmla="*/ 0 w 99"/>
                <a:gd name="T17" fmla="*/ 0 h 125"/>
                <a:gd name="T18" fmla="*/ 0 w 99"/>
                <a:gd name="T19" fmla="*/ 0 h 125"/>
                <a:gd name="T20" fmla="*/ 0 w 99"/>
                <a:gd name="T21" fmla="*/ 0 h 125"/>
                <a:gd name="T22" fmla="*/ 0 w 99"/>
                <a:gd name="T23" fmla="*/ 0 h 125"/>
                <a:gd name="T24" fmla="*/ 0 w 99"/>
                <a:gd name="T25" fmla="*/ 0 h 125"/>
                <a:gd name="T26" fmla="*/ 0 w 99"/>
                <a:gd name="T27" fmla="*/ 0 h 125"/>
                <a:gd name="T28" fmla="*/ 0 w 99"/>
                <a:gd name="T29" fmla="*/ 0 h 125"/>
                <a:gd name="T30" fmla="*/ 0 w 99"/>
                <a:gd name="T31" fmla="*/ 0 h 125"/>
                <a:gd name="T32" fmla="*/ 0 w 99"/>
                <a:gd name="T33" fmla="*/ 0 h 125"/>
                <a:gd name="T34" fmla="*/ 0 w 99"/>
                <a:gd name="T35" fmla="*/ 0 h 125"/>
                <a:gd name="T36" fmla="*/ 0 w 99"/>
                <a:gd name="T37" fmla="*/ 0 h 125"/>
                <a:gd name="T38" fmla="*/ 0 w 99"/>
                <a:gd name="T39" fmla="*/ 0 h 125"/>
                <a:gd name="T40" fmla="*/ 0 w 99"/>
                <a:gd name="T41" fmla="*/ 0 h 125"/>
                <a:gd name="T42" fmla="*/ 0 w 99"/>
                <a:gd name="T43" fmla="*/ 0 h 125"/>
                <a:gd name="T44" fmla="*/ 0 w 99"/>
                <a:gd name="T45" fmla="*/ 0 h 125"/>
                <a:gd name="T46" fmla="*/ 0 w 99"/>
                <a:gd name="T47" fmla="*/ 0 h 125"/>
                <a:gd name="T48" fmla="*/ 0 w 99"/>
                <a:gd name="T49" fmla="*/ 0 h 125"/>
                <a:gd name="T50" fmla="*/ 0 w 99"/>
                <a:gd name="T51" fmla="*/ 0 h 125"/>
                <a:gd name="T52" fmla="*/ 0 w 99"/>
                <a:gd name="T53" fmla="*/ 0 h 125"/>
                <a:gd name="T54" fmla="*/ 0 w 99"/>
                <a:gd name="T55" fmla="*/ 0 h 125"/>
                <a:gd name="T56" fmla="*/ 0 w 99"/>
                <a:gd name="T57" fmla="*/ 0 h 125"/>
                <a:gd name="T58" fmla="*/ 0 w 99"/>
                <a:gd name="T59" fmla="*/ 0 h 125"/>
                <a:gd name="T60" fmla="*/ 0 w 99"/>
                <a:gd name="T61" fmla="*/ 0 h 125"/>
                <a:gd name="T62" fmla="*/ 0 w 99"/>
                <a:gd name="T63" fmla="*/ 0 h 125"/>
                <a:gd name="T64" fmla="*/ 0 w 99"/>
                <a:gd name="T65" fmla="*/ 0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25"/>
                <a:gd name="T101" fmla="*/ 99 w 99"/>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25">
                  <a:moveTo>
                    <a:pt x="99" y="28"/>
                  </a:moveTo>
                  <a:lnTo>
                    <a:pt x="98" y="34"/>
                  </a:lnTo>
                  <a:lnTo>
                    <a:pt x="94" y="39"/>
                  </a:lnTo>
                  <a:lnTo>
                    <a:pt x="89" y="43"/>
                  </a:lnTo>
                  <a:lnTo>
                    <a:pt x="83" y="46"/>
                  </a:lnTo>
                  <a:lnTo>
                    <a:pt x="76" y="50"/>
                  </a:lnTo>
                  <a:lnTo>
                    <a:pt x="70" y="54"/>
                  </a:lnTo>
                  <a:lnTo>
                    <a:pt x="65" y="57"/>
                  </a:lnTo>
                  <a:lnTo>
                    <a:pt x="60" y="62"/>
                  </a:lnTo>
                  <a:lnTo>
                    <a:pt x="50" y="76"/>
                  </a:lnTo>
                  <a:lnTo>
                    <a:pt x="40" y="92"/>
                  </a:lnTo>
                  <a:lnTo>
                    <a:pt x="32" y="108"/>
                  </a:lnTo>
                  <a:lnTo>
                    <a:pt x="27" y="125"/>
                  </a:lnTo>
                  <a:lnTo>
                    <a:pt x="18" y="125"/>
                  </a:lnTo>
                  <a:lnTo>
                    <a:pt x="12" y="120"/>
                  </a:lnTo>
                  <a:lnTo>
                    <a:pt x="7" y="114"/>
                  </a:lnTo>
                  <a:lnTo>
                    <a:pt x="0" y="109"/>
                  </a:lnTo>
                  <a:lnTo>
                    <a:pt x="2" y="92"/>
                  </a:lnTo>
                  <a:lnTo>
                    <a:pt x="6" y="76"/>
                  </a:lnTo>
                  <a:lnTo>
                    <a:pt x="11" y="61"/>
                  </a:lnTo>
                  <a:lnTo>
                    <a:pt x="18" y="46"/>
                  </a:lnTo>
                  <a:lnTo>
                    <a:pt x="27" y="34"/>
                  </a:lnTo>
                  <a:lnTo>
                    <a:pt x="38" y="22"/>
                  </a:lnTo>
                  <a:lnTo>
                    <a:pt x="49" y="11"/>
                  </a:lnTo>
                  <a:lnTo>
                    <a:pt x="61" y="1"/>
                  </a:lnTo>
                  <a:lnTo>
                    <a:pt x="70" y="0"/>
                  </a:lnTo>
                  <a:lnTo>
                    <a:pt x="76" y="1"/>
                  </a:lnTo>
                  <a:lnTo>
                    <a:pt x="81" y="3"/>
                  </a:lnTo>
                  <a:lnTo>
                    <a:pt x="84" y="8"/>
                  </a:lnTo>
                  <a:lnTo>
                    <a:pt x="88" y="13"/>
                  </a:lnTo>
                  <a:lnTo>
                    <a:pt x="92" y="19"/>
                  </a:lnTo>
                  <a:lnTo>
                    <a:pt x="95" y="24"/>
                  </a:lnTo>
                  <a:lnTo>
                    <a:pt x="99" y="28"/>
                  </a:lnTo>
                  <a:close/>
                </a:path>
              </a:pathLst>
            </a:custGeom>
            <a:solidFill>
              <a:srgbClr val="000000"/>
            </a:solidFill>
            <a:ln w="9525">
              <a:noFill/>
              <a:round/>
              <a:headEnd/>
              <a:tailEnd/>
            </a:ln>
          </p:spPr>
          <p:txBody>
            <a:bodyPr/>
            <a:lstStyle/>
            <a:p>
              <a:endParaRPr lang="it-IT"/>
            </a:p>
          </p:txBody>
        </p:sp>
        <p:sp>
          <p:nvSpPr>
            <p:cNvPr id="63525" name="Freeform 35"/>
            <p:cNvSpPr>
              <a:spLocks/>
            </p:cNvSpPr>
            <p:nvPr/>
          </p:nvSpPr>
          <p:spPr bwMode="auto">
            <a:xfrm>
              <a:off x="2001" y="1905"/>
              <a:ext cx="5" cy="15"/>
            </a:xfrm>
            <a:custGeom>
              <a:avLst/>
              <a:gdLst>
                <a:gd name="T0" fmla="*/ 0 w 25"/>
                <a:gd name="T1" fmla="*/ 0 h 75"/>
                <a:gd name="T2" fmla="*/ 0 w 25"/>
                <a:gd name="T3" fmla="*/ 0 h 75"/>
                <a:gd name="T4" fmla="*/ 0 w 25"/>
                <a:gd name="T5" fmla="*/ 0 h 75"/>
                <a:gd name="T6" fmla="*/ 0 w 25"/>
                <a:gd name="T7" fmla="*/ 0 h 75"/>
                <a:gd name="T8" fmla="*/ 0 w 25"/>
                <a:gd name="T9" fmla="*/ 0 h 75"/>
                <a:gd name="T10" fmla="*/ 0 w 25"/>
                <a:gd name="T11" fmla="*/ 0 h 75"/>
                <a:gd name="T12" fmla="*/ 0 w 25"/>
                <a:gd name="T13" fmla="*/ 0 h 75"/>
                <a:gd name="T14" fmla="*/ 0 w 25"/>
                <a:gd name="T15" fmla="*/ 0 h 75"/>
                <a:gd name="T16" fmla="*/ 0 w 25"/>
                <a:gd name="T17" fmla="*/ 0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75"/>
                <a:gd name="T29" fmla="*/ 25 w 25"/>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75">
                  <a:moveTo>
                    <a:pt x="9" y="66"/>
                  </a:moveTo>
                  <a:lnTo>
                    <a:pt x="1" y="75"/>
                  </a:lnTo>
                  <a:lnTo>
                    <a:pt x="0" y="66"/>
                  </a:lnTo>
                  <a:lnTo>
                    <a:pt x="0" y="48"/>
                  </a:lnTo>
                  <a:lnTo>
                    <a:pt x="4" y="31"/>
                  </a:lnTo>
                  <a:lnTo>
                    <a:pt x="11" y="16"/>
                  </a:lnTo>
                  <a:lnTo>
                    <a:pt x="17" y="0"/>
                  </a:lnTo>
                  <a:lnTo>
                    <a:pt x="25" y="5"/>
                  </a:lnTo>
                  <a:lnTo>
                    <a:pt x="9" y="66"/>
                  </a:lnTo>
                  <a:close/>
                </a:path>
              </a:pathLst>
            </a:custGeom>
            <a:solidFill>
              <a:srgbClr val="000000"/>
            </a:solidFill>
            <a:ln w="9525">
              <a:noFill/>
              <a:round/>
              <a:headEnd/>
              <a:tailEnd/>
            </a:ln>
          </p:spPr>
          <p:txBody>
            <a:bodyPr/>
            <a:lstStyle/>
            <a:p>
              <a:endParaRPr lang="it-IT"/>
            </a:p>
          </p:txBody>
        </p:sp>
        <p:sp>
          <p:nvSpPr>
            <p:cNvPr id="63526" name="Freeform 36"/>
            <p:cNvSpPr>
              <a:spLocks/>
            </p:cNvSpPr>
            <p:nvPr/>
          </p:nvSpPr>
          <p:spPr bwMode="auto">
            <a:xfrm>
              <a:off x="2015" y="1906"/>
              <a:ext cx="6" cy="7"/>
            </a:xfrm>
            <a:custGeom>
              <a:avLst/>
              <a:gdLst>
                <a:gd name="T0" fmla="*/ 0 w 30"/>
                <a:gd name="T1" fmla="*/ 0 h 37"/>
                <a:gd name="T2" fmla="*/ 0 w 30"/>
                <a:gd name="T3" fmla="*/ 0 h 37"/>
                <a:gd name="T4" fmla="*/ 0 w 30"/>
                <a:gd name="T5" fmla="*/ 0 h 37"/>
                <a:gd name="T6" fmla="*/ 0 w 30"/>
                <a:gd name="T7" fmla="*/ 0 h 37"/>
                <a:gd name="T8" fmla="*/ 0 w 30"/>
                <a:gd name="T9" fmla="*/ 0 h 37"/>
                <a:gd name="T10" fmla="*/ 0 w 30"/>
                <a:gd name="T11" fmla="*/ 0 h 37"/>
                <a:gd name="T12" fmla="*/ 0 w 30"/>
                <a:gd name="T13" fmla="*/ 0 h 37"/>
                <a:gd name="T14" fmla="*/ 0 w 30"/>
                <a:gd name="T15" fmla="*/ 0 h 37"/>
                <a:gd name="T16" fmla="*/ 0 w 30"/>
                <a:gd name="T17" fmla="*/ 0 h 37"/>
                <a:gd name="T18" fmla="*/ 0 w 30"/>
                <a:gd name="T19" fmla="*/ 0 h 37"/>
                <a:gd name="T20" fmla="*/ 0 w 30"/>
                <a:gd name="T21" fmla="*/ 0 h 37"/>
                <a:gd name="T22" fmla="*/ 0 w 30"/>
                <a:gd name="T23" fmla="*/ 0 h 37"/>
                <a:gd name="T24" fmla="*/ 0 w 30"/>
                <a:gd name="T25" fmla="*/ 0 h 37"/>
                <a:gd name="T26" fmla="*/ 0 w 30"/>
                <a:gd name="T27" fmla="*/ 0 h 37"/>
                <a:gd name="T28" fmla="*/ 0 w 30"/>
                <a:gd name="T29" fmla="*/ 0 h 37"/>
                <a:gd name="T30" fmla="*/ 0 w 30"/>
                <a:gd name="T31" fmla="*/ 0 h 37"/>
                <a:gd name="T32" fmla="*/ 0 w 30"/>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7"/>
                <a:gd name="T53" fmla="*/ 30 w 30"/>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7">
                  <a:moveTo>
                    <a:pt x="30" y="20"/>
                  </a:moveTo>
                  <a:lnTo>
                    <a:pt x="29" y="26"/>
                  </a:lnTo>
                  <a:lnTo>
                    <a:pt x="28" y="31"/>
                  </a:lnTo>
                  <a:lnTo>
                    <a:pt x="24" y="35"/>
                  </a:lnTo>
                  <a:lnTo>
                    <a:pt x="18" y="37"/>
                  </a:lnTo>
                  <a:lnTo>
                    <a:pt x="12" y="35"/>
                  </a:lnTo>
                  <a:lnTo>
                    <a:pt x="7" y="31"/>
                  </a:lnTo>
                  <a:lnTo>
                    <a:pt x="2" y="26"/>
                  </a:lnTo>
                  <a:lnTo>
                    <a:pt x="0" y="20"/>
                  </a:lnTo>
                  <a:lnTo>
                    <a:pt x="0" y="14"/>
                  </a:lnTo>
                  <a:lnTo>
                    <a:pt x="1" y="10"/>
                  </a:lnTo>
                  <a:lnTo>
                    <a:pt x="2" y="7"/>
                  </a:lnTo>
                  <a:lnTo>
                    <a:pt x="5" y="2"/>
                  </a:lnTo>
                  <a:lnTo>
                    <a:pt x="16" y="0"/>
                  </a:lnTo>
                  <a:lnTo>
                    <a:pt x="23" y="5"/>
                  </a:lnTo>
                  <a:lnTo>
                    <a:pt x="27" y="13"/>
                  </a:lnTo>
                  <a:lnTo>
                    <a:pt x="30" y="20"/>
                  </a:lnTo>
                  <a:close/>
                </a:path>
              </a:pathLst>
            </a:custGeom>
            <a:solidFill>
              <a:srgbClr val="000000"/>
            </a:solidFill>
            <a:ln w="9525">
              <a:noFill/>
              <a:round/>
              <a:headEnd/>
              <a:tailEnd/>
            </a:ln>
          </p:spPr>
          <p:txBody>
            <a:bodyPr/>
            <a:lstStyle/>
            <a:p>
              <a:endParaRPr lang="it-IT"/>
            </a:p>
          </p:txBody>
        </p:sp>
        <p:sp>
          <p:nvSpPr>
            <p:cNvPr id="63527" name="Freeform 37"/>
            <p:cNvSpPr>
              <a:spLocks/>
            </p:cNvSpPr>
            <p:nvPr/>
          </p:nvSpPr>
          <p:spPr bwMode="auto">
            <a:xfrm>
              <a:off x="1976" y="1913"/>
              <a:ext cx="28" cy="36"/>
            </a:xfrm>
            <a:custGeom>
              <a:avLst/>
              <a:gdLst>
                <a:gd name="T0" fmla="*/ 0 w 138"/>
                <a:gd name="T1" fmla="*/ 0 h 179"/>
                <a:gd name="T2" fmla="*/ 0 w 138"/>
                <a:gd name="T3" fmla="*/ 0 h 179"/>
                <a:gd name="T4" fmla="*/ 0 w 138"/>
                <a:gd name="T5" fmla="*/ 0 h 179"/>
                <a:gd name="T6" fmla="*/ 0 w 138"/>
                <a:gd name="T7" fmla="*/ 0 h 179"/>
                <a:gd name="T8" fmla="*/ 0 w 138"/>
                <a:gd name="T9" fmla="*/ 0 h 179"/>
                <a:gd name="T10" fmla="*/ 0 w 138"/>
                <a:gd name="T11" fmla="*/ 0 h 179"/>
                <a:gd name="T12" fmla="*/ 0 w 138"/>
                <a:gd name="T13" fmla="*/ 0 h 179"/>
                <a:gd name="T14" fmla="*/ 0 w 138"/>
                <a:gd name="T15" fmla="*/ 0 h 179"/>
                <a:gd name="T16" fmla="*/ 0 w 138"/>
                <a:gd name="T17" fmla="*/ 0 h 179"/>
                <a:gd name="T18" fmla="*/ 0 w 138"/>
                <a:gd name="T19" fmla="*/ 0 h 179"/>
                <a:gd name="T20" fmla="*/ 0 w 138"/>
                <a:gd name="T21" fmla="*/ 0 h 179"/>
                <a:gd name="T22" fmla="*/ 0 w 138"/>
                <a:gd name="T23" fmla="*/ 0 h 179"/>
                <a:gd name="T24" fmla="*/ 0 w 138"/>
                <a:gd name="T25" fmla="*/ 0 h 179"/>
                <a:gd name="T26" fmla="*/ 0 w 138"/>
                <a:gd name="T27" fmla="*/ 0 h 179"/>
                <a:gd name="T28" fmla="*/ 0 w 138"/>
                <a:gd name="T29" fmla="*/ 0 h 179"/>
                <a:gd name="T30" fmla="*/ 0 w 138"/>
                <a:gd name="T31" fmla="*/ 0 h 179"/>
                <a:gd name="T32" fmla="*/ 0 w 138"/>
                <a:gd name="T33" fmla="*/ 0 h 179"/>
                <a:gd name="T34" fmla="*/ 0 w 138"/>
                <a:gd name="T35" fmla="*/ 0 h 179"/>
                <a:gd name="T36" fmla="*/ 0 w 138"/>
                <a:gd name="T37" fmla="*/ 0 h 179"/>
                <a:gd name="T38" fmla="*/ 0 w 138"/>
                <a:gd name="T39" fmla="*/ 0 h 179"/>
                <a:gd name="T40" fmla="*/ 0 w 138"/>
                <a:gd name="T41" fmla="*/ 0 h 179"/>
                <a:gd name="T42" fmla="*/ 0 w 138"/>
                <a:gd name="T43" fmla="*/ 0 h 179"/>
                <a:gd name="T44" fmla="*/ 0 w 138"/>
                <a:gd name="T45" fmla="*/ 0 h 179"/>
                <a:gd name="T46" fmla="*/ 0 w 138"/>
                <a:gd name="T47" fmla="*/ 0 h 179"/>
                <a:gd name="T48" fmla="*/ 0 w 138"/>
                <a:gd name="T49" fmla="*/ 0 h 179"/>
                <a:gd name="T50" fmla="*/ 0 w 138"/>
                <a:gd name="T51" fmla="*/ 0 h 179"/>
                <a:gd name="T52" fmla="*/ 0 w 138"/>
                <a:gd name="T53" fmla="*/ 0 h 179"/>
                <a:gd name="T54" fmla="*/ 0 w 138"/>
                <a:gd name="T55" fmla="*/ 0 h 179"/>
                <a:gd name="T56" fmla="*/ 0 w 138"/>
                <a:gd name="T57" fmla="*/ 0 h 179"/>
                <a:gd name="T58" fmla="*/ 0 w 138"/>
                <a:gd name="T59" fmla="*/ 0 h 179"/>
                <a:gd name="T60" fmla="*/ 0 w 138"/>
                <a:gd name="T61" fmla="*/ 0 h 179"/>
                <a:gd name="T62" fmla="*/ 0 w 138"/>
                <a:gd name="T63" fmla="*/ 0 h 179"/>
                <a:gd name="T64" fmla="*/ 0 w 138"/>
                <a:gd name="T65" fmla="*/ 0 h 179"/>
                <a:gd name="T66" fmla="*/ 0 w 138"/>
                <a:gd name="T67" fmla="*/ 0 h 179"/>
                <a:gd name="T68" fmla="*/ 0 w 138"/>
                <a:gd name="T69" fmla="*/ 0 h 179"/>
                <a:gd name="T70" fmla="*/ 0 w 138"/>
                <a:gd name="T71" fmla="*/ 0 h 179"/>
                <a:gd name="T72" fmla="*/ 0 w 138"/>
                <a:gd name="T73" fmla="*/ 0 h 179"/>
                <a:gd name="T74" fmla="*/ 0 w 138"/>
                <a:gd name="T75" fmla="*/ 0 h 179"/>
                <a:gd name="T76" fmla="*/ 0 w 138"/>
                <a:gd name="T77" fmla="*/ 0 h 179"/>
                <a:gd name="T78" fmla="*/ 0 w 138"/>
                <a:gd name="T79" fmla="*/ 0 h 179"/>
                <a:gd name="T80" fmla="*/ 0 w 138"/>
                <a:gd name="T81" fmla="*/ 0 h 179"/>
                <a:gd name="T82" fmla="*/ 0 w 138"/>
                <a:gd name="T83" fmla="*/ 0 h 179"/>
                <a:gd name="T84" fmla="*/ 0 w 138"/>
                <a:gd name="T85" fmla="*/ 0 h 179"/>
                <a:gd name="T86" fmla="*/ 0 w 138"/>
                <a:gd name="T87" fmla="*/ 0 h 179"/>
                <a:gd name="T88" fmla="*/ 0 w 138"/>
                <a:gd name="T89" fmla="*/ 0 h 179"/>
                <a:gd name="T90" fmla="*/ 0 w 138"/>
                <a:gd name="T91" fmla="*/ 0 h 179"/>
                <a:gd name="T92" fmla="*/ 0 w 138"/>
                <a:gd name="T93" fmla="*/ 0 h 179"/>
                <a:gd name="T94" fmla="*/ 0 w 138"/>
                <a:gd name="T95" fmla="*/ 0 h 179"/>
                <a:gd name="T96" fmla="*/ 0 w 138"/>
                <a:gd name="T97" fmla="*/ 0 h 179"/>
                <a:gd name="T98" fmla="*/ 0 w 138"/>
                <a:gd name="T99" fmla="*/ 0 h 179"/>
                <a:gd name="T100" fmla="*/ 0 w 138"/>
                <a:gd name="T101" fmla="*/ 0 h 179"/>
                <a:gd name="T102" fmla="*/ 0 w 138"/>
                <a:gd name="T103" fmla="*/ 0 h 179"/>
                <a:gd name="T104" fmla="*/ 0 w 138"/>
                <a:gd name="T105" fmla="*/ 0 h 179"/>
                <a:gd name="T106" fmla="*/ 0 w 138"/>
                <a:gd name="T107" fmla="*/ 0 h 1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8"/>
                <a:gd name="T163" fmla="*/ 0 h 179"/>
                <a:gd name="T164" fmla="*/ 138 w 138"/>
                <a:gd name="T165" fmla="*/ 179 h 17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8" h="179">
                  <a:moveTo>
                    <a:pt x="102" y="78"/>
                  </a:moveTo>
                  <a:lnTo>
                    <a:pt x="107" y="86"/>
                  </a:lnTo>
                  <a:lnTo>
                    <a:pt x="114" y="95"/>
                  </a:lnTo>
                  <a:lnTo>
                    <a:pt x="121" y="103"/>
                  </a:lnTo>
                  <a:lnTo>
                    <a:pt x="129" y="111"/>
                  </a:lnTo>
                  <a:lnTo>
                    <a:pt x="134" y="120"/>
                  </a:lnTo>
                  <a:lnTo>
                    <a:pt x="137" y="130"/>
                  </a:lnTo>
                  <a:lnTo>
                    <a:pt x="138" y="141"/>
                  </a:lnTo>
                  <a:lnTo>
                    <a:pt x="136" y="155"/>
                  </a:lnTo>
                  <a:lnTo>
                    <a:pt x="127" y="152"/>
                  </a:lnTo>
                  <a:lnTo>
                    <a:pt x="120" y="154"/>
                  </a:lnTo>
                  <a:lnTo>
                    <a:pt x="115" y="157"/>
                  </a:lnTo>
                  <a:lnTo>
                    <a:pt x="111" y="161"/>
                  </a:lnTo>
                  <a:lnTo>
                    <a:pt x="108" y="167"/>
                  </a:lnTo>
                  <a:lnTo>
                    <a:pt x="104" y="171"/>
                  </a:lnTo>
                  <a:lnTo>
                    <a:pt x="99" y="174"/>
                  </a:lnTo>
                  <a:lnTo>
                    <a:pt x="92" y="176"/>
                  </a:lnTo>
                  <a:lnTo>
                    <a:pt x="92" y="167"/>
                  </a:lnTo>
                  <a:lnTo>
                    <a:pt x="99" y="162"/>
                  </a:lnTo>
                  <a:lnTo>
                    <a:pt x="105" y="155"/>
                  </a:lnTo>
                  <a:lnTo>
                    <a:pt x="110" y="147"/>
                  </a:lnTo>
                  <a:lnTo>
                    <a:pt x="114" y="139"/>
                  </a:lnTo>
                  <a:lnTo>
                    <a:pt x="104" y="132"/>
                  </a:lnTo>
                  <a:lnTo>
                    <a:pt x="96" y="130"/>
                  </a:lnTo>
                  <a:lnTo>
                    <a:pt x="87" y="135"/>
                  </a:lnTo>
                  <a:lnTo>
                    <a:pt x="80" y="144"/>
                  </a:lnTo>
                  <a:lnTo>
                    <a:pt x="76" y="154"/>
                  </a:lnTo>
                  <a:lnTo>
                    <a:pt x="77" y="163"/>
                  </a:lnTo>
                  <a:lnTo>
                    <a:pt x="81" y="172"/>
                  </a:lnTo>
                  <a:lnTo>
                    <a:pt x="86" y="179"/>
                  </a:lnTo>
                  <a:lnTo>
                    <a:pt x="76" y="178"/>
                  </a:lnTo>
                  <a:lnTo>
                    <a:pt x="70" y="173"/>
                  </a:lnTo>
                  <a:lnTo>
                    <a:pt x="65" y="167"/>
                  </a:lnTo>
                  <a:lnTo>
                    <a:pt x="62" y="161"/>
                  </a:lnTo>
                  <a:lnTo>
                    <a:pt x="71" y="133"/>
                  </a:lnTo>
                  <a:lnTo>
                    <a:pt x="74" y="105"/>
                  </a:lnTo>
                  <a:lnTo>
                    <a:pt x="71" y="78"/>
                  </a:lnTo>
                  <a:lnTo>
                    <a:pt x="62" y="51"/>
                  </a:lnTo>
                  <a:lnTo>
                    <a:pt x="56" y="43"/>
                  </a:lnTo>
                  <a:lnTo>
                    <a:pt x="49" y="37"/>
                  </a:lnTo>
                  <a:lnTo>
                    <a:pt x="38" y="33"/>
                  </a:lnTo>
                  <a:lnTo>
                    <a:pt x="27" y="28"/>
                  </a:lnTo>
                  <a:lnTo>
                    <a:pt x="17" y="25"/>
                  </a:lnTo>
                  <a:lnTo>
                    <a:pt x="7" y="19"/>
                  </a:lnTo>
                  <a:lnTo>
                    <a:pt x="2" y="11"/>
                  </a:lnTo>
                  <a:lnTo>
                    <a:pt x="0" y="0"/>
                  </a:lnTo>
                  <a:lnTo>
                    <a:pt x="15" y="6"/>
                  </a:lnTo>
                  <a:lnTo>
                    <a:pt x="31" y="13"/>
                  </a:lnTo>
                  <a:lnTo>
                    <a:pt x="47" y="20"/>
                  </a:lnTo>
                  <a:lnTo>
                    <a:pt x="62" y="27"/>
                  </a:lnTo>
                  <a:lnTo>
                    <a:pt x="77" y="36"/>
                  </a:lnTo>
                  <a:lnTo>
                    <a:pt x="89" y="47"/>
                  </a:lnTo>
                  <a:lnTo>
                    <a:pt x="98" y="60"/>
                  </a:lnTo>
                  <a:lnTo>
                    <a:pt x="102" y="78"/>
                  </a:lnTo>
                  <a:close/>
                </a:path>
              </a:pathLst>
            </a:custGeom>
            <a:solidFill>
              <a:srgbClr val="000000"/>
            </a:solidFill>
            <a:ln w="9525">
              <a:noFill/>
              <a:round/>
              <a:headEnd/>
              <a:tailEnd/>
            </a:ln>
          </p:spPr>
          <p:txBody>
            <a:bodyPr/>
            <a:lstStyle/>
            <a:p>
              <a:endParaRPr lang="it-IT"/>
            </a:p>
          </p:txBody>
        </p:sp>
        <p:sp>
          <p:nvSpPr>
            <p:cNvPr id="63528" name="Freeform 38"/>
            <p:cNvSpPr>
              <a:spLocks/>
            </p:cNvSpPr>
            <p:nvPr/>
          </p:nvSpPr>
          <p:spPr bwMode="auto">
            <a:xfrm>
              <a:off x="2014" y="1916"/>
              <a:ext cx="18" cy="4"/>
            </a:xfrm>
            <a:custGeom>
              <a:avLst/>
              <a:gdLst>
                <a:gd name="T0" fmla="*/ 0 w 90"/>
                <a:gd name="T1" fmla="*/ 0 h 17"/>
                <a:gd name="T2" fmla="*/ 0 w 90"/>
                <a:gd name="T3" fmla="*/ 0 h 17"/>
                <a:gd name="T4" fmla="*/ 0 w 90"/>
                <a:gd name="T5" fmla="*/ 0 h 17"/>
                <a:gd name="T6" fmla="*/ 0 w 90"/>
                <a:gd name="T7" fmla="*/ 0 h 17"/>
                <a:gd name="T8" fmla="*/ 0 w 90"/>
                <a:gd name="T9" fmla="*/ 0 h 17"/>
                <a:gd name="T10" fmla="*/ 0 w 90"/>
                <a:gd name="T11" fmla="*/ 0 h 17"/>
                <a:gd name="T12" fmla="*/ 0 w 90"/>
                <a:gd name="T13" fmla="*/ 0 h 17"/>
                <a:gd name="T14" fmla="*/ 0 w 90"/>
                <a:gd name="T15" fmla="*/ 0 h 17"/>
                <a:gd name="T16" fmla="*/ 0 w 90"/>
                <a:gd name="T17" fmla="*/ 0 h 17"/>
                <a:gd name="T18" fmla="*/ 0 w 90"/>
                <a:gd name="T19" fmla="*/ 0 h 17"/>
                <a:gd name="T20" fmla="*/ 0 w 90"/>
                <a:gd name="T21" fmla="*/ 0 h 17"/>
                <a:gd name="T22" fmla="*/ 0 w 90"/>
                <a:gd name="T23" fmla="*/ 0 h 17"/>
                <a:gd name="T24" fmla="*/ 0 w 90"/>
                <a:gd name="T25" fmla="*/ 0 h 17"/>
                <a:gd name="T26" fmla="*/ 0 w 90"/>
                <a:gd name="T27" fmla="*/ 0 h 17"/>
                <a:gd name="T28" fmla="*/ 0 w 90"/>
                <a:gd name="T29" fmla="*/ 0 h 17"/>
                <a:gd name="T30" fmla="*/ 0 w 90"/>
                <a:gd name="T31" fmla="*/ 0 h 17"/>
                <a:gd name="T32" fmla="*/ 0 w 90"/>
                <a:gd name="T33" fmla="*/ 0 h 17"/>
                <a:gd name="T34" fmla="*/ 0 w 90"/>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7"/>
                <a:gd name="T56" fmla="*/ 90 w 9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7">
                  <a:moveTo>
                    <a:pt x="90" y="9"/>
                  </a:moveTo>
                  <a:lnTo>
                    <a:pt x="80" y="11"/>
                  </a:lnTo>
                  <a:lnTo>
                    <a:pt x="69" y="14"/>
                  </a:lnTo>
                  <a:lnTo>
                    <a:pt x="58" y="16"/>
                  </a:lnTo>
                  <a:lnTo>
                    <a:pt x="46" y="16"/>
                  </a:lnTo>
                  <a:lnTo>
                    <a:pt x="35" y="17"/>
                  </a:lnTo>
                  <a:lnTo>
                    <a:pt x="22" y="17"/>
                  </a:lnTo>
                  <a:lnTo>
                    <a:pt x="11" y="17"/>
                  </a:lnTo>
                  <a:lnTo>
                    <a:pt x="0" y="17"/>
                  </a:lnTo>
                  <a:lnTo>
                    <a:pt x="9" y="10"/>
                  </a:lnTo>
                  <a:lnTo>
                    <a:pt x="19" y="6"/>
                  </a:lnTo>
                  <a:lnTo>
                    <a:pt x="28" y="3"/>
                  </a:lnTo>
                  <a:lnTo>
                    <a:pt x="39" y="0"/>
                  </a:lnTo>
                  <a:lnTo>
                    <a:pt x="50" y="0"/>
                  </a:lnTo>
                  <a:lnTo>
                    <a:pt x="62" y="0"/>
                  </a:lnTo>
                  <a:lnTo>
                    <a:pt x="73" y="0"/>
                  </a:lnTo>
                  <a:lnTo>
                    <a:pt x="84" y="1"/>
                  </a:lnTo>
                  <a:lnTo>
                    <a:pt x="90" y="9"/>
                  </a:lnTo>
                  <a:close/>
                </a:path>
              </a:pathLst>
            </a:custGeom>
            <a:solidFill>
              <a:srgbClr val="000000"/>
            </a:solidFill>
            <a:ln w="9525">
              <a:noFill/>
              <a:round/>
              <a:headEnd/>
              <a:tailEnd/>
            </a:ln>
          </p:spPr>
          <p:txBody>
            <a:bodyPr/>
            <a:lstStyle/>
            <a:p>
              <a:endParaRPr lang="it-IT"/>
            </a:p>
          </p:txBody>
        </p:sp>
        <p:sp>
          <p:nvSpPr>
            <p:cNvPr id="63529" name="Freeform 39"/>
            <p:cNvSpPr>
              <a:spLocks/>
            </p:cNvSpPr>
            <p:nvPr/>
          </p:nvSpPr>
          <p:spPr bwMode="auto">
            <a:xfrm>
              <a:off x="2154" y="1922"/>
              <a:ext cx="12" cy="16"/>
            </a:xfrm>
            <a:custGeom>
              <a:avLst/>
              <a:gdLst>
                <a:gd name="T0" fmla="*/ 0 w 60"/>
                <a:gd name="T1" fmla="*/ 0 h 79"/>
                <a:gd name="T2" fmla="*/ 0 w 60"/>
                <a:gd name="T3" fmla="*/ 0 h 79"/>
                <a:gd name="T4" fmla="*/ 0 w 60"/>
                <a:gd name="T5" fmla="*/ 0 h 79"/>
                <a:gd name="T6" fmla="*/ 0 w 60"/>
                <a:gd name="T7" fmla="*/ 0 h 79"/>
                <a:gd name="T8" fmla="*/ 0 w 60"/>
                <a:gd name="T9" fmla="*/ 0 h 79"/>
                <a:gd name="T10" fmla="*/ 0 w 60"/>
                <a:gd name="T11" fmla="*/ 0 h 79"/>
                <a:gd name="T12" fmla="*/ 0 w 60"/>
                <a:gd name="T13" fmla="*/ 0 h 79"/>
                <a:gd name="T14" fmla="*/ 0 w 60"/>
                <a:gd name="T15" fmla="*/ 0 h 79"/>
                <a:gd name="T16" fmla="*/ 0 w 60"/>
                <a:gd name="T17" fmla="*/ 0 h 79"/>
                <a:gd name="T18" fmla="*/ 0 w 60"/>
                <a:gd name="T19" fmla="*/ 0 h 79"/>
                <a:gd name="T20" fmla="*/ 0 w 60"/>
                <a:gd name="T21" fmla="*/ 0 h 79"/>
                <a:gd name="T22" fmla="*/ 0 w 60"/>
                <a:gd name="T23" fmla="*/ 0 h 79"/>
                <a:gd name="T24" fmla="*/ 0 w 60"/>
                <a:gd name="T25" fmla="*/ 0 h 79"/>
                <a:gd name="T26" fmla="*/ 0 w 60"/>
                <a:gd name="T27" fmla="*/ 0 h 79"/>
                <a:gd name="T28" fmla="*/ 0 w 60"/>
                <a:gd name="T29" fmla="*/ 0 h 79"/>
                <a:gd name="T30" fmla="*/ 0 w 60"/>
                <a:gd name="T31" fmla="*/ 0 h 79"/>
                <a:gd name="T32" fmla="*/ 0 w 60"/>
                <a:gd name="T33" fmla="*/ 0 h 79"/>
                <a:gd name="T34" fmla="*/ 0 w 60"/>
                <a:gd name="T35" fmla="*/ 0 h 79"/>
                <a:gd name="T36" fmla="*/ 0 w 60"/>
                <a:gd name="T37" fmla="*/ 0 h 79"/>
                <a:gd name="T38" fmla="*/ 0 w 60"/>
                <a:gd name="T39" fmla="*/ 0 h 79"/>
                <a:gd name="T40" fmla="*/ 0 w 60"/>
                <a:gd name="T41" fmla="*/ 0 h 79"/>
                <a:gd name="T42" fmla="*/ 0 w 60"/>
                <a:gd name="T43" fmla="*/ 0 h 79"/>
                <a:gd name="T44" fmla="*/ 0 w 60"/>
                <a:gd name="T45" fmla="*/ 0 h 79"/>
                <a:gd name="T46" fmla="*/ 0 w 60"/>
                <a:gd name="T47" fmla="*/ 0 h 79"/>
                <a:gd name="T48" fmla="*/ 0 w 60"/>
                <a:gd name="T49" fmla="*/ 0 h 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9"/>
                <a:gd name="T77" fmla="*/ 60 w 60"/>
                <a:gd name="T78" fmla="*/ 79 h 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9">
                  <a:moveTo>
                    <a:pt x="60" y="0"/>
                  </a:moveTo>
                  <a:lnTo>
                    <a:pt x="53" y="7"/>
                  </a:lnTo>
                  <a:lnTo>
                    <a:pt x="45" y="14"/>
                  </a:lnTo>
                  <a:lnTo>
                    <a:pt x="36" y="21"/>
                  </a:lnTo>
                  <a:lnTo>
                    <a:pt x="27" y="30"/>
                  </a:lnTo>
                  <a:lnTo>
                    <a:pt x="21" y="40"/>
                  </a:lnTo>
                  <a:lnTo>
                    <a:pt x="16" y="51"/>
                  </a:lnTo>
                  <a:lnTo>
                    <a:pt x="14" y="63"/>
                  </a:lnTo>
                  <a:lnTo>
                    <a:pt x="14" y="76"/>
                  </a:lnTo>
                  <a:lnTo>
                    <a:pt x="13" y="79"/>
                  </a:lnTo>
                  <a:lnTo>
                    <a:pt x="8" y="79"/>
                  </a:lnTo>
                  <a:lnTo>
                    <a:pt x="4" y="76"/>
                  </a:lnTo>
                  <a:lnTo>
                    <a:pt x="2" y="72"/>
                  </a:lnTo>
                  <a:lnTo>
                    <a:pt x="0" y="58"/>
                  </a:lnTo>
                  <a:lnTo>
                    <a:pt x="4" y="47"/>
                  </a:lnTo>
                  <a:lnTo>
                    <a:pt x="10" y="37"/>
                  </a:lnTo>
                  <a:lnTo>
                    <a:pt x="16" y="25"/>
                  </a:lnTo>
                  <a:lnTo>
                    <a:pt x="21" y="21"/>
                  </a:lnTo>
                  <a:lnTo>
                    <a:pt x="26" y="18"/>
                  </a:lnTo>
                  <a:lnTo>
                    <a:pt x="31" y="14"/>
                  </a:lnTo>
                  <a:lnTo>
                    <a:pt x="37" y="10"/>
                  </a:lnTo>
                  <a:lnTo>
                    <a:pt x="42" y="7"/>
                  </a:lnTo>
                  <a:lnTo>
                    <a:pt x="48" y="4"/>
                  </a:lnTo>
                  <a:lnTo>
                    <a:pt x="54" y="2"/>
                  </a:lnTo>
                  <a:lnTo>
                    <a:pt x="60" y="0"/>
                  </a:lnTo>
                  <a:close/>
                </a:path>
              </a:pathLst>
            </a:custGeom>
            <a:solidFill>
              <a:srgbClr val="000000"/>
            </a:solidFill>
            <a:ln w="9525">
              <a:noFill/>
              <a:round/>
              <a:headEnd/>
              <a:tailEnd/>
            </a:ln>
          </p:spPr>
          <p:txBody>
            <a:bodyPr/>
            <a:lstStyle/>
            <a:p>
              <a:endParaRPr lang="it-IT"/>
            </a:p>
          </p:txBody>
        </p:sp>
        <p:sp>
          <p:nvSpPr>
            <p:cNvPr id="63530" name="Freeform 40"/>
            <p:cNvSpPr>
              <a:spLocks/>
            </p:cNvSpPr>
            <p:nvPr/>
          </p:nvSpPr>
          <p:spPr bwMode="auto">
            <a:xfrm>
              <a:off x="1964" y="1924"/>
              <a:ext cx="5" cy="7"/>
            </a:xfrm>
            <a:custGeom>
              <a:avLst/>
              <a:gdLst>
                <a:gd name="T0" fmla="*/ 0 w 28"/>
                <a:gd name="T1" fmla="*/ 0 h 36"/>
                <a:gd name="T2" fmla="*/ 0 w 28"/>
                <a:gd name="T3" fmla="*/ 0 h 36"/>
                <a:gd name="T4" fmla="*/ 0 w 28"/>
                <a:gd name="T5" fmla="*/ 0 h 36"/>
                <a:gd name="T6" fmla="*/ 0 w 28"/>
                <a:gd name="T7" fmla="*/ 0 h 36"/>
                <a:gd name="T8" fmla="*/ 0 w 28"/>
                <a:gd name="T9" fmla="*/ 0 h 36"/>
                <a:gd name="T10" fmla="*/ 0 w 28"/>
                <a:gd name="T11" fmla="*/ 0 h 36"/>
                <a:gd name="T12" fmla="*/ 0 w 28"/>
                <a:gd name="T13" fmla="*/ 0 h 36"/>
                <a:gd name="T14" fmla="*/ 0 w 28"/>
                <a:gd name="T15" fmla="*/ 0 h 36"/>
                <a:gd name="T16" fmla="*/ 0 w 28"/>
                <a:gd name="T17" fmla="*/ 0 h 36"/>
                <a:gd name="T18" fmla="*/ 0 w 28"/>
                <a:gd name="T19" fmla="*/ 0 h 36"/>
                <a:gd name="T20" fmla="*/ 0 w 28"/>
                <a:gd name="T21" fmla="*/ 0 h 36"/>
                <a:gd name="T22" fmla="*/ 0 w 28"/>
                <a:gd name="T23" fmla="*/ 0 h 36"/>
                <a:gd name="T24" fmla="*/ 0 w 28"/>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6"/>
                <a:gd name="T41" fmla="*/ 28 w 28"/>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6">
                  <a:moveTo>
                    <a:pt x="27" y="9"/>
                  </a:moveTo>
                  <a:lnTo>
                    <a:pt x="28" y="17"/>
                  </a:lnTo>
                  <a:lnTo>
                    <a:pt x="28" y="27"/>
                  </a:lnTo>
                  <a:lnTo>
                    <a:pt x="25" y="34"/>
                  </a:lnTo>
                  <a:lnTo>
                    <a:pt x="16" y="36"/>
                  </a:lnTo>
                  <a:lnTo>
                    <a:pt x="6" y="32"/>
                  </a:lnTo>
                  <a:lnTo>
                    <a:pt x="0" y="25"/>
                  </a:lnTo>
                  <a:lnTo>
                    <a:pt x="0" y="12"/>
                  </a:lnTo>
                  <a:lnTo>
                    <a:pt x="9" y="0"/>
                  </a:lnTo>
                  <a:lnTo>
                    <a:pt x="15" y="0"/>
                  </a:lnTo>
                  <a:lnTo>
                    <a:pt x="20" y="0"/>
                  </a:lnTo>
                  <a:lnTo>
                    <a:pt x="25" y="4"/>
                  </a:lnTo>
                  <a:lnTo>
                    <a:pt x="27" y="9"/>
                  </a:lnTo>
                  <a:close/>
                </a:path>
              </a:pathLst>
            </a:custGeom>
            <a:solidFill>
              <a:srgbClr val="000000"/>
            </a:solidFill>
            <a:ln w="9525">
              <a:noFill/>
              <a:round/>
              <a:headEnd/>
              <a:tailEnd/>
            </a:ln>
          </p:spPr>
          <p:txBody>
            <a:bodyPr/>
            <a:lstStyle/>
            <a:p>
              <a:endParaRPr lang="it-IT"/>
            </a:p>
          </p:txBody>
        </p:sp>
        <p:sp>
          <p:nvSpPr>
            <p:cNvPr id="63531" name="Freeform 41"/>
            <p:cNvSpPr>
              <a:spLocks/>
            </p:cNvSpPr>
            <p:nvPr/>
          </p:nvSpPr>
          <p:spPr bwMode="auto">
            <a:xfrm>
              <a:off x="1963" y="1929"/>
              <a:ext cx="16" cy="12"/>
            </a:xfrm>
            <a:custGeom>
              <a:avLst/>
              <a:gdLst>
                <a:gd name="T0" fmla="*/ 0 w 80"/>
                <a:gd name="T1" fmla="*/ 0 h 62"/>
                <a:gd name="T2" fmla="*/ 0 w 80"/>
                <a:gd name="T3" fmla="*/ 0 h 62"/>
                <a:gd name="T4" fmla="*/ 0 w 80"/>
                <a:gd name="T5" fmla="*/ 0 h 62"/>
                <a:gd name="T6" fmla="*/ 0 w 80"/>
                <a:gd name="T7" fmla="*/ 0 h 62"/>
                <a:gd name="T8" fmla="*/ 0 w 80"/>
                <a:gd name="T9" fmla="*/ 0 h 62"/>
                <a:gd name="T10" fmla="*/ 0 w 80"/>
                <a:gd name="T11" fmla="*/ 0 h 62"/>
                <a:gd name="T12" fmla="*/ 0 w 80"/>
                <a:gd name="T13" fmla="*/ 0 h 62"/>
                <a:gd name="T14" fmla="*/ 0 w 80"/>
                <a:gd name="T15" fmla="*/ 0 h 62"/>
                <a:gd name="T16" fmla="*/ 0 w 80"/>
                <a:gd name="T17" fmla="*/ 0 h 62"/>
                <a:gd name="T18" fmla="*/ 0 w 80"/>
                <a:gd name="T19" fmla="*/ 0 h 62"/>
                <a:gd name="T20" fmla="*/ 0 w 80"/>
                <a:gd name="T21" fmla="*/ 0 h 62"/>
                <a:gd name="T22" fmla="*/ 0 w 80"/>
                <a:gd name="T23" fmla="*/ 0 h 62"/>
                <a:gd name="T24" fmla="*/ 0 w 80"/>
                <a:gd name="T25" fmla="*/ 0 h 62"/>
                <a:gd name="T26" fmla="*/ 0 w 80"/>
                <a:gd name="T27" fmla="*/ 0 h 62"/>
                <a:gd name="T28" fmla="*/ 0 w 80"/>
                <a:gd name="T29" fmla="*/ 0 h 62"/>
                <a:gd name="T30" fmla="*/ 0 w 80"/>
                <a:gd name="T31" fmla="*/ 0 h 62"/>
                <a:gd name="T32" fmla="*/ 0 w 80"/>
                <a:gd name="T33" fmla="*/ 0 h 62"/>
                <a:gd name="T34" fmla="*/ 0 w 80"/>
                <a:gd name="T35" fmla="*/ 0 h 62"/>
                <a:gd name="T36" fmla="*/ 0 w 80"/>
                <a:gd name="T37" fmla="*/ 0 h 62"/>
                <a:gd name="T38" fmla="*/ 0 w 80"/>
                <a:gd name="T39" fmla="*/ 0 h 62"/>
                <a:gd name="T40" fmla="*/ 0 w 80"/>
                <a:gd name="T41" fmla="*/ 0 h 62"/>
                <a:gd name="T42" fmla="*/ 0 w 80"/>
                <a:gd name="T43" fmla="*/ 0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62"/>
                <a:gd name="T68" fmla="*/ 80 w 80"/>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62">
                  <a:moveTo>
                    <a:pt x="80" y="7"/>
                  </a:moveTo>
                  <a:lnTo>
                    <a:pt x="70" y="11"/>
                  </a:lnTo>
                  <a:lnTo>
                    <a:pt x="60" y="17"/>
                  </a:lnTo>
                  <a:lnTo>
                    <a:pt x="50" y="23"/>
                  </a:lnTo>
                  <a:lnTo>
                    <a:pt x="40" y="29"/>
                  </a:lnTo>
                  <a:lnTo>
                    <a:pt x="32" y="37"/>
                  </a:lnTo>
                  <a:lnTo>
                    <a:pt x="25" y="43"/>
                  </a:lnTo>
                  <a:lnTo>
                    <a:pt x="18" y="50"/>
                  </a:lnTo>
                  <a:lnTo>
                    <a:pt x="15" y="57"/>
                  </a:lnTo>
                  <a:lnTo>
                    <a:pt x="10" y="61"/>
                  </a:lnTo>
                  <a:lnTo>
                    <a:pt x="7" y="62"/>
                  </a:lnTo>
                  <a:lnTo>
                    <a:pt x="4" y="61"/>
                  </a:lnTo>
                  <a:lnTo>
                    <a:pt x="0" y="57"/>
                  </a:lnTo>
                  <a:lnTo>
                    <a:pt x="5" y="48"/>
                  </a:lnTo>
                  <a:lnTo>
                    <a:pt x="11" y="38"/>
                  </a:lnTo>
                  <a:lnTo>
                    <a:pt x="20" y="28"/>
                  </a:lnTo>
                  <a:lnTo>
                    <a:pt x="28" y="19"/>
                  </a:lnTo>
                  <a:lnTo>
                    <a:pt x="39" y="12"/>
                  </a:lnTo>
                  <a:lnTo>
                    <a:pt x="50" y="7"/>
                  </a:lnTo>
                  <a:lnTo>
                    <a:pt x="61" y="2"/>
                  </a:lnTo>
                  <a:lnTo>
                    <a:pt x="74" y="0"/>
                  </a:lnTo>
                  <a:lnTo>
                    <a:pt x="80" y="7"/>
                  </a:lnTo>
                  <a:close/>
                </a:path>
              </a:pathLst>
            </a:custGeom>
            <a:solidFill>
              <a:srgbClr val="000000"/>
            </a:solidFill>
            <a:ln w="9525">
              <a:noFill/>
              <a:round/>
              <a:headEnd/>
              <a:tailEnd/>
            </a:ln>
          </p:spPr>
          <p:txBody>
            <a:bodyPr/>
            <a:lstStyle/>
            <a:p>
              <a:endParaRPr lang="it-IT"/>
            </a:p>
          </p:txBody>
        </p:sp>
        <p:sp>
          <p:nvSpPr>
            <p:cNvPr id="63532" name="Freeform 42"/>
            <p:cNvSpPr>
              <a:spLocks/>
            </p:cNvSpPr>
            <p:nvPr/>
          </p:nvSpPr>
          <p:spPr bwMode="auto">
            <a:xfrm>
              <a:off x="2020" y="1936"/>
              <a:ext cx="17" cy="6"/>
            </a:xfrm>
            <a:custGeom>
              <a:avLst/>
              <a:gdLst>
                <a:gd name="T0" fmla="*/ 0 w 89"/>
                <a:gd name="T1" fmla="*/ 0 h 34"/>
                <a:gd name="T2" fmla="*/ 0 w 89"/>
                <a:gd name="T3" fmla="*/ 0 h 34"/>
                <a:gd name="T4" fmla="*/ 0 w 89"/>
                <a:gd name="T5" fmla="*/ 0 h 34"/>
                <a:gd name="T6" fmla="*/ 0 w 89"/>
                <a:gd name="T7" fmla="*/ 0 h 34"/>
                <a:gd name="T8" fmla="*/ 0 w 89"/>
                <a:gd name="T9" fmla="*/ 0 h 34"/>
                <a:gd name="T10" fmla="*/ 0 w 89"/>
                <a:gd name="T11" fmla="*/ 0 h 34"/>
                <a:gd name="T12" fmla="*/ 0 w 89"/>
                <a:gd name="T13" fmla="*/ 0 h 34"/>
                <a:gd name="T14" fmla="*/ 0 w 89"/>
                <a:gd name="T15" fmla="*/ 0 h 34"/>
                <a:gd name="T16" fmla="*/ 0 w 89"/>
                <a:gd name="T17" fmla="*/ 0 h 34"/>
                <a:gd name="T18" fmla="*/ 0 w 89"/>
                <a:gd name="T19" fmla="*/ 0 h 34"/>
                <a:gd name="T20" fmla="*/ 0 w 89"/>
                <a:gd name="T21" fmla="*/ 0 h 34"/>
                <a:gd name="T22" fmla="*/ 0 w 89"/>
                <a:gd name="T23" fmla="*/ 0 h 34"/>
                <a:gd name="T24" fmla="*/ 0 w 89"/>
                <a:gd name="T25" fmla="*/ 0 h 34"/>
                <a:gd name="T26" fmla="*/ 0 w 89"/>
                <a:gd name="T27" fmla="*/ 0 h 34"/>
                <a:gd name="T28" fmla="*/ 0 w 89"/>
                <a:gd name="T29" fmla="*/ 0 h 34"/>
                <a:gd name="T30" fmla="*/ 0 w 89"/>
                <a:gd name="T31" fmla="*/ 0 h 34"/>
                <a:gd name="T32" fmla="*/ 0 w 89"/>
                <a:gd name="T33" fmla="*/ 0 h 34"/>
                <a:gd name="T34" fmla="*/ 0 w 89"/>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34"/>
                <a:gd name="T56" fmla="*/ 89 w 89"/>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34">
                  <a:moveTo>
                    <a:pt x="89" y="19"/>
                  </a:moveTo>
                  <a:lnTo>
                    <a:pt x="89" y="23"/>
                  </a:lnTo>
                  <a:lnTo>
                    <a:pt x="88" y="28"/>
                  </a:lnTo>
                  <a:lnTo>
                    <a:pt x="85" y="31"/>
                  </a:lnTo>
                  <a:lnTo>
                    <a:pt x="82" y="34"/>
                  </a:lnTo>
                  <a:lnTo>
                    <a:pt x="5" y="19"/>
                  </a:lnTo>
                  <a:lnTo>
                    <a:pt x="1" y="14"/>
                  </a:lnTo>
                  <a:lnTo>
                    <a:pt x="0" y="9"/>
                  </a:lnTo>
                  <a:lnTo>
                    <a:pt x="2" y="4"/>
                  </a:lnTo>
                  <a:lnTo>
                    <a:pt x="8" y="0"/>
                  </a:lnTo>
                  <a:lnTo>
                    <a:pt x="18" y="1"/>
                  </a:lnTo>
                  <a:lnTo>
                    <a:pt x="29" y="3"/>
                  </a:lnTo>
                  <a:lnTo>
                    <a:pt x="40" y="4"/>
                  </a:lnTo>
                  <a:lnTo>
                    <a:pt x="51" y="4"/>
                  </a:lnTo>
                  <a:lnTo>
                    <a:pt x="61" y="6"/>
                  </a:lnTo>
                  <a:lnTo>
                    <a:pt x="72" y="9"/>
                  </a:lnTo>
                  <a:lnTo>
                    <a:pt x="81" y="12"/>
                  </a:lnTo>
                  <a:lnTo>
                    <a:pt x="89" y="19"/>
                  </a:lnTo>
                  <a:close/>
                </a:path>
              </a:pathLst>
            </a:custGeom>
            <a:solidFill>
              <a:srgbClr val="000000"/>
            </a:solidFill>
            <a:ln w="9525">
              <a:noFill/>
              <a:round/>
              <a:headEnd/>
              <a:tailEnd/>
            </a:ln>
          </p:spPr>
          <p:txBody>
            <a:bodyPr/>
            <a:lstStyle/>
            <a:p>
              <a:endParaRPr lang="it-IT"/>
            </a:p>
          </p:txBody>
        </p:sp>
        <p:sp>
          <p:nvSpPr>
            <p:cNvPr id="63533" name="Freeform 43"/>
            <p:cNvSpPr>
              <a:spLocks/>
            </p:cNvSpPr>
            <p:nvPr/>
          </p:nvSpPr>
          <p:spPr bwMode="auto">
            <a:xfrm>
              <a:off x="2009" y="1939"/>
              <a:ext cx="3" cy="3"/>
            </a:xfrm>
            <a:custGeom>
              <a:avLst/>
              <a:gdLst>
                <a:gd name="T0" fmla="*/ 0 w 16"/>
                <a:gd name="T1" fmla="*/ 0 h 16"/>
                <a:gd name="T2" fmla="*/ 0 w 16"/>
                <a:gd name="T3" fmla="*/ 0 h 16"/>
                <a:gd name="T4" fmla="*/ 0 w 16"/>
                <a:gd name="T5" fmla="*/ 0 h 16"/>
                <a:gd name="T6" fmla="*/ 0 w 16"/>
                <a:gd name="T7" fmla="*/ 0 h 16"/>
                <a:gd name="T8" fmla="*/ 0 w 16"/>
                <a:gd name="T9" fmla="*/ 0 h 16"/>
                <a:gd name="T10" fmla="*/ 0 w 16"/>
                <a:gd name="T11" fmla="*/ 0 h 16"/>
                <a:gd name="T12" fmla="*/ 0 w 16"/>
                <a:gd name="T13" fmla="*/ 0 h 16"/>
                <a:gd name="T14" fmla="*/ 0 w 16"/>
                <a:gd name="T15" fmla="*/ 0 h 16"/>
                <a:gd name="T16" fmla="*/ 0 w 16"/>
                <a:gd name="T17" fmla="*/ 0 h 16"/>
                <a:gd name="T18" fmla="*/ 0 w 16"/>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6"/>
                <a:gd name="T32" fmla="*/ 16 w 16"/>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6">
                  <a:moveTo>
                    <a:pt x="16" y="5"/>
                  </a:moveTo>
                  <a:lnTo>
                    <a:pt x="15" y="16"/>
                  </a:lnTo>
                  <a:lnTo>
                    <a:pt x="10" y="15"/>
                  </a:lnTo>
                  <a:lnTo>
                    <a:pt x="5" y="12"/>
                  </a:lnTo>
                  <a:lnTo>
                    <a:pt x="0" y="10"/>
                  </a:lnTo>
                  <a:lnTo>
                    <a:pt x="1" y="2"/>
                  </a:lnTo>
                  <a:lnTo>
                    <a:pt x="5" y="0"/>
                  </a:lnTo>
                  <a:lnTo>
                    <a:pt x="10" y="0"/>
                  </a:lnTo>
                  <a:lnTo>
                    <a:pt x="13" y="2"/>
                  </a:lnTo>
                  <a:lnTo>
                    <a:pt x="16" y="5"/>
                  </a:lnTo>
                  <a:close/>
                </a:path>
              </a:pathLst>
            </a:custGeom>
            <a:solidFill>
              <a:srgbClr val="000000"/>
            </a:solidFill>
            <a:ln w="9525">
              <a:noFill/>
              <a:round/>
              <a:headEnd/>
              <a:tailEnd/>
            </a:ln>
          </p:spPr>
          <p:txBody>
            <a:bodyPr/>
            <a:lstStyle/>
            <a:p>
              <a:endParaRPr lang="it-IT"/>
            </a:p>
          </p:txBody>
        </p:sp>
        <p:sp>
          <p:nvSpPr>
            <p:cNvPr id="63534" name="Freeform 44"/>
            <p:cNvSpPr>
              <a:spLocks/>
            </p:cNvSpPr>
            <p:nvPr/>
          </p:nvSpPr>
          <p:spPr bwMode="auto">
            <a:xfrm>
              <a:off x="1979" y="1945"/>
              <a:ext cx="50" cy="34"/>
            </a:xfrm>
            <a:custGeom>
              <a:avLst/>
              <a:gdLst>
                <a:gd name="T0" fmla="*/ 0 w 252"/>
                <a:gd name="T1" fmla="*/ 0 h 170"/>
                <a:gd name="T2" fmla="*/ 0 w 252"/>
                <a:gd name="T3" fmla="*/ 0 h 170"/>
                <a:gd name="T4" fmla="*/ 0 w 252"/>
                <a:gd name="T5" fmla="*/ 0 h 170"/>
                <a:gd name="T6" fmla="*/ 0 w 252"/>
                <a:gd name="T7" fmla="*/ 0 h 170"/>
                <a:gd name="T8" fmla="*/ 0 w 252"/>
                <a:gd name="T9" fmla="*/ 0 h 170"/>
                <a:gd name="T10" fmla="*/ 0 w 252"/>
                <a:gd name="T11" fmla="*/ 0 h 170"/>
                <a:gd name="T12" fmla="*/ 0 w 252"/>
                <a:gd name="T13" fmla="*/ 0 h 170"/>
                <a:gd name="T14" fmla="*/ 0 w 252"/>
                <a:gd name="T15" fmla="*/ 0 h 170"/>
                <a:gd name="T16" fmla="*/ 0 w 252"/>
                <a:gd name="T17" fmla="*/ 0 h 170"/>
                <a:gd name="T18" fmla="*/ 0 w 252"/>
                <a:gd name="T19" fmla="*/ 0 h 170"/>
                <a:gd name="T20" fmla="*/ 0 w 252"/>
                <a:gd name="T21" fmla="*/ 0 h 170"/>
                <a:gd name="T22" fmla="*/ 0 w 252"/>
                <a:gd name="T23" fmla="*/ 0 h 170"/>
                <a:gd name="T24" fmla="*/ 0 w 252"/>
                <a:gd name="T25" fmla="*/ 0 h 170"/>
                <a:gd name="T26" fmla="*/ 0 w 252"/>
                <a:gd name="T27" fmla="*/ 0 h 170"/>
                <a:gd name="T28" fmla="*/ 0 w 252"/>
                <a:gd name="T29" fmla="*/ 0 h 170"/>
                <a:gd name="T30" fmla="*/ 0 w 252"/>
                <a:gd name="T31" fmla="*/ 0 h 170"/>
                <a:gd name="T32" fmla="*/ 0 w 252"/>
                <a:gd name="T33" fmla="*/ 0 h 170"/>
                <a:gd name="T34" fmla="*/ 0 w 252"/>
                <a:gd name="T35" fmla="*/ 0 h 170"/>
                <a:gd name="T36" fmla="*/ 0 w 252"/>
                <a:gd name="T37" fmla="*/ 0 h 170"/>
                <a:gd name="T38" fmla="*/ 0 w 252"/>
                <a:gd name="T39" fmla="*/ 0 h 170"/>
                <a:gd name="T40" fmla="*/ 0 w 252"/>
                <a:gd name="T41" fmla="*/ 0 h 170"/>
                <a:gd name="T42" fmla="*/ 0 w 252"/>
                <a:gd name="T43" fmla="*/ 0 h 170"/>
                <a:gd name="T44" fmla="*/ 0 w 252"/>
                <a:gd name="T45" fmla="*/ 0 h 170"/>
                <a:gd name="T46" fmla="*/ 0 w 252"/>
                <a:gd name="T47" fmla="*/ 0 h 170"/>
                <a:gd name="T48" fmla="*/ 0 w 252"/>
                <a:gd name="T49" fmla="*/ 0 h 170"/>
                <a:gd name="T50" fmla="*/ 0 w 252"/>
                <a:gd name="T51" fmla="*/ 0 h 170"/>
                <a:gd name="T52" fmla="*/ 0 w 252"/>
                <a:gd name="T53" fmla="*/ 0 h 170"/>
                <a:gd name="T54" fmla="*/ 0 w 252"/>
                <a:gd name="T55" fmla="*/ 0 h 170"/>
                <a:gd name="T56" fmla="*/ 0 w 252"/>
                <a:gd name="T57" fmla="*/ 0 h 170"/>
                <a:gd name="T58" fmla="*/ 0 w 252"/>
                <a:gd name="T59" fmla="*/ 0 h 170"/>
                <a:gd name="T60" fmla="*/ 0 w 252"/>
                <a:gd name="T61" fmla="*/ 0 h 170"/>
                <a:gd name="T62" fmla="*/ 0 w 252"/>
                <a:gd name="T63" fmla="*/ 0 h 170"/>
                <a:gd name="T64" fmla="*/ 0 w 252"/>
                <a:gd name="T65" fmla="*/ 0 h 170"/>
                <a:gd name="T66" fmla="*/ 0 w 252"/>
                <a:gd name="T67" fmla="*/ 0 h 170"/>
                <a:gd name="T68" fmla="*/ 0 w 252"/>
                <a:gd name="T69" fmla="*/ 0 h 170"/>
                <a:gd name="T70" fmla="*/ 0 w 252"/>
                <a:gd name="T71" fmla="*/ 0 h 170"/>
                <a:gd name="T72" fmla="*/ 0 w 252"/>
                <a:gd name="T73" fmla="*/ 0 h 170"/>
                <a:gd name="T74" fmla="*/ 0 w 252"/>
                <a:gd name="T75" fmla="*/ 0 h 170"/>
                <a:gd name="T76" fmla="*/ 0 w 252"/>
                <a:gd name="T77" fmla="*/ 0 h 170"/>
                <a:gd name="T78" fmla="*/ 0 w 252"/>
                <a:gd name="T79" fmla="*/ 0 h 170"/>
                <a:gd name="T80" fmla="*/ 0 w 252"/>
                <a:gd name="T81" fmla="*/ 0 h 170"/>
                <a:gd name="T82" fmla="*/ 0 w 252"/>
                <a:gd name="T83" fmla="*/ 0 h 170"/>
                <a:gd name="T84" fmla="*/ 0 w 252"/>
                <a:gd name="T85" fmla="*/ 0 h 170"/>
                <a:gd name="T86" fmla="*/ 0 w 252"/>
                <a:gd name="T87" fmla="*/ 0 h 170"/>
                <a:gd name="T88" fmla="*/ 0 w 252"/>
                <a:gd name="T89" fmla="*/ 0 h 170"/>
                <a:gd name="T90" fmla="*/ 0 w 252"/>
                <a:gd name="T91" fmla="*/ 0 h 170"/>
                <a:gd name="T92" fmla="*/ 0 w 252"/>
                <a:gd name="T93" fmla="*/ 0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2"/>
                <a:gd name="T142" fmla="*/ 0 h 170"/>
                <a:gd name="T143" fmla="*/ 252 w 252"/>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2" h="170">
                  <a:moveTo>
                    <a:pt x="244" y="54"/>
                  </a:moveTo>
                  <a:lnTo>
                    <a:pt x="240" y="74"/>
                  </a:lnTo>
                  <a:lnTo>
                    <a:pt x="237" y="91"/>
                  </a:lnTo>
                  <a:lnTo>
                    <a:pt x="230" y="109"/>
                  </a:lnTo>
                  <a:lnTo>
                    <a:pt x="224" y="125"/>
                  </a:lnTo>
                  <a:lnTo>
                    <a:pt x="216" y="139"/>
                  </a:lnTo>
                  <a:lnTo>
                    <a:pt x="205" y="152"/>
                  </a:lnTo>
                  <a:lnTo>
                    <a:pt x="190" y="162"/>
                  </a:lnTo>
                  <a:lnTo>
                    <a:pt x="172" y="170"/>
                  </a:lnTo>
                  <a:lnTo>
                    <a:pt x="158" y="170"/>
                  </a:lnTo>
                  <a:lnTo>
                    <a:pt x="145" y="170"/>
                  </a:lnTo>
                  <a:lnTo>
                    <a:pt x="132" y="168"/>
                  </a:lnTo>
                  <a:lnTo>
                    <a:pt x="120" y="164"/>
                  </a:lnTo>
                  <a:lnTo>
                    <a:pt x="109" y="159"/>
                  </a:lnTo>
                  <a:lnTo>
                    <a:pt x="98" y="155"/>
                  </a:lnTo>
                  <a:lnTo>
                    <a:pt x="88" y="148"/>
                  </a:lnTo>
                  <a:lnTo>
                    <a:pt x="80" y="142"/>
                  </a:lnTo>
                  <a:lnTo>
                    <a:pt x="75" y="147"/>
                  </a:lnTo>
                  <a:lnTo>
                    <a:pt x="69" y="142"/>
                  </a:lnTo>
                  <a:lnTo>
                    <a:pt x="60" y="139"/>
                  </a:lnTo>
                  <a:lnTo>
                    <a:pt x="50" y="135"/>
                  </a:lnTo>
                  <a:lnTo>
                    <a:pt x="39" y="131"/>
                  </a:lnTo>
                  <a:lnTo>
                    <a:pt x="28" y="128"/>
                  </a:lnTo>
                  <a:lnTo>
                    <a:pt x="17" y="124"/>
                  </a:lnTo>
                  <a:lnTo>
                    <a:pt x="7" y="120"/>
                  </a:lnTo>
                  <a:lnTo>
                    <a:pt x="0" y="116"/>
                  </a:lnTo>
                  <a:lnTo>
                    <a:pt x="15" y="110"/>
                  </a:lnTo>
                  <a:lnTo>
                    <a:pt x="28" y="104"/>
                  </a:lnTo>
                  <a:lnTo>
                    <a:pt x="42" y="98"/>
                  </a:lnTo>
                  <a:lnTo>
                    <a:pt x="55" y="92"/>
                  </a:lnTo>
                  <a:lnTo>
                    <a:pt x="70" y="86"/>
                  </a:lnTo>
                  <a:lnTo>
                    <a:pt x="83" y="78"/>
                  </a:lnTo>
                  <a:lnTo>
                    <a:pt x="97" y="72"/>
                  </a:lnTo>
                  <a:lnTo>
                    <a:pt x="110" y="65"/>
                  </a:lnTo>
                  <a:lnTo>
                    <a:pt x="124" y="59"/>
                  </a:lnTo>
                  <a:lnTo>
                    <a:pt x="137" y="51"/>
                  </a:lnTo>
                  <a:lnTo>
                    <a:pt x="151" y="45"/>
                  </a:lnTo>
                  <a:lnTo>
                    <a:pt x="164" y="39"/>
                  </a:lnTo>
                  <a:lnTo>
                    <a:pt x="179" y="33"/>
                  </a:lnTo>
                  <a:lnTo>
                    <a:pt x="192" y="28"/>
                  </a:lnTo>
                  <a:lnTo>
                    <a:pt x="207" y="23"/>
                  </a:lnTo>
                  <a:lnTo>
                    <a:pt x="222" y="18"/>
                  </a:lnTo>
                  <a:lnTo>
                    <a:pt x="230" y="12"/>
                  </a:lnTo>
                  <a:lnTo>
                    <a:pt x="238" y="4"/>
                  </a:lnTo>
                  <a:lnTo>
                    <a:pt x="245" y="0"/>
                  </a:lnTo>
                  <a:lnTo>
                    <a:pt x="252" y="5"/>
                  </a:lnTo>
                  <a:lnTo>
                    <a:pt x="244" y="54"/>
                  </a:lnTo>
                  <a:close/>
                </a:path>
              </a:pathLst>
            </a:custGeom>
            <a:solidFill>
              <a:srgbClr val="000000"/>
            </a:solidFill>
            <a:ln w="9525">
              <a:noFill/>
              <a:round/>
              <a:headEnd/>
              <a:tailEnd/>
            </a:ln>
          </p:spPr>
          <p:txBody>
            <a:bodyPr/>
            <a:lstStyle/>
            <a:p>
              <a:endParaRPr lang="it-IT"/>
            </a:p>
          </p:txBody>
        </p:sp>
        <p:sp>
          <p:nvSpPr>
            <p:cNvPr id="63535" name="Freeform 45"/>
            <p:cNvSpPr>
              <a:spLocks/>
            </p:cNvSpPr>
            <p:nvPr/>
          </p:nvSpPr>
          <p:spPr bwMode="auto">
            <a:xfrm>
              <a:off x="1921" y="1947"/>
              <a:ext cx="28" cy="31"/>
            </a:xfrm>
            <a:custGeom>
              <a:avLst/>
              <a:gdLst>
                <a:gd name="T0" fmla="*/ 0 w 141"/>
                <a:gd name="T1" fmla="*/ 0 h 159"/>
                <a:gd name="T2" fmla="*/ 0 w 141"/>
                <a:gd name="T3" fmla="*/ 0 h 159"/>
                <a:gd name="T4" fmla="*/ 0 w 141"/>
                <a:gd name="T5" fmla="*/ 0 h 159"/>
                <a:gd name="T6" fmla="*/ 0 w 141"/>
                <a:gd name="T7" fmla="*/ 0 h 159"/>
                <a:gd name="T8" fmla="*/ 0 w 141"/>
                <a:gd name="T9" fmla="*/ 0 h 159"/>
                <a:gd name="T10" fmla="*/ 0 w 141"/>
                <a:gd name="T11" fmla="*/ 0 h 159"/>
                <a:gd name="T12" fmla="*/ 0 w 141"/>
                <a:gd name="T13" fmla="*/ 0 h 159"/>
                <a:gd name="T14" fmla="*/ 0 w 141"/>
                <a:gd name="T15" fmla="*/ 0 h 159"/>
                <a:gd name="T16" fmla="*/ 0 w 141"/>
                <a:gd name="T17" fmla="*/ 0 h 159"/>
                <a:gd name="T18" fmla="*/ 0 w 141"/>
                <a:gd name="T19" fmla="*/ 0 h 159"/>
                <a:gd name="T20" fmla="*/ 0 w 141"/>
                <a:gd name="T21" fmla="*/ 0 h 159"/>
                <a:gd name="T22" fmla="*/ 0 w 141"/>
                <a:gd name="T23" fmla="*/ 0 h 159"/>
                <a:gd name="T24" fmla="*/ 0 w 141"/>
                <a:gd name="T25" fmla="*/ 0 h 159"/>
                <a:gd name="T26" fmla="*/ 0 w 141"/>
                <a:gd name="T27" fmla="*/ 0 h 159"/>
                <a:gd name="T28" fmla="*/ 0 w 141"/>
                <a:gd name="T29" fmla="*/ 0 h 159"/>
                <a:gd name="T30" fmla="*/ 0 w 141"/>
                <a:gd name="T31" fmla="*/ 0 h 159"/>
                <a:gd name="T32" fmla="*/ 0 w 141"/>
                <a:gd name="T33" fmla="*/ 0 h 159"/>
                <a:gd name="T34" fmla="*/ 0 w 141"/>
                <a:gd name="T35" fmla="*/ 0 h 159"/>
                <a:gd name="T36" fmla="*/ 0 w 141"/>
                <a:gd name="T37" fmla="*/ 0 h 159"/>
                <a:gd name="T38" fmla="*/ 0 w 141"/>
                <a:gd name="T39" fmla="*/ 0 h 159"/>
                <a:gd name="T40" fmla="*/ 0 w 141"/>
                <a:gd name="T41" fmla="*/ 0 h 159"/>
                <a:gd name="T42" fmla="*/ 0 w 141"/>
                <a:gd name="T43" fmla="*/ 0 h 159"/>
                <a:gd name="T44" fmla="*/ 0 w 141"/>
                <a:gd name="T45" fmla="*/ 0 h 159"/>
                <a:gd name="T46" fmla="*/ 0 w 141"/>
                <a:gd name="T47" fmla="*/ 0 h 159"/>
                <a:gd name="T48" fmla="*/ 0 w 141"/>
                <a:gd name="T49" fmla="*/ 0 h 159"/>
                <a:gd name="T50" fmla="*/ 0 w 141"/>
                <a:gd name="T51" fmla="*/ 0 h 159"/>
                <a:gd name="T52" fmla="*/ 0 w 141"/>
                <a:gd name="T53" fmla="*/ 0 h 159"/>
                <a:gd name="T54" fmla="*/ 0 w 141"/>
                <a:gd name="T55" fmla="*/ 0 h 159"/>
                <a:gd name="T56" fmla="*/ 0 w 141"/>
                <a:gd name="T57" fmla="*/ 0 h 159"/>
                <a:gd name="T58" fmla="*/ 0 w 141"/>
                <a:gd name="T59" fmla="*/ 0 h 159"/>
                <a:gd name="T60" fmla="*/ 0 w 141"/>
                <a:gd name="T61" fmla="*/ 0 h 159"/>
                <a:gd name="T62" fmla="*/ 0 w 141"/>
                <a:gd name="T63" fmla="*/ 0 h 159"/>
                <a:gd name="T64" fmla="*/ 0 w 141"/>
                <a:gd name="T65" fmla="*/ 0 h 159"/>
                <a:gd name="T66" fmla="*/ 0 w 141"/>
                <a:gd name="T67" fmla="*/ 0 h 1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1"/>
                <a:gd name="T103" fmla="*/ 0 h 159"/>
                <a:gd name="T104" fmla="*/ 141 w 141"/>
                <a:gd name="T105" fmla="*/ 159 h 1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1" h="159">
                  <a:moveTo>
                    <a:pt x="66" y="30"/>
                  </a:moveTo>
                  <a:lnTo>
                    <a:pt x="59" y="29"/>
                  </a:lnTo>
                  <a:lnTo>
                    <a:pt x="52" y="27"/>
                  </a:lnTo>
                  <a:lnTo>
                    <a:pt x="44" y="25"/>
                  </a:lnTo>
                  <a:lnTo>
                    <a:pt x="37" y="24"/>
                  </a:lnTo>
                  <a:lnTo>
                    <a:pt x="28" y="22"/>
                  </a:lnTo>
                  <a:lnTo>
                    <a:pt x="22" y="24"/>
                  </a:lnTo>
                  <a:lnTo>
                    <a:pt x="16" y="26"/>
                  </a:lnTo>
                  <a:lnTo>
                    <a:pt x="10" y="32"/>
                  </a:lnTo>
                  <a:lnTo>
                    <a:pt x="9" y="37"/>
                  </a:lnTo>
                  <a:lnTo>
                    <a:pt x="11" y="40"/>
                  </a:lnTo>
                  <a:lnTo>
                    <a:pt x="16" y="42"/>
                  </a:lnTo>
                  <a:lnTo>
                    <a:pt x="20" y="41"/>
                  </a:lnTo>
                  <a:lnTo>
                    <a:pt x="25" y="40"/>
                  </a:lnTo>
                  <a:lnTo>
                    <a:pt x="30" y="38"/>
                  </a:lnTo>
                  <a:lnTo>
                    <a:pt x="36" y="38"/>
                  </a:lnTo>
                  <a:lnTo>
                    <a:pt x="42" y="38"/>
                  </a:lnTo>
                  <a:lnTo>
                    <a:pt x="47" y="40"/>
                  </a:lnTo>
                  <a:lnTo>
                    <a:pt x="53" y="41"/>
                  </a:lnTo>
                  <a:lnTo>
                    <a:pt x="59" y="43"/>
                  </a:lnTo>
                  <a:lnTo>
                    <a:pt x="64" y="46"/>
                  </a:lnTo>
                  <a:lnTo>
                    <a:pt x="64" y="58"/>
                  </a:lnTo>
                  <a:lnTo>
                    <a:pt x="59" y="70"/>
                  </a:lnTo>
                  <a:lnTo>
                    <a:pt x="54" y="81"/>
                  </a:lnTo>
                  <a:lnTo>
                    <a:pt x="55" y="95"/>
                  </a:lnTo>
                  <a:lnTo>
                    <a:pt x="63" y="108"/>
                  </a:lnTo>
                  <a:lnTo>
                    <a:pt x="75" y="116"/>
                  </a:lnTo>
                  <a:lnTo>
                    <a:pt x="91" y="118"/>
                  </a:lnTo>
                  <a:lnTo>
                    <a:pt x="108" y="118"/>
                  </a:lnTo>
                  <a:lnTo>
                    <a:pt x="124" y="119"/>
                  </a:lnTo>
                  <a:lnTo>
                    <a:pt x="135" y="124"/>
                  </a:lnTo>
                  <a:lnTo>
                    <a:pt x="141" y="135"/>
                  </a:lnTo>
                  <a:lnTo>
                    <a:pt x="138" y="155"/>
                  </a:lnTo>
                  <a:lnTo>
                    <a:pt x="125" y="159"/>
                  </a:lnTo>
                  <a:lnTo>
                    <a:pt x="114" y="157"/>
                  </a:lnTo>
                  <a:lnTo>
                    <a:pt x="103" y="155"/>
                  </a:lnTo>
                  <a:lnTo>
                    <a:pt x="92" y="149"/>
                  </a:lnTo>
                  <a:lnTo>
                    <a:pt x="81" y="143"/>
                  </a:lnTo>
                  <a:lnTo>
                    <a:pt x="70" y="135"/>
                  </a:lnTo>
                  <a:lnTo>
                    <a:pt x="59" y="128"/>
                  </a:lnTo>
                  <a:lnTo>
                    <a:pt x="49" y="122"/>
                  </a:lnTo>
                  <a:lnTo>
                    <a:pt x="43" y="114"/>
                  </a:lnTo>
                  <a:lnTo>
                    <a:pt x="36" y="106"/>
                  </a:lnTo>
                  <a:lnTo>
                    <a:pt x="30" y="98"/>
                  </a:lnTo>
                  <a:lnTo>
                    <a:pt x="24" y="91"/>
                  </a:lnTo>
                  <a:lnTo>
                    <a:pt x="17" y="83"/>
                  </a:lnTo>
                  <a:lnTo>
                    <a:pt x="11" y="74"/>
                  </a:lnTo>
                  <a:lnTo>
                    <a:pt x="6" y="65"/>
                  </a:lnTo>
                  <a:lnTo>
                    <a:pt x="3" y="57"/>
                  </a:lnTo>
                  <a:lnTo>
                    <a:pt x="6" y="54"/>
                  </a:lnTo>
                  <a:lnTo>
                    <a:pt x="5" y="51"/>
                  </a:lnTo>
                  <a:lnTo>
                    <a:pt x="3" y="48"/>
                  </a:lnTo>
                  <a:lnTo>
                    <a:pt x="1" y="44"/>
                  </a:lnTo>
                  <a:lnTo>
                    <a:pt x="0" y="33"/>
                  </a:lnTo>
                  <a:lnTo>
                    <a:pt x="3" y="24"/>
                  </a:lnTo>
                  <a:lnTo>
                    <a:pt x="8" y="14"/>
                  </a:lnTo>
                  <a:lnTo>
                    <a:pt x="13" y="4"/>
                  </a:lnTo>
                  <a:lnTo>
                    <a:pt x="19" y="3"/>
                  </a:lnTo>
                  <a:lnTo>
                    <a:pt x="24" y="2"/>
                  </a:lnTo>
                  <a:lnTo>
                    <a:pt x="30" y="0"/>
                  </a:lnTo>
                  <a:lnTo>
                    <a:pt x="35" y="0"/>
                  </a:lnTo>
                  <a:lnTo>
                    <a:pt x="39" y="0"/>
                  </a:lnTo>
                  <a:lnTo>
                    <a:pt x="44" y="0"/>
                  </a:lnTo>
                  <a:lnTo>
                    <a:pt x="49" y="0"/>
                  </a:lnTo>
                  <a:lnTo>
                    <a:pt x="54" y="2"/>
                  </a:lnTo>
                  <a:lnTo>
                    <a:pt x="59" y="8"/>
                  </a:lnTo>
                  <a:lnTo>
                    <a:pt x="63" y="14"/>
                  </a:lnTo>
                  <a:lnTo>
                    <a:pt x="66" y="21"/>
                  </a:lnTo>
                  <a:lnTo>
                    <a:pt x="66" y="30"/>
                  </a:lnTo>
                  <a:close/>
                </a:path>
              </a:pathLst>
            </a:custGeom>
            <a:solidFill>
              <a:srgbClr val="FFFFFF"/>
            </a:solidFill>
            <a:ln w="9525">
              <a:noFill/>
              <a:round/>
              <a:headEnd/>
              <a:tailEnd/>
            </a:ln>
          </p:spPr>
          <p:txBody>
            <a:bodyPr/>
            <a:lstStyle/>
            <a:p>
              <a:endParaRPr lang="it-IT"/>
            </a:p>
          </p:txBody>
        </p:sp>
        <p:sp>
          <p:nvSpPr>
            <p:cNvPr id="63536" name="Freeform 46"/>
            <p:cNvSpPr>
              <a:spLocks/>
            </p:cNvSpPr>
            <p:nvPr/>
          </p:nvSpPr>
          <p:spPr bwMode="auto">
            <a:xfrm>
              <a:off x="1971" y="1949"/>
              <a:ext cx="17" cy="17"/>
            </a:xfrm>
            <a:custGeom>
              <a:avLst/>
              <a:gdLst>
                <a:gd name="T0" fmla="*/ 0 w 89"/>
                <a:gd name="T1" fmla="*/ 0 h 85"/>
                <a:gd name="T2" fmla="*/ 0 w 89"/>
                <a:gd name="T3" fmla="*/ 0 h 85"/>
                <a:gd name="T4" fmla="*/ 0 w 89"/>
                <a:gd name="T5" fmla="*/ 0 h 85"/>
                <a:gd name="T6" fmla="*/ 0 w 89"/>
                <a:gd name="T7" fmla="*/ 0 h 85"/>
                <a:gd name="T8" fmla="*/ 0 w 89"/>
                <a:gd name="T9" fmla="*/ 0 h 85"/>
                <a:gd name="T10" fmla="*/ 0 w 89"/>
                <a:gd name="T11" fmla="*/ 0 h 85"/>
                <a:gd name="T12" fmla="*/ 0 w 89"/>
                <a:gd name="T13" fmla="*/ 0 h 85"/>
                <a:gd name="T14" fmla="*/ 0 w 89"/>
                <a:gd name="T15" fmla="*/ 0 h 85"/>
                <a:gd name="T16" fmla="*/ 0 w 89"/>
                <a:gd name="T17" fmla="*/ 0 h 85"/>
                <a:gd name="T18" fmla="*/ 0 w 89"/>
                <a:gd name="T19" fmla="*/ 0 h 85"/>
                <a:gd name="T20" fmla="*/ 0 w 89"/>
                <a:gd name="T21" fmla="*/ 0 h 85"/>
                <a:gd name="T22" fmla="*/ 0 w 89"/>
                <a:gd name="T23" fmla="*/ 0 h 85"/>
                <a:gd name="T24" fmla="*/ 0 w 89"/>
                <a:gd name="T25" fmla="*/ 0 h 85"/>
                <a:gd name="T26" fmla="*/ 0 w 89"/>
                <a:gd name="T27" fmla="*/ 0 h 85"/>
                <a:gd name="T28" fmla="*/ 0 w 89"/>
                <a:gd name="T29" fmla="*/ 0 h 85"/>
                <a:gd name="T30" fmla="*/ 0 w 89"/>
                <a:gd name="T31" fmla="*/ 0 h 85"/>
                <a:gd name="T32" fmla="*/ 0 w 89"/>
                <a:gd name="T33" fmla="*/ 0 h 85"/>
                <a:gd name="T34" fmla="*/ 0 w 89"/>
                <a:gd name="T35" fmla="*/ 0 h 85"/>
                <a:gd name="T36" fmla="*/ 0 w 89"/>
                <a:gd name="T37" fmla="*/ 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85"/>
                <a:gd name="T59" fmla="*/ 89 w 89"/>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85">
                  <a:moveTo>
                    <a:pt x="89" y="1"/>
                  </a:moveTo>
                  <a:lnTo>
                    <a:pt x="84" y="11"/>
                  </a:lnTo>
                  <a:lnTo>
                    <a:pt x="79" y="22"/>
                  </a:lnTo>
                  <a:lnTo>
                    <a:pt x="73" y="33"/>
                  </a:lnTo>
                  <a:lnTo>
                    <a:pt x="66" y="43"/>
                  </a:lnTo>
                  <a:lnTo>
                    <a:pt x="58" y="54"/>
                  </a:lnTo>
                  <a:lnTo>
                    <a:pt x="51" y="64"/>
                  </a:lnTo>
                  <a:lnTo>
                    <a:pt x="42" y="74"/>
                  </a:lnTo>
                  <a:lnTo>
                    <a:pt x="35" y="82"/>
                  </a:lnTo>
                  <a:lnTo>
                    <a:pt x="29" y="84"/>
                  </a:lnTo>
                  <a:lnTo>
                    <a:pt x="23" y="85"/>
                  </a:lnTo>
                  <a:lnTo>
                    <a:pt x="17" y="85"/>
                  </a:lnTo>
                  <a:lnTo>
                    <a:pt x="11" y="84"/>
                  </a:lnTo>
                  <a:lnTo>
                    <a:pt x="4" y="82"/>
                  </a:lnTo>
                  <a:lnTo>
                    <a:pt x="2" y="80"/>
                  </a:lnTo>
                  <a:lnTo>
                    <a:pt x="0" y="76"/>
                  </a:lnTo>
                  <a:lnTo>
                    <a:pt x="1" y="71"/>
                  </a:lnTo>
                  <a:lnTo>
                    <a:pt x="76" y="0"/>
                  </a:lnTo>
                  <a:lnTo>
                    <a:pt x="89" y="1"/>
                  </a:lnTo>
                  <a:close/>
                </a:path>
              </a:pathLst>
            </a:custGeom>
            <a:solidFill>
              <a:srgbClr val="000000"/>
            </a:solidFill>
            <a:ln w="9525">
              <a:noFill/>
              <a:round/>
              <a:headEnd/>
              <a:tailEnd/>
            </a:ln>
          </p:spPr>
          <p:txBody>
            <a:bodyPr/>
            <a:lstStyle/>
            <a:p>
              <a:endParaRPr lang="it-IT"/>
            </a:p>
          </p:txBody>
        </p:sp>
        <p:sp>
          <p:nvSpPr>
            <p:cNvPr id="63537" name="Freeform 47"/>
            <p:cNvSpPr>
              <a:spLocks/>
            </p:cNvSpPr>
            <p:nvPr/>
          </p:nvSpPr>
          <p:spPr bwMode="auto">
            <a:xfrm>
              <a:off x="1987" y="1951"/>
              <a:ext cx="38" cy="20"/>
            </a:xfrm>
            <a:custGeom>
              <a:avLst/>
              <a:gdLst>
                <a:gd name="T0" fmla="*/ 0 w 190"/>
                <a:gd name="T1" fmla="*/ 0 h 102"/>
                <a:gd name="T2" fmla="*/ 0 w 190"/>
                <a:gd name="T3" fmla="*/ 0 h 102"/>
                <a:gd name="T4" fmla="*/ 0 w 190"/>
                <a:gd name="T5" fmla="*/ 0 h 102"/>
                <a:gd name="T6" fmla="*/ 0 w 190"/>
                <a:gd name="T7" fmla="*/ 0 h 102"/>
                <a:gd name="T8" fmla="*/ 0 w 190"/>
                <a:gd name="T9" fmla="*/ 0 h 102"/>
                <a:gd name="T10" fmla="*/ 0 w 190"/>
                <a:gd name="T11" fmla="*/ 0 h 102"/>
                <a:gd name="T12" fmla="*/ 0 w 190"/>
                <a:gd name="T13" fmla="*/ 0 h 102"/>
                <a:gd name="T14" fmla="*/ 0 w 190"/>
                <a:gd name="T15" fmla="*/ 0 h 102"/>
                <a:gd name="T16" fmla="*/ 0 w 190"/>
                <a:gd name="T17" fmla="*/ 0 h 102"/>
                <a:gd name="T18" fmla="*/ 0 w 190"/>
                <a:gd name="T19" fmla="*/ 0 h 102"/>
                <a:gd name="T20" fmla="*/ 0 w 190"/>
                <a:gd name="T21" fmla="*/ 0 h 102"/>
                <a:gd name="T22" fmla="*/ 0 w 190"/>
                <a:gd name="T23" fmla="*/ 0 h 102"/>
                <a:gd name="T24" fmla="*/ 0 w 190"/>
                <a:gd name="T25" fmla="*/ 0 h 102"/>
                <a:gd name="T26" fmla="*/ 0 w 190"/>
                <a:gd name="T27" fmla="*/ 0 h 102"/>
                <a:gd name="T28" fmla="*/ 0 w 190"/>
                <a:gd name="T29" fmla="*/ 0 h 102"/>
                <a:gd name="T30" fmla="*/ 0 w 190"/>
                <a:gd name="T31" fmla="*/ 0 h 102"/>
                <a:gd name="T32" fmla="*/ 0 w 190"/>
                <a:gd name="T33" fmla="*/ 0 h 102"/>
                <a:gd name="T34" fmla="*/ 0 w 190"/>
                <a:gd name="T35" fmla="*/ 0 h 102"/>
                <a:gd name="T36" fmla="*/ 0 w 190"/>
                <a:gd name="T37" fmla="*/ 0 h 102"/>
                <a:gd name="T38" fmla="*/ 0 w 190"/>
                <a:gd name="T39" fmla="*/ 0 h 102"/>
                <a:gd name="T40" fmla="*/ 0 w 190"/>
                <a:gd name="T41" fmla="*/ 0 h 102"/>
                <a:gd name="T42" fmla="*/ 0 w 190"/>
                <a:gd name="T43" fmla="*/ 0 h 102"/>
                <a:gd name="T44" fmla="*/ 0 w 190"/>
                <a:gd name="T45" fmla="*/ 0 h 102"/>
                <a:gd name="T46" fmla="*/ 0 w 190"/>
                <a:gd name="T47" fmla="*/ 0 h 102"/>
                <a:gd name="T48" fmla="*/ 0 w 190"/>
                <a:gd name="T49" fmla="*/ 0 h 102"/>
                <a:gd name="T50" fmla="*/ 0 w 190"/>
                <a:gd name="T51" fmla="*/ 0 h 102"/>
                <a:gd name="T52" fmla="*/ 0 w 190"/>
                <a:gd name="T53" fmla="*/ 0 h 102"/>
                <a:gd name="T54" fmla="*/ 0 w 190"/>
                <a:gd name="T55" fmla="*/ 0 h 102"/>
                <a:gd name="T56" fmla="*/ 0 w 190"/>
                <a:gd name="T57" fmla="*/ 0 h 102"/>
                <a:gd name="T58" fmla="*/ 0 w 190"/>
                <a:gd name="T59" fmla="*/ 0 h 102"/>
                <a:gd name="T60" fmla="*/ 0 w 190"/>
                <a:gd name="T61" fmla="*/ 0 h 10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0"/>
                <a:gd name="T94" fmla="*/ 0 h 102"/>
                <a:gd name="T95" fmla="*/ 190 w 190"/>
                <a:gd name="T96" fmla="*/ 102 h 10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0" h="102">
                  <a:moveTo>
                    <a:pt x="190" y="1"/>
                  </a:moveTo>
                  <a:lnTo>
                    <a:pt x="189" y="15"/>
                  </a:lnTo>
                  <a:lnTo>
                    <a:pt x="187" y="26"/>
                  </a:lnTo>
                  <a:lnTo>
                    <a:pt x="186" y="35"/>
                  </a:lnTo>
                  <a:lnTo>
                    <a:pt x="181" y="43"/>
                  </a:lnTo>
                  <a:lnTo>
                    <a:pt x="169" y="52"/>
                  </a:lnTo>
                  <a:lnTo>
                    <a:pt x="154" y="58"/>
                  </a:lnTo>
                  <a:lnTo>
                    <a:pt x="140" y="64"/>
                  </a:lnTo>
                  <a:lnTo>
                    <a:pt x="124" y="69"/>
                  </a:lnTo>
                  <a:lnTo>
                    <a:pt x="109" y="74"/>
                  </a:lnTo>
                  <a:lnTo>
                    <a:pt x="94" y="79"/>
                  </a:lnTo>
                  <a:lnTo>
                    <a:pt x="81" y="85"/>
                  </a:lnTo>
                  <a:lnTo>
                    <a:pt x="69" y="91"/>
                  </a:lnTo>
                  <a:lnTo>
                    <a:pt x="60" y="95"/>
                  </a:lnTo>
                  <a:lnTo>
                    <a:pt x="50" y="97"/>
                  </a:lnTo>
                  <a:lnTo>
                    <a:pt x="42" y="100"/>
                  </a:lnTo>
                  <a:lnTo>
                    <a:pt x="33" y="102"/>
                  </a:lnTo>
                  <a:lnTo>
                    <a:pt x="23" y="102"/>
                  </a:lnTo>
                  <a:lnTo>
                    <a:pt x="15" y="101"/>
                  </a:lnTo>
                  <a:lnTo>
                    <a:pt x="7" y="98"/>
                  </a:lnTo>
                  <a:lnTo>
                    <a:pt x="0" y="95"/>
                  </a:lnTo>
                  <a:lnTo>
                    <a:pt x="2" y="86"/>
                  </a:lnTo>
                  <a:lnTo>
                    <a:pt x="23" y="74"/>
                  </a:lnTo>
                  <a:lnTo>
                    <a:pt x="44" y="62"/>
                  </a:lnTo>
                  <a:lnTo>
                    <a:pt x="66" y="49"/>
                  </a:lnTo>
                  <a:lnTo>
                    <a:pt x="89" y="38"/>
                  </a:lnTo>
                  <a:lnTo>
                    <a:pt x="113" y="28"/>
                  </a:lnTo>
                  <a:lnTo>
                    <a:pt x="136" y="19"/>
                  </a:lnTo>
                  <a:lnTo>
                    <a:pt x="159" y="9"/>
                  </a:lnTo>
                  <a:lnTo>
                    <a:pt x="181" y="0"/>
                  </a:lnTo>
                  <a:lnTo>
                    <a:pt x="190" y="1"/>
                  </a:lnTo>
                  <a:close/>
                </a:path>
              </a:pathLst>
            </a:custGeom>
            <a:solidFill>
              <a:srgbClr val="FFFFFF"/>
            </a:solidFill>
            <a:ln w="9525">
              <a:noFill/>
              <a:round/>
              <a:headEnd/>
              <a:tailEnd/>
            </a:ln>
          </p:spPr>
          <p:txBody>
            <a:bodyPr/>
            <a:lstStyle/>
            <a:p>
              <a:endParaRPr lang="it-IT"/>
            </a:p>
          </p:txBody>
        </p:sp>
        <p:sp>
          <p:nvSpPr>
            <p:cNvPr id="63538" name="Freeform 48"/>
            <p:cNvSpPr>
              <a:spLocks/>
            </p:cNvSpPr>
            <p:nvPr/>
          </p:nvSpPr>
          <p:spPr bwMode="auto">
            <a:xfrm>
              <a:off x="1962" y="1961"/>
              <a:ext cx="21" cy="29"/>
            </a:xfrm>
            <a:custGeom>
              <a:avLst/>
              <a:gdLst>
                <a:gd name="T0" fmla="*/ 0 w 105"/>
                <a:gd name="T1" fmla="*/ 0 h 145"/>
                <a:gd name="T2" fmla="*/ 0 w 105"/>
                <a:gd name="T3" fmla="*/ 0 h 145"/>
                <a:gd name="T4" fmla="*/ 0 w 105"/>
                <a:gd name="T5" fmla="*/ 0 h 145"/>
                <a:gd name="T6" fmla="*/ 0 w 105"/>
                <a:gd name="T7" fmla="*/ 0 h 145"/>
                <a:gd name="T8" fmla="*/ 0 w 105"/>
                <a:gd name="T9" fmla="*/ 0 h 145"/>
                <a:gd name="T10" fmla="*/ 0 w 105"/>
                <a:gd name="T11" fmla="*/ 0 h 145"/>
                <a:gd name="T12" fmla="*/ 0 w 105"/>
                <a:gd name="T13" fmla="*/ 0 h 145"/>
                <a:gd name="T14" fmla="*/ 0 w 105"/>
                <a:gd name="T15" fmla="*/ 0 h 145"/>
                <a:gd name="T16" fmla="*/ 0 w 105"/>
                <a:gd name="T17" fmla="*/ 0 h 145"/>
                <a:gd name="T18" fmla="*/ 0 w 105"/>
                <a:gd name="T19" fmla="*/ 0 h 145"/>
                <a:gd name="T20" fmla="*/ 0 w 105"/>
                <a:gd name="T21" fmla="*/ 0 h 145"/>
                <a:gd name="T22" fmla="*/ 0 w 105"/>
                <a:gd name="T23" fmla="*/ 0 h 145"/>
                <a:gd name="T24" fmla="*/ 0 w 105"/>
                <a:gd name="T25" fmla="*/ 0 h 145"/>
                <a:gd name="T26" fmla="*/ 0 w 105"/>
                <a:gd name="T27" fmla="*/ 0 h 145"/>
                <a:gd name="T28" fmla="*/ 0 w 105"/>
                <a:gd name="T29" fmla="*/ 0 h 145"/>
                <a:gd name="T30" fmla="*/ 0 w 105"/>
                <a:gd name="T31" fmla="*/ 0 h 145"/>
                <a:gd name="T32" fmla="*/ 0 w 105"/>
                <a:gd name="T33" fmla="*/ 0 h 145"/>
                <a:gd name="T34" fmla="*/ 0 w 105"/>
                <a:gd name="T35" fmla="*/ 0 h 145"/>
                <a:gd name="T36" fmla="*/ 0 w 105"/>
                <a:gd name="T37" fmla="*/ 0 h 145"/>
                <a:gd name="T38" fmla="*/ 0 w 105"/>
                <a:gd name="T39" fmla="*/ 0 h 145"/>
                <a:gd name="T40" fmla="*/ 0 w 105"/>
                <a:gd name="T41" fmla="*/ 0 h 145"/>
                <a:gd name="T42" fmla="*/ 0 w 105"/>
                <a:gd name="T43" fmla="*/ 0 h 145"/>
                <a:gd name="T44" fmla="*/ 0 w 105"/>
                <a:gd name="T45" fmla="*/ 0 h 145"/>
                <a:gd name="T46" fmla="*/ 0 w 105"/>
                <a:gd name="T47" fmla="*/ 0 h 145"/>
                <a:gd name="T48" fmla="*/ 0 w 105"/>
                <a:gd name="T49" fmla="*/ 0 h 145"/>
                <a:gd name="T50" fmla="*/ 0 w 105"/>
                <a:gd name="T51" fmla="*/ 0 h 1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5"/>
                <a:gd name="T79" fmla="*/ 0 h 145"/>
                <a:gd name="T80" fmla="*/ 105 w 105"/>
                <a:gd name="T81" fmla="*/ 145 h 1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5" h="145">
                  <a:moveTo>
                    <a:pt x="105" y="143"/>
                  </a:moveTo>
                  <a:lnTo>
                    <a:pt x="99" y="145"/>
                  </a:lnTo>
                  <a:lnTo>
                    <a:pt x="94" y="143"/>
                  </a:lnTo>
                  <a:lnTo>
                    <a:pt x="91" y="141"/>
                  </a:lnTo>
                  <a:lnTo>
                    <a:pt x="87" y="136"/>
                  </a:lnTo>
                  <a:lnTo>
                    <a:pt x="83" y="131"/>
                  </a:lnTo>
                  <a:lnTo>
                    <a:pt x="80" y="126"/>
                  </a:lnTo>
                  <a:lnTo>
                    <a:pt x="75" y="123"/>
                  </a:lnTo>
                  <a:lnTo>
                    <a:pt x="69" y="120"/>
                  </a:lnTo>
                  <a:lnTo>
                    <a:pt x="57" y="107"/>
                  </a:lnTo>
                  <a:lnTo>
                    <a:pt x="46" y="93"/>
                  </a:lnTo>
                  <a:lnTo>
                    <a:pt x="35" y="80"/>
                  </a:lnTo>
                  <a:lnTo>
                    <a:pt x="26" y="66"/>
                  </a:lnTo>
                  <a:lnTo>
                    <a:pt x="16" y="53"/>
                  </a:lnTo>
                  <a:lnTo>
                    <a:pt x="8" y="37"/>
                  </a:lnTo>
                  <a:lnTo>
                    <a:pt x="4" y="20"/>
                  </a:lnTo>
                  <a:lnTo>
                    <a:pt x="0" y="1"/>
                  </a:lnTo>
                  <a:lnTo>
                    <a:pt x="6" y="0"/>
                  </a:lnTo>
                  <a:lnTo>
                    <a:pt x="15" y="22"/>
                  </a:lnTo>
                  <a:lnTo>
                    <a:pt x="24" y="42"/>
                  </a:lnTo>
                  <a:lnTo>
                    <a:pt x="35" y="60"/>
                  </a:lnTo>
                  <a:lnTo>
                    <a:pt x="48" y="77"/>
                  </a:lnTo>
                  <a:lnTo>
                    <a:pt x="61" y="93"/>
                  </a:lnTo>
                  <a:lnTo>
                    <a:pt x="75" y="109"/>
                  </a:lnTo>
                  <a:lnTo>
                    <a:pt x="89" y="126"/>
                  </a:lnTo>
                  <a:lnTo>
                    <a:pt x="105" y="143"/>
                  </a:lnTo>
                  <a:close/>
                </a:path>
              </a:pathLst>
            </a:custGeom>
            <a:solidFill>
              <a:srgbClr val="000000"/>
            </a:solidFill>
            <a:ln w="9525">
              <a:noFill/>
              <a:round/>
              <a:headEnd/>
              <a:tailEnd/>
            </a:ln>
          </p:spPr>
          <p:txBody>
            <a:bodyPr/>
            <a:lstStyle/>
            <a:p>
              <a:endParaRPr lang="it-IT"/>
            </a:p>
          </p:txBody>
        </p:sp>
        <p:sp>
          <p:nvSpPr>
            <p:cNvPr id="63539" name="Freeform 49"/>
            <p:cNvSpPr>
              <a:spLocks/>
            </p:cNvSpPr>
            <p:nvPr/>
          </p:nvSpPr>
          <p:spPr bwMode="auto">
            <a:xfrm>
              <a:off x="1939" y="1962"/>
              <a:ext cx="6" cy="6"/>
            </a:xfrm>
            <a:custGeom>
              <a:avLst/>
              <a:gdLst>
                <a:gd name="T0" fmla="*/ 0 w 31"/>
                <a:gd name="T1" fmla="*/ 0 h 34"/>
                <a:gd name="T2" fmla="*/ 0 w 31"/>
                <a:gd name="T3" fmla="*/ 0 h 34"/>
                <a:gd name="T4" fmla="*/ 0 w 31"/>
                <a:gd name="T5" fmla="*/ 0 h 34"/>
                <a:gd name="T6" fmla="*/ 0 w 31"/>
                <a:gd name="T7" fmla="*/ 0 h 34"/>
                <a:gd name="T8" fmla="*/ 0 w 31"/>
                <a:gd name="T9" fmla="*/ 0 h 34"/>
                <a:gd name="T10" fmla="*/ 0 w 31"/>
                <a:gd name="T11" fmla="*/ 0 h 34"/>
                <a:gd name="T12" fmla="*/ 0 w 31"/>
                <a:gd name="T13" fmla="*/ 0 h 34"/>
                <a:gd name="T14" fmla="*/ 0 w 31"/>
                <a:gd name="T15" fmla="*/ 0 h 34"/>
                <a:gd name="T16" fmla="*/ 0 w 31"/>
                <a:gd name="T17" fmla="*/ 0 h 34"/>
                <a:gd name="T18" fmla="*/ 0 w 31"/>
                <a:gd name="T19" fmla="*/ 0 h 34"/>
                <a:gd name="T20" fmla="*/ 0 w 31"/>
                <a:gd name="T21" fmla="*/ 0 h 34"/>
                <a:gd name="T22" fmla="*/ 0 w 31"/>
                <a:gd name="T23" fmla="*/ 0 h 34"/>
                <a:gd name="T24" fmla="*/ 0 w 31"/>
                <a:gd name="T25" fmla="*/ 0 h 34"/>
                <a:gd name="T26" fmla="*/ 0 w 31"/>
                <a:gd name="T27" fmla="*/ 0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4"/>
                <a:gd name="T44" fmla="*/ 31 w 31"/>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4">
                  <a:moveTo>
                    <a:pt x="31" y="28"/>
                  </a:moveTo>
                  <a:lnTo>
                    <a:pt x="27" y="32"/>
                  </a:lnTo>
                  <a:lnTo>
                    <a:pt x="22" y="34"/>
                  </a:lnTo>
                  <a:lnTo>
                    <a:pt x="17" y="34"/>
                  </a:lnTo>
                  <a:lnTo>
                    <a:pt x="14" y="33"/>
                  </a:lnTo>
                  <a:lnTo>
                    <a:pt x="6" y="28"/>
                  </a:lnTo>
                  <a:lnTo>
                    <a:pt x="1" y="22"/>
                  </a:lnTo>
                  <a:lnTo>
                    <a:pt x="0" y="15"/>
                  </a:lnTo>
                  <a:lnTo>
                    <a:pt x="1" y="6"/>
                  </a:lnTo>
                  <a:lnTo>
                    <a:pt x="6" y="0"/>
                  </a:lnTo>
                  <a:lnTo>
                    <a:pt x="15" y="4"/>
                  </a:lnTo>
                  <a:lnTo>
                    <a:pt x="21" y="12"/>
                  </a:lnTo>
                  <a:lnTo>
                    <a:pt x="27" y="21"/>
                  </a:lnTo>
                  <a:lnTo>
                    <a:pt x="31" y="28"/>
                  </a:lnTo>
                  <a:close/>
                </a:path>
              </a:pathLst>
            </a:custGeom>
            <a:solidFill>
              <a:srgbClr val="FFFFFF"/>
            </a:solidFill>
            <a:ln w="9525">
              <a:noFill/>
              <a:round/>
              <a:headEnd/>
              <a:tailEnd/>
            </a:ln>
          </p:spPr>
          <p:txBody>
            <a:bodyPr/>
            <a:lstStyle/>
            <a:p>
              <a:endParaRPr lang="it-IT"/>
            </a:p>
          </p:txBody>
        </p:sp>
        <p:sp>
          <p:nvSpPr>
            <p:cNvPr id="63540" name="Freeform 50"/>
            <p:cNvSpPr>
              <a:spLocks/>
            </p:cNvSpPr>
            <p:nvPr/>
          </p:nvSpPr>
          <p:spPr bwMode="auto">
            <a:xfrm>
              <a:off x="1998" y="1983"/>
              <a:ext cx="22" cy="5"/>
            </a:xfrm>
            <a:custGeom>
              <a:avLst/>
              <a:gdLst>
                <a:gd name="T0" fmla="*/ 0 w 111"/>
                <a:gd name="T1" fmla="*/ 0 h 24"/>
                <a:gd name="T2" fmla="*/ 0 w 111"/>
                <a:gd name="T3" fmla="*/ 0 h 24"/>
                <a:gd name="T4" fmla="*/ 0 w 111"/>
                <a:gd name="T5" fmla="*/ 0 h 24"/>
                <a:gd name="T6" fmla="*/ 0 w 111"/>
                <a:gd name="T7" fmla="*/ 0 h 24"/>
                <a:gd name="T8" fmla="*/ 0 w 111"/>
                <a:gd name="T9" fmla="*/ 0 h 24"/>
                <a:gd name="T10" fmla="*/ 0 w 111"/>
                <a:gd name="T11" fmla="*/ 0 h 24"/>
                <a:gd name="T12" fmla="*/ 0 w 111"/>
                <a:gd name="T13" fmla="*/ 0 h 24"/>
                <a:gd name="T14" fmla="*/ 0 w 111"/>
                <a:gd name="T15" fmla="*/ 0 h 24"/>
                <a:gd name="T16" fmla="*/ 0 w 111"/>
                <a:gd name="T17" fmla="*/ 0 h 24"/>
                <a:gd name="T18" fmla="*/ 0 w 111"/>
                <a:gd name="T19" fmla="*/ 0 h 24"/>
                <a:gd name="T20" fmla="*/ 0 w 111"/>
                <a:gd name="T21" fmla="*/ 0 h 24"/>
                <a:gd name="T22" fmla="*/ 0 w 111"/>
                <a:gd name="T23" fmla="*/ 0 h 24"/>
                <a:gd name="T24" fmla="*/ 0 w 111"/>
                <a:gd name="T25" fmla="*/ 0 h 24"/>
                <a:gd name="T26" fmla="*/ 0 w 111"/>
                <a:gd name="T27" fmla="*/ 0 h 24"/>
                <a:gd name="T28" fmla="*/ 0 w 111"/>
                <a:gd name="T29" fmla="*/ 0 h 24"/>
                <a:gd name="T30" fmla="*/ 0 w 111"/>
                <a:gd name="T31" fmla="*/ 0 h 24"/>
                <a:gd name="T32" fmla="*/ 0 w 111"/>
                <a:gd name="T33" fmla="*/ 0 h 24"/>
                <a:gd name="T34" fmla="*/ 0 w 111"/>
                <a:gd name="T35" fmla="*/ 0 h 24"/>
                <a:gd name="T36" fmla="*/ 0 w 111"/>
                <a:gd name="T37" fmla="*/ 0 h 24"/>
                <a:gd name="T38" fmla="*/ 0 w 111"/>
                <a:gd name="T39" fmla="*/ 0 h 24"/>
                <a:gd name="T40" fmla="*/ 0 w 111"/>
                <a:gd name="T41" fmla="*/ 0 h 24"/>
                <a:gd name="T42" fmla="*/ 0 w 111"/>
                <a:gd name="T43" fmla="*/ 0 h 24"/>
                <a:gd name="T44" fmla="*/ 0 w 111"/>
                <a:gd name="T45" fmla="*/ 0 h 24"/>
                <a:gd name="T46" fmla="*/ 0 w 111"/>
                <a:gd name="T47" fmla="*/ 0 h 24"/>
                <a:gd name="T48" fmla="*/ 0 w 111"/>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1"/>
                <a:gd name="T76" fmla="*/ 0 h 24"/>
                <a:gd name="T77" fmla="*/ 111 w 111"/>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1" h="24">
                  <a:moveTo>
                    <a:pt x="111" y="2"/>
                  </a:moveTo>
                  <a:lnTo>
                    <a:pt x="107" y="10"/>
                  </a:lnTo>
                  <a:lnTo>
                    <a:pt x="101" y="16"/>
                  </a:lnTo>
                  <a:lnTo>
                    <a:pt x="91" y="20"/>
                  </a:lnTo>
                  <a:lnTo>
                    <a:pt x="82" y="22"/>
                  </a:lnTo>
                  <a:lnTo>
                    <a:pt x="71" y="24"/>
                  </a:lnTo>
                  <a:lnTo>
                    <a:pt x="61" y="24"/>
                  </a:lnTo>
                  <a:lnTo>
                    <a:pt x="51" y="24"/>
                  </a:lnTo>
                  <a:lnTo>
                    <a:pt x="42" y="24"/>
                  </a:lnTo>
                  <a:lnTo>
                    <a:pt x="36" y="21"/>
                  </a:lnTo>
                  <a:lnTo>
                    <a:pt x="30" y="19"/>
                  </a:lnTo>
                  <a:lnTo>
                    <a:pt x="24" y="17"/>
                  </a:lnTo>
                  <a:lnTo>
                    <a:pt x="19" y="15"/>
                  </a:lnTo>
                  <a:lnTo>
                    <a:pt x="13" y="13"/>
                  </a:lnTo>
                  <a:lnTo>
                    <a:pt x="8" y="9"/>
                  </a:lnTo>
                  <a:lnTo>
                    <a:pt x="3" y="5"/>
                  </a:lnTo>
                  <a:lnTo>
                    <a:pt x="0" y="0"/>
                  </a:lnTo>
                  <a:lnTo>
                    <a:pt x="14" y="5"/>
                  </a:lnTo>
                  <a:lnTo>
                    <a:pt x="29" y="8"/>
                  </a:lnTo>
                  <a:lnTo>
                    <a:pt x="42" y="9"/>
                  </a:lnTo>
                  <a:lnTo>
                    <a:pt x="57" y="9"/>
                  </a:lnTo>
                  <a:lnTo>
                    <a:pt x="72" y="8"/>
                  </a:lnTo>
                  <a:lnTo>
                    <a:pt x="85" y="6"/>
                  </a:lnTo>
                  <a:lnTo>
                    <a:pt x="99" y="4"/>
                  </a:lnTo>
                  <a:lnTo>
                    <a:pt x="111" y="2"/>
                  </a:lnTo>
                  <a:close/>
                </a:path>
              </a:pathLst>
            </a:custGeom>
            <a:solidFill>
              <a:srgbClr val="000000"/>
            </a:solidFill>
            <a:ln w="9525">
              <a:noFill/>
              <a:round/>
              <a:headEnd/>
              <a:tailEnd/>
            </a:ln>
          </p:spPr>
          <p:txBody>
            <a:bodyPr/>
            <a:lstStyle/>
            <a:p>
              <a:endParaRPr lang="it-IT"/>
            </a:p>
          </p:txBody>
        </p:sp>
        <p:sp>
          <p:nvSpPr>
            <p:cNvPr id="63541" name="Freeform 51"/>
            <p:cNvSpPr>
              <a:spLocks/>
            </p:cNvSpPr>
            <p:nvPr/>
          </p:nvSpPr>
          <p:spPr bwMode="auto">
            <a:xfrm>
              <a:off x="2079" y="1997"/>
              <a:ext cx="16" cy="36"/>
            </a:xfrm>
            <a:custGeom>
              <a:avLst/>
              <a:gdLst>
                <a:gd name="T0" fmla="*/ 0 w 79"/>
                <a:gd name="T1" fmla="*/ 0 h 179"/>
                <a:gd name="T2" fmla="*/ 0 w 79"/>
                <a:gd name="T3" fmla="*/ 0 h 179"/>
                <a:gd name="T4" fmla="*/ 0 w 79"/>
                <a:gd name="T5" fmla="*/ 0 h 179"/>
                <a:gd name="T6" fmla="*/ 0 w 79"/>
                <a:gd name="T7" fmla="*/ 0 h 179"/>
                <a:gd name="T8" fmla="*/ 0 w 79"/>
                <a:gd name="T9" fmla="*/ 0 h 179"/>
                <a:gd name="T10" fmla="*/ 0 w 79"/>
                <a:gd name="T11" fmla="*/ 0 h 179"/>
                <a:gd name="T12" fmla="*/ 0 w 79"/>
                <a:gd name="T13" fmla="*/ 0 h 179"/>
                <a:gd name="T14" fmla="*/ 0 w 79"/>
                <a:gd name="T15" fmla="*/ 0 h 179"/>
                <a:gd name="T16" fmla="*/ 0 w 79"/>
                <a:gd name="T17" fmla="*/ 0 h 179"/>
                <a:gd name="T18" fmla="*/ 0 w 79"/>
                <a:gd name="T19" fmla="*/ 0 h 179"/>
                <a:gd name="T20" fmla="*/ 0 w 79"/>
                <a:gd name="T21" fmla="*/ 0 h 179"/>
                <a:gd name="T22" fmla="*/ 0 w 79"/>
                <a:gd name="T23" fmla="*/ 0 h 179"/>
                <a:gd name="T24" fmla="*/ 0 w 79"/>
                <a:gd name="T25" fmla="*/ 0 h 179"/>
                <a:gd name="T26" fmla="*/ 0 w 79"/>
                <a:gd name="T27" fmla="*/ 0 h 179"/>
                <a:gd name="T28" fmla="*/ 0 w 79"/>
                <a:gd name="T29" fmla="*/ 0 h 179"/>
                <a:gd name="T30" fmla="*/ 0 w 79"/>
                <a:gd name="T31" fmla="*/ 0 h 179"/>
                <a:gd name="T32" fmla="*/ 0 w 79"/>
                <a:gd name="T33" fmla="*/ 0 h 179"/>
                <a:gd name="T34" fmla="*/ 0 w 79"/>
                <a:gd name="T35" fmla="*/ 0 h 179"/>
                <a:gd name="T36" fmla="*/ 0 w 79"/>
                <a:gd name="T37" fmla="*/ 0 h 179"/>
                <a:gd name="T38" fmla="*/ 0 w 79"/>
                <a:gd name="T39" fmla="*/ 0 h 179"/>
                <a:gd name="T40" fmla="*/ 0 w 79"/>
                <a:gd name="T41" fmla="*/ 0 h 179"/>
                <a:gd name="T42" fmla="*/ 0 w 79"/>
                <a:gd name="T43" fmla="*/ 0 h 179"/>
                <a:gd name="T44" fmla="*/ 0 w 79"/>
                <a:gd name="T45" fmla="*/ 0 h 179"/>
                <a:gd name="T46" fmla="*/ 0 w 79"/>
                <a:gd name="T47" fmla="*/ 0 h 179"/>
                <a:gd name="T48" fmla="*/ 0 w 79"/>
                <a:gd name="T49" fmla="*/ 0 h 179"/>
                <a:gd name="T50" fmla="*/ 0 w 79"/>
                <a:gd name="T51" fmla="*/ 0 h 179"/>
                <a:gd name="T52" fmla="*/ 0 w 79"/>
                <a:gd name="T53" fmla="*/ 0 h 179"/>
                <a:gd name="T54" fmla="*/ 0 w 79"/>
                <a:gd name="T55" fmla="*/ 0 h 179"/>
                <a:gd name="T56" fmla="*/ 0 w 79"/>
                <a:gd name="T57" fmla="*/ 0 h 179"/>
                <a:gd name="T58" fmla="*/ 0 w 79"/>
                <a:gd name="T59" fmla="*/ 0 h 179"/>
                <a:gd name="T60" fmla="*/ 0 w 79"/>
                <a:gd name="T61" fmla="*/ 0 h 179"/>
                <a:gd name="T62" fmla="*/ 0 w 79"/>
                <a:gd name="T63" fmla="*/ 0 h 179"/>
                <a:gd name="T64" fmla="*/ 0 w 79"/>
                <a:gd name="T65" fmla="*/ 0 h 179"/>
                <a:gd name="T66" fmla="*/ 0 w 79"/>
                <a:gd name="T67" fmla="*/ 0 h 179"/>
                <a:gd name="T68" fmla="*/ 0 w 79"/>
                <a:gd name="T69" fmla="*/ 0 h 179"/>
                <a:gd name="T70" fmla="*/ 0 w 79"/>
                <a:gd name="T71" fmla="*/ 0 h 179"/>
                <a:gd name="T72" fmla="*/ 0 w 79"/>
                <a:gd name="T73" fmla="*/ 0 h 179"/>
                <a:gd name="T74" fmla="*/ 0 w 79"/>
                <a:gd name="T75" fmla="*/ 0 h 179"/>
                <a:gd name="T76" fmla="*/ 0 w 79"/>
                <a:gd name="T77" fmla="*/ 0 h 179"/>
                <a:gd name="T78" fmla="*/ 0 w 79"/>
                <a:gd name="T79" fmla="*/ 0 h 179"/>
                <a:gd name="T80" fmla="*/ 0 w 79"/>
                <a:gd name="T81" fmla="*/ 0 h 1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
                <a:gd name="T124" fmla="*/ 0 h 179"/>
                <a:gd name="T125" fmla="*/ 79 w 79"/>
                <a:gd name="T126" fmla="*/ 179 h 1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 h="179">
                  <a:moveTo>
                    <a:pt x="79" y="33"/>
                  </a:moveTo>
                  <a:lnTo>
                    <a:pt x="79" y="57"/>
                  </a:lnTo>
                  <a:lnTo>
                    <a:pt x="75" y="78"/>
                  </a:lnTo>
                  <a:lnTo>
                    <a:pt x="68" y="97"/>
                  </a:lnTo>
                  <a:lnTo>
                    <a:pt x="58" y="116"/>
                  </a:lnTo>
                  <a:lnTo>
                    <a:pt x="46" y="131"/>
                  </a:lnTo>
                  <a:lnTo>
                    <a:pt x="35" y="147"/>
                  </a:lnTo>
                  <a:lnTo>
                    <a:pt x="22" y="162"/>
                  </a:lnTo>
                  <a:lnTo>
                    <a:pt x="11" y="176"/>
                  </a:lnTo>
                  <a:lnTo>
                    <a:pt x="8" y="178"/>
                  </a:lnTo>
                  <a:lnTo>
                    <a:pt x="5" y="179"/>
                  </a:lnTo>
                  <a:lnTo>
                    <a:pt x="4" y="178"/>
                  </a:lnTo>
                  <a:lnTo>
                    <a:pt x="0" y="176"/>
                  </a:lnTo>
                  <a:lnTo>
                    <a:pt x="9" y="161"/>
                  </a:lnTo>
                  <a:lnTo>
                    <a:pt x="20" y="145"/>
                  </a:lnTo>
                  <a:lnTo>
                    <a:pt x="31" y="129"/>
                  </a:lnTo>
                  <a:lnTo>
                    <a:pt x="42" y="112"/>
                  </a:lnTo>
                  <a:lnTo>
                    <a:pt x="52" y="95"/>
                  </a:lnTo>
                  <a:lnTo>
                    <a:pt x="58" y="76"/>
                  </a:lnTo>
                  <a:lnTo>
                    <a:pt x="59" y="57"/>
                  </a:lnTo>
                  <a:lnTo>
                    <a:pt x="57" y="35"/>
                  </a:lnTo>
                  <a:lnTo>
                    <a:pt x="52" y="30"/>
                  </a:lnTo>
                  <a:lnTo>
                    <a:pt x="47" y="27"/>
                  </a:lnTo>
                  <a:lnTo>
                    <a:pt x="42" y="27"/>
                  </a:lnTo>
                  <a:lnTo>
                    <a:pt x="36" y="28"/>
                  </a:lnTo>
                  <a:lnTo>
                    <a:pt x="30" y="28"/>
                  </a:lnTo>
                  <a:lnTo>
                    <a:pt x="24" y="28"/>
                  </a:lnTo>
                  <a:lnTo>
                    <a:pt x="18" y="26"/>
                  </a:lnTo>
                  <a:lnTo>
                    <a:pt x="13" y="20"/>
                  </a:lnTo>
                  <a:lnTo>
                    <a:pt x="16" y="14"/>
                  </a:lnTo>
                  <a:lnTo>
                    <a:pt x="22" y="9"/>
                  </a:lnTo>
                  <a:lnTo>
                    <a:pt x="29" y="5"/>
                  </a:lnTo>
                  <a:lnTo>
                    <a:pt x="35" y="0"/>
                  </a:lnTo>
                  <a:lnTo>
                    <a:pt x="42" y="3"/>
                  </a:lnTo>
                  <a:lnTo>
                    <a:pt x="49" y="5"/>
                  </a:lnTo>
                  <a:lnTo>
                    <a:pt x="56" y="8"/>
                  </a:lnTo>
                  <a:lnTo>
                    <a:pt x="63" y="11"/>
                  </a:lnTo>
                  <a:lnTo>
                    <a:pt x="68" y="15"/>
                  </a:lnTo>
                  <a:lnTo>
                    <a:pt x="73" y="20"/>
                  </a:lnTo>
                  <a:lnTo>
                    <a:pt x="76" y="26"/>
                  </a:lnTo>
                  <a:lnTo>
                    <a:pt x="79" y="33"/>
                  </a:lnTo>
                  <a:close/>
                </a:path>
              </a:pathLst>
            </a:custGeom>
            <a:solidFill>
              <a:srgbClr val="000000"/>
            </a:solidFill>
            <a:ln w="9525">
              <a:noFill/>
              <a:round/>
              <a:headEnd/>
              <a:tailEnd/>
            </a:ln>
          </p:spPr>
          <p:txBody>
            <a:bodyPr/>
            <a:lstStyle/>
            <a:p>
              <a:endParaRPr lang="it-IT"/>
            </a:p>
          </p:txBody>
        </p:sp>
        <p:sp>
          <p:nvSpPr>
            <p:cNvPr id="63542" name="Freeform 52"/>
            <p:cNvSpPr>
              <a:spLocks/>
            </p:cNvSpPr>
            <p:nvPr/>
          </p:nvSpPr>
          <p:spPr bwMode="auto">
            <a:xfrm>
              <a:off x="2041" y="1998"/>
              <a:ext cx="6" cy="16"/>
            </a:xfrm>
            <a:custGeom>
              <a:avLst/>
              <a:gdLst>
                <a:gd name="T0" fmla="*/ 0 w 31"/>
                <a:gd name="T1" fmla="*/ 0 h 81"/>
                <a:gd name="T2" fmla="*/ 0 w 31"/>
                <a:gd name="T3" fmla="*/ 0 h 81"/>
                <a:gd name="T4" fmla="*/ 0 w 31"/>
                <a:gd name="T5" fmla="*/ 0 h 81"/>
                <a:gd name="T6" fmla="*/ 0 w 31"/>
                <a:gd name="T7" fmla="*/ 0 h 81"/>
                <a:gd name="T8" fmla="*/ 0 w 31"/>
                <a:gd name="T9" fmla="*/ 0 h 81"/>
                <a:gd name="T10" fmla="*/ 0 w 31"/>
                <a:gd name="T11" fmla="*/ 0 h 81"/>
                <a:gd name="T12" fmla="*/ 0 w 31"/>
                <a:gd name="T13" fmla="*/ 0 h 81"/>
                <a:gd name="T14" fmla="*/ 0 w 31"/>
                <a:gd name="T15" fmla="*/ 0 h 81"/>
                <a:gd name="T16" fmla="*/ 0 w 31"/>
                <a:gd name="T17" fmla="*/ 0 h 81"/>
                <a:gd name="T18" fmla="*/ 0 w 31"/>
                <a:gd name="T19" fmla="*/ 0 h 81"/>
                <a:gd name="T20" fmla="*/ 0 w 31"/>
                <a:gd name="T21" fmla="*/ 0 h 81"/>
                <a:gd name="T22" fmla="*/ 0 w 31"/>
                <a:gd name="T23" fmla="*/ 0 h 81"/>
                <a:gd name="T24" fmla="*/ 0 w 31"/>
                <a:gd name="T25" fmla="*/ 0 h 81"/>
                <a:gd name="T26" fmla="*/ 0 w 31"/>
                <a:gd name="T27" fmla="*/ 0 h 81"/>
                <a:gd name="T28" fmla="*/ 0 w 31"/>
                <a:gd name="T29" fmla="*/ 0 h 81"/>
                <a:gd name="T30" fmla="*/ 0 w 31"/>
                <a:gd name="T31" fmla="*/ 0 h 81"/>
                <a:gd name="T32" fmla="*/ 0 w 31"/>
                <a:gd name="T33" fmla="*/ 0 h 81"/>
                <a:gd name="T34" fmla="*/ 0 w 31"/>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81"/>
                <a:gd name="T56" fmla="*/ 31 w 31"/>
                <a:gd name="T57" fmla="*/ 81 h 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81">
                  <a:moveTo>
                    <a:pt x="24" y="45"/>
                  </a:moveTo>
                  <a:lnTo>
                    <a:pt x="24" y="56"/>
                  </a:lnTo>
                  <a:lnTo>
                    <a:pt x="27" y="64"/>
                  </a:lnTo>
                  <a:lnTo>
                    <a:pt x="31" y="71"/>
                  </a:lnTo>
                  <a:lnTo>
                    <a:pt x="30" y="81"/>
                  </a:lnTo>
                  <a:lnTo>
                    <a:pt x="21" y="81"/>
                  </a:lnTo>
                  <a:lnTo>
                    <a:pt x="17" y="59"/>
                  </a:lnTo>
                  <a:lnTo>
                    <a:pt x="13" y="39"/>
                  </a:lnTo>
                  <a:lnTo>
                    <a:pt x="6" y="21"/>
                  </a:lnTo>
                  <a:lnTo>
                    <a:pt x="0" y="5"/>
                  </a:lnTo>
                  <a:lnTo>
                    <a:pt x="4" y="5"/>
                  </a:lnTo>
                  <a:lnTo>
                    <a:pt x="5" y="2"/>
                  </a:lnTo>
                  <a:lnTo>
                    <a:pt x="5" y="0"/>
                  </a:lnTo>
                  <a:lnTo>
                    <a:pt x="9" y="0"/>
                  </a:lnTo>
                  <a:lnTo>
                    <a:pt x="13" y="12"/>
                  </a:lnTo>
                  <a:lnTo>
                    <a:pt x="16" y="23"/>
                  </a:lnTo>
                  <a:lnTo>
                    <a:pt x="20" y="34"/>
                  </a:lnTo>
                  <a:lnTo>
                    <a:pt x="24" y="45"/>
                  </a:lnTo>
                  <a:close/>
                </a:path>
              </a:pathLst>
            </a:custGeom>
            <a:solidFill>
              <a:srgbClr val="000000"/>
            </a:solidFill>
            <a:ln w="9525">
              <a:noFill/>
              <a:round/>
              <a:headEnd/>
              <a:tailEnd/>
            </a:ln>
          </p:spPr>
          <p:txBody>
            <a:bodyPr/>
            <a:lstStyle/>
            <a:p>
              <a:endParaRPr lang="it-IT"/>
            </a:p>
          </p:txBody>
        </p:sp>
        <p:sp>
          <p:nvSpPr>
            <p:cNvPr id="63543" name="Freeform 53"/>
            <p:cNvSpPr>
              <a:spLocks/>
            </p:cNvSpPr>
            <p:nvPr/>
          </p:nvSpPr>
          <p:spPr bwMode="auto">
            <a:xfrm>
              <a:off x="1984" y="2002"/>
              <a:ext cx="32" cy="52"/>
            </a:xfrm>
            <a:custGeom>
              <a:avLst/>
              <a:gdLst>
                <a:gd name="T0" fmla="*/ 0 w 161"/>
                <a:gd name="T1" fmla="*/ 0 h 260"/>
                <a:gd name="T2" fmla="*/ 0 w 161"/>
                <a:gd name="T3" fmla="*/ 0 h 260"/>
                <a:gd name="T4" fmla="*/ 0 w 161"/>
                <a:gd name="T5" fmla="*/ 0 h 260"/>
                <a:gd name="T6" fmla="*/ 0 w 161"/>
                <a:gd name="T7" fmla="*/ 0 h 260"/>
                <a:gd name="T8" fmla="*/ 0 w 161"/>
                <a:gd name="T9" fmla="*/ 0 h 260"/>
                <a:gd name="T10" fmla="*/ 0 w 161"/>
                <a:gd name="T11" fmla="*/ 0 h 260"/>
                <a:gd name="T12" fmla="*/ 0 w 161"/>
                <a:gd name="T13" fmla="*/ 0 h 260"/>
                <a:gd name="T14" fmla="*/ 0 w 161"/>
                <a:gd name="T15" fmla="*/ 0 h 260"/>
                <a:gd name="T16" fmla="*/ 0 w 161"/>
                <a:gd name="T17" fmla="*/ 0 h 260"/>
                <a:gd name="T18" fmla="*/ 0 w 161"/>
                <a:gd name="T19" fmla="*/ 0 h 260"/>
                <a:gd name="T20" fmla="*/ 0 w 161"/>
                <a:gd name="T21" fmla="*/ 0 h 260"/>
                <a:gd name="T22" fmla="*/ 0 w 161"/>
                <a:gd name="T23" fmla="*/ 0 h 260"/>
                <a:gd name="T24" fmla="*/ 0 w 161"/>
                <a:gd name="T25" fmla="*/ 0 h 260"/>
                <a:gd name="T26" fmla="*/ 0 w 161"/>
                <a:gd name="T27" fmla="*/ 0 h 260"/>
                <a:gd name="T28" fmla="*/ 0 w 161"/>
                <a:gd name="T29" fmla="*/ 0 h 260"/>
                <a:gd name="T30" fmla="*/ 0 w 161"/>
                <a:gd name="T31" fmla="*/ 0 h 260"/>
                <a:gd name="T32" fmla="*/ 0 w 161"/>
                <a:gd name="T33" fmla="*/ 0 h 260"/>
                <a:gd name="T34" fmla="*/ 0 w 161"/>
                <a:gd name="T35" fmla="*/ 0 h 260"/>
                <a:gd name="T36" fmla="*/ 0 w 161"/>
                <a:gd name="T37" fmla="*/ 0 h 260"/>
                <a:gd name="T38" fmla="*/ 0 w 161"/>
                <a:gd name="T39" fmla="*/ 0 h 260"/>
                <a:gd name="T40" fmla="*/ 0 w 161"/>
                <a:gd name="T41" fmla="*/ 0 h 260"/>
                <a:gd name="T42" fmla="*/ 0 w 161"/>
                <a:gd name="T43" fmla="*/ 0 h 260"/>
                <a:gd name="T44" fmla="*/ 0 w 161"/>
                <a:gd name="T45" fmla="*/ 0 h 260"/>
                <a:gd name="T46" fmla="*/ 0 w 161"/>
                <a:gd name="T47" fmla="*/ 0 h 260"/>
                <a:gd name="T48" fmla="*/ 0 w 161"/>
                <a:gd name="T49" fmla="*/ 0 h 260"/>
                <a:gd name="T50" fmla="*/ 0 w 161"/>
                <a:gd name="T51" fmla="*/ 0 h 260"/>
                <a:gd name="T52" fmla="*/ 0 w 161"/>
                <a:gd name="T53" fmla="*/ 0 h 260"/>
                <a:gd name="T54" fmla="*/ 0 w 161"/>
                <a:gd name="T55" fmla="*/ 0 h 260"/>
                <a:gd name="T56" fmla="*/ 0 w 161"/>
                <a:gd name="T57" fmla="*/ 0 h 260"/>
                <a:gd name="T58" fmla="*/ 0 w 161"/>
                <a:gd name="T59" fmla="*/ 0 h 260"/>
                <a:gd name="T60" fmla="*/ 0 w 161"/>
                <a:gd name="T61" fmla="*/ 0 h 260"/>
                <a:gd name="T62" fmla="*/ 0 w 161"/>
                <a:gd name="T63" fmla="*/ 0 h 260"/>
                <a:gd name="T64" fmla="*/ 0 w 161"/>
                <a:gd name="T65" fmla="*/ 0 h 260"/>
                <a:gd name="T66" fmla="*/ 0 w 161"/>
                <a:gd name="T67" fmla="*/ 0 h 260"/>
                <a:gd name="T68" fmla="*/ 0 w 161"/>
                <a:gd name="T69" fmla="*/ 0 h 260"/>
                <a:gd name="T70" fmla="*/ 0 w 161"/>
                <a:gd name="T71" fmla="*/ 0 h 260"/>
                <a:gd name="T72" fmla="*/ 0 w 161"/>
                <a:gd name="T73" fmla="*/ 0 h 260"/>
                <a:gd name="T74" fmla="*/ 0 w 161"/>
                <a:gd name="T75" fmla="*/ 0 h 2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260"/>
                <a:gd name="T116" fmla="*/ 161 w 161"/>
                <a:gd name="T117" fmla="*/ 260 h 2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260">
                  <a:moveTo>
                    <a:pt x="139" y="119"/>
                  </a:moveTo>
                  <a:lnTo>
                    <a:pt x="141" y="129"/>
                  </a:lnTo>
                  <a:lnTo>
                    <a:pt x="138" y="140"/>
                  </a:lnTo>
                  <a:lnTo>
                    <a:pt x="136" y="151"/>
                  </a:lnTo>
                  <a:lnTo>
                    <a:pt x="133" y="160"/>
                  </a:lnTo>
                  <a:lnTo>
                    <a:pt x="132" y="169"/>
                  </a:lnTo>
                  <a:lnTo>
                    <a:pt x="135" y="176"/>
                  </a:lnTo>
                  <a:lnTo>
                    <a:pt x="142" y="183"/>
                  </a:lnTo>
                  <a:lnTo>
                    <a:pt x="154" y="186"/>
                  </a:lnTo>
                  <a:lnTo>
                    <a:pt x="161" y="205"/>
                  </a:lnTo>
                  <a:lnTo>
                    <a:pt x="157" y="222"/>
                  </a:lnTo>
                  <a:lnTo>
                    <a:pt x="147" y="238"/>
                  </a:lnTo>
                  <a:lnTo>
                    <a:pt x="139" y="254"/>
                  </a:lnTo>
                  <a:lnTo>
                    <a:pt x="137" y="255"/>
                  </a:lnTo>
                  <a:lnTo>
                    <a:pt x="135" y="256"/>
                  </a:lnTo>
                  <a:lnTo>
                    <a:pt x="133" y="259"/>
                  </a:lnTo>
                  <a:lnTo>
                    <a:pt x="131" y="260"/>
                  </a:lnTo>
                  <a:lnTo>
                    <a:pt x="124" y="256"/>
                  </a:lnTo>
                  <a:lnTo>
                    <a:pt x="115" y="223"/>
                  </a:lnTo>
                  <a:lnTo>
                    <a:pt x="106" y="192"/>
                  </a:lnTo>
                  <a:lnTo>
                    <a:pt x="95" y="162"/>
                  </a:lnTo>
                  <a:lnTo>
                    <a:pt x="84" y="133"/>
                  </a:lnTo>
                  <a:lnTo>
                    <a:pt x="71" y="105"/>
                  </a:lnTo>
                  <a:lnTo>
                    <a:pt x="55" y="80"/>
                  </a:lnTo>
                  <a:lnTo>
                    <a:pt x="38" y="55"/>
                  </a:lnTo>
                  <a:lnTo>
                    <a:pt x="17" y="32"/>
                  </a:lnTo>
                  <a:lnTo>
                    <a:pt x="14" y="23"/>
                  </a:lnTo>
                  <a:lnTo>
                    <a:pt x="8" y="16"/>
                  </a:lnTo>
                  <a:lnTo>
                    <a:pt x="1" y="7"/>
                  </a:lnTo>
                  <a:lnTo>
                    <a:pt x="0" y="0"/>
                  </a:lnTo>
                  <a:lnTo>
                    <a:pt x="19" y="12"/>
                  </a:lnTo>
                  <a:lnTo>
                    <a:pt x="39" y="24"/>
                  </a:lnTo>
                  <a:lnTo>
                    <a:pt x="59" y="39"/>
                  </a:lnTo>
                  <a:lnTo>
                    <a:pt x="77" y="54"/>
                  </a:lnTo>
                  <a:lnTo>
                    <a:pt x="94" y="68"/>
                  </a:lnTo>
                  <a:lnTo>
                    <a:pt x="111" y="84"/>
                  </a:lnTo>
                  <a:lnTo>
                    <a:pt x="126" y="102"/>
                  </a:lnTo>
                  <a:lnTo>
                    <a:pt x="139" y="119"/>
                  </a:lnTo>
                  <a:close/>
                </a:path>
              </a:pathLst>
            </a:custGeom>
            <a:solidFill>
              <a:srgbClr val="FFFFFF"/>
            </a:solidFill>
            <a:ln w="9525">
              <a:noFill/>
              <a:round/>
              <a:headEnd/>
              <a:tailEnd/>
            </a:ln>
          </p:spPr>
          <p:txBody>
            <a:bodyPr/>
            <a:lstStyle/>
            <a:p>
              <a:endParaRPr lang="it-IT"/>
            </a:p>
          </p:txBody>
        </p:sp>
        <p:sp>
          <p:nvSpPr>
            <p:cNvPr id="63544" name="Freeform 54"/>
            <p:cNvSpPr>
              <a:spLocks/>
            </p:cNvSpPr>
            <p:nvPr/>
          </p:nvSpPr>
          <p:spPr bwMode="auto">
            <a:xfrm>
              <a:off x="1996" y="2007"/>
              <a:ext cx="23" cy="14"/>
            </a:xfrm>
            <a:custGeom>
              <a:avLst/>
              <a:gdLst>
                <a:gd name="T0" fmla="*/ 0 w 114"/>
                <a:gd name="T1" fmla="*/ 0 h 72"/>
                <a:gd name="T2" fmla="*/ 0 w 114"/>
                <a:gd name="T3" fmla="*/ 0 h 72"/>
                <a:gd name="T4" fmla="*/ 0 w 114"/>
                <a:gd name="T5" fmla="*/ 0 h 72"/>
                <a:gd name="T6" fmla="*/ 0 w 114"/>
                <a:gd name="T7" fmla="*/ 0 h 72"/>
                <a:gd name="T8" fmla="*/ 0 w 114"/>
                <a:gd name="T9" fmla="*/ 0 h 72"/>
                <a:gd name="T10" fmla="*/ 0 w 114"/>
                <a:gd name="T11" fmla="*/ 0 h 72"/>
                <a:gd name="T12" fmla="*/ 0 w 114"/>
                <a:gd name="T13" fmla="*/ 0 h 72"/>
                <a:gd name="T14" fmla="*/ 0 w 114"/>
                <a:gd name="T15" fmla="*/ 0 h 72"/>
                <a:gd name="T16" fmla="*/ 0 w 114"/>
                <a:gd name="T17" fmla="*/ 0 h 72"/>
                <a:gd name="T18" fmla="*/ 0 w 114"/>
                <a:gd name="T19" fmla="*/ 0 h 72"/>
                <a:gd name="T20" fmla="*/ 0 w 114"/>
                <a:gd name="T21" fmla="*/ 0 h 72"/>
                <a:gd name="T22" fmla="*/ 0 w 114"/>
                <a:gd name="T23" fmla="*/ 0 h 72"/>
                <a:gd name="T24" fmla="*/ 0 w 114"/>
                <a:gd name="T25" fmla="*/ 0 h 72"/>
                <a:gd name="T26" fmla="*/ 0 w 114"/>
                <a:gd name="T27" fmla="*/ 0 h 72"/>
                <a:gd name="T28" fmla="*/ 0 w 114"/>
                <a:gd name="T29" fmla="*/ 0 h 72"/>
                <a:gd name="T30" fmla="*/ 0 w 114"/>
                <a:gd name="T31" fmla="*/ 0 h 72"/>
                <a:gd name="T32" fmla="*/ 0 w 114"/>
                <a:gd name="T33" fmla="*/ 0 h 72"/>
                <a:gd name="T34" fmla="*/ 0 w 114"/>
                <a:gd name="T35" fmla="*/ 0 h 72"/>
                <a:gd name="T36" fmla="*/ 0 w 114"/>
                <a:gd name="T37" fmla="*/ 0 h 72"/>
                <a:gd name="T38" fmla="*/ 0 w 114"/>
                <a:gd name="T39" fmla="*/ 0 h 72"/>
                <a:gd name="T40" fmla="*/ 0 w 114"/>
                <a:gd name="T41" fmla="*/ 0 h 72"/>
                <a:gd name="T42" fmla="*/ 0 w 114"/>
                <a:gd name="T43" fmla="*/ 0 h 72"/>
                <a:gd name="T44" fmla="*/ 0 w 114"/>
                <a:gd name="T45" fmla="*/ 0 h 72"/>
                <a:gd name="T46" fmla="*/ 0 w 114"/>
                <a:gd name="T47" fmla="*/ 0 h 72"/>
                <a:gd name="T48" fmla="*/ 0 w 114"/>
                <a:gd name="T49" fmla="*/ 0 h 72"/>
                <a:gd name="T50" fmla="*/ 0 w 114"/>
                <a:gd name="T51" fmla="*/ 0 h 72"/>
                <a:gd name="T52" fmla="*/ 0 w 114"/>
                <a:gd name="T53" fmla="*/ 0 h 72"/>
                <a:gd name="T54" fmla="*/ 0 w 114"/>
                <a:gd name="T55" fmla="*/ 0 h 72"/>
                <a:gd name="T56" fmla="*/ 0 w 114"/>
                <a:gd name="T57" fmla="*/ 0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4"/>
                <a:gd name="T88" fmla="*/ 0 h 72"/>
                <a:gd name="T89" fmla="*/ 114 w 114"/>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4" h="72">
                  <a:moveTo>
                    <a:pt x="105" y="2"/>
                  </a:moveTo>
                  <a:lnTo>
                    <a:pt x="114" y="19"/>
                  </a:lnTo>
                  <a:lnTo>
                    <a:pt x="110" y="38"/>
                  </a:lnTo>
                  <a:lnTo>
                    <a:pt x="102" y="55"/>
                  </a:lnTo>
                  <a:lnTo>
                    <a:pt x="93" y="72"/>
                  </a:lnTo>
                  <a:lnTo>
                    <a:pt x="88" y="68"/>
                  </a:lnTo>
                  <a:lnTo>
                    <a:pt x="83" y="65"/>
                  </a:lnTo>
                  <a:lnTo>
                    <a:pt x="78" y="60"/>
                  </a:lnTo>
                  <a:lnTo>
                    <a:pt x="74" y="56"/>
                  </a:lnTo>
                  <a:lnTo>
                    <a:pt x="69" y="51"/>
                  </a:lnTo>
                  <a:lnTo>
                    <a:pt x="63" y="46"/>
                  </a:lnTo>
                  <a:lnTo>
                    <a:pt x="56" y="41"/>
                  </a:lnTo>
                  <a:lnTo>
                    <a:pt x="50" y="38"/>
                  </a:lnTo>
                  <a:lnTo>
                    <a:pt x="45" y="32"/>
                  </a:lnTo>
                  <a:lnTo>
                    <a:pt x="39" y="27"/>
                  </a:lnTo>
                  <a:lnTo>
                    <a:pt x="34" y="22"/>
                  </a:lnTo>
                  <a:lnTo>
                    <a:pt x="28" y="18"/>
                  </a:lnTo>
                  <a:lnTo>
                    <a:pt x="22" y="13"/>
                  </a:lnTo>
                  <a:lnTo>
                    <a:pt x="16" y="9"/>
                  </a:lnTo>
                  <a:lnTo>
                    <a:pt x="9" y="5"/>
                  </a:lnTo>
                  <a:lnTo>
                    <a:pt x="0" y="0"/>
                  </a:lnTo>
                  <a:lnTo>
                    <a:pt x="12" y="2"/>
                  </a:lnTo>
                  <a:lnTo>
                    <a:pt x="25" y="5"/>
                  </a:lnTo>
                  <a:lnTo>
                    <a:pt x="38" y="7"/>
                  </a:lnTo>
                  <a:lnTo>
                    <a:pt x="51" y="7"/>
                  </a:lnTo>
                  <a:lnTo>
                    <a:pt x="65" y="7"/>
                  </a:lnTo>
                  <a:lnTo>
                    <a:pt x="78" y="7"/>
                  </a:lnTo>
                  <a:lnTo>
                    <a:pt x="92" y="5"/>
                  </a:lnTo>
                  <a:lnTo>
                    <a:pt x="105" y="2"/>
                  </a:lnTo>
                  <a:close/>
                </a:path>
              </a:pathLst>
            </a:custGeom>
            <a:solidFill>
              <a:srgbClr val="FFFFFF"/>
            </a:solidFill>
            <a:ln w="9525">
              <a:noFill/>
              <a:round/>
              <a:headEnd/>
              <a:tailEnd/>
            </a:ln>
          </p:spPr>
          <p:txBody>
            <a:bodyPr/>
            <a:lstStyle/>
            <a:p>
              <a:endParaRPr lang="it-IT"/>
            </a:p>
          </p:txBody>
        </p:sp>
        <p:sp>
          <p:nvSpPr>
            <p:cNvPr id="63545" name="Freeform 55"/>
            <p:cNvSpPr>
              <a:spLocks/>
            </p:cNvSpPr>
            <p:nvPr/>
          </p:nvSpPr>
          <p:spPr bwMode="auto">
            <a:xfrm>
              <a:off x="2018" y="2010"/>
              <a:ext cx="12" cy="72"/>
            </a:xfrm>
            <a:custGeom>
              <a:avLst/>
              <a:gdLst>
                <a:gd name="T0" fmla="*/ 0 w 58"/>
                <a:gd name="T1" fmla="*/ 0 h 358"/>
                <a:gd name="T2" fmla="*/ 0 w 58"/>
                <a:gd name="T3" fmla="*/ 0 h 358"/>
                <a:gd name="T4" fmla="*/ 0 w 58"/>
                <a:gd name="T5" fmla="*/ 0 h 358"/>
                <a:gd name="T6" fmla="*/ 0 w 58"/>
                <a:gd name="T7" fmla="*/ 0 h 358"/>
                <a:gd name="T8" fmla="*/ 0 w 58"/>
                <a:gd name="T9" fmla="*/ 0 h 358"/>
                <a:gd name="T10" fmla="*/ 0 w 58"/>
                <a:gd name="T11" fmla="*/ 0 h 358"/>
                <a:gd name="T12" fmla="*/ 0 w 58"/>
                <a:gd name="T13" fmla="*/ 0 h 358"/>
                <a:gd name="T14" fmla="*/ 0 w 58"/>
                <a:gd name="T15" fmla="*/ 0 h 358"/>
                <a:gd name="T16" fmla="*/ 0 w 58"/>
                <a:gd name="T17" fmla="*/ 0 h 358"/>
                <a:gd name="T18" fmla="*/ 0 w 58"/>
                <a:gd name="T19" fmla="*/ 0 h 358"/>
                <a:gd name="T20" fmla="*/ 0 w 58"/>
                <a:gd name="T21" fmla="*/ 0 h 358"/>
                <a:gd name="T22" fmla="*/ 0 w 58"/>
                <a:gd name="T23" fmla="*/ 0 h 358"/>
                <a:gd name="T24" fmla="*/ 0 w 58"/>
                <a:gd name="T25" fmla="*/ 0 h 358"/>
                <a:gd name="T26" fmla="*/ 0 w 58"/>
                <a:gd name="T27" fmla="*/ 0 h 358"/>
                <a:gd name="T28" fmla="*/ 0 w 58"/>
                <a:gd name="T29" fmla="*/ 0 h 358"/>
                <a:gd name="T30" fmla="*/ 0 w 58"/>
                <a:gd name="T31" fmla="*/ 0 h 358"/>
                <a:gd name="T32" fmla="*/ 0 w 58"/>
                <a:gd name="T33" fmla="*/ 0 h 358"/>
                <a:gd name="T34" fmla="*/ 0 w 58"/>
                <a:gd name="T35" fmla="*/ 0 h 358"/>
                <a:gd name="T36" fmla="*/ 0 w 58"/>
                <a:gd name="T37" fmla="*/ 0 h 358"/>
                <a:gd name="T38" fmla="*/ 0 w 58"/>
                <a:gd name="T39" fmla="*/ 0 h 358"/>
                <a:gd name="T40" fmla="*/ 0 w 58"/>
                <a:gd name="T41" fmla="*/ 0 h 358"/>
                <a:gd name="T42" fmla="*/ 0 w 58"/>
                <a:gd name="T43" fmla="*/ 0 h 358"/>
                <a:gd name="T44" fmla="*/ 0 w 58"/>
                <a:gd name="T45" fmla="*/ 0 h 358"/>
                <a:gd name="T46" fmla="*/ 0 w 58"/>
                <a:gd name="T47" fmla="*/ 0 h 358"/>
                <a:gd name="T48" fmla="*/ 0 w 58"/>
                <a:gd name="T49" fmla="*/ 0 h 358"/>
                <a:gd name="T50" fmla="*/ 0 w 58"/>
                <a:gd name="T51" fmla="*/ 0 h 3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58"/>
                <a:gd name="T80" fmla="*/ 58 w 58"/>
                <a:gd name="T81" fmla="*/ 358 h 3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58">
                  <a:moveTo>
                    <a:pt x="57" y="74"/>
                  </a:moveTo>
                  <a:lnTo>
                    <a:pt x="58" y="114"/>
                  </a:lnTo>
                  <a:lnTo>
                    <a:pt x="57" y="152"/>
                  </a:lnTo>
                  <a:lnTo>
                    <a:pt x="53" y="189"/>
                  </a:lnTo>
                  <a:lnTo>
                    <a:pt x="47" y="225"/>
                  </a:lnTo>
                  <a:lnTo>
                    <a:pt x="39" y="259"/>
                  </a:lnTo>
                  <a:lnTo>
                    <a:pt x="29" y="293"/>
                  </a:lnTo>
                  <a:lnTo>
                    <a:pt x="19" y="327"/>
                  </a:lnTo>
                  <a:lnTo>
                    <a:pt x="7" y="358"/>
                  </a:lnTo>
                  <a:lnTo>
                    <a:pt x="0" y="357"/>
                  </a:lnTo>
                  <a:lnTo>
                    <a:pt x="8" y="322"/>
                  </a:lnTo>
                  <a:lnTo>
                    <a:pt x="18" y="285"/>
                  </a:lnTo>
                  <a:lnTo>
                    <a:pt x="29" y="247"/>
                  </a:lnTo>
                  <a:lnTo>
                    <a:pt x="38" y="209"/>
                  </a:lnTo>
                  <a:lnTo>
                    <a:pt x="45" y="171"/>
                  </a:lnTo>
                  <a:lnTo>
                    <a:pt x="49" y="133"/>
                  </a:lnTo>
                  <a:lnTo>
                    <a:pt x="47" y="96"/>
                  </a:lnTo>
                  <a:lnTo>
                    <a:pt x="41" y="59"/>
                  </a:lnTo>
                  <a:lnTo>
                    <a:pt x="42" y="41"/>
                  </a:lnTo>
                  <a:lnTo>
                    <a:pt x="38" y="27"/>
                  </a:lnTo>
                  <a:lnTo>
                    <a:pt x="35" y="15"/>
                  </a:lnTo>
                  <a:lnTo>
                    <a:pt x="41" y="0"/>
                  </a:lnTo>
                  <a:lnTo>
                    <a:pt x="50" y="13"/>
                  </a:lnTo>
                  <a:lnTo>
                    <a:pt x="53" y="32"/>
                  </a:lnTo>
                  <a:lnTo>
                    <a:pt x="56" y="53"/>
                  </a:lnTo>
                  <a:lnTo>
                    <a:pt x="57" y="74"/>
                  </a:lnTo>
                  <a:close/>
                </a:path>
              </a:pathLst>
            </a:custGeom>
            <a:solidFill>
              <a:srgbClr val="000000"/>
            </a:solidFill>
            <a:ln w="9525">
              <a:noFill/>
              <a:round/>
              <a:headEnd/>
              <a:tailEnd/>
            </a:ln>
          </p:spPr>
          <p:txBody>
            <a:bodyPr/>
            <a:lstStyle/>
            <a:p>
              <a:endParaRPr lang="it-IT"/>
            </a:p>
          </p:txBody>
        </p:sp>
        <p:sp>
          <p:nvSpPr>
            <p:cNvPr id="63546" name="Freeform 56"/>
            <p:cNvSpPr>
              <a:spLocks/>
            </p:cNvSpPr>
            <p:nvPr/>
          </p:nvSpPr>
          <p:spPr bwMode="auto">
            <a:xfrm>
              <a:off x="1969" y="2015"/>
              <a:ext cx="38" cy="60"/>
            </a:xfrm>
            <a:custGeom>
              <a:avLst/>
              <a:gdLst>
                <a:gd name="T0" fmla="*/ 0 w 191"/>
                <a:gd name="T1" fmla="*/ 0 h 300"/>
                <a:gd name="T2" fmla="*/ 0 w 191"/>
                <a:gd name="T3" fmla="*/ 0 h 300"/>
                <a:gd name="T4" fmla="*/ 0 w 191"/>
                <a:gd name="T5" fmla="*/ 0 h 300"/>
                <a:gd name="T6" fmla="*/ 0 w 191"/>
                <a:gd name="T7" fmla="*/ 0 h 300"/>
                <a:gd name="T8" fmla="*/ 0 w 191"/>
                <a:gd name="T9" fmla="*/ 0 h 300"/>
                <a:gd name="T10" fmla="*/ 0 w 191"/>
                <a:gd name="T11" fmla="*/ 0 h 300"/>
                <a:gd name="T12" fmla="*/ 0 w 191"/>
                <a:gd name="T13" fmla="*/ 0 h 300"/>
                <a:gd name="T14" fmla="*/ 0 w 191"/>
                <a:gd name="T15" fmla="*/ 0 h 300"/>
                <a:gd name="T16" fmla="*/ 0 w 191"/>
                <a:gd name="T17" fmla="*/ 0 h 300"/>
                <a:gd name="T18" fmla="*/ 0 w 191"/>
                <a:gd name="T19" fmla="*/ 0 h 300"/>
                <a:gd name="T20" fmla="*/ 0 w 191"/>
                <a:gd name="T21" fmla="*/ 0 h 300"/>
                <a:gd name="T22" fmla="*/ 0 w 191"/>
                <a:gd name="T23" fmla="*/ 0 h 300"/>
                <a:gd name="T24" fmla="*/ 0 w 191"/>
                <a:gd name="T25" fmla="*/ 0 h 300"/>
                <a:gd name="T26" fmla="*/ 0 w 191"/>
                <a:gd name="T27" fmla="*/ 0 h 300"/>
                <a:gd name="T28" fmla="*/ 0 w 191"/>
                <a:gd name="T29" fmla="*/ 0 h 300"/>
                <a:gd name="T30" fmla="*/ 0 w 191"/>
                <a:gd name="T31" fmla="*/ 0 h 300"/>
                <a:gd name="T32" fmla="*/ 0 w 191"/>
                <a:gd name="T33" fmla="*/ 0 h 300"/>
                <a:gd name="T34" fmla="*/ 0 w 191"/>
                <a:gd name="T35" fmla="*/ 0 h 300"/>
                <a:gd name="T36" fmla="*/ 0 w 191"/>
                <a:gd name="T37" fmla="*/ 0 h 300"/>
                <a:gd name="T38" fmla="*/ 0 w 191"/>
                <a:gd name="T39" fmla="*/ 0 h 300"/>
                <a:gd name="T40" fmla="*/ 0 w 191"/>
                <a:gd name="T41" fmla="*/ 0 h 300"/>
                <a:gd name="T42" fmla="*/ 0 w 191"/>
                <a:gd name="T43" fmla="*/ 0 h 300"/>
                <a:gd name="T44" fmla="*/ 0 w 191"/>
                <a:gd name="T45" fmla="*/ 0 h 300"/>
                <a:gd name="T46" fmla="*/ 0 w 191"/>
                <a:gd name="T47" fmla="*/ 0 h 300"/>
                <a:gd name="T48" fmla="*/ 0 w 191"/>
                <a:gd name="T49" fmla="*/ 0 h 300"/>
                <a:gd name="T50" fmla="*/ 0 w 191"/>
                <a:gd name="T51" fmla="*/ 0 h 300"/>
                <a:gd name="T52" fmla="*/ 0 w 191"/>
                <a:gd name="T53" fmla="*/ 0 h 300"/>
                <a:gd name="T54" fmla="*/ 0 w 191"/>
                <a:gd name="T55" fmla="*/ 0 h 300"/>
                <a:gd name="T56" fmla="*/ 0 w 191"/>
                <a:gd name="T57" fmla="*/ 0 h 300"/>
                <a:gd name="T58" fmla="*/ 0 w 191"/>
                <a:gd name="T59" fmla="*/ 0 h 300"/>
                <a:gd name="T60" fmla="*/ 0 w 191"/>
                <a:gd name="T61" fmla="*/ 0 h 300"/>
                <a:gd name="T62" fmla="*/ 0 w 191"/>
                <a:gd name="T63" fmla="*/ 0 h 300"/>
                <a:gd name="T64" fmla="*/ 0 w 191"/>
                <a:gd name="T65" fmla="*/ 0 h 300"/>
                <a:gd name="T66" fmla="*/ 0 w 191"/>
                <a:gd name="T67" fmla="*/ 0 h 300"/>
                <a:gd name="T68" fmla="*/ 0 w 191"/>
                <a:gd name="T69" fmla="*/ 0 h 3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
                <a:gd name="T106" fmla="*/ 0 h 300"/>
                <a:gd name="T107" fmla="*/ 191 w 191"/>
                <a:gd name="T108" fmla="*/ 300 h 3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 h="300">
                  <a:moveTo>
                    <a:pt x="130" y="121"/>
                  </a:moveTo>
                  <a:lnTo>
                    <a:pt x="137" y="131"/>
                  </a:lnTo>
                  <a:lnTo>
                    <a:pt x="142" y="142"/>
                  </a:lnTo>
                  <a:lnTo>
                    <a:pt x="147" y="154"/>
                  </a:lnTo>
                  <a:lnTo>
                    <a:pt x="150" y="166"/>
                  </a:lnTo>
                  <a:lnTo>
                    <a:pt x="154" y="180"/>
                  </a:lnTo>
                  <a:lnTo>
                    <a:pt x="159" y="191"/>
                  </a:lnTo>
                  <a:lnTo>
                    <a:pt x="164" y="201"/>
                  </a:lnTo>
                  <a:lnTo>
                    <a:pt x="171" y="209"/>
                  </a:lnTo>
                  <a:lnTo>
                    <a:pt x="175" y="233"/>
                  </a:lnTo>
                  <a:lnTo>
                    <a:pt x="182" y="253"/>
                  </a:lnTo>
                  <a:lnTo>
                    <a:pt x="188" y="276"/>
                  </a:lnTo>
                  <a:lnTo>
                    <a:pt x="191" y="299"/>
                  </a:lnTo>
                  <a:lnTo>
                    <a:pt x="186" y="300"/>
                  </a:lnTo>
                  <a:lnTo>
                    <a:pt x="184" y="298"/>
                  </a:lnTo>
                  <a:lnTo>
                    <a:pt x="181" y="294"/>
                  </a:lnTo>
                  <a:lnTo>
                    <a:pt x="179" y="293"/>
                  </a:lnTo>
                  <a:lnTo>
                    <a:pt x="168" y="253"/>
                  </a:lnTo>
                  <a:lnTo>
                    <a:pt x="157" y="214"/>
                  </a:lnTo>
                  <a:lnTo>
                    <a:pt x="143" y="177"/>
                  </a:lnTo>
                  <a:lnTo>
                    <a:pt x="127" y="141"/>
                  </a:lnTo>
                  <a:lnTo>
                    <a:pt x="106" y="106"/>
                  </a:lnTo>
                  <a:lnTo>
                    <a:pt x="83" y="74"/>
                  </a:lnTo>
                  <a:lnTo>
                    <a:pt x="54" y="46"/>
                  </a:lnTo>
                  <a:lnTo>
                    <a:pt x="19" y="22"/>
                  </a:lnTo>
                  <a:lnTo>
                    <a:pt x="0" y="3"/>
                  </a:lnTo>
                  <a:lnTo>
                    <a:pt x="2" y="0"/>
                  </a:lnTo>
                  <a:lnTo>
                    <a:pt x="22" y="9"/>
                  </a:lnTo>
                  <a:lnTo>
                    <a:pt x="41" y="20"/>
                  </a:lnTo>
                  <a:lnTo>
                    <a:pt x="60" y="34"/>
                  </a:lnTo>
                  <a:lnTo>
                    <a:pt x="78" y="47"/>
                  </a:lnTo>
                  <a:lnTo>
                    <a:pt x="94" y="63"/>
                  </a:lnTo>
                  <a:lnTo>
                    <a:pt x="109" y="82"/>
                  </a:lnTo>
                  <a:lnTo>
                    <a:pt x="120" y="100"/>
                  </a:lnTo>
                  <a:lnTo>
                    <a:pt x="130" y="121"/>
                  </a:lnTo>
                  <a:close/>
                </a:path>
              </a:pathLst>
            </a:custGeom>
            <a:solidFill>
              <a:srgbClr val="000000"/>
            </a:solidFill>
            <a:ln w="9525">
              <a:noFill/>
              <a:round/>
              <a:headEnd/>
              <a:tailEnd/>
            </a:ln>
          </p:spPr>
          <p:txBody>
            <a:bodyPr/>
            <a:lstStyle/>
            <a:p>
              <a:endParaRPr lang="it-IT"/>
            </a:p>
          </p:txBody>
        </p:sp>
        <p:sp>
          <p:nvSpPr>
            <p:cNvPr id="63547" name="Freeform 57"/>
            <p:cNvSpPr>
              <a:spLocks/>
            </p:cNvSpPr>
            <p:nvPr/>
          </p:nvSpPr>
          <p:spPr bwMode="auto">
            <a:xfrm>
              <a:off x="2037" y="2024"/>
              <a:ext cx="10" cy="14"/>
            </a:xfrm>
            <a:custGeom>
              <a:avLst/>
              <a:gdLst>
                <a:gd name="T0" fmla="*/ 0 w 49"/>
                <a:gd name="T1" fmla="*/ 0 h 68"/>
                <a:gd name="T2" fmla="*/ 0 w 49"/>
                <a:gd name="T3" fmla="*/ 0 h 68"/>
                <a:gd name="T4" fmla="*/ 0 w 49"/>
                <a:gd name="T5" fmla="*/ 0 h 68"/>
                <a:gd name="T6" fmla="*/ 0 w 49"/>
                <a:gd name="T7" fmla="*/ 0 h 68"/>
                <a:gd name="T8" fmla="*/ 0 w 49"/>
                <a:gd name="T9" fmla="*/ 0 h 68"/>
                <a:gd name="T10" fmla="*/ 0 w 49"/>
                <a:gd name="T11" fmla="*/ 0 h 68"/>
                <a:gd name="T12" fmla="*/ 0 w 49"/>
                <a:gd name="T13" fmla="*/ 0 h 68"/>
                <a:gd name="T14" fmla="*/ 0 w 49"/>
                <a:gd name="T15" fmla="*/ 0 h 68"/>
                <a:gd name="T16" fmla="*/ 0 w 49"/>
                <a:gd name="T17" fmla="*/ 0 h 68"/>
                <a:gd name="T18" fmla="*/ 0 w 49"/>
                <a:gd name="T19" fmla="*/ 0 h 68"/>
                <a:gd name="T20" fmla="*/ 0 w 49"/>
                <a:gd name="T21" fmla="*/ 0 h 68"/>
                <a:gd name="T22" fmla="*/ 0 w 49"/>
                <a:gd name="T23" fmla="*/ 0 h 68"/>
                <a:gd name="T24" fmla="*/ 0 w 49"/>
                <a:gd name="T25" fmla="*/ 0 h 68"/>
                <a:gd name="T26" fmla="*/ 0 w 49"/>
                <a:gd name="T27" fmla="*/ 0 h 68"/>
                <a:gd name="T28" fmla="*/ 0 w 49"/>
                <a:gd name="T29" fmla="*/ 0 h 68"/>
                <a:gd name="T30" fmla="*/ 0 w 49"/>
                <a:gd name="T31" fmla="*/ 0 h 68"/>
                <a:gd name="T32" fmla="*/ 0 w 49"/>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68"/>
                <a:gd name="T53" fmla="*/ 49 w 49"/>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68">
                  <a:moveTo>
                    <a:pt x="28" y="37"/>
                  </a:moveTo>
                  <a:lnTo>
                    <a:pt x="20" y="45"/>
                  </a:lnTo>
                  <a:lnTo>
                    <a:pt x="16" y="56"/>
                  </a:lnTo>
                  <a:lnTo>
                    <a:pt x="11" y="65"/>
                  </a:lnTo>
                  <a:lnTo>
                    <a:pt x="0" y="68"/>
                  </a:lnTo>
                  <a:lnTo>
                    <a:pt x="0" y="56"/>
                  </a:lnTo>
                  <a:lnTo>
                    <a:pt x="5" y="46"/>
                  </a:lnTo>
                  <a:lnTo>
                    <a:pt x="11" y="38"/>
                  </a:lnTo>
                  <a:lnTo>
                    <a:pt x="16" y="28"/>
                  </a:lnTo>
                  <a:lnTo>
                    <a:pt x="24" y="21"/>
                  </a:lnTo>
                  <a:lnTo>
                    <a:pt x="30" y="10"/>
                  </a:lnTo>
                  <a:lnTo>
                    <a:pt x="38" y="2"/>
                  </a:lnTo>
                  <a:lnTo>
                    <a:pt x="49" y="0"/>
                  </a:lnTo>
                  <a:lnTo>
                    <a:pt x="49" y="10"/>
                  </a:lnTo>
                  <a:lnTo>
                    <a:pt x="41" y="18"/>
                  </a:lnTo>
                  <a:lnTo>
                    <a:pt x="33" y="27"/>
                  </a:lnTo>
                  <a:lnTo>
                    <a:pt x="28" y="37"/>
                  </a:lnTo>
                  <a:close/>
                </a:path>
              </a:pathLst>
            </a:custGeom>
            <a:solidFill>
              <a:srgbClr val="000000"/>
            </a:solidFill>
            <a:ln w="9525">
              <a:noFill/>
              <a:round/>
              <a:headEnd/>
              <a:tailEnd/>
            </a:ln>
          </p:spPr>
          <p:txBody>
            <a:bodyPr/>
            <a:lstStyle/>
            <a:p>
              <a:endParaRPr lang="it-IT"/>
            </a:p>
          </p:txBody>
        </p:sp>
        <p:sp>
          <p:nvSpPr>
            <p:cNvPr id="63548" name="Freeform 58"/>
            <p:cNvSpPr>
              <a:spLocks/>
            </p:cNvSpPr>
            <p:nvPr/>
          </p:nvSpPr>
          <p:spPr bwMode="auto">
            <a:xfrm>
              <a:off x="1943" y="2029"/>
              <a:ext cx="40" cy="22"/>
            </a:xfrm>
            <a:custGeom>
              <a:avLst/>
              <a:gdLst>
                <a:gd name="T0" fmla="*/ 0 w 201"/>
                <a:gd name="T1" fmla="*/ 0 h 113"/>
                <a:gd name="T2" fmla="*/ 0 w 201"/>
                <a:gd name="T3" fmla="*/ 0 h 113"/>
                <a:gd name="T4" fmla="*/ 0 w 201"/>
                <a:gd name="T5" fmla="*/ 0 h 113"/>
                <a:gd name="T6" fmla="*/ 0 w 201"/>
                <a:gd name="T7" fmla="*/ 0 h 113"/>
                <a:gd name="T8" fmla="*/ 0 w 201"/>
                <a:gd name="T9" fmla="*/ 0 h 113"/>
                <a:gd name="T10" fmla="*/ 0 w 201"/>
                <a:gd name="T11" fmla="*/ 0 h 113"/>
                <a:gd name="T12" fmla="*/ 0 w 201"/>
                <a:gd name="T13" fmla="*/ 0 h 113"/>
                <a:gd name="T14" fmla="*/ 0 w 201"/>
                <a:gd name="T15" fmla="*/ 0 h 113"/>
                <a:gd name="T16" fmla="*/ 0 w 201"/>
                <a:gd name="T17" fmla="*/ 0 h 113"/>
                <a:gd name="T18" fmla="*/ 0 w 201"/>
                <a:gd name="T19" fmla="*/ 0 h 113"/>
                <a:gd name="T20" fmla="*/ 0 w 201"/>
                <a:gd name="T21" fmla="*/ 0 h 113"/>
                <a:gd name="T22" fmla="*/ 0 w 201"/>
                <a:gd name="T23" fmla="*/ 0 h 113"/>
                <a:gd name="T24" fmla="*/ 0 w 201"/>
                <a:gd name="T25" fmla="*/ 0 h 113"/>
                <a:gd name="T26" fmla="*/ 0 w 201"/>
                <a:gd name="T27" fmla="*/ 0 h 113"/>
                <a:gd name="T28" fmla="*/ 0 w 201"/>
                <a:gd name="T29" fmla="*/ 0 h 113"/>
                <a:gd name="T30" fmla="*/ 0 w 201"/>
                <a:gd name="T31" fmla="*/ 0 h 113"/>
                <a:gd name="T32" fmla="*/ 0 w 201"/>
                <a:gd name="T33" fmla="*/ 0 h 113"/>
                <a:gd name="T34" fmla="*/ 0 w 201"/>
                <a:gd name="T35" fmla="*/ 0 h 113"/>
                <a:gd name="T36" fmla="*/ 0 w 201"/>
                <a:gd name="T37" fmla="*/ 0 h 113"/>
                <a:gd name="T38" fmla="*/ 0 w 201"/>
                <a:gd name="T39" fmla="*/ 0 h 113"/>
                <a:gd name="T40" fmla="*/ 0 w 201"/>
                <a:gd name="T41" fmla="*/ 0 h 113"/>
                <a:gd name="T42" fmla="*/ 0 w 201"/>
                <a:gd name="T43" fmla="*/ 0 h 113"/>
                <a:gd name="T44" fmla="*/ 0 w 201"/>
                <a:gd name="T45" fmla="*/ 0 h 113"/>
                <a:gd name="T46" fmla="*/ 0 w 201"/>
                <a:gd name="T47" fmla="*/ 0 h 113"/>
                <a:gd name="T48" fmla="*/ 0 w 201"/>
                <a:gd name="T49" fmla="*/ 0 h 113"/>
                <a:gd name="T50" fmla="*/ 0 w 201"/>
                <a:gd name="T51" fmla="*/ 0 h 113"/>
                <a:gd name="T52" fmla="*/ 0 w 201"/>
                <a:gd name="T53" fmla="*/ 0 h 113"/>
                <a:gd name="T54" fmla="*/ 0 w 201"/>
                <a:gd name="T55" fmla="*/ 0 h 113"/>
                <a:gd name="T56" fmla="*/ 0 w 201"/>
                <a:gd name="T57" fmla="*/ 0 h 113"/>
                <a:gd name="T58" fmla="*/ 0 w 201"/>
                <a:gd name="T59" fmla="*/ 0 h 113"/>
                <a:gd name="T60" fmla="*/ 0 w 201"/>
                <a:gd name="T61" fmla="*/ 0 h 1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1"/>
                <a:gd name="T94" fmla="*/ 0 h 113"/>
                <a:gd name="T95" fmla="*/ 201 w 201"/>
                <a:gd name="T96" fmla="*/ 113 h 11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1" h="113">
                  <a:moveTo>
                    <a:pt x="201" y="22"/>
                  </a:moveTo>
                  <a:lnTo>
                    <a:pt x="182" y="18"/>
                  </a:lnTo>
                  <a:lnTo>
                    <a:pt x="161" y="17"/>
                  </a:lnTo>
                  <a:lnTo>
                    <a:pt x="139" y="18"/>
                  </a:lnTo>
                  <a:lnTo>
                    <a:pt x="118" y="21"/>
                  </a:lnTo>
                  <a:lnTo>
                    <a:pt x="97" y="26"/>
                  </a:lnTo>
                  <a:lnTo>
                    <a:pt x="78" y="33"/>
                  </a:lnTo>
                  <a:lnTo>
                    <a:pt x="59" y="43"/>
                  </a:lnTo>
                  <a:lnTo>
                    <a:pt x="44" y="55"/>
                  </a:lnTo>
                  <a:lnTo>
                    <a:pt x="33" y="67"/>
                  </a:lnTo>
                  <a:lnTo>
                    <a:pt x="24" y="82"/>
                  </a:lnTo>
                  <a:lnTo>
                    <a:pt x="16" y="98"/>
                  </a:lnTo>
                  <a:lnTo>
                    <a:pt x="10" y="113"/>
                  </a:lnTo>
                  <a:lnTo>
                    <a:pt x="0" y="113"/>
                  </a:lnTo>
                  <a:lnTo>
                    <a:pt x="3" y="98"/>
                  </a:lnTo>
                  <a:lnTo>
                    <a:pt x="8" y="83"/>
                  </a:lnTo>
                  <a:lnTo>
                    <a:pt x="14" y="69"/>
                  </a:lnTo>
                  <a:lnTo>
                    <a:pt x="21" y="56"/>
                  </a:lnTo>
                  <a:lnTo>
                    <a:pt x="31" y="44"/>
                  </a:lnTo>
                  <a:lnTo>
                    <a:pt x="42" y="33"/>
                  </a:lnTo>
                  <a:lnTo>
                    <a:pt x="55" y="25"/>
                  </a:lnTo>
                  <a:lnTo>
                    <a:pt x="69" y="18"/>
                  </a:lnTo>
                  <a:lnTo>
                    <a:pt x="81" y="9"/>
                  </a:lnTo>
                  <a:lnTo>
                    <a:pt x="96" y="6"/>
                  </a:lnTo>
                  <a:lnTo>
                    <a:pt x="112" y="4"/>
                  </a:lnTo>
                  <a:lnTo>
                    <a:pt x="129" y="1"/>
                  </a:lnTo>
                  <a:lnTo>
                    <a:pt x="145" y="0"/>
                  </a:lnTo>
                  <a:lnTo>
                    <a:pt x="161" y="0"/>
                  </a:lnTo>
                  <a:lnTo>
                    <a:pt x="177" y="4"/>
                  </a:lnTo>
                  <a:lnTo>
                    <a:pt x="190" y="11"/>
                  </a:lnTo>
                  <a:lnTo>
                    <a:pt x="201" y="22"/>
                  </a:lnTo>
                  <a:close/>
                </a:path>
              </a:pathLst>
            </a:custGeom>
            <a:solidFill>
              <a:srgbClr val="000000"/>
            </a:solidFill>
            <a:ln w="9525">
              <a:noFill/>
              <a:round/>
              <a:headEnd/>
              <a:tailEnd/>
            </a:ln>
          </p:spPr>
          <p:txBody>
            <a:bodyPr/>
            <a:lstStyle/>
            <a:p>
              <a:endParaRPr lang="it-IT"/>
            </a:p>
          </p:txBody>
        </p:sp>
        <p:sp>
          <p:nvSpPr>
            <p:cNvPr id="63549" name="Freeform 59"/>
            <p:cNvSpPr>
              <a:spLocks/>
            </p:cNvSpPr>
            <p:nvPr/>
          </p:nvSpPr>
          <p:spPr bwMode="auto">
            <a:xfrm>
              <a:off x="1974" y="2046"/>
              <a:ext cx="28" cy="31"/>
            </a:xfrm>
            <a:custGeom>
              <a:avLst/>
              <a:gdLst>
                <a:gd name="T0" fmla="*/ 0 w 136"/>
                <a:gd name="T1" fmla="*/ 0 h 156"/>
                <a:gd name="T2" fmla="*/ 0 w 136"/>
                <a:gd name="T3" fmla="*/ 0 h 156"/>
                <a:gd name="T4" fmla="*/ 0 w 136"/>
                <a:gd name="T5" fmla="*/ 0 h 156"/>
                <a:gd name="T6" fmla="*/ 0 w 136"/>
                <a:gd name="T7" fmla="*/ 0 h 156"/>
                <a:gd name="T8" fmla="*/ 0 w 136"/>
                <a:gd name="T9" fmla="*/ 0 h 156"/>
                <a:gd name="T10" fmla="*/ 0 w 136"/>
                <a:gd name="T11" fmla="*/ 0 h 156"/>
                <a:gd name="T12" fmla="*/ 0 w 136"/>
                <a:gd name="T13" fmla="*/ 0 h 156"/>
                <a:gd name="T14" fmla="*/ 0 w 136"/>
                <a:gd name="T15" fmla="*/ 0 h 156"/>
                <a:gd name="T16" fmla="*/ 0 w 136"/>
                <a:gd name="T17" fmla="*/ 0 h 156"/>
                <a:gd name="T18" fmla="*/ 0 w 136"/>
                <a:gd name="T19" fmla="*/ 0 h 156"/>
                <a:gd name="T20" fmla="*/ 0 w 136"/>
                <a:gd name="T21" fmla="*/ 0 h 156"/>
                <a:gd name="T22" fmla="*/ 0 w 136"/>
                <a:gd name="T23" fmla="*/ 0 h 156"/>
                <a:gd name="T24" fmla="*/ 0 w 136"/>
                <a:gd name="T25" fmla="*/ 0 h 156"/>
                <a:gd name="T26" fmla="*/ 0 w 136"/>
                <a:gd name="T27" fmla="*/ 0 h 156"/>
                <a:gd name="T28" fmla="*/ 0 w 136"/>
                <a:gd name="T29" fmla="*/ 0 h 156"/>
                <a:gd name="T30" fmla="*/ 0 w 136"/>
                <a:gd name="T31" fmla="*/ 0 h 156"/>
                <a:gd name="T32" fmla="*/ 0 w 136"/>
                <a:gd name="T33" fmla="*/ 0 h 156"/>
                <a:gd name="T34" fmla="*/ 0 w 136"/>
                <a:gd name="T35" fmla="*/ 0 h 156"/>
                <a:gd name="T36" fmla="*/ 0 w 136"/>
                <a:gd name="T37" fmla="*/ 0 h 156"/>
                <a:gd name="T38" fmla="*/ 0 w 136"/>
                <a:gd name="T39" fmla="*/ 0 h 156"/>
                <a:gd name="T40" fmla="*/ 0 w 136"/>
                <a:gd name="T41" fmla="*/ 0 h 156"/>
                <a:gd name="T42" fmla="*/ 0 w 136"/>
                <a:gd name="T43" fmla="*/ 0 h 1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6"/>
                <a:gd name="T67" fmla="*/ 0 h 156"/>
                <a:gd name="T68" fmla="*/ 136 w 136"/>
                <a:gd name="T69" fmla="*/ 156 h 1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6" h="156">
                  <a:moveTo>
                    <a:pt x="136" y="141"/>
                  </a:moveTo>
                  <a:lnTo>
                    <a:pt x="136" y="156"/>
                  </a:lnTo>
                  <a:lnTo>
                    <a:pt x="121" y="143"/>
                  </a:lnTo>
                  <a:lnTo>
                    <a:pt x="107" y="131"/>
                  </a:lnTo>
                  <a:lnTo>
                    <a:pt x="95" y="118"/>
                  </a:lnTo>
                  <a:lnTo>
                    <a:pt x="82" y="103"/>
                  </a:lnTo>
                  <a:lnTo>
                    <a:pt x="70" y="88"/>
                  </a:lnTo>
                  <a:lnTo>
                    <a:pt x="57" y="73"/>
                  </a:lnTo>
                  <a:lnTo>
                    <a:pt x="43" y="59"/>
                  </a:lnTo>
                  <a:lnTo>
                    <a:pt x="27" y="45"/>
                  </a:lnTo>
                  <a:lnTo>
                    <a:pt x="19" y="34"/>
                  </a:lnTo>
                  <a:lnTo>
                    <a:pt x="10" y="24"/>
                  </a:lnTo>
                  <a:lnTo>
                    <a:pt x="3" y="13"/>
                  </a:lnTo>
                  <a:lnTo>
                    <a:pt x="0" y="0"/>
                  </a:lnTo>
                  <a:lnTo>
                    <a:pt x="17" y="16"/>
                  </a:lnTo>
                  <a:lnTo>
                    <a:pt x="33" y="33"/>
                  </a:lnTo>
                  <a:lnTo>
                    <a:pt x="50" y="51"/>
                  </a:lnTo>
                  <a:lnTo>
                    <a:pt x="66" y="69"/>
                  </a:lnTo>
                  <a:lnTo>
                    <a:pt x="84" y="87"/>
                  </a:lnTo>
                  <a:lnTo>
                    <a:pt x="101" y="105"/>
                  </a:lnTo>
                  <a:lnTo>
                    <a:pt x="118" y="124"/>
                  </a:lnTo>
                  <a:lnTo>
                    <a:pt x="136" y="141"/>
                  </a:lnTo>
                  <a:close/>
                </a:path>
              </a:pathLst>
            </a:custGeom>
            <a:solidFill>
              <a:srgbClr val="000000"/>
            </a:solidFill>
            <a:ln w="9525">
              <a:noFill/>
              <a:round/>
              <a:headEnd/>
              <a:tailEnd/>
            </a:ln>
          </p:spPr>
          <p:txBody>
            <a:bodyPr/>
            <a:lstStyle/>
            <a:p>
              <a:endParaRPr lang="it-IT"/>
            </a:p>
          </p:txBody>
        </p:sp>
        <p:sp>
          <p:nvSpPr>
            <p:cNvPr id="63550" name="Freeform 60"/>
            <p:cNvSpPr>
              <a:spLocks/>
            </p:cNvSpPr>
            <p:nvPr/>
          </p:nvSpPr>
          <p:spPr bwMode="auto">
            <a:xfrm>
              <a:off x="1954" y="2105"/>
              <a:ext cx="16" cy="11"/>
            </a:xfrm>
            <a:custGeom>
              <a:avLst/>
              <a:gdLst>
                <a:gd name="T0" fmla="*/ 0 w 81"/>
                <a:gd name="T1" fmla="*/ 0 h 55"/>
                <a:gd name="T2" fmla="*/ 0 w 81"/>
                <a:gd name="T3" fmla="*/ 0 h 55"/>
                <a:gd name="T4" fmla="*/ 0 w 81"/>
                <a:gd name="T5" fmla="*/ 0 h 55"/>
                <a:gd name="T6" fmla="*/ 0 w 81"/>
                <a:gd name="T7" fmla="*/ 0 h 55"/>
                <a:gd name="T8" fmla="*/ 0 w 81"/>
                <a:gd name="T9" fmla="*/ 0 h 55"/>
                <a:gd name="T10" fmla="*/ 0 w 81"/>
                <a:gd name="T11" fmla="*/ 0 h 55"/>
                <a:gd name="T12" fmla="*/ 0 w 81"/>
                <a:gd name="T13" fmla="*/ 0 h 55"/>
                <a:gd name="T14" fmla="*/ 0 w 81"/>
                <a:gd name="T15" fmla="*/ 0 h 55"/>
                <a:gd name="T16" fmla="*/ 0 w 81"/>
                <a:gd name="T17" fmla="*/ 0 h 55"/>
                <a:gd name="T18" fmla="*/ 0 w 81"/>
                <a:gd name="T19" fmla="*/ 0 h 55"/>
                <a:gd name="T20" fmla="*/ 0 w 81"/>
                <a:gd name="T21" fmla="*/ 0 h 55"/>
                <a:gd name="T22" fmla="*/ 0 w 81"/>
                <a:gd name="T23" fmla="*/ 0 h 55"/>
                <a:gd name="T24" fmla="*/ 0 w 81"/>
                <a:gd name="T25" fmla="*/ 0 h 55"/>
                <a:gd name="T26" fmla="*/ 0 w 81"/>
                <a:gd name="T27" fmla="*/ 0 h 55"/>
                <a:gd name="T28" fmla="*/ 0 w 81"/>
                <a:gd name="T29" fmla="*/ 0 h 55"/>
                <a:gd name="T30" fmla="*/ 0 w 81"/>
                <a:gd name="T31" fmla="*/ 0 h 55"/>
                <a:gd name="T32" fmla="*/ 0 w 81"/>
                <a:gd name="T33" fmla="*/ 0 h 55"/>
                <a:gd name="T34" fmla="*/ 0 w 81"/>
                <a:gd name="T35" fmla="*/ 0 h 55"/>
                <a:gd name="T36" fmla="*/ 0 w 81"/>
                <a:gd name="T37" fmla="*/ 0 h 55"/>
                <a:gd name="T38" fmla="*/ 0 w 81"/>
                <a:gd name="T39" fmla="*/ 0 h 55"/>
                <a:gd name="T40" fmla="*/ 0 w 81"/>
                <a:gd name="T41" fmla="*/ 0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1"/>
                <a:gd name="T64" fmla="*/ 0 h 55"/>
                <a:gd name="T65" fmla="*/ 81 w 81"/>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1" h="55">
                  <a:moveTo>
                    <a:pt x="81" y="32"/>
                  </a:moveTo>
                  <a:lnTo>
                    <a:pt x="72" y="36"/>
                  </a:lnTo>
                  <a:lnTo>
                    <a:pt x="62" y="38"/>
                  </a:lnTo>
                  <a:lnTo>
                    <a:pt x="51" y="42"/>
                  </a:lnTo>
                  <a:lnTo>
                    <a:pt x="40" y="46"/>
                  </a:lnTo>
                  <a:lnTo>
                    <a:pt x="30" y="48"/>
                  </a:lnTo>
                  <a:lnTo>
                    <a:pt x="19" y="51"/>
                  </a:lnTo>
                  <a:lnTo>
                    <a:pt x="9" y="53"/>
                  </a:lnTo>
                  <a:lnTo>
                    <a:pt x="0" y="55"/>
                  </a:lnTo>
                  <a:lnTo>
                    <a:pt x="5" y="48"/>
                  </a:lnTo>
                  <a:lnTo>
                    <a:pt x="11" y="41"/>
                  </a:lnTo>
                  <a:lnTo>
                    <a:pt x="19" y="33"/>
                  </a:lnTo>
                  <a:lnTo>
                    <a:pt x="25" y="26"/>
                  </a:lnTo>
                  <a:lnTo>
                    <a:pt x="32" y="20"/>
                  </a:lnTo>
                  <a:lnTo>
                    <a:pt x="38" y="14"/>
                  </a:lnTo>
                  <a:lnTo>
                    <a:pt x="45" y="6"/>
                  </a:lnTo>
                  <a:lnTo>
                    <a:pt x="51" y="0"/>
                  </a:lnTo>
                  <a:lnTo>
                    <a:pt x="62" y="6"/>
                  </a:lnTo>
                  <a:lnTo>
                    <a:pt x="72" y="13"/>
                  </a:lnTo>
                  <a:lnTo>
                    <a:pt x="79" y="21"/>
                  </a:lnTo>
                  <a:lnTo>
                    <a:pt x="81" y="32"/>
                  </a:lnTo>
                  <a:close/>
                </a:path>
              </a:pathLst>
            </a:custGeom>
            <a:solidFill>
              <a:srgbClr val="FFFFFF"/>
            </a:solidFill>
            <a:ln w="9525">
              <a:noFill/>
              <a:round/>
              <a:headEnd/>
              <a:tailEnd/>
            </a:ln>
          </p:spPr>
          <p:txBody>
            <a:bodyPr/>
            <a:lstStyle/>
            <a:p>
              <a:endParaRPr lang="it-IT"/>
            </a:p>
          </p:txBody>
        </p:sp>
        <p:sp>
          <p:nvSpPr>
            <p:cNvPr id="63551" name="Freeform 61"/>
            <p:cNvSpPr>
              <a:spLocks/>
            </p:cNvSpPr>
            <p:nvPr/>
          </p:nvSpPr>
          <p:spPr bwMode="auto">
            <a:xfrm>
              <a:off x="1930" y="2113"/>
              <a:ext cx="62" cy="58"/>
            </a:xfrm>
            <a:custGeom>
              <a:avLst/>
              <a:gdLst>
                <a:gd name="T0" fmla="*/ 0 w 309"/>
                <a:gd name="T1" fmla="*/ 0 h 291"/>
                <a:gd name="T2" fmla="*/ 0 w 309"/>
                <a:gd name="T3" fmla="*/ 0 h 291"/>
                <a:gd name="T4" fmla="*/ 0 w 309"/>
                <a:gd name="T5" fmla="*/ 0 h 291"/>
                <a:gd name="T6" fmla="*/ 0 w 309"/>
                <a:gd name="T7" fmla="*/ 0 h 291"/>
                <a:gd name="T8" fmla="*/ 0 w 309"/>
                <a:gd name="T9" fmla="*/ 0 h 291"/>
                <a:gd name="T10" fmla="*/ 0 w 309"/>
                <a:gd name="T11" fmla="*/ 0 h 291"/>
                <a:gd name="T12" fmla="*/ 0 w 309"/>
                <a:gd name="T13" fmla="*/ 0 h 291"/>
                <a:gd name="T14" fmla="*/ 0 w 309"/>
                <a:gd name="T15" fmla="*/ 0 h 291"/>
                <a:gd name="T16" fmla="*/ 0 w 309"/>
                <a:gd name="T17" fmla="*/ 0 h 291"/>
                <a:gd name="T18" fmla="*/ 0 w 309"/>
                <a:gd name="T19" fmla="*/ 0 h 291"/>
                <a:gd name="T20" fmla="*/ 0 w 309"/>
                <a:gd name="T21" fmla="*/ 0 h 291"/>
                <a:gd name="T22" fmla="*/ 0 w 309"/>
                <a:gd name="T23" fmla="*/ 0 h 291"/>
                <a:gd name="T24" fmla="*/ 0 w 309"/>
                <a:gd name="T25" fmla="*/ 0 h 291"/>
                <a:gd name="T26" fmla="*/ 0 w 309"/>
                <a:gd name="T27" fmla="*/ 0 h 291"/>
                <a:gd name="T28" fmla="*/ 0 w 309"/>
                <a:gd name="T29" fmla="*/ 0 h 291"/>
                <a:gd name="T30" fmla="*/ 0 w 309"/>
                <a:gd name="T31" fmla="*/ 0 h 291"/>
                <a:gd name="T32" fmla="*/ 0 w 309"/>
                <a:gd name="T33" fmla="*/ 0 h 291"/>
                <a:gd name="T34" fmla="*/ 0 w 309"/>
                <a:gd name="T35" fmla="*/ 0 h 291"/>
                <a:gd name="T36" fmla="*/ 0 w 309"/>
                <a:gd name="T37" fmla="*/ 0 h 291"/>
                <a:gd name="T38" fmla="*/ 0 w 309"/>
                <a:gd name="T39" fmla="*/ 0 h 291"/>
                <a:gd name="T40" fmla="*/ 0 w 309"/>
                <a:gd name="T41" fmla="*/ 0 h 291"/>
                <a:gd name="T42" fmla="*/ 0 w 309"/>
                <a:gd name="T43" fmla="*/ 0 h 291"/>
                <a:gd name="T44" fmla="*/ 0 w 309"/>
                <a:gd name="T45" fmla="*/ 0 h 291"/>
                <a:gd name="T46" fmla="*/ 0 w 309"/>
                <a:gd name="T47" fmla="*/ 0 h 291"/>
                <a:gd name="T48" fmla="*/ 0 w 309"/>
                <a:gd name="T49" fmla="*/ 0 h 291"/>
                <a:gd name="T50" fmla="*/ 0 w 309"/>
                <a:gd name="T51" fmla="*/ 0 h 291"/>
                <a:gd name="T52" fmla="*/ 0 w 309"/>
                <a:gd name="T53" fmla="*/ 0 h 291"/>
                <a:gd name="T54" fmla="*/ 0 w 309"/>
                <a:gd name="T55" fmla="*/ 0 h 291"/>
                <a:gd name="T56" fmla="*/ 0 w 309"/>
                <a:gd name="T57" fmla="*/ 0 h 291"/>
                <a:gd name="T58" fmla="*/ 0 w 309"/>
                <a:gd name="T59" fmla="*/ 0 h 291"/>
                <a:gd name="T60" fmla="*/ 0 w 309"/>
                <a:gd name="T61" fmla="*/ 0 h 291"/>
                <a:gd name="T62" fmla="*/ 0 w 309"/>
                <a:gd name="T63" fmla="*/ 0 h 291"/>
                <a:gd name="T64" fmla="*/ 0 w 309"/>
                <a:gd name="T65" fmla="*/ 0 h 291"/>
                <a:gd name="T66" fmla="*/ 0 w 309"/>
                <a:gd name="T67" fmla="*/ 0 h 2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9"/>
                <a:gd name="T103" fmla="*/ 0 h 291"/>
                <a:gd name="T104" fmla="*/ 309 w 309"/>
                <a:gd name="T105" fmla="*/ 291 h 2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9" h="291">
                  <a:moveTo>
                    <a:pt x="232" y="5"/>
                  </a:moveTo>
                  <a:lnTo>
                    <a:pt x="242" y="16"/>
                  </a:lnTo>
                  <a:lnTo>
                    <a:pt x="251" y="27"/>
                  </a:lnTo>
                  <a:lnTo>
                    <a:pt x="262" y="36"/>
                  </a:lnTo>
                  <a:lnTo>
                    <a:pt x="272" y="44"/>
                  </a:lnTo>
                  <a:lnTo>
                    <a:pt x="283" y="53"/>
                  </a:lnTo>
                  <a:lnTo>
                    <a:pt x="293" y="63"/>
                  </a:lnTo>
                  <a:lnTo>
                    <a:pt x="302" y="74"/>
                  </a:lnTo>
                  <a:lnTo>
                    <a:pt x="309" y="86"/>
                  </a:lnTo>
                  <a:lnTo>
                    <a:pt x="305" y="113"/>
                  </a:lnTo>
                  <a:lnTo>
                    <a:pt x="300" y="140"/>
                  </a:lnTo>
                  <a:lnTo>
                    <a:pt x="298" y="167"/>
                  </a:lnTo>
                  <a:lnTo>
                    <a:pt x="297" y="194"/>
                  </a:lnTo>
                  <a:lnTo>
                    <a:pt x="295" y="194"/>
                  </a:lnTo>
                  <a:lnTo>
                    <a:pt x="297" y="202"/>
                  </a:lnTo>
                  <a:lnTo>
                    <a:pt x="297" y="207"/>
                  </a:lnTo>
                  <a:lnTo>
                    <a:pt x="297" y="212"/>
                  </a:lnTo>
                  <a:lnTo>
                    <a:pt x="298" y="222"/>
                  </a:lnTo>
                  <a:lnTo>
                    <a:pt x="282" y="231"/>
                  </a:lnTo>
                  <a:lnTo>
                    <a:pt x="265" y="237"/>
                  </a:lnTo>
                  <a:lnTo>
                    <a:pt x="248" y="244"/>
                  </a:lnTo>
                  <a:lnTo>
                    <a:pt x="231" y="249"/>
                  </a:lnTo>
                  <a:lnTo>
                    <a:pt x="212" y="254"/>
                  </a:lnTo>
                  <a:lnTo>
                    <a:pt x="193" y="259"/>
                  </a:lnTo>
                  <a:lnTo>
                    <a:pt x="174" y="263"/>
                  </a:lnTo>
                  <a:lnTo>
                    <a:pt x="155" y="266"/>
                  </a:lnTo>
                  <a:lnTo>
                    <a:pt x="135" y="270"/>
                  </a:lnTo>
                  <a:lnTo>
                    <a:pt x="115" y="272"/>
                  </a:lnTo>
                  <a:lnTo>
                    <a:pt x="96" y="275"/>
                  </a:lnTo>
                  <a:lnTo>
                    <a:pt x="76" y="278"/>
                  </a:lnTo>
                  <a:lnTo>
                    <a:pt x="57" y="281"/>
                  </a:lnTo>
                  <a:lnTo>
                    <a:pt x="38" y="285"/>
                  </a:lnTo>
                  <a:lnTo>
                    <a:pt x="19" y="287"/>
                  </a:lnTo>
                  <a:lnTo>
                    <a:pt x="0" y="291"/>
                  </a:lnTo>
                  <a:lnTo>
                    <a:pt x="3" y="278"/>
                  </a:lnTo>
                  <a:lnTo>
                    <a:pt x="7" y="269"/>
                  </a:lnTo>
                  <a:lnTo>
                    <a:pt x="15" y="259"/>
                  </a:lnTo>
                  <a:lnTo>
                    <a:pt x="19" y="247"/>
                  </a:lnTo>
                  <a:lnTo>
                    <a:pt x="27" y="224"/>
                  </a:lnTo>
                  <a:lnTo>
                    <a:pt x="36" y="201"/>
                  </a:lnTo>
                  <a:lnTo>
                    <a:pt x="44" y="178"/>
                  </a:lnTo>
                  <a:lnTo>
                    <a:pt x="53" y="155"/>
                  </a:lnTo>
                  <a:lnTo>
                    <a:pt x="63" y="131"/>
                  </a:lnTo>
                  <a:lnTo>
                    <a:pt x="71" y="108"/>
                  </a:lnTo>
                  <a:lnTo>
                    <a:pt x="81" y="87"/>
                  </a:lnTo>
                  <a:lnTo>
                    <a:pt x="91" y="67"/>
                  </a:lnTo>
                  <a:lnTo>
                    <a:pt x="91" y="59"/>
                  </a:lnTo>
                  <a:lnTo>
                    <a:pt x="95" y="53"/>
                  </a:lnTo>
                  <a:lnTo>
                    <a:pt x="98" y="47"/>
                  </a:lnTo>
                  <a:lnTo>
                    <a:pt x="102" y="39"/>
                  </a:lnTo>
                  <a:lnTo>
                    <a:pt x="144" y="27"/>
                  </a:lnTo>
                  <a:lnTo>
                    <a:pt x="147" y="49"/>
                  </a:lnTo>
                  <a:lnTo>
                    <a:pt x="155" y="52"/>
                  </a:lnTo>
                  <a:lnTo>
                    <a:pt x="161" y="52"/>
                  </a:lnTo>
                  <a:lnTo>
                    <a:pt x="167" y="49"/>
                  </a:lnTo>
                  <a:lnTo>
                    <a:pt x="173" y="47"/>
                  </a:lnTo>
                  <a:lnTo>
                    <a:pt x="178" y="43"/>
                  </a:lnTo>
                  <a:lnTo>
                    <a:pt x="182" y="39"/>
                  </a:lnTo>
                  <a:lnTo>
                    <a:pt x="185" y="36"/>
                  </a:lnTo>
                  <a:lnTo>
                    <a:pt x="188" y="32"/>
                  </a:lnTo>
                  <a:lnTo>
                    <a:pt x="186" y="23"/>
                  </a:lnTo>
                  <a:lnTo>
                    <a:pt x="189" y="16"/>
                  </a:lnTo>
                  <a:lnTo>
                    <a:pt x="193" y="10"/>
                  </a:lnTo>
                  <a:lnTo>
                    <a:pt x="199" y="5"/>
                  </a:lnTo>
                  <a:lnTo>
                    <a:pt x="207" y="1"/>
                  </a:lnTo>
                  <a:lnTo>
                    <a:pt x="215" y="0"/>
                  </a:lnTo>
                  <a:lnTo>
                    <a:pt x="223" y="1"/>
                  </a:lnTo>
                  <a:lnTo>
                    <a:pt x="232" y="5"/>
                  </a:lnTo>
                  <a:close/>
                </a:path>
              </a:pathLst>
            </a:custGeom>
            <a:solidFill>
              <a:srgbClr val="FFFFFF"/>
            </a:solidFill>
            <a:ln w="9525">
              <a:noFill/>
              <a:round/>
              <a:headEnd/>
              <a:tailEnd/>
            </a:ln>
          </p:spPr>
          <p:txBody>
            <a:bodyPr/>
            <a:lstStyle/>
            <a:p>
              <a:endParaRPr lang="it-IT"/>
            </a:p>
          </p:txBody>
        </p:sp>
        <p:sp>
          <p:nvSpPr>
            <p:cNvPr id="63552" name="Freeform 62"/>
            <p:cNvSpPr>
              <a:spLocks/>
            </p:cNvSpPr>
            <p:nvPr/>
          </p:nvSpPr>
          <p:spPr bwMode="auto">
            <a:xfrm>
              <a:off x="1962" y="2117"/>
              <a:ext cx="3" cy="3"/>
            </a:xfrm>
            <a:custGeom>
              <a:avLst/>
              <a:gdLst>
                <a:gd name="T0" fmla="*/ 0 w 12"/>
                <a:gd name="T1" fmla="*/ 0 h 16"/>
                <a:gd name="T2" fmla="*/ 0 w 12"/>
                <a:gd name="T3" fmla="*/ 0 h 16"/>
                <a:gd name="T4" fmla="*/ 0 w 12"/>
                <a:gd name="T5" fmla="*/ 0 h 16"/>
                <a:gd name="T6" fmla="*/ 0 w 12"/>
                <a:gd name="T7" fmla="*/ 0 h 16"/>
                <a:gd name="T8" fmla="*/ 0 w 12"/>
                <a:gd name="T9" fmla="*/ 0 h 16"/>
                <a:gd name="T10" fmla="*/ 0 w 12"/>
                <a:gd name="T11" fmla="*/ 0 h 16"/>
                <a:gd name="T12" fmla="*/ 0 w 12"/>
                <a:gd name="T13" fmla="*/ 0 h 16"/>
                <a:gd name="T14" fmla="*/ 0 w 12"/>
                <a:gd name="T15" fmla="*/ 0 h 16"/>
                <a:gd name="T16" fmla="*/ 0 w 12"/>
                <a:gd name="T17" fmla="*/ 0 h 16"/>
                <a:gd name="T18" fmla="*/ 0 w 12"/>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6"/>
                <a:gd name="T32" fmla="*/ 12 w 1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6">
                  <a:moveTo>
                    <a:pt x="8" y="16"/>
                  </a:moveTo>
                  <a:lnTo>
                    <a:pt x="0" y="16"/>
                  </a:lnTo>
                  <a:lnTo>
                    <a:pt x="0" y="11"/>
                  </a:lnTo>
                  <a:lnTo>
                    <a:pt x="0" y="7"/>
                  </a:lnTo>
                  <a:lnTo>
                    <a:pt x="1" y="3"/>
                  </a:lnTo>
                  <a:lnTo>
                    <a:pt x="6" y="0"/>
                  </a:lnTo>
                  <a:lnTo>
                    <a:pt x="8" y="3"/>
                  </a:lnTo>
                  <a:lnTo>
                    <a:pt x="11" y="8"/>
                  </a:lnTo>
                  <a:lnTo>
                    <a:pt x="12" y="13"/>
                  </a:lnTo>
                  <a:lnTo>
                    <a:pt x="8" y="16"/>
                  </a:lnTo>
                  <a:close/>
                </a:path>
              </a:pathLst>
            </a:custGeom>
            <a:solidFill>
              <a:srgbClr val="FFFFFF"/>
            </a:solidFill>
            <a:ln w="9525">
              <a:noFill/>
              <a:round/>
              <a:headEnd/>
              <a:tailEnd/>
            </a:ln>
          </p:spPr>
          <p:txBody>
            <a:bodyPr/>
            <a:lstStyle/>
            <a:p>
              <a:endParaRPr lang="it-IT"/>
            </a:p>
          </p:txBody>
        </p:sp>
        <p:sp>
          <p:nvSpPr>
            <p:cNvPr id="63553" name="Freeform 63"/>
            <p:cNvSpPr>
              <a:spLocks/>
            </p:cNvSpPr>
            <p:nvPr/>
          </p:nvSpPr>
          <p:spPr bwMode="auto">
            <a:xfrm>
              <a:off x="1870" y="2159"/>
              <a:ext cx="81" cy="127"/>
            </a:xfrm>
            <a:custGeom>
              <a:avLst/>
              <a:gdLst>
                <a:gd name="T0" fmla="*/ 0 w 404"/>
                <a:gd name="T1" fmla="*/ 0 h 633"/>
                <a:gd name="T2" fmla="*/ 0 w 404"/>
                <a:gd name="T3" fmla="*/ 0 h 633"/>
                <a:gd name="T4" fmla="*/ 0 w 404"/>
                <a:gd name="T5" fmla="*/ 0 h 633"/>
                <a:gd name="T6" fmla="*/ 0 w 404"/>
                <a:gd name="T7" fmla="*/ 0 h 633"/>
                <a:gd name="T8" fmla="*/ 0 w 404"/>
                <a:gd name="T9" fmla="*/ 0 h 633"/>
                <a:gd name="T10" fmla="*/ 0 w 404"/>
                <a:gd name="T11" fmla="*/ 0 h 633"/>
                <a:gd name="T12" fmla="*/ 0 w 404"/>
                <a:gd name="T13" fmla="*/ 0 h 633"/>
                <a:gd name="T14" fmla="*/ 0 w 404"/>
                <a:gd name="T15" fmla="*/ 0 h 633"/>
                <a:gd name="T16" fmla="*/ 0 w 404"/>
                <a:gd name="T17" fmla="*/ 0 h 633"/>
                <a:gd name="T18" fmla="*/ 0 w 404"/>
                <a:gd name="T19" fmla="*/ 0 h 633"/>
                <a:gd name="T20" fmla="*/ 0 w 404"/>
                <a:gd name="T21" fmla="*/ 0 h 633"/>
                <a:gd name="T22" fmla="*/ 0 w 404"/>
                <a:gd name="T23" fmla="*/ 0 h 633"/>
                <a:gd name="T24" fmla="*/ 0 w 404"/>
                <a:gd name="T25" fmla="*/ 0 h 633"/>
                <a:gd name="T26" fmla="*/ 0 w 404"/>
                <a:gd name="T27" fmla="*/ 0 h 633"/>
                <a:gd name="T28" fmla="*/ 0 w 404"/>
                <a:gd name="T29" fmla="*/ 0 h 633"/>
                <a:gd name="T30" fmla="*/ 0 w 404"/>
                <a:gd name="T31" fmla="*/ 0 h 633"/>
                <a:gd name="T32" fmla="*/ 0 w 404"/>
                <a:gd name="T33" fmla="*/ 0 h 633"/>
                <a:gd name="T34" fmla="*/ 0 w 404"/>
                <a:gd name="T35" fmla="*/ 0 h 633"/>
                <a:gd name="T36" fmla="*/ 0 w 404"/>
                <a:gd name="T37" fmla="*/ 0 h 633"/>
                <a:gd name="T38" fmla="*/ 0 w 404"/>
                <a:gd name="T39" fmla="*/ 0 h 633"/>
                <a:gd name="T40" fmla="*/ 0 w 404"/>
                <a:gd name="T41" fmla="*/ 0 h 633"/>
                <a:gd name="T42" fmla="*/ 0 w 404"/>
                <a:gd name="T43" fmla="*/ 0 h 633"/>
                <a:gd name="T44" fmla="*/ 0 w 404"/>
                <a:gd name="T45" fmla="*/ 0 h 633"/>
                <a:gd name="T46" fmla="*/ 0 w 404"/>
                <a:gd name="T47" fmla="*/ 0 h 633"/>
                <a:gd name="T48" fmla="*/ 0 w 404"/>
                <a:gd name="T49" fmla="*/ 0 h 633"/>
                <a:gd name="T50" fmla="*/ 0 w 404"/>
                <a:gd name="T51" fmla="*/ 0 h 633"/>
                <a:gd name="T52" fmla="*/ 0 w 404"/>
                <a:gd name="T53" fmla="*/ 0 h 633"/>
                <a:gd name="T54" fmla="*/ 0 w 404"/>
                <a:gd name="T55" fmla="*/ 0 h 633"/>
                <a:gd name="T56" fmla="*/ 0 w 404"/>
                <a:gd name="T57" fmla="*/ 0 h 633"/>
                <a:gd name="T58" fmla="*/ 0 w 404"/>
                <a:gd name="T59" fmla="*/ 0 h 633"/>
                <a:gd name="T60" fmla="*/ 0 w 404"/>
                <a:gd name="T61" fmla="*/ 0 h 633"/>
                <a:gd name="T62" fmla="*/ 0 w 404"/>
                <a:gd name="T63" fmla="*/ 0 h 633"/>
                <a:gd name="T64" fmla="*/ 0 w 404"/>
                <a:gd name="T65" fmla="*/ 0 h 633"/>
                <a:gd name="T66" fmla="*/ 0 w 404"/>
                <a:gd name="T67" fmla="*/ 0 h 633"/>
                <a:gd name="T68" fmla="*/ 0 w 404"/>
                <a:gd name="T69" fmla="*/ 0 h 633"/>
                <a:gd name="T70" fmla="*/ 0 w 404"/>
                <a:gd name="T71" fmla="*/ 0 h 633"/>
                <a:gd name="T72" fmla="*/ 0 w 404"/>
                <a:gd name="T73" fmla="*/ 0 h 633"/>
                <a:gd name="T74" fmla="*/ 0 w 404"/>
                <a:gd name="T75" fmla="*/ 0 h 633"/>
                <a:gd name="T76" fmla="*/ 0 w 404"/>
                <a:gd name="T77" fmla="*/ 0 h 633"/>
                <a:gd name="T78" fmla="*/ 0 w 404"/>
                <a:gd name="T79" fmla="*/ 0 h 633"/>
                <a:gd name="T80" fmla="*/ 0 w 404"/>
                <a:gd name="T81" fmla="*/ 0 h 633"/>
                <a:gd name="T82" fmla="*/ 0 w 404"/>
                <a:gd name="T83" fmla="*/ 0 h 633"/>
                <a:gd name="T84" fmla="*/ 0 w 404"/>
                <a:gd name="T85" fmla="*/ 0 h 633"/>
                <a:gd name="T86" fmla="*/ 0 w 404"/>
                <a:gd name="T87" fmla="*/ 0 h 633"/>
                <a:gd name="T88" fmla="*/ 0 w 404"/>
                <a:gd name="T89" fmla="*/ 0 h 633"/>
                <a:gd name="T90" fmla="*/ 0 w 404"/>
                <a:gd name="T91" fmla="*/ 0 h 633"/>
                <a:gd name="T92" fmla="*/ 0 w 404"/>
                <a:gd name="T93" fmla="*/ 0 h 633"/>
                <a:gd name="T94" fmla="*/ 0 w 404"/>
                <a:gd name="T95" fmla="*/ 0 h 633"/>
                <a:gd name="T96" fmla="*/ 0 w 404"/>
                <a:gd name="T97" fmla="*/ 0 h 633"/>
                <a:gd name="T98" fmla="*/ 0 w 404"/>
                <a:gd name="T99" fmla="*/ 0 h 633"/>
                <a:gd name="T100" fmla="*/ 0 w 404"/>
                <a:gd name="T101" fmla="*/ 0 h 633"/>
                <a:gd name="T102" fmla="*/ 0 w 404"/>
                <a:gd name="T103" fmla="*/ 0 h 6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
                <a:gd name="T157" fmla="*/ 0 h 633"/>
                <a:gd name="T158" fmla="*/ 404 w 404"/>
                <a:gd name="T159" fmla="*/ 633 h 6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 h="633">
                  <a:moveTo>
                    <a:pt x="275" y="57"/>
                  </a:moveTo>
                  <a:lnTo>
                    <a:pt x="279" y="65"/>
                  </a:lnTo>
                  <a:lnTo>
                    <a:pt x="277" y="71"/>
                  </a:lnTo>
                  <a:lnTo>
                    <a:pt x="274" y="78"/>
                  </a:lnTo>
                  <a:lnTo>
                    <a:pt x="275" y="85"/>
                  </a:lnTo>
                  <a:lnTo>
                    <a:pt x="286" y="81"/>
                  </a:lnTo>
                  <a:lnTo>
                    <a:pt x="298" y="77"/>
                  </a:lnTo>
                  <a:lnTo>
                    <a:pt x="310" y="73"/>
                  </a:lnTo>
                  <a:lnTo>
                    <a:pt x="323" y="71"/>
                  </a:lnTo>
                  <a:lnTo>
                    <a:pt x="335" y="70"/>
                  </a:lnTo>
                  <a:lnTo>
                    <a:pt x="347" y="68"/>
                  </a:lnTo>
                  <a:lnTo>
                    <a:pt x="361" y="67"/>
                  </a:lnTo>
                  <a:lnTo>
                    <a:pt x="373" y="66"/>
                  </a:lnTo>
                  <a:lnTo>
                    <a:pt x="362" y="76"/>
                  </a:lnTo>
                  <a:lnTo>
                    <a:pt x="347" y="93"/>
                  </a:lnTo>
                  <a:lnTo>
                    <a:pt x="332" y="109"/>
                  </a:lnTo>
                  <a:lnTo>
                    <a:pt x="319" y="126"/>
                  </a:lnTo>
                  <a:lnTo>
                    <a:pt x="305" y="142"/>
                  </a:lnTo>
                  <a:lnTo>
                    <a:pt x="292" y="158"/>
                  </a:lnTo>
                  <a:lnTo>
                    <a:pt x="279" y="175"/>
                  </a:lnTo>
                  <a:lnTo>
                    <a:pt x="266" y="191"/>
                  </a:lnTo>
                  <a:lnTo>
                    <a:pt x="253" y="207"/>
                  </a:lnTo>
                  <a:lnTo>
                    <a:pt x="241" y="224"/>
                  </a:lnTo>
                  <a:lnTo>
                    <a:pt x="227" y="240"/>
                  </a:lnTo>
                  <a:lnTo>
                    <a:pt x="215" y="256"/>
                  </a:lnTo>
                  <a:lnTo>
                    <a:pt x="201" y="273"/>
                  </a:lnTo>
                  <a:lnTo>
                    <a:pt x="189" y="289"/>
                  </a:lnTo>
                  <a:lnTo>
                    <a:pt x="176" y="306"/>
                  </a:lnTo>
                  <a:lnTo>
                    <a:pt x="161" y="323"/>
                  </a:lnTo>
                  <a:lnTo>
                    <a:pt x="147" y="341"/>
                  </a:lnTo>
                  <a:lnTo>
                    <a:pt x="140" y="357"/>
                  </a:lnTo>
                  <a:lnTo>
                    <a:pt x="130" y="371"/>
                  </a:lnTo>
                  <a:lnTo>
                    <a:pt x="123" y="387"/>
                  </a:lnTo>
                  <a:lnTo>
                    <a:pt x="122" y="403"/>
                  </a:lnTo>
                  <a:lnTo>
                    <a:pt x="127" y="404"/>
                  </a:lnTo>
                  <a:lnTo>
                    <a:pt x="141" y="384"/>
                  </a:lnTo>
                  <a:lnTo>
                    <a:pt x="156" y="363"/>
                  </a:lnTo>
                  <a:lnTo>
                    <a:pt x="172" y="342"/>
                  </a:lnTo>
                  <a:lnTo>
                    <a:pt x="188" y="321"/>
                  </a:lnTo>
                  <a:lnTo>
                    <a:pt x="205" y="300"/>
                  </a:lnTo>
                  <a:lnTo>
                    <a:pt x="221" y="278"/>
                  </a:lnTo>
                  <a:lnTo>
                    <a:pt x="238" y="257"/>
                  </a:lnTo>
                  <a:lnTo>
                    <a:pt x="255" y="235"/>
                  </a:lnTo>
                  <a:lnTo>
                    <a:pt x="272" y="214"/>
                  </a:lnTo>
                  <a:lnTo>
                    <a:pt x="290" y="192"/>
                  </a:lnTo>
                  <a:lnTo>
                    <a:pt x="308" y="171"/>
                  </a:lnTo>
                  <a:lnTo>
                    <a:pt x="325" y="150"/>
                  </a:lnTo>
                  <a:lnTo>
                    <a:pt x="342" y="128"/>
                  </a:lnTo>
                  <a:lnTo>
                    <a:pt x="361" y="108"/>
                  </a:lnTo>
                  <a:lnTo>
                    <a:pt x="378" y="87"/>
                  </a:lnTo>
                  <a:lnTo>
                    <a:pt x="395" y="66"/>
                  </a:lnTo>
                  <a:lnTo>
                    <a:pt x="399" y="65"/>
                  </a:lnTo>
                  <a:lnTo>
                    <a:pt x="401" y="63"/>
                  </a:lnTo>
                  <a:lnTo>
                    <a:pt x="404" y="65"/>
                  </a:lnTo>
                  <a:lnTo>
                    <a:pt x="404" y="68"/>
                  </a:lnTo>
                  <a:lnTo>
                    <a:pt x="396" y="84"/>
                  </a:lnTo>
                  <a:lnTo>
                    <a:pt x="386" y="105"/>
                  </a:lnTo>
                  <a:lnTo>
                    <a:pt x="373" y="132"/>
                  </a:lnTo>
                  <a:lnTo>
                    <a:pt x="356" y="163"/>
                  </a:lnTo>
                  <a:lnTo>
                    <a:pt x="337" y="196"/>
                  </a:lnTo>
                  <a:lnTo>
                    <a:pt x="317" y="233"/>
                  </a:lnTo>
                  <a:lnTo>
                    <a:pt x="294" y="271"/>
                  </a:lnTo>
                  <a:lnTo>
                    <a:pt x="271" y="311"/>
                  </a:lnTo>
                  <a:lnTo>
                    <a:pt x="247" y="350"/>
                  </a:lnTo>
                  <a:lnTo>
                    <a:pt x="222" y="390"/>
                  </a:lnTo>
                  <a:lnTo>
                    <a:pt x="198" y="429"/>
                  </a:lnTo>
                  <a:lnTo>
                    <a:pt x="174" y="465"/>
                  </a:lnTo>
                  <a:lnTo>
                    <a:pt x="151" y="499"/>
                  </a:lnTo>
                  <a:lnTo>
                    <a:pt x="129" y="528"/>
                  </a:lnTo>
                  <a:lnTo>
                    <a:pt x="109" y="555"/>
                  </a:lnTo>
                  <a:lnTo>
                    <a:pt x="92" y="576"/>
                  </a:lnTo>
                  <a:lnTo>
                    <a:pt x="81" y="583"/>
                  </a:lnTo>
                  <a:lnTo>
                    <a:pt x="71" y="592"/>
                  </a:lnTo>
                  <a:lnTo>
                    <a:pt x="62" y="601"/>
                  </a:lnTo>
                  <a:lnTo>
                    <a:pt x="52" y="608"/>
                  </a:lnTo>
                  <a:lnTo>
                    <a:pt x="42" y="615"/>
                  </a:lnTo>
                  <a:lnTo>
                    <a:pt x="31" y="622"/>
                  </a:lnTo>
                  <a:lnTo>
                    <a:pt x="20" y="628"/>
                  </a:lnTo>
                  <a:lnTo>
                    <a:pt x="6" y="633"/>
                  </a:lnTo>
                  <a:lnTo>
                    <a:pt x="0" y="626"/>
                  </a:lnTo>
                  <a:lnTo>
                    <a:pt x="11" y="595"/>
                  </a:lnTo>
                  <a:lnTo>
                    <a:pt x="21" y="561"/>
                  </a:lnTo>
                  <a:lnTo>
                    <a:pt x="29" y="530"/>
                  </a:lnTo>
                  <a:lnTo>
                    <a:pt x="37" y="498"/>
                  </a:lnTo>
                  <a:lnTo>
                    <a:pt x="44" y="465"/>
                  </a:lnTo>
                  <a:lnTo>
                    <a:pt x="51" y="431"/>
                  </a:lnTo>
                  <a:lnTo>
                    <a:pt x="57" y="397"/>
                  </a:lnTo>
                  <a:lnTo>
                    <a:pt x="64" y="363"/>
                  </a:lnTo>
                  <a:lnTo>
                    <a:pt x="70" y="323"/>
                  </a:lnTo>
                  <a:lnTo>
                    <a:pt x="78" y="276"/>
                  </a:lnTo>
                  <a:lnTo>
                    <a:pt x="85" y="224"/>
                  </a:lnTo>
                  <a:lnTo>
                    <a:pt x="92" y="171"/>
                  </a:lnTo>
                  <a:lnTo>
                    <a:pt x="100" y="119"/>
                  </a:lnTo>
                  <a:lnTo>
                    <a:pt x="106" y="71"/>
                  </a:lnTo>
                  <a:lnTo>
                    <a:pt x="113" y="30"/>
                  </a:lnTo>
                  <a:lnTo>
                    <a:pt x="119" y="0"/>
                  </a:lnTo>
                  <a:lnTo>
                    <a:pt x="138" y="11"/>
                  </a:lnTo>
                  <a:lnTo>
                    <a:pt x="156" y="19"/>
                  </a:lnTo>
                  <a:lnTo>
                    <a:pt x="176" y="28"/>
                  </a:lnTo>
                  <a:lnTo>
                    <a:pt x="194" y="35"/>
                  </a:lnTo>
                  <a:lnTo>
                    <a:pt x="214" y="43"/>
                  </a:lnTo>
                  <a:lnTo>
                    <a:pt x="233" y="49"/>
                  </a:lnTo>
                  <a:lnTo>
                    <a:pt x="253" y="54"/>
                  </a:lnTo>
                  <a:lnTo>
                    <a:pt x="275" y="57"/>
                  </a:lnTo>
                  <a:close/>
                </a:path>
              </a:pathLst>
            </a:custGeom>
            <a:solidFill>
              <a:srgbClr val="FFFFFF"/>
            </a:solidFill>
            <a:ln w="9525">
              <a:noFill/>
              <a:round/>
              <a:headEnd/>
              <a:tailEnd/>
            </a:ln>
          </p:spPr>
          <p:txBody>
            <a:bodyPr/>
            <a:lstStyle/>
            <a:p>
              <a:endParaRPr lang="it-IT"/>
            </a:p>
          </p:txBody>
        </p:sp>
        <p:sp>
          <p:nvSpPr>
            <p:cNvPr id="63554" name="Freeform 64"/>
            <p:cNvSpPr>
              <a:spLocks/>
            </p:cNvSpPr>
            <p:nvPr/>
          </p:nvSpPr>
          <p:spPr bwMode="auto">
            <a:xfrm>
              <a:off x="1940" y="2162"/>
              <a:ext cx="86" cy="124"/>
            </a:xfrm>
            <a:custGeom>
              <a:avLst/>
              <a:gdLst>
                <a:gd name="T0" fmla="*/ 0 w 433"/>
                <a:gd name="T1" fmla="*/ 0 h 618"/>
                <a:gd name="T2" fmla="*/ 0 w 433"/>
                <a:gd name="T3" fmla="*/ 0 h 618"/>
                <a:gd name="T4" fmla="*/ 0 w 433"/>
                <a:gd name="T5" fmla="*/ 0 h 618"/>
                <a:gd name="T6" fmla="*/ 0 w 433"/>
                <a:gd name="T7" fmla="*/ 0 h 618"/>
                <a:gd name="T8" fmla="*/ 0 w 433"/>
                <a:gd name="T9" fmla="*/ 0 h 618"/>
                <a:gd name="T10" fmla="*/ 0 w 433"/>
                <a:gd name="T11" fmla="*/ 0 h 618"/>
                <a:gd name="T12" fmla="*/ 0 w 433"/>
                <a:gd name="T13" fmla="*/ 0 h 618"/>
                <a:gd name="T14" fmla="*/ 0 w 433"/>
                <a:gd name="T15" fmla="*/ 0 h 618"/>
                <a:gd name="T16" fmla="*/ 0 w 433"/>
                <a:gd name="T17" fmla="*/ 0 h 618"/>
                <a:gd name="T18" fmla="*/ 0 w 433"/>
                <a:gd name="T19" fmla="*/ 0 h 618"/>
                <a:gd name="T20" fmla="*/ 0 w 433"/>
                <a:gd name="T21" fmla="*/ 0 h 618"/>
                <a:gd name="T22" fmla="*/ 0 w 433"/>
                <a:gd name="T23" fmla="*/ 0 h 618"/>
                <a:gd name="T24" fmla="*/ 0 w 433"/>
                <a:gd name="T25" fmla="*/ 0 h 618"/>
                <a:gd name="T26" fmla="*/ 0 w 433"/>
                <a:gd name="T27" fmla="*/ 0 h 618"/>
                <a:gd name="T28" fmla="*/ 0 w 433"/>
                <a:gd name="T29" fmla="*/ 0 h 618"/>
                <a:gd name="T30" fmla="*/ 0 w 433"/>
                <a:gd name="T31" fmla="*/ 0 h 618"/>
                <a:gd name="T32" fmla="*/ 0 w 433"/>
                <a:gd name="T33" fmla="*/ 0 h 618"/>
                <a:gd name="T34" fmla="*/ 0 w 433"/>
                <a:gd name="T35" fmla="*/ 0 h 618"/>
                <a:gd name="T36" fmla="*/ 0 w 433"/>
                <a:gd name="T37" fmla="*/ 0 h 618"/>
                <a:gd name="T38" fmla="*/ 0 w 433"/>
                <a:gd name="T39" fmla="*/ 0 h 618"/>
                <a:gd name="T40" fmla="*/ 0 w 433"/>
                <a:gd name="T41" fmla="*/ 0 h 618"/>
                <a:gd name="T42" fmla="*/ 0 w 433"/>
                <a:gd name="T43" fmla="*/ 0 h 618"/>
                <a:gd name="T44" fmla="*/ 0 w 433"/>
                <a:gd name="T45" fmla="*/ 0 h 618"/>
                <a:gd name="T46" fmla="*/ 0 w 433"/>
                <a:gd name="T47" fmla="*/ 0 h 618"/>
                <a:gd name="T48" fmla="*/ 0 w 433"/>
                <a:gd name="T49" fmla="*/ 0 h 618"/>
                <a:gd name="T50" fmla="*/ 0 w 433"/>
                <a:gd name="T51" fmla="*/ 0 h 618"/>
                <a:gd name="T52" fmla="*/ 0 w 433"/>
                <a:gd name="T53" fmla="*/ 0 h 618"/>
                <a:gd name="T54" fmla="*/ 0 w 433"/>
                <a:gd name="T55" fmla="*/ 0 h 618"/>
                <a:gd name="T56" fmla="*/ 0 w 433"/>
                <a:gd name="T57" fmla="*/ 0 h 618"/>
                <a:gd name="T58" fmla="*/ 0 w 433"/>
                <a:gd name="T59" fmla="*/ 0 h 618"/>
                <a:gd name="T60" fmla="*/ 0 w 433"/>
                <a:gd name="T61" fmla="*/ 0 h 618"/>
                <a:gd name="T62" fmla="*/ 0 w 433"/>
                <a:gd name="T63" fmla="*/ 0 h 618"/>
                <a:gd name="T64" fmla="*/ 0 w 433"/>
                <a:gd name="T65" fmla="*/ 0 h 618"/>
                <a:gd name="T66" fmla="*/ 0 w 433"/>
                <a:gd name="T67" fmla="*/ 0 h 618"/>
                <a:gd name="T68" fmla="*/ 0 w 433"/>
                <a:gd name="T69" fmla="*/ 0 h 618"/>
                <a:gd name="T70" fmla="*/ 0 w 433"/>
                <a:gd name="T71" fmla="*/ 0 h 618"/>
                <a:gd name="T72" fmla="*/ 0 w 433"/>
                <a:gd name="T73" fmla="*/ 0 h 618"/>
                <a:gd name="T74" fmla="*/ 0 w 433"/>
                <a:gd name="T75" fmla="*/ 0 h 618"/>
                <a:gd name="T76" fmla="*/ 0 w 433"/>
                <a:gd name="T77" fmla="*/ 0 h 618"/>
                <a:gd name="T78" fmla="*/ 0 w 433"/>
                <a:gd name="T79" fmla="*/ 0 h 618"/>
                <a:gd name="T80" fmla="*/ 0 w 433"/>
                <a:gd name="T81" fmla="*/ 0 h 618"/>
                <a:gd name="T82" fmla="*/ 0 w 433"/>
                <a:gd name="T83" fmla="*/ 0 h 618"/>
                <a:gd name="T84" fmla="*/ 0 w 433"/>
                <a:gd name="T85" fmla="*/ 0 h 618"/>
                <a:gd name="T86" fmla="*/ 0 w 433"/>
                <a:gd name="T87" fmla="*/ 0 h 618"/>
                <a:gd name="T88" fmla="*/ 0 w 433"/>
                <a:gd name="T89" fmla="*/ 0 h 618"/>
                <a:gd name="T90" fmla="*/ 0 w 433"/>
                <a:gd name="T91" fmla="*/ 0 h 6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3"/>
                <a:gd name="T139" fmla="*/ 0 h 618"/>
                <a:gd name="T140" fmla="*/ 433 w 433"/>
                <a:gd name="T141" fmla="*/ 618 h 6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3" h="618">
                  <a:moveTo>
                    <a:pt x="253" y="7"/>
                  </a:moveTo>
                  <a:lnTo>
                    <a:pt x="259" y="39"/>
                  </a:lnTo>
                  <a:lnTo>
                    <a:pt x="265" y="69"/>
                  </a:lnTo>
                  <a:lnTo>
                    <a:pt x="270" y="100"/>
                  </a:lnTo>
                  <a:lnTo>
                    <a:pt x="276" y="131"/>
                  </a:lnTo>
                  <a:lnTo>
                    <a:pt x="281" y="160"/>
                  </a:lnTo>
                  <a:lnTo>
                    <a:pt x="288" y="191"/>
                  </a:lnTo>
                  <a:lnTo>
                    <a:pt x="294" y="220"/>
                  </a:lnTo>
                  <a:lnTo>
                    <a:pt x="303" y="251"/>
                  </a:lnTo>
                  <a:lnTo>
                    <a:pt x="308" y="265"/>
                  </a:lnTo>
                  <a:lnTo>
                    <a:pt x="314" y="278"/>
                  </a:lnTo>
                  <a:lnTo>
                    <a:pt x="322" y="294"/>
                  </a:lnTo>
                  <a:lnTo>
                    <a:pt x="331" y="310"/>
                  </a:lnTo>
                  <a:lnTo>
                    <a:pt x="338" y="327"/>
                  </a:lnTo>
                  <a:lnTo>
                    <a:pt x="346" y="344"/>
                  </a:lnTo>
                  <a:lnTo>
                    <a:pt x="351" y="361"/>
                  </a:lnTo>
                  <a:lnTo>
                    <a:pt x="353" y="379"/>
                  </a:lnTo>
                  <a:lnTo>
                    <a:pt x="357" y="393"/>
                  </a:lnTo>
                  <a:lnTo>
                    <a:pt x="363" y="415"/>
                  </a:lnTo>
                  <a:lnTo>
                    <a:pt x="371" y="444"/>
                  </a:lnTo>
                  <a:lnTo>
                    <a:pt x="381" y="474"/>
                  </a:lnTo>
                  <a:lnTo>
                    <a:pt x="392" y="509"/>
                  </a:lnTo>
                  <a:lnTo>
                    <a:pt x="405" y="543"/>
                  </a:lnTo>
                  <a:lnTo>
                    <a:pt x="418" y="577"/>
                  </a:lnTo>
                  <a:lnTo>
                    <a:pt x="433" y="608"/>
                  </a:lnTo>
                  <a:lnTo>
                    <a:pt x="420" y="613"/>
                  </a:lnTo>
                  <a:lnTo>
                    <a:pt x="403" y="617"/>
                  </a:lnTo>
                  <a:lnTo>
                    <a:pt x="381" y="618"/>
                  </a:lnTo>
                  <a:lnTo>
                    <a:pt x="357" y="617"/>
                  </a:lnTo>
                  <a:lnTo>
                    <a:pt x="332" y="615"/>
                  </a:lnTo>
                  <a:lnTo>
                    <a:pt x="308" y="613"/>
                  </a:lnTo>
                  <a:lnTo>
                    <a:pt x="286" y="609"/>
                  </a:lnTo>
                  <a:lnTo>
                    <a:pt x="266" y="606"/>
                  </a:lnTo>
                  <a:lnTo>
                    <a:pt x="248" y="580"/>
                  </a:lnTo>
                  <a:lnTo>
                    <a:pt x="228" y="552"/>
                  </a:lnTo>
                  <a:lnTo>
                    <a:pt x="206" y="522"/>
                  </a:lnTo>
                  <a:lnTo>
                    <a:pt x="184" y="490"/>
                  </a:lnTo>
                  <a:lnTo>
                    <a:pt x="162" y="458"/>
                  </a:lnTo>
                  <a:lnTo>
                    <a:pt x="140" y="426"/>
                  </a:lnTo>
                  <a:lnTo>
                    <a:pt x="118" y="396"/>
                  </a:lnTo>
                  <a:lnTo>
                    <a:pt x="97" y="365"/>
                  </a:lnTo>
                  <a:lnTo>
                    <a:pt x="76" y="336"/>
                  </a:lnTo>
                  <a:lnTo>
                    <a:pt x="58" y="307"/>
                  </a:lnTo>
                  <a:lnTo>
                    <a:pt x="41" y="283"/>
                  </a:lnTo>
                  <a:lnTo>
                    <a:pt x="27" y="261"/>
                  </a:lnTo>
                  <a:lnTo>
                    <a:pt x="15" y="242"/>
                  </a:lnTo>
                  <a:lnTo>
                    <a:pt x="6" y="228"/>
                  </a:lnTo>
                  <a:lnTo>
                    <a:pt x="1" y="218"/>
                  </a:lnTo>
                  <a:lnTo>
                    <a:pt x="0" y="213"/>
                  </a:lnTo>
                  <a:lnTo>
                    <a:pt x="14" y="198"/>
                  </a:lnTo>
                  <a:lnTo>
                    <a:pt x="34" y="228"/>
                  </a:lnTo>
                  <a:lnTo>
                    <a:pt x="59" y="262"/>
                  </a:lnTo>
                  <a:lnTo>
                    <a:pt x="86" y="299"/>
                  </a:lnTo>
                  <a:lnTo>
                    <a:pt x="113" y="337"/>
                  </a:lnTo>
                  <a:lnTo>
                    <a:pt x="137" y="371"/>
                  </a:lnTo>
                  <a:lnTo>
                    <a:pt x="158" y="401"/>
                  </a:lnTo>
                  <a:lnTo>
                    <a:pt x="174" y="422"/>
                  </a:lnTo>
                  <a:lnTo>
                    <a:pt x="183" y="433"/>
                  </a:lnTo>
                  <a:lnTo>
                    <a:pt x="190" y="434"/>
                  </a:lnTo>
                  <a:lnTo>
                    <a:pt x="197" y="435"/>
                  </a:lnTo>
                  <a:lnTo>
                    <a:pt x="205" y="436"/>
                  </a:lnTo>
                  <a:lnTo>
                    <a:pt x="211" y="436"/>
                  </a:lnTo>
                  <a:lnTo>
                    <a:pt x="218" y="437"/>
                  </a:lnTo>
                  <a:lnTo>
                    <a:pt x="224" y="437"/>
                  </a:lnTo>
                  <a:lnTo>
                    <a:pt x="232" y="436"/>
                  </a:lnTo>
                  <a:lnTo>
                    <a:pt x="238" y="434"/>
                  </a:lnTo>
                  <a:lnTo>
                    <a:pt x="226" y="420"/>
                  </a:lnTo>
                  <a:lnTo>
                    <a:pt x="212" y="403"/>
                  </a:lnTo>
                  <a:lnTo>
                    <a:pt x="196" y="383"/>
                  </a:lnTo>
                  <a:lnTo>
                    <a:pt x="182" y="363"/>
                  </a:lnTo>
                  <a:lnTo>
                    <a:pt x="164" y="339"/>
                  </a:lnTo>
                  <a:lnTo>
                    <a:pt x="148" y="316"/>
                  </a:lnTo>
                  <a:lnTo>
                    <a:pt x="131" y="293"/>
                  </a:lnTo>
                  <a:lnTo>
                    <a:pt x="115" y="268"/>
                  </a:lnTo>
                  <a:lnTo>
                    <a:pt x="101" y="246"/>
                  </a:lnTo>
                  <a:lnTo>
                    <a:pt x="86" y="224"/>
                  </a:lnTo>
                  <a:lnTo>
                    <a:pt x="72" y="203"/>
                  </a:lnTo>
                  <a:lnTo>
                    <a:pt x="60" y="186"/>
                  </a:lnTo>
                  <a:lnTo>
                    <a:pt x="50" y="170"/>
                  </a:lnTo>
                  <a:lnTo>
                    <a:pt x="42" y="159"/>
                  </a:lnTo>
                  <a:lnTo>
                    <a:pt x="37" y="150"/>
                  </a:lnTo>
                  <a:lnTo>
                    <a:pt x="33" y="147"/>
                  </a:lnTo>
                  <a:lnTo>
                    <a:pt x="39" y="132"/>
                  </a:lnTo>
                  <a:lnTo>
                    <a:pt x="44" y="122"/>
                  </a:lnTo>
                  <a:lnTo>
                    <a:pt x="50" y="114"/>
                  </a:lnTo>
                  <a:lnTo>
                    <a:pt x="59" y="100"/>
                  </a:lnTo>
                  <a:lnTo>
                    <a:pt x="63" y="103"/>
                  </a:lnTo>
                  <a:lnTo>
                    <a:pt x="68" y="109"/>
                  </a:lnTo>
                  <a:lnTo>
                    <a:pt x="75" y="117"/>
                  </a:lnTo>
                  <a:lnTo>
                    <a:pt x="83" y="130"/>
                  </a:lnTo>
                  <a:lnTo>
                    <a:pt x="95" y="143"/>
                  </a:lnTo>
                  <a:lnTo>
                    <a:pt x="107" y="158"/>
                  </a:lnTo>
                  <a:lnTo>
                    <a:pt x="119" y="175"/>
                  </a:lnTo>
                  <a:lnTo>
                    <a:pt x="134" y="192"/>
                  </a:lnTo>
                  <a:lnTo>
                    <a:pt x="150" y="212"/>
                  </a:lnTo>
                  <a:lnTo>
                    <a:pt x="167" y="230"/>
                  </a:lnTo>
                  <a:lnTo>
                    <a:pt x="184" y="250"/>
                  </a:lnTo>
                  <a:lnTo>
                    <a:pt x="202" y="269"/>
                  </a:lnTo>
                  <a:lnTo>
                    <a:pt x="222" y="288"/>
                  </a:lnTo>
                  <a:lnTo>
                    <a:pt x="242" y="305"/>
                  </a:lnTo>
                  <a:lnTo>
                    <a:pt x="261" y="322"/>
                  </a:lnTo>
                  <a:lnTo>
                    <a:pt x="282" y="337"/>
                  </a:lnTo>
                  <a:lnTo>
                    <a:pt x="289" y="342"/>
                  </a:lnTo>
                  <a:lnTo>
                    <a:pt x="299" y="343"/>
                  </a:lnTo>
                  <a:lnTo>
                    <a:pt x="308" y="343"/>
                  </a:lnTo>
                  <a:lnTo>
                    <a:pt x="316" y="342"/>
                  </a:lnTo>
                  <a:lnTo>
                    <a:pt x="314" y="337"/>
                  </a:lnTo>
                  <a:lnTo>
                    <a:pt x="310" y="332"/>
                  </a:lnTo>
                  <a:lnTo>
                    <a:pt x="304" y="328"/>
                  </a:lnTo>
                  <a:lnTo>
                    <a:pt x="298" y="325"/>
                  </a:lnTo>
                  <a:lnTo>
                    <a:pt x="292" y="322"/>
                  </a:lnTo>
                  <a:lnTo>
                    <a:pt x="284" y="318"/>
                  </a:lnTo>
                  <a:lnTo>
                    <a:pt x="278" y="315"/>
                  </a:lnTo>
                  <a:lnTo>
                    <a:pt x="273" y="311"/>
                  </a:lnTo>
                  <a:lnTo>
                    <a:pt x="256" y="294"/>
                  </a:lnTo>
                  <a:lnTo>
                    <a:pt x="233" y="271"/>
                  </a:lnTo>
                  <a:lnTo>
                    <a:pt x="207" y="244"/>
                  </a:lnTo>
                  <a:lnTo>
                    <a:pt x="180" y="214"/>
                  </a:lnTo>
                  <a:lnTo>
                    <a:pt x="155" y="185"/>
                  </a:lnTo>
                  <a:lnTo>
                    <a:pt x="131" y="158"/>
                  </a:lnTo>
                  <a:lnTo>
                    <a:pt x="113" y="136"/>
                  </a:lnTo>
                  <a:lnTo>
                    <a:pt x="103" y="120"/>
                  </a:lnTo>
                  <a:lnTo>
                    <a:pt x="96" y="110"/>
                  </a:lnTo>
                  <a:lnTo>
                    <a:pt x="88" y="99"/>
                  </a:lnTo>
                  <a:lnTo>
                    <a:pt x="80" y="89"/>
                  </a:lnTo>
                  <a:lnTo>
                    <a:pt x="69" y="81"/>
                  </a:lnTo>
                  <a:lnTo>
                    <a:pt x="72" y="72"/>
                  </a:lnTo>
                  <a:lnTo>
                    <a:pt x="79" y="63"/>
                  </a:lnTo>
                  <a:lnTo>
                    <a:pt x="85" y="55"/>
                  </a:lnTo>
                  <a:lnTo>
                    <a:pt x="88" y="44"/>
                  </a:lnTo>
                  <a:lnTo>
                    <a:pt x="108" y="40"/>
                  </a:lnTo>
                  <a:lnTo>
                    <a:pt x="128" y="35"/>
                  </a:lnTo>
                  <a:lnTo>
                    <a:pt x="146" y="30"/>
                  </a:lnTo>
                  <a:lnTo>
                    <a:pt x="166" y="25"/>
                  </a:lnTo>
                  <a:lnTo>
                    <a:pt x="184" y="19"/>
                  </a:lnTo>
                  <a:lnTo>
                    <a:pt x="204" y="13"/>
                  </a:lnTo>
                  <a:lnTo>
                    <a:pt x="222" y="7"/>
                  </a:lnTo>
                  <a:lnTo>
                    <a:pt x="239" y="0"/>
                  </a:lnTo>
                  <a:lnTo>
                    <a:pt x="253" y="7"/>
                  </a:lnTo>
                  <a:close/>
                </a:path>
              </a:pathLst>
            </a:custGeom>
            <a:solidFill>
              <a:srgbClr val="FFFFFF"/>
            </a:solidFill>
            <a:ln w="9525">
              <a:noFill/>
              <a:round/>
              <a:headEnd/>
              <a:tailEnd/>
            </a:ln>
          </p:spPr>
          <p:txBody>
            <a:bodyPr/>
            <a:lstStyle/>
            <a:p>
              <a:endParaRPr lang="it-IT"/>
            </a:p>
          </p:txBody>
        </p:sp>
        <p:sp>
          <p:nvSpPr>
            <p:cNvPr id="63555" name="Freeform 65"/>
            <p:cNvSpPr>
              <a:spLocks/>
            </p:cNvSpPr>
            <p:nvPr/>
          </p:nvSpPr>
          <p:spPr bwMode="auto">
            <a:xfrm>
              <a:off x="2037" y="2192"/>
              <a:ext cx="20" cy="16"/>
            </a:xfrm>
            <a:custGeom>
              <a:avLst/>
              <a:gdLst>
                <a:gd name="T0" fmla="*/ 0 w 100"/>
                <a:gd name="T1" fmla="*/ 0 h 76"/>
                <a:gd name="T2" fmla="*/ 0 w 100"/>
                <a:gd name="T3" fmla="*/ 0 h 76"/>
                <a:gd name="T4" fmla="*/ 0 w 100"/>
                <a:gd name="T5" fmla="*/ 0 h 76"/>
                <a:gd name="T6" fmla="*/ 0 w 100"/>
                <a:gd name="T7" fmla="*/ 0 h 76"/>
                <a:gd name="T8" fmla="*/ 0 w 100"/>
                <a:gd name="T9" fmla="*/ 0 h 76"/>
                <a:gd name="T10" fmla="*/ 0 w 100"/>
                <a:gd name="T11" fmla="*/ 0 h 76"/>
                <a:gd name="T12" fmla="*/ 0 w 100"/>
                <a:gd name="T13" fmla="*/ 0 h 76"/>
                <a:gd name="T14" fmla="*/ 0 w 100"/>
                <a:gd name="T15" fmla="*/ 0 h 76"/>
                <a:gd name="T16" fmla="*/ 0 w 100"/>
                <a:gd name="T17" fmla="*/ 0 h 76"/>
                <a:gd name="T18" fmla="*/ 0 w 100"/>
                <a:gd name="T19" fmla="*/ 0 h 76"/>
                <a:gd name="T20" fmla="*/ 0 w 100"/>
                <a:gd name="T21" fmla="*/ 0 h 76"/>
                <a:gd name="T22" fmla="*/ 0 w 100"/>
                <a:gd name="T23" fmla="*/ 0 h 76"/>
                <a:gd name="T24" fmla="*/ 0 w 100"/>
                <a:gd name="T25" fmla="*/ 0 h 76"/>
                <a:gd name="T26" fmla="*/ 0 w 100"/>
                <a:gd name="T27" fmla="*/ 0 h 76"/>
                <a:gd name="T28" fmla="*/ 0 w 100"/>
                <a:gd name="T29" fmla="*/ 0 h 76"/>
                <a:gd name="T30" fmla="*/ 0 w 100"/>
                <a:gd name="T31" fmla="*/ 0 h 76"/>
                <a:gd name="T32" fmla="*/ 0 w 100"/>
                <a:gd name="T33" fmla="*/ 0 h 76"/>
                <a:gd name="T34" fmla="*/ 0 w 100"/>
                <a:gd name="T35" fmla="*/ 0 h 76"/>
                <a:gd name="T36" fmla="*/ 0 w 100"/>
                <a:gd name="T37" fmla="*/ 0 h 76"/>
                <a:gd name="T38" fmla="*/ 0 w 100"/>
                <a:gd name="T39" fmla="*/ 0 h 76"/>
                <a:gd name="T40" fmla="*/ 0 w 100"/>
                <a:gd name="T41" fmla="*/ 0 h 76"/>
                <a:gd name="T42" fmla="*/ 0 w 100"/>
                <a:gd name="T43" fmla="*/ 0 h 76"/>
                <a:gd name="T44" fmla="*/ 0 w 100"/>
                <a:gd name="T45" fmla="*/ 0 h 76"/>
                <a:gd name="T46" fmla="*/ 0 w 100"/>
                <a:gd name="T47" fmla="*/ 0 h 76"/>
                <a:gd name="T48" fmla="*/ 0 w 100"/>
                <a:gd name="T49" fmla="*/ 0 h 76"/>
                <a:gd name="T50" fmla="*/ 0 w 100"/>
                <a:gd name="T51" fmla="*/ 0 h 76"/>
                <a:gd name="T52" fmla="*/ 0 w 100"/>
                <a:gd name="T53" fmla="*/ 0 h 76"/>
                <a:gd name="T54" fmla="*/ 0 w 100"/>
                <a:gd name="T55" fmla="*/ 0 h 76"/>
                <a:gd name="T56" fmla="*/ 0 w 100"/>
                <a:gd name="T57" fmla="*/ 0 h 76"/>
                <a:gd name="T58" fmla="*/ 0 w 100"/>
                <a:gd name="T59" fmla="*/ 0 h 76"/>
                <a:gd name="T60" fmla="*/ 0 w 100"/>
                <a:gd name="T61" fmla="*/ 0 h 76"/>
                <a:gd name="T62" fmla="*/ 0 w 100"/>
                <a:gd name="T63" fmla="*/ 0 h 76"/>
                <a:gd name="T64" fmla="*/ 0 w 100"/>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76"/>
                <a:gd name="T101" fmla="*/ 100 w 100"/>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76">
                  <a:moveTo>
                    <a:pt x="18" y="0"/>
                  </a:moveTo>
                  <a:lnTo>
                    <a:pt x="13" y="14"/>
                  </a:lnTo>
                  <a:lnTo>
                    <a:pt x="14" y="27"/>
                  </a:lnTo>
                  <a:lnTo>
                    <a:pt x="19" y="43"/>
                  </a:lnTo>
                  <a:lnTo>
                    <a:pt x="24" y="59"/>
                  </a:lnTo>
                  <a:lnTo>
                    <a:pt x="33" y="53"/>
                  </a:lnTo>
                  <a:lnTo>
                    <a:pt x="41" y="48"/>
                  </a:lnTo>
                  <a:lnTo>
                    <a:pt x="51" y="45"/>
                  </a:lnTo>
                  <a:lnTo>
                    <a:pt x="61" y="41"/>
                  </a:lnTo>
                  <a:lnTo>
                    <a:pt x="71" y="38"/>
                  </a:lnTo>
                  <a:lnTo>
                    <a:pt x="81" y="35"/>
                  </a:lnTo>
                  <a:lnTo>
                    <a:pt x="90" y="32"/>
                  </a:lnTo>
                  <a:lnTo>
                    <a:pt x="100" y="29"/>
                  </a:lnTo>
                  <a:lnTo>
                    <a:pt x="99" y="38"/>
                  </a:lnTo>
                  <a:lnTo>
                    <a:pt x="92" y="45"/>
                  </a:lnTo>
                  <a:lnTo>
                    <a:pt x="81" y="48"/>
                  </a:lnTo>
                  <a:lnTo>
                    <a:pt x="72" y="54"/>
                  </a:lnTo>
                  <a:lnTo>
                    <a:pt x="66" y="57"/>
                  </a:lnTo>
                  <a:lnTo>
                    <a:pt x="58" y="61"/>
                  </a:lnTo>
                  <a:lnTo>
                    <a:pt x="52" y="65"/>
                  </a:lnTo>
                  <a:lnTo>
                    <a:pt x="46" y="70"/>
                  </a:lnTo>
                  <a:lnTo>
                    <a:pt x="40" y="74"/>
                  </a:lnTo>
                  <a:lnTo>
                    <a:pt x="33" y="76"/>
                  </a:lnTo>
                  <a:lnTo>
                    <a:pt x="27" y="75"/>
                  </a:lnTo>
                  <a:lnTo>
                    <a:pt x="19" y="72"/>
                  </a:lnTo>
                  <a:lnTo>
                    <a:pt x="11" y="59"/>
                  </a:lnTo>
                  <a:lnTo>
                    <a:pt x="6" y="43"/>
                  </a:lnTo>
                  <a:lnTo>
                    <a:pt x="3" y="29"/>
                  </a:lnTo>
                  <a:lnTo>
                    <a:pt x="0" y="13"/>
                  </a:lnTo>
                  <a:lnTo>
                    <a:pt x="3" y="10"/>
                  </a:lnTo>
                  <a:lnTo>
                    <a:pt x="6" y="4"/>
                  </a:lnTo>
                  <a:lnTo>
                    <a:pt x="11" y="0"/>
                  </a:lnTo>
                  <a:lnTo>
                    <a:pt x="18" y="0"/>
                  </a:lnTo>
                  <a:close/>
                </a:path>
              </a:pathLst>
            </a:custGeom>
            <a:solidFill>
              <a:srgbClr val="000000"/>
            </a:solidFill>
            <a:ln w="9525">
              <a:noFill/>
              <a:round/>
              <a:headEnd/>
              <a:tailEnd/>
            </a:ln>
          </p:spPr>
          <p:txBody>
            <a:bodyPr/>
            <a:lstStyle/>
            <a:p>
              <a:endParaRPr lang="it-IT"/>
            </a:p>
          </p:txBody>
        </p:sp>
      </p:grpSp>
      <p:sp>
        <p:nvSpPr>
          <p:cNvPr id="63514" name="Segnaposto numero diapositiva 66"/>
          <p:cNvSpPr>
            <a:spLocks noGrp="1"/>
          </p:cNvSpPr>
          <p:nvPr>
            <p:ph type="sldNum" sz="quarter" idx="12"/>
          </p:nvPr>
        </p:nvSpPr>
        <p:spPr/>
        <p:txBody>
          <a:bodyPr/>
          <a:lstStyle/>
          <a:p>
            <a:pPr>
              <a:defRPr/>
            </a:pPr>
            <a:fld id="{8B227051-4372-47E3-8CBD-1950C57D6FE8}" type="slidenum">
              <a:rPr lang="it-IT" smtClean="0"/>
              <a:pPr>
                <a:defRPr/>
              </a:pPr>
              <a:t>61</a:t>
            </a:fld>
            <a:endParaRPr lang="it-IT"/>
          </a:p>
        </p:txBody>
      </p:sp>
      <p:sp>
        <p:nvSpPr>
          <p:cNvPr id="69" name="CasellaDiTesto 68"/>
          <p:cNvSpPr txBox="1"/>
          <p:nvPr/>
        </p:nvSpPr>
        <p:spPr>
          <a:xfrm>
            <a:off x="0" y="928670"/>
            <a:ext cx="1113638" cy="400110"/>
          </a:xfrm>
          <a:prstGeom prst="rect">
            <a:avLst/>
          </a:prstGeom>
          <a:noFill/>
        </p:spPr>
        <p:txBody>
          <a:bodyPr wrap="none" rtlCol="0">
            <a:spAutoFit/>
          </a:bodyPr>
          <a:lstStyle/>
          <a:p>
            <a:r>
              <a:rPr lang="it-IT" sz="2000" b="1" u="sng" dirty="0"/>
              <a:t>Livello 1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28D0759-D55B-5A35-728D-073562C9F089}"/>
              </a:ext>
            </a:extLst>
          </p:cNvPr>
          <p:cNvSpPr>
            <a:spLocks noGrp="1"/>
          </p:cNvSpPr>
          <p:nvPr>
            <p:ph type="sldNum" sz="quarter" idx="12"/>
          </p:nvPr>
        </p:nvSpPr>
        <p:spPr/>
        <p:txBody>
          <a:bodyPr/>
          <a:lstStyle/>
          <a:p>
            <a:fld id="{B7E81934-5002-3349-B1A2-011AEC875A2B}" type="slidenum">
              <a:rPr lang="it-IT" altLang="it-IT" smtClean="0"/>
              <a:pPr/>
              <a:t>62</a:t>
            </a:fld>
            <a:endParaRPr lang="it-IT" altLang="it-IT"/>
          </a:p>
        </p:txBody>
      </p:sp>
      <p:sp>
        <p:nvSpPr>
          <p:cNvPr id="3" name="CasellaDiTesto 2">
            <a:extLst>
              <a:ext uri="{FF2B5EF4-FFF2-40B4-BE49-F238E27FC236}">
                <a16:creationId xmlns:a16="http://schemas.microsoft.com/office/drawing/2014/main" id="{C002735F-1DC1-9EFB-46C4-72E21688E673}"/>
              </a:ext>
            </a:extLst>
          </p:cNvPr>
          <p:cNvSpPr txBox="1"/>
          <p:nvPr/>
        </p:nvSpPr>
        <p:spPr>
          <a:xfrm>
            <a:off x="1475657" y="2204864"/>
            <a:ext cx="6192688" cy="461665"/>
          </a:xfrm>
          <a:prstGeom prst="rect">
            <a:avLst/>
          </a:prstGeom>
          <a:noFill/>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ECONOMIA</a:t>
            </a:r>
            <a:r>
              <a:rPr lang="it-IT" sz="2400" dirty="0"/>
              <a:t> </a:t>
            </a:r>
            <a:r>
              <a:rPr lang="it-IT" sz="2400" b="1" dirty="0">
                <a:solidFill>
                  <a:srgbClr val="756F4B"/>
                </a:solidFill>
                <a:effectLst>
                  <a:outerShdw blurRad="38100" dist="38100" dir="2700000" algn="tl">
                    <a:srgbClr val="000000"/>
                  </a:outerShdw>
                </a:effectLst>
                <a:latin typeface="+mn-lt"/>
              </a:rPr>
              <a:t>CIRCOLARE</a:t>
            </a:r>
            <a:r>
              <a:rPr lang="it-IT" sz="2400" dirty="0"/>
              <a:t> </a:t>
            </a:r>
          </a:p>
        </p:txBody>
      </p:sp>
    </p:spTree>
    <p:extLst>
      <p:ext uri="{BB962C8B-B14F-4D97-AF65-F5344CB8AC3E}">
        <p14:creationId xmlns:p14="http://schemas.microsoft.com/office/powerpoint/2010/main" val="82517809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1FD0A723-D0C3-4101-B250-80A2F2EC9F42}" type="slidenum">
              <a:rPr lang="it-IT" smtClean="0"/>
              <a:pPr/>
              <a:t>63</a:t>
            </a:fld>
            <a:endParaRPr lang="it-IT" dirty="0"/>
          </a:p>
        </p:txBody>
      </p:sp>
      <p:sp>
        <p:nvSpPr>
          <p:cNvPr id="4" name="CasellaDiTesto 3"/>
          <p:cNvSpPr txBox="1"/>
          <p:nvPr/>
        </p:nvSpPr>
        <p:spPr>
          <a:xfrm>
            <a:off x="323528" y="188640"/>
            <a:ext cx="8496944"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Economia lineare</a:t>
            </a:r>
          </a:p>
        </p:txBody>
      </p:sp>
      <p:sp>
        <p:nvSpPr>
          <p:cNvPr id="7" name="Segnaposto piè di pagina 4"/>
          <p:cNvSpPr>
            <a:spLocks noGrp="1"/>
          </p:cNvSpPr>
          <p:nvPr>
            <p:ph type="ftr" sz="quarter" idx="11"/>
          </p:nvPr>
        </p:nvSpPr>
        <p:spPr>
          <a:xfrm>
            <a:off x="5543600" y="6453336"/>
            <a:ext cx="3600400" cy="404664"/>
          </a:xfrm>
        </p:spPr>
        <p:txBody>
          <a:bodyPr/>
          <a:lstStyle/>
          <a:p>
            <a:r>
              <a:rPr lang="it-IT" dirty="0">
                <a:solidFill>
                  <a:srgbClr val="00B050"/>
                </a:solidFill>
              </a:rPr>
              <a:t>Economia circolare</a:t>
            </a:r>
          </a:p>
        </p:txBody>
      </p:sp>
      <p:pic>
        <p:nvPicPr>
          <p:cNvPr id="13" name="Immagine 12">
            <a:extLst>
              <a:ext uri="{FF2B5EF4-FFF2-40B4-BE49-F238E27FC236}">
                <a16:creationId xmlns:a16="http://schemas.microsoft.com/office/drawing/2014/main" id="{CDA672A5-1590-3C44-AB65-41C6A161B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774687"/>
            <a:ext cx="7386484" cy="2232248"/>
          </a:xfrm>
          <a:prstGeom prst="rect">
            <a:avLst/>
          </a:prstGeom>
        </p:spPr>
      </p:pic>
    </p:spTree>
    <p:extLst>
      <p:ext uri="{BB962C8B-B14F-4D97-AF65-F5344CB8AC3E}">
        <p14:creationId xmlns:p14="http://schemas.microsoft.com/office/powerpoint/2010/main" val="413931167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4EAE6A6-7F49-2F4B-ABF2-DCD17B284312}"/>
              </a:ext>
            </a:extLst>
          </p:cNvPr>
          <p:cNvSpPr>
            <a:spLocks noGrp="1"/>
          </p:cNvSpPr>
          <p:nvPr>
            <p:ph type="sldNum" sz="quarter" idx="12"/>
          </p:nvPr>
        </p:nvSpPr>
        <p:spPr/>
        <p:txBody>
          <a:bodyPr/>
          <a:lstStyle/>
          <a:p>
            <a:fld id="{1FD0A723-D0C3-4101-B250-80A2F2EC9F42}" type="slidenum">
              <a:rPr lang="it-IT" smtClean="0"/>
              <a:pPr/>
              <a:t>64</a:t>
            </a:fld>
            <a:endParaRPr lang="it-IT" dirty="0"/>
          </a:p>
        </p:txBody>
      </p:sp>
      <p:pic>
        <p:nvPicPr>
          <p:cNvPr id="4" name="Immagine 3">
            <a:extLst>
              <a:ext uri="{FF2B5EF4-FFF2-40B4-BE49-F238E27FC236}">
                <a16:creationId xmlns:a16="http://schemas.microsoft.com/office/drawing/2014/main" id="{1605CDE7-B3D6-BE41-ADB7-83B416943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445" y="1988840"/>
            <a:ext cx="3816555" cy="3891717"/>
          </a:xfrm>
          <a:prstGeom prst="rect">
            <a:avLst/>
          </a:prstGeom>
        </p:spPr>
      </p:pic>
      <p:pic>
        <p:nvPicPr>
          <p:cNvPr id="5" name="Immagine 12">
            <a:extLst>
              <a:ext uri="{FF2B5EF4-FFF2-40B4-BE49-F238E27FC236}">
                <a16:creationId xmlns:a16="http://schemas.microsoft.com/office/drawing/2014/main" id="{BA873244-5F2E-354D-A4B7-1847DD0A39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18" y="2348880"/>
            <a:ext cx="5190927" cy="270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06153C69-AC89-C547-A638-D7941526D8C3}"/>
              </a:ext>
            </a:extLst>
          </p:cNvPr>
          <p:cNvSpPr txBox="1"/>
          <p:nvPr/>
        </p:nvSpPr>
        <p:spPr>
          <a:xfrm>
            <a:off x="584020" y="699943"/>
            <a:ext cx="8103591"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MATERIE PRIME &amp; RIFIUTI</a:t>
            </a:r>
          </a:p>
        </p:txBody>
      </p:sp>
      <p:sp>
        <p:nvSpPr>
          <p:cNvPr id="7" name="Segnaposto piè di pagina 4">
            <a:extLst>
              <a:ext uri="{FF2B5EF4-FFF2-40B4-BE49-F238E27FC236}">
                <a16:creationId xmlns:a16="http://schemas.microsoft.com/office/drawing/2014/main" id="{B96899F1-6EF8-C449-9A4B-822D9210C3AC}"/>
              </a:ext>
            </a:extLst>
          </p:cNvPr>
          <p:cNvSpPr>
            <a:spLocks noGrp="1"/>
          </p:cNvSpPr>
          <p:nvPr>
            <p:ph type="ftr" sz="quarter" idx="11"/>
          </p:nvPr>
        </p:nvSpPr>
        <p:spPr>
          <a:xfrm>
            <a:off x="5543600" y="6453336"/>
            <a:ext cx="3600400" cy="404664"/>
          </a:xfrm>
        </p:spPr>
        <p:txBody>
          <a:bodyPr/>
          <a:lstStyle/>
          <a:p>
            <a:r>
              <a:rPr lang="it-IT" dirty="0">
                <a:solidFill>
                  <a:srgbClr val="00B050"/>
                </a:solidFill>
              </a:rPr>
              <a:t>Materie prime &amp; rifiuti</a:t>
            </a:r>
          </a:p>
        </p:txBody>
      </p:sp>
    </p:spTree>
    <p:extLst>
      <p:ext uri="{BB962C8B-B14F-4D97-AF65-F5344CB8AC3E}">
        <p14:creationId xmlns:p14="http://schemas.microsoft.com/office/powerpoint/2010/main" val="251103828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1FD0A723-D0C3-4101-B250-80A2F2EC9F42}" type="slidenum">
              <a:rPr lang="it-IT" smtClean="0"/>
              <a:pPr/>
              <a:t>65</a:t>
            </a:fld>
            <a:endParaRPr lang="it-IT" dirty="0"/>
          </a:p>
        </p:txBody>
      </p:sp>
      <p:sp>
        <p:nvSpPr>
          <p:cNvPr id="3" name="CasellaDiTesto 2"/>
          <p:cNvSpPr txBox="1"/>
          <p:nvPr/>
        </p:nvSpPr>
        <p:spPr>
          <a:xfrm>
            <a:off x="5235708" y="2477659"/>
            <a:ext cx="3551451" cy="830997"/>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MATERIE PRIME &amp; RIFIUTI</a:t>
            </a:r>
          </a:p>
        </p:txBody>
      </p:sp>
      <p:sp>
        <p:nvSpPr>
          <p:cNvPr id="4" name="CasellaDiTesto 3"/>
          <p:cNvSpPr txBox="1"/>
          <p:nvPr/>
        </p:nvSpPr>
        <p:spPr>
          <a:xfrm>
            <a:off x="903287" y="2369025"/>
            <a:ext cx="8208912" cy="646331"/>
          </a:xfrm>
          <a:prstGeom prst="rect">
            <a:avLst/>
          </a:prstGeom>
          <a:noFill/>
        </p:spPr>
        <p:txBody>
          <a:bodyPr wrap="square" rtlCol="0">
            <a:spAutoFit/>
          </a:bodyPr>
          <a:lstStyle/>
          <a:p>
            <a:endParaRPr lang="it-IT" b="1" dirty="0">
              <a:solidFill>
                <a:srgbClr val="15AB1C"/>
              </a:solidFill>
              <a:effectLst>
                <a:outerShdw blurRad="38100" dist="38100" dir="2700000" algn="tl">
                  <a:srgbClr val="000000"/>
                </a:outerShdw>
              </a:effectLst>
            </a:endParaRPr>
          </a:p>
          <a:p>
            <a:endParaRPr lang="it-IT" b="1" dirty="0">
              <a:solidFill>
                <a:srgbClr val="15AB1C"/>
              </a:solidFill>
              <a:effectLst>
                <a:outerShdw blurRad="38100" dist="38100" dir="2700000" algn="tl">
                  <a:srgbClr val="000000"/>
                </a:outerShdw>
              </a:effectLst>
            </a:endParaRPr>
          </a:p>
        </p:txBody>
      </p:sp>
      <p:sp>
        <p:nvSpPr>
          <p:cNvPr id="5" name="Segnaposto piè di pagina 4"/>
          <p:cNvSpPr>
            <a:spLocks noGrp="1"/>
          </p:cNvSpPr>
          <p:nvPr>
            <p:ph type="ftr" sz="quarter" idx="11"/>
          </p:nvPr>
        </p:nvSpPr>
        <p:spPr>
          <a:xfrm>
            <a:off x="5148064" y="6523434"/>
            <a:ext cx="6564313" cy="361950"/>
          </a:xfrm>
        </p:spPr>
        <p:txBody>
          <a:bodyPr/>
          <a:lstStyle/>
          <a:p>
            <a:r>
              <a:rPr lang="it-IT" dirty="0">
                <a:solidFill>
                  <a:srgbClr val="00B050"/>
                </a:solidFill>
              </a:rPr>
              <a:t>Sommario</a:t>
            </a:r>
          </a:p>
        </p:txBody>
      </p:sp>
      <p:pic>
        <p:nvPicPr>
          <p:cNvPr id="6" name="Picture 2">
            <a:extLst>
              <a:ext uri="{FF2B5EF4-FFF2-40B4-BE49-F238E27FC236}">
                <a16:creationId xmlns:a16="http://schemas.microsoft.com/office/drawing/2014/main" id="{20D56605-1B70-D442-9130-E6AE0EDE2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2568" cy="335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magine 9">
            <a:extLst>
              <a:ext uri="{FF2B5EF4-FFF2-40B4-BE49-F238E27FC236}">
                <a16:creationId xmlns:a16="http://schemas.microsoft.com/office/drawing/2014/main" id="{DD273812-5327-2042-BCDF-66061D1A2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484" y="3876535"/>
            <a:ext cx="5223517" cy="3008849"/>
          </a:xfrm>
          <a:prstGeom prst="rect">
            <a:avLst/>
          </a:prstGeom>
        </p:spPr>
      </p:pic>
      <p:sp>
        <p:nvSpPr>
          <p:cNvPr id="7" name="CasellaDiTesto 6">
            <a:extLst>
              <a:ext uri="{FF2B5EF4-FFF2-40B4-BE49-F238E27FC236}">
                <a16:creationId xmlns:a16="http://schemas.microsoft.com/office/drawing/2014/main" id="{381E8CC4-3D26-C44E-ABA0-F1418B60995B}"/>
              </a:ext>
            </a:extLst>
          </p:cNvPr>
          <p:cNvSpPr txBox="1"/>
          <p:nvPr/>
        </p:nvSpPr>
        <p:spPr>
          <a:xfrm>
            <a:off x="359768" y="5196293"/>
            <a:ext cx="3451586" cy="338554"/>
          </a:xfrm>
          <a:prstGeom prst="rect">
            <a:avLst/>
          </a:prstGeom>
          <a:noFill/>
        </p:spPr>
        <p:txBody>
          <a:bodyPr wrap="none" rtlCol="0">
            <a:spAutoFit/>
          </a:bodyPr>
          <a:lstStyle/>
          <a:p>
            <a:r>
              <a:rPr lang="it-IT" sz="1600" b="1" dirty="0">
                <a:solidFill>
                  <a:srgbClr val="756F4B"/>
                </a:solidFill>
                <a:effectLst>
                  <a:outerShdw blurRad="38100" dist="38100" dir="2700000" algn="tl">
                    <a:srgbClr val="000000"/>
                  </a:outerShdw>
                </a:effectLst>
                <a:latin typeface="+mn-lt"/>
              </a:rPr>
              <a:t>2,1 miliardi di tonnellate per anno</a:t>
            </a:r>
          </a:p>
        </p:txBody>
      </p:sp>
    </p:spTree>
    <p:extLst>
      <p:ext uri="{BB962C8B-B14F-4D97-AF65-F5344CB8AC3E}">
        <p14:creationId xmlns:p14="http://schemas.microsoft.com/office/powerpoint/2010/main" val="1002654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1FD0A723-D0C3-4101-B250-80A2F2EC9F42}" type="slidenum">
              <a:rPr lang="it-IT" smtClean="0"/>
              <a:pPr/>
              <a:t>66</a:t>
            </a:fld>
            <a:endParaRPr lang="it-IT" dirty="0"/>
          </a:p>
        </p:txBody>
      </p:sp>
      <p:sp>
        <p:nvSpPr>
          <p:cNvPr id="4" name="CasellaDiTesto 3"/>
          <p:cNvSpPr txBox="1"/>
          <p:nvPr/>
        </p:nvSpPr>
        <p:spPr>
          <a:xfrm>
            <a:off x="323528" y="188640"/>
            <a:ext cx="8496944"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Economia circolare - </a:t>
            </a:r>
            <a:r>
              <a:rPr lang="it-IT" sz="2400" b="1" dirty="0" err="1">
                <a:solidFill>
                  <a:srgbClr val="756F4B"/>
                </a:solidFill>
                <a:effectLst>
                  <a:outerShdw blurRad="38100" dist="38100" dir="2700000" algn="tl">
                    <a:srgbClr val="000000"/>
                  </a:outerShdw>
                </a:effectLst>
                <a:latin typeface="+mn-lt"/>
              </a:rPr>
              <a:t>leakages</a:t>
            </a:r>
            <a:endParaRPr lang="it-IT" sz="2400" b="1" dirty="0">
              <a:solidFill>
                <a:srgbClr val="756F4B"/>
              </a:solidFill>
              <a:effectLst>
                <a:outerShdw blurRad="38100" dist="38100" dir="2700000" algn="tl">
                  <a:srgbClr val="000000"/>
                </a:outerShdw>
              </a:effectLst>
              <a:latin typeface="+mn-lt"/>
            </a:endParaRPr>
          </a:p>
        </p:txBody>
      </p:sp>
      <p:sp>
        <p:nvSpPr>
          <p:cNvPr id="7" name="Segnaposto piè di pagina 4"/>
          <p:cNvSpPr>
            <a:spLocks noGrp="1"/>
          </p:cNvSpPr>
          <p:nvPr>
            <p:ph type="ftr" sz="quarter" idx="11"/>
          </p:nvPr>
        </p:nvSpPr>
        <p:spPr>
          <a:xfrm>
            <a:off x="4992463" y="6496050"/>
            <a:ext cx="6564313" cy="361950"/>
          </a:xfrm>
        </p:spPr>
        <p:txBody>
          <a:bodyPr/>
          <a:lstStyle/>
          <a:p>
            <a:r>
              <a:rPr lang="it-IT" dirty="0">
                <a:solidFill>
                  <a:srgbClr val="00B050"/>
                </a:solidFill>
              </a:rPr>
              <a:t>Economia circolare</a:t>
            </a:r>
          </a:p>
        </p:txBody>
      </p:sp>
      <p:pic>
        <p:nvPicPr>
          <p:cNvPr id="6" name="Immagine 5">
            <a:extLst>
              <a:ext uri="{FF2B5EF4-FFF2-40B4-BE49-F238E27FC236}">
                <a16:creationId xmlns:a16="http://schemas.microsoft.com/office/drawing/2014/main" id="{2AF69610-EC6E-1947-8577-8BE74605D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50" y="831850"/>
            <a:ext cx="7099300" cy="5194300"/>
          </a:xfrm>
          <a:prstGeom prst="rect">
            <a:avLst/>
          </a:prstGeom>
        </p:spPr>
      </p:pic>
    </p:spTree>
    <p:extLst>
      <p:ext uri="{BB962C8B-B14F-4D97-AF65-F5344CB8AC3E}">
        <p14:creationId xmlns:p14="http://schemas.microsoft.com/office/powerpoint/2010/main" val="203885290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4EAE6A6-7F49-2F4B-ABF2-DCD17B284312}"/>
              </a:ext>
            </a:extLst>
          </p:cNvPr>
          <p:cNvSpPr>
            <a:spLocks noGrp="1"/>
          </p:cNvSpPr>
          <p:nvPr>
            <p:ph type="sldNum" sz="quarter" idx="12"/>
          </p:nvPr>
        </p:nvSpPr>
        <p:spPr/>
        <p:txBody>
          <a:bodyPr/>
          <a:lstStyle/>
          <a:p>
            <a:fld id="{1FD0A723-D0C3-4101-B250-80A2F2EC9F42}" type="slidenum">
              <a:rPr lang="it-IT" smtClean="0"/>
              <a:pPr/>
              <a:t>67</a:t>
            </a:fld>
            <a:endParaRPr lang="it-IT" dirty="0"/>
          </a:p>
        </p:txBody>
      </p:sp>
      <p:sp>
        <p:nvSpPr>
          <p:cNvPr id="3" name="Rettangolo 2">
            <a:extLst>
              <a:ext uri="{FF2B5EF4-FFF2-40B4-BE49-F238E27FC236}">
                <a16:creationId xmlns:a16="http://schemas.microsoft.com/office/drawing/2014/main" id="{8E425463-7B54-B249-83B6-41E84D2F6CCA}"/>
              </a:ext>
            </a:extLst>
          </p:cNvPr>
          <p:cNvSpPr/>
          <p:nvPr/>
        </p:nvSpPr>
        <p:spPr>
          <a:xfrm>
            <a:off x="402875" y="3789040"/>
            <a:ext cx="7482238" cy="1815882"/>
          </a:xfrm>
          <a:prstGeom prst="rect">
            <a:avLst/>
          </a:prstGeom>
        </p:spPr>
        <p:txBody>
          <a:bodyPr wrap="square">
            <a:spAutoFit/>
          </a:bodyPr>
          <a:lstStyle/>
          <a:p>
            <a:pPr algn="just"/>
            <a:endParaRPr lang="it-IT" dirty="0"/>
          </a:p>
          <a:p>
            <a:pPr algn="just"/>
            <a:r>
              <a:rPr lang="it-IT" sz="2400" b="1" dirty="0">
                <a:solidFill>
                  <a:srgbClr val="756F4B"/>
                </a:solidFill>
                <a:effectLst>
                  <a:outerShdw blurRad="38100" dist="38100" dir="2700000" algn="tl">
                    <a:srgbClr val="000000"/>
                  </a:outerShdw>
                </a:effectLst>
                <a:latin typeface="+mn-lt"/>
              </a:rPr>
              <a:t>Per ogni problema complesso, c'è sempre una soluzione semplice. Che è sbagliata.</a:t>
            </a:r>
          </a:p>
          <a:p>
            <a:r>
              <a:rPr lang="it-IT" sz="2800" dirty="0"/>
              <a:t> </a:t>
            </a:r>
          </a:p>
          <a:p>
            <a:endParaRPr lang="it-IT" dirty="0"/>
          </a:p>
        </p:txBody>
      </p:sp>
      <p:pic>
        <p:nvPicPr>
          <p:cNvPr id="5" name="Immagine 4">
            <a:extLst>
              <a:ext uri="{FF2B5EF4-FFF2-40B4-BE49-F238E27FC236}">
                <a16:creationId xmlns:a16="http://schemas.microsoft.com/office/drawing/2014/main" id="{4348C1D4-63D9-CC47-8D30-2B639D02D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560" y="29716"/>
            <a:ext cx="1909440" cy="3443252"/>
          </a:xfrm>
          <a:prstGeom prst="rect">
            <a:avLst/>
          </a:prstGeom>
        </p:spPr>
      </p:pic>
    </p:spTree>
    <p:extLst>
      <p:ext uri="{BB962C8B-B14F-4D97-AF65-F5344CB8AC3E}">
        <p14:creationId xmlns:p14="http://schemas.microsoft.com/office/powerpoint/2010/main" val="162008689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1FD0A723-D0C3-4101-B250-80A2F2EC9F42}" type="slidenum">
              <a:rPr lang="it-IT" smtClean="0"/>
              <a:pPr/>
              <a:t>68</a:t>
            </a:fld>
            <a:endParaRPr lang="it-IT" dirty="0"/>
          </a:p>
        </p:txBody>
      </p:sp>
      <p:sp>
        <p:nvSpPr>
          <p:cNvPr id="3" name="CasellaDiTesto 2"/>
          <p:cNvSpPr txBox="1"/>
          <p:nvPr/>
        </p:nvSpPr>
        <p:spPr>
          <a:xfrm>
            <a:off x="467544" y="404664"/>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GERARCHIA EUROPEA</a:t>
            </a:r>
          </a:p>
        </p:txBody>
      </p:sp>
      <p:sp>
        <p:nvSpPr>
          <p:cNvPr id="4" name="CasellaDiTesto 3"/>
          <p:cNvSpPr txBox="1"/>
          <p:nvPr/>
        </p:nvSpPr>
        <p:spPr>
          <a:xfrm>
            <a:off x="467544" y="1312307"/>
            <a:ext cx="8208912" cy="646331"/>
          </a:xfrm>
          <a:prstGeom prst="rect">
            <a:avLst/>
          </a:prstGeom>
          <a:noFill/>
        </p:spPr>
        <p:txBody>
          <a:bodyPr wrap="square" rtlCol="0">
            <a:spAutoFit/>
          </a:bodyPr>
          <a:lstStyle/>
          <a:p>
            <a:endParaRPr lang="it-IT" b="1" dirty="0">
              <a:solidFill>
                <a:srgbClr val="15AB1C"/>
              </a:solidFill>
              <a:effectLst>
                <a:outerShdw blurRad="38100" dist="38100" dir="2700000" algn="tl">
                  <a:srgbClr val="000000"/>
                </a:outerShdw>
              </a:effectLst>
            </a:endParaRPr>
          </a:p>
          <a:p>
            <a:endParaRPr lang="it-IT" b="1" dirty="0">
              <a:solidFill>
                <a:srgbClr val="15AB1C"/>
              </a:solidFill>
              <a:effectLst>
                <a:outerShdw blurRad="38100" dist="38100" dir="2700000" algn="tl">
                  <a:srgbClr val="000000"/>
                </a:outerShdw>
              </a:effectLst>
            </a:endParaRPr>
          </a:p>
        </p:txBody>
      </p:sp>
      <p:sp>
        <p:nvSpPr>
          <p:cNvPr id="5" name="Segnaposto piè di pagina 4"/>
          <p:cNvSpPr>
            <a:spLocks noGrp="1"/>
          </p:cNvSpPr>
          <p:nvPr>
            <p:ph type="ftr" sz="quarter" idx="11"/>
          </p:nvPr>
        </p:nvSpPr>
        <p:spPr>
          <a:xfrm>
            <a:off x="5148064" y="6523434"/>
            <a:ext cx="6564313" cy="361950"/>
          </a:xfrm>
        </p:spPr>
        <p:txBody>
          <a:bodyPr/>
          <a:lstStyle/>
          <a:p>
            <a:r>
              <a:rPr lang="it-IT" dirty="0">
                <a:solidFill>
                  <a:srgbClr val="00B050"/>
                </a:solidFill>
              </a:rPr>
              <a:t>Rifiuti </a:t>
            </a:r>
          </a:p>
        </p:txBody>
      </p:sp>
      <p:pic>
        <p:nvPicPr>
          <p:cNvPr id="8" name="Immagine 7">
            <a:extLst>
              <a:ext uri="{FF2B5EF4-FFF2-40B4-BE49-F238E27FC236}">
                <a16:creationId xmlns:a16="http://schemas.microsoft.com/office/drawing/2014/main" id="{DFB4B291-9C9D-6445-A039-351C8543E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58638"/>
            <a:ext cx="8626967" cy="3772519"/>
          </a:xfrm>
          <a:prstGeom prst="rect">
            <a:avLst/>
          </a:prstGeom>
        </p:spPr>
      </p:pic>
    </p:spTree>
    <p:extLst>
      <p:ext uri="{BB962C8B-B14F-4D97-AF65-F5344CB8AC3E}">
        <p14:creationId xmlns:p14="http://schemas.microsoft.com/office/powerpoint/2010/main" val="3117022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egnaposto numero diapositiva 6"/>
          <p:cNvSpPr>
            <a:spLocks noGrp="1"/>
          </p:cNvSpPr>
          <p:nvPr>
            <p:ph type="sldNum" sz="quarter" idx="12"/>
          </p:nvPr>
        </p:nvSpPr>
        <p:spPr/>
        <p:txBody>
          <a:bodyPr/>
          <a:lstStyle/>
          <a:p>
            <a:fld id="{00640CEB-CDF6-4BE1-B670-3B0B2C67B3A8}" type="slidenum">
              <a:rPr lang="it-IT"/>
              <a:pPr/>
              <a:t>69</a:t>
            </a:fld>
            <a:endParaRPr lang="it-IT" dirty="0"/>
          </a:p>
        </p:txBody>
      </p:sp>
      <p:sp>
        <p:nvSpPr>
          <p:cNvPr id="29698" name="Rectangle 2"/>
          <p:cNvSpPr>
            <a:spLocks noGrp="1" noChangeArrowheads="1"/>
          </p:cNvSpPr>
          <p:nvPr>
            <p:ph type="title"/>
          </p:nvPr>
        </p:nvSpPr>
        <p:spPr>
          <a:xfrm>
            <a:off x="234950" y="260648"/>
            <a:ext cx="8747125" cy="504057"/>
          </a:xfrm>
          <a:solidFill>
            <a:srgbClr val="33CC33"/>
          </a:solidFill>
          <a:ln w="38100" cap="flat">
            <a:solidFill>
              <a:srgbClr val="A7A075"/>
            </a:solidFill>
          </a:ln>
        </p:spPr>
        <p:txBody>
          <a:bodyPr/>
          <a:lstStyle/>
          <a:p>
            <a:r>
              <a:rPr lang="it-IT" sz="2400" b="1" kern="1200" dirty="0">
                <a:solidFill>
                  <a:srgbClr val="756F4B"/>
                </a:solidFill>
                <a:effectLst>
                  <a:outerShdw blurRad="38100" dist="38100" dir="2700000" algn="tl">
                    <a:srgbClr val="000000"/>
                  </a:outerShdw>
                </a:effectLst>
                <a:latin typeface="+mn-lt"/>
                <a:ea typeface="+mn-ea"/>
                <a:cs typeface="+mn-cs"/>
              </a:rPr>
              <a:t>Produzione pro capite di RU in Italia</a:t>
            </a:r>
          </a:p>
        </p:txBody>
      </p:sp>
      <p:sp>
        <p:nvSpPr>
          <p:cNvPr id="18" name="Segnaposto piè di pagina 4"/>
          <p:cNvSpPr>
            <a:spLocks noGrp="1"/>
          </p:cNvSpPr>
          <p:nvPr>
            <p:ph type="ftr" sz="quarter" idx="11"/>
          </p:nvPr>
        </p:nvSpPr>
        <p:spPr>
          <a:xfrm>
            <a:off x="3336279" y="6523434"/>
            <a:ext cx="6564313" cy="361950"/>
          </a:xfrm>
        </p:spPr>
        <p:txBody>
          <a:bodyPr/>
          <a:lstStyle/>
          <a:p>
            <a:r>
              <a:rPr lang="it-IT" dirty="0" err="1">
                <a:solidFill>
                  <a:srgbClr val="00B050"/>
                </a:solidFill>
              </a:rPr>
              <a:t>Rifiiuti</a:t>
            </a:r>
            <a:r>
              <a:rPr lang="it-IT" dirty="0">
                <a:solidFill>
                  <a:srgbClr val="00B050"/>
                </a:solidFill>
              </a:rPr>
              <a:t> urbani in Italia</a:t>
            </a:r>
          </a:p>
        </p:txBody>
      </p:sp>
      <p:pic>
        <p:nvPicPr>
          <p:cNvPr id="4" name="Immagine 3">
            <a:extLst>
              <a:ext uri="{FF2B5EF4-FFF2-40B4-BE49-F238E27FC236}">
                <a16:creationId xmlns:a16="http://schemas.microsoft.com/office/drawing/2014/main" id="{A8E13BBA-C100-9D48-AEED-0B3DC7654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80" y="864659"/>
            <a:ext cx="7619864" cy="5326957"/>
          </a:xfrm>
          <a:prstGeom prst="rect">
            <a:avLst/>
          </a:prstGeom>
        </p:spPr>
      </p:pic>
    </p:spTree>
    <p:extLst>
      <p:ext uri="{BB962C8B-B14F-4D97-AF65-F5344CB8AC3E}">
        <p14:creationId xmlns:p14="http://schemas.microsoft.com/office/powerpoint/2010/main" val="3663285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7621C8C3-6412-596C-28CF-82AFA4403363}"/>
              </a:ext>
            </a:extLst>
          </p:cNvPr>
          <p:cNvPicPr>
            <a:picLocks noMove="1" noResize="1"/>
          </p:cNvPicPr>
          <p:nvPr/>
        </p:nvPicPr>
        <p:blipFill>
          <a:blip r:embed="rId2"/>
          <a:srcRect l="3622"/>
          <a:stretch>
            <a:fillRect/>
          </a:stretch>
        </p:blipFill>
        <p:spPr>
          <a:xfrm>
            <a:off x="1" y="2859512"/>
            <a:ext cx="3027758" cy="3141238"/>
          </a:xfrm>
          <a:prstGeom prst="rect">
            <a:avLst/>
          </a:prstGeom>
          <a:noFill/>
          <a:ln cap="flat">
            <a:noFill/>
          </a:ln>
        </p:spPr>
      </p:pic>
      <p:pic>
        <p:nvPicPr>
          <p:cNvPr id="3" name="Picture 23">
            <a:extLst>
              <a:ext uri="{FF2B5EF4-FFF2-40B4-BE49-F238E27FC236}">
                <a16:creationId xmlns:a16="http://schemas.microsoft.com/office/drawing/2014/main" id="{099F2C40-745D-781E-FDB1-201AE08CA6A0}"/>
              </a:ext>
            </a:extLst>
          </p:cNvPr>
          <p:cNvPicPr>
            <a:picLocks noMove="1" noResize="1"/>
          </p:cNvPicPr>
          <p:nvPr/>
        </p:nvPicPr>
        <p:blipFill>
          <a:blip r:embed="rId3"/>
          <a:srcRect l="35689"/>
          <a:stretch>
            <a:fillRect/>
          </a:stretch>
        </p:blipFill>
        <p:spPr>
          <a:xfrm>
            <a:off x="1" y="3026510"/>
            <a:ext cx="1141808" cy="1774089"/>
          </a:xfrm>
          <a:prstGeom prst="rect">
            <a:avLst/>
          </a:prstGeom>
          <a:noFill/>
          <a:ln cap="flat">
            <a:noFill/>
          </a:ln>
        </p:spPr>
      </p:pic>
      <p:sp>
        <p:nvSpPr>
          <p:cNvPr id="4" name="Oval 25">
            <a:extLst>
              <a:ext uri="{FF2B5EF4-FFF2-40B4-BE49-F238E27FC236}">
                <a16:creationId xmlns:a16="http://schemas.microsoft.com/office/drawing/2014/main" id="{9E78C4F4-0B8A-C5A1-0D81-7F8FB17A2311}"/>
              </a:ext>
            </a:extLst>
          </p:cNvPr>
          <p:cNvSpPr>
            <a:spLocks noMove="1" noResize="1"/>
          </p:cNvSpPr>
          <p:nvPr/>
        </p:nvSpPr>
        <p:spPr>
          <a:xfrm>
            <a:off x="6456758" y="2114547"/>
            <a:ext cx="2114547" cy="211454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50B9C1">
                  <a:alpha val="7000"/>
                </a:srgbClr>
              </a:gs>
              <a:gs pos="100000">
                <a:srgbClr val="50B9C1">
                  <a:alpha val="6000"/>
                </a:srgbClr>
              </a:gs>
            </a:gsLst>
            <a:path path="circle">
              <a:fillToRect l="50000" t="50000" r="50000" b="50000"/>
            </a:path>
          </a:gradFill>
          <a:ln cap="flat">
            <a:noFill/>
            <a:prstDash val="solid"/>
          </a:ln>
        </p:spPr>
        <p:txBody>
          <a:bodyPr vert="horz" wrap="square" lIns="0" tIns="0" rIns="0" bIns="0" anchor="t" anchorCtr="0" compatLnSpc="1">
            <a:noAutofit/>
          </a:bodyPr>
          <a:lstStyle/>
          <a:p>
            <a:pPr defTabSz="685800" fontAlgn="auto" hangingPunct="1">
              <a:spcBef>
                <a:spcPts val="0"/>
              </a:spcBef>
              <a:spcAft>
                <a:spcPts val="0"/>
              </a:spcAft>
              <a:defRPr sz="1800" b="0" i="0" u="none" strike="noStrike" kern="0" cap="none" spc="0" baseline="0">
                <a:solidFill>
                  <a:srgbClr val="000000"/>
                </a:solidFill>
                <a:uFillTx/>
              </a:defRPr>
            </a:pPr>
            <a:endParaRPr lang="it-IT" sz="1350">
              <a:solidFill>
                <a:srgbClr val="000000"/>
              </a:solidFill>
              <a:latin typeface="Calibri"/>
            </a:endParaRPr>
          </a:p>
        </p:txBody>
      </p:sp>
      <p:pic>
        <p:nvPicPr>
          <p:cNvPr id="5" name="Picture 27">
            <a:extLst>
              <a:ext uri="{FF2B5EF4-FFF2-40B4-BE49-F238E27FC236}">
                <a16:creationId xmlns:a16="http://schemas.microsoft.com/office/drawing/2014/main" id="{94FFE9C6-D47E-4893-E301-38C3D00485AF}"/>
              </a:ext>
            </a:extLst>
          </p:cNvPr>
          <p:cNvPicPr>
            <a:picLocks noMove="1" noResize="1"/>
          </p:cNvPicPr>
          <p:nvPr/>
        </p:nvPicPr>
        <p:blipFill>
          <a:blip r:embed="rId4"/>
          <a:srcRect t="28870"/>
          <a:stretch>
            <a:fillRect/>
          </a:stretch>
        </p:blipFill>
        <p:spPr>
          <a:xfrm>
            <a:off x="5999557" y="857250"/>
            <a:ext cx="1202543" cy="856056"/>
          </a:xfrm>
          <a:prstGeom prst="rect">
            <a:avLst/>
          </a:prstGeom>
          <a:noFill/>
          <a:ln cap="flat">
            <a:noFill/>
          </a:ln>
        </p:spPr>
      </p:pic>
      <p:pic>
        <p:nvPicPr>
          <p:cNvPr id="6" name="Picture 29">
            <a:extLst>
              <a:ext uri="{FF2B5EF4-FFF2-40B4-BE49-F238E27FC236}">
                <a16:creationId xmlns:a16="http://schemas.microsoft.com/office/drawing/2014/main" id="{2DA4450B-A56E-6D98-D95D-9AA2E5663DC1}"/>
              </a:ext>
            </a:extLst>
          </p:cNvPr>
          <p:cNvPicPr>
            <a:picLocks noMove="1" noResize="1"/>
          </p:cNvPicPr>
          <p:nvPr/>
        </p:nvPicPr>
        <p:blipFill>
          <a:blip r:embed="rId5"/>
          <a:srcRect b="23393"/>
          <a:stretch>
            <a:fillRect/>
          </a:stretch>
        </p:blipFill>
        <p:spPr>
          <a:xfrm>
            <a:off x="6454407" y="5429252"/>
            <a:ext cx="745300" cy="571497"/>
          </a:xfrm>
          <a:prstGeom prst="rect">
            <a:avLst/>
          </a:prstGeom>
          <a:noFill/>
          <a:ln cap="flat">
            <a:noFill/>
          </a:ln>
        </p:spPr>
      </p:pic>
      <p:sp>
        <p:nvSpPr>
          <p:cNvPr id="7" name="Rectangle 31">
            <a:extLst>
              <a:ext uri="{FF2B5EF4-FFF2-40B4-BE49-F238E27FC236}">
                <a16:creationId xmlns:a16="http://schemas.microsoft.com/office/drawing/2014/main" id="{65460366-F334-6FB3-1345-0003F173C867}"/>
              </a:ext>
            </a:extLst>
          </p:cNvPr>
          <p:cNvSpPr>
            <a:spLocks noMove="1" noResize="1"/>
          </p:cNvSpPr>
          <p:nvPr/>
        </p:nvSpPr>
        <p:spPr>
          <a:xfrm>
            <a:off x="7828358" y="857250"/>
            <a:ext cx="514350" cy="857250"/>
          </a:xfrm>
          <a:prstGeom prst="rect">
            <a:avLst/>
          </a:prstGeom>
          <a:solidFill>
            <a:srgbClr val="B01513"/>
          </a:solidFill>
          <a:ln cap="flat">
            <a:noFill/>
            <a:prstDash val="solid"/>
          </a:ln>
          <a:effectLst>
            <a:outerShdw dist="25402" dir="5400000" algn="tl">
              <a:srgbClr val="000000">
                <a:alpha val="45000"/>
              </a:srgbClr>
            </a:outerShdw>
          </a:effectLst>
        </p:spPr>
        <p:txBody>
          <a:bodyPr vert="horz" wrap="square" lIns="0" tIns="0" rIns="0" bIns="0" anchor="t" anchorCtr="0" compatLnSpc="1">
            <a:noAutofit/>
          </a:bodyPr>
          <a:lstStyle/>
          <a:p>
            <a:pPr defTabSz="685800" fontAlgn="auto" hangingPunct="1">
              <a:spcBef>
                <a:spcPts val="0"/>
              </a:spcBef>
              <a:spcAft>
                <a:spcPts val="0"/>
              </a:spcAft>
              <a:defRPr sz="1800" b="0" i="0" u="none" strike="noStrike" kern="0" cap="none" spc="0" baseline="0">
                <a:solidFill>
                  <a:srgbClr val="000000"/>
                </a:solidFill>
                <a:uFillTx/>
              </a:defRPr>
            </a:pPr>
            <a:endParaRPr lang="it-IT" sz="1350">
              <a:solidFill>
                <a:srgbClr val="000000"/>
              </a:solidFill>
              <a:latin typeface="Calibri"/>
            </a:endParaRPr>
          </a:p>
        </p:txBody>
      </p:sp>
      <p:pic>
        <p:nvPicPr>
          <p:cNvPr id="13" name="Segnaposto contenuto 12">
            <a:extLst>
              <a:ext uri="{FF2B5EF4-FFF2-40B4-BE49-F238E27FC236}">
                <a16:creationId xmlns:a16="http://schemas.microsoft.com/office/drawing/2014/main" id="{495B27FF-0EC8-9318-469A-DF0C3E749CD0}"/>
              </a:ext>
            </a:extLst>
          </p:cNvPr>
          <p:cNvPicPr>
            <a:picLocks noGrp="1" noChangeAspect="1"/>
          </p:cNvPicPr>
          <p:nvPr>
            <p:ph idx="1"/>
          </p:nvPr>
        </p:nvPicPr>
        <p:blipFill>
          <a:blip r:embed="rId6"/>
          <a:stretch>
            <a:fillRect/>
          </a:stretch>
        </p:blipFill>
        <p:spPr>
          <a:xfrm>
            <a:off x="808299" y="2114547"/>
            <a:ext cx="4288091" cy="3263504"/>
          </a:xfrm>
        </p:spPr>
      </p:pic>
      <p:sp>
        <p:nvSpPr>
          <p:cNvPr id="17" name="CasellaDiTesto 16">
            <a:extLst>
              <a:ext uri="{FF2B5EF4-FFF2-40B4-BE49-F238E27FC236}">
                <a16:creationId xmlns:a16="http://schemas.microsoft.com/office/drawing/2014/main" id="{7D2E242E-489B-451A-280E-4BC125515703}"/>
              </a:ext>
            </a:extLst>
          </p:cNvPr>
          <p:cNvSpPr txBox="1"/>
          <p:nvPr/>
        </p:nvSpPr>
        <p:spPr>
          <a:xfrm>
            <a:off x="5420738" y="2610654"/>
            <a:ext cx="3261198" cy="3416320"/>
          </a:xfrm>
          <a:prstGeom prst="rect">
            <a:avLst/>
          </a:prstGeom>
          <a:noFill/>
        </p:spPr>
        <p:txBody>
          <a:bodyPr wrap="square">
            <a:spAutoFit/>
          </a:bodyPr>
          <a:lstStyle/>
          <a:p>
            <a:r>
              <a:rPr lang="en-US" dirty="0" err="1"/>
              <a:t>Diagramma</a:t>
            </a:r>
            <a:r>
              <a:rPr lang="en-US" dirty="0"/>
              <a:t> </a:t>
            </a:r>
            <a:r>
              <a:rPr lang="en-US" dirty="0" err="1"/>
              <a:t>Sviluppo</a:t>
            </a:r>
            <a:r>
              <a:rPr lang="en-US" dirty="0"/>
              <a:t> – </a:t>
            </a:r>
            <a:r>
              <a:rPr lang="en-US" dirty="0" err="1"/>
              <a:t>Ambiente</a:t>
            </a:r>
            <a:endParaRPr lang="en-US" dirty="0"/>
          </a:p>
          <a:p>
            <a:pPr algn="just"/>
            <a:br>
              <a:rPr lang="en-US" sz="4050" dirty="0"/>
            </a:br>
            <a:r>
              <a:rPr lang="it-IT" sz="1350" dirty="0">
                <a:latin typeface="Calibri" panose="020F0502020204030204" pitchFamily="34" charset="0"/>
                <a:cs typeface="Times New Roman" panose="02020603050405020304" pitchFamily="18" charset="0"/>
              </a:rPr>
              <a:t>linea A</a:t>
            </a:r>
            <a:r>
              <a:rPr lang="it-IT" sz="1350" dirty="0">
                <a:latin typeface="Calibri" panose="020F0502020204030204" pitchFamily="34" charset="0"/>
                <a:ea typeface="Calibri" panose="020F0502020204030204" pitchFamily="34" charset="0"/>
                <a:cs typeface="Times New Roman" panose="02020603050405020304" pitchFamily="18" charset="0"/>
              </a:rPr>
              <a:t> 	si può aumentare lo sviluppo, senza intaccare l’ambiente (ad esempio facendo affidamento sulle energie rinnovabili);</a:t>
            </a:r>
          </a:p>
          <a:p>
            <a:pPr algn="just"/>
            <a:br>
              <a:rPr lang="it-IT" sz="1350" dirty="0">
                <a:latin typeface="Calibri" panose="020F0502020204030204" pitchFamily="34" charset="0"/>
                <a:ea typeface="Calibri" panose="020F0502020204030204" pitchFamily="34" charset="0"/>
                <a:cs typeface="Times New Roman" panose="02020603050405020304" pitchFamily="18" charset="0"/>
              </a:rPr>
            </a:br>
            <a:r>
              <a:rPr lang="it-IT" sz="1350" dirty="0">
                <a:latin typeface="Calibri" panose="020F0502020204030204" pitchFamily="34" charset="0"/>
                <a:ea typeface="Calibri" panose="020F0502020204030204" pitchFamily="34" charset="0"/>
                <a:cs typeface="Times New Roman" panose="02020603050405020304" pitchFamily="18" charset="0"/>
              </a:rPr>
              <a:t>Linea C 	si può migliorare il pianeta Terra mantenendo costante lo sviluppo (es. piantare nuovi alberi);</a:t>
            </a:r>
          </a:p>
          <a:p>
            <a:pPr algn="just"/>
            <a:br>
              <a:rPr lang="it-IT" sz="1350" dirty="0">
                <a:latin typeface="Calibri" panose="020F0502020204030204" pitchFamily="34" charset="0"/>
                <a:ea typeface="Calibri" panose="020F0502020204030204" pitchFamily="34" charset="0"/>
                <a:cs typeface="Times New Roman" panose="02020603050405020304" pitchFamily="18" charset="0"/>
              </a:rPr>
            </a:br>
            <a:r>
              <a:rPr lang="it-IT" sz="1350" dirty="0">
                <a:latin typeface="Calibri" panose="020F0502020204030204" pitchFamily="34" charset="0"/>
                <a:ea typeface="Calibri" panose="020F0502020204030204" pitchFamily="34" charset="0"/>
                <a:cs typeface="Times New Roman" panose="02020603050405020304" pitchFamily="18" charset="0"/>
              </a:rPr>
              <a:t> Linea B 	attuare dei sistemi misti</a:t>
            </a:r>
            <a:r>
              <a:rPr lang="it-IT" dirty="0"/>
              <a:t> </a:t>
            </a:r>
          </a:p>
        </p:txBody>
      </p:sp>
      <p:sp>
        <p:nvSpPr>
          <p:cNvPr id="8" name="Titolo 7">
            <a:extLst>
              <a:ext uri="{FF2B5EF4-FFF2-40B4-BE49-F238E27FC236}">
                <a16:creationId xmlns:a16="http://schemas.microsoft.com/office/drawing/2014/main" id="{21D5FB3C-A19D-9183-5D3D-73A687C38E03}"/>
              </a:ext>
            </a:extLst>
          </p:cNvPr>
          <p:cNvSpPr>
            <a:spLocks noGrp="1"/>
          </p:cNvSpPr>
          <p:nvPr>
            <p:ph type="title"/>
          </p:nvPr>
        </p:nvSpPr>
        <p:spPr>
          <a:xfrm>
            <a:off x="3081048" y="1478139"/>
            <a:ext cx="2981907" cy="300082"/>
          </a:xfrm>
          <a:prstGeom prst="rect">
            <a:avLst/>
          </a:prstGeom>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it-IT" altLang="it-IT" sz="1350" dirty="0">
                <a:solidFill>
                  <a:schemeClr val="hlink"/>
                </a:solidFill>
                <a:effectLst>
                  <a:outerShdw blurRad="38100" dist="38100" dir="2700000" algn="tl">
                    <a:srgbClr val="C0C0C0"/>
                  </a:outerShdw>
                </a:effectLst>
              </a:rPr>
              <a:t>SOSTENIBILITÀ AMBIENTALE </a:t>
            </a:r>
            <a:r>
              <a:rPr lang="it-IT" altLang="it-IT" sz="1200" dirty="0">
                <a:solidFill>
                  <a:srgbClr val="009999"/>
                </a:solidFill>
                <a:effectLst>
                  <a:outerShdw blurRad="38100" dist="38100" dir="2700000" algn="tl">
                    <a:srgbClr val="C0C0C0"/>
                  </a:outerShdw>
                </a:effectLst>
              </a:rPr>
              <a:t>(4/5)</a:t>
            </a:r>
            <a:endParaRPr lang="it-IT" altLang="it-IT" sz="1350" dirty="0">
              <a:solidFill>
                <a:schemeClr val="hlink"/>
              </a:solidFill>
              <a:effectLst>
                <a:outerShdw blurRad="38100" dist="38100" dir="2700000" algn="tl">
                  <a:srgbClr val="C0C0C0"/>
                </a:outerShdw>
              </a:effectLst>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egnaposto numero diapositiva 6"/>
          <p:cNvSpPr>
            <a:spLocks noGrp="1"/>
          </p:cNvSpPr>
          <p:nvPr>
            <p:ph type="sldNum" sz="quarter" idx="12"/>
          </p:nvPr>
        </p:nvSpPr>
        <p:spPr/>
        <p:txBody>
          <a:bodyPr/>
          <a:lstStyle/>
          <a:p>
            <a:fld id="{00640CEB-CDF6-4BE1-B670-3B0B2C67B3A8}" type="slidenum">
              <a:rPr lang="it-IT"/>
              <a:pPr/>
              <a:t>70</a:t>
            </a:fld>
            <a:endParaRPr lang="it-IT" dirty="0"/>
          </a:p>
        </p:txBody>
      </p:sp>
      <p:sp>
        <p:nvSpPr>
          <p:cNvPr id="29698" name="Rectangle 2"/>
          <p:cNvSpPr>
            <a:spLocks noGrp="1" noChangeArrowheads="1"/>
          </p:cNvSpPr>
          <p:nvPr>
            <p:ph type="title"/>
          </p:nvPr>
        </p:nvSpPr>
        <p:spPr>
          <a:xfrm>
            <a:off x="234950" y="260648"/>
            <a:ext cx="8747125" cy="504057"/>
          </a:xfrm>
          <a:solidFill>
            <a:srgbClr val="33CC33"/>
          </a:solidFill>
          <a:ln w="38100" cap="flat">
            <a:solidFill>
              <a:srgbClr val="A7A075"/>
            </a:solidFill>
          </a:ln>
        </p:spPr>
        <p:txBody>
          <a:bodyPr/>
          <a:lstStyle/>
          <a:p>
            <a:r>
              <a:rPr lang="it-IT" sz="2400" b="1" kern="1200" dirty="0">
                <a:solidFill>
                  <a:srgbClr val="756F4B"/>
                </a:solidFill>
                <a:effectLst>
                  <a:outerShdw blurRad="38100" dist="38100" dir="2700000" algn="tl">
                    <a:srgbClr val="000000"/>
                  </a:outerShdw>
                </a:effectLst>
                <a:latin typeface="+mn-lt"/>
                <a:ea typeface="+mn-ea"/>
                <a:cs typeface="+mn-cs"/>
              </a:rPr>
              <a:t>Produzione di RU e indicatori ambientali in Italia</a:t>
            </a:r>
          </a:p>
        </p:txBody>
      </p:sp>
      <p:sp>
        <p:nvSpPr>
          <p:cNvPr id="18" name="Segnaposto piè di pagina 4"/>
          <p:cNvSpPr>
            <a:spLocks noGrp="1"/>
          </p:cNvSpPr>
          <p:nvPr>
            <p:ph type="ftr" sz="quarter" idx="11"/>
          </p:nvPr>
        </p:nvSpPr>
        <p:spPr>
          <a:xfrm>
            <a:off x="3336279" y="6523434"/>
            <a:ext cx="6564313" cy="361950"/>
          </a:xfrm>
        </p:spPr>
        <p:txBody>
          <a:bodyPr/>
          <a:lstStyle/>
          <a:p>
            <a:r>
              <a:rPr lang="it-IT" dirty="0" err="1">
                <a:solidFill>
                  <a:srgbClr val="00B050"/>
                </a:solidFill>
              </a:rPr>
              <a:t>Rifiiuti</a:t>
            </a:r>
            <a:r>
              <a:rPr lang="it-IT" dirty="0">
                <a:solidFill>
                  <a:srgbClr val="00B050"/>
                </a:solidFill>
              </a:rPr>
              <a:t> urbani in Italia</a:t>
            </a:r>
          </a:p>
        </p:txBody>
      </p:sp>
      <p:pic>
        <p:nvPicPr>
          <p:cNvPr id="3" name="Immagine 2">
            <a:extLst>
              <a:ext uri="{FF2B5EF4-FFF2-40B4-BE49-F238E27FC236}">
                <a16:creationId xmlns:a16="http://schemas.microsoft.com/office/drawing/2014/main" id="{F93D6EB3-F358-C543-AC3A-91260EC20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836712"/>
            <a:ext cx="7293694" cy="5373720"/>
          </a:xfrm>
          <a:prstGeom prst="rect">
            <a:avLst/>
          </a:prstGeom>
        </p:spPr>
      </p:pic>
    </p:spTree>
    <p:extLst>
      <p:ext uri="{BB962C8B-B14F-4D97-AF65-F5344CB8AC3E}">
        <p14:creationId xmlns:p14="http://schemas.microsoft.com/office/powerpoint/2010/main" val="302512467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1FD0A723-D0C3-4101-B250-80A2F2EC9F42}" type="slidenum">
              <a:rPr lang="it-IT" smtClean="0"/>
              <a:pPr/>
              <a:t>71</a:t>
            </a:fld>
            <a:endParaRPr lang="it-IT" dirty="0"/>
          </a:p>
        </p:txBody>
      </p:sp>
      <p:sp>
        <p:nvSpPr>
          <p:cNvPr id="3" name="CasellaDiTesto 2"/>
          <p:cNvSpPr txBox="1"/>
          <p:nvPr/>
        </p:nvSpPr>
        <p:spPr>
          <a:xfrm>
            <a:off x="468316" y="2780928"/>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RIFIUTO - SOTTOPRODOTTO - END OF WASTE </a:t>
            </a:r>
          </a:p>
        </p:txBody>
      </p:sp>
      <p:sp>
        <p:nvSpPr>
          <p:cNvPr id="5" name="Segnaposto piè di pagina 4"/>
          <p:cNvSpPr>
            <a:spLocks noGrp="1"/>
          </p:cNvSpPr>
          <p:nvPr>
            <p:ph type="ftr" sz="quarter" idx="11"/>
          </p:nvPr>
        </p:nvSpPr>
        <p:spPr>
          <a:xfrm>
            <a:off x="4139952" y="6359525"/>
            <a:ext cx="6564313" cy="361950"/>
          </a:xfrm>
        </p:spPr>
        <p:txBody>
          <a:bodyPr/>
          <a:lstStyle/>
          <a:p>
            <a:r>
              <a:rPr lang="it-IT" dirty="0">
                <a:solidFill>
                  <a:srgbClr val="00B050"/>
                </a:solidFill>
              </a:rPr>
              <a:t>Normativa </a:t>
            </a:r>
          </a:p>
        </p:txBody>
      </p:sp>
    </p:spTree>
    <p:extLst>
      <p:ext uri="{BB962C8B-B14F-4D97-AF65-F5344CB8AC3E}">
        <p14:creationId xmlns:p14="http://schemas.microsoft.com/office/powerpoint/2010/main" val="70028497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9640524-29F6-B64A-9571-4E9402D44D9D}"/>
              </a:ext>
            </a:extLst>
          </p:cNvPr>
          <p:cNvSpPr>
            <a:spLocks noGrp="1"/>
          </p:cNvSpPr>
          <p:nvPr>
            <p:ph type="sldNum" sz="quarter" idx="12"/>
          </p:nvPr>
        </p:nvSpPr>
        <p:spPr/>
        <p:txBody>
          <a:bodyPr/>
          <a:lstStyle/>
          <a:p>
            <a:fld id="{1FD0A723-D0C3-4101-B250-80A2F2EC9F42}" type="slidenum">
              <a:rPr lang="it-IT" smtClean="0"/>
              <a:pPr/>
              <a:t>72</a:t>
            </a:fld>
            <a:endParaRPr lang="it-IT" dirty="0"/>
          </a:p>
        </p:txBody>
      </p:sp>
      <p:sp>
        <p:nvSpPr>
          <p:cNvPr id="3" name="Rettangolo 2">
            <a:extLst>
              <a:ext uri="{FF2B5EF4-FFF2-40B4-BE49-F238E27FC236}">
                <a16:creationId xmlns:a16="http://schemas.microsoft.com/office/drawing/2014/main" id="{267BF53F-BF60-F14B-B54D-71286374F1AD}"/>
              </a:ext>
            </a:extLst>
          </p:cNvPr>
          <p:cNvSpPr/>
          <p:nvPr/>
        </p:nvSpPr>
        <p:spPr>
          <a:xfrm>
            <a:off x="495029" y="1837365"/>
            <a:ext cx="8153942" cy="923330"/>
          </a:xfrm>
          <a:prstGeom prst="rect">
            <a:avLst/>
          </a:prstGeom>
        </p:spPr>
        <p:txBody>
          <a:bodyPr wrap="square">
            <a:spAutoFit/>
          </a:bodyPr>
          <a:lstStyle/>
          <a:p>
            <a:pPr algn="just"/>
            <a:r>
              <a:rPr lang="it-IT" dirty="0">
                <a:solidFill>
                  <a:srgbClr val="211E1E"/>
                </a:solidFill>
                <a:latin typeface="Frutiger"/>
              </a:rPr>
              <a:t>A livello normativo, la definizione di “rifiuto” è descritta nell’articolo 183, comma 1, lettera a) del D.lgs. 152/06: “</a:t>
            </a:r>
            <a:r>
              <a:rPr lang="it-IT" i="1" dirty="0">
                <a:solidFill>
                  <a:srgbClr val="211E1E"/>
                </a:solidFill>
                <a:latin typeface="Frutiger"/>
              </a:rPr>
              <a:t>qualsiasi sostanza od oggetto di cui il detentore si disfi o abbia l’intenzione o abbia l’obbligo di disfarsi</a:t>
            </a:r>
            <a:r>
              <a:rPr lang="it-IT" dirty="0">
                <a:solidFill>
                  <a:srgbClr val="211E1E"/>
                </a:solidFill>
                <a:latin typeface="Frutiger"/>
              </a:rPr>
              <a:t>”. </a:t>
            </a:r>
            <a:endParaRPr lang="it-IT" dirty="0"/>
          </a:p>
        </p:txBody>
      </p:sp>
      <p:sp>
        <p:nvSpPr>
          <p:cNvPr id="7" name="CasellaDiTesto 6">
            <a:extLst>
              <a:ext uri="{FF2B5EF4-FFF2-40B4-BE49-F238E27FC236}">
                <a16:creationId xmlns:a16="http://schemas.microsoft.com/office/drawing/2014/main" id="{F0CA36BE-E480-7F4B-B99B-B88119FAB15C}"/>
              </a:ext>
            </a:extLst>
          </p:cNvPr>
          <p:cNvSpPr txBox="1"/>
          <p:nvPr/>
        </p:nvSpPr>
        <p:spPr>
          <a:xfrm>
            <a:off x="501785" y="692696"/>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RIFIUTO - WASTE </a:t>
            </a:r>
          </a:p>
        </p:txBody>
      </p:sp>
      <p:pic>
        <p:nvPicPr>
          <p:cNvPr id="5" name="Immagine 1">
            <a:extLst>
              <a:ext uri="{FF2B5EF4-FFF2-40B4-BE49-F238E27FC236}">
                <a16:creationId xmlns:a16="http://schemas.microsoft.com/office/drawing/2014/main" id="{640A64E0-0658-394B-BE0B-BAF5BD66E1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1058" y="3158158"/>
            <a:ext cx="2617788" cy="209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piè di pagina 4">
            <a:extLst>
              <a:ext uri="{FF2B5EF4-FFF2-40B4-BE49-F238E27FC236}">
                <a16:creationId xmlns:a16="http://schemas.microsoft.com/office/drawing/2014/main" id="{9D1C5E7D-B40B-7442-83AB-C7F8471F2612}"/>
              </a:ext>
            </a:extLst>
          </p:cNvPr>
          <p:cNvSpPr>
            <a:spLocks noGrp="1"/>
          </p:cNvSpPr>
          <p:nvPr>
            <p:ph type="ftr" sz="quarter" idx="11"/>
          </p:nvPr>
        </p:nvSpPr>
        <p:spPr>
          <a:xfrm>
            <a:off x="4139952" y="6359525"/>
            <a:ext cx="6564313" cy="361950"/>
          </a:xfrm>
        </p:spPr>
        <p:txBody>
          <a:bodyPr/>
          <a:lstStyle/>
          <a:p>
            <a:r>
              <a:rPr lang="it-IT" dirty="0">
                <a:solidFill>
                  <a:srgbClr val="00B050"/>
                </a:solidFill>
              </a:rPr>
              <a:t>Normativa </a:t>
            </a:r>
          </a:p>
        </p:txBody>
      </p:sp>
    </p:spTree>
    <p:extLst>
      <p:ext uri="{BB962C8B-B14F-4D97-AF65-F5344CB8AC3E}">
        <p14:creationId xmlns:p14="http://schemas.microsoft.com/office/powerpoint/2010/main" val="416334492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9640524-29F6-B64A-9571-4E9402D44D9D}"/>
              </a:ext>
            </a:extLst>
          </p:cNvPr>
          <p:cNvSpPr>
            <a:spLocks noGrp="1"/>
          </p:cNvSpPr>
          <p:nvPr>
            <p:ph type="sldNum" sz="quarter" idx="12"/>
          </p:nvPr>
        </p:nvSpPr>
        <p:spPr/>
        <p:txBody>
          <a:bodyPr/>
          <a:lstStyle/>
          <a:p>
            <a:fld id="{1FD0A723-D0C3-4101-B250-80A2F2EC9F42}" type="slidenum">
              <a:rPr lang="it-IT" smtClean="0"/>
              <a:pPr/>
              <a:t>73</a:t>
            </a:fld>
            <a:endParaRPr lang="it-IT" dirty="0"/>
          </a:p>
        </p:txBody>
      </p:sp>
      <p:sp>
        <p:nvSpPr>
          <p:cNvPr id="4" name="CasellaDiTesto 3">
            <a:extLst>
              <a:ext uri="{FF2B5EF4-FFF2-40B4-BE49-F238E27FC236}">
                <a16:creationId xmlns:a16="http://schemas.microsoft.com/office/drawing/2014/main" id="{CCC04213-552E-3642-9779-01C5C3BE021A}"/>
              </a:ext>
            </a:extLst>
          </p:cNvPr>
          <p:cNvSpPr txBox="1"/>
          <p:nvPr/>
        </p:nvSpPr>
        <p:spPr>
          <a:xfrm>
            <a:off x="282617" y="1087576"/>
            <a:ext cx="8404183" cy="1477328"/>
          </a:xfrm>
          <a:prstGeom prst="rect">
            <a:avLst/>
          </a:prstGeom>
          <a:noFill/>
        </p:spPr>
        <p:txBody>
          <a:bodyPr wrap="square" rtlCol="0">
            <a:spAutoFit/>
          </a:bodyPr>
          <a:lstStyle/>
          <a:p>
            <a:pPr algn="just"/>
            <a:r>
              <a:rPr lang="it-IT" dirty="0" err="1"/>
              <a:t>Lett</a:t>
            </a:r>
            <a:r>
              <a:rPr lang="it-IT" dirty="0"/>
              <a:t>. </a:t>
            </a:r>
            <a:r>
              <a:rPr lang="it-IT" dirty="0" err="1"/>
              <a:t>qq</a:t>
            </a:r>
            <a:r>
              <a:rPr lang="it-IT" dirty="0"/>
              <a:t>) art. 183, </a:t>
            </a:r>
            <a:r>
              <a:rPr lang="it-IT" dirty="0" err="1"/>
              <a:t>D.Lgs.</a:t>
            </a:r>
            <a:r>
              <a:rPr lang="it-IT" dirty="0"/>
              <a:t> n.152/06 </a:t>
            </a:r>
            <a:r>
              <a:rPr lang="it-IT" b="1" dirty="0"/>
              <a:t>sottoprodotto</a:t>
            </a:r>
            <a:r>
              <a:rPr lang="it-IT" dirty="0"/>
              <a:t>: “qualsiasi sostanza od oggetto che soddisfa le condizioni di cui all’articolo 184- bis, comma 1, o che rispetta i criteri stabiliti in base all’articolo 184-bis, comma 2”</a:t>
            </a:r>
          </a:p>
          <a:p>
            <a:r>
              <a:rPr lang="it-IT" dirty="0"/>
              <a:t> </a:t>
            </a:r>
          </a:p>
          <a:p>
            <a:endParaRPr lang="it-IT" dirty="0"/>
          </a:p>
        </p:txBody>
      </p:sp>
      <p:sp>
        <p:nvSpPr>
          <p:cNvPr id="5" name="CasellaDiTesto 4">
            <a:extLst>
              <a:ext uri="{FF2B5EF4-FFF2-40B4-BE49-F238E27FC236}">
                <a16:creationId xmlns:a16="http://schemas.microsoft.com/office/drawing/2014/main" id="{F843C93C-6EF8-EA46-823C-6BAFA6DCAEF4}"/>
              </a:ext>
            </a:extLst>
          </p:cNvPr>
          <p:cNvSpPr txBox="1"/>
          <p:nvPr/>
        </p:nvSpPr>
        <p:spPr>
          <a:xfrm>
            <a:off x="282617" y="2038273"/>
            <a:ext cx="8184915" cy="4247317"/>
          </a:xfrm>
          <a:prstGeom prst="rect">
            <a:avLst/>
          </a:prstGeom>
          <a:noFill/>
        </p:spPr>
        <p:txBody>
          <a:bodyPr wrap="square" rtlCol="0">
            <a:spAutoFit/>
          </a:bodyPr>
          <a:lstStyle/>
          <a:p>
            <a:pPr algn="just"/>
            <a:r>
              <a:rPr lang="it-IT" dirty="0"/>
              <a:t>È un sottoprodotto e non un rifiuto, qualsiasi sostanza od oggetto che soddisfa tutte le seguenti condizioni: </a:t>
            </a:r>
          </a:p>
          <a:p>
            <a:pPr algn="just"/>
            <a:r>
              <a:rPr lang="it-IT" dirty="0"/>
              <a:t>a) la sostanza o l’oggetto è originato da un processo di produzione, di cui costituisce parte integrante e il cui scopo primario non è la produzione di tale sostanza od oggetto; </a:t>
            </a:r>
          </a:p>
          <a:p>
            <a:pPr algn="just"/>
            <a:r>
              <a:rPr lang="it-IT" dirty="0"/>
              <a:t>b) è certo che la sostanza o l’oggetto sarà̀ utilizzato, nel corso dello stesso o di un successivo processo di produzione o di utilizzazione, da parte del produttore o di terzi; </a:t>
            </a:r>
          </a:p>
          <a:p>
            <a:pPr algn="just"/>
            <a:r>
              <a:rPr lang="it-IT" dirty="0"/>
              <a:t>c) la sostanza o l’oggetto </a:t>
            </a:r>
            <a:r>
              <a:rPr lang="it-IT" dirty="0" err="1"/>
              <a:t>puo</a:t>
            </a:r>
            <a:r>
              <a:rPr lang="it-IT" dirty="0"/>
              <a:t>̀ essere utilizzato direttamente senza alcun ulteriore trattamento diverso dalla normale pratica industriale; </a:t>
            </a:r>
          </a:p>
          <a:p>
            <a:pPr algn="just"/>
            <a:r>
              <a:rPr lang="it-IT" dirty="0"/>
              <a:t>d) l’ulteriore utilizzo è legale, ossia la sostanza o l’oggetto soddisfa, per l’utilizzo specifico, tutti i requisiti pertinenti riguardanti i prodotti e la protezione della salute e dell’ambiente e non </a:t>
            </a:r>
            <a:r>
              <a:rPr lang="it-IT" dirty="0" err="1"/>
              <a:t>portera</a:t>
            </a:r>
            <a:r>
              <a:rPr lang="it-IT" dirty="0"/>
              <a:t>̀ a impatti complessivi negativi sull’ambiente o la salute umana. </a:t>
            </a:r>
          </a:p>
          <a:p>
            <a:endParaRPr lang="it-IT" dirty="0"/>
          </a:p>
        </p:txBody>
      </p:sp>
      <p:sp>
        <p:nvSpPr>
          <p:cNvPr id="6" name="CasellaDiTesto 5">
            <a:extLst>
              <a:ext uri="{FF2B5EF4-FFF2-40B4-BE49-F238E27FC236}">
                <a16:creationId xmlns:a16="http://schemas.microsoft.com/office/drawing/2014/main" id="{B9C02D2B-9E72-8A43-BBD7-A055CB616D0E}"/>
              </a:ext>
            </a:extLst>
          </p:cNvPr>
          <p:cNvSpPr txBox="1"/>
          <p:nvPr/>
        </p:nvSpPr>
        <p:spPr>
          <a:xfrm>
            <a:off x="282617" y="371117"/>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SOTTOPRODOTTO</a:t>
            </a:r>
          </a:p>
        </p:txBody>
      </p:sp>
      <p:sp>
        <p:nvSpPr>
          <p:cNvPr id="7" name="Segnaposto piè di pagina 4">
            <a:extLst>
              <a:ext uri="{FF2B5EF4-FFF2-40B4-BE49-F238E27FC236}">
                <a16:creationId xmlns:a16="http://schemas.microsoft.com/office/drawing/2014/main" id="{ECF90357-92A5-254D-90FB-1ECE961A0385}"/>
              </a:ext>
            </a:extLst>
          </p:cNvPr>
          <p:cNvSpPr>
            <a:spLocks noGrp="1"/>
          </p:cNvSpPr>
          <p:nvPr>
            <p:ph type="ftr" sz="quarter" idx="11"/>
          </p:nvPr>
        </p:nvSpPr>
        <p:spPr>
          <a:xfrm>
            <a:off x="4139952" y="6359525"/>
            <a:ext cx="6564313" cy="361950"/>
          </a:xfrm>
        </p:spPr>
        <p:txBody>
          <a:bodyPr/>
          <a:lstStyle/>
          <a:p>
            <a:r>
              <a:rPr lang="it-IT" dirty="0">
                <a:solidFill>
                  <a:srgbClr val="00B050"/>
                </a:solidFill>
              </a:rPr>
              <a:t>Normativa </a:t>
            </a:r>
          </a:p>
        </p:txBody>
      </p:sp>
    </p:spTree>
    <p:extLst>
      <p:ext uri="{BB962C8B-B14F-4D97-AF65-F5344CB8AC3E}">
        <p14:creationId xmlns:p14="http://schemas.microsoft.com/office/powerpoint/2010/main" val="77029704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9640524-29F6-B64A-9571-4E9402D44D9D}"/>
              </a:ext>
            </a:extLst>
          </p:cNvPr>
          <p:cNvSpPr>
            <a:spLocks noGrp="1"/>
          </p:cNvSpPr>
          <p:nvPr>
            <p:ph type="sldNum" sz="quarter" idx="12"/>
          </p:nvPr>
        </p:nvSpPr>
        <p:spPr/>
        <p:txBody>
          <a:bodyPr/>
          <a:lstStyle/>
          <a:p>
            <a:fld id="{1FD0A723-D0C3-4101-B250-80A2F2EC9F42}" type="slidenum">
              <a:rPr lang="it-IT" smtClean="0"/>
              <a:pPr/>
              <a:t>74</a:t>
            </a:fld>
            <a:endParaRPr lang="it-IT" dirty="0"/>
          </a:p>
        </p:txBody>
      </p:sp>
      <p:sp>
        <p:nvSpPr>
          <p:cNvPr id="5" name="CasellaDiTesto 4">
            <a:extLst>
              <a:ext uri="{FF2B5EF4-FFF2-40B4-BE49-F238E27FC236}">
                <a16:creationId xmlns:a16="http://schemas.microsoft.com/office/drawing/2014/main" id="{F843C93C-6EF8-EA46-823C-6BAFA6DCAEF4}"/>
              </a:ext>
            </a:extLst>
          </p:cNvPr>
          <p:cNvSpPr txBox="1"/>
          <p:nvPr/>
        </p:nvSpPr>
        <p:spPr>
          <a:xfrm>
            <a:off x="759226" y="1340768"/>
            <a:ext cx="7927574" cy="4801314"/>
          </a:xfrm>
          <a:prstGeom prst="rect">
            <a:avLst/>
          </a:prstGeom>
          <a:noFill/>
        </p:spPr>
        <p:txBody>
          <a:bodyPr wrap="square" rtlCol="0">
            <a:spAutoFit/>
          </a:bodyPr>
          <a:lstStyle/>
          <a:p>
            <a:endParaRPr lang="it-IT" dirty="0"/>
          </a:p>
          <a:p>
            <a:endParaRPr lang="it-IT" dirty="0"/>
          </a:p>
          <a:p>
            <a:pPr algn="just"/>
            <a:r>
              <a:rPr lang="it-IT" dirty="0"/>
              <a:t>Il concetto della cessazione della qualifica di un rifiuto, prima chiamato materia prima seconda, è stato normato con il termine </a:t>
            </a:r>
            <a:r>
              <a:rPr lang="it-IT" b="1" dirty="0"/>
              <a:t>“End of Waste” </a:t>
            </a:r>
            <a:r>
              <a:rPr lang="it-IT" dirty="0"/>
              <a:t>(</a:t>
            </a:r>
            <a:r>
              <a:rPr lang="it-IT" dirty="0" err="1"/>
              <a:t>EoW</a:t>
            </a:r>
            <a:r>
              <a:rPr lang="it-IT" dirty="0"/>
              <a:t>) dal </a:t>
            </a:r>
            <a:r>
              <a:rPr lang="it-IT" dirty="0" err="1"/>
              <a:t>D.Lgs.</a:t>
            </a:r>
            <a:r>
              <a:rPr lang="it-IT" dirty="0"/>
              <a:t> n. 205 del 2010 di attuazione della Direttiva 2008/98/CE sui rifiuti. </a:t>
            </a:r>
          </a:p>
          <a:p>
            <a:pPr algn="just"/>
            <a:endParaRPr lang="it-IT" dirty="0"/>
          </a:p>
          <a:p>
            <a:pPr algn="just"/>
            <a:r>
              <a:rPr lang="it-IT" dirty="0"/>
              <a:t>Il concetto di cessazione della qualifica di rifiuto (</a:t>
            </a:r>
            <a:r>
              <a:rPr lang="it-IT" dirty="0" err="1"/>
              <a:t>EoW</a:t>
            </a:r>
            <a:r>
              <a:rPr lang="it-IT" dirty="0"/>
              <a:t>) </a:t>
            </a:r>
            <a:r>
              <a:rPr lang="it-IT" dirty="0" err="1"/>
              <a:t>puo</a:t>
            </a:r>
            <a:r>
              <a:rPr lang="it-IT" dirty="0"/>
              <a:t>̀ essere definito come quell’operazione di recupero mediante la quale un rifiuto cessa di essere tale e diviene un prodotto a tutti gli effetti. </a:t>
            </a:r>
          </a:p>
          <a:p>
            <a:pPr algn="just"/>
            <a:r>
              <a:rPr lang="it-IT" dirty="0"/>
              <a:t>Con tale processo si elimina un rifiuto dall’ambiente, ottenendo attraverso il suo recupero un prodotto, tale processo persegue la </a:t>
            </a:r>
            <a:r>
              <a:rPr lang="it-IT" dirty="0" err="1"/>
              <a:t>finalita</a:t>
            </a:r>
            <a:r>
              <a:rPr lang="it-IT" dirty="0"/>
              <a:t>̀ di tutela dell’ambiente, nell’ottica dell’economia circolare. </a:t>
            </a:r>
          </a:p>
          <a:p>
            <a:pPr algn="just"/>
            <a:r>
              <a:rPr lang="it-IT" dirty="0"/>
              <a:t>. </a:t>
            </a:r>
          </a:p>
          <a:p>
            <a:endParaRPr lang="it-IT" dirty="0"/>
          </a:p>
          <a:p>
            <a:endParaRPr lang="it-IT" dirty="0"/>
          </a:p>
          <a:p>
            <a:endParaRPr lang="it-IT" dirty="0"/>
          </a:p>
        </p:txBody>
      </p:sp>
      <p:sp>
        <p:nvSpPr>
          <p:cNvPr id="4" name="CasellaDiTesto 3">
            <a:extLst>
              <a:ext uri="{FF2B5EF4-FFF2-40B4-BE49-F238E27FC236}">
                <a16:creationId xmlns:a16="http://schemas.microsoft.com/office/drawing/2014/main" id="{C9C0058D-C1BD-FB4F-8E4F-30AFF92F6692}"/>
              </a:ext>
            </a:extLst>
          </p:cNvPr>
          <p:cNvSpPr txBox="1"/>
          <p:nvPr/>
        </p:nvSpPr>
        <p:spPr>
          <a:xfrm>
            <a:off x="747157" y="476672"/>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END OF WASTE</a:t>
            </a:r>
          </a:p>
        </p:txBody>
      </p:sp>
      <p:sp>
        <p:nvSpPr>
          <p:cNvPr id="6" name="Segnaposto piè di pagina 4">
            <a:extLst>
              <a:ext uri="{FF2B5EF4-FFF2-40B4-BE49-F238E27FC236}">
                <a16:creationId xmlns:a16="http://schemas.microsoft.com/office/drawing/2014/main" id="{67DB0BF4-F839-9E4F-B9DF-C983E17F31E7}"/>
              </a:ext>
            </a:extLst>
          </p:cNvPr>
          <p:cNvSpPr>
            <a:spLocks noGrp="1"/>
          </p:cNvSpPr>
          <p:nvPr>
            <p:ph type="ftr" sz="quarter" idx="11"/>
          </p:nvPr>
        </p:nvSpPr>
        <p:spPr>
          <a:xfrm>
            <a:off x="4139952" y="6359525"/>
            <a:ext cx="6564313" cy="361950"/>
          </a:xfrm>
        </p:spPr>
        <p:txBody>
          <a:bodyPr/>
          <a:lstStyle/>
          <a:p>
            <a:r>
              <a:rPr lang="it-IT" dirty="0">
                <a:solidFill>
                  <a:srgbClr val="00B050"/>
                </a:solidFill>
              </a:rPr>
              <a:t>Normativa </a:t>
            </a:r>
          </a:p>
        </p:txBody>
      </p:sp>
    </p:spTree>
    <p:extLst>
      <p:ext uri="{BB962C8B-B14F-4D97-AF65-F5344CB8AC3E}">
        <p14:creationId xmlns:p14="http://schemas.microsoft.com/office/powerpoint/2010/main" val="7260994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9640524-29F6-B64A-9571-4E9402D44D9D}"/>
              </a:ext>
            </a:extLst>
          </p:cNvPr>
          <p:cNvSpPr>
            <a:spLocks noGrp="1"/>
          </p:cNvSpPr>
          <p:nvPr>
            <p:ph type="sldNum" sz="quarter" idx="12"/>
          </p:nvPr>
        </p:nvSpPr>
        <p:spPr/>
        <p:txBody>
          <a:bodyPr/>
          <a:lstStyle/>
          <a:p>
            <a:fld id="{1FD0A723-D0C3-4101-B250-80A2F2EC9F42}" type="slidenum">
              <a:rPr lang="it-IT" smtClean="0"/>
              <a:pPr/>
              <a:t>75</a:t>
            </a:fld>
            <a:endParaRPr lang="it-IT" dirty="0"/>
          </a:p>
        </p:txBody>
      </p:sp>
      <p:sp>
        <p:nvSpPr>
          <p:cNvPr id="5" name="CasellaDiTesto 4">
            <a:extLst>
              <a:ext uri="{FF2B5EF4-FFF2-40B4-BE49-F238E27FC236}">
                <a16:creationId xmlns:a16="http://schemas.microsoft.com/office/drawing/2014/main" id="{F843C93C-6EF8-EA46-823C-6BAFA6DCAEF4}"/>
              </a:ext>
            </a:extLst>
          </p:cNvPr>
          <p:cNvSpPr txBox="1"/>
          <p:nvPr/>
        </p:nvSpPr>
        <p:spPr>
          <a:xfrm>
            <a:off x="747157" y="2060848"/>
            <a:ext cx="7927574" cy="3693319"/>
          </a:xfrm>
          <a:prstGeom prst="rect">
            <a:avLst/>
          </a:prstGeom>
          <a:noFill/>
        </p:spPr>
        <p:txBody>
          <a:bodyPr wrap="square" rtlCol="0">
            <a:spAutoFit/>
          </a:bodyPr>
          <a:lstStyle/>
          <a:p>
            <a:pPr algn="just"/>
            <a:r>
              <a:rPr lang="it-IT" dirty="0"/>
              <a:t>il </a:t>
            </a:r>
            <a:r>
              <a:rPr lang="it-IT" b="1" dirty="0"/>
              <a:t>comma 1 dell’articolo 184-ter </a:t>
            </a:r>
            <a:r>
              <a:rPr lang="it-IT" dirty="0"/>
              <a:t>stabilisce che un rifiuto cessa di essere tale quando è stato sottoposto a un’operazione di recupero, incluso il riciclaggio e la preparazione per il riutilizzo, e soddisfi i criteri specifici, da adottare nel rispetto delle seguenti condizioni: </a:t>
            </a:r>
          </a:p>
          <a:p>
            <a:pPr marL="342900" indent="-342900" algn="just">
              <a:buFont typeface="+mj-lt"/>
              <a:buAutoNum type="arabicPeriod"/>
            </a:pPr>
            <a:r>
              <a:rPr lang="it-IT" dirty="0"/>
              <a:t>la sostanza o l’oggetto è comunemente utilizzato per scopi specifici; </a:t>
            </a:r>
          </a:p>
          <a:p>
            <a:pPr marL="342900" indent="-342900" algn="just">
              <a:buFont typeface="+mj-lt"/>
              <a:buAutoNum type="arabicPeriod"/>
            </a:pPr>
            <a:r>
              <a:rPr lang="it-IT" dirty="0"/>
              <a:t>esiste un mercato o una domanda per tale sostanza od oggetto; </a:t>
            </a:r>
          </a:p>
          <a:p>
            <a:pPr marL="342900" indent="-342900" algn="just">
              <a:buFont typeface="+mj-lt"/>
              <a:buAutoNum type="arabicPeriod"/>
            </a:pPr>
            <a:r>
              <a:rPr lang="it-IT" dirty="0"/>
              <a:t>la sostanza o l’oggetto soddisfa i requisiti tecnici per gli scopi specifici e rispetta la normativa e gli standard esistenti applicabili ai prodotti; </a:t>
            </a:r>
          </a:p>
          <a:p>
            <a:pPr marL="342900" indent="-342900" algn="just">
              <a:buFont typeface="+mj-lt"/>
              <a:buAutoNum type="arabicPeriod"/>
            </a:pPr>
            <a:r>
              <a:rPr lang="it-IT" dirty="0"/>
              <a:t>l’utilizzo della sostanza o dell’oggetto non </a:t>
            </a:r>
            <a:r>
              <a:rPr lang="it-IT" dirty="0" err="1"/>
              <a:t>portera</a:t>
            </a:r>
            <a:r>
              <a:rPr lang="it-IT" dirty="0"/>
              <a:t>̀ a impatti complessivi negativi sull’ambiente o sulla salute umana. </a:t>
            </a:r>
          </a:p>
          <a:p>
            <a:endParaRPr lang="it-IT" dirty="0"/>
          </a:p>
          <a:p>
            <a:endParaRPr lang="it-IT" dirty="0"/>
          </a:p>
          <a:p>
            <a:endParaRPr lang="it-IT" dirty="0"/>
          </a:p>
        </p:txBody>
      </p:sp>
      <p:sp>
        <p:nvSpPr>
          <p:cNvPr id="4" name="CasellaDiTesto 3">
            <a:extLst>
              <a:ext uri="{FF2B5EF4-FFF2-40B4-BE49-F238E27FC236}">
                <a16:creationId xmlns:a16="http://schemas.microsoft.com/office/drawing/2014/main" id="{9D0CCF83-2A67-8D4E-BA48-524F199A337C}"/>
              </a:ext>
            </a:extLst>
          </p:cNvPr>
          <p:cNvSpPr txBox="1"/>
          <p:nvPr/>
        </p:nvSpPr>
        <p:spPr>
          <a:xfrm>
            <a:off x="747157" y="476672"/>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END OF WASTE</a:t>
            </a:r>
          </a:p>
        </p:txBody>
      </p:sp>
      <p:sp>
        <p:nvSpPr>
          <p:cNvPr id="6" name="Segnaposto piè di pagina 4">
            <a:extLst>
              <a:ext uri="{FF2B5EF4-FFF2-40B4-BE49-F238E27FC236}">
                <a16:creationId xmlns:a16="http://schemas.microsoft.com/office/drawing/2014/main" id="{1194B0EF-07B7-0243-B47B-A61314B775AF}"/>
              </a:ext>
            </a:extLst>
          </p:cNvPr>
          <p:cNvSpPr>
            <a:spLocks noGrp="1"/>
          </p:cNvSpPr>
          <p:nvPr>
            <p:ph type="ftr" sz="quarter" idx="11"/>
          </p:nvPr>
        </p:nvSpPr>
        <p:spPr>
          <a:xfrm>
            <a:off x="4139952" y="6359525"/>
            <a:ext cx="6564313" cy="361950"/>
          </a:xfrm>
        </p:spPr>
        <p:txBody>
          <a:bodyPr/>
          <a:lstStyle/>
          <a:p>
            <a:r>
              <a:rPr lang="it-IT" dirty="0">
                <a:solidFill>
                  <a:srgbClr val="00B050"/>
                </a:solidFill>
              </a:rPr>
              <a:t>Normativa </a:t>
            </a:r>
          </a:p>
        </p:txBody>
      </p:sp>
    </p:spTree>
    <p:extLst>
      <p:ext uri="{BB962C8B-B14F-4D97-AF65-F5344CB8AC3E}">
        <p14:creationId xmlns:p14="http://schemas.microsoft.com/office/powerpoint/2010/main" val="322965552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9640524-29F6-B64A-9571-4E9402D44D9D}"/>
              </a:ext>
            </a:extLst>
          </p:cNvPr>
          <p:cNvSpPr>
            <a:spLocks noGrp="1"/>
          </p:cNvSpPr>
          <p:nvPr>
            <p:ph type="sldNum" sz="quarter" idx="12"/>
          </p:nvPr>
        </p:nvSpPr>
        <p:spPr/>
        <p:txBody>
          <a:bodyPr/>
          <a:lstStyle/>
          <a:p>
            <a:fld id="{1FD0A723-D0C3-4101-B250-80A2F2EC9F42}" type="slidenum">
              <a:rPr lang="it-IT" smtClean="0"/>
              <a:pPr/>
              <a:t>76</a:t>
            </a:fld>
            <a:endParaRPr lang="it-IT" dirty="0"/>
          </a:p>
        </p:txBody>
      </p:sp>
      <p:sp>
        <p:nvSpPr>
          <p:cNvPr id="5" name="CasellaDiTesto 4">
            <a:extLst>
              <a:ext uri="{FF2B5EF4-FFF2-40B4-BE49-F238E27FC236}">
                <a16:creationId xmlns:a16="http://schemas.microsoft.com/office/drawing/2014/main" id="{F843C93C-6EF8-EA46-823C-6BAFA6DCAEF4}"/>
              </a:ext>
            </a:extLst>
          </p:cNvPr>
          <p:cNvSpPr txBox="1"/>
          <p:nvPr/>
        </p:nvSpPr>
        <p:spPr>
          <a:xfrm>
            <a:off x="624775" y="1291840"/>
            <a:ext cx="7927574" cy="923330"/>
          </a:xfrm>
          <a:prstGeom prst="rect">
            <a:avLst/>
          </a:prstGeom>
          <a:noFill/>
        </p:spPr>
        <p:txBody>
          <a:bodyPr wrap="square" rtlCol="0">
            <a:spAutoFit/>
          </a:bodyPr>
          <a:lstStyle/>
          <a:p>
            <a:pPr algn="just"/>
            <a:endParaRPr lang="it-IT" dirty="0"/>
          </a:p>
          <a:p>
            <a:endParaRPr lang="it-IT" dirty="0"/>
          </a:p>
          <a:p>
            <a:endParaRPr lang="it-IT" dirty="0"/>
          </a:p>
        </p:txBody>
      </p:sp>
      <p:sp>
        <p:nvSpPr>
          <p:cNvPr id="6" name="CasellaDiTesto 5">
            <a:extLst>
              <a:ext uri="{FF2B5EF4-FFF2-40B4-BE49-F238E27FC236}">
                <a16:creationId xmlns:a16="http://schemas.microsoft.com/office/drawing/2014/main" id="{90541E08-DC32-7647-86B6-8E62A7BDF289}"/>
              </a:ext>
            </a:extLst>
          </p:cNvPr>
          <p:cNvSpPr txBox="1"/>
          <p:nvPr/>
        </p:nvSpPr>
        <p:spPr>
          <a:xfrm>
            <a:off x="490325" y="476672"/>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ESEMPIO 1: IL BIOMETANO</a:t>
            </a:r>
          </a:p>
        </p:txBody>
      </p:sp>
      <p:pic>
        <p:nvPicPr>
          <p:cNvPr id="7" name="Immagine 6">
            <a:extLst>
              <a:ext uri="{FF2B5EF4-FFF2-40B4-BE49-F238E27FC236}">
                <a16:creationId xmlns:a16="http://schemas.microsoft.com/office/drawing/2014/main" id="{76B904FF-C19A-4C4E-A84B-91B64D7D7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5" y="2121497"/>
            <a:ext cx="4522321" cy="2520280"/>
          </a:xfrm>
          <a:prstGeom prst="rect">
            <a:avLst/>
          </a:prstGeom>
        </p:spPr>
      </p:pic>
      <p:pic>
        <p:nvPicPr>
          <p:cNvPr id="4" name="Immagine 3">
            <a:extLst>
              <a:ext uri="{FF2B5EF4-FFF2-40B4-BE49-F238E27FC236}">
                <a16:creationId xmlns:a16="http://schemas.microsoft.com/office/drawing/2014/main" id="{C12B7351-C121-5245-9C23-ADCAC2325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681" y="1753505"/>
            <a:ext cx="4054119" cy="3501008"/>
          </a:xfrm>
          <a:prstGeom prst="rect">
            <a:avLst/>
          </a:prstGeom>
        </p:spPr>
      </p:pic>
    </p:spTree>
    <p:extLst>
      <p:ext uri="{BB962C8B-B14F-4D97-AF65-F5344CB8AC3E}">
        <p14:creationId xmlns:p14="http://schemas.microsoft.com/office/powerpoint/2010/main" val="226360021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9640524-29F6-B64A-9571-4E9402D44D9D}"/>
              </a:ext>
            </a:extLst>
          </p:cNvPr>
          <p:cNvSpPr>
            <a:spLocks noGrp="1"/>
          </p:cNvSpPr>
          <p:nvPr>
            <p:ph type="sldNum" sz="quarter" idx="12"/>
          </p:nvPr>
        </p:nvSpPr>
        <p:spPr/>
        <p:txBody>
          <a:bodyPr/>
          <a:lstStyle/>
          <a:p>
            <a:fld id="{1FD0A723-D0C3-4101-B250-80A2F2EC9F42}" type="slidenum">
              <a:rPr lang="it-IT" smtClean="0"/>
              <a:pPr/>
              <a:t>77</a:t>
            </a:fld>
            <a:endParaRPr lang="it-IT" dirty="0"/>
          </a:p>
        </p:txBody>
      </p:sp>
      <p:sp>
        <p:nvSpPr>
          <p:cNvPr id="5" name="CasellaDiTesto 4">
            <a:extLst>
              <a:ext uri="{FF2B5EF4-FFF2-40B4-BE49-F238E27FC236}">
                <a16:creationId xmlns:a16="http://schemas.microsoft.com/office/drawing/2014/main" id="{F843C93C-6EF8-EA46-823C-6BAFA6DCAEF4}"/>
              </a:ext>
            </a:extLst>
          </p:cNvPr>
          <p:cNvSpPr txBox="1"/>
          <p:nvPr/>
        </p:nvSpPr>
        <p:spPr>
          <a:xfrm>
            <a:off x="624775" y="1291840"/>
            <a:ext cx="7927574" cy="923330"/>
          </a:xfrm>
          <a:prstGeom prst="rect">
            <a:avLst/>
          </a:prstGeom>
          <a:noFill/>
        </p:spPr>
        <p:txBody>
          <a:bodyPr wrap="square" rtlCol="0">
            <a:spAutoFit/>
          </a:bodyPr>
          <a:lstStyle/>
          <a:p>
            <a:pPr algn="just"/>
            <a:endParaRPr lang="it-IT" dirty="0"/>
          </a:p>
          <a:p>
            <a:endParaRPr lang="it-IT" dirty="0"/>
          </a:p>
          <a:p>
            <a:endParaRPr lang="it-IT" dirty="0"/>
          </a:p>
        </p:txBody>
      </p:sp>
      <p:sp>
        <p:nvSpPr>
          <p:cNvPr id="6" name="CasellaDiTesto 5">
            <a:extLst>
              <a:ext uri="{FF2B5EF4-FFF2-40B4-BE49-F238E27FC236}">
                <a16:creationId xmlns:a16="http://schemas.microsoft.com/office/drawing/2014/main" id="{90541E08-DC32-7647-86B6-8E62A7BDF289}"/>
              </a:ext>
            </a:extLst>
          </p:cNvPr>
          <p:cNvSpPr txBox="1"/>
          <p:nvPr/>
        </p:nvSpPr>
        <p:spPr>
          <a:xfrm>
            <a:off x="473762" y="155997"/>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ESEMPIO 1: IL BIOMETANO</a:t>
            </a:r>
          </a:p>
        </p:txBody>
      </p:sp>
      <p:pic>
        <p:nvPicPr>
          <p:cNvPr id="10" name="Immagine 9">
            <a:extLst>
              <a:ext uri="{FF2B5EF4-FFF2-40B4-BE49-F238E27FC236}">
                <a16:creationId xmlns:a16="http://schemas.microsoft.com/office/drawing/2014/main" id="{A07668A5-C318-A948-93FC-EA273D53A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617662"/>
            <a:ext cx="6120680" cy="5358317"/>
          </a:xfrm>
          <a:prstGeom prst="rect">
            <a:avLst/>
          </a:prstGeom>
        </p:spPr>
      </p:pic>
    </p:spTree>
    <p:extLst>
      <p:ext uri="{BB962C8B-B14F-4D97-AF65-F5344CB8AC3E}">
        <p14:creationId xmlns:p14="http://schemas.microsoft.com/office/powerpoint/2010/main" val="353032632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9640524-29F6-B64A-9571-4E9402D44D9D}"/>
              </a:ext>
            </a:extLst>
          </p:cNvPr>
          <p:cNvSpPr>
            <a:spLocks noGrp="1"/>
          </p:cNvSpPr>
          <p:nvPr>
            <p:ph type="sldNum" sz="quarter" idx="12"/>
          </p:nvPr>
        </p:nvSpPr>
        <p:spPr/>
        <p:txBody>
          <a:bodyPr/>
          <a:lstStyle/>
          <a:p>
            <a:fld id="{1FD0A723-D0C3-4101-B250-80A2F2EC9F42}" type="slidenum">
              <a:rPr lang="it-IT" smtClean="0"/>
              <a:pPr/>
              <a:t>78</a:t>
            </a:fld>
            <a:endParaRPr lang="it-IT" dirty="0"/>
          </a:p>
        </p:txBody>
      </p:sp>
      <p:sp>
        <p:nvSpPr>
          <p:cNvPr id="5" name="CasellaDiTesto 4">
            <a:extLst>
              <a:ext uri="{FF2B5EF4-FFF2-40B4-BE49-F238E27FC236}">
                <a16:creationId xmlns:a16="http://schemas.microsoft.com/office/drawing/2014/main" id="{F843C93C-6EF8-EA46-823C-6BAFA6DCAEF4}"/>
              </a:ext>
            </a:extLst>
          </p:cNvPr>
          <p:cNvSpPr txBox="1"/>
          <p:nvPr/>
        </p:nvSpPr>
        <p:spPr>
          <a:xfrm>
            <a:off x="624775" y="1291840"/>
            <a:ext cx="7927574" cy="923330"/>
          </a:xfrm>
          <a:prstGeom prst="rect">
            <a:avLst/>
          </a:prstGeom>
          <a:noFill/>
        </p:spPr>
        <p:txBody>
          <a:bodyPr wrap="square" rtlCol="0">
            <a:spAutoFit/>
          </a:bodyPr>
          <a:lstStyle/>
          <a:p>
            <a:pPr algn="just"/>
            <a:endParaRPr lang="it-IT" dirty="0"/>
          </a:p>
          <a:p>
            <a:endParaRPr lang="it-IT" dirty="0"/>
          </a:p>
          <a:p>
            <a:endParaRPr lang="it-IT" dirty="0"/>
          </a:p>
        </p:txBody>
      </p:sp>
      <p:sp>
        <p:nvSpPr>
          <p:cNvPr id="6" name="CasellaDiTesto 5">
            <a:extLst>
              <a:ext uri="{FF2B5EF4-FFF2-40B4-BE49-F238E27FC236}">
                <a16:creationId xmlns:a16="http://schemas.microsoft.com/office/drawing/2014/main" id="{90541E08-DC32-7647-86B6-8E62A7BDF289}"/>
              </a:ext>
            </a:extLst>
          </p:cNvPr>
          <p:cNvSpPr txBox="1"/>
          <p:nvPr/>
        </p:nvSpPr>
        <p:spPr>
          <a:xfrm>
            <a:off x="490325" y="476672"/>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ESEMPIO 2: IL RECUPERO DELLE PLASTICHE</a:t>
            </a:r>
          </a:p>
        </p:txBody>
      </p:sp>
      <p:pic>
        <p:nvPicPr>
          <p:cNvPr id="7" name="Picture 2" descr="C:\Users\chiara\Desktop\TRIFLO\foto 3.JPG">
            <a:extLst>
              <a:ext uri="{FF2B5EF4-FFF2-40B4-BE49-F238E27FC236}">
                <a16:creationId xmlns:a16="http://schemas.microsoft.com/office/drawing/2014/main" id="{109E5499-BBFE-0F45-9AC7-EBE06711CFDC}"/>
              </a:ext>
            </a:extLst>
          </p:cNvPr>
          <p:cNvPicPr>
            <a:picLocks noChangeAspect="1" noChangeArrowheads="1"/>
          </p:cNvPicPr>
          <p:nvPr/>
        </p:nvPicPr>
        <p:blipFill>
          <a:blip r:embed="rId3" cstate="print"/>
          <a:srcRect l="6601" t="16434" r="2123" b="13516"/>
          <a:stretch>
            <a:fillRect/>
          </a:stretch>
        </p:blipFill>
        <p:spPr bwMode="auto">
          <a:xfrm>
            <a:off x="4464968" y="1261027"/>
            <a:ext cx="4176464" cy="4273591"/>
          </a:xfrm>
          <a:prstGeom prst="rect">
            <a:avLst/>
          </a:prstGeom>
          <a:noFill/>
        </p:spPr>
      </p:pic>
      <p:sp>
        <p:nvSpPr>
          <p:cNvPr id="3" name="CasellaDiTesto 2">
            <a:extLst>
              <a:ext uri="{FF2B5EF4-FFF2-40B4-BE49-F238E27FC236}">
                <a16:creationId xmlns:a16="http://schemas.microsoft.com/office/drawing/2014/main" id="{52978F0C-2E36-7A4D-90BB-DEE6BA27EFFE}"/>
              </a:ext>
            </a:extLst>
          </p:cNvPr>
          <p:cNvSpPr txBox="1"/>
          <p:nvPr/>
        </p:nvSpPr>
        <p:spPr>
          <a:xfrm>
            <a:off x="245754" y="2197494"/>
            <a:ext cx="3894198" cy="1200329"/>
          </a:xfrm>
          <a:prstGeom prst="rect">
            <a:avLst/>
          </a:prstGeom>
          <a:noFill/>
        </p:spPr>
        <p:txBody>
          <a:bodyPr wrap="square" rtlCol="0">
            <a:spAutoFit/>
          </a:bodyPr>
          <a:lstStyle/>
          <a:p>
            <a:pPr algn="just"/>
            <a:r>
              <a:rPr lang="it-IT" sz="2400" b="1" dirty="0">
                <a:solidFill>
                  <a:srgbClr val="756F4B"/>
                </a:solidFill>
                <a:effectLst>
                  <a:outerShdw blurRad="38100" dist="38100" dir="2700000" algn="tl">
                    <a:srgbClr val="000000"/>
                  </a:outerShdw>
                </a:effectLst>
                <a:latin typeface="+mn-lt"/>
              </a:rPr>
              <a:t>SEPARAZIONI BASATE SU PRINCIPI DI NATURA FISICA E CHIMICA </a:t>
            </a:r>
          </a:p>
        </p:txBody>
      </p:sp>
    </p:spTree>
    <p:extLst>
      <p:ext uri="{BB962C8B-B14F-4D97-AF65-F5344CB8AC3E}">
        <p14:creationId xmlns:p14="http://schemas.microsoft.com/office/powerpoint/2010/main" val="145469534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9640524-29F6-B64A-9571-4E9402D44D9D}"/>
              </a:ext>
            </a:extLst>
          </p:cNvPr>
          <p:cNvSpPr>
            <a:spLocks noGrp="1"/>
          </p:cNvSpPr>
          <p:nvPr>
            <p:ph type="sldNum" sz="quarter" idx="12"/>
          </p:nvPr>
        </p:nvSpPr>
        <p:spPr/>
        <p:txBody>
          <a:bodyPr/>
          <a:lstStyle/>
          <a:p>
            <a:fld id="{1FD0A723-D0C3-4101-B250-80A2F2EC9F42}" type="slidenum">
              <a:rPr lang="it-IT" smtClean="0"/>
              <a:pPr/>
              <a:t>79</a:t>
            </a:fld>
            <a:endParaRPr lang="it-IT" dirty="0"/>
          </a:p>
        </p:txBody>
      </p:sp>
      <p:sp>
        <p:nvSpPr>
          <p:cNvPr id="5" name="CasellaDiTesto 4">
            <a:extLst>
              <a:ext uri="{FF2B5EF4-FFF2-40B4-BE49-F238E27FC236}">
                <a16:creationId xmlns:a16="http://schemas.microsoft.com/office/drawing/2014/main" id="{F843C93C-6EF8-EA46-823C-6BAFA6DCAEF4}"/>
              </a:ext>
            </a:extLst>
          </p:cNvPr>
          <p:cNvSpPr txBox="1"/>
          <p:nvPr/>
        </p:nvSpPr>
        <p:spPr>
          <a:xfrm>
            <a:off x="624775" y="1291840"/>
            <a:ext cx="7927574" cy="923330"/>
          </a:xfrm>
          <a:prstGeom prst="rect">
            <a:avLst/>
          </a:prstGeom>
          <a:noFill/>
        </p:spPr>
        <p:txBody>
          <a:bodyPr wrap="square" rtlCol="0">
            <a:spAutoFit/>
          </a:bodyPr>
          <a:lstStyle/>
          <a:p>
            <a:pPr algn="just"/>
            <a:endParaRPr lang="it-IT" dirty="0"/>
          </a:p>
          <a:p>
            <a:endParaRPr lang="it-IT" dirty="0"/>
          </a:p>
          <a:p>
            <a:endParaRPr lang="it-IT" dirty="0"/>
          </a:p>
        </p:txBody>
      </p:sp>
      <p:sp>
        <p:nvSpPr>
          <p:cNvPr id="6" name="CasellaDiTesto 5">
            <a:extLst>
              <a:ext uri="{FF2B5EF4-FFF2-40B4-BE49-F238E27FC236}">
                <a16:creationId xmlns:a16="http://schemas.microsoft.com/office/drawing/2014/main" id="{90541E08-DC32-7647-86B6-8E62A7BDF289}"/>
              </a:ext>
            </a:extLst>
          </p:cNvPr>
          <p:cNvSpPr txBox="1"/>
          <p:nvPr/>
        </p:nvSpPr>
        <p:spPr>
          <a:xfrm>
            <a:off x="490325" y="476672"/>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ESEMPIO 2: IL RECUPERO DELLE PLASTICHE</a:t>
            </a:r>
          </a:p>
        </p:txBody>
      </p:sp>
      <p:sp>
        <p:nvSpPr>
          <p:cNvPr id="3" name="CasellaDiTesto 2">
            <a:extLst>
              <a:ext uri="{FF2B5EF4-FFF2-40B4-BE49-F238E27FC236}">
                <a16:creationId xmlns:a16="http://schemas.microsoft.com/office/drawing/2014/main" id="{52978F0C-2E36-7A4D-90BB-DEE6BA27EFFE}"/>
              </a:ext>
            </a:extLst>
          </p:cNvPr>
          <p:cNvSpPr txBox="1"/>
          <p:nvPr/>
        </p:nvSpPr>
        <p:spPr>
          <a:xfrm>
            <a:off x="0" y="1130072"/>
            <a:ext cx="9144000" cy="3262432"/>
          </a:xfrm>
          <a:prstGeom prst="rect">
            <a:avLst/>
          </a:prstGeom>
          <a:noFill/>
        </p:spPr>
        <p:txBody>
          <a:bodyPr wrap="square" rtlCol="0">
            <a:spAutoFit/>
          </a:bodyPr>
          <a:lstStyle>
            <a:defPPr>
              <a:defRPr lang="it-IT"/>
            </a:defPPr>
            <a:lvl1pPr>
              <a:buClr>
                <a:schemeClr val="bg2">
                  <a:lumMod val="50000"/>
                </a:schemeClr>
              </a:buClr>
              <a:defRPr sz="1600">
                <a:latin typeface="Times New Roman" pitchFamily="18" charset="0"/>
                <a:cs typeface="Times New Roman" pitchFamily="18" charset="0"/>
              </a:defRPr>
            </a:lvl1pPr>
            <a:lvl2pPr lvl="1">
              <a:buClr>
                <a:schemeClr val="bg2">
                  <a:lumMod val="50000"/>
                </a:schemeClr>
              </a:buClr>
              <a:buFont typeface="Arial" pitchFamily="34" charset="0"/>
              <a:buChar char="•"/>
              <a:defRPr sz="1400">
                <a:latin typeface="Times New Roman" pitchFamily="18" charset="0"/>
                <a:ea typeface="Calibri"/>
                <a:cs typeface="Times New Roman" pitchFamily="18" charset="0"/>
              </a:defRPr>
            </a:lvl2pPr>
          </a:lstStyle>
          <a:p>
            <a:pPr algn="just"/>
            <a:r>
              <a:rPr lang="it-IT" b="1" dirty="0">
                <a:solidFill>
                  <a:srgbClr val="756F4B"/>
                </a:solidFill>
                <a:effectLst>
                  <a:outerShdw blurRad="38100" dist="38100" dir="2700000" algn="tl">
                    <a:srgbClr val="000000"/>
                  </a:outerShdw>
                </a:effectLst>
                <a:latin typeface="+mn-lt"/>
                <a:cs typeface="+mn-cs"/>
              </a:rPr>
              <a:t>Caratteristiche strumento di riconoscimento:</a:t>
            </a:r>
          </a:p>
          <a:p>
            <a:pPr lvl="1" algn="just"/>
            <a:r>
              <a:rPr lang="it-IT" sz="1600" b="1" dirty="0">
                <a:solidFill>
                  <a:srgbClr val="756F4B"/>
                </a:solidFill>
                <a:effectLst>
                  <a:outerShdw blurRad="38100" dist="38100" dir="2700000" algn="tl">
                    <a:srgbClr val="000000"/>
                  </a:outerShdw>
                </a:effectLst>
                <a:latin typeface="+mn-lt"/>
                <a:ea typeface="+mn-ea"/>
                <a:cs typeface="+mn-cs"/>
              </a:rPr>
              <a:t>spettrometro </a:t>
            </a:r>
            <a:r>
              <a:rPr lang="it-IT" sz="1600" b="1" dirty="0" err="1">
                <a:solidFill>
                  <a:srgbClr val="756F4B"/>
                </a:solidFill>
                <a:effectLst>
                  <a:outerShdw blurRad="38100" dist="38100" dir="2700000" algn="tl">
                    <a:srgbClr val="000000"/>
                  </a:outerShdw>
                </a:effectLst>
                <a:latin typeface="+mn-lt"/>
                <a:ea typeface="+mn-ea"/>
                <a:cs typeface="+mn-cs"/>
              </a:rPr>
              <a:t>Nicolet</a:t>
            </a:r>
            <a:r>
              <a:rPr lang="it-IT" sz="1600" b="1" dirty="0">
                <a:solidFill>
                  <a:srgbClr val="756F4B"/>
                </a:solidFill>
                <a:effectLst>
                  <a:outerShdw blurRad="38100" dist="38100" dir="2700000" algn="tl">
                    <a:srgbClr val="000000"/>
                  </a:outerShdw>
                </a:effectLst>
                <a:latin typeface="+mn-lt"/>
                <a:ea typeface="+mn-ea"/>
                <a:cs typeface="+mn-cs"/>
              </a:rPr>
              <a:t> </a:t>
            </a:r>
            <a:r>
              <a:rPr lang="it-IT" sz="1600" b="1" dirty="0" err="1">
                <a:solidFill>
                  <a:srgbClr val="756F4B"/>
                </a:solidFill>
                <a:effectLst>
                  <a:outerShdw blurRad="38100" dist="38100" dir="2700000" algn="tl">
                    <a:srgbClr val="000000"/>
                  </a:outerShdw>
                </a:effectLst>
                <a:latin typeface="+mn-lt"/>
                <a:ea typeface="+mn-ea"/>
                <a:cs typeface="+mn-cs"/>
              </a:rPr>
              <a:t>Nexus</a:t>
            </a:r>
            <a:r>
              <a:rPr lang="it-IT" sz="1600" b="1" dirty="0">
                <a:solidFill>
                  <a:srgbClr val="756F4B"/>
                </a:solidFill>
                <a:effectLst>
                  <a:outerShdw blurRad="38100" dist="38100" dir="2700000" algn="tl">
                    <a:srgbClr val="000000"/>
                  </a:outerShdw>
                </a:effectLst>
                <a:latin typeface="+mn-lt"/>
                <a:ea typeface="+mn-ea"/>
                <a:cs typeface="+mn-cs"/>
              </a:rPr>
              <a:t> FTIR</a:t>
            </a:r>
          </a:p>
          <a:p>
            <a:pPr lvl="1" algn="just"/>
            <a:r>
              <a:rPr lang="it-IT" sz="1600" b="1" dirty="0">
                <a:solidFill>
                  <a:srgbClr val="756F4B"/>
                </a:solidFill>
                <a:effectLst>
                  <a:outerShdw blurRad="38100" dist="38100" dir="2700000" algn="tl">
                    <a:srgbClr val="000000"/>
                  </a:outerShdw>
                </a:effectLst>
                <a:latin typeface="+mn-lt"/>
                <a:ea typeface="+mn-ea"/>
                <a:cs typeface="+mn-cs"/>
              </a:rPr>
              <a:t>modalità di riflessione diffusa DRIFT (accessorio Avatar Diffuse </a:t>
            </a:r>
            <a:r>
              <a:rPr lang="it-IT" sz="1600" b="1" dirty="0" err="1">
                <a:solidFill>
                  <a:srgbClr val="756F4B"/>
                </a:solidFill>
                <a:effectLst>
                  <a:outerShdw blurRad="38100" dist="38100" dir="2700000" algn="tl">
                    <a:srgbClr val="000000"/>
                  </a:outerShdw>
                </a:effectLst>
                <a:latin typeface="+mn-lt"/>
                <a:ea typeface="+mn-ea"/>
                <a:cs typeface="+mn-cs"/>
              </a:rPr>
              <a:t>Reflectance</a:t>
            </a:r>
            <a:r>
              <a:rPr lang="it-IT" sz="1600" b="1" dirty="0">
                <a:solidFill>
                  <a:srgbClr val="756F4B"/>
                </a:solidFill>
                <a:effectLst>
                  <a:outerShdw blurRad="38100" dist="38100" dir="2700000" algn="tl">
                    <a:srgbClr val="000000"/>
                  </a:outerShdw>
                </a:effectLst>
                <a:latin typeface="+mn-lt"/>
                <a:ea typeface="+mn-ea"/>
                <a:cs typeface="+mn-cs"/>
              </a:rPr>
              <a:t> Smart </a:t>
            </a:r>
            <a:r>
              <a:rPr lang="it-IT" sz="1600" b="1" dirty="0" err="1">
                <a:solidFill>
                  <a:srgbClr val="756F4B"/>
                </a:solidFill>
                <a:effectLst>
                  <a:outerShdw blurRad="38100" dist="38100" dir="2700000" algn="tl">
                    <a:srgbClr val="000000"/>
                  </a:outerShdw>
                </a:effectLst>
                <a:latin typeface="+mn-lt"/>
                <a:ea typeface="+mn-ea"/>
                <a:cs typeface="+mn-cs"/>
              </a:rPr>
              <a:t>Accessory</a:t>
            </a:r>
            <a:r>
              <a:rPr lang="it-IT" sz="1600" b="1" dirty="0">
                <a:solidFill>
                  <a:srgbClr val="756F4B"/>
                </a:solidFill>
                <a:effectLst>
                  <a:outerShdw blurRad="38100" dist="38100" dir="2700000" algn="tl">
                    <a:srgbClr val="000000"/>
                  </a:outerShdw>
                </a:effectLst>
                <a:latin typeface="+mn-lt"/>
                <a:ea typeface="+mn-ea"/>
                <a:cs typeface="+mn-cs"/>
              </a:rPr>
              <a:t>  e rivelatore DTGS)</a:t>
            </a:r>
          </a:p>
          <a:p>
            <a:pPr lvl="1" algn="just"/>
            <a:r>
              <a:rPr lang="it-IT" sz="1600" b="1" dirty="0">
                <a:solidFill>
                  <a:srgbClr val="756F4B"/>
                </a:solidFill>
                <a:effectLst>
                  <a:outerShdw blurRad="38100" dist="38100" dir="2700000" algn="tl">
                    <a:srgbClr val="000000"/>
                  </a:outerShdw>
                </a:effectLst>
                <a:latin typeface="+mn-lt"/>
                <a:ea typeface="+mn-ea"/>
                <a:cs typeface="+mn-cs"/>
              </a:rPr>
              <a:t>acquisizione degli spettri nella regione spettrale del medio infrarosso (4000-400 cm</a:t>
            </a:r>
            <a:r>
              <a:rPr lang="it-IT" sz="1600" b="1" baseline="30000" dirty="0">
                <a:solidFill>
                  <a:srgbClr val="756F4B"/>
                </a:solidFill>
                <a:effectLst>
                  <a:outerShdw blurRad="38100" dist="38100" dir="2700000" algn="tl">
                    <a:srgbClr val="000000"/>
                  </a:outerShdw>
                </a:effectLst>
                <a:latin typeface="+mn-lt"/>
                <a:ea typeface="+mn-ea"/>
                <a:cs typeface="+mn-cs"/>
              </a:rPr>
              <a:t>-1</a:t>
            </a:r>
            <a:r>
              <a:rPr lang="it-IT" sz="1600" b="1" dirty="0">
                <a:solidFill>
                  <a:srgbClr val="756F4B"/>
                </a:solidFill>
                <a:effectLst>
                  <a:outerShdw blurRad="38100" dist="38100" dir="2700000" algn="tl">
                    <a:srgbClr val="000000"/>
                  </a:outerShdw>
                </a:effectLst>
                <a:latin typeface="+mn-lt"/>
                <a:ea typeface="+mn-ea"/>
                <a:cs typeface="+mn-cs"/>
              </a:rPr>
              <a:t>)</a:t>
            </a:r>
          </a:p>
          <a:p>
            <a:pPr lvl="1" algn="just"/>
            <a:r>
              <a:rPr lang="it-IT" sz="1600" b="1" dirty="0">
                <a:solidFill>
                  <a:srgbClr val="756F4B"/>
                </a:solidFill>
                <a:effectLst>
                  <a:outerShdw blurRad="38100" dist="38100" dir="2700000" algn="tl">
                    <a:srgbClr val="000000"/>
                  </a:outerShdw>
                </a:effectLst>
                <a:latin typeface="+mn-lt"/>
                <a:ea typeface="+mn-ea"/>
                <a:cs typeface="+mn-cs"/>
              </a:rPr>
              <a:t>n° scansioni 100, risoluzione 2.00 cm</a:t>
            </a:r>
            <a:r>
              <a:rPr lang="it-IT" sz="1600" b="1" baseline="30000" dirty="0">
                <a:solidFill>
                  <a:srgbClr val="756F4B"/>
                </a:solidFill>
                <a:effectLst>
                  <a:outerShdw blurRad="38100" dist="38100" dir="2700000" algn="tl">
                    <a:srgbClr val="000000"/>
                  </a:outerShdw>
                </a:effectLst>
                <a:latin typeface="+mn-lt"/>
                <a:ea typeface="+mn-ea"/>
                <a:cs typeface="+mn-cs"/>
              </a:rPr>
              <a:t>-1</a:t>
            </a:r>
          </a:p>
          <a:p>
            <a:pPr algn="just"/>
            <a:endParaRPr lang="it-IT" b="1" dirty="0">
              <a:solidFill>
                <a:srgbClr val="756F4B"/>
              </a:solidFill>
              <a:effectLst>
                <a:outerShdw blurRad="38100" dist="38100" dir="2700000" algn="tl">
                  <a:srgbClr val="000000"/>
                </a:outerShdw>
              </a:effectLst>
              <a:latin typeface="+mn-lt"/>
              <a:cs typeface="+mn-cs"/>
            </a:endParaRPr>
          </a:p>
          <a:p>
            <a:pPr algn="just"/>
            <a:r>
              <a:rPr lang="it-IT" b="1" dirty="0">
                <a:solidFill>
                  <a:srgbClr val="756F4B"/>
                </a:solidFill>
                <a:effectLst>
                  <a:outerShdw blurRad="38100" dist="38100" dir="2700000" algn="tl">
                    <a:srgbClr val="000000"/>
                  </a:outerShdw>
                </a:effectLst>
                <a:latin typeface="+mn-lt"/>
                <a:cs typeface="+mn-cs"/>
              </a:rPr>
              <a:t>Caratteristiche strumento di separazione:</a:t>
            </a:r>
          </a:p>
          <a:p>
            <a:pPr lvl="1" algn="just"/>
            <a:r>
              <a:rPr lang="it-IT" sz="1600" b="1" dirty="0">
                <a:solidFill>
                  <a:srgbClr val="756F4B"/>
                </a:solidFill>
                <a:effectLst>
                  <a:outerShdw blurRad="38100" dist="38100" dir="2700000" algn="tl">
                    <a:srgbClr val="000000"/>
                  </a:outerShdw>
                </a:effectLst>
                <a:latin typeface="+mn-lt"/>
                <a:ea typeface="+mn-ea"/>
                <a:cs typeface="+mn-cs"/>
              </a:rPr>
              <a:t>Nastro trasportatore con sistema di separazione ad aria</a:t>
            </a:r>
          </a:p>
          <a:p>
            <a:pPr algn="just"/>
            <a:endParaRPr lang="it-IT" b="1" dirty="0">
              <a:solidFill>
                <a:srgbClr val="756F4B"/>
              </a:solidFill>
              <a:effectLst>
                <a:outerShdw blurRad="38100" dist="38100" dir="2700000" algn="tl">
                  <a:srgbClr val="000000"/>
                </a:outerShdw>
              </a:effectLst>
              <a:latin typeface="+mn-lt"/>
              <a:cs typeface="+mn-cs"/>
            </a:endParaRPr>
          </a:p>
          <a:p>
            <a:pPr algn="just"/>
            <a:r>
              <a:rPr lang="it-IT" b="1" dirty="0">
                <a:solidFill>
                  <a:srgbClr val="756F4B"/>
                </a:solidFill>
                <a:effectLst>
                  <a:outerShdw blurRad="38100" dist="38100" dir="2700000" algn="tl">
                    <a:srgbClr val="000000"/>
                  </a:outerShdw>
                </a:effectLst>
                <a:latin typeface="+mn-lt"/>
                <a:cs typeface="+mn-cs"/>
              </a:rPr>
              <a:t>Obiettivo:</a:t>
            </a:r>
          </a:p>
          <a:p>
            <a:pPr lvl="1" algn="just"/>
            <a:r>
              <a:rPr lang="it-IT" sz="1600" b="1" dirty="0">
                <a:solidFill>
                  <a:srgbClr val="756F4B"/>
                </a:solidFill>
                <a:effectLst>
                  <a:outerShdw blurRad="38100" dist="38100" dir="2700000" algn="tl">
                    <a:srgbClr val="000000"/>
                  </a:outerShdw>
                </a:effectLst>
                <a:latin typeface="+mn-lt"/>
                <a:ea typeface="+mn-ea"/>
                <a:cs typeface="+mn-cs"/>
              </a:rPr>
              <a:t>Separazione di PP e PE dalla miscela eterogenea di plastiche nere</a:t>
            </a:r>
          </a:p>
          <a:p>
            <a:pPr lvl="1"/>
            <a:endParaRPr lang="it-IT" dirty="0"/>
          </a:p>
        </p:txBody>
      </p:sp>
      <p:pic>
        <p:nvPicPr>
          <p:cNvPr id="8" name="Immagine 7">
            <a:extLst>
              <a:ext uri="{FF2B5EF4-FFF2-40B4-BE49-F238E27FC236}">
                <a16:creationId xmlns:a16="http://schemas.microsoft.com/office/drawing/2014/main" id="{797B5788-39B5-A344-9EC3-DB01CB0D4319}"/>
              </a:ext>
            </a:extLst>
          </p:cNvPr>
          <p:cNvPicPr>
            <a:picLocks noChangeAspect="1"/>
          </p:cNvPicPr>
          <p:nvPr/>
        </p:nvPicPr>
        <p:blipFill>
          <a:blip r:embed="rId3" cstate="print">
            <a:extLst>
              <a:ext uri="{28A0092B-C50C-407E-A947-70E740481C1C}">
                <a14:useLocalDpi xmlns:a14="http://schemas.microsoft.com/office/drawing/2010/main" val="0"/>
              </a:ext>
            </a:extLst>
          </a:blip>
          <a:srcRect l="296" t="3504" r="1508" b="1390"/>
          <a:stretch>
            <a:fillRect/>
          </a:stretch>
        </p:blipFill>
        <p:spPr bwMode="auto">
          <a:xfrm>
            <a:off x="4561356" y="4417219"/>
            <a:ext cx="4147661" cy="2304256"/>
          </a:xfrm>
          <a:prstGeom prst="rect">
            <a:avLst/>
          </a:prstGeom>
          <a:noFill/>
          <a:ln>
            <a:noFill/>
          </a:ln>
        </p:spPr>
      </p:pic>
      <p:pic>
        <p:nvPicPr>
          <p:cNvPr id="9" name="Immagine 8">
            <a:extLst>
              <a:ext uri="{FF2B5EF4-FFF2-40B4-BE49-F238E27FC236}">
                <a16:creationId xmlns:a16="http://schemas.microsoft.com/office/drawing/2014/main" id="{CE92FB35-8D58-EA47-8B83-F884E11A7A25}"/>
              </a:ext>
            </a:extLst>
          </p:cNvPr>
          <p:cNvPicPr>
            <a:picLocks noChangeAspect="1"/>
          </p:cNvPicPr>
          <p:nvPr/>
        </p:nvPicPr>
        <p:blipFill>
          <a:blip r:embed="rId4" cstate="print">
            <a:extLst>
              <a:ext uri="{28A0092B-C50C-407E-A947-70E740481C1C}">
                <a14:useLocalDpi xmlns:a14="http://schemas.microsoft.com/office/drawing/2010/main" val="0"/>
              </a:ext>
            </a:extLst>
          </a:blip>
          <a:srcRect l="1508" t="1517" r="1508" b="1517"/>
          <a:stretch>
            <a:fillRect/>
          </a:stretch>
        </p:blipFill>
        <p:spPr bwMode="auto">
          <a:xfrm>
            <a:off x="403611" y="4437112"/>
            <a:ext cx="4007402" cy="2304256"/>
          </a:xfrm>
          <a:prstGeom prst="rect">
            <a:avLst/>
          </a:prstGeom>
          <a:noFill/>
          <a:ln>
            <a:noFill/>
          </a:ln>
        </p:spPr>
      </p:pic>
    </p:spTree>
    <p:extLst>
      <p:ext uri="{BB962C8B-B14F-4D97-AF65-F5344CB8AC3E}">
        <p14:creationId xmlns:p14="http://schemas.microsoft.com/office/powerpoint/2010/main" val="12893958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egnaposto numero diapositiva 1">
            <a:extLst>
              <a:ext uri="{FF2B5EF4-FFF2-40B4-BE49-F238E27FC236}">
                <a16:creationId xmlns:a16="http://schemas.microsoft.com/office/drawing/2014/main" id="{42CB1993-FD67-E267-B194-E05D2FDC586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07266FF-15C4-5D47-96B3-A24EA2DD07AF}" type="slidenum">
              <a:rPr lang="it-IT" altLang="it-IT" sz="1050"/>
              <a:pPr>
                <a:spcBef>
                  <a:spcPct val="0"/>
                </a:spcBef>
                <a:buFontTx/>
                <a:buNone/>
              </a:pPr>
              <a:t>8</a:t>
            </a:fld>
            <a:endParaRPr lang="it-IT" altLang="it-IT" sz="1050"/>
          </a:p>
        </p:txBody>
      </p:sp>
      <p:sp>
        <p:nvSpPr>
          <p:cNvPr id="3" name="Rettangolo 2">
            <a:extLst>
              <a:ext uri="{FF2B5EF4-FFF2-40B4-BE49-F238E27FC236}">
                <a16:creationId xmlns:a16="http://schemas.microsoft.com/office/drawing/2014/main" id="{D6565685-A665-1248-A421-AD60DC195118}"/>
              </a:ext>
            </a:extLst>
          </p:cNvPr>
          <p:cNvSpPr/>
          <p:nvPr/>
        </p:nvSpPr>
        <p:spPr>
          <a:xfrm>
            <a:off x="1494235" y="1431133"/>
            <a:ext cx="6210300" cy="4233851"/>
          </a:xfrm>
          <a:prstGeom prst="rect">
            <a:avLst/>
          </a:prstGeom>
        </p:spPr>
        <p:txBody>
          <a:bodyPr>
            <a:spAutoFit/>
          </a:bodyPr>
          <a:lstStyle>
            <a:lvl1pPr marL="457200" indent="-4572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it-IT" altLang="it-IT" sz="1800" dirty="0">
                <a:solidFill>
                  <a:schemeClr val="hlink"/>
                </a:solidFill>
                <a:effectLst>
                  <a:outerShdw blurRad="38100" dist="38100" dir="2700000" algn="tl">
                    <a:srgbClr val="C0C0C0"/>
                  </a:outerShdw>
                </a:effectLst>
              </a:rPr>
              <a:t>DIECI CRITERI DI SVILUPPO SOSTENIBILE </a:t>
            </a:r>
            <a:r>
              <a:rPr lang="it-IT" altLang="it-IT" sz="1200" dirty="0">
                <a:solidFill>
                  <a:srgbClr val="009999"/>
                </a:solidFill>
                <a:effectLst>
                  <a:outerShdw blurRad="38100" dist="38100" dir="2700000" algn="tl">
                    <a:srgbClr val="C0C0C0"/>
                  </a:outerShdw>
                </a:effectLst>
              </a:rPr>
              <a:t>(5/5)</a:t>
            </a:r>
            <a:endParaRPr lang="it-IT" altLang="it-IT" sz="1800" dirty="0">
              <a:solidFill>
                <a:schemeClr val="hlink"/>
              </a:solidFill>
              <a:effectLst>
                <a:outerShdw blurRad="38100" dist="38100" dir="2700000" algn="tl">
                  <a:srgbClr val="C0C0C0"/>
                </a:outerShdw>
              </a:effectLst>
            </a:endParaRPr>
          </a:p>
          <a:p>
            <a:pPr algn="ctr" eaLnBrk="1" hangingPunct="1">
              <a:defRPr/>
            </a:pPr>
            <a:endParaRPr lang="it-IT" altLang="it-IT" sz="1800" dirty="0">
              <a:solidFill>
                <a:schemeClr val="hlink"/>
              </a:solidFill>
              <a:effectLst>
                <a:outerShdw blurRad="38100" dist="38100" dir="2700000" algn="tl">
                  <a:srgbClr val="C0C0C0"/>
                </a:outerShdw>
              </a:effectLst>
            </a:endParaRPr>
          </a:p>
          <a:p>
            <a:pPr algn="ctr" eaLnBrk="1" hangingPunct="1">
              <a:defRPr/>
            </a:pPr>
            <a:endParaRPr lang="it-IT" altLang="it-IT" sz="675" dirty="0"/>
          </a:p>
          <a:p>
            <a:pPr algn="just" eaLnBrk="1" hangingPunct="1">
              <a:lnSpc>
                <a:spcPct val="110000"/>
              </a:lnSpc>
              <a:buClr>
                <a:schemeClr val="hlink"/>
              </a:buClr>
              <a:buFontTx/>
              <a:buAutoNum type="arabicPeriod"/>
              <a:defRPr/>
            </a:pPr>
            <a:r>
              <a:rPr lang="it-IT" altLang="it-IT" sz="1350" dirty="0">
                <a:solidFill>
                  <a:srgbClr val="CC3300"/>
                </a:solidFill>
                <a:effectLst>
                  <a:outerShdw blurRad="38100" dist="38100" dir="2700000" algn="tl">
                    <a:srgbClr val="C0C0C0"/>
                  </a:outerShdw>
                </a:effectLst>
              </a:rPr>
              <a:t>Ridurre</a:t>
            </a:r>
            <a:r>
              <a:rPr lang="it-IT" altLang="it-IT" sz="1350" dirty="0">
                <a:effectLst>
                  <a:outerShdw blurRad="38100" dist="38100" dir="2700000" algn="tl">
                    <a:srgbClr val="C0C0C0"/>
                  </a:outerShdw>
                </a:effectLst>
              </a:rPr>
              <a:t> l’impiego risorse energetiche non rinnovabili.</a:t>
            </a:r>
          </a:p>
          <a:p>
            <a:pPr algn="just" eaLnBrk="1" hangingPunct="1">
              <a:lnSpc>
                <a:spcPct val="110000"/>
              </a:lnSpc>
              <a:buClr>
                <a:schemeClr val="hlink"/>
              </a:buClr>
              <a:buFontTx/>
              <a:buAutoNum type="arabicPeriod"/>
              <a:defRPr/>
            </a:pPr>
            <a:r>
              <a:rPr lang="it-IT" altLang="it-IT" sz="1350" dirty="0">
                <a:effectLst>
                  <a:outerShdw blurRad="38100" dist="38100" dir="2700000" algn="tl">
                    <a:srgbClr val="C0C0C0"/>
                  </a:outerShdw>
                </a:effectLst>
              </a:rPr>
              <a:t>Impiego risorse </a:t>
            </a:r>
            <a:r>
              <a:rPr lang="it-IT" altLang="it-IT" sz="1350" dirty="0">
                <a:solidFill>
                  <a:srgbClr val="CC3300"/>
                </a:solidFill>
                <a:effectLst>
                  <a:outerShdw blurRad="38100" dist="38100" dir="2700000" algn="tl">
                    <a:srgbClr val="C0C0C0"/>
                  </a:outerShdw>
                </a:effectLst>
              </a:rPr>
              <a:t>rinnovabili</a:t>
            </a:r>
            <a:r>
              <a:rPr lang="it-IT" altLang="it-IT" sz="1350" dirty="0">
                <a:effectLst>
                  <a:outerShdw blurRad="38100" dist="38100" dir="2700000" algn="tl">
                    <a:srgbClr val="C0C0C0"/>
                  </a:outerShdw>
                </a:effectLst>
              </a:rPr>
              <a:t> nei limiti della capacità rigenerazione.</a:t>
            </a:r>
          </a:p>
          <a:p>
            <a:pPr algn="just" eaLnBrk="1" hangingPunct="1">
              <a:lnSpc>
                <a:spcPct val="110000"/>
              </a:lnSpc>
              <a:buClr>
                <a:schemeClr val="hlink"/>
              </a:buClr>
              <a:buFontTx/>
              <a:buAutoNum type="arabicPeriod"/>
              <a:defRPr/>
            </a:pPr>
            <a:r>
              <a:rPr lang="it-IT" altLang="it-IT" sz="1350" dirty="0">
                <a:effectLst>
                  <a:outerShdw blurRad="38100" dist="38100" dir="2700000" algn="tl">
                    <a:srgbClr val="C0C0C0"/>
                  </a:outerShdw>
                </a:effectLst>
              </a:rPr>
              <a:t>Uso e gestione corretta sostanze e </a:t>
            </a:r>
            <a:r>
              <a:rPr lang="it-IT" altLang="it-IT" sz="1350" dirty="0">
                <a:solidFill>
                  <a:srgbClr val="CC3300"/>
                </a:solidFill>
                <a:effectLst>
                  <a:outerShdw blurRad="38100" dist="38100" dir="2700000" algn="tl">
                    <a:srgbClr val="C0C0C0"/>
                  </a:outerShdw>
                </a:effectLst>
              </a:rPr>
              <a:t>rifiuti</a:t>
            </a:r>
            <a:r>
              <a:rPr lang="it-IT" altLang="it-IT" sz="1350" dirty="0">
                <a:effectLst>
                  <a:outerShdw blurRad="38100" dist="38100" dir="2700000" algn="tl">
                    <a:srgbClr val="C0C0C0"/>
                  </a:outerShdw>
                </a:effectLst>
              </a:rPr>
              <a:t> pericolosi/inquinanti.</a:t>
            </a:r>
          </a:p>
          <a:p>
            <a:pPr algn="just" eaLnBrk="1" hangingPunct="1">
              <a:lnSpc>
                <a:spcPct val="110000"/>
              </a:lnSpc>
              <a:buClr>
                <a:schemeClr val="hlink"/>
              </a:buClr>
              <a:buFontTx/>
              <a:buAutoNum type="arabicPeriod"/>
              <a:defRPr/>
            </a:pPr>
            <a:r>
              <a:rPr lang="it-IT" altLang="it-IT" sz="1350" dirty="0">
                <a:effectLst>
                  <a:outerShdw blurRad="38100" dist="38100" dir="2700000" algn="tl">
                    <a:srgbClr val="C0C0C0"/>
                  </a:outerShdw>
                </a:effectLst>
              </a:rPr>
              <a:t>Conservare e migliorare lo stato </a:t>
            </a:r>
            <a:r>
              <a:rPr lang="it-IT" altLang="it-IT" sz="1350" dirty="0">
                <a:solidFill>
                  <a:srgbClr val="CC3300"/>
                </a:solidFill>
                <a:effectLst>
                  <a:outerShdw blurRad="38100" dist="38100" dir="2700000" algn="tl">
                    <a:srgbClr val="C0C0C0"/>
                  </a:outerShdw>
                </a:effectLst>
              </a:rPr>
              <a:t>fauna, flora, habitat e paesaggi</a:t>
            </a:r>
            <a:r>
              <a:rPr lang="it-IT" altLang="it-IT" sz="1350" dirty="0">
                <a:effectLst>
                  <a:outerShdw blurRad="38100" dist="38100" dir="2700000" algn="tl">
                    <a:srgbClr val="C0C0C0"/>
                  </a:outerShdw>
                </a:effectLst>
              </a:rPr>
              <a:t>.</a:t>
            </a:r>
          </a:p>
          <a:p>
            <a:pPr algn="just" eaLnBrk="1" hangingPunct="1">
              <a:lnSpc>
                <a:spcPct val="110000"/>
              </a:lnSpc>
              <a:buClr>
                <a:schemeClr val="hlink"/>
              </a:buClr>
              <a:buFontTx/>
              <a:buAutoNum type="arabicPeriod"/>
              <a:defRPr/>
            </a:pPr>
            <a:r>
              <a:rPr lang="it-IT" altLang="it-IT" sz="1350" dirty="0">
                <a:effectLst>
                  <a:outerShdw blurRad="38100" dist="38100" dir="2700000" algn="tl">
                    <a:srgbClr val="C0C0C0"/>
                  </a:outerShdw>
                </a:effectLst>
              </a:rPr>
              <a:t>Conservare e migliorare qualità </a:t>
            </a:r>
            <a:r>
              <a:rPr lang="it-IT" altLang="it-IT" sz="1350" dirty="0">
                <a:solidFill>
                  <a:srgbClr val="CC3300"/>
                </a:solidFill>
                <a:effectLst>
                  <a:outerShdw blurRad="38100" dist="38100" dir="2700000" algn="tl">
                    <a:srgbClr val="C0C0C0"/>
                  </a:outerShdw>
                </a:effectLst>
              </a:rPr>
              <a:t>suoli e risorse idriche</a:t>
            </a:r>
            <a:r>
              <a:rPr lang="it-IT" altLang="it-IT" sz="1350" dirty="0">
                <a:effectLst>
                  <a:outerShdw blurRad="38100" dist="38100" dir="2700000" algn="tl">
                    <a:srgbClr val="C0C0C0"/>
                  </a:outerShdw>
                </a:effectLst>
              </a:rPr>
              <a:t>.</a:t>
            </a:r>
          </a:p>
          <a:p>
            <a:pPr algn="just" eaLnBrk="1" hangingPunct="1">
              <a:lnSpc>
                <a:spcPct val="110000"/>
              </a:lnSpc>
              <a:buClr>
                <a:schemeClr val="hlink"/>
              </a:buClr>
              <a:buFontTx/>
              <a:buAutoNum type="arabicPeriod"/>
              <a:defRPr/>
            </a:pPr>
            <a:r>
              <a:rPr lang="it-IT" altLang="it-IT" sz="1350" dirty="0">
                <a:effectLst>
                  <a:outerShdw blurRad="38100" dist="38100" dir="2700000" algn="tl">
                    <a:srgbClr val="C0C0C0"/>
                  </a:outerShdw>
                </a:effectLst>
              </a:rPr>
              <a:t>Conservare e migliorare qualità </a:t>
            </a:r>
            <a:r>
              <a:rPr lang="it-IT" altLang="it-IT" sz="1350" dirty="0">
                <a:solidFill>
                  <a:srgbClr val="CC3300"/>
                </a:solidFill>
                <a:effectLst>
                  <a:outerShdw blurRad="38100" dist="38100" dir="2700000" algn="tl">
                    <a:srgbClr val="C0C0C0"/>
                  </a:outerShdw>
                </a:effectLst>
              </a:rPr>
              <a:t>risorse storiche e culturali</a:t>
            </a:r>
            <a:r>
              <a:rPr lang="it-IT" altLang="it-IT" sz="1350" dirty="0">
                <a:effectLst>
                  <a:outerShdw blurRad="38100" dist="38100" dir="2700000" algn="tl">
                    <a:srgbClr val="C0C0C0"/>
                  </a:outerShdw>
                </a:effectLst>
              </a:rPr>
              <a:t>.</a:t>
            </a:r>
          </a:p>
          <a:p>
            <a:pPr algn="just" eaLnBrk="1" hangingPunct="1">
              <a:lnSpc>
                <a:spcPct val="110000"/>
              </a:lnSpc>
              <a:buClr>
                <a:schemeClr val="hlink"/>
              </a:buClr>
              <a:buFontTx/>
              <a:buAutoNum type="arabicPeriod"/>
              <a:defRPr/>
            </a:pPr>
            <a:r>
              <a:rPr lang="it-IT" altLang="it-IT" sz="1350" dirty="0">
                <a:effectLst>
                  <a:outerShdw blurRad="38100" dist="38100" dir="2700000" algn="tl">
                    <a:srgbClr val="C0C0C0"/>
                  </a:outerShdw>
                </a:effectLst>
              </a:rPr>
              <a:t>Conservare e migliorare qualità ambiente locale.</a:t>
            </a:r>
          </a:p>
          <a:p>
            <a:pPr algn="just" eaLnBrk="1" hangingPunct="1">
              <a:lnSpc>
                <a:spcPct val="110000"/>
              </a:lnSpc>
              <a:buClr>
                <a:schemeClr val="hlink"/>
              </a:buClr>
              <a:buFontTx/>
              <a:buAutoNum type="arabicPeriod"/>
              <a:defRPr/>
            </a:pPr>
            <a:r>
              <a:rPr lang="it-IT" altLang="it-IT" sz="1350" dirty="0">
                <a:effectLst>
                  <a:outerShdw blurRad="38100" dist="38100" dir="2700000" algn="tl">
                    <a:srgbClr val="C0C0C0"/>
                  </a:outerShdw>
                </a:effectLst>
              </a:rPr>
              <a:t>Protezione </a:t>
            </a:r>
            <a:r>
              <a:rPr lang="it-IT" altLang="it-IT" sz="1350" dirty="0">
                <a:solidFill>
                  <a:srgbClr val="CC3300"/>
                </a:solidFill>
                <a:effectLst>
                  <a:outerShdw blurRad="38100" dist="38100" dir="2700000" algn="tl">
                    <a:srgbClr val="C0C0C0"/>
                  </a:outerShdw>
                </a:effectLst>
              </a:rPr>
              <a:t>atmosfera.</a:t>
            </a:r>
          </a:p>
          <a:p>
            <a:pPr algn="just" eaLnBrk="1" hangingPunct="1">
              <a:lnSpc>
                <a:spcPct val="110000"/>
              </a:lnSpc>
              <a:buClr>
                <a:schemeClr val="hlink"/>
              </a:buClr>
              <a:buFontTx/>
              <a:buAutoNum type="arabicPeriod"/>
              <a:defRPr/>
            </a:pPr>
            <a:r>
              <a:rPr lang="it-IT" altLang="it-IT" sz="1350" dirty="0">
                <a:effectLst>
                  <a:outerShdw blurRad="38100" dist="38100" dir="2700000" algn="tl">
                    <a:srgbClr val="C0C0C0"/>
                  </a:outerShdw>
                </a:effectLst>
              </a:rPr>
              <a:t>Sensibilizzazione alle problematiche ambientali.</a:t>
            </a:r>
          </a:p>
          <a:p>
            <a:pPr algn="just" eaLnBrk="1" hangingPunct="1">
              <a:lnSpc>
                <a:spcPct val="110000"/>
              </a:lnSpc>
              <a:buClr>
                <a:schemeClr val="hlink"/>
              </a:buClr>
              <a:buFontTx/>
              <a:buAutoNum type="arabicPeriod"/>
              <a:defRPr/>
            </a:pPr>
            <a:r>
              <a:rPr lang="it-IT" altLang="it-IT" sz="1350" dirty="0">
                <a:effectLst>
                  <a:outerShdw blurRad="38100" dist="38100" dir="2700000" algn="tl">
                    <a:srgbClr val="C0C0C0"/>
                  </a:outerShdw>
                </a:effectLst>
              </a:rPr>
              <a:t>Promuovere partecipazione pubblico alle decisioni per sviluppo sostenibile.</a:t>
            </a:r>
          </a:p>
          <a:p>
            <a:pPr algn="just" eaLnBrk="1" hangingPunct="1">
              <a:lnSpc>
                <a:spcPct val="110000"/>
              </a:lnSpc>
              <a:buClr>
                <a:schemeClr val="hlink"/>
              </a:buClr>
              <a:defRPr/>
            </a:pPr>
            <a:endParaRPr lang="it-IT" altLang="it-IT" sz="1350" dirty="0">
              <a:effectLst>
                <a:outerShdw blurRad="38100" dist="38100" dir="2700000" algn="tl">
                  <a:srgbClr val="C0C0C0"/>
                </a:outerShdw>
              </a:effectLst>
            </a:endParaRPr>
          </a:p>
          <a:p>
            <a:pPr algn="just" eaLnBrk="1" hangingPunct="1">
              <a:defRPr/>
            </a:pPr>
            <a:endParaRPr lang="it-IT" altLang="it-IT" sz="1200" dirty="0">
              <a:solidFill>
                <a:srgbClr val="CC3300"/>
              </a:solidFill>
            </a:endParaRPr>
          </a:p>
          <a:p>
            <a:pPr eaLnBrk="1" hangingPunct="1">
              <a:defRPr/>
            </a:pPr>
            <a:r>
              <a:rPr lang="it-IT" altLang="it-IT" sz="1200" dirty="0"/>
              <a:t>Manuale della Commissione Europea per la valutazione ambientale dei piani di sviluppo e dei programmi di Fondi Strutturali </a:t>
            </a:r>
            <a:r>
              <a:rPr lang="it-IT" altLang="it-IT" sz="1200" dirty="0" err="1"/>
              <a:t>dell</a:t>
            </a:r>
            <a:r>
              <a:rPr lang="ja-JP" altLang="it-IT" sz="1200" dirty="0"/>
              <a:t>’</a:t>
            </a:r>
            <a:r>
              <a:rPr lang="it-IT" altLang="ja-JP" sz="1200" dirty="0"/>
              <a:t>U.E., DGXI Ambiente 1998.</a:t>
            </a:r>
          </a:p>
          <a:p>
            <a:pPr algn="just" eaLnBrk="1" hangingPunct="1">
              <a:lnSpc>
                <a:spcPct val="110000"/>
              </a:lnSpc>
              <a:buClr>
                <a:schemeClr val="hlink"/>
              </a:buClr>
              <a:defRPr/>
            </a:pPr>
            <a:endParaRPr lang="it-IT" altLang="it-IT" sz="1200" dirty="0">
              <a:effectLst>
                <a:outerShdw blurRad="38100" dist="38100" dir="2700000" algn="tl">
                  <a:srgbClr val="C0C0C0"/>
                </a:outerShdw>
              </a:effectLst>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9640524-29F6-B64A-9571-4E9402D44D9D}"/>
              </a:ext>
            </a:extLst>
          </p:cNvPr>
          <p:cNvSpPr>
            <a:spLocks noGrp="1"/>
          </p:cNvSpPr>
          <p:nvPr>
            <p:ph type="sldNum" sz="quarter" idx="12"/>
          </p:nvPr>
        </p:nvSpPr>
        <p:spPr/>
        <p:txBody>
          <a:bodyPr/>
          <a:lstStyle/>
          <a:p>
            <a:fld id="{1FD0A723-D0C3-4101-B250-80A2F2EC9F42}" type="slidenum">
              <a:rPr lang="it-IT" smtClean="0"/>
              <a:pPr/>
              <a:t>80</a:t>
            </a:fld>
            <a:endParaRPr lang="it-IT" dirty="0"/>
          </a:p>
        </p:txBody>
      </p:sp>
      <p:sp>
        <p:nvSpPr>
          <p:cNvPr id="5" name="CasellaDiTesto 4">
            <a:extLst>
              <a:ext uri="{FF2B5EF4-FFF2-40B4-BE49-F238E27FC236}">
                <a16:creationId xmlns:a16="http://schemas.microsoft.com/office/drawing/2014/main" id="{F843C93C-6EF8-EA46-823C-6BAFA6DCAEF4}"/>
              </a:ext>
            </a:extLst>
          </p:cNvPr>
          <p:cNvSpPr txBox="1"/>
          <p:nvPr/>
        </p:nvSpPr>
        <p:spPr>
          <a:xfrm>
            <a:off x="624775" y="1291840"/>
            <a:ext cx="7927574" cy="923330"/>
          </a:xfrm>
          <a:prstGeom prst="rect">
            <a:avLst/>
          </a:prstGeom>
          <a:noFill/>
        </p:spPr>
        <p:txBody>
          <a:bodyPr wrap="square" rtlCol="0">
            <a:spAutoFit/>
          </a:bodyPr>
          <a:lstStyle/>
          <a:p>
            <a:pPr algn="just"/>
            <a:endParaRPr lang="it-IT" dirty="0"/>
          </a:p>
          <a:p>
            <a:endParaRPr lang="it-IT" dirty="0"/>
          </a:p>
          <a:p>
            <a:endParaRPr lang="it-IT" dirty="0"/>
          </a:p>
        </p:txBody>
      </p:sp>
      <p:sp>
        <p:nvSpPr>
          <p:cNvPr id="6" name="CasellaDiTesto 5">
            <a:extLst>
              <a:ext uri="{FF2B5EF4-FFF2-40B4-BE49-F238E27FC236}">
                <a16:creationId xmlns:a16="http://schemas.microsoft.com/office/drawing/2014/main" id="{90541E08-DC32-7647-86B6-8E62A7BDF289}"/>
              </a:ext>
            </a:extLst>
          </p:cNvPr>
          <p:cNvSpPr txBox="1"/>
          <p:nvPr/>
        </p:nvSpPr>
        <p:spPr>
          <a:xfrm>
            <a:off x="490325" y="476672"/>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ESEMPIO 3: LANDFILLMINING</a:t>
            </a:r>
          </a:p>
        </p:txBody>
      </p:sp>
      <p:pic>
        <p:nvPicPr>
          <p:cNvPr id="8" name="Immagine 7">
            <a:extLst>
              <a:ext uri="{FF2B5EF4-FFF2-40B4-BE49-F238E27FC236}">
                <a16:creationId xmlns:a16="http://schemas.microsoft.com/office/drawing/2014/main" id="{5E63CEA2-ED16-3446-A03A-71B6D4205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918" y="2568672"/>
            <a:ext cx="4084562" cy="2996535"/>
          </a:xfrm>
          <a:prstGeom prst="rect">
            <a:avLst/>
          </a:prstGeom>
        </p:spPr>
      </p:pic>
      <p:pic>
        <p:nvPicPr>
          <p:cNvPr id="10" name="Immagine 9">
            <a:extLst>
              <a:ext uri="{FF2B5EF4-FFF2-40B4-BE49-F238E27FC236}">
                <a16:creationId xmlns:a16="http://schemas.microsoft.com/office/drawing/2014/main" id="{A09E73EC-86F3-1F48-9D17-AEA40CE87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589566"/>
            <a:ext cx="4473523" cy="2949477"/>
          </a:xfrm>
          <a:prstGeom prst="rect">
            <a:avLst/>
          </a:prstGeom>
        </p:spPr>
      </p:pic>
    </p:spTree>
    <p:extLst>
      <p:ext uri="{BB962C8B-B14F-4D97-AF65-F5344CB8AC3E}">
        <p14:creationId xmlns:p14="http://schemas.microsoft.com/office/powerpoint/2010/main" val="90631720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CB00605-55F6-4449-8DD4-4D076621A335}"/>
              </a:ext>
            </a:extLst>
          </p:cNvPr>
          <p:cNvSpPr>
            <a:spLocks noGrp="1"/>
          </p:cNvSpPr>
          <p:nvPr>
            <p:ph type="sldNum" sz="quarter" idx="12"/>
          </p:nvPr>
        </p:nvSpPr>
        <p:spPr/>
        <p:txBody>
          <a:bodyPr/>
          <a:lstStyle/>
          <a:p>
            <a:fld id="{1FD0A723-D0C3-4101-B250-80A2F2EC9F42}" type="slidenum">
              <a:rPr lang="it-IT" smtClean="0"/>
              <a:pPr/>
              <a:t>81</a:t>
            </a:fld>
            <a:endParaRPr lang="it-IT" dirty="0"/>
          </a:p>
        </p:txBody>
      </p:sp>
      <p:sp>
        <p:nvSpPr>
          <p:cNvPr id="3" name="CasellaDiTesto 2">
            <a:extLst>
              <a:ext uri="{FF2B5EF4-FFF2-40B4-BE49-F238E27FC236}">
                <a16:creationId xmlns:a16="http://schemas.microsoft.com/office/drawing/2014/main" id="{0F78E2D4-D9EB-DE47-80F1-F1F12D4EA1D0}"/>
              </a:ext>
            </a:extLst>
          </p:cNvPr>
          <p:cNvSpPr txBox="1"/>
          <p:nvPr/>
        </p:nvSpPr>
        <p:spPr>
          <a:xfrm>
            <a:off x="490325" y="476672"/>
            <a:ext cx="8196475" cy="461665"/>
          </a:xfrm>
          <a:prstGeom prst="rect">
            <a:avLst/>
          </a:prstGeom>
          <a:solidFill>
            <a:srgbClr val="33CC33"/>
          </a:solidFill>
          <a:ln w="38100">
            <a:solidFill>
              <a:srgbClr val="A7A075"/>
            </a:solidFill>
          </a:ln>
        </p:spPr>
        <p:txBody>
          <a:bodyPr wrap="square" rtlCol="0">
            <a:spAutoFit/>
          </a:bodyPr>
          <a:lstStyle/>
          <a:p>
            <a:pPr algn="ctr"/>
            <a:r>
              <a:rPr lang="it-IT" sz="2400" b="1" dirty="0">
                <a:solidFill>
                  <a:srgbClr val="756F4B"/>
                </a:solidFill>
                <a:effectLst>
                  <a:outerShdw blurRad="38100" dist="38100" dir="2700000" algn="tl">
                    <a:srgbClr val="000000"/>
                  </a:outerShdw>
                </a:effectLst>
                <a:latin typeface="+mn-lt"/>
              </a:rPr>
              <a:t>ESEMPIO 3: OBIETTIVI DEL LANDFILLMINING</a:t>
            </a:r>
          </a:p>
        </p:txBody>
      </p:sp>
      <p:sp>
        <p:nvSpPr>
          <p:cNvPr id="4" name="Rettangolo 3">
            <a:extLst>
              <a:ext uri="{FF2B5EF4-FFF2-40B4-BE49-F238E27FC236}">
                <a16:creationId xmlns:a16="http://schemas.microsoft.com/office/drawing/2014/main" id="{06D54459-30E1-5347-8AF3-FCE19531F260}"/>
              </a:ext>
            </a:extLst>
          </p:cNvPr>
          <p:cNvSpPr/>
          <p:nvPr/>
        </p:nvSpPr>
        <p:spPr>
          <a:xfrm>
            <a:off x="370922" y="1700808"/>
            <a:ext cx="8315878" cy="3970318"/>
          </a:xfrm>
          <a:prstGeom prst="rect">
            <a:avLst/>
          </a:prstGeom>
        </p:spPr>
        <p:txBody>
          <a:bodyPr wrap="square">
            <a:spAutoFit/>
          </a:bodyPr>
          <a:lstStyle/>
          <a:p>
            <a:pPr algn="just"/>
            <a:r>
              <a:rPr lang="it-IT" b="1" u="sng" dirty="0">
                <a:solidFill>
                  <a:srgbClr val="756F4B"/>
                </a:solidFill>
                <a:effectLst>
                  <a:outerShdw blurRad="38100" dist="38100" dir="2700000" algn="tl">
                    <a:srgbClr val="000000"/>
                  </a:outerShdw>
                </a:effectLst>
                <a:latin typeface="+mn-lt"/>
              </a:rPr>
              <a:t>Bonifica di siti inquinanti:</a:t>
            </a:r>
            <a:r>
              <a:rPr lang="it-IT" b="1" dirty="0">
                <a:solidFill>
                  <a:srgbClr val="756F4B"/>
                </a:solidFill>
                <a:effectLst>
                  <a:outerShdw blurRad="38100" dist="38100" dir="2700000" algn="tl">
                    <a:srgbClr val="000000"/>
                  </a:outerShdw>
                </a:effectLst>
                <a:latin typeface="+mn-lt"/>
              </a:rPr>
              <a:t> Prevede la rimozione dell’intero ammasso di rifiuti (sorgente di contaminazione) con inertizzazione delle frazioni pericolose. </a:t>
            </a:r>
          </a:p>
          <a:p>
            <a:pPr algn="just"/>
            <a:endParaRPr lang="it-IT" b="1" dirty="0">
              <a:solidFill>
                <a:srgbClr val="756F4B"/>
              </a:solidFill>
              <a:effectLst>
                <a:outerShdw blurRad="38100" dist="38100" dir="2700000" algn="tl">
                  <a:srgbClr val="000000"/>
                </a:outerShdw>
              </a:effectLst>
              <a:latin typeface="+mn-lt"/>
            </a:endParaRPr>
          </a:p>
          <a:p>
            <a:pPr algn="just"/>
            <a:r>
              <a:rPr lang="it-IT" b="1" u="sng" dirty="0">
                <a:solidFill>
                  <a:srgbClr val="756F4B"/>
                </a:solidFill>
                <a:effectLst>
                  <a:outerShdw blurRad="38100" dist="38100" dir="2700000" algn="tl">
                    <a:srgbClr val="000000"/>
                  </a:outerShdw>
                </a:effectLst>
                <a:latin typeface="+mn-lt"/>
              </a:rPr>
              <a:t>Recupero di volume:</a:t>
            </a:r>
            <a:r>
              <a:rPr lang="it-IT" b="1" dirty="0">
                <a:solidFill>
                  <a:srgbClr val="756F4B"/>
                </a:solidFill>
                <a:effectLst>
                  <a:outerShdw blurRad="38100" dist="38100" dir="2700000" algn="tl">
                    <a:srgbClr val="000000"/>
                  </a:outerShdw>
                </a:effectLst>
                <a:latin typeface="+mn-lt"/>
              </a:rPr>
              <a:t> Con il recupero di alcune  frazioni si riduce la percentuale di residui, si ottiene un prolungamento della vita della discarica in esercizio o la </a:t>
            </a:r>
            <a:r>
              <a:rPr lang="it-IT" b="1" dirty="0" err="1">
                <a:solidFill>
                  <a:srgbClr val="756F4B"/>
                </a:solidFill>
                <a:effectLst>
                  <a:outerShdw blurRad="38100" dist="38100" dir="2700000" algn="tl">
                    <a:srgbClr val="000000"/>
                  </a:outerShdw>
                </a:effectLst>
                <a:latin typeface="+mn-lt"/>
              </a:rPr>
              <a:t>disponibilita</a:t>
            </a:r>
            <a:r>
              <a:rPr lang="it-IT" b="1" dirty="0">
                <a:solidFill>
                  <a:srgbClr val="756F4B"/>
                </a:solidFill>
                <a:effectLst>
                  <a:outerShdw blurRad="38100" dist="38100" dir="2700000" algn="tl">
                    <a:srgbClr val="000000"/>
                  </a:outerShdw>
                </a:effectLst>
                <a:latin typeface="+mn-lt"/>
              </a:rPr>
              <a:t>̀ di un sito per la localizzazione di una nuova discarica. </a:t>
            </a:r>
          </a:p>
          <a:p>
            <a:pPr algn="just"/>
            <a:endParaRPr lang="it-IT" b="1" dirty="0">
              <a:solidFill>
                <a:srgbClr val="756F4B"/>
              </a:solidFill>
              <a:effectLst>
                <a:outerShdw blurRad="38100" dist="38100" dir="2700000" algn="tl">
                  <a:srgbClr val="000000"/>
                </a:outerShdw>
              </a:effectLst>
              <a:latin typeface="+mn-lt"/>
            </a:endParaRPr>
          </a:p>
          <a:p>
            <a:pPr algn="just"/>
            <a:r>
              <a:rPr lang="it-IT" b="1" u="sng" dirty="0">
                <a:solidFill>
                  <a:srgbClr val="756F4B"/>
                </a:solidFill>
                <a:effectLst>
                  <a:outerShdw blurRad="38100" dist="38100" dir="2700000" algn="tl">
                    <a:srgbClr val="000000"/>
                  </a:outerShdw>
                </a:effectLst>
                <a:latin typeface="+mn-lt"/>
              </a:rPr>
              <a:t>Recupero di risorse:</a:t>
            </a:r>
            <a:r>
              <a:rPr lang="it-IT" b="1" dirty="0">
                <a:solidFill>
                  <a:srgbClr val="756F4B"/>
                </a:solidFill>
                <a:effectLst>
                  <a:outerShdw blurRad="38100" dist="38100" dir="2700000" algn="tl">
                    <a:srgbClr val="000000"/>
                  </a:outerShdw>
                </a:effectLst>
                <a:latin typeface="+mn-lt"/>
              </a:rPr>
              <a:t> Vengono recuperate frazioni anche di interesse, soprattutto nelle discariche industriali più antiche.</a:t>
            </a:r>
          </a:p>
          <a:p>
            <a:pPr algn="just"/>
            <a:endParaRPr lang="it-IT" b="1" dirty="0">
              <a:solidFill>
                <a:srgbClr val="756F4B"/>
              </a:solidFill>
              <a:effectLst>
                <a:outerShdw blurRad="38100" dist="38100" dir="2700000" algn="tl">
                  <a:srgbClr val="000000"/>
                </a:outerShdw>
              </a:effectLst>
              <a:latin typeface="+mn-lt"/>
            </a:endParaRPr>
          </a:p>
          <a:p>
            <a:pPr algn="just"/>
            <a:r>
              <a:rPr lang="it-IT" b="1" u="sng" dirty="0">
                <a:solidFill>
                  <a:srgbClr val="756F4B"/>
                </a:solidFill>
                <a:effectLst>
                  <a:outerShdw blurRad="38100" dist="38100" dir="2700000" algn="tl">
                    <a:srgbClr val="000000"/>
                  </a:outerShdw>
                </a:effectLst>
                <a:latin typeface="+mn-lt"/>
              </a:rPr>
              <a:t>Recupero ambientale dell’area:</a:t>
            </a:r>
            <a:r>
              <a:rPr lang="it-IT" b="1" dirty="0">
                <a:solidFill>
                  <a:srgbClr val="756F4B"/>
                </a:solidFill>
                <a:effectLst>
                  <a:outerShdw blurRad="38100" dist="38100" dir="2700000" algn="tl">
                    <a:srgbClr val="000000"/>
                  </a:outerShdw>
                </a:effectLst>
                <a:latin typeface="+mn-lt"/>
              </a:rPr>
              <a:t> L’area dopo il trattamento può rappresentare una zona per un nuovo sviluppo funzionale.</a:t>
            </a:r>
          </a:p>
        </p:txBody>
      </p:sp>
    </p:spTree>
    <p:extLst>
      <p:ext uri="{BB962C8B-B14F-4D97-AF65-F5344CB8AC3E}">
        <p14:creationId xmlns:p14="http://schemas.microsoft.com/office/powerpoint/2010/main" val="400974908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7533EA4-1BEF-6C7F-D287-84A5519A4455}"/>
              </a:ext>
            </a:extLst>
          </p:cNvPr>
          <p:cNvSpPr txBox="1"/>
          <p:nvPr/>
        </p:nvSpPr>
        <p:spPr>
          <a:xfrm>
            <a:off x="6259750" y="2969488"/>
            <a:ext cx="2524327" cy="2585323"/>
          </a:xfrm>
          <a:prstGeom prst="rect">
            <a:avLst/>
          </a:prstGeom>
          <a:noFill/>
        </p:spPr>
        <p:txBody>
          <a:bodyPr wrap="square">
            <a:spAutoFit/>
          </a:bodyPr>
          <a:lstStyle/>
          <a:p>
            <a:pPr algn="ctr"/>
            <a:r>
              <a:rPr lang="it-IT" dirty="0">
                <a:hlinkClick r:id="rId2"/>
              </a:rPr>
              <a:t> 17 </a:t>
            </a:r>
            <a:r>
              <a:rPr lang="it-IT" dirty="0" err="1"/>
              <a:t>Sustainable</a:t>
            </a:r>
            <a:r>
              <a:rPr lang="it-IT" dirty="0"/>
              <a:t> Development Goals (</a:t>
            </a:r>
            <a:r>
              <a:rPr lang="it-IT" dirty="0" err="1"/>
              <a:t>SDGs</a:t>
            </a:r>
            <a:r>
              <a:rPr lang="it-IT" dirty="0"/>
              <a:t>) </a:t>
            </a:r>
          </a:p>
          <a:p>
            <a:pPr algn="ctr"/>
            <a:r>
              <a:rPr lang="it-IT" dirty="0">
                <a:hlinkClick r:id="rId2"/>
              </a:rPr>
              <a:t>The 2030 Agenda for Sustainable Development</a:t>
            </a:r>
            <a:r>
              <a:rPr lang="it-IT" dirty="0"/>
              <a:t> </a:t>
            </a:r>
          </a:p>
          <a:p>
            <a:pPr algn="ctr"/>
            <a:r>
              <a:rPr lang="it-IT" dirty="0"/>
              <a:t>United Nations </a:t>
            </a:r>
            <a:r>
              <a:rPr lang="it-IT" dirty="0" err="1"/>
              <a:t>Member</a:t>
            </a:r>
            <a:r>
              <a:rPr lang="it-IT" dirty="0"/>
              <a:t> States in 2015</a:t>
            </a:r>
          </a:p>
        </p:txBody>
      </p:sp>
      <p:pic>
        <p:nvPicPr>
          <p:cNvPr id="7" name="Immagine 6">
            <a:extLst>
              <a:ext uri="{FF2B5EF4-FFF2-40B4-BE49-F238E27FC236}">
                <a16:creationId xmlns:a16="http://schemas.microsoft.com/office/drawing/2014/main" id="{B142A1DB-272C-CF08-AE9E-880C94EC2004}"/>
              </a:ext>
            </a:extLst>
          </p:cNvPr>
          <p:cNvPicPr>
            <a:picLocks noChangeAspect="1"/>
          </p:cNvPicPr>
          <p:nvPr/>
        </p:nvPicPr>
        <p:blipFill>
          <a:blip r:embed="rId3"/>
          <a:stretch>
            <a:fillRect/>
          </a:stretch>
        </p:blipFill>
        <p:spPr>
          <a:xfrm>
            <a:off x="0" y="857250"/>
            <a:ext cx="5687808" cy="5143500"/>
          </a:xfrm>
          <a:prstGeom prst="rect">
            <a:avLst/>
          </a:prstGeom>
        </p:spPr>
      </p:pic>
    </p:spTree>
    <p:extLst>
      <p:ext uri="{BB962C8B-B14F-4D97-AF65-F5344CB8AC3E}">
        <p14:creationId xmlns:p14="http://schemas.microsoft.com/office/powerpoint/2010/main" val="687496292"/>
      </p:ext>
    </p:extLst>
  </p:cSld>
  <p:clrMapOvr>
    <a:masterClrMapping/>
  </p:clrMapOvr>
  <p:transition/>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1798</TotalTime>
  <Words>7399</Words>
  <Application>Microsoft Office PowerPoint</Application>
  <PresentationFormat>Presentazione su schermo (4:3)</PresentationFormat>
  <Paragraphs>743</Paragraphs>
  <Slides>81</Slides>
  <Notes>35</Notes>
  <HiddenSlides>0</HiddenSlides>
  <MMClips>0</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81</vt:i4>
      </vt:variant>
    </vt:vector>
  </HeadingPairs>
  <TitlesOfParts>
    <vt:vector size="98" baseType="lpstr">
      <vt:lpstr>ＭＳ Ｐゴシック</vt:lpstr>
      <vt:lpstr>Arial</vt:lpstr>
      <vt:lpstr>Arial Unicode MS</vt:lpstr>
      <vt:lpstr>Book Antiqua</vt:lpstr>
      <vt:lpstr>Calibri</vt:lpstr>
      <vt:lpstr>Calibri Light</vt:lpstr>
      <vt:lpstr>Frutiger</vt:lpstr>
      <vt:lpstr>Garamond</vt:lpstr>
      <vt:lpstr>Georgia</vt:lpstr>
      <vt:lpstr>Lucida Sans</vt:lpstr>
      <vt:lpstr>Lucida Sans Unicode</vt:lpstr>
      <vt:lpstr>MetaPlusBold</vt:lpstr>
      <vt:lpstr>Symbol</vt:lpstr>
      <vt:lpstr>Times New Roman</vt:lpstr>
      <vt:lpstr>Verdana</vt:lpstr>
      <vt:lpstr>Struttura predefinita</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SOSTENIBILITÀ AMBIENTALE (4/5)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SITI INQUINATI</vt:lpstr>
      <vt:lpstr>La Normativa di Riferimento</vt:lpstr>
      <vt:lpstr>La Normativa di Riferimento</vt:lpstr>
      <vt:lpstr>La Normativa di Riferimento</vt:lpstr>
      <vt:lpstr>La Normativa di Riferimento</vt:lpstr>
      <vt:lpstr>La Normativa di Riferimento</vt:lpstr>
      <vt:lpstr>La Normativa di Riferimento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Produzione pro capite di RU in Italia</vt:lpstr>
      <vt:lpstr>Produzione di RU e indicatori ambientali in Italia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Cartagine Paolo</dc:creator>
  <cp:lastModifiedBy>GEI MASSIMILIANO</cp:lastModifiedBy>
  <cp:revision>275</cp:revision>
  <dcterms:created xsi:type="dcterms:W3CDTF">2008-04-30T07:50:16Z</dcterms:created>
  <dcterms:modified xsi:type="dcterms:W3CDTF">2024-11-30T10:56:12Z</dcterms:modified>
</cp:coreProperties>
</file>