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416" r:id="rId5"/>
    <p:sldId id="417" r:id="rId6"/>
    <p:sldId id="418" r:id="rId7"/>
    <p:sldId id="496" r:id="rId8"/>
    <p:sldId id="421" r:id="rId9"/>
    <p:sldId id="422" r:id="rId10"/>
    <p:sldId id="488" r:id="rId11"/>
    <p:sldId id="489" r:id="rId12"/>
    <p:sldId id="490" r:id="rId13"/>
    <p:sldId id="491" r:id="rId14"/>
    <p:sldId id="494" r:id="rId15"/>
    <p:sldId id="42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CE0E0"/>
    <a:srgbClr val="A20202"/>
    <a:srgbClr val="336600"/>
    <a:srgbClr val="E5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255F2-96A4-4911-A3AA-F8144D9AB16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2BB3-8CB6-43B6-8499-1C06C8355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B1AD-8826-4026-AE1E-426A7E6F70A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4AFF-D045-456C-9014-B9D5FA221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sellaDiTesto 1"/>
          <p:cNvSpPr txBox="1">
            <a:spLocks noChangeArrowheads="1"/>
          </p:cNvSpPr>
          <p:nvPr/>
        </p:nvSpPr>
        <p:spPr bwMode="auto">
          <a:xfrm>
            <a:off x="971550" y="2420938"/>
            <a:ext cx="799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en-US" b="1" dirty="0">
                <a:solidFill>
                  <a:schemeClr val="bg1"/>
                </a:solidFill>
                <a:latin typeface="+mn-lt"/>
              </a:rPr>
              <a:t>FINITURE DELLE PARTIZIONI ORIZZONTALI</a:t>
            </a:r>
            <a:endParaRPr lang="en-US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ttangolo 1"/>
          <p:cNvSpPr/>
          <p:nvPr/>
        </p:nvSpPr>
        <p:spPr>
          <a:xfrm>
            <a:off x="107505" y="1196752"/>
            <a:ext cx="88723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LINOLEUM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 prodotto con materie prime naturali come olio di lino, resine di alberi, polveri di legno, polveri calcaree, pigmenti colorati, sughero, polveri di sughero e calandrato su un supporto di juta. É un prodotto ecologico, completamente biodegradabile, antistatico per natura e resistente allo sfregamento, al fuoco di sigaretta ed è stabile ai grassi ed agli oli. </a:t>
            </a:r>
            <a:endParaRPr lang="it-IT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PVC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Prodotto a base di cloruro di polivinile unito a plastificanti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stabilizzanti, cariche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inerti e pigmenti colorati.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Possiede una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buona resistenza agli acidi e una facilità di pulizia. Può essere antistatico o conduttivo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GOMMA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 pavimento è costituito da due strati di gomma naturale e sintetica, cariche minerali e pigmenti colorati.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Garantisce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buone caratteristiche igieniche, di facile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manutenzione.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MOQUETTE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costituita da fibre sintetiche a diametro diverso compattate per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agugliatura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continua ed accoppiate con uno strato di fondo portante. La caratteristica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peculiare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fonoassorbenza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di pulizia e la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limitata durata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ne 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limitano i campi di </a:t>
            </a:r>
            <a:r>
              <a:rPr lang="it-IT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impiego</a:t>
            </a:r>
            <a:endParaRPr lang="it-IT" b="0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07504" y="685800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Calibri"/>
              </a:rPr>
              <a:t>PAVIMENTAZIONI RESILIENTI</a:t>
            </a:r>
            <a:endParaRPr lang="it-IT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" name="Titolo 3">
            <a:extLst>
              <a:ext uri="{FF2B5EF4-FFF2-40B4-BE49-F238E27FC236}">
                <a16:creationId xmlns:a16="http://schemas.microsoft.com/office/drawing/2014/main" id="{7372CF3F-FF03-60F0-EA73-A1918E016D83}"/>
              </a:ext>
            </a:extLst>
          </p:cNvPr>
          <p:cNvSpPr txBox="1">
            <a:spLocks/>
          </p:cNvSpPr>
          <p:nvPr/>
        </p:nvSpPr>
        <p:spPr>
          <a:xfrm>
            <a:off x="107504" y="662742"/>
            <a:ext cx="9144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Calibri"/>
              </a:rPr>
              <a:t>PAVIMENTAZIONI RESILIENTI</a:t>
            </a:r>
            <a:endParaRPr lang="it-IT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7504" y="1463596"/>
            <a:ext cx="8838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Adesivo </a:t>
            </a:r>
            <a:endParaRPr lang="it-IT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L’adesivo si sceglie in base alle sollecitazioni che la pavimentazione deve sopportare (punto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6.2.2 “Tipologia e caratteristiche degli adesivi e fattori che influenzano la scelta degli stessi”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 11515-1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alla necessità di ridurre lo spessore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dell’assenza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giunti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(ottenibile con la termosaldatura/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ermosigillatura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plasmabilità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(realizzazione di </a:t>
            </a:r>
            <a:r>
              <a:rPr lang="it-IT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sguscie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comprensive di angoli e spigoli),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riduzione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rumore da calpestio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di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assorbire gli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urti. 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L’adesivo deve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garantire la </a:t>
            </a: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resistenza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 strappo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deve </a:t>
            </a: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stabilizzare 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pavimentazione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resiliente.</a:t>
            </a: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L’adesivo più comunemente utilizzato è quello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acrilico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in linea di massima è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idoneo per tutte le tipologie di pavimentazioni </a:t>
            </a: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resilienti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non si attende il corretto punto di presa si rischia la formazione di bolle, dovute alla parte acquosa del collante non ancora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evaporata, in particolare sui supporti non assorbenti.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1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273968" y="689203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FINITURA INTRADOSSALE</a:t>
            </a:r>
          </a:p>
        </p:txBody>
      </p:sp>
      <p:sp>
        <p:nvSpPr>
          <p:cNvPr id="14339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340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4622800" y="1441450"/>
            <a:ext cx="4140200" cy="3202600"/>
            <a:chOff x="4588584" y="1441661"/>
            <a:chExt cx="4140361" cy="3202522"/>
          </a:xfrm>
        </p:grpSpPr>
        <p:sp>
          <p:nvSpPr>
            <p:cNvPr id="14355" name="CasellaDiTesto 19"/>
            <p:cNvSpPr txBox="1">
              <a:spLocks noChangeArrowheads="1"/>
            </p:cNvSpPr>
            <p:nvPr/>
          </p:nvSpPr>
          <p:spPr bwMode="auto">
            <a:xfrm>
              <a:off x="4588584" y="1441661"/>
              <a:ext cx="3851921" cy="53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400" b="1">
                  <a:solidFill>
                    <a:srgbClr val="002060"/>
                  </a:solidFill>
                  <a:latin typeface="+mn-lt"/>
                </a:rPr>
                <a:t>FINITURA DISCONTINUA</a:t>
              </a:r>
              <a:endParaRPr lang="en-US" altLang="en-US" sz="24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4356" name="CasellaDiTesto 20"/>
            <p:cNvSpPr txBox="1">
              <a:spLocks noChangeArrowheads="1"/>
            </p:cNvSpPr>
            <p:nvPr/>
          </p:nvSpPr>
          <p:spPr bwMode="auto">
            <a:xfrm>
              <a:off x="4671498" y="2001310"/>
              <a:ext cx="3686093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A20202"/>
                  </a:solidFill>
                  <a:latin typeface="+mn-lt"/>
                </a:rPr>
                <a:t>rivestimento a controsoffitto</a:t>
              </a:r>
              <a:endParaRPr lang="en-US" altLang="en-US" sz="2000" b="1">
                <a:solidFill>
                  <a:srgbClr val="A20202"/>
                </a:solidFill>
                <a:latin typeface="+mn-lt"/>
              </a:endParaRPr>
            </a:p>
          </p:txBody>
        </p:sp>
        <p:sp>
          <p:nvSpPr>
            <p:cNvPr id="14357" name="CasellaDiTesto 20"/>
            <p:cNvSpPr txBox="1">
              <a:spLocks noChangeArrowheads="1"/>
            </p:cNvSpPr>
            <p:nvPr/>
          </p:nvSpPr>
          <p:spPr bwMode="auto">
            <a:xfrm>
              <a:off x="4714344" y="2460360"/>
              <a:ext cx="3600400" cy="46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>
                  <a:solidFill>
                    <a:srgbClr val="002060"/>
                  </a:solidFill>
                  <a:latin typeface="+mn-lt"/>
                </a:rPr>
                <a:t>rimovibile, ispezionabile</a:t>
              </a:r>
              <a:endParaRPr lang="en-US" altLang="en-US" sz="2000">
                <a:solidFill>
                  <a:srgbClr val="002060"/>
                </a:solidFill>
                <a:latin typeface="+mn-lt"/>
              </a:endParaRPr>
            </a:p>
          </p:txBody>
        </p:sp>
        <p:grpSp>
          <p:nvGrpSpPr>
            <p:cNvPr id="14358" name="Gruppo 8"/>
            <p:cNvGrpSpPr>
              <a:grpSpLocks/>
            </p:cNvGrpSpPr>
            <p:nvPr/>
          </p:nvGrpSpPr>
          <p:grpSpPr bwMode="auto">
            <a:xfrm>
              <a:off x="5004048" y="3142517"/>
              <a:ext cx="3724897" cy="1501666"/>
              <a:chOff x="5131182" y="3292827"/>
              <a:chExt cx="3724897" cy="1501666"/>
            </a:xfrm>
          </p:grpSpPr>
          <p:grpSp>
            <p:nvGrpSpPr>
              <p:cNvPr id="14359" name="Gruppo 7"/>
              <p:cNvGrpSpPr>
                <a:grpSpLocks/>
              </p:cNvGrpSpPr>
              <p:nvPr/>
            </p:nvGrpSpPr>
            <p:grpSpPr bwMode="auto">
              <a:xfrm>
                <a:off x="7122328" y="3292827"/>
                <a:ext cx="1733751" cy="1501666"/>
                <a:chOff x="7415495" y="3292827"/>
                <a:chExt cx="1733751" cy="1501666"/>
              </a:xfrm>
            </p:grpSpPr>
            <p:sp>
              <p:nvSpPr>
                <p:cNvPr id="14366" name="CasellaDiTesto 41"/>
                <p:cNvSpPr txBox="1">
                  <a:spLocks noChangeArrowheads="1"/>
                </p:cNvSpPr>
                <p:nvPr/>
              </p:nvSpPr>
              <p:spPr bwMode="auto">
                <a:xfrm>
                  <a:off x="7415495" y="3292827"/>
                  <a:ext cx="855437" cy="424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800" b="1">
                      <a:solidFill>
                        <a:srgbClr val="002060"/>
                      </a:solidFill>
                      <a:latin typeface="+mn-lt"/>
                    </a:rPr>
                    <a:t>chiusi</a:t>
                  </a:r>
                  <a:endParaRPr lang="en-US" altLang="en-US" sz="1800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grpSp>
              <p:nvGrpSpPr>
                <p:cNvPr id="14367" name="Gruppo 5"/>
                <p:cNvGrpSpPr>
                  <a:grpSpLocks/>
                </p:cNvGrpSpPr>
                <p:nvPr/>
              </p:nvGrpSpPr>
              <p:grpSpPr bwMode="auto">
                <a:xfrm>
                  <a:off x="7415496" y="3686122"/>
                  <a:ext cx="1733750" cy="1108371"/>
                  <a:chOff x="7415496" y="3686122"/>
                  <a:chExt cx="1733750" cy="1108371"/>
                </a:xfrm>
              </p:grpSpPr>
              <p:sp>
                <p:nvSpPr>
                  <p:cNvPr id="14368" name="CasellaDiTesto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3686122"/>
                    <a:ext cx="85543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doghe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9" name="CasellaDiTesto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4033331"/>
                    <a:ext cx="1733750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pannelli lisci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70" name="CasellaDiTesto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5496" y="4369771"/>
                    <a:ext cx="1733750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pannelli forati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4360" name="Gruppo 6"/>
              <p:cNvGrpSpPr>
                <a:grpSpLocks/>
              </p:cNvGrpSpPr>
              <p:nvPr/>
            </p:nvGrpSpPr>
            <p:grpSpPr bwMode="auto">
              <a:xfrm>
                <a:off x="5131182" y="3292827"/>
                <a:ext cx="1405047" cy="1501666"/>
                <a:chOff x="4926057" y="3292827"/>
                <a:chExt cx="1405047" cy="1501666"/>
              </a:xfrm>
            </p:grpSpPr>
            <p:sp>
              <p:nvSpPr>
                <p:cNvPr id="14361" name="CasellaDiTesto 36"/>
                <p:cNvSpPr txBox="1">
                  <a:spLocks noChangeArrowheads="1"/>
                </p:cNvSpPr>
                <p:nvPr/>
              </p:nvSpPr>
              <p:spPr bwMode="auto">
                <a:xfrm>
                  <a:off x="4940699" y="3292827"/>
                  <a:ext cx="855437" cy="424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800" b="1">
                      <a:solidFill>
                        <a:srgbClr val="002060"/>
                      </a:solidFill>
                      <a:latin typeface="+mn-lt"/>
                    </a:rPr>
                    <a:t>aperti</a:t>
                  </a:r>
                  <a:endParaRPr lang="en-US" altLang="en-US" sz="1800" b="1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grpSp>
              <p:nvGrpSpPr>
                <p:cNvPr id="14362" name="Gruppo 4"/>
                <p:cNvGrpSpPr>
                  <a:grpSpLocks/>
                </p:cNvGrpSpPr>
                <p:nvPr/>
              </p:nvGrpSpPr>
              <p:grpSpPr bwMode="auto">
                <a:xfrm>
                  <a:off x="4926057" y="3686122"/>
                  <a:ext cx="1405047" cy="1108371"/>
                  <a:chOff x="4926057" y="3686122"/>
                  <a:chExt cx="1405047" cy="1108371"/>
                </a:xfrm>
              </p:grpSpPr>
              <p:sp>
                <p:nvSpPr>
                  <p:cNvPr id="14363" name="CasellaDiTesto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3686122"/>
                    <a:ext cx="140504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schermo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4" name="CasellaDiTesto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4033331"/>
                    <a:ext cx="85543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griglia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4365" name="CasellaDiTesto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6057" y="4369771"/>
                    <a:ext cx="1405047" cy="4247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en-US" sz="1800">
                        <a:solidFill>
                          <a:srgbClr val="002060"/>
                        </a:solidFill>
                        <a:latin typeface="+mn-lt"/>
                      </a:rPr>
                      <a:t>lamelle</a:t>
                    </a:r>
                    <a:endParaRPr lang="en-US" altLang="en-US" sz="180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</p:grpSp>
      </p:grpSp>
      <p:pic>
        <p:nvPicPr>
          <p:cNvPr id="55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12" y="1379707"/>
            <a:ext cx="4460876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349776" y="1377868"/>
            <a:ext cx="8820150" cy="5432425"/>
            <a:chOff x="361173" y="1441661"/>
            <a:chExt cx="8819672" cy="5432011"/>
          </a:xfrm>
        </p:grpSpPr>
        <p:grpSp>
          <p:nvGrpSpPr>
            <p:cNvPr id="14349" name="Gruppo 11"/>
            <p:cNvGrpSpPr>
              <a:grpSpLocks/>
            </p:cNvGrpSpPr>
            <p:nvPr/>
          </p:nvGrpSpPr>
          <p:grpSpPr bwMode="auto">
            <a:xfrm>
              <a:off x="361173" y="1441661"/>
              <a:ext cx="3600400" cy="3018236"/>
              <a:chOff x="361173" y="1441661"/>
              <a:chExt cx="3600400" cy="3018236"/>
            </a:xfrm>
          </p:grpSpPr>
          <p:sp>
            <p:nvSpPr>
              <p:cNvPr id="14351" name="CasellaDiTesto 18"/>
              <p:cNvSpPr txBox="1">
                <a:spLocks noChangeArrowheads="1"/>
              </p:cNvSpPr>
              <p:nvPr/>
            </p:nvSpPr>
            <p:spPr bwMode="auto">
              <a:xfrm>
                <a:off x="394465" y="1441661"/>
                <a:ext cx="3533817" cy="609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2800" b="1" dirty="0">
                    <a:solidFill>
                      <a:srgbClr val="002060"/>
                    </a:solidFill>
                    <a:latin typeface="+mn-lt"/>
                  </a:rPr>
                  <a:t>FINITURA CONTINUA</a:t>
                </a:r>
                <a:endParaRPr lang="en-US" altLang="en-US" sz="2800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4352" name="CasellaDiTesto 20"/>
              <p:cNvSpPr txBox="1">
                <a:spLocks noChangeArrowheads="1"/>
              </p:cNvSpPr>
              <p:nvPr/>
            </p:nvSpPr>
            <p:spPr bwMode="auto">
              <a:xfrm>
                <a:off x="752766" y="3259660"/>
                <a:ext cx="2906267" cy="1200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2000" dirty="0">
                    <a:solidFill>
                      <a:srgbClr val="002060"/>
                    </a:solidFill>
                    <a:latin typeface="+mn-lt"/>
                  </a:rPr>
                  <a:t>intonaco leggero su rete</a:t>
                </a: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2000" dirty="0">
                    <a:solidFill>
                      <a:srgbClr val="002060"/>
                    </a:solidFill>
                    <a:latin typeface="+mn-lt"/>
                  </a:rPr>
                  <a:t>+</a:t>
                </a: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2000" dirty="0">
                    <a:solidFill>
                      <a:srgbClr val="002060"/>
                    </a:solidFill>
                    <a:latin typeface="+mn-lt"/>
                  </a:rPr>
                  <a:t>pitturazione</a:t>
                </a:r>
                <a:endParaRPr lang="en-US" altLang="en-US" sz="2000" dirty="0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4353" name="CasellaDiTesto 20"/>
              <p:cNvSpPr txBox="1">
                <a:spLocks noChangeArrowheads="1"/>
              </p:cNvSpPr>
              <p:nvPr/>
            </p:nvSpPr>
            <p:spPr bwMode="auto">
              <a:xfrm>
                <a:off x="529683" y="2001310"/>
                <a:ext cx="3051533" cy="535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2400" b="1" dirty="0">
                    <a:solidFill>
                      <a:srgbClr val="A20202"/>
                    </a:solidFill>
                    <a:latin typeface="+mn-lt"/>
                  </a:rPr>
                  <a:t>rivestimento a soffitto</a:t>
                </a:r>
                <a:endParaRPr lang="en-US" altLang="en-US" sz="2400" b="1" dirty="0">
                  <a:solidFill>
                    <a:srgbClr val="A20202"/>
                  </a:solidFill>
                  <a:latin typeface="+mn-lt"/>
                </a:endParaRPr>
              </a:p>
            </p:txBody>
          </p:sp>
          <p:sp>
            <p:nvSpPr>
              <p:cNvPr id="14354" name="CasellaDiTesto 20"/>
              <p:cNvSpPr txBox="1">
                <a:spLocks noChangeArrowheads="1"/>
              </p:cNvSpPr>
              <p:nvPr/>
            </p:nvSpPr>
            <p:spPr bwMode="auto">
              <a:xfrm>
                <a:off x="361173" y="2460360"/>
                <a:ext cx="3600400" cy="437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2000" dirty="0">
                    <a:solidFill>
                      <a:srgbClr val="002060"/>
                    </a:solidFill>
                    <a:latin typeface="+mn-lt"/>
                  </a:rPr>
                  <a:t>inamovibile, non ispezionabile</a:t>
                </a:r>
                <a:endParaRPr lang="en-US" altLang="en-US" sz="2000" dirty="0">
                  <a:solidFill>
                    <a:srgbClr val="002060"/>
                  </a:solidFill>
                  <a:latin typeface="+mn-lt"/>
                </a:endParaRPr>
              </a:p>
            </p:txBody>
          </p:sp>
        </p:grpSp>
        <p:pic>
          <p:nvPicPr>
            <p:cNvPr id="14350" name="Immagin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271" y="1530723"/>
              <a:ext cx="4638574" cy="534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19" y="1462737"/>
            <a:ext cx="44243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magin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8" y="1309039"/>
            <a:ext cx="46910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0592"/>
            <a:ext cx="47910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6" name="Immagine 5017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749" y="1292371"/>
            <a:ext cx="480060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7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4" descr="Diagonali scure verso l'alto"/>
          <p:cNvSpPr>
            <a:spLocks noChangeArrowheads="1"/>
          </p:cNvSpPr>
          <p:nvPr/>
        </p:nvSpPr>
        <p:spPr bwMode="auto">
          <a:xfrm>
            <a:off x="577853" y="4377756"/>
            <a:ext cx="4969349" cy="43349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smtClean="0">
              <a:solidFill>
                <a:srgbClr val="000000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42925" y="3987137"/>
            <a:ext cx="5040793" cy="319165"/>
            <a:chOff x="542925" y="3987137"/>
            <a:chExt cx="5040793" cy="319165"/>
          </a:xfrm>
        </p:grpSpPr>
        <p:sp>
          <p:nvSpPr>
            <p:cNvPr id="6155" name="Line 6"/>
            <p:cNvSpPr>
              <a:spLocks noChangeShapeType="1"/>
            </p:cNvSpPr>
            <p:nvPr/>
          </p:nvSpPr>
          <p:spPr bwMode="auto">
            <a:xfrm>
              <a:off x="542925" y="3987137"/>
              <a:ext cx="5040793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157" name="Rectangle 9" descr="Punti sparsi"/>
            <p:cNvSpPr>
              <a:spLocks noChangeArrowheads="1"/>
            </p:cNvSpPr>
            <p:nvPr/>
          </p:nvSpPr>
          <p:spPr bwMode="auto">
            <a:xfrm>
              <a:off x="577853" y="4028422"/>
              <a:ext cx="4969349" cy="277880"/>
            </a:xfrm>
            <a:prstGeom prst="rect">
              <a:avLst/>
            </a:prstGeom>
            <a:pattFill prst="pct25">
              <a:fgClr>
                <a:srgbClr val="A20202"/>
              </a:fgClr>
              <a:bgClr>
                <a:schemeClr val="bg1"/>
              </a:bgClr>
            </a:pattFill>
            <a:ln w="9525">
              <a:solidFill>
                <a:srgbClr val="A202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smtClean="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051550" y="4410352"/>
            <a:ext cx="2473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parte resistente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700713" y="3844227"/>
            <a:ext cx="2905125" cy="533400"/>
            <a:chOff x="5700713" y="3844227"/>
            <a:chExt cx="2905125" cy="533400"/>
          </a:xfrm>
        </p:grpSpPr>
        <p:sp>
          <p:nvSpPr>
            <p:cNvPr id="6152" name="Text Box 15"/>
            <p:cNvSpPr txBox="1">
              <a:spLocks noChangeArrowheads="1"/>
            </p:cNvSpPr>
            <p:nvPr/>
          </p:nvSpPr>
          <p:spPr bwMode="auto">
            <a:xfrm>
              <a:off x="6061075" y="3844227"/>
              <a:ext cx="2544763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1800" b="1" dirty="0" smtClean="0">
                  <a:solidFill>
                    <a:srgbClr val="A20202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finitura </a:t>
              </a:r>
              <a:r>
                <a:rPr lang="it-IT" altLang="it-IT" sz="1800" b="1" dirty="0" err="1" smtClean="0">
                  <a:solidFill>
                    <a:srgbClr val="A20202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estradossale</a:t>
              </a:r>
              <a:endParaRPr lang="it-IT" altLang="it-IT" sz="1800" b="1" dirty="0" smtClean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153" name="AutoShape 20"/>
            <p:cNvSpPr>
              <a:spLocks/>
            </p:cNvSpPr>
            <p:nvPr/>
          </p:nvSpPr>
          <p:spPr bwMode="auto">
            <a:xfrm>
              <a:off x="5700713" y="3945827"/>
              <a:ext cx="144462" cy="431800"/>
            </a:xfrm>
            <a:prstGeom prst="rightBrace">
              <a:avLst>
                <a:gd name="adj1" fmla="val 24909"/>
                <a:gd name="adj2" fmla="val 50000"/>
              </a:avLst>
            </a:prstGeom>
            <a:noFill/>
            <a:ln w="38100">
              <a:solidFill>
                <a:srgbClr val="A2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smtClean="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473100" y="1643165"/>
            <a:ext cx="82073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REQUISITI RILEVANTI </a:t>
            </a:r>
            <a:r>
              <a:rPr lang="it-IT" altLang="it-IT" sz="16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(tra gli altri):</a:t>
            </a:r>
            <a:endParaRPr lang="it-IT" altLang="it-IT" sz="2000" dirty="0" smtClean="0">
              <a:solidFill>
                <a:srgbClr val="002060"/>
              </a:solidFill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it-IT" altLang="it-IT" sz="1800" dirty="0" smtClean="0">
                <a:solidFill>
                  <a:srgbClr val="00206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Resistenza meccanica a carichi statici e dinamici, agli urti, alle deformazioni, al fuoco, isolamento acustico, durabilità, manutenzione, attrezzabilità</a:t>
            </a:r>
          </a:p>
        </p:txBody>
      </p:sp>
      <p:sp>
        <p:nvSpPr>
          <p:cNvPr id="6148" name="Text Box 23"/>
          <p:cNvSpPr txBox="1">
            <a:spLocks noChangeArrowheads="1"/>
          </p:cNvSpPr>
          <p:nvPr/>
        </p:nvSpPr>
        <p:spPr bwMode="auto">
          <a:xfrm>
            <a:off x="458788" y="757238"/>
            <a:ext cx="82089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rPr>
              <a:t>PARTIZIONI ORIZZONTALI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971550" y="3976746"/>
            <a:ext cx="4313649" cy="1271125"/>
            <a:chOff x="971550" y="3976746"/>
            <a:chExt cx="4313649" cy="1271125"/>
          </a:xfrm>
        </p:grpSpPr>
        <p:sp>
          <p:nvSpPr>
            <p:cNvPr id="6158" name="Text Box 10"/>
            <p:cNvSpPr txBox="1">
              <a:spLocks noChangeArrowheads="1"/>
            </p:cNvSpPr>
            <p:nvPr/>
          </p:nvSpPr>
          <p:spPr bwMode="auto">
            <a:xfrm>
              <a:off x="971550" y="4877894"/>
              <a:ext cx="4313649" cy="369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800" b="1" dirty="0" smtClean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canalizzazioni impianti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971550" y="3976746"/>
              <a:ext cx="431323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1600" dirty="0" smtClean="0">
                  <a:solidFill>
                    <a:srgbClr val="A20202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rPr>
                <a:t>canalizzazioni impianti</a:t>
              </a:r>
            </a:p>
          </p:txBody>
        </p:sp>
      </p:grpSp>
      <p:sp>
        <p:nvSpPr>
          <p:cNvPr id="17" name="Titolo 3"/>
          <p:cNvSpPr txBox="1">
            <a:spLocks/>
          </p:cNvSpPr>
          <p:nvPr/>
        </p:nvSpPr>
        <p:spPr>
          <a:xfrm>
            <a:off x="1147788" y="0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42925" y="4811248"/>
            <a:ext cx="8124825" cy="503360"/>
            <a:chOff x="542925" y="4811248"/>
            <a:chExt cx="8124825" cy="503360"/>
          </a:xfrm>
        </p:grpSpPr>
        <p:grpSp>
          <p:nvGrpSpPr>
            <p:cNvPr id="6" name="Gruppo 5"/>
            <p:cNvGrpSpPr/>
            <p:nvPr/>
          </p:nvGrpSpPr>
          <p:grpSpPr>
            <a:xfrm>
              <a:off x="542925" y="4877984"/>
              <a:ext cx="8124825" cy="436624"/>
              <a:chOff x="542925" y="4877984"/>
              <a:chExt cx="8124825" cy="436624"/>
            </a:xfrm>
          </p:grpSpPr>
          <p:sp>
            <p:nvSpPr>
              <p:cNvPr id="6156" name="Line 7"/>
              <p:cNvSpPr>
                <a:spLocks noChangeShapeType="1"/>
              </p:cNvSpPr>
              <p:nvPr/>
            </p:nvSpPr>
            <p:spPr bwMode="auto">
              <a:xfrm>
                <a:off x="542925" y="5314608"/>
                <a:ext cx="5040793" cy="0"/>
              </a:xfrm>
              <a:prstGeom prst="line">
                <a:avLst/>
              </a:prstGeom>
              <a:noFill/>
              <a:ln w="38100" cmpd="sng">
                <a:solidFill>
                  <a:srgbClr val="254F5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2" name="Text Box 12"/>
              <p:cNvSpPr txBox="1">
                <a:spLocks noChangeArrowheads="1"/>
              </p:cNvSpPr>
              <p:nvPr/>
            </p:nvSpPr>
            <p:spPr bwMode="auto">
              <a:xfrm>
                <a:off x="6051550" y="4877984"/>
                <a:ext cx="2616200" cy="369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it-IT" altLang="it-IT" sz="1800" b="1" dirty="0" smtClean="0">
                    <a:solidFill>
                      <a:srgbClr val="254F55"/>
                    </a:solidFill>
                    <a:latin typeface="+mn-lt"/>
                    <a:ea typeface="Consolas" panose="020B0609020204030204" pitchFamily="49" charset="0"/>
                    <a:cs typeface="Consolas" panose="020B0609020204030204" pitchFamily="49" charset="0"/>
                  </a:rPr>
                  <a:t>finitura </a:t>
                </a:r>
                <a:r>
                  <a:rPr lang="it-IT" altLang="it-IT" sz="1800" b="1" dirty="0" err="1" smtClean="0">
                    <a:solidFill>
                      <a:srgbClr val="254F55"/>
                    </a:solidFill>
                    <a:latin typeface="+mn-lt"/>
                    <a:ea typeface="Consolas" panose="020B0609020204030204" pitchFamily="49" charset="0"/>
                    <a:cs typeface="Consolas" panose="020B0609020204030204" pitchFamily="49" charset="0"/>
                  </a:rPr>
                  <a:t>intradossale</a:t>
                </a:r>
                <a:endParaRPr lang="it-IT" altLang="it-IT" sz="1800" b="1" dirty="0" smtClean="0">
                  <a:solidFill>
                    <a:srgbClr val="254F55"/>
                  </a:solidFill>
                  <a:latin typeface="+mn-lt"/>
                  <a:ea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21" name="AutoShape 20"/>
            <p:cNvSpPr>
              <a:spLocks/>
            </p:cNvSpPr>
            <p:nvPr/>
          </p:nvSpPr>
          <p:spPr bwMode="auto">
            <a:xfrm>
              <a:off x="5729797" y="4811248"/>
              <a:ext cx="144462" cy="503360"/>
            </a:xfrm>
            <a:prstGeom prst="rightBrace">
              <a:avLst>
                <a:gd name="adj1" fmla="val 24909"/>
                <a:gd name="adj2" fmla="val 50000"/>
              </a:avLst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it-IT" altLang="it-IT" sz="2000" smtClean="0">
                <a:solidFill>
                  <a:srgbClr val="000000"/>
                </a:solidFill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42925" y="4829936"/>
              <a:ext cx="5040793" cy="0"/>
            </a:xfrm>
            <a:prstGeom prst="line">
              <a:avLst/>
            </a:prstGeom>
            <a:noFill/>
            <a:ln w="57150" cmpd="sng">
              <a:solidFill>
                <a:srgbClr val="254F55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1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13" name="Titolo 3"/>
          <p:cNvSpPr txBox="1">
            <a:spLocks/>
          </p:cNvSpPr>
          <p:nvPr/>
        </p:nvSpPr>
        <p:spPr>
          <a:xfrm>
            <a:off x="1156399" y="-45592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  <p:sp>
        <p:nvSpPr>
          <p:cNvPr id="7173" name="Rettangolo 22"/>
          <p:cNvSpPr>
            <a:spLocks noChangeArrowheads="1"/>
          </p:cNvSpPr>
          <p:nvPr/>
        </p:nvSpPr>
        <p:spPr bwMode="auto">
          <a:xfrm>
            <a:off x="8259191" y="2575814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567371" y="748046"/>
            <a:ext cx="8494333" cy="2661145"/>
            <a:chOff x="567371" y="748046"/>
            <a:chExt cx="8340853" cy="2661145"/>
          </a:xfrm>
        </p:grpSpPr>
        <p:sp>
          <p:nvSpPr>
            <p:cNvPr id="50182" name="CasellaDiTesto 15"/>
            <p:cNvSpPr txBox="1">
              <a:spLocks noChangeArrowheads="1"/>
            </p:cNvSpPr>
            <p:nvPr/>
          </p:nvSpPr>
          <p:spPr bwMode="auto">
            <a:xfrm>
              <a:off x="1316736" y="748046"/>
              <a:ext cx="66976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 smtClean="0">
                  <a:solidFill>
                    <a:srgbClr val="A20202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FINITURA ESTRADOSSALE</a:t>
              </a: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567371" y="2506399"/>
              <a:ext cx="8340853" cy="902792"/>
              <a:chOff x="567371" y="2248958"/>
              <a:chExt cx="8340853" cy="902792"/>
            </a:xfrm>
          </p:grpSpPr>
          <p:sp>
            <p:nvSpPr>
              <p:cNvPr id="22" name="CasellaDiTesto 21"/>
              <p:cNvSpPr txBox="1"/>
              <p:nvPr/>
            </p:nvSpPr>
            <p:spPr>
              <a:xfrm>
                <a:off x="567371" y="2439503"/>
                <a:ext cx="4204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002060"/>
                    </a:solidFill>
                  </a:rPr>
                  <a:t>SOTTOFONDO</a:t>
                </a:r>
              </a:p>
            </p:txBody>
          </p:sp>
          <p:grpSp>
            <p:nvGrpSpPr>
              <p:cNvPr id="5" name="Gruppo 4"/>
              <p:cNvGrpSpPr/>
              <p:nvPr/>
            </p:nvGrpSpPr>
            <p:grpSpPr>
              <a:xfrm>
                <a:off x="2790985" y="2248958"/>
                <a:ext cx="6117239" cy="902792"/>
                <a:chOff x="2790985" y="2248958"/>
                <a:chExt cx="6117239" cy="902792"/>
              </a:xfrm>
            </p:grpSpPr>
            <p:sp>
              <p:nvSpPr>
                <p:cNvPr id="23" name="CasellaDiTesto 22"/>
                <p:cNvSpPr txBox="1"/>
                <p:nvPr/>
              </p:nvSpPr>
              <p:spPr>
                <a:xfrm>
                  <a:off x="2790985" y="2248958"/>
                  <a:ext cx="55732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err="1" smtClean="0">
                      <a:solidFill>
                        <a:srgbClr val="002060"/>
                      </a:solidFill>
                    </a:rPr>
                    <a:t>Monostrato</a:t>
                  </a:r>
                  <a:r>
                    <a:rPr lang="it-IT" sz="2400" b="1" dirty="0" smtClean="0">
                      <a:solidFill>
                        <a:srgbClr val="002060"/>
                      </a:solidFill>
                    </a:rPr>
                    <a:t> </a:t>
                  </a:r>
                  <a:r>
                    <a:rPr lang="it-IT" sz="2400" b="1" dirty="0" smtClean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it-IT" sz="2000" b="1" dirty="0" smtClean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Massetto di finitura</a:t>
                  </a:r>
                  <a:endParaRPr lang="it-IT" sz="2400" b="1" dirty="0" smtClean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2790985" y="2690085"/>
                  <a:ext cx="611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err="1" smtClean="0">
                      <a:solidFill>
                        <a:srgbClr val="002060"/>
                      </a:solidFill>
                    </a:rPr>
                    <a:t>Pluristrato</a:t>
                  </a:r>
                  <a:r>
                    <a:rPr lang="it-IT" sz="2400" b="1" dirty="0" smtClean="0">
                      <a:solidFill>
                        <a:srgbClr val="002060"/>
                      </a:solidFill>
                    </a:rPr>
                    <a:t> </a:t>
                  </a:r>
                  <a:r>
                    <a:rPr lang="it-IT" sz="2400" b="1" dirty="0" smtClean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</a:t>
                  </a:r>
                  <a:r>
                    <a:rPr lang="it-IT" sz="2000" b="1" dirty="0" smtClean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Massetto di finitura + strati isolanti</a:t>
                  </a:r>
                  <a:endParaRPr lang="it-IT" sz="2000" b="1" dirty="0" smtClean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8" name="Gruppo 7"/>
            <p:cNvGrpSpPr/>
            <p:nvPr/>
          </p:nvGrpSpPr>
          <p:grpSpPr>
            <a:xfrm>
              <a:off x="567371" y="1346678"/>
              <a:ext cx="8340853" cy="920190"/>
              <a:chOff x="688627" y="1346678"/>
              <a:chExt cx="8340853" cy="920190"/>
            </a:xfrm>
          </p:grpSpPr>
          <p:sp>
            <p:nvSpPr>
              <p:cNvPr id="2" name="CasellaDiTesto 1"/>
              <p:cNvSpPr txBox="1"/>
              <p:nvPr/>
            </p:nvSpPr>
            <p:spPr>
              <a:xfrm>
                <a:off x="688627" y="1573616"/>
                <a:ext cx="4204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 smtClean="0">
                    <a:solidFill>
                      <a:srgbClr val="002060"/>
                    </a:solidFill>
                  </a:rPr>
                  <a:t>PAVIMENTO</a:t>
                </a:r>
              </a:p>
            </p:txBody>
          </p:sp>
          <p:grpSp>
            <p:nvGrpSpPr>
              <p:cNvPr id="7" name="Gruppo 6"/>
              <p:cNvGrpSpPr/>
              <p:nvPr/>
            </p:nvGrpSpPr>
            <p:grpSpPr>
              <a:xfrm>
                <a:off x="2912241" y="1346678"/>
                <a:ext cx="6117239" cy="920190"/>
                <a:chOff x="2912241" y="1346678"/>
                <a:chExt cx="6117239" cy="920190"/>
              </a:xfrm>
            </p:grpSpPr>
            <p:sp>
              <p:nvSpPr>
                <p:cNvPr id="33" name="CasellaDiTesto 32"/>
                <p:cNvSpPr txBox="1"/>
                <p:nvPr/>
              </p:nvSpPr>
              <p:spPr>
                <a:xfrm>
                  <a:off x="2912241" y="1346678"/>
                  <a:ext cx="55732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smtClean="0">
                      <a:solidFill>
                        <a:srgbClr val="002060"/>
                      </a:solidFill>
                    </a:rPr>
                    <a:t>Rigido</a:t>
                  </a:r>
                </a:p>
              </p:txBody>
            </p:sp>
            <p:sp>
              <p:nvSpPr>
                <p:cNvPr id="34" name="CasellaDiTesto 33"/>
                <p:cNvSpPr txBox="1"/>
                <p:nvPr/>
              </p:nvSpPr>
              <p:spPr>
                <a:xfrm>
                  <a:off x="2912241" y="1805203"/>
                  <a:ext cx="6117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smtClean="0">
                      <a:solidFill>
                        <a:srgbClr val="002060"/>
                      </a:solidFill>
                    </a:rPr>
                    <a:t>Resiliente</a:t>
                  </a:r>
                  <a:endParaRPr lang="it-IT" sz="2000" b="1" dirty="0" smtClean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grpSp>
        <p:nvGrpSpPr>
          <p:cNvPr id="10" name="Gruppo 9"/>
          <p:cNvGrpSpPr/>
          <p:nvPr/>
        </p:nvGrpSpPr>
        <p:grpSpPr>
          <a:xfrm>
            <a:off x="531162" y="4089849"/>
            <a:ext cx="8530542" cy="2663495"/>
            <a:chOff x="567371" y="4094850"/>
            <a:chExt cx="8530542" cy="2663495"/>
          </a:xfrm>
        </p:grpSpPr>
        <p:sp>
          <p:nvSpPr>
            <p:cNvPr id="26" name="CasellaDiTesto 15"/>
            <p:cNvSpPr txBox="1">
              <a:spLocks noChangeArrowheads="1"/>
            </p:cNvSpPr>
            <p:nvPr/>
          </p:nvSpPr>
          <p:spPr bwMode="auto">
            <a:xfrm>
              <a:off x="1316735" y="4094850"/>
              <a:ext cx="66976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it-IT" altLang="it-IT" sz="2400" b="1" dirty="0" smtClean="0">
                  <a:solidFill>
                    <a:srgbClr val="A20202"/>
                  </a:solidFill>
                  <a:latin typeface="+mn-lt"/>
                  <a:ea typeface="Calibri" panose="020F0502020204030204" pitchFamily="34" charset="0"/>
                  <a:cs typeface="Consolas" panose="020B0609020204030204" pitchFamily="49" charset="0"/>
                </a:rPr>
                <a:t>FINITURA INTRADOSSALE</a:t>
              </a:r>
            </a:p>
          </p:txBody>
        </p:sp>
        <p:sp>
          <p:nvSpPr>
            <p:cNvPr id="28" name="Rettangolo 22"/>
            <p:cNvSpPr>
              <a:spLocks noChangeArrowheads="1"/>
            </p:cNvSpPr>
            <p:nvPr/>
          </p:nvSpPr>
          <p:spPr bwMode="auto">
            <a:xfrm>
              <a:off x="8206295" y="5288534"/>
              <a:ext cx="3159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it-IT" altLang="it-IT" sz="1800"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67371" y="4598066"/>
              <a:ext cx="4204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2060"/>
                  </a:solidFill>
                </a:rPr>
                <a:t>SOFFITTO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67371" y="5355154"/>
              <a:ext cx="42047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2060"/>
                  </a:solidFill>
                </a:rPr>
                <a:t>CONTROSOFFITTO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062970" y="5337556"/>
              <a:ext cx="557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Continuo</a:t>
              </a:r>
              <a:endParaRPr lang="it-IT" sz="2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3062970" y="5847025"/>
              <a:ext cx="6034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Discontinuo</a:t>
              </a:r>
              <a:endParaRPr lang="it-IT" sz="20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062970" y="6358235"/>
              <a:ext cx="5881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i="1" dirty="0" smtClean="0">
                  <a:solidFill>
                    <a:srgbClr val="002060"/>
                  </a:solidFill>
                  <a:sym typeface="Wingdings" panose="05000000000000000000" pitchFamily="2" charset="2"/>
                </a:rPr>
                <a:t>con/senza funzione correttiva/isolante</a:t>
              </a:r>
              <a:endParaRPr lang="it-IT" i="1" dirty="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6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tangolo 2"/>
          <p:cNvSpPr>
            <a:spLocks noChangeArrowheads="1"/>
          </p:cNvSpPr>
          <p:nvPr/>
        </p:nvSpPr>
        <p:spPr bwMode="auto">
          <a:xfrm>
            <a:off x="4211638" y="4437063"/>
            <a:ext cx="100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7171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-15875" y="56947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SOTTOFONDO_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STRATO</a:t>
            </a: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DI LIVELLAMENTO/REGOLARIZZAZIONE</a:t>
            </a:r>
          </a:p>
        </p:txBody>
      </p:sp>
      <p:sp>
        <p:nvSpPr>
          <p:cNvPr id="7173" name="Rettangolo 22"/>
          <p:cNvSpPr>
            <a:spLocks noChangeArrowheads="1"/>
          </p:cNvSpPr>
          <p:nvPr/>
        </p:nvSpPr>
        <p:spPr bwMode="auto">
          <a:xfrm>
            <a:off x="8359775" y="2749550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5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75" y="1085850"/>
            <a:ext cx="5099939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2450"/>
            <a:ext cx="5084064" cy="25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  <p:sp>
        <p:nvSpPr>
          <p:cNvPr id="15" name="CasellaDiTesto 6"/>
          <p:cNvSpPr txBox="1">
            <a:spLocks noChangeArrowheads="1"/>
          </p:cNvSpPr>
          <p:nvPr/>
        </p:nvSpPr>
        <p:spPr bwMode="auto">
          <a:xfrm>
            <a:off x="5288534" y="3515707"/>
            <a:ext cx="3492500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massetti alleggeriti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massetti con materiali isolanti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5288534" y="5093219"/>
            <a:ext cx="370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massetti a secco </a:t>
            </a:r>
            <a:r>
              <a:rPr lang="it-IT" alt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i="1" dirty="0" smtClean="0">
                <a:solidFill>
                  <a:srgbClr val="002060"/>
                </a:solidFill>
                <a:latin typeface="+mn-lt"/>
              </a:rPr>
              <a:t>con </a:t>
            </a:r>
            <a:r>
              <a:rPr lang="it-IT" altLang="en-US" sz="1800" i="1" dirty="0">
                <a:solidFill>
                  <a:srgbClr val="002060"/>
                </a:solidFill>
                <a:latin typeface="+mn-lt"/>
              </a:rPr>
              <a:t>pannelli </a:t>
            </a:r>
            <a:endParaRPr lang="it-IT" altLang="en-US" sz="1800" i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800" i="1" dirty="0" smtClean="0">
                <a:solidFill>
                  <a:srgbClr val="002060"/>
                </a:solidFill>
                <a:latin typeface="+mn-lt"/>
              </a:rPr>
              <a:t>con materiale </a:t>
            </a:r>
            <a:r>
              <a:rPr lang="it-IT" altLang="en-US" sz="1800" i="1" dirty="0">
                <a:solidFill>
                  <a:srgbClr val="002060"/>
                </a:solidFill>
                <a:latin typeface="+mn-lt"/>
              </a:rPr>
              <a:t>sciolto</a:t>
            </a:r>
            <a:endParaRPr lang="en-US" altLang="en-US" sz="18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5219700" y="2527074"/>
            <a:ext cx="349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2400" b="1" dirty="0" smtClean="0">
                <a:solidFill>
                  <a:srgbClr val="002060"/>
                </a:solidFill>
                <a:latin typeface="+mn-lt"/>
              </a:rPr>
              <a:t>SPESSORE</a:t>
            </a:r>
            <a:r>
              <a:rPr lang="it-IT" altLang="en-US" sz="2400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it-IT" altLang="en-US" sz="2400" dirty="0">
                <a:solidFill>
                  <a:srgbClr val="002060"/>
                </a:solidFill>
                <a:latin typeface="+mn-lt"/>
              </a:rPr>
              <a:t>da 6 a  10 cm</a:t>
            </a:r>
            <a:endParaRPr lang="en-US" alt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19700" y="1340611"/>
            <a:ext cx="4204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FUNZIONE</a:t>
            </a:r>
            <a:r>
              <a:rPr lang="it-IT" sz="2000" dirty="0" smtClean="0">
                <a:solidFill>
                  <a:srgbClr val="002060"/>
                </a:solidFill>
              </a:rPr>
              <a:t>:  ripartire il carico del pavimento sull’elemento portante e livellarne le irregolarità 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88533" y="4806395"/>
            <a:ext cx="264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Procedimenti a secco: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288534" y="3269151"/>
            <a:ext cx="264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Procedimenti bagnati: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4"/>
          <p:cNvSpPr>
            <a:spLocks noChangeArrowheads="1"/>
          </p:cNvSpPr>
          <p:nvPr/>
        </p:nvSpPr>
        <p:spPr bwMode="auto">
          <a:xfrm>
            <a:off x="6372225" y="981075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10243" name="Rettangolo 22"/>
          <p:cNvSpPr>
            <a:spLocks noChangeArrowheads="1"/>
          </p:cNvSpPr>
          <p:nvPr/>
        </p:nvSpPr>
        <p:spPr bwMode="auto">
          <a:xfrm>
            <a:off x="8358188" y="2573338"/>
            <a:ext cx="315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44" name="CasellaDiTesto 12"/>
          <p:cNvSpPr txBox="1">
            <a:spLocks noChangeArrowheads="1"/>
          </p:cNvSpPr>
          <p:nvPr/>
        </p:nvSpPr>
        <p:spPr bwMode="auto">
          <a:xfrm>
            <a:off x="1141413" y="2151063"/>
            <a:ext cx="76327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dirty="0">
                <a:solidFill>
                  <a:srgbClr val="002060"/>
                </a:solidFill>
                <a:latin typeface="+mn-lt"/>
              </a:rPr>
              <a:t>Impedire il trasferimento diretto agli strati solidi sottostanti delle vibrazioni acustiche provocate da urti – </a:t>
            </a:r>
            <a:r>
              <a:rPr lang="it-IT" altLang="en-US" sz="1600" i="1" dirty="0">
                <a:solidFill>
                  <a:srgbClr val="002060"/>
                </a:solidFill>
                <a:latin typeface="+mn-lt"/>
              </a:rPr>
              <a:t>rumore da calpestio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dirty="0">
                <a:solidFill>
                  <a:srgbClr val="002060"/>
                </a:solidFill>
                <a:latin typeface="+mn-lt"/>
              </a:rPr>
              <a:t>Impedire la trasmissione del rumore aereo</a:t>
            </a:r>
            <a:endParaRPr lang="en-US" altLang="en-US" sz="18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246" name="Gruppo 7"/>
          <p:cNvGrpSpPr>
            <a:grpSpLocks/>
          </p:cNvGrpSpPr>
          <p:nvPr/>
        </p:nvGrpSpPr>
        <p:grpSpPr bwMode="auto">
          <a:xfrm>
            <a:off x="466725" y="1598616"/>
            <a:ext cx="8308975" cy="424732"/>
            <a:chOff x="467544" y="2047607"/>
            <a:chExt cx="8310173" cy="425026"/>
          </a:xfrm>
        </p:grpSpPr>
        <p:sp>
          <p:nvSpPr>
            <p:cNvPr id="10260" name="CasellaDiTesto 6"/>
            <p:cNvSpPr txBox="1">
              <a:spLocks noChangeArrowheads="1"/>
            </p:cNvSpPr>
            <p:nvPr/>
          </p:nvSpPr>
          <p:spPr bwMode="auto">
            <a:xfrm>
              <a:off x="467544" y="2047607"/>
              <a:ext cx="3492574" cy="40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b="1" dirty="0">
                  <a:solidFill>
                    <a:srgbClr val="A20202"/>
                  </a:solidFill>
                  <a:latin typeface="+mn-lt"/>
                </a:rPr>
                <a:t>ASSORBIMENTO ACUSTICO</a:t>
              </a:r>
              <a:endParaRPr lang="en-US" altLang="en-US" sz="1800" b="1" dirty="0">
                <a:solidFill>
                  <a:srgbClr val="A20202"/>
                </a:solidFill>
                <a:latin typeface="+mn-lt"/>
              </a:endParaRPr>
            </a:p>
          </p:txBody>
        </p:sp>
        <p:sp>
          <p:nvSpPr>
            <p:cNvPr id="10261" name="CasellaDiTesto 14"/>
            <p:cNvSpPr txBox="1">
              <a:spLocks noChangeArrowheads="1"/>
            </p:cNvSpPr>
            <p:nvPr/>
          </p:nvSpPr>
          <p:spPr bwMode="auto">
            <a:xfrm>
              <a:off x="4462908" y="2047607"/>
              <a:ext cx="4314809" cy="425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b="1">
                  <a:solidFill>
                    <a:srgbClr val="A20202"/>
                  </a:solidFill>
                  <a:latin typeface="+mn-lt"/>
                </a:rPr>
                <a:t>AMMORTIZZAZIONE ACUSTICA</a:t>
              </a:r>
              <a:endParaRPr lang="en-US" altLang="en-US" sz="1800" b="1">
                <a:solidFill>
                  <a:srgbClr val="A20202"/>
                </a:solidFill>
                <a:latin typeface="+mn-lt"/>
              </a:endParaRPr>
            </a:p>
          </p:txBody>
        </p:sp>
      </p:grpSp>
      <p:grpSp>
        <p:nvGrpSpPr>
          <p:cNvPr id="10248" name="Gruppo 3"/>
          <p:cNvGrpSpPr>
            <a:grpSpLocks/>
          </p:cNvGrpSpPr>
          <p:nvPr/>
        </p:nvGrpSpPr>
        <p:grpSpPr bwMode="auto">
          <a:xfrm>
            <a:off x="335575" y="3403600"/>
            <a:ext cx="8790961" cy="1188028"/>
            <a:chOff x="130709" y="3964136"/>
            <a:chExt cx="8790738" cy="1187791"/>
          </a:xfrm>
        </p:grpSpPr>
        <p:sp>
          <p:nvSpPr>
            <p:cNvPr id="10255" name="Rettangolo 2"/>
            <p:cNvSpPr>
              <a:spLocks noChangeArrowheads="1"/>
            </p:cNvSpPr>
            <p:nvPr/>
          </p:nvSpPr>
          <p:spPr bwMode="auto">
            <a:xfrm>
              <a:off x="4211638" y="4437063"/>
              <a:ext cx="1008062" cy="40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it-IT" altLang="it-IT" sz="2000">
                <a:latin typeface="+mn-lt"/>
              </a:endParaRPr>
            </a:p>
          </p:txBody>
        </p:sp>
        <p:sp>
          <p:nvSpPr>
            <p:cNvPr id="10256" name="CasellaDiTesto 18"/>
            <p:cNvSpPr txBox="1">
              <a:spLocks noChangeArrowheads="1"/>
            </p:cNvSpPr>
            <p:nvPr/>
          </p:nvSpPr>
          <p:spPr bwMode="auto">
            <a:xfrm>
              <a:off x="423620" y="3994657"/>
              <a:ext cx="3492574" cy="46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002060"/>
                  </a:solidFill>
                  <a:latin typeface="+mn-lt"/>
                </a:rPr>
                <a:t>PAVIMENTO RESILIENTE</a:t>
              </a:r>
              <a:endParaRPr lang="en-US" altLang="en-US" sz="20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257" name="CasellaDiTesto 19"/>
            <p:cNvSpPr txBox="1">
              <a:spLocks noChangeArrowheads="1"/>
            </p:cNvSpPr>
            <p:nvPr/>
          </p:nvSpPr>
          <p:spPr bwMode="auto">
            <a:xfrm>
              <a:off x="4953936" y="3964136"/>
              <a:ext cx="3492574" cy="46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>
                  <a:solidFill>
                    <a:srgbClr val="002060"/>
                  </a:solidFill>
                  <a:latin typeface="+mn-lt"/>
                </a:rPr>
                <a:t>PAVIMENTO GALLEGGIANTE</a:t>
              </a:r>
              <a:endParaRPr lang="en-US" altLang="en-US" sz="2000" b="1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258" name="CasellaDiTesto 20"/>
            <p:cNvSpPr txBox="1">
              <a:spLocks noChangeArrowheads="1"/>
            </p:cNvSpPr>
            <p:nvPr/>
          </p:nvSpPr>
          <p:spPr bwMode="auto">
            <a:xfrm>
              <a:off x="130709" y="4455090"/>
              <a:ext cx="4090796" cy="68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Rivestimento con strato smorzante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(pannello isolante in fibra minerale o naturale)</a:t>
              </a:r>
              <a:endParaRPr lang="en-US" altLang="en-US" sz="16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0259" name="CasellaDiTesto 21"/>
            <p:cNvSpPr txBox="1">
              <a:spLocks noChangeArrowheads="1"/>
            </p:cNvSpPr>
            <p:nvPr/>
          </p:nvSpPr>
          <p:spPr bwMode="auto">
            <a:xfrm>
              <a:off x="4478997" y="4468799"/>
              <a:ext cx="4442450" cy="683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Inserimento strato di materiale elastico </a:t>
              </a: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600" dirty="0">
                  <a:solidFill>
                    <a:srgbClr val="002060"/>
                  </a:solidFill>
                  <a:latin typeface="+mn-lt"/>
                </a:rPr>
                <a:t>tra solaio e massetto o massetto e pavimento</a:t>
              </a:r>
              <a:endParaRPr lang="en-US" altLang="en-US" sz="1600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0249" name="Gruppo 4"/>
          <p:cNvGrpSpPr>
            <a:grpSpLocks/>
          </p:cNvGrpSpPr>
          <p:nvPr/>
        </p:nvGrpSpPr>
        <p:grpSpPr bwMode="auto">
          <a:xfrm>
            <a:off x="12700" y="4605338"/>
            <a:ext cx="9131300" cy="2657453"/>
            <a:chOff x="11911" y="4605924"/>
            <a:chExt cx="9132089" cy="2656860"/>
          </a:xfrm>
        </p:grpSpPr>
        <p:sp>
          <p:nvSpPr>
            <p:cNvPr id="10251" name="Rettangolo 22"/>
            <p:cNvSpPr>
              <a:spLocks noChangeArrowheads="1"/>
            </p:cNvSpPr>
            <p:nvPr/>
          </p:nvSpPr>
          <p:spPr bwMode="auto">
            <a:xfrm>
              <a:off x="8343900" y="6862763"/>
              <a:ext cx="315913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it-IT" altLang="it-IT" sz="2000">
                <a:latin typeface="+mn-lt"/>
                <a:ea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025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7096" y="4611397"/>
              <a:ext cx="3226904" cy="225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Immagin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98" y="4605924"/>
              <a:ext cx="2723339" cy="225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Immagin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1" y="4605924"/>
              <a:ext cx="2903906" cy="225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asellaDiTesto 15"/>
          <p:cNvSpPr txBox="1">
            <a:spLocks noChangeArrowheads="1"/>
          </p:cNvSpPr>
          <p:nvPr/>
        </p:nvSpPr>
        <p:spPr bwMode="auto">
          <a:xfrm>
            <a:off x="1273175" y="600075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SOTTOFONDO_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STRATI DI ISOLAMENTO</a:t>
            </a:r>
          </a:p>
        </p:txBody>
      </p:sp>
      <p:sp>
        <p:nvSpPr>
          <p:cNvPr id="25" name="CasellaDiTesto 17"/>
          <p:cNvSpPr txBox="1">
            <a:spLocks noChangeArrowheads="1"/>
          </p:cNvSpPr>
          <p:nvPr/>
        </p:nvSpPr>
        <p:spPr bwMode="auto">
          <a:xfrm>
            <a:off x="3168889" y="1166981"/>
            <a:ext cx="298132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ISOLAMENTO ACUSTICO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9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4"/>
          <p:cNvSpPr>
            <a:spLocks noChangeArrowheads="1"/>
          </p:cNvSpPr>
          <p:nvPr/>
        </p:nvSpPr>
        <p:spPr bwMode="auto">
          <a:xfrm>
            <a:off x="7143617" y="1013619"/>
            <a:ext cx="1025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+mn-lt"/>
            </a:endParaRPr>
          </a:p>
        </p:txBody>
      </p:sp>
      <p:sp>
        <p:nvSpPr>
          <p:cNvPr id="11267" name="CasellaDiTesto 12"/>
          <p:cNvSpPr txBox="1">
            <a:spLocks noChangeArrowheads="1"/>
          </p:cNvSpPr>
          <p:nvPr/>
        </p:nvSpPr>
        <p:spPr bwMode="auto">
          <a:xfrm>
            <a:off x="901908" y="1687513"/>
            <a:ext cx="744019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1800" dirty="0">
                <a:solidFill>
                  <a:srgbClr val="002060"/>
                </a:solidFill>
                <a:latin typeface="+mn-lt"/>
              </a:rPr>
              <a:t>realizza l’adesione continua, mediante malta, tra lo strato di finitura superiore e il supporto sottostante</a:t>
            </a:r>
            <a:endParaRPr lang="en-US" altLang="en-US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269" name="CasellaDiTesto 17"/>
          <p:cNvSpPr txBox="1">
            <a:spLocks noChangeArrowheads="1"/>
          </p:cNvSpPr>
          <p:nvPr/>
        </p:nvSpPr>
        <p:spPr bwMode="auto">
          <a:xfrm>
            <a:off x="2989345" y="1196465"/>
            <a:ext cx="3265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2000" b="1" dirty="0">
                <a:solidFill>
                  <a:srgbClr val="002060"/>
                </a:solidFill>
                <a:latin typeface="+mn-lt"/>
              </a:rPr>
              <a:t>ALLETTAMENTO</a:t>
            </a:r>
            <a:endParaRPr lang="en-US" alt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270" name="CasellaDiTesto 1"/>
          <p:cNvSpPr txBox="1">
            <a:spLocks noChangeArrowheads="1"/>
          </p:cNvSpPr>
          <p:nvPr/>
        </p:nvSpPr>
        <p:spPr bwMode="auto">
          <a:xfrm>
            <a:off x="1283181" y="2615407"/>
            <a:ext cx="46510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b="1" dirty="0">
                <a:solidFill>
                  <a:srgbClr val="002060"/>
                </a:solidFill>
                <a:latin typeface="+mn-lt"/>
              </a:rPr>
              <a:t>rasatura a malta di cemento </a:t>
            </a:r>
            <a:r>
              <a:rPr lang="it-IT" altLang="en-US" sz="1800" b="1" dirty="0" smtClean="0">
                <a:solidFill>
                  <a:srgbClr val="002060"/>
                </a:solidFill>
                <a:latin typeface="+mn-lt"/>
              </a:rPr>
              <a:t>fine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en-US" sz="1800" b="1" dirty="0" smtClean="0">
                <a:solidFill>
                  <a:srgbClr val="002060"/>
                </a:solidFill>
                <a:latin typeface="+mn-lt"/>
              </a:rPr>
              <a:t>collanti</a:t>
            </a:r>
            <a:endParaRPr lang="en-US" altLang="en-US" sz="18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44471" y="5110949"/>
            <a:ext cx="8423307" cy="1237668"/>
            <a:chOff x="536762" y="3621648"/>
            <a:chExt cx="8423307" cy="1237668"/>
          </a:xfrm>
        </p:grpSpPr>
        <p:sp>
          <p:nvSpPr>
            <p:cNvPr id="11272" name="CasellaDiTesto 17"/>
            <p:cNvSpPr txBox="1">
              <a:spLocks noChangeArrowheads="1"/>
            </p:cNvSpPr>
            <p:nvPr/>
          </p:nvSpPr>
          <p:spPr bwMode="auto">
            <a:xfrm>
              <a:off x="3207749" y="3621648"/>
              <a:ext cx="2981325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b="1" dirty="0">
                  <a:solidFill>
                    <a:srgbClr val="002060"/>
                  </a:solidFill>
                  <a:latin typeface="+mn-lt"/>
                </a:rPr>
                <a:t>PAVIMENTI A SECCO</a:t>
              </a:r>
              <a:endParaRPr lang="en-US" altLang="en-US" sz="18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273" name="CasellaDiTesto 2"/>
            <p:cNvSpPr txBox="1">
              <a:spLocks noChangeArrowheads="1"/>
            </p:cNvSpPr>
            <p:nvPr/>
          </p:nvSpPr>
          <p:spPr bwMode="auto">
            <a:xfrm>
              <a:off x="536762" y="4102186"/>
              <a:ext cx="8423307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finitura in elementi </a:t>
              </a:r>
              <a:r>
                <a:rPr lang="it-IT" altLang="en-US" sz="1800" i="1" dirty="0">
                  <a:solidFill>
                    <a:srgbClr val="002060"/>
                  </a:solidFill>
                  <a:latin typeface="+mn-lt"/>
                </a:rPr>
                <a:t>galleggianti</a:t>
              </a: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, collegati o meno tra di loro, e appoggiati direttamente sullo strato di livellamento/isolamento o su supporti collegati allo strato di livellamento</a:t>
              </a:r>
              <a:endParaRPr lang="en-US" altLang="en-US" sz="1800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805655" y="3641579"/>
            <a:ext cx="7632700" cy="866057"/>
            <a:chOff x="536763" y="5377968"/>
            <a:chExt cx="7632700" cy="866057"/>
          </a:xfrm>
        </p:grpSpPr>
        <p:sp>
          <p:nvSpPr>
            <p:cNvPr id="11274" name="CasellaDiTesto 17"/>
            <p:cNvSpPr txBox="1">
              <a:spLocks noChangeArrowheads="1"/>
            </p:cNvSpPr>
            <p:nvPr/>
          </p:nvSpPr>
          <p:spPr bwMode="auto">
            <a:xfrm>
              <a:off x="2862451" y="5377968"/>
              <a:ext cx="29813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 dirty="0">
                  <a:solidFill>
                    <a:srgbClr val="002060"/>
                  </a:solidFill>
                  <a:latin typeface="+mn-lt"/>
                </a:rPr>
                <a:t>PAVIMENTI INCOLLATI</a:t>
              </a:r>
              <a:endParaRPr lang="en-US" altLang="en-US" sz="20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1275" name="CasellaDiTesto 33"/>
            <p:cNvSpPr txBox="1">
              <a:spLocks noChangeArrowheads="1"/>
            </p:cNvSpPr>
            <p:nvPr/>
          </p:nvSpPr>
          <p:spPr bwMode="auto">
            <a:xfrm>
              <a:off x="536763" y="5819293"/>
              <a:ext cx="763270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collegati solidamente al sottofondo con colle e sigillanti</a:t>
              </a:r>
              <a:endParaRPr lang="en-US" altLang="en-US" sz="18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17" name="CasellaDiTesto 15"/>
          <p:cNvSpPr txBox="1">
            <a:spLocks noChangeArrowheads="1"/>
          </p:cNvSpPr>
          <p:nvPr/>
        </p:nvSpPr>
        <p:spPr bwMode="auto">
          <a:xfrm>
            <a:off x="1283181" y="561484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SOTTOFONDO_</a:t>
            </a:r>
            <a:r>
              <a:rPr lang="it-IT" altLang="it-IT" sz="24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STRATI DI COLLEGAMENTO</a:t>
            </a:r>
          </a:p>
        </p:txBody>
      </p:sp>
      <p:sp>
        <p:nvSpPr>
          <p:cNvPr id="19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41293" y="3340484"/>
            <a:ext cx="8361508" cy="3504213"/>
            <a:chOff x="54540" y="2615407"/>
            <a:chExt cx="8706904" cy="3648965"/>
          </a:xfrm>
        </p:grpSpPr>
        <p:pic>
          <p:nvPicPr>
            <p:cNvPr id="32" name="Immagin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843" y="2615407"/>
              <a:ext cx="3820601" cy="3648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40" y="2616560"/>
              <a:ext cx="4862209" cy="3646657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256526" y="3657000"/>
            <a:ext cx="8599196" cy="1580577"/>
            <a:chOff x="234462" y="3150531"/>
            <a:chExt cx="8599196" cy="1580577"/>
          </a:xfrm>
        </p:grpSpPr>
        <p:sp>
          <p:nvSpPr>
            <p:cNvPr id="30" name="CasellaDiTesto 12"/>
            <p:cNvSpPr txBox="1">
              <a:spLocks noChangeArrowheads="1"/>
            </p:cNvSpPr>
            <p:nvPr/>
          </p:nvSpPr>
          <p:spPr bwMode="auto">
            <a:xfrm>
              <a:off x="234462" y="3641579"/>
              <a:ext cx="8599196" cy="10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realizza </a:t>
              </a:r>
              <a:r>
                <a:rPr lang="it-IT" altLang="en-US" sz="1800" dirty="0" smtClean="0">
                  <a:solidFill>
                    <a:srgbClr val="002060"/>
                  </a:solidFill>
                  <a:latin typeface="+mn-lt"/>
                </a:rPr>
                <a:t> il collegamento, mediante  elementi meccanici (chiodi, graffe) </a:t>
              </a:r>
              <a:r>
                <a:rPr lang="it-IT" altLang="en-US" sz="1800" dirty="0">
                  <a:solidFill>
                    <a:srgbClr val="002060"/>
                  </a:solidFill>
                  <a:latin typeface="+mn-lt"/>
                </a:rPr>
                <a:t>tra lo strato di finitura superiore e il supporto </a:t>
              </a:r>
              <a:r>
                <a:rPr lang="it-IT" altLang="en-US" sz="1800" dirty="0" smtClean="0">
                  <a:solidFill>
                    <a:srgbClr val="002060"/>
                  </a:solidFill>
                  <a:latin typeface="+mn-lt"/>
                </a:rPr>
                <a:t>sottostante o tra gli stessi elementi del pavimento per renderli solidali</a:t>
              </a:r>
              <a:endParaRPr lang="en-US" altLang="en-US" sz="18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31" name="CasellaDiTesto 17"/>
            <p:cNvSpPr txBox="1">
              <a:spLocks noChangeArrowheads="1"/>
            </p:cNvSpPr>
            <p:nvPr/>
          </p:nvSpPr>
          <p:spPr bwMode="auto">
            <a:xfrm>
              <a:off x="2901400" y="3150531"/>
              <a:ext cx="3265320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2000" b="1" dirty="0" smtClean="0">
                  <a:solidFill>
                    <a:srgbClr val="002060"/>
                  </a:solidFill>
                  <a:latin typeface="+mn-lt"/>
                </a:rPr>
                <a:t>COLLEGAMENTO</a:t>
              </a:r>
              <a:endParaRPr lang="en-US" altLang="en-US" sz="20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-44964" y="3519299"/>
            <a:ext cx="9202175" cy="3338701"/>
            <a:chOff x="-69898" y="3504887"/>
            <a:chExt cx="9202175" cy="3338701"/>
          </a:xfrm>
        </p:grpSpPr>
        <p:pic>
          <p:nvPicPr>
            <p:cNvPr id="1028" name="Picture 4" descr="Pavimento a secco in grès | Come si posa - Rifare Casa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69898" y="3516277"/>
              <a:ext cx="5099538" cy="3327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07"/>
            <a:stretch/>
          </p:blipFill>
          <p:spPr>
            <a:xfrm>
              <a:off x="5064663" y="3504887"/>
              <a:ext cx="4067614" cy="333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331640" y="514600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PAVIMENTO</a:t>
            </a:r>
          </a:p>
        </p:txBody>
      </p:sp>
      <p:sp>
        <p:nvSpPr>
          <p:cNvPr id="12293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9552" y="172535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finitura di una partizione interna </a:t>
            </a: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orizzontale,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 elementi tecnici del sistema edilizio aventi funzione di dividere ed articolare gli spazi interni del sistema edilizio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 flipH="1">
            <a:off x="467544" y="1063875"/>
            <a:ext cx="1034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it-IT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Rettangolo 3"/>
          <p:cNvSpPr/>
          <p:nvPr/>
        </p:nvSpPr>
        <p:spPr>
          <a:xfrm>
            <a:off x="7374316" y="1165402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 8290-1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293163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possibile fare diverse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classificazioni delle pavimentazioni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come quella della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destinazione d’uso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dell’edificio (residenziale, commerciale, industriale), oppure la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 dell’elemento tecnologico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(interna o esterna) o la sua </a:t>
            </a:r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composizione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CasellaDiTesto 15"/>
          <p:cNvSpPr txBox="1">
            <a:spLocks noChangeArrowheads="1"/>
          </p:cNvSpPr>
          <p:nvPr/>
        </p:nvSpPr>
        <p:spPr bwMode="auto">
          <a:xfrm>
            <a:off x="1331640" y="514600"/>
            <a:ext cx="6697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 smtClean="0">
                <a:solidFill>
                  <a:srgbClr val="A20202"/>
                </a:solidFill>
                <a:latin typeface="+mn-lt"/>
                <a:ea typeface="Calibri" panose="020F0502020204030204" pitchFamily="34" charset="0"/>
                <a:cs typeface="Consolas" panose="020B0609020204030204" pitchFamily="49" charset="0"/>
              </a:rPr>
              <a:t>PAVIMENTO</a:t>
            </a:r>
          </a:p>
        </p:txBody>
      </p:sp>
      <p:sp>
        <p:nvSpPr>
          <p:cNvPr id="12291" name="CasellaDiTesto 18"/>
          <p:cNvSpPr txBox="1">
            <a:spLocks noChangeArrowheads="1"/>
          </p:cNvSpPr>
          <p:nvPr/>
        </p:nvSpPr>
        <p:spPr bwMode="auto">
          <a:xfrm>
            <a:off x="504825" y="2484438"/>
            <a:ext cx="23574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002060"/>
                </a:solidFill>
              </a:rPr>
              <a:t>PAVIMENTO CONTINUO</a:t>
            </a:r>
            <a:endParaRPr lang="en-US" altLang="en-US" sz="1800" b="1">
              <a:solidFill>
                <a:srgbClr val="002060"/>
              </a:solidFill>
            </a:endParaRPr>
          </a:p>
        </p:txBody>
      </p:sp>
      <p:sp>
        <p:nvSpPr>
          <p:cNvPr id="12292" name="CasellaDiTesto 19"/>
          <p:cNvSpPr txBox="1">
            <a:spLocks noChangeArrowheads="1"/>
          </p:cNvSpPr>
          <p:nvPr/>
        </p:nvSpPr>
        <p:spPr bwMode="auto">
          <a:xfrm>
            <a:off x="503238" y="5351463"/>
            <a:ext cx="24844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en-US" sz="1800" b="1">
                <a:solidFill>
                  <a:srgbClr val="002060"/>
                </a:solidFill>
              </a:rPr>
              <a:t>PAVIMENTO DISCONTINUO</a:t>
            </a:r>
            <a:endParaRPr lang="en-US" altLang="en-US" sz="1800" b="1">
              <a:solidFill>
                <a:srgbClr val="002060"/>
              </a:solidFill>
            </a:endParaRPr>
          </a:p>
        </p:txBody>
      </p:sp>
      <p:sp>
        <p:nvSpPr>
          <p:cNvPr id="12293" name="Rettangolo 22"/>
          <p:cNvSpPr>
            <a:spLocks noChangeArrowheads="1"/>
          </p:cNvSpPr>
          <p:nvPr/>
        </p:nvSpPr>
        <p:spPr bwMode="auto">
          <a:xfrm>
            <a:off x="8343900" y="6862763"/>
            <a:ext cx="31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294" name="Connettore diritto 9"/>
          <p:cNvCxnSpPr>
            <a:cxnSpLocks noChangeShapeType="1"/>
            <a:stCxn id="12313" idx="3"/>
          </p:cNvCxnSpPr>
          <p:nvPr/>
        </p:nvCxnSpPr>
        <p:spPr bwMode="auto">
          <a:xfrm flipV="1">
            <a:off x="5653088" y="1192213"/>
            <a:ext cx="906462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Connettore diritto 33"/>
          <p:cNvCxnSpPr>
            <a:cxnSpLocks noChangeShapeType="1"/>
          </p:cNvCxnSpPr>
          <p:nvPr/>
        </p:nvCxnSpPr>
        <p:spPr bwMode="auto">
          <a:xfrm flipV="1">
            <a:off x="5653088" y="2149475"/>
            <a:ext cx="906462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Connettore diritto 34"/>
          <p:cNvCxnSpPr>
            <a:cxnSpLocks noChangeShapeType="1"/>
          </p:cNvCxnSpPr>
          <p:nvPr/>
        </p:nvCxnSpPr>
        <p:spPr bwMode="auto">
          <a:xfrm flipV="1">
            <a:off x="5653088" y="2962275"/>
            <a:ext cx="906462" cy="1588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Connettore diritto 35"/>
          <p:cNvCxnSpPr>
            <a:cxnSpLocks noChangeShapeType="1"/>
          </p:cNvCxnSpPr>
          <p:nvPr/>
        </p:nvCxnSpPr>
        <p:spPr bwMode="auto">
          <a:xfrm flipV="1">
            <a:off x="5653088" y="3776663"/>
            <a:ext cx="906462" cy="0"/>
          </a:xfrm>
          <a:prstGeom prst="line">
            <a:avLst/>
          </a:prstGeom>
          <a:noFill/>
          <a:ln w="9525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8" name="Parentesi quadra aperta 10"/>
          <p:cNvSpPr>
            <a:spLocks/>
          </p:cNvSpPr>
          <p:nvPr/>
        </p:nvSpPr>
        <p:spPr bwMode="auto">
          <a:xfrm>
            <a:off x="3092450" y="960438"/>
            <a:ext cx="239713" cy="2990850"/>
          </a:xfrm>
          <a:prstGeom prst="leftBracket">
            <a:avLst>
              <a:gd name="adj" fmla="val 831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299" name="Gruppo 30"/>
          <p:cNvGrpSpPr>
            <a:grpSpLocks/>
          </p:cNvGrpSpPr>
          <p:nvPr/>
        </p:nvGrpSpPr>
        <p:grpSpPr bwMode="auto">
          <a:xfrm>
            <a:off x="2724517" y="514600"/>
            <a:ext cx="6270625" cy="6247422"/>
            <a:chOff x="2747605" y="319540"/>
            <a:chExt cx="6271455" cy="6392274"/>
          </a:xfrm>
        </p:grpSpPr>
        <p:grpSp>
          <p:nvGrpSpPr>
            <p:cNvPr id="12301" name="Gruppo 2"/>
            <p:cNvGrpSpPr>
              <a:grpSpLocks/>
            </p:cNvGrpSpPr>
            <p:nvPr/>
          </p:nvGrpSpPr>
          <p:grpSpPr bwMode="auto">
            <a:xfrm>
              <a:off x="6300192" y="319540"/>
              <a:ext cx="2718868" cy="3891770"/>
              <a:chOff x="6372225" y="494469"/>
              <a:chExt cx="2718868" cy="3891770"/>
            </a:xfrm>
          </p:grpSpPr>
          <p:sp>
            <p:nvSpPr>
              <p:cNvPr id="12318" name="Rettangolo 4"/>
              <p:cNvSpPr>
                <a:spLocks noChangeArrowheads="1"/>
              </p:cNvSpPr>
              <p:nvPr/>
            </p:nvSpPr>
            <p:spPr bwMode="auto">
              <a:xfrm>
                <a:off x="6372225" y="981075"/>
                <a:ext cx="936625" cy="50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2319" name="Rettangolo 22"/>
              <p:cNvSpPr>
                <a:spLocks noChangeArrowheads="1"/>
              </p:cNvSpPr>
              <p:nvPr/>
            </p:nvSpPr>
            <p:spPr bwMode="auto">
              <a:xfrm>
                <a:off x="8359775" y="2749550"/>
                <a:ext cx="3159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1800">
                  <a:latin typeface="Consolas" panose="020B0609020204030204" pitchFamily="49" charset="0"/>
                  <a:ea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2320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494469"/>
                <a:ext cx="2044351" cy="142192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smalto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cementizio bitumIoso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cementizio resinoso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spolvero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riporto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riporto corazzato</a:t>
                </a:r>
              </a:p>
            </p:txBody>
          </p:sp>
          <p:sp>
            <p:nvSpPr>
              <p:cNvPr id="12321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3629109"/>
                <a:ext cx="1747476" cy="7571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linoleum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gomma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PVC</a:t>
                </a:r>
              </a:p>
            </p:txBody>
          </p:sp>
          <p:sp>
            <p:nvSpPr>
              <p:cNvPr id="12322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2805829"/>
                <a:ext cx="2459756" cy="7571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impregnazione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 film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autolivellante</a:t>
                </a:r>
              </a:p>
            </p:txBody>
          </p:sp>
          <p:sp>
            <p:nvSpPr>
              <p:cNvPr id="12323" name="CasellaDiTesto 20"/>
              <p:cNvSpPr txBox="1">
                <a:spLocks noChangeArrowheads="1"/>
              </p:cNvSpPr>
              <p:nvPr/>
            </p:nvSpPr>
            <p:spPr bwMode="auto">
              <a:xfrm>
                <a:off x="6631337" y="1982548"/>
                <a:ext cx="2459756" cy="7571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battuto alla veneziana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mosaico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200">
                    <a:solidFill>
                      <a:srgbClr val="002060"/>
                    </a:solidFill>
                  </a:rPr>
                  <a:t>palladiana</a:t>
                </a:r>
              </a:p>
            </p:txBody>
          </p:sp>
        </p:grpSp>
        <p:grpSp>
          <p:nvGrpSpPr>
            <p:cNvPr id="12302" name="Gruppo 3"/>
            <p:cNvGrpSpPr>
              <a:grpSpLocks/>
            </p:cNvGrpSpPr>
            <p:nvPr/>
          </p:nvGrpSpPr>
          <p:grpSpPr bwMode="auto">
            <a:xfrm>
              <a:off x="3507816" y="1028943"/>
              <a:ext cx="3606825" cy="5682871"/>
              <a:chOff x="3255914" y="1132103"/>
              <a:chExt cx="3606825" cy="5682871"/>
            </a:xfrm>
          </p:grpSpPr>
          <p:grpSp>
            <p:nvGrpSpPr>
              <p:cNvPr id="12307" name="Gruppo 1"/>
              <p:cNvGrpSpPr>
                <a:grpSpLocks/>
              </p:cNvGrpSpPr>
              <p:nvPr/>
            </p:nvGrpSpPr>
            <p:grpSpPr bwMode="auto">
              <a:xfrm>
                <a:off x="3255914" y="1132103"/>
                <a:ext cx="2145553" cy="3402440"/>
                <a:chOff x="3277618" y="1132103"/>
                <a:chExt cx="2145553" cy="3402440"/>
              </a:xfrm>
            </p:grpSpPr>
            <p:sp>
              <p:nvSpPr>
                <p:cNvPr id="12313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1132103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cementizio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4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2092859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lapideo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5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2882542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resinoso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6" name="CasellaDiTesto 20"/>
                <p:cNvSpPr txBox="1">
                  <a:spLocks noChangeArrowheads="1"/>
                </p:cNvSpPr>
                <p:nvPr/>
              </p:nvSpPr>
              <p:spPr bwMode="auto">
                <a:xfrm>
                  <a:off x="3277618" y="3686418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resiliente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317" name="CasellaDiTesto 21"/>
                <p:cNvSpPr txBox="1">
                  <a:spLocks noChangeArrowheads="1"/>
                </p:cNvSpPr>
                <p:nvPr/>
              </p:nvSpPr>
              <p:spPr bwMode="auto">
                <a:xfrm>
                  <a:off x="3277618" y="4207466"/>
                  <a:ext cx="2145553" cy="32707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it-IT" altLang="en-US" sz="1400">
                      <a:solidFill>
                        <a:srgbClr val="002060"/>
                      </a:solidFill>
                    </a:rPr>
                    <a:t>Rivestimento tessile</a:t>
                  </a:r>
                  <a:endParaRPr lang="en-US" altLang="en-US" sz="14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2308" name="CasellaDiTesto 25"/>
              <p:cNvSpPr txBox="1">
                <a:spLocks noChangeArrowheads="1"/>
              </p:cNvSpPr>
              <p:nvPr/>
            </p:nvSpPr>
            <p:spPr bwMode="auto">
              <a:xfrm>
                <a:off x="3255914" y="4750001"/>
                <a:ext cx="2145553" cy="350865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ceramico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09" name="CasellaDiTesto 26"/>
              <p:cNvSpPr txBox="1">
                <a:spLocks noChangeArrowheads="1"/>
              </p:cNvSpPr>
              <p:nvPr/>
            </p:nvSpPr>
            <p:spPr bwMode="auto">
              <a:xfrm>
                <a:off x="3255914" y="6035582"/>
                <a:ext cx="3606825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lapideo in conglomerato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10" name="CasellaDiTesto 27"/>
              <p:cNvSpPr txBox="1">
                <a:spLocks noChangeArrowheads="1"/>
              </p:cNvSpPr>
              <p:nvPr/>
            </p:nvSpPr>
            <p:spPr bwMode="auto">
              <a:xfrm>
                <a:off x="3255914" y="6464109"/>
                <a:ext cx="2145553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ligneo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11" name="CasellaDiTesto 28"/>
              <p:cNvSpPr txBox="1">
                <a:spLocks noChangeArrowheads="1"/>
              </p:cNvSpPr>
              <p:nvPr/>
            </p:nvSpPr>
            <p:spPr bwMode="auto">
              <a:xfrm>
                <a:off x="3255914" y="5178528"/>
                <a:ext cx="2145553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cementizio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312" name="CasellaDiTesto 29"/>
              <p:cNvSpPr txBox="1">
                <a:spLocks noChangeArrowheads="1"/>
              </p:cNvSpPr>
              <p:nvPr/>
            </p:nvSpPr>
            <p:spPr bwMode="auto">
              <a:xfrm>
                <a:off x="3255914" y="5607055"/>
                <a:ext cx="3318793" cy="3508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it-IT" altLang="en-US" sz="1400">
                    <a:solidFill>
                      <a:srgbClr val="002060"/>
                    </a:solidFill>
                  </a:rPr>
                  <a:t>Rivestimento lapideo di cava</a:t>
                </a:r>
                <a:endParaRPr lang="en-US" altLang="en-US" sz="14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303" name="Parentesi quadra aperta 12"/>
            <p:cNvSpPr>
              <a:spLocks/>
            </p:cNvSpPr>
            <p:nvPr/>
          </p:nvSpPr>
          <p:spPr bwMode="auto">
            <a:xfrm>
              <a:off x="3092412" y="1028943"/>
              <a:ext cx="239368" cy="3402440"/>
            </a:xfrm>
            <a:prstGeom prst="leftBracket">
              <a:avLst>
                <a:gd name="adj" fmla="val 8357"/>
              </a:avLst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cxnSp>
          <p:nvCxnSpPr>
            <p:cNvPr id="12304" name="Connettore diritto 16"/>
            <p:cNvCxnSpPr>
              <a:cxnSpLocks noChangeShapeType="1"/>
              <a:endCxn id="12303" idx="1"/>
            </p:cNvCxnSpPr>
            <p:nvPr/>
          </p:nvCxnSpPr>
          <p:spPr bwMode="auto">
            <a:xfrm>
              <a:off x="2771800" y="2730163"/>
              <a:ext cx="320612" cy="0"/>
            </a:xfrm>
            <a:prstGeom prst="line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Connettore diritto 44"/>
            <p:cNvCxnSpPr>
              <a:cxnSpLocks noChangeShapeType="1"/>
            </p:cNvCxnSpPr>
            <p:nvPr/>
          </p:nvCxnSpPr>
          <p:spPr bwMode="auto">
            <a:xfrm>
              <a:off x="2747605" y="5733256"/>
              <a:ext cx="320612" cy="0"/>
            </a:xfrm>
            <a:prstGeom prst="line">
              <a:avLst/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6" name="Parentesi quadra aperta 45"/>
            <p:cNvSpPr>
              <a:spLocks/>
            </p:cNvSpPr>
            <p:nvPr/>
          </p:nvSpPr>
          <p:spPr bwMode="auto">
            <a:xfrm>
              <a:off x="3075302" y="4646841"/>
              <a:ext cx="256478" cy="2064973"/>
            </a:xfrm>
            <a:prstGeom prst="leftBracket">
              <a:avLst>
                <a:gd name="adj" fmla="val 8349"/>
              </a:avLst>
            </a:prstGeom>
            <a:noFill/>
            <a:ln w="9525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7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5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95288" y="908050"/>
            <a:ext cx="8099425" cy="5949950"/>
            <a:chOff x="34615" y="908050"/>
            <a:chExt cx="8099859" cy="5949950"/>
          </a:xfrm>
        </p:grpSpPr>
        <p:pic>
          <p:nvPicPr>
            <p:cNvPr id="13321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5" y="908050"/>
              <a:ext cx="4462462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6" descr="Limestone, pavimento in tessuto vinilico di 2tec2 | lartdevivre ..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08050"/>
              <a:ext cx="3346450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813" y="908050"/>
            <a:ext cx="63023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793750"/>
            <a:ext cx="8080375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12700" y="793750"/>
            <a:ext cx="9144000" cy="6102350"/>
            <a:chOff x="0" y="788076"/>
            <a:chExt cx="9143999" cy="6102518"/>
          </a:xfrm>
        </p:grpSpPr>
        <p:pic>
          <p:nvPicPr>
            <p:cNvPr id="13319" name="Immagin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8378"/>
              <a:ext cx="5994400" cy="610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Immagin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8215" y="2319299"/>
              <a:ext cx="6097008" cy="303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olo 3"/>
          <p:cNvSpPr txBox="1">
            <a:spLocks/>
          </p:cNvSpPr>
          <p:nvPr/>
        </p:nvSpPr>
        <p:spPr>
          <a:xfrm>
            <a:off x="1127125" y="-95296"/>
            <a:ext cx="6858000" cy="886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 smtClean="0">
                <a:solidFill>
                  <a:srgbClr val="E6E6E6"/>
                </a:solidFill>
                <a:latin typeface="+mn-lt"/>
              </a:rPr>
              <a:t>ARCHITETTURA </a:t>
            </a:r>
            <a:r>
              <a:rPr lang="it-IT" sz="2400" b="1" dirty="0" err="1" smtClean="0">
                <a:solidFill>
                  <a:srgbClr val="E6E6E6"/>
                </a:solidFill>
                <a:latin typeface="+mn-lt"/>
              </a:rPr>
              <a:t>TECNICA</a:t>
            </a:r>
            <a:r>
              <a:rPr lang="it-IT" sz="1600" b="1" dirty="0" err="1" smtClean="0">
                <a:solidFill>
                  <a:srgbClr val="E6E6E6"/>
                </a:solidFill>
                <a:latin typeface="+mn-lt"/>
              </a:rPr>
              <a:t>_</a:t>
            </a:r>
            <a:r>
              <a:rPr lang="it-IT" sz="1600" dirty="0" err="1" smtClean="0">
                <a:solidFill>
                  <a:srgbClr val="E6E6E6"/>
                </a:solidFill>
                <a:latin typeface="+mn-lt"/>
              </a:rPr>
              <a:t>aa</a:t>
            </a:r>
            <a:r>
              <a:rPr lang="it-IT" sz="1600" b="1" dirty="0" smtClean="0">
                <a:solidFill>
                  <a:srgbClr val="E6E6E6"/>
                </a:solidFill>
                <a:latin typeface="+mn-lt"/>
              </a:rPr>
              <a:t> </a:t>
            </a:r>
            <a:r>
              <a:rPr lang="it-IT" sz="1600" dirty="0" smtClean="0">
                <a:solidFill>
                  <a:srgbClr val="E6E6E6"/>
                </a:solidFill>
                <a:latin typeface="+mn-lt"/>
              </a:rPr>
              <a:t>2024-25</a:t>
            </a:r>
            <a:endParaRPr lang="it-IT" sz="1600" dirty="0">
              <a:solidFill>
                <a:srgbClr val="E6E6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Props1.xml><?xml version="1.0" encoding="utf-8"?>
<ds:datastoreItem xmlns:ds="http://schemas.openxmlformats.org/officeDocument/2006/customXml" ds:itemID="{F39F1B06-D45E-4FA4-9990-715B2ADAF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D28A46-EBC6-4AD2-A926-E60FC42A9C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B979C-E32A-4BD1-85A5-2C97AB5D61A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2490</TotalTime>
  <Words>828</Words>
  <Application>Microsoft Office PowerPoint</Application>
  <PresentationFormat>Presentazione su schermo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GAROFOLO ILARIA</dc:creator>
  <cp:lastModifiedBy>GAROFOLO ILARIA</cp:lastModifiedBy>
  <cp:revision>222</cp:revision>
  <dcterms:created xsi:type="dcterms:W3CDTF">2020-04-12T09:21:19Z</dcterms:created>
  <dcterms:modified xsi:type="dcterms:W3CDTF">2024-12-05T18:10:46Z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