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47"/>
  </p:notesMasterIdLst>
  <p:handoutMasterIdLst>
    <p:handoutMasterId r:id="rId48"/>
  </p:handoutMasterIdLst>
  <p:sldIdLst>
    <p:sldId id="408" r:id="rId5"/>
    <p:sldId id="409" r:id="rId6"/>
    <p:sldId id="410" r:id="rId7"/>
    <p:sldId id="411" r:id="rId8"/>
    <p:sldId id="412" r:id="rId9"/>
    <p:sldId id="413" r:id="rId10"/>
    <p:sldId id="415" r:id="rId11"/>
    <p:sldId id="417" r:id="rId12"/>
    <p:sldId id="416" r:id="rId13"/>
    <p:sldId id="418" r:id="rId14"/>
    <p:sldId id="419" r:id="rId15"/>
    <p:sldId id="420" r:id="rId16"/>
    <p:sldId id="421" r:id="rId17"/>
    <p:sldId id="422" r:id="rId18"/>
    <p:sldId id="424" r:id="rId19"/>
    <p:sldId id="425" r:id="rId20"/>
    <p:sldId id="426" r:id="rId21"/>
    <p:sldId id="427" r:id="rId22"/>
    <p:sldId id="428" r:id="rId23"/>
    <p:sldId id="429" r:id="rId24"/>
    <p:sldId id="430" r:id="rId25"/>
    <p:sldId id="431" r:id="rId26"/>
    <p:sldId id="432" r:id="rId27"/>
    <p:sldId id="433" r:id="rId28"/>
    <p:sldId id="434" r:id="rId29"/>
    <p:sldId id="435" r:id="rId30"/>
    <p:sldId id="436" r:id="rId31"/>
    <p:sldId id="437" r:id="rId32"/>
    <p:sldId id="312" r:id="rId33"/>
    <p:sldId id="386" r:id="rId34"/>
    <p:sldId id="387" r:id="rId35"/>
    <p:sldId id="395" r:id="rId36"/>
    <p:sldId id="394" r:id="rId37"/>
    <p:sldId id="392" r:id="rId38"/>
    <p:sldId id="389" r:id="rId39"/>
    <p:sldId id="391" r:id="rId40"/>
    <p:sldId id="393" r:id="rId41"/>
    <p:sldId id="383" r:id="rId42"/>
    <p:sldId id="385" r:id="rId43"/>
    <p:sldId id="384" r:id="rId44"/>
    <p:sldId id="380" r:id="rId45"/>
    <p:sldId id="382" r:id="rId46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F0E7"/>
    <a:srgbClr val="EEECE2"/>
    <a:srgbClr val="0000CC"/>
    <a:srgbClr val="FF0000"/>
    <a:srgbClr val="FF3300"/>
    <a:srgbClr val="FF0066"/>
    <a:srgbClr val="009900"/>
    <a:srgbClr val="FF5C1C"/>
    <a:srgbClr val="2BF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874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90" d="100"/>
          <a:sy n="90" d="100"/>
        </p:scale>
        <p:origin x="-3736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A27FB8-3DB1-2940-AD88-B8B203A014BB}" type="datetimeFigureOut">
              <a:rPr lang="it-IT" smtClean="0"/>
              <a:pPr/>
              <a:t>01/12/2024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666E2E-4011-7649-995B-B443CF4070C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30379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EF2067-A6BA-4545-A12F-C990DB1B6B69}" type="datetimeFigureOut">
              <a:rPr lang="it-IT" smtClean="0"/>
              <a:pPr/>
              <a:t>01/12/2024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9657E2-FA6D-FC4F-A4EC-7AC404C7FCF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10930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3771174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57E2-FA6D-FC4F-A4EC-7AC404C7FCF8}" type="slidenum">
              <a:rPr lang="it-IT" smtClean="0"/>
              <a:pPr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32739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57E2-FA6D-FC4F-A4EC-7AC404C7FCF8}" type="slidenum">
              <a:rPr lang="it-IT" smtClean="0"/>
              <a:pPr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25173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57E2-FA6D-FC4F-A4EC-7AC404C7FCF8}" type="slidenum">
              <a:rPr lang="it-IT" smtClean="0"/>
              <a:pPr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06986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57E2-FA6D-FC4F-A4EC-7AC404C7FCF8}" type="slidenum">
              <a:rPr lang="it-IT" smtClean="0"/>
              <a:pPr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45741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57E2-FA6D-FC4F-A4EC-7AC404C7FCF8}" type="slidenum">
              <a:rPr lang="it-IT" smtClean="0"/>
              <a:pPr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41180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57E2-FA6D-FC4F-A4EC-7AC404C7FCF8}" type="slidenum">
              <a:rPr lang="it-IT" smtClean="0"/>
              <a:pPr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5125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57E2-FA6D-FC4F-A4EC-7AC404C7FCF8}" type="slidenum">
              <a:rPr lang="it-IT" smtClean="0"/>
              <a:pPr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82780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57E2-FA6D-FC4F-A4EC-7AC404C7FCF8}" type="slidenum">
              <a:rPr lang="it-IT" smtClean="0"/>
              <a:pPr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60087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57E2-FA6D-FC4F-A4EC-7AC404C7FCF8}" type="slidenum">
              <a:rPr lang="it-IT" smtClean="0"/>
              <a:pPr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34971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57E2-FA6D-FC4F-A4EC-7AC404C7FCF8}" type="slidenum">
              <a:rPr lang="it-IT" smtClean="0"/>
              <a:pPr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9237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57E2-FA6D-FC4F-A4EC-7AC404C7FCF8}" type="slidenum">
              <a:rPr lang="it-IT" smtClean="0"/>
              <a:pPr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52742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57E2-FA6D-FC4F-A4EC-7AC404C7FCF8}" type="slidenum">
              <a:rPr lang="it-IT" smtClean="0"/>
              <a:pPr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92620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57E2-FA6D-FC4F-A4EC-7AC404C7FCF8}" type="slidenum">
              <a:rPr lang="it-IT" smtClean="0"/>
              <a:pPr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31045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57E2-FA6D-FC4F-A4EC-7AC404C7FCF8}" type="slidenum">
              <a:rPr lang="it-IT" smtClean="0"/>
              <a:pPr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89413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57E2-FA6D-FC4F-A4EC-7AC404C7FCF8}" type="slidenum">
              <a:rPr lang="it-IT" smtClean="0"/>
              <a:pPr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09113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7084608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189454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57E2-FA6D-FC4F-A4EC-7AC404C7FCF8}" type="slidenum">
              <a:rPr lang="it-IT" smtClean="0"/>
              <a:pPr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02873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57E2-FA6D-FC4F-A4EC-7AC404C7FCF8}" type="slidenum">
              <a:rPr lang="it-IT" smtClean="0"/>
              <a:pPr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71928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57E2-FA6D-FC4F-A4EC-7AC404C7FCF8}" type="slidenum">
              <a:rPr lang="it-IT" smtClean="0"/>
              <a:pPr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05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57E2-FA6D-FC4F-A4EC-7AC404C7FCF8}" type="slidenum">
              <a:rPr lang="it-IT" smtClean="0"/>
              <a:pPr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29931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57E2-FA6D-FC4F-A4EC-7AC404C7FCF8}" type="slidenum">
              <a:rPr lang="it-IT" smtClean="0"/>
              <a:pPr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8730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57E2-FA6D-FC4F-A4EC-7AC404C7FCF8}" type="slidenum">
              <a:rPr lang="it-IT" smtClean="0"/>
              <a:pPr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3716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57E2-FA6D-FC4F-A4EC-7AC404C7FCF8}" type="slidenum">
              <a:rPr lang="it-IT" smtClean="0"/>
              <a:pPr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9690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F799E-5B4A-2C49-A058-CEE00BBF09E6}" type="datetime1">
              <a:rPr lang="it-IT" smtClean="0"/>
              <a:pPr/>
              <a:t>01/12/2024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Gruppo 8B- MATERIE PLASTICHE- Tecnologie di trasformazione e prodotti base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2137A-E2A4-D840-A5A7-3B22536EEC7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55E8E-4079-AA4D-8FF4-4FC1489F39EA}" type="datetime1">
              <a:rPr lang="it-IT" smtClean="0"/>
              <a:pPr/>
              <a:t>01/12/2024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Gruppo 8B- MATERIE PLASTICHE- Tecnologie di trasformazione e prodotti base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2137A-E2A4-D840-A5A7-3B22536EEC7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37C50-20EA-6D48-94F3-DC68462B0374}" type="datetime1">
              <a:rPr lang="it-IT" smtClean="0"/>
              <a:pPr/>
              <a:t>01/12/2024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Gruppo 8B- MATERIE PLASTICHE- Tecnologie di trasformazione e prodotti base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2137A-E2A4-D840-A5A7-3B22536EEC7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03733-68F3-1347-B5FE-B2965A249355}" type="datetime1">
              <a:rPr lang="it-IT" smtClean="0"/>
              <a:pPr/>
              <a:t>01/12/2024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Gruppo 8B- MATERIE PLASTICHE- Tecnologie di trasformazione e prodotti base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2137A-E2A4-D840-A5A7-3B22536EEC7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B7CC6-90FB-A34B-88B0-9F32CDFBD03D}" type="datetime1">
              <a:rPr lang="it-IT" smtClean="0"/>
              <a:pPr/>
              <a:t>01/12/2024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Gruppo 8B- MATERIE PLASTICHE- Tecnologie di trasformazione e prodotti base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2137A-E2A4-D840-A5A7-3B22536EEC7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01AB1-1D26-0F4D-8E43-479A4F21C508}" type="datetime1">
              <a:rPr lang="it-IT" smtClean="0"/>
              <a:pPr/>
              <a:t>01/12/2024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Gruppo 8B- MATERIE PLASTICHE- Tecnologie di trasformazione e prodotti base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2137A-E2A4-D840-A5A7-3B22536EEC7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77002-9321-4744-AF67-05044476E3EF}" type="datetime1">
              <a:rPr lang="it-IT" smtClean="0"/>
              <a:pPr/>
              <a:t>01/12/2024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Gruppo 8B- MATERIE PLASTICHE- Tecnologie di trasformazione e prodotti base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2137A-E2A4-D840-A5A7-3B22536EEC7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5FB60-6B82-C94A-A7AE-6CECF405B3DE}" type="datetime1">
              <a:rPr lang="it-IT" smtClean="0"/>
              <a:pPr/>
              <a:t>01/12/2024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Gruppo 8B- MATERIE PLASTICHE- Tecnologie di trasformazione e prodotti base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2137A-E2A4-D840-A5A7-3B22536EEC7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4B95F-6FD2-814B-B19F-429CFE5D00B6}" type="datetime1">
              <a:rPr lang="it-IT" smtClean="0"/>
              <a:pPr/>
              <a:t>01/12/2024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Gruppo 8B- MATERIE PLASTICHE- Tecnologie di trasformazione e prodotti base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2137A-E2A4-D840-A5A7-3B22536EEC7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894F0-AC7A-054C-895C-3775552909A3}" type="datetime1">
              <a:rPr lang="it-IT" smtClean="0"/>
              <a:pPr/>
              <a:t>01/12/2024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Gruppo 8B- MATERIE PLASTICHE- Tecnologie di trasformazione e prodotti base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2137A-E2A4-D840-A5A7-3B22536EEC7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46F8A-F35A-FA41-8EB8-2E6413844A2E}" type="datetime1">
              <a:rPr lang="it-IT" smtClean="0"/>
              <a:pPr/>
              <a:t>01/12/2024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Gruppo 8B- MATERIE PLASTICHE- Tecnologie di trasformazione e prodotti base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2137A-E2A4-D840-A5A7-3B22536EEC7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391A7-C32F-6443-B759-134D1F430305}" type="datetime1">
              <a:rPr lang="it-IT" smtClean="0"/>
              <a:pPr/>
              <a:t>01/12/2024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Gruppo 8B- MATERIE PLASTICHE- Tecnologie di trasformazione e prodotti base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2137A-E2A4-D840-A5A7-3B22536EEC7B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9500"/>
            <a:ext cx="9144000" cy="371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0" y="1052736"/>
            <a:ext cx="9144000" cy="1470025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sz="4400" b="1" dirty="0">
                <a:solidFill>
                  <a:srgbClr val="C00000"/>
                </a:solidFill>
                <a:latin typeface="+mn-lt"/>
                <a:ea typeface="+mj-ea"/>
              </a:rPr>
              <a:t>ALTRI </a:t>
            </a:r>
            <a:r>
              <a:rPr lang="it-IT" sz="4400" b="1" dirty="0" smtClean="0">
                <a:solidFill>
                  <a:srgbClr val="C00000"/>
                </a:solidFill>
                <a:latin typeface="+mn-lt"/>
                <a:ea typeface="+mj-ea"/>
              </a:rPr>
              <a:t>METALLI</a:t>
            </a:r>
            <a:endParaRPr lang="it-IT" sz="3200" b="1" dirty="0">
              <a:solidFill>
                <a:srgbClr val="C00000"/>
              </a:solidFill>
              <a:latin typeface="+mn-lt"/>
              <a:ea typeface="+mj-ea"/>
            </a:endParaRP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595313" y="65597"/>
            <a:ext cx="7953375" cy="64928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Laboratorio Progettazione Tecnologica Architettura </a:t>
            </a: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2024-25</a:t>
            </a:r>
            <a:endParaRPr lang="it-IT" sz="2000" b="1" dirty="0" smtClean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01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CasellaDiTesto 7"/>
          <p:cNvSpPr txBox="1">
            <a:spLocks noChangeArrowheads="1"/>
          </p:cNvSpPr>
          <p:nvPr/>
        </p:nvSpPr>
        <p:spPr bwMode="auto">
          <a:xfrm>
            <a:off x="225425" y="839788"/>
            <a:ext cx="87852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it-IT" altLang="it-IT" sz="2800" b="1" cap="all" dirty="0" smtClean="0">
                <a:solidFill>
                  <a:srgbClr val="002060"/>
                </a:solidFill>
                <a:latin typeface="+mn-lt"/>
              </a:rPr>
              <a:t>leghe leggere A BASE DI </a:t>
            </a:r>
            <a:r>
              <a:rPr lang="it-IT" altLang="it-IT" sz="2800" b="1" dirty="0" smtClean="0">
                <a:solidFill>
                  <a:srgbClr val="002060"/>
                </a:solidFill>
                <a:latin typeface="+mn-lt"/>
              </a:rPr>
              <a:t>ALLUMINIO</a:t>
            </a:r>
          </a:p>
        </p:txBody>
      </p:sp>
      <p:sp>
        <p:nvSpPr>
          <p:cNvPr id="14339" name="CasellaDiTesto 7"/>
          <p:cNvSpPr txBox="1">
            <a:spLocks noChangeArrowheads="1"/>
          </p:cNvSpPr>
          <p:nvPr/>
        </p:nvSpPr>
        <p:spPr bwMode="auto">
          <a:xfrm>
            <a:off x="303213" y="1778000"/>
            <a:ext cx="4367212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2000" b="1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Trattamenti di preparazione delle superfici: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2000" b="1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 </a:t>
            </a:r>
            <a:r>
              <a:rPr lang="it-IT" altLang="it-IT" sz="2000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Sgrassatura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2000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 Decapaggio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2000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 Lucidatura chimica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2000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 Lucidatura elettrolitica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it-IT" altLang="it-IT" sz="2000" b="1" dirty="0" smtClean="0">
              <a:solidFill>
                <a:srgbClr val="002060"/>
              </a:solidFill>
              <a:latin typeface="+mn-lt"/>
              <a:ea typeface="Consolas" panose="020B0609020204030204" pitchFamily="49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2000" b="1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Trattamenti meccanici: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2000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 </a:t>
            </a:r>
            <a:r>
              <a:rPr lang="it-IT" altLang="it-IT" sz="2000" dirty="0" err="1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Pallinatura</a:t>
            </a:r>
            <a:endParaRPr lang="it-IT" altLang="it-IT" sz="2000" dirty="0" smtClean="0">
              <a:solidFill>
                <a:srgbClr val="002060"/>
              </a:solidFill>
              <a:latin typeface="+mn-lt"/>
              <a:ea typeface="Consolas" panose="020B0609020204030204" pitchFamily="49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2000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 Smerigliatura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2000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 Lucidatura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2000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 </a:t>
            </a:r>
            <a:r>
              <a:rPr lang="it-IT" altLang="it-IT" sz="2000" dirty="0" err="1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Barillatura</a:t>
            </a:r>
            <a:endParaRPr lang="it-IT" altLang="it-IT" sz="2000" dirty="0" smtClean="0">
              <a:solidFill>
                <a:srgbClr val="002060"/>
              </a:solidFill>
              <a:latin typeface="+mn-lt"/>
              <a:ea typeface="Consolas" panose="020B0609020204030204" pitchFamily="49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2000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 Sabbiatura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2000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 Spazzolatura </a:t>
            </a:r>
          </a:p>
        </p:txBody>
      </p:sp>
      <p:sp>
        <p:nvSpPr>
          <p:cNvPr id="14340" name="CasellaDiTesto 7"/>
          <p:cNvSpPr txBox="1">
            <a:spLocks noChangeArrowheads="1"/>
          </p:cNvSpPr>
          <p:nvPr/>
        </p:nvSpPr>
        <p:spPr bwMode="auto">
          <a:xfrm>
            <a:off x="4618038" y="1778000"/>
            <a:ext cx="4525962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en-US" sz="2000" b="1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Trattamenti chimici ed elettrolitici: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en-US" sz="2000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 Passivazione chimica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en-US" sz="2000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 Anodizzazione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en-US" sz="2000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 Rivestimenti galvanici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it-IT" altLang="en-US" sz="2000" dirty="0" smtClean="0">
              <a:solidFill>
                <a:srgbClr val="002060"/>
              </a:solidFill>
              <a:latin typeface="+mn-lt"/>
              <a:ea typeface="Consolas" panose="020B0609020204030204" pitchFamily="49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it-IT" altLang="en-US" sz="2000" dirty="0" smtClean="0">
              <a:solidFill>
                <a:srgbClr val="002060"/>
              </a:solidFill>
              <a:latin typeface="+mn-lt"/>
              <a:ea typeface="Consolas" panose="020B0609020204030204" pitchFamily="49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it-IT" altLang="en-US" sz="2000" dirty="0" smtClean="0">
              <a:solidFill>
                <a:srgbClr val="002060"/>
              </a:solidFill>
              <a:latin typeface="+mn-lt"/>
              <a:ea typeface="Consolas" panose="020B0609020204030204" pitchFamily="49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en-US" sz="2000" b="1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Trattamenti fisici: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en-US" sz="2000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 Verniciatura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en-US" sz="2000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 Metallizzazione a spruzzo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en-US" sz="2000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 Metallizzazione sotto vuoto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en-US" sz="2000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 Metallizzazione per immersione</a:t>
            </a:r>
            <a:endParaRPr lang="it-IT" altLang="it-IT" sz="2000" dirty="0" smtClean="0">
              <a:solidFill>
                <a:srgbClr val="002060"/>
              </a:solidFill>
              <a:latin typeface="+mn-lt"/>
              <a:ea typeface="Consolas" panose="020B0609020204030204" pitchFamily="49" charset="0"/>
            </a:endParaRP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595313" y="65597"/>
            <a:ext cx="7953375" cy="64928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Laboratorio Progettazione Tecnologica Architettura </a:t>
            </a: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2024-25</a:t>
            </a:r>
            <a:endParaRPr lang="it-IT" sz="2000" b="1" dirty="0" smtClean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78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4213" y="549275"/>
            <a:ext cx="7772400" cy="1470025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it-IT" sz="36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it-IT" sz="36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Arial" panose="020B0604020202020204" pitchFamily="34" charset="0"/>
              </a:rPr>
            </a:br>
            <a:r>
              <a:rPr lang="it-IT" sz="36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it-IT" sz="36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Arial" panose="020B0604020202020204" pitchFamily="34" charset="0"/>
              </a:rPr>
            </a:br>
            <a:endParaRPr lang="it-IT" sz="3600" dirty="0" smtClean="0">
              <a:solidFill>
                <a:schemeClr val="bg1">
                  <a:lumMod val="9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5363" name="Segnaposto testo 3"/>
          <p:cNvSpPr txBox="1">
            <a:spLocks/>
          </p:cNvSpPr>
          <p:nvPr/>
        </p:nvSpPr>
        <p:spPr bwMode="auto">
          <a:xfrm>
            <a:off x="684213" y="836613"/>
            <a:ext cx="7704137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it-IT" altLang="it-IT" b="1" dirty="0" smtClean="0">
                <a:solidFill>
                  <a:srgbClr val="C00000"/>
                </a:solidFill>
                <a:latin typeface="+mn-lt"/>
                <a:ea typeface="Consolas" panose="020B0609020204030204" pitchFamily="49" charset="0"/>
              </a:rPr>
              <a:t>RAME</a:t>
            </a:r>
            <a:endParaRPr lang="it-IT" altLang="it-IT" sz="2800" b="1" dirty="0" smtClean="0">
              <a:solidFill>
                <a:srgbClr val="C00000"/>
              </a:solidFill>
              <a:latin typeface="+mn-lt"/>
              <a:ea typeface="Consolas" panose="020B0609020204030204" pitchFamily="49" charset="0"/>
            </a:endParaRP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it-IT" altLang="it-IT" sz="2400" b="1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materiale metallico non ferroso pesante</a:t>
            </a:r>
            <a:endParaRPr lang="it-IT" altLang="it-IT" sz="2400" dirty="0" smtClean="0">
              <a:solidFill>
                <a:srgbClr val="002060"/>
              </a:solidFill>
              <a:latin typeface="+mn-lt"/>
              <a:ea typeface="Consolas" panose="020B0609020204030204" pitchFamily="49" charset="0"/>
            </a:endParaRPr>
          </a:p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it-IT" altLang="it-IT" sz="2000" dirty="0" smtClean="0">
              <a:solidFill>
                <a:srgbClr val="002060"/>
              </a:solidFill>
              <a:latin typeface="+mn-lt"/>
              <a:ea typeface="Consolas" panose="020B0609020204030204" pitchFamily="49" charset="0"/>
            </a:endParaRPr>
          </a:p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it-IT" altLang="it-IT" sz="2000" dirty="0" smtClean="0">
              <a:solidFill>
                <a:srgbClr val="002060"/>
              </a:solidFill>
              <a:latin typeface="+mn-lt"/>
              <a:ea typeface="Consolas" panose="020B0609020204030204" pitchFamily="49" charset="0"/>
            </a:endParaRPr>
          </a:p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it-IT" altLang="it-IT" sz="2000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Il rame è un metallo di conducibilità termica elevatissima, superate solo da quella dell'argento.</a:t>
            </a:r>
          </a:p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it-IT" altLang="it-IT" sz="2000" dirty="0" smtClean="0">
              <a:solidFill>
                <a:srgbClr val="002060"/>
              </a:solidFill>
              <a:latin typeface="+mn-lt"/>
              <a:ea typeface="Consolas" panose="020B0609020204030204" pitchFamily="49" charset="0"/>
            </a:endParaRPr>
          </a:p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it-IT" altLang="it-IT" sz="2000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Si combina con altri metalli a formare numerose leghe metalliche tra cui le più comuni sono il bronzo (con lo stagno) e l'ottone (con lo zinco).</a:t>
            </a:r>
          </a:p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it-IT" altLang="it-IT" sz="2000" dirty="0" smtClean="0">
              <a:solidFill>
                <a:srgbClr val="002060"/>
              </a:solidFill>
              <a:latin typeface="+mn-lt"/>
              <a:ea typeface="Consolas" panose="020B0609020204030204" pitchFamily="49" charset="0"/>
            </a:endParaRPr>
          </a:p>
          <a:p>
            <a:pPr algn="just">
              <a:buFont typeface="Arial" panose="020B0604020202020204" pitchFamily="34" charset="0"/>
              <a:buNone/>
              <a:defRPr/>
            </a:pPr>
            <a:r>
              <a:rPr lang="it-IT" altLang="it-IT" sz="2000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I giacimenti di rame sono superficiali e danno luogo a miniere a cielo aperto. Estratto in forma metallica o minerale (bornite e calcopirite), viene sottoposto a trattamenti di rimozione delle impurità (solfuri, carbonati, ferro e silicati). </a:t>
            </a: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595313" y="65597"/>
            <a:ext cx="7953375" cy="64928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Laboratorio Progettazione Tecnologica Architettura </a:t>
            </a: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2024-25</a:t>
            </a:r>
            <a:endParaRPr lang="it-IT" sz="2000" b="1" dirty="0" smtClean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10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4213" y="549275"/>
            <a:ext cx="7772400" cy="1470025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it-IT" sz="3600" dirty="0" smtClean="0"/>
              <a:t/>
            </a:r>
            <a:br>
              <a:rPr lang="it-IT" sz="3600" dirty="0" smtClean="0"/>
            </a:br>
            <a:r>
              <a:rPr lang="it-IT" sz="3600" dirty="0" smtClean="0"/>
              <a:t/>
            </a:r>
            <a:br>
              <a:rPr lang="it-IT" sz="3600" dirty="0" smtClean="0"/>
            </a:br>
            <a:endParaRPr lang="it-IT" sz="3600" dirty="0" smtClean="0"/>
          </a:p>
        </p:txBody>
      </p:sp>
      <p:sp>
        <p:nvSpPr>
          <p:cNvPr id="7171" name="Segnaposto testo 3"/>
          <p:cNvSpPr txBox="1">
            <a:spLocks/>
          </p:cNvSpPr>
          <p:nvPr/>
        </p:nvSpPr>
        <p:spPr bwMode="auto">
          <a:xfrm>
            <a:off x="357982" y="933450"/>
            <a:ext cx="8424862" cy="591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it-IT" altLang="it-IT" sz="2800" b="1" dirty="0" smtClean="0">
                <a:solidFill>
                  <a:srgbClr val="002060"/>
                </a:solidFill>
                <a:latin typeface="+mn-lt"/>
              </a:rPr>
              <a:t>RAME – PRODUZIONE</a:t>
            </a: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it-IT" altLang="it-IT" sz="1050" b="1" dirty="0" smtClean="0">
              <a:solidFill>
                <a:srgbClr val="002060"/>
              </a:solidFill>
              <a:latin typeface="+mn-lt"/>
            </a:endParaRPr>
          </a:p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it-IT" sz="2000" dirty="0" smtClean="0">
                <a:solidFill>
                  <a:srgbClr val="002060"/>
                </a:solidFill>
                <a:latin typeface="+mn-lt"/>
              </a:rPr>
              <a:t>Prevede varie fasi di lavorazione per arrivare al metallo partendo dai minerali; essi vengono concentrati per flottazione in celle, in modo da raggiungere un tenore del metallo intorno al 25%-35%. </a:t>
            </a:r>
          </a:p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it-IT" sz="2000" dirty="0" smtClean="0">
              <a:solidFill>
                <a:srgbClr val="002060"/>
              </a:solidFill>
              <a:latin typeface="+mn-lt"/>
            </a:endParaRPr>
          </a:p>
          <a:p>
            <a:pPr algn="just">
              <a:buFont typeface="Arial" panose="020B0604020202020204" pitchFamily="34" charset="0"/>
              <a:buNone/>
              <a:defRPr/>
            </a:pPr>
            <a:r>
              <a:rPr lang="it-IT" sz="2000" dirty="0">
                <a:solidFill>
                  <a:srgbClr val="002060"/>
                </a:solidFill>
                <a:latin typeface="+mn-lt"/>
              </a:rPr>
              <a:t>La sua estrazione viene eseguita utilizzando le seguenti lavorazioni</a:t>
            </a:r>
            <a:r>
              <a:rPr lang="it-IT" sz="2000" dirty="0" smtClean="0">
                <a:solidFill>
                  <a:srgbClr val="002060"/>
                </a:solidFill>
                <a:latin typeface="+mn-lt"/>
              </a:rPr>
              <a:t>:</a:t>
            </a:r>
          </a:p>
          <a:p>
            <a:pPr algn="just">
              <a:buFont typeface="Arial" panose="020B0604020202020204" pitchFamily="34" charset="0"/>
              <a:buNone/>
              <a:defRPr/>
            </a:pPr>
            <a:endParaRPr lang="it-IT" sz="2000" dirty="0">
              <a:solidFill>
                <a:srgbClr val="002060"/>
              </a:solidFill>
              <a:latin typeface="+mn-lt"/>
            </a:endParaRPr>
          </a:p>
          <a:p>
            <a:pPr algn="just">
              <a:buFont typeface="Arial" panose="020B0604020202020204" pitchFamily="34" charset="0"/>
              <a:buNone/>
              <a:defRPr/>
            </a:pPr>
            <a:r>
              <a:rPr lang="it-IT" sz="2000" dirty="0">
                <a:solidFill>
                  <a:srgbClr val="002060"/>
                </a:solidFill>
                <a:latin typeface="+mn-lt"/>
              </a:rPr>
              <a:t>-  </a:t>
            </a:r>
            <a:r>
              <a:rPr lang="it-IT" sz="2000" b="1" dirty="0">
                <a:solidFill>
                  <a:srgbClr val="002060"/>
                </a:solidFill>
                <a:latin typeface="+mn-lt"/>
              </a:rPr>
              <a:t>arrostimento</a:t>
            </a:r>
            <a:r>
              <a:rPr lang="it-IT" sz="2000" dirty="0">
                <a:solidFill>
                  <a:srgbClr val="002060"/>
                </a:solidFill>
                <a:latin typeface="+mn-lt"/>
              </a:rPr>
              <a:t> parziale in aria, in modo da ottenere una miscela di ossidi e solfuri di Cu e Fe</a:t>
            </a:r>
          </a:p>
          <a:p>
            <a:pPr algn="just">
              <a:buFont typeface="Arial" panose="020B0604020202020204" pitchFamily="34" charset="0"/>
              <a:buNone/>
              <a:defRPr/>
            </a:pPr>
            <a:r>
              <a:rPr lang="it-IT" sz="2000" dirty="0">
                <a:solidFill>
                  <a:srgbClr val="002060"/>
                </a:solidFill>
                <a:latin typeface="+mn-lt"/>
              </a:rPr>
              <a:t>- </a:t>
            </a:r>
            <a:r>
              <a:rPr lang="it-IT" sz="2000" b="1" dirty="0">
                <a:solidFill>
                  <a:srgbClr val="002060"/>
                </a:solidFill>
                <a:latin typeface="+mn-lt"/>
              </a:rPr>
              <a:t>fusione</a:t>
            </a:r>
            <a:r>
              <a:rPr lang="it-IT" sz="2000" dirty="0">
                <a:solidFill>
                  <a:srgbClr val="002060"/>
                </a:solidFill>
                <a:latin typeface="+mn-lt"/>
              </a:rPr>
              <a:t> ossidante della miscela in presenza di silice e carbone ottenendo la </a:t>
            </a:r>
            <a:r>
              <a:rPr lang="it-IT" sz="2000" i="1" dirty="0">
                <a:solidFill>
                  <a:srgbClr val="002060"/>
                </a:solidFill>
                <a:latin typeface="+mn-lt"/>
              </a:rPr>
              <a:t>metallina</a:t>
            </a:r>
            <a:r>
              <a:rPr lang="it-IT" sz="2000" dirty="0">
                <a:solidFill>
                  <a:srgbClr val="002060"/>
                </a:solidFill>
                <a:latin typeface="+mn-lt"/>
              </a:rPr>
              <a:t> (miscela solfuro di Cu e solfuro di Fe)</a:t>
            </a:r>
          </a:p>
          <a:p>
            <a:pPr algn="just">
              <a:buFont typeface="Arial" panose="020B0604020202020204" pitchFamily="34" charset="0"/>
              <a:buNone/>
              <a:defRPr/>
            </a:pPr>
            <a:r>
              <a:rPr lang="it-IT" sz="2000" dirty="0">
                <a:solidFill>
                  <a:srgbClr val="002060"/>
                </a:solidFill>
                <a:latin typeface="+mn-lt"/>
              </a:rPr>
              <a:t>- </a:t>
            </a:r>
            <a:r>
              <a:rPr lang="it-IT" sz="2000" b="1" dirty="0">
                <a:solidFill>
                  <a:srgbClr val="002060"/>
                </a:solidFill>
                <a:latin typeface="+mn-lt"/>
              </a:rPr>
              <a:t>fusione</a:t>
            </a:r>
            <a:r>
              <a:rPr lang="it-IT" sz="2000" dirty="0">
                <a:solidFill>
                  <a:srgbClr val="002060"/>
                </a:solidFill>
                <a:latin typeface="+mn-lt"/>
              </a:rPr>
              <a:t> della </a:t>
            </a:r>
            <a:r>
              <a:rPr lang="it-IT" sz="2000" i="1" dirty="0">
                <a:solidFill>
                  <a:srgbClr val="002060"/>
                </a:solidFill>
                <a:latin typeface="+mn-lt"/>
              </a:rPr>
              <a:t>metallina</a:t>
            </a:r>
            <a:r>
              <a:rPr lang="it-IT" sz="2000" dirty="0">
                <a:solidFill>
                  <a:srgbClr val="002060"/>
                </a:solidFill>
                <a:latin typeface="+mn-lt"/>
              </a:rPr>
              <a:t> in presenza di silice nel convertitore di </a:t>
            </a:r>
            <a:r>
              <a:rPr lang="it-IT" sz="2000" dirty="0" err="1">
                <a:solidFill>
                  <a:srgbClr val="002060"/>
                </a:solidFill>
                <a:latin typeface="+mn-lt"/>
              </a:rPr>
              <a:t>Bessemer</a:t>
            </a:r>
            <a:r>
              <a:rPr lang="it-IT" sz="2000" dirty="0">
                <a:solidFill>
                  <a:srgbClr val="002060"/>
                </a:solidFill>
                <a:latin typeface="+mn-lt"/>
              </a:rPr>
              <a:t>, trasformando il solfuro di Cu in ossido</a:t>
            </a:r>
          </a:p>
          <a:p>
            <a:pPr algn="just">
              <a:buFont typeface="Arial" panose="020B0604020202020204" pitchFamily="34" charset="0"/>
              <a:buNone/>
              <a:defRPr/>
            </a:pPr>
            <a:r>
              <a:rPr lang="it-IT" sz="2000" dirty="0">
                <a:solidFill>
                  <a:srgbClr val="002060"/>
                </a:solidFill>
                <a:latin typeface="+mn-lt"/>
              </a:rPr>
              <a:t>-   </a:t>
            </a:r>
            <a:r>
              <a:rPr lang="it-IT" sz="2000" b="1" dirty="0">
                <a:solidFill>
                  <a:srgbClr val="002060"/>
                </a:solidFill>
                <a:latin typeface="+mn-lt"/>
              </a:rPr>
              <a:t>riduzione</a:t>
            </a:r>
            <a:r>
              <a:rPr lang="it-IT" sz="2000" dirty="0">
                <a:solidFill>
                  <a:srgbClr val="002060"/>
                </a:solidFill>
                <a:latin typeface="+mn-lt"/>
              </a:rPr>
              <a:t> di tali ossidi per ottenere il metallo raffinato</a:t>
            </a:r>
          </a:p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it-IT" altLang="it-IT" sz="2000" dirty="0" smtClean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595313" y="65597"/>
            <a:ext cx="7953375" cy="64928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Laboratorio Progettazione Tecnologica Architettura </a:t>
            </a: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2024-25</a:t>
            </a:r>
            <a:endParaRPr lang="it-IT" sz="2000" b="1" dirty="0" smtClean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68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4213" y="549275"/>
            <a:ext cx="7772400" cy="1470025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it-IT" sz="36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it-IT" sz="36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Arial" panose="020B0604020202020204" pitchFamily="34" charset="0"/>
              </a:rPr>
            </a:br>
            <a:endParaRPr lang="it-IT" sz="3600" dirty="0" smtClean="0">
              <a:solidFill>
                <a:schemeClr val="bg1">
                  <a:lumMod val="9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7411" name="Segnaposto testo 3"/>
          <p:cNvSpPr txBox="1">
            <a:spLocks/>
          </p:cNvSpPr>
          <p:nvPr/>
        </p:nvSpPr>
        <p:spPr bwMode="auto">
          <a:xfrm>
            <a:off x="664444" y="980728"/>
            <a:ext cx="7991475" cy="535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it-IT" altLang="it-IT" sz="2800" b="1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RAME – PROPRIETA’ MECCANICHE</a:t>
            </a: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it-IT" altLang="it-IT" b="1" dirty="0" smtClean="0">
              <a:solidFill>
                <a:srgbClr val="002060"/>
              </a:solidFill>
              <a:latin typeface="+mn-lt"/>
              <a:ea typeface="Consolas" panose="020B0609020204030204" pitchFamily="49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it-IT" altLang="it-IT" sz="2400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temperatura di fusione: 		</a:t>
            </a:r>
            <a:r>
              <a:rPr lang="it-IT" altLang="it-IT" sz="2400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	1083</a:t>
            </a:r>
            <a:r>
              <a:rPr lang="it-IT" altLang="it-IT" sz="2400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° C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it-IT" altLang="it-IT" sz="2400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temperatura di ebollizione:		2595 ° C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it-IT" altLang="it-IT" sz="2400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densità				             </a:t>
            </a:r>
            <a:r>
              <a:rPr lang="it-IT" altLang="it-IT" sz="2400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			8,96</a:t>
            </a:r>
            <a:endParaRPr lang="it-IT" altLang="it-IT" sz="2400" dirty="0" smtClean="0">
              <a:solidFill>
                <a:srgbClr val="002060"/>
              </a:solidFill>
              <a:latin typeface="+mn-lt"/>
              <a:ea typeface="Consolas" panose="020B0609020204030204" pitchFamily="49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it-IT" altLang="it-IT" sz="2400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conducibilità termica (W/</a:t>
            </a:r>
            <a:r>
              <a:rPr lang="it-IT" altLang="it-IT" sz="2400" dirty="0" err="1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mK</a:t>
            </a:r>
            <a:r>
              <a:rPr lang="it-IT" altLang="it-IT" sz="2400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) 	397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it-IT" altLang="it-IT" sz="2400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carico di rottura (</a:t>
            </a:r>
            <a:r>
              <a:rPr lang="it-IT" altLang="it-IT" sz="2400" dirty="0" err="1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Mpa</a:t>
            </a:r>
            <a:r>
              <a:rPr lang="it-IT" altLang="it-IT" sz="2400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) 		</a:t>
            </a:r>
            <a:r>
              <a:rPr lang="it-IT" altLang="it-IT" sz="2400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	216</a:t>
            </a:r>
            <a:endParaRPr lang="it-IT" altLang="it-IT" sz="2400" dirty="0" smtClean="0">
              <a:solidFill>
                <a:srgbClr val="002060"/>
              </a:solidFill>
              <a:latin typeface="+mn-lt"/>
              <a:ea typeface="Consolas" panose="020B0609020204030204" pitchFamily="49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it-IT" altLang="it-IT" sz="2400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carico di snervamento (</a:t>
            </a:r>
            <a:r>
              <a:rPr lang="it-IT" altLang="it-IT" sz="2400" dirty="0" err="1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Mpa</a:t>
            </a:r>
            <a:r>
              <a:rPr lang="it-IT" altLang="it-IT" sz="2400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) 	       </a:t>
            </a:r>
            <a:r>
              <a:rPr lang="it-IT" altLang="it-IT" sz="2400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48</a:t>
            </a:r>
            <a:endParaRPr lang="it-IT" altLang="it-IT" sz="2400" dirty="0" smtClean="0">
              <a:solidFill>
                <a:srgbClr val="002060"/>
              </a:solidFill>
              <a:latin typeface="+mn-lt"/>
              <a:ea typeface="Consolas" panose="020B0609020204030204" pitchFamily="49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it-IT" altLang="it-IT" sz="2400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allungamento a rotture (%)		48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it-IT" altLang="it-IT" sz="2400" dirty="0" smtClean="0">
              <a:solidFill>
                <a:srgbClr val="002060"/>
              </a:solidFill>
              <a:latin typeface="+mn-lt"/>
              <a:ea typeface="Consolas" panose="020B0609020204030204" pitchFamily="49" charset="0"/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595313" y="65597"/>
            <a:ext cx="7953375" cy="64928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Laboratorio Progettazione Tecnologica Architettura </a:t>
            </a: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2024-25</a:t>
            </a:r>
            <a:endParaRPr lang="it-IT" sz="2000" b="1" dirty="0" smtClean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02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Segnaposto testo 3"/>
          <p:cNvSpPr txBox="1">
            <a:spLocks/>
          </p:cNvSpPr>
          <p:nvPr/>
        </p:nvSpPr>
        <p:spPr bwMode="auto">
          <a:xfrm>
            <a:off x="358775" y="714884"/>
            <a:ext cx="8426450" cy="614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it-IT" altLang="it-IT" sz="2800" b="1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RAME – ALTRE PROPRIETA</a:t>
            </a:r>
            <a:r>
              <a:rPr lang="it-IT" altLang="it-IT" sz="2800" b="1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’</a:t>
            </a:r>
            <a:endParaRPr lang="it-IT" altLang="it-IT" sz="1400" b="1" dirty="0" smtClean="0">
              <a:solidFill>
                <a:srgbClr val="002060"/>
              </a:solidFill>
              <a:latin typeface="+mn-lt"/>
              <a:ea typeface="Consolas" panose="020B0609020204030204" pitchFamily="49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it-IT" altLang="it-IT" sz="2000" b="1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FACILITA’ DI LAVORAZIONE</a:t>
            </a:r>
          </a:p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it-IT" altLang="it-IT" sz="1800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Il rame e le sue leghe possono essere facilmente lavorate nelle forme e dimensioni desiderate, utilizzando qualsiasi normale processo di lavorazione (stampaggio, estrusione, forgiatura, laminazione, formatura ad elevate temperature).</a:t>
            </a:r>
          </a:p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it-IT" altLang="it-IT" sz="1800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I </a:t>
            </a:r>
            <a:r>
              <a:rPr lang="it-IT" altLang="it-IT" sz="1800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manufatti di rame possono subire processi di pulitura, placcatura, per ottenere una gran varietà di superfici funzionali o decorative.</a:t>
            </a:r>
          </a:p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it-IT" altLang="it-IT" sz="1800" dirty="0" smtClean="0">
              <a:solidFill>
                <a:srgbClr val="002060"/>
              </a:solidFill>
              <a:latin typeface="+mn-lt"/>
              <a:ea typeface="Consolas" panose="020B0609020204030204" pitchFamily="49" charset="0"/>
            </a:endParaRP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it-IT" altLang="it-IT" sz="1800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 </a:t>
            </a:r>
            <a:r>
              <a:rPr lang="it-IT" altLang="it-IT" sz="2000" b="1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SALDABILITA’</a:t>
            </a:r>
            <a:endParaRPr lang="it-IT" altLang="it-IT" sz="2000" dirty="0" smtClean="0">
              <a:solidFill>
                <a:srgbClr val="002060"/>
              </a:solidFill>
              <a:latin typeface="+mn-lt"/>
              <a:ea typeface="Consolas" panose="020B0609020204030204" pitchFamily="49" charset="0"/>
            </a:endParaRPr>
          </a:p>
          <a:p>
            <a:pPr algn="just">
              <a:buFont typeface="Arial" panose="020B0604020202020204" pitchFamily="34" charset="0"/>
              <a:buNone/>
              <a:defRPr/>
            </a:pPr>
            <a:r>
              <a:rPr lang="it-IT" altLang="en-US" sz="1800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Il rame e le sue leghe possono essere facilmente assemblate attraverso uno dei vari processi meccanici: aggraffatura, </a:t>
            </a:r>
            <a:r>
              <a:rPr lang="it-IT" altLang="en-US" sz="1800" dirty="0" err="1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rivettaggio</a:t>
            </a:r>
            <a:r>
              <a:rPr lang="it-IT" altLang="en-US" sz="1800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, bullonatura, </a:t>
            </a:r>
            <a:r>
              <a:rPr lang="it-IT" altLang="en-US" sz="1800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saldatura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it-IT" altLang="it-IT" sz="2000" b="1" dirty="0" smtClean="0">
              <a:solidFill>
                <a:srgbClr val="00206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it-IT" altLang="it-IT" sz="2000" b="1" dirty="0" smtClean="0">
                <a:solidFill>
                  <a:srgbClr val="002060"/>
                </a:solidFill>
              </a:rPr>
              <a:t>ELEVATA </a:t>
            </a:r>
            <a:r>
              <a:rPr lang="it-IT" altLang="it-IT" sz="2000" b="1" cap="all" dirty="0">
                <a:solidFill>
                  <a:srgbClr val="002060"/>
                </a:solidFill>
              </a:rPr>
              <a:t>conducibilità elettrica e termica</a:t>
            </a:r>
            <a:endParaRPr lang="it-IT" altLang="it-IT" sz="1800" dirty="0">
              <a:solidFill>
                <a:srgbClr val="002060"/>
              </a:solidFill>
            </a:endParaRPr>
          </a:p>
          <a:p>
            <a:pPr algn="just">
              <a:spcBef>
                <a:spcPct val="0"/>
              </a:spcBef>
              <a:buNone/>
              <a:defRPr/>
            </a:pPr>
            <a:r>
              <a:rPr lang="it-IT" altLang="it-IT" sz="1800" dirty="0">
                <a:solidFill>
                  <a:srgbClr val="002060"/>
                </a:solidFill>
              </a:rPr>
              <a:t>L’elevata  conduttività ne fa l'elemento più usato nella realizzazione di componenti elettrici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it-IT" altLang="it-IT" sz="2000" b="1" dirty="0" smtClean="0">
                <a:solidFill>
                  <a:srgbClr val="002060"/>
                </a:solidFill>
              </a:rPr>
              <a:t>RESISTENZA </a:t>
            </a:r>
            <a:r>
              <a:rPr lang="it-IT" altLang="it-IT" sz="2000" b="1" dirty="0">
                <a:solidFill>
                  <a:srgbClr val="002060"/>
                </a:solidFill>
              </a:rPr>
              <a:t>ALLA CORROSIONE</a:t>
            </a:r>
          </a:p>
          <a:p>
            <a:pPr algn="just">
              <a:spcBef>
                <a:spcPct val="0"/>
              </a:spcBef>
              <a:buNone/>
              <a:defRPr/>
            </a:pPr>
            <a:r>
              <a:rPr lang="it-IT" altLang="it-IT" sz="1800" dirty="0">
                <a:solidFill>
                  <a:srgbClr val="002060"/>
                </a:solidFill>
              </a:rPr>
              <a:t>Il rame puro resiste agli attacchi sotto molte condizioni di corrosione, mentre alcune sue leghe hanno un utilizzo limitato in certe condizioni ambientali, a causa dell’</a:t>
            </a:r>
            <a:r>
              <a:rPr lang="it-IT" altLang="it-IT" sz="1800" dirty="0" err="1">
                <a:solidFill>
                  <a:srgbClr val="002060"/>
                </a:solidFill>
              </a:rPr>
              <a:t>infragilimento</a:t>
            </a:r>
            <a:r>
              <a:rPr lang="it-IT" altLang="it-IT" sz="1800" dirty="0">
                <a:solidFill>
                  <a:srgbClr val="002060"/>
                </a:solidFill>
              </a:rPr>
              <a:t> da idrogeno o da stress-</a:t>
            </a:r>
            <a:r>
              <a:rPr lang="it-IT" altLang="it-IT" sz="1800" dirty="0" err="1">
                <a:solidFill>
                  <a:srgbClr val="002060"/>
                </a:solidFill>
              </a:rPr>
              <a:t>corrosion</a:t>
            </a:r>
            <a:r>
              <a:rPr lang="it-IT" altLang="it-IT" sz="1800" dirty="0">
                <a:solidFill>
                  <a:srgbClr val="002060"/>
                </a:solidFill>
              </a:rPr>
              <a:t> cracking</a:t>
            </a:r>
            <a:r>
              <a:rPr lang="it-IT" altLang="it-IT" sz="1800" dirty="0" smtClean="0">
                <a:solidFill>
                  <a:srgbClr val="002060"/>
                </a:solidFill>
              </a:rPr>
              <a:t>.</a:t>
            </a:r>
            <a:endParaRPr lang="it-IT" altLang="it-IT" sz="2000" dirty="0" smtClean="0">
              <a:solidFill>
                <a:srgbClr val="002060"/>
              </a:solidFill>
              <a:latin typeface="+mn-lt"/>
              <a:ea typeface="Consolas" panose="020B0609020204030204" pitchFamily="49" charset="0"/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595313" y="65597"/>
            <a:ext cx="7953375" cy="64928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Laboratorio Progettazione Tecnologica Architettura </a:t>
            </a: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2024-25</a:t>
            </a:r>
            <a:endParaRPr lang="it-IT" sz="2000" b="1" dirty="0" smtClean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22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egnaposto testo 3"/>
          <p:cNvSpPr txBox="1">
            <a:spLocks/>
          </p:cNvSpPr>
          <p:nvPr/>
        </p:nvSpPr>
        <p:spPr bwMode="auto">
          <a:xfrm>
            <a:off x="755650" y="893763"/>
            <a:ext cx="7704138" cy="251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2800" b="1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RAME – AUTOPROTEZIONE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it-IT" altLang="it-IT" sz="1200" dirty="0" smtClean="0">
              <a:solidFill>
                <a:srgbClr val="002060"/>
              </a:solidFill>
              <a:latin typeface="+mn-lt"/>
              <a:ea typeface="Arial Unicode MS" pitchFamily="34" charset="-128"/>
            </a:endParaRPr>
          </a:p>
          <a:p>
            <a:pPr algn="just" eaLnBrk="1" hangingPunct="1">
              <a:spcBef>
                <a:spcPct val="0"/>
              </a:spcBef>
              <a:spcAft>
                <a:spcPts val="1413"/>
              </a:spcAft>
              <a:buClr>
                <a:srgbClr val="0E594D"/>
              </a:buClr>
              <a:buSzPct val="45000"/>
              <a:buFont typeface="StarSymbol"/>
              <a:buNone/>
              <a:defRPr/>
            </a:pPr>
            <a:r>
              <a:rPr lang="it-IT" altLang="it-IT" sz="2000" dirty="0" smtClean="0">
                <a:solidFill>
                  <a:srgbClr val="002060"/>
                </a:solidFill>
                <a:latin typeface="+mn-lt"/>
                <a:ea typeface="Arial Unicode MS" pitchFamily="34" charset="-128"/>
              </a:rPr>
              <a:t>Esposto agli agenti atmosferici il rame assume in successione colorazioni diverse. Dapprima si crea un ossido di colore bruno-marrone, che fa perdere la lucentezza del rame metallico; con il passare del tempo questo ossido, arricchendosi di elementi presenti nell’atmosfera, diventa sempre più scuro, fino a giungere a una caratteristica patina di carbonati basici di tonalità verde -azzurra.  </a:t>
            </a:r>
          </a:p>
          <a:p>
            <a:pPr algn="just" eaLnBrk="1" hangingPunct="1">
              <a:spcBef>
                <a:spcPct val="0"/>
              </a:spcBef>
              <a:spcAft>
                <a:spcPts val="1413"/>
              </a:spcAft>
              <a:buClr>
                <a:srgbClr val="0E594D"/>
              </a:buClr>
              <a:buSzPct val="45000"/>
              <a:buFont typeface="StarSymbol"/>
              <a:buNone/>
              <a:defRPr/>
            </a:pPr>
            <a:endParaRPr lang="it-IT" altLang="it-IT" sz="2000" dirty="0" smtClean="0">
              <a:solidFill>
                <a:srgbClr val="002060"/>
              </a:solidFill>
              <a:latin typeface="+mn-lt"/>
              <a:ea typeface="Arial Unicode MS" pitchFamily="34" charset="-128"/>
            </a:endParaRPr>
          </a:p>
        </p:txBody>
      </p:sp>
      <p:pic>
        <p:nvPicPr>
          <p:cNvPr id="20483" name="Picture 3" descr="C:\Users\Utente\Desktop\Lab. materiali e modelli\LEZIONI\ACCIAIO\Rame ossida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225" y="4146550"/>
            <a:ext cx="3611563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5" descr="C:\Users\Utente\Desktop\Lab. materiali e modelli\LEZIONI\ACCIAIO\Rame lucid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141788"/>
            <a:ext cx="3619500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595313" y="65597"/>
            <a:ext cx="7953375" cy="64928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Laboratorio Progettazione Tecnologica Architettura </a:t>
            </a: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2024-25</a:t>
            </a:r>
            <a:endParaRPr lang="it-IT" sz="2000" b="1" dirty="0" smtClean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84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egnaposto testo 3"/>
          <p:cNvSpPr txBox="1">
            <a:spLocks/>
          </p:cNvSpPr>
          <p:nvPr/>
        </p:nvSpPr>
        <p:spPr bwMode="auto">
          <a:xfrm>
            <a:off x="755650" y="1044575"/>
            <a:ext cx="7704138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2400" b="1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RAME – PRODOTTI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it-IT" altLang="it-IT" sz="1200" dirty="0" smtClean="0">
              <a:solidFill>
                <a:srgbClr val="002060"/>
              </a:solidFill>
              <a:latin typeface="+mn-lt"/>
              <a:ea typeface="Arial Unicode MS" pitchFamily="34" charset="-128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it-IT" altLang="it-IT" sz="1200" dirty="0" smtClean="0">
              <a:solidFill>
                <a:srgbClr val="002060"/>
              </a:solidFill>
              <a:latin typeface="+mn-lt"/>
              <a:ea typeface="Arial Unicode MS" pitchFamily="34" charset="-128"/>
            </a:endParaRPr>
          </a:p>
          <a:p>
            <a:pPr algn="just" eaLnBrk="1" hangingPunct="1">
              <a:spcBef>
                <a:spcPct val="0"/>
              </a:spcBef>
              <a:spcAft>
                <a:spcPts val="1413"/>
              </a:spcAft>
              <a:buClr>
                <a:srgbClr val="0E594D"/>
              </a:buClr>
              <a:buSzPct val="45000"/>
              <a:buFont typeface="StarSymbol"/>
              <a:buNone/>
              <a:defRPr/>
            </a:pPr>
            <a:r>
              <a:rPr lang="it-IT" altLang="it-IT" sz="2000" b="1" dirty="0" smtClean="0">
                <a:solidFill>
                  <a:srgbClr val="002060"/>
                </a:solidFill>
                <a:latin typeface="+mn-lt"/>
                <a:ea typeface="Arial Unicode MS" pitchFamily="34" charset="-128"/>
              </a:rPr>
              <a:t>laminati</a:t>
            </a:r>
            <a:r>
              <a:rPr lang="it-IT" altLang="it-IT" sz="2000" dirty="0" smtClean="0">
                <a:solidFill>
                  <a:srgbClr val="002060"/>
                </a:solidFill>
                <a:latin typeface="+mn-lt"/>
                <a:ea typeface="Arial Unicode MS" pitchFamily="34" charset="-128"/>
              </a:rPr>
              <a:t> (spessore da 0,5 a 1,2 mm): utilizzati per opere di lattoneria, come canali di gronda, pluviali, converse, scossaline, rivestimenti di coperture e facciate</a:t>
            </a:r>
          </a:p>
          <a:p>
            <a:pPr algn="just" eaLnBrk="1" hangingPunct="1">
              <a:spcBef>
                <a:spcPct val="0"/>
              </a:spcBef>
              <a:spcAft>
                <a:spcPts val="1413"/>
              </a:spcAft>
              <a:buClr>
                <a:srgbClr val="0E594D"/>
              </a:buClr>
              <a:buSzPct val="45000"/>
              <a:buFont typeface="StarSymbol"/>
              <a:buNone/>
              <a:defRPr/>
            </a:pPr>
            <a:r>
              <a:rPr lang="it-IT" altLang="it-IT" sz="2000" b="1" dirty="0" smtClean="0">
                <a:solidFill>
                  <a:srgbClr val="002060"/>
                </a:solidFill>
                <a:latin typeface="+mn-lt"/>
                <a:ea typeface="Arial Unicode MS" pitchFamily="34" charset="-128"/>
              </a:rPr>
              <a:t>tubi</a:t>
            </a:r>
            <a:r>
              <a:rPr lang="it-IT" altLang="it-IT" sz="2000" dirty="0" smtClean="0">
                <a:solidFill>
                  <a:srgbClr val="002060"/>
                </a:solidFill>
                <a:latin typeface="+mn-lt"/>
                <a:ea typeface="Arial Unicode MS" pitchFamily="34" charset="-128"/>
              </a:rPr>
              <a:t>: grazie alle ottime possibilità di trafilatura si ottengono tubi per il trasporto di acqua, gas, combustibili liquidi, fluidi refrigeranti</a:t>
            </a:r>
          </a:p>
          <a:p>
            <a:pPr algn="just" eaLnBrk="1" hangingPunct="1">
              <a:spcBef>
                <a:spcPct val="0"/>
              </a:spcBef>
              <a:spcAft>
                <a:spcPts val="1413"/>
              </a:spcAft>
              <a:buClr>
                <a:srgbClr val="0E594D"/>
              </a:buClr>
              <a:buSzPct val="45000"/>
              <a:buFont typeface="StarSymbol"/>
              <a:buNone/>
              <a:defRPr/>
            </a:pPr>
            <a:r>
              <a:rPr lang="it-IT" altLang="it-IT" sz="2000" b="1" dirty="0" smtClean="0">
                <a:solidFill>
                  <a:srgbClr val="002060"/>
                </a:solidFill>
                <a:latin typeface="+mn-lt"/>
                <a:ea typeface="Arial Unicode MS" pitchFamily="34" charset="-128"/>
              </a:rPr>
              <a:t>fili</a:t>
            </a:r>
            <a:r>
              <a:rPr lang="it-IT" altLang="it-IT" sz="2000" dirty="0" smtClean="0">
                <a:solidFill>
                  <a:srgbClr val="002060"/>
                </a:solidFill>
                <a:latin typeface="+mn-lt"/>
                <a:ea typeface="Arial Unicode MS" pitchFamily="34" charset="-128"/>
              </a:rPr>
              <a:t>: per la fabbricazione di conduttori elettrici e di dispositivi elettromeccanici per i relativi impianti</a:t>
            </a:r>
          </a:p>
          <a:p>
            <a:pPr algn="just" eaLnBrk="1" hangingPunct="1">
              <a:spcBef>
                <a:spcPct val="0"/>
              </a:spcBef>
              <a:spcAft>
                <a:spcPts val="1413"/>
              </a:spcAft>
              <a:buClr>
                <a:srgbClr val="0E594D"/>
              </a:buClr>
              <a:buSzPct val="45000"/>
              <a:buFont typeface="StarSymbol"/>
              <a:buNone/>
              <a:defRPr/>
            </a:pPr>
            <a:endParaRPr lang="it-IT" altLang="it-IT" sz="2000" dirty="0" smtClean="0">
              <a:solidFill>
                <a:srgbClr val="002060"/>
              </a:solidFill>
              <a:latin typeface="+mn-lt"/>
              <a:ea typeface="Arial Unicode MS" pitchFamily="34" charset="-128"/>
            </a:endParaRP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494609" y="714884"/>
            <a:ext cx="8054079" cy="6040946"/>
            <a:chOff x="219510" y="240506"/>
            <a:chExt cx="8924490" cy="6212682"/>
          </a:xfrm>
        </p:grpSpPr>
        <p:grpSp>
          <p:nvGrpSpPr>
            <p:cNvPr id="21509" name="Group 8"/>
            <p:cNvGrpSpPr>
              <a:grpSpLocks/>
            </p:cNvGrpSpPr>
            <p:nvPr/>
          </p:nvGrpSpPr>
          <p:grpSpPr bwMode="auto">
            <a:xfrm>
              <a:off x="219510" y="240506"/>
              <a:ext cx="8924490" cy="3201586"/>
              <a:chOff x="219510" y="240506"/>
              <a:chExt cx="8924490" cy="3116486"/>
            </a:xfrm>
          </p:grpSpPr>
          <p:pic>
            <p:nvPicPr>
              <p:cNvPr id="21512" name="Picture 4" descr="C:\Users\Utente\Desktop\Lab. materiali e modelli\LEZIONI\ACCIAIO\Canali di gronda.jp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9510" y="240506"/>
                <a:ext cx="4387539" cy="31164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13" name="Picture 5" descr="C:\Users\Utente\Desktop\Lab. materiali e modelli\LEZIONI\ACCIAIO\Lamiera rame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02" r="18600"/>
              <a:stretch>
                <a:fillRect/>
              </a:stretch>
            </p:blipFill>
            <p:spPr bwMode="auto">
              <a:xfrm>
                <a:off x="4607049" y="241300"/>
                <a:ext cx="4536951" cy="3115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1510" name="Picture 6" descr="C:\Users\Utente\Desktop\Lab. materiali e modelli\LEZIONI\ACCIAIO\Pluviali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511" y="3442092"/>
              <a:ext cx="4392613" cy="3011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1" name="Picture 8" descr="C:\Users\Utente\Desktop\Lab. materiali e modelli\LEZIONI\ACCIAIO\Fili rame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11"/>
            <a:stretch>
              <a:fillRect/>
            </a:stretch>
          </p:blipFill>
          <p:spPr bwMode="auto">
            <a:xfrm>
              <a:off x="4607050" y="3442092"/>
              <a:ext cx="4536950" cy="3011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itolo 1"/>
          <p:cNvSpPr txBox="1">
            <a:spLocks/>
          </p:cNvSpPr>
          <p:nvPr/>
        </p:nvSpPr>
        <p:spPr>
          <a:xfrm>
            <a:off x="595313" y="65597"/>
            <a:ext cx="7953375" cy="64928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Laboratorio Progettazione Tecnologica Architettura </a:t>
            </a: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2024-25</a:t>
            </a:r>
            <a:endParaRPr lang="it-IT" sz="2000" b="1" dirty="0" smtClean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98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763713" y="180975"/>
            <a:ext cx="591185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sz="1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  <a:cs typeface="Consolas" panose="020B0609020204030204" pitchFamily="49" charset="0"/>
              </a:rPr>
              <a:t>Laboratorio di Costruzione dell’Architettura 1</a:t>
            </a:r>
          </a:p>
          <a:p>
            <a:pPr algn="ctr" eaLnBrk="1" hangingPunct="1">
              <a:defRPr/>
            </a:pPr>
            <a:r>
              <a:rPr lang="it-IT" sz="1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  <a:cs typeface="Consolas" panose="020B0609020204030204" pitchFamily="49" charset="0"/>
              </a:rPr>
              <a:t>Corso di MATERIALI PER L’EDILIZIA</a:t>
            </a:r>
          </a:p>
        </p:txBody>
      </p:sp>
      <p:pic>
        <p:nvPicPr>
          <p:cNvPr id="2253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3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33189" y="982160"/>
            <a:ext cx="7772400" cy="1039836"/>
          </a:xfrm>
        </p:spPr>
        <p:txBody>
          <a:bodyPr>
            <a:normAutofit/>
          </a:bodyPr>
          <a:lstStyle/>
          <a:p>
            <a:r>
              <a:rPr lang="it-IT" sz="3200" b="1" dirty="0" smtClean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MATERIE PLASTICHE</a:t>
            </a:r>
            <a:endParaRPr lang="it-IT" sz="3200" b="1" dirty="0">
              <a:solidFill>
                <a:srgbClr val="C00000"/>
              </a:solidFill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-27296" y="2547296"/>
            <a:ext cx="9171296" cy="4331177"/>
            <a:chOff x="-27296" y="2547296"/>
            <a:chExt cx="9171296" cy="4331177"/>
          </a:xfrm>
        </p:grpSpPr>
        <p:grpSp>
          <p:nvGrpSpPr>
            <p:cNvPr id="11" name="Group 10"/>
            <p:cNvGrpSpPr/>
            <p:nvPr/>
          </p:nvGrpSpPr>
          <p:grpSpPr>
            <a:xfrm>
              <a:off x="-27296" y="2547296"/>
              <a:ext cx="9171296" cy="1901874"/>
              <a:chOff x="0" y="3243332"/>
              <a:chExt cx="9171296" cy="1901874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3243333"/>
                <a:ext cx="2711181" cy="1901873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281684" y="3243333"/>
                <a:ext cx="3889612" cy="1901872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711180" y="3243332"/>
                <a:ext cx="2676709" cy="1901872"/>
              </a:xfrm>
              <a:prstGeom prst="rect">
                <a:avLst/>
              </a:prstGeom>
            </p:spPr>
          </p:pic>
        </p:grp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288"/>
            <a:stretch/>
          </p:blipFill>
          <p:spPr>
            <a:xfrm>
              <a:off x="2683885" y="4449170"/>
              <a:ext cx="2666037" cy="240883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49922" y="4449170"/>
              <a:ext cx="3794078" cy="240883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514" t="14643" r="514" b="6019"/>
            <a:stretch/>
          </p:blipFill>
          <p:spPr>
            <a:xfrm>
              <a:off x="-19249" y="4449171"/>
              <a:ext cx="2692462" cy="2429302"/>
            </a:xfrm>
            <a:prstGeom prst="rect">
              <a:avLst/>
            </a:prstGeom>
          </p:spPr>
        </p:pic>
      </p:grpSp>
      <p:sp>
        <p:nvSpPr>
          <p:cNvPr id="15" name="Titolo 1"/>
          <p:cNvSpPr txBox="1">
            <a:spLocks/>
          </p:cNvSpPr>
          <p:nvPr/>
        </p:nvSpPr>
        <p:spPr>
          <a:xfrm>
            <a:off x="595313" y="65597"/>
            <a:ext cx="7953375" cy="64928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Laboratorio Progettazione Tecnologica Architettura </a:t>
            </a: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2024-25</a:t>
            </a:r>
            <a:endParaRPr lang="it-IT" sz="2000" b="1" dirty="0" smtClean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4908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13648" y="141793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macromolecole formate </a:t>
            </a:r>
            <a:r>
              <a:rPr lang="it-IT" sz="2400" b="1" dirty="0">
                <a:solidFill>
                  <a:srgbClr val="002060"/>
                </a:solidFill>
                <a:cs typeface="Arial" panose="020B0604020202020204" pitchFamily="34" charset="0"/>
              </a:rPr>
              <a:t>da </a:t>
            </a:r>
            <a:r>
              <a:rPr lang="it-IT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monomeri</a:t>
            </a:r>
            <a:endParaRPr lang="it-IT" sz="24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01476" y="2265552"/>
            <a:ext cx="8796653" cy="4355039"/>
            <a:chOff x="275168" y="2133628"/>
            <a:chExt cx="8796653" cy="4355039"/>
          </a:xfrm>
        </p:grpSpPr>
        <p:sp>
          <p:nvSpPr>
            <p:cNvPr id="10" name="Rectangle 9"/>
            <p:cNvSpPr/>
            <p:nvPr/>
          </p:nvSpPr>
          <p:spPr>
            <a:xfrm>
              <a:off x="275168" y="2133628"/>
              <a:ext cx="3814547" cy="24314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2800" b="1" dirty="0" smtClean="0">
                  <a:solidFill>
                    <a:srgbClr val="C00000"/>
                  </a:solidFill>
                  <a:cs typeface="Arial" panose="020B0604020202020204" pitchFamily="34" charset="0"/>
                </a:rPr>
                <a:t>POLIMERI </a:t>
              </a:r>
              <a:r>
                <a:rPr lang="it-IT" sz="2800" b="1" dirty="0">
                  <a:solidFill>
                    <a:srgbClr val="C00000"/>
                  </a:solidFill>
                  <a:cs typeface="Arial" panose="020B0604020202020204" pitchFamily="34" charset="0"/>
                </a:rPr>
                <a:t>NATURALI</a:t>
              </a:r>
            </a:p>
            <a:p>
              <a:pPr algn="ctr"/>
              <a:r>
                <a:rPr lang="it-IT" sz="1600" dirty="0">
                  <a:solidFill>
                    <a:srgbClr val="002060"/>
                  </a:solidFill>
                  <a:cs typeface="Arial" panose="020B0604020202020204" pitchFamily="34" charset="0"/>
                </a:rPr>
                <a:t>(prodotti </a:t>
              </a:r>
              <a:r>
                <a:rPr lang="it-IT" sz="1600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da fonti rinnovabili vegetali o animali)</a:t>
              </a:r>
              <a:endParaRPr lang="it-IT" dirty="0">
                <a:solidFill>
                  <a:srgbClr val="002060"/>
                </a:solidFill>
                <a:cs typeface="Arial" panose="020B0604020202020204" pitchFamily="34" charset="0"/>
              </a:endParaRPr>
            </a:p>
            <a:p>
              <a:pPr algn="ctr"/>
              <a:endParaRPr lang="it-IT" sz="2400" dirty="0" smtClean="0">
                <a:solidFill>
                  <a:srgbClr val="002060"/>
                </a:solidFill>
                <a:cs typeface="Arial" panose="020B0604020202020204" pitchFamily="34" charset="0"/>
              </a:endParaRPr>
            </a:p>
            <a:p>
              <a:pPr algn="ctr"/>
              <a:r>
                <a:rPr lang="it-IT" sz="2400" b="1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Elastomeri</a:t>
              </a:r>
            </a:p>
            <a:p>
              <a:pPr algn="ctr"/>
              <a:r>
                <a:rPr lang="it-IT" sz="2000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cellulosa</a:t>
              </a:r>
              <a:endParaRPr lang="it-IT" sz="2000" b="1" dirty="0">
                <a:solidFill>
                  <a:srgbClr val="002060"/>
                </a:solidFill>
                <a:cs typeface="Arial" panose="020B0604020202020204" pitchFamily="34" charset="0"/>
              </a:endParaRPr>
            </a:p>
            <a:p>
              <a:pPr algn="ctr"/>
              <a:endParaRPr lang="it-IT" sz="2400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277373" y="2149017"/>
              <a:ext cx="4794448" cy="43396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2800" b="1" dirty="0">
                  <a:solidFill>
                    <a:srgbClr val="C00000"/>
                  </a:solidFill>
                  <a:cs typeface="Arial" panose="020B0604020202020204" pitchFamily="34" charset="0"/>
                </a:rPr>
                <a:t>POLIMERI DI SINTESI</a:t>
              </a:r>
            </a:p>
            <a:p>
              <a:pPr algn="ctr"/>
              <a:r>
                <a:rPr lang="it-IT" sz="1600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(</a:t>
              </a:r>
              <a:r>
                <a:rPr lang="it-IT" sz="1600" dirty="0">
                  <a:solidFill>
                    <a:srgbClr val="002060"/>
                  </a:solidFill>
                  <a:cs typeface="Arial" panose="020B0604020202020204" pitchFamily="34" charset="0"/>
                </a:rPr>
                <a:t>resine sintetiche</a:t>
              </a:r>
              <a:r>
                <a:rPr lang="it-IT" sz="1600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, prodotti da fonti non rinnovabili, derivati da reazioni di sintesi chimica)</a:t>
              </a:r>
              <a:endParaRPr lang="it-IT" sz="1600" dirty="0">
                <a:solidFill>
                  <a:srgbClr val="002060"/>
                </a:solidFill>
                <a:cs typeface="Arial" panose="020B0604020202020204" pitchFamily="34" charset="0"/>
              </a:endParaRPr>
            </a:p>
            <a:p>
              <a:pPr algn="ctr"/>
              <a:endParaRPr lang="it-IT" sz="2400" b="1" dirty="0">
                <a:solidFill>
                  <a:srgbClr val="002060"/>
                </a:solidFill>
                <a:cs typeface="Arial" panose="020B0604020202020204" pitchFamily="34" charset="0"/>
              </a:endParaRPr>
            </a:p>
            <a:p>
              <a:pPr algn="ctr"/>
              <a:r>
                <a:rPr lang="it-IT" sz="2400" dirty="0">
                  <a:solidFill>
                    <a:srgbClr val="002060"/>
                  </a:solidFill>
                  <a:cs typeface="Arial" panose="020B0604020202020204" pitchFamily="34" charset="0"/>
                </a:rPr>
                <a:t>Polimerizzazione</a:t>
              </a:r>
            </a:p>
            <a:p>
              <a:pPr algn="ctr"/>
              <a:endParaRPr lang="it-IT" sz="2400" dirty="0">
                <a:solidFill>
                  <a:srgbClr val="002060"/>
                </a:solidFill>
                <a:cs typeface="Arial" panose="020B0604020202020204" pitchFamily="34" charset="0"/>
              </a:endParaRPr>
            </a:p>
            <a:p>
              <a:pPr algn="ctr"/>
              <a:endParaRPr lang="it-IT" sz="2400" dirty="0" smtClean="0">
                <a:solidFill>
                  <a:srgbClr val="002060"/>
                </a:solidFill>
                <a:cs typeface="Arial" panose="020B0604020202020204" pitchFamily="34" charset="0"/>
              </a:endParaRPr>
            </a:p>
            <a:p>
              <a:pPr algn="ctr"/>
              <a:r>
                <a:rPr lang="it-IT" sz="2400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Materie </a:t>
              </a:r>
              <a:r>
                <a:rPr lang="it-IT" sz="2400" dirty="0">
                  <a:solidFill>
                    <a:srgbClr val="002060"/>
                  </a:solidFill>
                  <a:cs typeface="Arial" panose="020B0604020202020204" pitchFamily="34" charset="0"/>
                </a:rPr>
                <a:t>plastiche</a:t>
              </a:r>
            </a:p>
            <a:p>
              <a:pPr algn="ctr"/>
              <a:endParaRPr lang="it-IT" sz="2400" b="1" dirty="0">
                <a:solidFill>
                  <a:srgbClr val="002060"/>
                </a:solidFill>
                <a:cs typeface="Arial" panose="020B0604020202020204" pitchFamily="34" charset="0"/>
              </a:endParaRPr>
            </a:p>
            <a:p>
              <a:pPr algn="ctr"/>
              <a:r>
                <a:rPr lang="it-IT" sz="2400" b="1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Resine </a:t>
              </a:r>
              <a:r>
                <a:rPr lang="it-IT" sz="24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termoplastiche</a:t>
              </a:r>
            </a:p>
            <a:p>
              <a:pPr algn="ctr"/>
              <a:endParaRPr lang="it-IT" sz="2400" b="1" dirty="0">
                <a:solidFill>
                  <a:srgbClr val="002060"/>
                </a:solidFill>
                <a:cs typeface="Arial" panose="020B0604020202020204" pitchFamily="34" charset="0"/>
              </a:endParaRPr>
            </a:p>
            <a:p>
              <a:pPr algn="ctr"/>
              <a:r>
                <a:rPr lang="it-IT" sz="24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Resine termoindurenti</a:t>
              </a:r>
            </a:p>
          </p:txBody>
        </p:sp>
      </p:grpSp>
      <p:sp>
        <p:nvSpPr>
          <p:cNvPr id="14" name="Rectangle 13"/>
          <p:cNvSpPr/>
          <p:nvPr/>
        </p:nvSpPr>
        <p:spPr>
          <a:xfrm>
            <a:off x="-13648" y="83799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POLIMERI</a:t>
            </a:r>
            <a:endParaRPr lang="it-IT" sz="32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5" name="Down Arrow 14"/>
          <p:cNvSpPr/>
          <p:nvPr/>
        </p:nvSpPr>
        <p:spPr>
          <a:xfrm>
            <a:off x="6375717" y="4053871"/>
            <a:ext cx="450376" cy="456122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595313" y="65597"/>
            <a:ext cx="7953375" cy="64928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Laboratorio Progettazione Tecnologica Architettura </a:t>
            </a: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2024-25</a:t>
            </a:r>
            <a:endParaRPr lang="it-IT" sz="2000" b="1" dirty="0" smtClean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21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3"/>
          <p:cNvGrpSpPr>
            <a:grpSpLocks/>
          </p:cNvGrpSpPr>
          <p:nvPr/>
        </p:nvGrpSpPr>
        <p:grpSpPr bwMode="auto">
          <a:xfrm>
            <a:off x="4949825" y="3486150"/>
            <a:ext cx="4194175" cy="2001838"/>
            <a:chOff x="4751722" y="3443492"/>
            <a:chExt cx="4212766" cy="2246769"/>
          </a:xfrm>
        </p:grpSpPr>
        <p:sp>
          <p:nvSpPr>
            <p:cNvPr id="4111" name="CasellaDiTesto 14"/>
            <p:cNvSpPr txBox="1">
              <a:spLocks noChangeArrowheads="1"/>
            </p:cNvSpPr>
            <p:nvPr/>
          </p:nvSpPr>
          <p:spPr bwMode="auto">
            <a:xfrm>
              <a:off x="4751722" y="3443492"/>
              <a:ext cx="1151256" cy="2246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it-IT" altLang="it-IT" sz="2000" dirty="0" smtClean="0">
                  <a:solidFill>
                    <a:srgbClr val="002060"/>
                  </a:solidFill>
                  <a:latin typeface="+mn-lt"/>
                  <a:ea typeface="Consolas" panose="020B0609020204030204" pitchFamily="49" charset="0"/>
                </a:rPr>
                <a:t>rame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it-IT" altLang="it-IT" sz="2000" dirty="0" smtClean="0">
                  <a:solidFill>
                    <a:srgbClr val="002060"/>
                  </a:solidFill>
                  <a:latin typeface="+mn-lt"/>
                  <a:ea typeface="Consolas" panose="020B0609020204030204" pitchFamily="49" charset="0"/>
                </a:rPr>
                <a:t>piombo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it-IT" altLang="it-IT" sz="2000" dirty="0" smtClean="0">
                  <a:solidFill>
                    <a:srgbClr val="002060"/>
                  </a:solidFill>
                  <a:latin typeface="+mn-lt"/>
                  <a:ea typeface="Consolas" panose="020B0609020204030204" pitchFamily="49" charset="0"/>
                </a:rPr>
                <a:t>nichel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it-IT" altLang="it-IT" sz="2000" dirty="0" smtClean="0">
                  <a:solidFill>
                    <a:srgbClr val="002060"/>
                  </a:solidFill>
                  <a:latin typeface="+mn-lt"/>
                  <a:ea typeface="Consolas" panose="020B0609020204030204" pitchFamily="49" charset="0"/>
                </a:rPr>
                <a:t>stagno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it-IT" altLang="it-IT" sz="2000" dirty="0" smtClean="0">
                  <a:solidFill>
                    <a:srgbClr val="002060"/>
                  </a:solidFill>
                  <a:latin typeface="+mn-lt"/>
                  <a:ea typeface="Consolas" panose="020B0609020204030204" pitchFamily="49" charset="0"/>
                </a:rPr>
                <a:t>cromo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it-IT" altLang="it-IT" sz="2000" dirty="0" smtClean="0">
                  <a:solidFill>
                    <a:srgbClr val="002060"/>
                  </a:solidFill>
                  <a:latin typeface="+mn-lt"/>
                  <a:ea typeface="Consolas" panose="020B0609020204030204" pitchFamily="49" charset="0"/>
                </a:rPr>
                <a:t>zinco</a:t>
              </a:r>
            </a:p>
          </p:txBody>
        </p:sp>
        <p:sp>
          <p:nvSpPr>
            <p:cNvPr id="4112" name="CasellaDiTesto 15"/>
            <p:cNvSpPr txBox="1">
              <a:spLocks noChangeArrowheads="1"/>
            </p:cNvSpPr>
            <p:nvPr/>
          </p:nvSpPr>
          <p:spPr bwMode="auto">
            <a:xfrm>
              <a:off x="6003434" y="3447055"/>
              <a:ext cx="1524377" cy="1140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it-IT" altLang="it-IT" sz="2000" smtClean="0">
                  <a:solidFill>
                    <a:srgbClr val="002060"/>
                  </a:solidFill>
                  <a:latin typeface="+mn-lt"/>
                  <a:ea typeface="Consolas" panose="020B0609020204030204" pitchFamily="49" charset="0"/>
                </a:rPr>
                <a:t>alluminio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it-IT" altLang="it-IT" sz="2000" smtClean="0">
                  <a:solidFill>
                    <a:srgbClr val="002060"/>
                  </a:solidFill>
                  <a:latin typeface="+mn-lt"/>
                  <a:ea typeface="Consolas" panose="020B0609020204030204" pitchFamily="49" charset="0"/>
                </a:rPr>
                <a:t>titanio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it-IT" altLang="it-IT" sz="200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endParaRPr>
            </a:p>
          </p:txBody>
        </p:sp>
        <p:sp>
          <p:nvSpPr>
            <p:cNvPr id="4113" name="CasellaDiTesto 16"/>
            <p:cNvSpPr txBox="1">
              <a:spLocks noChangeArrowheads="1"/>
            </p:cNvSpPr>
            <p:nvPr/>
          </p:nvSpPr>
          <p:spPr bwMode="auto">
            <a:xfrm>
              <a:off x="7527811" y="3447055"/>
              <a:ext cx="1436677" cy="794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it-IT" altLang="it-IT" sz="2000" smtClean="0">
                  <a:solidFill>
                    <a:srgbClr val="002060"/>
                  </a:solidFill>
                  <a:latin typeface="+mn-lt"/>
                  <a:ea typeface="Consolas" panose="020B0609020204030204" pitchFamily="49" charset="0"/>
                </a:rPr>
                <a:t>magnesio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it-IT" altLang="it-IT" sz="200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endParaRPr>
            </a:p>
          </p:txBody>
        </p:sp>
      </p:grpSp>
      <p:sp>
        <p:nvSpPr>
          <p:cNvPr id="4099" name="TextBox 1"/>
          <p:cNvSpPr txBox="1">
            <a:spLocks noChangeArrowheads="1"/>
          </p:cNvSpPr>
          <p:nvPr/>
        </p:nvSpPr>
        <p:spPr bwMode="auto">
          <a:xfrm>
            <a:off x="1655763" y="819150"/>
            <a:ext cx="58324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b="1" dirty="0" smtClean="0">
                <a:solidFill>
                  <a:srgbClr val="C00000"/>
                </a:solidFill>
                <a:latin typeface="+mn-lt"/>
                <a:ea typeface="Consolas" panose="020B0609020204030204" pitchFamily="49" charset="0"/>
              </a:rPr>
              <a:t>MATERIALI METALLICI</a:t>
            </a:r>
          </a:p>
        </p:txBody>
      </p:sp>
      <p:sp>
        <p:nvSpPr>
          <p:cNvPr id="4100" name="TextBox 13"/>
          <p:cNvSpPr txBox="1">
            <a:spLocks noChangeArrowheads="1"/>
          </p:cNvSpPr>
          <p:nvPr/>
        </p:nvSpPr>
        <p:spPr bwMode="auto">
          <a:xfrm>
            <a:off x="4992688" y="2130426"/>
            <a:ext cx="39243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b="1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NON FERROSI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859338" y="3043238"/>
            <a:ext cx="4249737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defPPr>
              <a:defRPr lang="it-IT"/>
            </a:defPPr>
            <a:lvl1pPr>
              <a:defRPr sz="2000">
                <a:solidFill>
                  <a:srgbClr val="000000"/>
                </a:solidFill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defRPr>
            </a:lvl1pPr>
          </a:lstStyle>
          <a:p>
            <a:pPr eaLnBrk="1" hangingPunct="1">
              <a:defRPr/>
            </a:pPr>
            <a:r>
              <a:rPr lang="it-IT" altLang="it-IT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pesanti          </a:t>
            </a:r>
            <a:r>
              <a:rPr lang="it-IT" altLang="it-IT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leggeri </a:t>
            </a:r>
            <a:r>
              <a:rPr lang="it-IT" altLang="it-IT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            ultra leggeri</a:t>
            </a:r>
            <a:endParaRPr lang="it-IT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639168" y="1535013"/>
            <a:ext cx="288032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600" dirty="0" smtClean="0">
              <a:latin typeface="+mn-lt"/>
            </a:endParaRPr>
          </a:p>
          <a:p>
            <a:pPr marL="342900" lvl="1" indent="-34290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2000" dirty="0">
                <a:solidFill>
                  <a:srgbClr val="002060"/>
                </a:solidFill>
                <a:latin typeface="+mn-lt"/>
              </a:rPr>
              <a:t>leggerezza </a:t>
            </a:r>
          </a:p>
          <a:p>
            <a:pPr marL="342900" lvl="1" indent="-34290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it-IT" sz="2000" dirty="0">
              <a:solidFill>
                <a:srgbClr val="002060"/>
              </a:solidFill>
              <a:latin typeface="+mn-lt"/>
            </a:endParaRPr>
          </a:p>
          <a:p>
            <a:pPr marL="342900" lvl="1" indent="-34290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2000" dirty="0">
                <a:solidFill>
                  <a:srgbClr val="002060"/>
                </a:solidFill>
                <a:latin typeface="+mn-lt"/>
              </a:rPr>
              <a:t>resistenza all’ossidazione </a:t>
            </a:r>
          </a:p>
          <a:p>
            <a:pPr marL="342900" lvl="1" indent="-34290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it-IT" sz="2000" dirty="0">
              <a:solidFill>
                <a:srgbClr val="002060"/>
              </a:solidFill>
              <a:latin typeface="+mn-lt"/>
            </a:endParaRPr>
          </a:p>
          <a:p>
            <a:pPr marL="342900" lvl="1" indent="-34290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2000" dirty="0">
                <a:solidFill>
                  <a:srgbClr val="002060"/>
                </a:solidFill>
                <a:latin typeface="+mn-lt"/>
              </a:rPr>
              <a:t>alta conducibilità </a:t>
            </a:r>
          </a:p>
          <a:p>
            <a:pPr marL="342900" lvl="1" indent="-34290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it-IT" sz="2000" dirty="0">
              <a:solidFill>
                <a:srgbClr val="002060"/>
              </a:solidFill>
              <a:latin typeface="+mn-lt"/>
            </a:endParaRPr>
          </a:p>
          <a:p>
            <a:pPr marL="342900" lvl="1" indent="-34290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2000" dirty="0">
                <a:solidFill>
                  <a:srgbClr val="002060"/>
                </a:solidFill>
                <a:latin typeface="+mn-lt"/>
              </a:rPr>
              <a:t>termica ed elettrica</a:t>
            </a:r>
          </a:p>
          <a:p>
            <a:pPr marL="342900" lvl="1" indent="-34290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2000" dirty="0">
                <a:solidFill>
                  <a:srgbClr val="002060"/>
                </a:solidFill>
                <a:latin typeface="+mn-lt"/>
              </a:rPr>
              <a:t>durezza</a:t>
            </a:r>
          </a:p>
          <a:p>
            <a:pPr marL="342900" lvl="1" indent="-34290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it-IT" sz="2000" dirty="0">
              <a:solidFill>
                <a:srgbClr val="002060"/>
              </a:solidFill>
              <a:latin typeface="+mn-lt"/>
            </a:endParaRPr>
          </a:p>
          <a:p>
            <a:pPr marL="342900" lvl="1" indent="-34290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2000" dirty="0">
                <a:solidFill>
                  <a:srgbClr val="002060"/>
                </a:solidFill>
                <a:latin typeface="+mn-lt"/>
              </a:rPr>
              <a:t>alto punto di fusione</a:t>
            </a:r>
          </a:p>
          <a:p>
            <a:pPr marL="342900" lvl="1" indent="-34290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it-IT" sz="2000" dirty="0">
              <a:solidFill>
                <a:srgbClr val="002060"/>
              </a:solidFill>
              <a:latin typeface="+mn-lt"/>
            </a:endParaRPr>
          </a:p>
          <a:p>
            <a:pPr marL="342900" lvl="1" indent="-34290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2000" dirty="0">
                <a:solidFill>
                  <a:srgbClr val="002060"/>
                </a:solidFill>
                <a:latin typeface="+mn-lt"/>
              </a:rPr>
              <a:t>spiccata malleabilità</a:t>
            </a:r>
          </a:p>
          <a:p>
            <a:endParaRPr lang="it-IT" sz="1600" dirty="0">
              <a:latin typeface="+mn-lt"/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595313" y="65597"/>
            <a:ext cx="7953375" cy="64928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Laboratorio Progettazione Tecnologica Architettura </a:t>
            </a: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2024-25</a:t>
            </a:r>
            <a:endParaRPr lang="it-IT" sz="2000" b="1" dirty="0" smtClean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91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13648" y="141793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Classificazione delle plastiche</a:t>
            </a:r>
            <a:endParaRPr lang="it-IT" sz="28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13648" y="83799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POLIMERI</a:t>
            </a:r>
            <a:endParaRPr lang="it-IT" sz="32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9" name="Immagine 5" descr="tabella riciclaggio.gi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326"/>
          <a:stretch/>
        </p:blipFill>
        <p:spPr>
          <a:xfrm>
            <a:off x="0" y="2002709"/>
            <a:ext cx="3059723" cy="4855291"/>
          </a:xfrm>
          <a:prstGeom prst="rect">
            <a:avLst/>
          </a:prstGeom>
        </p:spPr>
      </p:pic>
      <p:sp>
        <p:nvSpPr>
          <p:cNvPr id="13" name="Segnaposto contenuto 2"/>
          <p:cNvSpPr>
            <a:spLocks noGrp="1"/>
          </p:cNvSpPr>
          <p:nvPr>
            <p:ph idx="1"/>
          </p:nvPr>
        </p:nvSpPr>
        <p:spPr>
          <a:xfrm>
            <a:off x="3059723" y="2332037"/>
            <a:ext cx="5991367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it-IT" b="1" dirty="0" smtClean="0">
                <a:solidFill>
                  <a:srgbClr val="002060"/>
                </a:solidFill>
                <a:cs typeface="Arial" panose="020B0604020202020204" pitchFamily="34" charset="0"/>
              </a:rPr>
              <a:t>Sistema SPI </a:t>
            </a:r>
          </a:p>
          <a:p>
            <a:pPr algn="ctr">
              <a:buNone/>
            </a:pPr>
            <a:r>
              <a:rPr lang="it-IT" sz="2800" dirty="0" smtClean="0">
                <a:solidFill>
                  <a:srgbClr val="002060"/>
                </a:solidFill>
                <a:cs typeface="Arial" panose="020B0604020202020204" pitchFamily="34" charset="0"/>
              </a:rPr>
              <a:t>(</a:t>
            </a:r>
            <a:r>
              <a:rPr lang="it-IT" sz="2800" i="1" dirty="0" smtClean="0">
                <a:solidFill>
                  <a:srgbClr val="002060"/>
                </a:solidFill>
                <a:cs typeface="Arial" panose="020B0604020202020204" pitchFamily="34" charset="0"/>
              </a:rPr>
              <a:t>Society of the </a:t>
            </a:r>
            <a:r>
              <a:rPr lang="it-IT" sz="2800" i="1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Plastics</a:t>
            </a:r>
            <a:r>
              <a:rPr lang="it-IT" sz="2800" i="1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it-IT" sz="2800" i="1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Industry</a:t>
            </a:r>
            <a:r>
              <a:rPr lang="it-IT" sz="2800" dirty="0" smtClean="0">
                <a:solidFill>
                  <a:srgbClr val="002060"/>
                </a:solidFill>
                <a:cs typeface="Arial" panose="020B0604020202020204" pitchFamily="34" charset="0"/>
              </a:rPr>
              <a:t>)</a:t>
            </a:r>
          </a:p>
          <a:p>
            <a:pPr algn="ctr">
              <a:buNone/>
            </a:pPr>
            <a:endParaRPr lang="it-IT" sz="28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ctr">
              <a:buNone/>
            </a:pPr>
            <a:r>
              <a:rPr lang="it-IT" sz="2800" dirty="0" smtClean="0">
                <a:solidFill>
                  <a:srgbClr val="002060"/>
                </a:solidFill>
                <a:cs typeface="Arial" panose="020B0604020202020204" pitchFamily="34" charset="0"/>
              </a:rPr>
              <a:t>triangolo </a:t>
            </a:r>
            <a:r>
              <a:rPr lang="it-IT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(simbolo del riciclo) </a:t>
            </a:r>
          </a:p>
          <a:p>
            <a:pPr algn="ctr">
              <a:buNone/>
            </a:pPr>
            <a:r>
              <a:rPr lang="it-IT" sz="2800" dirty="0" smtClean="0">
                <a:solidFill>
                  <a:srgbClr val="002060"/>
                </a:solidFill>
                <a:cs typeface="Arial" panose="020B0604020202020204" pitchFamily="34" charset="0"/>
              </a:rPr>
              <a:t>numero </a:t>
            </a:r>
            <a:r>
              <a:rPr lang="it-IT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(tipo di plastica)</a:t>
            </a:r>
            <a:endParaRPr lang="it-IT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595313" y="65597"/>
            <a:ext cx="7953375" cy="64928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Laboratorio Progettazione Tecnologica Architettura </a:t>
            </a: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2024-25</a:t>
            </a:r>
            <a:endParaRPr lang="it-IT" sz="2000" b="1" dirty="0" smtClean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77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393229" y="1282963"/>
            <a:ext cx="815545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  <a:cs typeface="Arial" panose="020B0604020202020204" pitchFamily="34" charset="0"/>
              </a:rPr>
              <a:t>PET</a:t>
            </a:r>
          </a:p>
          <a:p>
            <a:pPr algn="just"/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Noto anche come </a:t>
            </a: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PETE, polietilene 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tereftalato o polietilentereftalato, rientra nella famiglia dei </a:t>
            </a:r>
            <a:r>
              <a:rPr lang="it-IT" sz="2000" b="1" dirty="0">
                <a:solidFill>
                  <a:srgbClr val="002060"/>
                </a:solidFill>
                <a:cs typeface="Arial" panose="020B0604020202020204" pitchFamily="34" charset="0"/>
              </a:rPr>
              <a:t>poliesteri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; si tratta </a:t>
            </a: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di 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una resina termoplastica che presenta caratteristiche di trasparenza e </a:t>
            </a: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resistenza,  è un'ottima 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barriera per i gas.</a:t>
            </a:r>
            <a:b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</a:b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Viene utilizzato </a:t>
            </a: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per 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la </a:t>
            </a: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realizzazione di 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tubi, bottiglie, vaschette, etichette e imballaggi</a:t>
            </a: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</a:p>
          <a:p>
            <a:pPr algn="just"/>
            <a:endParaRPr lang="it-IT" sz="20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r>
              <a:rPr lang="it-IT" sz="2000" b="1" dirty="0">
                <a:solidFill>
                  <a:srgbClr val="C00000"/>
                </a:solidFill>
                <a:cs typeface="Arial" panose="020B0604020202020204" pitchFamily="34" charset="0"/>
              </a:rPr>
              <a:t>PE-HD</a:t>
            </a:r>
          </a:p>
          <a:p>
            <a:pPr algn="just"/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Noto come 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polietilene ad alta </a:t>
            </a: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densità, 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è costituito da delle catene lineari che garantiscono resistenza e rigidità. Si tratta di una materia </a:t>
            </a: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adatta 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per realizzare tappi, barattoli, flaconi per detersivi, contenitori rigidi per alimenti e giocattoli</a:t>
            </a: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</a:p>
          <a:p>
            <a:pPr algn="just"/>
            <a:endParaRPr lang="it-IT" sz="20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r>
              <a:rPr lang="it-IT" sz="2000" b="1" dirty="0">
                <a:solidFill>
                  <a:srgbClr val="C00000"/>
                </a:solidFill>
                <a:cs typeface="Arial" panose="020B0604020202020204" pitchFamily="34" charset="0"/>
              </a:rPr>
              <a:t>PVC</a:t>
            </a:r>
          </a:p>
          <a:p>
            <a:pPr algn="just"/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Altrimenti detto cloruro di polivinile o polivinilcloruro, viene ricavato dalla polimerizzazione del cloruro di vinile. Si tratta di una termoplastica </a:t>
            </a: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utilizzata 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nella produzione di pavimenti, serramenti, grondaie e pellicole per imballaggi</a:t>
            </a: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  <a:endParaRPr lang="it-IT" sz="20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2" name="Rectangle 13"/>
          <p:cNvSpPr/>
          <p:nvPr/>
        </p:nvSpPr>
        <p:spPr>
          <a:xfrm>
            <a:off x="-13648" y="83799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POLIMERI</a:t>
            </a:r>
            <a:endParaRPr lang="it-IT" sz="24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595313" y="65597"/>
            <a:ext cx="7953375" cy="64928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Laboratorio Progettazione Tecnologica Architettura </a:t>
            </a: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2024-25</a:t>
            </a:r>
            <a:endParaRPr lang="it-IT" sz="2000" b="1" dirty="0" smtClean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07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/>
        </p:nvSpPr>
        <p:spPr>
          <a:xfrm>
            <a:off x="-13648" y="68465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POLIMERI</a:t>
            </a:r>
            <a:endParaRPr lang="it-IT" sz="28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500448" y="1128343"/>
            <a:ext cx="790214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  <a:cs typeface="Arial" panose="020B0604020202020204" pitchFamily="34" charset="0"/>
              </a:rPr>
              <a:t>LDPE</a:t>
            </a:r>
          </a:p>
          <a:p>
            <a:pPr algn="just"/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E’ una 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termoplastica basata sul </a:t>
            </a:r>
            <a:r>
              <a:rPr lang="it-IT" sz="2000" b="1" dirty="0">
                <a:solidFill>
                  <a:srgbClr val="002060"/>
                </a:solidFill>
                <a:cs typeface="Arial" panose="020B0604020202020204" pitchFamily="34" charset="0"/>
              </a:rPr>
              <a:t>polietilene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 (PE), </a:t>
            </a: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ma a 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bassa densità, più leggero e flessibile rispetto al </a:t>
            </a: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PE-HD. Viene 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impiegato ampiamente per la </a:t>
            </a: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realizzazione di 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sacchetti di plastica e pellicole per gli imballaggi</a:t>
            </a: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</a:p>
          <a:p>
            <a:pPr algn="just"/>
            <a:endParaRPr lang="it-IT" sz="2000" dirty="0">
              <a:solidFill>
                <a:srgbClr val="1A1A1A"/>
              </a:solidFill>
              <a:cs typeface="Arial" panose="020B0604020202020204" pitchFamily="34" charset="0"/>
            </a:endParaRPr>
          </a:p>
          <a:p>
            <a:r>
              <a:rPr lang="it-IT" sz="2000" b="1" dirty="0">
                <a:solidFill>
                  <a:srgbClr val="C00000"/>
                </a:solidFill>
                <a:cs typeface="Arial" panose="020B0604020202020204" pitchFamily="34" charset="0"/>
              </a:rPr>
              <a:t>PP</a:t>
            </a:r>
          </a:p>
          <a:p>
            <a:pPr algn="just"/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Noto anche come </a:t>
            </a:r>
            <a:r>
              <a:rPr lang="it-IT" sz="2000" b="1" dirty="0">
                <a:solidFill>
                  <a:srgbClr val="002060"/>
                </a:solidFill>
                <a:cs typeface="Arial" panose="020B0604020202020204" pitchFamily="34" charset="0"/>
              </a:rPr>
              <a:t>polipropilene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, è una termoplastica particolarmente duttile che può essere utilizzata sia per la realizzazione di oggetti rigidi che flessibili</a:t>
            </a: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. Si realizzano prevalentemente giocattoli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, diversi articoli casalinghi, pellicole per l'imballaggio, barattoli e flaconi</a:t>
            </a: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</a:p>
          <a:p>
            <a:pPr algn="just"/>
            <a:endParaRPr lang="it-IT" sz="2000" dirty="0">
              <a:solidFill>
                <a:srgbClr val="1A1A1A"/>
              </a:solidFill>
              <a:cs typeface="Arial" panose="020B0604020202020204" pitchFamily="34" charset="0"/>
            </a:endParaRPr>
          </a:p>
          <a:p>
            <a:r>
              <a:rPr lang="it-IT" sz="2000" b="1" dirty="0">
                <a:solidFill>
                  <a:srgbClr val="C00000"/>
                </a:solidFill>
                <a:cs typeface="Arial" panose="020B0604020202020204" pitchFamily="34" charset="0"/>
              </a:rPr>
              <a:t>PS</a:t>
            </a:r>
          </a:p>
          <a:p>
            <a:pPr algn="just"/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Noto come </a:t>
            </a:r>
            <a:r>
              <a:rPr lang="it-IT" sz="20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polistirolo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, conosciuto anche come polistirene in quanto polimero dello stirene. Ne esiste anche la variante </a:t>
            </a:r>
            <a:r>
              <a:rPr lang="it-IT" sz="2000" b="1" dirty="0">
                <a:solidFill>
                  <a:srgbClr val="002060"/>
                </a:solidFill>
                <a:cs typeface="Arial" panose="020B0604020202020204" pitchFamily="34" charset="0"/>
              </a:rPr>
              <a:t>EPS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, o </a:t>
            </a:r>
            <a:r>
              <a:rPr lang="it-IT" sz="2000" dirty="0" err="1">
                <a:solidFill>
                  <a:srgbClr val="002060"/>
                </a:solidFill>
                <a:cs typeface="Arial" panose="020B0604020202020204" pitchFamily="34" charset="0"/>
              </a:rPr>
              <a:t>polistitolo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 espanso, ottenuta tramite una trattamento a base di acqua e pentano.</a:t>
            </a:r>
            <a:b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</a:b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Diffuso 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per la realizzazione di imballaggi, nella sua versione espansa rappresenta un ottimo materiale per la protezione dagli urti e l'isolamento sonoro.</a:t>
            </a:r>
            <a:endParaRPr lang="it-IT" sz="2000" b="0" i="0" dirty="0">
              <a:solidFill>
                <a:srgbClr val="002060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595313" y="65597"/>
            <a:ext cx="7953375" cy="64928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Laboratorio Progettazione Tecnologica Architettura </a:t>
            </a: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2024-25</a:t>
            </a:r>
            <a:endParaRPr lang="it-IT" sz="2000" b="1" dirty="0" smtClean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88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804368"/>
            <a:ext cx="8229600" cy="523220"/>
          </a:xfrm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002060"/>
                </a:solidFill>
                <a:latin typeface="+mn-lt"/>
                <a:ea typeface="+mn-ea"/>
                <a:cs typeface="Arial" panose="020B0604020202020204" pitchFamily="34" charset="0"/>
              </a:rPr>
              <a:t>PRINCIPALI </a:t>
            </a:r>
            <a:r>
              <a:rPr lang="it-IT" sz="2800" b="1" dirty="0" smtClean="0">
                <a:solidFill>
                  <a:srgbClr val="002060"/>
                </a:solidFill>
                <a:latin typeface="+mn-lt"/>
                <a:ea typeface="+mn-ea"/>
                <a:cs typeface="Arial" panose="020B0604020202020204" pitchFamily="34" charset="0"/>
              </a:rPr>
              <a:t>ELEMENTI REALIZZABILI</a:t>
            </a:r>
            <a:endParaRPr lang="it-IT" sz="2800" b="1" dirty="0">
              <a:solidFill>
                <a:srgbClr val="002060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20745" y="1570744"/>
            <a:ext cx="5045584" cy="5139091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it-IT" sz="2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TERMOPLASTICI</a:t>
            </a:r>
            <a:endParaRPr lang="it-IT" sz="2400" b="1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buNone/>
            </a:pPr>
            <a:endParaRPr lang="it-IT" sz="1200" dirty="0" smtClean="0">
              <a:solidFill>
                <a:srgbClr val="0000CC"/>
              </a:solidFill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it-IT" sz="2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TELI – LASTRE - PANNELLI - TUBI</a:t>
            </a:r>
          </a:p>
          <a:p>
            <a:pPr marL="0" indent="0">
              <a:buNone/>
            </a:pPr>
            <a:r>
              <a:rPr lang="it-IT" sz="2000" dirty="0" err="1">
                <a:solidFill>
                  <a:srgbClr val="0070C0"/>
                </a:solidFill>
                <a:cs typeface="Arial" panose="020B0604020202020204" pitchFamily="34" charset="0"/>
              </a:rPr>
              <a:t>Fluoropolimeri</a:t>
            </a:r>
            <a:r>
              <a:rPr lang="it-IT" sz="2000" dirty="0">
                <a:solidFill>
                  <a:srgbClr val="0070C0"/>
                </a:solidFill>
                <a:cs typeface="Arial" panose="020B0604020202020204" pitchFamily="34" charset="0"/>
              </a:rPr>
              <a:t> (PTFE/ETFE)</a:t>
            </a:r>
          </a:p>
          <a:p>
            <a:pPr marL="0" indent="0">
              <a:buNone/>
            </a:pP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Poliammide (PA)</a:t>
            </a:r>
          </a:p>
          <a:p>
            <a:pPr marL="0" indent="0">
              <a:buNone/>
            </a:pP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Polipropilene (PP)</a:t>
            </a:r>
          </a:p>
          <a:p>
            <a:pPr marL="0" indent="0">
              <a:buNone/>
            </a:pPr>
            <a:r>
              <a:rPr lang="it-IT" sz="2000" dirty="0" smtClean="0">
                <a:solidFill>
                  <a:srgbClr val="0070C0"/>
                </a:solidFill>
                <a:cs typeface="Arial" panose="020B0604020202020204" pitchFamily="34" charset="0"/>
              </a:rPr>
              <a:t>Polietilene (PE)</a:t>
            </a:r>
          </a:p>
          <a:p>
            <a:pPr marL="0" indent="0">
              <a:buNone/>
            </a:pP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Polietilene tereftalato (PET)</a:t>
            </a:r>
          </a:p>
          <a:p>
            <a:pPr marL="0" indent="0">
              <a:buNone/>
            </a:pPr>
            <a:r>
              <a:rPr lang="it-IT" sz="2000" dirty="0" err="1">
                <a:solidFill>
                  <a:srgbClr val="0070C0"/>
                </a:solidFill>
                <a:cs typeface="Arial" panose="020B0604020202020204" pitchFamily="34" charset="0"/>
              </a:rPr>
              <a:t>Polimetilmtacrilato</a:t>
            </a:r>
            <a:r>
              <a:rPr lang="it-IT" sz="2000" dirty="0">
                <a:solidFill>
                  <a:srgbClr val="0070C0"/>
                </a:solidFill>
                <a:cs typeface="Arial" panose="020B0604020202020204" pitchFamily="34" charset="0"/>
              </a:rPr>
              <a:t> (PMMA) </a:t>
            </a:r>
            <a:r>
              <a:rPr lang="it-IT" sz="2000" dirty="0" smtClean="0">
                <a:solidFill>
                  <a:srgbClr val="0070C0"/>
                </a:solidFill>
                <a:cs typeface="Arial" panose="020B0604020202020204" pitchFamily="34" charset="0"/>
              </a:rPr>
              <a:t>Polistirene </a:t>
            </a:r>
            <a:r>
              <a:rPr lang="it-IT" sz="2000" dirty="0">
                <a:solidFill>
                  <a:srgbClr val="0070C0"/>
                </a:solidFill>
                <a:cs typeface="Arial" panose="020B0604020202020204" pitchFamily="34" charset="0"/>
              </a:rPr>
              <a:t>(PS</a:t>
            </a:r>
            <a:r>
              <a:rPr lang="it-IT" sz="2000" dirty="0" smtClean="0">
                <a:solidFill>
                  <a:srgbClr val="0070C0"/>
                </a:solidFill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Poliuretano (TPU)</a:t>
            </a:r>
            <a:endParaRPr lang="it-IT" sz="20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it-IT" sz="2000" dirty="0" smtClean="0">
                <a:solidFill>
                  <a:srgbClr val="0070C0"/>
                </a:solidFill>
                <a:cs typeface="Arial" panose="020B0604020202020204" pitchFamily="34" charset="0"/>
              </a:rPr>
              <a:t>Poliestere (PET)</a:t>
            </a:r>
          </a:p>
          <a:p>
            <a:pPr marL="0" indent="0">
              <a:buNone/>
            </a:pP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Polivinilcloruro 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(PVC)</a:t>
            </a:r>
          </a:p>
          <a:p>
            <a:pPr marL="0" indent="0">
              <a:buNone/>
            </a:pPr>
            <a:endParaRPr lang="it-IT" sz="2400" dirty="0" smtClean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5152029" y="1570744"/>
            <a:ext cx="3964676" cy="58412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spcBef>
                <a:spcPct val="20000"/>
              </a:spcBef>
              <a:buFont typeface="Arial"/>
              <a:buNone/>
              <a:defRPr sz="2000">
                <a:solidFill>
                  <a:srgbClr val="0000CC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742950" indent="-285750">
              <a:spcBef>
                <a:spcPct val="20000"/>
              </a:spcBef>
              <a:buFont typeface="Arial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>
              <a:spcBef>
                <a:spcPts val="0"/>
              </a:spcBef>
            </a:pPr>
            <a:r>
              <a:rPr lang="it-IT" sz="2800" b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TERMOINDURENTI</a:t>
            </a:r>
          </a:p>
          <a:p>
            <a:pPr marL="0" indent="0">
              <a:spcBef>
                <a:spcPts val="0"/>
              </a:spcBef>
            </a:pPr>
            <a:endParaRPr lang="it-IT" sz="1200" b="1" dirty="0" smtClean="0">
              <a:latin typeface="+mn-lt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</a:pPr>
            <a:r>
              <a:rPr lang="it-IT" sz="2400" b="1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SIGILLANTI</a:t>
            </a:r>
            <a:r>
              <a:rPr lang="it-IT" sz="2400" b="1" dirty="0" smtClean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  -  COLLE</a:t>
            </a:r>
            <a:endParaRPr lang="it-IT" sz="2400" b="1" dirty="0">
              <a:solidFill>
                <a:srgbClr val="C00000"/>
              </a:solidFill>
              <a:latin typeface="+mn-lt"/>
              <a:cs typeface="Arial" panose="020B0604020202020204" pitchFamily="34" charset="0"/>
            </a:endParaRPr>
          </a:p>
          <a:p>
            <a:r>
              <a:rPr lang="it-IT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Resine epossidiche (EP)</a:t>
            </a:r>
          </a:p>
          <a:p>
            <a:r>
              <a:rPr lang="it-IT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Resine fenoliche </a:t>
            </a:r>
          </a:p>
          <a:p>
            <a:r>
              <a:rPr lang="it-IT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Resine </a:t>
            </a:r>
            <a:r>
              <a:rPr lang="it-IT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melamminiche</a:t>
            </a:r>
          </a:p>
          <a:p>
            <a:r>
              <a:rPr lang="it-IT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Resine poliesteri insature</a:t>
            </a:r>
          </a:p>
          <a:p>
            <a:endParaRPr lang="it-IT" sz="2400" dirty="0">
              <a:latin typeface="+mn-lt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</a:pPr>
            <a:r>
              <a:rPr lang="it-IT" sz="2800" b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ELASTOMERI</a:t>
            </a:r>
            <a:endParaRPr lang="it-IT" sz="2800" b="1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</a:pPr>
            <a:endParaRPr lang="it-IT" sz="1400" b="1" dirty="0">
              <a:latin typeface="+mn-lt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</a:pPr>
            <a:r>
              <a:rPr lang="it-IT" sz="2400" b="1" dirty="0" smtClean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GUARNIZIONI - SIGILLANTI  </a:t>
            </a:r>
            <a:endParaRPr lang="it-IT" sz="2400" b="1" dirty="0">
              <a:solidFill>
                <a:srgbClr val="C00000"/>
              </a:solidFill>
              <a:latin typeface="+mn-lt"/>
              <a:cs typeface="Arial" panose="020B0604020202020204" pitchFamily="34" charset="0"/>
            </a:endParaRPr>
          </a:p>
          <a:p>
            <a:r>
              <a:rPr lang="it-IT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Caucciù/stirolo/</a:t>
            </a:r>
            <a:r>
              <a:rPr lang="it-IT" dirty="0" err="1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butadien</a:t>
            </a:r>
            <a:endParaRPr lang="it-IT" dirty="0" smtClean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  <a:p>
            <a:r>
              <a:rPr lang="it-IT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(SBR</a:t>
            </a:r>
            <a:r>
              <a:rPr lang="it-IT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)</a:t>
            </a:r>
          </a:p>
          <a:p>
            <a:r>
              <a:rPr lang="it-IT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Siliconi (SI)</a:t>
            </a: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595313" y="65597"/>
            <a:ext cx="7953375" cy="64928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Laboratorio Progettazione Tecnologica Architettura </a:t>
            </a: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2024-25</a:t>
            </a:r>
            <a:endParaRPr lang="it-IT" sz="2000" b="1" dirty="0" smtClean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34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38175"/>
            <a:ext cx="9144000" cy="6219825"/>
          </a:xfrm>
          <a:prstGeom prst="rect">
            <a:avLst/>
          </a:prstGeom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595313" y="65597"/>
            <a:ext cx="7953375" cy="64928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Laboratorio Progettazione Tecnologica Architettura </a:t>
            </a: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2024-25</a:t>
            </a:r>
            <a:endParaRPr lang="it-IT" sz="2000" b="1" dirty="0" smtClean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4277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2"/>
          <p:cNvSpPr txBox="1">
            <a:spLocks/>
          </p:cNvSpPr>
          <p:nvPr/>
        </p:nvSpPr>
        <p:spPr>
          <a:xfrm>
            <a:off x="283074" y="513432"/>
            <a:ext cx="8401539" cy="55553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>
              <a:spcBef>
                <a:spcPct val="20000"/>
              </a:spcBef>
              <a:buFont typeface="Arial"/>
              <a:buNone/>
              <a:defRPr sz="2000">
                <a:solidFill>
                  <a:srgbClr val="0000CC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742950" indent="-285750">
              <a:spcBef>
                <a:spcPct val="20000"/>
              </a:spcBef>
              <a:buFont typeface="Arial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>
              <a:spcBef>
                <a:spcPts val="0"/>
              </a:spcBef>
            </a:pPr>
            <a:endParaRPr lang="it-IT" sz="900" b="1" dirty="0" smtClean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</a:pPr>
            <a:r>
              <a:rPr lang="it-IT" sz="24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SOSTANZE COMPOSITE CON FIBRE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</a:pPr>
            <a:r>
              <a:rPr lang="it-IT" sz="18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L’ aggiunta di fibre consente un miglioramento delle proprietà meccaniche delle plastiche. I sistemi compositi comprendono una base di resine indurenti o termoplastiche e un materiale fibroso responsabile dell’elevata solidità e resistenza agli sbalzi termici. </a:t>
            </a:r>
            <a:endParaRPr lang="it-IT" sz="1800" dirty="0" smtClean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  <a:p>
            <a:pPr marL="0" indent="0">
              <a:lnSpc>
                <a:spcPct val="130000"/>
              </a:lnSpc>
              <a:spcBef>
                <a:spcPts val="0"/>
              </a:spcBef>
            </a:pPr>
            <a:r>
              <a:rPr lang="it-IT" sz="18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(</a:t>
            </a:r>
            <a:r>
              <a:rPr lang="it-IT" sz="1800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pannelli decorativi, </a:t>
            </a:r>
            <a:r>
              <a:rPr lang="it-IT" sz="18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pannelli </a:t>
            </a:r>
            <a:r>
              <a:rPr lang="it-IT" sz="1800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traslucidi, casseforme)</a:t>
            </a:r>
            <a:endParaRPr lang="it-IT" sz="1800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  <a:p>
            <a:endParaRPr lang="it-IT" sz="1800" dirty="0" smtClean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</a:pPr>
            <a:r>
              <a:rPr lang="it-IT" sz="24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PLASTICHE OTTENUTE DA MATERIE PRIME RINNOVABILI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it-IT" sz="18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Dall’ amido contenuto in piante come mais, grano, canna da zucchero e patate, si ottiene il glucosio che attraverso un processo di fermentazione produce acidi lattici. In una seconda fase attraverso una relazione di policondensazione di essi si possono produrre polimeri. </a:t>
            </a:r>
            <a:endParaRPr lang="it-IT" sz="1800" dirty="0" smtClean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endParaRPr lang="it-IT" sz="1800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</a:pPr>
            <a:r>
              <a:rPr lang="it-IT" sz="24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LAMINATI PLASTICI</a:t>
            </a:r>
          </a:p>
          <a:p>
            <a:pPr marL="0" indent="0" algn="just">
              <a:lnSpc>
                <a:spcPct val="130000"/>
              </a:lnSpc>
              <a:spcBef>
                <a:spcPts val="0"/>
              </a:spcBef>
            </a:pPr>
            <a:r>
              <a:rPr lang="it-IT" sz="18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Prodotti in forma di lastra (o </a:t>
            </a:r>
            <a:r>
              <a:rPr lang="it-IT" sz="1800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fogli) </a:t>
            </a:r>
            <a:r>
              <a:rPr lang="it-IT" sz="18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ottenuti per accoppiamento </a:t>
            </a:r>
            <a:r>
              <a:rPr lang="it-IT" sz="1800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di più </a:t>
            </a:r>
            <a:r>
              <a:rPr lang="it-IT" sz="18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strati di materie termoindurenti su un supporto di carta o tessuto.</a:t>
            </a:r>
          </a:p>
          <a:p>
            <a:pPr marL="0" indent="0" algn="just">
              <a:lnSpc>
                <a:spcPct val="130000"/>
              </a:lnSpc>
              <a:spcBef>
                <a:spcPts val="0"/>
              </a:spcBef>
            </a:pPr>
            <a:r>
              <a:rPr lang="it-IT" sz="1800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(laminati normali</a:t>
            </a:r>
            <a:r>
              <a:rPr lang="it-IT" sz="18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it-IT" sz="1800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o </a:t>
            </a:r>
            <a:r>
              <a:rPr lang="it-IT" sz="1800" dirty="0" err="1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postformabili</a:t>
            </a:r>
            <a:r>
              <a:rPr lang="it-IT" sz="1800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)</a:t>
            </a:r>
            <a:endParaRPr lang="it-IT" sz="1800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endParaRPr lang="it-IT" sz="1800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595313" y="65597"/>
            <a:ext cx="7953375" cy="64928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Laboratorio Progettazione Tecnologica Architettura </a:t>
            </a: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2024-25</a:t>
            </a:r>
            <a:endParaRPr lang="it-IT" sz="2000" b="1" dirty="0" smtClean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66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93136" y="668414"/>
            <a:ext cx="8229600" cy="568963"/>
          </a:xfrm>
        </p:spPr>
        <p:txBody>
          <a:bodyPr>
            <a:normAutofit/>
          </a:bodyPr>
          <a:lstStyle/>
          <a:p>
            <a:r>
              <a:rPr lang="it-IT" sz="2800" b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PROCESSI DI LAVORAZIONE</a:t>
            </a:r>
            <a:endParaRPr lang="it-IT" sz="2800" b="1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50261" y="1561174"/>
            <a:ext cx="5693681" cy="5139091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it-IT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TERMOPLASTICI</a:t>
            </a:r>
            <a:endParaRPr lang="it-IT" sz="2000" b="1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buNone/>
            </a:pPr>
            <a:endParaRPr lang="it-IT" sz="1200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buNone/>
            </a:pPr>
            <a:endParaRPr lang="it-IT" sz="12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Formatura per immersione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Formatura 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per colata (</a:t>
            </a: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o stampaggio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Formatura per spalmatura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Formatura per soffiatura 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Formatura per iniezione</a:t>
            </a:r>
          </a:p>
          <a:p>
            <a:pPr>
              <a:spcBef>
                <a:spcPts val="0"/>
              </a:spcBef>
              <a:buNone/>
            </a:pP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Formatura per decompressione </a:t>
            </a:r>
            <a:r>
              <a:rPr lang="it-IT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(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o termoformatura)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Estrusione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Laminazione (o calandratura)</a:t>
            </a:r>
          </a:p>
          <a:p>
            <a:pPr>
              <a:spcBef>
                <a:spcPts val="0"/>
              </a:spcBef>
              <a:buNone/>
            </a:pPr>
            <a:endParaRPr lang="it-IT" sz="2400" dirty="0" smtClean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5303149" y="1561174"/>
            <a:ext cx="3964676" cy="20012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>
              <a:spcBef>
                <a:spcPct val="20000"/>
              </a:spcBef>
              <a:buFont typeface="Arial"/>
              <a:buNone/>
              <a:defRPr sz="2000">
                <a:solidFill>
                  <a:srgbClr val="0000CC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742950" indent="-285750">
              <a:spcBef>
                <a:spcPct val="20000"/>
              </a:spcBef>
              <a:buFont typeface="Arial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>
              <a:spcBef>
                <a:spcPts val="0"/>
              </a:spcBef>
            </a:pPr>
            <a:r>
              <a:rPr lang="it-IT" sz="24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it-IT" sz="2400" b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it-IT" sz="2400" b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   TERMOINDURENTI</a:t>
            </a:r>
            <a:endParaRPr lang="it-IT" sz="2400" b="1" dirty="0" smtClean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</a:pPr>
            <a:endParaRPr lang="it-IT" sz="2800" b="1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it-IT" sz="2400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	</a:t>
            </a:r>
            <a:r>
              <a:rPr lang="it-IT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Stampaggio </a:t>
            </a:r>
            <a:r>
              <a:rPr lang="it-IT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per </a:t>
            </a:r>
            <a:r>
              <a:rPr lang="it-IT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compressione </a:t>
            </a:r>
            <a:r>
              <a:rPr lang="it-IT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diretta</a:t>
            </a:r>
          </a:p>
          <a:p>
            <a:pPr>
              <a:spcBef>
                <a:spcPts val="0"/>
              </a:spcBef>
            </a:pPr>
            <a:endParaRPr lang="it-IT" dirty="0" smtClean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it-IT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	Stampaggio per trasferimento</a:t>
            </a:r>
            <a:endParaRPr lang="it-IT" sz="2800" b="1" dirty="0" smtClean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595313" y="65597"/>
            <a:ext cx="7953375" cy="64928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Laboratorio Progettazione Tecnologica Architettura </a:t>
            </a: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2024-25</a:t>
            </a:r>
            <a:endParaRPr lang="it-IT" sz="2000" b="1" dirty="0" smtClean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19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79046" y="745455"/>
            <a:ext cx="8229600" cy="568963"/>
          </a:xfrm>
        </p:spPr>
        <p:txBody>
          <a:bodyPr>
            <a:normAutofit/>
          </a:bodyPr>
          <a:lstStyle/>
          <a:p>
            <a:r>
              <a:rPr lang="it-IT" sz="28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ADDITIVI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39205" y="1314418"/>
            <a:ext cx="8865590" cy="513909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it-IT" sz="2000" dirty="0" smtClean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Modificano </a:t>
            </a:r>
            <a:r>
              <a:rPr lang="it-IT" sz="2000" dirty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in modo determinante le proprietà della plastica</a:t>
            </a:r>
          </a:p>
          <a:p>
            <a:pPr algn="ctr">
              <a:spcBef>
                <a:spcPct val="0"/>
              </a:spcBef>
              <a:buNone/>
            </a:pPr>
            <a:endParaRPr lang="it-IT" sz="2000" dirty="0">
              <a:solidFill>
                <a:srgbClr val="002060"/>
              </a:solidFill>
              <a:ea typeface="+mj-ea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it-IT" sz="2000" b="1" dirty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coloranti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it-IT" sz="2000" b="1" dirty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cariche</a:t>
            </a:r>
            <a:r>
              <a:rPr lang="it-IT" sz="2000" dirty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: riducono fragilità e consumo di resina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it-IT" sz="2000" b="1" dirty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rinforzanti</a:t>
            </a:r>
            <a:r>
              <a:rPr lang="it-IT" sz="2000" dirty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: aumentano la resistenza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it-IT" sz="2000" b="1" dirty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stabilizzatori</a:t>
            </a:r>
            <a:r>
              <a:rPr lang="it-IT" sz="2000" dirty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: aumentano la stabilità degli UV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it-IT" sz="2000" b="1" dirty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additivi antifiamma</a:t>
            </a:r>
            <a:r>
              <a:rPr lang="it-IT" sz="2000" dirty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: riducono l’infiammabilità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it-IT" sz="2000" b="1" dirty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propellenti</a:t>
            </a:r>
            <a:r>
              <a:rPr lang="it-IT" sz="2000" dirty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: trasformano le plastiche in espansi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it-IT" sz="2000" b="1" dirty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espandenti</a:t>
            </a:r>
            <a:r>
              <a:rPr lang="it-IT" sz="2000" dirty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: aumentano il volume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it-IT" sz="2000" b="1" dirty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protettivi</a:t>
            </a:r>
            <a:r>
              <a:rPr lang="it-IT" sz="2000" dirty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: ritardano l’invecchiamento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it-IT" sz="2000" b="1" dirty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plastificanti</a:t>
            </a:r>
            <a:r>
              <a:rPr lang="it-IT" sz="2000" dirty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: aumentano la flessibilità e la resistenza agli urti</a:t>
            </a:r>
          </a:p>
          <a:p>
            <a:pPr algn="ctr">
              <a:spcBef>
                <a:spcPct val="0"/>
              </a:spcBef>
              <a:buNone/>
            </a:pPr>
            <a:endParaRPr lang="it-IT" sz="2000" dirty="0">
              <a:solidFill>
                <a:srgbClr val="002060"/>
              </a:solidFill>
              <a:ea typeface="+mj-ea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None/>
            </a:pPr>
            <a:endParaRPr lang="it-IT" sz="2000" dirty="0">
              <a:solidFill>
                <a:srgbClr val="002060"/>
              </a:solidFill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595313" y="65597"/>
            <a:ext cx="7953375" cy="64928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Laboratorio Progettazione Tecnologica Architettura </a:t>
            </a: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2024-25</a:t>
            </a:r>
            <a:endParaRPr lang="it-IT" sz="2000" b="1" dirty="0" smtClean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80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5940" y="827163"/>
            <a:ext cx="8563970" cy="568963"/>
          </a:xfrm>
        </p:spPr>
        <p:txBody>
          <a:bodyPr>
            <a:normAutofit fontScale="90000"/>
          </a:bodyPr>
          <a:lstStyle/>
          <a:p>
            <a:r>
              <a:rPr lang="it-IT" sz="36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Modalità di dismissione e smaltimento</a:t>
            </a:r>
          </a:p>
        </p:txBody>
      </p:sp>
      <p:sp>
        <p:nvSpPr>
          <p:cNvPr id="5" name="Segnaposto contenuto 2"/>
          <p:cNvSpPr>
            <a:spLocks noGrp="1"/>
          </p:cNvSpPr>
          <p:nvPr>
            <p:ph idx="1"/>
          </p:nvPr>
        </p:nvSpPr>
        <p:spPr>
          <a:xfrm>
            <a:off x="425940" y="1795129"/>
            <a:ext cx="3491200" cy="5506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RICICLO MECCANICO</a:t>
            </a:r>
            <a:endParaRPr lang="it-IT" sz="20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404" y="2314604"/>
            <a:ext cx="2804403" cy="259102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304456" y="2071387"/>
            <a:ext cx="4831307" cy="2512929"/>
            <a:chOff x="3251816" y="2026694"/>
            <a:chExt cx="4831307" cy="2512929"/>
          </a:xfrm>
        </p:grpSpPr>
        <p:sp>
          <p:nvSpPr>
            <p:cNvPr id="9" name="CasellaDiTesto 6"/>
            <p:cNvSpPr txBox="1"/>
            <p:nvPr/>
          </p:nvSpPr>
          <p:spPr>
            <a:xfrm>
              <a:off x="3659851" y="2026694"/>
              <a:ext cx="4015239" cy="978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it-IT" sz="2400" dirty="0" smtClean="0">
                  <a:solidFill>
                    <a:srgbClr val="002060"/>
                  </a:solidFill>
                  <a:cs typeface="Consolas" panose="020B0609020204030204" pitchFamily="49" charset="0"/>
                </a:rPr>
                <a:t>RICICLO  OMOGENEO</a:t>
              </a:r>
            </a:p>
            <a:p>
              <a:pPr algn="ctr">
                <a:lnSpc>
                  <a:spcPct val="120000"/>
                </a:lnSpc>
              </a:pPr>
              <a:r>
                <a:rPr lang="it-IT" sz="2400" dirty="0" smtClean="0">
                  <a:solidFill>
                    <a:srgbClr val="002060"/>
                  </a:solidFill>
                  <a:cs typeface="Consolas" panose="020B0609020204030204" pitchFamily="49" charset="0"/>
                </a:rPr>
                <a:t>RICICLO ETEROGENEO</a:t>
              </a:r>
              <a:endParaRPr lang="it-IT" sz="2400" dirty="0">
                <a:solidFill>
                  <a:srgbClr val="002060"/>
                </a:solidFill>
                <a:cs typeface="Consolas" panose="020B0609020204030204" pitchFamily="49" charset="0"/>
              </a:endParaRPr>
            </a:p>
          </p:txBody>
        </p:sp>
        <p:sp>
          <p:nvSpPr>
            <p:cNvPr id="10" name="Freccia in giù 7"/>
            <p:cNvSpPr/>
            <p:nvPr/>
          </p:nvSpPr>
          <p:spPr>
            <a:xfrm>
              <a:off x="5523454" y="3237046"/>
              <a:ext cx="288032" cy="28803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>
                <a:solidFill>
                  <a:srgbClr val="002060"/>
                </a:solidFill>
                <a:cs typeface="Consolas" panose="020B0609020204030204" pitchFamily="49" charset="0"/>
              </a:endParaRPr>
            </a:p>
          </p:txBody>
        </p:sp>
        <p:sp>
          <p:nvSpPr>
            <p:cNvPr id="11" name="CasellaDiTesto 8"/>
            <p:cNvSpPr txBox="1"/>
            <p:nvPr/>
          </p:nvSpPr>
          <p:spPr>
            <a:xfrm>
              <a:off x="3251816" y="3708626"/>
              <a:ext cx="483130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it-IT" sz="2000" b="1" dirty="0" smtClean="0">
                  <a:solidFill>
                    <a:srgbClr val="002060"/>
                  </a:solidFill>
                  <a:cs typeface="Consolas" panose="020B0609020204030204" pitchFamily="49" charset="0"/>
                </a:rPr>
                <a:t>POLIMERI TERMOPLASTICI MACINATI</a:t>
              </a:r>
            </a:p>
            <a:p>
              <a:pPr algn="ctr">
                <a:lnSpc>
                  <a:spcPct val="120000"/>
                </a:lnSpc>
              </a:pPr>
              <a:r>
                <a:rPr lang="it-IT" sz="2000" b="1" dirty="0" smtClean="0">
                  <a:solidFill>
                    <a:srgbClr val="002060"/>
                  </a:solidFill>
                  <a:cs typeface="Consolas" panose="020B0609020204030204" pitchFamily="49" charset="0"/>
                </a:rPr>
                <a:t>POLIMERI TERMOINDURENTI MACINATI</a:t>
              </a:r>
              <a:endParaRPr lang="it-IT" sz="2000" b="1" dirty="0">
                <a:solidFill>
                  <a:srgbClr val="002060"/>
                </a:solidFill>
                <a:cs typeface="Consolas" panose="020B0609020204030204" pitchFamily="49" charset="0"/>
              </a:endParaRPr>
            </a:p>
          </p:txBody>
        </p:sp>
      </p:grpSp>
      <p:sp>
        <p:nvSpPr>
          <p:cNvPr id="12" name="CasellaDiTesto 6"/>
          <p:cNvSpPr txBox="1"/>
          <p:nvPr/>
        </p:nvSpPr>
        <p:spPr>
          <a:xfrm>
            <a:off x="227324" y="5256985"/>
            <a:ext cx="3888432" cy="4616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>
              <a:spcBef>
                <a:spcPct val="20000"/>
              </a:spcBef>
              <a:buFont typeface="Arial"/>
              <a:buNone/>
              <a:defRPr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it-IT" dirty="0">
                <a:latin typeface="+mn-lt"/>
              </a:rPr>
              <a:t> RICICLO CHIMICO</a:t>
            </a:r>
          </a:p>
        </p:txBody>
      </p:sp>
      <p:sp>
        <p:nvSpPr>
          <p:cNvPr id="14" name="CasellaDiTesto 9"/>
          <p:cNvSpPr txBox="1"/>
          <p:nvPr/>
        </p:nvSpPr>
        <p:spPr>
          <a:xfrm>
            <a:off x="227324" y="5920417"/>
            <a:ext cx="4464496" cy="500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it-IT"/>
            </a:defPPr>
            <a:lvl1pPr indent="0">
              <a:spcBef>
                <a:spcPct val="20000"/>
              </a:spcBef>
              <a:buFont typeface="Arial"/>
              <a:buNone/>
              <a:defRPr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it-IT" dirty="0">
                <a:latin typeface="+mn-lt"/>
              </a:rPr>
              <a:t>TERMOVALORIZZAZIONE</a:t>
            </a:r>
          </a:p>
        </p:txBody>
      </p:sp>
      <p:pic>
        <p:nvPicPr>
          <p:cNvPr id="15" name="Picture 2" descr="E:\PLASTICA E SINTETICI\Schermata 2012-05-09 a 23.45.56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55"/>
          <a:stretch/>
        </p:blipFill>
        <p:spPr bwMode="auto">
          <a:xfrm>
            <a:off x="3464191" y="2047904"/>
            <a:ext cx="5679809" cy="4241826"/>
          </a:xfrm>
          <a:prstGeom prst="rect">
            <a:avLst/>
          </a:prstGeom>
          <a:noFill/>
        </p:spPr>
      </p:pic>
      <p:sp>
        <p:nvSpPr>
          <p:cNvPr id="13" name="Titolo 1"/>
          <p:cNvSpPr txBox="1">
            <a:spLocks/>
          </p:cNvSpPr>
          <p:nvPr/>
        </p:nvSpPr>
        <p:spPr>
          <a:xfrm>
            <a:off x="595313" y="65597"/>
            <a:ext cx="7953375" cy="64928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Laboratorio Progettazione Tecnologica Architettura </a:t>
            </a: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2024-25</a:t>
            </a:r>
            <a:endParaRPr lang="it-IT" sz="2000" b="1" dirty="0" smtClean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81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0800000" flipV="1">
            <a:off x="460375" y="715786"/>
            <a:ext cx="8229600" cy="542368"/>
          </a:xfrm>
        </p:spPr>
        <p:txBody>
          <a:bodyPr>
            <a:noAutofit/>
          </a:bodyPr>
          <a:lstStyle/>
          <a:p>
            <a:r>
              <a:rPr lang="it-IT" sz="3200" b="1" cap="all" dirty="0" smtClean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MATERIALI INNOVATIVI PER LA COSTRUZIONE</a:t>
            </a:r>
            <a:endParaRPr lang="it-IT" sz="3200" b="1" cap="all" dirty="0">
              <a:solidFill>
                <a:srgbClr val="C000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595313" y="65597"/>
            <a:ext cx="7953375" cy="64928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Laboratorio Progettazione Tecnologica Architettura </a:t>
            </a: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2024-25</a:t>
            </a:r>
            <a:endParaRPr lang="it-IT" sz="2000" b="1" dirty="0" smtClean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3" name="AutoShape 2" descr="Ecologic Studio, PhotoSynthetica, urban curtains in Dublin and Helsinki. Ph Tuomas Uusheimo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952" y="1414152"/>
            <a:ext cx="8584095" cy="544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4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4213" y="549275"/>
            <a:ext cx="7772400" cy="1470025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it-IT" sz="3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it-IT" sz="3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3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it-IT" sz="36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sz="3600" dirty="0" smtClean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7" name="Segnaposto testo 3"/>
          <p:cNvSpPr txBox="1">
            <a:spLocks/>
          </p:cNvSpPr>
          <p:nvPr/>
        </p:nvSpPr>
        <p:spPr bwMode="auto">
          <a:xfrm>
            <a:off x="752476" y="908720"/>
            <a:ext cx="7704137" cy="467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it-IT" altLang="it-IT" b="1" dirty="0" smtClean="0">
                <a:solidFill>
                  <a:srgbClr val="C00000"/>
                </a:solidFill>
                <a:latin typeface="+mn-lt"/>
                <a:ea typeface="Consolas" panose="020B0609020204030204" pitchFamily="49" charset="0"/>
              </a:rPr>
              <a:t>ALLUMINIO</a:t>
            </a:r>
            <a:endParaRPr lang="it-IT" altLang="it-IT" sz="2400" b="1" dirty="0" smtClean="0">
              <a:solidFill>
                <a:srgbClr val="C00000"/>
              </a:solidFill>
              <a:latin typeface="+mn-lt"/>
              <a:ea typeface="Consolas" panose="020B0609020204030204" pitchFamily="49" charset="0"/>
            </a:endParaRP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it-IT" altLang="it-IT" sz="2400" b="1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materiale metallico non ferroso leggero</a:t>
            </a:r>
            <a:endParaRPr lang="it-IT" altLang="it-IT" sz="2400" dirty="0" smtClean="0">
              <a:solidFill>
                <a:srgbClr val="002060"/>
              </a:solidFill>
              <a:latin typeface="+mn-lt"/>
              <a:ea typeface="Consolas" panose="020B0609020204030204" pitchFamily="49" charset="0"/>
            </a:endParaRPr>
          </a:p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it-IT" altLang="it-IT" sz="2000" dirty="0" smtClean="0">
              <a:solidFill>
                <a:srgbClr val="002060"/>
              </a:solidFill>
              <a:latin typeface="+mn-lt"/>
              <a:ea typeface="Consolas" panose="020B0609020204030204" pitchFamily="49" charset="0"/>
            </a:endParaRPr>
          </a:p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it-IT" altLang="it-IT" sz="2000" dirty="0" smtClean="0">
              <a:solidFill>
                <a:srgbClr val="002060"/>
              </a:solidFill>
              <a:latin typeface="+mn-lt"/>
              <a:ea typeface="Consolas" panose="020B0609020204030204" pitchFamily="49" charset="0"/>
            </a:endParaRPr>
          </a:p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it-IT" altLang="it-IT" sz="2000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È il </a:t>
            </a:r>
            <a:r>
              <a:rPr lang="it-IT" altLang="it-IT" sz="2000" b="1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terzo elemento chimico </a:t>
            </a:r>
            <a:r>
              <a:rPr lang="it-IT" altLang="it-IT" sz="2000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più comune, dopo l’ossigeno e il silicio, ed è il metallo più abbondante sulla crosta terrestre.</a:t>
            </a:r>
          </a:p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it-IT" altLang="it-IT" sz="2000" dirty="0" smtClean="0">
              <a:solidFill>
                <a:srgbClr val="002060"/>
              </a:solidFill>
              <a:latin typeface="+mn-lt"/>
              <a:ea typeface="Consolas" panose="020B0609020204030204" pitchFamily="49" charset="0"/>
            </a:endParaRPr>
          </a:p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it-IT" altLang="it-IT" sz="2000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In natura non lo si trova mai come metallo, ma è presente nella maggior parte delle rocce, nelle argille e nel suolo allo stato combinato con altri elementi come silicio, ferro e ossigeno. </a:t>
            </a:r>
          </a:p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it-IT" altLang="it-IT" sz="2000" dirty="0" smtClean="0">
              <a:solidFill>
                <a:srgbClr val="002060"/>
              </a:solidFill>
              <a:latin typeface="+mn-lt"/>
              <a:ea typeface="Consolas" panose="020B0609020204030204" pitchFamily="49" charset="0"/>
            </a:endParaRPr>
          </a:p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it-IT" altLang="it-IT" sz="2000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In natura si ricava dalla bauxite, roccia sedimentaria composta principalmente da ossidi, idrati di alluminio, titanio, silicio e ossidi di ferro.</a:t>
            </a:r>
            <a:endParaRPr lang="it-IT" altLang="it-IT" sz="1800" dirty="0" smtClean="0">
              <a:solidFill>
                <a:srgbClr val="002060"/>
              </a:solidFill>
              <a:latin typeface="+mn-lt"/>
              <a:ea typeface="Consolas" panose="020B0609020204030204" pitchFamily="49" charset="0"/>
            </a:endParaRP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595313" y="65597"/>
            <a:ext cx="7953375" cy="64928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Laboratorio Progettazione Tecnologica Architettura </a:t>
            </a: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2024-25</a:t>
            </a:r>
            <a:endParaRPr lang="it-IT" sz="2000" b="1" dirty="0" smtClean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41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0800000" flipV="1">
            <a:off x="155575" y="1303977"/>
            <a:ext cx="8229600" cy="542368"/>
          </a:xfrm>
        </p:spPr>
        <p:txBody>
          <a:bodyPr>
            <a:noAutofit/>
          </a:bodyPr>
          <a:lstStyle/>
          <a:p>
            <a:pPr algn="l"/>
            <a:r>
              <a:rPr lang="en-US" sz="2000" b="1" dirty="0">
                <a:solidFill>
                  <a:srgbClr val="002060"/>
                </a:solidFill>
              </a:rPr>
              <a:t>Cross-Laminated </a:t>
            </a:r>
            <a:r>
              <a:rPr lang="en-US" sz="2000" b="1" dirty="0" err="1">
                <a:solidFill>
                  <a:srgbClr val="002060"/>
                </a:solidFill>
              </a:rPr>
              <a:t>Timber_XLAM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3" name="AutoShape 2" descr="Ecologic Studio, PhotoSynthetica, urban curtains in Dublin and Helsinki. Ph Tuomas Uusheimo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155575" y="1846345"/>
            <a:ext cx="88360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2060"/>
                </a:solidFill>
              </a:rPr>
              <a:t>I pannelli </a:t>
            </a:r>
            <a:r>
              <a:rPr lang="it-IT" b="1" dirty="0">
                <a:solidFill>
                  <a:srgbClr val="002060"/>
                </a:solidFill>
              </a:rPr>
              <a:t>X-LAM</a:t>
            </a:r>
            <a:r>
              <a:rPr lang="it-IT" dirty="0">
                <a:solidFill>
                  <a:srgbClr val="002060"/>
                </a:solidFill>
              </a:rPr>
              <a:t>, in inglese CLT (Cross </a:t>
            </a:r>
            <a:r>
              <a:rPr lang="it-IT" dirty="0" err="1">
                <a:solidFill>
                  <a:srgbClr val="002060"/>
                </a:solidFill>
              </a:rPr>
              <a:t>Laminated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Timber</a:t>
            </a:r>
            <a:r>
              <a:rPr lang="it-IT" dirty="0">
                <a:solidFill>
                  <a:srgbClr val="002060"/>
                </a:solidFill>
              </a:rPr>
              <a:t>), sono pannelli di legno massiccio a strati incrociati, composti da più strati di lamelle (o tavole), sovrapposti e incollati uno sull’altro in modo che la fibratura di ogni singolo strato sia ruotata nel piano di 90° rispetto agli strati adiacenti</a:t>
            </a:r>
            <a:r>
              <a:rPr lang="it-IT" dirty="0" smtClean="0">
                <a:solidFill>
                  <a:srgbClr val="002060"/>
                </a:solidFill>
              </a:rPr>
              <a:t>.</a:t>
            </a:r>
            <a:endParaRPr lang="it-IT" dirty="0">
              <a:solidFill>
                <a:srgbClr val="002060"/>
              </a:solidFill>
            </a:endParaRPr>
          </a:p>
          <a:p>
            <a:r>
              <a:rPr lang="it-IT" dirty="0">
                <a:solidFill>
                  <a:srgbClr val="002060"/>
                </a:solidFill>
              </a:rPr>
              <a:t>I singoli strati sono realizzati in tavole di legno di conifera, essiccate e selezionate, come per la maggior parte degli elementi strutturali in legno dove viene impiegato l’abete, in prevalenza abete rosso. Le tavole sono di spessore variabile fra i 19 e i 40 mm, larghe fra gli 80 ed i 260 mm.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217" y="4213374"/>
            <a:ext cx="6706799" cy="2644626"/>
          </a:xfrm>
          <a:prstGeom prst="rect">
            <a:avLst/>
          </a:prstGeom>
        </p:spPr>
      </p:pic>
      <p:sp>
        <p:nvSpPr>
          <p:cNvPr id="9" name="Titolo 1"/>
          <p:cNvSpPr txBox="1">
            <a:spLocks/>
          </p:cNvSpPr>
          <p:nvPr/>
        </p:nvSpPr>
        <p:spPr>
          <a:xfrm>
            <a:off x="595313" y="65597"/>
            <a:ext cx="7953375" cy="64928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Laboratorio Progettazione Tecnologica Architettura </a:t>
            </a: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2024-25</a:t>
            </a:r>
            <a:endParaRPr lang="it-IT" sz="2000" b="1" dirty="0" smtClean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 rot="10800000" flipV="1">
            <a:off x="492087" y="684787"/>
            <a:ext cx="8229600" cy="5423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b="1" cap="all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MATERIALI INNOVATIVI PER LA COSTRUZIONE</a:t>
            </a:r>
            <a:endParaRPr lang="it-IT" sz="2800" b="1" cap="all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90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0800000" flipV="1">
            <a:off x="595313" y="573479"/>
            <a:ext cx="8229600" cy="542368"/>
          </a:xfrm>
        </p:spPr>
        <p:txBody>
          <a:bodyPr>
            <a:noAutofit/>
          </a:bodyPr>
          <a:lstStyle/>
          <a:p>
            <a:r>
              <a:rPr lang="it-IT" sz="2800" b="1" cap="all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MATERIALI PER FACCIATE E COPERTURE TESSILI</a:t>
            </a:r>
            <a:endParaRPr lang="it-IT" sz="2800" b="1" cap="all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AutoShape 2" descr="Ecologic Studio, PhotoSynthetica, urban curtains in Dublin and Helsinki. Ph Tuomas Uusheimo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661988" y="1225689"/>
            <a:ext cx="439578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rgbClr val="002060"/>
                </a:solidFill>
              </a:rPr>
              <a:t>Resistenza elevata alla trazione</a:t>
            </a:r>
          </a:p>
          <a:p>
            <a:endParaRPr lang="it-IT" dirty="0">
              <a:solidFill>
                <a:srgbClr val="002060"/>
              </a:solidFill>
            </a:endParaRPr>
          </a:p>
          <a:p>
            <a:r>
              <a:rPr lang="it-IT" dirty="0" smtClean="0">
                <a:solidFill>
                  <a:srgbClr val="002060"/>
                </a:solidFill>
              </a:rPr>
              <a:t>Resistenza all’azione degli agenti atmosferici e biologici </a:t>
            </a:r>
            <a:r>
              <a:rPr lang="it-IT" dirty="0">
                <a:solidFill>
                  <a:srgbClr val="002060"/>
                </a:solidFill>
              </a:rPr>
              <a:t>(ai raggi UV, funghi e muffe)</a:t>
            </a:r>
          </a:p>
          <a:p>
            <a:endParaRPr lang="it-IT" dirty="0">
              <a:solidFill>
                <a:srgbClr val="002060"/>
              </a:solidFill>
            </a:endParaRPr>
          </a:p>
          <a:p>
            <a:r>
              <a:rPr lang="it-IT" dirty="0" smtClean="0">
                <a:solidFill>
                  <a:srgbClr val="002060"/>
                </a:solidFill>
              </a:rPr>
              <a:t>Resistenza all’usura</a:t>
            </a:r>
          </a:p>
          <a:p>
            <a:endParaRPr lang="it-IT" dirty="0" smtClean="0">
              <a:solidFill>
                <a:srgbClr val="002060"/>
              </a:solidFill>
            </a:endParaRPr>
          </a:p>
          <a:p>
            <a:r>
              <a:rPr lang="it-IT" dirty="0" smtClean="0">
                <a:solidFill>
                  <a:srgbClr val="002060"/>
                </a:solidFill>
              </a:rPr>
              <a:t>Ignifughe</a:t>
            </a:r>
          </a:p>
          <a:p>
            <a:endParaRPr lang="it-IT" dirty="0">
              <a:solidFill>
                <a:srgbClr val="002060"/>
              </a:solidFill>
            </a:endParaRPr>
          </a:p>
          <a:p>
            <a:r>
              <a:rPr lang="it-IT" dirty="0" smtClean="0">
                <a:solidFill>
                  <a:srgbClr val="002060"/>
                </a:solidFill>
              </a:rPr>
              <a:t>Capacità di essere assemblate per incollaggio o cucitura</a:t>
            </a:r>
          </a:p>
          <a:p>
            <a:endParaRPr lang="it-IT" dirty="0">
              <a:solidFill>
                <a:srgbClr val="002060"/>
              </a:solidFill>
            </a:endParaRPr>
          </a:p>
          <a:p>
            <a:r>
              <a:rPr lang="it-IT" dirty="0">
                <a:solidFill>
                  <a:srgbClr val="002060"/>
                </a:solidFill>
              </a:rPr>
              <a:t>Versatilità nei sistemi di montaggio</a:t>
            </a:r>
          </a:p>
          <a:p>
            <a:endParaRPr lang="it-IT" dirty="0">
              <a:solidFill>
                <a:srgbClr val="002060"/>
              </a:solidFill>
            </a:endParaRPr>
          </a:p>
          <a:p>
            <a:r>
              <a:rPr lang="it-IT" dirty="0" smtClean="0">
                <a:solidFill>
                  <a:srgbClr val="002060"/>
                </a:solidFill>
              </a:rPr>
              <a:t>Libertà nell’orientamento della installazione</a:t>
            </a:r>
          </a:p>
          <a:p>
            <a:endParaRPr lang="it-IT" dirty="0">
              <a:solidFill>
                <a:srgbClr val="002060"/>
              </a:solidFill>
            </a:endParaRPr>
          </a:p>
          <a:p>
            <a:r>
              <a:rPr lang="it-IT" dirty="0" smtClean="0">
                <a:solidFill>
                  <a:srgbClr val="002060"/>
                </a:solidFill>
              </a:rPr>
              <a:t>Versatilità dell’illuminazione (fronte o retro illuminazione)</a:t>
            </a:r>
          </a:p>
          <a:p>
            <a:endParaRPr lang="it-IT" dirty="0">
              <a:solidFill>
                <a:srgbClr val="002060"/>
              </a:solidFill>
            </a:endParaRPr>
          </a:p>
          <a:p>
            <a:r>
              <a:rPr lang="it-IT" dirty="0" err="1" smtClean="0">
                <a:solidFill>
                  <a:srgbClr val="002060"/>
                </a:solidFill>
              </a:rPr>
              <a:t>Traslucenza</a:t>
            </a:r>
            <a:endParaRPr lang="it-IT" dirty="0" smtClean="0">
              <a:solidFill>
                <a:srgbClr val="002060"/>
              </a:solidFill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35"/>
          <a:stretch/>
        </p:blipFill>
        <p:spPr>
          <a:xfrm>
            <a:off x="5191123" y="1352038"/>
            <a:ext cx="3952875" cy="241856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1124" y="3724738"/>
            <a:ext cx="3952875" cy="3133262"/>
          </a:xfrm>
          <a:prstGeom prst="rect">
            <a:avLst/>
          </a:prstGeom>
        </p:spPr>
      </p:pic>
      <p:sp>
        <p:nvSpPr>
          <p:cNvPr id="10" name="Titolo 1"/>
          <p:cNvSpPr txBox="1">
            <a:spLocks/>
          </p:cNvSpPr>
          <p:nvPr/>
        </p:nvSpPr>
        <p:spPr>
          <a:xfrm>
            <a:off x="595313" y="65597"/>
            <a:ext cx="7953375" cy="64928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Laboratorio Progettazione Tecnologica Architettura </a:t>
            </a: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2024-25</a:t>
            </a:r>
            <a:endParaRPr lang="it-IT" sz="2000" b="1" dirty="0" smtClean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30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0800000" flipV="1">
            <a:off x="595313" y="714884"/>
            <a:ext cx="8229600" cy="542368"/>
          </a:xfrm>
        </p:spPr>
        <p:txBody>
          <a:bodyPr>
            <a:noAutofit/>
          </a:bodyPr>
          <a:lstStyle/>
          <a:p>
            <a:r>
              <a:rPr lang="it-IT" sz="2800" b="1" cap="all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MATERIALI PER FACCIATE E COPERTURE TESSILI</a:t>
            </a:r>
            <a:endParaRPr lang="it-IT" sz="2800" b="1" cap="all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AutoShape 2" descr="Ecologic Studio, PhotoSynthetica, urban curtains in Dublin and Helsinki. Ph Tuomas Uusheimo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595313" y="1406515"/>
            <a:ext cx="6481762" cy="2419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it-IT" b="1" dirty="0" smtClean="0">
                <a:solidFill>
                  <a:srgbClr val="002060"/>
                </a:solidFill>
              </a:rPr>
              <a:t>Resistenze </a:t>
            </a:r>
            <a:r>
              <a:rPr lang="it-IT" b="1" dirty="0">
                <a:solidFill>
                  <a:srgbClr val="002060"/>
                </a:solidFill>
              </a:rPr>
              <a:t>a trazioni per i tessuti più utilizzati:</a:t>
            </a:r>
            <a:endParaRPr lang="it-IT" dirty="0">
              <a:solidFill>
                <a:srgbClr val="002060"/>
              </a:solidFill>
            </a:endParaRPr>
          </a:p>
          <a:p>
            <a:pPr>
              <a:lnSpc>
                <a:spcPct val="120000"/>
              </a:lnSpc>
            </a:pPr>
            <a:r>
              <a:rPr lang="it-IT" dirty="0">
                <a:solidFill>
                  <a:srgbClr val="002060"/>
                </a:solidFill>
              </a:rPr>
              <a:t>Tessuti in Poliestere spalmati in PVC: 2.000-10.000 N/5cm</a:t>
            </a:r>
          </a:p>
          <a:p>
            <a:pPr>
              <a:lnSpc>
                <a:spcPct val="120000"/>
              </a:lnSpc>
            </a:pPr>
            <a:r>
              <a:rPr lang="it-IT" dirty="0">
                <a:solidFill>
                  <a:srgbClr val="002060"/>
                </a:solidFill>
              </a:rPr>
              <a:t>Tessuti in fibra di vetro-PTFE: 1.000-8.000 N/5cm</a:t>
            </a:r>
          </a:p>
          <a:p>
            <a:pPr>
              <a:lnSpc>
                <a:spcPct val="120000"/>
              </a:lnSpc>
            </a:pPr>
            <a:r>
              <a:rPr lang="it-IT" dirty="0">
                <a:solidFill>
                  <a:srgbClr val="002060"/>
                </a:solidFill>
              </a:rPr>
              <a:t>Tessuti in fibra di vetro spalmati in Silicone: 1.000-5.000 N/5cm</a:t>
            </a:r>
          </a:p>
          <a:p>
            <a:pPr>
              <a:lnSpc>
                <a:spcPct val="120000"/>
              </a:lnSpc>
            </a:pPr>
            <a:r>
              <a:rPr lang="it-IT" dirty="0">
                <a:solidFill>
                  <a:srgbClr val="002060"/>
                </a:solidFill>
              </a:rPr>
              <a:t>Tessuti in Poliestere spalmati in PU: 1.300-2.300 N/5cm</a:t>
            </a:r>
          </a:p>
          <a:p>
            <a:pPr>
              <a:lnSpc>
                <a:spcPct val="120000"/>
              </a:lnSpc>
            </a:pPr>
            <a:r>
              <a:rPr lang="it-IT" dirty="0">
                <a:solidFill>
                  <a:srgbClr val="002060"/>
                </a:solidFill>
              </a:rPr>
              <a:t>Tessuti a maglia aperta (rete) in Poliestere spalmati in PVC: 1.500-5.000 N/5cm</a:t>
            </a:r>
            <a:endParaRPr lang="it-IT" b="0" i="0" dirty="0">
              <a:solidFill>
                <a:srgbClr val="002060"/>
              </a:solidFill>
              <a:effectLst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595313" y="3966329"/>
            <a:ext cx="6938962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it-IT" b="1" dirty="0" smtClean="0">
                <a:solidFill>
                  <a:srgbClr val="002060"/>
                </a:solidFill>
              </a:rPr>
              <a:t>Aspettative </a:t>
            </a:r>
            <a:r>
              <a:rPr lang="it-IT" b="1" dirty="0">
                <a:solidFill>
                  <a:srgbClr val="002060"/>
                </a:solidFill>
              </a:rPr>
              <a:t>di vita per i tessuti più utilizzati:</a:t>
            </a:r>
          </a:p>
          <a:p>
            <a:pPr>
              <a:lnSpc>
                <a:spcPct val="120000"/>
              </a:lnSpc>
            </a:pPr>
            <a:r>
              <a:rPr lang="it-IT" dirty="0">
                <a:solidFill>
                  <a:srgbClr val="002060"/>
                </a:solidFill>
              </a:rPr>
              <a:t>Tessuti in Poliestere spalmati in PVC: 15-20 anni</a:t>
            </a:r>
          </a:p>
          <a:p>
            <a:pPr>
              <a:lnSpc>
                <a:spcPct val="120000"/>
              </a:lnSpc>
            </a:pPr>
            <a:r>
              <a:rPr lang="it-IT" dirty="0">
                <a:solidFill>
                  <a:srgbClr val="002060"/>
                </a:solidFill>
              </a:rPr>
              <a:t>Tessuti in fibra di vetro-PTFE: &gt; 25 anni</a:t>
            </a:r>
          </a:p>
          <a:p>
            <a:pPr>
              <a:lnSpc>
                <a:spcPct val="120000"/>
              </a:lnSpc>
            </a:pPr>
            <a:r>
              <a:rPr lang="it-IT" dirty="0">
                <a:solidFill>
                  <a:srgbClr val="002060"/>
                </a:solidFill>
              </a:rPr>
              <a:t>Tessuti in fibra di vetro spalmati in Silicone: &gt; 20 anni</a:t>
            </a:r>
          </a:p>
          <a:p>
            <a:pPr>
              <a:lnSpc>
                <a:spcPct val="120000"/>
              </a:lnSpc>
            </a:pPr>
            <a:r>
              <a:rPr lang="it-IT" dirty="0">
                <a:solidFill>
                  <a:srgbClr val="002060"/>
                </a:solidFill>
              </a:rPr>
              <a:t>Tessuti in Poliestere spalmati in PU: 5-10 anni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dirty="0">
                <a:solidFill>
                  <a:srgbClr val="002060"/>
                </a:solidFill>
              </a:rPr>
              <a:t>Tessuti a maglia aperta (rete) in Poliestere spalmati in PVC: 10-15 anni</a:t>
            </a: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595313" y="65597"/>
            <a:ext cx="7953375" cy="64928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Laboratorio Progettazione Tecnologica Architettura </a:t>
            </a: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2024-25</a:t>
            </a:r>
            <a:endParaRPr lang="it-IT" sz="2000" b="1" dirty="0" smtClean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20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0800000" flipV="1">
            <a:off x="492087" y="684788"/>
            <a:ext cx="8229600" cy="542368"/>
          </a:xfrm>
        </p:spPr>
        <p:txBody>
          <a:bodyPr>
            <a:noAutofit/>
          </a:bodyPr>
          <a:lstStyle/>
          <a:p>
            <a:r>
              <a:rPr lang="it-IT" sz="2800" b="1" cap="all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MATERIALI INNOVATIVI PER LA COSTRUZIONE</a:t>
            </a:r>
            <a:endParaRPr lang="it-IT" sz="2800" b="1" cap="all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AutoShape 2" descr="Ecologic Studio, PhotoSynthetica, urban curtains in Dublin and Helsinki. Ph Tuomas Uusheimo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307975" y="1319786"/>
            <a:ext cx="7743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 smtClean="0">
                <a:solidFill>
                  <a:srgbClr val="002060"/>
                </a:solidFill>
              </a:rPr>
              <a:t>P.F.T.E</a:t>
            </a:r>
            <a:r>
              <a:rPr lang="nb-NO" b="1" dirty="0">
                <a:solidFill>
                  <a:srgbClr val="002060"/>
                </a:solidFill>
              </a:rPr>
              <a:t>. (</a:t>
            </a:r>
            <a:r>
              <a:rPr lang="nb-NO" b="1" dirty="0" smtClean="0">
                <a:solidFill>
                  <a:srgbClr val="002060"/>
                </a:solidFill>
              </a:rPr>
              <a:t>poli tetra fluoro etilene</a:t>
            </a:r>
            <a:r>
              <a:rPr lang="nb-NO" b="1" dirty="0">
                <a:solidFill>
                  <a:srgbClr val="002060"/>
                </a:solidFill>
              </a:rPr>
              <a:t>) 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155575" y="1689118"/>
            <a:ext cx="429715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2060"/>
                </a:solidFill>
              </a:rPr>
              <a:t>P</a:t>
            </a:r>
            <a:r>
              <a:rPr lang="it-IT" dirty="0" smtClean="0">
                <a:solidFill>
                  <a:srgbClr val="002060"/>
                </a:solidFill>
              </a:rPr>
              <a:t>olimero </a:t>
            </a:r>
            <a:r>
              <a:rPr lang="it-IT" dirty="0">
                <a:solidFill>
                  <a:srgbClr val="002060"/>
                </a:solidFill>
              </a:rPr>
              <a:t>termoplastico, ovvero può essere fuso e solidificato più volte. </a:t>
            </a:r>
            <a:r>
              <a:rPr lang="it-IT" dirty="0"/>
              <a:t> </a:t>
            </a:r>
            <a:r>
              <a:rPr lang="it-IT" dirty="0" smtClean="0">
                <a:solidFill>
                  <a:srgbClr val="002060"/>
                </a:solidFill>
              </a:rPr>
              <a:t>E</a:t>
            </a:r>
            <a:r>
              <a:rPr lang="it-IT" dirty="0">
                <a:solidFill>
                  <a:srgbClr val="002060"/>
                </a:solidFill>
              </a:rPr>
              <a:t>’ un materiale </a:t>
            </a:r>
            <a:r>
              <a:rPr lang="it-IT" dirty="0" smtClean="0">
                <a:solidFill>
                  <a:srgbClr val="002060"/>
                </a:solidFill>
              </a:rPr>
              <a:t>a basso </a:t>
            </a:r>
            <a:r>
              <a:rPr lang="it-IT" dirty="0">
                <a:solidFill>
                  <a:srgbClr val="002060"/>
                </a:solidFill>
              </a:rPr>
              <a:t>coefficiente di </a:t>
            </a:r>
            <a:r>
              <a:rPr lang="it-IT" dirty="0" smtClean="0">
                <a:solidFill>
                  <a:srgbClr val="002060"/>
                </a:solidFill>
              </a:rPr>
              <a:t>attrito, con ottime </a:t>
            </a:r>
            <a:r>
              <a:rPr lang="it-IT" dirty="0">
                <a:solidFill>
                  <a:srgbClr val="002060"/>
                </a:solidFill>
              </a:rPr>
              <a:t>proprietà </a:t>
            </a:r>
            <a:r>
              <a:rPr lang="it-IT" dirty="0" smtClean="0">
                <a:solidFill>
                  <a:srgbClr val="002060"/>
                </a:solidFill>
              </a:rPr>
              <a:t>dielettriche, eccellente </a:t>
            </a:r>
            <a:r>
              <a:rPr lang="it-IT" dirty="0">
                <a:solidFill>
                  <a:srgbClr val="002060"/>
                </a:solidFill>
              </a:rPr>
              <a:t>inerzia </a:t>
            </a:r>
            <a:r>
              <a:rPr lang="it-IT" dirty="0" smtClean="0">
                <a:solidFill>
                  <a:srgbClr val="002060"/>
                </a:solidFill>
              </a:rPr>
              <a:t>chimica, ottima </a:t>
            </a:r>
            <a:r>
              <a:rPr lang="it-IT" dirty="0">
                <a:solidFill>
                  <a:srgbClr val="002060"/>
                </a:solidFill>
              </a:rPr>
              <a:t>resistenza sia alle basse che alle alte temperature (da -200 °C a +260 °C). Anche a temperature così alte  è stabile e non si rilevano particolari decomposizioni strutturali. Per migliorare le caratteristiche,   viene </a:t>
            </a:r>
            <a:r>
              <a:rPr lang="it-IT" dirty="0" err="1">
                <a:solidFill>
                  <a:srgbClr val="002060"/>
                </a:solidFill>
              </a:rPr>
              <a:t>addittivato</a:t>
            </a:r>
            <a:r>
              <a:rPr lang="it-IT" dirty="0">
                <a:solidFill>
                  <a:srgbClr val="002060"/>
                </a:solidFill>
              </a:rPr>
              <a:t> con l'aggiunta di diverse cariche quali fibra di vetro, </a:t>
            </a:r>
            <a:r>
              <a:rPr lang="it-IT" dirty="0" smtClean="0">
                <a:solidFill>
                  <a:srgbClr val="002060"/>
                </a:solidFill>
              </a:rPr>
              <a:t>carbone, grafite.</a:t>
            </a:r>
          </a:p>
          <a:p>
            <a:endParaRPr lang="it-IT" dirty="0" smtClean="0">
              <a:solidFill>
                <a:srgbClr val="002060"/>
              </a:solidFill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7225" y="1446327"/>
            <a:ext cx="4691272" cy="3518454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155575" y="4721989"/>
            <a:ext cx="41592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2060"/>
                </a:solidFill>
              </a:rPr>
              <a:t>Normalmente è più conosciuto </a:t>
            </a:r>
            <a:r>
              <a:rPr lang="it-IT" dirty="0" smtClean="0">
                <a:solidFill>
                  <a:srgbClr val="002060"/>
                </a:solidFill>
              </a:rPr>
              <a:t>attraverso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155270" y="5015121"/>
            <a:ext cx="87696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2060"/>
                </a:solidFill>
              </a:rPr>
              <a:t>le sue denominazioni commerciali </a:t>
            </a:r>
            <a:r>
              <a:rPr lang="it-IT" b="1" dirty="0">
                <a:solidFill>
                  <a:srgbClr val="002060"/>
                </a:solidFill>
              </a:rPr>
              <a:t>Teflon</a:t>
            </a:r>
            <a:r>
              <a:rPr lang="it-IT" dirty="0">
                <a:solidFill>
                  <a:srgbClr val="002060"/>
                </a:solidFill>
              </a:rPr>
              <a:t>, in cui al polimero vengono aggiunti altri componenti stabilizzanti e fluidificanti per migliorarne le possibilità applicative. </a:t>
            </a:r>
          </a:p>
          <a:p>
            <a:r>
              <a:rPr lang="it-IT" dirty="0" smtClean="0">
                <a:solidFill>
                  <a:srgbClr val="002060"/>
                </a:solidFill>
              </a:rPr>
              <a:t>Il </a:t>
            </a:r>
            <a:r>
              <a:rPr lang="it-IT" dirty="0">
                <a:solidFill>
                  <a:srgbClr val="002060"/>
                </a:solidFill>
              </a:rPr>
              <a:t>processo di espansione del </a:t>
            </a:r>
            <a:r>
              <a:rPr lang="it-IT" dirty="0" smtClean="0">
                <a:solidFill>
                  <a:srgbClr val="002060"/>
                </a:solidFill>
              </a:rPr>
              <a:t>PTFE </a:t>
            </a:r>
            <a:r>
              <a:rPr lang="it-IT" dirty="0">
                <a:solidFill>
                  <a:srgbClr val="002060"/>
                </a:solidFill>
              </a:rPr>
              <a:t>conferisce al materiale una struttura microporosa che permette la traspirazione del vapore e contemporaneamente la totale impermeabilità all’acqua e all’aria</a:t>
            </a:r>
          </a:p>
        </p:txBody>
      </p:sp>
      <p:sp>
        <p:nvSpPr>
          <p:cNvPr id="13" name="Titolo 1"/>
          <p:cNvSpPr txBox="1">
            <a:spLocks/>
          </p:cNvSpPr>
          <p:nvPr/>
        </p:nvSpPr>
        <p:spPr>
          <a:xfrm>
            <a:off x="595313" y="65597"/>
            <a:ext cx="7953375" cy="64928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Laboratorio Progettazione Tecnologica Architettura </a:t>
            </a: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2024-25</a:t>
            </a:r>
            <a:endParaRPr lang="it-IT" sz="2000" b="1" dirty="0" smtClean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74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0800000" flipV="1">
            <a:off x="492087" y="684787"/>
            <a:ext cx="8229600" cy="542368"/>
          </a:xfrm>
        </p:spPr>
        <p:txBody>
          <a:bodyPr>
            <a:noAutofit/>
          </a:bodyPr>
          <a:lstStyle/>
          <a:p>
            <a:r>
              <a:rPr lang="it-IT" sz="2800" b="1" cap="all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MATERIALI INNOVATIVI PER LA COSTRUZIONE</a:t>
            </a:r>
            <a:endParaRPr lang="it-IT" sz="2800" b="1" cap="all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AutoShape 2" descr="Ecologic Studio, PhotoSynthetica, urban curtains in Dublin and Helsinki. Ph Tuomas Uusheimo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307975" y="1319786"/>
            <a:ext cx="7743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rgbClr val="002060"/>
                </a:solidFill>
              </a:rPr>
              <a:t>E.T.F.E. (etilene tetra fluoro etilene) 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271190" y="1877437"/>
            <a:ext cx="373991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rgbClr val="002060"/>
                </a:solidFill>
              </a:rPr>
              <a:t>E’</a:t>
            </a:r>
            <a:r>
              <a:rPr lang="it-IT" dirty="0">
                <a:solidFill>
                  <a:srgbClr val="002060"/>
                </a:solidFill>
              </a:rPr>
              <a:t> un materiale particolarmente </a:t>
            </a:r>
            <a:r>
              <a:rPr lang="it-IT" dirty="0" smtClean="0">
                <a:solidFill>
                  <a:srgbClr val="002060"/>
                </a:solidFill>
              </a:rPr>
              <a:t>leggero (da 3,5 </a:t>
            </a:r>
            <a:r>
              <a:rPr lang="it-IT" dirty="0">
                <a:solidFill>
                  <a:srgbClr val="002060"/>
                </a:solidFill>
              </a:rPr>
              <a:t>ai 5 </a:t>
            </a:r>
            <a:r>
              <a:rPr lang="it-IT" dirty="0" smtClean="0">
                <a:solidFill>
                  <a:srgbClr val="002060"/>
                </a:solidFill>
              </a:rPr>
              <a:t>kg/m2), utilizzato per membrane prodotte per  estrusione, permettendo la</a:t>
            </a:r>
            <a:r>
              <a:rPr lang="it-IT" dirty="0">
                <a:solidFill>
                  <a:srgbClr val="002060"/>
                </a:solidFill>
              </a:rPr>
              <a:t> copertura di ampie superfici </a:t>
            </a:r>
            <a:r>
              <a:rPr lang="it-IT" dirty="0" smtClean="0">
                <a:solidFill>
                  <a:srgbClr val="002060"/>
                </a:solidFill>
              </a:rPr>
              <a:t>senza giunti e con pesi ridotti.</a:t>
            </a:r>
          </a:p>
          <a:p>
            <a:r>
              <a:rPr lang="it-IT" dirty="0" smtClean="0">
                <a:solidFill>
                  <a:srgbClr val="002060"/>
                </a:solidFill>
              </a:rPr>
              <a:t>E.T.F.E</a:t>
            </a:r>
            <a:r>
              <a:rPr lang="it-IT" dirty="0">
                <a:solidFill>
                  <a:srgbClr val="002060"/>
                </a:solidFill>
              </a:rPr>
              <a:t>. ha un fattore di trasmissione luminosa del 94-97% </a:t>
            </a:r>
            <a:r>
              <a:rPr lang="it-IT" dirty="0" smtClean="0">
                <a:solidFill>
                  <a:srgbClr val="002060"/>
                </a:solidFill>
              </a:rPr>
              <a:t>(contro </a:t>
            </a:r>
            <a:r>
              <a:rPr lang="it-IT" dirty="0">
                <a:solidFill>
                  <a:srgbClr val="002060"/>
                </a:solidFill>
              </a:rPr>
              <a:t>l'86% del </a:t>
            </a:r>
            <a:r>
              <a:rPr lang="it-IT" dirty="0" smtClean="0">
                <a:solidFill>
                  <a:srgbClr val="002060"/>
                </a:solidFill>
              </a:rPr>
              <a:t>vetro) Ha una</a:t>
            </a:r>
            <a:r>
              <a:rPr lang="it-IT" dirty="0">
                <a:solidFill>
                  <a:srgbClr val="002060"/>
                </a:solidFill>
              </a:rPr>
              <a:t> buona trasmissione </a:t>
            </a:r>
            <a:r>
              <a:rPr lang="it-IT" dirty="0" smtClean="0">
                <a:solidFill>
                  <a:srgbClr val="002060"/>
                </a:solidFill>
              </a:rPr>
              <a:t>dell’ultravioletto (circa</a:t>
            </a:r>
            <a:r>
              <a:rPr lang="it-IT" dirty="0">
                <a:solidFill>
                  <a:srgbClr val="002060"/>
                </a:solidFill>
              </a:rPr>
              <a:t> 83-88</a:t>
            </a:r>
            <a:r>
              <a:rPr lang="it-IT" dirty="0" smtClean="0">
                <a:solidFill>
                  <a:srgbClr val="002060"/>
                </a:solidFill>
              </a:rPr>
              <a:t>%) e un </a:t>
            </a:r>
            <a:r>
              <a:rPr lang="it-IT" dirty="0">
                <a:solidFill>
                  <a:srgbClr val="002060"/>
                </a:solidFill>
              </a:rPr>
              <a:t>elevato </a:t>
            </a:r>
            <a:r>
              <a:rPr lang="it-IT" dirty="0" smtClean="0">
                <a:solidFill>
                  <a:srgbClr val="002060"/>
                </a:solidFill>
              </a:rPr>
              <a:t>assorbimento </a:t>
            </a:r>
            <a:r>
              <a:rPr lang="it-IT" dirty="0">
                <a:solidFill>
                  <a:srgbClr val="002060"/>
                </a:solidFill>
              </a:rPr>
              <a:t>dell’infrarosso </a:t>
            </a:r>
            <a:r>
              <a:rPr lang="it-IT" dirty="0" smtClean="0">
                <a:solidFill>
                  <a:srgbClr val="002060"/>
                </a:solidFill>
              </a:rPr>
              <a:t>( che impedisce fenomeni </a:t>
            </a:r>
            <a:r>
              <a:rPr lang="it-IT" dirty="0">
                <a:solidFill>
                  <a:srgbClr val="002060"/>
                </a:solidFill>
              </a:rPr>
              <a:t>di riscaldamento degli spazi </a:t>
            </a:r>
            <a:r>
              <a:rPr lang="it-IT" dirty="0" smtClean="0">
                <a:solidFill>
                  <a:srgbClr val="002060"/>
                </a:solidFill>
              </a:rPr>
              <a:t>sottostanti). </a:t>
            </a: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26" b="1785"/>
          <a:stretch/>
        </p:blipFill>
        <p:spPr>
          <a:xfrm>
            <a:off x="4095814" y="1877437"/>
            <a:ext cx="4941651" cy="3492231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271190" y="5533319"/>
            <a:ext cx="89551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2060"/>
                </a:solidFill>
              </a:rPr>
              <a:t>Presenta alta resistenza allo strappo con la possibilità di deformazione fino al 300-400%. </a:t>
            </a:r>
          </a:p>
          <a:p>
            <a:r>
              <a:rPr lang="it-IT" dirty="0">
                <a:solidFill>
                  <a:srgbClr val="002060"/>
                </a:solidFill>
              </a:rPr>
              <a:t>L’E.T.F.E., con una massa così bassa, è un materiale anche “acusticamente trasparente”, cioè non riflette il suono che proviene </a:t>
            </a:r>
            <a:r>
              <a:rPr lang="it-IT" dirty="0" smtClean="0">
                <a:solidFill>
                  <a:srgbClr val="002060"/>
                </a:solidFill>
              </a:rPr>
              <a:t>dall'interno. Le </a:t>
            </a:r>
            <a:r>
              <a:rPr lang="it-IT" dirty="0">
                <a:solidFill>
                  <a:srgbClr val="002060"/>
                </a:solidFill>
              </a:rPr>
              <a:t>membrane, accoppiate, possono essere riempite d’aria, formando dei cuscini termicamente isolanti.</a:t>
            </a: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595313" y="65597"/>
            <a:ext cx="7953375" cy="64928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Laboratorio Progettazione Tecnologica Architettura </a:t>
            </a: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2024-25</a:t>
            </a:r>
            <a:endParaRPr lang="it-IT" sz="2000" b="1" dirty="0" smtClean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09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 txBox="1">
            <a:spLocks/>
          </p:cNvSpPr>
          <p:nvPr/>
        </p:nvSpPr>
        <p:spPr>
          <a:xfrm>
            <a:off x="595313" y="65597"/>
            <a:ext cx="7953375" cy="64928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Laboratorio Progettazione Tecnologica Architettura 2023-24</a:t>
            </a:r>
          </a:p>
        </p:txBody>
      </p:sp>
      <p:sp>
        <p:nvSpPr>
          <p:cNvPr id="3" name="AutoShape 2" descr="Ecologic Studio, PhotoSynthetica, urban curtains in Dublin and Helsinki. Ph Tuomas Uusheimo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AutoShape 4" descr="luftaufnahme_nach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grpSp>
        <p:nvGrpSpPr>
          <p:cNvPr id="11" name="Gruppo 10"/>
          <p:cNvGrpSpPr/>
          <p:nvPr/>
        </p:nvGrpSpPr>
        <p:grpSpPr>
          <a:xfrm>
            <a:off x="65" y="246639"/>
            <a:ext cx="9144000" cy="3468094"/>
            <a:chOff x="-297504" y="1628774"/>
            <a:chExt cx="9651054" cy="3516397"/>
          </a:xfrm>
        </p:grpSpPr>
        <p:pic>
          <p:nvPicPr>
            <p:cNvPr id="5122" name="Picture 2" descr="Applicazioni EFTE_Stadio di Pechino_Herzog &amp; de Meur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7504" y="1628774"/>
              <a:ext cx="4688529" cy="3516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Immagine 9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91025" y="1628774"/>
              <a:ext cx="4962525" cy="3516397"/>
            </a:xfrm>
            <a:prstGeom prst="rect">
              <a:avLst/>
            </a:prstGeom>
          </p:spPr>
        </p:pic>
      </p:grpSp>
      <p:grpSp>
        <p:nvGrpSpPr>
          <p:cNvPr id="14" name="Gruppo 13"/>
          <p:cNvGrpSpPr/>
          <p:nvPr/>
        </p:nvGrpSpPr>
        <p:grpSpPr>
          <a:xfrm>
            <a:off x="65" y="3811580"/>
            <a:ext cx="9143935" cy="3103318"/>
            <a:chOff x="-636400" y="2913035"/>
            <a:chExt cx="10172700" cy="3452466"/>
          </a:xfrm>
        </p:grpSpPr>
        <p:pic>
          <p:nvPicPr>
            <p:cNvPr id="12" name="Immagin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636400" y="2924768"/>
              <a:ext cx="4953000" cy="3429000"/>
            </a:xfrm>
            <a:prstGeom prst="rect">
              <a:avLst/>
            </a:prstGeom>
          </p:spPr>
        </p:pic>
        <p:pic>
          <p:nvPicPr>
            <p:cNvPr id="13" name="Immagine 12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16600" y="2913035"/>
              <a:ext cx="5219700" cy="34524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357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Ecologic Studio, PhotoSynthetica, urban curtains in Dublin and Helsinki. Ph Tuomas Uusheimo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266765" y="2858801"/>
            <a:ext cx="538156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Dynamic ETFE Façade for the Ed Kaplan Family Institute for Innovation and Tech </a:t>
            </a:r>
            <a:r>
              <a:rPr lang="en-US" dirty="0" smtClean="0">
                <a:solidFill>
                  <a:srgbClr val="002060"/>
                </a:solidFill>
              </a:rPr>
              <a:t>Entrepreneurship (IIT)</a:t>
            </a:r>
          </a:p>
          <a:p>
            <a:r>
              <a:rPr lang="en-US" dirty="0">
                <a:solidFill>
                  <a:srgbClr val="002060"/>
                </a:solidFill>
              </a:rPr>
              <a:t/>
            </a:r>
            <a:br>
              <a:rPr lang="en-US" dirty="0">
                <a:solidFill>
                  <a:srgbClr val="002060"/>
                </a:solidFill>
              </a:rPr>
            </a:br>
            <a:r>
              <a:rPr lang="it-IT" dirty="0" smtClean="0">
                <a:solidFill>
                  <a:srgbClr val="002060"/>
                </a:solidFill>
              </a:rPr>
              <a:t>Progetto </a:t>
            </a:r>
            <a:r>
              <a:rPr lang="it-IT" dirty="0">
                <a:solidFill>
                  <a:srgbClr val="002060"/>
                </a:solidFill>
              </a:rPr>
              <a:t>di una facciata </a:t>
            </a:r>
            <a:r>
              <a:rPr lang="it-IT" dirty="0" smtClean="0">
                <a:solidFill>
                  <a:srgbClr val="002060"/>
                </a:solidFill>
              </a:rPr>
              <a:t>gonfiabile </a:t>
            </a:r>
            <a:r>
              <a:rPr lang="it-IT" dirty="0">
                <a:solidFill>
                  <a:srgbClr val="002060"/>
                </a:solidFill>
              </a:rPr>
              <a:t>e </a:t>
            </a:r>
            <a:r>
              <a:rPr lang="it-IT" b="1" i="1" dirty="0" smtClean="0">
                <a:solidFill>
                  <a:srgbClr val="002060"/>
                </a:solidFill>
              </a:rPr>
              <a:t>reattiva</a:t>
            </a:r>
            <a:r>
              <a:rPr lang="it-IT" dirty="0" smtClean="0">
                <a:solidFill>
                  <a:srgbClr val="002060"/>
                </a:solidFill>
              </a:rPr>
              <a:t> </a:t>
            </a:r>
            <a:r>
              <a:rPr lang="it-IT" dirty="0">
                <a:solidFill>
                  <a:srgbClr val="002060"/>
                </a:solidFill>
              </a:rPr>
              <a:t>in </a:t>
            </a:r>
            <a:r>
              <a:rPr lang="it-IT" dirty="0" smtClean="0">
                <a:solidFill>
                  <a:srgbClr val="002060"/>
                </a:solidFill>
              </a:rPr>
              <a:t>ETFE. </a:t>
            </a:r>
          </a:p>
          <a:p>
            <a:r>
              <a:rPr lang="it-IT" dirty="0" smtClean="0">
                <a:solidFill>
                  <a:srgbClr val="002060"/>
                </a:solidFill>
              </a:rPr>
              <a:t>La facciata continua </a:t>
            </a:r>
            <a:r>
              <a:rPr lang="it-IT" dirty="0">
                <a:solidFill>
                  <a:srgbClr val="002060"/>
                </a:solidFill>
              </a:rPr>
              <a:t>corre lungo il secondo piano, dispone di tre camere </a:t>
            </a:r>
            <a:r>
              <a:rPr lang="it-IT" dirty="0" smtClean="0">
                <a:solidFill>
                  <a:srgbClr val="002060"/>
                </a:solidFill>
              </a:rPr>
              <a:t>d’aria  a portata variabile, montate su un telaio di acciaio. Il volume dell’aria inglobata nei cuscini varia secondo il grado di isolamento richiesto in funzione della temperatura esterna e le pompe sono regolate da sensori posti in facciata e all’interno degli ambienti. La facciata, estremamente dinamica, assume diverse configurazioni grazie alla flessibilità della membrana,</a:t>
            </a:r>
            <a:endParaRPr lang="it-IT" dirty="0">
              <a:solidFill>
                <a:srgbClr val="002060"/>
              </a:solidFill>
            </a:endParaRPr>
          </a:p>
        </p:txBody>
      </p:sp>
      <p:grpSp>
        <p:nvGrpSpPr>
          <p:cNvPr id="14" name="Gruppo 13"/>
          <p:cNvGrpSpPr/>
          <p:nvPr/>
        </p:nvGrpSpPr>
        <p:grpSpPr>
          <a:xfrm>
            <a:off x="307974" y="774378"/>
            <a:ext cx="8836026" cy="6057900"/>
            <a:chOff x="307974" y="774378"/>
            <a:chExt cx="8836026" cy="6057900"/>
          </a:xfrm>
        </p:grpSpPr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50861" y="3870003"/>
              <a:ext cx="3093139" cy="2962275"/>
            </a:xfrm>
            <a:prstGeom prst="rect">
              <a:avLst/>
            </a:prstGeom>
          </p:spPr>
        </p:pic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7974" y="774378"/>
              <a:ext cx="5797775" cy="2006922"/>
            </a:xfrm>
            <a:prstGeom prst="rect">
              <a:avLst/>
            </a:prstGeom>
          </p:spPr>
        </p:pic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48375" y="774378"/>
              <a:ext cx="3095625" cy="3095625"/>
            </a:xfrm>
            <a:prstGeom prst="rect">
              <a:avLst/>
            </a:prstGeom>
          </p:spPr>
        </p:pic>
      </p:grpSp>
      <p:sp>
        <p:nvSpPr>
          <p:cNvPr id="12" name="Titolo 1"/>
          <p:cNvSpPr txBox="1">
            <a:spLocks/>
          </p:cNvSpPr>
          <p:nvPr/>
        </p:nvSpPr>
        <p:spPr>
          <a:xfrm>
            <a:off x="595313" y="65597"/>
            <a:ext cx="7953375" cy="64928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Laboratorio Progettazione Tecnologica Architettura </a:t>
            </a: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2024-25</a:t>
            </a:r>
            <a:endParaRPr lang="it-IT" sz="2000" b="1" dirty="0" smtClean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77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0800000" flipV="1">
            <a:off x="492087" y="684788"/>
            <a:ext cx="8229600" cy="542368"/>
          </a:xfrm>
        </p:spPr>
        <p:txBody>
          <a:bodyPr>
            <a:noAutofit/>
          </a:bodyPr>
          <a:lstStyle/>
          <a:p>
            <a:r>
              <a:rPr lang="it-IT" sz="2800" b="1" cap="all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MATERIALI INNOVATIVI </a:t>
            </a:r>
            <a:r>
              <a:rPr lang="it-IT" sz="2800" b="1" cap="all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PER LA COSTRUZIONE</a:t>
            </a:r>
            <a:endParaRPr lang="it-IT" sz="2800" b="1" cap="all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AutoShape 2" descr="Ecologic Studio, PhotoSynthetica, urban curtains in Dublin and Helsinki. Ph Tuomas Uusheimo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307975" y="1273471"/>
            <a:ext cx="7743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 smtClean="0">
                <a:solidFill>
                  <a:srgbClr val="002060"/>
                </a:solidFill>
              </a:rPr>
              <a:t>Tessuti in vetro-silicone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307975" y="1642803"/>
            <a:ext cx="869183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rgbClr val="002060"/>
                </a:solidFill>
              </a:rPr>
              <a:t>Dall’estrazione  del silicio si realizzano </a:t>
            </a:r>
            <a:r>
              <a:rPr lang="it-IT" dirty="0">
                <a:solidFill>
                  <a:srgbClr val="002060"/>
                </a:solidFill>
              </a:rPr>
              <a:t>entrambi i componenti del  tessuto: le fibre di vetro e la gomma siliconica.</a:t>
            </a:r>
          </a:p>
          <a:p>
            <a:r>
              <a:rPr lang="it-IT" dirty="0">
                <a:solidFill>
                  <a:srgbClr val="002060"/>
                </a:solidFill>
              </a:rPr>
              <a:t>La matrice silicea comune dei due prodotti determina una perfetta compatibilità dei due componenti permettendo il raggiungimento di buone prestazioni.</a:t>
            </a:r>
          </a:p>
          <a:p>
            <a:r>
              <a:rPr lang="it-IT" dirty="0" smtClean="0">
                <a:solidFill>
                  <a:srgbClr val="002060"/>
                </a:solidFill>
              </a:rPr>
              <a:t>Sviluppato </a:t>
            </a:r>
            <a:r>
              <a:rPr lang="it-IT" dirty="0">
                <a:solidFill>
                  <a:srgbClr val="002060"/>
                </a:solidFill>
              </a:rPr>
              <a:t>per la prima volta nel </a:t>
            </a:r>
            <a:r>
              <a:rPr lang="it-IT" dirty="0" smtClean="0">
                <a:solidFill>
                  <a:srgbClr val="002060"/>
                </a:solidFill>
              </a:rPr>
              <a:t>1980, è </a:t>
            </a:r>
            <a:r>
              <a:rPr lang="it-IT" dirty="0">
                <a:solidFill>
                  <a:srgbClr val="002060"/>
                </a:solidFill>
              </a:rPr>
              <a:t>ancora poco usato per la per la realizzazione di involucri tensili esterni perché, nonostante i suoi elevati valori di </a:t>
            </a:r>
            <a:r>
              <a:rPr lang="it-IT" dirty="0" err="1">
                <a:solidFill>
                  <a:srgbClr val="002060"/>
                </a:solidFill>
              </a:rPr>
              <a:t>traslucenza</a:t>
            </a:r>
            <a:r>
              <a:rPr lang="it-IT" dirty="0">
                <a:solidFill>
                  <a:srgbClr val="002060"/>
                </a:solidFill>
              </a:rPr>
              <a:t> (20-40%), è particolarmente sensibile agli agenti atmosferici e tende a caricarsi staticamente attraendo lo sporco e impedendone la rimozione</a:t>
            </a:r>
            <a:r>
              <a:rPr lang="it-IT" dirty="0" smtClean="0">
                <a:solidFill>
                  <a:srgbClr val="002060"/>
                </a:solidFill>
              </a:rPr>
              <a:t>.</a:t>
            </a:r>
          </a:p>
          <a:p>
            <a:r>
              <a:rPr lang="it-IT" dirty="0">
                <a:solidFill>
                  <a:srgbClr val="002060"/>
                </a:solidFill>
              </a:rPr>
              <a:t>Nonostante la buona resistenza alle alte temperature, il tessuto manifesta una fragilità al ripetuto piegamento a causa della presenza delle fibre di </a:t>
            </a:r>
            <a:r>
              <a:rPr lang="it-IT" dirty="0" smtClean="0">
                <a:solidFill>
                  <a:srgbClr val="002060"/>
                </a:solidFill>
              </a:rPr>
              <a:t>vetro.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307975" y="4920771"/>
            <a:ext cx="83407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rgbClr val="002060"/>
                </a:solidFill>
              </a:rPr>
              <a:t>Il tessuto in poliestere/PVC oggi viene commercializzato in 5 tipi differenti ciascuno caratterizzato da un diverso rapporto tra lo spessore del filato quello della spalmatura. Ciascuna tipologia è caratterizzata da un diverso peso specifico, espresso in g/mq. All’aumentare del peso specifico aumentano i valori di resistenza in trama e ordito e dei fili, i valori di resistenza allo strappo del tessuto, la densità del tessuto ( espressa in n° di fili /cm).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307975" y="4505125"/>
            <a:ext cx="22871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b="1" dirty="0">
                <a:solidFill>
                  <a:srgbClr val="002060"/>
                </a:solidFill>
              </a:rPr>
              <a:t>Tessuti </a:t>
            </a:r>
            <a:r>
              <a:rPr lang="nb-NO" b="1" dirty="0" smtClean="0">
                <a:solidFill>
                  <a:srgbClr val="002060"/>
                </a:solidFill>
              </a:rPr>
              <a:t>poliestere-PVC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595313" y="65597"/>
            <a:ext cx="7953375" cy="64928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Laboratorio Progettazione Tecnologica Architettura </a:t>
            </a: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2024-25</a:t>
            </a:r>
            <a:endParaRPr lang="it-IT" sz="2000" b="1" dirty="0" smtClean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10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0800000" flipV="1">
            <a:off x="492087" y="930817"/>
            <a:ext cx="8229600" cy="542368"/>
          </a:xfrm>
        </p:spPr>
        <p:txBody>
          <a:bodyPr>
            <a:noAutofit/>
          </a:bodyPr>
          <a:lstStyle/>
          <a:p>
            <a:r>
              <a:rPr lang="it-IT" sz="2800" b="1" cap="all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MATERIALI INNOVATIVI </a:t>
            </a:r>
            <a:r>
              <a:rPr lang="it-IT" sz="2800" b="1" cap="all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PER LA COSTRUZIONE</a:t>
            </a:r>
            <a:endParaRPr lang="it-IT" sz="2800" b="1" cap="all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AutoShape 2" descr="Ecologic Studio, PhotoSynthetica, urban curtains in Dublin and Helsinki. Ph Tuomas Uusheimo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330724" y="1644642"/>
            <a:ext cx="7743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2060"/>
                </a:solidFill>
              </a:rPr>
              <a:t>Calcestruzzo </a:t>
            </a:r>
            <a:r>
              <a:rPr lang="it-IT" b="1" dirty="0" err="1" smtClean="0">
                <a:solidFill>
                  <a:srgbClr val="002060"/>
                </a:solidFill>
              </a:rPr>
              <a:t>autoriparante</a:t>
            </a:r>
            <a:endParaRPr lang="it-IT" b="1" dirty="0" smtClean="0">
              <a:solidFill>
                <a:srgbClr val="002060"/>
              </a:solidFill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0915" y="1706661"/>
            <a:ext cx="3205808" cy="3205808"/>
          </a:xfrm>
          <a:prstGeom prst="rect">
            <a:avLst/>
          </a:prstGeom>
        </p:spPr>
      </p:pic>
      <p:sp>
        <p:nvSpPr>
          <p:cNvPr id="15" name="Rettangolo 14"/>
          <p:cNvSpPr/>
          <p:nvPr/>
        </p:nvSpPr>
        <p:spPr>
          <a:xfrm>
            <a:off x="330724" y="2017469"/>
            <a:ext cx="5608001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000" dirty="0" smtClean="0">
                <a:solidFill>
                  <a:srgbClr val="002060"/>
                </a:solidFill>
              </a:rPr>
              <a:t>Basato sulle proprietà </a:t>
            </a:r>
            <a:r>
              <a:rPr lang="it-IT" sz="2000" dirty="0" smtClean="0">
                <a:solidFill>
                  <a:srgbClr val="002060"/>
                </a:solidFill>
              </a:rPr>
              <a:t>speciali fibre multifunzionali in grado di ricucire le fessurazioni, utilizzando microbi, il </a:t>
            </a:r>
            <a:r>
              <a:rPr lang="it-IT" sz="2000" dirty="0">
                <a:solidFill>
                  <a:srgbClr val="002060"/>
                </a:solidFill>
              </a:rPr>
              <a:t>calcestruzzo </a:t>
            </a:r>
            <a:r>
              <a:rPr lang="it-IT" sz="2000" dirty="0" err="1">
                <a:solidFill>
                  <a:srgbClr val="002060"/>
                </a:solidFill>
              </a:rPr>
              <a:t>autoriparante</a:t>
            </a:r>
            <a:r>
              <a:rPr lang="it-IT" sz="2000" dirty="0">
                <a:solidFill>
                  <a:srgbClr val="002060"/>
                </a:solidFill>
              </a:rPr>
              <a:t> </a:t>
            </a:r>
            <a:r>
              <a:rPr lang="it-IT" sz="2000" dirty="0" smtClean="0">
                <a:solidFill>
                  <a:srgbClr val="002060"/>
                </a:solidFill>
              </a:rPr>
              <a:t>incorpora </a:t>
            </a:r>
            <a:r>
              <a:rPr lang="it-IT" sz="2000" dirty="0">
                <a:solidFill>
                  <a:srgbClr val="002060"/>
                </a:solidFill>
              </a:rPr>
              <a:t>speciali fibre polimeriche ispirate alla natura </a:t>
            </a:r>
            <a:r>
              <a:rPr lang="it-IT" sz="2000" dirty="0" smtClean="0">
                <a:solidFill>
                  <a:srgbClr val="002060"/>
                </a:solidFill>
              </a:rPr>
              <a:t>.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000" dirty="0" smtClean="0">
                <a:solidFill>
                  <a:srgbClr val="002060"/>
                </a:solidFill>
              </a:rPr>
              <a:t>Le </a:t>
            </a:r>
            <a:r>
              <a:rPr lang="it-IT" sz="2000" dirty="0" err="1">
                <a:solidFill>
                  <a:srgbClr val="002060"/>
                </a:solidFill>
              </a:rPr>
              <a:t>biofibre</a:t>
            </a:r>
            <a:r>
              <a:rPr lang="it-IT" sz="2000" dirty="0">
                <a:solidFill>
                  <a:srgbClr val="002060"/>
                </a:solidFill>
              </a:rPr>
              <a:t> sono costituite da un nucleo in fibra portante, rivestito da idrogel carico di endospore (le strutture con cui alcuni batteri sopravvivono a condizioni ambientali sfavorevoli). Il tutto chiuso in un guscio </a:t>
            </a:r>
            <a:r>
              <a:rPr lang="it-IT" sz="2000" dirty="0" smtClean="0">
                <a:solidFill>
                  <a:srgbClr val="002060"/>
                </a:solidFill>
              </a:rPr>
              <a:t>polimerico 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000" dirty="0">
                <a:solidFill>
                  <a:srgbClr val="002060"/>
                </a:solidFill>
              </a:rPr>
              <a:t>Quando l’acqua penetra nella crepa raggiungendo le </a:t>
            </a:r>
            <a:r>
              <a:rPr lang="it-IT" sz="2000" dirty="0" err="1">
                <a:solidFill>
                  <a:srgbClr val="002060"/>
                </a:solidFill>
              </a:rPr>
              <a:t>biofibre</a:t>
            </a:r>
            <a:r>
              <a:rPr lang="it-IT" sz="2000" dirty="0">
                <a:solidFill>
                  <a:srgbClr val="002060"/>
                </a:solidFill>
              </a:rPr>
              <a:t>, l’idrogel si espande uscendo dal guscio e portando in superficie le endospore. Il processo “risveglia” i batteri, portando alla produzione di carbonato di calcio</a:t>
            </a:r>
            <a:r>
              <a:rPr lang="it-IT" sz="2000" dirty="0" smtClean="0">
                <a:solidFill>
                  <a:srgbClr val="002060"/>
                </a:solidFill>
              </a:rPr>
              <a:t>.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500" dirty="0">
              <a:solidFill>
                <a:srgbClr val="002060"/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595313" y="65597"/>
            <a:ext cx="7953375" cy="64928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Laboratorio Progettazione Tecnologica Architettura </a:t>
            </a: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2024-25</a:t>
            </a:r>
            <a:endParaRPr lang="it-IT" sz="2000" b="1" dirty="0" smtClean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42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0800000" flipV="1">
            <a:off x="492087" y="930817"/>
            <a:ext cx="8229600" cy="542368"/>
          </a:xfrm>
        </p:spPr>
        <p:txBody>
          <a:bodyPr>
            <a:noAutofit/>
          </a:bodyPr>
          <a:lstStyle/>
          <a:p>
            <a:r>
              <a:rPr lang="it-IT" sz="2800" b="1" cap="all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MATERIALI INNOVATIVI </a:t>
            </a:r>
            <a:r>
              <a:rPr lang="it-IT" sz="2800" b="1" cap="all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PER LA COSTRUZIONE</a:t>
            </a:r>
            <a:endParaRPr lang="it-IT" sz="2800" b="1" cap="all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AutoShape 2" descr="Ecologic Studio, PhotoSynthetica, urban curtains in Dublin and Helsinki. Ph Tuomas Uusheimo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330724" y="1644642"/>
            <a:ext cx="7743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2060"/>
                </a:solidFill>
              </a:rPr>
              <a:t>Blocchi in idroceramica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307975" y="2097483"/>
            <a:ext cx="520667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000" dirty="0" smtClean="0">
                <a:solidFill>
                  <a:srgbClr val="002060"/>
                </a:solidFill>
              </a:rPr>
              <a:t>Blocchi in ceramica che producono umidità per abbassare la temperatura e generare condizioni per il raffrescamento ambientale. Sono integrati con uno strato di </a:t>
            </a:r>
            <a:r>
              <a:rPr lang="it-IT" altLang="it-IT" sz="2000" dirty="0" err="1" smtClean="0">
                <a:solidFill>
                  <a:srgbClr val="002060"/>
                </a:solidFill>
              </a:rPr>
              <a:t>hydrogel</a:t>
            </a:r>
            <a:r>
              <a:rPr lang="it-IT" altLang="it-IT" sz="2000" dirty="0" smtClean="0">
                <a:solidFill>
                  <a:srgbClr val="002060"/>
                </a:solidFill>
              </a:rPr>
              <a:t> incapsulato che si attiva ad una certa temperatura, rilasciando acqua che evapora e che abbassa la temperatura.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000" dirty="0">
                <a:solidFill>
                  <a:srgbClr val="002060"/>
                </a:solidFill>
              </a:rPr>
              <a:t>Il </a:t>
            </a:r>
            <a:r>
              <a:rPr lang="it-IT" sz="2000" dirty="0" err="1">
                <a:solidFill>
                  <a:srgbClr val="002060"/>
                </a:solidFill>
              </a:rPr>
              <a:t>prototitpo</a:t>
            </a:r>
            <a:r>
              <a:rPr lang="it-IT" sz="2000" dirty="0">
                <a:solidFill>
                  <a:srgbClr val="002060"/>
                </a:solidFill>
              </a:rPr>
              <a:t>  del </a:t>
            </a:r>
            <a:r>
              <a:rPr lang="it-IT" altLang="it-IT" sz="2000" dirty="0">
                <a:solidFill>
                  <a:srgbClr val="002060"/>
                </a:solidFill>
              </a:rPr>
              <a:t>mattone è un sandwich a quattro strati che contiene uno strato di base, uno strato di tessuto, “macchie” di idrogel e uno strato superiore. L'idrogel può assorbire acqua fino a 500 volte il suo peso e può produrre un effetto rinfrescante, riducendo la temperatura  fino a 6°C. 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7402" y="1738172"/>
            <a:ext cx="3604147" cy="5119828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595313" y="65597"/>
            <a:ext cx="7953375" cy="64928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Laboratorio Progettazione Tecnologica Architettura </a:t>
            </a: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2024-25</a:t>
            </a:r>
            <a:endParaRPr lang="it-IT" sz="2000" b="1" dirty="0" smtClean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37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4213" y="549275"/>
            <a:ext cx="7772400" cy="1470025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it-IT" sz="3600" dirty="0" smtClean="0"/>
              <a:t/>
            </a:r>
            <a:br>
              <a:rPr lang="it-IT" sz="3600" dirty="0" smtClean="0"/>
            </a:br>
            <a:r>
              <a:rPr lang="it-IT" sz="3600" dirty="0" smtClean="0"/>
              <a:t/>
            </a:r>
            <a:br>
              <a:rPr lang="it-IT" sz="3600" dirty="0" smtClean="0"/>
            </a:br>
            <a:endParaRPr lang="it-IT" sz="3600" dirty="0" smtClean="0"/>
          </a:p>
        </p:txBody>
      </p:sp>
      <p:sp>
        <p:nvSpPr>
          <p:cNvPr id="7171" name="Segnaposto testo 3"/>
          <p:cNvSpPr txBox="1">
            <a:spLocks/>
          </p:cNvSpPr>
          <p:nvPr/>
        </p:nvSpPr>
        <p:spPr bwMode="auto">
          <a:xfrm>
            <a:off x="88900" y="1019174"/>
            <a:ext cx="8963025" cy="467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it-IT" altLang="it-IT" sz="2400" b="1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ALLUMINIO - PRODUZIONE</a:t>
            </a:r>
          </a:p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it-IT" altLang="it-IT" sz="2000" dirty="0" smtClean="0">
              <a:solidFill>
                <a:srgbClr val="002060"/>
              </a:solidFill>
              <a:latin typeface="+mn-lt"/>
              <a:ea typeface="Consolas" panose="020B0609020204030204" pitchFamily="49" charset="0"/>
            </a:endParaRPr>
          </a:p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it-IT" altLang="it-IT" sz="2000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La difficoltà per la produzione dell’alluminio in passato era legata al modo di ridurlo allo stato metallico e alla modalità di estrazione dell’ossido di alluminio (allumina) dalla bauxite (dal nome dalla località di </a:t>
            </a:r>
            <a:r>
              <a:rPr lang="it-IT" altLang="it-IT" sz="2000" dirty="0" err="1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Lex</a:t>
            </a:r>
            <a:r>
              <a:rPr lang="it-IT" altLang="it-IT" sz="2000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 </a:t>
            </a:r>
            <a:r>
              <a:rPr lang="it-IT" altLang="it-IT" sz="2000" dirty="0" err="1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Baux</a:t>
            </a:r>
            <a:r>
              <a:rPr lang="it-IT" altLang="it-IT" sz="2000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 in Provenza), l’unico minerale da cui l’alluminio può essere estratto in modo economico e nel quale è possibile trovare la maggior concentrazione di alluminio (65¸85%)</a:t>
            </a:r>
          </a:p>
        </p:txBody>
      </p:sp>
      <p:pic>
        <p:nvPicPr>
          <p:cNvPr id="717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365625"/>
            <a:ext cx="3384550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Box 3"/>
          <p:cNvSpPr txBox="1">
            <a:spLocks noChangeArrowheads="1"/>
          </p:cNvSpPr>
          <p:nvPr/>
        </p:nvSpPr>
        <p:spPr bwMode="auto">
          <a:xfrm>
            <a:off x="3798888" y="4754563"/>
            <a:ext cx="5253037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2000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Processo Bayer (1887):ottenimento dell’alluminio per elettrolisi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it-IT" altLang="it-IT" sz="2000" dirty="0" smtClean="0">
              <a:solidFill>
                <a:srgbClr val="002060"/>
              </a:solidFill>
              <a:latin typeface="+mn-lt"/>
              <a:ea typeface="Consolas" panose="020B0609020204030204" pitchFamily="49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1800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purezza del 99,7%; 0,3% piccole tracce di ferro, silicio e altri elementi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it-IT" altLang="it-IT" sz="2000" dirty="0" smtClean="0">
              <a:solidFill>
                <a:srgbClr val="002060"/>
              </a:solidFill>
              <a:latin typeface="+mn-lt"/>
              <a:ea typeface="Consolas" panose="020B0609020204030204" pitchFamily="49" charset="0"/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595313" y="65597"/>
            <a:ext cx="7953375" cy="64928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Laboratorio Progettazione Tecnologica Architettura </a:t>
            </a: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2024-25</a:t>
            </a:r>
            <a:endParaRPr lang="it-IT" sz="2000" b="1" dirty="0" smtClean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38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0800000" flipV="1">
            <a:off x="492087" y="930817"/>
            <a:ext cx="8229600" cy="542368"/>
          </a:xfrm>
        </p:spPr>
        <p:txBody>
          <a:bodyPr>
            <a:noAutofit/>
          </a:bodyPr>
          <a:lstStyle/>
          <a:p>
            <a:r>
              <a:rPr lang="it-IT" sz="2800" b="1" cap="all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MATERIALI INNOVATIVI </a:t>
            </a:r>
            <a:r>
              <a:rPr lang="it-IT" sz="2800" b="1" cap="all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PER LA COSTRUZIONE</a:t>
            </a:r>
            <a:endParaRPr lang="it-IT" sz="2800" b="1" cap="all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AutoShape 2" descr="Ecologic Studio, PhotoSynthetica, urban curtains in Dublin and Helsinki. Ph Tuomas Uusheimo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695522" y="1764662"/>
            <a:ext cx="7743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2060"/>
                </a:solidFill>
              </a:rPr>
              <a:t>Materiali di origine biologica per rivestimento membrane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695522" y="3337462"/>
            <a:ext cx="7743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2060"/>
                </a:solidFill>
              </a:rPr>
              <a:t>Pellicole fotovoltaiche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695522" y="5165900"/>
            <a:ext cx="7743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2060"/>
                </a:solidFill>
              </a:rPr>
              <a:t>Tessuti biologici</a:t>
            </a:r>
          </a:p>
        </p:txBody>
      </p:sp>
      <p:sp>
        <p:nvSpPr>
          <p:cNvPr id="9" name="Rettangolo 8"/>
          <p:cNvSpPr/>
          <p:nvPr/>
        </p:nvSpPr>
        <p:spPr>
          <a:xfrm>
            <a:off x="695522" y="5532201"/>
            <a:ext cx="82976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err="1">
                <a:solidFill>
                  <a:srgbClr val="002060"/>
                </a:solidFill>
              </a:rPr>
              <a:t>Biotic</a:t>
            </a:r>
            <a:r>
              <a:rPr lang="it-IT" b="1" dirty="0">
                <a:solidFill>
                  <a:srgbClr val="002060"/>
                </a:solidFill>
              </a:rPr>
              <a:t> </a:t>
            </a:r>
            <a:r>
              <a:rPr lang="it-IT" dirty="0">
                <a:solidFill>
                  <a:srgbClr val="002060"/>
                </a:solidFill>
              </a:rPr>
              <a:t>è una serie di tessuti biologici, in cellulosa batterica, tinti con pigmenti naturali. I batteri alimentati da un tè verde zuccherato filano nano fibre di cellulosa. Quando lo strato superficiale si solidifica ha qualità paragonabili alla pelle: il materiale prodotto dai microrganismi è biodegradabile, molto resistente e dotato di un’elevata flessibilità. </a:t>
            </a:r>
          </a:p>
        </p:txBody>
      </p:sp>
      <p:sp>
        <p:nvSpPr>
          <p:cNvPr id="10" name="Rettangolo 9"/>
          <p:cNvSpPr/>
          <p:nvPr/>
        </p:nvSpPr>
        <p:spPr>
          <a:xfrm>
            <a:off x="695522" y="3694695"/>
            <a:ext cx="82342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err="1">
                <a:solidFill>
                  <a:srgbClr val="002060"/>
                </a:solidFill>
              </a:rPr>
              <a:t>AuREUS</a:t>
            </a:r>
            <a:r>
              <a:rPr lang="it-IT" b="1" dirty="0">
                <a:solidFill>
                  <a:srgbClr val="002060"/>
                </a:solidFill>
              </a:rPr>
              <a:t> </a:t>
            </a:r>
            <a:r>
              <a:rPr lang="it-IT" dirty="0">
                <a:solidFill>
                  <a:srgbClr val="002060"/>
                </a:solidFill>
              </a:rPr>
              <a:t>è un materiale che consente la conversione della luce UV in energia elettrica. Frutto della ricerca di </a:t>
            </a:r>
            <a:r>
              <a:rPr lang="it-IT" dirty="0" err="1">
                <a:solidFill>
                  <a:srgbClr val="002060"/>
                </a:solidFill>
              </a:rPr>
              <a:t>Carvey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Ehren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Maigue</a:t>
            </a:r>
            <a:r>
              <a:rPr lang="it-IT" dirty="0">
                <a:solidFill>
                  <a:srgbClr val="002060"/>
                </a:solidFill>
              </a:rPr>
              <a:t>, </a:t>
            </a:r>
            <a:r>
              <a:rPr lang="it-IT" dirty="0" smtClean="0">
                <a:solidFill>
                  <a:srgbClr val="002060"/>
                </a:solidFill>
              </a:rPr>
              <a:t>il </a:t>
            </a:r>
            <a:r>
              <a:rPr lang="it-IT" dirty="0">
                <a:solidFill>
                  <a:srgbClr val="002060"/>
                </a:solidFill>
              </a:rPr>
              <a:t>materiale plastico è realizzato a partire da un composto di scarti agricoli ed è caratterizzato da una grande flessibilità di utilizzo. </a:t>
            </a:r>
            <a:r>
              <a:rPr lang="it-IT" dirty="0" smtClean="0">
                <a:solidFill>
                  <a:srgbClr val="002060"/>
                </a:solidFill>
              </a:rPr>
              <a:t>L’efficienza </a:t>
            </a:r>
            <a:r>
              <a:rPr lang="it-IT" dirty="0">
                <a:solidFill>
                  <a:srgbClr val="002060"/>
                </a:solidFill>
              </a:rPr>
              <a:t>prescinde dalle condizioni meteo. 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695522" y="2137025"/>
            <a:ext cx="80261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err="1" smtClean="0">
                <a:solidFill>
                  <a:srgbClr val="002060"/>
                </a:solidFill>
              </a:rPr>
              <a:t>PhotoSyntetica</a:t>
            </a:r>
            <a:r>
              <a:rPr lang="it-IT" dirty="0">
                <a:solidFill>
                  <a:srgbClr val="002060"/>
                </a:solidFill>
              </a:rPr>
              <a:t> </a:t>
            </a:r>
            <a:r>
              <a:rPr lang="it-IT" dirty="0" smtClean="0">
                <a:solidFill>
                  <a:srgbClr val="002060"/>
                </a:solidFill>
              </a:rPr>
              <a:t>- una </a:t>
            </a:r>
            <a:r>
              <a:rPr lang="it-IT" dirty="0">
                <a:solidFill>
                  <a:srgbClr val="002060"/>
                </a:solidFill>
              </a:rPr>
              <a:t>tenda </a:t>
            </a:r>
            <a:r>
              <a:rPr lang="it-IT" dirty="0" smtClean="0">
                <a:solidFill>
                  <a:srgbClr val="002060"/>
                </a:solidFill>
              </a:rPr>
              <a:t> a base di  membrane in EFTE rivestite di uno strato di </a:t>
            </a:r>
            <a:r>
              <a:rPr lang="it-IT" dirty="0" err="1" smtClean="0">
                <a:solidFill>
                  <a:srgbClr val="002060"/>
                </a:solidFill>
              </a:rPr>
              <a:t>microalghe</a:t>
            </a:r>
            <a:r>
              <a:rPr lang="it-IT" dirty="0" smtClean="0">
                <a:solidFill>
                  <a:srgbClr val="002060"/>
                </a:solidFill>
              </a:rPr>
              <a:t> che funzionano </a:t>
            </a:r>
            <a:r>
              <a:rPr lang="it-IT" dirty="0">
                <a:solidFill>
                  <a:srgbClr val="002060"/>
                </a:solidFill>
              </a:rPr>
              <a:t>come </a:t>
            </a:r>
            <a:r>
              <a:rPr lang="it-IT" dirty="0" err="1">
                <a:solidFill>
                  <a:srgbClr val="002060"/>
                </a:solidFill>
              </a:rPr>
              <a:t>fotobioreattore</a:t>
            </a:r>
            <a:r>
              <a:rPr lang="it-IT" dirty="0" smtClean="0">
                <a:solidFill>
                  <a:srgbClr val="002060"/>
                </a:solidFill>
              </a:rPr>
              <a:t>, ovvero cattura e immagazzinamento della radiazione solare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595313" y="65597"/>
            <a:ext cx="7953375" cy="64928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Laboratorio Progettazione Tecnologica Architettura </a:t>
            </a: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2024-25</a:t>
            </a:r>
            <a:endParaRPr lang="it-IT" sz="2000" b="1" dirty="0" smtClean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70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76511" y="626492"/>
            <a:ext cx="7772400" cy="468884"/>
          </a:xfrm>
        </p:spPr>
        <p:txBody>
          <a:bodyPr>
            <a:noAutofit/>
          </a:bodyPr>
          <a:lstStyle/>
          <a:p>
            <a:pPr eaLnBrk="1" hangingPunct="1"/>
            <a:r>
              <a:rPr lang="it-IT" sz="2800" b="1" dirty="0" smtClean="0">
                <a:solidFill>
                  <a:srgbClr val="002060"/>
                </a:solidFill>
                <a:latin typeface="+mn-lt"/>
                <a:ea typeface="Calibri" pitchFamily="34" charset="0"/>
                <a:cs typeface="Arial" panose="020B0604020202020204" pitchFamily="34" charset="0"/>
              </a:rPr>
              <a:t>MATERIALI INNOVATIVI</a:t>
            </a:r>
          </a:p>
        </p:txBody>
      </p:sp>
      <p:sp>
        <p:nvSpPr>
          <p:cNvPr id="3" name="Rettangolo 2"/>
          <p:cNvSpPr/>
          <p:nvPr/>
        </p:nvSpPr>
        <p:spPr>
          <a:xfrm>
            <a:off x="414337" y="1332358"/>
            <a:ext cx="8315325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>
                <a:solidFill>
                  <a:srgbClr val="002060"/>
                </a:solidFill>
              </a:rPr>
              <a:t>Il </a:t>
            </a:r>
            <a:r>
              <a:rPr lang="it-IT" b="1" dirty="0" err="1">
                <a:solidFill>
                  <a:srgbClr val="002060"/>
                </a:solidFill>
              </a:rPr>
              <a:t>grafene</a:t>
            </a:r>
            <a:endParaRPr lang="it-IT" b="1" dirty="0">
              <a:solidFill>
                <a:srgbClr val="002060"/>
              </a:solidFill>
            </a:endParaRPr>
          </a:p>
          <a:p>
            <a:r>
              <a:rPr lang="it-IT" dirty="0">
                <a:solidFill>
                  <a:srgbClr val="002060"/>
                </a:solidFill>
              </a:rPr>
              <a:t>Il </a:t>
            </a:r>
            <a:r>
              <a:rPr lang="it-IT" dirty="0" err="1">
                <a:solidFill>
                  <a:srgbClr val="002060"/>
                </a:solidFill>
              </a:rPr>
              <a:t>grafene</a:t>
            </a:r>
            <a:r>
              <a:rPr lang="it-IT" dirty="0">
                <a:solidFill>
                  <a:srgbClr val="002060"/>
                </a:solidFill>
              </a:rPr>
              <a:t> è un foglio di carbonio dello spessore di un atomo, incredibilmente resistente e leggero. È anche un ottimo conduttore di calore ed elettricità. Il </a:t>
            </a:r>
            <a:r>
              <a:rPr lang="it-IT" dirty="0" err="1">
                <a:solidFill>
                  <a:srgbClr val="002060"/>
                </a:solidFill>
              </a:rPr>
              <a:t>grafene</a:t>
            </a:r>
            <a:r>
              <a:rPr lang="it-IT" dirty="0">
                <a:solidFill>
                  <a:srgbClr val="002060"/>
                </a:solidFill>
              </a:rPr>
              <a:t> ha il potenziale per essere utilizzato in una serie di applicazioni edilizie, come la realizzazione di calcestruzzo più resistente e leggero, la creazione di pannelli solari più efficienti e lo sviluppo di nuovi tipi di isolamento</a:t>
            </a:r>
            <a:r>
              <a:rPr lang="it-IT" dirty="0" smtClean="0">
                <a:solidFill>
                  <a:srgbClr val="002060"/>
                </a:solidFill>
              </a:rPr>
              <a:t>.</a:t>
            </a:r>
          </a:p>
          <a:p>
            <a:endParaRPr lang="it-IT" dirty="0">
              <a:solidFill>
                <a:srgbClr val="002060"/>
              </a:solidFill>
            </a:endParaRPr>
          </a:p>
          <a:p>
            <a:r>
              <a:rPr lang="it-IT" b="1" dirty="0" err="1" smtClean="0">
                <a:solidFill>
                  <a:srgbClr val="002060"/>
                </a:solidFill>
              </a:rPr>
              <a:t>Bioplastiche</a:t>
            </a:r>
            <a:endParaRPr lang="it-IT" b="1" dirty="0">
              <a:solidFill>
                <a:srgbClr val="002060"/>
              </a:solidFill>
            </a:endParaRPr>
          </a:p>
          <a:p>
            <a:r>
              <a:rPr lang="it-IT" dirty="0">
                <a:solidFill>
                  <a:srgbClr val="002060"/>
                </a:solidFill>
              </a:rPr>
              <a:t>Le </a:t>
            </a:r>
            <a:r>
              <a:rPr lang="it-IT" dirty="0" err="1">
                <a:solidFill>
                  <a:srgbClr val="002060"/>
                </a:solidFill>
              </a:rPr>
              <a:t>bioplastiche</a:t>
            </a:r>
            <a:r>
              <a:rPr lang="it-IT" dirty="0">
                <a:solidFill>
                  <a:srgbClr val="002060"/>
                </a:solidFill>
              </a:rPr>
              <a:t> sono materie plastiche ricavate da materiali rinnovabili, come l’amido di mais o la canna da zucchero. Rappresentano un’alternativa più sostenibile alle plastiche tradizionali, che sono prodotte a partire dal petrolio. Le </a:t>
            </a:r>
            <a:r>
              <a:rPr lang="it-IT" dirty="0" err="1">
                <a:solidFill>
                  <a:srgbClr val="002060"/>
                </a:solidFill>
              </a:rPr>
              <a:t>bioplastiche</a:t>
            </a:r>
            <a:r>
              <a:rPr lang="it-IT" dirty="0">
                <a:solidFill>
                  <a:srgbClr val="002060"/>
                </a:solidFill>
              </a:rPr>
              <a:t> possono essere utilizzate per creare una varietà di materiali da costruzione, come mattoni, pannelli e pavimenti</a:t>
            </a:r>
            <a:r>
              <a:rPr lang="it-IT" dirty="0" smtClean="0">
                <a:solidFill>
                  <a:srgbClr val="002060"/>
                </a:solidFill>
              </a:rPr>
              <a:t>.</a:t>
            </a:r>
          </a:p>
          <a:p>
            <a:endParaRPr lang="it-IT" dirty="0">
              <a:solidFill>
                <a:srgbClr val="002060"/>
              </a:solidFill>
            </a:endParaRPr>
          </a:p>
          <a:p>
            <a:r>
              <a:rPr lang="it-IT" b="1" dirty="0" smtClean="0">
                <a:solidFill>
                  <a:srgbClr val="002060"/>
                </a:solidFill>
              </a:rPr>
              <a:t>Compositi </a:t>
            </a:r>
            <a:r>
              <a:rPr lang="it-IT" b="1" dirty="0">
                <a:solidFill>
                  <a:srgbClr val="002060"/>
                </a:solidFill>
              </a:rPr>
              <a:t>di micelio</a:t>
            </a:r>
          </a:p>
          <a:p>
            <a:r>
              <a:rPr lang="it-IT" dirty="0">
                <a:solidFill>
                  <a:srgbClr val="002060"/>
                </a:solidFill>
              </a:rPr>
              <a:t>I compositi a base di micelio sono realizzati con il micelio, il materiale filiforme che costituisce il corpo dei funghi. Il micelio è un materiale resistente e leggero che può essere utilizzato per creare una varietà di materiali da costruzione. I compositi di micelio sono anche biodegradabili e sostenibili</a:t>
            </a:r>
            <a:r>
              <a:rPr lang="it-IT" dirty="0" smtClean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595313" y="65597"/>
            <a:ext cx="7953375" cy="64928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Laboratorio Progettazione Tecnologica Architettura </a:t>
            </a: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2024-25</a:t>
            </a:r>
            <a:endParaRPr lang="it-IT" sz="2000" b="1" dirty="0" smtClean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3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621506" y="896984"/>
            <a:ext cx="790098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02060"/>
                </a:solidFill>
              </a:rPr>
              <a:t>Compositi in fibra di carbonio</a:t>
            </a:r>
          </a:p>
          <a:p>
            <a:r>
              <a:rPr lang="it-IT" dirty="0">
                <a:solidFill>
                  <a:srgbClr val="002060"/>
                </a:solidFill>
              </a:rPr>
              <a:t>I compositi in fibra di carbonio sono realizzati con fibre di carbonio incorporate in una resina. Sono incredibilmente resistenti e leggeri, il che li rende ideali per l’uso in edilizia. I compositi in fibra di carbonio sono ideali per applicazioni ad alte prestazioni, come ponti e grattacieli.</a:t>
            </a:r>
          </a:p>
          <a:p>
            <a:endParaRPr lang="it-IT" b="1" dirty="0">
              <a:solidFill>
                <a:srgbClr val="002060"/>
              </a:solidFill>
            </a:endParaRPr>
          </a:p>
          <a:p>
            <a:r>
              <a:rPr lang="it-IT" b="1" dirty="0" smtClean="0">
                <a:solidFill>
                  <a:srgbClr val="002060"/>
                </a:solidFill>
              </a:rPr>
              <a:t>Rivestimento </a:t>
            </a:r>
            <a:r>
              <a:rPr lang="it-IT" b="1" dirty="0">
                <a:solidFill>
                  <a:srgbClr val="002060"/>
                </a:solidFill>
              </a:rPr>
              <a:t>in </a:t>
            </a:r>
            <a:r>
              <a:rPr lang="it-IT" b="1" dirty="0" err="1">
                <a:solidFill>
                  <a:srgbClr val="002060"/>
                </a:solidFill>
              </a:rPr>
              <a:t>biochar</a:t>
            </a:r>
            <a:endParaRPr lang="it-IT" b="1" dirty="0">
              <a:solidFill>
                <a:srgbClr val="002060"/>
              </a:solidFill>
            </a:endParaRPr>
          </a:p>
          <a:p>
            <a:r>
              <a:rPr lang="it-IT" dirty="0">
                <a:solidFill>
                  <a:srgbClr val="002060"/>
                </a:solidFill>
              </a:rPr>
              <a:t>Il rivestimento in </a:t>
            </a:r>
            <a:r>
              <a:rPr lang="it-IT" dirty="0" err="1">
                <a:solidFill>
                  <a:srgbClr val="002060"/>
                </a:solidFill>
              </a:rPr>
              <a:t>biochar</a:t>
            </a:r>
            <a:r>
              <a:rPr lang="it-IT" dirty="0">
                <a:solidFill>
                  <a:srgbClr val="002060"/>
                </a:solidFill>
              </a:rPr>
              <a:t> è un tipo di materiale da costruzione ricavato dal </a:t>
            </a:r>
            <a:r>
              <a:rPr lang="it-IT" dirty="0" err="1">
                <a:solidFill>
                  <a:srgbClr val="002060"/>
                </a:solidFill>
              </a:rPr>
              <a:t>biochar</a:t>
            </a:r>
            <a:r>
              <a:rPr lang="it-IT" dirty="0">
                <a:solidFill>
                  <a:srgbClr val="002060"/>
                </a:solidFill>
              </a:rPr>
              <a:t>, un materiale simile al carbone che si produce riscaldando la biomassa in un ambiente privo di ossigeno. Il </a:t>
            </a:r>
            <a:r>
              <a:rPr lang="it-IT" dirty="0" err="1">
                <a:solidFill>
                  <a:srgbClr val="002060"/>
                </a:solidFill>
              </a:rPr>
              <a:t>biochar</a:t>
            </a:r>
            <a:r>
              <a:rPr lang="it-IT" dirty="0">
                <a:solidFill>
                  <a:srgbClr val="002060"/>
                </a:solidFill>
              </a:rPr>
              <a:t> è un materiale sostenibile che può essere ricavato da diverse fonti di biomassa, come legno, rifiuti agricoli e scarti alimentari. È resistente al fuoco, è un ottimo isolante e può controllare l’umidità e il </a:t>
            </a:r>
            <a:r>
              <a:rPr lang="it-IT" dirty="0" smtClean="0">
                <a:solidFill>
                  <a:srgbClr val="002060"/>
                </a:solidFill>
              </a:rPr>
              <a:t>suono</a:t>
            </a:r>
          </a:p>
          <a:p>
            <a:endParaRPr lang="it-IT" dirty="0">
              <a:solidFill>
                <a:srgbClr val="002060"/>
              </a:solidFill>
            </a:endParaRPr>
          </a:p>
          <a:p>
            <a:r>
              <a:rPr lang="it-IT" b="1" dirty="0" err="1" smtClean="0">
                <a:solidFill>
                  <a:srgbClr val="002060"/>
                </a:solidFill>
              </a:rPr>
              <a:t>Termobimetalli</a:t>
            </a:r>
            <a:endParaRPr lang="it-IT" b="1" dirty="0">
              <a:solidFill>
                <a:srgbClr val="002060"/>
              </a:solidFill>
            </a:endParaRPr>
          </a:p>
          <a:p>
            <a:r>
              <a:rPr lang="it-IT" dirty="0">
                <a:solidFill>
                  <a:srgbClr val="002060"/>
                </a:solidFill>
              </a:rPr>
              <a:t>In parole povere, si tratta di un metallo che respira. La caratteristica principale del </a:t>
            </a:r>
            <a:r>
              <a:rPr lang="it-IT" dirty="0" err="1">
                <a:solidFill>
                  <a:srgbClr val="002060"/>
                </a:solidFill>
              </a:rPr>
              <a:t>termobimetallo</a:t>
            </a:r>
            <a:r>
              <a:rPr lang="it-IT" dirty="0">
                <a:solidFill>
                  <a:srgbClr val="002060"/>
                </a:solidFill>
              </a:rPr>
              <a:t> è la sua capacità di piegarsi o deformarsi quando viene esposto a variazioni di temperatura. Questo effetto è il risultato dei diversi tassi di espansione dei due metalli quando vengono riscaldati. Come rivestimento, questo materiale è un modo efficiente dal punto di vista energetico per migliorare la ventilazione e l’ombra</a:t>
            </a:r>
            <a:r>
              <a:rPr lang="it-IT" dirty="0" smtClean="0">
                <a:solidFill>
                  <a:srgbClr val="002060"/>
                </a:solidFill>
              </a:rPr>
              <a:t>.</a:t>
            </a:r>
            <a:endParaRPr lang="it-IT" b="1" i="0" dirty="0">
              <a:solidFill>
                <a:srgbClr val="002060"/>
              </a:solidFill>
              <a:effectLst/>
            </a:endParaRPr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595313" y="65597"/>
            <a:ext cx="7953375" cy="64928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Laboratorio Progettazione Tecnologica Architettura </a:t>
            </a: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2024-25</a:t>
            </a:r>
            <a:endParaRPr lang="it-IT" sz="2000" b="1" dirty="0" smtClean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27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asellaDiTesto 7"/>
          <p:cNvSpPr txBox="1">
            <a:spLocks noChangeArrowheads="1"/>
          </p:cNvSpPr>
          <p:nvPr/>
        </p:nvSpPr>
        <p:spPr bwMode="auto">
          <a:xfrm>
            <a:off x="183356" y="650876"/>
            <a:ext cx="8777288" cy="618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2400" b="1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ALLUMINIO – PROPRIETA’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it-IT" altLang="it-IT" sz="2000" dirty="0" smtClean="0">
              <a:solidFill>
                <a:srgbClr val="002060"/>
              </a:solidFill>
              <a:latin typeface="+mn-lt"/>
              <a:ea typeface="Consolas" panose="020B0609020204030204" pitchFamily="49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2000" b="1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Massa volumica:</a:t>
            </a:r>
            <a:r>
              <a:rPr lang="it-IT" altLang="it-IT" sz="2000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 2700 kg/m³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it-IT" altLang="it-IT" sz="2000" dirty="0" smtClean="0">
              <a:solidFill>
                <a:srgbClr val="002060"/>
              </a:solidFill>
              <a:latin typeface="+mn-lt"/>
              <a:ea typeface="Consolas" panose="020B0609020204030204" pitchFamily="49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2000" b="1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Temperatura di fusione dell’ allumina:</a:t>
            </a:r>
            <a:r>
              <a:rPr lang="it-IT" altLang="it-IT" sz="2000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 2000°C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it-IT" altLang="it-IT" sz="2000" dirty="0" smtClean="0">
              <a:solidFill>
                <a:srgbClr val="002060"/>
              </a:solidFill>
              <a:latin typeface="+mn-lt"/>
              <a:ea typeface="Consolas" panose="020B0609020204030204" pitchFamily="49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2000" b="1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Temperatura di fusione come metallo puro:</a:t>
            </a:r>
            <a:r>
              <a:rPr lang="it-IT" altLang="it-IT" sz="2000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 660°C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it-IT" altLang="it-IT" sz="2000" dirty="0" smtClean="0">
              <a:solidFill>
                <a:srgbClr val="002060"/>
              </a:solidFill>
              <a:latin typeface="+mn-lt"/>
              <a:ea typeface="Consolas" panose="020B0609020204030204" pitchFamily="49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2000" b="1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Resistività elettrica:</a:t>
            </a:r>
            <a:r>
              <a:rPr lang="it-IT" altLang="it-IT" sz="2000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 0,0285 ohm/mm² m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it-IT" altLang="it-IT" sz="2000" dirty="0" smtClean="0">
              <a:solidFill>
                <a:srgbClr val="002060"/>
              </a:solidFill>
              <a:latin typeface="+mn-lt"/>
              <a:ea typeface="Consolas" panose="020B0609020204030204" pitchFamily="49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2000" b="1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Conducibilità termica λ :</a:t>
            </a:r>
            <a:r>
              <a:rPr lang="it-IT" altLang="it-IT" sz="2000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 220 W/</a:t>
            </a:r>
            <a:r>
              <a:rPr lang="it-IT" altLang="it-IT" sz="2000" dirty="0" err="1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mk</a:t>
            </a:r>
            <a:endParaRPr lang="it-IT" altLang="it-IT" sz="2000" dirty="0" smtClean="0">
              <a:solidFill>
                <a:srgbClr val="002060"/>
              </a:solidFill>
              <a:latin typeface="+mn-lt"/>
              <a:ea typeface="Consolas" panose="020B0609020204030204" pitchFamily="49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it-IT" altLang="it-IT" sz="2000" dirty="0" smtClean="0">
              <a:solidFill>
                <a:srgbClr val="002060"/>
              </a:solidFill>
              <a:latin typeface="+mn-lt"/>
              <a:ea typeface="Consolas" panose="020B0609020204030204" pitchFamily="49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2000" b="1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Coefficiente di dilatazione termica:</a:t>
            </a:r>
            <a:r>
              <a:rPr lang="it-IT" altLang="it-IT" sz="2000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 0,0234 mm/</a:t>
            </a:r>
            <a:r>
              <a:rPr lang="it-IT" altLang="it-IT" sz="2000" dirty="0" err="1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mk</a:t>
            </a:r>
            <a:endParaRPr lang="it-IT" altLang="it-IT" sz="2000" dirty="0" smtClean="0">
              <a:solidFill>
                <a:srgbClr val="002060"/>
              </a:solidFill>
              <a:latin typeface="+mn-lt"/>
              <a:ea typeface="Consolas" panose="020B0609020204030204" pitchFamily="49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it-IT" altLang="it-IT" sz="2000" dirty="0" smtClean="0">
              <a:solidFill>
                <a:srgbClr val="002060"/>
              </a:solidFill>
              <a:latin typeface="+mn-lt"/>
              <a:ea typeface="Consolas" panose="020B0609020204030204" pitchFamily="49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2000" b="1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Modulo di elasticità E:</a:t>
            </a:r>
            <a:r>
              <a:rPr lang="it-IT" altLang="it-IT" sz="2000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 70 000 N/mm²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it-IT" altLang="it-IT" sz="2000" dirty="0" smtClean="0">
              <a:solidFill>
                <a:srgbClr val="002060"/>
              </a:solidFill>
              <a:latin typeface="+mn-lt"/>
              <a:ea typeface="Consolas" panose="020B0609020204030204" pitchFamily="49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2000" b="1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Conducibilità elettrica:</a:t>
            </a:r>
            <a:r>
              <a:rPr lang="it-IT" altLang="it-IT" sz="2000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 37 m/Ωmm²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it-IT" altLang="it-IT" sz="2000" dirty="0" smtClean="0">
              <a:solidFill>
                <a:srgbClr val="002060"/>
              </a:solidFill>
              <a:latin typeface="+mn-lt"/>
              <a:ea typeface="Consolas" panose="020B0609020204030204" pitchFamily="49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2000" b="1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Carico di rottura alla trazione:</a:t>
            </a:r>
            <a:r>
              <a:rPr lang="it-IT" altLang="it-IT" sz="2000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 220 N/mm²</a:t>
            </a:r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595313" y="65597"/>
            <a:ext cx="7953375" cy="64928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Laboratorio Progettazione Tecnologica Architettura </a:t>
            </a: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2024-25</a:t>
            </a:r>
            <a:endParaRPr lang="it-IT" sz="2000" b="1" dirty="0" smtClean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2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4213" y="549275"/>
            <a:ext cx="7772400" cy="1470025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it-IT" sz="3600" dirty="0" smtClean="0"/>
              <a:t/>
            </a:r>
            <a:br>
              <a:rPr lang="it-IT" sz="3600" dirty="0" smtClean="0"/>
            </a:br>
            <a:endParaRPr lang="it-IT" sz="3600" dirty="0" smtClean="0"/>
          </a:p>
        </p:txBody>
      </p:sp>
      <p:sp>
        <p:nvSpPr>
          <p:cNvPr id="8195" name="Segnaposto testo 3"/>
          <p:cNvSpPr txBox="1">
            <a:spLocks/>
          </p:cNvSpPr>
          <p:nvPr/>
        </p:nvSpPr>
        <p:spPr bwMode="auto">
          <a:xfrm>
            <a:off x="88900" y="981075"/>
            <a:ext cx="8963025" cy="572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it-IT" altLang="it-IT" sz="2400" b="1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ALLUMINIO – PROPRIETA’</a:t>
            </a:r>
          </a:p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it-IT" altLang="it-IT" sz="2000" dirty="0" smtClean="0">
              <a:solidFill>
                <a:srgbClr val="002060"/>
              </a:solidFill>
              <a:latin typeface="+mn-lt"/>
              <a:ea typeface="Consolas" panose="020B0609020204030204" pitchFamily="49" charset="0"/>
            </a:endParaRPr>
          </a:p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it-IT" altLang="it-IT" sz="2000" b="1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leggerezza</a:t>
            </a:r>
            <a:r>
              <a:rPr lang="it-IT" altLang="it-IT" sz="2000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: possiede una massa volumica pari a 2,70 g/cm³</a:t>
            </a:r>
          </a:p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it-IT" altLang="it-IT" sz="2000" dirty="0" smtClean="0">
              <a:solidFill>
                <a:srgbClr val="002060"/>
              </a:solidFill>
              <a:latin typeface="+mn-lt"/>
              <a:ea typeface="Consolas" panose="020B0609020204030204" pitchFamily="49" charset="0"/>
            </a:endParaRPr>
          </a:p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it-IT" altLang="it-IT" sz="2000" b="1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malleabilità e duttilità</a:t>
            </a:r>
            <a:r>
              <a:rPr lang="it-IT" altLang="it-IT" sz="2000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: è il secondo materiale per malleabilità (dopo l’oro) e il sesto materiale duttile</a:t>
            </a:r>
          </a:p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it-IT" altLang="it-IT" sz="2000" dirty="0" smtClean="0">
              <a:solidFill>
                <a:srgbClr val="002060"/>
              </a:solidFill>
              <a:latin typeface="+mn-lt"/>
              <a:ea typeface="Consolas" panose="020B0609020204030204" pitchFamily="49" charset="0"/>
            </a:endParaRPr>
          </a:p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it-IT" altLang="it-IT" sz="2000" b="1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resistenza alla corrosione</a:t>
            </a:r>
            <a:r>
              <a:rPr lang="it-IT" altLang="it-IT" sz="2000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: il resistente film di ossido che si forma sulla sua superficie rappresenta una protezione dagli attacchi dell’aria, del calore, dell’ umidità e di alcuni aggressivi chimici</a:t>
            </a:r>
          </a:p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it-IT" altLang="it-IT" sz="2000" dirty="0" smtClean="0">
              <a:solidFill>
                <a:srgbClr val="002060"/>
              </a:solidFill>
              <a:latin typeface="+mn-lt"/>
              <a:ea typeface="Consolas" panose="020B0609020204030204" pitchFamily="49" charset="0"/>
            </a:endParaRPr>
          </a:p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it-IT" altLang="it-IT" sz="2000" b="1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durabilità</a:t>
            </a:r>
          </a:p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it-IT" altLang="it-IT" sz="2000" dirty="0" smtClean="0">
              <a:solidFill>
                <a:srgbClr val="002060"/>
              </a:solidFill>
              <a:latin typeface="+mn-lt"/>
              <a:ea typeface="Consolas" panose="020B0609020204030204" pitchFamily="49" charset="0"/>
            </a:endParaRPr>
          </a:p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it-IT" altLang="it-IT" sz="2000" b="1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buona conducibilità termica</a:t>
            </a:r>
            <a:r>
              <a:rPr lang="it-IT" altLang="it-IT" sz="2000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: circa il doppio dell’acciaio</a:t>
            </a:r>
          </a:p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it-IT" altLang="it-IT" sz="2000" dirty="0" smtClean="0">
              <a:solidFill>
                <a:srgbClr val="002060"/>
              </a:solidFill>
              <a:latin typeface="+mn-lt"/>
              <a:ea typeface="Consolas" panose="020B0609020204030204" pitchFamily="49" charset="0"/>
            </a:endParaRPr>
          </a:p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it-IT" altLang="it-IT" sz="2000" b="1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alta conducibilità elettrica</a:t>
            </a:r>
            <a:r>
              <a:rPr lang="it-IT" altLang="it-IT" sz="2000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: ha permesso che si sostituisse al rame in numerose applicazioni</a:t>
            </a: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595313" y="65597"/>
            <a:ext cx="7953375" cy="64928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Laboratorio Progettazione Tecnologica Architettura </a:t>
            </a: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2024-25</a:t>
            </a:r>
            <a:endParaRPr lang="it-IT" sz="2000" b="1" dirty="0" smtClean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33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4213" y="549275"/>
            <a:ext cx="7772400" cy="1470025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it-IT" sz="36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it-IT" sz="36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Arial" panose="020B0604020202020204" pitchFamily="34" charset="0"/>
              </a:rPr>
            </a:br>
            <a:r>
              <a:rPr lang="it-IT" sz="36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it-IT" sz="36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Arial" panose="020B0604020202020204" pitchFamily="34" charset="0"/>
              </a:rPr>
            </a:br>
            <a:endParaRPr lang="it-IT" sz="3600" dirty="0" smtClean="0">
              <a:solidFill>
                <a:schemeClr val="bg1">
                  <a:lumMod val="9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1267" name="Segnaposto testo 3"/>
          <p:cNvSpPr txBox="1">
            <a:spLocks/>
          </p:cNvSpPr>
          <p:nvPr/>
        </p:nvSpPr>
        <p:spPr bwMode="auto">
          <a:xfrm>
            <a:off x="88900" y="981075"/>
            <a:ext cx="8963025" cy="572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it-IT" altLang="it-IT" sz="2800" b="1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ALLUMINIO - LAVORAZIONI</a:t>
            </a:r>
          </a:p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it-IT" altLang="it-IT" sz="2000" dirty="0" smtClean="0">
              <a:solidFill>
                <a:srgbClr val="002060"/>
              </a:solidFill>
              <a:latin typeface="+mn-lt"/>
              <a:ea typeface="Consolas" panose="020B0609020204030204" pitchFamily="49" charset="0"/>
            </a:endParaRPr>
          </a:p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it-IT" altLang="it-IT" sz="2000" b="1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fusione: </a:t>
            </a:r>
            <a:r>
              <a:rPr lang="it-IT" altLang="it-IT" sz="2000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il materiale allo stato liquido viene colato all’interno di stampi per conferirgli la forma desiderata </a:t>
            </a:r>
          </a:p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it-IT" altLang="it-IT" sz="2000" b="1" dirty="0" smtClean="0">
              <a:solidFill>
                <a:srgbClr val="002060"/>
              </a:solidFill>
              <a:latin typeface="+mn-lt"/>
              <a:ea typeface="Consolas" panose="020B0609020204030204" pitchFamily="49" charset="0"/>
            </a:endParaRPr>
          </a:p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it-IT" altLang="it-IT" sz="2000" b="1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laminazione: </a:t>
            </a:r>
            <a:r>
              <a:rPr lang="it-IT" altLang="it-IT" sz="2000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il materiale grezzo viene fatto passare in un macchinario (laminatoio) costituito da coppie di cilindri controrotanti che ne riducono progressivamente lo spessore</a:t>
            </a:r>
          </a:p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it-IT" altLang="it-IT" sz="2000" b="1" dirty="0" smtClean="0">
              <a:solidFill>
                <a:srgbClr val="002060"/>
              </a:solidFill>
              <a:latin typeface="+mn-lt"/>
              <a:ea typeface="Consolas" panose="020B0609020204030204" pitchFamily="49" charset="0"/>
            </a:endParaRPr>
          </a:p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it-IT" altLang="it-IT" sz="2000" b="1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estrusione: </a:t>
            </a:r>
            <a:r>
              <a:rPr lang="it-IT" altLang="it-IT" sz="2000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il formato di fonderia viene sottoposto a deformazione plastica a caldo mediante il passaggio sotto pressione in una matrice d’acciaio</a:t>
            </a:r>
          </a:p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it-IT" altLang="it-IT" sz="2000" dirty="0" smtClean="0">
              <a:solidFill>
                <a:srgbClr val="002060"/>
              </a:solidFill>
              <a:latin typeface="+mn-lt"/>
              <a:ea typeface="Consolas" panose="020B0609020204030204" pitchFamily="49" charset="0"/>
            </a:endParaRPr>
          </a:p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it-IT" altLang="it-IT" sz="2000" b="1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forgiatura: </a:t>
            </a:r>
            <a:r>
              <a:rPr lang="it-IT" altLang="it-IT" sz="2000" dirty="0" smtClean="0">
                <a:solidFill>
                  <a:srgbClr val="002060"/>
                </a:solidFill>
                <a:latin typeface="+mn-lt"/>
                <a:ea typeface="Consolas" panose="020B0609020204030204" pitchFamily="49" charset="0"/>
              </a:rPr>
              <a:t>al materiale viene impressa una deformazione plastica  a caldo mediante l’uso di una pressa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714884"/>
            <a:ext cx="8915400" cy="6144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00" y="714884"/>
            <a:ext cx="8861000" cy="6092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olo 1"/>
          <p:cNvSpPr txBox="1">
            <a:spLocks/>
          </p:cNvSpPr>
          <p:nvPr/>
        </p:nvSpPr>
        <p:spPr>
          <a:xfrm>
            <a:off x="595313" y="65597"/>
            <a:ext cx="7953375" cy="64928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Laboratorio Progettazione Tecnologica Architettura </a:t>
            </a: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2024-25</a:t>
            </a:r>
            <a:endParaRPr lang="it-IT" sz="2000" b="1" dirty="0" smtClean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879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CasellaDiTesto 7"/>
          <p:cNvSpPr txBox="1">
            <a:spLocks noChangeArrowheads="1"/>
          </p:cNvSpPr>
          <p:nvPr/>
        </p:nvSpPr>
        <p:spPr bwMode="auto">
          <a:xfrm>
            <a:off x="447674" y="764097"/>
            <a:ext cx="8286751" cy="520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it-IT" altLang="it-IT" sz="2800" b="1" cap="all" dirty="0" smtClean="0">
                <a:solidFill>
                  <a:srgbClr val="002060"/>
                </a:solidFill>
                <a:latin typeface="+mn-lt"/>
              </a:rPr>
              <a:t>leghe leggere A BASE DI </a:t>
            </a:r>
            <a:r>
              <a:rPr lang="it-IT" altLang="it-IT" sz="2800" b="1" dirty="0" smtClean="0">
                <a:solidFill>
                  <a:srgbClr val="002060"/>
                </a:solidFill>
                <a:latin typeface="+mn-lt"/>
              </a:rPr>
              <a:t>ALLUMINIO</a:t>
            </a: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it-IT" altLang="it-IT" sz="2000" dirty="0" smtClean="0">
              <a:solidFill>
                <a:srgbClr val="002060"/>
              </a:solidFill>
              <a:latin typeface="+mn-lt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2400" b="1" dirty="0" smtClean="0">
                <a:solidFill>
                  <a:srgbClr val="002060"/>
                </a:solidFill>
                <a:latin typeface="+mn-lt"/>
              </a:rPr>
              <a:t>alluminio primario </a:t>
            </a:r>
            <a:r>
              <a:rPr lang="it-IT" altLang="it-IT" sz="2000" dirty="0" smtClean="0">
                <a:solidFill>
                  <a:srgbClr val="002060"/>
                </a:solidFill>
                <a:latin typeface="+mn-lt"/>
              </a:rPr>
              <a:t>(con purezza superiore al 99,5%)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b="1" dirty="0" smtClean="0">
                <a:solidFill>
                  <a:srgbClr val="002060"/>
                </a:solidFill>
                <a:latin typeface="+mn-lt"/>
              </a:rPr>
              <a:t>+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2400" b="1" dirty="0" err="1" smtClean="0">
                <a:solidFill>
                  <a:srgbClr val="002060"/>
                </a:solidFill>
                <a:latin typeface="+mn-lt"/>
              </a:rPr>
              <a:t>alliganti</a:t>
            </a:r>
            <a:r>
              <a:rPr lang="it-IT" altLang="it-IT" sz="2000" b="1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it-IT" altLang="it-IT" sz="2000" dirty="0" smtClean="0">
                <a:solidFill>
                  <a:srgbClr val="002060"/>
                </a:solidFill>
                <a:latin typeface="+mn-lt"/>
              </a:rPr>
              <a:t>(rame, magnesio, manganese, silicio, zinco)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it-IT" altLang="it-IT" sz="2000" b="1" dirty="0" smtClean="0">
              <a:solidFill>
                <a:srgbClr val="002060"/>
              </a:solidFill>
              <a:latin typeface="+mn-lt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2000" b="1" dirty="0" smtClean="0">
                <a:solidFill>
                  <a:srgbClr val="002060"/>
                </a:solidFill>
                <a:latin typeface="+mn-lt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2000" dirty="0" smtClean="0">
                <a:solidFill>
                  <a:srgbClr val="002060"/>
                </a:solidFill>
                <a:latin typeface="+mn-lt"/>
              </a:rPr>
              <a:t>Incremento della resistenza meccanica a parità di malleabilità, incremento della duttilità e della resistenza alla corrosione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it-IT" altLang="it-IT" sz="2000" b="1" dirty="0" smtClean="0">
              <a:solidFill>
                <a:srgbClr val="002060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it-IT" altLang="it-IT" sz="2000" b="1" dirty="0" smtClean="0">
              <a:solidFill>
                <a:srgbClr val="002060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2000" b="1" cap="all" dirty="0" smtClean="0">
                <a:solidFill>
                  <a:srgbClr val="002060"/>
                </a:solidFill>
                <a:latin typeface="+mn-lt"/>
              </a:rPr>
              <a:t>leghe da fonderia</a:t>
            </a:r>
            <a:r>
              <a:rPr lang="it-IT" altLang="it-IT" sz="2000" b="1" dirty="0" smtClean="0">
                <a:solidFill>
                  <a:srgbClr val="002060"/>
                </a:solidFill>
                <a:latin typeface="+mn-lt"/>
              </a:rPr>
              <a:t> - </a:t>
            </a:r>
            <a:r>
              <a:rPr lang="it-IT" altLang="it-IT" sz="2000" dirty="0" smtClean="0">
                <a:solidFill>
                  <a:srgbClr val="002060"/>
                </a:solidFill>
                <a:latin typeface="+mn-lt"/>
              </a:rPr>
              <a:t>adatte all'esecuzione di getti in sabbia, in  conchiglia e pressofusi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it-IT" altLang="it-IT" sz="2000" b="1" dirty="0" smtClean="0">
              <a:solidFill>
                <a:srgbClr val="002060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2000" b="1" cap="all" dirty="0" smtClean="0">
                <a:solidFill>
                  <a:srgbClr val="002060"/>
                </a:solidFill>
                <a:latin typeface="+mn-lt"/>
              </a:rPr>
              <a:t>leghe da lavorazione plastica</a:t>
            </a:r>
            <a:r>
              <a:rPr lang="it-IT" altLang="it-IT" sz="2000" b="1" dirty="0" smtClean="0">
                <a:solidFill>
                  <a:srgbClr val="002060"/>
                </a:solidFill>
                <a:latin typeface="+mn-lt"/>
              </a:rPr>
              <a:t> - </a:t>
            </a:r>
            <a:r>
              <a:rPr lang="it-IT" altLang="it-IT" sz="2000" dirty="0" smtClean="0">
                <a:solidFill>
                  <a:srgbClr val="002060"/>
                </a:solidFill>
                <a:latin typeface="+mn-lt"/>
              </a:rPr>
              <a:t>adatte all'estrusione e alla laminazione</a:t>
            </a:r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595313" y="65597"/>
            <a:ext cx="7953375" cy="64928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Laboratorio Progettazione Tecnologica Architettura </a:t>
            </a: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2024-25</a:t>
            </a:r>
            <a:endParaRPr lang="it-IT" sz="2000" b="1" dirty="0" smtClean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23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tente\Desktop\Lab. materiali e modelli\LEZIONI\ACCIAIO\Utilizzo leghe allumin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" t="938" r="1613" b="1208"/>
          <a:stretch>
            <a:fillRect/>
          </a:stretch>
        </p:blipFill>
        <p:spPr bwMode="auto">
          <a:xfrm>
            <a:off x="250825" y="836613"/>
            <a:ext cx="8642350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olo 1"/>
          <p:cNvSpPr txBox="1">
            <a:spLocks/>
          </p:cNvSpPr>
          <p:nvPr/>
        </p:nvSpPr>
        <p:spPr>
          <a:xfrm>
            <a:off x="595313" y="65597"/>
            <a:ext cx="7953375" cy="64928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Laboratorio Progettazione Tecnologica Architettura </a:t>
            </a: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2024-25</a:t>
            </a:r>
            <a:endParaRPr lang="it-IT" sz="2000" b="1" dirty="0" smtClean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83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CE008C23DB7DD4EAE85E55115C4A7EA" ma:contentTypeVersion="18" ma:contentTypeDescription="Creare un nuovo documento." ma:contentTypeScope="" ma:versionID="02290f560fb1734b327c8052b2cd1ade">
  <xsd:schema xmlns:xsd="http://www.w3.org/2001/XMLSchema" xmlns:xs="http://www.w3.org/2001/XMLSchema" xmlns:p="http://schemas.microsoft.com/office/2006/metadata/properties" xmlns:ns3="f3077446-a7b8-4994-9298-7551826f19f8" xmlns:ns4="ce2ceee5-4e98-448d-bd69-9759c2918574" targetNamespace="http://schemas.microsoft.com/office/2006/metadata/properties" ma:root="true" ma:fieldsID="3bf229eed23e95a2e5a7260a53a382ee" ns3:_="" ns4:_="">
    <xsd:import namespace="f3077446-a7b8-4994-9298-7551826f19f8"/>
    <xsd:import namespace="ce2ceee5-4e98-448d-bd69-9759c2918574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Location" minOccurs="0"/>
                <xsd:element ref="ns4:MediaServiceOCR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077446-a7b8-4994-9298-7551826f19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ash suggerimento condivisione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2ceee5-4e98-448d-bd69-9759c29185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e2ceee5-4e98-448d-bd69-9759c2918574" xsi:nil="true"/>
  </documentManagement>
</p:properties>
</file>

<file path=customXml/itemProps1.xml><?xml version="1.0" encoding="utf-8"?>
<ds:datastoreItem xmlns:ds="http://schemas.openxmlformats.org/officeDocument/2006/customXml" ds:itemID="{D4038503-69EE-46B3-9679-80BF99E478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3077446-a7b8-4994-9298-7551826f19f8"/>
    <ds:schemaRef ds:uri="ce2ceee5-4e98-448d-bd69-9759c29185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5267CD6-E1FA-49DD-9D0C-6DED08E6436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BB92688-24F1-4BB1-BF94-F199BF69C19E}">
  <ds:schemaRefs>
    <ds:schemaRef ds:uri="http://purl.org/dc/elements/1.1/"/>
    <ds:schemaRef ds:uri="http://schemas.openxmlformats.org/package/2006/metadata/core-properties"/>
    <ds:schemaRef ds:uri="f3077446-a7b8-4994-9298-7551826f19f8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ce2ceee5-4e98-448d-bd69-9759c2918574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1170</TotalTime>
  <Words>3835</Words>
  <Application>Microsoft Office PowerPoint</Application>
  <PresentationFormat>Presentazione su schermo (4:3)</PresentationFormat>
  <Paragraphs>452</Paragraphs>
  <Slides>42</Slides>
  <Notes>25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42</vt:i4>
      </vt:variant>
    </vt:vector>
  </HeadingPairs>
  <TitlesOfParts>
    <vt:vector size="49" baseType="lpstr">
      <vt:lpstr>Arial Unicode MS</vt:lpstr>
      <vt:lpstr>Arial</vt:lpstr>
      <vt:lpstr>Calibri</vt:lpstr>
      <vt:lpstr>Consolas</vt:lpstr>
      <vt:lpstr>StarSymbol</vt:lpstr>
      <vt:lpstr>Wingdings</vt:lpstr>
      <vt:lpstr>Tema di Office</vt:lpstr>
      <vt:lpstr>Presentazione standard di PowerPoint</vt:lpstr>
      <vt:lpstr>Presentazione standard di PowerPoint</vt:lpstr>
      <vt:lpstr>  </vt:lpstr>
      <vt:lpstr>  </vt:lpstr>
      <vt:lpstr>Presentazione standard di PowerPoint</vt:lpstr>
      <vt:lpstr> </vt:lpstr>
      <vt:lpstr>  </vt:lpstr>
      <vt:lpstr>Presentazione standard di PowerPoint</vt:lpstr>
      <vt:lpstr>Presentazione standard di PowerPoint</vt:lpstr>
      <vt:lpstr>Presentazione standard di PowerPoint</vt:lpstr>
      <vt:lpstr>  </vt:lpstr>
      <vt:lpstr>  </vt:lpstr>
      <vt:lpstr>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MATERIE PLASTICHE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PRINCIPALI ELEMENTI REALIZZABILI</vt:lpstr>
      <vt:lpstr>Presentazione standard di PowerPoint</vt:lpstr>
      <vt:lpstr>Presentazione standard di PowerPoint</vt:lpstr>
      <vt:lpstr>PROCESSI DI LAVORAZIONE</vt:lpstr>
      <vt:lpstr>ADDITIVI</vt:lpstr>
      <vt:lpstr>Modalità di dismissione e smaltimento</vt:lpstr>
      <vt:lpstr>MATERIALI INNOVATIVI PER LA COSTRUZIONE</vt:lpstr>
      <vt:lpstr>Cross-Laminated Timber_XLAM</vt:lpstr>
      <vt:lpstr>MATERIALI PER FACCIATE E COPERTURE TESSILI</vt:lpstr>
      <vt:lpstr>MATERIALI PER FACCIATE E COPERTURE TESSILI</vt:lpstr>
      <vt:lpstr>MATERIALI INNOVATIVI PER LA COSTRUZIONE</vt:lpstr>
      <vt:lpstr>MATERIALI INNOVATIVI PER LA COSTRUZIONE</vt:lpstr>
      <vt:lpstr>Presentazione standard di PowerPoint</vt:lpstr>
      <vt:lpstr>Presentazione standard di PowerPoint</vt:lpstr>
      <vt:lpstr>MATERIALI INNOVATIVI PER LA COSTRUZIONE</vt:lpstr>
      <vt:lpstr>MATERIALI INNOVATIVI PER LA COSTRUZIONE</vt:lpstr>
      <vt:lpstr>MATERIALI INNOVATIVI PER LA COSTRUZIONE</vt:lpstr>
      <vt:lpstr>MATERIALI INNOVATIVI PER LA COSTRUZIONE</vt:lpstr>
      <vt:lpstr>MATERIALI INNOVATIVI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MATERIE PLASTICHE</dc:title>
  <dc:creator>Marti Sormancic</dc:creator>
  <cp:lastModifiedBy>GAROFOLO ILARIA</cp:lastModifiedBy>
  <cp:revision>102</cp:revision>
  <dcterms:created xsi:type="dcterms:W3CDTF">2012-05-31T07:26:53Z</dcterms:created>
  <dcterms:modified xsi:type="dcterms:W3CDTF">2024-12-01T17:30:31Z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0x0101007CE008C23DB7DD4EAE85E55115C4A7EA</vt:lpwstr>
  </property>
</Properties>
</file>