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65" r:id="rId2"/>
    <p:sldId id="306" r:id="rId3"/>
    <p:sldId id="262" r:id="rId4"/>
    <p:sldId id="367" r:id="rId5"/>
    <p:sldId id="366" r:id="rId6"/>
    <p:sldId id="308" r:id="rId7"/>
    <p:sldId id="309" r:id="rId8"/>
    <p:sldId id="310" r:id="rId9"/>
    <p:sldId id="311" r:id="rId10"/>
    <p:sldId id="264" r:id="rId11"/>
    <p:sldId id="266" r:id="rId12"/>
    <p:sldId id="267" r:id="rId13"/>
    <p:sldId id="321" r:id="rId14"/>
    <p:sldId id="329" r:id="rId15"/>
    <p:sldId id="330" r:id="rId16"/>
    <p:sldId id="331" r:id="rId17"/>
    <p:sldId id="332" r:id="rId18"/>
    <p:sldId id="333" r:id="rId19"/>
    <p:sldId id="370" r:id="rId20"/>
    <p:sldId id="368" r:id="rId21"/>
    <p:sldId id="369" r:id="rId22"/>
    <p:sldId id="371" r:id="rId23"/>
    <p:sldId id="372" r:id="rId24"/>
    <p:sldId id="373" r:id="rId25"/>
    <p:sldId id="374" r:id="rId26"/>
    <p:sldId id="375" r:id="rId27"/>
    <p:sldId id="376" r:id="rId2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81" d="100"/>
          <a:sy n="81" d="100"/>
        </p:scale>
        <p:origin x="69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F2ABD-4253-47B6-822C-46196DACD6F6}" type="datetimeFigureOut">
              <a:rPr lang="it-IT" smtClean="0"/>
              <a:t>25/11/2024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C560B3-3387-4806-A3C6-50247AE5B96E}" type="slidenum">
              <a:rPr lang="it-IT" smtClean="0"/>
              <a:t>‹N›</a:t>
            </a:fld>
            <a:endParaRPr lang="it-IT"/>
          </a:p>
        </p:txBody>
      </p:sp>
    </p:spTree>
    <p:extLst>
      <p:ext uri="{BB962C8B-B14F-4D97-AF65-F5344CB8AC3E}">
        <p14:creationId xmlns:p14="http://schemas.microsoft.com/office/powerpoint/2010/main" val="1677627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AAFFEB35-2A47-43E5-970F-70FCC97392A9}" type="slidenum">
              <a:rPr lang="it-IT"/>
              <a:pPr/>
              <a:t>6</a:t>
            </a:fld>
            <a:endParaRPr lang="it-IT"/>
          </a:p>
        </p:txBody>
      </p:sp>
      <p:sp>
        <p:nvSpPr>
          <p:cNvPr id="40961"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40962"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it-IT"/>
          </a:p>
        </p:txBody>
      </p:sp>
    </p:spTree>
    <p:extLst>
      <p:ext uri="{BB962C8B-B14F-4D97-AF65-F5344CB8AC3E}">
        <p14:creationId xmlns:p14="http://schemas.microsoft.com/office/powerpoint/2010/main" val="2777007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B9809EDE-C79F-486D-8472-2E4D1D50A5BE}" type="slidenum">
              <a:rPr lang="it-IT"/>
              <a:pPr/>
              <a:t>7</a:t>
            </a:fld>
            <a:endParaRPr lang="it-IT"/>
          </a:p>
        </p:txBody>
      </p:sp>
      <p:sp>
        <p:nvSpPr>
          <p:cNvPr id="41985"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41986"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it-IT"/>
          </a:p>
        </p:txBody>
      </p:sp>
    </p:spTree>
    <p:extLst>
      <p:ext uri="{BB962C8B-B14F-4D97-AF65-F5344CB8AC3E}">
        <p14:creationId xmlns:p14="http://schemas.microsoft.com/office/powerpoint/2010/main" val="1882889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530EFC7B-76B0-4D37-9EF2-E1C5C5AE9128}" type="slidenum">
              <a:rPr lang="it-IT"/>
              <a:pPr/>
              <a:t>8</a:t>
            </a:fld>
            <a:endParaRPr lang="it-IT"/>
          </a:p>
        </p:txBody>
      </p:sp>
      <p:sp>
        <p:nvSpPr>
          <p:cNvPr id="43009"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43010"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it-IT"/>
          </a:p>
        </p:txBody>
      </p:sp>
    </p:spTree>
    <p:extLst>
      <p:ext uri="{BB962C8B-B14F-4D97-AF65-F5344CB8AC3E}">
        <p14:creationId xmlns:p14="http://schemas.microsoft.com/office/powerpoint/2010/main" val="1344531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033D749F-3E65-41ED-B243-24132D8AD218}" type="slidenum">
              <a:rPr lang="it-IT"/>
              <a:pPr/>
              <a:t>9</a:t>
            </a:fld>
            <a:endParaRPr lang="it-IT"/>
          </a:p>
        </p:txBody>
      </p:sp>
      <p:sp>
        <p:nvSpPr>
          <p:cNvPr id="44033"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44034"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it-IT"/>
          </a:p>
        </p:txBody>
      </p:sp>
    </p:spTree>
    <p:extLst>
      <p:ext uri="{BB962C8B-B14F-4D97-AF65-F5344CB8AC3E}">
        <p14:creationId xmlns:p14="http://schemas.microsoft.com/office/powerpoint/2010/main" val="2294598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E0F067-401C-47EB-AB4B-221C4E315BB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4592480-6359-4E89-B4EC-2EB5B383BC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CF5D78B-19CC-4F05-8D72-0B88157D0F5F}"/>
              </a:ext>
            </a:extLst>
          </p:cNvPr>
          <p:cNvSpPr>
            <a:spLocks noGrp="1"/>
          </p:cNvSpPr>
          <p:nvPr>
            <p:ph type="dt" sz="half" idx="10"/>
          </p:nvPr>
        </p:nvSpPr>
        <p:spPr/>
        <p:txBody>
          <a:bodyPr/>
          <a:lstStyle/>
          <a:p>
            <a:fld id="{D05A8EB1-E409-47C3-94C1-FDD6406BB596}" type="datetimeFigureOut">
              <a:rPr lang="it-IT" smtClean="0"/>
              <a:t>25/11/2024</a:t>
            </a:fld>
            <a:endParaRPr lang="it-IT"/>
          </a:p>
        </p:txBody>
      </p:sp>
      <p:sp>
        <p:nvSpPr>
          <p:cNvPr id="5" name="Segnaposto piè di pagina 4">
            <a:extLst>
              <a:ext uri="{FF2B5EF4-FFF2-40B4-BE49-F238E27FC236}">
                <a16:creationId xmlns:a16="http://schemas.microsoft.com/office/drawing/2014/main" id="{099C454C-9A52-453B-9EF9-63C044CE43A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DE434AB-BF37-45A8-92E1-9EA2DAAD99C2}"/>
              </a:ext>
            </a:extLst>
          </p:cNvPr>
          <p:cNvSpPr>
            <a:spLocks noGrp="1"/>
          </p:cNvSpPr>
          <p:nvPr>
            <p:ph type="sldNum" sz="quarter" idx="12"/>
          </p:nvPr>
        </p:nvSpPr>
        <p:spPr/>
        <p:txBody>
          <a:bodyPr/>
          <a:lstStyle/>
          <a:p>
            <a:fld id="{95150746-A950-46C0-AEC0-0D7CDD5559EA}" type="slidenum">
              <a:rPr lang="it-IT" smtClean="0"/>
              <a:t>‹N›</a:t>
            </a:fld>
            <a:endParaRPr lang="it-IT"/>
          </a:p>
        </p:txBody>
      </p:sp>
    </p:spTree>
    <p:extLst>
      <p:ext uri="{BB962C8B-B14F-4D97-AF65-F5344CB8AC3E}">
        <p14:creationId xmlns:p14="http://schemas.microsoft.com/office/powerpoint/2010/main" val="3469014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7E1D42-4B35-446D-8530-B6673F802F2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2883736-7BE1-495A-AD7B-6F5CCCD9F552}"/>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C16B6C3-785D-4698-81D1-BBBFCF462801}"/>
              </a:ext>
            </a:extLst>
          </p:cNvPr>
          <p:cNvSpPr>
            <a:spLocks noGrp="1"/>
          </p:cNvSpPr>
          <p:nvPr>
            <p:ph type="dt" sz="half" idx="10"/>
          </p:nvPr>
        </p:nvSpPr>
        <p:spPr/>
        <p:txBody>
          <a:bodyPr/>
          <a:lstStyle/>
          <a:p>
            <a:fld id="{D05A8EB1-E409-47C3-94C1-FDD6406BB596}" type="datetimeFigureOut">
              <a:rPr lang="it-IT" smtClean="0"/>
              <a:t>25/11/2024</a:t>
            </a:fld>
            <a:endParaRPr lang="it-IT"/>
          </a:p>
        </p:txBody>
      </p:sp>
      <p:sp>
        <p:nvSpPr>
          <p:cNvPr id="5" name="Segnaposto piè di pagina 4">
            <a:extLst>
              <a:ext uri="{FF2B5EF4-FFF2-40B4-BE49-F238E27FC236}">
                <a16:creationId xmlns:a16="http://schemas.microsoft.com/office/drawing/2014/main" id="{82DF4A9F-8F99-44D8-A02A-11783614BEF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FBFCE2D-72A5-4A98-A23C-C16A3735FD3F}"/>
              </a:ext>
            </a:extLst>
          </p:cNvPr>
          <p:cNvSpPr>
            <a:spLocks noGrp="1"/>
          </p:cNvSpPr>
          <p:nvPr>
            <p:ph type="sldNum" sz="quarter" idx="12"/>
          </p:nvPr>
        </p:nvSpPr>
        <p:spPr/>
        <p:txBody>
          <a:bodyPr/>
          <a:lstStyle/>
          <a:p>
            <a:fld id="{95150746-A950-46C0-AEC0-0D7CDD5559EA}" type="slidenum">
              <a:rPr lang="it-IT" smtClean="0"/>
              <a:t>‹N›</a:t>
            </a:fld>
            <a:endParaRPr lang="it-IT"/>
          </a:p>
        </p:txBody>
      </p:sp>
    </p:spTree>
    <p:extLst>
      <p:ext uri="{BB962C8B-B14F-4D97-AF65-F5344CB8AC3E}">
        <p14:creationId xmlns:p14="http://schemas.microsoft.com/office/powerpoint/2010/main" val="3110436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36944E2-2E86-42EE-A190-EC862E4FA87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E49AD5A-78B0-4DE1-AF28-544780E67328}"/>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E474CC2-024F-4436-97C7-EBC9B8242FC9}"/>
              </a:ext>
            </a:extLst>
          </p:cNvPr>
          <p:cNvSpPr>
            <a:spLocks noGrp="1"/>
          </p:cNvSpPr>
          <p:nvPr>
            <p:ph type="dt" sz="half" idx="10"/>
          </p:nvPr>
        </p:nvSpPr>
        <p:spPr/>
        <p:txBody>
          <a:bodyPr/>
          <a:lstStyle/>
          <a:p>
            <a:fld id="{D05A8EB1-E409-47C3-94C1-FDD6406BB596}" type="datetimeFigureOut">
              <a:rPr lang="it-IT" smtClean="0"/>
              <a:t>25/11/2024</a:t>
            </a:fld>
            <a:endParaRPr lang="it-IT"/>
          </a:p>
        </p:txBody>
      </p:sp>
      <p:sp>
        <p:nvSpPr>
          <p:cNvPr id="5" name="Segnaposto piè di pagina 4">
            <a:extLst>
              <a:ext uri="{FF2B5EF4-FFF2-40B4-BE49-F238E27FC236}">
                <a16:creationId xmlns:a16="http://schemas.microsoft.com/office/drawing/2014/main" id="{D566D7D3-5747-4244-B5BC-00C4AC76C76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6282EBC-6D58-4DD0-B5E5-2650386A0906}"/>
              </a:ext>
            </a:extLst>
          </p:cNvPr>
          <p:cNvSpPr>
            <a:spLocks noGrp="1"/>
          </p:cNvSpPr>
          <p:nvPr>
            <p:ph type="sldNum" sz="quarter" idx="12"/>
          </p:nvPr>
        </p:nvSpPr>
        <p:spPr/>
        <p:txBody>
          <a:bodyPr/>
          <a:lstStyle/>
          <a:p>
            <a:fld id="{95150746-A950-46C0-AEC0-0D7CDD5559EA}" type="slidenum">
              <a:rPr lang="it-IT" smtClean="0"/>
              <a:t>‹N›</a:t>
            </a:fld>
            <a:endParaRPr lang="it-IT"/>
          </a:p>
        </p:txBody>
      </p:sp>
    </p:spTree>
    <p:extLst>
      <p:ext uri="{BB962C8B-B14F-4D97-AF65-F5344CB8AC3E}">
        <p14:creationId xmlns:p14="http://schemas.microsoft.com/office/powerpoint/2010/main" val="1219946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7814"/>
            <a:ext cx="10972800" cy="1139825"/>
          </a:xfrm>
        </p:spPr>
        <p:txBody>
          <a:bodyPr/>
          <a:lstStyle/>
          <a:p>
            <a:r>
              <a:rPr lang="it-IT"/>
              <a:t>Fare clic per modificare lo stile del titolo</a:t>
            </a:r>
          </a:p>
        </p:txBody>
      </p:sp>
      <p:sp>
        <p:nvSpPr>
          <p:cNvPr id="3" name="Segnaposto testo 2"/>
          <p:cNvSpPr>
            <a:spLocks noGrp="1"/>
          </p:cNvSpPr>
          <p:nvPr>
            <p:ph type="body" sz="half" idx="1"/>
          </p:nvPr>
        </p:nvSpPr>
        <p:spPr>
          <a:xfrm>
            <a:off x="609600" y="1600201"/>
            <a:ext cx="5384800" cy="453072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3072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pPr>
              <a:defRPr/>
            </a:pPr>
            <a:fld id="{39DFBF79-6B38-4699-8C5A-E0A9A210E81D}" type="slidenum">
              <a:rPr lang="it-IT" altLang="en-US"/>
              <a:pPr>
                <a:defRPr/>
              </a:pPr>
              <a:t>‹N›</a:t>
            </a:fld>
            <a:endParaRPr lang="it-IT" altLang="en-US"/>
          </a:p>
        </p:txBody>
      </p:sp>
    </p:spTree>
    <p:extLst>
      <p:ext uri="{BB962C8B-B14F-4D97-AF65-F5344CB8AC3E}">
        <p14:creationId xmlns:p14="http://schemas.microsoft.com/office/powerpoint/2010/main" val="3269384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olo, tes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609600" y="277814"/>
            <a:ext cx="10972800" cy="1139825"/>
          </a:xfrm>
        </p:spPr>
        <p:txBody>
          <a:bodyPr/>
          <a:lstStyle/>
          <a:p>
            <a:r>
              <a:rPr lang="it-IT"/>
              <a:t>Fare clic per modificare lo stile del titolo</a:t>
            </a:r>
          </a:p>
        </p:txBody>
      </p:sp>
      <p:sp>
        <p:nvSpPr>
          <p:cNvPr id="3" name="Segnaposto testo 2"/>
          <p:cNvSpPr>
            <a:spLocks noGrp="1"/>
          </p:cNvSpPr>
          <p:nvPr>
            <p:ph type="body" sz="half" idx="1"/>
          </p:nvPr>
        </p:nvSpPr>
        <p:spPr>
          <a:xfrm>
            <a:off x="609600" y="1600201"/>
            <a:ext cx="5384800" cy="453072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quarter" idx="2"/>
          </p:nvPr>
        </p:nvSpPr>
        <p:spPr>
          <a:xfrm>
            <a:off x="6197600" y="1600201"/>
            <a:ext cx="5384800" cy="21891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contenuto 4"/>
          <p:cNvSpPr>
            <a:spLocks noGrp="1"/>
          </p:cNvSpPr>
          <p:nvPr>
            <p:ph sz="quarter" idx="3"/>
          </p:nvPr>
        </p:nvSpPr>
        <p:spPr>
          <a:xfrm>
            <a:off x="6197600" y="3941763"/>
            <a:ext cx="5384800" cy="218916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8" name="Rectangle 6"/>
          <p:cNvSpPr>
            <a:spLocks noGrp="1" noChangeArrowheads="1"/>
          </p:cNvSpPr>
          <p:nvPr>
            <p:ph type="sldNum" sz="quarter" idx="12"/>
          </p:nvPr>
        </p:nvSpPr>
        <p:spPr>
          <a:ln/>
        </p:spPr>
        <p:txBody>
          <a:bodyPr/>
          <a:lstStyle>
            <a:lvl1pPr>
              <a:defRPr/>
            </a:lvl1pPr>
          </a:lstStyle>
          <a:p>
            <a:pPr>
              <a:defRPr/>
            </a:pPr>
            <a:fld id="{99596CBC-25DC-4495-9B55-0F23C76E222A}" type="slidenum">
              <a:rPr lang="it-IT" altLang="en-US"/>
              <a:pPr>
                <a:defRPr/>
              </a:pPr>
              <a:t>‹N›</a:t>
            </a:fld>
            <a:endParaRPr lang="it-IT" altLang="en-US"/>
          </a:p>
        </p:txBody>
      </p:sp>
    </p:spTree>
    <p:extLst>
      <p:ext uri="{BB962C8B-B14F-4D97-AF65-F5344CB8AC3E}">
        <p14:creationId xmlns:p14="http://schemas.microsoft.com/office/powerpoint/2010/main" val="243896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5D07BB-9D05-42A0-8F41-3705045614D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3683248-D5C5-4940-8C5B-75BD161BBCE2}"/>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8A4CBCE-99DD-456A-BF69-B984B343C016}"/>
              </a:ext>
            </a:extLst>
          </p:cNvPr>
          <p:cNvSpPr>
            <a:spLocks noGrp="1"/>
          </p:cNvSpPr>
          <p:nvPr>
            <p:ph type="dt" sz="half" idx="10"/>
          </p:nvPr>
        </p:nvSpPr>
        <p:spPr/>
        <p:txBody>
          <a:bodyPr/>
          <a:lstStyle/>
          <a:p>
            <a:fld id="{D05A8EB1-E409-47C3-94C1-FDD6406BB596}" type="datetimeFigureOut">
              <a:rPr lang="it-IT" smtClean="0"/>
              <a:t>25/11/2024</a:t>
            </a:fld>
            <a:endParaRPr lang="it-IT"/>
          </a:p>
        </p:txBody>
      </p:sp>
      <p:sp>
        <p:nvSpPr>
          <p:cNvPr id="5" name="Segnaposto piè di pagina 4">
            <a:extLst>
              <a:ext uri="{FF2B5EF4-FFF2-40B4-BE49-F238E27FC236}">
                <a16:creationId xmlns:a16="http://schemas.microsoft.com/office/drawing/2014/main" id="{A86F579C-BA5B-48BF-960F-34ECCAB472D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E64922A-1652-4220-801D-73B3975E8DF6}"/>
              </a:ext>
            </a:extLst>
          </p:cNvPr>
          <p:cNvSpPr>
            <a:spLocks noGrp="1"/>
          </p:cNvSpPr>
          <p:nvPr>
            <p:ph type="sldNum" sz="quarter" idx="12"/>
          </p:nvPr>
        </p:nvSpPr>
        <p:spPr/>
        <p:txBody>
          <a:bodyPr/>
          <a:lstStyle/>
          <a:p>
            <a:fld id="{95150746-A950-46C0-AEC0-0D7CDD5559EA}" type="slidenum">
              <a:rPr lang="it-IT" smtClean="0"/>
              <a:t>‹N›</a:t>
            </a:fld>
            <a:endParaRPr lang="it-IT"/>
          </a:p>
        </p:txBody>
      </p:sp>
    </p:spTree>
    <p:extLst>
      <p:ext uri="{BB962C8B-B14F-4D97-AF65-F5344CB8AC3E}">
        <p14:creationId xmlns:p14="http://schemas.microsoft.com/office/powerpoint/2010/main" val="2920748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F5AE20-4446-414F-BEF6-CCBABBA6686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2A1974A-B628-4F17-9750-BB9A0A669D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AD834A2A-8A9C-4E22-934C-3838D0176E33}"/>
              </a:ext>
            </a:extLst>
          </p:cNvPr>
          <p:cNvSpPr>
            <a:spLocks noGrp="1"/>
          </p:cNvSpPr>
          <p:nvPr>
            <p:ph type="dt" sz="half" idx="10"/>
          </p:nvPr>
        </p:nvSpPr>
        <p:spPr/>
        <p:txBody>
          <a:bodyPr/>
          <a:lstStyle/>
          <a:p>
            <a:fld id="{D05A8EB1-E409-47C3-94C1-FDD6406BB596}" type="datetimeFigureOut">
              <a:rPr lang="it-IT" smtClean="0"/>
              <a:t>25/11/2024</a:t>
            </a:fld>
            <a:endParaRPr lang="it-IT"/>
          </a:p>
        </p:txBody>
      </p:sp>
      <p:sp>
        <p:nvSpPr>
          <p:cNvPr id="5" name="Segnaposto piè di pagina 4">
            <a:extLst>
              <a:ext uri="{FF2B5EF4-FFF2-40B4-BE49-F238E27FC236}">
                <a16:creationId xmlns:a16="http://schemas.microsoft.com/office/drawing/2014/main" id="{594DA1A7-13A5-4497-899C-E7CD7822879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1F5C53C-A78C-41B3-B191-5EF6477B7518}"/>
              </a:ext>
            </a:extLst>
          </p:cNvPr>
          <p:cNvSpPr>
            <a:spLocks noGrp="1"/>
          </p:cNvSpPr>
          <p:nvPr>
            <p:ph type="sldNum" sz="quarter" idx="12"/>
          </p:nvPr>
        </p:nvSpPr>
        <p:spPr/>
        <p:txBody>
          <a:bodyPr/>
          <a:lstStyle/>
          <a:p>
            <a:fld id="{95150746-A950-46C0-AEC0-0D7CDD5559EA}" type="slidenum">
              <a:rPr lang="it-IT" smtClean="0"/>
              <a:t>‹N›</a:t>
            </a:fld>
            <a:endParaRPr lang="it-IT"/>
          </a:p>
        </p:txBody>
      </p:sp>
    </p:spTree>
    <p:extLst>
      <p:ext uri="{BB962C8B-B14F-4D97-AF65-F5344CB8AC3E}">
        <p14:creationId xmlns:p14="http://schemas.microsoft.com/office/powerpoint/2010/main" val="2448170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2F0059-685B-4947-83AC-9B19453585E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E7927CA-DE1F-4ADE-9F43-245C7F2B85AE}"/>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82C7A57-C447-4E44-B733-20A7344910D7}"/>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86A0ABE-F538-449A-BE70-2ADF10C4A073}"/>
              </a:ext>
            </a:extLst>
          </p:cNvPr>
          <p:cNvSpPr>
            <a:spLocks noGrp="1"/>
          </p:cNvSpPr>
          <p:nvPr>
            <p:ph type="dt" sz="half" idx="10"/>
          </p:nvPr>
        </p:nvSpPr>
        <p:spPr/>
        <p:txBody>
          <a:bodyPr/>
          <a:lstStyle/>
          <a:p>
            <a:fld id="{D05A8EB1-E409-47C3-94C1-FDD6406BB596}" type="datetimeFigureOut">
              <a:rPr lang="it-IT" smtClean="0"/>
              <a:t>25/11/2024</a:t>
            </a:fld>
            <a:endParaRPr lang="it-IT"/>
          </a:p>
        </p:txBody>
      </p:sp>
      <p:sp>
        <p:nvSpPr>
          <p:cNvPr id="6" name="Segnaposto piè di pagina 5">
            <a:extLst>
              <a:ext uri="{FF2B5EF4-FFF2-40B4-BE49-F238E27FC236}">
                <a16:creationId xmlns:a16="http://schemas.microsoft.com/office/drawing/2014/main" id="{966C68C7-D3DD-43B6-8714-C141B24B2C5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11EC58B-D421-4FE6-8EE0-D1B8EAD9E940}"/>
              </a:ext>
            </a:extLst>
          </p:cNvPr>
          <p:cNvSpPr>
            <a:spLocks noGrp="1"/>
          </p:cNvSpPr>
          <p:nvPr>
            <p:ph type="sldNum" sz="quarter" idx="12"/>
          </p:nvPr>
        </p:nvSpPr>
        <p:spPr/>
        <p:txBody>
          <a:bodyPr/>
          <a:lstStyle/>
          <a:p>
            <a:fld id="{95150746-A950-46C0-AEC0-0D7CDD5559EA}" type="slidenum">
              <a:rPr lang="it-IT" smtClean="0"/>
              <a:t>‹N›</a:t>
            </a:fld>
            <a:endParaRPr lang="it-IT"/>
          </a:p>
        </p:txBody>
      </p:sp>
    </p:spTree>
    <p:extLst>
      <p:ext uri="{BB962C8B-B14F-4D97-AF65-F5344CB8AC3E}">
        <p14:creationId xmlns:p14="http://schemas.microsoft.com/office/powerpoint/2010/main" val="157717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CE011B-CDAB-4491-9C82-447EECD4D44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E8808EA-6215-46B0-82EB-BA95930967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48F0C299-DDE1-4FFA-BC6F-8778EF2CA19A}"/>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2D197CA-0CFA-4F5E-952A-9D5B4A456B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5A7A4F4C-32E4-47BA-A52A-6DB22277404C}"/>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F1A1E16-8666-4F4F-9064-5BBEFFF8CC8C}"/>
              </a:ext>
            </a:extLst>
          </p:cNvPr>
          <p:cNvSpPr>
            <a:spLocks noGrp="1"/>
          </p:cNvSpPr>
          <p:nvPr>
            <p:ph type="dt" sz="half" idx="10"/>
          </p:nvPr>
        </p:nvSpPr>
        <p:spPr/>
        <p:txBody>
          <a:bodyPr/>
          <a:lstStyle/>
          <a:p>
            <a:fld id="{D05A8EB1-E409-47C3-94C1-FDD6406BB596}" type="datetimeFigureOut">
              <a:rPr lang="it-IT" smtClean="0"/>
              <a:t>25/11/2024</a:t>
            </a:fld>
            <a:endParaRPr lang="it-IT"/>
          </a:p>
        </p:txBody>
      </p:sp>
      <p:sp>
        <p:nvSpPr>
          <p:cNvPr id="8" name="Segnaposto piè di pagina 7">
            <a:extLst>
              <a:ext uri="{FF2B5EF4-FFF2-40B4-BE49-F238E27FC236}">
                <a16:creationId xmlns:a16="http://schemas.microsoft.com/office/drawing/2014/main" id="{214C5E76-DC70-41B9-9F59-18BC64DEE28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6229097-F827-4AF5-92C9-5C6AB8F777A2}"/>
              </a:ext>
            </a:extLst>
          </p:cNvPr>
          <p:cNvSpPr>
            <a:spLocks noGrp="1"/>
          </p:cNvSpPr>
          <p:nvPr>
            <p:ph type="sldNum" sz="quarter" idx="12"/>
          </p:nvPr>
        </p:nvSpPr>
        <p:spPr/>
        <p:txBody>
          <a:bodyPr/>
          <a:lstStyle/>
          <a:p>
            <a:fld id="{95150746-A950-46C0-AEC0-0D7CDD5559EA}" type="slidenum">
              <a:rPr lang="it-IT" smtClean="0"/>
              <a:t>‹N›</a:t>
            </a:fld>
            <a:endParaRPr lang="it-IT"/>
          </a:p>
        </p:txBody>
      </p:sp>
    </p:spTree>
    <p:extLst>
      <p:ext uri="{BB962C8B-B14F-4D97-AF65-F5344CB8AC3E}">
        <p14:creationId xmlns:p14="http://schemas.microsoft.com/office/powerpoint/2010/main" val="2526922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E05453-1E3E-4839-8747-410EA980A84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EC3804C-96C1-4457-8574-DD390E556217}"/>
              </a:ext>
            </a:extLst>
          </p:cNvPr>
          <p:cNvSpPr>
            <a:spLocks noGrp="1"/>
          </p:cNvSpPr>
          <p:nvPr>
            <p:ph type="dt" sz="half" idx="10"/>
          </p:nvPr>
        </p:nvSpPr>
        <p:spPr/>
        <p:txBody>
          <a:bodyPr/>
          <a:lstStyle/>
          <a:p>
            <a:fld id="{D05A8EB1-E409-47C3-94C1-FDD6406BB596}" type="datetimeFigureOut">
              <a:rPr lang="it-IT" smtClean="0"/>
              <a:t>25/11/2024</a:t>
            </a:fld>
            <a:endParaRPr lang="it-IT"/>
          </a:p>
        </p:txBody>
      </p:sp>
      <p:sp>
        <p:nvSpPr>
          <p:cNvPr id="4" name="Segnaposto piè di pagina 3">
            <a:extLst>
              <a:ext uri="{FF2B5EF4-FFF2-40B4-BE49-F238E27FC236}">
                <a16:creationId xmlns:a16="http://schemas.microsoft.com/office/drawing/2014/main" id="{5F68EF49-601F-43B6-A7CE-0A8EF32D2EA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7584490-1A0E-49C0-8255-7E77E98AC74F}"/>
              </a:ext>
            </a:extLst>
          </p:cNvPr>
          <p:cNvSpPr>
            <a:spLocks noGrp="1"/>
          </p:cNvSpPr>
          <p:nvPr>
            <p:ph type="sldNum" sz="quarter" idx="12"/>
          </p:nvPr>
        </p:nvSpPr>
        <p:spPr/>
        <p:txBody>
          <a:bodyPr/>
          <a:lstStyle/>
          <a:p>
            <a:fld id="{95150746-A950-46C0-AEC0-0D7CDD5559EA}" type="slidenum">
              <a:rPr lang="it-IT" smtClean="0"/>
              <a:t>‹N›</a:t>
            </a:fld>
            <a:endParaRPr lang="it-IT"/>
          </a:p>
        </p:txBody>
      </p:sp>
    </p:spTree>
    <p:extLst>
      <p:ext uri="{BB962C8B-B14F-4D97-AF65-F5344CB8AC3E}">
        <p14:creationId xmlns:p14="http://schemas.microsoft.com/office/powerpoint/2010/main" val="57840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82CFAC3-89C7-4C48-AC1D-277E916F67E2}"/>
              </a:ext>
            </a:extLst>
          </p:cNvPr>
          <p:cNvSpPr>
            <a:spLocks noGrp="1"/>
          </p:cNvSpPr>
          <p:nvPr>
            <p:ph type="dt" sz="half" idx="10"/>
          </p:nvPr>
        </p:nvSpPr>
        <p:spPr/>
        <p:txBody>
          <a:bodyPr/>
          <a:lstStyle/>
          <a:p>
            <a:fld id="{D05A8EB1-E409-47C3-94C1-FDD6406BB596}" type="datetimeFigureOut">
              <a:rPr lang="it-IT" smtClean="0"/>
              <a:t>25/11/2024</a:t>
            </a:fld>
            <a:endParaRPr lang="it-IT"/>
          </a:p>
        </p:txBody>
      </p:sp>
      <p:sp>
        <p:nvSpPr>
          <p:cNvPr id="3" name="Segnaposto piè di pagina 2">
            <a:extLst>
              <a:ext uri="{FF2B5EF4-FFF2-40B4-BE49-F238E27FC236}">
                <a16:creationId xmlns:a16="http://schemas.microsoft.com/office/drawing/2014/main" id="{267B5E8E-E56A-4109-988D-894D88AEC88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89CDD53F-4C1D-4525-9187-620AA651DF01}"/>
              </a:ext>
            </a:extLst>
          </p:cNvPr>
          <p:cNvSpPr>
            <a:spLocks noGrp="1"/>
          </p:cNvSpPr>
          <p:nvPr>
            <p:ph type="sldNum" sz="quarter" idx="12"/>
          </p:nvPr>
        </p:nvSpPr>
        <p:spPr/>
        <p:txBody>
          <a:bodyPr/>
          <a:lstStyle/>
          <a:p>
            <a:fld id="{95150746-A950-46C0-AEC0-0D7CDD5559EA}" type="slidenum">
              <a:rPr lang="it-IT" smtClean="0"/>
              <a:t>‹N›</a:t>
            </a:fld>
            <a:endParaRPr lang="it-IT"/>
          </a:p>
        </p:txBody>
      </p:sp>
    </p:spTree>
    <p:extLst>
      <p:ext uri="{BB962C8B-B14F-4D97-AF65-F5344CB8AC3E}">
        <p14:creationId xmlns:p14="http://schemas.microsoft.com/office/powerpoint/2010/main" val="2049384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8F48D0-5114-4D55-A904-F3648FB4FFE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72C9EF5-B8A9-45A3-85D2-A763ED48CA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A40417D-F456-4E43-8E77-BF6C700D97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824DDCF6-2DA6-41EE-AC7C-1C45EA757475}"/>
              </a:ext>
            </a:extLst>
          </p:cNvPr>
          <p:cNvSpPr>
            <a:spLocks noGrp="1"/>
          </p:cNvSpPr>
          <p:nvPr>
            <p:ph type="dt" sz="half" idx="10"/>
          </p:nvPr>
        </p:nvSpPr>
        <p:spPr/>
        <p:txBody>
          <a:bodyPr/>
          <a:lstStyle/>
          <a:p>
            <a:fld id="{D05A8EB1-E409-47C3-94C1-FDD6406BB596}" type="datetimeFigureOut">
              <a:rPr lang="it-IT" smtClean="0"/>
              <a:t>25/11/2024</a:t>
            </a:fld>
            <a:endParaRPr lang="it-IT"/>
          </a:p>
        </p:txBody>
      </p:sp>
      <p:sp>
        <p:nvSpPr>
          <p:cNvPr id="6" name="Segnaposto piè di pagina 5">
            <a:extLst>
              <a:ext uri="{FF2B5EF4-FFF2-40B4-BE49-F238E27FC236}">
                <a16:creationId xmlns:a16="http://schemas.microsoft.com/office/drawing/2014/main" id="{85E31A75-3D5F-4279-B9F8-BE227A651F9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BA540A4-7F80-47BC-896B-B673556D707F}"/>
              </a:ext>
            </a:extLst>
          </p:cNvPr>
          <p:cNvSpPr>
            <a:spLocks noGrp="1"/>
          </p:cNvSpPr>
          <p:nvPr>
            <p:ph type="sldNum" sz="quarter" idx="12"/>
          </p:nvPr>
        </p:nvSpPr>
        <p:spPr/>
        <p:txBody>
          <a:bodyPr/>
          <a:lstStyle/>
          <a:p>
            <a:fld id="{95150746-A950-46C0-AEC0-0D7CDD5559EA}" type="slidenum">
              <a:rPr lang="it-IT" smtClean="0"/>
              <a:t>‹N›</a:t>
            </a:fld>
            <a:endParaRPr lang="it-IT"/>
          </a:p>
        </p:txBody>
      </p:sp>
    </p:spTree>
    <p:extLst>
      <p:ext uri="{BB962C8B-B14F-4D97-AF65-F5344CB8AC3E}">
        <p14:creationId xmlns:p14="http://schemas.microsoft.com/office/powerpoint/2010/main" val="3382330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19206-1F3D-485A-8D2D-24CB078BEC0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7795285-D768-4A9F-9E87-69A4DFED2F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B321368-5B36-4AD8-96F3-864CA91220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640174DC-A651-4F64-9FF3-9C0F4F751EAC}"/>
              </a:ext>
            </a:extLst>
          </p:cNvPr>
          <p:cNvSpPr>
            <a:spLocks noGrp="1"/>
          </p:cNvSpPr>
          <p:nvPr>
            <p:ph type="dt" sz="half" idx="10"/>
          </p:nvPr>
        </p:nvSpPr>
        <p:spPr/>
        <p:txBody>
          <a:bodyPr/>
          <a:lstStyle/>
          <a:p>
            <a:fld id="{D05A8EB1-E409-47C3-94C1-FDD6406BB596}" type="datetimeFigureOut">
              <a:rPr lang="it-IT" smtClean="0"/>
              <a:t>25/11/2024</a:t>
            </a:fld>
            <a:endParaRPr lang="it-IT"/>
          </a:p>
        </p:txBody>
      </p:sp>
      <p:sp>
        <p:nvSpPr>
          <p:cNvPr id="6" name="Segnaposto piè di pagina 5">
            <a:extLst>
              <a:ext uri="{FF2B5EF4-FFF2-40B4-BE49-F238E27FC236}">
                <a16:creationId xmlns:a16="http://schemas.microsoft.com/office/drawing/2014/main" id="{6A2D2D01-88BF-495F-B80B-45E76186A2A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AC44420-AB8C-4C21-9965-BD5F433D7433}"/>
              </a:ext>
            </a:extLst>
          </p:cNvPr>
          <p:cNvSpPr>
            <a:spLocks noGrp="1"/>
          </p:cNvSpPr>
          <p:nvPr>
            <p:ph type="sldNum" sz="quarter" idx="12"/>
          </p:nvPr>
        </p:nvSpPr>
        <p:spPr/>
        <p:txBody>
          <a:bodyPr/>
          <a:lstStyle/>
          <a:p>
            <a:fld id="{95150746-A950-46C0-AEC0-0D7CDD5559EA}" type="slidenum">
              <a:rPr lang="it-IT" smtClean="0"/>
              <a:t>‹N›</a:t>
            </a:fld>
            <a:endParaRPr lang="it-IT"/>
          </a:p>
        </p:txBody>
      </p:sp>
    </p:spTree>
    <p:extLst>
      <p:ext uri="{BB962C8B-B14F-4D97-AF65-F5344CB8AC3E}">
        <p14:creationId xmlns:p14="http://schemas.microsoft.com/office/powerpoint/2010/main" val="3458108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C19EC62-14C1-4B6D-86EA-5D9823876B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5125615-C0C9-46D6-8575-5EC0323857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912DD42-F647-4BF2-91C5-ADF60333D1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5A8EB1-E409-47C3-94C1-FDD6406BB596}" type="datetimeFigureOut">
              <a:rPr lang="it-IT" smtClean="0"/>
              <a:t>25/11/2024</a:t>
            </a:fld>
            <a:endParaRPr lang="it-IT"/>
          </a:p>
        </p:txBody>
      </p:sp>
      <p:sp>
        <p:nvSpPr>
          <p:cNvPr id="5" name="Segnaposto piè di pagina 4">
            <a:extLst>
              <a:ext uri="{FF2B5EF4-FFF2-40B4-BE49-F238E27FC236}">
                <a16:creationId xmlns:a16="http://schemas.microsoft.com/office/drawing/2014/main" id="{0F7F0A67-E124-494F-9C45-8CEADD0C6F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EF86633F-569E-4856-A875-7C0B54AB37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150746-A950-46C0-AEC0-0D7CDD5559EA}" type="slidenum">
              <a:rPr lang="it-IT" smtClean="0"/>
              <a:t>‹N›</a:t>
            </a:fld>
            <a:endParaRPr lang="it-IT"/>
          </a:p>
        </p:txBody>
      </p:sp>
    </p:spTree>
    <p:extLst>
      <p:ext uri="{BB962C8B-B14F-4D97-AF65-F5344CB8AC3E}">
        <p14:creationId xmlns:p14="http://schemas.microsoft.com/office/powerpoint/2010/main" val="2773248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8BADB7E-23B8-47E8-8C09-28D120C65DDB}"/>
              </a:ext>
            </a:extLst>
          </p:cNvPr>
          <p:cNvSpPr>
            <a:spLocks noGrp="1"/>
          </p:cNvSpPr>
          <p:nvPr>
            <p:ph type="ctrTitle"/>
          </p:nvPr>
        </p:nvSpPr>
        <p:spPr/>
        <p:txBody>
          <a:bodyPr/>
          <a:lstStyle/>
          <a:p>
            <a:r>
              <a:rPr lang="it-IT" dirty="0"/>
              <a:t>Selezione del personale: le tipologie</a:t>
            </a:r>
          </a:p>
        </p:txBody>
      </p:sp>
      <p:sp>
        <p:nvSpPr>
          <p:cNvPr id="5" name="Segnaposto testo 4">
            <a:extLst>
              <a:ext uri="{FF2B5EF4-FFF2-40B4-BE49-F238E27FC236}">
                <a16:creationId xmlns:a16="http://schemas.microsoft.com/office/drawing/2014/main" id="{09D73965-58C9-4B5C-A31E-AF5D06EB4986}"/>
              </a:ext>
            </a:extLst>
          </p:cNvPr>
          <p:cNvSpPr>
            <a:spLocks noGrp="1"/>
          </p:cNvSpPr>
          <p:nvPr>
            <p:ph type="subTitle" idx="1"/>
          </p:nvPr>
        </p:nvSpPr>
        <p:spPr/>
        <p:txBody>
          <a:bodyPr/>
          <a:lstStyle/>
          <a:p>
            <a:r>
              <a:rPr lang="it-IT" dirty="0"/>
              <a:t>Lezione 21/11/2024</a:t>
            </a:r>
          </a:p>
        </p:txBody>
      </p:sp>
    </p:spTree>
    <p:extLst>
      <p:ext uri="{BB962C8B-B14F-4D97-AF65-F5344CB8AC3E}">
        <p14:creationId xmlns:p14="http://schemas.microsoft.com/office/powerpoint/2010/main" val="3239654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normAutofit/>
          </a:bodyPr>
          <a:lstStyle/>
          <a:p>
            <a:pPr eaLnBrk="1" hangingPunct="1"/>
            <a:r>
              <a:rPr lang="it-IT" dirty="0"/>
              <a:t>Irreversibilità dell’istruzione: il ruolo del sistema produzione-istruzione</a:t>
            </a:r>
          </a:p>
        </p:txBody>
      </p:sp>
      <p:sp>
        <p:nvSpPr>
          <p:cNvPr id="41988" name="Rectangle 3"/>
          <p:cNvSpPr>
            <a:spLocks noGrp="1" noChangeArrowheads="1"/>
          </p:cNvSpPr>
          <p:nvPr>
            <p:ph idx="1"/>
          </p:nvPr>
        </p:nvSpPr>
        <p:spPr>
          <a:xfrm>
            <a:off x="742950" y="2128839"/>
            <a:ext cx="9493644" cy="3795712"/>
          </a:xfrm>
        </p:spPr>
        <p:txBody>
          <a:bodyPr>
            <a:normAutofit fontScale="70000" lnSpcReduction="20000"/>
          </a:bodyPr>
          <a:lstStyle/>
          <a:p>
            <a:pPr eaLnBrk="1" hangingPunct="1">
              <a:lnSpc>
                <a:spcPct val="80000"/>
              </a:lnSpc>
            </a:pPr>
            <a:endParaRPr lang="it-IT" dirty="0"/>
          </a:p>
          <a:p>
            <a:pPr eaLnBrk="1" hangingPunct="1">
              <a:lnSpc>
                <a:spcPct val="80000"/>
              </a:lnSpc>
            </a:pPr>
            <a:r>
              <a:rPr lang="it-IT" dirty="0"/>
              <a:t>A chiusura delle riflessioni sui diversi aspetti dell’istruzione vista come capitale umano o come segnale di abilità, occorre comporre il sistema istruzione-produzione per capire qualche ancora qualche aspetto legato al rendimento</a:t>
            </a:r>
          </a:p>
          <a:p>
            <a:pPr eaLnBrk="1" hangingPunct="1">
              <a:lnSpc>
                <a:spcPct val="80000"/>
              </a:lnSpc>
            </a:pPr>
            <a:r>
              <a:rPr lang="it-IT" dirty="0"/>
              <a:t>Una volta acquisita l’istruzione, sappiamo che è irreversibile,</a:t>
            </a:r>
          </a:p>
          <a:p>
            <a:pPr eaLnBrk="1" hangingPunct="1">
              <a:lnSpc>
                <a:spcPct val="80000"/>
              </a:lnSpc>
            </a:pPr>
            <a:r>
              <a:rPr lang="it-IT" dirty="0"/>
              <a:t>in ogni periodo individui portatori di diversa scolarità entrano nel mercato del lavoro.</a:t>
            </a:r>
          </a:p>
          <a:p>
            <a:pPr eaLnBrk="1" hangingPunct="1">
              <a:lnSpc>
                <a:spcPct val="80000"/>
              </a:lnSpc>
            </a:pPr>
            <a:r>
              <a:rPr lang="it-IT" dirty="0"/>
              <a:t>L’istruzione è organizzata in due grandi </a:t>
            </a:r>
            <a:r>
              <a:rPr lang="it-IT" u="sng" dirty="0"/>
              <a:t>tipologie di sistemi</a:t>
            </a:r>
            <a:r>
              <a:rPr lang="it-IT" dirty="0"/>
              <a:t>: </a:t>
            </a:r>
            <a:r>
              <a:rPr lang="it-IT" dirty="0">
                <a:solidFill>
                  <a:srgbClr val="FF0000"/>
                </a:solidFill>
              </a:rPr>
              <a:t>egualitario ed elitario</a:t>
            </a:r>
            <a:r>
              <a:rPr lang="it-IT" dirty="0"/>
              <a:t> </a:t>
            </a:r>
          </a:p>
          <a:p>
            <a:pPr eaLnBrk="1" hangingPunct="1">
              <a:lnSpc>
                <a:spcPct val="80000"/>
              </a:lnSpc>
            </a:pPr>
            <a:r>
              <a:rPr lang="it-IT" dirty="0"/>
              <a:t>Quale sarà l’impatto sulla collocazione lavorativa del tipo di sistema in cui il giovane lavoratore si è formato? </a:t>
            </a:r>
          </a:p>
          <a:p>
            <a:pPr eaLnBrk="1" hangingPunct="1">
              <a:lnSpc>
                <a:spcPct val="80000"/>
              </a:lnSpc>
            </a:pPr>
            <a:r>
              <a:rPr lang="it-IT" dirty="0"/>
              <a:t>Dipende da due aspetti cruciali:</a:t>
            </a:r>
          </a:p>
          <a:p>
            <a:pPr lvl="1" eaLnBrk="1" hangingPunct="1">
              <a:lnSpc>
                <a:spcPct val="80000"/>
              </a:lnSpc>
            </a:pPr>
            <a:r>
              <a:rPr lang="it-IT" sz="2700" dirty="0">
                <a:solidFill>
                  <a:srgbClr val="FF0000"/>
                </a:solidFill>
              </a:rPr>
              <a:t>cosa rappresentano i differenziali di scolarità</a:t>
            </a:r>
          </a:p>
          <a:p>
            <a:pPr lvl="1" eaLnBrk="1" hangingPunct="1">
              <a:lnSpc>
                <a:spcPct val="80000"/>
              </a:lnSpc>
            </a:pPr>
            <a:r>
              <a:rPr lang="it-IT" sz="2700" dirty="0">
                <a:solidFill>
                  <a:srgbClr val="0000FF"/>
                </a:solidFill>
              </a:rPr>
              <a:t>come si combinano le diverse conoscenze</a:t>
            </a:r>
            <a:r>
              <a:rPr lang="it-IT" sz="2700" dirty="0"/>
              <a:t> all’interno dello stesso processo produttivo</a:t>
            </a:r>
          </a:p>
          <a:p>
            <a:pPr eaLnBrk="1" hangingPunct="1">
              <a:lnSpc>
                <a:spcPct val="80000"/>
              </a:lnSpc>
            </a:pPr>
            <a:endParaRPr lang="it-IT" sz="2500" dirty="0"/>
          </a:p>
        </p:txBody>
      </p:sp>
      <p:sp>
        <p:nvSpPr>
          <p:cNvPr id="6" name="Segnaposto numero diapositiva 5"/>
          <p:cNvSpPr>
            <a:spLocks noGrp="1"/>
          </p:cNvSpPr>
          <p:nvPr>
            <p:ph type="sldNum" sz="quarter" idx="12"/>
          </p:nvPr>
        </p:nvSpPr>
        <p:spPr/>
        <p:txBody>
          <a:bodyPr/>
          <a:lstStyle/>
          <a:p>
            <a:pPr>
              <a:defRPr/>
            </a:pPr>
            <a:fld id="{6EB44247-0D98-4650-9FED-4F6F057403C2}" type="slidenum">
              <a:rPr lang="it-IT" altLang="en-US"/>
              <a:pPr>
                <a:defRPr/>
              </a:pPr>
              <a:t>10</a:t>
            </a:fld>
            <a:endParaRPr lang="it-IT" altLang="en-US"/>
          </a:p>
        </p:txBody>
      </p:sp>
    </p:spTree>
    <p:extLst>
      <p:ext uri="{BB962C8B-B14F-4D97-AF65-F5344CB8AC3E}">
        <p14:creationId xmlns:p14="http://schemas.microsoft.com/office/powerpoint/2010/main" val="48545414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6" name="Rectangle 13"/>
          <p:cNvSpPr>
            <a:spLocks noGrp="1" noChangeArrowheads="1"/>
          </p:cNvSpPr>
          <p:nvPr>
            <p:ph type="title"/>
          </p:nvPr>
        </p:nvSpPr>
        <p:spPr>
          <a:xfrm>
            <a:off x="1992313" y="333375"/>
            <a:ext cx="8229600" cy="806450"/>
          </a:xfrm>
        </p:spPr>
        <p:txBody>
          <a:bodyPr>
            <a:normAutofit/>
          </a:bodyPr>
          <a:lstStyle/>
          <a:p>
            <a:pPr eaLnBrk="1" hangingPunct="1"/>
            <a:r>
              <a:rPr lang="it-IT" sz="2900" b="1"/>
              <a:t>Possibili interazioni tra sistema scolastico e produttivo</a:t>
            </a:r>
          </a:p>
        </p:txBody>
      </p:sp>
      <p:sp>
        <p:nvSpPr>
          <p:cNvPr id="36" name="Segnaposto numero diapositiva 4"/>
          <p:cNvSpPr>
            <a:spLocks noGrp="1"/>
          </p:cNvSpPr>
          <p:nvPr>
            <p:ph type="sldNum" sz="quarter" idx="12"/>
          </p:nvPr>
        </p:nvSpPr>
        <p:spPr/>
        <p:txBody>
          <a:bodyPr/>
          <a:lstStyle/>
          <a:p>
            <a:pPr>
              <a:defRPr/>
            </a:pPr>
            <a:fld id="{B4CC2B14-5723-4811-A1B1-DB44A218B172}" type="slidenum">
              <a:rPr lang="it-IT" altLang="en-US"/>
              <a:pPr>
                <a:defRPr/>
              </a:pPr>
              <a:t>11</a:t>
            </a:fld>
            <a:endParaRPr lang="it-IT" altLang="en-US"/>
          </a:p>
        </p:txBody>
      </p:sp>
      <p:graphicFrame>
        <p:nvGraphicFramePr>
          <p:cNvPr id="62503" name="Group 39"/>
          <p:cNvGraphicFramePr>
            <a:graphicFrameLocks noGrp="1"/>
          </p:cNvGraphicFramePr>
          <p:nvPr/>
        </p:nvGraphicFramePr>
        <p:xfrm>
          <a:off x="4440239" y="2060575"/>
          <a:ext cx="3571875" cy="3049588"/>
        </p:xfrm>
        <a:graphic>
          <a:graphicData uri="http://schemas.openxmlformats.org/drawingml/2006/table">
            <a:tbl>
              <a:tblPr/>
              <a:tblGrid>
                <a:gridCol w="1785937">
                  <a:extLst>
                    <a:ext uri="{9D8B030D-6E8A-4147-A177-3AD203B41FA5}">
                      <a16:colId xmlns:a16="http://schemas.microsoft.com/office/drawing/2014/main" val="20000"/>
                    </a:ext>
                  </a:extLst>
                </a:gridCol>
                <a:gridCol w="1785938">
                  <a:extLst>
                    <a:ext uri="{9D8B030D-6E8A-4147-A177-3AD203B41FA5}">
                      <a16:colId xmlns:a16="http://schemas.microsoft.com/office/drawing/2014/main" val="20001"/>
                    </a:ext>
                  </a:extLst>
                </a:gridCol>
              </a:tblGrid>
              <a:tr h="129698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03288" algn="l"/>
                        </a:tabLst>
                      </a:pPr>
                      <a:br>
                        <a:rPr kumimoji="0" lang="it-IT" sz="1100" b="0" i="0" u="none" strike="noStrike" cap="none" normalizeH="0" baseline="0">
                          <a:ln>
                            <a:noFill/>
                          </a:ln>
                          <a:solidFill>
                            <a:schemeClr val="tx1"/>
                          </a:solidFill>
                          <a:effectLst/>
                          <a:latin typeface="Times New Roman" pitchFamily="18" charset="0"/>
                          <a:cs typeface="Times New Roman" pitchFamily="18" charset="0"/>
                        </a:rPr>
                      </a:br>
                      <a:endParaRPr kumimoji="0" lang="it-IT" sz="11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3288" algn="l"/>
                        </a:tabLst>
                      </a:pPr>
                      <a:endParaRPr kumimoji="0" lang="it-IT" sz="16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3288" algn="l"/>
                        </a:tabLst>
                      </a:pPr>
                      <a:r>
                        <a:rPr kumimoji="0" lang="it-IT" sz="1600" b="0" i="0" u="none" strike="noStrike" cap="none" normalizeH="0" baseline="0">
                          <a:ln>
                            <a:noFill/>
                          </a:ln>
                          <a:solidFill>
                            <a:schemeClr val="tx1"/>
                          </a:solidFill>
                          <a:effectLst/>
                          <a:latin typeface="Times New Roman" pitchFamily="18" charset="0"/>
                          <a:cs typeface="Times New Roman" pitchFamily="18" charset="0"/>
                        </a:rPr>
                        <a:t>SEGREGAZIONE QUALIFICHE</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a:ln>
                            <a:noFill/>
                          </a:ln>
                          <a:solidFill>
                            <a:schemeClr val="tx1"/>
                          </a:solidFill>
                          <a:effectLst/>
                          <a:latin typeface="Times New Roman" pitchFamily="18" charset="0"/>
                          <a:cs typeface="Times New Roman" pitchFamily="18" charset="0"/>
                        </a:rPr>
                        <a:t>INTEGRAZIONE</a:t>
                      </a:r>
                    </a:p>
                    <a:p>
                      <a:pPr marL="0" marR="0" lvl="0" indent="0" algn="r"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a:ln>
                            <a:noFill/>
                          </a:ln>
                          <a:solidFill>
                            <a:schemeClr val="tx1"/>
                          </a:solidFill>
                          <a:effectLst/>
                          <a:latin typeface="Times New Roman" pitchFamily="18" charset="0"/>
                          <a:cs typeface="Times New Roman" pitchFamily="18" charset="0"/>
                        </a:rPr>
                        <a:t>QUALIFICHE</a:t>
                      </a:r>
                      <a:endParaRPr kumimoji="0" lang="it-IT" sz="1600" b="0" i="0" u="none" strike="noStrike" cap="none" normalizeH="0" baseline="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60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1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1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1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1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1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1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1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15000"/>
                        </a:spcAft>
                        <a:buClrTx/>
                        <a:buSzTx/>
                        <a:buFontTx/>
                        <a:buNone/>
                        <a:tabLst/>
                      </a:pPr>
                      <a:r>
                        <a:rPr kumimoji="0" lang="it-IT" sz="1600" b="0" i="0" u="none" strike="noStrike" cap="none" normalizeH="0" baseline="0">
                          <a:ln>
                            <a:noFill/>
                          </a:ln>
                          <a:solidFill>
                            <a:schemeClr val="tx1"/>
                          </a:solidFill>
                          <a:effectLst/>
                          <a:latin typeface="Times New Roman" pitchFamily="18" charset="0"/>
                          <a:cs typeface="Times New Roman" pitchFamily="18" charset="0"/>
                        </a:rPr>
                        <a:t>SEGREGAZIONE QUALIFICHE</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chemeClr val="tx1"/>
                          </a:solidFill>
                          <a:effectLst/>
                          <a:latin typeface="Times New Roman" pitchFamily="18" charset="0"/>
                        </a:rPr>
                        <a:t>INTEGRAZIONE</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chemeClr val="tx1"/>
                          </a:solidFill>
                          <a:effectLst/>
                          <a:latin typeface="Times New Roman" pitchFamily="18" charset="0"/>
                        </a:rPr>
                        <a:t>QUALIFICHE</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4047" name="Text Box 14"/>
          <p:cNvSpPr txBox="1">
            <a:spLocks noChangeArrowheads="1"/>
          </p:cNvSpPr>
          <p:nvPr/>
        </p:nvSpPr>
        <p:spPr bwMode="auto">
          <a:xfrm>
            <a:off x="1774825" y="1557339"/>
            <a:ext cx="431800" cy="2592387"/>
          </a:xfrm>
          <a:prstGeom prst="rect">
            <a:avLst/>
          </a:prstGeom>
          <a:noFill/>
          <a:ln w="9525">
            <a:noFill/>
            <a:miter lim="800000"/>
            <a:headEnd/>
            <a:tailEnd/>
          </a:ln>
        </p:spPr>
        <p:txBody>
          <a:bodyPr/>
          <a:lstStyle/>
          <a:p>
            <a:r>
              <a:rPr lang="it-IT" sz="2400" b="1">
                <a:latin typeface="Arial" charset="0"/>
                <a:cs typeface="Times New Roman" pitchFamily="18" charset="0"/>
              </a:rPr>
              <a:t>SCUOLA</a:t>
            </a:r>
            <a:endParaRPr lang="it-IT" sz="2400" b="1">
              <a:latin typeface="Arial" charset="0"/>
            </a:endParaRPr>
          </a:p>
        </p:txBody>
      </p:sp>
      <p:sp>
        <p:nvSpPr>
          <p:cNvPr id="44048" name="Text Box 15"/>
          <p:cNvSpPr txBox="1">
            <a:spLocks noChangeArrowheads="1"/>
          </p:cNvSpPr>
          <p:nvPr/>
        </p:nvSpPr>
        <p:spPr bwMode="auto">
          <a:xfrm>
            <a:off x="4295776" y="5300664"/>
            <a:ext cx="1960563" cy="669925"/>
          </a:xfrm>
          <a:prstGeom prst="rect">
            <a:avLst/>
          </a:prstGeom>
          <a:solidFill>
            <a:srgbClr val="FFFFFF"/>
          </a:solidFill>
          <a:ln w="9525">
            <a:noFill/>
            <a:miter lim="800000"/>
            <a:headEnd/>
            <a:tailEnd/>
          </a:ln>
        </p:spPr>
        <p:txBody>
          <a:bodyPr/>
          <a:lstStyle/>
          <a:p>
            <a:r>
              <a:rPr lang="it-IT" sz="1600" b="1">
                <a:solidFill>
                  <a:srgbClr val="FF0000"/>
                </a:solidFill>
                <a:latin typeface="Arial" charset="0"/>
                <a:cs typeface="Times New Roman" pitchFamily="18" charset="0"/>
              </a:rPr>
              <a:t>Massima</a:t>
            </a:r>
            <a:r>
              <a:rPr lang="it-IT" sz="1600" b="1">
                <a:latin typeface="Arial" charset="0"/>
                <a:cs typeface="Times New Roman" pitchFamily="18" charset="0"/>
              </a:rPr>
              <a:t> disuguaglianza sociale/reddituale</a:t>
            </a:r>
            <a:endParaRPr lang="it-IT" b="1">
              <a:latin typeface="Arial" charset="0"/>
            </a:endParaRPr>
          </a:p>
        </p:txBody>
      </p:sp>
      <p:sp>
        <p:nvSpPr>
          <p:cNvPr id="44049" name="Text Box 16"/>
          <p:cNvSpPr txBox="1">
            <a:spLocks noChangeArrowheads="1"/>
          </p:cNvSpPr>
          <p:nvPr/>
        </p:nvSpPr>
        <p:spPr bwMode="auto">
          <a:xfrm>
            <a:off x="6456364" y="5300664"/>
            <a:ext cx="2160587" cy="669925"/>
          </a:xfrm>
          <a:prstGeom prst="rect">
            <a:avLst/>
          </a:prstGeom>
          <a:solidFill>
            <a:srgbClr val="FFFFFF"/>
          </a:solidFill>
          <a:ln w="9525">
            <a:noFill/>
            <a:miter lim="800000"/>
            <a:headEnd/>
            <a:tailEnd/>
          </a:ln>
        </p:spPr>
        <p:txBody>
          <a:bodyPr/>
          <a:lstStyle/>
          <a:p>
            <a:r>
              <a:rPr lang="it-IT" sz="1600" b="1">
                <a:solidFill>
                  <a:srgbClr val="0000FF"/>
                </a:solidFill>
                <a:latin typeface="Arial" charset="0"/>
                <a:cs typeface="Times New Roman" pitchFamily="18" charset="0"/>
              </a:rPr>
              <a:t>Minima</a:t>
            </a:r>
            <a:r>
              <a:rPr lang="it-IT" sz="1600" b="1">
                <a:latin typeface="Arial" charset="0"/>
                <a:cs typeface="Times New Roman" pitchFamily="18" charset="0"/>
              </a:rPr>
              <a:t> disuguaglianza sociale</a:t>
            </a:r>
            <a:r>
              <a:rPr lang="it-IT" sz="1600" b="1">
                <a:latin typeface="Arial" charset="0"/>
              </a:rPr>
              <a:t>/reddituale</a:t>
            </a:r>
          </a:p>
        </p:txBody>
      </p:sp>
      <p:sp>
        <p:nvSpPr>
          <p:cNvPr id="44050" name="Text Box 17"/>
          <p:cNvSpPr txBox="1">
            <a:spLocks noChangeArrowheads="1"/>
          </p:cNvSpPr>
          <p:nvPr/>
        </p:nvSpPr>
        <p:spPr bwMode="auto">
          <a:xfrm>
            <a:off x="8472488" y="2060576"/>
            <a:ext cx="1600200" cy="1008063"/>
          </a:xfrm>
          <a:prstGeom prst="rect">
            <a:avLst/>
          </a:prstGeom>
          <a:solidFill>
            <a:srgbClr val="FFFFFF"/>
          </a:solidFill>
          <a:ln w="9525">
            <a:noFill/>
            <a:miter lim="800000"/>
            <a:headEnd/>
            <a:tailEnd/>
          </a:ln>
        </p:spPr>
        <p:txBody>
          <a:bodyPr/>
          <a:lstStyle/>
          <a:p>
            <a:r>
              <a:rPr lang="it-IT" sz="1600" b="1">
                <a:latin typeface="Times New Roman" pitchFamily="18" charset="0"/>
                <a:cs typeface="Times New Roman" pitchFamily="18" charset="0"/>
              </a:rPr>
              <a:t>Minima disuguaglianza</a:t>
            </a:r>
          </a:p>
          <a:p>
            <a:pPr eaLnBrk="0" hangingPunct="0"/>
            <a:r>
              <a:rPr lang="it-IT" sz="1600" b="1">
                <a:latin typeface="Times New Roman" pitchFamily="18" charset="0"/>
                <a:cs typeface="Times New Roman" pitchFamily="18" charset="0"/>
              </a:rPr>
              <a:t>intertemporale</a:t>
            </a:r>
            <a:endParaRPr lang="it-IT" sz="1600" b="1">
              <a:latin typeface="Times New Roman" pitchFamily="18" charset="0"/>
            </a:endParaRPr>
          </a:p>
        </p:txBody>
      </p:sp>
      <p:sp>
        <p:nvSpPr>
          <p:cNvPr id="44051" name="Text Box 18"/>
          <p:cNvSpPr txBox="1">
            <a:spLocks noChangeArrowheads="1"/>
          </p:cNvSpPr>
          <p:nvPr/>
        </p:nvSpPr>
        <p:spPr bwMode="auto">
          <a:xfrm>
            <a:off x="8616951" y="3644900"/>
            <a:ext cx="1584325" cy="1079500"/>
          </a:xfrm>
          <a:prstGeom prst="rect">
            <a:avLst/>
          </a:prstGeom>
          <a:solidFill>
            <a:srgbClr val="FFFFFF"/>
          </a:solidFill>
          <a:ln w="9525">
            <a:noFill/>
            <a:miter lim="800000"/>
            <a:headEnd/>
            <a:tailEnd/>
          </a:ln>
        </p:spPr>
        <p:txBody>
          <a:bodyPr/>
          <a:lstStyle/>
          <a:p>
            <a:r>
              <a:rPr lang="it-IT" sz="1600" b="1">
                <a:latin typeface="Times New Roman" pitchFamily="18" charset="0"/>
                <a:cs typeface="Times New Roman" pitchFamily="18" charset="0"/>
              </a:rPr>
              <a:t>Massima disuguaglianza</a:t>
            </a:r>
          </a:p>
          <a:p>
            <a:pPr eaLnBrk="0" hangingPunct="0"/>
            <a:r>
              <a:rPr lang="it-IT" sz="1600" b="1">
                <a:latin typeface="Times New Roman" pitchFamily="18" charset="0"/>
                <a:cs typeface="Times New Roman" pitchFamily="18" charset="0"/>
              </a:rPr>
              <a:t>intertemporale</a:t>
            </a:r>
            <a:endParaRPr lang="it-IT" sz="1600" b="1">
              <a:latin typeface="Times New Roman" pitchFamily="18" charset="0"/>
            </a:endParaRPr>
          </a:p>
        </p:txBody>
      </p:sp>
      <p:sp>
        <p:nvSpPr>
          <p:cNvPr id="44052" name="Text Box 19"/>
          <p:cNvSpPr txBox="1">
            <a:spLocks noChangeArrowheads="1"/>
          </p:cNvSpPr>
          <p:nvPr/>
        </p:nvSpPr>
        <p:spPr bwMode="auto">
          <a:xfrm>
            <a:off x="1774825" y="4076701"/>
            <a:ext cx="2370138" cy="1008063"/>
          </a:xfrm>
          <a:prstGeom prst="rect">
            <a:avLst/>
          </a:prstGeom>
          <a:solidFill>
            <a:srgbClr val="FFFFFF"/>
          </a:solidFill>
          <a:ln w="9525">
            <a:noFill/>
            <a:miter lim="800000"/>
            <a:headEnd/>
            <a:tailEnd/>
          </a:ln>
        </p:spPr>
        <p:txBody>
          <a:bodyPr/>
          <a:lstStyle/>
          <a:p>
            <a:pPr algn="ctr"/>
            <a:r>
              <a:rPr lang="it-IT" sz="1600" b="1">
                <a:latin typeface="Times New Roman" pitchFamily="18" charset="0"/>
                <a:cs typeface="Times New Roman" pitchFamily="18" charset="0"/>
              </a:rPr>
              <a:t>EGUALITARIA</a:t>
            </a:r>
          </a:p>
          <a:p>
            <a:pPr algn="ctr" eaLnBrk="0" hangingPunct="0"/>
            <a:r>
              <a:rPr lang="it-IT" sz="1600" b="1">
                <a:latin typeface="Times New Roman" pitchFamily="18" charset="0"/>
                <a:cs typeface="Times New Roman" pitchFamily="18" charset="0"/>
              </a:rPr>
              <a:t>(Ricchezza familiare: dare le</a:t>
            </a:r>
          </a:p>
          <a:p>
            <a:pPr algn="ctr" eaLnBrk="0" hangingPunct="0"/>
            <a:r>
              <a:rPr lang="it-IT" sz="1600" b="1">
                <a:latin typeface="Times New Roman" pitchFamily="18" charset="0"/>
                <a:cs typeface="Times New Roman" pitchFamily="18" charset="0"/>
              </a:rPr>
              <a:t>stesse possibilità a tutti)</a:t>
            </a:r>
            <a:endParaRPr lang="it-IT" sz="1600" b="1">
              <a:latin typeface="Times New Roman" pitchFamily="18" charset="0"/>
            </a:endParaRPr>
          </a:p>
        </p:txBody>
      </p:sp>
      <p:sp>
        <p:nvSpPr>
          <p:cNvPr id="44053" name="Text Box 20"/>
          <p:cNvSpPr txBox="1">
            <a:spLocks noChangeArrowheads="1"/>
          </p:cNvSpPr>
          <p:nvPr/>
        </p:nvSpPr>
        <p:spPr bwMode="auto">
          <a:xfrm>
            <a:off x="2495551" y="1989138"/>
            <a:ext cx="1458913" cy="1079500"/>
          </a:xfrm>
          <a:prstGeom prst="rect">
            <a:avLst/>
          </a:prstGeom>
          <a:solidFill>
            <a:srgbClr val="FFFFFF"/>
          </a:solidFill>
          <a:ln w="9525">
            <a:noFill/>
            <a:miter lim="800000"/>
            <a:headEnd/>
            <a:tailEnd/>
          </a:ln>
        </p:spPr>
        <p:txBody>
          <a:bodyPr/>
          <a:lstStyle/>
          <a:p>
            <a:pPr algn="ctr"/>
            <a:r>
              <a:rPr lang="it-IT" sz="1600" b="1">
                <a:latin typeface="Times New Roman" pitchFamily="18" charset="0"/>
                <a:cs typeface="Times New Roman" pitchFamily="18" charset="0"/>
              </a:rPr>
              <a:t>ELITARIA</a:t>
            </a:r>
          </a:p>
          <a:p>
            <a:pPr algn="ctr" eaLnBrk="0" hangingPunct="0"/>
            <a:r>
              <a:rPr lang="it-IT" sz="1600" b="1">
                <a:latin typeface="Times New Roman" pitchFamily="18" charset="0"/>
                <a:cs typeface="Times New Roman" pitchFamily="18" charset="0"/>
              </a:rPr>
              <a:t>(Talento: selezionare i migliori)</a:t>
            </a:r>
            <a:endParaRPr lang="it-IT" sz="1600" b="1">
              <a:latin typeface="Times New Roman" pitchFamily="18" charset="0"/>
            </a:endParaRPr>
          </a:p>
        </p:txBody>
      </p:sp>
      <p:sp>
        <p:nvSpPr>
          <p:cNvPr id="44054" name="Rectangle 21"/>
          <p:cNvSpPr>
            <a:spLocks noChangeArrowheads="1"/>
          </p:cNvSpPr>
          <p:nvPr/>
        </p:nvSpPr>
        <p:spPr bwMode="auto">
          <a:xfrm>
            <a:off x="4656138" y="958851"/>
            <a:ext cx="3744912" cy="1006475"/>
          </a:xfrm>
          <a:prstGeom prst="rect">
            <a:avLst/>
          </a:prstGeom>
          <a:noFill/>
          <a:ln w="9525">
            <a:noFill/>
            <a:miter lim="800000"/>
            <a:headEnd/>
            <a:tailEnd/>
          </a:ln>
        </p:spPr>
        <p:txBody>
          <a:bodyPr anchor="ctr">
            <a:spAutoFit/>
          </a:bodyPr>
          <a:lstStyle/>
          <a:p>
            <a:pPr algn="ctr"/>
            <a:r>
              <a:rPr lang="it-IT" sz="2000" b="1">
                <a:latin typeface="Arial" charset="0"/>
                <a:cs typeface="Times New Roman" pitchFamily="18" charset="0"/>
              </a:rPr>
              <a:t>SISTEMA PRODUTTIVO: LAVORATORI/QUALIFICHE</a:t>
            </a:r>
            <a:endParaRPr lang="it-IT" sz="2000" b="1">
              <a:latin typeface="Arial" charset="0"/>
            </a:endParaRPr>
          </a:p>
          <a:p>
            <a:pPr eaLnBrk="0" hangingPunct="0"/>
            <a:endParaRPr lang="it-IT" sz="2000" b="1">
              <a:latin typeface="Arial" charset="0"/>
            </a:endParaRPr>
          </a:p>
        </p:txBody>
      </p:sp>
      <p:sp>
        <p:nvSpPr>
          <p:cNvPr id="44055" name="Rectangle 22"/>
          <p:cNvSpPr>
            <a:spLocks noChangeArrowheads="1"/>
          </p:cNvSpPr>
          <p:nvPr/>
        </p:nvSpPr>
        <p:spPr bwMode="auto">
          <a:xfrm>
            <a:off x="6240464" y="2060575"/>
            <a:ext cx="1800225" cy="825500"/>
          </a:xfrm>
          <a:prstGeom prst="rect">
            <a:avLst/>
          </a:prstGeom>
          <a:noFill/>
          <a:ln w="9525">
            <a:noFill/>
            <a:miter lim="800000"/>
            <a:headEnd/>
            <a:tailEnd/>
          </a:ln>
        </p:spPr>
        <p:txBody>
          <a:bodyPr>
            <a:spAutoFit/>
          </a:bodyPr>
          <a:lstStyle/>
          <a:p>
            <a:r>
              <a:rPr lang="it-IT" sz="1600">
                <a:solidFill>
                  <a:srgbClr val="FF0000"/>
                </a:solidFill>
                <a:latin typeface="Times New Roman" pitchFamily="18" charset="0"/>
                <a:cs typeface="Times New Roman" pitchFamily="18" charset="0"/>
              </a:rPr>
              <a:t>ALTA MOBILITÀ </a:t>
            </a:r>
            <a:r>
              <a:rPr lang="it-IT" sz="1600">
                <a:solidFill>
                  <a:srgbClr val="FF0000"/>
                </a:solidFill>
                <a:latin typeface="Times New Roman" pitchFamily="18" charset="0"/>
              </a:rPr>
              <a:t>SOCIALE</a:t>
            </a:r>
          </a:p>
          <a:p>
            <a:endParaRPr lang="it-IT" sz="1600">
              <a:solidFill>
                <a:srgbClr val="FF0000"/>
              </a:solidFill>
              <a:latin typeface="Times New Roman" pitchFamily="18" charset="0"/>
            </a:endParaRPr>
          </a:p>
        </p:txBody>
      </p:sp>
      <p:sp>
        <p:nvSpPr>
          <p:cNvPr id="44056" name="Rectangle 23"/>
          <p:cNvSpPr>
            <a:spLocks noChangeArrowheads="1"/>
          </p:cNvSpPr>
          <p:nvPr/>
        </p:nvSpPr>
        <p:spPr bwMode="auto">
          <a:xfrm>
            <a:off x="4367213" y="3573463"/>
            <a:ext cx="1879600" cy="825500"/>
          </a:xfrm>
          <a:prstGeom prst="rect">
            <a:avLst/>
          </a:prstGeom>
          <a:noFill/>
          <a:ln w="9525">
            <a:noFill/>
            <a:miter lim="800000"/>
            <a:headEnd/>
            <a:tailEnd/>
          </a:ln>
        </p:spPr>
        <p:txBody>
          <a:bodyPr>
            <a:spAutoFit/>
          </a:bodyPr>
          <a:lstStyle/>
          <a:p>
            <a:r>
              <a:rPr lang="it-IT" sz="1600">
                <a:solidFill>
                  <a:srgbClr val="0000FF"/>
                </a:solidFill>
                <a:latin typeface="Times New Roman" pitchFamily="18" charset="0"/>
                <a:cs typeface="Times New Roman" pitchFamily="18" charset="0"/>
              </a:rPr>
              <a:t>BASSA MOBILITÀ</a:t>
            </a:r>
          </a:p>
          <a:p>
            <a:pPr eaLnBrk="0" hangingPunct="0"/>
            <a:r>
              <a:rPr lang="it-IT" sz="1600">
                <a:solidFill>
                  <a:srgbClr val="0000FF"/>
                </a:solidFill>
                <a:latin typeface="Times New Roman" pitchFamily="18" charset="0"/>
                <a:cs typeface="Times New Roman" pitchFamily="18" charset="0"/>
              </a:rPr>
              <a:t>SOCIALE</a:t>
            </a:r>
          </a:p>
          <a:p>
            <a:pPr eaLnBrk="0" hangingPunct="0"/>
            <a:endParaRPr lang="it-IT" sz="1600">
              <a:solidFill>
                <a:srgbClr val="0000FF"/>
              </a:solidFill>
              <a:latin typeface="Times New Roman" pitchFamily="18" charset="0"/>
            </a:endParaRPr>
          </a:p>
        </p:txBody>
      </p:sp>
      <p:sp>
        <p:nvSpPr>
          <p:cNvPr id="44057" name="Rectangle 24"/>
          <p:cNvSpPr>
            <a:spLocks noChangeArrowheads="1"/>
          </p:cNvSpPr>
          <p:nvPr/>
        </p:nvSpPr>
        <p:spPr bwMode="auto">
          <a:xfrm>
            <a:off x="2185989" y="4353997"/>
            <a:ext cx="184731" cy="369332"/>
          </a:xfrm>
          <a:prstGeom prst="rect">
            <a:avLst/>
          </a:prstGeom>
          <a:noFill/>
          <a:ln w="9525">
            <a:noFill/>
            <a:miter lim="800000"/>
            <a:headEnd/>
            <a:tailEnd/>
          </a:ln>
        </p:spPr>
        <p:txBody>
          <a:bodyPr wrap="none" anchor="ctr">
            <a:spAutoFit/>
          </a:bodyPr>
          <a:lstStyle/>
          <a:p>
            <a:endParaRPr lang="it-IT"/>
          </a:p>
        </p:txBody>
      </p:sp>
      <p:sp>
        <p:nvSpPr>
          <p:cNvPr id="44058" name="Rectangle 25"/>
          <p:cNvSpPr>
            <a:spLocks noChangeArrowheads="1"/>
          </p:cNvSpPr>
          <p:nvPr/>
        </p:nvSpPr>
        <p:spPr bwMode="auto">
          <a:xfrm>
            <a:off x="6167438" y="3500438"/>
            <a:ext cx="1879600" cy="825500"/>
          </a:xfrm>
          <a:prstGeom prst="rect">
            <a:avLst/>
          </a:prstGeom>
          <a:noFill/>
          <a:ln w="9525">
            <a:noFill/>
            <a:miter lim="800000"/>
            <a:headEnd/>
            <a:tailEnd/>
          </a:ln>
        </p:spPr>
        <p:txBody>
          <a:bodyPr>
            <a:spAutoFit/>
          </a:bodyPr>
          <a:lstStyle/>
          <a:p>
            <a:r>
              <a:rPr lang="it-IT" sz="1600">
                <a:solidFill>
                  <a:srgbClr val="0000FF"/>
                </a:solidFill>
                <a:latin typeface="Times New Roman" pitchFamily="18" charset="0"/>
                <a:cs typeface="Times New Roman" pitchFamily="18" charset="0"/>
              </a:rPr>
              <a:t>BASSA MOBILITÀ</a:t>
            </a:r>
          </a:p>
          <a:p>
            <a:pPr eaLnBrk="0" hangingPunct="0"/>
            <a:r>
              <a:rPr lang="it-IT" sz="1600">
                <a:solidFill>
                  <a:srgbClr val="0000FF"/>
                </a:solidFill>
                <a:latin typeface="Times New Roman" pitchFamily="18" charset="0"/>
                <a:cs typeface="Times New Roman" pitchFamily="18" charset="0"/>
              </a:rPr>
              <a:t>SOCIALE</a:t>
            </a:r>
          </a:p>
          <a:p>
            <a:pPr eaLnBrk="0" hangingPunct="0"/>
            <a:endParaRPr lang="it-IT" sz="1600">
              <a:solidFill>
                <a:srgbClr val="0000FF"/>
              </a:solidFill>
              <a:latin typeface="Times New Roman" pitchFamily="18" charset="0"/>
            </a:endParaRPr>
          </a:p>
        </p:txBody>
      </p:sp>
      <p:sp>
        <p:nvSpPr>
          <p:cNvPr id="44059" name="Rectangle 26"/>
          <p:cNvSpPr>
            <a:spLocks noChangeArrowheads="1"/>
          </p:cNvSpPr>
          <p:nvPr/>
        </p:nvSpPr>
        <p:spPr bwMode="auto">
          <a:xfrm>
            <a:off x="4367214" y="2060575"/>
            <a:ext cx="1800225" cy="825500"/>
          </a:xfrm>
          <a:prstGeom prst="rect">
            <a:avLst/>
          </a:prstGeom>
          <a:noFill/>
          <a:ln w="9525">
            <a:noFill/>
            <a:miter lim="800000"/>
            <a:headEnd/>
            <a:tailEnd/>
          </a:ln>
        </p:spPr>
        <p:txBody>
          <a:bodyPr>
            <a:spAutoFit/>
          </a:bodyPr>
          <a:lstStyle/>
          <a:p>
            <a:r>
              <a:rPr lang="it-IT" sz="1600">
                <a:solidFill>
                  <a:srgbClr val="FF0000"/>
                </a:solidFill>
                <a:latin typeface="Times New Roman" pitchFamily="18" charset="0"/>
                <a:cs typeface="Times New Roman" pitchFamily="18" charset="0"/>
              </a:rPr>
              <a:t>ALTA MOBILITÀ </a:t>
            </a:r>
            <a:r>
              <a:rPr lang="it-IT" sz="1600">
                <a:solidFill>
                  <a:srgbClr val="FF0000"/>
                </a:solidFill>
                <a:latin typeface="Times New Roman" pitchFamily="18" charset="0"/>
              </a:rPr>
              <a:t>SOCIALE</a:t>
            </a:r>
          </a:p>
          <a:p>
            <a:endParaRPr lang="it-IT" sz="1600">
              <a:solidFill>
                <a:srgbClr val="FF0000"/>
              </a:solidFill>
              <a:latin typeface="Times New Roman" pitchFamily="18" charset="0"/>
            </a:endParaRPr>
          </a:p>
        </p:txBody>
      </p:sp>
      <p:sp>
        <p:nvSpPr>
          <p:cNvPr id="44060" name="Text Box 27"/>
          <p:cNvSpPr txBox="1">
            <a:spLocks noChangeArrowheads="1"/>
          </p:cNvSpPr>
          <p:nvPr/>
        </p:nvSpPr>
        <p:spPr bwMode="auto">
          <a:xfrm>
            <a:off x="6456364" y="1700213"/>
            <a:ext cx="1728787" cy="366712"/>
          </a:xfrm>
          <a:prstGeom prst="rect">
            <a:avLst/>
          </a:prstGeom>
          <a:noFill/>
          <a:ln w="9525">
            <a:noFill/>
            <a:miter lim="800000"/>
            <a:headEnd/>
            <a:tailEnd/>
          </a:ln>
        </p:spPr>
        <p:txBody>
          <a:bodyPr>
            <a:spAutoFit/>
          </a:bodyPr>
          <a:lstStyle/>
          <a:p>
            <a:pPr>
              <a:spcBef>
                <a:spcPct val="50000"/>
              </a:spcBef>
            </a:pPr>
            <a:r>
              <a:rPr lang="it-IT">
                <a:latin typeface="Arial" charset="0"/>
              </a:rPr>
              <a:t>sostituibili</a:t>
            </a:r>
          </a:p>
        </p:txBody>
      </p:sp>
      <p:sp>
        <p:nvSpPr>
          <p:cNvPr id="44061" name="Text Box 28"/>
          <p:cNvSpPr txBox="1">
            <a:spLocks noChangeArrowheads="1"/>
          </p:cNvSpPr>
          <p:nvPr/>
        </p:nvSpPr>
        <p:spPr bwMode="auto">
          <a:xfrm>
            <a:off x="4367214" y="1700213"/>
            <a:ext cx="2016125" cy="366712"/>
          </a:xfrm>
          <a:prstGeom prst="rect">
            <a:avLst/>
          </a:prstGeom>
          <a:noFill/>
          <a:ln w="9525">
            <a:noFill/>
            <a:miter lim="800000"/>
            <a:headEnd/>
            <a:tailEnd/>
          </a:ln>
        </p:spPr>
        <p:txBody>
          <a:bodyPr>
            <a:spAutoFit/>
          </a:bodyPr>
          <a:lstStyle/>
          <a:p>
            <a:pPr>
              <a:spcBef>
                <a:spcPct val="50000"/>
              </a:spcBef>
            </a:pPr>
            <a:r>
              <a:rPr lang="it-IT">
                <a:latin typeface="Arial" charset="0"/>
              </a:rPr>
              <a:t>complementari</a:t>
            </a:r>
          </a:p>
        </p:txBody>
      </p:sp>
      <p:sp>
        <p:nvSpPr>
          <p:cNvPr id="44062" name="WordArt 30">
            <a:hlinkClick r:id="" action="ppaction://noaction"/>
          </p:cNvPr>
          <p:cNvSpPr>
            <a:spLocks noChangeArrowheads="1" noChangeShapeType="1" noTextEdit="1"/>
          </p:cNvSpPr>
          <p:nvPr/>
        </p:nvSpPr>
        <p:spPr bwMode="auto">
          <a:xfrm>
            <a:off x="4008439" y="1844675"/>
            <a:ext cx="390525" cy="1409700"/>
          </a:xfrm>
          <a:prstGeom prst="rect">
            <a:avLst/>
          </a:prstGeom>
        </p:spPr>
        <p:txBody>
          <a:bodyPr wrap="none" fromWordArt="1">
            <a:prstTxWarp prst="textPlain">
              <a:avLst>
                <a:gd name="adj" fmla="val 50000"/>
              </a:avLst>
            </a:prstTxWarp>
          </a:bodyPr>
          <a:lstStyle/>
          <a:p>
            <a:pPr algn="ctr"/>
            <a:r>
              <a:rPr lang="it-IT" sz="4000" i="1" kern="10">
                <a:ln w="9525">
                  <a:solidFill>
                    <a:srgbClr val="000000"/>
                  </a:solidFill>
                  <a:round/>
                  <a:headEnd/>
                  <a:tailEnd/>
                </a:ln>
                <a:solidFill>
                  <a:srgbClr val="CCFFFF"/>
                </a:solidFill>
                <a:effectLst>
                  <a:outerShdw dist="35921" dir="2700000" algn="ctr" rotWithShape="0">
                    <a:srgbClr val="808080">
                      <a:alpha val="79999"/>
                    </a:srgbClr>
                  </a:outerShdw>
                </a:effectLst>
                <a:latin typeface="Arial Black"/>
              </a:rPr>
              <a:t>A</a:t>
            </a:r>
          </a:p>
        </p:txBody>
      </p:sp>
      <p:sp>
        <p:nvSpPr>
          <p:cNvPr id="44063" name="WordArt 31">
            <a:hlinkClick r:id="" action="ppaction://noaction"/>
          </p:cNvPr>
          <p:cNvSpPr>
            <a:spLocks noChangeArrowheads="1" noChangeShapeType="1" noTextEdit="1"/>
          </p:cNvSpPr>
          <p:nvPr/>
        </p:nvSpPr>
        <p:spPr bwMode="auto">
          <a:xfrm>
            <a:off x="8040689" y="1916113"/>
            <a:ext cx="390525" cy="1409700"/>
          </a:xfrm>
          <a:prstGeom prst="rect">
            <a:avLst/>
          </a:prstGeom>
        </p:spPr>
        <p:txBody>
          <a:bodyPr wrap="none" fromWordArt="1">
            <a:prstTxWarp prst="textPlain">
              <a:avLst>
                <a:gd name="adj" fmla="val 50000"/>
              </a:avLst>
            </a:prstTxWarp>
          </a:bodyPr>
          <a:lstStyle/>
          <a:p>
            <a:pPr algn="ctr"/>
            <a:r>
              <a:rPr lang="it-IT" sz="4000" i="1" kern="10">
                <a:ln w="9525">
                  <a:solidFill>
                    <a:srgbClr val="000000"/>
                  </a:solidFill>
                  <a:round/>
                  <a:headEnd/>
                  <a:tailEnd/>
                </a:ln>
                <a:solidFill>
                  <a:srgbClr val="CCFFFF"/>
                </a:solidFill>
                <a:effectLst>
                  <a:outerShdw dist="35921" dir="2700000" algn="ctr" rotWithShape="0">
                    <a:srgbClr val="808080">
                      <a:alpha val="79999"/>
                    </a:srgbClr>
                  </a:outerShdw>
                </a:effectLst>
                <a:latin typeface="Arial Black"/>
              </a:rPr>
              <a:t>B</a:t>
            </a:r>
          </a:p>
        </p:txBody>
      </p:sp>
      <p:sp>
        <p:nvSpPr>
          <p:cNvPr id="44064" name="WordArt 33">
            <a:hlinkClick r:id="" action="ppaction://noaction"/>
          </p:cNvPr>
          <p:cNvSpPr>
            <a:spLocks noChangeArrowheads="1" noChangeShapeType="1" noTextEdit="1"/>
          </p:cNvSpPr>
          <p:nvPr/>
        </p:nvSpPr>
        <p:spPr bwMode="auto">
          <a:xfrm>
            <a:off x="4008439" y="3429000"/>
            <a:ext cx="390525" cy="1409700"/>
          </a:xfrm>
          <a:prstGeom prst="rect">
            <a:avLst/>
          </a:prstGeom>
        </p:spPr>
        <p:txBody>
          <a:bodyPr wrap="none" fromWordArt="1">
            <a:prstTxWarp prst="textPlain">
              <a:avLst>
                <a:gd name="adj" fmla="val 50000"/>
              </a:avLst>
            </a:prstTxWarp>
          </a:bodyPr>
          <a:lstStyle/>
          <a:p>
            <a:pPr algn="ctr"/>
            <a:r>
              <a:rPr lang="it-IT" sz="4000" i="1" kern="10">
                <a:ln w="9525">
                  <a:solidFill>
                    <a:srgbClr val="000000"/>
                  </a:solidFill>
                  <a:round/>
                  <a:headEnd/>
                  <a:tailEnd/>
                </a:ln>
                <a:solidFill>
                  <a:srgbClr val="CCFFFF"/>
                </a:solidFill>
                <a:effectLst>
                  <a:outerShdw dist="35921" dir="2700000" algn="ctr" rotWithShape="0">
                    <a:srgbClr val="808080">
                      <a:alpha val="79999"/>
                    </a:srgbClr>
                  </a:outerShdw>
                </a:effectLst>
                <a:latin typeface="Arial Black"/>
              </a:rPr>
              <a:t>C</a:t>
            </a:r>
          </a:p>
        </p:txBody>
      </p:sp>
      <p:sp>
        <p:nvSpPr>
          <p:cNvPr id="44065" name="WordArt 34">
            <a:hlinkClick r:id="" action="ppaction://noaction"/>
          </p:cNvPr>
          <p:cNvSpPr>
            <a:spLocks noChangeArrowheads="1" noChangeShapeType="1" noTextEdit="1"/>
          </p:cNvSpPr>
          <p:nvPr/>
        </p:nvSpPr>
        <p:spPr bwMode="auto">
          <a:xfrm>
            <a:off x="8040689" y="3429000"/>
            <a:ext cx="390525" cy="1409700"/>
          </a:xfrm>
          <a:prstGeom prst="rect">
            <a:avLst/>
          </a:prstGeom>
        </p:spPr>
        <p:txBody>
          <a:bodyPr wrap="none" fromWordArt="1">
            <a:prstTxWarp prst="textPlain">
              <a:avLst>
                <a:gd name="adj" fmla="val 50000"/>
              </a:avLst>
            </a:prstTxWarp>
          </a:bodyPr>
          <a:lstStyle/>
          <a:p>
            <a:pPr algn="ctr"/>
            <a:r>
              <a:rPr lang="it-IT" sz="4000" i="1" kern="10">
                <a:ln w="9525">
                  <a:solidFill>
                    <a:srgbClr val="000000"/>
                  </a:solidFill>
                  <a:round/>
                  <a:headEnd/>
                  <a:tailEnd/>
                </a:ln>
                <a:solidFill>
                  <a:srgbClr val="CCFFFF"/>
                </a:solidFill>
                <a:effectLst>
                  <a:outerShdw dist="35921" dir="2700000" algn="ctr" rotWithShape="0">
                    <a:srgbClr val="808080">
                      <a:alpha val="79999"/>
                    </a:srgbClr>
                  </a:outerShdw>
                </a:effectLst>
                <a:latin typeface="Arial Black"/>
              </a:rPr>
              <a:t>D</a:t>
            </a:r>
          </a:p>
        </p:txBody>
      </p:sp>
      <p:sp>
        <p:nvSpPr>
          <p:cNvPr id="44066" name="AutoShape 35">
            <a:hlinkClick r:id="" action="ppaction://noaction" highlightClick="1"/>
          </p:cNvPr>
          <p:cNvSpPr>
            <a:spLocks noChangeArrowheads="1"/>
          </p:cNvSpPr>
          <p:nvPr/>
        </p:nvSpPr>
        <p:spPr bwMode="auto">
          <a:xfrm>
            <a:off x="9912351" y="6165850"/>
            <a:ext cx="360363" cy="287338"/>
          </a:xfrm>
          <a:prstGeom prst="actionButtonForwardNext">
            <a:avLst/>
          </a:prstGeom>
          <a:solidFill>
            <a:schemeClr val="accent1"/>
          </a:solidFill>
          <a:ln w="9525">
            <a:noFill/>
            <a:miter lim="800000"/>
            <a:headEnd/>
            <a:tailEnd/>
          </a:ln>
        </p:spPr>
        <p:txBody>
          <a:bodyPr wrap="none" anchor="ctr"/>
          <a:lstStyle/>
          <a:p>
            <a:endParaRPr lang="it-IT"/>
          </a:p>
        </p:txBody>
      </p:sp>
      <p:sp>
        <p:nvSpPr>
          <p:cNvPr id="25" name="CasellaDiTesto 24"/>
          <p:cNvSpPr txBox="1"/>
          <p:nvPr/>
        </p:nvSpPr>
        <p:spPr>
          <a:xfrm>
            <a:off x="1014550" y="5636182"/>
            <a:ext cx="2885021"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it-IT" dirty="0"/>
              <a:t>Peggiore dei mondi possibili!</a:t>
            </a:r>
          </a:p>
        </p:txBody>
      </p:sp>
      <p:cxnSp>
        <p:nvCxnSpPr>
          <p:cNvPr id="27" name="Connettore 2 26"/>
          <p:cNvCxnSpPr/>
          <p:nvPr/>
        </p:nvCxnSpPr>
        <p:spPr>
          <a:xfrm flipV="1">
            <a:off x="3431704" y="4941168"/>
            <a:ext cx="64807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CasellaDiTesto 1"/>
          <p:cNvSpPr txBox="1"/>
          <p:nvPr/>
        </p:nvSpPr>
        <p:spPr>
          <a:xfrm>
            <a:off x="8543926" y="1337389"/>
            <a:ext cx="1947906"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it-IT" dirty="0"/>
              <a:t>Sistema  migliore ?</a:t>
            </a:r>
          </a:p>
        </p:txBody>
      </p:sp>
      <p:cxnSp>
        <p:nvCxnSpPr>
          <p:cNvPr id="4" name="Connettore 2 3"/>
          <p:cNvCxnSpPr>
            <a:stCxn id="44054" idx="3"/>
          </p:cNvCxnSpPr>
          <p:nvPr/>
        </p:nvCxnSpPr>
        <p:spPr>
          <a:xfrm flipH="1">
            <a:off x="7896200" y="1462089"/>
            <a:ext cx="504850" cy="503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CasellaDiTesto 28">
            <a:extLst>
              <a:ext uri="{FF2B5EF4-FFF2-40B4-BE49-F238E27FC236}">
                <a16:creationId xmlns:a16="http://schemas.microsoft.com/office/drawing/2014/main" id="{6AB9CD7C-4564-411F-A45A-950C15E906F4}"/>
              </a:ext>
            </a:extLst>
          </p:cNvPr>
          <p:cNvSpPr txBox="1"/>
          <p:nvPr/>
        </p:nvSpPr>
        <p:spPr>
          <a:xfrm>
            <a:off x="8472488" y="4730234"/>
            <a:ext cx="1665969"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it-IT" dirty="0"/>
              <a:t>Sistema italiano</a:t>
            </a:r>
          </a:p>
        </p:txBody>
      </p:sp>
    </p:spTree>
    <p:extLst>
      <p:ext uri="{BB962C8B-B14F-4D97-AF65-F5344CB8AC3E}">
        <p14:creationId xmlns:p14="http://schemas.microsoft.com/office/powerpoint/2010/main" val="7786941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1000"/>
                                        <p:tgtEl>
                                          <p:spTgt spid="29"/>
                                        </p:tgtEl>
                                      </p:cBhvr>
                                    </p:animEffect>
                                    <p:anim calcmode="lin" valueType="num">
                                      <p:cBhvr>
                                        <p:cTn id="18" dur="1000" fill="hold"/>
                                        <p:tgtEl>
                                          <p:spTgt spid="29"/>
                                        </p:tgtEl>
                                        <p:attrNameLst>
                                          <p:attrName>ppt_x</p:attrName>
                                        </p:attrNameLst>
                                      </p:cBhvr>
                                      <p:tavLst>
                                        <p:tav tm="0">
                                          <p:val>
                                            <p:strVal val="#ppt_x"/>
                                          </p:val>
                                        </p:tav>
                                        <p:tav tm="100000">
                                          <p:val>
                                            <p:strVal val="#ppt_x"/>
                                          </p:val>
                                        </p:tav>
                                      </p:tavLst>
                                    </p:anim>
                                    <p:anim calcmode="lin" valueType="num">
                                      <p:cBhvr>
                                        <p:cTn id="1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normAutofit/>
          </a:bodyPr>
          <a:lstStyle/>
          <a:p>
            <a:pPr eaLnBrk="1" hangingPunct="1"/>
            <a:r>
              <a:rPr lang="it-IT" sz="3800"/>
              <a:t>Configurazioni del sistema scolastico e di quello produttivo </a:t>
            </a:r>
          </a:p>
        </p:txBody>
      </p:sp>
      <p:sp>
        <p:nvSpPr>
          <p:cNvPr id="45060" name="Rectangle 3"/>
          <p:cNvSpPr>
            <a:spLocks noGrp="1" noChangeArrowheads="1"/>
          </p:cNvSpPr>
          <p:nvPr>
            <p:ph idx="1"/>
          </p:nvPr>
        </p:nvSpPr>
        <p:spPr/>
        <p:txBody>
          <a:bodyPr/>
          <a:lstStyle/>
          <a:p>
            <a:pPr>
              <a:lnSpc>
                <a:spcPct val="80000"/>
              </a:lnSpc>
              <a:spcAft>
                <a:spcPct val="30000"/>
              </a:spcAft>
            </a:pPr>
            <a:r>
              <a:rPr lang="it-IT" sz="1900" dirty="0">
                <a:highlight>
                  <a:srgbClr val="FFFF00"/>
                </a:highlight>
              </a:rPr>
              <a:t>Caso A</a:t>
            </a:r>
            <a:r>
              <a:rPr lang="it-IT" sz="1900" dirty="0"/>
              <a:t>: sistema scolastico aperto (meritocratico /elitario) e sistema produttivo con qualifiche complementari. Emerge una società caratterizzata da </a:t>
            </a:r>
            <a:r>
              <a:rPr lang="it-IT" sz="1900" b="1" dirty="0"/>
              <a:t>forti disuguaglianze</a:t>
            </a:r>
            <a:r>
              <a:rPr lang="it-IT" sz="1900" dirty="0"/>
              <a:t>, legittimate dalle diverse dotazioni di abilità individuali;</a:t>
            </a:r>
          </a:p>
          <a:p>
            <a:pPr>
              <a:lnSpc>
                <a:spcPct val="80000"/>
              </a:lnSpc>
              <a:spcAft>
                <a:spcPct val="30000"/>
              </a:spcAft>
            </a:pPr>
            <a:r>
              <a:rPr lang="it-IT" sz="1900" dirty="0">
                <a:highlight>
                  <a:srgbClr val="FFFF00"/>
                </a:highlight>
              </a:rPr>
              <a:t>Caso B</a:t>
            </a:r>
            <a:r>
              <a:rPr lang="it-IT" sz="1900" dirty="0"/>
              <a:t>: sistema scolastico aperto (meritocratico /elitario) e sostituibilità nelle qualifiche, ne deriva una </a:t>
            </a:r>
            <a:r>
              <a:rPr lang="it-IT" sz="1900" b="1" dirty="0"/>
              <a:t>ridotta disuguaglianza sociale </a:t>
            </a:r>
            <a:r>
              <a:rPr lang="it-IT" sz="1900" dirty="0"/>
              <a:t>e nei redditi conseguiti;</a:t>
            </a:r>
          </a:p>
          <a:p>
            <a:pPr eaLnBrk="1" hangingPunct="1">
              <a:lnSpc>
                <a:spcPct val="80000"/>
              </a:lnSpc>
              <a:spcAft>
                <a:spcPct val="30000"/>
              </a:spcAft>
            </a:pPr>
            <a:r>
              <a:rPr lang="it-IT" sz="1900" dirty="0">
                <a:highlight>
                  <a:srgbClr val="FFFF00"/>
                </a:highlight>
              </a:rPr>
              <a:t>Caso C</a:t>
            </a:r>
            <a:r>
              <a:rPr lang="it-IT" sz="1900" dirty="0"/>
              <a:t>: sistema scolastico egualitario e organizzazione produttiva complementare che descrive il </a:t>
            </a:r>
            <a:r>
              <a:rPr lang="it-IT" sz="1900" b="1" dirty="0"/>
              <a:t>peggiore dei mondi possibili </a:t>
            </a:r>
            <a:r>
              <a:rPr lang="it-IT" sz="1900" dirty="0"/>
              <a:t>con una stratificazione sociale che si perpetra nel tempo;</a:t>
            </a:r>
          </a:p>
          <a:p>
            <a:pPr eaLnBrk="1" hangingPunct="1">
              <a:lnSpc>
                <a:spcPct val="80000"/>
              </a:lnSpc>
              <a:spcAft>
                <a:spcPct val="30000"/>
              </a:spcAft>
            </a:pPr>
            <a:r>
              <a:rPr lang="it-IT" sz="1900" dirty="0">
                <a:highlight>
                  <a:srgbClr val="FFFF00"/>
                </a:highlight>
              </a:rPr>
              <a:t>Caso D</a:t>
            </a:r>
            <a:r>
              <a:rPr lang="it-IT" sz="1900" dirty="0"/>
              <a:t>: sistema scolastico chiuso (egualitario) e sistema produttivo con qualifiche sostituibili. Questo schema facilita una </a:t>
            </a:r>
            <a:r>
              <a:rPr lang="it-IT" sz="1900" b="1" dirty="0"/>
              <a:t>riproduzione stratificata della struttura sociale</a:t>
            </a:r>
            <a:r>
              <a:rPr lang="it-IT" sz="1900" dirty="0"/>
              <a:t> (vale a dire bassa mobilità intergenerazionale) con una struttura produttiva che rende più efficiente l’integrazione tra le mansioni svolte dalle diverse qualifiche </a:t>
            </a:r>
          </a:p>
        </p:txBody>
      </p:sp>
      <p:sp>
        <p:nvSpPr>
          <p:cNvPr id="7" name="Segnaposto numero diapositiva 5"/>
          <p:cNvSpPr>
            <a:spLocks noGrp="1"/>
          </p:cNvSpPr>
          <p:nvPr>
            <p:ph type="sldNum" sz="quarter" idx="12"/>
          </p:nvPr>
        </p:nvSpPr>
        <p:spPr/>
        <p:txBody>
          <a:bodyPr/>
          <a:lstStyle/>
          <a:p>
            <a:pPr>
              <a:defRPr/>
            </a:pPr>
            <a:fld id="{0458DA33-66DA-4EED-B936-3E3852642EC9}" type="slidenum">
              <a:rPr lang="it-IT" altLang="en-US"/>
              <a:pPr>
                <a:defRPr/>
              </a:pPr>
              <a:t>12</a:t>
            </a:fld>
            <a:endParaRPr lang="it-IT" altLang="en-US"/>
          </a:p>
        </p:txBody>
      </p:sp>
      <p:sp>
        <p:nvSpPr>
          <p:cNvPr id="45061" name="AutoShape 4">
            <a:hlinkClick r:id="" action="ppaction://hlinkshowjump?jump=previousslide" highlightClick="1"/>
          </p:cNvPr>
          <p:cNvSpPr>
            <a:spLocks noChangeArrowheads="1"/>
          </p:cNvSpPr>
          <p:nvPr/>
        </p:nvSpPr>
        <p:spPr bwMode="auto">
          <a:xfrm>
            <a:off x="9840913" y="6165850"/>
            <a:ext cx="360362" cy="287338"/>
          </a:xfrm>
          <a:prstGeom prst="actionButtonBackPrevious">
            <a:avLst/>
          </a:prstGeom>
          <a:solidFill>
            <a:schemeClr val="accent1"/>
          </a:solidFill>
          <a:ln w="9525">
            <a:noFill/>
            <a:miter lim="800000"/>
            <a:headEnd/>
            <a:tailEnd/>
          </a:ln>
        </p:spPr>
        <p:txBody>
          <a:bodyPr wrap="none" anchor="ctr"/>
          <a:lstStyle/>
          <a:p>
            <a:endParaRPr lang="it-IT"/>
          </a:p>
        </p:txBody>
      </p:sp>
      <p:sp>
        <p:nvSpPr>
          <p:cNvPr id="8" name="Freccia in giù 7"/>
          <p:cNvSpPr/>
          <p:nvPr/>
        </p:nvSpPr>
        <p:spPr>
          <a:xfrm>
            <a:off x="5951984" y="5589240"/>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5375921" y="6021288"/>
            <a:ext cx="1665969"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it-IT" dirty="0"/>
              <a:t>Sistema italiano</a:t>
            </a:r>
          </a:p>
        </p:txBody>
      </p:sp>
    </p:spTree>
    <p:extLst>
      <p:ext uri="{BB962C8B-B14F-4D97-AF65-F5344CB8AC3E}">
        <p14:creationId xmlns:p14="http://schemas.microsoft.com/office/powerpoint/2010/main" val="136069109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Qualche osservazione</a:t>
            </a:r>
          </a:p>
        </p:txBody>
      </p:sp>
      <p:sp>
        <p:nvSpPr>
          <p:cNvPr id="3" name="Segnaposto contenuto 2"/>
          <p:cNvSpPr>
            <a:spLocks noGrp="1"/>
          </p:cNvSpPr>
          <p:nvPr>
            <p:ph idx="1"/>
          </p:nvPr>
        </p:nvSpPr>
        <p:spPr/>
        <p:txBody>
          <a:bodyPr>
            <a:normAutofit/>
          </a:bodyPr>
          <a:lstStyle/>
          <a:p>
            <a:r>
              <a:rPr lang="it-IT" dirty="0"/>
              <a:t>Il rendimento dell’istruzione è il risultato principale della teoria del capitale umano, tuttavia</a:t>
            </a:r>
          </a:p>
          <a:p>
            <a:r>
              <a:rPr lang="it-IT" dirty="0"/>
              <a:t>L’istruzione può essere un segnale che indica alle imprese la propria capacità produttiva, ma</a:t>
            </a:r>
          </a:p>
          <a:p>
            <a:pPr lvl="1"/>
            <a:r>
              <a:rPr lang="it-IT" dirty="0"/>
              <a:t>Occorre che si tenga conto dell’abilità individuale (maggiori costi dell’istruzione)</a:t>
            </a:r>
          </a:p>
          <a:p>
            <a:pPr lvl="1"/>
            <a:r>
              <a:rPr lang="it-IT" dirty="0"/>
              <a:t>Occorre che il sistema della produzione apprezzi l’istruzione: altrimenti </a:t>
            </a:r>
            <a:r>
              <a:rPr lang="it-IT" dirty="0" err="1"/>
              <a:t>overeducation</a:t>
            </a:r>
            <a:endParaRPr lang="it-IT" dirty="0"/>
          </a:p>
          <a:p>
            <a:pPr lvl="1"/>
            <a:r>
              <a:rPr lang="it-IT" dirty="0"/>
              <a:t>Occorre che il sistema dell’istruzione sia coerente con quello della produzione: altrimenti </a:t>
            </a:r>
            <a:r>
              <a:rPr lang="it-IT" dirty="0" err="1"/>
              <a:t>overskilling</a:t>
            </a:r>
            <a:endParaRPr lang="it-IT" dirty="0"/>
          </a:p>
        </p:txBody>
      </p:sp>
      <p:sp>
        <p:nvSpPr>
          <p:cNvPr id="4" name="Freccia in giù 3"/>
          <p:cNvSpPr/>
          <p:nvPr/>
        </p:nvSpPr>
        <p:spPr>
          <a:xfrm>
            <a:off x="6240016" y="5517232"/>
            <a:ext cx="57606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3575720" y="6093896"/>
            <a:ext cx="5904656"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it-IT" dirty="0"/>
              <a:t>Ocse (2017): Strategia per le Competenze dell’OCSE - Italia </a:t>
            </a:r>
          </a:p>
        </p:txBody>
      </p:sp>
    </p:spTree>
    <p:extLst>
      <p:ext uri="{BB962C8B-B14F-4D97-AF65-F5344CB8AC3E}">
        <p14:creationId xmlns:p14="http://schemas.microsoft.com/office/powerpoint/2010/main" val="1948202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 La teoria dello screening</a:t>
            </a:r>
          </a:p>
        </p:txBody>
      </p:sp>
      <p:sp>
        <p:nvSpPr>
          <p:cNvPr id="3" name="Segnaposto testo 2"/>
          <p:cNvSpPr>
            <a:spLocks noGrp="1"/>
          </p:cNvSpPr>
          <p:nvPr>
            <p:ph type="body" idx="1"/>
          </p:nvPr>
        </p:nvSpPr>
        <p:spPr/>
        <p:txBody>
          <a:bodyPr/>
          <a:lstStyle/>
          <a:p>
            <a:r>
              <a:rPr lang="it-IT" dirty="0"/>
              <a:t>Capitale umano e selezione del personale</a:t>
            </a:r>
          </a:p>
        </p:txBody>
      </p:sp>
    </p:spTree>
    <p:extLst>
      <p:ext uri="{BB962C8B-B14F-4D97-AF65-F5344CB8AC3E}">
        <p14:creationId xmlns:p14="http://schemas.microsoft.com/office/powerpoint/2010/main" val="3037221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pPr>
              <a:defRPr/>
            </a:pPr>
            <a:fld id="{133868CA-8C64-4EC1-A807-38AFC75A5544}" type="slidenum">
              <a:rPr lang="it-IT" altLang="en-US"/>
              <a:pPr>
                <a:defRPr/>
              </a:pPr>
              <a:t>15</a:t>
            </a:fld>
            <a:endParaRPr lang="it-IT" altLang="en-US"/>
          </a:p>
        </p:txBody>
      </p:sp>
      <p:sp>
        <p:nvSpPr>
          <p:cNvPr id="13315" name="Rectangle 2"/>
          <p:cNvSpPr>
            <a:spLocks noGrp="1" noChangeArrowheads="1"/>
          </p:cNvSpPr>
          <p:nvPr>
            <p:ph type="title"/>
          </p:nvPr>
        </p:nvSpPr>
        <p:spPr/>
        <p:txBody>
          <a:bodyPr>
            <a:normAutofit/>
          </a:bodyPr>
          <a:lstStyle/>
          <a:p>
            <a:pPr eaLnBrk="1" hangingPunct="1"/>
            <a:r>
              <a:rPr lang="it-IT" sz="3800" dirty="0"/>
              <a:t>Teoria dello screening e selezione del personale</a:t>
            </a:r>
          </a:p>
        </p:txBody>
      </p:sp>
      <p:sp>
        <p:nvSpPr>
          <p:cNvPr id="13316" name="Rectangle 3"/>
          <p:cNvSpPr>
            <a:spLocks noGrp="1" noChangeArrowheads="1"/>
          </p:cNvSpPr>
          <p:nvPr>
            <p:ph type="body" idx="1"/>
          </p:nvPr>
        </p:nvSpPr>
        <p:spPr/>
        <p:txBody>
          <a:bodyPr>
            <a:normAutofit/>
          </a:bodyPr>
          <a:lstStyle/>
          <a:p>
            <a:pPr marL="495300" indent="-495300">
              <a:lnSpc>
                <a:spcPct val="80000"/>
              </a:lnSpc>
            </a:pPr>
            <a:r>
              <a:rPr lang="it-IT" dirty="0">
                <a:latin typeface="Calibri" panose="020F0502020204030204" pitchFamily="34" charset="0"/>
                <a:cs typeface="Calibri" panose="020F0502020204030204" pitchFamily="34" charset="0"/>
              </a:rPr>
              <a:t>La </a:t>
            </a:r>
            <a:r>
              <a:rPr lang="it-IT" i="1" dirty="0">
                <a:latin typeface="Calibri" panose="020F0502020204030204" pitchFamily="34" charset="0"/>
                <a:cs typeface="Calibri" panose="020F0502020204030204" pitchFamily="34" charset="0"/>
              </a:rPr>
              <a:t>teoria dello screening </a:t>
            </a:r>
            <a:r>
              <a:rPr lang="it-IT" dirty="0">
                <a:latin typeface="Calibri" panose="020F0502020204030204" pitchFamily="34" charset="0"/>
                <a:cs typeface="Calibri" panose="020F0502020204030204" pitchFamily="34" charset="0"/>
              </a:rPr>
              <a:t>costituisce il secondo modello teorico a cui si riconduce l’analisi della </a:t>
            </a:r>
            <a:r>
              <a:rPr lang="it-IT" dirty="0">
                <a:solidFill>
                  <a:srgbClr val="FF0000"/>
                </a:solidFill>
                <a:latin typeface="Calibri" panose="020F0502020204030204" pitchFamily="34" charset="0"/>
                <a:cs typeface="Calibri" panose="020F0502020204030204" pitchFamily="34" charset="0"/>
              </a:rPr>
              <a:t>relazione causale tra istruzione e maggiori redditi </a:t>
            </a:r>
            <a:r>
              <a:rPr lang="it-IT" dirty="0">
                <a:latin typeface="Calibri" panose="020F0502020204030204" pitchFamily="34" charset="0"/>
                <a:cs typeface="Calibri" panose="020F0502020204030204" pitchFamily="34" charset="0"/>
              </a:rPr>
              <a:t>conseguiti nel mercato del lavoro.</a:t>
            </a:r>
          </a:p>
          <a:p>
            <a:pPr marL="495300" indent="-495300">
              <a:lnSpc>
                <a:spcPct val="80000"/>
              </a:lnSpc>
            </a:pPr>
            <a:r>
              <a:rPr lang="it-IT" dirty="0">
                <a:latin typeface="Calibri" panose="020F0502020204030204" pitchFamily="34" charset="0"/>
                <a:cs typeface="Calibri" panose="020F0502020204030204" pitchFamily="34" charset="0"/>
              </a:rPr>
              <a:t>Anche in questo caso gli elementi di incertezza sono legati alla conoscenza delle abilità della controparte (</a:t>
            </a:r>
            <a:r>
              <a:rPr lang="it-IT" dirty="0">
                <a:solidFill>
                  <a:srgbClr val="0033CC"/>
                </a:solidFill>
                <a:latin typeface="Calibri" panose="020F0502020204030204" pitchFamily="34" charset="0"/>
                <a:cs typeface="Calibri" panose="020F0502020204030204" pitchFamily="34" charset="0"/>
              </a:rPr>
              <a:t>modello principale-agente</a:t>
            </a:r>
            <a:r>
              <a:rPr lang="it-IT" dirty="0">
                <a:latin typeface="Calibri" panose="020F0502020204030204" pitchFamily="34" charset="0"/>
                <a:cs typeface="Calibri" panose="020F0502020204030204" pitchFamily="34" charset="0"/>
              </a:rPr>
              <a:t>), </a:t>
            </a:r>
            <a:r>
              <a:rPr lang="it-IT" b="1" dirty="0">
                <a:latin typeface="Calibri" panose="020F0502020204030204" pitchFamily="34" charset="0"/>
                <a:cs typeface="Calibri" panose="020F0502020204030204" pitchFamily="34" charset="0"/>
              </a:rPr>
              <a:t>ma è il datore di lavoro</a:t>
            </a:r>
            <a:r>
              <a:rPr lang="it-IT" dirty="0">
                <a:latin typeface="Calibri" panose="020F0502020204030204" pitchFamily="34" charset="0"/>
                <a:cs typeface="Calibri" panose="020F0502020204030204" pitchFamily="34" charset="0"/>
              </a:rPr>
              <a:t> (</a:t>
            </a:r>
            <a:r>
              <a:rPr lang="it-IT" dirty="0">
                <a:solidFill>
                  <a:srgbClr val="0033CC"/>
                </a:solidFill>
                <a:latin typeface="Calibri" panose="020F0502020204030204" pitchFamily="34" charset="0"/>
                <a:cs typeface="Calibri" panose="020F0502020204030204" pitchFamily="34" charset="0"/>
              </a:rPr>
              <a:t>l’impresa</a:t>
            </a:r>
            <a:r>
              <a:rPr lang="it-IT" dirty="0">
                <a:latin typeface="Calibri" panose="020F0502020204030204" pitchFamily="34" charset="0"/>
                <a:cs typeface="Calibri" panose="020F0502020204030204" pitchFamily="34" charset="0"/>
              </a:rPr>
              <a:t>) </a:t>
            </a:r>
            <a:r>
              <a:rPr lang="it-IT" u="sng" dirty="0">
                <a:latin typeface="Calibri" panose="020F0502020204030204" pitchFamily="34" charset="0"/>
                <a:cs typeface="Calibri" panose="020F0502020204030204" pitchFamily="34" charset="0"/>
              </a:rPr>
              <a:t>a mettere in atto azioni per acquisire l’informazione mancante</a:t>
            </a:r>
            <a:r>
              <a:rPr lang="it-IT" dirty="0">
                <a:latin typeface="Calibri" panose="020F0502020204030204" pitchFamily="34" charset="0"/>
                <a:cs typeface="Calibri" panose="020F0502020204030204" pitchFamily="34" charset="0"/>
              </a:rPr>
              <a:t>.</a:t>
            </a:r>
          </a:p>
          <a:p>
            <a:pPr marL="495300" indent="-495300">
              <a:lnSpc>
                <a:spcPct val="80000"/>
              </a:lnSpc>
            </a:pPr>
            <a:r>
              <a:rPr lang="it-IT" dirty="0">
                <a:latin typeface="Calibri" panose="020F0502020204030204" pitchFamily="34" charset="0"/>
                <a:cs typeface="Calibri" panose="020F0502020204030204" pitchFamily="34" charset="0"/>
              </a:rPr>
              <a:t>Il motivo deriva dal fatto che, se non esistesse un mercato del lavoro nel quale i lavoratori (che si offrono alle dipendenze) trovino salari corrispondenti al proprio talento, si ritirerebbero da quel mercato</a:t>
            </a:r>
          </a:p>
        </p:txBody>
      </p:sp>
    </p:spTree>
    <p:extLst>
      <p:ext uri="{BB962C8B-B14F-4D97-AF65-F5344CB8AC3E}">
        <p14:creationId xmlns:p14="http://schemas.microsoft.com/office/powerpoint/2010/main" val="349170133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a:spLocks noGrp="1"/>
          </p:cNvSpPr>
          <p:nvPr>
            <p:ph type="sldNum" sz="quarter" idx="12"/>
          </p:nvPr>
        </p:nvSpPr>
        <p:spPr/>
        <p:txBody>
          <a:bodyPr/>
          <a:lstStyle/>
          <a:p>
            <a:pPr>
              <a:defRPr/>
            </a:pPr>
            <a:fld id="{74C0F68E-2683-4E04-A602-852876501D45}" type="slidenum">
              <a:rPr lang="it-IT" altLang="en-US"/>
              <a:pPr>
                <a:defRPr/>
              </a:pPr>
              <a:t>16</a:t>
            </a:fld>
            <a:endParaRPr lang="it-IT" altLang="en-US"/>
          </a:p>
        </p:txBody>
      </p:sp>
      <p:sp>
        <p:nvSpPr>
          <p:cNvPr id="1028" name="Rectangle 2"/>
          <p:cNvSpPr>
            <a:spLocks noGrp="1" noChangeArrowheads="1"/>
          </p:cNvSpPr>
          <p:nvPr>
            <p:ph type="title"/>
          </p:nvPr>
        </p:nvSpPr>
        <p:spPr/>
        <p:txBody>
          <a:bodyPr>
            <a:normAutofit/>
          </a:bodyPr>
          <a:lstStyle/>
          <a:p>
            <a:pPr eaLnBrk="1" hangingPunct="1"/>
            <a:r>
              <a:rPr lang="it-IT" sz="3800" dirty="0"/>
              <a:t>Valutazione dei candidati (screening) </a:t>
            </a:r>
            <a:br>
              <a:rPr lang="it-IT" sz="3800" dirty="0"/>
            </a:br>
            <a:r>
              <a:rPr lang="it-IT" sz="2000" dirty="0"/>
              <a:t>(Riferimento: par. 2.3 De Paola-</a:t>
            </a:r>
            <a:r>
              <a:rPr lang="it-IT" sz="2000" dirty="0" err="1"/>
              <a:t>Scoppa</a:t>
            </a:r>
            <a:r>
              <a:rPr lang="it-IT" sz="2000" dirty="0"/>
              <a:t>)</a:t>
            </a:r>
          </a:p>
        </p:txBody>
      </p:sp>
      <p:sp>
        <p:nvSpPr>
          <p:cNvPr id="1029" name="Rectangle 3"/>
          <p:cNvSpPr>
            <a:spLocks noGrp="1" noChangeArrowheads="1"/>
          </p:cNvSpPr>
          <p:nvPr>
            <p:ph type="body" sz="half" idx="1"/>
          </p:nvPr>
        </p:nvSpPr>
        <p:spPr>
          <a:xfrm>
            <a:off x="834887" y="1556793"/>
            <a:ext cx="10396329" cy="4530725"/>
          </a:xfrm>
        </p:spPr>
        <p:txBody>
          <a:bodyPr>
            <a:noAutofit/>
          </a:bodyPr>
          <a:lstStyle/>
          <a:p>
            <a:pPr eaLnBrk="1" hangingPunct="1"/>
            <a:r>
              <a:rPr lang="it-IT" sz="2400" dirty="0"/>
              <a:t>Acquisire direttamente informazioni da parte dell’impresa costa, poiché occorre organizzare esami, test, momenti di valutazione della persona o del curriculum, ecc.</a:t>
            </a:r>
          </a:p>
          <a:p>
            <a:pPr eaLnBrk="1" hangingPunct="1"/>
            <a:r>
              <a:rPr lang="it-IT" sz="2400" dirty="0"/>
              <a:t>Quando diventa vantaggioso?</a:t>
            </a:r>
          </a:p>
          <a:p>
            <a:pPr eaLnBrk="1" hangingPunct="1"/>
            <a:r>
              <a:rPr lang="it-IT" sz="2400" dirty="0"/>
              <a:t>Il </a:t>
            </a:r>
            <a:r>
              <a:rPr lang="it-IT" sz="2400" u="sng" dirty="0"/>
              <a:t>problema di massimizzazione del profitto dell’impresa </a:t>
            </a:r>
            <a:r>
              <a:rPr lang="it-IT" sz="2400" dirty="0"/>
              <a:t>che </a:t>
            </a:r>
            <a:r>
              <a:rPr lang="it-IT" sz="2400" b="1" dirty="0"/>
              <a:t>NON</a:t>
            </a:r>
            <a:r>
              <a:rPr lang="it-IT" sz="2400" dirty="0"/>
              <a:t> effettua un processo di valutazione, può essere presentato come un’estrazione casuale da un pool come in questa equazione:</a:t>
            </a:r>
          </a:p>
          <a:p>
            <a:pPr eaLnBrk="1" hangingPunct="1"/>
            <a:endParaRPr lang="it-IT" sz="2400" dirty="0"/>
          </a:p>
          <a:p>
            <a:pPr eaLnBrk="1" hangingPunct="1"/>
            <a:r>
              <a:rPr lang="it-IT" sz="2400" dirty="0"/>
              <a:t>Dove </a:t>
            </a:r>
            <a:r>
              <a:rPr lang="el-GR" sz="2400" dirty="0">
                <a:cs typeface="Arial" charset="0"/>
              </a:rPr>
              <a:t>λ</a:t>
            </a:r>
            <a:r>
              <a:rPr lang="it-IT" sz="2400" dirty="0">
                <a:cs typeface="Arial" charset="0"/>
              </a:rPr>
              <a:t> rappresenta la quota di potenziali lavoratori poco abili e (1- </a:t>
            </a:r>
            <a:r>
              <a:rPr lang="el-GR" sz="2400" dirty="0">
                <a:cs typeface="Arial" charset="0"/>
              </a:rPr>
              <a:t>λ</a:t>
            </a:r>
            <a:r>
              <a:rPr lang="it-IT" sz="2400" dirty="0">
                <a:cs typeface="Arial" charset="0"/>
              </a:rPr>
              <a:t>) il resto della popolazione che immaginiamo abile. W è il salario pagato in modo indistinto ai due gruppi dall’impresa, </a:t>
            </a:r>
            <a:r>
              <a:rPr lang="it-IT" sz="2400" dirty="0" err="1">
                <a:cs typeface="Arial" charset="0"/>
              </a:rPr>
              <a:t>y</a:t>
            </a:r>
            <a:r>
              <a:rPr lang="it-IT" sz="2400" baseline="-25000" dirty="0" err="1">
                <a:cs typeface="Arial" charset="0"/>
              </a:rPr>
              <a:t>H</a:t>
            </a:r>
            <a:r>
              <a:rPr lang="it-IT" sz="2400" dirty="0">
                <a:cs typeface="Arial" charset="0"/>
              </a:rPr>
              <a:t> e </a:t>
            </a:r>
            <a:r>
              <a:rPr lang="it-IT" sz="2400" dirty="0" err="1">
                <a:cs typeface="Arial" charset="0"/>
              </a:rPr>
              <a:t>y</a:t>
            </a:r>
            <a:r>
              <a:rPr lang="it-IT" sz="2400" baseline="-25000" dirty="0" err="1">
                <a:cs typeface="Arial" charset="0"/>
              </a:rPr>
              <a:t>L</a:t>
            </a:r>
            <a:r>
              <a:rPr lang="it-IT" sz="2400" dirty="0">
                <a:cs typeface="Arial" charset="0"/>
              </a:rPr>
              <a:t> rappresentano invece le rispettive produttività.</a:t>
            </a:r>
            <a:endParaRPr lang="el-GR" sz="2400" dirty="0">
              <a:cs typeface="Arial" charset="0"/>
            </a:endParaRPr>
          </a:p>
        </p:txBody>
      </p:sp>
      <mc:AlternateContent xmlns:mc="http://schemas.openxmlformats.org/markup-compatibility/2006" xmlns:a14="http://schemas.microsoft.com/office/drawing/2010/main">
        <mc:Choice Requires="a14">
          <p:sp>
            <p:nvSpPr>
              <p:cNvPr id="1026" name="Object 4"/>
              <p:cNvSpPr txBox="1">
                <a:spLocks noGrp="1"/>
              </p:cNvSpPr>
              <p:nvPr>
                <p:ph sz="half" idx="2"/>
              </p:nvPr>
            </p:nvSpPr>
            <p:spPr bwMode="auto">
              <a:xfrm>
                <a:off x="3865060" y="4169086"/>
                <a:ext cx="4038600" cy="573087"/>
              </a:xfrm>
              <a:prstGeom prst="rect">
                <a:avLst/>
              </a:prstGeom>
              <a:noFill/>
              <a:extLst/>
            </p:spPr>
            <p:txBody>
              <a:bodyPr>
                <a:normAutofit fontScale="85000" lnSpcReduction="10000"/>
              </a:bodyPr>
              <a:lstStyle/>
              <a:p>
                <a:pPr>
                  <a:buNone/>
                </a:pPr>
                <a14:m>
                  <m:oMathPara xmlns:m="http://schemas.openxmlformats.org/officeDocument/2006/math">
                    <m:oMathParaPr>
                      <m:jc m:val="centerGroup"/>
                    </m:oMathParaPr>
                    <m:oMath xmlns:m="http://schemas.openxmlformats.org/officeDocument/2006/math">
                      <m:sSub>
                        <m:sSubPr>
                          <m:ctrlPr>
                            <a:rPr lang="it-IT" i="1">
                              <a:solidFill>
                                <a:srgbClr val="000000"/>
                              </a:solidFill>
                              <a:latin typeface="Cambria Math" panose="02040503050406030204" pitchFamily="18" charset="0"/>
                            </a:rPr>
                          </m:ctrlPr>
                        </m:sSubPr>
                        <m:e>
                          <m:r>
                            <m:rPr>
                              <m:sty m:val="p"/>
                            </m:rPr>
                            <a:rPr lang="it-IT" i="1">
                              <a:solidFill>
                                <a:srgbClr val="000000"/>
                              </a:solidFill>
                              <a:latin typeface="Cambria Math" panose="02040503050406030204" pitchFamily="18" charset="0"/>
                            </a:rPr>
                            <m:t>Π</m:t>
                          </m:r>
                        </m:e>
                        <m:sub>
                          <m:r>
                            <a:rPr lang="it-IT" i="1">
                              <a:solidFill>
                                <a:srgbClr val="000000"/>
                              </a:solidFill>
                              <a:latin typeface="Cambria Math" panose="02040503050406030204" pitchFamily="18" charset="0"/>
                            </a:rPr>
                            <m:t>𝑁</m:t>
                          </m:r>
                        </m:sub>
                      </m:sSub>
                      <m:r>
                        <a:rPr lang="it-IT" i="1">
                          <a:solidFill>
                            <a:srgbClr val="000000"/>
                          </a:solidFill>
                          <a:latin typeface="Cambria Math" panose="02040503050406030204" pitchFamily="18" charset="0"/>
                        </a:rPr>
                        <m:t>=</m:t>
                      </m:r>
                      <m:r>
                        <a:rPr lang="it-IT" i="1">
                          <a:solidFill>
                            <a:srgbClr val="000000"/>
                          </a:solidFill>
                          <a:latin typeface="Cambria Math" panose="02040503050406030204" pitchFamily="18" charset="0"/>
                        </a:rPr>
                        <m:t>𝜆</m:t>
                      </m:r>
                      <m:sSub>
                        <m:sSubPr>
                          <m:ctrlPr>
                            <a:rPr lang="it-IT" i="1">
                              <a:solidFill>
                                <a:srgbClr val="000000"/>
                              </a:solidFill>
                              <a:latin typeface="Cambria Math" panose="02040503050406030204" pitchFamily="18" charset="0"/>
                            </a:rPr>
                          </m:ctrlPr>
                        </m:sSubPr>
                        <m:e>
                          <m:r>
                            <a:rPr lang="it-IT" i="1">
                              <a:solidFill>
                                <a:srgbClr val="000000"/>
                              </a:solidFill>
                              <a:latin typeface="Cambria Math" panose="02040503050406030204" pitchFamily="18" charset="0"/>
                            </a:rPr>
                            <m:t>𝑦</m:t>
                          </m:r>
                        </m:e>
                        <m:sub>
                          <m:r>
                            <a:rPr lang="it-IT" i="1">
                              <a:solidFill>
                                <a:srgbClr val="000000"/>
                              </a:solidFill>
                              <a:latin typeface="Cambria Math" panose="02040503050406030204" pitchFamily="18" charset="0"/>
                            </a:rPr>
                            <m:t>𝐿</m:t>
                          </m:r>
                        </m:sub>
                      </m:sSub>
                      <m:r>
                        <a:rPr lang="it-IT" i="1">
                          <a:solidFill>
                            <a:srgbClr val="000000"/>
                          </a:solidFill>
                          <a:latin typeface="Cambria Math" panose="02040503050406030204" pitchFamily="18" charset="0"/>
                        </a:rPr>
                        <m:t>+(1−</m:t>
                      </m:r>
                      <m:r>
                        <a:rPr lang="it-IT" i="1">
                          <a:solidFill>
                            <a:srgbClr val="000000"/>
                          </a:solidFill>
                          <a:latin typeface="Cambria Math" panose="02040503050406030204" pitchFamily="18" charset="0"/>
                        </a:rPr>
                        <m:t>𝜆</m:t>
                      </m:r>
                      <m:r>
                        <a:rPr lang="it-IT" i="1">
                          <a:solidFill>
                            <a:srgbClr val="000000"/>
                          </a:solidFill>
                          <a:latin typeface="Cambria Math" panose="02040503050406030204" pitchFamily="18" charset="0"/>
                        </a:rPr>
                        <m:t>)</m:t>
                      </m:r>
                      <m:sSub>
                        <m:sSubPr>
                          <m:ctrlPr>
                            <a:rPr lang="it-IT" i="1">
                              <a:solidFill>
                                <a:srgbClr val="000000"/>
                              </a:solidFill>
                              <a:latin typeface="Cambria Math" panose="02040503050406030204" pitchFamily="18" charset="0"/>
                            </a:rPr>
                          </m:ctrlPr>
                        </m:sSubPr>
                        <m:e>
                          <m:r>
                            <a:rPr lang="it-IT" i="1">
                              <a:solidFill>
                                <a:srgbClr val="000000"/>
                              </a:solidFill>
                              <a:latin typeface="Cambria Math" panose="02040503050406030204" pitchFamily="18" charset="0"/>
                            </a:rPr>
                            <m:t>𝑦</m:t>
                          </m:r>
                        </m:e>
                        <m:sub>
                          <m:r>
                            <a:rPr lang="it-IT" i="1">
                              <a:solidFill>
                                <a:srgbClr val="000000"/>
                              </a:solidFill>
                              <a:latin typeface="Cambria Math" panose="02040503050406030204" pitchFamily="18" charset="0"/>
                            </a:rPr>
                            <m:t>𝐻</m:t>
                          </m:r>
                        </m:sub>
                      </m:sSub>
                      <m:r>
                        <a:rPr lang="it-IT" i="1">
                          <a:solidFill>
                            <a:srgbClr val="000000"/>
                          </a:solidFill>
                          <a:latin typeface="Cambria Math" panose="02040503050406030204" pitchFamily="18" charset="0"/>
                        </a:rPr>
                        <m:t>−</m:t>
                      </m:r>
                      <m:r>
                        <a:rPr lang="it-IT" i="1">
                          <a:solidFill>
                            <a:srgbClr val="000000"/>
                          </a:solidFill>
                          <a:latin typeface="Cambria Math" panose="02040503050406030204" pitchFamily="18" charset="0"/>
                        </a:rPr>
                        <m:t>𝑊</m:t>
                      </m:r>
                    </m:oMath>
                  </m:oMathPara>
                </a14:m>
                <a:endParaRPr lang="it-IT" dirty="0"/>
              </a:p>
            </p:txBody>
          </p:sp>
        </mc:Choice>
        <mc:Fallback xmlns="">
          <p:sp>
            <p:nvSpPr>
              <p:cNvPr id="1026" name="Object 4"/>
              <p:cNvSpPr txBox="1">
                <a:spLocks noGrp="1" noRot="1" noChangeAspect="1" noMove="1" noResize="1" noEditPoints="1" noAdjustHandles="1" noChangeArrowheads="1" noChangeShapeType="1" noTextEdit="1"/>
              </p:cNvSpPr>
              <p:nvPr>
                <p:ph sz="half" idx="2"/>
              </p:nvPr>
            </p:nvSpPr>
            <p:spPr bwMode="auto">
              <a:xfrm>
                <a:off x="3865060" y="4169086"/>
                <a:ext cx="4038600" cy="573087"/>
              </a:xfrm>
              <a:prstGeom prst="rect">
                <a:avLst/>
              </a:prstGeom>
              <a:blipFill>
                <a:blip r:embed="rId2"/>
                <a:stretch>
                  <a:fillRect/>
                </a:stretch>
              </a:blipFill>
              <a:extLst/>
            </p:spPr>
            <p:txBody>
              <a:bodyPr/>
              <a:lstStyle/>
              <a:p>
                <a:r>
                  <a:rPr lang="it-IT">
                    <a:noFill/>
                  </a:rPr>
                  <a:t> </a:t>
                </a:r>
              </a:p>
            </p:txBody>
          </p:sp>
        </mc:Fallback>
      </mc:AlternateContent>
    </p:spTree>
    <p:extLst>
      <p:ext uri="{BB962C8B-B14F-4D97-AF65-F5344CB8AC3E}">
        <p14:creationId xmlns:p14="http://schemas.microsoft.com/office/powerpoint/2010/main" val="3484843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7"/>
          <p:cNvSpPr>
            <a:spLocks noGrp="1"/>
          </p:cNvSpPr>
          <p:nvPr>
            <p:ph type="sldNum" sz="quarter" idx="12"/>
          </p:nvPr>
        </p:nvSpPr>
        <p:spPr/>
        <p:txBody>
          <a:bodyPr/>
          <a:lstStyle/>
          <a:p>
            <a:pPr>
              <a:defRPr/>
            </a:pPr>
            <a:fld id="{BCF1FA0D-DEAE-43A4-B5E3-B38A0012E88C}" type="slidenum">
              <a:rPr lang="it-IT" altLang="en-US"/>
              <a:pPr>
                <a:defRPr/>
              </a:pPr>
              <a:t>17</a:t>
            </a:fld>
            <a:endParaRPr lang="it-IT" altLang="en-US"/>
          </a:p>
        </p:txBody>
      </p:sp>
      <p:sp>
        <p:nvSpPr>
          <p:cNvPr id="2053" name="Rectangle 2"/>
          <p:cNvSpPr>
            <a:spLocks noGrp="1" noChangeArrowheads="1"/>
          </p:cNvSpPr>
          <p:nvPr>
            <p:ph type="title"/>
          </p:nvPr>
        </p:nvSpPr>
        <p:spPr>
          <a:xfrm>
            <a:off x="2461867" y="126634"/>
            <a:ext cx="8229600" cy="667642"/>
          </a:xfrm>
        </p:spPr>
        <p:txBody>
          <a:bodyPr>
            <a:normAutofit fontScale="90000"/>
          </a:bodyPr>
          <a:lstStyle/>
          <a:p>
            <a:pPr eaLnBrk="1" hangingPunct="1"/>
            <a:r>
              <a:rPr lang="it-IT" dirty="0"/>
              <a:t>Lo screening</a:t>
            </a:r>
          </a:p>
        </p:txBody>
      </p:sp>
      <p:sp>
        <p:nvSpPr>
          <p:cNvPr id="2054" name="Rectangle 3"/>
          <p:cNvSpPr>
            <a:spLocks noGrp="1" noChangeArrowheads="1"/>
          </p:cNvSpPr>
          <p:nvPr>
            <p:ph type="body" sz="half" idx="1"/>
          </p:nvPr>
        </p:nvSpPr>
        <p:spPr>
          <a:xfrm>
            <a:off x="839858" y="839009"/>
            <a:ext cx="5859794" cy="5472608"/>
          </a:xfrm>
        </p:spPr>
        <p:txBody>
          <a:bodyPr>
            <a:noAutofit/>
          </a:bodyPr>
          <a:lstStyle/>
          <a:p>
            <a:r>
              <a:rPr lang="it-IT" sz="2400" dirty="0"/>
              <a:t>Quando invece la valutazione viene effettuata, devo tener conto sia della probabilità di assumere effettivamente il lavoratore più abile (+ produttivo) </a:t>
            </a:r>
            <a:r>
              <a:rPr lang="it-IT" sz="2400" dirty="0">
                <a:solidFill>
                  <a:srgbClr val="FF0000"/>
                </a:solidFill>
              </a:rPr>
              <a:t>p&lt;1</a:t>
            </a:r>
            <a:r>
              <a:rPr lang="it-IT" sz="2400" dirty="0"/>
              <a:t>, che i </a:t>
            </a:r>
            <a:r>
              <a:rPr lang="it-IT" sz="2400" b="1" dirty="0">
                <a:cs typeface="Arial" charset="0"/>
              </a:rPr>
              <a:t>costi</a:t>
            </a:r>
            <a:r>
              <a:rPr lang="it-IT" sz="2400" dirty="0">
                <a:cs typeface="Arial" charset="0"/>
              </a:rPr>
              <a:t> collegati all’attività di </a:t>
            </a:r>
            <a:r>
              <a:rPr lang="it-IT" sz="2400" b="1" dirty="0">
                <a:cs typeface="Arial" charset="0"/>
              </a:rPr>
              <a:t>screening</a:t>
            </a:r>
            <a:r>
              <a:rPr lang="it-IT" sz="2400" dirty="0">
                <a:cs typeface="Arial" charset="0"/>
              </a:rPr>
              <a:t> che sono pari a </a:t>
            </a:r>
            <a:r>
              <a:rPr lang="it-IT" sz="2400" dirty="0">
                <a:solidFill>
                  <a:srgbClr val="FF0000"/>
                </a:solidFill>
              </a:rPr>
              <a:t>C</a:t>
            </a:r>
            <a:r>
              <a:rPr lang="it-IT" sz="2400" dirty="0"/>
              <a:t>:</a:t>
            </a:r>
          </a:p>
          <a:p>
            <a:pPr eaLnBrk="1" hangingPunct="1">
              <a:lnSpc>
                <a:spcPct val="90000"/>
              </a:lnSpc>
            </a:pPr>
            <a:endParaRPr lang="it-IT" sz="2400" dirty="0">
              <a:solidFill>
                <a:srgbClr val="FF0000"/>
              </a:solidFill>
            </a:endParaRPr>
          </a:p>
          <a:p>
            <a:pPr eaLnBrk="1" hangingPunct="1">
              <a:lnSpc>
                <a:spcPct val="90000"/>
              </a:lnSpc>
            </a:pPr>
            <a:r>
              <a:rPr lang="it-IT" sz="2400" dirty="0"/>
              <a:t>Quindi la probabilità di selezionare un lavoratore abile aumenta da </a:t>
            </a:r>
            <a:r>
              <a:rPr lang="it-IT" sz="2400" dirty="0">
                <a:solidFill>
                  <a:srgbClr val="FF0000"/>
                </a:solidFill>
              </a:rPr>
              <a:t>(1-</a:t>
            </a:r>
            <a:r>
              <a:rPr lang="el-GR" sz="2400" dirty="0">
                <a:solidFill>
                  <a:srgbClr val="FF0000"/>
                </a:solidFill>
                <a:cs typeface="Arial" charset="0"/>
              </a:rPr>
              <a:t>λ</a:t>
            </a:r>
            <a:r>
              <a:rPr lang="it-IT" sz="2400" dirty="0">
                <a:solidFill>
                  <a:srgbClr val="FF0000"/>
                </a:solidFill>
                <a:cs typeface="Arial" charset="0"/>
              </a:rPr>
              <a:t>)</a:t>
            </a:r>
            <a:r>
              <a:rPr lang="it-IT" sz="2400" dirty="0">
                <a:cs typeface="Arial" charset="0"/>
              </a:rPr>
              <a:t> della precedente formulazione a </a:t>
            </a:r>
            <a:r>
              <a:rPr lang="it-IT" sz="2400" dirty="0">
                <a:solidFill>
                  <a:srgbClr val="FF0000"/>
                </a:solidFill>
                <a:cs typeface="Arial" charset="0"/>
              </a:rPr>
              <a:t>(1- </a:t>
            </a:r>
            <a:r>
              <a:rPr lang="el-GR" sz="2400" dirty="0">
                <a:solidFill>
                  <a:srgbClr val="FF0000"/>
                </a:solidFill>
                <a:cs typeface="Arial" charset="0"/>
              </a:rPr>
              <a:t>λ</a:t>
            </a:r>
            <a:r>
              <a:rPr lang="it-IT" sz="2400" dirty="0">
                <a:solidFill>
                  <a:srgbClr val="FF0000"/>
                </a:solidFill>
                <a:cs typeface="Arial" charset="0"/>
              </a:rPr>
              <a:t>)+</a:t>
            </a:r>
            <a:r>
              <a:rPr lang="it-IT" sz="2400" i="1" dirty="0">
                <a:solidFill>
                  <a:srgbClr val="FF0000"/>
                </a:solidFill>
                <a:cs typeface="Arial" charset="0"/>
              </a:rPr>
              <a:t>p</a:t>
            </a:r>
            <a:r>
              <a:rPr lang="el-GR" sz="2400" dirty="0">
                <a:solidFill>
                  <a:srgbClr val="FF0000"/>
                </a:solidFill>
                <a:cs typeface="Arial" charset="0"/>
              </a:rPr>
              <a:t>λ</a:t>
            </a:r>
            <a:r>
              <a:rPr lang="it-IT" sz="2400" dirty="0">
                <a:solidFill>
                  <a:srgbClr val="FF0000"/>
                </a:solidFill>
                <a:cs typeface="Arial" charset="0"/>
              </a:rPr>
              <a:t>.</a:t>
            </a:r>
            <a:endParaRPr lang="it-IT" sz="2400" dirty="0">
              <a:cs typeface="Arial" charset="0"/>
            </a:endParaRPr>
          </a:p>
          <a:p>
            <a:pPr eaLnBrk="1" hangingPunct="1">
              <a:lnSpc>
                <a:spcPct val="90000"/>
              </a:lnSpc>
            </a:pPr>
            <a:r>
              <a:rPr lang="it-IT" sz="2400" dirty="0">
                <a:cs typeface="Arial" charset="0"/>
              </a:rPr>
              <a:t>La valutazione conviene quando </a:t>
            </a:r>
            <a:r>
              <a:rPr lang="el-GR" sz="2400" dirty="0">
                <a:cs typeface="Arial" charset="0"/>
              </a:rPr>
              <a:t>Π</a:t>
            </a:r>
            <a:r>
              <a:rPr lang="it-IT" sz="2400" baseline="-25000" dirty="0">
                <a:cs typeface="Arial" charset="0"/>
              </a:rPr>
              <a:t>V</a:t>
            </a:r>
            <a:r>
              <a:rPr lang="it-IT" sz="2400" dirty="0">
                <a:cs typeface="Arial" charset="0"/>
              </a:rPr>
              <a:t> &gt; </a:t>
            </a:r>
            <a:r>
              <a:rPr lang="el-GR" sz="2400" dirty="0">
                <a:cs typeface="Arial" charset="0"/>
              </a:rPr>
              <a:t>Π</a:t>
            </a:r>
            <a:r>
              <a:rPr lang="it-IT" sz="2400" baseline="-25000" dirty="0">
                <a:cs typeface="Arial" charset="0"/>
              </a:rPr>
              <a:t>N</a:t>
            </a:r>
            <a:r>
              <a:rPr lang="it-IT" sz="2400" dirty="0">
                <a:cs typeface="Arial" charset="0"/>
              </a:rPr>
              <a:t>, cioè </a:t>
            </a:r>
            <a:r>
              <a:rPr lang="it-IT" sz="2400" u="sng" dirty="0">
                <a:cs typeface="Arial" charset="0"/>
              </a:rPr>
              <a:t>quando i costi di valutazione sono inferiori rispetto al guadagno di produttività ottenuto in più</a:t>
            </a:r>
            <a:endParaRPr lang="el-GR" sz="2400" u="sng" dirty="0">
              <a:cs typeface="Arial" charset="0"/>
            </a:endParaRPr>
          </a:p>
        </p:txBody>
      </p:sp>
      <mc:AlternateContent xmlns:mc="http://schemas.openxmlformats.org/markup-compatibility/2006" xmlns:a14="http://schemas.microsoft.com/office/drawing/2010/main">
        <mc:Choice Requires="a14">
          <p:sp>
            <p:nvSpPr>
              <p:cNvPr id="2050" name="Object 4"/>
              <p:cNvSpPr txBox="1">
                <a:spLocks noGrp="1"/>
              </p:cNvSpPr>
              <p:nvPr>
                <p:ph sz="quarter" idx="2"/>
              </p:nvPr>
            </p:nvSpPr>
            <p:spPr bwMode="auto">
              <a:xfrm>
                <a:off x="5372042" y="2609801"/>
                <a:ext cx="5148262" cy="436563"/>
              </a:xfrm>
              <a:prstGeom prst="rect">
                <a:avLst/>
              </a:prstGeom>
              <a:noFill/>
              <a:extLst/>
            </p:spPr>
            <p:txBody>
              <a:bodyPr>
                <a:normAutofit fontScale="62500" lnSpcReduction="20000"/>
              </a:bodyPr>
              <a:lstStyle/>
              <a:p>
                <a:pPr>
                  <a:buNone/>
                </a:pPr>
                <a14:m>
                  <m:oMathPara xmlns:m="http://schemas.openxmlformats.org/officeDocument/2006/math">
                    <m:oMathParaPr>
                      <m:jc m:val="centerGroup"/>
                    </m:oMathParaPr>
                    <m:oMath xmlns:m="http://schemas.openxmlformats.org/officeDocument/2006/math">
                      <m:sSub>
                        <m:sSubPr>
                          <m:ctrlPr>
                            <a:rPr lang="it-IT" i="1">
                              <a:solidFill>
                                <a:srgbClr val="000000"/>
                              </a:solidFill>
                              <a:latin typeface="Cambria Math" panose="02040503050406030204" pitchFamily="18" charset="0"/>
                            </a:rPr>
                          </m:ctrlPr>
                        </m:sSubPr>
                        <m:e>
                          <m:r>
                            <m:rPr>
                              <m:sty m:val="p"/>
                            </m:rPr>
                            <a:rPr lang="it-IT" i="1">
                              <a:solidFill>
                                <a:srgbClr val="000000"/>
                              </a:solidFill>
                              <a:latin typeface="Cambria Math" panose="02040503050406030204" pitchFamily="18" charset="0"/>
                            </a:rPr>
                            <m:t>Π</m:t>
                          </m:r>
                        </m:e>
                        <m:sub>
                          <m:r>
                            <a:rPr lang="it-IT" i="1">
                              <a:solidFill>
                                <a:srgbClr val="000000"/>
                              </a:solidFill>
                              <a:latin typeface="Cambria Math" panose="02040503050406030204" pitchFamily="18" charset="0"/>
                            </a:rPr>
                            <m:t>𝑉</m:t>
                          </m:r>
                        </m:sub>
                      </m:sSub>
                      <m:r>
                        <a:rPr lang="it-IT" i="1">
                          <a:solidFill>
                            <a:srgbClr val="000000"/>
                          </a:solidFill>
                          <a:latin typeface="Cambria Math" panose="02040503050406030204" pitchFamily="18" charset="0"/>
                        </a:rPr>
                        <m:t>=</m:t>
                      </m:r>
                      <m:r>
                        <a:rPr lang="it-IT" i="1">
                          <a:solidFill>
                            <a:srgbClr val="000000"/>
                          </a:solidFill>
                          <a:latin typeface="Cambria Math" panose="02040503050406030204" pitchFamily="18" charset="0"/>
                        </a:rPr>
                        <m:t>𝑝</m:t>
                      </m:r>
                      <m:sSub>
                        <m:sSubPr>
                          <m:ctrlPr>
                            <a:rPr lang="it-IT" i="1">
                              <a:solidFill>
                                <a:srgbClr val="000000"/>
                              </a:solidFill>
                              <a:latin typeface="Cambria Math" panose="02040503050406030204" pitchFamily="18" charset="0"/>
                            </a:rPr>
                          </m:ctrlPr>
                        </m:sSubPr>
                        <m:e>
                          <m:r>
                            <a:rPr lang="it-IT" i="1">
                              <a:solidFill>
                                <a:srgbClr val="000000"/>
                              </a:solidFill>
                              <a:latin typeface="Cambria Math" panose="02040503050406030204" pitchFamily="18" charset="0"/>
                            </a:rPr>
                            <m:t>𝑦</m:t>
                          </m:r>
                        </m:e>
                        <m:sub>
                          <m:r>
                            <a:rPr lang="it-IT" i="1">
                              <a:solidFill>
                                <a:srgbClr val="000000"/>
                              </a:solidFill>
                              <a:latin typeface="Cambria Math" panose="02040503050406030204" pitchFamily="18" charset="0"/>
                            </a:rPr>
                            <m:t>𝐻</m:t>
                          </m:r>
                        </m:sub>
                      </m:sSub>
                      <m:r>
                        <a:rPr lang="it-IT" i="1">
                          <a:solidFill>
                            <a:srgbClr val="000000"/>
                          </a:solidFill>
                          <a:latin typeface="Cambria Math" panose="02040503050406030204" pitchFamily="18" charset="0"/>
                        </a:rPr>
                        <m:t>+(1−</m:t>
                      </m:r>
                      <m:r>
                        <a:rPr lang="it-IT" i="1">
                          <a:solidFill>
                            <a:srgbClr val="000000"/>
                          </a:solidFill>
                          <a:latin typeface="Cambria Math" panose="02040503050406030204" pitchFamily="18" charset="0"/>
                        </a:rPr>
                        <m:t>𝑝</m:t>
                      </m:r>
                      <m:r>
                        <a:rPr lang="it-IT" i="1">
                          <a:solidFill>
                            <a:srgbClr val="000000"/>
                          </a:solidFill>
                          <a:latin typeface="Cambria Math" panose="02040503050406030204" pitchFamily="18" charset="0"/>
                        </a:rPr>
                        <m:t>)</m:t>
                      </m:r>
                      <m:d>
                        <m:dPr>
                          <m:begChr m:val="["/>
                          <m:endChr m:val="]"/>
                          <m:ctrlPr>
                            <a:rPr lang="it-IT" i="1">
                              <a:solidFill>
                                <a:srgbClr val="000000"/>
                              </a:solidFill>
                              <a:latin typeface="Cambria Math" panose="02040503050406030204" pitchFamily="18" charset="0"/>
                            </a:rPr>
                          </m:ctrlPr>
                        </m:dPr>
                        <m:e>
                          <m:r>
                            <a:rPr lang="it-IT" i="1">
                              <a:solidFill>
                                <a:srgbClr val="000000"/>
                              </a:solidFill>
                              <a:latin typeface="Cambria Math" panose="02040503050406030204" pitchFamily="18" charset="0"/>
                            </a:rPr>
                            <m:t>𝜆</m:t>
                          </m:r>
                          <m:sSub>
                            <m:sSubPr>
                              <m:ctrlPr>
                                <a:rPr lang="it-IT" i="1">
                                  <a:solidFill>
                                    <a:srgbClr val="000000"/>
                                  </a:solidFill>
                                  <a:latin typeface="Cambria Math" panose="02040503050406030204" pitchFamily="18" charset="0"/>
                                </a:rPr>
                              </m:ctrlPr>
                            </m:sSubPr>
                            <m:e>
                              <m:r>
                                <a:rPr lang="it-IT" i="1">
                                  <a:solidFill>
                                    <a:srgbClr val="000000"/>
                                  </a:solidFill>
                                  <a:latin typeface="Cambria Math" panose="02040503050406030204" pitchFamily="18" charset="0"/>
                                </a:rPr>
                                <m:t>𝑦</m:t>
                              </m:r>
                            </m:e>
                            <m:sub>
                              <m:r>
                                <a:rPr lang="it-IT" i="1">
                                  <a:solidFill>
                                    <a:srgbClr val="000000"/>
                                  </a:solidFill>
                                  <a:latin typeface="Cambria Math" panose="02040503050406030204" pitchFamily="18" charset="0"/>
                                </a:rPr>
                                <m:t>𝐿</m:t>
                              </m:r>
                            </m:sub>
                          </m:sSub>
                          <m:r>
                            <a:rPr lang="it-IT" i="1">
                              <a:solidFill>
                                <a:srgbClr val="000000"/>
                              </a:solidFill>
                              <a:latin typeface="Cambria Math" panose="02040503050406030204" pitchFamily="18" charset="0"/>
                            </a:rPr>
                            <m:t>+(1−</m:t>
                          </m:r>
                          <m:r>
                            <a:rPr lang="it-IT" i="1">
                              <a:solidFill>
                                <a:srgbClr val="000000"/>
                              </a:solidFill>
                              <a:latin typeface="Cambria Math" panose="02040503050406030204" pitchFamily="18" charset="0"/>
                            </a:rPr>
                            <m:t>𝜆</m:t>
                          </m:r>
                          <m:r>
                            <a:rPr lang="it-IT" i="1">
                              <a:solidFill>
                                <a:srgbClr val="000000"/>
                              </a:solidFill>
                              <a:latin typeface="Cambria Math" panose="02040503050406030204" pitchFamily="18" charset="0"/>
                            </a:rPr>
                            <m:t>)</m:t>
                          </m:r>
                          <m:sSub>
                            <m:sSubPr>
                              <m:ctrlPr>
                                <a:rPr lang="it-IT" i="1">
                                  <a:solidFill>
                                    <a:srgbClr val="000000"/>
                                  </a:solidFill>
                                  <a:latin typeface="Cambria Math" panose="02040503050406030204" pitchFamily="18" charset="0"/>
                                </a:rPr>
                              </m:ctrlPr>
                            </m:sSubPr>
                            <m:e>
                              <m:r>
                                <a:rPr lang="it-IT" i="1">
                                  <a:solidFill>
                                    <a:srgbClr val="000000"/>
                                  </a:solidFill>
                                  <a:latin typeface="Cambria Math" panose="02040503050406030204" pitchFamily="18" charset="0"/>
                                </a:rPr>
                                <m:t>𝑦</m:t>
                              </m:r>
                            </m:e>
                            <m:sub>
                              <m:r>
                                <a:rPr lang="it-IT" i="1">
                                  <a:solidFill>
                                    <a:srgbClr val="000000"/>
                                  </a:solidFill>
                                  <a:latin typeface="Cambria Math" panose="02040503050406030204" pitchFamily="18" charset="0"/>
                                </a:rPr>
                                <m:t>𝐻</m:t>
                              </m:r>
                            </m:sub>
                          </m:sSub>
                        </m:e>
                      </m:d>
                      <m:r>
                        <a:rPr lang="it-IT" i="1">
                          <a:solidFill>
                            <a:srgbClr val="000000"/>
                          </a:solidFill>
                          <a:latin typeface="Cambria Math" panose="02040503050406030204" pitchFamily="18" charset="0"/>
                        </a:rPr>
                        <m:t>−</m:t>
                      </m:r>
                      <m:r>
                        <a:rPr lang="it-IT" i="1">
                          <a:solidFill>
                            <a:srgbClr val="000000"/>
                          </a:solidFill>
                          <a:latin typeface="Cambria Math" panose="02040503050406030204" pitchFamily="18" charset="0"/>
                        </a:rPr>
                        <m:t>𝑊</m:t>
                      </m:r>
                      <m:r>
                        <a:rPr lang="it-IT" i="1">
                          <a:solidFill>
                            <a:srgbClr val="000000"/>
                          </a:solidFill>
                          <a:latin typeface="Cambria Math" panose="02040503050406030204" pitchFamily="18" charset="0"/>
                        </a:rPr>
                        <m:t>−</m:t>
                      </m:r>
                      <m:r>
                        <a:rPr lang="it-IT" i="1">
                          <a:solidFill>
                            <a:srgbClr val="000000"/>
                          </a:solidFill>
                          <a:latin typeface="Cambria Math" panose="02040503050406030204" pitchFamily="18" charset="0"/>
                        </a:rPr>
                        <m:t>𝐶</m:t>
                      </m:r>
                    </m:oMath>
                  </m:oMathPara>
                </a14:m>
                <a:endParaRPr lang="it-IT"/>
              </a:p>
            </p:txBody>
          </p:sp>
        </mc:Choice>
        <mc:Fallback xmlns="">
          <p:sp>
            <p:nvSpPr>
              <p:cNvPr id="2050" name="Object 4"/>
              <p:cNvSpPr txBox="1">
                <a:spLocks noRot="1" noChangeAspect="1" noMove="1" noResize="1" noEditPoints="1" noAdjustHandles="1" noChangeArrowheads="1" noChangeShapeType="1" noTextEdit="1"/>
              </p:cNvSpPr>
              <p:nvPr>
                <p:ph sz="quarter" idx="2"/>
              </p:nvPr>
            </p:nvSpPr>
            <p:spPr bwMode="auto">
              <a:xfrm>
                <a:off x="5372042" y="2609801"/>
                <a:ext cx="5148262" cy="436563"/>
              </a:xfrm>
              <a:prstGeom prst="rect">
                <a:avLst/>
              </a:prstGeom>
              <a:blipFill>
                <a:blip r:embed="rId2"/>
                <a:stretch>
                  <a:fillRect/>
                </a:stretch>
              </a:blipFill>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051" name="Object 6"/>
              <p:cNvSpPr txBox="1">
                <a:spLocks noGrp="1"/>
              </p:cNvSpPr>
              <p:nvPr>
                <p:ph sz="quarter" idx="3"/>
              </p:nvPr>
            </p:nvSpPr>
            <p:spPr bwMode="auto">
              <a:xfrm>
                <a:off x="7117107" y="5051459"/>
                <a:ext cx="3284538" cy="681038"/>
              </a:xfrm>
              <a:prstGeom prst="rect">
                <a:avLst/>
              </a:prstGeom>
              <a:noFill/>
              <a:extLst/>
            </p:spPr>
            <p:txBody>
              <a:bodyPr>
                <a:normAutofit/>
              </a:bodyPr>
              <a:lstStyle/>
              <a:p>
                <a:pPr>
                  <a:buNone/>
                </a:pPr>
                <a14:m>
                  <m:oMathPara xmlns:m="http://schemas.openxmlformats.org/officeDocument/2006/math">
                    <m:oMathParaPr>
                      <m:jc m:val="centerGroup"/>
                    </m:oMathParaPr>
                    <m:oMath xmlns:m="http://schemas.openxmlformats.org/officeDocument/2006/math">
                      <m:r>
                        <a:rPr lang="it-IT" i="1">
                          <a:solidFill>
                            <a:srgbClr val="000000"/>
                          </a:solidFill>
                          <a:latin typeface="Cambria Math" panose="02040503050406030204" pitchFamily="18" charset="0"/>
                        </a:rPr>
                        <m:t>𝐶</m:t>
                      </m:r>
                      <m:r>
                        <a:rPr lang="it-IT" i="1">
                          <a:solidFill>
                            <a:srgbClr val="000000"/>
                          </a:solidFill>
                          <a:latin typeface="Cambria Math" panose="02040503050406030204" pitchFamily="18" charset="0"/>
                        </a:rPr>
                        <m:t>≤</m:t>
                      </m:r>
                      <m:r>
                        <a:rPr lang="it-IT" i="1">
                          <a:solidFill>
                            <a:srgbClr val="000000"/>
                          </a:solidFill>
                          <a:latin typeface="Cambria Math" panose="02040503050406030204" pitchFamily="18" charset="0"/>
                        </a:rPr>
                        <m:t>𝜆</m:t>
                      </m:r>
                      <m:r>
                        <a:rPr lang="it-IT" i="1">
                          <a:solidFill>
                            <a:srgbClr val="000000"/>
                          </a:solidFill>
                          <a:latin typeface="Cambria Math" panose="02040503050406030204" pitchFamily="18" charset="0"/>
                        </a:rPr>
                        <m:t>𝑝</m:t>
                      </m:r>
                      <m:r>
                        <a:rPr lang="it-IT" i="1">
                          <a:solidFill>
                            <a:srgbClr val="000000"/>
                          </a:solidFill>
                          <a:latin typeface="Cambria Math" panose="02040503050406030204" pitchFamily="18" charset="0"/>
                        </a:rPr>
                        <m:t>(</m:t>
                      </m:r>
                      <m:sSub>
                        <m:sSubPr>
                          <m:ctrlPr>
                            <a:rPr lang="it-IT" i="1">
                              <a:solidFill>
                                <a:srgbClr val="000000"/>
                              </a:solidFill>
                              <a:latin typeface="Cambria Math" panose="02040503050406030204" pitchFamily="18" charset="0"/>
                            </a:rPr>
                          </m:ctrlPr>
                        </m:sSubPr>
                        <m:e>
                          <m:r>
                            <a:rPr lang="it-IT" i="1">
                              <a:solidFill>
                                <a:srgbClr val="000000"/>
                              </a:solidFill>
                              <a:latin typeface="Cambria Math" panose="02040503050406030204" pitchFamily="18" charset="0"/>
                            </a:rPr>
                            <m:t>𝑦</m:t>
                          </m:r>
                        </m:e>
                        <m:sub>
                          <m:r>
                            <a:rPr lang="it-IT" i="1">
                              <a:solidFill>
                                <a:srgbClr val="000000"/>
                              </a:solidFill>
                              <a:latin typeface="Cambria Math" panose="02040503050406030204" pitchFamily="18" charset="0"/>
                            </a:rPr>
                            <m:t>𝐻</m:t>
                          </m:r>
                        </m:sub>
                      </m:sSub>
                      <m:r>
                        <a:rPr lang="it-IT" i="1">
                          <a:solidFill>
                            <a:srgbClr val="000000"/>
                          </a:solidFill>
                          <a:latin typeface="Cambria Math" panose="02040503050406030204" pitchFamily="18" charset="0"/>
                        </a:rPr>
                        <m:t>−</m:t>
                      </m:r>
                      <m:sSub>
                        <m:sSubPr>
                          <m:ctrlPr>
                            <a:rPr lang="it-IT" i="1">
                              <a:solidFill>
                                <a:srgbClr val="000000"/>
                              </a:solidFill>
                              <a:latin typeface="Cambria Math" panose="02040503050406030204" pitchFamily="18" charset="0"/>
                            </a:rPr>
                          </m:ctrlPr>
                        </m:sSubPr>
                        <m:e>
                          <m:r>
                            <a:rPr lang="it-IT" i="1">
                              <a:solidFill>
                                <a:srgbClr val="000000"/>
                              </a:solidFill>
                              <a:latin typeface="Cambria Math" panose="02040503050406030204" pitchFamily="18" charset="0"/>
                            </a:rPr>
                            <m:t>𝑦</m:t>
                          </m:r>
                        </m:e>
                        <m:sub>
                          <m:r>
                            <a:rPr lang="it-IT" i="1">
                              <a:solidFill>
                                <a:srgbClr val="000000"/>
                              </a:solidFill>
                              <a:latin typeface="Cambria Math" panose="02040503050406030204" pitchFamily="18" charset="0"/>
                            </a:rPr>
                            <m:t>𝐿</m:t>
                          </m:r>
                        </m:sub>
                      </m:sSub>
                      <m:r>
                        <a:rPr lang="it-IT" i="1">
                          <a:solidFill>
                            <a:srgbClr val="000000"/>
                          </a:solidFill>
                          <a:latin typeface="Cambria Math" panose="02040503050406030204" pitchFamily="18" charset="0"/>
                        </a:rPr>
                        <m:t>)</m:t>
                      </m:r>
                    </m:oMath>
                  </m:oMathPara>
                </a14:m>
                <a:endParaRPr lang="it-IT"/>
              </a:p>
            </p:txBody>
          </p:sp>
        </mc:Choice>
        <mc:Fallback xmlns="">
          <p:sp>
            <p:nvSpPr>
              <p:cNvPr id="2051" name="Object 6"/>
              <p:cNvSpPr txBox="1">
                <a:spLocks noRot="1" noChangeAspect="1" noMove="1" noResize="1" noEditPoints="1" noAdjustHandles="1" noChangeArrowheads="1" noChangeShapeType="1" noTextEdit="1"/>
              </p:cNvSpPr>
              <p:nvPr>
                <p:ph sz="quarter" idx="3"/>
              </p:nvPr>
            </p:nvSpPr>
            <p:spPr bwMode="auto">
              <a:xfrm>
                <a:off x="7117107" y="5051459"/>
                <a:ext cx="3284538" cy="681038"/>
              </a:xfrm>
              <a:prstGeom prst="rect">
                <a:avLst/>
              </a:prstGeom>
              <a:blipFill>
                <a:blip r:embed="rId3"/>
                <a:stretch>
                  <a:fillRect/>
                </a:stretch>
              </a:blipFill>
              <a:extLst/>
            </p:spPr>
            <p:txBody>
              <a:bodyPr/>
              <a:lstStyle/>
              <a:p>
                <a:r>
                  <a:rPr lang="it-IT">
                    <a:noFill/>
                  </a:rPr>
                  <a:t> </a:t>
                </a:r>
              </a:p>
            </p:txBody>
          </p:sp>
        </mc:Fallback>
      </mc:AlternateContent>
      <p:sp>
        <p:nvSpPr>
          <p:cNvPr id="2055" name="AutoShape 8"/>
          <p:cNvSpPr>
            <a:spLocks/>
          </p:cNvSpPr>
          <p:nvPr/>
        </p:nvSpPr>
        <p:spPr bwMode="auto">
          <a:xfrm rot="16200000" flipH="1" flipV="1">
            <a:off x="7133131" y="2260616"/>
            <a:ext cx="121950" cy="688469"/>
          </a:xfrm>
          <a:prstGeom prst="leftBrace">
            <a:avLst>
              <a:gd name="adj1" fmla="val 141138"/>
              <a:gd name="adj2" fmla="val 50000"/>
            </a:avLst>
          </a:prstGeom>
          <a:noFill/>
          <a:ln w="9525">
            <a:solidFill>
              <a:schemeClr val="tx1"/>
            </a:solidFill>
            <a:round/>
            <a:headEnd/>
            <a:tailEnd/>
          </a:ln>
        </p:spPr>
        <p:txBody>
          <a:bodyPr wrap="none" anchor="ctr"/>
          <a:lstStyle/>
          <a:p>
            <a:endParaRPr lang="it-IT"/>
          </a:p>
        </p:txBody>
      </p:sp>
      <p:sp>
        <p:nvSpPr>
          <p:cNvPr id="2056" name="Text Box 9"/>
          <p:cNvSpPr txBox="1">
            <a:spLocks noChangeArrowheads="1"/>
          </p:cNvSpPr>
          <p:nvPr/>
        </p:nvSpPr>
        <p:spPr bwMode="auto">
          <a:xfrm>
            <a:off x="7320136" y="2996952"/>
            <a:ext cx="2878480" cy="369332"/>
          </a:xfrm>
          <a:prstGeom prst="rect">
            <a:avLst/>
          </a:prstGeom>
          <a:noFill/>
          <a:ln w="9525">
            <a:solidFill>
              <a:srgbClr val="FF0000"/>
            </a:solidFill>
            <a:miter lim="800000"/>
            <a:headEnd/>
            <a:tailEnd/>
          </a:ln>
        </p:spPr>
        <p:txBody>
          <a:bodyPr wrap="none">
            <a:spAutoFit/>
          </a:bodyPr>
          <a:lstStyle/>
          <a:p>
            <a:r>
              <a:rPr lang="it-IT"/>
              <a:t>Produttività media lavoratori</a:t>
            </a:r>
          </a:p>
        </p:txBody>
      </p:sp>
      <p:sp>
        <p:nvSpPr>
          <p:cNvPr id="2" name="CasellaDiTesto 1">
            <a:extLst>
              <a:ext uri="{FF2B5EF4-FFF2-40B4-BE49-F238E27FC236}">
                <a16:creationId xmlns:a16="http://schemas.microsoft.com/office/drawing/2014/main" id="{F7A1DE27-3DBA-4E48-9833-83A0FBEA503D}"/>
              </a:ext>
            </a:extLst>
          </p:cNvPr>
          <p:cNvSpPr txBox="1"/>
          <p:nvPr/>
        </p:nvSpPr>
        <p:spPr>
          <a:xfrm>
            <a:off x="7717735" y="1466022"/>
            <a:ext cx="3684855" cy="369332"/>
          </a:xfrm>
          <a:prstGeom prst="rect">
            <a:avLst/>
          </a:prstGeom>
          <a:noFill/>
          <a:ln>
            <a:solidFill>
              <a:srgbClr val="FF0000"/>
            </a:solidFill>
          </a:ln>
        </p:spPr>
        <p:txBody>
          <a:bodyPr wrap="none" rtlCol="0">
            <a:spAutoFit/>
          </a:bodyPr>
          <a:lstStyle/>
          <a:p>
            <a:r>
              <a:rPr lang="it-IT" dirty="0"/>
              <a:t>Probabilità che la selezione sia inutile</a:t>
            </a:r>
          </a:p>
        </p:txBody>
      </p:sp>
      <p:cxnSp>
        <p:nvCxnSpPr>
          <p:cNvPr id="4" name="Connettore 2 3">
            <a:extLst>
              <a:ext uri="{FF2B5EF4-FFF2-40B4-BE49-F238E27FC236}">
                <a16:creationId xmlns:a16="http://schemas.microsoft.com/office/drawing/2014/main" id="{0866255C-EADB-48CD-AB26-2F096F031A8E}"/>
              </a:ext>
            </a:extLst>
          </p:cNvPr>
          <p:cNvCxnSpPr>
            <a:cxnSpLocks/>
            <a:stCxn id="2" idx="1"/>
            <a:endCxn id="2055" idx="1"/>
          </p:cNvCxnSpPr>
          <p:nvPr/>
        </p:nvCxnSpPr>
        <p:spPr>
          <a:xfrm flipH="1">
            <a:off x="7194106" y="1650688"/>
            <a:ext cx="523629" cy="89318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AutoShape 8">
            <a:extLst>
              <a:ext uri="{FF2B5EF4-FFF2-40B4-BE49-F238E27FC236}">
                <a16:creationId xmlns:a16="http://schemas.microsoft.com/office/drawing/2014/main" id="{2540055C-6831-492B-AE16-335D55470F88}"/>
              </a:ext>
            </a:extLst>
          </p:cNvPr>
          <p:cNvSpPr>
            <a:spLocks/>
          </p:cNvSpPr>
          <p:nvPr/>
        </p:nvSpPr>
        <p:spPr bwMode="auto">
          <a:xfrm rot="16200000" flipH="1" flipV="1">
            <a:off x="8552161" y="1709689"/>
            <a:ext cx="73025" cy="1800225"/>
          </a:xfrm>
          <a:prstGeom prst="leftBrace">
            <a:avLst>
              <a:gd name="adj1" fmla="val 205435"/>
              <a:gd name="adj2" fmla="val 50000"/>
            </a:avLst>
          </a:prstGeom>
          <a:noFill/>
          <a:ln w="9525">
            <a:solidFill>
              <a:schemeClr val="tx1"/>
            </a:solidFill>
            <a:round/>
            <a:headEnd/>
            <a:tailEnd/>
          </a:ln>
        </p:spPr>
        <p:txBody>
          <a:bodyPr wrap="none" anchor="ctr"/>
          <a:lstStyle/>
          <a:p>
            <a:endParaRPr lang="it-IT"/>
          </a:p>
        </p:txBody>
      </p:sp>
    </p:spTree>
    <p:extLst>
      <p:ext uri="{BB962C8B-B14F-4D97-AF65-F5344CB8AC3E}">
        <p14:creationId xmlns:p14="http://schemas.microsoft.com/office/powerpoint/2010/main" val="177476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55"/>
                                        </p:tgtEl>
                                        <p:attrNameLst>
                                          <p:attrName>style.visibility</p:attrName>
                                        </p:attrNameLst>
                                      </p:cBhvr>
                                      <p:to>
                                        <p:strVal val="visible"/>
                                      </p:to>
                                    </p:set>
                                    <p:anim calcmode="lin" valueType="num">
                                      <p:cBhvr additive="base">
                                        <p:cTn id="11" dur="500" fill="hold"/>
                                        <p:tgtEl>
                                          <p:spTgt spid="2055"/>
                                        </p:tgtEl>
                                        <p:attrNameLst>
                                          <p:attrName>ppt_x</p:attrName>
                                        </p:attrNameLst>
                                      </p:cBhvr>
                                      <p:tavLst>
                                        <p:tav tm="0">
                                          <p:val>
                                            <p:strVal val="#ppt_x"/>
                                          </p:val>
                                        </p:tav>
                                        <p:tav tm="100000">
                                          <p:val>
                                            <p:strVal val="#ppt_x"/>
                                          </p:val>
                                        </p:tav>
                                      </p:tavLst>
                                    </p:anim>
                                    <p:anim calcmode="lin" valueType="num">
                                      <p:cBhvr additive="base">
                                        <p:cTn id="12" dur="500" fill="hold"/>
                                        <p:tgtEl>
                                          <p:spTgt spid="205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056"/>
                                        </p:tgtEl>
                                        <p:attrNameLst>
                                          <p:attrName>style.visibility</p:attrName>
                                        </p:attrNameLst>
                                      </p:cBhvr>
                                      <p:to>
                                        <p:strVal val="visible"/>
                                      </p:to>
                                    </p:set>
                                    <p:anim calcmode="lin" valueType="num">
                                      <p:cBhvr additive="base">
                                        <p:cTn id="25" dur="500" fill="hold"/>
                                        <p:tgtEl>
                                          <p:spTgt spid="2056"/>
                                        </p:tgtEl>
                                        <p:attrNameLst>
                                          <p:attrName>ppt_x</p:attrName>
                                        </p:attrNameLst>
                                      </p:cBhvr>
                                      <p:tavLst>
                                        <p:tav tm="0">
                                          <p:val>
                                            <p:strVal val="#ppt_x"/>
                                          </p:val>
                                        </p:tav>
                                        <p:tav tm="100000">
                                          <p:val>
                                            <p:strVal val="#ppt_x"/>
                                          </p:val>
                                        </p:tav>
                                      </p:tavLst>
                                    </p:anim>
                                    <p:anim calcmode="lin" valueType="num">
                                      <p:cBhvr additive="base">
                                        <p:cTn id="26" dur="500" fill="hold"/>
                                        <p:tgtEl>
                                          <p:spTgt spid="20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animBg="1"/>
      <p:bldP spid="2056" grpId="0" animBg="1"/>
      <p:bldP spid="2"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pPr>
              <a:defRPr/>
            </a:pPr>
            <a:fld id="{2D8131EE-2906-4C9E-8565-BF6D61089CA0}" type="slidenum">
              <a:rPr lang="it-IT" altLang="en-US"/>
              <a:pPr>
                <a:defRPr/>
              </a:pPr>
              <a:t>18</a:t>
            </a:fld>
            <a:endParaRPr lang="it-IT" altLang="en-US"/>
          </a:p>
        </p:txBody>
      </p:sp>
      <p:sp>
        <p:nvSpPr>
          <p:cNvPr id="14339" name="Rectangle 2"/>
          <p:cNvSpPr>
            <a:spLocks noGrp="1" noChangeArrowheads="1"/>
          </p:cNvSpPr>
          <p:nvPr>
            <p:ph type="title"/>
          </p:nvPr>
        </p:nvSpPr>
        <p:spPr/>
        <p:txBody>
          <a:bodyPr>
            <a:normAutofit/>
          </a:bodyPr>
          <a:lstStyle/>
          <a:p>
            <a:pPr eaLnBrk="1" hangingPunct="1"/>
            <a:r>
              <a:rPr lang="it-IT" dirty="0"/>
              <a:t>Quindi lo screening conviene quando:</a:t>
            </a:r>
          </a:p>
        </p:txBody>
      </p:sp>
      <p:sp>
        <p:nvSpPr>
          <p:cNvPr id="14340" name="Rectangle 3"/>
          <p:cNvSpPr>
            <a:spLocks noGrp="1" noChangeArrowheads="1"/>
          </p:cNvSpPr>
          <p:nvPr>
            <p:ph type="body" idx="1"/>
          </p:nvPr>
        </p:nvSpPr>
        <p:spPr>
          <a:xfrm>
            <a:off x="908050" y="1774826"/>
            <a:ext cx="9759950" cy="4530725"/>
          </a:xfrm>
        </p:spPr>
        <p:txBody>
          <a:bodyPr>
            <a:normAutofit/>
          </a:bodyPr>
          <a:lstStyle/>
          <a:p>
            <a:pPr eaLnBrk="1" hangingPunct="1"/>
            <a:r>
              <a:rPr lang="it-IT" dirty="0">
                <a:solidFill>
                  <a:srgbClr val="FF0000"/>
                </a:solidFill>
              </a:rPr>
              <a:t>C,</a:t>
            </a:r>
            <a:r>
              <a:rPr lang="it-IT" dirty="0"/>
              <a:t> cioè i costi associati all’attività di selezione, sono </a:t>
            </a:r>
            <a:r>
              <a:rPr lang="it-IT" u="sng" dirty="0"/>
              <a:t>bassi</a:t>
            </a:r>
            <a:r>
              <a:rPr lang="it-IT" dirty="0"/>
              <a:t>,</a:t>
            </a:r>
          </a:p>
          <a:p>
            <a:pPr eaLnBrk="1" hangingPunct="1"/>
            <a:r>
              <a:rPr lang="it-IT" dirty="0">
                <a:solidFill>
                  <a:srgbClr val="FF0000"/>
                </a:solidFill>
              </a:rPr>
              <a:t>p,</a:t>
            </a:r>
            <a:r>
              <a:rPr lang="it-IT" dirty="0"/>
              <a:t> cioè la probabilità di assumere il più abile, è </a:t>
            </a:r>
            <a:r>
              <a:rPr lang="it-IT" u="sng" dirty="0"/>
              <a:t>elevata</a:t>
            </a:r>
            <a:r>
              <a:rPr lang="it-IT" dirty="0"/>
              <a:t>,</a:t>
            </a:r>
          </a:p>
          <a:p>
            <a:r>
              <a:rPr lang="el-GR" dirty="0">
                <a:solidFill>
                  <a:srgbClr val="FF0000"/>
                </a:solidFill>
                <a:cs typeface="Arial" charset="0"/>
              </a:rPr>
              <a:t>λ</a:t>
            </a:r>
            <a:r>
              <a:rPr lang="it-IT" dirty="0">
                <a:cs typeface="Arial" charset="0"/>
              </a:rPr>
              <a:t> (proporzione di lavoratori con limitata abilità) è </a:t>
            </a:r>
            <a:r>
              <a:rPr lang="it-IT" u="sng" dirty="0">
                <a:cs typeface="Arial" charset="0"/>
              </a:rPr>
              <a:t>alta</a:t>
            </a:r>
            <a:r>
              <a:rPr lang="it-IT" dirty="0">
                <a:cs typeface="Arial" charset="0"/>
              </a:rPr>
              <a:t>,</a:t>
            </a:r>
          </a:p>
          <a:p>
            <a:pPr eaLnBrk="1" hangingPunct="1"/>
            <a:r>
              <a:rPr lang="it-IT" dirty="0">
                <a:cs typeface="Arial" charset="0"/>
              </a:rPr>
              <a:t>la differenza tra le due diverse produttività </a:t>
            </a:r>
            <a:r>
              <a:rPr lang="it-IT" dirty="0">
                <a:solidFill>
                  <a:srgbClr val="FF0000"/>
                </a:solidFill>
                <a:cs typeface="Arial" charset="0"/>
              </a:rPr>
              <a:t>(</a:t>
            </a:r>
            <a:r>
              <a:rPr lang="it-IT" dirty="0" err="1">
                <a:solidFill>
                  <a:srgbClr val="FF0000"/>
                </a:solidFill>
                <a:cs typeface="Arial" charset="0"/>
              </a:rPr>
              <a:t>y</a:t>
            </a:r>
            <a:r>
              <a:rPr lang="it-IT" baseline="-25000" dirty="0" err="1">
                <a:solidFill>
                  <a:srgbClr val="FF0000"/>
                </a:solidFill>
                <a:cs typeface="Arial" charset="0"/>
              </a:rPr>
              <a:t>H</a:t>
            </a:r>
            <a:r>
              <a:rPr lang="it-IT" dirty="0">
                <a:solidFill>
                  <a:srgbClr val="FF0000"/>
                </a:solidFill>
                <a:cs typeface="Arial" charset="0"/>
              </a:rPr>
              <a:t> - </a:t>
            </a:r>
            <a:r>
              <a:rPr lang="it-IT" dirty="0" err="1">
                <a:solidFill>
                  <a:srgbClr val="FF0000"/>
                </a:solidFill>
                <a:cs typeface="Arial" charset="0"/>
              </a:rPr>
              <a:t>y</a:t>
            </a:r>
            <a:r>
              <a:rPr lang="it-IT" baseline="-25000" dirty="0" err="1">
                <a:solidFill>
                  <a:srgbClr val="FF0000"/>
                </a:solidFill>
                <a:cs typeface="Arial" charset="0"/>
              </a:rPr>
              <a:t>L</a:t>
            </a:r>
            <a:r>
              <a:rPr lang="it-IT" dirty="0">
                <a:solidFill>
                  <a:srgbClr val="FF0000"/>
                </a:solidFill>
                <a:cs typeface="Arial" charset="0"/>
              </a:rPr>
              <a:t>)</a:t>
            </a:r>
            <a:r>
              <a:rPr lang="it-IT" dirty="0">
                <a:cs typeface="Arial" charset="0"/>
              </a:rPr>
              <a:t> è </a:t>
            </a:r>
            <a:r>
              <a:rPr lang="it-IT" u="sng" dirty="0">
                <a:cs typeface="Arial" charset="0"/>
              </a:rPr>
              <a:t>elevata</a:t>
            </a:r>
            <a:r>
              <a:rPr lang="it-IT" dirty="0">
                <a:cs typeface="Arial" charset="0"/>
              </a:rPr>
              <a:t>.</a:t>
            </a:r>
          </a:p>
          <a:p>
            <a:pPr eaLnBrk="1" hangingPunct="1"/>
            <a:r>
              <a:rPr lang="it-IT" dirty="0">
                <a:cs typeface="Arial" charset="0"/>
              </a:rPr>
              <a:t>Se, tuttavia, la valutazione iniziale non è sufficiente a raccogliere l’informazione cercata, si possono considerare, come già osservato, anche altri meccanismi di screening…</a:t>
            </a:r>
            <a:endParaRPr lang="el-GR" dirty="0">
              <a:cs typeface="Arial" charset="0"/>
            </a:endParaRPr>
          </a:p>
        </p:txBody>
      </p:sp>
    </p:spTree>
    <p:extLst>
      <p:ext uri="{BB962C8B-B14F-4D97-AF65-F5344CB8AC3E}">
        <p14:creationId xmlns:p14="http://schemas.microsoft.com/office/powerpoint/2010/main" val="3923787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09B62F1B-4A3D-40F6-B064-E550B03C2A1E}"/>
              </a:ext>
            </a:extLst>
          </p:cNvPr>
          <p:cNvSpPr>
            <a:spLocks noGrp="1"/>
          </p:cNvSpPr>
          <p:nvPr>
            <p:ph type="title"/>
          </p:nvPr>
        </p:nvSpPr>
        <p:spPr/>
        <p:txBody>
          <a:bodyPr/>
          <a:lstStyle/>
          <a:p>
            <a:r>
              <a:rPr lang="it-IT" dirty="0"/>
              <a:t>3. Il periodo di prova come strumento di selezione</a:t>
            </a:r>
          </a:p>
        </p:txBody>
      </p:sp>
      <p:sp>
        <p:nvSpPr>
          <p:cNvPr id="5" name="Segnaposto testo 4">
            <a:extLst>
              <a:ext uri="{FF2B5EF4-FFF2-40B4-BE49-F238E27FC236}">
                <a16:creationId xmlns:a16="http://schemas.microsoft.com/office/drawing/2014/main" id="{AB9D1BCC-96E6-455E-8A23-1E2394E33CF3}"/>
              </a:ext>
            </a:extLst>
          </p:cNvPr>
          <p:cNvSpPr>
            <a:spLocks noGrp="1"/>
          </p:cNvSpPr>
          <p:nvPr>
            <p:ph type="body" idx="1"/>
          </p:nvPr>
        </p:nvSpPr>
        <p:spPr/>
        <p:txBody>
          <a:bodyPr/>
          <a:lstStyle/>
          <a:p>
            <a:endParaRPr lang="it-IT"/>
          </a:p>
        </p:txBody>
      </p:sp>
    </p:spTree>
    <p:extLst>
      <p:ext uri="{BB962C8B-B14F-4D97-AF65-F5344CB8AC3E}">
        <p14:creationId xmlns:p14="http://schemas.microsoft.com/office/powerpoint/2010/main" val="1856779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segnale ottimo da parte del lavoratore: un riassunto</a:t>
            </a:r>
          </a:p>
        </p:txBody>
      </p:sp>
      <p:sp>
        <p:nvSpPr>
          <p:cNvPr id="3" name="Segnaposto contenuto 2"/>
          <p:cNvSpPr>
            <a:spLocks noGrp="1"/>
          </p:cNvSpPr>
          <p:nvPr>
            <p:ph idx="1"/>
          </p:nvPr>
        </p:nvSpPr>
        <p:spPr/>
        <p:txBody>
          <a:bodyPr>
            <a:normAutofit fontScale="77500" lnSpcReduction="20000"/>
          </a:bodyPr>
          <a:lstStyle/>
          <a:p>
            <a:r>
              <a:rPr lang="it-IT" b="1" dirty="0">
                <a:solidFill>
                  <a:srgbClr val="000000"/>
                </a:solidFill>
                <a:latin typeface="Garamond" charset="0"/>
              </a:rPr>
              <a:t>=&gt; La </a:t>
            </a:r>
            <a:r>
              <a:rPr lang="it-IT" b="1" i="1" dirty="0">
                <a:solidFill>
                  <a:srgbClr val="000000"/>
                </a:solidFill>
                <a:latin typeface="Garamond" charset="0"/>
              </a:rPr>
              <a:t>soluzione competitiva </a:t>
            </a:r>
            <a:r>
              <a:rPr lang="it-IT" b="1" dirty="0">
                <a:solidFill>
                  <a:srgbClr val="000000"/>
                </a:solidFill>
                <a:latin typeface="Garamond" charset="0"/>
              </a:rPr>
              <a:t>è </a:t>
            </a:r>
            <a:r>
              <a:rPr lang="it-IT" b="1" dirty="0">
                <a:solidFill>
                  <a:srgbClr val="000000"/>
                </a:solidFill>
                <a:latin typeface="Franklin Gothic Medium" charset="0"/>
              </a:rPr>
              <a:t>la più piccola soglia </a:t>
            </a:r>
            <a:r>
              <a:rPr lang="it-IT" b="1" dirty="0">
                <a:solidFill>
                  <a:srgbClr val="000000"/>
                </a:solidFill>
                <a:latin typeface="Garamond" charset="0"/>
              </a:rPr>
              <a:t>possibile</a:t>
            </a:r>
          </a:p>
          <a:p>
            <a:pPr algn="just">
              <a:spcBef>
                <a:spcPts val="650"/>
              </a:spcBef>
              <a:buClr>
                <a:srgbClr val="666600"/>
              </a:buClr>
              <a:buSzPct val="75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i="1" dirty="0">
                <a:solidFill>
                  <a:srgbClr val="000000"/>
                </a:solidFill>
                <a:latin typeface="Garamond" charset="0"/>
              </a:rPr>
              <a:t>il </a:t>
            </a:r>
            <a:r>
              <a:rPr lang="it-IT" b="1" i="1" u="sng" dirty="0">
                <a:solidFill>
                  <a:srgbClr val="000000"/>
                </a:solidFill>
                <a:latin typeface="Garamond" charset="0"/>
              </a:rPr>
              <a:t>modello dei segnali </a:t>
            </a:r>
            <a:r>
              <a:rPr lang="it-IT" b="1" i="1" dirty="0">
                <a:solidFill>
                  <a:srgbClr val="000000"/>
                </a:solidFill>
                <a:latin typeface="Garamond" charset="0"/>
              </a:rPr>
              <a:t>mostra che l’istruzione può avere la funzione di </a:t>
            </a:r>
            <a:r>
              <a:rPr lang="it-IT" b="1" i="1" dirty="0">
                <a:solidFill>
                  <a:srgbClr val="000000"/>
                </a:solidFill>
                <a:latin typeface="Franklin Gothic Medium" charset="0"/>
              </a:rPr>
              <a:t>segnalare</a:t>
            </a:r>
            <a:r>
              <a:rPr lang="it-IT" b="1" i="1" dirty="0">
                <a:solidFill>
                  <a:srgbClr val="000000"/>
                </a:solidFill>
                <a:latin typeface="Garamond" charset="0"/>
              </a:rPr>
              <a:t> l’abilità innata di un lavoratore </a:t>
            </a:r>
            <a:r>
              <a:rPr lang="it-IT" b="1" i="1" dirty="0">
                <a:solidFill>
                  <a:srgbClr val="000000"/>
                </a:solidFill>
                <a:latin typeface="Franklin Gothic Medium" charset="0"/>
              </a:rPr>
              <a:t>senza aumentarne</a:t>
            </a:r>
            <a:r>
              <a:rPr lang="it-IT" b="1" i="1" dirty="0">
                <a:solidFill>
                  <a:srgbClr val="000000"/>
                </a:solidFill>
                <a:latin typeface="Garamond" charset="0"/>
              </a:rPr>
              <a:t> però la produttività.</a:t>
            </a:r>
          </a:p>
          <a:p>
            <a:pPr algn="just">
              <a:spcBef>
                <a:spcPts val="650"/>
              </a:spcBef>
              <a:buClr>
                <a:srgbClr val="666600"/>
              </a:buClr>
              <a:buSzPct val="75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i="1" dirty="0">
                <a:solidFill>
                  <a:srgbClr val="000000"/>
                </a:solidFill>
                <a:latin typeface="Garamond" charset="0"/>
              </a:rPr>
              <a:t>Il risultato emerge dal confrontare quale sia la scelta ottima per entrambi i gruppi di individui, </a:t>
            </a:r>
          </a:p>
          <a:p>
            <a:pPr lvl="1" algn="just">
              <a:spcBef>
                <a:spcPts val="650"/>
              </a:spcBef>
              <a:buClr>
                <a:srgbClr val="666600"/>
              </a:buClr>
              <a:buSzPct val="75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i="1" dirty="0">
                <a:solidFill>
                  <a:srgbClr val="000000"/>
                </a:solidFill>
                <a:latin typeface="Garamond" charset="0"/>
              </a:rPr>
              <a:t>quelli più abili che hanno facilità a risolvere problemi e quindi anche ad ottenere titoli di studio elevati  (o, il che è lo stesso a frequentare un numero maggiore di anni di scuola), perché a queste persone lo studio costa poco</a:t>
            </a:r>
          </a:p>
          <a:p>
            <a:pPr lvl="1" algn="just">
              <a:spcBef>
                <a:spcPts val="650"/>
              </a:spcBef>
              <a:buClr>
                <a:srgbClr val="666600"/>
              </a:buClr>
              <a:buSzPct val="75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i="1" dirty="0">
                <a:solidFill>
                  <a:srgbClr val="000000"/>
                </a:solidFill>
                <a:latin typeface="Garamond" charset="0"/>
              </a:rPr>
              <a:t>Viceversa alle persone che definiamo non o poco abili, con evidenti difficoltà a completare corsi di studio o a raggiungere titoli più elevati (es. laurea magistrale) lo studio costa molto e quindi preferiscono cercare prima un’occupazione</a:t>
            </a:r>
          </a:p>
          <a:p>
            <a:pPr algn="just">
              <a:spcBef>
                <a:spcPts val="650"/>
              </a:spcBef>
              <a:buClr>
                <a:srgbClr val="666600"/>
              </a:buClr>
              <a:buSzPct val="75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i="1" dirty="0">
                <a:solidFill>
                  <a:srgbClr val="000000"/>
                </a:solidFill>
                <a:latin typeface="Garamond" charset="0"/>
              </a:rPr>
              <a:t>In ogni caso il modello di </a:t>
            </a:r>
            <a:r>
              <a:rPr lang="it-IT" b="1" i="1" dirty="0" err="1">
                <a:solidFill>
                  <a:srgbClr val="000000"/>
                </a:solidFill>
                <a:latin typeface="Garamond" charset="0"/>
              </a:rPr>
              <a:t>Spence</a:t>
            </a:r>
            <a:r>
              <a:rPr lang="it-IT" b="1" i="1" dirty="0">
                <a:solidFill>
                  <a:srgbClr val="000000"/>
                </a:solidFill>
                <a:latin typeface="Garamond" charset="0"/>
              </a:rPr>
              <a:t> sul ruolo di segnale dei titoli di studio parte proprio da queste ipotesi, vale a dire che l’impresa e i lavoratori più abili vogliano pagare (ottenere) un salario più elevato in cambio di un numero elevato di anni di istruzione (o di un titolo più elevato) e i meno abili non abbiano convenienza ad ottenerlo, poiché i costi superano i guadagni (vedi grafico slide 22)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94F2E9-5697-4495-9344-74AC4B280BC3}"/>
              </a:ext>
            </a:extLst>
          </p:cNvPr>
          <p:cNvSpPr>
            <a:spLocks noGrp="1"/>
          </p:cNvSpPr>
          <p:nvPr>
            <p:ph type="title"/>
          </p:nvPr>
        </p:nvSpPr>
        <p:spPr/>
        <p:txBody>
          <a:bodyPr/>
          <a:lstStyle/>
          <a:p>
            <a:r>
              <a:rPr lang="it-IT" dirty="0"/>
              <a:t>Il periodo di prova come strumento di selezione</a:t>
            </a:r>
          </a:p>
        </p:txBody>
      </p:sp>
      <p:sp>
        <p:nvSpPr>
          <p:cNvPr id="3" name="Segnaposto contenuto 2">
            <a:extLst>
              <a:ext uri="{FF2B5EF4-FFF2-40B4-BE49-F238E27FC236}">
                <a16:creationId xmlns:a16="http://schemas.microsoft.com/office/drawing/2014/main" id="{57703A87-EF91-48F4-A298-01CDC673D898}"/>
              </a:ext>
            </a:extLst>
          </p:cNvPr>
          <p:cNvSpPr>
            <a:spLocks noGrp="1"/>
          </p:cNvSpPr>
          <p:nvPr>
            <p:ph idx="1"/>
          </p:nvPr>
        </p:nvSpPr>
        <p:spPr/>
        <p:txBody>
          <a:bodyPr>
            <a:normAutofit fontScale="70000" lnSpcReduction="20000"/>
          </a:bodyPr>
          <a:lstStyle/>
          <a:p>
            <a:r>
              <a:rPr lang="it-IT" dirty="0"/>
              <a:t>Il periodo di prova prevede che dopo un certo tempo (3/6mesi o un anno) l’impresa possa scegliere se assumere definitivamente oppure terminare il contratto.</a:t>
            </a:r>
          </a:p>
          <a:p>
            <a:r>
              <a:rPr lang="it-IT" dirty="0"/>
              <a:t>Anche in questo caso abbiamo un problema informativo che deriva dal fatto che i datori di lavoro hanno solo la possibilità di effettuare un </a:t>
            </a:r>
            <a:r>
              <a:rPr lang="it-IT" dirty="0">
                <a:solidFill>
                  <a:srgbClr val="FF0000"/>
                </a:solidFill>
              </a:rPr>
              <a:t>monitoraggio imperfetto sul lavoratore</a:t>
            </a:r>
          </a:p>
          <a:p>
            <a:r>
              <a:rPr lang="it-IT" dirty="0"/>
              <a:t>Esiste una probabilità p che un lavoratore venga controllato; nel caso il lavoratore sia Ugo, non verrà confermato. Se invece è Pio, sarà confermato. Vediamo con un esempio.</a:t>
            </a:r>
          </a:p>
          <a:p>
            <a:r>
              <a:rPr lang="it-IT" dirty="0"/>
              <a:t>ipotizziamo che il salario di riserva sia semplicemente pari al sussidio di disoccupazione; la consapevolezza degli agenti rispetto alla loro abilità si concretizza nelle aspettative di riconferma: Pio sa che sarà confermato al cento per cento, mentre Ugo “ci spera” al 25%.</a:t>
            </a:r>
          </a:p>
          <a:p>
            <a:r>
              <a:rPr lang="it-IT" dirty="0"/>
              <a:t>Allora, Ugo si proporrà per il posto di lavoro se la paga che ottiene il primo anno più la paga che otterrà in futuro ponderata per la probabilità di essere confermato `e maggiore del suo salario di riserva.</a:t>
            </a:r>
          </a:p>
          <a:p>
            <a:r>
              <a:rPr lang="it-IT" dirty="0"/>
              <a:t>Prima di presentarsi per il colloquio di lavoro, Ugo e Pio sanno già che quello che si attendono di percepire il primo anno `e inferiore al loro salario di riserva, perciò si presenteranno o no al colloqui a seconda di quello che si attendono di ottenere negli anni successivi. Vediamo come funziona con dei valori nella tabella successiva</a:t>
            </a:r>
          </a:p>
        </p:txBody>
      </p:sp>
    </p:spTree>
    <p:extLst>
      <p:ext uri="{BB962C8B-B14F-4D97-AF65-F5344CB8AC3E}">
        <p14:creationId xmlns:p14="http://schemas.microsoft.com/office/powerpoint/2010/main" val="1722385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3AEB3D5-FB0E-4BDB-971A-7785F8783B9A}"/>
              </a:ext>
            </a:extLst>
          </p:cNvPr>
          <p:cNvSpPr>
            <a:spLocks noGrp="1"/>
          </p:cNvSpPr>
          <p:nvPr>
            <p:ph type="title"/>
          </p:nvPr>
        </p:nvSpPr>
        <p:spPr/>
        <p:txBody>
          <a:bodyPr/>
          <a:lstStyle/>
          <a:p>
            <a:r>
              <a:rPr lang="it-IT" dirty="0"/>
              <a:t>Un esempio</a:t>
            </a:r>
          </a:p>
        </p:txBody>
      </p:sp>
      <p:pic>
        <p:nvPicPr>
          <p:cNvPr id="5" name="Immagine 4">
            <a:extLst>
              <a:ext uri="{FF2B5EF4-FFF2-40B4-BE49-F238E27FC236}">
                <a16:creationId xmlns:a16="http://schemas.microsoft.com/office/drawing/2014/main" id="{4181DE4B-69C1-4072-A422-ED45B2E6C4EC}"/>
              </a:ext>
            </a:extLst>
          </p:cNvPr>
          <p:cNvPicPr>
            <a:picLocks noChangeAspect="1"/>
          </p:cNvPicPr>
          <p:nvPr/>
        </p:nvPicPr>
        <p:blipFill>
          <a:blip r:embed="rId2"/>
          <a:stretch>
            <a:fillRect/>
          </a:stretch>
        </p:blipFill>
        <p:spPr>
          <a:xfrm>
            <a:off x="394895" y="1635049"/>
            <a:ext cx="6123201" cy="2408129"/>
          </a:xfrm>
          <a:prstGeom prst="rect">
            <a:avLst/>
          </a:prstGeom>
        </p:spPr>
      </p:pic>
      <p:sp>
        <p:nvSpPr>
          <p:cNvPr id="6" name="Rettangolo 5">
            <a:extLst>
              <a:ext uri="{FF2B5EF4-FFF2-40B4-BE49-F238E27FC236}">
                <a16:creationId xmlns:a16="http://schemas.microsoft.com/office/drawing/2014/main" id="{6324C5CC-B84A-4483-9685-3B9B5F0AC5D0}"/>
              </a:ext>
            </a:extLst>
          </p:cNvPr>
          <p:cNvSpPr/>
          <p:nvPr/>
        </p:nvSpPr>
        <p:spPr>
          <a:xfrm>
            <a:off x="6955410" y="1938003"/>
            <a:ext cx="4648986" cy="175432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it-IT" dirty="0"/>
              <a:t>Ugo ha forti probabilità di non essere confermato dopo il primo anno; quindi conteggia un salario atteso annuo (su 11 anni: T=10+1 di prova) che risulta inferiore al suo salario di riserva (R) annuo (= sussidio di disoccupazione).</a:t>
            </a:r>
          </a:p>
        </p:txBody>
      </p:sp>
      <p:sp>
        <p:nvSpPr>
          <p:cNvPr id="7" name="Rettangolo 6">
            <a:extLst>
              <a:ext uri="{FF2B5EF4-FFF2-40B4-BE49-F238E27FC236}">
                <a16:creationId xmlns:a16="http://schemas.microsoft.com/office/drawing/2014/main" id="{FE99A076-F776-4894-B6E7-4728B125F4CA}"/>
              </a:ext>
            </a:extLst>
          </p:cNvPr>
          <p:cNvSpPr/>
          <p:nvPr/>
        </p:nvSpPr>
        <p:spPr>
          <a:xfrm>
            <a:off x="7026111" y="4142832"/>
            <a:ext cx="4578285"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t>A Pio presentarsi conviene anche se il primo anno ci rimette; in media, ogni anno guadagna 1909 in più del suo salario di riserva.</a:t>
            </a:r>
          </a:p>
        </p:txBody>
      </p:sp>
      <p:sp>
        <p:nvSpPr>
          <p:cNvPr id="10" name="Rettangolo 9">
            <a:extLst>
              <a:ext uri="{FF2B5EF4-FFF2-40B4-BE49-F238E27FC236}">
                <a16:creationId xmlns:a16="http://schemas.microsoft.com/office/drawing/2014/main" id="{B2464764-5F35-4892-80DB-804DDA7ED6E3}"/>
              </a:ext>
            </a:extLst>
          </p:cNvPr>
          <p:cNvSpPr/>
          <p:nvPr/>
        </p:nvSpPr>
        <p:spPr>
          <a:xfrm>
            <a:off x="4945391" y="3813142"/>
            <a:ext cx="645736" cy="17439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con angoli arrotondati 10">
            <a:extLst>
              <a:ext uri="{FF2B5EF4-FFF2-40B4-BE49-F238E27FC236}">
                <a16:creationId xmlns:a16="http://schemas.microsoft.com/office/drawing/2014/main" id="{EDB6D87D-0693-4AD8-A746-B4DE853AAE68}"/>
              </a:ext>
            </a:extLst>
          </p:cNvPr>
          <p:cNvSpPr/>
          <p:nvPr/>
        </p:nvSpPr>
        <p:spPr>
          <a:xfrm>
            <a:off x="5726514" y="3752079"/>
            <a:ext cx="683444" cy="235459"/>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
        <p:nvSpPr>
          <p:cNvPr id="12" name="Rettangolo 11">
            <a:extLst>
              <a:ext uri="{FF2B5EF4-FFF2-40B4-BE49-F238E27FC236}">
                <a16:creationId xmlns:a16="http://schemas.microsoft.com/office/drawing/2014/main" id="{10A00CA8-9E8D-4E5E-92EB-72371F7EA2E6}"/>
              </a:ext>
            </a:extLst>
          </p:cNvPr>
          <p:cNvSpPr/>
          <p:nvPr/>
        </p:nvSpPr>
        <p:spPr>
          <a:xfrm>
            <a:off x="422096" y="4061026"/>
            <a:ext cx="6096000" cy="1200329"/>
          </a:xfrm>
          <a:prstGeom prst="rect">
            <a:avLst/>
          </a:prstGeom>
        </p:spPr>
        <p:txBody>
          <a:bodyPr>
            <a:spAutoFit/>
          </a:bodyPr>
          <a:lstStyle/>
          <a:p>
            <a:r>
              <a:rPr lang="it-IT" dirty="0"/>
              <a:t>Proponendo un contratto come quello della tabella, l’impresa risparmierebbe molto sui costi di ricerca e selezione. Sa già a priori che a quel posto di lavoro si presenteranno solo lavoratori bravi.</a:t>
            </a:r>
          </a:p>
        </p:txBody>
      </p:sp>
      <p:sp>
        <p:nvSpPr>
          <p:cNvPr id="2" name="CasellaDiTesto 1">
            <a:extLst>
              <a:ext uri="{FF2B5EF4-FFF2-40B4-BE49-F238E27FC236}">
                <a16:creationId xmlns:a16="http://schemas.microsoft.com/office/drawing/2014/main" id="{C0719E85-72E9-40CB-9A35-09F1061224B6}"/>
              </a:ext>
            </a:extLst>
          </p:cNvPr>
          <p:cNvSpPr txBox="1"/>
          <p:nvPr/>
        </p:nvSpPr>
        <p:spPr>
          <a:xfrm>
            <a:off x="7046536" y="5684363"/>
            <a:ext cx="4307264" cy="646331"/>
          </a:xfrm>
          <a:prstGeom prst="rect">
            <a:avLst/>
          </a:prstGeom>
          <a:noFill/>
        </p:spPr>
        <p:txBody>
          <a:bodyPr wrap="square" rtlCol="0">
            <a:spAutoFit/>
          </a:bodyPr>
          <a:lstStyle/>
          <a:p>
            <a:r>
              <a:rPr lang="it-IT" dirty="0"/>
              <a:t>Perché l’impresa sia in grado di separare i due tipi di lavoratori deve essere che R&gt;w</a:t>
            </a:r>
          </a:p>
        </p:txBody>
      </p:sp>
      <p:sp>
        <p:nvSpPr>
          <p:cNvPr id="3" name="Rettangolo 2">
            <a:extLst>
              <a:ext uri="{FF2B5EF4-FFF2-40B4-BE49-F238E27FC236}">
                <a16:creationId xmlns:a16="http://schemas.microsoft.com/office/drawing/2014/main" id="{1BB34622-0FC6-4F19-B5BF-ECD7351B66B7}"/>
              </a:ext>
            </a:extLst>
          </p:cNvPr>
          <p:cNvSpPr/>
          <p:nvPr/>
        </p:nvSpPr>
        <p:spPr>
          <a:xfrm>
            <a:off x="1205060" y="5380672"/>
            <a:ext cx="5652940" cy="1323439"/>
          </a:xfrm>
          <a:prstGeom prst="rect">
            <a:avLst/>
          </a:prstGeom>
          <a:ln w="28575">
            <a:solidFill>
              <a:srgbClr val="FF0000"/>
            </a:solidFill>
          </a:ln>
        </p:spPr>
        <p:txBody>
          <a:bodyPr wrap="square">
            <a:spAutoFit/>
          </a:bodyPr>
          <a:lstStyle/>
          <a:p>
            <a:r>
              <a:rPr lang="it-IT" sz="1600" b="1" dirty="0"/>
              <a:t>Se `e possibile monitorare senza troppi costi durante il periodo di prova, esiste una relazione tra salario nel periodi di prova e salario per i lavoratori assunti con contratto a tempo indeterminato che spinge a presentarsi al colloquio di lavoro solo i lavoratori </a:t>
            </a:r>
            <a:r>
              <a:rPr lang="it-IT" sz="1600" b="1" dirty="0" err="1"/>
              <a:t>pi`u</a:t>
            </a:r>
            <a:r>
              <a:rPr lang="it-IT" sz="1600" b="1" dirty="0"/>
              <a:t> bravi.</a:t>
            </a:r>
          </a:p>
        </p:txBody>
      </p:sp>
    </p:spTree>
    <p:extLst>
      <p:ext uri="{BB962C8B-B14F-4D97-AF65-F5344CB8AC3E}">
        <p14:creationId xmlns:p14="http://schemas.microsoft.com/office/powerpoint/2010/main" val="331002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FCB54D-1C1E-43EF-B971-B27D9E258BF1}"/>
              </a:ext>
            </a:extLst>
          </p:cNvPr>
          <p:cNvSpPr>
            <a:spLocks noGrp="1"/>
          </p:cNvSpPr>
          <p:nvPr>
            <p:ph type="title"/>
          </p:nvPr>
        </p:nvSpPr>
        <p:spPr/>
        <p:txBody>
          <a:bodyPr/>
          <a:lstStyle/>
          <a:p>
            <a:r>
              <a:rPr lang="it-IT" dirty="0"/>
              <a:t>Il contratto di prova, una generalizzazione</a:t>
            </a:r>
          </a:p>
        </p:txBody>
      </p:sp>
      <p:sp>
        <p:nvSpPr>
          <p:cNvPr id="3" name="Segnaposto contenuto 2">
            <a:extLst>
              <a:ext uri="{FF2B5EF4-FFF2-40B4-BE49-F238E27FC236}">
                <a16:creationId xmlns:a16="http://schemas.microsoft.com/office/drawing/2014/main" id="{91E78D28-8032-4F31-A2D4-123597F7F3B3}"/>
              </a:ext>
            </a:extLst>
          </p:cNvPr>
          <p:cNvSpPr>
            <a:spLocks noGrp="1"/>
          </p:cNvSpPr>
          <p:nvPr>
            <p:ph idx="1"/>
          </p:nvPr>
        </p:nvSpPr>
        <p:spPr/>
        <p:txBody>
          <a:bodyPr>
            <a:normAutofit fontScale="77500" lnSpcReduction="20000"/>
          </a:bodyPr>
          <a:lstStyle/>
          <a:p>
            <a:r>
              <a:rPr lang="it-IT" dirty="0"/>
              <a:t>Il problema dell’informazione asimmetrica si manifesta anche con il contratto di prova: </a:t>
            </a:r>
          </a:p>
          <a:p>
            <a:pPr lvl="1"/>
            <a:r>
              <a:rPr lang="it-IT" dirty="0"/>
              <a:t>mentre i lavoratori conoscono la propria abilità nel lavoro, l’impresa è in grado di capire il potenziale di ciascun lavoratore solo dopo che ha trascorso un certo lasso di tempo presso di lei</a:t>
            </a:r>
          </a:p>
          <a:p>
            <a:r>
              <a:rPr lang="it-IT" dirty="0"/>
              <a:t>Assumiamo che l’impresa sia in grado di stabilire la produttività del lavoratore solo alla fine di un primo periodo. </a:t>
            </a:r>
          </a:p>
          <a:p>
            <a:r>
              <a:rPr lang="it-IT" dirty="0"/>
              <a:t>L’idea che si vuole rappresentare in questo caso è quella di un contratto temporaneo con un basso salario iniziale, ma che contenga una clausola che promette, in caso di successiva conferma del lavoratore, un consistente aumento salariale.</a:t>
            </a:r>
          </a:p>
          <a:p>
            <a:r>
              <a:rPr lang="it-IT" dirty="0"/>
              <a:t>I migliori candidati saranno quindi attratti dall’eventualità di un aumento salariale, mentre i candidati peggiori, conoscendo a priori che alla fine del primo periodo non saranno confermati, preferiranno direttamente non partecipare alla selezione.</a:t>
            </a:r>
          </a:p>
          <a:p>
            <a:r>
              <a:rPr lang="it-IT" dirty="0"/>
              <a:t>In letteratura, questo tipo di schema contrattuale è anche conosciuto come “up or out rules”, nel senso che i giovani assunti hanno due possibilità: o avanzare nella gerarchia aziendale oppure lasciare l’impresa.</a:t>
            </a:r>
          </a:p>
        </p:txBody>
      </p:sp>
    </p:spTree>
    <p:extLst>
      <p:ext uri="{BB962C8B-B14F-4D97-AF65-F5344CB8AC3E}">
        <p14:creationId xmlns:p14="http://schemas.microsoft.com/office/powerpoint/2010/main" val="466693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24109BD-ABEC-44DC-85C3-C02D8E77C01E}"/>
              </a:ext>
            </a:extLst>
          </p:cNvPr>
          <p:cNvSpPr>
            <a:spLocks noGrp="1"/>
          </p:cNvSpPr>
          <p:nvPr>
            <p:ph type="title"/>
          </p:nvPr>
        </p:nvSpPr>
        <p:spPr/>
        <p:txBody>
          <a:bodyPr/>
          <a:lstStyle/>
          <a:p>
            <a:r>
              <a:rPr lang="it-IT" dirty="0"/>
              <a:t>Il contratto di prova</a:t>
            </a:r>
          </a:p>
        </p:txBody>
      </p:sp>
      <p:sp>
        <p:nvSpPr>
          <p:cNvPr id="4" name="Segnaposto contenuto 3">
            <a:extLst>
              <a:ext uri="{FF2B5EF4-FFF2-40B4-BE49-F238E27FC236}">
                <a16:creationId xmlns:a16="http://schemas.microsoft.com/office/drawing/2014/main" id="{9DD49971-9F78-4568-A7EB-ACF65BABFA33}"/>
              </a:ext>
            </a:extLst>
          </p:cNvPr>
          <p:cNvSpPr>
            <a:spLocks noGrp="1"/>
          </p:cNvSpPr>
          <p:nvPr>
            <p:ph idx="1"/>
          </p:nvPr>
        </p:nvSpPr>
        <p:spPr/>
        <p:txBody>
          <a:bodyPr>
            <a:normAutofit fontScale="85000" lnSpcReduction="20000"/>
          </a:bodyPr>
          <a:lstStyle/>
          <a:p>
            <a:r>
              <a:rPr lang="it-IT" dirty="0"/>
              <a:t>Assumiamo che il posto di lavoro (o la carriera del lavoratore) possa essere suddiviso in due periodi. </a:t>
            </a:r>
          </a:p>
          <a:p>
            <a:pPr lvl="1"/>
            <a:r>
              <a:rPr lang="it-IT" dirty="0"/>
              <a:t>Un primo periodo nel quale gli viene offerto un contratto temporaneo al salario w1, e un secondo periodo (dopo la promozione) nel quale gli viene offerto un salario w2. </a:t>
            </a:r>
          </a:p>
          <a:p>
            <a:pPr lvl="1"/>
            <a:r>
              <a:rPr lang="it-IT" dirty="0"/>
              <a:t>Nella realtà, il secondo periodo, ovvero il lasso di tempo dopo che il lavoratore è stato promosso, è naturalmente molto più lungo del periodo di prova (come nell’esempio).</a:t>
            </a:r>
          </a:p>
          <a:p>
            <a:r>
              <a:rPr lang="it-IT" dirty="0"/>
              <a:t>Ci sono due tipi di lavoratori: qualificati e non qualificati, dove la parola “qualificato” si riferisce all’abilità di ciascun lavoratore nel svolgere le proprie mansioni all’interno dell’impresa. </a:t>
            </a:r>
          </a:p>
          <a:p>
            <a:pPr lvl="1"/>
            <a:r>
              <a:rPr lang="it-IT" dirty="0"/>
              <a:t>I lavoratori qualificati e non qualificati hanno diverse opzioni esterne, che indichiamo rispettivamente con </a:t>
            </a:r>
            <a:r>
              <a:rPr lang="it-IT" dirty="0" err="1"/>
              <a:t>w</a:t>
            </a:r>
            <a:r>
              <a:rPr lang="it-IT" sz="1600" dirty="0" err="1"/>
              <a:t>s</a:t>
            </a:r>
            <a:r>
              <a:rPr lang="it-IT" sz="1600" dirty="0"/>
              <a:t> </a:t>
            </a:r>
            <a:r>
              <a:rPr lang="it-IT" dirty="0"/>
              <a:t>e </a:t>
            </a:r>
            <a:r>
              <a:rPr lang="it-IT" dirty="0" err="1"/>
              <a:t>w</a:t>
            </a:r>
            <a:r>
              <a:rPr lang="it-IT" sz="1600" dirty="0" err="1"/>
              <a:t>u</a:t>
            </a:r>
            <a:r>
              <a:rPr lang="it-IT" dirty="0"/>
              <a:t>. Infine,</a:t>
            </a:r>
          </a:p>
          <a:p>
            <a:pPr lvl="1"/>
            <a:r>
              <a:rPr lang="it-IT" dirty="0"/>
              <a:t>assumiamo che alla fine del primo periodo, l’impresa non sia completamente in grado di riconoscere i lavoratori qualificati. In particolare, ipotizziamo che esista una probabilità pari a p che un lavoratore non qualificato superi il periodo di prova e sia erroneamente mantenuto presso l’azienda. Se invece p=0 si ha perfetto monitoraggio</a:t>
            </a:r>
          </a:p>
          <a:p>
            <a:pPr lvl="1"/>
            <a:r>
              <a:rPr lang="it-IT" dirty="0"/>
              <a:t>I salari futuri non sono scontati.</a:t>
            </a:r>
          </a:p>
        </p:txBody>
      </p:sp>
    </p:spTree>
    <p:extLst>
      <p:ext uri="{BB962C8B-B14F-4D97-AF65-F5344CB8AC3E}">
        <p14:creationId xmlns:p14="http://schemas.microsoft.com/office/powerpoint/2010/main" val="643282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D9C3B6-3BE5-4D84-A361-CBB6DAB9754B}"/>
              </a:ext>
            </a:extLst>
          </p:cNvPr>
          <p:cNvSpPr>
            <a:spLocks noGrp="1"/>
          </p:cNvSpPr>
          <p:nvPr>
            <p:ph type="title"/>
          </p:nvPr>
        </p:nvSpPr>
        <p:spPr/>
        <p:txBody>
          <a:bodyPr/>
          <a:lstStyle/>
          <a:p>
            <a:r>
              <a:rPr lang="it-IT" dirty="0"/>
              <a:t>Il caso di perfetto monitoraggio</a:t>
            </a:r>
          </a:p>
        </p:txBody>
      </p:sp>
      <p:sp>
        <p:nvSpPr>
          <p:cNvPr id="3" name="Segnaposto contenuto 2">
            <a:extLst>
              <a:ext uri="{FF2B5EF4-FFF2-40B4-BE49-F238E27FC236}">
                <a16:creationId xmlns:a16="http://schemas.microsoft.com/office/drawing/2014/main" id="{4B3932CF-8F2C-42BF-B330-736A7DDC175B}"/>
              </a:ext>
            </a:extLst>
          </p:cNvPr>
          <p:cNvSpPr>
            <a:spLocks noGrp="1"/>
          </p:cNvSpPr>
          <p:nvPr>
            <p:ph idx="1"/>
          </p:nvPr>
        </p:nvSpPr>
        <p:spPr/>
        <p:txBody>
          <a:bodyPr>
            <a:normAutofit fontScale="85000" lnSpcReduction="20000"/>
          </a:bodyPr>
          <a:lstStyle/>
          <a:p>
            <a:r>
              <a:rPr lang="it-IT" dirty="0"/>
              <a:t>Ritorniamo all’esempio della scorsa lezione:</a:t>
            </a:r>
          </a:p>
          <a:p>
            <a:r>
              <a:rPr lang="it-IT" dirty="0"/>
              <a:t>Pio si presenterà se </a:t>
            </a:r>
            <a:r>
              <a:rPr lang="pl-PL" i="1" dirty="0"/>
              <a:t>w </a:t>
            </a:r>
            <a:r>
              <a:rPr lang="pl-PL" dirty="0"/>
              <a:t>+ </a:t>
            </a:r>
            <a:r>
              <a:rPr lang="it-IT" dirty="0"/>
              <a:t>(</a:t>
            </a:r>
            <a:r>
              <a:rPr lang="pl-PL" i="1" dirty="0"/>
              <a:t>T </a:t>
            </a:r>
            <a:r>
              <a:rPr lang="it-IT" i="1" dirty="0"/>
              <a:t>*</a:t>
            </a:r>
            <a:r>
              <a:rPr lang="pl-PL" i="1" dirty="0"/>
              <a:t>W</a:t>
            </a:r>
            <a:r>
              <a:rPr lang="it-IT" i="1" dirty="0"/>
              <a:t>)</a:t>
            </a:r>
            <a:r>
              <a:rPr lang="pl-PL" i="1" dirty="0"/>
              <a:t> &gt; </a:t>
            </a:r>
            <a:r>
              <a:rPr lang="pl-PL" dirty="0"/>
              <a:t>(</a:t>
            </a:r>
            <a:r>
              <a:rPr lang="pl-PL" i="1" dirty="0"/>
              <a:t>T </a:t>
            </a:r>
            <a:r>
              <a:rPr lang="pl-PL" dirty="0"/>
              <a:t>+ 1)</a:t>
            </a:r>
            <a:r>
              <a:rPr lang="pl-PL" i="1" dirty="0"/>
              <a:t>R</a:t>
            </a:r>
            <a:endParaRPr lang="it-IT" i="1" dirty="0"/>
          </a:p>
          <a:p>
            <a:r>
              <a:rPr lang="it-IT" dirty="0"/>
              <a:t>Mentre Ugo non si presenta al contratto se: </a:t>
            </a:r>
          </a:p>
          <a:p>
            <a:r>
              <a:rPr lang="it-IT" i="1" dirty="0"/>
              <a:t>w </a:t>
            </a:r>
            <a:r>
              <a:rPr lang="it-IT" dirty="0"/>
              <a:t>+ (</a:t>
            </a:r>
            <a:r>
              <a:rPr lang="it-IT" i="1" dirty="0"/>
              <a:t>T *p *W)</a:t>
            </a:r>
            <a:r>
              <a:rPr lang="it-IT" dirty="0"/>
              <a:t>+ </a:t>
            </a:r>
            <a:r>
              <a:rPr lang="it-IT" i="1" dirty="0"/>
              <a:t>T * </a:t>
            </a:r>
            <a:r>
              <a:rPr lang="it-IT" dirty="0"/>
              <a:t>(1 </a:t>
            </a:r>
            <a:r>
              <a:rPr lang="it-IT" i="1" dirty="0"/>
              <a:t>- p</a:t>
            </a:r>
            <a:r>
              <a:rPr lang="it-IT" dirty="0"/>
              <a:t>) </a:t>
            </a:r>
            <a:r>
              <a:rPr lang="it-IT" i="1" dirty="0"/>
              <a:t>* R &lt; </a:t>
            </a:r>
            <a:r>
              <a:rPr lang="it-IT" dirty="0"/>
              <a:t>(</a:t>
            </a:r>
            <a:r>
              <a:rPr lang="it-IT" i="1" dirty="0"/>
              <a:t>T </a:t>
            </a:r>
            <a:r>
              <a:rPr lang="it-IT" dirty="0"/>
              <a:t>+ 1)</a:t>
            </a:r>
            <a:r>
              <a:rPr lang="it-IT" i="1" dirty="0"/>
              <a:t>R</a:t>
            </a:r>
          </a:p>
          <a:p>
            <a:r>
              <a:rPr lang="it-IT" i="1" dirty="0"/>
              <a:t>Ricordiamo che w indica il salario annuo del periodo di prova, W il salario che si percepirà nel secondo periodo con contratto a tempo indeterminato, p è la probabilità di essere confermato con monitoraggio perfetto (p=0), R è il sussidio di disoccupazione, ma potremmo anche immaginare che sia il salario percepibile in altre imprese esterne dato il livello di qualifica (</a:t>
            </a:r>
            <a:r>
              <a:rPr lang="it-IT" dirty="0" err="1"/>
              <a:t>w</a:t>
            </a:r>
            <a:r>
              <a:rPr lang="it-IT" sz="1600" dirty="0" err="1"/>
              <a:t>s</a:t>
            </a:r>
            <a:r>
              <a:rPr lang="it-IT" sz="1600" dirty="0"/>
              <a:t> </a:t>
            </a:r>
            <a:r>
              <a:rPr lang="it-IT" dirty="0"/>
              <a:t>e </a:t>
            </a:r>
            <a:r>
              <a:rPr lang="it-IT" dirty="0" err="1"/>
              <a:t>w</a:t>
            </a:r>
            <a:r>
              <a:rPr lang="it-IT" sz="1600" dirty="0" err="1"/>
              <a:t>u</a:t>
            </a:r>
            <a:r>
              <a:rPr lang="it-IT" i="1" dirty="0"/>
              <a:t>)</a:t>
            </a:r>
          </a:p>
          <a:p>
            <a:r>
              <a:rPr lang="it-IT" dirty="0"/>
              <a:t>A sinistra dell'uguale troviamo i benefici derivanti dal proporsi per il posto di lavoro, a destra i costi (in termini di salario di riserva perso).</a:t>
            </a:r>
          </a:p>
          <a:p>
            <a:r>
              <a:rPr lang="it-IT" dirty="0"/>
              <a:t>Per far si che le due precedenti disequazioni siano rispettate, occorre che:</a:t>
            </a:r>
          </a:p>
        </p:txBody>
      </p:sp>
    </p:spTree>
    <p:extLst>
      <p:ext uri="{BB962C8B-B14F-4D97-AF65-F5344CB8AC3E}">
        <p14:creationId xmlns:p14="http://schemas.microsoft.com/office/powerpoint/2010/main" val="3993331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582D49F8-868B-4121-92C8-9E49BDD41BFF}"/>
              </a:ext>
            </a:extLst>
          </p:cNvPr>
          <p:cNvSpPr>
            <a:spLocks noGrp="1"/>
          </p:cNvSpPr>
          <p:nvPr>
            <p:ph type="title"/>
          </p:nvPr>
        </p:nvSpPr>
        <p:spPr/>
        <p:txBody>
          <a:bodyPr/>
          <a:lstStyle/>
          <a:p>
            <a:r>
              <a:rPr lang="it-IT" dirty="0"/>
              <a:t>L’effetto della scelta corretta del contratto di prova</a:t>
            </a:r>
          </a:p>
        </p:txBody>
      </p:sp>
      <mc:AlternateContent xmlns:mc="http://schemas.openxmlformats.org/markup-compatibility/2006">
        <mc:Choice xmlns:a14="http://schemas.microsoft.com/office/drawing/2010/main" Requires="a14">
          <p:sp>
            <p:nvSpPr>
              <p:cNvPr id="4" name="Segnaposto contenuto 3">
                <a:extLst>
                  <a:ext uri="{FF2B5EF4-FFF2-40B4-BE49-F238E27FC236}">
                    <a16:creationId xmlns:a16="http://schemas.microsoft.com/office/drawing/2014/main" id="{1AFC7161-3063-4BC7-A3E8-0430C61C3939}"/>
                  </a:ext>
                </a:extLst>
              </p:cNvPr>
              <p:cNvSpPr>
                <a:spLocks noGrp="1"/>
              </p:cNvSpPr>
              <p:nvPr>
                <p:ph idx="1"/>
              </p:nvPr>
            </p:nvSpPr>
            <p:spPr/>
            <p:txBody>
              <a:bodyPr>
                <a:normAutofit fontScale="62500" lnSpcReduction="20000"/>
              </a:bodyPr>
              <a:lstStyle/>
              <a:p>
                <a14:m>
                  <m:oMath xmlns:m="http://schemas.openxmlformats.org/officeDocument/2006/math">
                    <m:r>
                      <a:rPr lang="it-IT" b="0" i="1" smtClean="0">
                        <a:latin typeface="Cambria Math" panose="02040503050406030204" pitchFamily="18" charset="0"/>
                      </a:rPr>
                      <m:t>𝑊</m:t>
                    </m:r>
                    <m:r>
                      <a:rPr lang="it-IT" b="0" i="1" smtClean="0">
                        <a:latin typeface="Cambria Math" panose="02040503050406030204" pitchFamily="18" charset="0"/>
                        <a:ea typeface="Cambria Math" panose="02040503050406030204" pitchFamily="18" charset="0"/>
                      </a:rPr>
                      <m:t>&gt;</m:t>
                    </m:r>
                    <m:f>
                      <m:fPr>
                        <m:ctrlPr>
                          <a:rPr lang="it-IT" b="0" i="1" smtClean="0">
                            <a:latin typeface="Cambria Math" panose="02040503050406030204" pitchFamily="18" charset="0"/>
                            <a:ea typeface="Cambria Math" panose="02040503050406030204" pitchFamily="18" charset="0"/>
                          </a:rPr>
                        </m:ctrlPr>
                      </m:fPr>
                      <m:num>
                        <m:r>
                          <a:rPr lang="it-IT" b="0" i="1" smtClean="0">
                            <a:latin typeface="Cambria Math" panose="02040503050406030204" pitchFamily="18" charset="0"/>
                            <a:ea typeface="Cambria Math" panose="02040503050406030204" pitchFamily="18" charset="0"/>
                          </a:rPr>
                          <m:t>𝑅</m:t>
                        </m:r>
                        <m:r>
                          <a:rPr lang="it-IT" b="0" i="1" smtClean="0">
                            <a:latin typeface="Cambria Math" panose="02040503050406030204" pitchFamily="18" charset="0"/>
                            <a:ea typeface="Cambria Math" panose="02040503050406030204" pitchFamily="18" charset="0"/>
                          </a:rPr>
                          <m:t>−</m:t>
                        </m:r>
                        <m:r>
                          <a:rPr lang="it-IT" b="0" i="1" smtClean="0">
                            <a:latin typeface="Cambria Math" panose="02040503050406030204" pitchFamily="18" charset="0"/>
                            <a:ea typeface="Cambria Math" panose="02040503050406030204" pitchFamily="18" charset="0"/>
                          </a:rPr>
                          <m:t>𝑤</m:t>
                        </m:r>
                      </m:num>
                      <m:den>
                        <m:r>
                          <a:rPr lang="it-IT" b="0" i="1" smtClean="0">
                            <a:latin typeface="Cambria Math" panose="02040503050406030204" pitchFamily="18" charset="0"/>
                            <a:ea typeface="Cambria Math" panose="02040503050406030204" pitchFamily="18" charset="0"/>
                          </a:rPr>
                          <m:t>𝑇</m:t>
                        </m:r>
                      </m:den>
                    </m:f>
                    <m:r>
                      <a:rPr lang="it-IT" b="0" i="1" smtClean="0">
                        <a:latin typeface="Cambria Math" panose="02040503050406030204" pitchFamily="18" charset="0"/>
                        <a:ea typeface="Cambria Math" panose="02040503050406030204" pitchFamily="18" charset="0"/>
                      </a:rPr>
                      <m:t>+</m:t>
                    </m:r>
                    <m:r>
                      <a:rPr lang="it-IT" b="0" i="1" smtClean="0">
                        <a:latin typeface="Cambria Math" panose="02040503050406030204" pitchFamily="18" charset="0"/>
                        <a:ea typeface="Cambria Math" panose="02040503050406030204" pitchFamily="18" charset="0"/>
                      </a:rPr>
                      <m:t>𝑅</m:t>
                    </m:r>
                  </m:oMath>
                </a14:m>
                <a:r>
                  <a:rPr lang="it-IT" dirty="0"/>
                  <a:t> e che </a:t>
                </a:r>
              </a:p>
              <a:p>
                <a14:m>
                  <m:oMath xmlns:m="http://schemas.openxmlformats.org/officeDocument/2006/math">
                    <m:r>
                      <a:rPr lang="it-IT" b="0" i="1" smtClean="0">
                        <a:latin typeface="Cambria Math" panose="02040503050406030204" pitchFamily="18" charset="0"/>
                      </a:rPr>
                      <m:t>𝑊</m:t>
                    </m:r>
                    <m:r>
                      <a:rPr lang="it-IT" b="0" i="1" smtClean="0">
                        <a:latin typeface="Cambria Math" panose="02040503050406030204" pitchFamily="18" charset="0"/>
                      </a:rPr>
                      <m:t>&lt;</m:t>
                    </m:r>
                    <m:f>
                      <m:fPr>
                        <m:ctrlPr>
                          <a:rPr lang="it-IT" b="0" i="1" smtClean="0">
                            <a:latin typeface="Cambria Math" panose="02040503050406030204" pitchFamily="18" charset="0"/>
                          </a:rPr>
                        </m:ctrlPr>
                      </m:fPr>
                      <m:num>
                        <m:r>
                          <a:rPr lang="it-IT" b="0" i="1" smtClean="0">
                            <a:latin typeface="Cambria Math" panose="02040503050406030204" pitchFamily="18" charset="0"/>
                          </a:rPr>
                          <m:t>𝑅</m:t>
                        </m:r>
                        <m:r>
                          <a:rPr lang="it-IT" b="0" i="1" smtClean="0">
                            <a:latin typeface="Cambria Math" panose="02040503050406030204" pitchFamily="18" charset="0"/>
                          </a:rPr>
                          <m:t>−</m:t>
                        </m:r>
                        <m:r>
                          <a:rPr lang="it-IT" b="0" i="1" smtClean="0">
                            <a:latin typeface="Cambria Math" panose="02040503050406030204" pitchFamily="18" charset="0"/>
                          </a:rPr>
                          <m:t>𝑤</m:t>
                        </m:r>
                      </m:num>
                      <m:den>
                        <m:r>
                          <a:rPr lang="it-IT" b="0" i="1" smtClean="0">
                            <a:latin typeface="Cambria Math" panose="02040503050406030204" pitchFamily="18" charset="0"/>
                          </a:rPr>
                          <m:t>𝑝</m:t>
                        </m:r>
                        <m:r>
                          <a:rPr lang="it-IT" b="0" i="1" smtClean="0">
                            <a:latin typeface="Cambria Math" panose="02040503050406030204" pitchFamily="18" charset="0"/>
                            <a:ea typeface="Cambria Math" panose="02040503050406030204" pitchFamily="18" charset="0"/>
                          </a:rPr>
                          <m:t>∙</m:t>
                        </m:r>
                        <m:r>
                          <a:rPr lang="it-IT" b="0" i="1" smtClean="0">
                            <a:latin typeface="Cambria Math" panose="02040503050406030204" pitchFamily="18" charset="0"/>
                            <a:ea typeface="Cambria Math" panose="02040503050406030204" pitchFamily="18" charset="0"/>
                          </a:rPr>
                          <m:t>𝑇</m:t>
                        </m:r>
                      </m:den>
                    </m:f>
                    <m:r>
                      <a:rPr lang="it-IT" b="0" i="1" smtClean="0">
                        <a:latin typeface="Cambria Math" panose="02040503050406030204" pitchFamily="18" charset="0"/>
                      </a:rPr>
                      <m:t>+</m:t>
                    </m:r>
                    <m:r>
                      <a:rPr lang="it-IT" b="0" i="1" smtClean="0">
                        <a:latin typeface="Cambria Math" panose="02040503050406030204" pitchFamily="18" charset="0"/>
                      </a:rPr>
                      <m:t>𝑅</m:t>
                    </m:r>
                  </m:oMath>
                </a14:m>
                <a:endParaRPr lang="it-IT" dirty="0"/>
              </a:p>
              <a:p>
                <a:r>
                  <a:rPr lang="it-IT" dirty="0"/>
                  <a:t>Il risultato sarà che con p=0, cioè monitoraggio perfetto,  R&gt;w</a:t>
                </a:r>
              </a:p>
              <a:p>
                <a:r>
                  <a:rPr lang="it-IT" dirty="0"/>
                  <a:t>cosicché l’impresa, alla fine del primo periodo, è in possesso di tutte le informazioni utili riguardanti il lavoratore.</a:t>
                </a:r>
              </a:p>
              <a:p>
                <a:r>
                  <a:rPr lang="it-IT" dirty="0"/>
                  <a:t>L’intuizione legata a questa soluzione è semplice. </a:t>
                </a:r>
              </a:p>
              <a:p>
                <a:r>
                  <a:rPr lang="it-IT" dirty="0"/>
                  <a:t>Il salario del primo periodo dovrebbe essere basso quanto l’opzione esterna del lavoratore non qualificato, in modo tale che la posizione lavorativa proposta non risulti desiderabile per il lavoratore non qualificato (poiché sarebbe sicuramente licenziato alla fine del primo periodo). </a:t>
                </a:r>
              </a:p>
              <a:p>
                <a:r>
                  <a:rPr lang="it-IT" dirty="0"/>
                  <a:t>Al contrario, il salario successivo alla promozione dovrebbe essere maggiore dell’opzione esterna del lavoratore qualificato (qui sussidio di disoccupazione). Infatti, nel secondo periodo il lavoratore qualificato dovrebbe percepire il proprio salario esterno incrementato di un certo premio che indennizzi il lavoratore del reddito perso nel corso del primo periodo. </a:t>
                </a:r>
              </a:p>
              <a:p>
                <a:r>
                  <a:rPr lang="it-IT" dirty="0"/>
                  <a:t>Questa regola ci suggerisce che i maggiori redditi di cui beneficiano i lavoratori qualificati durante il secondo periodo costituiscono una compensazione per i redditi cui hanno dovuto rinunciare durante il primo periodo.</a:t>
                </a:r>
              </a:p>
            </p:txBody>
          </p:sp>
        </mc:Choice>
        <mc:Fallback>
          <p:sp>
            <p:nvSpPr>
              <p:cNvPr id="4" name="Segnaposto contenuto 3">
                <a:extLst>
                  <a:ext uri="{FF2B5EF4-FFF2-40B4-BE49-F238E27FC236}">
                    <a16:creationId xmlns:a16="http://schemas.microsoft.com/office/drawing/2014/main" id="{1AFC7161-3063-4BC7-A3E8-0430C61C3939}"/>
                  </a:ext>
                </a:extLst>
              </p:cNvPr>
              <p:cNvSpPr>
                <a:spLocks noGrp="1" noRot="1" noChangeAspect="1" noMove="1" noResize="1" noEditPoints="1" noAdjustHandles="1" noChangeArrowheads="1" noChangeShapeType="1" noTextEdit="1"/>
              </p:cNvSpPr>
              <p:nvPr>
                <p:ph idx="1"/>
              </p:nvPr>
            </p:nvSpPr>
            <p:spPr>
              <a:blipFill>
                <a:blip r:embed="rId2"/>
                <a:stretch>
                  <a:fillRect l="-406" t="-1401" r="-928" b="-1681"/>
                </a:stretch>
              </a:blipFill>
            </p:spPr>
            <p:txBody>
              <a:bodyPr/>
              <a:lstStyle/>
              <a:p>
                <a:r>
                  <a:rPr lang="it-IT">
                    <a:noFill/>
                  </a:rPr>
                  <a:t> </a:t>
                </a:r>
              </a:p>
            </p:txBody>
          </p:sp>
        </mc:Fallback>
      </mc:AlternateContent>
      <p:sp>
        <p:nvSpPr>
          <p:cNvPr id="5" name="Parentesi graffa chiusa 4">
            <a:extLst>
              <a:ext uri="{FF2B5EF4-FFF2-40B4-BE49-F238E27FC236}">
                <a16:creationId xmlns:a16="http://schemas.microsoft.com/office/drawing/2014/main" id="{46969C38-99F7-4053-8F12-4159E68E6CD8}"/>
              </a:ext>
            </a:extLst>
          </p:cNvPr>
          <p:cNvSpPr/>
          <p:nvPr/>
        </p:nvSpPr>
        <p:spPr>
          <a:xfrm>
            <a:off x="3205899" y="1918355"/>
            <a:ext cx="249025" cy="781819"/>
          </a:xfrm>
          <a:prstGeom prst="rightBrace">
            <a:avLst>
              <a:gd name="adj1" fmla="val 8333"/>
              <a:gd name="adj2" fmla="val 49197"/>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mc:AlternateContent xmlns:mc="http://schemas.openxmlformats.org/markup-compatibility/2006">
        <mc:Choice xmlns:a14="http://schemas.microsoft.com/office/drawing/2010/main" Requires="a14">
          <p:sp>
            <p:nvSpPr>
              <p:cNvPr id="6" name="CasellaDiTesto 5">
                <a:extLst>
                  <a:ext uri="{FF2B5EF4-FFF2-40B4-BE49-F238E27FC236}">
                    <a16:creationId xmlns:a16="http://schemas.microsoft.com/office/drawing/2014/main" id="{C8801832-E7C2-49B8-81D1-96D3DD0215E2}"/>
                  </a:ext>
                </a:extLst>
              </p:cNvPr>
              <p:cNvSpPr txBox="1"/>
              <p:nvPr/>
            </p:nvSpPr>
            <p:spPr>
              <a:xfrm>
                <a:off x="4199642" y="2033228"/>
                <a:ext cx="4232634" cy="516103"/>
              </a:xfrm>
              <a:prstGeom prst="rect">
                <a:avLst/>
              </a:prstGeom>
              <a:noFill/>
            </p:spPr>
            <p:txBody>
              <a:bodyPr wrap="square" rtlCol="0">
                <a:spAutoFit/>
              </a:bodyPr>
              <a:lstStyle/>
              <a:p>
                <a:r>
                  <a:rPr lang="it-IT" dirty="0"/>
                  <a:t>Deve essere che: </a:t>
                </a:r>
                <a14:m>
                  <m:oMath xmlns:m="http://schemas.openxmlformats.org/officeDocument/2006/math">
                    <m:f>
                      <m:fPr>
                        <m:ctrlPr>
                          <a:rPr lang="it-IT" i="1" smtClean="0">
                            <a:latin typeface="Cambria Math" panose="02040503050406030204" pitchFamily="18" charset="0"/>
                          </a:rPr>
                        </m:ctrlPr>
                      </m:fPr>
                      <m:num>
                        <m:r>
                          <a:rPr lang="it-IT" b="0" i="1" smtClean="0">
                            <a:latin typeface="Cambria Math" panose="02040503050406030204" pitchFamily="18" charset="0"/>
                          </a:rPr>
                          <m:t>𝑅</m:t>
                        </m:r>
                        <m:r>
                          <a:rPr lang="it-IT" b="0" i="1" smtClean="0">
                            <a:latin typeface="Cambria Math" panose="02040503050406030204" pitchFamily="18" charset="0"/>
                          </a:rPr>
                          <m:t>−</m:t>
                        </m:r>
                        <m:r>
                          <a:rPr lang="it-IT" b="0" i="1" smtClean="0">
                            <a:latin typeface="Cambria Math" panose="02040503050406030204" pitchFamily="18" charset="0"/>
                          </a:rPr>
                          <m:t>𝑤</m:t>
                        </m:r>
                      </m:num>
                      <m:den>
                        <m:r>
                          <a:rPr lang="it-IT" b="0" i="1" smtClean="0">
                            <a:latin typeface="Cambria Math" panose="02040503050406030204" pitchFamily="18" charset="0"/>
                          </a:rPr>
                          <m:t>𝑇</m:t>
                        </m:r>
                      </m:den>
                    </m:f>
                    <m:r>
                      <a:rPr lang="it-IT" b="0" i="1" smtClean="0">
                        <a:latin typeface="Cambria Math" panose="02040503050406030204" pitchFamily="18" charset="0"/>
                      </a:rPr>
                      <m:t>+</m:t>
                    </m:r>
                    <m:r>
                      <a:rPr lang="it-IT" b="0" i="1" smtClean="0">
                        <a:latin typeface="Cambria Math" panose="02040503050406030204" pitchFamily="18" charset="0"/>
                      </a:rPr>
                      <m:t>𝑅</m:t>
                    </m:r>
                    <m:r>
                      <a:rPr lang="it-IT" b="0" i="1" smtClean="0">
                        <a:latin typeface="Cambria Math" panose="02040503050406030204" pitchFamily="18" charset="0"/>
                        <a:ea typeface="Cambria Math" panose="02040503050406030204" pitchFamily="18" charset="0"/>
                      </a:rPr>
                      <m:t>&lt;</m:t>
                    </m:r>
                    <m:f>
                      <m:fPr>
                        <m:ctrlPr>
                          <a:rPr lang="it-IT" b="0" i="1" smtClean="0">
                            <a:latin typeface="Cambria Math" panose="02040503050406030204" pitchFamily="18" charset="0"/>
                            <a:ea typeface="Cambria Math" panose="02040503050406030204" pitchFamily="18" charset="0"/>
                          </a:rPr>
                        </m:ctrlPr>
                      </m:fPr>
                      <m:num>
                        <m:r>
                          <a:rPr lang="it-IT" b="0" i="1" smtClean="0">
                            <a:latin typeface="Cambria Math" panose="02040503050406030204" pitchFamily="18" charset="0"/>
                            <a:ea typeface="Cambria Math" panose="02040503050406030204" pitchFamily="18" charset="0"/>
                          </a:rPr>
                          <m:t>𝑅</m:t>
                        </m:r>
                        <m:r>
                          <a:rPr lang="it-IT" b="0" i="1" smtClean="0">
                            <a:latin typeface="Cambria Math" panose="02040503050406030204" pitchFamily="18" charset="0"/>
                            <a:ea typeface="Cambria Math" panose="02040503050406030204" pitchFamily="18" charset="0"/>
                          </a:rPr>
                          <m:t>−</m:t>
                        </m:r>
                        <m:r>
                          <a:rPr lang="it-IT" b="0" i="1" smtClean="0">
                            <a:latin typeface="Cambria Math" panose="02040503050406030204" pitchFamily="18" charset="0"/>
                            <a:ea typeface="Cambria Math" panose="02040503050406030204" pitchFamily="18" charset="0"/>
                          </a:rPr>
                          <m:t>𝑤</m:t>
                        </m:r>
                      </m:num>
                      <m:den>
                        <m:r>
                          <a:rPr lang="it-IT" b="0" i="1" smtClean="0">
                            <a:latin typeface="Cambria Math" panose="02040503050406030204" pitchFamily="18" charset="0"/>
                            <a:ea typeface="Cambria Math" panose="02040503050406030204" pitchFamily="18" charset="0"/>
                          </a:rPr>
                          <m:t>𝑇</m:t>
                        </m:r>
                        <m:r>
                          <a:rPr lang="it-IT" b="0" i="1" smtClean="0">
                            <a:latin typeface="Cambria Math" panose="02040503050406030204" pitchFamily="18" charset="0"/>
                            <a:ea typeface="Cambria Math" panose="02040503050406030204" pitchFamily="18" charset="0"/>
                          </a:rPr>
                          <m:t>∙</m:t>
                        </m:r>
                        <m:r>
                          <a:rPr lang="it-IT" b="0" i="1" smtClean="0">
                            <a:latin typeface="Cambria Math" panose="02040503050406030204" pitchFamily="18" charset="0"/>
                            <a:ea typeface="Cambria Math" panose="02040503050406030204" pitchFamily="18" charset="0"/>
                          </a:rPr>
                          <m:t>𝑝</m:t>
                        </m:r>
                      </m:den>
                    </m:f>
                    <m:r>
                      <a:rPr lang="it-IT" b="0" i="1" smtClean="0">
                        <a:latin typeface="Cambria Math" panose="02040503050406030204" pitchFamily="18" charset="0"/>
                        <a:ea typeface="Cambria Math" panose="02040503050406030204" pitchFamily="18" charset="0"/>
                      </a:rPr>
                      <m:t>+</m:t>
                    </m:r>
                    <m:r>
                      <a:rPr lang="it-IT" b="0" i="1" smtClean="0">
                        <a:latin typeface="Cambria Math" panose="02040503050406030204" pitchFamily="18" charset="0"/>
                        <a:ea typeface="Cambria Math" panose="02040503050406030204" pitchFamily="18" charset="0"/>
                      </a:rPr>
                      <m:t>𝑅</m:t>
                    </m:r>
                  </m:oMath>
                </a14:m>
                <a:endParaRPr lang="it-IT" dirty="0"/>
              </a:p>
            </p:txBody>
          </p:sp>
        </mc:Choice>
        <mc:Fallback>
          <p:sp>
            <p:nvSpPr>
              <p:cNvPr id="6" name="CasellaDiTesto 5">
                <a:extLst>
                  <a:ext uri="{FF2B5EF4-FFF2-40B4-BE49-F238E27FC236}">
                    <a16:creationId xmlns:a16="http://schemas.microsoft.com/office/drawing/2014/main" id="{C8801832-E7C2-49B8-81D1-96D3DD0215E2}"/>
                  </a:ext>
                </a:extLst>
              </p:cNvPr>
              <p:cNvSpPr txBox="1">
                <a:spLocks noRot="1" noChangeAspect="1" noMove="1" noResize="1" noEditPoints="1" noAdjustHandles="1" noChangeArrowheads="1" noChangeShapeType="1" noTextEdit="1"/>
              </p:cNvSpPr>
              <p:nvPr/>
            </p:nvSpPr>
            <p:spPr>
              <a:xfrm>
                <a:off x="4199642" y="2033228"/>
                <a:ext cx="4232634" cy="516103"/>
              </a:xfrm>
              <a:prstGeom prst="rect">
                <a:avLst/>
              </a:prstGeom>
              <a:blipFill>
                <a:blip r:embed="rId3"/>
                <a:stretch>
                  <a:fillRect l="-1297" b="-2381"/>
                </a:stretch>
              </a:blipFill>
            </p:spPr>
            <p:txBody>
              <a:bodyPr/>
              <a:lstStyle/>
              <a:p>
                <a:r>
                  <a:rPr lang="it-IT">
                    <a:noFill/>
                  </a:rPr>
                  <a:t> </a:t>
                </a:r>
              </a:p>
            </p:txBody>
          </p:sp>
        </mc:Fallback>
      </mc:AlternateContent>
    </p:spTree>
    <p:extLst>
      <p:ext uri="{BB962C8B-B14F-4D97-AF65-F5344CB8AC3E}">
        <p14:creationId xmlns:p14="http://schemas.microsoft.com/office/powerpoint/2010/main" val="71304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B0A9B403-2DEA-4CB6-88C3-807848B7326F}"/>
              </a:ext>
            </a:extLst>
          </p:cNvPr>
          <p:cNvSpPr>
            <a:spLocks noGrp="1"/>
          </p:cNvSpPr>
          <p:nvPr>
            <p:ph type="title"/>
          </p:nvPr>
        </p:nvSpPr>
        <p:spPr/>
        <p:txBody>
          <a:bodyPr/>
          <a:lstStyle/>
          <a:p>
            <a:r>
              <a:rPr lang="it-IT" dirty="0"/>
              <a:t>Problemi legati al periodo di prova</a:t>
            </a:r>
          </a:p>
        </p:txBody>
      </p:sp>
      <p:sp>
        <p:nvSpPr>
          <p:cNvPr id="4" name="Segnaposto contenuto 3">
            <a:extLst>
              <a:ext uri="{FF2B5EF4-FFF2-40B4-BE49-F238E27FC236}">
                <a16:creationId xmlns:a16="http://schemas.microsoft.com/office/drawing/2014/main" id="{1E52D4E7-4F23-418A-92C5-C60799B66F8E}"/>
              </a:ext>
            </a:extLst>
          </p:cNvPr>
          <p:cNvSpPr>
            <a:spLocks noGrp="1"/>
          </p:cNvSpPr>
          <p:nvPr>
            <p:ph idx="1"/>
          </p:nvPr>
        </p:nvSpPr>
        <p:spPr/>
        <p:txBody>
          <a:bodyPr>
            <a:normAutofit fontScale="92500" lnSpcReduction="10000"/>
          </a:bodyPr>
          <a:lstStyle/>
          <a:p>
            <a:r>
              <a:rPr lang="it-IT" dirty="0"/>
              <a:t>Esistono comunque molti problemi legati all'utilizzo del periodo di prova per selezionare i lavoratori. E' possibile che norme di legge (salario minimo) o contratti collettivi non permettano di pagare salari troppo bassi nei periodi si prova (ma «fortunatamente» esistono gli stage).</a:t>
            </a:r>
          </a:p>
          <a:p>
            <a:r>
              <a:rPr lang="it-IT" dirty="0"/>
              <a:t>Anche se è consentito pagare meno del sussidio, potrebbe accadere che i costi di formazione restino alti. Cioè, se si vogliono selezionare 20 lavoratori su 50, comunque un minimo di formazione deve essere fatta a tutti i 50 lavoratori; magari l'impresa può risparmiare sui costi di ricerca ma spende di più sui costi di formazione.</a:t>
            </a:r>
          </a:p>
          <a:p>
            <a:r>
              <a:rPr lang="it-IT" dirty="0"/>
              <a:t>Inoltre i lavoratori sanno che alcuni di loro saranno promossi e altri no.</a:t>
            </a:r>
          </a:p>
          <a:p>
            <a:r>
              <a:rPr lang="it-IT" dirty="0"/>
              <a:t>Questo da luogo a quelli che in letteratura economica vengono definiti i «</a:t>
            </a:r>
            <a:r>
              <a:rPr lang="it-IT" i="1" dirty="0" err="1"/>
              <a:t>rat</a:t>
            </a:r>
            <a:r>
              <a:rPr lang="it-IT" i="1" dirty="0"/>
              <a:t> race</a:t>
            </a:r>
            <a:r>
              <a:rPr lang="it-IT" dirty="0"/>
              <a:t>». </a:t>
            </a:r>
          </a:p>
        </p:txBody>
      </p:sp>
    </p:spTree>
    <p:extLst>
      <p:ext uri="{BB962C8B-B14F-4D97-AF65-F5344CB8AC3E}">
        <p14:creationId xmlns:p14="http://schemas.microsoft.com/office/powerpoint/2010/main" val="1202419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AF67F0-12EE-4A68-9EC7-234609DC12DA}"/>
              </a:ext>
            </a:extLst>
          </p:cNvPr>
          <p:cNvSpPr>
            <a:spLocks noGrp="1"/>
          </p:cNvSpPr>
          <p:nvPr>
            <p:ph type="title"/>
          </p:nvPr>
        </p:nvSpPr>
        <p:spPr/>
        <p:txBody>
          <a:bodyPr/>
          <a:lstStyle/>
          <a:p>
            <a:r>
              <a:rPr lang="it-IT" dirty="0"/>
              <a:t>Tutti gareggiano per arrivare tra i primi... ma con quali possibili conseguenze?</a:t>
            </a:r>
          </a:p>
        </p:txBody>
      </p:sp>
      <p:sp>
        <p:nvSpPr>
          <p:cNvPr id="3" name="Segnaposto contenuto 2">
            <a:extLst>
              <a:ext uri="{FF2B5EF4-FFF2-40B4-BE49-F238E27FC236}">
                <a16:creationId xmlns:a16="http://schemas.microsoft.com/office/drawing/2014/main" id="{4C5B8D46-9DE0-42DF-9AB0-996600B330B2}"/>
              </a:ext>
            </a:extLst>
          </p:cNvPr>
          <p:cNvSpPr>
            <a:spLocks noGrp="1"/>
          </p:cNvSpPr>
          <p:nvPr>
            <p:ph idx="1"/>
          </p:nvPr>
        </p:nvSpPr>
        <p:spPr/>
        <p:txBody>
          <a:bodyPr>
            <a:normAutofit fontScale="70000" lnSpcReduction="20000"/>
          </a:bodyPr>
          <a:lstStyle/>
          <a:p>
            <a:r>
              <a:rPr lang="it-IT" dirty="0"/>
              <a:t>scarsa collaborazione tra lavoratori nel periodo di prova, che può continuare anche tra i lavoratori assunti</a:t>
            </a:r>
          </a:p>
          <a:p>
            <a:r>
              <a:rPr lang="it-IT" dirty="0"/>
              <a:t>ricerca di guadagnare fiducia nei confronti dei superiori, magari con modalità «negative» nei confronti degli altri (che possono arrivare fino al danneggiamento degli altri lavoratori)</a:t>
            </a:r>
          </a:p>
          <a:p>
            <a:r>
              <a:rPr lang="it-IT" dirty="0"/>
              <a:t>Rischio che il comportamento nel periodo di prova sia diverso da quello effettivo (nei nostri termini, Ugo può riuscire, impegnandosi molto, ma solo nel periodo di prova, a farsi passare per Pio), quindi assunzione di lavoratori molto peggiori in termini di produttività rispetto quanto dimostrato durante il periodo di prova.</a:t>
            </a:r>
          </a:p>
          <a:p>
            <a:r>
              <a:rPr lang="it-IT" dirty="0"/>
              <a:t>Infine, l'esistenza di contratti di prova, caratterizzati da salari molto bassi, può in qualche modo spingere l'impresa a utilizzare fortemente questo tipo di contratti non tanto per selezionare, quanto semplicemente per spendere di meno. Se questo può essere conveniente nel breve periodo, è ben difficile che a lungo andare l'impresa riesca a rimanere competitiva a causa della scarsa formazione in capitale umano dei propri lavoratori. </a:t>
            </a:r>
          </a:p>
          <a:p>
            <a:r>
              <a:rPr lang="it-IT" dirty="0"/>
              <a:t>Quindi può capitare che incrementi di profitti di breve termine vadano a scapito della redditività futura</a:t>
            </a:r>
          </a:p>
        </p:txBody>
      </p:sp>
    </p:spTree>
    <p:extLst>
      <p:ext uri="{BB962C8B-B14F-4D97-AF65-F5344CB8AC3E}">
        <p14:creationId xmlns:p14="http://schemas.microsoft.com/office/powerpoint/2010/main" val="3919751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olo 1"/>
          <p:cNvSpPr>
            <a:spLocks noGrp="1"/>
          </p:cNvSpPr>
          <p:nvPr>
            <p:ph type="title"/>
          </p:nvPr>
        </p:nvSpPr>
        <p:spPr>
          <a:xfrm>
            <a:off x="1919289" y="260351"/>
            <a:ext cx="8569325" cy="1139825"/>
          </a:xfrm>
        </p:spPr>
        <p:txBody>
          <a:bodyPr/>
          <a:lstStyle/>
          <a:p>
            <a:pPr eaLnBrk="1" hangingPunct="1"/>
            <a:r>
              <a:rPr lang="it-IT" sz="2800" b="1"/>
              <a:t>Una rappresentazione grafica: separating equilibria</a:t>
            </a:r>
          </a:p>
        </p:txBody>
      </p:sp>
      <p:sp>
        <p:nvSpPr>
          <p:cNvPr id="4" name="Segnaposto numero diapositiva 3"/>
          <p:cNvSpPr>
            <a:spLocks noGrp="1"/>
          </p:cNvSpPr>
          <p:nvPr>
            <p:ph type="sldNum" sz="quarter" idx="12"/>
          </p:nvPr>
        </p:nvSpPr>
        <p:spPr/>
        <p:txBody>
          <a:bodyPr/>
          <a:lstStyle/>
          <a:p>
            <a:pPr>
              <a:defRPr/>
            </a:pPr>
            <a:fld id="{515D32DE-5163-421A-A4F6-2AB4D135B59F}" type="slidenum">
              <a:rPr lang="it-IT" altLang="en-US"/>
              <a:pPr>
                <a:defRPr/>
              </a:pPr>
              <a:t>3</a:t>
            </a:fld>
            <a:endParaRPr lang="it-IT" altLang="en-US" dirty="0"/>
          </a:p>
        </p:txBody>
      </p:sp>
      <p:cxnSp>
        <p:nvCxnSpPr>
          <p:cNvPr id="6" name="Connettore 2 5"/>
          <p:cNvCxnSpPr/>
          <p:nvPr/>
        </p:nvCxnSpPr>
        <p:spPr>
          <a:xfrm rot="5400000">
            <a:off x="622300" y="3860800"/>
            <a:ext cx="4033838" cy="1588"/>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2640013" y="5876925"/>
            <a:ext cx="57594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flipV="1">
            <a:off x="2640013" y="1125539"/>
            <a:ext cx="5688012" cy="47513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rco 10"/>
          <p:cNvSpPr/>
          <p:nvPr/>
        </p:nvSpPr>
        <p:spPr>
          <a:xfrm rot="6595302">
            <a:off x="1835945" y="1823245"/>
            <a:ext cx="4154487" cy="2276475"/>
          </a:xfrm>
          <a:prstGeom prst="arc">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t-IT"/>
          </a:p>
        </p:txBody>
      </p:sp>
      <p:sp>
        <p:nvSpPr>
          <p:cNvPr id="12" name="Arco 11"/>
          <p:cNvSpPr/>
          <p:nvPr/>
        </p:nvSpPr>
        <p:spPr>
          <a:xfrm rot="8234142">
            <a:off x="3756368" y="-709079"/>
            <a:ext cx="3821775" cy="3513211"/>
          </a:xfrm>
          <a:prstGeom prst="arc">
            <a:avLst>
              <a:gd name="adj1" fmla="val 12952527"/>
              <a:gd name="adj2" fmla="val 19580442"/>
            </a:avLst>
          </a:prstGeom>
          <a:ln w="254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t-IT"/>
          </a:p>
        </p:txBody>
      </p:sp>
      <p:sp>
        <p:nvSpPr>
          <p:cNvPr id="39945" name="CasellaDiTesto 12"/>
          <p:cNvSpPr txBox="1">
            <a:spLocks noChangeArrowheads="1"/>
          </p:cNvSpPr>
          <p:nvPr/>
        </p:nvSpPr>
        <p:spPr bwMode="auto">
          <a:xfrm>
            <a:off x="4008438" y="5876925"/>
            <a:ext cx="1079450" cy="369332"/>
          </a:xfrm>
          <a:prstGeom prst="rect">
            <a:avLst/>
          </a:prstGeom>
          <a:noFill/>
          <a:ln w="9525">
            <a:noFill/>
            <a:miter lim="800000"/>
            <a:headEnd/>
            <a:tailEnd/>
          </a:ln>
        </p:spPr>
        <p:txBody>
          <a:bodyPr wrap="square">
            <a:spAutoFit/>
          </a:bodyPr>
          <a:lstStyle/>
          <a:p>
            <a:r>
              <a:rPr lang="it-IT" dirty="0"/>
              <a:t>S</a:t>
            </a:r>
            <a:r>
              <a:rPr lang="it-IT" baseline="-25000" dirty="0"/>
              <a:t>2</a:t>
            </a:r>
            <a:r>
              <a:rPr lang="it-IT" dirty="0"/>
              <a:t>=3,99</a:t>
            </a:r>
          </a:p>
        </p:txBody>
      </p:sp>
      <p:sp>
        <p:nvSpPr>
          <p:cNvPr id="39946" name="CasellaDiTesto 13"/>
          <p:cNvSpPr txBox="1">
            <a:spLocks noChangeArrowheads="1"/>
          </p:cNvSpPr>
          <p:nvPr/>
        </p:nvSpPr>
        <p:spPr bwMode="auto">
          <a:xfrm>
            <a:off x="6456040" y="5877272"/>
            <a:ext cx="864096" cy="369888"/>
          </a:xfrm>
          <a:prstGeom prst="rect">
            <a:avLst/>
          </a:prstGeom>
          <a:noFill/>
          <a:ln w="9525">
            <a:noFill/>
            <a:miter lim="800000"/>
            <a:headEnd/>
            <a:tailEnd/>
          </a:ln>
        </p:spPr>
        <p:txBody>
          <a:bodyPr wrap="square">
            <a:spAutoFit/>
          </a:bodyPr>
          <a:lstStyle/>
          <a:p>
            <a:r>
              <a:rPr lang="it-IT" dirty="0"/>
              <a:t>S</a:t>
            </a:r>
            <a:r>
              <a:rPr lang="it-IT" baseline="-25000" dirty="0"/>
              <a:t>1</a:t>
            </a:r>
            <a:r>
              <a:rPr lang="it-IT" dirty="0"/>
              <a:t>=5</a:t>
            </a:r>
          </a:p>
        </p:txBody>
      </p:sp>
      <p:sp>
        <p:nvSpPr>
          <p:cNvPr id="39947" name="CasellaDiTesto 14"/>
          <p:cNvSpPr txBox="1">
            <a:spLocks noChangeArrowheads="1"/>
          </p:cNvSpPr>
          <p:nvPr/>
        </p:nvSpPr>
        <p:spPr bwMode="auto">
          <a:xfrm>
            <a:off x="8399463" y="5373688"/>
            <a:ext cx="2017712" cy="646112"/>
          </a:xfrm>
          <a:prstGeom prst="rect">
            <a:avLst/>
          </a:prstGeom>
          <a:noFill/>
          <a:ln w="9525">
            <a:noFill/>
            <a:miter lim="800000"/>
            <a:headEnd/>
            <a:tailEnd/>
          </a:ln>
        </p:spPr>
        <p:txBody>
          <a:bodyPr>
            <a:spAutoFit/>
          </a:bodyPr>
          <a:lstStyle/>
          <a:p>
            <a:r>
              <a:rPr lang="it-IT"/>
              <a:t>Anni di scuola = Abilità</a:t>
            </a:r>
          </a:p>
        </p:txBody>
      </p:sp>
      <p:sp>
        <p:nvSpPr>
          <p:cNvPr id="39948" name="CasellaDiTesto 15"/>
          <p:cNvSpPr txBox="1">
            <a:spLocks noChangeArrowheads="1"/>
          </p:cNvSpPr>
          <p:nvPr/>
        </p:nvSpPr>
        <p:spPr bwMode="auto">
          <a:xfrm>
            <a:off x="1703389" y="1268413"/>
            <a:ext cx="2016125" cy="923330"/>
          </a:xfrm>
          <a:prstGeom prst="rect">
            <a:avLst/>
          </a:prstGeom>
          <a:noFill/>
          <a:ln w="9525">
            <a:noFill/>
            <a:miter lim="800000"/>
            <a:headEnd/>
            <a:tailEnd/>
          </a:ln>
        </p:spPr>
        <p:txBody>
          <a:bodyPr>
            <a:spAutoFit/>
          </a:bodyPr>
          <a:lstStyle/>
          <a:p>
            <a:r>
              <a:rPr lang="it-IT" dirty="0"/>
              <a:t>Rendimento/  salario attualizzato (I)</a:t>
            </a:r>
          </a:p>
        </p:txBody>
      </p:sp>
      <p:cxnSp>
        <p:nvCxnSpPr>
          <p:cNvPr id="19" name="Connettore 1 18"/>
          <p:cNvCxnSpPr/>
          <p:nvPr/>
        </p:nvCxnSpPr>
        <p:spPr>
          <a:xfrm rot="5400000">
            <a:off x="3503613" y="5300663"/>
            <a:ext cx="115252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Connettore 1 19"/>
          <p:cNvCxnSpPr/>
          <p:nvPr/>
        </p:nvCxnSpPr>
        <p:spPr>
          <a:xfrm rot="5400000">
            <a:off x="4979988" y="4184650"/>
            <a:ext cx="338455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951" name="CasellaDiTesto 21"/>
          <p:cNvSpPr txBox="1">
            <a:spLocks noChangeArrowheads="1"/>
          </p:cNvSpPr>
          <p:nvPr/>
        </p:nvSpPr>
        <p:spPr bwMode="auto">
          <a:xfrm>
            <a:off x="3863976" y="4365625"/>
            <a:ext cx="360363" cy="368300"/>
          </a:xfrm>
          <a:prstGeom prst="rect">
            <a:avLst/>
          </a:prstGeom>
          <a:noFill/>
          <a:ln w="9525">
            <a:noFill/>
            <a:miter lim="800000"/>
            <a:headEnd/>
            <a:tailEnd/>
          </a:ln>
        </p:spPr>
        <p:txBody>
          <a:bodyPr>
            <a:spAutoFit/>
          </a:bodyPr>
          <a:lstStyle/>
          <a:p>
            <a:r>
              <a:rPr lang="it-IT"/>
              <a:t>A</a:t>
            </a:r>
          </a:p>
        </p:txBody>
      </p:sp>
      <p:sp>
        <p:nvSpPr>
          <p:cNvPr id="39952" name="CasellaDiTesto 22"/>
          <p:cNvSpPr txBox="1">
            <a:spLocks noChangeArrowheads="1"/>
          </p:cNvSpPr>
          <p:nvPr/>
        </p:nvSpPr>
        <p:spPr bwMode="auto">
          <a:xfrm>
            <a:off x="6456363" y="2060575"/>
            <a:ext cx="360362" cy="369888"/>
          </a:xfrm>
          <a:prstGeom prst="rect">
            <a:avLst/>
          </a:prstGeom>
          <a:noFill/>
          <a:ln w="9525">
            <a:noFill/>
            <a:miter lim="800000"/>
            <a:headEnd/>
            <a:tailEnd/>
          </a:ln>
        </p:spPr>
        <p:txBody>
          <a:bodyPr>
            <a:spAutoFit/>
          </a:bodyPr>
          <a:lstStyle/>
          <a:p>
            <a:r>
              <a:rPr lang="it-IT"/>
              <a:t>B</a:t>
            </a:r>
          </a:p>
        </p:txBody>
      </p:sp>
      <p:sp>
        <p:nvSpPr>
          <p:cNvPr id="39953" name="CasellaDiTesto 23"/>
          <p:cNvSpPr txBox="1">
            <a:spLocks noChangeArrowheads="1"/>
          </p:cNvSpPr>
          <p:nvPr/>
        </p:nvSpPr>
        <p:spPr bwMode="auto">
          <a:xfrm>
            <a:off x="3503613" y="1989138"/>
            <a:ext cx="2520950" cy="368300"/>
          </a:xfrm>
          <a:prstGeom prst="rect">
            <a:avLst/>
          </a:prstGeom>
          <a:noFill/>
          <a:ln w="9525">
            <a:noFill/>
            <a:miter lim="800000"/>
            <a:headEnd/>
            <a:tailEnd/>
          </a:ln>
        </p:spPr>
        <p:txBody>
          <a:bodyPr>
            <a:spAutoFit/>
          </a:bodyPr>
          <a:lstStyle/>
          <a:p>
            <a:r>
              <a:rPr lang="it-IT">
                <a:solidFill>
                  <a:srgbClr val="FF0000"/>
                </a:solidFill>
              </a:rPr>
              <a:t>Separating Equilibria</a:t>
            </a:r>
          </a:p>
        </p:txBody>
      </p:sp>
      <p:cxnSp>
        <p:nvCxnSpPr>
          <p:cNvPr id="26" name="Connettore 2 25"/>
          <p:cNvCxnSpPr>
            <a:endCxn id="39951" idx="0"/>
          </p:cNvCxnSpPr>
          <p:nvPr/>
        </p:nvCxnSpPr>
        <p:spPr>
          <a:xfrm rot="5400000">
            <a:off x="3161507" y="3231357"/>
            <a:ext cx="2016125" cy="2524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ttore 2 27"/>
          <p:cNvCxnSpPr/>
          <p:nvPr/>
        </p:nvCxnSpPr>
        <p:spPr>
          <a:xfrm>
            <a:off x="4440238" y="2420939"/>
            <a:ext cx="2087562" cy="71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Arco 28"/>
          <p:cNvSpPr/>
          <p:nvPr/>
        </p:nvSpPr>
        <p:spPr>
          <a:xfrm rot="6595302">
            <a:off x="1839119" y="2023269"/>
            <a:ext cx="4032250" cy="2808288"/>
          </a:xfrm>
          <a:prstGeom prst="arc">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t-IT"/>
          </a:p>
        </p:txBody>
      </p:sp>
      <p:sp>
        <p:nvSpPr>
          <p:cNvPr id="31" name="Arco 30"/>
          <p:cNvSpPr/>
          <p:nvPr/>
        </p:nvSpPr>
        <p:spPr>
          <a:xfrm rot="7120114">
            <a:off x="2449513" y="2149476"/>
            <a:ext cx="4986338" cy="2808287"/>
          </a:xfrm>
          <a:prstGeom prst="arc">
            <a:avLst>
              <a:gd name="adj1" fmla="val 11890891"/>
              <a:gd name="adj2" fmla="val 21308576"/>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t-IT"/>
          </a:p>
        </p:txBody>
      </p:sp>
      <p:sp>
        <p:nvSpPr>
          <p:cNvPr id="33" name="Arco 32"/>
          <p:cNvSpPr/>
          <p:nvPr/>
        </p:nvSpPr>
        <p:spPr>
          <a:xfrm rot="6595302">
            <a:off x="2124869" y="2272506"/>
            <a:ext cx="4032250" cy="2808288"/>
          </a:xfrm>
          <a:prstGeom prst="arc">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t-IT"/>
          </a:p>
        </p:txBody>
      </p:sp>
      <p:sp>
        <p:nvSpPr>
          <p:cNvPr id="34" name="Arco 33"/>
          <p:cNvSpPr/>
          <p:nvPr/>
        </p:nvSpPr>
        <p:spPr>
          <a:xfrm rot="6713203">
            <a:off x="3659981" y="-931069"/>
            <a:ext cx="4156076" cy="4078288"/>
          </a:xfrm>
          <a:prstGeom prst="arc">
            <a:avLst>
              <a:gd name="adj1" fmla="val 16260382"/>
              <a:gd name="adj2" fmla="val 0"/>
            </a:avLst>
          </a:prstGeom>
          <a:ln w="25400">
            <a:solidFill>
              <a:srgbClr val="0000FF"/>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t-IT"/>
          </a:p>
        </p:txBody>
      </p:sp>
      <p:sp>
        <p:nvSpPr>
          <p:cNvPr id="35" name="Arco 34"/>
          <p:cNvSpPr/>
          <p:nvPr/>
        </p:nvSpPr>
        <p:spPr>
          <a:xfrm rot="6713203">
            <a:off x="3876676" y="-396875"/>
            <a:ext cx="4151313" cy="3763963"/>
          </a:xfrm>
          <a:prstGeom prst="arc">
            <a:avLst>
              <a:gd name="adj1" fmla="val 15711956"/>
              <a:gd name="adj2" fmla="val 21250421"/>
            </a:avLst>
          </a:prstGeom>
          <a:ln w="25400">
            <a:solidFill>
              <a:srgbClr val="0000FF"/>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t-IT"/>
          </a:p>
        </p:txBody>
      </p:sp>
      <p:sp>
        <p:nvSpPr>
          <p:cNvPr id="36" name="Arco 35"/>
          <p:cNvSpPr/>
          <p:nvPr/>
        </p:nvSpPr>
        <p:spPr>
          <a:xfrm rot="6713203">
            <a:off x="2155032" y="-794543"/>
            <a:ext cx="6392863" cy="5194300"/>
          </a:xfrm>
          <a:prstGeom prst="arc">
            <a:avLst>
              <a:gd name="adj1" fmla="val 15874082"/>
              <a:gd name="adj2" fmla="val 550519"/>
            </a:avLst>
          </a:prstGeom>
          <a:ln w="25400">
            <a:solidFill>
              <a:srgbClr val="0000FF"/>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t-IT"/>
          </a:p>
        </p:txBody>
      </p:sp>
      <p:sp>
        <p:nvSpPr>
          <p:cNvPr id="39962" name="CasellaDiTesto 36"/>
          <p:cNvSpPr txBox="1">
            <a:spLocks noChangeArrowheads="1"/>
          </p:cNvSpPr>
          <p:nvPr/>
        </p:nvSpPr>
        <p:spPr bwMode="auto">
          <a:xfrm>
            <a:off x="8328026" y="2997200"/>
            <a:ext cx="2016125" cy="1200150"/>
          </a:xfrm>
          <a:prstGeom prst="rect">
            <a:avLst/>
          </a:prstGeom>
          <a:noFill/>
          <a:ln w="9525">
            <a:noFill/>
            <a:miter lim="800000"/>
            <a:headEnd/>
            <a:tailEnd/>
          </a:ln>
        </p:spPr>
        <p:txBody>
          <a:bodyPr>
            <a:spAutoFit/>
          </a:bodyPr>
          <a:lstStyle/>
          <a:p>
            <a:r>
              <a:rPr lang="it-IT"/>
              <a:t>Tutte le soluzioni tratteggiate presentano  utilità inferiori</a:t>
            </a:r>
          </a:p>
        </p:txBody>
      </p:sp>
      <p:sp>
        <p:nvSpPr>
          <p:cNvPr id="39963" name="CasellaDiTesto 38"/>
          <p:cNvSpPr txBox="1">
            <a:spLocks noChangeArrowheads="1"/>
          </p:cNvSpPr>
          <p:nvPr/>
        </p:nvSpPr>
        <p:spPr bwMode="auto">
          <a:xfrm>
            <a:off x="8256588" y="1196975"/>
            <a:ext cx="792162" cy="369888"/>
          </a:xfrm>
          <a:prstGeom prst="rect">
            <a:avLst/>
          </a:prstGeom>
          <a:noFill/>
          <a:ln w="9525">
            <a:noFill/>
            <a:miter lim="800000"/>
            <a:headEnd/>
            <a:tailEnd/>
          </a:ln>
        </p:spPr>
        <p:txBody>
          <a:bodyPr>
            <a:spAutoFit/>
          </a:bodyPr>
          <a:lstStyle/>
          <a:p>
            <a:r>
              <a:rPr lang="it-IT" dirty="0"/>
              <a:t>VP(Si)</a:t>
            </a:r>
          </a:p>
        </p:txBody>
      </p:sp>
      <p:sp>
        <p:nvSpPr>
          <p:cNvPr id="39965" name="Text Box 29"/>
          <p:cNvSpPr txBox="1">
            <a:spLocks noChangeArrowheads="1"/>
          </p:cNvSpPr>
          <p:nvPr/>
        </p:nvSpPr>
        <p:spPr bwMode="auto">
          <a:xfrm>
            <a:off x="3216275" y="6308726"/>
            <a:ext cx="4895850" cy="366713"/>
          </a:xfrm>
          <a:prstGeom prst="rect">
            <a:avLst/>
          </a:prstGeom>
          <a:noFill/>
          <a:ln w="9525">
            <a:noFill/>
            <a:miter lim="800000"/>
            <a:headEnd/>
            <a:tailEnd/>
          </a:ln>
          <a:effectLst/>
        </p:spPr>
        <p:txBody>
          <a:bodyPr>
            <a:spAutoFit/>
          </a:bodyPr>
          <a:lstStyle/>
          <a:p>
            <a:pPr>
              <a:spcBef>
                <a:spcPct val="50000"/>
              </a:spcBef>
            </a:pPr>
            <a:endParaRPr lang="it-IT"/>
          </a:p>
        </p:txBody>
      </p:sp>
      <p:sp>
        <p:nvSpPr>
          <p:cNvPr id="39966" name="Text Box 30"/>
          <p:cNvSpPr txBox="1">
            <a:spLocks noChangeArrowheads="1"/>
          </p:cNvSpPr>
          <p:nvPr/>
        </p:nvSpPr>
        <p:spPr bwMode="auto">
          <a:xfrm>
            <a:off x="3482976" y="6324600"/>
            <a:ext cx="3812775" cy="369332"/>
          </a:xfrm>
          <a:prstGeom prst="rect">
            <a:avLst/>
          </a:prstGeom>
          <a:noFill/>
          <a:ln w="9525">
            <a:noFill/>
            <a:miter lim="800000"/>
            <a:headEnd/>
            <a:tailEnd/>
          </a:ln>
          <a:effectLst/>
        </p:spPr>
        <p:txBody>
          <a:bodyPr wrap="none">
            <a:spAutoFit/>
          </a:bodyPr>
          <a:lstStyle/>
          <a:p>
            <a:r>
              <a:rPr lang="it-IT">
                <a:solidFill>
                  <a:srgbClr val="FF0000"/>
                </a:solidFill>
              </a:rPr>
              <a:t>Vedi anche esempio numerico sul libro</a:t>
            </a:r>
          </a:p>
        </p:txBody>
      </p:sp>
      <p:sp>
        <p:nvSpPr>
          <p:cNvPr id="39967" name="Text Box 31"/>
          <p:cNvSpPr txBox="1">
            <a:spLocks noChangeArrowheads="1"/>
          </p:cNvSpPr>
          <p:nvPr/>
        </p:nvSpPr>
        <p:spPr bwMode="auto">
          <a:xfrm>
            <a:off x="7875588" y="2363788"/>
            <a:ext cx="1085856" cy="369332"/>
          </a:xfrm>
          <a:prstGeom prst="rect">
            <a:avLst/>
          </a:prstGeom>
          <a:noFill/>
          <a:ln w="9525">
            <a:noFill/>
            <a:miter lim="800000"/>
            <a:headEnd/>
            <a:tailEnd/>
          </a:ln>
          <a:effectLst/>
        </p:spPr>
        <p:txBody>
          <a:bodyPr wrap="square">
            <a:spAutoFit/>
          </a:bodyPr>
          <a:lstStyle/>
          <a:p>
            <a:r>
              <a:rPr lang="it-IT" dirty="0"/>
              <a:t>VP(A</a:t>
            </a:r>
            <a:r>
              <a:rPr lang="it-IT" baseline="-25000" dirty="0"/>
              <a:t>1</a:t>
            </a:r>
            <a:r>
              <a:rPr lang="it-IT" dirty="0"/>
              <a:t>, S</a:t>
            </a:r>
            <a:r>
              <a:rPr lang="it-IT" baseline="-25000" dirty="0"/>
              <a:t>2</a:t>
            </a:r>
            <a:r>
              <a:rPr lang="it-IT" dirty="0"/>
              <a:t>)</a:t>
            </a:r>
          </a:p>
        </p:txBody>
      </p:sp>
      <p:sp>
        <p:nvSpPr>
          <p:cNvPr id="39968" name="Text Box 32"/>
          <p:cNvSpPr txBox="1">
            <a:spLocks noChangeArrowheads="1"/>
          </p:cNvSpPr>
          <p:nvPr/>
        </p:nvSpPr>
        <p:spPr bwMode="auto">
          <a:xfrm>
            <a:off x="4943475" y="5373688"/>
            <a:ext cx="1079450" cy="369332"/>
          </a:xfrm>
          <a:prstGeom prst="rect">
            <a:avLst/>
          </a:prstGeom>
          <a:noFill/>
          <a:ln w="9525">
            <a:noFill/>
            <a:miter lim="800000"/>
            <a:headEnd/>
            <a:tailEnd/>
          </a:ln>
          <a:effectLst/>
        </p:spPr>
        <p:txBody>
          <a:bodyPr wrap="square">
            <a:spAutoFit/>
          </a:bodyPr>
          <a:lstStyle/>
          <a:p>
            <a:r>
              <a:rPr lang="it-IT" dirty="0"/>
              <a:t>VP(A</a:t>
            </a:r>
            <a:r>
              <a:rPr lang="it-IT" baseline="-25000" dirty="0"/>
              <a:t>2</a:t>
            </a:r>
            <a:r>
              <a:rPr lang="it-IT" dirty="0"/>
              <a:t>, S</a:t>
            </a:r>
            <a:r>
              <a:rPr lang="it-IT" baseline="-25000" dirty="0"/>
              <a:t>1</a:t>
            </a:r>
            <a:r>
              <a:rPr lang="it-IT"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62"/>
                                        </p:tgtEl>
                                        <p:attrNameLst>
                                          <p:attrName>style.visibility</p:attrName>
                                        </p:attrNameLst>
                                      </p:cBhvr>
                                      <p:to>
                                        <p:strVal val="visible"/>
                                      </p:to>
                                    </p:set>
                                    <p:anim calcmode="lin" valueType="num">
                                      <p:cBhvr additive="base">
                                        <p:cTn id="7" dur="500" fill="hold"/>
                                        <p:tgtEl>
                                          <p:spTgt spid="39962"/>
                                        </p:tgtEl>
                                        <p:attrNameLst>
                                          <p:attrName>ppt_x</p:attrName>
                                        </p:attrNameLst>
                                      </p:cBhvr>
                                      <p:tavLst>
                                        <p:tav tm="0">
                                          <p:val>
                                            <p:strVal val="#ppt_x"/>
                                          </p:val>
                                        </p:tav>
                                        <p:tav tm="100000">
                                          <p:val>
                                            <p:strVal val="#ppt_x"/>
                                          </p:val>
                                        </p:tav>
                                      </p:tavLst>
                                    </p:anim>
                                    <p:anim calcmode="lin" valueType="num">
                                      <p:cBhvr additive="base">
                                        <p:cTn id="8" dur="500" fill="hold"/>
                                        <p:tgtEl>
                                          <p:spTgt spid="399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66"/>
                                        </p:tgtEl>
                                        <p:attrNameLst>
                                          <p:attrName>style.visibility</p:attrName>
                                        </p:attrNameLst>
                                      </p:cBhvr>
                                      <p:to>
                                        <p:strVal val="visible"/>
                                      </p:to>
                                    </p:set>
                                    <p:anim calcmode="lin" valueType="num">
                                      <p:cBhvr additive="base">
                                        <p:cTn id="13" dur="500" fill="hold"/>
                                        <p:tgtEl>
                                          <p:spTgt spid="39966"/>
                                        </p:tgtEl>
                                        <p:attrNameLst>
                                          <p:attrName>ppt_x</p:attrName>
                                        </p:attrNameLst>
                                      </p:cBhvr>
                                      <p:tavLst>
                                        <p:tav tm="0">
                                          <p:val>
                                            <p:strVal val="#ppt_x"/>
                                          </p:val>
                                        </p:tav>
                                        <p:tav tm="100000">
                                          <p:val>
                                            <p:strVal val="#ppt_x"/>
                                          </p:val>
                                        </p:tav>
                                      </p:tavLst>
                                    </p:anim>
                                    <p:anim calcmode="lin" valueType="num">
                                      <p:cBhvr additive="base">
                                        <p:cTn id="14" dur="500" fill="hold"/>
                                        <p:tgtEl>
                                          <p:spTgt spid="3996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68"/>
                                        </p:tgtEl>
                                        <p:attrNameLst>
                                          <p:attrName>style.visibility</p:attrName>
                                        </p:attrNameLst>
                                      </p:cBhvr>
                                      <p:to>
                                        <p:strVal val="visible"/>
                                      </p:to>
                                    </p:set>
                                    <p:anim calcmode="lin" valueType="num">
                                      <p:cBhvr additive="base">
                                        <p:cTn id="19" dur="500" fill="hold"/>
                                        <p:tgtEl>
                                          <p:spTgt spid="39968"/>
                                        </p:tgtEl>
                                        <p:attrNameLst>
                                          <p:attrName>ppt_x</p:attrName>
                                        </p:attrNameLst>
                                      </p:cBhvr>
                                      <p:tavLst>
                                        <p:tav tm="0">
                                          <p:val>
                                            <p:strVal val="#ppt_x"/>
                                          </p:val>
                                        </p:tav>
                                        <p:tav tm="100000">
                                          <p:val>
                                            <p:strVal val="#ppt_x"/>
                                          </p:val>
                                        </p:tav>
                                      </p:tavLst>
                                    </p:anim>
                                    <p:anim calcmode="lin" valueType="num">
                                      <p:cBhvr additive="base">
                                        <p:cTn id="20" dur="500" fill="hold"/>
                                        <p:tgtEl>
                                          <p:spTgt spid="3996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ppt_x"/>
                                          </p:val>
                                        </p:tav>
                                        <p:tav tm="100000">
                                          <p:val>
                                            <p:strVal val="#ppt_x"/>
                                          </p:val>
                                        </p:tav>
                                      </p:tavLst>
                                    </p:anim>
                                    <p:anim calcmode="lin" valueType="num">
                                      <p:cBhvr additive="base">
                                        <p:cTn id="24" dur="500" fill="hold"/>
                                        <p:tgtEl>
                                          <p:spTgt spid="3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6"/>
                                        </p:tgtEl>
                                        <p:attrNameLst>
                                          <p:attrName>style.visibility</p:attrName>
                                        </p:attrNameLst>
                                      </p:cBhvr>
                                      <p:to>
                                        <p:strVal val="visible"/>
                                      </p:to>
                                    </p:set>
                                    <p:anim calcmode="lin" valueType="num">
                                      <p:cBhvr additive="base">
                                        <p:cTn id="33" dur="500" fill="hold"/>
                                        <p:tgtEl>
                                          <p:spTgt spid="36"/>
                                        </p:tgtEl>
                                        <p:attrNameLst>
                                          <p:attrName>ppt_x</p:attrName>
                                        </p:attrNameLst>
                                      </p:cBhvr>
                                      <p:tavLst>
                                        <p:tav tm="0">
                                          <p:val>
                                            <p:strVal val="#ppt_x"/>
                                          </p:val>
                                        </p:tav>
                                        <p:tav tm="100000">
                                          <p:val>
                                            <p:strVal val="#ppt_x"/>
                                          </p:val>
                                        </p:tav>
                                      </p:tavLst>
                                    </p:anim>
                                    <p:anim calcmode="lin" valueType="num">
                                      <p:cBhvr additive="base">
                                        <p:cTn id="34" dur="500" fill="hold"/>
                                        <p:tgtEl>
                                          <p:spTgt spid="3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9967"/>
                                        </p:tgtEl>
                                        <p:attrNameLst>
                                          <p:attrName>style.visibility</p:attrName>
                                        </p:attrNameLst>
                                      </p:cBhvr>
                                      <p:to>
                                        <p:strVal val="visible"/>
                                      </p:to>
                                    </p:set>
                                    <p:anim calcmode="lin" valueType="num">
                                      <p:cBhvr additive="base">
                                        <p:cTn id="37" dur="500" fill="hold"/>
                                        <p:tgtEl>
                                          <p:spTgt spid="39967"/>
                                        </p:tgtEl>
                                        <p:attrNameLst>
                                          <p:attrName>ppt_x</p:attrName>
                                        </p:attrNameLst>
                                      </p:cBhvr>
                                      <p:tavLst>
                                        <p:tav tm="0">
                                          <p:val>
                                            <p:strVal val="#ppt_x"/>
                                          </p:val>
                                        </p:tav>
                                        <p:tav tm="100000">
                                          <p:val>
                                            <p:strVal val="#ppt_x"/>
                                          </p:val>
                                        </p:tav>
                                      </p:tavLst>
                                    </p:anim>
                                    <p:anim calcmode="lin" valueType="num">
                                      <p:cBhvr additive="base">
                                        <p:cTn id="38" dur="500" fill="hold"/>
                                        <p:tgtEl>
                                          <p:spTgt spid="39967"/>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62" grpId="0"/>
      <p:bldP spid="39966" grpId="0"/>
      <p:bldP spid="39967" grpId="0"/>
      <p:bldP spid="3996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140A79-1900-494B-8E90-AD2740CEC5D7}"/>
              </a:ext>
            </a:extLst>
          </p:cNvPr>
          <p:cNvSpPr>
            <a:spLocks noGrp="1"/>
          </p:cNvSpPr>
          <p:nvPr>
            <p:ph type="title"/>
          </p:nvPr>
        </p:nvSpPr>
        <p:spPr/>
        <p:txBody>
          <a:bodyPr/>
          <a:lstStyle/>
          <a:p>
            <a:r>
              <a:rPr lang="it-IT" dirty="0"/>
              <a:t>Vediamo con un altro esempio</a:t>
            </a:r>
          </a:p>
        </p:txBody>
      </p:sp>
      <p:pic>
        <p:nvPicPr>
          <p:cNvPr id="3" name="Immagine 2">
            <a:extLst>
              <a:ext uri="{FF2B5EF4-FFF2-40B4-BE49-F238E27FC236}">
                <a16:creationId xmlns:a16="http://schemas.microsoft.com/office/drawing/2014/main" id="{BF77125F-85F9-4677-BA6C-B9CF27AC8F8B}"/>
              </a:ext>
            </a:extLst>
          </p:cNvPr>
          <p:cNvPicPr>
            <a:picLocks noChangeAspect="1"/>
          </p:cNvPicPr>
          <p:nvPr/>
        </p:nvPicPr>
        <p:blipFill>
          <a:blip r:embed="rId2"/>
          <a:stretch>
            <a:fillRect/>
          </a:stretch>
        </p:blipFill>
        <p:spPr>
          <a:xfrm>
            <a:off x="1437863" y="2902664"/>
            <a:ext cx="7685436" cy="2419560"/>
          </a:xfrm>
          <a:prstGeom prst="rect">
            <a:avLst/>
          </a:prstGeom>
        </p:spPr>
      </p:pic>
      <p:sp>
        <p:nvSpPr>
          <p:cNvPr id="4" name="CasellaDiTesto 3">
            <a:extLst>
              <a:ext uri="{FF2B5EF4-FFF2-40B4-BE49-F238E27FC236}">
                <a16:creationId xmlns:a16="http://schemas.microsoft.com/office/drawing/2014/main" id="{F48BC8FF-2A23-4247-B0EC-9A1D32CFE19A}"/>
              </a:ext>
            </a:extLst>
          </p:cNvPr>
          <p:cNvSpPr txBox="1"/>
          <p:nvPr/>
        </p:nvSpPr>
        <p:spPr>
          <a:xfrm>
            <a:off x="1593130" y="1946635"/>
            <a:ext cx="7192651" cy="369332"/>
          </a:xfrm>
          <a:prstGeom prst="rect">
            <a:avLst/>
          </a:prstGeom>
          <a:noFill/>
        </p:spPr>
        <p:txBody>
          <a:bodyPr wrap="square" rtlCol="0">
            <a:spAutoFit/>
          </a:bodyPr>
          <a:lstStyle/>
          <a:p>
            <a:r>
              <a:rPr lang="it-IT" dirty="0"/>
              <a:t>Confronto tra due lavoratori con diversa abilità</a:t>
            </a:r>
          </a:p>
        </p:txBody>
      </p:sp>
    </p:spTree>
    <p:extLst>
      <p:ext uri="{BB962C8B-B14F-4D97-AF65-F5344CB8AC3E}">
        <p14:creationId xmlns:p14="http://schemas.microsoft.com/office/powerpoint/2010/main" val="2887413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49C4AA-8560-4168-BD12-80623484949D}"/>
              </a:ext>
            </a:extLst>
          </p:cNvPr>
          <p:cNvSpPr>
            <a:spLocks noGrp="1"/>
          </p:cNvSpPr>
          <p:nvPr>
            <p:ph type="title"/>
          </p:nvPr>
        </p:nvSpPr>
        <p:spPr>
          <a:xfrm>
            <a:off x="838200" y="365125"/>
            <a:ext cx="10515600" cy="1325563"/>
          </a:xfrm>
        </p:spPr>
        <p:txBody>
          <a:bodyPr>
            <a:normAutofit fontScale="90000"/>
          </a:bodyPr>
          <a:lstStyle/>
          <a:p>
            <a:r>
              <a:rPr lang="it-IT" dirty="0"/>
              <a:t>… e convenienza per l’impresa, perché si ipotizza che il lavoratore più abile sia anche più produttivo</a:t>
            </a:r>
          </a:p>
        </p:txBody>
      </p:sp>
      <p:pic>
        <p:nvPicPr>
          <p:cNvPr id="3" name="Immagine 2">
            <a:extLst>
              <a:ext uri="{FF2B5EF4-FFF2-40B4-BE49-F238E27FC236}">
                <a16:creationId xmlns:a16="http://schemas.microsoft.com/office/drawing/2014/main" id="{44BE099B-44AF-4AA7-A5F7-83D2080F7B5C}"/>
              </a:ext>
            </a:extLst>
          </p:cNvPr>
          <p:cNvPicPr>
            <a:picLocks noChangeAspect="1"/>
          </p:cNvPicPr>
          <p:nvPr/>
        </p:nvPicPr>
        <p:blipFill>
          <a:blip r:embed="rId2"/>
          <a:stretch>
            <a:fillRect/>
          </a:stretch>
        </p:blipFill>
        <p:spPr>
          <a:xfrm>
            <a:off x="1709684" y="1930910"/>
            <a:ext cx="6896698" cy="2571973"/>
          </a:xfrm>
          <a:prstGeom prst="rect">
            <a:avLst/>
          </a:prstGeom>
        </p:spPr>
      </p:pic>
    </p:spTree>
    <p:extLst>
      <p:ext uri="{BB962C8B-B14F-4D97-AF65-F5344CB8AC3E}">
        <p14:creationId xmlns:p14="http://schemas.microsoft.com/office/powerpoint/2010/main" val="914599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8077200" y="6248400"/>
            <a:ext cx="2133600" cy="457200"/>
          </a:xfrm>
          <a:prstGeom prst="rect">
            <a:avLst/>
          </a:prstGeom>
          <a:noFill/>
          <a:ln w="9525">
            <a:noFill/>
            <a:round/>
            <a:headEnd/>
            <a:tailEnd/>
          </a:ln>
          <a:effectLst/>
        </p:spPr>
        <p:txBody>
          <a:bodyPr lIns="90000" tIns="46800" rIns="90000" bIns="46800"/>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7F9CF31D-0450-4D6C-AAA9-E212A380FC72}" type="slidenum">
              <a:rPr lang="it-IT" sz="10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6</a:t>
            </a:fld>
            <a:endParaRPr lang="it-IT" sz="1000">
              <a:solidFill>
                <a:srgbClr val="000000"/>
              </a:solidFill>
            </a:endParaRPr>
          </a:p>
        </p:txBody>
      </p:sp>
      <p:sp>
        <p:nvSpPr>
          <p:cNvPr id="20482" name="Text Box 2"/>
          <p:cNvSpPr txBox="1">
            <a:spLocks noChangeArrowheads="1"/>
          </p:cNvSpPr>
          <p:nvPr/>
        </p:nvSpPr>
        <p:spPr bwMode="auto">
          <a:xfrm>
            <a:off x="2567608" y="277814"/>
            <a:ext cx="7643192" cy="1139825"/>
          </a:xfrm>
          <a:prstGeom prst="rect">
            <a:avLst/>
          </a:prstGeom>
          <a:noFill/>
          <a:ln w="9525">
            <a:noFill/>
            <a:round/>
            <a:headEnd/>
            <a:tailEnd/>
          </a:ln>
          <a:effectLst/>
        </p:spPr>
        <p:txBody>
          <a:bodyPr anchor="b"/>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600" dirty="0">
                <a:solidFill>
                  <a:srgbClr val="999900"/>
                </a:solidFill>
                <a:latin typeface="Garamond" charset="0"/>
              </a:rPr>
              <a:t>Il capitale umano – </a:t>
            </a:r>
            <a:br>
              <a:rPr lang="it-IT" sz="3200" dirty="0">
                <a:solidFill>
                  <a:srgbClr val="999900"/>
                </a:solidFill>
                <a:latin typeface="Garamond" charset="0"/>
              </a:rPr>
            </a:br>
            <a:r>
              <a:rPr lang="it-IT" sz="2800" b="1" dirty="0">
                <a:solidFill>
                  <a:srgbClr val="999900"/>
                </a:solidFill>
                <a:latin typeface="Garamond" charset="0"/>
              </a:rPr>
              <a:t>Teoria dei segnali</a:t>
            </a:r>
            <a:r>
              <a:rPr lang="it-IT" dirty="0">
                <a:solidFill>
                  <a:srgbClr val="999900"/>
                </a:solidFill>
                <a:latin typeface="Garamond" charset="0"/>
              </a:rPr>
              <a:t> </a:t>
            </a:r>
          </a:p>
        </p:txBody>
      </p:sp>
      <p:sp>
        <p:nvSpPr>
          <p:cNvPr id="20483" name="Text Box 3"/>
          <p:cNvSpPr txBox="1">
            <a:spLocks noChangeArrowheads="1"/>
          </p:cNvSpPr>
          <p:nvPr/>
        </p:nvSpPr>
        <p:spPr bwMode="auto">
          <a:xfrm>
            <a:off x="998883" y="1412877"/>
            <a:ext cx="9453217" cy="4416424"/>
          </a:xfrm>
          <a:prstGeom prst="rect">
            <a:avLst/>
          </a:prstGeom>
          <a:noFill/>
          <a:ln w="9525">
            <a:noFill/>
            <a:round/>
            <a:headEnd/>
            <a:tailEnd/>
          </a:ln>
          <a:effectLst/>
        </p:spPr>
        <p:txBody>
          <a:bodyPr/>
          <a:lstStyle/>
          <a:p>
            <a:pPr algn="just">
              <a:spcBef>
                <a:spcPts val="700"/>
              </a:spcBef>
              <a:buClr>
                <a:srgbClr val="666600"/>
              </a:buClr>
              <a:buSzPct val="75000"/>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600" b="1" dirty="0">
                <a:solidFill>
                  <a:srgbClr val="000000"/>
                </a:solidFill>
                <a:latin typeface="Garamond" charset="0"/>
              </a:rPr>
              <a:t> </a:t>
            </a:r>
            <a:r>
              <a:rPr lang="it-IT" sz="2600" b="1" i="1" dirty="0">
                <a:solidFill>
                  <a:srgbClr val="000000"/>
                </a:solidFill>
                <a:latin typeface="Garamond" charset="0"/>
              </a:rPr>
              <a:t>Utile </a:t>
            </a:r>
            <a:r>
              <a:rPr lang="it-IT" sz="2600" b="1" i="1" u="sng" dirty="0">
                <a:solidFill>
                  <a:srgbClr val="000000"/>
                </a:solidFill>
                <a:latin typeface="Garamond" charset="0"/>
              </a:rPr>
              <a:t>separare i due effetti </a:t>
            </a:r>
            <a:r>
              <a:rPr lang="it-IT" sz="2600" b="1" i="1" dirty="0">
                <a:solidFill>
                  <a:srgbClr val="000000"/>
                </a:solidFill>
                <a:latin typeface="Garamond" charset="0"/>
              </a:rPr>
              <a:t>perché il modello del capitale umano e quello dei segnali hanno </a:t>
            </a:r>
            <a:r>
              <a:rPr lang="it-IT" sz="2600" b="1" i="1" u="sng" dirty="0">
                <a:solidFill>
                  <a:srgbClr val="000000"/>
                </a:solidFill>
                <a:latin typeface="Garamond" charset="0"/>
              </a:rPr>
              <a:t>implicazioni diverse </a:t>
            </a:r>
            <a:r>
              <a:rPr lang="it-IT" sz="2600" b="1" i="1" dirty="0">
                <a:solidFill>
                  <a:srgbClr val="000000"/>
                </a:solidFill>
                <a:latin typeface="Garamond" charset="0"/>
              </a:rPr>
              <a:t>per molte questioni di </a:t>
            </a:r>
            <a:r>
              <a:rPr lang="it-IT" sz="2600" b="1" i="1" u="sng" dirty="0">
                <a:solidFill>
                  <a:srgbClr val="000000"/>
                </a:solidFill>
                <a:latin typeface="Garamond" charset="0"/>
              </a:rPr>
              <a:t>politica economica</a:t>
            </a:r>
            <a:r>
              <a:rPr lang="it-IT" sz="2600" b="1" i="1" dirty="0">
                <a:solidFill>
                  <a:srgbClr val="000000"/>
                </a:solidFill>
                <a:latin typeface="Garamond" charset="0"/>
              </a:rPr>
              <a:t>.</a:t>
            </a:r>
          </a:p>
          <a:p>
            <a:pPr algn="just">
              <a:spcBef>
                <a:spcPts val="700"/>
              </a:spcBef>
              <a:buClr>
                <a:srgbClr val="666600"/>
              </a:buClr>
              <a:buSzPct val="75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600" b="1" dirty="0">
                <a:solidFill>
                  <a:srgbClr val="000000"/>
                </a:solidFill>
                <a:latin typeface="Garamond" charset="0"/>
              </a:rPr>
              <a:t> </a:t>
            </a:r>
            <a:r>
              <a:rPr lang="it-IT" sz="2600" b="1" i="1" dirty="0">
                <a:solidFill>
                  <a:srgbClr val="FF0000"/>
                </a:solidFill>
                <a:latin typeface="Garamond" charset="0"/>
              </a:rPr>
              <a:t>Modello del capitale umano</a:t>
            </a:r>
            <a:r>
              <a:rPr lang="it-IT" sz="2600" b="1" dirty="0">
                <a:solidFill>
                  <a:srgbClr val="000000"/>
                </a:solidFill>
                <a:latin typeface="Garamond" charset="0"/>
              </a:rPr>
              <a:t>: investimenti 1) offrono via d’uscita dai redditi bassi e dalla povertà, quindi maggiore produttività/rendimento; 2)</a:t>
            </a:r>
            <a:r>
              <a:rPr lang="it-IT" sz="2600" dirty="0">
                <a:solidFill>
                  <a:srgbClr val="000000"/>
                </a:solidFill>
              </a:rPr>
              <a:t> </a:t>
            </a:r>
            <a:r>
              <a:rPr lang="it-IT" sz="2600" dirty="0">
                <a:solidFill>
                  <a:srgbClr val="000000"/>
                </a:solidFill>
                <a:latin typeface="Wingdings" charset="2"/>
              </a:rPr>
              <a:t></a:t>
            </a:r>
            <a:r>
              <a:rPr lang="it-IT" sz="2600" b="1" dirty="0">
                <a:solidFill>
                  <a:srgbClr val="000000"/>
                </a:solidFill>
                <a:latin typeface="Garamond" charset="0"/>
              </a:rPr>
              <a:t> lo stock di </a:t>
            </a:r>
            <a:r>
              <a:rPr lang="it-IT" sz="2600" b="1" i="1" dirty="0">
                <a:latin typeface="Garamond" charset="0"/>
              </a:rPr>
              <a:t>capitale</a:t>
            </a:r>
            <a:r>
              <a:rPr lang="it-IT" sz="2600" b="1" dirty="0">
                <a:latin typeface="Garamond" charset="0"/>
              </a:rPr>
              <a:t> </a:t>
            </a:r>
            <a:r>
              <a:rPr lang="it-IT" sz="2600" b="1" dirty="0">
                <a:solidFill>
                  <a:srgbClr val="000000"/>
                </a:solidFill>
                <a:latin typeface="Garamond" charset="0"/>
              </a:rPr>
              <a:t>umano di coloro cui  il programma è destinato</a:t>
            </a:r>
            <a:r>
              <a:rPr lang="it-IT" sz="2600" dirty="0">
                <a:solidFill>
                  <a:srgbClr val="000000"/>
                </a:solidFill>
              </a:rPr>
              <a:t>.</a:t>
            </a:r>
          </a:p>
          <a:p>
            <a:pPr algn="just">
              <a:spcBef>
                <a:spcPts val="700"/>
              </a:spcBef>
              <a:buClr>
                <a:srgbClr val="666600"/>
              </a:buClr>
              <a:buSzPct val="75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600" b="1" dirty="0">
                <a:solidFill>
                  <a:srgbClr val="000000"/>
                </a:solidFill>
                <a:latin typeface="Garamond" charset="0"/>
              </a:rPr>
              <a:t> </a:t>
            </a:r>
            <a:r>
              <a:rPr lang="it-IT" sz="2600" b="1" i="1" dirty="0">
                <a:solidFill>
                  <a:srgbClr val="FF0000"/>
                </a:solidFill>
                <a:latin typeface="Garamond" charset="0"/>
              </a:rPr>
              <a:t>Modello dei segnali</a:t>
            </a:r>
            <a:r>
              <a:rPr lang="it-IT" sz="2600" b="1" i="1" dirty="0">
                <a:solidFill>
                  <a:srgbClr val="000000"/>
                </a:solidFill>
                <a:latin typeface="Garamond" charset="0"/>
              </a:rPr>
              <a:t>:</a:t>
            </a:r>
            <a:r>
              <a:rPr lang="it-IT" sz="2600" b="1" dirty="0">
                <a:solidFill>
                  <a:srgbClr val="000000"/>
                </a:solidFill>
                <a:latin typeface="Garamond" charset="0"/>
              </a:rPr>
              <a:t> l’istruzione </a:t>
            </a:r>
            <a:r>
              <a:rPr lang="it-IT" sz="2600" b="1" i="1" dirty="0">
                <a:solidFill>
                  <a:srgbClr val="000000"/>
                </a:solidFill>
                <a:latin typeface="Garamond" charset="0"/>
              </a:rPr>
              <a:t>non aumenta la produttività</a:t>
            </a:r>
            <a:r>
              <a:rPr lang="it-IT" sz="2600" b="1" dirty="0">
                <a:solidFill>
                  <a:srgbClr val="000000"/>
                </a:solidFill>
                <a:latin typeface="Garamond" charset="0"/>
              </a:rPr>
              <a:t> del lavoratore =&gt; lavoratori a </a:t>
            </a:r>
            <a:r>
              <a:rPr lang="it-IT" sz="2600" b="1" i="1" dirty="0">
                <a:solidFill>
                  <a:srgbClr val="000000"/>
                </a:solidFill>
                <a:latin typeface="Garamond" charset="0"/>
              </a:rPr>
              <a:t>bassa produttività </a:t>
            </a:r>
            <a:r>
              <a:rPr lang="it-IT" sz="2600" b="1" dirty="0">
                <a:solidFill>
                  <a:srgbClr val="000000"/>
                </a:solidFill>
                <a:latin typeface="Garamond" charset="0"/>
              </a:rPr>
              <a:t>rimangono tali indipendentemente dai miliardi di euro spesi da programmi pubblici volti ad aumentare gli anni medi di istruzione, perché i lavoratori si </a:t>
            </a:r>
            <a:r>
              <a:rPr lang="it-IT" sz="2600" b="1" dirty="0" err="1">
                <a:solidFill>
                  <a:srgbClr val="000000"/>
                </a:solidFill>
                <a:latin typeface="Garamond" charset="0"/>
              </a:rPr>
              <a:t>autoselezionano</a:t>
            </a:r>
            <a:r>
              <a:rPr lang="it-IT" sz="2600" b="1" dirty="0">
                <a:solidFill>
                  <a:srgbClr val="000000"/>
                </a:solidFill>
                <a:latin typeface="Garamond" charset="0"/>
              </a:rPr>
              <a:t>.</a:t>
            </a:r>
            <a:r>
              <a:rPr lang="it-IT" sz="2600" dirty="0">
                <a:solidFill>
                  <a:srgbClr val="000000"/>
                </a:solidFill>
              </a:rPr>
              <a:t> </a:t>
            </a:r>
          </a:p>
          <a:p>
            <a:pPr algn="just">
              <a:spcBef>
                <a:spcPts val="700"/>
              </a:spcBef>
              <a:buSzPct val="7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6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8077200" y="6248400"/>
            <a:ext cx="2133600" cy="457200"/>
          </a:xfrm>
          <a:prstGeom prst="rect">
            <a:avLst/>
          </a:prstGeom>
          <a:noFill/>
          <a:ln w="9525">
            <a:noFill/>
            <a:round/>
            <a:headEnd/>
            <a:tailEnd/>
          </a:ln>
          <a:effectLst/>
        </p:spPr>
        <p:txBody>
          <a:bodyPr lIns="90000" tIns="46800" rIns="90000" bIns="46800"/>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6BBFB92-5DCE-4975-93DA-F4FD2AFEBDB5}" type="slidenum">
              <a:rPr lang="it-IT" sz="10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7</a:t>
            </a:fld>
            <a:endParaRPr lang="it-IT" sz="1000">
              <a:solidFill>
                <a:srgbClr val="000000"/>
              </a:solidFill>
            </a:endParaRPr>
          </a:p>
        </p:txBody>
      </p:sp>
      <p:sp>
        <p:nvSpPr>
          <p:cNvPr id="21506" name="Text Box 2"/>
          <p:cNvSpPr txBox="1">
            <a:spLocks noChangeArrowheads="1"/>
          </p:cNvSpPr>
          <p:nvPr/>
        </p:nvSpPr>
        <p:spPr bwMode="auto">
          <a:xfrm>
            <a:off x="768625" y="534787"/>
            <a:ext cx="7643192" cy="464096"/>
          </a:xfrm>
          <a:prstGeom prst="rect">
            <a:avLst/>
          </a:prstGeom>
          <a:noFill/>
          <a:ln w="9525">
            <a:noFill/>
            <a:round/>
            <a:headEnd/>
            <a:tailEnd/>
          </a:ln>
          <a:effectLst/>
        </p:spPr>
        <p:txBody>
          <a:bodyPr anchor="b"/>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600" dirty="0">
                <a:solidFill>
                  <a:srgbClr val="999900"/>
                </a:solidFill>
                <a:latin typeface="Garamond" charset="0"/>
              </a:rPr>
              <a:t>Il capitale umano – </a:t>
            </a:r>
            <a:r>
              <a:rPr lang="it-IT" sz="2800" b="1" dirty="0">
                <a:solidFill>
                  <a:srgbClr val="999900"/>
                </a:solidFill>
                <a:latin typeface="Garamond" charset="0"/>
              </a:rPr>
              <a:t>Teoria dei segnali</a:t>
            </a:r>
            <a:r>
              <a:rPr lang="it-IT" dirty="0">
                <a:solidFill>
                  <a:srgbClr val="999900"/>
                </a:solidFill>
                <a:latin typeface="Garamond" charset="0"/>
              </a:rPr>
              <a:t> </a:t>
            </a:r>
          </a:p>
        </p:txBody>
      </p:sp>
      <p:sp>
        <p:nvSpPr>
          <p:cNvPr id="21507" name="Text Box 3"/>
          <p:cNvSpPr txBox="1">
            <a:spLocks noChangeArrowheads="1"/>
          </p:cNvSpPr>
          <p:nvPr/>
        </p:nvSpPr>
        <p:spPr bwMode="auto">
          <a:xfrm>
            <a:off x="805069" y="1224339"/>
            <a:ext cx="9515388" cy="4739139"/>
          </a:xfrm>
          <a:prstGeom prst="rect">
            <a:avLst/>
          </a:prstGeom>
          <a:noFill/>
          <a:ln w="9525">
            <a:noFill/>
            <a:round/>
            <a:headEnd/>
            <a:tailEnd/>
          </a:ln>
          <a:effectLst/>
        </p:spPr>
        <p:txBody>
          <a:bodyPr/>
          <a:lstStyle/>
          <a:p>
            <a:pPr algn="just">
              <a:spcBef>
                <a:spcPts val="650"/>
              </a:spcBef>
              <a:buClr>
                <a:srgbClr val="666600"/>
              </a:buClr>
              <a:buSzPct val="75000"/>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u="sng" dirty="0">
                <a:solidFill>
                  <a:srgbClr val="000000"/>
                </a:solidFill>
                <a:latin typeface="Garamond" charset="0"/>
              </a:rPr>
              <a:t>Tassi di rendimento privato e sociale</a:t>
            </a:r>
          </a:p>
          <a:p>
            <a:pPr algn="just">
              <a:spcBef>
                <a:spcPts val="650"/>
              </a:spcBef>
              <a:buClr>
                <a:srgbClr val="666600"/>
              </a:buClr>
              <a:buSzPct val="75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charset="0"/>
              </a:rPr>
              <a:t> Le </a:t>
            </a:r>
            <a:r>
              <a:rPr lang="it-IT" sz="2400" b="1" i="1" dirty="0">
                <a:solidFill>
                  <a:srgbClr val="000000"/>
                </a:solidFill>
                <a:latin typeface="Garamond" charset="0"/>
              </a:rPr>
              <a:t>diverse raccomandazioni </a:t>
            </a:r>
            <a:r>
              <a:rPr lang="it-IT" sz="2400" b="1" dirty="0">
                <a:solidFill>
                  <a:srgbClr val="000000"/>
                </a:solidFill>
                <a:latin typeface="Garamond" charset="0"/>
              </a:rPr>
              <a:t>di politica economica dei due modelli  =&gt; </a:t>
            </a:r>
            <a:r>
              <a:rPr lang="it-IT" sz="2400" b="1" dirty="0">
                <a:solidFill>
                  <a:srgbClr val="000000"/>
                </a:solidFill>
                <a:latin typeface="Franklin Gothic Medium" charset="0"/>
              </a:rPr>
              <a:t>tasso di rendimento privato</a:t>
            </a:r>
            <a:r>
              <a:rPr lang="it-IT" sz="2400" b="1" dirty="0">
                <a:solidFill>
                  <a:srgbClr val="000000"/>
                </a:solidFill>
                <a:latin typeface="Garamond" charset="0"/>
              </a:rPr>
              <a:t> dell’istruzione (</a:t>
            </a:r>
            <a:r>
              <a:rPr lang="it-IT" sz="2400" b="1" dirty="0">
                <a:solidFill>
                  <a:srgbClr val="000000"/>
                </a:solidFill>
                <a:latin typeface="Wingdings" charset="2"/>
              </a:rPr>
              <a:t></a:t>
            </a:r>
            <a:r>
              <a:rPr lang="it-IT" sz="2400" b="1" i="1" dirty="0">
                <a:solidFill>
                  <a:srgbClr val="000000"/>
                </a:solidFill>
                <a:latin typeface="Garamond" charset="0"/>
              </a:rPr>
              <a:t> </a:t>
            </a:r>
            <a:r>
              <a:rPr lang="it-IT" sz="2400" b="1" i="1" u="sng" dirty="0">
                <a:solidFill>
                  <a:srgbClr val="000000"/>
                </a:solidFill>
                <a:latin typeface="Garamond" charset="0"/>
              </a:rPr>
              <a:t>guadagn</a:t>
            </a:r>
            <a:r>
              <a:rPr lang="it-IT" sz="2400" b="1" i="1" dirty="0">
                <a:solidFill>
                  <a:srgbClr val="000000"/>
                </a:solidFill>
                <a:latin typeface="Garamond" charset="0"/>
              </a:rPr>
              <a:t>i di un anno in più di istruzione</a:t>
            </a:r>
            <a:r>
              <a:rPr lang="it-IT" sz="2400" b="1" dirty="0">
                <a:solidFill>
                  <a:srgbClr val="000000"/>
                </a:solidFill>
                <a:latin typeface="Garamond" charset="0"/>
              </a:rPr>
              <a:t>) ≠ </a:t>
            </a:r>
            <a:r>
              <a:rPr lang="it-IT" sz="2400" b="1" dirty="0">
                <a:solidFill>
                  <a:srgbClr val="000000"/>
                </a:solidFill>
                <a:latin typeface="Franklin Gothic Medium" charset="0"/>
              </a:rPr>
              <a:t>tasso di rendimento sociale</a:t>
            </a:r>
            <a:r>
              <a:rPr lang="it-IT" sz="2400" b="1" dirty="0">
                <a:solidFill>
                  <a:srgbClr val="000000"/>
                </a:solidFill>
                <a:latin typeface="Garamond" charset="0"/>
              </a:rPr>
              <a:t> (</a:t>
            </a:r>
            <a:r>
              <a:rPr lang="it-IT" sz="2400" b="1" dirty="0">
                <a:solidFill>
                  <a:srgbClr val="000000"/>
                </a:solidFill>
                <a:latin typeface="Wingdings" charset="2"/>
              </a:rPr>
              <a:t></a:t>
            </a:r>
            <a:r>
              <a:rPr lang="it-IT" sz="2400" b="1" dirty="0">
                <a:solidFill>
                  <a:srgbClr val="000000"/>
                </a:solidFill>
                <a:latin typeface="Garamond" charset="0"/>
              </a:rPr>
              <a:t> </a:t>
            </a:r>
            <a:r>
              <a:rPr lang="it-IT" sz="2400" b="1" i="1" u="sng" dirty="0">
                <a:solidFill>
                  <a:srgbClr val="000000"/>
                </a:solidFill>
                <a:latin typeface="Garamond" charset="0"/>
              </a:rPr>
              <a:t>reddito nazionale </a:t>
            </a:r>
            <a:r>
              <a:rPr lang="it-IT" sz="2400" b="1" i="1" dirty="0">
                <a:solidFill>
                  <a:srgbClr val="000000"/>
                </a:solidFill>
                <a:latin typeface="Garamond" charset="0"/>
              </a:rPr>
              <a:t>che deriva dallo stesso anno di istruzione).</a:t>
            </a:r>
          </a:p>
          <a:p>
            <a:pPr algn="just">
              <a:spcBef>
                <a:spcPts val="650"/>
              </a:spcBef>
              <a:buClr>
                <a:srgbClr val="666600"/>
              </a:buClr>
              <a:buSzPct val="75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a:solidFill>
                  <a:srgbClr val="000000"/>
                </a:solidFill>
                <a:latin typeface="Garamond" charset="0"/>
              </a:rPr>
              <a:t> </a:t>
            </a:r>
            <a:r>
              <a:rPr lang="it-IT" sz="2400" b="1" dirty="0" err="1">
                <a:solidFill>
                  <a:srgbClr val="000000"/>
                </a:solidFill>
                <a:latin typeface="Garamond" charset="0"/>
              </a:rPr>
              <a:t>Hp</a:t>
            </a:r>
            <a:r>
              <a:rPr lang="it-IT" sz="2400" b="1" dirty="0">
                <a:solidFill>
                  <a:srgbClr val="000000"/>
                </a:solidFill>
                <a:latin typeface="Garamond" charset="0"/>
              </a:rPr>
              <a:t>.: </a:t>
            </a:r>
            <a:r>
              <a:rPr lang="it-IT" sz="2400" b="1" i="1" dirty="0">
                <a:solidFill>
                  <a:srgbClr val="000000"/>
                </a:solidFill>
                <a:latin typeface="Garamond" charset="0"/>
              </a:rPr>
              <a:t>modello dei segnali è corretto (istruzione non  </a:t>
            </a:r>
            <a:r>
              <a:rPr lang="it-IT" sz="2400" b="1" i="1" dirty="0">
                <a:solidFill>
                  <a:srgbClr val="000000"/>
                </a:solidFill>
                <a:latin typeface="Wingdings" charset="2"/>
              </a:rPr>
              <a:t></a:t>
            </a:r>
            <a:r>
              <a:rPr lang="it-IT" sz="2400" b="1" i="1" dirty="0">
                <a:solidFill>
                  <a:srgbClr val="000000"/>
                </a:solidFill>
                <a:latin typeface="Garamond" charset="0"/>
              </a:rPr>
              <a:t> produttività)</a:t>
            </a:r>
          </a:p>
          <a:p>
            <a:pPr algn="just">
              <a:spcBef>
                <a:spcPts val="650"/>
              </a:spcBef>
              <a:buSzPct val="7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charset="0"/>
              </a:rPr>
              <a:t>=&gt;</a:t>
            </a:r>
            <a:r>
              <a:rPr lang="it-IT" sz="2400" b="1" i="1" u="sng" dirty="0">
                <a:solidFill>
                  <a:srgbClr val="000000"/>
                </a:solidFill>
                <a:latin typeface="Garamond" charset="0"/>
              </a:rPr>
              <a:t>dal punto di vista privato (lavoratore):</a:t>
            </a:r>
            <a:r>
              <a:rPr lang="it-IT" sz="2400" b="1" i="1" dirty="0">
                <a:solidFill>
                  <a:srgbClr val="000000"/>
                </a:solidFill>
                <a:latin typeface="Garamond" charset="0"/>
              </a:rPr>
              <a:t> l’</a:t>
            </a:r>
            <a:r>
              <a:rPr lang="it-IT" sz="2400" b="1" dirty="0">
                <a:solidFill>
                  <a:srgbClr val="000000"/>
                </a:solidFill>
                <a:latin typeface="Garamond" charset="0"/>
              </a:rPr>
              <a:t>istruzione ha ancora un rendimento </a:t>
            </a:r>
            <a:r>
              <a:rPr lang="it-IT" sz="2400" b="1" dirty="0">
                <a:solidFill>
                  <a:srgbClr val="000000"/>
                </a:solidFill>
                <a:latin typeface="Franklin Gothic Medium" charset="0"/>
              </a:rPr>
              <a:t>positivo</a:t>
            </a:r>
            <a:r>
              <a:rPr lang="it-IT" sz="2400" b="1" dirty="0">
                <a:solidFill>
                  <a:srgbClr val="000000"/>
                </a:solidFill>
                <a:latin typeface="Garamond" charset="0"/>
              </a:rPr>
              <a:t> (lavoratore produttivo ci guadagna a segnalare sua elevata produttività)</a:t>
            </a:r>
          </a:p>
          <a:p>
            <a:pPr algn="just">
              <a:spcBef>
                <a:spcPts val="700"/>
              </a:spcBef>
              <a:buSzPct val="7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charset="0"/>
              </a:rPr>
              <a:t>=&gt;</a:t>
            </a:r>
            <a:r>
              <a:rPr lang="it-IT" sz="2400" b="1" i="1" u="sng" dirty="0">
                <a:solidFill>
                  <a:srgbClr val="000000"/>
                </a:solidFill>
                <a:latin typeface="Garamond" charset="0"/>
              </a:rPr>
              <a:t>dal un punto di vista sociale</a:t>
            </a:r>
            <a:r>
              <a:rPr lang="it-IT" sz="2400" b="1" i="1" dirty="0">
                <a:solidFill>
                  <a:srgbClr val="000000"/>
                </a:solidFill>
                <a:latin typeface="Garamond" charset="0"/>
              </a:rPr>
              <a:t>:</a:t>
            </a:r>
            <a:r>
              <a:rPr lang="it-IT" sz="2400" b="1" dirty="0">
                <a:solidFill>
                  <a:srgbClr val="000000"/>
                </a:solidFill>
                <a:latin typeface="Garamond" charset="0"/>
              </a:rPr>
              <a:t>  il rendimento è </a:t>
            </a:r>
            <a:r>
              <a:rPr lang="it-IT" sz="2400" b="1" dirty="0">
                <a:solidFill>
                  <a:srgbClr val="000000"/>
                </a:solidFill>
                <a:latin typeface="Franklin Gothic Medium" charset="0"/>
              </a:rPr>
              <a:t>zero</a:t>
            </a:r>
            <a:r>
              <a:rPr lang="it-IT" sz="2400" b="1" dirty="0">
                <a:solidFill>
                  <a:srgbClr val="000000"/>
                </a:solidFill>
                <a:latin typeface="Garamond" charset="0"/>
              </a:rPr>
              <a:t> (spese per istruzione perdute se produttività lavoratore non cambia).</a:t>
            </a:r>
          </a:p>
          <a:p>
            <a:pPr algn="just">
              <a:spcBef>
                <a:spcPts val="700"/>
              </a:spcBef>
              <a:buSzPct val="7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b="1" dirty="0">
              <a:solidFill>
                <a:srgbClr val="000000"/>
              </a:solidFill>
              <a:latin typeface="Garamond"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8077200" y="6248400"/>
            <a:ext cx="2133600" cy="457200"/>
          </a:xfrm>
          <a:prstGeom prst="rect">
            <a:avLst/>
          </a:prstGeom>
          <a:noFill/>
          <a:ln w="9525">
            <a:noFill/>
            <a:round/>
            <a:headEnd/>
            <a:tailEnd/>
          </a:ln>
          <a:effectLst/>
        </p:spPr>
        <p:txBody>
          <a:bodyPr lIns="90000" tIns="46800" rIns="90000" bIns="46800"/>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16D1A62-5583-4897-82A4-126CF7EC4964}" type="slidenum">
              <a:rPr lang="it-IT" sz="10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8</a:t>
            </a:fld>
            <a:endParaRPr lang="it-IT" sz="1000">
              <a:solidFill>
                <a:srgbClr val="000000"/>
              </a:solidFill>
            </a:endParaRPr>
          </a:p>
        </p:txBody>
      </p:sp>
      <p:sp>
        <p:nvSpPr>
          <p:cNvPr id="22530" name="Text Box 2"/>
          <p:cNvSpPr txBox="1">
            <a:spLocks noChangeArrowheads="1"/>
          </p:cNvSpPr>
          <p:nvPr/>
        </p:nvSpPr>
        <p:spPr bwMode="auto">
          <a:xfrm>
            <a:off x="2567608" y="277814"/>
            <a:ext cx="7643192" cy="1139825"/>
          </a:xfrm>
          <a:prstGeom prst="rect">
            <a:avLst/>
          </a:prstGeom>
          <a:noFill/>
          <a:ln w="9525">
            <a:noFill/>
            <a:round/>
            <a:headEnd/>
            <a:tailEnd/>
          </a:ln>
          <a:effectLst/>
        </p:spPr>
        <p:txBody>
          <a:bodyPr anchor="b"/>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600" dirty="0">
                <a:solidFill>
                  <a:srgbClr val="999900"/>
                </a:solidFill>
                <a:latin typeface="Garamond" charset="0"/>
              </a:rPr>
              <a:t>Il capitale umano – </a:t>
            </a:r>
            <a:br>
              <a:rPr lang="it-IT" sz="3200" dirty="0">
                <a:solidFill>
                  <a:srgbClr val="999900"/>
                </a:solidFill>
                <a:latin typeface="Garamond" charset="0"/>
              </a:rPr>
            </a:br>
            <a:r>
              <a:rPr lang="it-IT" sz="2800" b="1" dirty="0">
                <a:solidFill>
                  <a:srgbClr val="999900"/>
                </a:solidFill>
                <a:latin typeface="Garamond" charset="0"/>
              </a:rPr>
              <a:t>Teoria dei segnali</a:t>
            </a:r>
            <a:r>
              <a:rPr lang="it-IT" dirty="0">
                <a:solidFill>
                  <a:srgbClr val="999900"/>
                </a:solidFill>
                <a:latin typeface="Garamond" charset="0"/>
              </a:rPr>
              <a:t> </a:t>
            </a:r>
          </a:p>
        </p:txBody>
      </p:sp>
      <p:sp>
        <p:nvSpPr>
          <p:cNvPr id="22531" name="Text Box 3"/>
          <p:cNvSpPr txBox="1">
            <a:spLocks noChangeArrowheads="1"/>
          </p:cNvSpPr>
          <p:nvPr/>
        </p:nvSpPr>
        <p:spPr bwMode="auto">
          <a:xfrm>
            <a:off x="745435" y="1701111"/>
            <a:ext cx="9766300" cy="3834985"/>
          </a:xfrm>
          <a:prstGeom prst="rect">
            <a:avLst/>
          </a:prstGeom>
          <a:noFill/>
          <a:ln w="9525">
            <a:noFill/>
            <a:round/>
            <a:headEnd/>
            <a:tailEnd/>
          </a:ln>
          <a:effectLst/>
        </p:spPr>
        <p:txBody>
          <a:bodyPr/>
          <a:lstStyle/>
          <a:p>
            <a:pPr algn="just">
              <a:spcBef>
                <a:spcPts val="700"/>
              </a:spcBef>
              <a:buClr>
                <a:srgbClr val="666600"/>
              </a:buClr>
              <a:buSzPct val="75000"/>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a:solidFill>
                  <a:srgbClr val="000000"/>
                </a:solidFill>
                <a:latin typeface="Garamond" charset="0"/>
              </a:rPr>
              <a:t>Tuttavia, anche nel </a:t>
            </a:r>
            <a:r>
              <a:rPr lang="it-IT" sz="2400" b="1" i="1" u="sng" dirty="0">
                <a:solidFill>
                  <a:srgbClr val="000000"/>
                </a:solidFill>
                <a:latin typeface="Garamond" charset="0"/>
              </a:rPr>
              <a:t>modello dei segnali</a:t>
            </a:r>
            <a:r>
              <a:rPr lang="it-IT" sz="2400" b="1" i="1" dirty="0">
                <a:solidFill>
                  <a:srgbClr val="000000"/>
                </a:solidFill>
                <a:latin typeface="Garamond" charset="0"/>
              </a:rPr>
              <a:t>, l’istruzione ha il ruolo molto utile di </a:t>
            </a:r>
            <a:r>
              <a:rPr lang="it-IT" sz="2400" b="1" i="1" u="sng" dirty="0">
                <a:solidFill>
                  <a:srgbClr val="FF0000"/>
                </a:solidFill>
                <a:latin typeface="Garamond" charset="0"/>
              </a:rPr>
              <a:t>indirizzare i lavoratori verso i posti giusti, ricopre quindi una funzione indiretta di </a:t>
            </a:r>
            <a:r>
              <a:rPr lang="it-IT" sz="2400" b="1" i="1" u="sng" dirty="0" err="1">
                <a:solidFill>
                  <a:srgbClr val="FF0000"/>
                </a:solidFill>
                <a:latin typeface="Garamond" charset="0"/>
              </a:rPr>
              <a:t>matching</a:t>
            </a:r>
            <a:r>
              <a:rPr lang="it-IT" sz="2400" b="1" i="1" u="sng" dirty="0">
                <a:solidFill>
                  <a:srgbClr val="000000"/>
                </a:solidFill>
                <a:latin typeface="Garamond" charset="0"/>
              </a:rPr>
              <a:t>:</a:t>
            </a:r>
          </a:p>
          <a:p>
            <a:pPr algn="just">
              <a:spcBef>
                <a:spcPts val="700"/>
              </a:spcBef>
              <a:buClr>
                <a:srgbClr val="666600"/>
              </a:buClr>
              <a:buSzPct val="75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charset="0"/>
              </a:rPr>
              <a:t> impresa usando segnale-istruzione può destinare lavoratori ad alta produttività a mansioni qualificate e quelli meno produttivi ad altri tipi di lavoro.</a:t>
            </a:r>
          </a:p>
          <a:p>
            <a:pPr algn="just">
              <a:spcBef>
                <a:spcPts val="700"/>
              </a:spcBef>
              <a:buClr>
                <a:srgbClr val="666600"/>
              </a:buClr>
              <a:buSzPct val="75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charset="0"/>
              </a:rPr>
              <a:t> Il </a:t>
            </a:r>
            <a:r>
              <a:rPr lang="it-IT" sz="2400" b="1" i="1" dirty="0">
                <a:solidFill>
                  <a:srgbClr val="000000"/>
                </a:solidFill>
                <a:latin typeface="Garamond" charset="0"/>
              </a:rPr>
              <a:t>non incontro </a:t>
            </a:r>
            <a:r>
              <a:rPr lang="it-IT" sz="2400" b="1" dirty="0">
                <a:solidFill>
                  <a:srgbClr val="000000"/>
                </a:solidFill>
                <a:latin typeface="Garamond" charset="0"/>
              </a:rPr>
              <a:t>dei lavoratori con le occupazioni appropriate nel mercato (es. lavoratore a bassa produttività in impianto nucleare) può danneggiare il reddito nazionale =&gt; istruzione può avere </a:t>
            </a:r>
            <a:r>
              <a:rPr lang="it-IT" sz="2400" b="1" i="1" dirty="0">
                <a:solidFill>
                  <a:srgbClr val="000000"/>
                </a:solidFill>
                <a:latin typeface="Garamond" charset="0"/>
              </a:rPr>
              <a:t>un rendimento sociale </a:t>
            </a:r>
            <a:r>
              <a:rPr lang="it-IT" sz="2400" b="1" dirty="0">
                <a:solidFill>
                  <a:srgbClr val="000000"/>
                </a:solidFill>
                <a:latin typeface="Franklin Gothic Medium" charset="0"/>
              </a:rPr>
              <a:t>positivo</a:t>
            </a:r>
            <a:r>
              <a:rPr lang="it-IT" sz="2400" b="1" dirty="0">
                <a:solidFill>
                  <a:srgbClr val="000000"/>
                </a:solidFill>
                <a:latin typeface="Garamond" charset="0"/>
              </a:rPr>
              <a:t>, anche se non </a:t>
            </a:r>
            <a:r>
              <a:rPr lang="it-IT" sz="2400" b="1" dirty="0">
                <a:solidFill>
                  <a:srgbClr val="000000"/>
                </a:solidFill>
                <a:latin typeface="Wingdings" charset="2"/>
              </a:rPr>
              <a:t></a:t>
            </a:r>
            <a:r>
              <a:rPr lang="it-IT" sz="2400" b="1" dirty="0">
                <a:solidFill>
                  <a:srgbClr val="000000"/>
                </a:solidFill>
                <a:latin typeface="Garamond" charset="0"/>
              </a:rPr>
              <a:t> capitale umano di un particolare lavoratore (funzione informativa). </a:t>
            </a:r>
          </a:p>
          <a:p>
            <a:pPr algn="just">
              <a:spcBef>
                <a:spcPts val="700"/>
              </a:spcBef>
              <a:buSzPct val="7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b="1" dirty="0">
              <a:solidFill>
                <a:srgbClr val="000000"/>
              </a:solidFill>
              <a:latin typeface="Garamond" charset="0"/>
            </a:endParaRPr>
          </a:p>
          <a:p>
            <a:pPr algn="just">
              <a:spcBef>
                <a:spcPts val="700"/>
              </a:spcBef>
              <a:buSzPct val="7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b="1" dirty="0">
              <a:solidFill>
                <a:srgbClr val="000000"/>
              </a:solidFill>
              <a:latin typeface="Garamond" charset="0"/>
            </a:endParaRPr>
          </a:p>
        </p:txBody>
      </p:sp>
      <p:sp>
        <p:nvSpPr>
          <p:cNvPr id="2" name="CasellaDiTesto 1"/>
          <p:cNvSpPr txBox="1"/>
          <p:nvPr/>
        </p:nvSpPr>
        <p:spPr>
          <a:xfrm>
            <a:off x="1914849" y="6058510"/>
            <a:ext cx="7591694" cy="46166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it-IT" sz="2400" dirty="0"/>
              <a:t>Ecco perché i governi si dotano di uffici/centri per l’impiego</a:t>
            </a:r>
          </a:p>
        </p:txBody>
      </p:sp>
      <p:sp>
        <p:nvSpPr>
          <p:cNvPr id="3" name="Freccia in giù 2"/>
          <p:cNvSpPr/>
          <p:nvPr/>
        </p:nvSpPr>
        <p:spPr>
          <a:xfrm>
            <a:off x="5144480" y="5711556"/>
            <a:ext cx="28803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8077200" y="6248400"/>
            <a:ext cx="2133600" cy="457200"/>
          </a:xfrm>
          <a:prstGeom prst="rect">
            <a:avLst/>
          </a:prstGeom>
          <a:noFill/>
          <a:ln w="9525">
            <a:noFill/>
            <a:round/>
            <a:headEnd/>
            <a:tailEnd/>
          </a:ln>
          <a:effectLst/>
        </p:spPr>
        <p:txBody>
          <a:bodyPr lIns="90000" tIns="46800" rIns="90000" bIns="46800"/>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996E989-9951-4ECC-90F7-472D7D783EC3}" type="slidenum">
              <a:rPr lang="it-IT" sz="10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a:t>
            </a:fld>
            <a:endParaRPr lang="it-IT" sz="1000">
              <a:solidFill>
                <a:srgbClr val="000000"/>
              </a:solidFill>
            </a:endParaRPr>
          </a:p>
        </p:txBody>
      </p:sp>
      <p:sp>
        <p:nvSpPr>
          <p:cNvPr id="23554" name="Text Box 2"/>
          <p:cNvSpPr txBox="1">
            <a:spLocks noChangeArrowheads="1"/>
          </p:cNvSpPr>
          <p:nvPr/>
        </p:nvSpPr>
        <p:spPr bwMode="auto">
          <a:xfrm>
            <a:off x="2567608" y="277814"/>
            <a:ext cx="7643192" cy="1139825"/>
          </a:xfrm>
          <a:prstGeom prst="rect">
            <a:avLst/>
          </a:prstGeom>
          <a:noFill/>
          <a:ln w="9525">
            <a:noFill/>
            <a:round/>
            <a:headEnd/>
            <a:tailEnd/>
          </a:ln>
          <a:effectLst/>
        </p:spPr>
        <p:txBody>
          <a:bodyPr anchor="b"/>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600" dirty="0">
                <a:solidFill>
                  <a:srgbClr val="999900"/>
                </a:solidFill>
                <a:latin typeface="Garamond" charset="0"/>
              </a:rPr>
              <a:t>Il capitale umano – </a:t>
            </a:r>
            <a:br>
              <a:rPr lang="it-IT" sz="3200" dirty="0">
                <a:solidFill>
                  <a:srgbClr val="999900"/>
                </a:solidFill>
                <a:latin typeface="Garamond" charset="0"/>
              </a:rPr>
            </a:br>
            <a:r>
              <a:rPr lang="it-IT" sz="2800" b="1" dirty="0">
                <a:solidFill>
                  <a:srgbClr val="999900"/>
                </a:solidFill>
                <a:latin typeface="Garamond" charset="0"/>
              </a:rPr>
              <a:t>Teoria dei segnali</a:t>
            </a:r>
            <a:r>
              <a:rPr lang="it-IT" dirty="0">
                <a:solidFill>
                  <a:srgbClr val="999900"/>
                </a:solidFill>
                <a:latin typeface="Garamond" charset="0"/>
              </a:rPr>
              <a:t> </a:t>
            </a:r>
          </a:p>
        </p:txBody>
      </p:sp>
      <p:sp>
        <p:nvSpPr>
          <p:cNvPr id="23555" name="Text Box 3"/>
          <p:cNvSpPr txBox="1">
            <a:spLocks noChangeArrowheads="1"/>
          </p:cNvSpPr>
          <p:nvPr/>
        </p:nvSpPr>
        <p:spPr bwMode="auto">
          <a:xfrm>
            <a:off x="899491" y="1412876"/>
            <a:ext cx="9552609" cy="4896445"/>
          </a:xfrm>
          <a:prstGeom prst="rect">
            <a:avLst/>
          </a:prstGeom>
          <a:noFill/>
          <a:ln w="9525">
            <a:noFill/>
            <a:round/>
            <a:headEnd/>
            <a:tailEnd/>
          </a:ln>
          <a:effectLst/>
        </p:spPr>
        <p:txBody>
          <a:bodyPr/>
          <a:lstStyle/>
          <a:p>
            <a:pPr algn="just">
              <a:spcBef>
                <a:spcPts val="700"/>
              </a:spcBef>
              <a:buClr>
                <a:srgbClr val="666600"/>
              </a:buClr>
              <a:buSzPct val="75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charset="0"/>
              </a:rPr>
              <a:t> Non sappiamo </a:t>
            </a:r>
            <a:r>
              <a:rPr lang="it-IT" sz="2400" b="1" dirty="0">
                <a:solidFill>
                  <a:srgbClr val="000000"/>
                </a:solidFill>
                <a:latin typeface="Franklin Gothic Medium" charset="0"/>
              </a:rPr>
              <a:t>quanto costi </a:t>
            </a:r>
            <a:r>
              <a:rPr lang="it-IT" sz="2400" b="1" i="1" dirty="0">
                <a:solidFill>
                  <a:srgbClr val="000000"/>
                </a:solidFill>
                <a:latin typeface="Garamond" charset="0"/>
              </a:rPr>
              <a:t>un’allocazione sbagliata, </a:t>
            </a:r>
            <a:r>
              <a:rPr lang="it-IT" sz="2400" b="1" dirty="0">
                <a:solidFill>
                  <a:srgbClr val="000000"/>
                </a:solidFill>
                <a:latin typeface="Garamond" charset="0"/>
              </a:rPr>
              <a:t>quando l’</a:t>
            </a:r>
            <a:r>
              <a:rPr lang="it-IT" sz="2400" b="1" i="1" dirty="0">
                <a:solidFill>
                  <a:srgbClr val="000000"/>
                </a:solidFill>
                <a:latin typeface="Garamond" charset="0"/>
              </a:rPr>
              <a:t>istruzione </a:t>
            </a:r>
            <a:r>
              <a:rPr lang="it-IT" sz="2400" b="1" dirty="0">
                <a:solidFill>
                  <a:srgbClr val="000000"/>
                </a:solidFill>
                <a:latin typeface="Franklin Gothic Medium" charset="0"/>
              </a:rPr>
              <a:t>non ci aiuta </a:t>
            </a:r>
            <a:r>
              <a:rPr lang="it-IT" sz="2400" b="1" dirty="0">
                <a:solidFill>
                  <a:srgbClr val="000000"/>
                </a:solidFill>
                <a:latin typeface="Garamond" charset="0"/>
              </a:rPr>
              <a:t>ad abbinare i lavoratori ai lavori giusti =&gt; non conosciamo la “reale” grandezza del </a:t>
            </a:r>
            <a:r>
              <a:rPr lang="it-IT" sz="2400" b="1" i="1" dirty="0">
                <a:solidFill>
                  <a:srgbClr val="000000"/>
                </a:solidFill>
                <a:latin typeface="Garamond" charset="0"/>
              </a:rPr>
              <a:t>rendimento sociale dell’istruzione</a:t>
            </a:r>
            <a:r>
              <a:rPr lang="it-IT" sz="2400" b="1" dirty="0">
                <a:solidFill>
                  <a:srgbClr val="000000"/>
                </a:solidFill>
                <a:latin typeface="Garamond" charset="0"/>
              </a:rPr>
              <a:t>.</a:t>
            </a:r>
          </a:p>
          <a:p>
            <a:pPr algn="just">
              <a:spcBef>
                <a:spcPts val="700"/>
              </a:spcBef>
              <a:buClr>
                <a:srgbClr val="666600"/>
              </a:buClr>
              <a:buSzPct val="75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charset="0"/>
              </a:rPr>
              <a:t> Secondo studi recenti il </a:t>
            </a:r>
            <a:r>
              <a:rPr lang="it-IT" sz="2400" b="1" i="1" dirty="0">
                <a:solidFill>
                  <a:srgbClr val="000000"/>
                </a:solidFill>
                <a:latin typeface="Garamond" charset="0"/>
              </a:rPr>
              <a:t>rendimento sociale dell’istruzione</a:t>
            </a:r>
            <a:r>
              <a:rPr lang="it-IT" sz="2400" b="1" dirty="0">
                <a:solidFill>
                  <a:srgbClr val="000000"/>
                </a:solidFill>
                <a:latin typeface="Garamond" charset="0"/>
              </a:rPr>
              <a:t> dovrebbe includere:</a:t>
            </a:r>
          </a:p>
          <a:p>
            <a:pPr algn="just">
              <a:spcBef>
                <a:spcPts val="700"/>
              </a:spcBef>
              <a:buClr>
                <a:srgbClr val="666600"/>
              </a:buClr>
              <a:buSzPct val="75000"/>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000000"/>
                </a:solidFill>
                <a:latin typeface="Garamond" charset="0"/>
              </a:rPr>
              <a:t> </a:t>
            </a:r>
            <a:r>
              <a:rPr lang="it-IT" sz="2400" b="1" i="1" dirty="0">
                <a:solidFill>
                  <a:srgbClr val="000000"/>
                </a:solidFill>
                <a:latin typeface="Garamond" charset="0"/>
              </a:rPr>
              <a:t>l’impatto dell’istruzion</a:t>
            </a:r>
            <a:r>
              <a:rPr lang="it-IT" sz="2400" b="1" dirty="0">
                <a:solidFill>
                  <a:srgbClr val="000000"/>
                </a:solidFill>
                <a:latin typeface="Garamond" charset="0"/>
              </a:rPr>
              <a:t>e su impegno civile e modi di porsi in una democrazia: </a:t>
            </a:r>
            <a:r>
              <a:rPr lang="it-IT" sz="2400" b="1" i="1" dirty="0">
                <a:solidFill>
                  <a:srgbClr val="000000"/>
                </a:solidFill>
                <a:latin typeface="Wingdings" charset="2"/>
              </a:rPr>
              <a:t></a:t>
            </a:r>
            <a:r>
              <a:rPr lang="it-IT" sz="2400" b="1" i="1" dirty="0">
                <a:solidFill>
                  <a:srgbClr val="000000"/>
                </a:solidFill>
                <a:latin typeface="Garamond" charset="0"/>
              </a:rPr>
              <a:t> % partecipazione al voto</a:t>
            </a:r>
            <a:r>
              <a:rPr lang="it-IT" sz="2400" b="1" dirty="0">
                <a:solidFill>
                  <a:srgbClr val="000000"/>
                </a:solidFill>
                <a:latin typeface="Garamond" charset="0"/>
              </a:rPr>
              <a:t>, </a:t>
            </a:r>
            <a:r>
              <a:rPr lang="it-IT" sz="2400" b="1" i="1" dirty="0">
                <a:solidFill>
                  <a:srgbClr val="000000"/>
                </a:solidFill>
                <a:latin typeface="Garamond" charset="0"/>
              </a:rPr>
              <a:t>apertura mentale,</a:t>
            </a:r>
            <a:r>
              <a:rPr lang="it-IT" sz="2400" b="1" dirty="0">
                <a:solidFill>
                  <a:srgbClr val="000000"/>
                </a:solidFill>
                <a:latin typeface="Garamond" charset="0"/>
              </a:rPr>
              <a:t> </a:t>
            </a:r>
            <a:r>
              <a:rPr lang="it-IT" sz="2400" b="1" i="1" dirty="0">
                <a:solidFill>
                  <a:srgbClr val="000000"/>
                </a:solidFill>
                <a:latin typeface="Garamond" charset="0"/>
              </a:rPr>
              <a:t>elettorato informato (concetto proposto da A. Sen)</a:t>
            </a:r>
          </a:p>
          <a:p>
            <a:pPr algn="just">
              <a:spcBef>
                <a:spcPts val="700"/>
              </a:spcBef>
              <a:buClr>
                <a:srgbClr val="666600"/>
              </a:buClr>
              <a:buSzPct val="75000"/>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a:solidFill>
                  <a:srgbClr val="000000"/>
                </a:solidFill>
                <a:latin typeface="Garamond" charset="0"/>
              </a:rPr>
              <a:t> l’impatto di un forza lavoro istruita </a:t>
            </a:r>
            <a:r>
              <a:rPr lang="it-IT" sz="2400" b="1" dirty="0">
                <a:solidFill>
                  <a:srgbClr val="000000"/>
                </a:solidFill>
                <a:latin typeface="Garamond" charset="0"/>
              </a:rPr>
              <a:t>sul tasso di crescita economica:</a:t>
            </a:r>
            <a:r>
              <a:rPr lang="it-IT" sz="2400" dirty="0">
                <a:solidFill>
                  <a:srgbClr val="000000"/>
                </a:solidFill>
              </a:rPr>
              <a:t> </a:t>
            </a:r>
            <a:r>
              <a:rPr lang="it-IT" sz="2400" b="1" dirty="0">
                <a:solidFill>
                  <a:srgbClr val="000000"/>
                </a:solidFill>
                <a:latin typeface="Garamond" charset="0"/>
              </a:rPr>
              <a:t>in base ai dati la crescita avviene in tempi più rapidi (accelerazione della convergenza dei paesi a più basso tasso di crescita verso i paesi avanzati)</a:t>
            </a:r>
          </a:p>
          <a:p>
            <a:pPr algn="just">
              <a:spcBef>
                <a:spcPts val="700"/>
              </a:spcBef>
              <a:buSzPct val="7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400" b="1" dirty="0">
              <a:solidFill>
                <a:srgbClr val="000000"/>
              </a:solidFill>
              <a:latin typeface="Garamond"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3288</Words>
  <Application>Microsoft Office PowerPoint</Application>
  <PresentationFormat>Widescreen</PresentationFormat>
  <Paragraphs>221</Paragraphs>
  <Slides>27</Slides>
  <Notes>4</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27</vt:i4>
      </vt:variant>
    </vt:vector>
  </HeadingPairs>
  <TitlesOfParts>
    <vt:vector size="37" baseType="lpstr">
      <vt:lpstr>Arial</vt:lpstr>
      <vt:lpstr>Arial Black</vt:lpstr>
      <vt:lpstr>Calibri</vt:lpstr>
      <vt:lpstr>Calibri Light</vt:lpstr>
      <vt:lpstr>Cambria Math</vt:lpstr>
      <vt:lpstr>Franklin Gothic Medium</vt:lpstr>
      <vt:lpstr>Garamond</vt:lpstr>
      <vt:lpstr>Times New Roman</vt:lpstr>
      <vt:lpstr>Wingdings</vt:lpstr>
      <vt:lpstr>Tema di Office</vt:lpstr>
      <vt:lpstr>Selezione del personale: le tipologie</vt:lpstr>
      <vt:lpstr>Il segnale ottimo da parte del lavoratore: un riassunto</vt:lpstr>
      <vt:lpstr>Una rappresentazione grafica: separating equilibria</vt:lpstr>
      <vt:lpstr>Vediamo con un altro esempio</vt:lpstr>
      <vt:lpstr>… e convenienza per l’impresa, perché si ipotizza che il lavoratore più abile sia anche più produttivo</vt:lpstr>
      <vt:lpstr>Presentazione standard di PowerPoint</vt:lpstr>
      <vt:lpstr>Presentazione standard di PowerPoint</vt:lpstr>
      <vt:lpstr>Presentazione standard di PowerPoint</vt:lpstr>
      <vt:lpstr>Presentazione standard di PowerPoint</vt:lpstr>
      <vt:lpstr>Irreversibilità dell’istruzione: il ruolo del sistema produzione-istruzione</vt:lpstr>
      <vt:lpstr>Possibili interazioni tra sistema scolastico e produttivo</vt:lpstr>
      <vt:lpstr>Configurazioni del sistema scolastico e di quello produttivo </vt:lpstr>
      <vt:lpstr>Qualche osservazione</vt:lpstr>
      <vt:lpstr>2. La teoria dello screening</vt:lpstr>
      <vt:lpstr>Teoria dello screening e selezione del personale</vt:lpstr>
      <vt:lpstr>Valutazione dei candidati (screening)  (Riferimento: par. 2.3 De Paola-Scoppa)</vt:lpstr>
      <vt:lpstr>Lo screening</vt:lpstr>
      <vt:lpstr>Quindi lo screening conviene quando:</vt:lpstr>
      <vt:lpstr>3. Il periodo di prova come strumento di selezione</vt:lpstr>
      <vt:lpstr>Il periodo di prova come strumento di selezione</vt:lpstr>
      <vt:lpstr>Un esempio</vt:lpstr>
      <vt:lpstr>Il contratto di prova, una generalizzazione</vt:lpstr>
      <vt:lpstr>Il contratto di prova</vt:lpstr>
      <vt:lpstr>Il caso di perfetto monitoraggio</vt:lpstr>
      <vt:lpstr>L’effetto della scelta corretta del contratto di prova</vt:lpstr>
      <vt:lpstr>Problemi legati al periodo di prova</vt:lpstr>
      <vt:lpstr>Tutti gareggiano per arrivare tra i primi... ma con quali possibili conseguenze?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Selezione del personale: le tipologie</dc:title>
  <dc:creator>CHIES LAURA</dc:creator>
  <cp:lastModifiedBy>CHIES LAURA</cp:lastModifiedBy>
  <cp:revision>13</cp:revision>
  <dcterms:created xsi:type="dcterms:W3CDTF">2024-11-21T13:11:41Z</dcterms:created>
  <dcterms:modified xsi:type="dcterms:W3CDTF">2024-11-25T10:26:46Z</dcterms:modified>
</cp:coreProperties>
</file>