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103"/>
  </p:notesMasterIdLst>
  <p:sldIdLst>
    <p:sldId id="363" r:id="rId2"/>
    <p:sldId id="256" r:id="rId3"/>
    <p:sldId id="364" r:id="rId4"/>
    <p:sldId id="257" r:id="rId5"/>
    <p:sldId id="410" r:id="rId6"/>
    <p:sldId id="365" r:id="rId7"/>
    <p:sldId id="261" r:id="rId8"/>
    <p:sldId id="262" r:id="rId9"/>
    <p:sldId id="366" r:id="rId10"/>
    <p:sldId id="368" r:id="rId11"/>
    <p:sldId id="267" r:id="rId12"/>
    <p:sldId id="369" r:id="rId13"/>
    <p:sldId id="370" r:id="rId14"/>
    <p:sldId id="371" r:id="rId15"/>
    <p:sldId id="406" r:id="rId16"/>
    <p:sldId id="372" r:id="rId17"/>
    <p:sldId id="263" r:id="rId18"/>
    <p:sldId id="265" r:id="rId19"/>
    <p:sldId id="266" r:id="rId20"/>
    <p:sldId id="373" r:id="rId21"/>
    <p:sldId id="412" r:id="rId22"/>
    <p:sldId id="411" r:id="rId23"/>
    <p:sldId id="374" r:id="rId24"/>
    <p:sldId id="375" r:id="rId25"/>
    <p:sldId id="414" r:id="rId26"/>
    <p:sldId id="377" r:id="rId27"/>
    <p:sldId id="270" r:id="rId28"/>
    <p:sldId id="376" r:id="rId29"/>
    <p:sldId id="378" r:id="rId30"/>
    <p:sldId id="380" r:id="rId31"/>
    <p:sldId id="381" r:id="rId32"/>
    <p:sldId id="271" r:id="rId33"/>
    <p:sldId id="416" r:id="rId34"/>
    <p:sldId id="383" r:id="rId35"/>
    <p:sldId id="272" r:id="rId36"/>
    <p:sldId id="273" r:id="rId37"/>
    <p:sldId id="384" r:id="rId38"/>
    <p:sldId id="274" r:id="rId39"/>
    <p:sldId id="385" r:id="rId40"/>
    <p:sldId id="275" r:id="rId41"/>
    <p:sldId id="276" r:id="rId42"/>
    <p:sldId id="278" r:id="rId43"/>
    <p:sldId id="418" r:id="rId44"/>
    <p:sldId id="417" r:id="rId45"/>
    <p:sldId id="277" r:id="rId46"/>
    <p:sldId id="415" r:id="rId47"/>
    <p:sldId id="387" r:id="rId48"/>
    <p:sldId id="279" r:id="rId49"/>
    <p:sldId id="388" r:id="rId50"/>
    <p:sldId id="281" r:id="rId51"/>
    <p:sldId id="282" r:id="rId52"/>
    <p:sldId id="284" r:id="rId53"/>
    <p:sldId id="389" r:id="rId54"/>
    <p:sldId id="286" r:id="rId55"/>
    <p:sldId id="390" r:id="rId56"/>
    <p:sldId id="287" r:id="rId57"/>
    <p:sldId id="361" r:id="rId58"/>
    <p:sldId id="391" r:id="rId59"/>
    <p:sldId id="360" r:id="rId60"/>
    <p:sldId id="407" r:id="rId61"/>
    <p:sldId id="288" r:id="rId62"/>
    <p:sldId id="289" r:id="rId63"/>
    <p:sldId id="392" r:id="rId64"/>
    <p:sldId id="393" r:id="rId65"/>
    <p:sldId id="291" r:id="rId66"/>
    <p:sldId id="290" r:id="rId67"/>
    <p:sldId id="296" r:id="rId68"/>
    <p:sldId id="404" r:id="rId69"/>
    <p:sldId id="394" r:id="rId70"/>
    <p:sldId id="292" r:id="rId71"/>
    <p:sldId id="293" r:id="rId72"/>
    <p:sldId id="419" r:id="rId73"/>
    <p:sldId id="294" r:id="rId74"/>
    <p:sldId id="395" r:id="rId75"/>
    <p:sldId id="298" r:id="rId76"/>
    <p:sldId id="397" r:id="rId77"/>
    <p:sldId id="297" r:id="rId78"/>
    <p:sldId id="396" r:id="rId79"/>
    <p:sldId id="299" r:id="rId80"/>
    <p:sldId id="300" r:id="rId81"/>
    <p:sldId id="400" r:id="rId82"/>
    <p:sldId id="402" r:id="rId83"/>
    <p:sldId id="301" r:id="rId84"/>
    <p:sldId id="420" r:id="rId85"/>
    <p:sldId id="421" r:id="rId86"/>
    <p:sldId id="303" r:id="rId87"/>
    <p:sldId id="302" r:id="rId88"/>
    <p:sldId id="408" r:id="rId89"/>
    <p:sldId id="362" r:id="rId90"/>
    <p:sldId id="304" r:id="rId91"/>
    <p:sldId id="305" r:id="rId92"/>
    <p:sldId id="306" r:id="rId93"/>
    <p:sldId id="403" r:id="rId94"/>
    <p:sldId id="308" r:id="rId95"/>
    <p:sldId id="309" r:id="rId96"/>
    <p:sldId id="311" r:id="rId97"/>
    <p:sldId id="312" r:id="rId98"/>
    <p:sldId id="313" r:id="rId99"/>
    <p:sldId id="314" r:id="rId100"/>
    <p:sldId id="315" r:id="rId101"/>
    <p:sldId id="405" r:id="rId10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66" autoAdjust="0"/>
    <p:restoredTop sz="94648"/>
  </p:normalViewPr>
  <p:slideViewPr>
    <p:cSldViewPr>
      <p:cViewPr varScale="1">
        <p:scale>
          <a:sx n="117" d="100"/>
          <a:sy n="117" d="100"/>
        </p:scale>
        <p:origin x="1936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F4823FA-EFF4-46AA-A7A5-8F48E5501E4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C4EA58-65DD-5241-8094-73C19959B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4093EE-8724-0745-9C2C-F3F8C9E56D98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77D4E6F-A574-704B-8421-F2C659B520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431E132-3D2E-6144-B65C-88824B89C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3295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5B2346-6D7C-AE41-80C3-7648EB3B8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B2041-7ED0-1546-B645-BB9AA3BD4AA9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BEF33E5-808A-3B40-93B6-1C4BC82C372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2A33ABE-FFA3-8E4C-AC14-30F3608FD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966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0A9D42E-25BB-44B5-96BB-93A4D0D30E7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2976429-C198-45C3-ADF6-5F3EF5E3E56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8C33188-B5B1-4BD2-829A-595CF8BC94B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ACD40A8-FE33-4C31-85B8-1C516B08F1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2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8965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0711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1185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F7EBA9-CB5D-4B6A-8458-DD0D17C6DEF5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1849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9F1D17-8B3F-6045-9D5F-95B7B1E95B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4090A8-9C6F-E54F-ADE7-1B897DE05D0E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09010443-C250-0441-86C2-633BE9EE497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214D145C-1598-1C47-8BA4-EAC1D3759F5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1695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7C17660-7C13-4BB7-BB48-7084BBD0B7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EF687A4-F151-4C2C-9AB4-BC2576E694A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08138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3E69F5-FEFA-4957-96DA-2CAA629ED77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9214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9C6BA3-C013-4AE7-811F-BFBC183D6B8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5C10C2-91E5-4F6F-B574-4E0B00AB1EFB}" type="slidenum">
              <a:rPr lang="it-IT" altLang="it-IT" smtClean="0"/>
              <a:pPr>
                <a:defRPr/>
              </a:pPr>
              <a:t>74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334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3EC48DF-F414-4FA7-8065-9FF80781767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94226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7298D19-7D8A-42A3-B4D8-42385B22BAE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0282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7D68A6A-F9AD-4CE8-A966-500AA6211A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EAA90F4-4DAE-470B-8F56-A6D34133E2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8828EF-B6E6-4A91-ACE1-63DDF54652D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CC9AD7F-E104-47A4-8CC4-7A39CBD9C2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0C3975F-08C2-4889-A3C3-2DCBEA2AC58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3875"/>
            <a:ext cx="5029200" cy="4143375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DDD426A-78A4-41F0-B5F5-F1353089CB2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81277D1-2924-4803-8F47-577B3AD49E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DF7BB7-03F2-437E-8985-86504D31F53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6600"/>
            <a:ext cx="4910138" cy="368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66750" y="4664075"/>
            <a:ext cx="5335588" cy="4419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724B3D3-9A22-4707-85B1-1E87E560B4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35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9F857B-23F4-4A04-B245-536FF903B0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2768ADF-05F9-4A03-9F89-B896CF42691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9813" y="722313"/>
            <a:ext cx="4811712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7638" cy="14303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2306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3A562-8667-4055-8541-24E64BF995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74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67486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690" r:id="rId12"/>
    <p:sldLayoutId id="2147483691" r:id="rId13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D4593-6A2D-BF4B-899D-9B52A7B4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64704"/>
            <a:ext cx="8136904" cy="5976069"/>
          </a:xfrm>
        </p:spPr>
        <p:txBody>
          <a:bodyPr/>
          <a:lstStyle/>
          <a:p>
            <a:r>
              <a:rPr lang="it-IT" sz="2500" b="1" dirty="0">
                <a:latin typeface="Comic Sans MS" panose="030F0902030302020204" pitchFamily="66" charset="0"/>
              </a:rPr>
              <a:t>È un ORGANO CAVO, IMPARI e MEDIANO, costituente una delle Cavità dello Splancnocranio.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In essa: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viene introdotto il cibo;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viene riversata la SALIVA, prevalentemente da dalle Ghiandole Salivari Maggiori;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- il cibo viene sminuzzato, ammorbidito e ne inizia la digestione chimica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La Cavità Orale si divide morfologicamente in: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CAVITA’ ORALE PROPRIAMENTE DETTA;</a:t>
            </a:r>
          </a:p>
          <a:p>
            <a:r>
              <a:rPr lang="it-IT" sz="2500" b="1" dirty="0">
                <a:latin typeface="Comic Sans MS" panose="030F0902030302020204" pitchFamily="66" charset="0"/>
              </a:rPr>
              <a:t>VESTIBOLO DELLA CAVITA’ ORALE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0BD281C9-86AA-B148-9D51-AC76547C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18" y="0"/>
            <a:ext cx="7289800" cy="89899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</a:t>
            </a:r>
          </a:p>
        </p:txBody>
      </p:sp>
    </p:spTree>
    <p:extLst>
      <p:ext uri="{BB962C8B-B14F-4D97-AF65-F5344CB8AC3E}">
        <p14:creationId xmlns:p14="http://schemas.microsoft.com/office/powerpoint/2010/main" val="42508317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PILORO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856" y="762000"/>
            <a:ext cx="7164288" cy="604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DDB627-043D-7A48-99C9-6C739CDA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6FC44-E3B3-C947-9E50-B8028E75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7920880" cy="5733256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L’ apporto ARTERIOSO fa riferimento a tutt’e tre le ARTERIE del TRIPODE CELIACO.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Il DRENAGGIO VENOSO si riversa, prevalentemente tramite la VENA MESENTERICA SUPERIORE e la VENA SPLENICA, nella VENA PORTA del Fegato.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Il DRENAGGIO LINFATICO afferisce a LINFONODI della PICCOLA e GRANDE CURVATURA, che a loro volta afferiscono ai LINFONODI AORTICI</a:t>
            </a:r>
          </a:p>
        </p:txBody>
      </p:sp>
    </p:spTree>
    <p:extLst>
      <p:ext uri="{BB962C8B-B14F-4D97-AF65-F5344CB8AC3E}">
        <p14:creationId xmlns:p14="http://schemas.microsoft.com/office/powerpoint/2010/main" val="363776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92375"/>
            <a:ext cx="3810000" cy="4114800"/>
          </a:xfrm>
        </p:spPr>
        <p:txBody>
          <a:bodyPr rtlCol="0">
            <a:normAutofit/>
          </a:bodyPr>
          <a:lstStyle/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Labbra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Guance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Vestibolo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Arcate dento-gengivali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Cavità orale 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Palato duro e molle</a:t>
            </a:r>
          </a:p>
          <a:p>
            <a:pPr marL="338138" indent="-338138" fontAlgn="auto">
              <a:spcBef>
                <a:spcPts val="4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800" dirty="0">
                <a:latin typeface="Arial Black" panose="020B0A04020102020204" pitchFamily="34" charset="0"/>
              </a:rPr>
              <a:t>Lingua</a:t>
            </a:r>
          </a:p>
          <a:p>
            <a:pPr marL="341313" indent="-338138" fontAlgn="auto">
              <a:spcBef>
                <a:spcPts val="45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8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626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Line 4"/>
          <p:cNvSpPr>
            <a:spLocks noChangeShapeType="1"/>
          </p:cNvSpPr>
          <p:nvPr/>
        </p:nvSpPr>
        <p:spPr bwMode="auto">
          <a:xfrm flipV="1">
            <a:off x="1331913" y="1552575"/>
            <a:ext cx="4968875" cy="1160463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>
            <a:off x="1403350" y="2708275"/>
            <a:ext cx="5040313" cy="2808288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403350" y="2560638"/>
            <a:ext cx="3529013" cy="441325"/>
          </a:xfrm>
          <a:prstGeom prst="line">
            <a:avLst/>
          </a:prstGeom>
          <a:noFill/>
          <a:ln w="5724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43BED4-0098-1A45-BC70-E3C0CB5E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64"/>
            <a:ext cx="9144000" cy="82698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VESTIBOLO DELLA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910EF80-4C33-1045-AA62-B119247C9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2696"/>
            <a:ext cx="8568952" cy="5877272"/>
          </a:xfrm>
        </p:spPr>
        <p:txBody>
          <a:bodyPr/>
          <a:lstStyle/>
          <a:p>
            <a:r>
              <a:rPr lang="it-IT" sz="2300" b="1" dirty="0">
                <a:latin typeface="Comic Sans MS" panose="030F0902030302020204" pitchFamily="66" charset="0"/>
              </a:rPr>
              <a:t>È limitato ANTERIORMENTE dalle LABBRA e LATERALMENTE dalle GUANCE. I FRENULI LABIALI connettono sul Piano Sagittale le Labbra Superiore ed Inferiore con le rispettive Gengive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POSTERO-MEDIALMENTE è limitato dalle ARCATE GENGIVO-DENTARIE.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Il Vestibolo comunica con la CAVITA’ ORALE tramite gli Spazi Interdentali e, posteriormente, tramite i cosiddetti Spazi </a:t>
            </a:r>
            <a:r>
              <a:rPr lang="it-IT" sz="2300" b="1" dirty="0" err="1">
                <a:latin typeface="Comic Sans MS" panose="030F0902030302020204" pitchFamily="66" charset="0"/>
              </a:rPr>
              <a:t>Retromolari</a:t>
            </a:r>
            <a:endParaRPr lang="it-IT" sz="2300" b="1" dirty="0">
              <a:latin typeface="Comic Sans MS" panose="030F0902030302020204" pitchFamily="66" charset="0"/>
            </a:endParaRPr>
          </a:p>
          <a:p>
            <a:r>
              <a:rPr lang="it-IT" sz="2300" b="1" dirty="0">
                <a:latin typeface="Comic Sans MS" panose="030F0902030302020204" pitchFamily="66" charset="0"/>
              </a:rPr>
              <a:t>Vi sbocca il Dotto Escretore della Ghiandola Salivare Maggiore Parotide</a:t>
            </a:r>
          </a:p>
          <a:p>
            <a:r>
              <a:rPr lang="it-IT" sz="2300" b="1" dirty="0">
                <a:latin typeface="Comic Sans MS" panose="030F0902030302020204" pitchFamily="66" charset="0"/>
              </a:rPr>
              <a:t>Tramite la contrazione del Muscolo Buccinatore si provoca una Pressione Negativa nel Vestibolo, che consente l’ atto della Suzione (Succhiamento) essenziale per succhiare il Latte.</a:t>
            </a:r>
          </a:p>
        </p:txBody>
      </p:sp>
    </p:spTree>
    <p:extLst>
      <p:ext uri="{BB962C8B-B14F-4D97-AF65-F5344CB8AC3E}">
        <p14:creationId xmlns:p14="http://schemas.microsoft.com/office/powerpoint/2010/main" val="320835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2A111F-DC95-D94D-A01E-CB3F01EA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98"/>
            <a:ext cx="91440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1DCBCC-7FFC-684B-AA5B-993F9D230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496944" cy="6093296"/>
          </a:xfrm>
        </p:spPr>
        <p:txBody>
          <a:bodyPr/>
          <a:lstStyle/>
          <a:p>
            <a:r>
              <a:rPr lang="it-IT" sz="2600" dirty="0">
                <a:latin typeface="Copperplate Gothic Bold" panose="020E0705020206020404" pitchFamily="34" charset="77"/>
              </a:rPr>
              <a:t>Si localizza più «internamente» rispetto alle Arcate </a:t>
            </a:r>
            <a:r>
              <a:rPr lang="it-IT" sz="2600" dirty="0" err="1">
                <a:latin typeface="Copperplate Gothic Bold" panose="020E0705020206020404" pitchFamily="34" charset="77"/>
              </a:rPr>
              <a:t>Gengivo</a:t>
            </a:r>
            <a:r>
              <a:rPr lang="it-IT" sz="2600" dirty="0">
                <a:latin typeface="Copperplate Gothic Bold" panose="020E0705020206020404" pitchFamily="34" charset="77"/>
              </a:rPr>
              <a:t>-Dentarie. Comunica POSTERIORMENTE con la Orofaringe, tramite l’ ISTMO DELLE FAUCI, delimitato SUPERIORMENTE dal PALATO MOLLE, INFERIORMENTE dalla RADICE della LINGUA (con la TONSILLA LINGUALE) e LATERALMENTE dai PILASTRI delle FAUCI .</a:t>
            </a:r>
          </a:p>
          <a:p>
            <a:r>
              <a:rPr lang="it-IT" sz="2600" dirty="0">
                <a:latin typeface="Copperplate Gothic Bold" panose="020E0705020206020404" pitchFamily="34" charset="77"/>
              </a:rPr>
              <a:t>All’Istmo delle Fauci si localizzano le TONSILLE PALATINE.</a:t>
            </a:r>
          </a:p>
        </p:txBody>
      </p:sp>
    </p:spTree>
    <p:extLst>
      <p:ext uri="{BB962C8B-B14F-4D97-AF65-F5344CB8AC3E}">
        <p14:creationId xmlns:p14="http://schemas.microsoft.com/office/powerpoint/2010/main" val="156723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81336"/>
            <a:ext cx="8352928" cy="59766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VOLTA (o TETTO) della CAVITA’ ORALE è costituita Anteriormente dal PALATO DURO  e posteriormente dal PALATO MOLLE (Struttura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Fibro</a:t>
            </a:r>
            <a:r>
              <a:rPr lang="it-IT" sz="2400" dirty="0">
                <a:latin typeface="Copperplate Gothic Bold" panose="020E0705020206020404" pitchFamily="34" charset="77"/>
              </a:rPr>
              <a:t>-Muscolare, che può sollevarsi e tendersi nella Deglutizione, impedendo il Passaggio nella Rinofaringe del Bolo Alimentare, soprattutto i liquidi).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Il PAVIMENTO è formato da MUSCOLI SCHELETRICI, tra i quali </a:t>
            </a:r>
            <a:r>
              <a:rPr lang="it-IT" sz="2400" dirty="0" err="1">
                <a:latin typeface="Copperplate Gothic Bold" panose="020E0705020206020404" pitchFamily="34" charset="77"/>
              </a:rPr>
              <a:t>e’</a:t>
            </a:r>
            <a:r>
              <a:rPr lang="it-IT" sz="2400" dirty="0">
                <a:latin typeface="Copperplate Gothic Bold" panose="020E0705020206020404" pitchFamily="34" charset="77"/>
              </a:rPr>
              <a:t> prevalente il MILOIOIDEO, che si inseriscono all’ OSSO IOIDE, localizzato nel Collo a livello di C4. 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Nel pavimento si aprono i DOTTI ESCRETORI delle Ghiandole Salivari Maggiori SOTTOMANDIBOLARE e SOTTOLINGUALE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" y="126398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1561580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CFBD1A-A2E9-D042-8DDA-2963B805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881336"/>
            <a:ext cx="8280920" cy="5644008"/>
          </a:xfrm>
        </p:spPr>
        <p:txBody>
          <a:bodyPr/>
          <a:lstStyle/>
          <a:p>
            <a:r>
              <a:rPr lang="it-IT" sz="2600" dirty="0">
                <a:latin typeface="Copperplate" panose="02000504000000020004" pitchFamily="2" charset="77"/>
              </a:rPr>
              <a:t>Le ARCATE GENGIVO-DENTARIE si localizzano, rispettivamente, quella superiore nell’ Osso MASCELLARE e quella INFERIORE nella MANDIBOLA.</a:t>
            </a:r>
          </a:p>
          <a:p>
            <a:r>
              <a:rPr lang="it-IT" sz="2600" dirty="0">
                <a:latin typeface="Copperplate" panose="02000504000000020004" pitchFamily="2" charset="77"/>
              </a:rPr>
              <a:t>La MANDIBOLA è coinvolta anche nella ARTICOLAZIONE TEMPORO-MANDIBOLARE), che consente i movimenti essenziali per l’apertura e la chiusura della cavità orale nella masticazione e nella fonazione.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925BF14-1995-8F4E-94AA-5E39A97D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313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ORALE  PROPRIAMENTE  DETTA</a:t>
            </a:r>
          </a:p>
        </p:txBody>
      </p:sp>
    </p:spTree>
    <p:extLst>
      <p:ext uri="{BB962C8B-B14F-4D97-AF65-F5344CB8AC3E}">
        <p14:creationId xmlns:p14="http://schemas.microsoft.com/office/powerpoint/2010/main" val="377704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5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914400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877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50567" y="943769"/>
            <a:ext cx="3707458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MANDIBOLA</a:t>
            </a: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6388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3373438"/>
            <a:ext cx="7380287" cy="348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2919413" y="3357563"/>
            <a:ext cx="32781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POSTERIORE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2197100" y="188913"/>
            <a:ext cx="167798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FRONTALE </a:t>
            </a:r>
          </a:p>
          <a:p>
            <a:pPr eaLnBrk="1" hangingPunct="1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125538"/>
            <a:ext cx="4691062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IOIDE </a:t>
            </a:r>
            <a:b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(JOIDE)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5292725" cy="30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963" y="0"/>
            <a:ext cx="3856037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Line 4"/>
          <p:cNvSpPr>
            <a:spLocks noChangeShapeType="1"/>
          </p:cNvSpPr>
          <p:nvPr/>
        </p:nvSpPr>
        <p:spPr bwMode="auto">
          <a:xfrm flipV="1">
            <a:off x="2124075" y="2341563"/>
            <a:ext cx="5327650" cy="203200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7380288" y="1916113"/>
            <a:ext cx="431800" cy="504825"/>
          </a:xfrm>
          <a:prstGeom prst="rect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01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-5999" y="1836738"/>
            <a:ext cx="2818697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PAVIMENTO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DIGERENTE – RESPIRATORIO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396" y="1219200"/>
            <a:ext cx="3415167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5146" y="1219200"/>
            <a:ext cx="4078129" cy="57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688" y="0"/>
            <a:ext cx="6016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580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40700AF-67CD-D549-A3A9-E2E001B7A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mic Sans MS" panose="030F0902030302020204" pitchFamily="66" charset="0"/>
              </a:rPr>
              <a:t>ARCATE  DENTARIE  PERMANENTI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730E9F81-CCD4-B24E-9A1E-F492673FE3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55750"/>
            <a:ext cx="9144000" cy="53022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48528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6FF14A-67BF-8844-811F-74E98B560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289800" cy="864096"/>
          </a:xfrm>
        </p:spPr>
        <p:txBody>
          <a:bodyPr>
            <a:normAutofit/>
          </a:bodyPr>
          <a:lstStyle/>
          <a:p>
            <a:r>
              <a:rPr lang="it-IT" sz="3200" dirty="0">
                <a:latin typeface="Comic Sans MS" panose="030F0902030302020204" pitchFamily="66" charset="0"/>
              </a:rPr>
              <a:t>ARCATE GENGIVO-DENTARIE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455C80-04CA-1A4F-9173-C11F1EC6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68" y="836712"/>
            <a:ext cx="7920880" cy="5760640"/>
          </a:xfrm>
        </p:spPr>
        <p:txBody>
          <a:bodyPr/>
          <a:lstStyle/>
          <a:p>
            <a:r>
              <a:rPr lang="it-IT" sz="2300" dirty="0">
                <a:latin typeface="Comic Sans MS" panose="030F0902030302020204" pitchFamily="66" charset="0"/>
              </a:rPr>
              <a:t>I DENTI sono Organi Pieni localizzati nei Processi Alveolari delle Ossa MASCELLARI e della MANDIBOLA e vi sono mantenuti fissi dalle strutture del PERIODONTO (in Clinica «Parodonto») costituito dal cosiddetto OSSO ALVEOLARE, LEGAMENTO PERIODONTALE, CEMENTO delle Radici Dentarie, GENGIVA (rivestita dalla Tonaca Mucosa simile a quella della Cavità Orale) con il LEGAMENTO GENGIVO-DENTALE.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I DENTI sono in numero di 32 nella cosiddetta Dentizione Permanente nell’ Adulto. Essa è preceduta, nell’ età infantile, dalla cosiddetta Dentizione Decidua (20 elementi).</a:t>
            </a:r>
          </a:p>
          <a:p>
            <a:r>
              <a:rPr lang="it-IT" sz="2300" dirty="0">
                <a:latin typeface="Comic Sans MS" panose="030F0902030302020204" pitchFamily="66" charset="0"/>
              </a:rPr>
              <a:t>Per ciascuna Arcata </a:t>
            </a:r>
            <a:r>
              <a:rPr lang="it-IT" sz="2300" dirty="0" err="1">
                <a:latin typeface="Comic Sans MS" panose="030F0902030302020204" pitchFamily="66" charset="0"/>
              </a:rPr>
              <a:t>Gengivo</a:t>
            </a:r>
            <a:r>
              <a:rPr lang="it-IT" sz="2300" dirty="0">
                <a:latin typeface="Comic Sans MS" panose="030F0902030302020204" pitchFamily="66" charset="0"/>
              </a:rPr>
              <a:t>-Dentaria, nella Dentizione Permanente, si riscontrano 4 Denti INCISIVI, 2 Denti CANINI, 4 Denti PREMOLARI e 6 Denti MOLARI</a:t>
            </a:r>
          </a:p>
        </p:txBody>
      </p:sp>
    </p:spTree>
    <p:extLst>
      <p:ext uri="{BB962C8B-B14F-4D97-AF65-F5344CB8AC3E}">
        <p14:creationId xmlns:p14="http://schemas.microsoft.com/office/powerpoint/2010/main" val="53182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2B130-AE87-2B42-8B44-6DFF264E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75" y="116632"/>
            <a:ext cx="9036496" cy="5486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elementi dentari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EE72CF-C207-8D46-B394-192F87B37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809328"/>
            <a:ext cx="7776864" cy="6048672"/>
          </a:xfrm>
        </p:spPr>
        <p:txBody>
          <a:bodyPr/>
          <a:lstStyle/>
          <a:p>
            <a:r>
              <a:rPr lang="it-IT" sz="2600" b="1" dirty="0">
                <a:latin typeface="Comic Sans MS" panose="030F0902030302020204" pitchFamily="66" charset="0"/>
              </a:rPr>
              <a:t>L’ impalcatura del Dente è costituita dalla DENTINA (Tessuto Mineralizzato), la quale delimita la CAVITA’ PULPARE, dove si localizza la POLPA DENTARIA (tessuto connettivo ricco di vasi e fibre nervose a prevalente significato dolorifico).</a:t>
            </a:r>
          </a:p>
          <a:p>
            <a:r>
              <a:rPr lang="it-IT" sz="2600" b="1" dirty="0">
                <a:latin typeface="Comic Sans MS" panose="030F0902030302020204" pitchFamily="66" charset="0"/>
              </a:rPr>
              <a:t>La porzione che sporge nella Cavità Orale è definita CORONA. In essa la Dentina è rivestita dallo SMALTO, tessuto altamente mineralizzato, ma di origine ECTODERMICA. A differenza della Dentina, lo Smalto non può rigenerarsi in caso di danno, per cui deve essere «riparato» con opportuni materiali da Odontoiatria Conservativa</a:t>
            </a:r>
          </a:p>
        </p:txBody>
      </p:sp>
    </p:spTree>
    <p:extLst>
      <p:ext uri="{BB962C8B-B14F-4D97-AF65-F5344CB8AC3E}">
        <p14:creationId xmlns:p14="http://schemas.microsoft.com/office/powerpoint/2010/main" val="853098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>
            <a:extLst>
              <a:ext uri="{FF2B5EF4-FFF2-40B4-BE49-F238E27FC236}">
                <a16:creationId xmlns:a16="http://schemas.microsoft.com/office/drawing/2014/main" id="{27ACA1C9-34FE-0247-A274-B928F54093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241300"/>
            <a:ext cx="3949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850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5995B9A7-EF9D-B74E-A23E-E0D9EE1AB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6814"/>
            <a:ext cx="9135737" cy="686267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735924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DE7DB-D51B-9E43-B58D-4BA0DEB69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852936"/>
            <a:ext cx="7289800" cy="1498600"/>
          </a:xfrm>
        </p:spPr>
        <p:txBody>
          <a:bodyPr/>
          <a:lstStyle/>
          <a:p>
            <a:pPr algn="ctr"/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L I </a:t>
            </a:r>
            <a:r>
              <a:rPr lang="it-IT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b="1" dirty="0">
                <a:latin typeface="Gurmukhi MN" panose="02020600050405020304" pitchFamily="18" charset="0"/>
                <a:cs typeface="Gurmukhi MN" panose="02020600050405020304" pitchFamily="18" charset="0"/>
              </a:rPr>
              <a:t> G U A</a:t>
            </a:r>
          </a:p>
        </p:txBody>
      </p:sp>
    </p:spTree>
    <p:extLst>
      <p:ext uri="{BB962C8B-B14F-4D97-AF65-F5344CB8AC3E}">
        <p14:creationId xmlns:p14="http://schemas.microsoft.com/office/powerpoint/2010/main" val="2007877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71438"/>
            <a:ext cx="403225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" y="191120"/>
            <a:ext cx="49103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4088" t="41759" r="14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5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3501008"/>
            <a:ext cx="5184775" cy="319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 l="3366" r="3366" b="477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" y="153740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 generali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08720"/>
            <a:ext cx="8064896" cy="6103020"/>
          </a:xfrm>
        </p:spPr>
        <p:txBody>
          <a:bodyPr/>
          <a:lstStyle/>
          <a:p>
            <a:r>
              <a:rPr lang="it-IT" sz="2300" b="1" dirty="0">
                <a:latin typeface="Chalkboard SE" panose="03050602040202020205" pitchFamily="66" charset="77"/>
              </a:rPr>
              <a:t>È un ORGANO PIENO, IMPARI e MEDIANO, localizzato nella CAVITA’ ORALE, di cui occupa quasi totalmente il Pavimento. 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coinvolto nelle attività correlate a Funzioni DIGERENTI (Prensione del Bolo Alimentare, Rimescolamento nella Cavità Orale, Processo di Deglutizione) ed a Funzioni RESPIRATORIE (Fonazione).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Presenta una forma grossolanamente CONICA, con l’ APICE diretto ANTERIORMENTE.</a:t>
            </a:r>
          </a:p>
          <a:p>
            <a:r>
              <a:rPr lang="it-IT" sz="2300" b="1" dirty="0">
                <a:latin typeface="Chalkboard SE" panose="03050602040202020205" pitchFamily="66" charset="77"/>
              </a:rPr>
              <a:t>È costituito da un CORPO, che ricopre il Pavimento Orale, nel quale si descrive una FACCIA SUPERIORE (o DORSO LINGUALE) ed una FACCIA INFERIORE; e da una RADICE, che profondamente si inserisce all’ Osso Ioide, tramite le strutture fibrose della MEMBRANA IO-GLOSSA e del SETTO LINGUALE LONGITUDINALE.</a:t>
            </a:r>
          </a:p>
        </p:txBody>
      </p:sp>
    </p:spTree>
    <p:extLst>
      <p:ext uri="{BB962C8B-B14F-4D97-AF65-F5344CB8AC3E}">
        <p14:creationId xmlns:p14="http://schemas.microsoft.com/office/powerpoint/2010/main" val="4128563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280920" cy="5400600"/>
          </a:xfrm>
        </p:spPr>
        <p:txBody>
          <a:bodyPr/>
          <a:lstStyle/>
          <a:p>
            <a:r>
              <a:rPr lang="it-IT" sz="2800" b="1" dirty="0">
                <a:latin typeface="Copperplate Gothic Bold" panose="020E0705020206020404" pitchFamily="34" charset="77"/>
              </a:rPr>
              <a:t>È un Organo MUSCOLO-FIBROSO.</a:t>
            </a:r>
          </a:p>
          <a:p>
            <a:r>
              <a:rPr lang="it-IT" sz="2800" b="1" dirty="0">
                <a:latin typeface="Copperplate Gothic Bold" panose="020E0705020206020404" pitchFamily="34" charset="77"/>
              </a:rPr>
              <a:t>Muscoli Striati Scheletrici si inseriscono allo SCHELETRO FIBROSO (Membrana Io-Glossa e Setto Linguale Longitudinale) e sono definiti come ESTRINSECI (se l’altro attacco è posto su strutture scheletriche del cranio e del collo) oppure INTRINSECI (entrambi gli attacchi sullo Scheletro Fibroso). Tali muscoli provvedono sia allo spostamento della Lingua nel cavo orale, sia a far variare la sua forma.</a:t>
            </a:r>
          </a:p>
          <a:p>
            <a:endParaRPr lang="it-IT" sz="2400" b="1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6449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F7CC8-4E20-8248-9717-5C37CF2ED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" y="116632"/>
            <a:ext cx="896448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SISTEMI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DIGERENTE </a:t>
            </a: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e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RESPIRATORIO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Correlazioni Morfologiche </a:t>
            </a:r>
            <a:b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cap="none" dirty="0">
                <a:latin typeface="Gurmukhi MN" panose="02020600050405020304" pitchFamily="18" charset="0"/>
                <a:cs typeface="Gurmukhi MN" panose="02020600050405020304" pitchFamily="18" charset="0"/>
              </a:rPr>
              <a:t>su Base Organogenetica</a:t>
            </a: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18D52E-32AD-2F40-8688-C5F0992A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72" y="1844824"/>
            <a:ext cx="8496944" cy="5326540"/>
          </a:xfrm>
        </p:spPr>
        <p:txBody>
          <a:bodyPr/>
          <a:lstStyle/>
          <a:p>
            <a:pPr algn="just"/>
            <a:r>
              <a:rPr lang="it-IT" sz="2400" dirty="0">
                <a:latin typeface="Copperplate Gothic Bold" panose="020E0705020206020404" pitchFamily="34" charset="77"/>
              </a:rPr>
              <a:t>I Sistemi DIGERENTE e RESPIRATORIO, per quanto riguarda gli Organi Cavi che li costituiscono, sono strettamente correlati tra loro, soprattutto per la comune ORIGINE dall’ Intestino Primitivo, che è suddiviso in INTESTINO PRIMITIVO ANTERIORE, MEDIO e POSTERIORE. In particolare, se il SISTEMA DIGERENTE origina da tutte e tre le porzioni succitate, il SISTEMA RESPIRATORIO, invece, ha come struttura </a:t>
            </a:r>
            <a:r>
              <a:rPr lang="it-IT" sz="2400" dirty="0" err="1">
                <a:latin typeface="Copperplate Gothic Bold" panose="020E0705020206020404" pitchFamily="34" charset="77"/>
              </a:rPr>
              <a:t>embrio</a:t>
            </a:r>
            <a:r>
              <a:rPr lang="it-IT" sz="2400" dirty="0">
                <a:latin typeface="Copperplate Gothic Bold" panose="020E0705020206020404" pitchFamily="34" charset="77"/>
              </a:rPr>
              <a:t>-fetale di riferimento, soltanto l’ intestino ANTERIORE e la sua ulteriore specializzazione, INTESTINO FARINGEO</a:t>
            </a:r>
          </a:p>
        </p:txBody>
      </p:sp>
    </p:spTree>
    <p:extLst>
      <p:ext uri="{BB962C8B-B14F-4D97-AF65-F5344CB8AC3E}">
        <p14:creationId xmlns:p14="http://schemas.microsoft.com/office/powerpoint/2010/main" val="2306685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E7702-D503-514F-97E8-CBB1B09E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" y="369764"/>
            <a:ext cx="8964488" cy="7549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LINGUA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sz="32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216590-24BE-3049-9E94-922E3CD3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62" y="836712"/>
            <a:ext cx="8269709" cy="6103020"/>
          </a:xfrm>
        </p:spPr>
        <p:txBody>
          <a:bodyPr/>
          <a:lstStyle/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Vi si distinguono un CORPO, anteriormente, ed una RADICE, posteriormente.</a:t>
            </a:r>
          </a:p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Il limite tra Corpo e Radice è dato dalla cosiddetta «V» </a:t>
            </a:r>
            <a:r>
              <a:rPr lang="it-IT" sz="2300" b="1" i="1" dirty="0" err="1">
                <a:latin typeface="Century Gothic" panose="020B0502020202020204" pitchFamily="34" charset="0"/>
              </a:rPr>
              <a:t>liguale</a:t>
            </a:r>
            <a:r>
              <a:rPr lang="it-IT" sz="2300" b="1" i="1" dirty="0">
                <a:latin typeface="Century Gothic" panose="020B0502020202020204" pitchFamily="34" charset="0"/>
              </a:rPr>
              <a:t> (Papille Vallate). La Radice presenta la TONSILLA LINGUALE e le PLICHE GLOSSO-EPIGLOTTICHE che connettono la Lingua alla Cartilagine EPIGLOTTIDE della Laringe.</a:t>
            </a:r>
          </a:p>
          <a:p>
            <a:pPr marL="0" indent="0">
              <a:buNone/>
            </a:pPr>
            <a:r>
              <a:rPr lang="it-IT" sz="2300" b="1" i="1" dirty="0">
                <a:latin typeface="Century Gothic" panose="020B0502020202020204" pitchFamily="34" charset="0"/>
              </a:rPr>
              <a:t>Pur essendo un Organo Pieno, tuttavia la Lingua, essendo localizzata nella Cavità Orale, presenta una TONACA MUCOSA analoga a quella della Cavità Orale e del Vestibolo, con un Epitelio Pavimentoso Pluristratificato parzialmente Cheratinizzato (a seconda delle zone </a:t>
            </a:r>
            <a:r>
              <a:rPr lang="it-IT" sz="2300" b="1" i="1" dirty="0" err="1">
                <a:latin typeface="Century Gothic" panose="020B0502020202020204" pitchFamily="34" charset="0"/>
              </a:rPr>
              <a:t>piu’</a:t>
            </a:r>
            <a:r>
              <a:rPr lang="it-IT" sz="2300" b="1" i="1" dirty="0">
                <a:latin typeface="Century Gothic" panose="020B0502020202020204" pitchFamily="34" charset="0"/>
              </a:rPr>
              <a:t> o meno sottoposte a sollecitazioni meccaniche e/o termiche). Nella FACCIA SUPERIORE del Corpo la Mucosa presenta le PAPILLE LINGUALI (Filiformi, Foliate, Fungiformi e Vallate o </a:t>
            </a:r>
            <a:r>
              <a:rPr lang="it-IT" sz="2300" b="1" i="1" dirty="0" err="1">
                <a:latin typeface="Century Gothic" panose="020B0502020202020204" pitchFamily="34" charset="0"/>
              </a:rPr>
              <a:t>Circumvallate</a:t>
            </a:r>
            <a:r>
              <a:rPr lang="it-IT" sz="2300" b="1" i="1" dirty="0">
                <a:latin typeface="Century Gothic" panose="020B0502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82351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0B959-8DEF-914E-8130-BB4E3B0D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SENSIBILITA’ GUSTATIVA</a:t>
            </a:r>
            <a:b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latin typeface="Gurmukhi MN" panose="02020600050405020304" pitchFamily="18" charset="0"/>
                <a:cs typeface="Gurmukhi MN" panose="02020600050405020304" pitchFamily="18" charset="0"/>
              </a:rPr>
              <a:t>(Viscerale Speciale)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EA1A1B-81E9-C24B-A5E2-82A14EB0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2776"/>
            <a:ext cx="8424936" cy="5949280"/>
          </a:xfrm>
        </p:spPr>
        <p:txBody>
          <a:bodyPr/>
          <a:lstStyle/>
          <a:p>
            <a:r>
              <a:rPr lang="it-IT" sz="2200" b="1" dirty="0">
                <a:latin typeface="Comic Sans MS" panose="030F0902030302020204" pitchFamily="66" charset="0"/>
              </a:rPr>
              <a:t>Nelle Papille Linguali Foliate, Fungiformi e Vallate (o </a:t>
            </a:r>
            <a:r>
              <a:rPr lang="it-IT" sz="2200" b="1" dirty="0" err="1">
                <a:latin typeface="Comic Sans MS" panose="030F0902030302020204" pitchFamily="66" charset="0"/>
              </a:rPr>
              <a:t>Circumvallate</a:t>
            </a:r>
            <a:r>
              <a:rPr lang="it-IT" sz="2200" b="1" dirty="0">
                <a:latin typeface="Comic Sans MS" panose="030F0902030302020204" pitchFamily="66" charset="0"/>
              </a:rPr>
              <a:t>) si localizzano i CALICI GUSTATIVI, che sono strutture di forma SFEROIDALE. Vi si ritrovano le CELLULE GUSTATIVE che sono elementi NEUROEPITELIALI che generano impulsi nervosi in seguito a stimolazione CHIMICA, per poter identificare l’ Amaro, il Dolce, l’ Acido ed il Salato, nonché l’ «</a:t>
            </a:r>
            <a:r>
              <a:rPr lang="it-IT" sz="2200" b="1" dirty="0" err="1">
                <a:latin typeface="Comic Sans MS" panose="030F0902030302020204" pitchFamily="66" charset="0"/>
              </a:rPr>
              <a:t>Umami</a:t>
            </a:r>
            <a:r>
              <a:rPr lang="it-IT" sz="2200" b="1" dirty="0">
                <a:latin typeface="Comic Sans MS" panose="030F0902030302020204" pitchFamily="66" charset="0"/>
              </a:rPr>
              <a:t>» (correlato al </a:t>
            </a:r>
            <a:r>
              <a:rPr lang="it-IT" sz="2200" b="1" dirty="0" err="1">
                <a:latin typeface="Comic Sans MS" panose="030F0902030302020204" pitchFamily="66" charset="0"/>
              </a:rPr>
              <a:t>glutamato</a:t>
            </a:r>
            <a:r>
              <a:rPr lang="it-IT" sz="2200" b="1" dirty="0">
                <a:latin typeface="Comic Sans MS" panose="030F0902030302020204" pitchFamily="66" charset="0"/>
              </a:rPr>
              <a:t> del Dado di Brodo) e anche lo specifico gusto correlato al «grasso fritto».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Nei Calici ci sono inoltre CELLULE di SOSTEGNO e CELLULE BASALI.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I NERVI coinvolti nella SENSIBILITA’ GUSTATIVA:</a:t>
            </a:r>
          </a:p>
          <a:p>
            <a:r>
              <a:rPr lang="it-IT" sz="2200" b="1" dirty="0">
                <a:latin typeface="Comic Sans MS" panose="030F0902030302020204" pitchFamily="66" charset="0"/>
              </a:rPr>
              <a:t>- N. FACIALE (VII), N. GLOSSOFARINGEO (IX) per Radice Linguale, N. VAGO (X).</a:t>
            </a:r>
          </a:p>
        </p:txBody>
      </p:sp>
    </p:spTree>
    <p:extLst>
      <p:ext uri="{BB962C8B-B14F-4D97-AF65-F5344CB8AC3E}">
        <p14:creationId xmlns:p14="http://schemas.microsoft.com/office/powerpoint/2010/main" val="412329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67469"/>
            <a:ext cx="4499545" cy="129698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MUCOSA DELLA FACCIA SUPERIORE: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PAPILLE LINGUALI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81000" y="2574925"/>
            <a:ext cx="289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2438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 marL="1198563" indent="-7366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  <a:p>
            <a:pPr lvl="1" eaLnBrk="1" hangingPunct="1">
              <a:buClrTx/>
              <a:buFontTx/>
              <a:buNone/>
            </a:pPr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5327650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5184775" y="144463"/>
            <a:ext cx="3671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CALICI</a:t>
            </a:r>
            <a:b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GUSTATIVI 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5567363" y="1243013"/>
            <a:ext cx="3570287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5218C0-6B24-964D-AC5A-66A54D758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7850"/>
            <a:ext cx="76200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7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F164FDE-BE5C-6E47-B49D-2E2CE13A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80928"/>
            <a:ext cx="7289800" cy="98072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337312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12875"/>
            <a:ext cx="4427538" cy="1574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</a:t>
            </a: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SCHEMATIZZAZIONE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ANATOMO –</a:t>
            </a:r>
            <a:b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TOPOGRAFICA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44016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14371"/>
            <a:ext cx="8461983" cy="5589240"/>
          </a:xfrm>
        </p:spPr>
        <p:txBody>
          <a:bodyPr/>
          <a:lstStyle/>
          <a:p>
            <a:r>
              <a:rPr lang="it-IT" b="1" dirty="0"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413770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79301"/>
            <a:ext cx="7992888" cy="5661248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400" b="1" dirty="0" err="1">
                <a:latin typeface="Comic Sans MS" panose="030F0902030302020204" pitchFamily="66" charset="0"/>
              </a:rPr>
              <a:t>lateralemente</a:t>
            </a:r>
            <a:r>
              <a:rPr lang="it-IT" sz="2400" b="1" dirty="0"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0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908720"/>
            <a:ext cx="8424936" cy="6552728"/>
          </a:xfrm>
        </p:spPr>
        <p:txBody>
          <a:bodyPr/>
          <a:lstStyle/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I rapporti molto stretti che si hanno tra la porzione </a:t>
            </a:r>
            <a:r>
              <a:rPr lang="it-IT" altLang="it-IT" sz="2400" b="1" dirty="0" err="1">
                <a:latin typeface="Comic Sans MS" panose="030F0902030302020204" pitchFamily="66" charset="0"/>
              </a:rPr>
              <a:t>piu’</a:t>
            </a:r>
            <a:r>
              <a:rPr lang="it-IT" altLang="it-IT" sz="2400" b="1" dirty="0">
                <a:latin typeface="Comic Sans MS" panose="030F0902030302020204" pitchFamily="66" charset="0"/>
              </a:rPr>
              <a:t> craniale del Sistema Digerente e le Vie Aeree del Sistema Respiratorio sono dovuti alla comune derivazione </a:t>
            </a:r>
            <a:r>
              <a:rPr lang="it-IT" altLang="it-IT" sz="2400" b="1" dirty="0" err="1">
                <a:latin typeface="Comic Sans MS" panose="030F0902030302020204" pitchFamily="66" charset="0"/>
              </a:rPr>
              <a:t>embrio</a:t>
            </a:r>
            <a:r>
              <a:rPr lang="it-IT" altLang="it-IT" sz="2400" b="1" dirty="0">
                <a:latin typeface="Comic Sans MS" panose="030F0902030302020204" pitchFamily="66" charset="0"/>
              </a:rPr>
              <a:t>-fetale dall’ INTESTINO PRIMITIVO ANTERIORE (come pure dalla sua porzione denominata INTESTINO FARINGEO)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Dall’ INTESTINO ANTERIORE si origina il DIVERTICOLO LARINGO-TRACHEALE che darà origine alle VIE AEREE ed ai POLMONI</a:t>
            </a:r>
          </a:p>
          <a:p>
            <a:pPr marL="338138" indent="-338138"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latin typeface="Comic Sans MS" panose="030F0902030302020204" pitchFamily="66" charset="0"/>
              </a:rPr>
              <a:t>Per queste ragioni, si mantengono STRETTI RAPPORTI TOPOGRAFICI nelle Regioni CEFALICA e CERVICALE e mantengono l’ Organo in COMUNE rappresentato dalla FARINGE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4638"/>
            <a:ext cx="9144000" cy="81357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1268760"/>
            <a:ext cx="828092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laringofaringe</a:t>
            </a:r>
            <a:r>
              <a:rPr lang="it-IT" altLang="it-IT" sz="2200" b="1" dirty="0"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Nella Lamina Propria si approfondano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200" b="1" dirty="0" err="1">
                <a:latin typeface="Chalkboard SE" panose="03050602040202020205" pitchFamily="66" charset="77"/>
              </a:rPr>
              <a:t>Faringo</a:t>
            </a:r>
            <a:r>
              <a:rPr lang="it-IT" altLang="it-IT" sz="2200" b="1" dirty="0">
                <a:latin typeface="Chalkboard SE" panose="03050602040202020205" pitchFamily="66" charset="77"/>
              </a:rPr>
              <a:t>-Basilare) che ne costituisce l’ Impalcatura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MUSCOLARE con MUSCOLI STRIATI SCHELETRICI COSTRITTORI ed ELEVATORI.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200" b="1" dirty="0"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9EE77-6662-6D4D-8E4A-36ABA9A9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7346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23B797-A464-DA43-A2CC-AF0470E3B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908720"/>
            <a:ext cx="8280920" cy="5805264"/>
          </a:xfrm>
        </p:spPr>
        <p:txBody>
          <a:bodyPr/>
          <a:lstStyle/>
          <a:p>
            <a:r>
              <a:rPr lang="it-IT" sz="2200" dirty="0">
                <a:latin typeface="Copperplate" panose="02000504000000020004" pitchFamily="2" charset="77"/>
              </a:rPr>
              <a:t>è costituito da organi pieni (rivestiti da tonaca mucosa), denominati TONSILLE, in cui prevale il TESSUTO LINFOIDE.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Le TONSILLE sono così denominate: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PALATINE, organi pari all’ Istmo     delle Fauci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FARINGEA, organo impari sulla Volta della Rinofaringe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TUBARICHE, organo pari nella Rinofaringe, allo sbocco della Tuba Uditiva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TONSILLA LINGUALE, organo impari alla Radice della Lingua ;</a:t>
            </a:r>
          </a:p>
          <a:p>
            <a:r>
              <a:rPr lang="it-IT" sz="2200" dirty="0">
                <a:latin typeface="Copperplate" panose="02000504000000020004" pitchFamily="2" charset="77"/>
              </a:rPr>
              <a:t>- TONSILLE LARINGEE, organo pari nei Ventricoli Laringei</a:t>
            </a:r>
          </a:p>
        </p:txBody>
      </p:sp>
    </p:spTree>
    <p:extLst>
      <p:ext uri="{BB962C8B-B14F-4D97-AF65-F5344CB8AC3E}">
        <p14:creationId xmlns:p14="http://schemas.microsoft.com/office/powerpoint/2010/main" val="3932816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4BE98B0-C007-E84C-99A1-F4DA7830B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4" y="1934001"/>
            <a:ext cx="4623473" cy="49239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53970F-EEC5-4D4A-9719-E6107A07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44660"/>
            <a:ext cx="4104456" cy="476523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88BCE5F-8FE0-F44B-B157-395D78D5D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6" y="404664"/>
            <a:ext cx="9036496" cy="103539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omic Sans MS" panose="030F0902030302020204" pitchFamily="66" charset="0"/>
              </a:rPr>
              <a:t>ANELLO (ARCO) LINFATICO OROFARINGEO di </a:t>
            </a:r>
            <a:r>
              <a:rPr lang="it-IT" sz="3200" dirty="0" err="1">
                <a:latin typeface="Comic Sans MS" panose="030F0902030302020204" pitchFamily="66" charset="0"/>
              </a:rPr>
              <a:t>waldeyer</a:t>
            </a:r>
            <a:endParaRPr lang="it-IT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86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427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8830A6-2F02-7B42-A9D5-D9B6854972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908720"/>
            <a:ext cx="871296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</p:spTree>
    <p:extLst>
      <p:ext uri="{BB962C8B-B14F-4D97-AF65-F5344CB8AC3E}">
        <p14:creationId xmlns:p14="http://schemas.microsoft.com/office/powerpoint/2010/main" val="2403414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18728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0728"/>
            <a:ext cx="8064896" cy="5661248"/>
          </a:xfrm>
        </p:spPr>
        <p:txBody>
          <a:bodyPr/>
          <a:lstStyle/>
          <a:p>
            <a:r>
              <a:rPr lang="it-IT" sz="2200" dirty="0">
                <a:latin typeface="Copperplate Gothic Bold" panose="020E0705020206020404" pitchFamily="34" charset="77"/>
              </a:rPr>
              <a:t>TRATTO CERVICALE: Posteriormente con C6 e C7 con interposizione dello Spazio </a:t>
            </a:r>
            <a:r>
              <a:rPr lang="it-IT" sz="2200" dirty="0" err="1">
                <a:latin typeface="Copperplate Gothic Bold" panose="020E0705020206020404" pitchFamily="34" charset="77"/>
              </a:rPr>
              <a:t>Retroesofageo</a:t>
            </a:r>
            <a:r>
              <a:rPr lang="it-IT" sz="2200" dirty="0">
                <a:latin typeface="Copperplate Gothic Bold" panose="020E0705020206020404" pitchFamily="34" charset="77"/>
              </a:rPr>
              <a:t>; Lateralmente Fascio Vascolo-Nervoso del Collo; Anteriormente con Laringe, Trachea e Ghiandola TIROIDE</a:t>
            </a:r>
          </a:p>
          <a:p>
            <a:endParaRPr lang="it-IT" sz="2200" dirty="0">
              <a:latin typeface="Copperplate Gothic Bold" panose="020E0705020206020404" pitchFamily="34" charset="77"/>
            </a:endParaRPr>
          </a:p>
          <a:p>
            <a:r>
              <a:rPr lang="it-IT" sz="2200" dirty="0">
                <a:latin typeface="Copperplate Gothic Bold" panose="020E0705020206020404" pitchFamily="34" charset="77"/>
              </a:rPr>
              <a:t>TRATTO TORACICO (MEDIASTINICO): con L’ AORTA TORACICA, la BIFORCAZIONE TRACHEALE nei Grossi Bronchi </a:t>
            </a:r>
            <a:r>
              <a:rPr lang="it-IT" sz="2200" dirty="0" err="1">
                <a:latin typeface="Copperplate Gothic Bold" panose="020E0705020206020404" pitchFamily="34" charset="77"/>
              </a:rPr>
              <a:t>Extrapolmonari</a:t>
            </a:r>
            <a:r>
              <a:rPr lang="it-IT" sz="2200" dirty="0">
                <a:latin typeface="Copperplate Gothic Bold" panose="020E0705020206020404" pitchFamily="34" charset="77"/>
              </a:rPr>
              <a:t> e l’ Atrio Sinistro del Cuore. </a:t>
            </a:r>
          </a:p>
          <a:p>
            <a:endParaRPr lang="it-IT" sz="2200" dirty="0">
              <a:latin typeface="Copperplate Gothic Bold" panose="020E0705020206020404" pitchFamily="34" charset="77"/>
            </a:endParaRPr>
          </a:p>
          <a:p>
            <a:r>
              <a:rPr lang="it-IT" sz="2200" dirty="0">
                <a:latin typeface="Copperplate Gothic Bold" panose="020E0705020206020404" pitchFamily="34" charset="77"/>
              </a:rPr>
              <a:t>LATERALMENTE i POLMONI con le Pleure ed il Decorso dei NERVI VAGHI (X paio).</a:t>
            </a:r>
          </a:p>
        </p:txBody>
      </p:sp>
    </p:spTree>
    <p:extLst>
      <p:ext uri="{BB962C8B-B14F-4D97-AF65-F5344CB8AC3E}">
        <p14:creationId xmlns:p14="http://schemas.microsoft.com/office/powerpoint/2010/main" val="293006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F4AE5CA-92E4-8147-A4C3-0B147CE32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DIVERTICOLO LARINGO-TRACHEALE</a:t>
            </a:r>
            <a:br>
              <a:rPr lang="it-IT" altLang="it-IT" sz="3200" b="1" dirty="0">
                <a:latin typeface="Comic Sans MS" panose="030F0902030302020204" pitchFamily="66" charset="0"/>
              </a:rPr>
            </a:br>
            <a:r>
              <a:rPr lang="it-IT" altLang="it-IT" sz="3200" b="1" dirty="0">
                <a:latin typeface="Comic Sans MS" panose="030F0902030302020204" pitchFamily="66" charset="0"/>
              </a:rPr>
              <a:t>(</a:t>
            </a:r>
            <a:r>
              <a:rPr lang="it-IT" altLang="it-IT" sz="3200" b="1" cap="none" dirty="0">
                <a:latin typeface="Comic Sans MS" panose="030F0902030302020204" pitchFamily="66" charset="0"/>
              </a:rPr>
              <a:t>dall’ Intestino Anteriore</a:t>
            </a:r>
            <a:r>
              <a:rPr lang="it-IT" altLang="it-IT" sz="3200" b="1" dirty="0"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AEA14A26-BB2D-FA43-AD18-640323B4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41" y="1556792"/>
            <a:ext cx="8815317" cy="463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87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</p:spTree>
    <p:extLst>
      <p:ext uri="{BB962C8B-B14F-4D97-AF65-F5344CB8AC3E}">
        <p14:creationId xmlns:p14="http://schemas.microsoft.com/office/powerpoint/2010/main" val="8298480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5661248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TRATTO ADDOMINALE: localizzato nell’ Ipocondrio Sinistro, è rivestito ANTERIORMENTE dal PERITONEO. ANTERIORMENTE si trova anche il Lobo Sinistro del FEGATO, LATERALMENTE a Sinistra il FONDO dello Stomaco, POSTERIORMENTE si rapporta con il Muscolo DIAFRAMMA, senza interposizione del Peritoneo.</a:t>
            </a:r>
          </a:p>
        </p:txBody>
      </p:sp>
    </p:spTree>
    <p:extLst>
      <p:ext uri="{BB962C8B-B14F-4D97-AF65-F5344CB8AC3E}">
        <p14:creationId xmlns:p14="http://schemas.microsoft.com/office/powerpoint/2010/main" val="37067032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404664"/>
            <a:ext cx="8640960" cy="4597970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Tx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TONACA MUCOSA costituita da 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      - EPITELIO DI RIVESTIMENTO: protezione, assorbimento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1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      - LAMINA PROPRIA (tessuto CONNETTIVO DENSO):   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       Contiene Ghiandole Intramurali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1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     - MUSCULARIS MUCOSÆ (tessuto MUSCOLARE LISCIO): motilità della mucosa correlata a  processi di assorbimento e secrezione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1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TONACA SOTTOMUCOSA (tessuto CONNETTIVO LASSO): separa la tonaca mucosa dalla tonaca muscolare. Può contenere ghiandole Intramurali ed è ricca di formazioni vascolari e nervose (plessi nervosi, tra cui quello di </a:t>
            </a:r>
            <a:r>
              <a:rPr lang="it-IT" altLang="it-IT" sz="2100" dirty="0" err="1">
                <a:latin typeface="Copperplate Gothic Bold" panose="020E0705020206020404" pitchFamily="34" charset="77"/>
              </a:rPr>
              <a:t>Meissner</a:t>
            </a:r>
            <a:r>
              <a:rPr lang="it-IT" altLang="it-IT" sz="2100" dirty="0">
                <a:latin typeface="Copperplate Gothic Bold" panose="020E0705020206020404" pitchFamily="34" charset="77"/>
              </a:rPr>
              <a:t>).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0" indent="0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15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1462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927" y="404664"/>
            <a:ext cx="9144000" cy="4453954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TONACA MUSCOLARE (tessuto MUSCOLARE LISCIO, generalmente; in alcuni casi anche STRIATO SCHELETRICO, come nella Faringe e nel tratto </a:t>
            </a:r>
            <a:r>
              <a:rPr lang="it-IT" altLang="it-IT" sz="2100" dirty="0" err="1">
                <a:latin typeface="Copperplate Gothic Bold" panose="020E0705020206020404" pitchFamily="34" charset="77"/>
              </a:rPr>
              <a:t>piu’</a:t>
            </a:r>
            <a:r>
              <a:rPr lang="it-IT" altLang="it-IT" sz="2100" dirty="0">
                <a:latin typeface="Copperplate Gothic Bold" panose="020E0705020206020404" pitchFamily="34" charset="77"/>
              </a:rPr>
              <a:t> CRANIALE dell’ Esofago): presiede alla motilità complessiva dell' organo ed è sede di dispositivi nervosi (tra cui il Plesso di </a:t>
            </a:r>
            <a:r>
              <a:rPr lang="it-IT" altLang="it-IT" sz="2100" dirty="0" err="1">
                <a:latin typeface="Copperplate Gothic Bold" panose="020E0705020206020404" pitchFamily="34" charset="77"/>
              </a:rPr>
              <a:t>Auerbach</a:t>
            </a:r>
            <a:r>
              <a:rPr lang="it-IT" altLang="it-IT" sz="2100" dirty="0">
                <a:latin typeface="Copperplate Gothic Bold" panose="020E0705020206020404" pitchFamily="34" charset="77"/>
              </a:rPr>
              <a:t>)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1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100" dirty="0">
                <a:latin typeface="Copperplate Gothic Bold" panose="020E0705020206020404" pitchFamily="34" charset="77"/>
              </a:rPr>
              <a:t>TONACA ESTERNA, che può essere:</a:t>
            </a: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1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</a:t>
            </a:r>
            <a:r>
              <a:rPr lang="it-IT" altLang="it-IT" dirty="0">
                <a:latin typeface="Copperplate Gothic Bold" panose="020E0705020206020404" pitchFamily="34" charset="77"/>
              </a:rPr>
              <a:t>TONACA AVVENTIZIA (tessuto CONNETTIVO DENSO): media i rapporti dell' organo con gli organi circostanti, dà luogo ai mezzi di fissità e presenta dispositivi vascolari ;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dirty="0">
                <a:latin typeface="Copperplate Gothic Bold" panose="020E0705020206020404" pitchFamily="34" charset="77"/>
              </a:rPr>
              <a:t>    - TONACA SIEROSA (tessuto MESOTELIALE): costituita dall' avvolgersi sugli organi delle cosiddette membrane sierose. Fungono anch'esse da mezzi di fissità per l' organo, ma permettono notevole SCORRIMENTO .</a:t>
            </a:r>
          </a:p>
        </p:txBody>
      </p:sp>
    </p:spTree>
    <p:extLst>
      <p:ext uri="{BB962C8B-B14F-4D97-AF65-F5344CB8AC3E}">
        <p14:creationId xmlns:p14="http://schemas.microsoft.com/office/powerpoint/2010/main" val="170280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0325"/>
            <a:ext cx="9144000" cy="1041053"/>
          </a:xfrm>
          <a:ln/>
        </p:spPr>
        <p:txBody>
          <a:bodyPr>
            <a:normAutofit/>
          </a:bodyPr>
          <a:lstStyle/>
          <a:p>
            <a:pPr algn="ctr"/>
            <a:r>
              <a:rPr lang="it-IT" sz="28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CARATTERIstiche</a:t>
            </a: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di struttura generale </a:t>
            </a:r>
            <a:b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del tubo digerente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5" y="1196752"/>
            <a:ext cx="9124005" cy="56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27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476672"/>
            <a:ext cx="8847137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9B0968C-3791-9340-950D-02BCEF03522C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44813"/>
            <a:ext cx="9144000" cy="3048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</a:t>
            </a: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327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479B031F-7F7A-AB48-BAB6-82BA58172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241300"/>
            <a:ext cx="81724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861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190972" y="335825"/>
            <a:ext cx="417646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endParaRPr lang="it-IT" sz="21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1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 nella parte ANTERIORE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8F4674-D254-D94E-9466-7EE5B442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CC17CD-CEC2-2343-9EBE-6C880AFA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340768"/>
            <a:ext cx="8064897" cy="5805264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L’ Apporto SANGUIFERO compete alle ARTERIE TIROIDEA INFERIORE (dalla Succlavia nel Tratto Cervicale), ESOFAGEE (dall’ Aorta Toracica nel Tratto Mediastinico), GASTRICA SINISTRA (dal Tripode CELIACO nel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  <a:p>
            <a:r>
              <a:rPr lang="it-IT" sz="2400" b="1" dirty="0">
                <a:latin typeface="Comic Sans MS" panose="030F0902030302020204" pitchFamily="66" charset="0"/>
              </a:rPr>
              <a:t>Il Sangue Refluo si raccoglie in un PLESSO VENOSO PERIESOFAGEO, da cui è poi convogliato nella Vena TIROIDEA INFERIORE (Tratto Cervicale), nel Sistema AZYGOS (Tratto Mediastinico) e nella Vena PORTA del Fegato (per il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86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988840"/>
            <a:ext cx="9130835" cy="39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467544" y="1586549"/>
            <a:ext cx="197250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BRACHITIPO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3419872" y="1586549"/>
            <a:ext cx="194320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NORMOTIPO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6572638" y="1586548"/>
            <a:ext cx="203207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LONGITIPO</a:t>
            </a:r>
            <a:r>
              <a:rPr lang="it-IT" altLang="it-IT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692696"/>
            <a:ext cx="8136904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Organo CAVO, IMPARI e MEDIANO, localizzato nella CAVITA’ ADDOMINO-PELVICA, in particolare nell’ EPIGASTRIO (circa un sesto dell’ Organo) e nell’ IPOCONDRIO SINISTRO (circa cinque sesti).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 err="1">
                <a:latin typeface="Arial Rounded MT Bold" panose="020F0704030504030204" pitchFamily="34" charset="77"/>
              </a:rPr>
              <a:t>Puo’</a:t>
            </a:r>
            <a:r>
              <a:rPr lang="it-IT" altLang="it-IT" sz="2400" dirty="0">
                <a:latin typeface="Arial Rounded MT Bold" panose="020F0704030504030204" pitchFamily="34" charset="77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 err="1">
                <a:latin typeface="Arial Rounded MT Bold" panose="020F0704030504030204" pitchFamily="34" charset="77"/>
              </a:rPr>
              <a:t>Puo’</a:t>
            </a:r>
            <a:r>
              <a:rPr lang="it-IT" altLang="it-IT" sz="2400" dirty="0">
                <a:latin typeface="Arial Rounded MT Bold" panose="020F0704030504030204" pitchFamily="34" charset="77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dirty="0">
                <a:latin typeface="Arial Rounded MT Bold" panose="020F0704030504030204" pitchFamily="34" charset="77"/>
              </a:rPr>
              <a:t> PILORO con ORIFIZIO PILORICO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91B0FD-A0D6-584B-A83E-030E3DB1F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32656"/>
            <a:ext cx="7992888" cy="6858001"/>
          </a:xfrm>
        </p:spPr>
        <p:txBody>
          <a:bodyPr/>
          <a:lstStyle/>
          <a:p>
            <a:r>
              <a:rPr lang="it-IT" sz="2800" b="1" i="1" dirty="0">
                <a:latin typeface="Trebuchet MS" panose="020B0703020202090204" pitchFamily="34" charset="0"/>
              </a:rPr>
              <a:t>CARDIAS: porzione dove si localizza la GIUNZIONE ESOFAGO-GASTRICA. L’ ORIFIZIO ESOFAGEO è controllato da un dispositivo valvolare che impedisce il reflusso del bolo dallo Stomaco all’ Esofago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FONDO: è l’unica porzione nella quale il lume NON è collassato in assenza del bolo alimentare. Vi si descrive la Bolla Gassosa.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CORPO: la porzione più estesa dello Stomaco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PILORO: fa seguito al Corpo e presenta l’ Antro, cui fa seguito il Canale Pilorico. Esso termina con la VALVOLA PILORICA, che regola l’ afflusso del bolo alimentare dallo Stomaco nel Duodeno.</a:t>
            </a:r>
          </a:p>
        </p:txBody>
      </p:sp>
    </p:spTree>
    <p:extLst>
      <p:ext uri="{BB962C8B-B14F-4D97-AF65-F5344CB8AC3E}">
        <p14:creationId xmlns:p14="http://schemas.microsoft.com/office/powerpoint/2010/main" val="1348778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9DE44-9BB9-3C47-8557-41830A9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ASPETTI ANATOMO-TOPOGRAFICI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550698-C436-874F-82DC-1082121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1340768"/>
            <a:ext cx="7848872" cy="58052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RAPPORTO con la PARETE TORACICA ANTERIORE tramite lo SPAZIO SEMILUNARE di TRAUBE, compreso tra la V e la IX Costa.</a:t>
            </a:r>
          </a:p>
          <a:p>
            <a:endParaRPr lang="it-IT" sz="2400" dirty="0">
              <a:latin typeface="Copperplate Gothic Bold" panose="020E0705020206020404" pitchFamily="34" charset="77"/>
            </a:endParaRP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ADDOMINALE ANTERIORE tramite il TRIANGOLO di LABBE’, delimitato dal Margine ANTERO-INFERIORE del FEGATO, dall’ ARCO COSTALE SINISTRO e da un Piano Trasverso che intercetta entrambi gli Archi Costali.</a:t>
            </a:r>
          </a:p>
        </p:txBody>
      </p:sp>
    </p:spTree>
    <p:extLst>
      <p:ext uri="{BB962C8B-B14F-4D97-AF65-F5344CB8AC3E}">
        <p14:creationId xmlns:p14="http://schemas.microsoft.com/office/powerpoint/2010/main" val="2107584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(1)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980728"/>
            <a:ext cx="7920880" cy="5562600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Il TUBO DIGERENTE può essere considerato un  ORGANO CAVO molto lungo (circa 10 metri), che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assune</a:t>
            </a:r>
            <a:r>
              <a:rPr lang="it-IT" altLang="it-IT" sz="2800" b="1" dirty="0">
                <a:latin typeface="Chalkboard" panose="03050602040202020205" pitchFamily="66" charset="77"/>
              </a:rPr>
              <a:t> varie denominazioni che sono quelle dei diversi Organi Cavi che lo costituiscono.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Secondo la normale progressione del Bolo Alimentare, in direzione Cranio-Caudale, si descrivono: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CAVITA’ ORALE E SUO VESTIBOLO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ORO- e LARINGOFARINGE (la Rinofaringe è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unicamente una Via Aerea del Sistema 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Respiratorio)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ESOFAGO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STOMACO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- INTESTINO: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TENUE: DUODENO e TENUE MESENTERIALE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      * CRASSO: CECO, COLON, SIGMA, RETTO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14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RAPPORTO CON LA PARETE TORACICA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SPAZIO DI TRAUBE “semilunare</a:t>
            </a: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”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991475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18166" t="9964" r="16551" b="222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Line 3"/>
          <p:cNvSpPr>
            <a:spLocks noChangeShapeType="1"/>
          </p:cNvSpPr>
          <p:nvPr/>
        </p:nvSpPr>
        <p:spPr bwMode="auto">
          <a:xfrm>
            <a:off x="6019800" y="2133600"/>
            <a:ext cx="1588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6804025" y="1052513"/>
            <a:ext cx="144463" cy="2592387"/>
          </a:xfrm>
          <a:prstGeom prst="line">
            <a:avLst/>
          </a:prstGeom>
          <a:noFill/>
          <a:ln w="572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6" name="Line 5"/>
          <p:cNvSpPr>
            <a:spLocks noChangeShapeType="1"/>
          </p:cNvSpPr>
          <p:nvPr/>
        </p:nvSpPr>
        <p:spPr bwMode="auto">
          <a:xfrm>
            <a:off x="5219700" y="1268413"/>
            <a:ext cx="1655763" cy="2305050"/>
          </a:xfrm>
          <a:prstGeom prst="line">
            <a:avLst/>
          </a:prstGeom>
          <a:noFill/>
          <a:ln w="76320" cap="sq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7" name="Line 6"/>
          <p:cNvSpPr>
            <a:spLocks noChangeShapeType="1"/>
          </p:cNvSpPr>
          <p:nvPr/>
        </p:nvSpPr>
        <p:spPr bwMode="auto">
          <a:xfrm flipV="1">
            <a:off x="5148263" y="1049338"/>
            <a:ext cx="1728787" cy="22225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8" name="Line 7"/>
          <p:cNvSpPr>
            <a:spLocks noChangeShapeType="1"/>
          </p:cNvSpPr>
          <p:nvPr/>
        </p:nvSpPr>
        <p:spPr bwMode="auto">
          <a:xfrm>
            <a:off x="4787900" y="620713"/>
            <a:ext cx="1512888" cy="1295400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9" name="Text Box 8"/>
          <p:cNvSpPr txBox="1">
            <a:spLocks noChangeArrowheads="1"/>
          </p:cNvSpPr>
          <p:nvPr/>
        </p:nvSpPr>
        <p:spPr bwMode="auto">
          <a:xfrm>
            <a:off x="7072313" y="3217863"/>
            <a:ext cx="1339850" cy="58102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0000"/>
                </a:solidFill>
                <a:latin typeface="Arial Black" panose="020B0A04020102020204" pitchFamily="34" charset="0"/>
              </a:rPr>
              <a:t>IX</a:t>
            </a:r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>
            <a:off x="6930702" y="838200"/>
            <a:ext cx="1181100" cy="5810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000000"/>
                </a:solidFill>
                <a:latin typeface="Arial Black" panose="020B0A040201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423908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4488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CON LA PARETE ADDOMINALE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79500"/>
            <a:ext cx="8382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Line 3"/>
          <p:cNvSpPr>
            <a:spLocks noChangeShapeType="1"/>
          </p:cNvSpPr>
          <p:nvPr/>
        </p:nvSpPr>
        <p:spPr bwMode="auto">
          <a:xfrm flipV="1">
            <a:off x="3200400" y="3883025"/>
            <a:ext cx="2667000" cy="825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3" name="Line 4"/>
          <p:cNvSpPr>
            <a:spLocks noChangeShapeType="1"/>
          </p:cNvSpPr>
          <p:nvPr/>
        </p:nvSpPr>
        <p:spPr bwMode="auto">
          <a:xfrm flipH="1" flipV="1">
            <a:off x="5254625" y="3044825"/>
            <a:ext cx="615950" cy="844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4" name="Line 5"/>
          <p:cNvSpPr>
            <a:spLocks noChangeShapeType="1"/>
          </p:cNvSpPr>
          <p:nvPr/>
        </p:nvSpPr>
        <p:spPr bwMode="auto">
          <a:xfrm flipV="1">
            <a:off x="3200400" y="3044825"/>
            <a:ext cx="2057400" cy="9207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40830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00"/>
                </a:solidFill>
                <a:latin typeface="Arial Black" panose="020B0A04020102020204" pitchFamily="34" charset="0"/>
              </a:rPr>
              <a:t>TRIANGOLO LABBE’</a:t>
            </a:r>
          </a:p>
        </p:txBody>
      </p:sp>
      <p:sp>
        <p:nvSpPr>
          <p:cNvPr id="83976" name="Line 7"/>
          <p:cNvSpPr>
            <a:spLocks noChangeShapeType="1"/>
          </p:cNvSpPr>
          <p:nvPr/>
        </p:nvSpPr>
        <p:spPr bwMode="auto">
          <a:xfrm>
            <a:off x="2743200" y="1524000"/>
            <a:ext cx="1905000" cy="21336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704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-13356" y="116632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MORFOLOGIA MACROSCOPICA</a:t>
            </a:r>
          </a:p>
        </p:txBody>
      </p:sp>
      <p:sp>
        <p:nvSpPr>
          <p:cNvPr id="86019" name="Rectangle 2"/>
          <p:cNvSpPr>
            <a:spLocks noGrp="1" noChangeArrowheads="1"/>
          </p:cNvSpPr>
          <p:nvPr>
            <p:ph idx="1"/>
          </p:nvPr>
        </p:nvSpPr>
        <p:spPr>
          <a:xfrm>
            <a:off x="397888" y="1340768"/>
            <a:ext cx="8291264" cy="5410200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Oltre alla suddivisione nelle succitate porzioni, nello Stomaco si possono evidenziare ulteriori parametri morfologici: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FACCIA ANTERIORE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FACCIA POSTERIORE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PICCOLA CURVATURA (Margine Destro)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omic Sans MS" panose="030F0902030302020204" pitchFamily="66" charset="0"/>
              </a:rPr>
              <a:t> GRANDE CURVATURA (Margine Sinistro)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ED513D-2B5C-B84B-B108-24500C5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424936" cy="6237312"/>
          </a:xfrm>
        </p:spPr>
        <p:txBody>
          <a:bodyPr/>
          <a:lstStyle/>
          <a:p>
            <a:pPr algn="just"/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Al fine di comprendere i rapporti dello Stomaco con le strutture contigue, è necessario fornire alcune nozioni basilari circa l’ organizzazione morfologica della SIEROSA PERITONEALE.</a:t>
            </a:r>
          </a:p>
          <a:p>
            <a:pPr algn="just"/>
            <a:endParaRPr lang="it-IT" sz="2800" b="1" dirty="0"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algn="just"/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Essa riveste in maniera TOTALE o PARZIALE molti degli organi della Cavità </a:t>
            </a:r>
            <a:r>
              <a:rPr lang="it-IT" sz="28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Addomino</a:t>
            </a: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-Pelvica, consentendone la MOTILITA’ e lo SCORRIMENTO (Scivolamento) reciproco nei confronti di altri Organi reciproci</a:t>
            </a:r>
          </a:p>
        </p:txBody>
      </p:sp>
    </p:spTree>
    <p:extLst>
      <p:ext uri="{BB962C8B-B14F-4D97-AF65-F5344CB8AC3E}">
        <p14:creationId xmlns:p14="http://schemas.microsoft.com/office/powerpoint/2010/main" val="1951103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1172946"/>
            <a:ext cx="8280920" cy="5715000"/>
          </a:xfrm>
        </p:spPr>
        <p:txBody>
          <a:bodyPr rtlCol="0">
            <a:normAutofit/>
          </a:bodyPr>
          <a:lstStyle/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TONACA SIEROSA che si localizza nella CAVITA’ ADDOMINO-PELVICA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Permette lo SCORRIMENTO reciproco degli organi interessati dal suo rivestimento essendo una CAVITA’ molto sottile riempita di fluido, che si localizza tra un FOGLIETTO PARIETALE ed un FOGLIETTO VISCERALE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Si rapporta in modo vario con i diversi organi RIVESTENDOLI: 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COMPLETAMENTE  oppure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PARZIALMENTE, lasciando delle cosiddette AREE NUDE (come nello Stomaco e nel Fegato)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72946"/>
            <a:ext cx="8496944" cy="57150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Il PERITONEO aderisce come PERITONEO PARIETALE alle PARETI ADDOMINO-PELVICHE.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Esso delimita la CAVITA’ PERITONEALE e gli Organi in essa contenuti si definiscono INTRAPERITONEALI, anche se NON sono rivestiti dalla Sierosa.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Dal Peritoneo Parietale si diparte il PERITONEO VISCERALE (Tessuto Mesoteliale), che con le sue specifiche strutture, si porta a rivestire in vario modo molteplici organi.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0649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163" y="32970"/>
            <a:ext cx="6306548" cy="67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D51468-8D4D-D94A-8E8D-B66CC5DD9125}"/>
              </a:ext>
            </a:extLst>
          </p:cNvPr>
          <p:cNvSpPr txBox="1"/>
          <p:nvPr/>
        </p:nvSpPr>
        <p:spPr>
          <a:xfrm>
            <a:off x="107503" y="1412776"/>
            <a:ext cx="2880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ROSSO: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PARIETALE</a:t>
            </a:r>
          </a:p>
          <a:p>
            <a:endParaRPr lang="it-IT" dirty="0">
              <a:solidFill>
                <a:srgbClr val="FF0000"/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VERDE: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VISCERALE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85725"/>
            <a:ext cx="8999537" cy="70643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PERITONEO: 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971600" y="785540"/>
            <a:ext cx="7488832" cy="571500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Rispetto alla SIEROSA PERITONEALE gli organi possono essere: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- INTRAPERITONALI, quando si trovino all’ interno del sacco delimitato dalla sierosa peritoneale, MA NON NECESSARIAMENTE NE SONO RIVESTITI (OVAIO);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- RETROPERITONEALI, ossia accollati alla parete addominale posteriore 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b="1" dirty="0">
              <a:latin typeface="Comic Sans MS" panose="030F0902030302020204" pitchFamily="66" charset="0"/>
            </a:endParaRP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- SOTTO- (o INFRA-) PERITONEALI: sono gli organi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PELVICI, avvolti dalla FASCIA PELVICA di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   Connettivo Fibroso</a:t>
            </a:r>
          </a:p>
        </p:txBody>
      </p:sp>
    </p:spTree>
    <p:extLst>
      <p:ext uri="{BB962C8B-B14F-4D97-AF65-F5344CB8AC3E}">
        <p14:creationId xmlns:p14="http://schemas.microsoft.com/office/powerpoint/2010/main" val="2634526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0648"/>
            <a:ext cx="8991600" cy="65692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SPECIFICHE STRUTTURE PERITONEALI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687760" y="836712"/>
            <a:ext cx="7920880" cy="5184576"/>
          </a:xfrm>
        </p:spPr>
        <p:txBody>
          <a:bodyPr rtlCol="0">
            <a:noAutofit/>
          </a:bodyPr>
          <a:lstStyle/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MESI (singolare MESO): si tendono tra la PARETE ADDOMINALE POSTERIORE e si portano ad avvolgere Organi: MESENTERE, MESOCOLON TRASVERSO, MESOSIGMA (un’ eccezione alla disposizione è costituita dal </a:t>
            </a:r>
            <a:r>
              <a:rPr lang="it-IT" altLang="it-IT" sz="2500" b="1" dirty="0" err="1">
                <a:latin typeface="Comic Sans MS" panose="030F0902030302020204" pitchFamily="66" charset="0"/>
              </a:rPr>
              <a:t>Mesovario</a:t>
            </a:r>
            <a:r>
              <a:rPr lang="it-IT" altLang="it-IT" sz="2500" b="1" dirty="0">
                <a:latin typeface="Comic Sans MS" panose="030F0902030302020204" pitchFamily="66" charset="0"/>
              </a:rPr>
              <a:t>)</a:t>
            </a:r>
          </a:p>
          <a:p>
            <a:pPr marL="339725" indent="-336550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500" b="1" dirty="0">
              <a:latin typeface="Comic Sans MS" panose="030F0902030302020204" pitchFamily="66" charset="0"/>
            </a:endParaRP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omic Sans MS" panose="030F0902030302020204" pitchFamily="66" charset="0"/>
              </a:rPr>
              <a:t>LEGAMENTI od OMENTI: si tendono tra organi INTRAPERITONEALI, o da PARETI ADDOMINALI (eccetto la PARETE POSTERIORE), ed altri organi INTRAPERITONEALI (in particolare del SISTEMA DIGERENTE). Il grande e piccolo OMENTO sono detti anche EPIPLOON.</a:t>
            </a: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41313" indent="-339725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431032" y="836712"/>
            <a:ext cx="8496944" cy="5328593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Numerosi ORGANI PIENI sono annessi al Tubo Digerente: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GHIANDOLE EXTRAMURALI: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SALIVARI MAGGIORI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FEGATO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- PANCREAS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LINGUA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DENTI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ARCO (ANELLO) LINFATICO DI WALDEYER: TONSILLE PALATINE, FARINGEA (Vie Aeree), LINGUALE, TUBARICHE, LARINGEA (Vie Aeree)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400" dirty="0">
                <a:latin typeface="Copperplate" panose="02000504000000020004" pitchFamily="2" charset="77"/>
              </a:rPr>
              <a:t>   FORMAZIONI LINFOIDI DIFFUSE nel TUBO DIGERENTE e APPENDICE CECALE (o VERMIFORME)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00B1DC0-8984-594F-9A76-7102D5B1332C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25841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 DIGERENTE (2)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-18630"/>
            <a:ext cx="8100392" cy="687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25AED8-DA86-BC46-A302-DAD827CD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78" y="332656"/>
            <a:ext cx="915837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89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63FE4-A5A4-B24F-9A8B-149D88DE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2" y="11663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D454A-5B6D-704C-8DAE-F30BE051E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24" y="1086903"/>
            <a:ext cx="8352928" cy="5877272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Lo STOMACO si rapporta ANTERIORMENTE, oltre che con le Pareti Toracica e Addominale Anteriori, anche con il FEGATO; POSTERIORMENTE con la PARETE ADDOMINALE POSTERIORE, con il PANCREAS ed il RENE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LATERALMENTE, a DESTRA, si rapporta con il DUODENO, a SINISTRA con la MILZA.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SUPERIORMENTE la regione del Fondo si relaziona, tramite il DIAFRAMMA, con la PLEURA DIAFRAMMATICA del Polmone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INFERIORMENTE si rapporta con il COLON ed il MESOCOLON TRASVERSO </a:t>
            </a:r>
          </a:p>
        </p:txBody>
      </p:sp>
    </p:spTree>
    <p:extLst>
      <p:ext uri="{BB962C8B-B14F-4D97-AF65-F5344CB8AC3E}">
        <p14:creationId xmlns:p14="http://schemas.microsoft.com/office/powerpoint/2010/main" val="13385457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5462"/>
            <a:ext cx="5534197" cy="6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565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22"/>
          <a:stretch/>
        </p:blipFill>
        <p:spPr bwMode="auto">
          <a:xfrm>
            <a:off x="-5720" y="476672"/>
            <a:ext cx="897673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7370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6213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 INTERNA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520A5-EA62-634F-9977-365BFACD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89" y="942925"/>
            <a:ext cx="7699699" cy="59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16674"/>
            <a:ext cx="9144000" cy="762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INTERNA</a:t>
            </a: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96752"/>
            <a:ext cx="8064896" cy="3581400"/>
          </a:xfrm>
        </p:spPr>
        <p:txBody>
          <a:bodyPr rtlCol="0">
            <a:noAutofit/>
          </a:bodyPr>
          <a:lstStyle/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Nel vivente, tramite l’ Esame Endoscopico (GASTROSCOPIA), il rivestimento del Lume appare di un COLORITO GRIGIO ROSEO</a:t>
            </a:r>
          </a:p>
          <a:p>
            <a:pPr marL="558800" indent="-5556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SzPct val="45000"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Presenta, nello STATO DI RIPOSO (ossia quando è VUOTO), le PIEGHE (o Pliche) GASTRICHE, che prevalentemente seguono la direzione dell’ ASSE LONGITUDINALE ed appaiono ANASTOMIZZATE tra loro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Al contrario, NON si rilevano ANASTOMOSI delle pieghe in corrispondenza della PICCOLA CURVATURA (la cosiddetta «</a:t>
            </a:r>
            <a:r>
              <a:rPr lang="it-IT" altLang="it-IT" sz="2100" b="1" dirty="0" err="1">
                <a:latin typeface="Chalkboard SE" panose="03050602040202020205" pitchFamily="66" charset="77"/>
              </a:rPr>
              <a:t>MagenStrasse</a:t>
            </a:r>
            <a:r>
              <a:rPr lang="it-IT" altLang="it-IT" sz="2100" b="1" dirty="0">
                <a:latin typeface="Chalkboard SE" panose="03050602040202020205" pitchFamily="66" charset="77"/>
              </a:rPr>
              <a:t>-Via del Cibo», perché si immaginava una preferenziale progressione del bolo alimentare in questa parte della cavità dello Stomaco)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Ad ORGANO RIEMPITO di bolo alimentare, si osservano i SOLCHI PERMANENTI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A69F203D-FBFD-3241-9AE3-C76758806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607"/>
          <a:stretch/>
        </p:blipFill>
        <p:spPr bwMode="auto">
          <a:xfrm>
            <a:off x="113662" y="662049"/>
            <a:ext cx="8881742" cy="586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664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208912" cy="5921895"/>
          </a:xfrm>
        </p:spPr>
        <p:txBody>
          <a:bodyPr/>
          <a:lstStyle/>
          <a:p>
            <a:r>
              <a:rPr lang="it-IT" sz="22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 (CARDIALI, PROPRIAMENTE DETTE, PILORICHE) </a:t>
            </a: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200" b="1" dirty="0" err="1">
                <a:latin typeface="Copperplate Gothic Bold" panose="020E0705020206020404" pitchFamily="34" charset="77"/>
              </a:rPr>
              <a:t>Meissner</a:t>
            </a:r>
            <a:endParaRPr lang="it-IT" sz="2200" b="1" dirty="0">
              <a:latin typeface="Copperplate Gothic Bold" panose="020E0705020206020404" pitchFamily="34" charset="77"/>
            </a:endParaRP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MUSCOLARE di Muscolatura Liscia con 3 strati: Obliquo interno, Circolare intermedio e Longitudinale esterno. Vi si trova il Plesso Nervoso Autonomo Muscolare di </a:t>
            </a:r>
            <a:r>
              <a:rPr lang="it-IT" sz="2200" b="1" dirty="0" err="1">
                <a:latin typeface="Copperplate Gothic Bold" panose="020E0705020206020404" pitchFamily="34" charset="77"/>
              </a:rPr>
              <a:t>Auerbach</a:t>
            </a:r>
            <a:endParaRPr lang="it-IT" sz="2200" b="1" dirty="0">
              <a:latin typeface="Copperplate Gothic Bold" panose="020E0705020206020404" pitchFamily="34" charset="77"/>
            </a:endParaRPr>
          </a:p>
          <a:p>
            <a:r>
              <a:rPr lang="it-IT" sz="2200" b="1" dirty="0">
                <a:latin typeface="Copperplate Gothic Bold" panose="020E0705020206020404" pitchFamily="34" charset="77"/>
              </a:rPr>
              <a:t>TONACA ESTERNA prevalentemente Sierosa Peritoneale, tranne la parete posteriore del Fondo (Avventizia)</a:t>
            </a:r>
          </a:p>
        </p:txBody>
      </p:sp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10E26-2E33-6D44-85E6-DC023898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08920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CAVITà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  ORALE</a:t>
            </a:r>
          </a:p>
        </p:txBody>
      </p:sp>
    </p:spTree>
    <p:extLst>
      <p:ext uri="{BB962C8B-B14F-4D97-AF65-F5344CB8AC3E}">
        <p14:creationId xmlns:p14="http://schemas.microsoft.com/office/powerpoint/2010/main" val="18168966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658BA-88B7-6E49-821B-0E156D67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16024"/>
            <a:ext cx="72898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7D340-FC32-7847-B502-99451C35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666757" cy="5805264"/>
          </a:xfrm>
        </p:spPr>
        <p:txBody>
          <a:bodyPr/>
          <a:lstStyle/>
          <a:p>
            <a:r>
              <a:rPr lang="it-IT" sz="2700" b="1" dirty="0">
                <a:latin typeface="Comic Sans MS" panose="030F0902030302020204" pitchFamily="66" charset="0"/>
              </a:rPr>
              <a:t>Nella LAMINA PROPRIA della Tonaca Mucosa, sono localizzate le GHIANDOLE GASTRICHE </a:t>
            </a:r>
          </a:p>
          <a:p>
            <a:endParaRPr lang="it-IT" sz="2700" b="1" dirty="0">
              <a:latin typeface="Comic Sans MS" panose="030F0902030302020204" pitchFamily="66" charset="0"/>
            </a:endParaRPr>
          </a:p>
          <a:p>
            <a:r>
              <a:rPr lang="it-IT" sz="2700" b="1" dirty="0">
                <a:latin typeface="Comic Sans MS" panose="030F0902030302020204" pitchFamily="66" charset="0"/>
              </a:rPr>
              <a:t>Esistono differenti tipologie ghiandolari nell’ ambito delle diverse porzioni dello Stomaco:</a:t>
            </a:r>
          </a:p>
          <a:p>
            <a:endParaRPr lang="it-IT" sz="2700" b="1" dirty="0">
              <a:latin typeface="Comic Sans MS" panose="030F0902030302020204" pitchFamily="66" charset="0"/>
            </a:endParaRP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CARDIALI (nel Cardias);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GASTRICHE PROPRIAMENTE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DETTE (del Corpo e del Fondo);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PILORICHE (nel PILORO)  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19629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182563"/>
            <a:ext cx="87630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20763"/>
            <a:ext cx="6096000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63826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900538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PRINCIPALI, che producono Enzimi DIGESTIVI (PEPSINOGENO poi attivato a PEPSINA e RENNINA)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5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5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5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5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5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3">
            <a:lum bright="-24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3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17192</TotalTime>
  <Words>4036</Words>
  <Application>Microsoft Macintosh PowerPoint</Application>
  <PresentationFormat>Presentazione su schermo (4:3)</PresentationFormat>
  <Paragraphs>419</Paragraphs>
  <Slides>101</Slides>
  <Notes>58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19" baseType="lpstr">
      <vt:lpstr>Arial Black</vt:lpstr>
      <vt:lpstr>Arial Rounded MT Bold</vt:lpstr>
      <vt:lpstr>Century Gothic</vt:lpstr>
      <vt:lpstr>Chalkboard</vt:lpstr>
      <vt:lpstr>Chalkboard SE</vt:lpstr>
      <vt:lpstr>Chalkduster</vt:lpstr>
      <vt:lpstr>Comic Sans MS</vt:lpstr>
      <vt:lpstr>Copperplate</vt:lpstr>
      <vt:lpstr>Copperplate Gothic Bold</vt:lpstr>
      <vt:lpstr>Gurmukhi MN</vt:lpstr>
      <vt:lpstr>Phosphate Solid</vt:lpstr>
      <vt:lpstr>Tahoma</vt:lpstr>
      <vt:lpstr>Times New Roman</vt:lpstr>
      <vt:lpstr>Trebuchet MS</vt:lpstr>
      <vt:lpstr>Tw Cen MT</vt:lpstr>
      <vt:lpstr>Tw Cen MT Condensed</vt:lpstr>
      <vt:lpstr>Wingdings 3</vt:lpstr>
      <vt:lpstr>Integrale</vt:lpstr>
      <vt:lpstr>SISTEMA DIGERENTE</vt:lpstr>
      <vt:lpstr>SISTEMI DIGERENTE – RESPIRATORIO</vt:lpstr>
      <vt:lpstr>SISTEMI  DIGERENTE e RESPIRATORIO Correlazioni Morfologiche  su Base Organogenetica</vt:lpstr>
      <vt:lpstr>Presentazione standard di PowerPoint</vt:lpstr>
      <vt:lpstr>DIVERTICOLO LARINGO-TRACHEALE (dall’ Intestino Anteriore)</vt:lpstr>
      <vt:lpstr>Presentazione standard di PowerPoint</vt:lpstr>
      <vt:lpstr>SISTEMA  DIGERENTE (1)</vt:lpstr>
      <vt:lpstr>Presentazione standard di PowerPoint</vt:lpstr>
      <vt:lpstr>CAVITà   ORALE</vt:lpstr>
      <vt:lpstr>CAVITà  ORALE </vt:lpstr>
      <vt:lpstr>Presentazione standard di PowerPoint</vt:lpstr>
      <vt:lpstr>VESTIBOLO DELLA CAVITà ORALE</vt:lpstr>
      <vt:lpstr>CAVITà  ORALE  PROPRIAMENTE  DETTA</vt:lpstr>
      <vt:lpstr>CAVITà  ORALE  PROPRIAMENTE  DETTA</vt:lpstr>
      <vt:lpstr>CAVITà  ORALE  PROPRIAMENTE  DETTA</vt:lpstr>
      <vt:lpstr>Presentazione standard di PowerPoint</vt:lpstr>
      <vt:lpstr>MANDIBOLA </vt:lpstr>
      <vt:lpstr>OSSO IOIDE  (JOIDE)</vt:lpstr>
      <vt:lpstr>Presentazione standard di PowerPoint</vt:lpstr>
      <vt:lpstr>Presentazione standard di PowerPoint</vt:lpstr>
      <vt:lpstr>ARCATE  DENTARIE  PERMANENTI</vt:lpstr>
      <vt:lpstr>ARCATE GENGIVO-DENTARIE</vt:lpstr>
      <vt:lpstr>STRUTTURa degli elementi dentari</vt:lpstr>
      <vt:lpstr>Presentazione standard di PowerPoint</vt:lpstr>
      <vt:lpstr>Presentazione standard di PowerPoint</vt:lpstr>
      <vt:lpstr>L I N G U A</vt:lpstr>
      <vt:lpstr>Presentazione standard di PowerPoint</vt:lpstr>
      <vt:lpstr>LINGUA caratteri  generali</vt:lpstr>
      <vt:lpstr>LINGUA STRUTTURA </vt:lpstr>
      <vt:lpstr>LINGUA STRUTTURA </vt:lpstr>
      <vt:lpstr>SENSIBILITA’ GUSTATIVA (Viscerale Speciale)</vt:lpstr>
      <vt:lpstr>MUCOSA DELLA FACCIA SUPERIORE:  PAPILLE LINGUALI</vt:lpstr>
      <vt:lpstr>Presentazione standard di PowerPoint</vt:lpstr>
      <vt:lpstr>F A R I N G E</vt:lpstr>
      <vt:lpstr>FARINGE: SCHEMATIZZAZIONE ANATOMO – TOPOGRAFICA</vt:lpstr>
      <vt:lpstr>FARINGE</vt:lpstr>
      <vt:lpstr>FARINGE CARATTERI ANATOMO-MACROSCOPICI</vt:lpstr>
      <vt:lpstr>FARINGE: PROIEZIONE LATERALE sul PIANO MEDIANO</vt:lpstr>
      <vt:lpstr>FARINGE  PORZIONI COSTITUTIVE</vt:lpstr>
      <vt:lpstr>FARINGE: PARETE ANTERIORE </vt:lpstr>
      <vt:lpstr>FARINGE STRUTTURA</vt:lpstr>
      <vt:lpstr>FARINGE MUSCOLI  STRIATI  SCHELETRICI</vt:lpstr>
      <vt:lpstr>ANELLO (ARCO) LINFATICO OROFARINGEO di waldeyer</vt:lpstr>
      <vt:lpstr>ANELLO (ARCO) LINFATICO OROFARINGEO di waldeyer</vt:lpstr>
      <vt:lpstr>STRUTTURA delle TONSILLE (Tonsilla FARINGEA)</vt:lpstr>
      <vt:lpstr>Presentazione standard di PowerPoint</vt:lpstr>
      <vt:lpstr>E S O F A G O</vt:lpstr>
      <vt:lpstr>ESOFAGO</vt:lpstr>
      <vt:lpstr>ESOFAGO RAPPORTI PRINCIPALI</vt:lpstr>
      <vt:lpstr>Presentazione standard di PowerPoint</vt:lpstr>
      <vt:lpstr>Presentazione standard di PowerPoint</vt:lpstr>
      <vt:lpstr>ESOFAGO PORZIONE DIAFRAMMATICA E REGIONE CARDIALE</vt:lpstr>
      <vt:lpstr>ESOFAGO RAPPORTI PRINCIPALI</vt:lpstr>
      <vt:lpstr> ERNIE DELLO IATO ESOFAGEO</vt:lpstr>
      <vt:lpstr>ESOFAGO RAPPORTI PRINCIPALI</vt:lpstr>
      <vt:lpstr>ESOFAGO TRATTO ADDOMINALE</vt:lpstr>
      <vt:lpstr>ORGANI CAVI </vt:lpstr>
      <vt:lpstr>ORGANI CAVI </vt:lpstr>
      <vt:lpstr>CARATTERIstiche di struttura generale  del tubo digerente</vt:lpstr>
      <vt:lpstr>Presentazione standard di PowerPoint</vt:lpstr>
      <vt:lpstr>ESOFAGO STRUTTURA</vt:lpstr>
      <vt:lpstr>PASSAGGIO ESOFAGO-STOMACO</vt:lpstr>
      <vt:lpstr>ESOFAGO VASCOLARIZZAZIONE</vt:lpstr>
      <vt:lpstr>S T O M A C O</vt:lpstr>
      <vt:lpstr>Presentazione standard di PowerPoint</vt:lpstr>
      <vt:lpstr>STOMACO</vt:lpstr>
      <vt:lpstr>Presentazione standard di PowerPoint</vt:lpstr>
      <vt:lpstr>Presentazione standard di PowerPoint</vt:lpstr>
      <vt:lpstr>STOMACO ASPETTI ANATOMO-TOPOGRAFICI</vt:lpstr>
      <vt:lpstr>RAPPORTO CON LA PARETE TORACICA SPAZIO DI TRAUBE “semilunare”</vt:lpstr>
      <vt:lpstr>STOMACO RAPPORTI CON LA PARETE ADDOMINALE</vt:lpstr>
      <vt:lpstr>Presentazione standard di PowerPoint</vt:lpstr>
      <vt:lpstr>STOMACO  MORFOLOGIA MACROSCOPICA</vt:lpstr>
      <vt:lpstr>Presentazione standard di PowerPoint</vt:lpstr>
      <vt:lpstr>PERITONEO CONCETTI GENERALI </vt:lpstr>
      <vt:lpstr>PERITONEO CONCETTI GENERALI </vt:lpstr>
      <vt:lpstr>Presentazione standard di PowerPoint</vt:lpstr>
      <vt:lpstr>PERITONEO: CONCETTI GENERALI </vt:lpstr>
      <vt:lpstr>SPECIFICHE STRUTTURE PERITONEALI</vt:lpstr>
      <vt:lpstr>Presentazione standard di PowerPoint</vt:lpstr>
      <vt:lpstr>Presentazione standard di PowerPoint</vt:lpstr>
      <vt:lpstr>STOMACO RAPPORTI PRINCIPALI</vt:lpstr>
      <vt:lpstr>Presentazione standard di PowerPoint</vt:lpstr>
      <vt:lpstr>Presentazione standard di PowerPoint</vt:lpstr>
      <vt:lpstr>Presentazione standard di PowerPoint</vt:lpstr>
      <vt:lpstr>STOMACO CONFIGURAZIONE  INTERNA</vt:lpstr>
      <vt:lpstr>STOMACO  CONFIGURAZIONE INTERNA </vt:lpstr>
      <vt:lpstr>Presentazione standard di PowerPoint</vt:lpstr>
      <vt:lpstr>STOMACO STRUTTURA ANATOMO-MICROSCOPICA</vt:lpstr>
      <vt:lpstr>Presentazione standard di PowerPoint</vt:lpstr>
      <vt:lpstr>GIUNZIONE ESOFAGO-GASTRICA</vt:lpstr>
      <vt:lpstr>STOMACO CARDIAS</vt:lpstr>
      <vt:lpstr>GHIANDOLE  GASTRICHE</vt:lpstr>
      <vt:lpstr>STOMACO CORPO</vt:lpstr>
      <vt:lpstr>GHIANDOLE  GASTRICHE propriamente dette  (cOrpo e fondo)</vt:lpstr>
      <vt:lpstr>GHIANDOLE GASTRICHE  PROPRIAMENTE DETTE</vt:lpstr>
      <vt:lpstr>GHIANDOLE GASTRICHE  PROPRIAMENTE DETTE  </vt:lpstr>
      <vt:lpstr>Presentazione standard di PowerPoint</vt:lpstr>
      <vt:lpstr>Presentazione standard di PowerPoint</vt:lpstr>
      <vt:lpstr>PILORO</vt:lpstr>
      <vt:lpstr>STOMACO VASCOLARIZZAZIONE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517</cp:revision>
  <cp:lastPrinted>1601-01-01T00:00:00Z</cp:lastPrinted>
  <dcterms:created xsi:type="dcterms:W3CDTF">2001-03-19T12:39:50Z</dcterms:created>
  <dcterms:modified xsi:type="dcterms:W3CDTF">2024-12-02T07:13:05Z</dcterms:modified>
</cp:coreProperties>
</file>