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5"/>
  </p:notesMasterIdLst>
  <p:sldIdLst>
    <p:sldId id="256" r:id="rId2"/>
    <p:sldId id="515" r:id="rId3"/>
    <p:sldId id="693" r:id="rId4"/>
    <p:sldId id="742" r:id="rId5"/>
    <p:sldId id="752" r:id="rId6"/>
    <p:sldId id="746" r:id="rId7"/>
    <p:sldId id="747" r:id="rId8"/>
    <p:sldId id="755" r:id="rId9"/>
    <p:sldId id="753" r:id="rId10"/>
    <p:sldId id="754" r:id="rId11"/>
    <p:sldId id="762" r:id="rId12"/>
    <p:sldId id="751" r:id="rId13"/>
    <p:sldId id="748" r:id="rId14"/>
    <p:sldId id="518" r:id="rId15"/>
    <p:sldId id="646" r:id="rId16"/>
    <p:sldId id="700" r:id="rId17"/>
    <p:sldId id="749" r:id="rId18"/>
    <p:sldId id="760" r:id="rId19"/>
    <p:sldId id="756" r:id="rId20"/>
    <p:sldId id="704" r:id="rId21"/>
    <p:sldId id="757" r:id="rId22"/>
    <p:sldId id="767" r:id="rId23"/>
    <p:sldId id="758" r:id="rId24"/>
    <p:sldId id="766" r:id="rId25"/>
    <p:sldId id="761" r:id="rId26"/>
    <p:sldId id="759" r:id="rId27"/>
    <p:sldId id="763" r:id="rId28"/>
    <p:sldId id="768" r:id="rId29"/>
    <p:sldId id="765" r:id="rId30"/>
    <p:sldId id="764" r:id="rId31"/>
    <p:sldId id="703" r:id="rId32"/>
    <p:sldId id="744" r:id="rId33"/>
    <p:sldId id="745" r:id="rId34"/>
  </p:sldIdLst>
  <p:sldSz cx="9144000" cy="6858000" type="screen4x3"/>
  <p:notesSz cx="6858000" cy="9144000"/>
  <p:embeddedFontLst>
    <p:embeddedFont>
      <p:font typeface="Lucida Sans" panose="020B0602030504020204" pitchFamily="34" charset="0"/>
      <p:regular r:id="rId36"/>
      <p:bold r:id="rId37"/>
      <p:italic r:id="rId38"/>
      <p:bold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Segoe UI Semilight" panose="020B0402040204020203" pitchFamily="34" charset="0"/>
      <p:regular r:id="rId44"/>
      <p:italic r:id="rId45"/>
    </p:embeddedFont>
    <p:embeddedFont>
      <p:font typeface="Source Sans Pro Black" panose="020B0803030403020204" pitchFamily="34" charset="0"/>
      <p:bold r:id="rId46"/>
      <p:boldItalic r:id="rId47"/>
    </p:embeddedFont>
    <p:embeddedFont>
      <p:font typeface="Swis721 Cn BT" panose="020B0506020202030204" pitchFamily="34" charset="0"/>
      <p:regular r:id="rId48"/>
      <p:bold r:id="rId49"/>
      <p:italic r:id="rId50"/>
      <p:boldItalic r:id="rId51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3FFF8"/>
    <a:srgbClr val="6699FF"/>
    <a:srgbClr val="DDF0FF"/>
    <a:srgbClr val="C5E6FF"/>
    <a:srgbClr val="0099CC"/>
    <a:srgbClr val="3399FF"/>
    <a:srgbClr val="0066FF"/>
    <a:srgbClr val="66CCFF"/>
    <a:srgbClr val="EF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9" autoAdjust="0"/>
    <p:restoredTop sz="96305" autoAdjust="0"/>
  </p:normalViewPr>
  <p:slideViewPr>
    <p:cSldViewPr snapToGrid="0">
      <p:cViewPr>
        <p:scale>
          <a:sx n="75" d="100"/>
          <a:sy n="75" d="100"/>
        </p:scale>
        <p:origin x="3054" y="804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7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DDDD3F-2D95-4540-9F52-71F0B1A0B0D2}" type="datetimeFigureOut">
              <a:rPr lang="it-IT"/>
              <a:pPr>
                <a:defRPr/>
              </a:pPr>
              <a:t>01/12/2024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E2C590-1641-4C3F-B0E0-6F61337FB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723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4197ADC-1EE1-42D7-8D1F-B8059AEB83C6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18</a:t>
            </a:r>
          </a:p>
        </p:txBody>
      </p:sp>
      <p:cxnSp>
        <p:nvCxnSpPr>
          <p:cNvPr id="10" name="Connettore 1 6">
            <a:extLst>
              <a:ext uri="{FF2B5EF4-FFF2-40B4-BE49-F238E27FC236}">
                <a16:creationId xmlns:a16="http://schemas.microsoft.com/office/drawing/2014/main" id="{62577FE3-E13A-4E66-8448-5F5B803BEDA6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20091FC9-851B-4258-8EC3-20ADF77CF6B9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A773AF13-5FAA-459B-B6AC-31BF08A9970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E77B3AE-5D9F-4406-9C6B-2BFAB37EF49C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8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53D2DE49-E5B7-4E7C-BB09-778287C8FC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uovo logo UniTS">
            <a:extLst>
              <a:ext uri="{FF2B5EF4-FFF2-40B4-BE49-F238E27FC236}">
                <a16:creationId xmlns:a16="http://schemas.microsoft.com/office/drawing/2014/main" id="{48BF067B-0789-48A5-B622-BD9D6B4247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7EBEAEE-4F18-3591-3400-666241AA9CEF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99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4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589164D-ED9E-457E-AE8A-875D6631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B4E2125-2EEC-442C-A87E-8B3014652F92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68B8727-6C62-4211-84F9-10CD97442B2E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verticali. Tipologie e procedimenti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88E710-8B70-44E9-BFA5-EC9FC23A13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0C190DE4-FBA8-441D-826A-927C30FC188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18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70C3369-336E-4C2D-ABC3-FD557731A659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9" name="Connettore 1 7">
            <a:extLst>
              <a:ext uri="{FF2B5EF4-FFF2-40B4-BE49-F238E27FC236}">
                <a16:creationId xmlns:a16="http://schemas.microsoft.com/office/drawing/2014/main" id="{5AD04D2A-2C12-4440-B139-C6AF2ABC0714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8">
            <a:extLst>
              <a:ext uri="{FF2B5EF4-FFF2-40B4-BE49-F238E27FC236}">
                <a16:creationId xmlns:a16="http://schemas.microsoft.com/office/drawing/2014/main" id="{29BD3FD7-8B63-49FB-8F92-C2D3D19B2561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18</a:t>
            </a:r>
          </a:p>
        </p:txBody>
      </p:sp>
      <p:pic>
        <p:nvPicPr>
          <p:cNvPr id="22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5EE3CAFB-99F2-488A-9E3D-E2FE2F32E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uovo logo UniTS">
            <a:extLst>
              <a:ext uri="{FF2B5EF4-FFF2-40B4-BE49-F238E27FC236}">
                <a16:creationId xmlns:a16="http://schemas.microsoft.com/office/drawing/2014/main" id="{81029BEC-1953-4BCE-9714-A418AEBFB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103078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Durabilità di materiali, elementi e componenti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87C30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87C30A"/>
              </a:solidFill>
              <a:latin typeface="Swis721 Cn BT" panose="020B050602020203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dirty="0">
                <a:solidFill>
                  <a:srgbClr val="87C30A"/>
                </a:solidFill>
                <a:latin typeface="Swis721 Cn BT" panose="020B0506020202030204" pitchFamily="34" charset="0"/>
              </a:rPr>
              <a:t>10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87C3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070F66F9-D969-4688-A52F-CA7989230949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baseline="0" dirty="0">
                <a:solidFill>
                  <a:srgbClr val="F7FDF1"/>
                </a:solidFill>
                <a:latin typeface="Swis721 Cn BT" panose="020B0506020202030204" pitchFamily="34" charset="0"/>
                <a:ea typeface="+mj-ea"/>
                <a:cs typeface="+mj-cs"/>
              </a:rPr>
              <a:t>10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D1E18D3-E0F3-411E-8113-77CF1A180318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Tecnologie e soluzioni edilizie per la sostenibilità ambientale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</a:endParaRPr>
          </a:p>
        </p:txBody>
      </p:sp>
      <p:pic>
        <p:nvPicPr>
          <p:cNvPr id="15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4B650AC2-87C5-421C-B1EA-DED6B6953D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ovo logo UniTS">
            <a:extLst>
              <a:ext uri="{FF2B5EF4-FFF2-40B4-BE49-F238E27FC236}">
                <a16:creationId xmlns:a16="http://schemas.microsoft.com/office/drawing/2014/main" id="{650CF97D-25F7-4843-BF50-9DB264A84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8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1" r:id="rId3"/>
    <p:sldLayoutId id="214748367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1121E33C-D496-4937-815C-258BD5D4FF8C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Partizioni verticali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Tipologie e procedimenti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11691BB-80B1-FD54-4692-DF7DD1E43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4663"/>
          <a:stretch>
            <a:fillRect/>
          </a:stretch>
        </p:blipFill>
        <p:spPr bwMode="auto">
          <a:xfrm>
            <a:off x="474728" y="1132239"/>
            <a:ext cx="8194543" cy="50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9658E23D-980D-3743-6410-56C52F00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829" y="1306286"/>
            <a:ext cx="2352221" cy="551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PARTIZIONE VISIVA</a:t>
            </a:r>
          </a:p>
        </p:txBody>
      </p:sp>
    </p:spTree>
    <p:extLst>
      <p:ext uri="{BB962C8B-B14F-4D97-AF65-F5344CB8AC3E}">
        <p14:creationId xmlns:p14="http://schemas.microsoft.com/office/powerpoint/2010/main" val="1783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BDE45DC5-4871-FC2E-4F9B-9A5A80D2A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591"/>
          <a:stretch>
            <a:fillRect/>
          </a:stretch>
        </p:blipFill>
        <p:spPr bwMode="auto">
          <a:xfrm>
            <a:off x="628651" y="1167883"/>
            <a:ext cx="3575050" cy="50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C6B68BC3-57C2-5259-5644-3EE7F68C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/>
          <a:stretch>
            <a:fillRect/>
          </a:stretch>
        </p:blipFill>
        <p:spPr bwMode="auto">
          <a:xfrm>
            <a:off x="4939465" y="1167884"/>
            <a:ext cx="3575883" cy="50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6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pic>
        <p:nvPicPr>
          <p:cNvPr id="25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3C75FB9E-B36B-E470-19AC-B640211D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0370" r="19281" b="4074"/>
          <a:stretch>
            <a:fillRect/>
          </a:stretch>
        </p:blipFill>
        <p:spPr bwMode="auto">
          <a:xfrm>
            <a:off x="2873828" y="1128889"/>
            <a:ext cx="6096000" cy="50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13">
            <a:extLst>
              <a:ext uri="{FF2B5EF4-FFF2-40B4-BE49-F238E27FC236}">
                <a16:creationId xmlns:a16="http://schemas.microsoft.com/office/drawing/2014/main" id="{6C96735A-4F5A-00DC-CC9F-208A91087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08" y="1291771"/>
            <a:ext cx="2406650" cy="888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Camere di degenza</a:t>
            </a:r>
          </a:p>
          <a:p>
            <a:pPr algn="ctr"/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Ospedale Borgo Trento, Verona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0F525A2B-6ECC-72A0-826F-4D90E463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3271"/>
            <a:ext cx="6783464" cy="50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sp>
        <p:nvSpPr>
          <p:cNvPr id="26" name="Rettangolo 13">
            <a:extLst>
              <a:ext uri="{FF2B5EF4-FFF2-40B4-BE49-F238E27FC236}">
                <a16:creationId xmlns:a16="http://schemas.microsoft.com/office/drawing/2014/main" id="{6C96735A-4F5A-00DC-CC9F-208A91087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965" y="5145451"/>
            <a:ext cx="2406650" cy="888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Sala operatoria</a:t>
            </a:r>
          </a:p>
          <a:p>
            <a:pPr algn="ctr"/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Ospedale di Spilimbergo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8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93D27A3-2B73-420C-5221-CEA6473A5AC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Caratterizzazione e funzionamento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6EBEE-565A-DC3B-6A85-FDC9E82E7871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18.2</a:t>
            </a:r>
          </a:p>
        </p:txBody>
      </p:sp>
    </p:spTree>
    <p:extLst>
      <p:ext uri="{BB962C8B-B14F-4D97-AF65-F5344CB8AC3E}">
        <p14:creationId xmlns:p14="http://schemas.microsoft.com/office/powerpoint/2010/main" val="277868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5" y="3328479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Sostegno ai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al fuoco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Rapporto peso / carichi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6" y="3328479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RESISTENTE</a:t>
            </a:r>
          </a:p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(SETTO)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84596" y="5481785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481785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Reazione / Resistenza al fuoco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 rot="5400000">
            <a:off x="536432" y="3593528"/>
            <a:ext cx="3619965" cy="109282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 rot="5400000">
            <a:off x="-1317180" y="3916913"/>
            <a:ext cx="3619965" cy="446052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 rot="5400000">
            <a:off x="2385031" y="3916919"/>
            <a:ext cx="3619965" cy="446037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3880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354053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>
            <a:off x="1192062" y="1909008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interno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>
            <a:off x="2405180" y="1909008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interno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84596" y="2418260"/>
            <a:ext cx="1727200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COMPLETAMENTO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o</a:t>
            </a:r>
          </a:p>
          <a:p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418260"/>
            <a:ext cx="2499147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Regolarizzazione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851104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Reazione / Resistenza al fuoco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Esploso per composizione degli elementi tecnologici di partizione verticale</a:t>
            </a:r>
          </a:p>
        </p:txBody>
      </p:sp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205C8328-FFD1-5664-9FBA-CE269B6D80F4}"/>
              </a:ext>
            </a:extLst>
          </p:cNvPr>
          <p:cNvSpPr/>
          <p:nvPr/>
        </p:nvSpPr>
        <p:spPr>
          <a:xfrm>
            <a:off x="889000" y="2507159"/>
            <a:ext cx="673938" cy="3442757"/>
          </a:xfrm>
          <a:prstGeom prst="rt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4" name="Triangolo rettangolo 23">
            <a:extLst>
              <a:ext uri="{FF2B5EF4-FFF2-40B4-BE49-F238E27FC236}">
                <a16:creationId xmlns:a16="http://schemas.microsoft.com/office/drawing/2014/main" id="{3C195D52-8183-9EB5-4B6A-C4D453564F43}"/>
              </a:ext>
            </a:extLst>
          </p:cNvPr>
          <p:cNvSpPr/>
          <p:nvPr/>
        </p:nvSpPr>
        <p:spPr>
          <a:xfrm rot="10800000">
            <a:off x="952894" y="2329955"/>
            <a:ext cx="673938" cy="3442757"/>
          </a:xfrm>
          <a:prstGeom prst="rtTriangle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1" name="Triangolo rettangolo 30">
            <a:extLst>
              <a:ext uri="{FF2B5EF4-FFF2-40B4-BE49-F238E27FC236}">
                <a16:creationId xmlns:a16="http://schemas.microsoft.com/office/drawing/2014/main" id="{28056B56-5FF1-5B47-F4DE-9829F2F30044}"/>
              </a:ext>
            </a:extLst>
          </p:cNvPr>
          <p:cNvSpPr/>
          <p:nvPr/>
        </p:nvSpPr>
        <p:spPr>
          <a:xfrm>
            <a:off x="3061332" y="2507159"/>
            <a:ext cx="673938" cy="3442757"/>
          </a:xfrm>
          <a:prstGeom prst="rt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2" name="Triangolo rettangolo 31">
            <a:extLst>
              <a:ext uri="{FF2B5EF4-FFF2-40B4-BE49-F238E27FC236}">
                <a16:creationId xmlns:a16="http://schemas.microsoft.com/office/drawing/2014/main" id="{15E3EFD0-72B8-AA3A-C45A-DDB2188157F0}"/>
              </a:ext>
            </a:extLst>
          </p:cNvPr>
          <p:cNvSpPr/>
          <p:nvPr/>
        </p:nvSpPr>
        <p:spPr>
          <a:xfrm rot="10800000">
            <a:off x="3125226" y="2329955"/>
            <a:ext cx="673938" cy="3442757"/>
          </a:xfrm>
          <a:prstGeom prst="rtTriangle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3D5374DD-0A29-5F41-FC29-9BE4929B5BFF}"/>
              </a:ext>
            </a:extLst>
          </p:cNvPr>
          <p:cNvSpPr txBox="1">
            <a:spLocks/>
          </p:cNvSpPr>
          <p:nvPr/>
        </p:nvSpPr>
        <p:spPr>
          <a:xfrm>
            <a:off x="4584596" y="4523978"/>
            <a:ext cx="1727200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COMPLETAMENTO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o</a:t>
            </a:r>
          </a:p>
          <a:p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D8BD8C7E-0E9B-543E-45BC-442AF678DBD8}"/>
              </a:ext>
            </a:extLst>
          </p:cNvPr>
          <p:cNvSpPr txBox="1">
            <a:spLocks/>
          </p:cNvSpPr>
          <p:nvPr/>
        </p:nvSpPr>
        <p:spPr>
          <a:xfrm>
            <a:off x="6536265" y="4523978"/>
            <a:ext cx="2499147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Regolarizzazione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Integrazione impiantistica</a:t>
            </a:r>
          </a:p>
        </p:txBody>
      </p:sp>
    </p:spTree>
    <p:extLst>
      <p:ext uri="{BB962C8B-B14F-4D97-AF65-F5344CB8AC3E}">
        <p14:creationId xmlns:p14="http://schemas.microsoft.com/office/powerpoint/2010/main" val="191901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Stabilità meccanica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A07D47-F76A-AD66-DE71-CDE95CF78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09592"/>
            <a:ext cx="3943350" cy="52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2EEDAF8-5B81-381E-EE86-A80E69415C93}"/>
              </a:ext>
            </a:extLst>
          </p:cNvPr>
          <p:cNvSpPr txBox="1">
            <a:spLocks/>
          </p:cNvSpPr>
          <p:nvPr/>
        </p:nvSpPr>
        <p:spPr>
          <a:xfrm>
            <a:off x="5771211" y="2624822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esigenze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F6944C6-DEDB-7AE9-3475-1C37F14B470C}"/>
              </a:ext>
            </a:extLst>
          </p:cNvPr>
          <p:cNvSpPr txBox="1">
            <a:spLocks/>
          </p:cNvSpPr>
          <p:nvPr/>
        </p:nvSpPr>
        <p:spPr>
          <a:xfrm>
            <a:off x="6771715" y="4073150"/>
            <a:ext cx="1371886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gestione dei carichi variabili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86BE4A56-634A-A563-B2D9-BEBD60EE78C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 bwMode="auto">
          <a:xfrm rot="16200000" flipH="1">
            <a:off x="6667352" y="3282844"/>
            <a:ext cx="776164" cy="80444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Forma 9">
            <a:extLst>
              <a:ext uri="{FF2B5EF4-FFF2-40B4-BE49-F238E27FC236}">
                <a16:creationId xmlns:a16="http://schemas.microsoft.com/office/drawing/2014/main" id="{F1CE3FEC-0C87-66F5-4500-B011C63AA80F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 bwMode="auto">
          <a:xfrm rot="5400000">
            <a:off x="5875361" y="3295298"/>
            <a:ext cx="776163" cy="7795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6E9CF346-DD7C-B54D-B0CE-3E356238813D}"/>
              </a:ext>
            </a:extLst>
          </p:cNvPr>
          <p:cNvSpPr txBox="1">
            <a:spLocks/>
          </p:cNvSpPr>
          <p:nvPr/>
        </p:nvSpPr>
        <p:spPr>
          <a:xfrm>
            <a:off x="5763352" y="1388366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PARTIZIONI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985F3B-AFA2-D016-4EB6-1931051F33F5}"/>
              </a:ext>
            </a:extLst>
          </p:cNvPr>
          <p:cNvSpPr txBox="1">
            <a:spLocks/>
          </p:cNvSpPr>
          <p:nvPr/>
        </p:nvSpPr>
        <p:spPr>
          <a:xfrm>
            <a:off x="5187729" y="4073149"/>
            <a:ext cx="1371885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peso contenuto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81A841-1BA2-5D03-F5E0-74E6EE70D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4" y="4849314"/>
            <a:ext cx="1371886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orizzontali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0DB74F6-E03B-1335-2CCF-58D440521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4" y="5334707"/>
            <a:ext cx="1743636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verticali nel piano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E2B7E323-71B0-98BD-D17F-B62F38F08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3" y="5820101"/>
            <a:ext cx="1743637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verticali fuori piano</a:t>
            </a:r>
          </a:p>
        </p:txBody>
      </p:sp>
    </p:spTree>
    <p:extLst>
      <p:ext uri="{BB962C8B-B14F-4D97-AF65-F5344CB8AC3E}">
        <p14:creationId xmlns:p14="http://schemas.microsoft.com/office/powerpoint/2010/main" val="421302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Stabilità meccanica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8B3875-8F83-1B8F-9046-70D9C2A2E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/>
          <a:stretch>
            <a:fillRect/>
          </a:stretch>
        </p:blipFill>
        <p:spPr bwMode="auto">
          <a:xfrm>
            <a:off x="692150" y="1071563"/>
            <a:ext cx="3790950" cy="52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4">
            <a:extLst>
              <a:ext uri="{FF2B5EF4-FFF2-40B4-BE49-F238E27FC236}">
                <a16:creationId xmlns:a16="http://schemas.microsoft.com/office/drawing/2014/main" id="{25389B00-FDC0-05BB-6165-1A02CE19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953" y="3001290"/>
            <a:ext cx="72008" cy="1728092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AA90C48A-17CD-41A6-C961-6135094F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2830286"/>
            <a:ext cx="2743200" cy="144008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0" name="Rettangolo 30">
            <a:extLst>
              <a:ext uri="{FF2B5EF4-FFF2-40B4-BE49-F238E27FC236}">
                <a16:creationId xmlns:a16="http://schemas.microsoft.com/office/drawing/2014/main" id="{BAC26253-A363-C907-7B2E-7C8B4479A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4756378"/>
            <a:ext cx="2743200" cy="144008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AE9F1DB-B80F-4686-0428-2FDE7183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763" y="2120674"/>
            <a:ext cx="73025" cy="674687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12">
            <a:extLst>
              <a:ext uri="{FF2B5EF4-FFF2-40B4-BE49-F238E27FC236}">
                <a16:creationId xmlns:a16="http://schemas.microsoft.com/office/drawing/2014/main" id="{13ACC202-DEE9-0E2A-581D-8505C709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788" y="3433580"/>
            <a:ext cx="266304" cy="469310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" name="Freccia circolare in giù 27">
            <a:extLst>
              <a:ext uri="{FF2B5EF4-FFF2-40B4-BE49-F238E27FC236}">
                <a16:creationId xmlns:a16="http://schemas.microsoft.com/office/drawing/2014/main" id="{D9FBFD27-E365-0101-F44D-F5C60D58C311}"/>
              </a:ext>
            </a:extLst>
          </p:cNvPr>
          <p:cNvSpPr>
            <a:spLocks noChangeArrowheads="1"/>
          </p:cNvSpPr>
          <p:nvPr/>
        </p:nvSpPr>
        <p:spPr bwMode="auto">
          <a:xfrm rot="566501">
            <a:off x="6146800" y="3581174"/>
            <a:ext cx="817563" cy="476250"/>
          </a:xfrm>
          <a:prstGeom prst="curvedDownArrow">
            <a:avLst>
              <a:gd name="adj1" fmla="val 24963"/>
              <a:gd name="adj2" fmla="val 49918"/>
              <a:gd name="adj3" fmla="val 25000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A3BAD3B3-E401-38E9-1E85-F63169E68894}"/>
              </a:ext>
            </a:extLst>
          </p:cNvPr>
          <p:cNvSpPr/>
          <p:nvPr/>
        </p:nvSpPr>
        <p:spPr>
          <a:xfrm>
            <a:off x="6290780" y="2481011"/>
            <a:ext cx="200990" cy="742110"/>
          </a:xfrm>
          <a:prstGeom prst="downArrow">
            <a:avLst>
              <a:gd name="adj1" fmla="val 25311"/>
              <a:gd name="adj2" fmla="val 15535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F891EF69-B053-3174-441D-2EC581DCE450}"/>
              </a:ext>
            </a:extLst>
          </p:cNvPr>
          <p:cNvSpPr/>
          <p:nvPr/>
        </p:nvSpPr>
        <p:spPr>
          <a:xfrm>
            <a:off x="6457139" y="3661783"/>
            <a:ext cx="200990" cy="742110"/>
          </a:xfrm>
          <a:prstGeom prst="downArrow">
            <a:avLst>
              <a:gd name="adj1" fmla="val 25311"/>
              <a:gd name="adj2" fmla="val 15535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AC33273C-5185-4915-4497-E566D6F1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889" y="3406625"/>
            <a:ext cx="162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carico appeso</a:t>
            </a:r>
          </a:p>
        </p:txBody>
      </p:sp>
    </p:spTree>
    <p:extLst>
      <p:ext uri="{BB962C8B-B14F-4D97-AF65-F5344CB8AC3E}">
        <p14:creationId xmlns:p14="http://schemas.microsoft.com/office/powerpoint/2010/main" val="3750336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massive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5DBD425-2FF5-B52C-5191-C601271BD0E9}"/>
              </a:ext>
            </a:extLst>
          </p:cNvPr>
          <p:cNvSpPr txBox="1">
            <a:spLocks/>
          </p:cNvSpPr>
          <p:nvPr/>
        </p:nvSpPr>
        <p:spPr>
          <a:xfrm>
            <a:off x="3197218" y="1717242"/>
            <a:ext cx="1484395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monostrato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5A234BD5-8AD3-386A-E76A-92C3534CEE21}"/>
              </a:ext>
            </a:extLst>
          </p:cNvPr>
          <p:cNvCxnSpPr>
            <a:cxnSpLocks/>
            <a:stCxn id="47" idx="3"/>
            <a:endCxn id="5" idx="1"/>
          </p:cNvCxnSpPr>
          <p:nvPr/>
        </p:nvCxnSpPr>
        <p:spPr bwMode="auto">
          <a:xfrm flipV="1">
            <a:off x="2644774" y="2041242"/>
            <a:ext cx="552444" cy="53037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F4DD0ADA-F96D-1515-B5AC-6DC0DEAEC036}"/>
              </a:ext>
            </a:extLst>
          </p:cNvPr>
          <p:cNvSpPr txBox="1">
            <a:spLocks/>
          </p:cNvSpPr>
          <p:nvPr/>
        </p:nvSpPr>
        <p:spPr>
          <a:xfrm>
            <a:off x="3197218" y="4492759"/>
            <a:ext cx="1484395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 err="1">
                <a:solidFill>
                  <a:srgbClr val="00B050"/>
                </a:solidFill>
                <a:latin typeface="Swis721 Cn BT" panose="020B0506020202030204" pitchFamily="34" charset="0"/>
              </a:rPr>
              <a:t>pluristrato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8C2DFA22-15C9-558C-B2CB-345B8A8AE583}"/>
              </a:ext>
            </a:extLst>
          </p:cNvPr>
          <p:cNvCxnSpPr>
            <a:cxnSpLocks/>
            <a:stCxn id="47" idx="3"/>
            <a:endCxn id="8" idx="1"/>
          </p:cNvCxnSpPr>
          <p:nvPr/>
        </p:nvCxnSpPr>
        <p:spPr bwMode="auto">
          <a:xfrm>
            <a:off x="2644774" y="2571614"/>
            <a:ext cx="552444" cy="224488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7">
            <a:extLst>
              <a:ext uri="{FF2B5EF4-FFF2-40B4-BE49-F238E27FC236}">
                <a16:creationId xmlns:a16="http://schemas.microsoft.com/office/drawing/2014/main" id="{564EC6F4-A7EF-F529-932E-D749F7B0E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443" y="1128588"/>
            <a:ext cx="576096" cy="213422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2" name="Rettangolo 19">
            <a:extLst>
              <a:ext uri="{FF2B5EF4-FFF2-40B4-BE49-F238E27FC236}">
                <a16:creationId xmlns:a16="http://schemas.microsoft.com/office/drawing/2014/main" id="{E766CCD6-0B8D-F715-EB04-A347AA48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39" y="1128588"/>
            <a:ext cx="72012" cy="2134224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3" name="Rettangolo 43">
            <a:extLst>
              <a:ext uri="{FF2B5EF4-FFF2-40B4-BE49-F238E27FC236}">
                <a16:creationId xmlns:a16="http://schemas.microsoft.com/office/drawing/2014/main" id="{B01E0D6F-108B-65F2-2B95-E621A98E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327" y="1128587"/>
            <a:ext cx="72012" cy="2134224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" name="Rettangolo 50">
            <a:extLst>
              <a:ext uri="{FF2B5EF4-FFF2-40B4-BE49-F238E27FC236}">
                <a16:creationId xmlns:a16="http://schemas.microsoft.com/office/drawing/2014/main" id="{0A493983-FDC7-A344-E464-A9122232F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414" y="3941137"/>
            <a:ext cx="576096" cy="211946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0" name="Rettangolo 51">
            <a:extLst>
              <a:ext uri="{FF2B5EF4-FFF2-40B4-BE49-F238E27FC236}">
                <a16:creationId xmlns:a16="http://schemas.microsoft.com/office/drawing/2014/main" id="{7AF45E02-E4F8-851C-5AEB-EA8F8C8BAF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73788" y="3941135"/>
            <a:ext cx="45720" cy="2119464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ttangolo 52">
            <a:extLst>
              <a:ext uri="{FF2B5EF4-FFF2-40B4-BE49-F238E27FC236}">
                <a16:creationId xmlns:a16="http://schemas.microsoft.com/office/drawing/2014/main" id="{C7C354DB-A5EA-DA48-31E9-F6BF216C5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298" y="3941135"/>
            <a:ext cx="60900" cy="2119463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ttangolo 57">
            <a:extLst>
              <a:ext uri="{FF2B5EF4-FFF2-40B4-BE49-F238E27FC236}">
                <a16:creationId xmlns:a16="http://schemas.microsoft.com/office/drawing/2014/main" id="{AF19E18C-6F9E-420D-CFCE-8F8C5FF5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05" y="3941136"/>
            <a:ext cx="138598" cy="2119462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ttangolo 60">
            <a:extLst>
              <a:ext uri="{FF2B5EF4-FFF2-40B4-BE49-F238E27FC236}">
                <a16:creationId xmlns:a16="http://schemas.microsoft.com/office/drawing/2014/main" id="{BDF063B0-4AEA-580D-514E-E8D1B89EFD2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70501" y="3941134"/>
            <a:ext cx="45720" cy="2119465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ttangolo 66">
            <a:extLst>
              <a:ext uri="{FF2B5EF4-FFF2-40B4-BE49-F238E27FC236}">
                <a16:creationId xmlns:a16="http://schemas.microsoft.com/office/drawing/2014/main" id="{280D3588-F8F9-E232-A763-C96CAAE9A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466" y="3941139"/>
            <a:ext cx="576096" cy="213422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67">
            <a:extLst>
              <a:ext uri="{FF2B5EF4-FFF2-40B4-BE49-F238E27FC236}">
                <a16:creationId xmlns:a16="http://schemas.microsoft.com/office/drawing/2014/main" id="{27842C71-0A24-B68F-B0CD-FBCBF219B3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48599" y="3941138"/>
            <a:ext cx="50963" cy="2134223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6" name="Rettangolo 68">
            <a:extLst>
              <a:ext uri="{FF2B5EF4-FFF2-40B4-BE49-F238E27FC236}">
                <a16:creationId xmlns:a16="http://schemas.microsoft.com/office/drawing/2014/main" id="{161A0EEB-2210-E6C8-2307-3644DCD1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350" y="3941137"/>
            <a:ext cx="72012" cy="2134225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7" name="Rettangolo 64">
            <a:extLst>
              <a:ext uri="{FF2B5EF4-FFF2-40B4-BE49-F238E27FC236}">
                <a16:creationId xmlns:a16="http://schemas.microsoft.com/office/drawing/2014/main" id="{8E3D05A1-85F4-57AF-C871-E9CB69B7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1957" y="3941137"/>
            <a:ext cx="138598" cy="2134225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8" name="Rettangolo 65">
            <a:extLst>
              <a:ext uri="{FF2B5EF4-FFF2-40B4-BE49-F238E27FC236}">
                <a16:creationId xmlns:a16="http://schemas.microsoft.com/office/drawing/2014/main" id="{F61A1250-23EA-251F-9C0A-7A137672DC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50552" y="3941138"/>
            <a:ext cx="50963" cy="2134226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Rettangolo 61">
            <a:extLst>
              <a:ext uri="{FF2B5EF4-FFF2-40B4-BE49-F238E27FC236}">
                <a16:creationId xmlns:a16="http://schemas.microsoft.com/office/drawing/2014/main" id="{188208FD-18C6-4475-387E-E99FF83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672" y="3941137"/>
            <a:ext cx="216036" cy="2134225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379D383-C6B5-7316-C716-5A49FD5BC002}"/>
              </a:ext>
            </a:extLst>
          </p:cNvPr>
          <p:cNvSpPr/>
          <p:nvPr/>
        </p:nvSpPr>
        <p:spPr>
          <a:xfrm rot="5400000">
            <a:off x="5365976" y="4894672"/>
            <a:ext cx="2119461" cy="2123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1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630F718E-DD1A-84C8-AA1B-4B9A62BF4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E6C91E3-3882-9B77-18FF-D549C87C307B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massive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in blocchi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EE88078-F7EF-B763-4F62-AC1375707BA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calcestruzzo cellulare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DC5AD937-6781-416A-FEC9-2519DC3FEE8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A0C00375-137A-6D6F-1DE3-F30E56210F55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laterizio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D0EC483C-B4B3-45E9-2667-46EE7F852908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504772E4-E3AE-CC03-E42A-285CBCA9041F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argilla cellulare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F3C54A7B-C445-A42C-7DAD-29997770D2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09E457B1-25E7-C622-6808-C77763AAA2F3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gesso</a:t>
            </a:r>
          </a:p>
        </p:txBody>
      </p:sp>
      <p:cxnSp>
        <p:nvCxnSpPr>
          <p:cNvPr id="31" name="Forma 9">
            <a:extLst>
              <a:ext uri="{FF2B5EF4-FFF2-40B4-BE49-F238E27FC236}">
                <a16:creationId xmlns:a16="http://schemas.microsoft.com/office/drawing/2014/main" id="{9A9CB9F6-14B1-3DCB-7A5C-86649C710DE3}"/>
              </a:ext>
            </a:extLst>
          </p:cNvPr>
          <p:cNvCxnSpPr>
            <a:cxnSpLocks/>
            <a:stCxn id="9" idx="3"/>
            <a:endCxn id="30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5">
            <a:extLst>
              <a:ext uri="{FF2B5EF4-FFF2-40B4-BE49-F238E27FC236}">
                <a16:creationId xmlns:a16="http://schemas.microsoft.com/office/drawing/2014/main" id="{B36B8F20-D908-415B-2D44-33715C3D2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93" y="3822995"/>
            <a:ext cx="3150221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17">
            <a:extLst>
              <a:ext uri="{FF2B5EF4-FFF2-40B4-BE49-F238E27FC236}">
                <a16:creationId xmlns:a16="http://schemas.microsoft.com/office/drawing/2014/main" id="{57F870EF-6E61-B7CD-6929-27D1485B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14671"/>
          <a:stretch/>
        </p:blipFill>
        <p:spPr bwMode="auto">
          <a:xfrm>
            <a:off x="6868803" y="1163392"/>
            <a:ext cx="2195797" cy="245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18">
            <a:extLst>
              <a:ext uri="{FF2B5EF4-FFF2-40B4-BE49-F238E27FC236}">
                <a16:creationId xmlns:a16="http://schemas.microsoft.com/office/drawing/2014/main" id="{F6CCAA19-333B-308C-D1B8-28097F482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30" y="1595500"/>
            <a:ext cx="2027720" cy="17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3">
            <a:extLst>
              <a:ext uri="{FF2B5EF4-FFF2-40B4-BE49-F238E27FC236}">
                <a16:creationId xmlns:a16="http://schemas.microsoft.com/office/drawing/2014/main" id="{442861A4-B7C6-8382-7BF6-F9EE3BFF6DC6}"/>
              </a:ext>
            </a:extLst>
          </p:cNvPr>
          <p:cNvSpPr txBox="1">
            <a:spLocks/>
          </p:cNvSpPr>
          <p:nvPr/>
        </p:nvSpPr>
        <p:spPr>
          <a:xfrm>
            <a:off x="700086" y="3038957"/>
            <a:ext cx="1944687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…per assemblaggio incollato</a:t>
            </a:r>
          </a:p>
        </p:txBody>
      </p:sp>
    </p:spTree>
    <p:extLst>
      <p:ext uri="{BB962C8B-B14F-4D97-AF65-F5344CB8AC3E}">
        <p14:creationId xmlns:p14="http://schemas.microsoft.com/office/powerpoint/2010/main" val="394391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93D27A3-2B73-420C-5221-CEA6473A5AC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6EBEE-565A-DC3B-6A85-FDC9E82E7871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18.1</a:t>
            </a:r>
          </a:p>
        </p:txBody>
      </p:sp>
    </p:spTree>
    <p:extLst>
      <p:ext uri="{BB962C8B-B14F-4D97-AF65-F5344CB8AC3E}">
        <p14:creationId xmlns:p14="http://schemas.microsoft.com/office/powerpoint/2010/main" val="75560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1C5D2DD-5F31-EBDE-C554-A01CA2CE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1" y="1201420"/>
            <a:ext cx="2169006" cy="204737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49DAC04-4DC7-2BF1-D41B-D5BB3830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49" y="2656841"/>
            <a:ext cx="1889891" cy="206230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26C50E6-7406-E21C-8A4B-C0260F8AB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694" y="4119880"/>
            <a:ext cx="2170112" cy="1970562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59E07AC-5ECE-9C09-7388-1ED2FA7FC001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elementi divisori possono essere posizionati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trasversalmente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parallelamente all’ordito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solaio su cui devono poggiare.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1), il carico risulta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equamente ripartito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sugli elementi di ordito.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2), il divisorio grava su uno o più travetti che possono essere sostituiti da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travetto in c.a.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spessore di solaio.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3), la posizione sfavorevole rende necessario un locale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irrobustimento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dell’armatura che permetta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distribuzione del carico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 due o più travetti disponibili.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garantire la flessibilità dell’intervento, si può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incrementare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sovraccarico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permanente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nell’ordine di 0,5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kN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m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-2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adeguata armatura di ripartizione.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11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massive stratificate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8B99ADF-B4DD-7B47-52FB-63A37937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1"/>
          <a:stretch/>
        </p:blipFill>
        <p:spPr>
          <a:xfrm>
            <a:off x="4663440" y="1158080"/>
            <a:ext cx="2019300" cy="2455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EE91864-5AC3-8527-C67D-AF8000745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40"/>
          <a:stretch/>
        </p:blipFill>
        <p:spPr>
          <a:xfrm>
            <a:off x="6774179" y="1158080"/>
            <a:ext cx="2019301" cy="24559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2E548E1-6A5B-3893-3533-9A5EF7DE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26" y="3751340"/>
            <a:ext cx="2023303" cy="245594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ABD56E4-1194-2930-3B0F-3EEBB959B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455" y="3123247"/>
            <a:ext cx="3400169" cy="3084037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041050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intonaco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639424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4F0E49EA-FF89-36A8-DE83-7669599D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422541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intonaco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4866449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tramezze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553686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taglio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alla base</a:t>
            </a:r>
          </a:p>
        </p:txBody>
      </p:sp>
    </p:spTree>
    <p:extLst>
      <p:ext uri="{BB962C8B-B14F-4D97-AF65-F5344CB8AC3E}">
        <p14:creationId xmlns:p14="http://schemas.microsoft.com/office/powerpoint/2010/main" val="3632569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B4B1E3-32D3-D781-9B20-CC41A3A6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39" y="2638972"/>
            <a:ext cx="3864419" cy="360093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massive stratificate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8B99ADF-B4DD-7B47-52FB-63A37937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1"/>
          <a:stretch/>
        </p:blipFill>
        <p:spPr>
          <a:xfrm>
            <a:off x="4663440" y="1158080"/>
            <a:ext cx="2019300" cy="2455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EE91864-5AC3-8527-C67D-AF8000745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40"/>
          <a:stretch/>
        </p:blipFill>
        <p:spPr>
          <a:xfrm>
            <a:off x="6774179" y="1158080"/>
            <a:ext cx="2019301" cy="24559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2E548E1-6A5B-3893-3533-9A5EF7DEA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26" y="3751340"/>
            <a:ext cx="2023303" cy="2455944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39" y="303342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doppia lastra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cartongesso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349512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lastra in cartongesso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462799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69" y="5736144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taglio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alla base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5CB9F1D-7EB4-DA4C-5E13-FC994302859E}"/>
              </a:ext>
            </a:extLst>
          </p:cNvPr>
          <p:cNvSpPr/>
          <p:nvPr/>
        </p:nvSpPr>
        <p:spPr>
          <a:xfrm>
            <a:off x="1892395" y="3033426"/>
            <a:ext cx="444405" cy="24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B888139-2DCA-DC3E-08E2-109B3B8B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296310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tramezza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B2D2828-13FA-8F72-D352-B826CD6C4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4017599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lastra in cartongesso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21DBAA4-DFAA-D461-7F3B-AAD3E1AA75AC}"/>
              </a:ext>
            </a:extLst>
          </p:cNvPr>
          <p:cNvSpPr/>
          <p:nvPr/>
        </p:nvSpPr>
        <p:spPr>
          <a:xfrm>
            <a:off x="3246228" y="4505302"/>
            <a:ext cx="1307656" cy="12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40909863-BF74-D1F5-330B-69409C101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425" y="518757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ABB1B35-F5C0-1AB3-7D09-6F9F5BDE7253}"/>
              </a:ext>
            </a:extLst>
          </p:cNvPr>
          <p:cNvSpPr/>
          <p:nvPr/>
        </p:nvSpPr>
        <p:spPr>
          <a:xfrm>
            <a:off x="1892395" y="5521594"/>
            <a:ext cx="872318" cy="24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7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22539A2-D6DE-6AFD-2C46-F69EED2C7BD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legno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5AAF3D29-07EB-C0D1-5055-282C1356D131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904D43A6-FF47-06F3-BF3B-85C8DD04D4F4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EECD00D3-6810-C888-C379-B5D6F78A8F7B}"/>
              </a:ext>
            </a:extLst>
          </p:cNvPr>
          <p:cNvCxnSpPr>
            <a:cxnSpLocks/>
            <a:endCxn id="26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3188405-C585-4EAE-B4F6-02CBB1034A84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101B50C9-B3DB-F101-28F8-C6BDF2470A27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8849EDA2-92DD-2693-D830-BD9D98A73710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20207F06-83D9-B83E-ABFB-A22089845840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shoji, edificio, finestra&#10;&#10;Descrizione generata automaticamente">
            <a:extLst>
              <a:ext uri="{FF2B5EF4-FFF2-40B4-BE49-F238E27FC236}">
                <a16:creationId xmlns:a16="http://schemas.microsoft.com/office/drawing/2014/main" id="{7D8F0BC7-23F8-780C-B896-72645EC01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684" y="2208019"/>
            <a:ext cx="5218393" cy="2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35E4687-1116-0250-0ED9-37C37718216A}"/>
              </a:ext>
            </a:extLst>
          </p:cNvPr>
          <p:cNvSpPr txBox="1">
            <a:spLocks/>
          </p:cNvSpPr>
          <p:nvPr/>
        </p:nvSpPr>
        <p:spPr>
          <a:xfrm>
            <a:off x="628650" y="3038957"/>
            <a:ext cx="2114550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…per assemblaggio</a:t>
            </a:r>
          </a:p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a secco, con</a:t>
            </a:r>
          </a:p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pannelli termoisolanti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9F382CC9-25FF-577F-6AAC-F667DCF44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6" y="1194124"/>
            <a:ext cx="367021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5504D0FF-E608-954F-F0D0-D34E459C8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780A055-4A64-6445-AA04-F3869B81E825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13D1F7-1806-4F24-6D57-6ADDD769A2F7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legno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77BEC461-C560-F1AE-3B2E-4009CA9CF2DA}"/>
              </a:ext>
            </a:extLst>
          </p:cNvPr>
          <p:cNvCxnSpPr>
            <a:cxnSpLocks/>
            <a:endCxn id="4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BD8C77AA-C48E-348D-A1FC-74D396204B09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8C255CFA-AC47-0612-FBA1-616337999A09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8675786F-1291-F0C1-7358-7270E65B1A62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65AF4601-8867-EF34-8F66-4C3CA40BEDEA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06330D9B-E1DA-415D-3813-9BE9855019D7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B3B41C8B-E6BB-C39F-1BBB-63A183FD1606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9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3D8CE4F-4C6A-C877-D00F-7578FC73F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6018"/>
          <a:stretch/>
        </p:blipFill>
        <p:spPr bwMode="auto">
          <a:xfrm>
            <a:off x="4864099" y="1288936"/>
            <a:ext cx="4169771" cy="45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24EE1FF-8EDF-3C76-3871-A068A4289A30}"/>
              </a:ext>
            </a:extLst>
          </p:cNvPr>
          <p:cNvSpPr txBox="1">
            <a:spLocks/>
          </p:cNvSpPr>
          <p:nvPr/>
        </p:nvSpPr>
        <p:spPr>
          <a:xfrm>
            <a:off x="628650" y="3038957"/>
            <a:ext cx="2114550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…per assemblaggio</a:t>
            </a:r>
          </a:p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a secco, con</a:t>
            </a:r>
          </a:p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pannelli termoisolanti</a:t>
            </a:r>
          </a:p>
        </p:txBody>
      </p:sp>
      <p:sp>
        <p:nvSpPr>
          <p:cNvPr id="3" name="Rectangle 66">
            <a:extLst>
              <a:ext uri="{FF2B5EF4-FFF2-40B4-BE49-F238E27FC236}">
                <a16:creationId xmlns:a16="http://schemas.microsoft.com/office/drawing/2014/main" id="{27D68717-34FB-42A6-6441-24D9935A8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BE99F3-ABB7-13A6-D0CF-D7365A7A5997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0C67426-47BD-BDC4-F753-85C7CB6F4A92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legno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AB99073C-CE1F-0CEF-E1E1-0C8ABA0708A7}"/>
              </a:ext>
            </a:extLst>
          </p:cNvPr>
          <p:cNvCxnSpPr>
            <a:cxnSpLocks/>
            <a:endCxn id="5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982EFA56-412E-C9BE-D86D-E06E99936A49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40FE2905-99C7-97BD-D2BF-DFD6F89B149E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BE9D5CCB-4921-68DD-A16B-B1F279001218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DED770BF-2424-41B0-F655-7516CEE75D90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7430168E-5592-EECF-B481-C7A298705E1A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A19A28D6-849D-6D3C-D3F0-562909F21DE1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6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A79F805-CF89-5546-F6F1-E56AED2E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09" y="3176213"/>
            <a:ext cx="3182378" cy="307995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8" y="21829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8AE5626-6F3A-2880-8F96-8C4B0779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558" y="1389295"/>
            <a:ext cx="3676307" cy="4462408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0" y="33686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cartongesso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3686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termico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4F0E49EA-FF89-36A8-DE83-7669599D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925911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antincendio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722" y="45139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cartongesso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5591087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 metallico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CF485559-3193-62A8-E838-C77F8ACA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722" y="5052511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termico</a:t>
            </a:r>
          </a:p>
        </p:txBody>
      </p:sp>
    </p:spTree>
    <p:extLst>
      <p:ext uri="{BB962C8B-B14F-4D97-AF65-F5344CB8AC3E}">
        <p14:creationId xmlns:p14="http://schemas.microsoft.com/office/powerpoint/2010/main" val="416940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A7F46760-128B-87E1-EB62-DC91EC192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0A4435-9127-595B-7B82-324949A3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2161" t="31644" r="34114" b="46289"/>
          <a:stretch>
            <a:fillRect/>
          </a:stretch>
        </p:blipFill>
        <p:spPr bwMode="auto">
          <a:xfrm>
            <a:off x="628650" y="2259011"/>
            <a:ext cx="2181095" cy="197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71DF2D9-304B-115C-43CD-D3589EDD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7532" t="31644" r="18192" b="46289"/>
          <a:stretch>
            <a:fillRect/>
          </a:stretch>
        </p:blipFill>
        <p:spPr bwMode="auto">
          <a:xfrm>
            <a:off x="3330200" y="3309950"/>
            <a:ext cx="2301202" cy="200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09B71F-2FA5-F348-C6F6-D5A6AAFE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4006" t="31644" r="1720" b="46289"/>
          <a:stretch>
            <a:fillRect/>
          </a:stretch>
        </p:blipFill>
        <p:spPr bwMode="auto">
          <a:xfrm>
            <a:off x="6220711" y="4312939"/>
            <a:ext cx="2186116" cy="19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a destra 27">
            <a:extLst>
              <a:ext uri="{FF2B5EF4-FFF2-40B4-BE49-F238E27FC236}">
                <a16:creationId xmlns:a16="http://schemas.microsoft.com/office/drawing/2014/main" id="{1DDB6E2B-86A8-A4D6-0851-97D1EFB404E3}"/>
              </a:ext>
            </a:extLst>
          </p:cNvPr>
          <p:cNvSpPr>
            <a:spLocks noChangeArrowheads="1"/>
          </p:cNvSpPr>
          <p:nvPr/>
        </p:nvSpPr>
        <p:spPr bwMode="auto">
          <a:xfrm rot="2245047">
            <a:off x="2514686" y="3163719"/>
            <a:ext cx="790173" cy="672525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00B050">
              <a:alpha val="5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600" b="1" dirty="0">
              <a:latin typeface="Lucida Sans" pitchFamily="34" charset="0"/>
            </a:endParaRP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70017ABE-0F90-D6EA-6B1E-79E9BF39F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52" y="3143864"/>
            <a:ext cx="3240000" cy="810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miglioramento mediante</a:t>
            </a:r>
          </a:p>
          <a:p>
            <a:r>
              <a:rPr lang="it-IT" sz="1600" dirty="0">
                <a:solidFill>
                  <a:srgbClr val="00B050"/>
                </a:solidFill>
              </a:rPr>
              <a:t>il disaccoppiamento della massa</a:t>
            </a:r>
          </a:p>
        </p:txBody>
      </p:sp>
      <p:sp>
        <p:nvSpPr>
          <p:cNvPr id="11" name="Text Box 49">
            <a:extLst>
              <a:ext uri="{FF2B5EF4-FFF2-40B4-BE49-F238E27FC236}">
                <a16:creationId xmlns:a16="http://schemas.microsoft.com/office/drawing/2014/main" id="{D46C91A5-D62D-A72C-FFDA-0277AE8A3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12" y="4905899"/>
            <a:ext cx="3240000" cy="8086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miglioramento mediante l’incremento dello spessore dell’intercapedine</a:t>
            </a:r>
          </a:p>
        </p:txBody>
      </p:sp>
      <p:sp>
        <p:nvSpPr>
          <p:cNvPr id="12" name="Freccia a destra 27">
            <a:extLst>
              <a:ext uri="{FF2B5EF4-FFF2-40B4-BE49-F238E27FC236}">
                <a16:creationId xmlns:a16="http://schemas.microsoft.com/office/drawing/2014/main" id="{8AA29971-DC7F-644C-7ED7-5B7E0474A14A}"/>
              </a:ext>
            </a:extLst>
          </p:cNvPr>
          <p:cNvSpPr>
            <a:spLocks noChangeArrowheads="1"/>
          </p:cNvSpPr>
          <p:nvPr/>
        </p:nvSpPr>
        <p:spPr bwMode="auto">
          <a:xfrm rot="2245047">
            <a:off x="5333134" y="4085812"/>
            <a:ext cx="790173" cy="672525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00B050">
              <a:alpha val="5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600" b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16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D03B4-BF0E-9C9E-BC73-BD974962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0A05115A-212B-9B21-95DA-B6967630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2" name="Rectangle 66">
            <a:extLst>
              <a:ext uri="{FF2B5EF4-FFF2-40B4-BE49-F238E27FC236}">
                <a16:creationId xmlns:a16="http://schemas.microsoft.com/office/drawing/2014/main" id="{2FEB762D-B29C-73F0-4F95-1EBB0E51A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583D1A-5A03-B693-F9C6-DC79EA00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4006" t="57034" r="1720" b="18945"/>
          <a:stretch>
            <a:fillRect/>
          </a:stretch>
        </p:blipFill>
        <p:spPr bwMode="auto">
          <a:xfrm>
            <a:off x="6113054" y="4007113"/>
            <a:ext cx="2357488" cy="223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EAC5B0-DD93-901B-8CBE-FC0A2AD5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9180" t="57034" r="18192" b="18945"/>
          <a:stretch>
            <a:fillRect/>
          </a:stretch>
        </p:blipFill>
        <p:spPr bwMode="auto">
          <a:xfrm>
            <a:off x="3526531" y="3047220"/>
            <a:ext cx="2071720" cy="221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5B4A9FE-B630-DDC5-949B-6298F6E3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2708" t="57034" r="32468" b="19527"/>
          <a:stretch>
            <a:fillRect/>
          </a:stretch>
        </p:blipFill>
        <p:spPr bwMode="auto">
          <a:xfrm>
            <a:off x="661400" y="2161995"/>
            <a:ext cx="229492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a destra 27">
            <a:extLst>
              <a:ext uri="{FF2B5EF4-FFF2-40B4-BE49-F238E27FC236}">
                <a16:creationId xmlns:a16="http://schemas.microsoft.com/office/drawing/2014/main" id="{F85A019B-C533-B339-A98F-80EAD4113662}"/>
              </a:ext>
            </a:extLst>
          </p:cNvPr>
          <p:cNvSpPr>
            <a:spLocks noChangeArrowheads="1"/>
          </p:cNvSpPr>
          <p:nvPr/>
        </p:nvSpPr>
        <p:spPr bwMode="auto">
          <a:xfrm rot="2245047">
            <a:off x="2514686" y="3163719"/>
            <a:ext cx="790173" cy="672525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00B050">
              <a:alpha val="5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600" b="1" dirty="0">
              <a:latin typeface="Lucida Sans" pitchFamily="34" charset="0"/>
            </a:endParaRPr>
          </a:p>
        </p:txBody>
      </p:sp>
      <p:sp>
        <p:nvSpPr>
          <p:cNvPr id="9" name="Text Box 49">
            <a:extLst>
              <a:ext uri="{FF2B5EF4-FFF2-40B4-BE49-F238E27FC236}">
                <a16:creationId xmlns:a16="http://schemas.microsoft.com/office/drawing/2014/main" id="{8ADADE3D-E138-C5F7-A0CF-78CAA2D06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52" y="3143864"/>
            <a:ext cx="3240000" cy="810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miglioramento mediante</a:t>
            </a:r>
          </a:p>
          <a:p>
            <a:r>
              <a:rPr lang="it-IT" sz="1600" dirty="0">
                <a:solidFill>
                  <a:srgbClr val="00B050"/>
                </a:solidFill>
              </a:rPr>
              <a:t>l’inserimento del «terzo intonaco»</a:t>
            </a: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32AC8181-B483-7985-59A4-6D744700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12" y="4905899"/>
            <a:ext cx="3240000" cy="8086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miglioramento grazie al</a:t>
            </a:r>
          </a:p>
          <a:p>
            <a:r>
              <a:rPr lang="it-IT" sz="1600" dirty="0">
                <a:solidFill>
                  <a:srgbClr val="00B050"/>
                </a:solidFill>
              </a:rPr>
              <a:t>«taglio» alla base della partizione</a:t>
            </a:r>
          </a:p>
        </p:txBody>
      </p:sp>
      <p:sp>
        <p:nvSpPr>
          <p:cNvPr id="11" name="Freccia a destra 27">
            <a:extLst>
              <a:ext uri="{FF2B5EF4-FFF2-40B4-BE49-F238E27FC236}">
                <a16:creationId xmlns:a16="http://schemas.microsoft.com/office/drawing/2014/main" id="{62FD5BFE-6BAB-8E24-9073-2152CEB3E4DF}"/>
              </a:ext>
            </a:extLst>
          </p:cNvPr>
          <p:cNvSpPr>
            <a:spLocks noChangeArrowheads="1"/>
          </p:cNvSpPr>
          <p:nvPr/>
        </p:nvSpPr>
        <p:spPr bwMode="auto">
          <a:xfrm rot="2245047">
            <a:off x="5333134" y="4085812"/>
            <a:ext cx="790173" cy="672525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00B050">
              <a:alpha val="5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600" b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34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8" name="Rettangolo 1">
            <a:extLst>
              <a:ext uri="{FF2B5EF4-FFF2-40B4-BE49-F238E27FC236}">
                <a16:creationId xmlns:a16="http://schemas.microsoft.com/office/drawing/2014/main" id="{8E1FDBEF-3FCB-2018-F2A0-10820446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2889906"/>
            <a:ext cx="4038320" cy="503871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" name="Rettangolo 7">
            <a:extLst>
              <a:ext uri="{FF2B5EF4-FFF2-40B4-BE49-F238E27FC236}">
                <a16:creationId xmlns:a16="http://schemas.microsoft.com/office/drawing/2014/main" id="{0F612AA3-D3C2-0FFF-2469-95AC5B99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3393777"/>
            <a:ext cx="4038320" cy="302322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7D024ED0-71B6-B2B4-264C-663B9664E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3696099"/>
            <a:ext cx="4038320" cy="30232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1" name="Rettangolo 2">
            <a:extLst>
              <a:ext uri="{FF2B5EF4-FFF2-40B4-BE49-F238E27FC236}">
                <a16:creationId xmlns:a16="http://schemas.microsoft.com/office/drawing/2014/main" id="{961DB4EB-4999-08BC-C87E-DAEFEC9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038" y="3998422"/>
            <a:ext cx="448702" cy="201548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04435A5A-1997-B5A8-7612-FF7CE816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740" y="3998422"/>
            <a:ext cx="224351" cy="2015483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3" name="Rettangolo 11">
            <a:extLst>
              <a:ext uri="{FF2B5EF4-FFF2-40B4-BE49-F238E27FC236}">
                <a16:creationId xmlns:a16="http://schemas.microsoft.com/office/drawing/2014/main" id="{51ED699B-34A2-EF09-F4B6-6B0553042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091" y="3998422"/>
            <a:ext cx="336527" cy="2015483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8" name="Freccia a inversione 17">
            <a:extLst>
              <a:ext uri="{FF2B5EF4-FFF2-40B4-BE49-F238E27FC236}">
                <a16:creationId xmlns:a16="http://schemas.microsoft.com/office/drawing/2014/main" id="{96DB4B76-434A-0459-F916-B1AB033296AB}"/>
              </a:ext>
            </a:extLst>
          </p:cNvPr>
          <p:cNvSpPr/>
          <p:nvPr/>
        </p:nvSpPr>
        <p:spPr bwMode="auto">
          <a:xfrm>
            <a:off x="1362893" y="3803110"/>
            <a:ext cx="1795359" cy="704343"/>
          </a:xfrm>
          <a:prstGeom prst="utur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3" name="Connettore diritto 28">
            <a:extLst>
              <a:ext uri="{FF2B5EF4-FFF2-40B4-BE49-F238E27FC236}">
                <a16:creationId xmlns:a16="http://schemas.microsoft.com/office/drawing/2014/main" id="{1350EC1B-BC39-7E4D-BF0A-11AF1E3E96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8779" y="3994730"/>
            <a:ext cx="4061290" cy="0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ttangolo 19">
            <a:extLst>
              <a:ext uri="{FF2B5EF4-FFF2-40B4-BE49-F238E27FC236}">
                <a16:creationId xmlns:a16="http://schemas.microsoft.com/office/drawing/2014/main" id="{96FC0644-F7BB-8A63-ADEB-780D9DAE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2889906"/>
            <a:ext cx="4061290" cy="503871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20">
            <a:extLst>
              <a:ext uri="{FF2B5EF4-FFF2-40B4-BE49-F238E27FC236}">
                <a16:creationId xmlns:a16="http://schemas.microsoft.com/office/drawing/2014/main" id="{B7AD3313-89C5-7A85-3CBB-FF34BF34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3393777"/>
            <a:ext cx="4061290" cy="302322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6" name="Rettangolo 21">
            <a:extLst>
              <a:ext uri="{FF2B5EF4-FFF2-40B4-BE49-F238E27FC236}">
                <a16:creationId xmlns:a16="http://schemas.microsoft.com/office/drawing/2014/main" id="{5EF414CF-B5CC-E47D-F7BC-BAB50599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3696099"/>
            <a:ext cx="4061290" cy="30232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050561F-B9BE-033C-A22E-EBF0D03F9E33}"/>
              </a:ext>
            </a:extLst>
          </p:cNvPr>
          <p:cNvSpPr/>
          <p:nvPr/>
        </p:nvSpPr>
        <p:spPr bwMode="auto">
          <a:xfrm>
            <a:off x="6081714" y="3460935"/>
            <a:ext cx="452636" cy="2552969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har char="•"/>
            </a:pPr>
            <a:endParaRPr lang="en-US" sz="3200">
              <a:solidFill>
                <a:schemeClr val="l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ttangolo 23">
            <a:extLst>
              <a:ext uri="{FF2B5EF4-FFF2-40B4-BE49-F238E27FC236}">
                <a16:creationId xmlns:a16="http://schemas.microsoft.com/office/drawing/2014/main" id="{2AAC5050-07A2-D0D5-10C1-C76114063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97" y="3998421"/>
            <a:ext cx="225627" cy="2015483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Rettangolo 24">
            <a:extLst>
              <a:ext uri="{FF2B5EF4-FFF2-40B4-BE49-F238E27FC236}">
                <a16:creationId xmlns:a16="http://schemas.microsoft.com/office/drawing/2014/main" id="{2BBA5E2C-DD1A-B52E-8DE6-B6C99B0D4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424" y="3998421"/>
            <a:ext cx="338441" cy="2015483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ttangolo 32">
            <a:extLst>
              <a:ext uri="{FF2B5EF4-FFF2-40B4-BE49-F238E27FC236}">
                <a16:creationId xmlns:a16="http://schemas.microsoft.com/office/drawing/2014/main" id="{F2AA3A54-78F4-8BED-3D1E-0DB73C53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97" y="3707161"/>
            <a:ext cx="225626" cy="298631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Freccia curva 21">
            <a:extLst>
              <a:ext uri="{FF2B5EF4-FFF2-40B4-BE49-F238E27FC236}">
                <a16:creationId xmlns:a16="http://schemas.microsoft.com/office/drawing/2014/main" id="{D256ADE3-1C82-ABD9-7AD1-87156AD18105}"/>
              </a:ext>
            </a:extLst>
          </p:cNvPr>
          <p:cNvSpPr/>
          <p:nvPr/>
        </p:nvSpPr>
        <p:spPr bwMode="auto">
          <a:xfrm flipH="1">
            <a:off x="6534350" y="3329843"/>
            <a:ext cx="922681" cy="1617546"/>
          </a:xfrm>
          <a:prstGeom prst="ben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Rectangle 66">
            <a:extLst>
              <a:ext uri="{FF2B5EF4-FFF2-40B4-BE49-F238E27FC236}">
                <a16:creationId xmlns:a16="http://schemas.microsoft.com/office/drawing/2014/main" id="{67DC590A-4794-FFDC-B2F5-6CFC0C56E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</p:spTree>
    <p:extLst>
      <p:ext uri="{BB962C8B-B14F-4D97-AF65-F5344CB8AC3E}">
        <p14:creationId xmlns:p14="http://schemas.microsoft.com/office/powerpoint/2010/main" val="299197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013315" y="2766504"/>
            <a:ext cx="466783" cy="50072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782638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Insieme di u. t. e di e. t. aventi funzione di suddividere gli spazi interni del sistema edilizio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7EB84C9-9C38-4C94-9D24-7C281BEF0073}"/>
              </a:ext>
            </a:extLst>
          </p:cNvPr>
          <p:cNvSpPr/>
          <p:nvPr/>
        </p:nvSpPr>
        <p:spPr>
          <a:xfrm>
            <a:off x="2985432" y="2273303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905270-E667-9D78-BF6F-56FD207317BE}"/>
              </a:ext>
            </a:extLst>
          </p:cNvPr>
          <p:cNvSpPr/>
          <p:nvPr/>
        </p:nvSpPr>
        <p:spPr>
          <a:xfrm>
            <a:off x="2985432" y="3291972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8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6F6A81A-549A-EF3E-F99C-29CAB1E2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1" y="2342783"/>
            <a:ext cx="4119246" cy="38862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1D6C0B5-2D50-E4E6-EFBF-C0F400005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84" y="2342783"/>
            <a:ext cx="4250715" cy="388620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74FF7BEE-2D2B-F717-CFDF-F13144C6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1" y="234278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Ponte acustico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A79E5AA2-2B26-28B0-36F6-1DB09C17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661" y="2588171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sospesa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CDC0904D-1D8E-8B84-FCCD-163AD4072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8" y="580679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Ponte acustico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10085137-C722-6CF6-F8C4-099ADEA77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831" y="5777764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sospesa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D426F0B9-65AD-473B-B6FC-288F2415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814" y="2938223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Striscia </a:t>
            </a:r>
            <a:r>
              <a:rPr lang="it-IT" sz="1400" dirty="0" err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tagliamuro</a:t>
            </a:r>
            <a:endParaRPr 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AED89BDF-690C-D75F-150D-1FDA459F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814" y="2342782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a solaio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CA152E9A-BA5F-4226-4B91-FF0DED9B3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158" y="2320446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Zoccolino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4E50D863-6B1E-1F5C-0BC8-A52C54DBA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158" y="2973589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tirante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BE579836-1550-ECA7-77B3-6BB78CA28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084" y="5806793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a soffitto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13FD1690-FF03-6D2E-EE1D-FE15E2B99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084" y="5508702"/>
            <a:ext cx="1560186" cy="278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Coprigiunto</a:t>
            </a: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370C984C-1C48-714C-7EC4-B86A7BE96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350" y="5532375"/>
            <a:ext cx="1779171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 di vincolo e contrasto</a:t>
            </a:r>
          </a:p>
        </p:txBody>
      </p:sp>
    </p:spTree>
    <p:extLst>
      <p:ext uri="{BB962C8B-B14F-4D97-AF65-F5344CB8AC3E}">
        <p14:creationId xmlns:p14="http://schemas.microsoft.com/office/powerpoint/2010/main" val="2417560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Partizioni mobili</a:t>
            </a:r>
          </a:p>
        </p:txBody>
      </p:sp>
      <p:pic>
        <p:nvPicPr>
          <p:cNvPr id="3" name="Immagine 2" descr="Immagine che contiene sala&#10;&#10;Descrizione generata automaticamente">
            <a:extLst>
              <a:ext uri="{FF2B5EF4-FFF2-40B4-BE49-F238E27FC236}">
                <a16:creationId xmlns:a16="http://schemas.microsoft.com/office/drawing/2014/main" id="{FB723143-1D93-9374-B999-6C6CC632F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1442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Serramenti interni</a:t>
            </a:r>
          </a:p>
        </p:txBody>
      </p:sp>
      <p:pic>
        <p:nvPicPr>
          <p:cNvPr id="15" name="Immagine 1">
            <a:extLst>
              <a:ext uri="{FF2B5EF4-FFF2-40B4-BE49-F238E27FC236}">
                <a16:creationId xmlns:a16="http://schemas.microsoft.com/office/drawing/2014/main" id="{C66271EE-BC9F-E7E0-78DA-4B00687CC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096962"/>
            <a:ext cx="3893617" cy="519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4">
            <a:extLst>
              <a:ext uri="{FF2B5EF4-FFF2-40B4-BE49-F238E27FC236}">
                <a16:creationId xmlns:a16="http://schemas.microsoft.com/office/drawing/2014/main" id="{8D322564-9A9E-5D85-8FBE-5D9995FD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096963"/>
            <a:ext cx="3448050" cy="519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62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Serramenti interni</a:t>
            </a:r>
          </a:p>
        </p:txBody>
      </p:sp>
      <p:pic>
        <p:nvPicPr>
          <p:cNvPr id="3" name="Immagine 2" descr="Immagine che contiene testo, parete, interni, bianco&#10;&#10;Descrizione generata automaticamente">
            <a:extLst>
              <a:ext uri="{FF2B5EF4-FFF2-40B4-BE49-F238E27FC236}">
                <a16:creationId xmlns:a16="http://schemas.microsoft.com/office/drawing/2014/main" id="{26AACF46-2F8A-6CE8-E5D3-A94199975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1236" y="1751011"/>
            <a:ext cx="5145314" cy="3858986"/>
          </a:xfrm>
          <a:prstGeom prst="rect">
            <a:avLst/>
          </a:prstGeom>
        </p:spPr>
      </p:pic>
      <p:pic>
        <p:nvPicPr>
          <p:cNvPr id="5" name="Immagine 4" descr="Immagine che contiene parete, interni, pavimento, soffitto&#10;&#10;Descrizione generata automaticamente">
            <a:extLst>
              <a:ext uri="{FF2B5EF4-FFF2-40B4-BE49-F238E27FC236}">
                <a16:creationId xmlns:a16="http://schemas.microsoft.com/office/drawing/2014/main" id="{3E5778AF-E005-53EE-3639-E6FEAEA8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0"/>
          <a:stretch/>
        </p:blipFill>
        <p:spPr>
          <a:xfrm>
            <a:off x="4136571" y="1107846"/>
            <a:ext cx="4879821" cy="51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7EB84C9-9C38-4C94-9D24-7C281BEF0073}"/>
              </a:ext>
            </a:extLst>
          </p:cNvPr>
          <p:cNvSpPr/>
          <p:nvPr/>
        </p:nvSpPr>
        <p:spPr>
          <a:xfrm>
            <a:off x="2985432" y="2273303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905270-E667-9D78-BF6F-56FD207317BE}"/>
              </a:ext>
            </a:extLst>
          </p:cNvPr>
          <p:cNvSpPr/>
          <p:nvPr/>
        </p:nvSpPr>
        <p:spPr>
          <a:xfrm>
            <a:off x="2985432" y="3291972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F10CF66-BDB9-C2C4-E114-26327195042B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DIVISORI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1A413695-A38A-323F-9AF8-AC557AA2279A}"/>
              </a:ext>
            </a:extLst>
          </p:cNvPr>
          <p:cNvSpPr txBox="1">
            <a:spLocks/>
          </p:cNvSpPr>
          <p:nvPr/>
        </p:nvSpPr>
        <p:spPr>
          <a:xfrm>
            <a:off x="6624695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SEPARAZIONI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FCD06AC-7FA5-7A0E-5B8A-61327A23549B}"/>
              </a:ext>
            </a:extLst>
          </p:cNvPr>
          <p:cNvSpPr txBox="1">
            <a:spLocks/>
          </p:cNvSpPr>
          <p:nvPr/>
        </p:nvSpPr>
        <p:spPr>
          <a:xfrm>
            <a:off x="7834688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INFISSI INTERNI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D47350-819E-224D-9A19-C82F2B90EECA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48EC921-0521-6C05-4D8A-983BED37F3C5}"/>
              </a:ext>
            </a:extLst>
          </p:cNvPr>
          <p:cNvSpPr/>
          <p:nvPr/>
        </p:nvSpPr>
        <p:spPr>
          <a:xfrm rot="5400000">
            <a:off x="3013315" y="2766504"/>
            <a:ext cx="466783" cy="50072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6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Partizioni verticali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087A8CF-95A2-42F3-8D9A-7DF073F585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partizioni interne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costituiscono l’insieme di unità tecnologiche ed elementi tecnici che suddividono gli spazi interni del sistema edilizio.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Tali partizioni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dividono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 verticale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l’edificio.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partizioni verticali sono essenzialmente: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propri e d’esercizio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compresi 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acustico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(eventuale)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al fuoco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igiene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superfici;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integrabilità 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Va evidenziato come gli impianti possano trovare una installazione autonoma secondo criteri di flessibilità e rimovibilità;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386AD54-D4BD-6F9A-041D-A5C023B9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13342" b="18338"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11" name="Rectangle 110">
            <a:extLst>
              <a:ext uri="{FF2B5EF4-FFF2-40B4-BE49-F238E27FC236}">
                <a16:creationId xmlns:a16="http://schemas.microsoft.com/office/drawing/2014/main" id="{45FC6B7E-0B15-60CB-F3B2-91510026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240" y="40431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93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6EF5D47-1EE5-A38B-8215-10EFE635EC18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82B1D92-060B-0D5B-FAC5-629BA36A3C66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PARTIZIONI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8449A00D-BAD2-89C7-0F52-6CADDC98E57A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P.V. opache</a:t>
            </a:r>
          </a:p>
        </p:txBody>
      </p:sp>
      <p:cxnSp>
        <p:nvCxnSpPr>
          <p:cNvPr id="32" name="Forma 9">
            <a:extLst>
              <a:ext uri="{FF2B5EF4-FFF2-40B4-BE49-F238E27FC236}">
                <a16:creationId xmlns:a16="http://schemas.microsoft.com/office/drawing/2014/main" id="{E7E2EEE8-0D8D-E2A9-7C7A-8965A0A3788F}"/>
              </a:ext>
            </a:extLst>
          </p:cNvPr>
          <p:cNvCxnSpPr>
            <a:cxnSpLocks/>
            <a:endCxn id="31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BD5E147B-C3AC-BE05-A9D0-791AD231EF91}"/>
              </a:ext>
            </a:extLst>
          </p:cNvPr>
          <p:cNvCxnSpPr>
            <a:cxnSpLocks/>
            <a:endCxn id="35" idx="1"/>
          </p:cNvCxnSpPr>
          <p:nvPr/>
        </p:nvCxnSpPr>
        <p:spPr bwMode="auto">
          <a:xfrm>
            <a:off x="2392650" y="2903789"/>
            <a:ext cx="574312" cy="175564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>
            <a:extLst>
              <a:ext uri="{FF2B5EF4-FFF2-40B4-BE49-F238E27FC236}">
                <a16:creationId xmlns:a16="http://schemas.microsoft.com/office/drawing/2014/main" id="{F63C496B-4867-19ED-82B1-4A8DD4889BD8}"/>
              </a:ext>
            </a:extLst>
          </p:cNvPr>
          <p:cNvSpPr txBox="1">
            <a:spLocks/>
          </p:cNvSpPr>
          <p:nvPr/>
        </p:nvSpPr>
        <p:spPr>
          <a:xfrm>
            <a:off x="2966962" y="44486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P.V. trasparenti</a:t>
            </a:r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EDBBD93D-210E-B727-ADC9-FBC912084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(STABILITÀ) MECCANICA</a:t>
            </a:r>
          </a:p>
        </p:txBody>
      </p:sp>
      <p:sp>
        <p:nvSpPr>
          <p:cNvPr id="38" name="Rectangle 66">
            <a:extLst>
              <a:ext uri="{FF2B5EF4-FFF2-40B4-BE49-F238E27FC236}">
                <a16:creationId xmlns:a16="http://schemas.microsoft.com/office/drawing/2014/main" id="{D3067538-9A47-48D2-83E9-BE715F21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E REAZIONE AL FUOCO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362DFF7E-9C80-D862-F56E-8FA351FA8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CB54803D-0719-298F-0603-775B7249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486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…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65B2FF62-0E3B-D945-1386-3633D640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702556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RISERVATEZZA</a:t>
            </a:r>
          </a:p>
        </p:txBody>
      </p:sp>
      <p:cxnSp>
        <p:nvCxnSpPr>
          <p:cNvPr id="44" name="Forma 9">
            <a:extLst>
              <a:ext uri="{FF2B5EF4-FFF2-40B4-BE49-F238E27FC236}">
                <a16:creationId xmlns:a16="http://schemas.microsoft.com/office/drawing/2014/main" id="{669D32DF-C6E6-B0F9-FA7A-FF6161696F86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23209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66">
            <a:extLst>
              <a:ext uri="{FF2B5EF4-FFF2-40B4-BE49-F238E27FC236}">
                <a16:creationId xmlns:a16="http://schemas.microsoft.com/office/drawing/2014/main" id="{F9358E3F-6B11-3FE5-1A90-AB4D7D370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956492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REGOLARITÀ DI FUNZIONAMENTO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ACA549BF-BD30-2056-7D2C-2EDEDFA2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561040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FLESSIBILITÀ D’USO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4E21BD2D-8733-BCDB-DF8C-4561C8B37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809296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6DBEDCB8-9783-A8F8-3761-2D39EF215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3067989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AGENTI AGGRESSIVI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2D2DA439-1504-783C-ECFA-CBE8407AE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321884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PULIBILITÀ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997E3A33-8471-7EF5-6143-48FFEEB0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58871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URTI</a:t>
            </a:r>
          </a:p>
        </p:txBody>
      </p:sp>
      <p:sp>
        <p:nvSpPr>
          <p:cNvPr id="54" name="Rectangle 66">
            <a:extLst>
              <a:ext uri="{FF2B5EF4-FFF2-40B4-BE49-F238E27FC236}">
                <a16:creationId xmlns:a16="http://schemas.microsoft.com/office/drawing/2014/main" id="{65ABBC33-CE01-AADB-176E-FE9925EA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3836389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 D’USO E DI MANOVRA</a:t>
            </a: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8AB43B17-B993-3A5E-A0AB-885AA20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054091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FE0547C7-2A43-B5EC-C4A8-69039BC6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2347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58" name="Rectangle 66">
            <a:extLst>
              <a:ext uri="{FF2B5EF4-FFF2-40B4-BE49-F238E27FC236}">
                <a16:creationId xmlns:a16="http://schemas.microsoft.com/office/drawing/2014/main" id="{F3E7688A-3690-B12B-95EE-E866B4CA2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213360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ACCESSIBILITÀ</a:t>
            </a:r>
          </a:p>
        </p:txBody>
      </p:sp>
    </p:spTree>
    <p:extLst>
      <p:ext uri="{BB962C8B-B14F-4D97-AF65-F5344CB8AC3E}">
        <p14:creationId xmlns:p14="http://schemas.microsoft.com/office/powerpoint/2010/main" val="337984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27" name="Immagine 1">
            <a:extLst>
              <a:ext uri="{FF2B5EF4-FFF2-40B4-BE49-F238E27FC236}">
                <a16:creationId xmlns:a16="http://schemas.microsoft.com/office/drawing/2014/main" id="{D2BAEA82-CDDA-CCB6-49EF-610ED80BB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3848"/>
            <a:ext cx="3832905" cy="5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3">
            <a:extLst>
              <a:ext uri="{FF2B5EF4-FFF2-40B4-BE49-F238E27FC236}">
                <a16:creationId xmlns:a16="http://schemas.microsoft.com/office/drawing/2014/main" id="{63F9049F-F3B6-46F6-8003-7C52DBFF0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23" y="1123848"/>
            <a:ext cx="3394127" cy="5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55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09285D41-5173-72E8-E701-0EC49F24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94720"/>
            <a:ext cx="5290457" cy="51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BF0A8AFB-1D40-11AA-F74B-3F58D906F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38" y="1094720"/>
            <a:ext cx="3413389" cy="513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id="{FB2313BB-ABA3-66C4-41DA-663A29CA3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72" y="1204686"/>
            <a:ext cx="2609828" cy="42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SUDDIVISIONE DI OPEN SPACE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B5ED155B-D320-0DC7-20B2-E1CEBBAF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029" y="1204686"/>
            <a:ext cx="3339171" cy="42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SUDDIVISIONE DI SPAZI INDIPENDENTI</a:t>
            </a:r>
          </a:p>
        </p:txBody>
      </p:sp>
    </p:spTree>
    <p:extLst>
      <p:ext uri="{BB962C8B-B14F-4D97-AF65-F5344CB8AC3E}">
        <p14:creationId xmlns:p14="http://schemas.microsoft.com/office/powerpoint/2010/main" val="343626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CF2F39-450C-DC74-1A56-70679D267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>
            <a:fillRect/>
          </a:stretch>
        </p:blipFill>
        <p:spPr bwMode="auto">
          <a:xfrm>
            <a:off x="628650" y="1190172"/>
            <a:ext cx="7889906" cy="50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6">
            <a:extLst>
              <a:ext uri="{FF2B5EF4-FFF2-40B4-BE49-F238E27FC236}">
                <a16:creationId xmlns:a16="http://schemas.microsoft.com/office/drawing/2014/main" id="{9658E23D-980D-3743-6410-56C52F00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829" y="1306286"/>
            <a:ext cx="2352221" cy="551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TRAMEZZO CON ALTEZZA PARI A QUELLA DEL PIANO</a:t>
            </a:r>
          </a:p>
        </p:txBody>
      </p:sp>
    </p:spTree>
    <p:extLst>
      <p:ext uri="{BB962C8B-B14F-4D97-AF65-F5344CB8AC3E}">
        <p14:creationId xmlns:p14="http://schemas.microsoft.com/office/powerpoint/2010/main" val="1702721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Lezione ENAIP">
      <a:dk1>
        <a:sysClr val="windowText" lastClr="000000"/>
      </a:dk1>
      <a:lt1>
        <a:sysClr val="window" lastClr="FFFFFF"/>
      </a:lt1>
      <a:dk2>
        <a:srgbClr val="BA0606"/>
      </a:dk2>
      <a:lt2>
        <a:srgbClr val="F2F2F2"/>
      </a:lt2>
      <a:accent1>
        <a:srgbClr val="BA0606"/>
      </a:accent1>
      <a:accent2>
        <a:srgbClr val="656565"/>
      </a:accent2>
      <a:accent3>
        <a:srgbClr val="989898"/>
      </a:accent3>
      <a:accent4>
        <a:srgbClr val="CBCBCB"/>
      </a:accent4>
      <a:accent5>
        <a:srgbClr val="EAEAEA"/>
      </a:accent5>
      <a:accent6>
        <a:srgbClr val="F2F2F2"/>
      </a:accent6>
      <a:hlink>
        <a:srgbClr val="BA0606"/>
      </a:hlink>
      <a:folHlink>
        <a:srgbClr val="BA0606"/>
      </a:folHlink>
    </a:clrScheme>
    <a:fontScheme name="Lezioni ENAIP">
      <a:majorFont>
        <a:latin typeface="Source Sans Pro Black"/>
        <a:ea typeface=""/>
        <a:cs typeface=""/>
      </a:majorFont>
      <a:minorFont>
        <a:latin typeface="Source Sans Pro Light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669</Words>
  <Application>Microsoft Office PowerPoint</Application>
  <PresentationFormat>Presentazione su schermo (4:3)</PresentationFormat>
  <Paragraphs>213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Times New Roman</vt:lpstr>
      <vt:lpstr>Arial</vt:lpstr>
      <vt:lpstr>Calibri</vt:lpstr>
      <vt:lpstr>Source Sans Pro Black</vt:lpstr>
      <vt:lpstr>Segoe UI</vt:lpstr>
      <vt:lpstr>Swis721 Cn BT</vt:lpstr>
      <vt:lpstr>Lucida Sans</vt:lpstr>
      <vt:lpstr>Segoe UI Semilight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Partizioni verticali</vt:lpstr>
      <vt:lpstr>Funzioni delle partizioni verticali</vt:lpstr>
      <vt:lpstr>Divisione tra ambienti interni</vt:lpstr>
      <vt:lpstr>Divisione tra ambienti interni</vt:lpstr>
      <vt:lpstr>Divisione tra ambienti interni</vt:lpstr>
      <vt:lpstr>Divisione tra ambienti interni</vt:lpstr>
      <vt:lpstr>Divisione tra ambienti interni</vt:lpstr>
      <vt:lpstr>Funzioni delle partizioni verticali</vt:lpstr>
      <vt:lpstr>Funzioni delle partizioni verticali</vt:lpstr>
      <vt:lpstr>Presentazione standard di PowerPoint</vt:lpstr>
      <vt:lpstr>Strati funzionali</vt:lpstr>
      <vt:lpstr>Stabilità meccanica</vt:lpstr>
      <vt:lpstr>Stabilità meccanica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Partizioni mobili</vt:lpstr>
      <vt:lpstr>Serramenti interni</vt:lpstr>
      <vt:lpstr>Serramenti interni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STIVAL CARLO ANTONIO</cp:lastModifiedBy>
  <cp:revision>1742</cp:revision>
  <dcterms:created xsi:type="dcterms:W3CDTF">2015-04-04T13:30:53Z</dcterms:created>
  <dcterms:modified xsi:type="dcterms:W3CDTF">2024-12-01T20:55:10Z</dcterms:modified>
</cp:coreProperties>
</file>