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58" r:id="rId9"/>
    <p:sldId id="259" r:id="rId10"/>
    <p:sldId id="274" r:id="rId11"/>
    <p:sldId id="266" r:id="rId12"/>
    <p:sldId id="267" r:id="rId13"/>
    <p:sldId id="277" r:id="rId14"/>
    <p:sldId id="268" r:id="rId15"/>
    <p:sldId id="270" r:id="rId16"/>
    <p:sldId id="271" r:id="rId17"/>
    <p:sldId id="272" r:id="rId18"/>
    <p:sldId id="275" r:id="rId19"/>
    <p:sldId id="269" r:id="rId20"/>
    <p:sldId id="278" r:id="rId21"/>
    <p:sldId id="279" r:id="rId22"/>
    <p:sldId id="276"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98BC9-4C67-433A-9047-644A98CC31D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7057C0A-291C-4FAB-AC60-2EA5FBA07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9FC68CE-8201-4549-A74D-82A0741CCA73}"/>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5" name="Segnaposto piè di pagina 4">
            <a:extLst>
              <a:ext uri="{FF2B5EF4-FFF2-40B4-BE49-F238E27FC236}">
                <a16:creationId xmlns:a16="http://schemas.microsoft.com/office/drawing/2014/main" id="{5D939948-8D2D-4078-A75C-3F7A4F804F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D51B695-D9DF-442A-9A70-374A1825CEE8}"/>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411101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E69554-AA12-42ED-BB1A-17C93C2E2E2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24008CD-4F1C-4FCD-BC45-9267D25CAD92}"/>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CF99251-AF85-482F-9A14-634A1BA49D7D}"/>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5" name="Segnaposto piè di pagina 4">
            <a:extLst>
              <a:ext uri="{FF2B5EF4-FFF2-40B4-BE49-F238E27FC236}">
                <a16:creationId xmlns:a16="http://schemas.microsoft.com/office/drawing/2014/main" id="{9C62AE3E-F866-4EEA-A569-43A1474BE8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C2C10D-03BF-446B-9192-BB259A07208C}"/>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285056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3CF7904-3C45-4EDC-BB3E-77E273F0630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3746739-761B-46D4-BF41-9F68EE00C506}"/>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08EC81A-D7DD-4AAE-9FAF-4FA26590EC18}"/>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5" name="Segnaposto piè di pagina 4">
            <a:extLst>
              <a:ext uri="{FF2B5EF4-FFF2-40B4-BE49-F238E27FC236}">
                <a16:creationId xmlns:a16="http://schemas.microsoft.com/office/drawing/2014/main" id="{34C833AB-4DF0-4A1A-8AA8-FCBEABBD73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CF3EAE-31E0-4B4C-9E6C-B43725D52C45}"/>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290927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5B9381-F460-4E55-90D0-5FE82C9F44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3EBA2A3-FB56-42B7-B1BF-93A264C21119}"/>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102895-32A5-45FB-8E83-66154E653A99}"/>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5" name="Segnaposto piè di pagina 4">
            <a:extLst>
              <a:ext uri="{FF2B5EF4-FFF2-40B4-BE49-F238E27FC236}">
                <a16:creationId xmlns:a16="http://schemas.microsoft.com/office/drawing/2014/main" id="{C64A338D-7C63-421F-9628-FCB352077F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E85C92-CDB5-40AF-861E-F57E353BC4F0}"/>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15920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2C0CB2-DF5C-484A-BD29-188ADE1C23E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2487AB5-63E0-447C-A989-C98BB3844F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F56F995D-0EE6-4F67-A18D-D7037BE2A39C}"/>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5" name="Segnaposto piè di pagina 4">
            <a:extLst>
              <a:ext uri="{FF2B5EF4-FFF2-40B4-BE49-F238E27FC236}">
                <a16:creationId xmlns:a16="http://schemas.microsoft.com/office/drawing/2014/main" id="{437B5BFE-D3EE-4981-B515-CA1749D21F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D7A026-DF1D-43D4-9B0A-0961281BB7E7}"/>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244601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CBD1A-78A4-462F-A0B3-E07878BD8B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12B98B0-FA31-4011-B49F-62FE617EE402}"/>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31DB801-EC06-4D4B-84CA-6987296ACD89}"/>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2AFEF69-4648-4B04-B33F-743AD63C96D5}"/>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6" name="Segnaposto piè di pagina 5">
            <a:extLst>
              <a:ext uri="{FF2B5EF4-FFF2-40B4-BE49-F238E27FC236}">
                <a16:creationId xmlns:a16="http://schemas.microsoft.com/office/drawing/2014/main" id="{B279DAE8-B940-4A3D-BAB6-F069EED441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6A961B-061F-4D0A-B5BA-CC27491ADA33}"/>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125275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E532EE-AE4D-4056-A05C-A9FB155CA02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CFF2CBE-D38A-491E-BEDF-3DCAA31E9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E4E27DA-5333-4418-A37F-5631B398EA8C}"/>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CE07634-D084-4C8B-82D1-180A4A1537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A85E1CA-341B-4159-B172-598D2873E3ED}"/>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79E0796-08E8-4B8D-A0BB-1AB41487D004}"/>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8" name="Segnaposto piè di pagina 7">
            <a:extLst>
              <a:ext uri="{FF2B5EF4-FFF2-40B4-BE49-F238E27FC236}">
                <a16:creationId xmlns:a16="http://schemas.microsoft.com/office/drawing/2014/main" id="{68899C48-A944-4D7A-BDD5-C0D2CD091A7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9BFF871-055D-4A23-82BE-A5DD50CA425B}"/>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356550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FAD8EE-A595-4D17-9E86-6678F32D851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398E77A-D2B2-40CA-861D-AF1A76138AD3}"/>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4" name="Segnaposto piè di pagina 3">
            <a:extLst>
              <a:ext uri="{FF2B5EF4-FFF2-40B4-BE49-F238E27FC236}">
                <a16:creationId xmlns:a16="http://schemas.microsoft.com/office/drawing/2014/main" id="{39587D83-86CE-4895-98ED-5F3F18EC780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1FA27F8-5BE1-4109-8017-C80A204BF9A4}"/>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352577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4E46592-9BDE-4817-9DFE-5758657F3120}"/>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3" name="Segnaposto piè di pagina 2">
            <a:extLst>
              <a:ext uri="{FF2B5EF4-FFF2-40B4-BE49-F238E27FC236}">
                <a16:creationId xmlns:a16="http://schemas.microsoft.com/office/drawing/2014/main" id="{A94A8C54-1AC3-4020-A5CC-FA4FB48AA98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ACC02C0-823C-44B9-948B-BC175815A7A6}"/>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312622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B2C4F9-9256-44DC-85A6-67E2AC5F2AE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5D14412-47C3-48B2-A3BB-F5CB9AA2F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F589934-8F13-41C5-B77B-87D113803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07CE3D9-BFF4-456A-AF45-8DD3635929DF}"/>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6" name="Segnaposto piè di pagina 5">
            <a:extLst>
              <a:ext uri="{FF2B5EF4-FFF2-40B4-BE49-F238E27FC236}">
                <a16:creationId xmlns:a16="http://schemas.microsoft.com/office/drawing/2014/main" id="{0F0DED2A-89B6-45DC-B993-33C8F1B1C1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E449DCE-8635-4D6E-8148-B36BB4CF92C8}"/>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99781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C8573B-6EB2-4738-B1D1-0E50A3DA7F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24509C5-9057-476A-9E81-0FC2D432A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015C374-D1FE-4D96-B0E9-9A3D59F2E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16F24A00-749C-4F01-9ED7-F603805489F8}"/>
              </a:ext>
            </a:extLst>
          </p:cNvPr>
          <p:cNvSpPr>
            <a:spLocks noGrp="1"/>
          </p:cNvSpPr>
          <p:nvPr>
            <p:ph type="dt" sz="half" idx="10"/>
          </p:nvPr>
        </p:nvSpPr>
        <p:spPr/>
        <p:txBody>
          <a:bodyPr/>
          <a:lstStyle/>
          <a:p>
            <a:fld id="{224EAD76-454B-4D31-9211-4215504C73AB}" type="datetimeFigureOut">
              <a:rPr lang="it-IT" smtClean="0"/>
              <a:t>03/12/2024</a:t>
            </a:fld>
            <a:endParaRPr lang="it-IT"/>
          </a:p>
        </p:txBody>
      </p:sp>
      <p:sp>
        <p:nvSpPr>
          <p:cNvPr id="6" name="Segnaposto piè di pagina 5">
            <a:extLst>
              <a:ext uri="{FF2B5EF4-FFF2-40B4-BE49-F238E27FC236}">
                <a16:creationId xmlns:a16="http://schemas.microsoft.com/office/drawing/2014/main" id="{8FD362AA-63A8-468E-8E32-494FC1BB32D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85A903F-FFB0-4605-BC89-DF6C43A59914}"/>
              </a:ext>
            </a:extLst>
          </p:cNvPr>
          <p:cNvSpPr>
            <a:spLocks noGrp="1"/>
          </p:cNvSpPr>
          <p:nvPr>
            <p:ph type="sldNum" sz="quarter" idx="12"/>
          </p:nvPr>
        </p:nvSpPr>
        <p:spPr/>
        <p:txBody>
          <a:bodyPr/>
          <a:lstStyle/>
          <a:p>
            <a:fld id="{C5223E55-254E-410D-804E-B5362E3E4F6F}" type="slidenum">
              <a:rPr lang="it-IT" smtClean="0"/>
              <a:t>‹N›</a:t>
            </a:fld>
            <a:endParaRPr lang="it-IT"/>
          </a:p>
        </p:txBody>
      </p:sp>
    </p:spTree>
    <p:extLst>
      <p:ext uri="{BB962C8B-B14F-4D97-AF65-F5344CB8AC3E}">
        <p14:creationId xmlns:p14="http://schemas.microsoft.com/office/powerpoint/2010/main" val="212261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AD43EA6-178E-4A39-969C-7091CE17F8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0E82513-D7EB-43FB-B9FB-54BA2AE8A7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4D4D5F-BCF1-4E1C-BA8D-93FF0B66B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EAD76-454B-4D31-9211-4215504C73AB}" type="datetimeFigureOut">
              <a:rPr lang="it-IT" smtClean="0"/>
              <a:t>03/12/2024</a:t>
            </a:fld>
            <a:endParaRPr lang="it-IT"/>
          </a:p>
        </p:txBody>
      </p:sp>
      <p:sp>
        <p:nvSpPr>
          <p:cNvPr id="5" name="Segnaposto piè di pagina 4">
            <a:extLst>
              <a:ext uri="{FF2B5EF4-FFF2-40B4-BE49-F238E27FC236}">
                <a16:creationId xmlns:a16="http://schemas.microsoft.com/office/drawing/2014/main" id="{3E57E678-7FD7-490B-8F57-1D5601C409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64F3699-447D-46B5-A243-3977E0D94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23E55-254E-410D-804E-B5362E3E4F6F}" type="slidenum">
              <a:rPr lang="it-IT" smtClean="0"/>
              <a:t>‹N›</a:t>
            </a:fld>
            <a:endParaRPr lang="it-IT"/>
          </a:p>
        </p:txBody>
      </p:sp>
    </p:spTree>
    <p:extLst>
      <p:ext uri="{BB962C8B-B14F-4D97-AF65-F5344CB8AC3E}">
        <p14:creationId xmlns:p14="http://schemas.microsoft.com/office/powerpoint/2010/main" val="3216056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lgaronline.com/search?f_0=author&amp;q_0=Jill+Johnes" TargetMode="External"/><Relationship Id="rId2" Type="http://schemas.openxmlformats.org/officeDocument/2006/relationships/hyperlink" Target="https://www.elgaronline.com/search?f_0=author&amp;q_0=Geraint+Johnes" TargetMode="External"/><Relationship Id="rId1" Type="http://schemas.openxmlformats.org/officeDocument/2006/relationships/slideLayout" Target="../slideLayouts/slideLayout2.xml"/><Relationship Id="rId4" Type="http://schemas.openxmlformats.org/officeDocument/2006/relationships/hyperlink" Target="https://www.elgaronline.com/view/184376119X.xml#page=496"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2" Type="http://schemas.openxmlformats.org/officeDocument/2006/relationships/hyperlink" Target="https://books.google.it/books?hl=it&amp;lr=&amp;id=ZfMCDQAAQBAJ&amp;oi=fnd&amp;pg=PR1&amp;dq=Innovation+and++gender+employment&amp;ots=cIbC4MvX1G&amp;sig=GlHlOCCDw5DKwQ6A4J_KDOthQ1E#v=onepage&amp;q=Innovation%20and%20%20gender%20employment&amp;f=fal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2" Type="http://schemas.openxmlformats.org/officeDocument/2006/relationships/hyperlink" Target="https://ideas.repec.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rivisteweb.it/doi/2010.1402/114956" TargetMode="External"/><Relationship Id="rId2" Type="http://schemas.openxmlformats.org/officeDocument/2006/relationships/hyperlink" Target="https://www.rivisteweb.it/doi/10.1425/8160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rivisteweb.it/doi/10.1425/8160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tat.it/microdati/multiscopo-sulle-famiglie-famiglie-soggetti-sociali-e-ciclo-di-vita/"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dati.istat.i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njointly.com/kb/structure-of-researc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A1992F-1102-46C8-9E95-878A53984D0B}"/>
              </a:ext>
            </a:extLst>
          </p:cNvPr>
          <p:cNvSpPr>
            <a:spLocks noGrp="1"/>
          </p:cNvSpPr>
          <p:nvPr>
            <p:ph type="ctrTitle"/>
          </p:nvPr>
        </p:nvSpPr>
        <p:spPr/>
        <p:txBody>
          <a:bodyPr/>
          <a:lstStyle/>
          <a:p>
            <a:r>
              <a:rPr lang="it-IT" dirty="0"/>
              <a:t>Laboratorio di Economia del Lavoro</a:t>
            </a:r>
          </a:p>
        </p:txBody>
      </p:sp>
      <p:sp>
        <p:nvSpPr>
          <p:cNvPr id="3" name="Sottotitolo 2">
            <a:extLst>
              <a:ext uri="{FF2B5EF4-FFF2-40B4-BE49-F238E27FC236}">
                <a16:creationId xmlns:a16="http://schemas.microsoft.com/office/drawing/2014/main" id="{3FD0AA6F-0ABC-4DBF-A1EF-FE659C9E8EEB}"/>
              </a:ext>
            </a:extLst>
          </p:cNvPr>
          <p:cNvSpPr>
            <a:spLocks noGrp="1"/>
          </p:cNvSpPr>
          <p:nvPr>
            <p:ph type="subTitle" idx="1"/>
          </p:nvPr>
        </p:nvSpPr>
        <p:spPr/>
        <p:txBody>
          <a:bodyPr/>
          <a:lstStyle/>
          <a:p>
            <a:r>
              <a:rPr lang="it-IT" dirty="0" err="1"/>
              <a:t>CdLM</a:t>
            </a:r>
            <a:r>
              <a:rPr lang="it-IT" dirty="0"/>
              <a:t> Scienze del Governo e Politiche pubbliche</a:t>
            </a:r>
          </a:p>
        </p:txBody>
      </p:sp>
    </p:spTree>
    <p:extLst>
      <p:ext uri="{BB962C8B-B14F-4D97-AF65-F5344CB8AC3E}">
        <p14:creationId xmlns:p14="http://schemas.microsoft.com/office/powerpoint/2010/main" val="2819537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A7EB70B-F00F-4AB0-9A5D-B2FC40CC004F}"/>
              </a:ext>
            </a:extLst>
          </p:cNvPr>
          <p:cNvSpPr>
            <a:spLocks noGrp="1"/>
          </p:cNvSpPr>
          <p:nvPr>
            <p:ph type="title"/>
          </p:nvPr>
        </p:nvSpPr>
        <p:spPr/>
        <p:txBody>
          <a:bodyPr/>
          <a:lstStyle/>
          <a:p>
            <a:r>
              <a:rPr lang="it-IT" dirty="0"/>
              <a:t>La ricerca delle fonti bibliografiche</a:t>
            </a:r>
          </a:p>
        </p:txBody>
      </p:sp>
      <p:sp>
        <p:nvSpPr>
          <p:cNvPr id="5" name="Segnaposto testo 4">
            <a:extLst>
              <a:ext uri="{FF2B5EF4-FFF2-40B4-BE49-F238E27FC236}">
                <a16:creationId xmlns:a16="http://schemas.microsoft.com/office/drawing/2014/main" id="{7A5641BD-2BDB-4EF8-BF73-67EE864EB636}"/>
              </a:ext>
            </a:extLst>
          </p:cNvPr>
          <p:cNvSpPr>
            <a:spLocks noGrp="1"/>
          </p:cNvSpPr>
          <p:nvPr>
            <p:ph type="body" idx="1"/>
          </p:nvPr>
        </p:nvSpPr>
        <p:spPr/>
        <p:txBody>
          <a:bodyPr/>
          <a:lstStyle/>
          <a:p>
            <a:r>
              <a:rPr lang="it-IT" dirty="0"/>
              <a:t>Qualche suggerimento per la ricerca di fonti e analisi</a:t>
            </a:r>
          </a:p>
        </p:txBody>
      </p:sp>
    </p:spTree>
    <p:extLst>
      <p:ext uri="{BB962C8B-B14F-4D97-AF65-F5344CB8AC3E}">
        <p14:creationId xmlns:p14="http://schemas.microsoft.com/office/powerpoint/2010/main" val="3462591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42AE42-547A-44D3-96CE-54119056DF72}"/>
              </a:ext>
            </a:extLst>
          </p:cNvPr>
          <p:cNvSpPr>
            <a:spLocks noGrp="1"/>
          </p:cNvSpPr>
          <p:nvPr>
            <p:ph type="title"/>
          </p:nvPr>
        </p:nvSpPr>
        <p:spPr/>
        <p:txBody>
          <a:bodyPr/>
          <a:lstStyle/>
          <a:p>
            <a:r>
              <a:rPr lang="it-IT" dirty="0"/>
              <a:t>E i ricercatori cosa si sono chiesti?</a:t>
            </a:r>
          </a:p>
        </p:txBody>
      </p:sp>
      <p:sp>
        <p:nvSpPr>
          <p:cNvPr id="3" name="Segnaposto contenuto 2">
            <a:extLst>
              <a:ext uri="{FF2B5EF4-FFF2-40B4-BE49-F238E27FC236}">
                <a16:creationId xmlns:a16="http://schemas.microsoft.com/office/drawing/2014/main" id="{5A50C5D2-272B-41D8-9068-DA587FA06106}"/>
              </a:ext>
            </a:extLst>
          </p:cNvPr>
          <p:cNvSpPr>
            <a:spLocks noGrp="1"/>
          </p:cNvSpPr>
          <p:nvPr>
            <p:ph idx="1"/>
          </p:nvPr>
        </p:nvSpPr>
        <p:spPr/>
        <p:txBody>
          <a:bodyPr>
            <a:normAutofit fontScale="92500" lnSpcReduction="10000"/>
          </a:bodyPr>
          <a:lstStyle/>
          <a:p>
            <a:r>
              <a:rPr lang="it-IT" dirty="0"/>
              <a:t>Occorre fare una ricerca mirata e partire da un volume o un articolo che possa essere considerato «seminale». Spesso per raccogliere le idee e i lavori migliori vengono pubblicati degli «</a:t>
            </a:r>
            <a:r>
              <a:rPr lang="it-IT" dirty="0" err="1"/>
              <a:t>Handbook</a:t>
            </a:r>
            <a:r>
              <a:rPr lang="it-IT" dirty="0"/>
              <a:t>» che vanno a costruire le basi della conoscenza su un determinato argomento. In questo caso si tratta dell’ </a:t>
            </a:r>
            <a:r>
              <a:rPr lang="en-US" b="1" dirty="0"/>
              <a:t>International Handbook on the Economics of Education, </a:t>
            </a:r>
            <a:r>
              <a:rPr lang="en-US" dirty="0"/>
              <a:t>Elgar original reference, Edited by </a:t>
            </a:r>
            <a:r>
              <a:rPr lang="en-US" dirty="0">
                <a:hlinkClick r:id="rId2"/>
              </a:rPr>
              <a:t>Geraint </a:t>
            </a:r>
            <a:r>
              <a:rPr lang="en-US" dirty="0" err="1">
                <a:hlinkClick r:id="rId2"/>
              </a:rPr>
              <a:t>Johnes</a:t>
            </a:r>
            <a:r>
              <a:rPr lang="en-US" dirty="0"/>
              <a:t> and </a:t>
            </a:r>
            <a:r>
              <a:rPr lang="en-US" dirty="0">
                <a:hlinkClick r:id="rId3"/>
              </a:rPr>
              <a:t>Jill </a:t>
            </a:r>
            <a:r>
              <a:rPr lang="en-US" dirty="0" err="1">
                <a:hlinkClick r:id="rId3"/>
              </a:rPr>
              <a:t>Johnes</a:t>
            </a:r>
            <a:r>
              <a:rPr lang="en-US" dirty="0"/>
              <a:t> e </a:t>
            </a:r>
            <a:r>
              <a:rPr lang="en-US" dirty="0" err="1"/>
              <a:t>si</a:t>
            </a:r>
            <a:r>
              <a:rPr lang="en-US" dirty="0"/>
              <a:t> </a:t>
            </a:r>
            <a:r>
              <a:rPr lang="en-US" dirty="0" err="1"/>
              <a:t>trova</a:t>
            </a:r>
            <a:r>
              <a:rPr lang="en-US" dirty="0"/>
              <a:t> qui:</a:t>
            </a:r>
          </a:p>
          <a:p>
            <a:r>
              <a:rPr lang="it-IT" dirty="0"/>
              <a:t> </a:t>
            </a:r>
            <a:r>
              <a:rPr lang="it-IT" dirty="0">
                <a:hlinkClick r:id="rId4"/>
              </a:rPr>
              <a:t>https://www.elgaronline.com/view/184376119X.xml#page=496</a:t>
            </a:r>
            <a:r>
              <a:rPr lang="it-IT" dirty="0"/>
              <a:t> </a:t>
            </a:r>
          </a:p>
          <a:p>
            <a:r>
              <a:rPr lang="it-IT" dirty="0"/>
              <a:t>Tuttavia spesso questi volumi non sono presenti presso la biblioteca dell’università, né cartacei, né online, ma è possibile, come in questo caso, fare una ricerca mirata su: «</a:t>
            </a:r>
            <a:r>
              <a:rPr lang="en-US" b="1" dirty="0"/>
              <a:t>Chapter 13: </a:t>
            </a:r>
            <a:r>
              <a:rPr lang="en-US" b="1" dirty="0" smtClean="0"/>
              <a:t>The School-to-Work Transition Steve Bradley and </a:t>
            </a:r>
            <a:r>
              <a:rPr lang="en-US" b="1" dirty="0" err="1" smtClean="0"/>
              <a:t>Anh</a:t>
            </a:r>
            <a:r>
              <a:rPr lang="en-US" b="1" dirty="0" smtClean="0"/>
              <a:t> Ngoc Nguyen</a:t>
            </a:r>
            <a:r>
              <a:rPr lang="it-IT" b="1" dirty="0" smtClean="0"/>
              <a:t> </a:t>
            </a:r>
            <a:r>
              <a:rPr lang="it-IT" dirty="0"/>
              <a:t>» in </a:t>
            </a:r>
            <a:r>
              <a:rPr lang="it-IT" dirty="0" err="1">
                <a:solidFill>
                  <a:srgbClr val="FF0000"/>
                </a:solidFill>
              </a:rPr>
              <a:t>google</a:t>
            </a:r>
            <a:r>
              <a:rPr lang="it-IT" dirty="0"/>
              <a:t> o nei siti di riferimento per economia e avere successo: </a:t>
            </a:r>
            <a:r>
              <a:rPr lang="en-US" dirty="0"/>
              <a:t>  </a:t>
            </a:r>
            <a:endParaRPr lang="it-IT" dirty="0"/>
          </a:p>
        </p:txBody>
      </p:sp>
    </p:spTree>
    <p:extLst>
      <p:ext uri="{BB962C8B-B14F-4D97-AF65-F5344CB8AC3E}">
        <p14:creationId xmlns:p14="http://schemas.microsoft.com/office/powerpoint/2010/main" val="3828127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F6733-6255-4E13-A625-135365210626}"/>
              </a:ext>
            </a:extLst>
          </p:cNvPr>
          <p:cNvSpPr>
            <a:spLocks noGrp="1"/>
          </p:cNvSpPr>
          <p:nvPr>
            <p:ph type="title"/>
          </p:nvPr>
        </p:nvSpPr>
        <p:spPr/>
        <p:txBody>
          <a:bodyPr/>
          <a:lstStyle/>
          <a:p>
            <a:r>
              <a:rPr lang="it-IT" dirty="0"/>
              <a:t>Il risultato della ricerca bibliografica </a:t>
            </a:r>
          </a:p>
        </p:txBody>
      </p:sp>
      <p:graphicFrame>
        <p:nvGraphicFramePr>
          <p:cNvPr id="6" name="Oggetto 5">
            <a:extLst>
              <a:ext uri="{FF2B5EF4-FFF2-40B4-BE49-F238E27FC236}">
                <a16:creationId xmlns:a16="http://schemas.microsoft.com/office/drawing/2014/main" id="{7940E993-7D5C-4701-BFAB-66AE346BFC68}"/>
              </a:ext>
            </a:extLst>
          </p:cNvPr>
          <p:cNvGraphicFramePr>
            <a:graphicFrameLocks noChangeAspect="1"/>
          </p:cNvGraphicFramePr>
          <p:nvPr>
            <p:extLst>
              <p:ext uri="{D42A27DB-BD31-4B8C-83A1-F6EECF244321}">
                <p14:modId xmlns:p14="http://schemas.microsoft.com/office/powerpoint/2010/main" val="3147473722"/>
              </p:ext>
            </p:extLst>
          </p:nvPr>
        </p:nvGraphicFramePr>
        <p:xfrm>
          <a:off x="193675" y="1545971"/>
          <a:ext cx="11160125" cy="4983163"/>
        </p:xfrm>
        <a:graphic>
          <a:graphicData uri="http://schemas.openxmlformats.org/presentationml/2006/ole">
            <mc:AlternateContent xmlns:mc="http://schemas.openxmlformats.org/markup-compatibility/2006">
              <mc:Choice xmlns:v="urn:schemas-microsoft-com:vml" Requires="v">
                <p:oleObj spid="_x0000_s1053" name="Bitmap Image" r:id="rId3" imgW="7399080" imgH="3303360" progId="PBrush">
                  <p:embed/>
                </p:oleObj>
              </mc:Choice>
              <mc:Fallback>
                <p:oleObj name="Bitmap Image" r:id="rId3" imgW="7399080" imgH="3303360" progId="PBrush">
                  <p:embed/>
                  <p:pic>
                    <p:nvPicPr>
                      <p:cNvPr id="0" name=""/>
                      <p:cNvPicPr/>
                      <p:nvPr/>
                    </p:nvPicPr>
                    <p:blipFill>
                      <a:blip r:embed="rId4"/>
                      <a:stretch>
                        <a:fillRect/>
                      </a:stretch>
                    </p:blipFill>
                    <p:spPr>
                      <a:xfrm>
                        <a:off x="193675" y="1545971"/>
                        <a:ext cx="11160125" cy="4983163"/>
                      </a:xfrm>
                      <a:prstGeom prst="rect">
                        <a:avLst/>
                      </a:prstGeom>
                    </p:spPr>
                  </p:pic>
                </p:oleObj>
              </mc:Fallback>
            </mc:AlternateContent>
          </a:graphicData>
        </a:graphic>
      </p:graphicFrame>
      <p:sp>
        <p:nvSpPr>
          <p:cNvPr id="7" name="Freccia a destra 6">
            <a:extLst>
              <a:ext uri="{FF2B5EF4-FFF2-40B4-BE49-F238E27FC236}">
                <a16:creationId xmlns:a16="http://schemas.microsoft.com/office/drawing/2014/main" id="{ED8CA19A-8947-4F8C-B3D3-DD8FA252C875}"/>
              </a:ext>
            </a:extLst>
          </p:cNvPr>
          <p:cNvSpPr/>
          <p:nvPr/>
        </p:nvSpPr>
        <p:spPr>
          <a:xfrm>
            <a:off x="711200" y="3388360"/>
            <a:ext cx="780288" cy="236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8" name="Oggetto 7">
            <a:extLst>
              <a:ext uri="{FF2B5EF4-FFF2-40B4-BE49-F238E27FC236}">
                <a16:creationId xmlns:a16="http://schemas.microsoft.com/office/drawing/2014/main" id="{E27EB78B-F809-41A9-BCB1-984E98496B46}"/>
              </a:ext>
            </a:extLst>
          </p:cNvPr>
          <p:cNvGraphicFramePr>
            <a:graphicFrameLocks noChangeAspect="1"/>
          </p:cNvGraphicFramePr>
          <p:nvPr>
            <p:extLst>
              <p:ext uri="{D42A27DB-BD31-4B8C-83A1-F6EECF244321}">
                <p14:modId xmlns:p14="http://schemas.microsoft.com/office/powerpoint/2010/main" val="4253226638"/>
              </p:ext>
            </p:extLst>
          </p:nvPr>
        </p:nvGraphicFramePr>
        <p:xfrm>
          <a:off x="5565341" y="3068320"/>
          <a:ext cx="5708830" cy="2389251"/>
        </p:xfrm>
        <a:graphic>
          <a:graphicData uri="http://schemas.openxmlformats.org/presentationml/2006/ole">
            <mc:AlternateContent xmlns:mc="http://schemas.openxmlformats.org/markup-compatibility/2006">
              <mc:Choice xmlns:v="urn:schemas-microsoft-com:vml" Requires="v">
                <p:oleObj spid="_x0000_s1054" name="Bitmap Image" r:id="rId5" imgW="9429840" imgH="3947040" progId="PBrush">
                  <p:embed/>
                </p:oleObj>
              </mc:Choice>
              <mc:Fallback>
                <p:oleObj name="Bitmap Image" r:id="rId5" imgW="9429840" imgH="3947040" progId="PBrush">
                  <p:embed/>
                  <p:pic>
                    <p:nvPicPr>
                      <p:cNvPr id="0" name=""/>
                      <p:cNvPicPr/>
                      <p:nvPr/>
                    </p:nvPicPr>
                    <p:blipFill>
                      <a:blip r:embed="rId6"/>
                      <a:stretch>
                        <a:fillRect/>
                      </a:stretch>
                    </p:blipFill>
                    <p:spPr>
                      <a:xfrm>
                        <a:off x="5565341" y="3068320"/>
                        <a:ext cx="5708830" cy="2389251"/>
                      </a:xfrm>
                      <a:prstGeom prst="rect">
                        <a:avLst/>
                      </a:prstGeom>
                    </p:spPr>
                  </p:pic>
                </p:oleObj>
              </mc:Fallback>
            </mc:AlternateContent>
          </a:graphicData>
        </a:graphic>
      </p:graphicFrame>
      <p:sp>
        <p:nvSpPr>
          <p:cNvPr id="9" name="Freccia a destra 8">
            <a:extLst>
              <a:ext uri="{FF2B5EF4-FFF2-40B4-BE49-F238E27FC236}">
                <a16:creationId xmlns:a16="http://schemas.microsoft.com/office/drawing/2014/main" id="{1F723D56-089F-4776-B3A0-83374671181D}"/>
              </a:ext>
            </a:extLst>
          </p:cNvPr>
          <p:cNvSpPr/>
          <p:nvPr/>
        </p:nvSpPr>
        <p:spPr>
          <a:xfrm>
            <a:off x="4817872" y="3388360"/>
            <a:ext cx="780288" cy="236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9DDBE2EB-BD4F-470E-B0F2-9EF2C45860BF}"/>
              </a:ext>
            </a:extLst>
          </p:cNvPr>
          <p:cNvSpPr/>
          <p:nvPr/>
        </p:nvSpPr>
        <p:spPr>
          <a:xfrm>
            <a:off x="8656320" y="2991104"/>
            <a:ext cx="2999232" cy="1463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FF0000"/>
                </a:solidFill>
              </a:ln>
              <a:noFill/>
            </a:endParaRPr>
          </a:p>
        </p:txBody>
      </p:sp>
    </p:spTree>
    <p:extLst>
      <p:ext uri="{BB962C8B-B14F-4D97-AF65-F5344CB8AC3E}">
        <p14:creationId xmlns:p14="http://schemas.microsoft.com/office/powerpoint/2010/main" val="396372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EADB2-ABE6-4901-9AD3-A50D59089F72}"/>
              </a:ext>
            </a:extLst>
          </p:cNvPr>
          <p:cNvSpPr>
            <a:spLocks noGrp="1"/>
          </p:cNvSpPr>
          <p:nvPr>
            <p:ph type="title"/>
          </p:nvPr>
        </p:nvSpPr>
        <p:spPr/>
        <p:txBody>
          <a:bodyPr/>
          <a:lstStyle/>
          <a:p>
            <a:r>
              <a:rPr lang="it-IT" dirty="0"/>
              <a:t>Occupazione e innovazione: un’analisi di genere</a:t>
            </a:r>
          </a:p>
        </p:txBody>
      </p:sp>
      <p:sp>
        <p:nvSpPr>
          <p:cNvPr id="3" name="Segnaposto contenuto 2">
            <a:extLst>
              <a:ext uri="{FF2B5EF4-FFF2-40B4-BE49-F238E27FC236}">
                <a16:creationId xmlns:a16="http://schemas.microsoft.com/office/drawing/2014/main" id="{57084030-9B2D-408D-8CD0-1730B37BF3E3}"/>
              </a:ext>
            </a:extLst>
          </p:cNvPr>
          <p:cNvSpPr>
            <a:spLocks noGrp="1"/>
          </p:cNvSpPr>
          <p:nvPr>
            <p:ph idx="1"/>
          </p:nvPr>
        </p:nvSpPr>
        <p:spPr/>
        <p:txBody>
          <a:bodyPr>
            <a:normAutofit fontScale="70000" lnSpcReduction="20000"/>
          </a:bodyPr>
          <a:lstStyle/>
          <a:p>
            <a:r>
              <a:rPr lang="it-IT" dirty="0"/>
              <a:t>Prima di iniziare a delineare i contenuti della mia tesina/presentazione voglio comprendere come introdurre in generale il tema di ricerca: devo iniziare con l’analisi della letteratura. Un buon modo è quello di partire da un </a:t>
            </a:r>
            <a:r>
              <a:rPr lang="it-IT" dirty="0" err="1"/>
              <a:t>Handbook</a:t>
            </a:r>
            <a:r>
              <a:rPr lang="it-IT" dirty="0"/>
              <a:t>:</a:t>
            </a:r>
            <a:endParaRPr lang="it-IT" dirty="0">
              <a:hlinkClick r:id="rId2"/>
            </a:endParaRPr>
          </a:p>
          <a:p>
            <a:r>
              <a:rPr lang="it-IT" dirty="0">
                <a:hlinkClick r:id="rId2"/>
              </a:rPr>
              <a:t>Research </a:t>
            </a:r>
            <a:r>
              <a:rPr lang="it-IT" dirty="0" err="1">
                <a:hlinkClick r:id="rId2"/>
              </a:rPr>
              <a:t>Handbook</a:t>
            </a:r>
            <a:r>
              <a:rPr lang="it-IT" dirty="0">
                <a:hlinkClick r:id="rId2"/>
              </a:rPr>
              <a:t> on Gender and Innovation</a:t>
            </a:r>
            <a:endParaRPr lang="it-IT" dirty="0"/>
          </a:p>
          <a:p>
            <a:r>
              <a:rPr lang="it-IT" dirty="0"/>
              <a:t>Nell’introduzione trovo molti spunti, tra cui una frase che mi incoraggia a continuare nella mia ricerca «The gender issues of innovation are </a:t>
            </a:r>
            <a:r>
              <a:rPr lang="it-IT" dirty="0" err="1"/>
              <a:t>seldom</a:t>
            </a:r>
            <a:r>
              <a:rPr lang="it-IT" dirty="0"/>
              <a:t> </a:t>
            </a:r>
            <a:r>
              <a:rPr lang="it-IT" dirty="0" err="1"/>
              <a:t>discussed</a:t>
            </a:r>
            <a:r>
              <a:rPr lang="it-IT" dirty="0"/>
              <a:t>.», perché?</a:t>
            </a:r>
          </a:p>
          <a:p>
            <a:pPr lvl="1"/>
            <a:r>
              <a:rPr lang="it-IT" dirty="0"/>
              <a:t>Mancano analisi rispetto ai luoghi in cui si sviluppi l’innovazione e a chi vi partecipi (</a:t>
            </a:r>
            <a:r>
              <a:rPr lang="it-IT" dirty="0" err="1"/>
              <a:t>Farerberg</a:t>
            </a:r>
            <a:r>
              <a:rPr lang="it-IT" dirty="0"/>
              <a:t> et al., 2005)</a:t>
            </a:r>
          </a:p>
          <a:p>
            <a:pPr lvl="1"/>
            <a:r>
              <a:rPr lang="it-IT" dirty="0"/>
              <a:t>La mancanza dell’informazione sul genere (</a:t>
            </a:r>
            <a:r>
              <a:rPr lang="it-IT" dirty="0" err="1"/>
              <a:t>Alsos</a:t>
            </a:r>
            <a:r>
              <a:rPr lang="it-IT" dirty="0"/>
              <a:t> et al, 2013)</a:t>
            </a:r>
          </a:p>
          <a:p>
            <a:pPr lvl="1"/>
            <a:r>
              <a:rPr lang="it-IT" dirty="0"/>
              <a:t>Tuttavia, pur mancando l’informazione, la letteratura suggerisce che, dove vi è diversità di genere, gli effetti sull’innovazione sono positivi (Blake and </a:t>
            </a:r>
            <a:r>
              <a:rPr lang="it-IT" dirty="0" err="1"/>
              <a:t>Hanson</a:t>
            </a:r>
            <a:r>
              <a:rPr lang="it-IT" dirty="0"/>
              <a:t>, 2005; </a:t>
            </a:r>
            <a:r>
              <a:rPr lang="it-IT" dirty="0" err="1"/>
              <a:t>Kvidal</a:t>
            </a:r>
            <a:r>
              <a:rPr lang="it-IT" dirty="0"/>
              <a:t> e </a:t>
            </a:r>
            <a:r>
              <a:rPr lang="it-IT" dirty="0" err="1"/>
              <a:t>Ljiunggren</a:t>
            </a:r>
            <a:r>
              <a:rPr lang="it-IT" dirty="0"/>
              <a:t>, 2013)</a:t>
            </a:r>
          </a:p>
          <a:p>
            <a:r>
              <a:rPr lang="it-IT" dirty="0"/>
              <a:t>L’</a:t>
            </a:r>
            <a:r>
              <a:rPr lang="it-IT" dirty="0" err="1"/>
              <a:t>handbook</a:t>
            </a:r>
            <a:r>
              <a:rPr lang="it-IT" dirty="0"/>
              <a:t> pone rimedio a tali mancanze utilizzando fonti diverse: la ricerca sul campo, analisi di discorsi, studi di caso e analisi quantitative di archivi di dati. </a:t>
            </a:r>
          </a:p>
          <a:p>
            <a:r>
              <a:rPr lang="it-IT" dirty="0"/>
              <a:t>Questo potrebbe essere un primo punto: quale fonte scegliere?</a:t>
            </a:r>
          </a:p>
          <a:p>
            <a:r>
              <a:rPr lang="it-IT" dirty="0"/>
              <a:t>Un secondo punto è comprendere quale nesso (se ricavabile) ci sia tra genere e innovazione. Lene </a:t>
            </a:r>
            <a:r>
              <a:rPr lang="it-IT" dirty="0" err="1"/>
              <a:t>Foss</a:t>
            </a:r>
            <a:r>
              <a:rPr lang="it-IT" dirty="0"/>
              <a:t> e Colette Henry (2016), nell’</a:t>
            </a:r>
            <a:r>
              <a:rPr lang="it-IT" dirty="0" err="1"/>
              <a:t>handbook</a:t>
            </a:r>
            <a:r>
              <a:rPr lang="it-IT" dirty="0"/>
              <a:t>, ne possono fornire uno spaccato.</a:t>
            </a:r>
          </a:p>
          <a:p>
            <a:r>
              <a:rPr lang="it-IT" dirty="0"/>
              <a:t>Per la Germania: </a:t>
            </a:r>
            <a:r>
              <a:rPr lang="it-IT" dirty="0" err="1"/>
              <a:t>Siegrun</a:t>
            </a:r>
            <a:r>
              <a:rPr lang="it-IT" dirty="0"/>
              <a:t> </a:t>
            </a:r>
            <a:r>
              <a:rPr lang="it-IT" dirty="0" err="1"/>
              <a:t>Brink</a:t>
            </a:r>
            <a:r>
              <a:rPr lang="it-IT" dirty="0"/>
              <a:t> and </a:t>
            </a:r>
            <a:r>
              <a:rPr lang="it-IT" dirty="0" err="1"/>
              <a:t>Kerstin</a:t>
            </a:r>
            <a:r>
              <a:rPr lang="it-IT" dirty="0"/>
              <a:t> </a:t>
            </a:r>
            <a:r>
              <a:rPr lang="it-IT" dirty="0" err="1"/>
              <a:t>Ettl</a:t>
            </a:r>
            <a:endParaRPr lang="it-IT" dirty="0"/>
          </a:p>
          <a:p>
            <a:pPr lvl="1"/>
            <a:endParaRPr lang="it-IT" dirty="0"/>
          </a:p>
        </p:txBody>
      </p:sp>
    </p:spTree>
    <p:extLst>
      <p:ext uri="{BB962C8B-B14F-4D97-AF65-F5344CB8AC3E}">
        <p14:creationId xmlns:p14="http://schemas.microsoft.com/office/powerpoint/2010/main" val="1479025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1D5A66-AD21-4603-A6BB-41C3E793B50A}"/>
              </a:ext>
            </a:extLst>
          </p:cNvPr>
          <p:cNvSpPr>
            <a:spLocks noGrp="1"/>
          </p:cNvSpPr>
          <p:nvPr>
            <p:ph type="title"/>
          </p:nvPr>
        </p:nvSpPr>
        <p:spPr/>
        <p:txBody>
          <a:bodyPr>
            <a:normAutofit fontScale="90000"/>
          </a:bodyPr>
          <a:lstStyle/>
          <a:p>
            <a:r>
              <a:rPr lang="it-IT" dirty="0"/>
              <a:t>Se trovo riferimenti utili nell’articolo posso continuare a cercare in internet…oppure nelle banche dati</a:t>
            </a:r>
          </a:p>
        </p:txBody>
      </p:sp>
      <p:sp>
        <p:nvSpPr>
          <p:cNvPr id="3" name="Segnaposto contenuto 2">
            <a:extLst>
              <a:ext uri="{FF2B5EF4-FFF2-40B4-BE49-F238E27FC236}">
                <a16:creationId xmlns:a16="http://schemas.microsoft.com/office/drawing/2014/main" id="{A0A226E0-F4BD-4419-BACA-5030A84FCC26}"/>
              </a:ext>
            </a:extLst>
          </p:cNvPr>
          <p:cNvSpPr>
            <a:spLocks noGrp="1"/>
          </p:cNvSpPr>
          <p:nvPr>
            <p:ph idx="1"/>
          </p:nvPr>
        </p:nvSpPr>
        <p:spPr/>
        <p:txBody>
          <a:bodyPr/>
          <a:lstStyle/>
          <a:p>
            <a:r>
              <a:rPr lang="it-IT" dirty="0"/>
              <a:t>La prima ricerca può essere fatta presso la biblioteca</a:t>
            </a:r>
          </a:p>
          <a:p>
            <a:r>
              <a:rPr lang="it-IT" dirty="0"/>
              <a:t>Mi interessa un articolo citato nell’articolo del primo </a:t>
            </a:r>
            <a:r>
              <a:rPr lang="it-IT" dirty="0" err="1"/>
              <a:t>handbook</a:t>
            </a:r>
            <a:r>
              <a:rPr lang="it-IT" dirty="0"/>
              <a:t> che tratta il caso italiano: «</a:t>
            </a:r>
            <a:r>
              <a:rPr lang="en-US" i="1" dirty="0" err="1"/>
              <a:t>Soro-Bonmati</a:t>
            </a:r>
            <a:r>
              <a:rPr lang="en-US" i="1" dirty="0"/>
              <a:t>, A. (2000), ‘Labour market transitions of youth in Germany and Italy’, International Journal of Manpower, 21, 206-226</a:t>
            </a:r>
            <a:r>
              <a:rPr lang="en-US" dirty="0"/>
              <a:t>”</a:t>
            </a:r>
          </a:p>
          <a:p>
            <a:r>
              <a:rPr lang="en-US" dirty="0" err="1"/>
              <a:t>Cerco</a:t>
            </a:r>
            <a:r>
              <a:rPr lang="en-US" dirty="0"/>
              <a:t> in </a:t>
            </a:r>
            <a:r>
              <a:rPr lang="en-US" dirty="0" err="1"/>
              <a:t>biblioteca</a:t>
            </a:r>
            <a:r>
              <a:rPr lang="en-US" dirty="0"/>
              <a:t> se la </a:t>
            </a:r>
            <a:r>
              <a:rPr lang="en-US" dirty="0" err="1"/>
              <a:t>rivista</a:t>
            </a:r>
            <a:r>
              <a:rPr lang="en-US" dirty="0"/>
              <a:t> </a:t>
            </a:r>
            <a:r>
              <a:rPr lang="en-US" dirty="0" err="1"/>
              <a:t>c’è</a:t>
            </a:r>
            <a:r>
              <a:rPr lang="en-US" dirty="0"/>
              <a:t>:</a:t>
            </a:r>
            <a:r>
              <a:rPr lang="it-IT" dirty="0"/>
              <a:t> </a:t>
            </a:r>
          </a:p>
        </p:txBody>
      </p:sp>
      <p:graphicFrame>
        <p:nvGraphicFramePr>
          <p:cNvPr id="4" name="Oggetto 3">
            <a:extLst>
              <a:ext uri="{FF2B5EF4-FFF2-40B4-BE49-F238E27FC236}">
                <a16:creationId xmlns:a16="http://schemas.microsoft.com/office/drawing/2014/main" id="{79D01E59-BB6A-44B6-BF85-63026278475C}"/>
              </a:ext>
            </a:extLst>
          </p:cNvPr>
          <p:cNvGraphicFramePr>
            <a:graphicFrameLocks noChangeAspect="1"/>
          </p:cNvGraphicFramePr>
          <p:nvPr>
            <p:extLst>
              <p:ext uri="{D42A27DB-BD31-4B8C-83A1-F6EECF244321}">
                <p14:modId xmlns:p14="http://schemas.microsoft.com/office/powerpoint/2010/main" val="3004179202"/>
              </p:ext>
            </p:extLst>
          </p:nvPr>
        </p:nvGraphicFramePr>
        <p:xfrm>
          <a:off x="658876" y="4554157"/>
          <a:ext cx="10108963" cy="1622806"/>
        </p:xfrm>
        <a:graphic>
          <a:graphicData uri="http://schemas.openxmlformats.org/presentationml/2006/ole">
            <mc:AlternateContent xmlns:mc="http://schemas.openxmlformats.org/markup-compatibility/2006">
              <mc:Choice xmlns:v="urn:schemas-microsoft-com:vml" Requires="v">
                <p:oleObj spid="_x0000_s2068" name="Bitmap Image" r:id="rId3" imgW="7288560" imgH="1169640" progId="PBrush">
                  <p:embed/>
                </p:oleObj>
              </mc:Choice>
              <mc:Fallback>
                <p:oleObj name="Bitmap Image" r:id="rId3" imgW="7288560" imgH="1169640" progId="PBrush">
                  <p:embed/>
                  <p:pic>
                    <p:nvPicPr>
                      <p:cNvPr id="0" name=""/>
                      <p:cNvPicPr/>
                      <p:nvPr/>
                    </p:nvPicPr>
                    <p:blipFill>
                      <a:blip r:embed="rId4"/>
                      <a:stretch>
                        <a:fillRect/>
                      </a:stretch>
                    </p:blipFill>
                    <p:spPr>
                      <a:xfrm>
                        <a:off x="658876" y="4554157"/>
                        <a:ext cx="10108963" cy="1622806"/>
                      </a:xfrm>
                      <a:prstGeom prst="rect">
                        <a:avLst/>
                      </a:prstGeom>
                      <a:solidFill>
                        <a:srgbClr val="FF0000"/>
                      </a:solidFill>
                    </p:spPr>
                  </p:pic>
                </p:oleObj>
              </mc:Fallback>
            </mc:AlternateContent>
          </a:graphicData>
        </a:graphic>
      </p:graphicFrame>
      <p:sp>
        <p:nvSpPr>
          <p:cNvPr id="5" name="Freccia in giù 4">
            <a:extLst>
              <a:ext uri="{FF2B5EF4-FFF2-40B4-BE49-F238E27FC236}">
                <a16:creationId xmlns:a16="http://schemas.microsoft.com/office/drawing/2014/main" id="{66F4AABF-5BBC-49FE-90AA-6534A70393CC}"/>
              </a:ext>
            </a:extLst>
          </p:cNvPr>
          <p:cNvSpPr/>
          <p:nvPr/>
        </p:nvSpPr>
        <p:spPr>
          <a:xfrm>
            <a:off x="6185408" y="5010912"/>
            <a:ext cx="239776" cy="3251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85998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5A11D4-1979-4F6B-8AE0-F99B4AA504E9}"/>
              </a:ext>
            </a:extLst>
          </p:cNvPr>
          <p:cNvSpPr>
            <a:spLocks noGrp="1"/>
          </p:cNvSpPr>
          <p:nvPr>
            <p:ph type="title"/>
          </p:nvPr>
        </p:nvSpPr>
        <p:spPr/>
        <p:txBody>
          <a:bodyPr/>
          <a:lstStyle/>
          <a:p>
            <a:r>
              <a:rPr lang="it-IT" dirty="0"/>
              <a:t>Verifiche possibili</a:t>
            </a:r>
          </a:p>
        </p:txBody>
      </p:sp>
      <p:sp>
        <p:nvSpPr>
          <p:cNvPr id="3" name="Segnaposto contenuto 2">
            <a:extLst>
              <a:ext uri="{FF2B5EF4-FFF2-40B4-BE49-F238E27FC236}">
                <a16:creationId xmlns:a16="http://schemas.microsoft.com/office/drawing/2014/main" id="{E2BC9B9F-5FA2-46CC-8CAD-04CED04CD377}"/>
              </a:ext>
            </a:extLst>
          </p:cNvPr>
          <p:cNvSpPr>
            <a:spLocks noGrp="1"/>
          </p:cNvSpPr>
          <p:nvPr>
            <p:ph idx="1"/>
          </p:nvPr>
        </p:nvSpPr>
        <p:spPr>
          <a:xfrm>
            <a:off x="838200" y="1825625"/>
            <a:ext cx="3104288" cy="4351338"/>
          </a:xfrm>
        </p:spPr>
        <p:txBody>
          <a:bodyPr/>
          <a:lstStyle/>
          <a:p>
            <a:r>
              <a:rPr lang="it-IT" dirty="0"/>
              <a:t>1) cerco la rivista</a:t>
            </a:r>
          </a:p>
          <a:p>
            <a:r>
              <a:rPr lang="it-IT" dirty="0"/>
              <a:t>Rivista non presente</a:t>
            </a:r>
          </a:p>
          <a:p>
            <a:endParaRPr lang="it-IT" dirty="0"/>
          </a:p>
          <a:p>
            <a:r>
              <a:rPr lang="it-IT" dirty="0"/>
              <a:t>Cerco nella banca dati </a:t>
            </a:r>
            <a:r>
              <a:rPr lang="it-IT" dirty="0" err="1"/>
              <a:t>EconLit</a:t>
            </a:r>
            <a:endParaRPr lang="it-IT" dirty="0"/>
          </a:p>
        </p:txBody>
      </p:sp>
      <p:graphicFrame>
        <p:nvGraphicFramePr>
          <p:cNvPr id="5" name="Oggetto 4">
            <a:extLst>
              <a:ext uri="{FF2B5EF4-FFF2-40B4-BE49-F238E27FC236}">
                <a16:creationId xmlns:a16="http://schemas.microsoft.com/office/drawing/2014/main" id="{73D78616-77CB-4D85-BAB5-606F46300BD2}"/>
              </a:ext>
            </a:extLst>
          </p:cNvPr>
          <p:cNvGraphicFramePr>
            <a:graphicFrameLocks noChangeAspect="1"/>
          </p:cNvGraphicFramePr>
          <p:nvPr>
            <p:extLst>
              <p:ext uri="{D42A27DB-BD31-4B8C-83A1-F6EECF244321}">
                <p14:modId xmlns:p14="http://schemas.microsoft.com/office/powerpoint/2010/main" val="1315901905"/>
              </p:ext>
            </p:extLst>
          </p:nvPr>
        </p:nvGraphicFramePr>
        <p:xfrm>
          <a:off x="5995895" y="95568"/>
          <a:ext cx="5801862" cy="3325178"/>
        </p:xfrm>
        <a:graphic>
          <a:graphicData uri="http://schemas.openxmlformats.org/presentationml/2006/ole">
            <mc:AlternateContent xmlns:mc="http://schemas.openxmlformats.org/markup-compatibility/2006">
              <mc:Choice xmlns:v="urn:schemas-microsoft-com:vml" Requires="v">
                <p:oleObj spid="_x0000_s3101" name="Bitmap Image" r:id="rId3" imgW="4819680" imgH="2762280" progId="PBrush">
                  <p:embed/>
                </p:oleObj>
              </mc:Choice>
              <mc:Fallback>
                <p:oleObj name="Bitmap Image" r:id="rId3" imgW="4819680" imgH="2762280" progId="PBrush">
                  <p:embed/>
                  <p:pic>
                    <p:nvPicPr>
                      <p:cNvPr id="0" name=""/>
                      <p:cNvPicPr/>
                      <p:nvPr/>
                    </p:nvPicPr>
                    <p:blipFill>
                      <a:blip r:embed="rId4"/>
                      <a:stretch>
                        <a:fillRect/>
                      </a:stretch>
                    </p:blipFill>
                    <p:spPr>
                      <a:xfrm>
                        <a:off x="5995895" y="95568"/>
                        <a:ext cx="5801862" cy="3325178"/>
                      </a:xfrm>
                      <a:prstGeom prst="rect">
                        <a:avLst/>
                      </a:prstGeom>
                      <a:noFill/>
                      <a:ln>
                        <a:solidFill>
                          <a:srgbClr val="FF0000"/>
                        </a:solidFill>
                      </a:ln>
                    </p:spPr>
                  </p:pic>
                </p:oleObj>
              </mc:Fallback>
            </mc:AlternateContent>
          </a:graphicData>
        </a:graphic>
      </p:graphicFrame>
      <p:sp>
        <p:nvSpPr>
          <p:cNvPr id="6" name="Ovale 5">
            <a:extLst>
              <a:ext uri="{FF2B5EF4-FFF2-40B4-BE49-F238E27FC236}">
                <a16:creationId xmlns:a16="http://schemas.microsoft.com/office/drawing/2014/main" id="{A4A4ABB4-7FE1-4AE3-9A0C-F9F1DBA5911E}"/>
              </a:ext>
            </a:extLst>
          </p:cNvPr>
          <p:cNvSpPr/>
          <p:nvPr/>
        </p:nvSpPr>
        <p:spPr>
          <a:xfrm>
            <a:off x="6643966" y="785446"/>
            <a:ext cx="2123246" cy="1067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0B389806-F145-4BC3-9C25-0370691BCA58}"/>
              </a:ext>
            </a:extLst>
          </p:cNvPr>
          <p:cNvSpPr/>
          <p:nvPr/>
        </p:nvSpPr>
        <p:spPr>
          <a:xfrm>
            <a:off x="5674579" y="2763672"/>
            <a:ext cx="321316" cy="235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8" name="Oggetto 7">
            <a:extLst>
              <a:ext uri="{FF2B5EF4-FFF2-40B4-BE49-F238E27FC236}">
                <a16:creationId xmlns:a16="http://schemas.microsoft.com/office/drawing/2014/main" id="{37F6F30E-8983-4324-99FF-46254E9CF753}"/>
              </a:ext>
            </a:extLst>
          </p:cNvPr>
          <p:cNvGraphicFramePr>
            <a:graphicFrameLocks noChangeAspect="1"/>
          </p:cNvGraphicFramePr>
          <p:nvPr>
            <p:extLst>
              <p:ext uri="{D42A27DB-BD31-4B8C-83A1-F6EECF244321}">
                <p14:modId xmlns:p14="http://schemas.microsoft.com/office/powerpoint/2010/main" val="955327042"/>
              </p:ext>
            </p:extLst>
          </p:nvPr>
        </p:nvGraphicFramePr>
        <p:xfrm>
          <a:off x="4337713" y="3443167"/>
          <a:ext cx="7312025" cy="2808287"/>
        </p:xfrm>
        <a:graphic>
          <a:graphicData uri="http://schemas.openxmlformats.org/presentationml/2006/ole">
            <mc:AlternateContent xmlns:mc="http://schemas.openxmlformats.org/markup-compatibility/2006">
              <mc:Choice xmlns:v="urn:schemas-microsoft-com:vml" Requires="v">
                <p:oleObj spid="_x0000_s3102" name="Bitmap Image" r:id="rId5" imgW="7311240" imgH="2808000" progId="PBrush">
                  <p:embed/>
                </p:oleObj>
              </mc:Choice>
              <mc:Fallback>
                <p:oleObj name="Bitmap Image" r:id="rId5" imgW="7311240" imgH="2808000" progId="PBrush">
                  <p:embed/>
                  <p:pic>
                    <p:nvPicPr>
                      <p:cNvPr id="0" name=""/>
                      <p:cNvPicPr/>
                      <p:nvPr/>
                    </p:nvPicPr>
                    <p:blipFill>
                      <a:blip r:embed="rId6"/>
                      <a:stretch>
                        <a:fillRect/>
                      </a:stretch>
                    </p:blipFill>
                    <p:spPr>
                      <a:xfrm>
                        <a:off x="4337713" y="3443167"/>
                        <a:ext cx="7312025" cy="2808287"/>
                      </a:xfrm>
                      <a:prstGeom prst="rect">
                        <a:avLst/>
                      </a:prstGeom>
                    </p:spPr>
                  </p:pic>
                </p:oleObj>
              </mc:Fallback>
            </mc:AlternateContent>
          </a:graphicData>
        </a:graphic>
      </p:graphicFrame>
      <p:sp>
        <p:nvSpPr>
          <p:cNvPr id="9" name="Freccia a destra 8">
            <a:extLst>
              <a:ext uri="{FF2B5EF4-FFF2-40B4-BE49-F238E27FC236}">
                <a16:creationId xmlns:a16="http://schemas.microsoft.com/office/drawing/2014/main" id="{B7CFD9D9-086C-469A-B1E4-2C1803382FFD}"/>
              </a:ext>
            </a:extLst>
          </p:cNvPr>
          <p:cNvSpPr/>
          <p:nvPr/>
        </p:nvSpPr>
        <p:spPr>
          <a:xfrm>
            <a:off x="3804639" y="3565701"/>
            <a:ext cx="307864" cy="248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sinistra 9">
            <a:extLst>
              <a:ext uri="{FF2B5EF4-FFF2-40B4-BE49-F238E27FC236}">
                <a16:creationId xmlns:a16="http://schemas.microsoft.com/office/drawing/2014/main" id="{91F1FB0C-0047-4974-854D-6F3F08C63924}"/>
              </a:ext>
            </a:extLst>
          </p:cNvPr>
          <p:cNvSpPr/>
          <p:nvPr/>
        </p:nvSpPr>
        <p:spPr>
          <a:xfrm>
            <a:off x="6448679" y="6072554"/>
            <a:ext cx="390573" cy="2297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8338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F68B8F-CF13-44A2-B712-A424FBF31D73}"/>
              </a:ext>
            </a:extLst>
          </p:cNvPr>
          <p:cNvSpPr>
            <a:spLocks noGrp="1"/>
          </p:cNvSpPr>
          <p:nvPr>
            <p:ph type="title"/>
          </p:nvPr>
        </p:nvSpPr>
        <p:spPr/>
        <p:txBody>
          <a:bodyPr/>
          <a:lstStyle/>
          <a:p>
            <a:r>
              <a:rPr lang="it-IT" dirty="0"/>
              <a:t>Richiesta da biblioteca o ulteriore indagine online</a:t>
            </a:r>
          </a:p>
        </p:txBody>
      </p:sp>
      <p:sp>
        <p:nvSpPr>
          <p:cNvPr id="3" name="Segnaposto contenuto 2">
            <a:extLst>
              <a:ext uri="{FF2B5EF4-FFF2-40B4-BE49-F238E27FC236}">
                <a16:creationId xmlns:a16="http://schemas.microsoft.com/office/drawing/2014/main" id="{60342B91-C5E5-447C-B731-7E27C59E8F98}"/>
              </a:ext>
            </a:extLst>
          </p:cNvPr>
          <p:cNvSpPr>
            <a:spLocks noGrp="1"/>
          </p:cNvSpPr>
          <p:nvPr>
            <p:ph idx="1"/>
          </p:nvPr>
        </p:nvSpPr>
        <p:spPr>
          <a:xfrm>
            <a:off x="838200" y="1825625"/>
            <a:ext cx="3641542" cy="4351338"/>
          </a:xfrm>
        </p:spPr>
        <p:txBody>
          <a:bodyPr>
            <a:normAutofit lnSpcReduction="10000"/>
          </a:bodyPr>
          <a:lstStyle/>
          <a:p>
            <a:r>
              <a:rPr lang="it-IT" dirty="0"/>
              <a:t>Richiedo via Nilde: devo accedere con le credenziali che mi ha rilasciato l’università</a:t>
            </a:r>
          </a:p>
          <a:p>
            <a:r>
              <a:rPr lang="it-IT" dirty="0"/>
              <a:t>&gt;Inserisci un nuovo riferimento (lo fa automaticamente a partire da </a:t>
            </a:r>
            <a:r>
              <a:rPr lang="it-IT" dirty="0" err="1"/>
              <a:t>Econlit</a:t>
            </a:r>
            <a:r>
              <a:rPr lang="it-IT" dirty="0"/>
              <a:t>)</a:t>
            </a:r>
          </a:p>
          <a:p>
            <a:r>
              <a:rPr lang="it-IT" dirty="0"/>
              <a:t>In alternativa provo a cercare con </a:t>
            </a:r>
            <a:r>
              <a:rPr lang="it-IT" dirty="0" err="1"/>
              <a:t>Jstor</a:t>
            </a:r>
            <a:r>
              <a:rPr lang="it-IT" dirty="0"/>
              <a:t> o online</a:t>
            </a:r>
          </a:p>
        </p:txBody>
      </p:sp>
      <p:graphicFrame>
        <p:nvGraphicFramePr>
          <p:cNvPr id="4" name="Oggetto 3">
            <a:extLst>
              <a:ext uri="{FF2B5EF4-FFF2-40B4-BE49-F238E27FC236}">
                <a16:creationId xmlns:a16="http://schemas.microsoft.com/office/drawing/2014/main" id="{DA5728B5-2DDE-4B00-B2FD-FC4023273758}"/>
              </a:ext>
            </a:extLst>
          </p:cNvPr>
          <p:cNvGraphicFramePr>
            <a:graphicFrameLocks noChangeAspect="1"/>
          </p:cNvGraphicFramePr>
          <p:nvPr>
            <p:extLst>
              <p:ext uri="{D42A27DB-BD31-4B8C-83A1-F6EECF244321}">
                <p14:modId xmlns:p14="http://schemas.microsoft.com/office/powerpoint/2010/main" val="3617734618"/>
              </p:ext>
            </p:extLst>
          </p:nvPr>
        </p:nvGraphicFramePr>
        <p:xfrm>
          <a:off x="4479742" y="1027643"/>
          <a:ext cx="7246937" cy="3527425"/>
        </p:xfrm>
        <a:graphic>
          <a:graphicData uri="http://schemas.openxmlformats.org/presentationml/2006/ole">
            <mc:AlternateContent xmlns:mc="http://schemas.openxmlformats.org/markup-compatibility/2006">
              <mc:Choice xmlns:v="urn:schemas-microsoft-com:vml" Requires="v">
                <p:oleObj spid="_x0000_s4112" name="Bitmap Image" r:id="rId3" imgW="7246800" imgH="3528000" progId="PBrush">
                  <p:embed/>
                </p:oleObj>
              </mc:Choice>
              <mc:Fallback>
                <p:oleObj name="Bitmap Image" r:id="rId3" imgW="7246800" imgH="3528000" progId="PBrush">
                  <p:embed/>
                  <p:pic>
                    <p:nvPicPr>
                      <p:cNvPr id="0" name=""/>
                      <p:cNvPicPr/>
                      <p:nvPr/>
                    </p:nvPicPr>
                    <p:blipFill>
                      <a:blip r:embed="rId4"/>
                      <a:stretch>
                        <a:fillRect/>
                      </a:stretch>
                    </p:blipFill>
                    <p:spPr>
                      <a:xfrm>
                        <a:off x="4479742" y="1027643"/>
                        <a:ext cx="7246937" cy="3527425"/>
                      </a:xfrm>
                      <a:prstGeom prst="rect">
                        <a:avLst/>
                      </a:prstGeom>
                    </p:spPr>
                  </p:pic>
                </p:oleObj>
              </mc:Fallback>
            </mc:AlternateContent>
          </a:graphicData>
        </a:graphic>
      </p:graphicFrame>
    </p:spTree>
    <p:extLst>
      <p:ext uri="{BB962C8B-B14F-4D97-AF65-F5344CB8AC3E}">
        <p14:creationId xmlns:p14="http://schemas.microsoft.com/office/powerpoint/2010/main" val="2386815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C7DF4F-A29D-49F0-AE19-7BF3411EFE14}"/>
              </a:ext>
            </a:extLst>
          </p:cNvPr>
          <p:cNvSpPr>
            <a:spLocks noGrp="1"/>
          </p:cNvSpPr>
          <p:nvPr>
            <p:ph type="title"/>
          </p:nvPr>
        </p:nvSpPr>
        <p:spPr/>
        <p:txBody>
          <a:bodyPr/>
          <a:lstStyle/>
          <a:p>
            <a:r>
              <a:rPr lang="it-IT" dirty="0"/>
              <a:t>Ricerca con la banca dati </a:t>
            </a:r>
            <a:r>
              <a:rPr lang="it-IT" b="1" dirty="0" err="1"/>
              <a:t>Jstor</a:t>
            </a:r>
            <a:r>
              <a:rPr lang="it-IT" dirty="0"/>
              <a:t> o attraverso </a:t>
            </a:r>
            <a:r>
              <a:rPr lang="it-IT" b="1" dirty="0" err="1"/>
              <a:t>google</a:t>
            </a:r>
            <a:r>
              <a:rPr lang="it-IT" b="1" dirty="0"/>
              <a:t> </a:t>
            </a:r>
            <a:r>
              <a:rPr lang="it-IT" b="1" dirty="0" err="1"/>
              <a:t>scholar</a:t>
            </a:r>
            <a:endParaRPr lang="it-IT" b="1" dirty="0"/>
          </a:p>
        </p:txBody>
      </p:sp>
      <p:sp>
        <p:nvSpPr>
          <p:cNvPr id="3" name="Segnaposto contenuto 2">
            <a:extLst>
              <a:ext uri="{FF2B5EF4-FFF2-40B4-BE49-F238E27FC236}">
                <a16:creationId xmlns:a16="http://schemas.microsoft.com/office/drawing/2014/main" id="{FC80F16D-07FF-4B26-A140-2D4FCA8FAAC3}"/>
              </a:ext>
            </a:extLst>
          </p:cNvPr>
          <p:cNvSpPr>
            <a:spLocks noGrp="1"/>
          </p:cNvSpPr>
          <p:nvPr>
            <p:ph idx="1"/>
          </p:nvPr>
        </p:nvSpPr>
        <p:spPr/>
        <p:txBody>
          <a:bodyPr>
            <a:normAutofit lnSpcReduction="10000"/>
          </a:bodyPr>
          <a:lstStyle/>
          <a:p>
            <a:r>
              <a:rPr lang="it-IT" dirty="0"/>
              <a:t>Sempre tra le opzioni della biblioteca, Banche dati, indicare </a:t>
            </a:r>
            <a:r>
              <a:rPr lang="it-IT" dirty="0" err="1"/>
              <a:t>Jstor</a:t>
            </a:r>
            <a:endParaRPr lang="it-IT" dirty="0"/>
          </a:p>
          <a:p>
            <a:r>
              <a:rPr lang="it-IT" dirty="0"/>
              <a:t>Risultato: </a:t>
            </a:r>
            <a:r>
              <a:rPr lang="it-IT" dirty="0">
                <a:solidFill>
                  <a:srgbClr val="FF0000"/>
                </a:solidFill>
              </a:rPr>
              <a:t>non presente</a:t>
            </a:r>
          </a:p>
          <a:p>
            <a:r>
              <a:rPr lang="it-IT" dirty="0"/>
              <a:t>Ultima ricerca: uso «</a:t>
            </a:r>
            <a:r>
              <a:rPr lang="it-IT" dirty="0" err="1"/>
              <a:t>google</a:t>
            </a:r>
            <a:r>
              <a:rPr lang="it-IT" dirty="0"/>
              <a:t> </a:t>
            </a:r>
            <a:r>
              <a:rPr lang="it-IT" dirty="0" err="1"/>
              <a:t>scholar</a:t>
            </a:r>
            <a:r>
              <a:rPr lang="it-IT" dirty="0"/>
              <a:t>»</a:t>
            </a:r>
          </a:p>
          <a:p>
            <a:r>
              <a:rPr lang="it-IT" dirty="0"/>
              <a:t>Lo trovo, ma non essendo disponibile la rivista nella </a:t>
            </a:r>
            <a:r>
              <a:rPr lang="it-IT" dirty="0" err="1"/>
              <a:t>Biblio</a:t>
            </a:r>
            <a:r>
              <a:rPr lang="it-IT" dirty="0"/>
              <a:t> di </a:t>
            </a:r>
            <a:r>
              <a:rPr lang="it-IT" dirty="0" err="1"/>
              <a:t>UNiTS</a:t>
            </a:r>
            <a:r>
              <a:rPr lang="it-IT" dirty="0"/>
              <a:t> </a:t>
            </a:r>
            <a:r>
              <a:rPr lang="it-IT" dirty="0">
                <a:solidFill>
                  <a:srgbClr val="FF0000"/>
                </a:solidFill>
              </a:rPr>
              <a:t>non posso scaricarlo</a:t>
            </a:r>
          </a:p>
          <a:p>
            <a:r>
              <a:rPr lang="it-IT" dirty="0"/>
              <a:t>Ultimissimo tentativo e poi mi rivolgo a Nilde: internet per verificare se presente nelle banche dati economiche online come «</a:t>
            </a:r>
            <a:r>
              <a:rPr lang="it-IT" dirty="0" err="1"/>
              <a:t>working</a:t>
            </a:r>
            <a:r>
              <a:rPr lang="it-IT" dirty="0"/>
              <a:t> paper»</a:t>
            </a:r>
          </a:p>
          <a:p>
            <a:r>
              <a:rPr lang="it-IT" dirty="0"/>
              <a:t>In IDEAS: </a:t>
            </a:r>
            <a:r>
              <a:rPr lang="it-IT" dirty="0">
                <a:hlinkClick r:id="rId2"/>
              </a:rPr>
              <a:t>https://ideas.repec.org/</a:t>
            </a:r>
            <a:r>
              <a:rPr lang="it-IT" dirty="0"/>
              <a:t> </a:t>
            </a:r>
          </a:p>
          <a:p>
            <a:r>
              <a:rPr lang="it-IT" dirty="0"/>
              <a:t>…. Purtroppo anche qui non c’è!</a:t>
            </a:r>
          </a:p>
        </p:txBody>
      </p:sp>
    </p:spTree>
    <p:extLst>
      <p:ext uri="{BB962C8B-B14F-4D97-AF65-F5344CB8AC3E}">
        <p14:creationId xmlns:p14="http://schemas.microsoft.com/office/powerpoint/2010/main" val="3498108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E46C17D-893F-4655-89F7-FAFA8C546DAF}"/>
              </a:ext>
            </a:extLst>
          </p:cNvPr>
          <p:cNvSpPr>
            <a:spLocks noGrp="1"/>
          </p:cNvSpPr>
          <p:nvPr>
            <p:ph type="title"/>
          </p:nvPr>
        </p:nvSpPr>
        <p:spPr/>
        <p:txBody>
          <a:bodyPr/>
          <a:lstStyle/>
          <a:p>
            <a:r>
              <a:rPr lang="it-IT" dirty="0"/>
              <a:t>Approfondimento di un solo aspetto di ricerca tra quelli suggeriti</a:t>
            </a:r>
          </a:p>
        </p:txBody>
      </p:sp>
      <p:sp>
        <p:nvSpPr>
          <p:cNvPr id="5" name="Segnaposto testo 4">
            <a:extLst>
              <a:ext uri="{FF2B5EF4-FFF2-40B4-BE49-F238E27FC236}">
                <a16:creationId xmlns:a16="http://schemas.microsoft.com/office/drawing/2014/main" id="{76A6937E-F3B6-4D78-AEF4-441A878BA76A}"/>
              </a:ext>
            </a:extLst>
          </p:cNvPr>
          <p:cNvSpPr>
            <a:spLocks noGrp="1"/>
          </p:cNvSpPr>
          <p:nvPr>
            <p:ph type="body" idx="1"/>
          </p:nvPr>
        </p:nvSpPr>
        <p:spPr/>
        <p:txBody>
          <a:bodyPr/>
          <a:lstStyle/>
          <a:p>
            <a:r>
              <a:rPr lang="it-IT" dirty="0"/>
              <a:t>Il ruolo dei sistemi di transizione scuola lavoro</a:t>
            </a:r>
          </a:p>
        </p:txBody>
      </p:sp>
    </p:spTree>
    <p:extLst>
      <p:ext uri="{BB962C8B-B14F-4D97-AF65-F5344CB8AC3E}">
        <p14:creationId xmlns:p14="http://schemas.microsoft.com/office/powerpoint/2010/main" val="3155866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A81FE3-5637-4EB6-A3B9-424551560F9C}"/>
              </a:ext>
            </a:extLst>
          </p:cNvPr>
          <p:cNvSpPr>
            <a:spLocks noGrp="1"/>
          </p:cNvSpPr>
          <p:nvPr>
            <p:ph type="title"/>
          </p:nvPr>
        </p:nvSpPr>
        <p:spPr/>
        <p:txBody>
          <a:bodyPr>
            <a:normAutofit/>
          </a:bodyPr>
          <a:lstStyle/>
          <a:p>
            <a:r>
              <a:rPr lang="it-IT" dirty="0"/>
              <a:t>Posso poi approfondire una domanda di ricerca particolare, vediamo un paio di temi</a:t>
            </a:r>
          </a:p>
        </p:txBody>
      </p:sp>
      <p:sp>
        <p:nvSpPr>
          <p:cNvPr id="3" name="Segnaposto contenuto 2">
            <a:extLst>
              <a:ext uri="{FF2B5EF4-FFF2-40B4-BE49-F238E27FC236}">
                <a16:creationId xmlns:a16="http://schemas.microsoft.com/office/drawing/2014/main" id="{F3513532-62CD-43AE-B443-97CA7F9A1647}"/>
              </a:ext>
            </a:extLst>
          </p:cNvPr>
          <p:cNvSpPr>
            <a:spLocks noGrp="1"/>
          </p:cNvSpPr>
          <p:nvPr>
            <p:ph idx="1"/>
          </p:nvPr>
        </p:nvSpPr>
        <p:spPr/>
        <p:txBody>
          <a:bodyPr>
            <a:normAutofit fontScale="92500" lnSpcReduction="10000"/>
          </a:bodyPr>
          <a:lstStyle/>
          <a:p>
            <a:r>
              <a:rPr lang="it-IT" b="1" u="sng" dirty="0"/>
              <a:t>Domanda</a:t>
            </a:r>
            <a:r>
              <a:rPr lang="it-IT" b="1" dirty="0"/>
              <a:t>: Quali sono i primi lavori dei giovani? Trampolino o trappola?</a:t>
            </a:r>
          </a:p>
          <a:p>
            <a:r>
              <a:rPr lang="it-IT" dirty="0"/>
              <a:t>Cerco nella letteratura e trovo ad es. un lavoro abbastanza recente:</a:t>
            </a:r>
          </a:p>
          <a:p>
            <a:r>
              <a:rPr lang="it-IT" dirty="0"/>
              <a:t>Giovanna </a:t>
            </a:r>
            <a:r>
              <a:rPr lang="it-IT" dirty="0" err="1"/>
              <a:t>Fullin</a:t>
            </a:r>
            <a:r>
              <a:rPr lang="it-IT" dirty="0"/>
              <a:t>, Emilio </a:t>
            </a:r>
            <a:r>
              <a:rPr lang="it-IT" dirty="0" err="1"/>
              <a:t>Reyneri</a:t>
            </a:r>
            <a:r>
              <a:rPr lang="it-IT" dirty="0"/>
              <a:t>, </a:t>
            </a:r>
            <a:r>
              <a:rPr lang="it-IT" b="1" dirty="0"/>
              <a:t>Mezzo secolo di primi lavori dei giovani. Per una storia del mercato del lavoro italiano, </a:t>
            </a:r>
            <a:r>
              <a:rPr lang="it-IT" dirty="0">
                <a:hlinkClick r:id="rId2"/>
              </a:rPr>
              <a:t>Stato e Mercato, 2015</a:t>
            </a:r>
            <a:endParaRPr lang="it-IT" dirty="0"/>
          </a:p>
          <a:p>
            <a:r>
              <a:rPr lang="it-IT" b="1" u="sng" dirty="0"/>
              <a:t>Domanda</a:t>
            </a:r>
            <a:r>
              <a:rPr lang="it-IT" dirty="0"/>
              <a:t>: </a:t>
            </a:r>
            <a:r>
              <a:rPr lang="it-IT" b="1" dirty="0"/>
              <a:t>L’allungamento della vita lavorativa degli occupati penalizza i giovani?</a:t>
            </a:r>
          </a:p>
          <a:p>
            <a:r>
              <a:rPr lang="it-IT" dirty="0"/>
              <a:t>Trovo un lavoro molto recente in lingua inglese: </a:t>
            </a:r>
          </a:p>
          <a:p>
            <a:r>
              <a:rPr lang="it-IT" dirty="0"/>
              <a:t>J. Arellano-</a:t>
            </a:r>
            <a:r>
              <a:rPr lang="it-IT" dirty="0" err="1"/>
              <a:t>Bover</a:t>
            </a:r>
            <a:r>
              <a:rPr lang="it-IT" dirty="0"/>
              <a:t>, N. Bianchi, S. Lattanzio e M. Paradisi, </a:t>
            </a:r>
            <a:r>
              <a:rPr lang="it-IT" i="1" dirty="0"/>
              <a:t>One </a:t>
            </a:r>
            <a:r>
              <a:rPr lang="it-IT" i="1" dirty="0" err="1"/>
              <a:t>Cohort</a:t>
            </a:r>
            <a:r>
              <a:rPr lang="it-IT" i="1" dirty="0"/>
              <a:t> </a:t>
            </a:r>
            <a:r>
              <a:rPr lang="it-IT" i="1" dirty="0" err="1"/>
              <a:t>at</a:t>
            </a:r>
            <a:r>
              <a:rPr lang="it-IT" i="1" dirty="0"/>
              <a:t> a Time: A </a:t>
            </a:r>
            <a:r>
              <a:rPr lang="en-US" i="1" dirty="0"/>
              <a:t>New Perspective on the Declining Gender Pay Gap</a:t>
            </a:r>
            <a:r>
              <a:rPr lang="en-US" dirty="0"/>
              <a:t>, </a:t>
            </a:r>
            <a:r>
              <a:rPr lang="en-US" dirty="0" err="1">
                <a:hlinkClick r:id="rId2"/>
              </a:rPr>
              <a:t>Nber</a:t>
            </a:r>
            <a:r>
              <a:rPr lang="en-US" dirty="0">
                <a:hlinkClick r:id="rId2"/>
              </a:rPr>
              <a:t> Working paper, n. 32612, 2024</a:t>
            </a:r>
            <a:r>
              <a:rPr lang="en-US" dirty="0"/>
              <a:t> </a:t>
            </a:r>
            <a:r>
              <a:rPr lang="en-US" dirty="0" err="1"/>
              <a:t>che</a:t>
            </a:r>
            <a:r>
              <a:rPr lang="en-US" dirty="0"/>
              <a:t> ha </a:t>
            </a:r>
            <a:r>
              <a:rPr lang="en-US" dirty="0" err="1"/>
              <a:t>anche</a:t>
            </a:r>
            <a:r>
              <a:rPr lang="en-US" dirty="0"/>
              <a:t> un </a:t>
            </a:r>
            <a:r>
              <a:rPr lang="en-US" dirty="0" err="1"/>
              <a:t>riassunto</a:t>
            </a:r>
            <a:r>
              <a:rPr lang="en-US" dirty="0"/>
              <a:t> in </a:t>
            </a:r>
            <a:r>
              <a:rPr lang="en-US" dirty="0" err="1"/>
              <a:t>italiano</a:t>
            </a:r>
            <a:r>
              <a:rPr lang="en-US" dirty="0"/>
              <a:t>, </a:t>
            </a:r>
            <a:r>
              <a:rPr lang="en-US" dirty="0" err="1"/>
              <a:t>insieme</a:t>
            </a:r>
            <a:r>
              <a:rPr lang="en-US" dirty="0"/>
              <a:t> ad </a:t>
            </a:r>
            <a:r>
              <a:rPr lang="en-US" dirty="0" err="1"/>
              <a:t>altri</a:t>
            </a:r>
            <a:r>
              <a:rPr lang="en-US" dirty="0"/>
              <a:t> </a:t>
            </a:r>
            <a:r>
              <a:rPr lang="en-US" dirty="0" err="1"/>
              <a:t>contributi</a:t>
            </a:r>
            <a:r>
              <a:rPr lang="en-US" dirty="0"/>
              <a:t>: “</a:t>
            </a:r>
            <a:r>
              <a:rPr lang="en-US" dirty="0">
                <a:hlinkClick r:id="rId3"/>
              </a:rPr>
              <a:t>I </a:t>
            </a:r>
            <a:r>
              <a:rPr lang="en-US" dirty="0" err="1">
                <a:hlinkClick r:id="rId3"/>
              </a:rPr>
              <a:t>vecchi</a:t>
            </a:r>
            <a:r>
              <a:rPr lang="en-US" dirty="0">
                <a:hlinkClick r:id="rId3"/>
              </a:rPr>
              <a:t> </a:t>
            </a:r>
            <a:r>
              <a:rPr lang="en-US" dirty="0" err="1">
                <a:hlinkClick r:id="rId3"/>
              </a:rPr>
              <a:t>sul</a:t>
            </a:r>
            <a:r>
              <a:rPr lang="en-US" dirty="0">
                <a:hlinkClick r:id="rId3"/>
              </a:rPr>
              <a:t> </a:t>
            </a:r>
            <a:r>
              <a:rPr lang="en-US" dirty="0" err="1">
                <a:hlinkClick r:id="rId3"/>
              </a:rPr>
              <a:t>mercato</a:t>
            </a:r>
            <a:r>
              <a:rPr lang="en-US" dirty="0">
                <a:hlinkClick r:id="rId3"/>
              </a:rPr>
              <a:t> del Lavoro e le carrier </a:t>
            </a:r>
            <a:r>
              <a:rPr lang="en-US" dirty="0" err="1">
                <a:hlinkClick r:id="rId3"/>
              </a:rPr>
              <a:t>dei</a:t>
            </a:r>
            <a:r>
              <a:rPr lang="en-US" dirty="0">
                <a:hlinkClick r:id="rId3"/>
              </a:rPr>
              <a:t> </a:t>
            </a:r>
            <a:r>
              <a:rPr lang="en-US" dirty="0" err="1">
                <a:hlinkClick r:id="rId3"/>
              </a:rPr>
              <a:t>giovani</a:t>
            </a:r>
            <a:r>
              <a:rPr lang="en-US" dirty="0"/>
              <a:t>”</a:t>
            </a:r>
          </a:p>
        </p:txBody>
      </p:sp>
    </p:spTree>
    <p:extLst>
      <p:ext uri="{BB962C8B-B14F-4D97-AF65-F5344CB8AC3E}">
        <p14:creationId xmlns:p14="http://schemas.microsoft.com/office/powerpoint/2010/main" val="47668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521D114-835E-4908-8631-9F4E0FE48F99}"/>
              </a:ext>
            </a:extLst>
          </p:cNvPr>
          <p:cNvSpPr>
            <a:spLocks noGrp="1"/>
          </p:cNvSpPr>
          <p:nvPr>
            <p:ph type="title"/>
          </p:nvPr>
        </p:nvSpPr>
        <p:spPr/>
        <p:txBody>
          <a:bodyPr/>
          <a:lstStyle/>
          <a:p>
            <a:r>
              <a:rPr lang="it-IT" dirty="0"/>
              <a:t>Le domande di ricerca e l’analisi della letteratura</a:t>
            </a:r>
          </a:p>
        </p:txBody>
      </p:sp>
      <p:sp>
        <p:nvSpPr>
          <p:cNvPr id="5" name="Segnaposto testo 4">
            <a:extLst>
              <a:ext uri="{FF2B5EF4-FFF2-40B4-BE49-F238E27FC236}">
                <a16:creationId xmlns:a16="http://schemas.microsoft.com/office/drawing/2014/main" id="{21300C1D-FF13-4801-924B-F2EFF18859F1}"/>
              </a:ext>
            </a:extLst>
          </p:cNvPr>
          <p:cNvSpPr>
            <a:spLocks noGrp="1"/>
          </p:cNvSpPr>
          <p:nvPr>
            <p:ph type="body" idx="1"/>
          </p:nvPr>
        </p:nvSpPr>
        <p:spPr/>
        <p:txBody>
          <a:bodyPr/>
          <a:lstStyle/>
          <a:p>
            <a:r>
              <a:rPr lang="it-IT" dirty="0"/>
              <a:t>Primo incontro</a:t>
            </a:r>
          </a:p>
        </p:txBody>
      </p:sp>
    </p:spTree>
    <p:extLst>
      <p:ext uri="{BB962C8B-B14F-4D97-AF65-F5344CB8AC3E}">
        <p14:creationId xmlns:p14="http://schemas.microsoft.com/office/powerpoint/2010/main" val="2201248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AEB3B3-CC1F-4B32-B2F2-83BCEEF0C6E0}"/>
              </a:ext>
            </a:extLst>
          </p:cNvPr>
          <p:cNvSpPr>
            <a:spLocks noGrp="1"/>
          </p:cNvSpPr>
          <p:nvPr>
            <p:ph type="title"/>
          </p:nvPr>
        </p:nvSpPr>
        <p:spPr/>
        <p:txBody>
          <a:bodyPr/>
          <a:lstStyle/>
          <a:p>
            <a:r>
              <a:rPr lang="it-IT" dirty="0"/>
              <a:t>Cosa posso aggiungere?</a:t>
            </a:r>
          </a:p>
        </p:txBody>
      </p:sp>
      <p:sp>
        <p:nvSpPr>
          <p:cNvPr id="3" name="Segnaposto contenuto 2">
            <a:extLst>
              <a:ext uri="{FF2B5EF4-FFF2-40B4-BE49-F238E27FC236}">
                <a16:creationId xmlns:a16="http://schemas.microsoft.com/office/drawing/2014/main" id="{69AB3F00-2676-4E61-9DD1-A789A2AEE1EE}"/>
              </a:ext>
            </a:extLst>
          </p:cNvPr>
          <p:cNvSpPr>
            <a:spLocks noGrp="1"/>
          </p:cNvSpPr>
          <p:nvPr>
            <p:ph idx="1"/>
          </p:nvPr>
        </p:nvSpPr>
        <p:spPr/>
        <p:txBody>
          <a:bodyPr/>
          <a:lstStyle/>
          <a:p>
            <a:r>
              <a:rPr lang="it-IT" dirty="0"/>
              <a:t>Sono interessato alla prima domanda: vedo quali punti gli autori hanno trattato e se posso aggiornare qualche dato per vedere l’evoluzione. </a:t>
            </a:r>
          </a:p>
          <a:p>
            <a:r>
              <a:rPr lang="it-IT" dirty="0"/>
              <a:t>Giovanna </a:t>
            </a:r>
            <a:r>
              <a:rPr lang="it-IT" dirty="0" err="1"/>
              <a:t>Fullin</a:t>
            </a:r>
            <a:r>
              <a:rPr lang="it-IT" dirty="0"/>
              <a:t>, Emilio </a:t>
            </a:r>
            <a:r>
              <a:rPr lang="it-IT" dirty="0" err="1"/>
              <a:t>Reyneri</a:t>
            </a:r>
            <a:r>
              <a:rPr lang="it-IT" dirty="0"/>
              <a:t>, </a:t>
            </a:r>
            <a:r>
              <a:rPr lang="it-IT" b="1" dirty="0"/>
              <a:t>Mezzo secolo di primi lavori dei giovani. Per una storia del mercato del lavoro italiano, </a:t>
            </a:r>
            <a:r>
              <a:rPr lang="it-IT" dirty="0">
                <a:hlinkClick r:id="rId2"/>
              </a:rPr>
              <a:t>Stato e Mercato, 2015</a:t>
            </a:r>
            <a:endParaRPr lang="it-IT" dirty="0"/>
          </a:p>
          <a:p>
            <a:r>
              <a:rPr lang="it-IT" dirty="0"/>
              <a:t>In effetti si fermano al 2009, ma poi ci sono stati due eventi importanti: la crisi dei mercati reali del 2012 e la pandemia del 2020, aggiorno i dati…</a:t>
            </a:r>
          </a:p>
        </p:txBody>
      </p:sp>
    </p:spTree>
    <p:extLst>
      <p:ext uri="{BB962C8B-B14F-4D97-AF65-F5344CB8AC3E}">
        <p14:creationId xmlns:p14="http://schemas.microsoft.com/office/powerpoint/2010/main" val="2497377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FCF31C-BCE6-4576-8872-2C3527DF6BED}"/>
              </a:ext>
            </a:extLst>
          </p:cNvPr>
          <p:cNvSpPr>
            <a:spLocks noGrp="1"/>
          </p:cNvSpPr>
          <p:nvPr>
            <p:ph type="title"/>
          </p:nvPr>
        </p:nvSpPr>
        <p:spPr/>
        <p:txBody>
          <a:bodyPr/>
          <a:lstStyle/>
          <a:p>
            <a:r>
              <a:rPr lang="it-IT" dirty="0"/>
              <a:t>Estraggo qualche tabella da aggiornare</a:t>
            </a:r>
          </a:p>
        </p:txBody>
      </p:sp>
      <p:pic>
        <p:nvPicPr>
          <p:cNvPr id="4" name="Immagine 3">
            <a:extLst>
              <a:ext uri="{FF2B5EF4-FFF2-40B4-BE49-F238E27FC236}">
                <a16:creationId xmlns:a16="http://schemas.microsoft.com/office/drawing/2014/main" id="{3B738093-CB92-4B5E-8016-BF871DC6604A}"/>
              </a:ext>
            </a:extLst>
          </p:cNvPr>
          <p:cNvPicPr>
            <a:picLocks noChangeAspect="1"/>
          </p:cNvPicPr>
          <p:nvPr/>
        </p:nvPicPr>
        <p:blipFill>
          <a:blip r:embed="rId2"/>
          <a:stretch>
            <a:fillRect/>
          </a:stretch>
        </p:blipFill>
        <p:spPr>
          <a:xfrm>
            <a:off x="900634" y="1551818"/>
            <a:ext cx="7666384" cy="3867485"/>
          </a:xfrm>
          <a:prstGeom prst="rect">
            <a:avLst/>
          </a:prstGeom>
        </p:spPr>
      </p:pic>
      <p:sp>
        <p:nvSpPr>
          <p:cNvPr id="5" name="Rettangolo 4">
            <a:extLst>
              <a:ext uri="{FF2B5EF4-FFF2-40B4-BE49-F238E27FC236}">
                <a16:creationId xmlns:a16="http://schemas.microsoft.com/office/drawing/2014/main" id="{DDB752A1-C20B-4156-98D9-A66A1B7F3C95}"/>
              </a:ext>
            </a:extLst>
          </p:cNvPr>
          <p:cNvSpPr/>
          <p:nvPr/>
        </p:nvSpPr>
        <p:spPr>
          <a:xfrm>
            <a:off x="900634" y="5726487"/>
            <a:ext cx="6096000" cy="646331"/>
          </a:xfrm>
          <a:prstGeom prst="rect">
            <a:avLst/>
          </a:prstGeom>
        </p:spPr>
        <p:txBody>
          <a:bodyPr>
            <a:spAutoFit/>
          </a:bodyPr>
          <a:lstStyle/>
          <a:p>
            <a:r>
              <a:rPr lang="it-IT" dirty="0">
                <a:hlinkClick r:id="rId3"/>
              </a:rPr>
              <a:t>https://www.istat.it/microdati/multiscopo-sulle-famiglie-famiglie-soggetti-sociali-e-ciclo-di-vita/</a:t>
            </a:r>
            <a:r>
              <a:rPr lang="it-IT" dirty="0"/>
              <a:t> </a:t>
            </a:r>
          </a:p>
        </p:txBody>
      </p:sp>
      <p:sp>
        <p:nvSpPr>
          <p:cNvPr id="6" name="CasellaDiTesto 5">
            <a:extLst>
              <a:ext uri="{FF2B5EF4-FFF2-40B4-BE49-F238E27FC236}">
                <a16:creationId xmlns:a16="http://schemas.microsoft.com/office/drawing/2014/main" id="{2242DF7C-307B-48A6-BACC-950177AEBF63}"/>
              </a:ext>
            </a:extLst>
          </p:cNvPr>
          <p:cNvSpPr txBox="1"/>
          <p:nvPr/>
        </p:nvSpPr>
        <p:spPr>
          <a:xfrm>
            <a:off x="9299542" y="2700779"/>
            <a:ext cx="2182305" cy="923330"/>
          </a:xfrm>
          <a:prstGeom prst="rect">
            <a:avLst/>
          </a:prstGeom>
          <a:noFill/>
        </p:spPr>
        <p:txBody>
          <a:bodyPr wrap="square" rtlCol="0">
            <a:spAutoFit/>
          </a:bodyPr>
          <a:lstStyle/>
          <a:p>
            <a:r>
              <a:rPr lang="it-IT" dirty="0"/>
              <a:t>Considero la banca dati </a:t>
            </a:r>
            <a:r>
              <a:rPr lang="it-IT" dirty="0" err="1"/>
              <a:t>I.Stat</a:t>
            </a:r>
            <a:r>
              <a:rPr lang="it-IT" dirty="0"/>
              <a:t>: </a:t>
            </a:r>
            <a:r>
              <a:rPr lang="it-IT" dirty="0">
                <a:hlinkClick r:id="rId4"/>
              </a:rPr>
              <a:t>http://dati.istat.it/</a:t>
            </a:r>
            <a:r>
              <a:rPr lang="it-IT" dirty="0"/>
              <a:t> </a:t>
            </a:r>
          </a:p>
        </p:txBody>
      </p:sp>
    </p:spTree>
    <p:extLst>
      <p:ext uri="{BB962C8B-B14F-4D97-AF65-F5344CB8AC3E}">
        <p14:creationId xmlns:p14="http://schemas.microsoft.com/office/powerpoint/2010/main" val="369081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5ACA2-BBA3-46D2-8EF4-B37A5624827A}"/>
              </a:ext>
            </a:extLst>
          </p:cNvPr>
          <p:cNvSpPr>
            <a:spLocks noGrp="1"/>
          </p:cNvSpPr>
          <p:nvPr>
            <p:ph type="title"/>
          </p:nvPr>
        </p:nvSpPr>
        <p:spPr/>
        <p:txBody>
          <a:bodyPr/>
          <a:lstStyle/>
          <a:p>
            <a:r>
              <a:rPr lang="it-IT" dirty="0"/>
              <a:t>Ora tocca a voi…</a:t>
            </a:r>
          </a:p>
        </p:txBody>
      </p:sp>
      <p:sp>
        <p:nvSpPr>
          <p:cNvPr id="3" name="Segnaposto contenuto 2">
            <a:extLst>
              <a:ext uri="{FF2B5EF4-FFF2-40B4-BE49-F238E27FC236}">
                <a16:creationId xmlns:a16="http://schemas.microsoft.com/office/drawing/2014/main" id="{BE8640BF-B158-475E-BAA1-21CB58231B33}"/>
              </a:ext>
            </a:extLst>
          </p:cNvPr>
          <p:cNvSpPr>
            <a:spLocks noGrp="1"/>
          </p:cNvSpPr>
          <p:nvPr>
            <p:ph idx="1"/>
          </p:nvPr>
        </p:nvSpPr>
        <p:spPr/>
        <p:txBody>
          <a:bodyPr/>
          <a:lstStyle/>
          <a:p>
            <a:r>
              <a:rPr lang="it-IT" dirty="0"/>
              <a:t>Provate a porvi la giusta domanda di ricerca e ad indagare il problema che avete scelto con i vostri colleghi…</a:t>
            </a:r>
          </a:p>
        </p:txBody>
      </p:sp>
    </p:spTree>
    <p:extLst>
      <p:ext uri="{BB962C8B-B14F-4D97-AF65-F5344CB8AC3E}">
        <p14:creationId xmlns:p14="http://schemas.microsoft.com/office/powerpoint/2010/main" val="125458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F3E1C-7A43-47D9-8DB5-8F18EE64C6A8}"/>
              </a:ext>
            </a:extLst>
          </p:cNvPr>
          <p:cNvSpPr>
            <a:spLocks noGrp="1"/>
          </p:cNvSpPr>
          <p:nvPr>
            <p:ph type="title"/>
          </p:nvPr>
        </p:nvSpPr>
        <p:spPr/>
        <p:txBody>
          <a:bodyPr>
            <a:normAutofit fontScale="90000"/>
          </a:bodyPr>
          <a:lstStyle/>
          <a:p>
            <a:r>
              <a:rPr lang="it-IT" dirty="0"/>
              <a:t>Prima di rispondere, vedo quali domande si sono posti i ricercatori facendo una ricerca delle fonti</a:t>
            </a:r>
          </a:p>
        </p:txBody>
      </p:sp>
      <p:sp>
        <p:nvSpPr>
          <p:cNvPr id="3" name="Segnaposto contenuto 2">
            <a:extLst>
              <a:ext uri="{FF2B5EF4-FFF2-40B4-BE49-F238E27FC236}">
                <a16:creationId xmlns:a16="http://schemas.microsoft.com/office/drawing/2014/main" id="{E93E5B7E-798C-4B03-8593-5720A5172353}"/>
              </a:ext>
            </a:extLst>
          </p:cNvPr>
          <p:cNvSpPr>
            <a:spLocks noGrp="1"/>
          </p:cNvSpPr>
          <p:nvPr>
            <p:ph idx="1"/>
          </p:nvPr>
        </p:nvSpPr>
        <p:spPr/>
        <p:txBody>
          <a:bodyPr/>
          <a:lstStyle/>
          <a:p>
            <a:r>
              <a:rPr lang="it-IT" dirty="0"/>
              <a:t>Questa prima fase di ricerca è importante, perché il </a:t>
            </a:r>
            <a:r>
              <a:rPr lang="it-IT" dirty="0">
                <a:highlight>
                  <a:srgbClr val="FFFF00"/>
                </a:highlight>
              </a:rPr>
              <a:t>metodo</a:t>
            </a:r>
            <a:r>
              <a:rPr lang="it-IT" dirty="0"/>
              <a:t> di approccio, le </a:t>
            </a:r>
            <a:r>
              <a:rPr lang="it-IT" dirty="0">
                <a:highlight>
                  <a:srgbClr val="FFFF00"/>
                </a:highlight>
              </a:rPr>
              <a:t>domande di ricerca</a:t>
            </a:r>
            <a:r>
              <a:rPr lang="it-IT" dirty="0"/>
              <a:t>, i </a:t>
            </a:r>
            <a:r>
              <a:rPr lang="it-IT" dirty="0">
                <a:highlight>
                  <a:srgbClr val="FFFF00"/>
                </a:highlight>
              </a:rPr>
              <a:t>dati</a:t>
            </a:r>
            <a:r>
              <a:rPr lang="it-IT" dirty="0"/>
              <a:t> utilizzati possono essere la base del vostro lavoro e quindi:</a:t>
            </a:r>
          </a:p>
          <a:p>
            <a:pPr marL="914400" lvl="1" indent="-457200">
              <a:buFont typeface="+mj-lt"/>
              <a:buAutoNum type="arabicPeriod"/>
            </a:pPr>
            <a:r>
              <a:rPr lang="it-IT" dirty="0"/>
              <a:t>Potete semplicemente </a:t>
            </a:r>
            <a:r>
              <a:rPr lang="it-IT" dirty="0">
                <a:solidFill>
                  <a:srgbClr val="FF0000"/>
                </a:solidFill>
              </a:rPr>
              <a:t>replicare il loro lavoro </a:t>
            </a:r>
            <a:r>
              <a:rPr lang="it-IT" dirty="0"/>
              <a:t>e vedere se i vostri risultati sono simili o diversi, ma potendo seguire un procedimento che è corretto, perché altri lo hanno già testato</a:t>
            </a:r>
          </a:p>
          <a:p>
            <a:pPr marL="914400" lvl="1" indent="-457200">
              <a:buFont typeface="+mj-lt"/>
              <a:buAutoNum type="arabicPeriod"/>
            </a:pPr>
            <a:r>
              <a:rPr lang="it-IT" dirty="0"/>
              <a:t>Oppure </a:t>
            </a:r>
            <a:r>
              <a:rPr lang="it-IT" dirty="0">
                <a:solidFill>
                  <a:srgbClr val="FF0000"/>
                </a:solidFill>
              </a:rPr>
              <a:t>usare i risultati come base per la vostra ricerca </a:t>
            </a:r>
            <a:r>
              <a:rPr lang="it-IT" dirty="0"/>
              <a:t>definendo la vostra tesi a cui dare una risposta e definendo i principali argomenti, la copertura territoriale, ecc.</a:t>
            </a:r>
          </a:p>
          <a:p>
            <a:r>
              <a:rPr lang="it-IT" dirty="0"/>
              <a:t>Per l’analisi economica è molto importante capire quali sono anche le fonti dei dati di cui i ricercatori si avvalgono e risalire al dato originale</a:t>
            </a:r>
          </a:p>
        </p:txBody>
      </p:sp>
    </p:spTree>
    <p:extLst>
      <p:ext uri="{BB962C8B-B14F-4D97-AF65-F5344CB8AC3E}">
        <p14:creationId xmlns:p14="http://schemas.microsoft.com/office/powerpoint/2010/main" val="3683675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F4923F-0D0E-4C6F-954F-EDF51B1BE018}"/>
              </a:ext>
            </a:extLst>
          </p:cNvPr>
          <p:cNvSpPr>
            <a:spLocks noGrp="1"/>
          </p:cNvSpPr>
          <p:nvPr>
            <p:ph type="title"/>
          </p:nvPr>
        </p:nvSpPr>
        <p:spPr/>
        <p:txBody>
          <a:bodyPr/>
          <a:lstStyle/>
          <a:p>
            <a:r>
              <a:rPr lang="it-IT" dirty="0"/>
              <a:t>La domanda di ricerca</a:t>
            </a:r>
          </a:p>
        </p:txBody>
      </p:sp>
      <p:sp>
        <p:nvSpPr>
          <p:cNvPr id="3" name="Segnaposto contenuto 2">
            <a:extLst>
              <a:ext uri="{FF2B5EF4-FFF2-40B4-BE49-F238E27FC236}">
                <a16:creationId xmlns:a16="http://schemas.microsoft.com/office/drawing/2014/main" id="{2A5071A6-8793-43C5-9E90-5FC5D147EFA0}"/>
              </a:ext>
            </a:extLst>
          </p:cNvPr>
          <p:cNvSpPr>
            <a:spLocks noGrp="1"/>
          </p:cNvSpPr>
          <p:nvPr>
            <p:ph idx="1"/>
          </p:nvPr>
        </p:nvSpPr>
        <p:spPr/>
        <p:txBody>
          <a:bodyPr/>
          <a:lstStyle/>
          <a:p>
            <a:r>
              <a:rPr lang="it-IT" dirty="0"/>
              <a:t>Se volete dare una risposta alla vostra domanda di ricerca, qui di seguito avete alcuni suggerimenti che potrete seguire</a:t>
            </a:r>
          </a:p>
          <a:p>
            <a:pPr marL="914400" lvl="1" indent="-457200">
              <a:buFont typeface="+mj-lt"/>
              <a:buAutoNum type="arabicPeriod"/>
            </a:pPr>
            <a:r>
              <a:rPr lang="it-IT" dirty="0"/>
              <a:t>È importante scegliere un argomento che </a:t>
            </a:r>
            <a:r>
              <a:rPr lang="it-IT" b="1" dirty="0">
                <a:solidFill>
                  <a:srgbClr val="FF0000"/>
                </a:solidFill>
              </a:rPr>
              <a:t>vi piaccia realmente</a:t>
            </a:r>
            <a:r>
              <a:rPr lang="it-IT" dirty="0"/>
              <a:t>. Di solito si dovrà spendere molto tempo nella ricerca, quindi è meglio avere un argomento che vi appassioni.</a:t>
            </a:r>
          </a:p>
          <a:p>
            <a:pPr marL="914400" lvl="1" indent="-457200">
              <a:buFont typeface="+mj-lt"/>
              <a:buAutoNum type="arabicPeriod"/>
            </a:pPr>
            <a:r>
              <a:rPr lang="it-IT" dirty="0"/>
              <a:t>Una volta che avete scelto il vostro argomento dovete </a:t>
            </a:r>
            <a:r>
              <a:rPr lang="it-IT" dirty="0">
                <a:solidFill>
                  <a:srgbClr val="FF0000"/>
                </a:solidFill>
              </a:rPr>
              <a:t>confrontarvi con gli altri componenti del vostro gruppo </a:t>
            </a:r>
            <a:r>
              <a:rPr lang="it-IT" dirty="0"/>
              <a:t>per convertire l’argomento in una domanda di ricerca. Ricordate sempre che la domanda di ricerca sarà l’aspetto particolare che voi vorrete approfondire</a:t>
            </a:r>
          </a:p>
          <a:p>
            <a:pPr marL="914400" lvl="1" indent="-457200">
              <a:buFont typeface="+mj-lt"/>
              <a:buAutoNum type="arabicPeriod"/>
            </a:pPr>
            <a:r>
              <a:rPr lang="it-IT" dirty="0"/>
              <a:t>Domande di ricerca interessanti non sempre si trasformano in un articolo/tesina, ma </a:t>
            </a:r>
            <a:r>
              <a:rPr lang="it-IT" b="1" dirty="0"/>
              <a:t>solo quelle che si possono realizzare</a:t>
            </a:r>
            <a:r>
              <a:rPr lang="it-IT" dirty="0"/>
              <a:t>.</a:t>
            </a:r>
          </a:p>
        </p:txBody>
      </p:sp>
    </p:spTree>
    <p:extLst>
      <p:ext uri="{BB962C8B-B14F-4D97-AF65-F5344CB8AC3E}">
        <p14:creationId xmlns:p14="http://schemas.microsoft.com/office/powerpoint/2010/main" val="251451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A1C474-3374-4C64-B56A-5656F935E321}"/>
              </a:ext>
            </a:extLst>
          </p:cNvPr>
          <p:cNvSpPr>
            <a:spLocks noGrp="1"/>
          </p:cNvSpPr>
          <p:nvPr>
            <p:ph type="title"/>
          </p:nvPr>
        </p:nvSpPr>
        <p:spPr/>
        <p:txBody>
          <a:bodyPr/>
          <a:lstStyle/>
          <a:p>
            <a:r>
              <a:rPr lang="it-IT" dirty="0"/>
              <a:t>La domanda di ricerca</a:t>
            </a:r>
          </a:p>
        </p:txBody>
      </p:sp>
      <p:sp>
        <p:nvSpPr>
          <p:cNvPr id="3" name="Segnaposto contenuto 2">
            <a:extLst>
              <a:ext uri="{FF2B5EF4-FFF2-40B4-BE49-F238E27FC236}">
                <a16:creationId xmlns:a16="http://schemas.microsoft.com/office/drawing/2014/main" id="{49705C5C-7D37-4909-90BF-7DAC8CF249C8}"/>
              </a:ext>
            </a:extLst>
          </p:cNvPr>
          <p:cNvSpPr>
            <a:spLocks noGrp="1"/>
          </p:cNvSpPr>
          <p:nvPr>
            <p:ph idx="1"/>
          </p:nvPr>
        </p:nvSpPr>
        <p:spPr/>
        <p:txBody>
          <a:bodyPr>
            <a:normAutofit lnSpcReduction="10000"/>
          </a:bodyPr>
          <a:lstStyle/>
          <a:p>
            <a:r>
              <a:rPr lang="it-IT" dirty="0"/>
              <a:t>Per verificare se la vostra domanda di ricerca è fattibile provate a seguire questo test di fattibilità:</a:t>
            </a:r>
          </a:p>
          <a:p>
            <a:pPr marL="914400" lvl="1" indent="-457200">
              <a:buFont typeface="+mj-lt"/>
              <a:buAutoNum type="arabicPeriod"/>
            </a:pPr>
            <a:r>
              <a:rPr lang="it-IT" dirty="0"/>
              <a:t>Potete rispondere alla domanda con delle </a:t>
            </a:r>
            <a:r>
              <a:rPr lang="it-IT" dirty="0">
                <a:solidFill>
                  <a:srgbClr val="FF0000"/>
                </a:solidFill>
              </a:rPr>
              <a:t>semplici statistiche descrittive </a:t>
            </a:r>
            <a:r>
              <a:rPr lang="it-IT" dirty="0"/>
              <a:t>(es. con una media, una mediana, frequenze, percentuali, ecc.)? Allora la domanda è troppo banale e non ci sarà molto da indagare. </a:t>
            </a:r>
            <a:r>
              <a:rPr lang="it-IT" b="1" dirty="0"/>
              <a:t>Non è una buona domanda di ricerca</a:t>
            </a:r>
          </a:p>
          <a:p>
            <a:pPr marL="914400" lvl="1" indent="-457200">
              <a:buFont typeface="+mj-lt"/>
              <a:buAutoNum type="arabicPeriod"/>
            </a:pPr>
            <a:r>
              <a:rPr lang="it-IT" dirty="0"/>
              <a:t>La risposta alla domanda ha </a:t>
            </a:r>
            <a:r>
              <a:rPr lang="it-IT" dirty="0">
                <a:solidFill>
                  <a:srgbClr val="FF0000"/>
                </a:solidFill>
              </a:rPr>
              <a:t>troppe angolazioni diverse</a:t>
            </a:r>
            <a:r>
              <a:rPr lang="it-IT" dirty="0"/>
              <a:t>, come ad es.: Quali sono le migliori prassi che hanno risolto il problema della povertà? Qui dovete essere più specifici: cosa si intende con «migliori prassi»? Dove? In Italia? Nell’UE? Nel mondo? La domanda prevede che la povertà sia stata risolta in qualche modo in qualche luogo, ha senso? Cercare di fornire una risposta a questa domanda vi può portare ovunque. La domanda non è sufficientemente focalizzata. Troppo ampia.</a:t>
            </a:r>
          </a:p>
        </p:txBody>
      </p:sp>
    </p:spTree>
    <p:extLst>
      <p:ext uri="{BB962C8B-B14F-4D97-AF65-F5344CB8AC3E}">
        <p14:creationId xmlns:p14="http://schemas.microsoft.com/office/powerpoint/2010/main" val="262776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315D81-62AA-439B-9A42-91780C7EE6EE}"/>
              </a:ext>
            </a:extLst>
          </p:cNvPr>
          <p:cNvSpPr>
            <a:spLocks noGrp="1"/>
          </p:cNvSpPr>
          <p:nvPr>
            <p:ph type="title"/>
          </p:nvPr>
        </p:nvSpPr>
        <p:spPr/>
        <p:txBody>
          <a:bodyPr/>
          <a:lstStyle/>
          <a:p>
            <a:r>
              <a:rPr lang="it-IT" dirty="0"/>
              <a:t>La domanda di ricerca</a:t>
            </a:r>
          </a:p>
        </p:txBody>
      </p:sp>
      <p:sp>
        <p:nvSpPr>
          <p:cNvPr id="3" name="Segnaposto contenuto 2">
            <a:extLst>
              <a:ext uri="{FF2B5EF4-FFF2-40B4-BE49-F238E27FC236}">
                <a16:creationId xmlns:a16="http://schemas.microsoft.com/office/drawing/2014/main" id="{2333847C-48F2-4828-8362-12054024DEE6}"/>
              </a:ext>
            </a:extLst>
          </p:cNvPr>
          <p:cNvSpPr>
            <a:spLocks noGrp="1"/>
          </p:cNvSpPr>
          <p:nvPr>
            <p:ph idx="1"/>
          </p:nvPr>
        </p:nvSpPr>
        <p:spPr/>
        <p:txBody>
          <a:bodyPr>
            <a:normAutofit fontScale="92500" lnSpcReduction="20000"/>
          </a:bodyPr>
          <a:lstStyle/>
          <a:p>
            <a:pPr marL="514350" indent="-514350">
              <a:buFont typeface="+mj-lt"/>
              <a:buAutoNum type="arabicPeriod" startAt="3"/>
            </a:pPr>
            <a:r>
              <a:rPr lang="it-IT" dirty="0"/>
              <a:t>Una </a:t>
            </a:r>
            <a:r>
              <a:rPr lang="it-IT" dirty="0">
                <a:highlight>
                  <a:srgbClr val="FFFF00"/>
                </a:highlight>
              </a:rPr>
              <a:t>domanda di ricerca fattibile </a:t>
            </a:r>
            <a:r>
              <a:rPr lang="it-IT" dirty="0"/>
              <a:t>trova una risposta in tempi brevi. Dovete considerare le scadenze, se i dati siano disponibili oppure no (e nel formato di cui voi avete bisogno), se per ottenere i dati avete bisogno di permessi dalle istituzioni che le pubblicano o se avete bisogno di avviare un’indagine che ha bisogno di almeno un mese per ottenere dei risultati. Quindi, riassumendo, avete sufficiente tempo a disposizione e le risorse necessarie per rispondere alla domanda?</a:t>
            </a:r>
          </a:p>
          <a:p>
            <a:pPr marL="514350" indent="-514350">
              <a:buFont typeface="+mj-lt"/>
              <a:buAutoNum type="arabicPeriod" startAt="3"/>
            </a:pPr>
            <a:r>
              <a:rPr lang="it-IT" dirty="0"/>
              <a:t>Non c’è nessuna procedura magica che vi permette di risolvere il vostro problema di ricerca. Si tratta di un </a:t>
            </a:r>
            <a:r>
              <a:rPr lang="it-IT" dirty="0">
                <a:solidFill>
                  <a:srgbClr val="FF0000"/>
                </a:solidFill>
              </a:rPr>
              <a:t>processo di revisione continua </a:t>
            </a:r>
            <a:r>
              <a:rPr lang="it-IT" dirty="0"/>
              <a:t>tra voi, il vostro relatore ed eventualmente il bibliotecaria/o che vi può consigliare. Nella maggior parte dei casi si tratta di un processo frustrante nel quale voi avrete la maggior parte della responsabilità. Ricordatevi che il vostro relatore e il bibliotecario vi possono aiutare nel processo di apprendimento. Prima iniziate, meglio è.</a:t>
            </a:r>
          </a:p>
        </p:txBody>
      </p:sp>
    </p:spTree>
    <p:extLst>
      <p:ext uri="{BB962C8B-B14F-4D97-AF65-F5344CB8AC3E}">
        <p14:creationId xmlns:p14="http://schemas.microsoft.com/office/powerpoint/2010/main" val="120675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67F331-A213-4180-BC30-323B408C652F}"/>
              </a:ext>
            </a:extLst>
          </p:cNvPr>
          <p:cNvSpPr>
            <a:spLocks noGrp="1"/>
          </p:cNvSpPr>
          <p:nvPr>
            <p:ph type="title"/>
          </p:nvPr>
        </p:nvSpPr>
        <p:spPr/>
        <p:txBody>
          <a:bodyPr/>
          <a:lstStyle/>
          <a:p>
            <a:r>
              <a:rPr lang="it-IT" dirty="0"/>
              <a:t>La domanda di ricerca</a:t>
            </a:r>
          </a:p>
        </p:txBody>
      </p:sp>
      <p:sp>
        <p:nvSpPr>
          <p:cNvPr id="3" name="Segnaposto contenuto 2">
            <a:extLst>
              <a:ext uri="{FF2B5EF4-FFF2-40B4-BE49-F238E27FC236}">
                <a16:creationId xmlns:a16="http://schemas.microsoft.com/office/drawing/2014/main" id="{77C0CCE8-B9FC-4098-B0AA-7CD267032D69}"/>
              </a:ext>
            </a:extLst>
          </p:cNvPr>
          <p:cNvSpPr>
            <a:spLocks noGrp="1"/>
          </p:cNvSpPr>
          <p:nvPr>
            <p:ph idx="1"/>
          </p:nvPr>
        </p:nvSpPr>
        <p:spPr/>
        <p:txBody>
          <a:bodyPr/>
          <a:lstStyle/>
          <a:p>
            <a:r>
              <a:rPr lang="it-IT" dirty="0"/>
              <a:t>In generale si può affermare che, una </a:t>
            </a:r>
            <a:r>
              <a:rPr lang="it-IT" dirty="0">
                <a:highlight>
                  <a:srgbClr val="FFFF00"/>
                </a:highlight>
              </a:rPr>
              <a:t>buona domanda di ricerca </a:t>
            </a:r>
            <a:r>
              <a:rPr lang="it-IT" dirty="0"/>
              <a:t>è fattibile se…</a:t>
            </a:r>
          </a:p>
          <a:p>
            <a:r>
              <a:rPr lang="it-IT" dirty="0"/>
              <a:t>È </a:t>
            </a:r>
            <a:r>
              <a:rPr lang="it-IT" b="1" dirty="0"/>
              <a:t>sufficientemente focalizzata</a:t>
            </a:r>
            <a:r>
              <a:rPr lang="it-IT" dirty="0"/>
              <a:t>, non troppo semplice e non troppo ampia, definisce chiaramente i limiti, contiene sia i pro che i contro della questione indagata e a cui si riesce a dare una risposta nel tempo che avete a disposizione</a:t>
            </a:r>
          </a:p>
          <a:p>
            <a:r>
              <a:rPr lang="it-IT" dirty="0"/>
              <a:t>Rispetto alla generica domanda precedente: </a:t>
            </a:r>
          </a:p>
          <a:p>
            <a:pPr lvl="1"/>
            <a:r>
              <a:rPr lang="it-IT" b="1" dirty="0"/>
              <a:t>Quali sono le migliori prassi che hanno risolto il problema della povertà?</a:t>
            </a:r>
          </a:p>
          <a:p>
            <a:r>
              <a:rPr lang="it-IT" dirty="0"/>
              <a:t>Una buona domanda di ricerca sarebbe:</a:t>
            </a:r>
          </a:p>
          <a:p>
            <a:pPr lvl="1"/>
            <a:r>
              <a:rPr lang="it-IT" b="1" dirty="0">
                <a:solidFill>
                  <a:srgbClr val="FF0000"/>
                </a:solidFill>
              </a:rPr>
              <a:t>Perché alcuni paesi sono ricchi e altri poveri?</a:t>
            </a:r>
          </a:p>
        </p:txBody>
      </p:sp>
      <p:sp>
        <p:nvSpPr>
          <p:cNvPr id="4" name="CasellaDiTesto 3">
            <a:extLst>
              <a:ext uri="{FF2B5EF4-FFF2-40B4-BE49-F238E27FC236}">
                <a16:creationId xmlns:a16="http://schemas.microsoft.com/office/drawing/2014/main" id="{F4D800CB-92FD-4EC1-AF8D-5EFDBE232336}"/>
              </a:ext>
            </a:extLst>
          </p:cNvPr>
          <p:cNvSpPr txBox="1"/>
          <p:nvPr/>
        </p:nvSpPr>
        <p:spPr>
          <a:xfrm>
            <a:off x="838200" y="6295136"/>
            <a:ext cx="6708648" cy="369332"/>
          </a:xfrm>
          <a:prstGeom prst="rect">
            <a:avLst/>
          </a:prstGeom>
          <a:noFill/>
        </p:spPr>
        <p:txBody>
          <a:bodyPr wrap="square" rtlCol="0">
            <a:spAutoFit/>
          </a:bodyPr>
          <a:lstStyle/>
          <a:p>
            <a:r>
              <a:rPr lang="it-IT" dirty="0"/>
              <a:t>Fonte: </a:t>
            </a:r>
            <a:r>
              <a:rPr lang="it-IT" dirty="0">
                <a:hlinkClick r:id="rId2"/>
              </a:rPr>
              <a:t>https://conjointly.com/kb/structure-of-research/</a:t>
            </a:r>
            <a:r>
              <a:rPr lang="it-IT" dirty="0"/>
              <a:t> </a:t>
            </a:r>
          </a:p>
        </p:txBody>
      </p:sp>
    </p:spTree>
    <p:extLst>
      <p:ext uri="{BB962C8B-B14F-4D97-AF65-F5344CB8AC3E}">
        <p14:creationId xmlns:p14="http://schemas.microsoft.com/office/powerpoint/2010/main" val="557613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B60BC6C-A64E-46D3-9E13-3AC3AF786847}"/>
              </a:ext>
            </a:extLst>
          </p:cNvPr>
          <p:cNvSpPr>
            <a:spLocks noGrp="1"/>
          </p:cNvSpPr>
          <p:nvPr>
            <p:ph type="title"/>
          </p:nvPr>
        </p:nvSpPr>
        <p:spPr/>
        <p:txBody>
          <a:bodyPr>
            <a:normAutofit/>
          </a:bodyPr>
          <a:lstStyle/>
          <a:p>
            <a:r>
              <a:rPr lang="it-IT" dirty="0"/>
              <a:t>Domande di ricerca: il lavoro e i giovani</a:t>
            </a:r>
          </a:p>
        </p:txBody>
      </p:sp>
      <p:sp>
        <p:nvSpPr>
          <p:cNvPr id="5" name="Segnaposto contenuto 4">
            <a:extLst>
              <a:ext uri="{FF2B5EF4-FFF2-40B4-BE49-F238E27FC236}">
                <a16:creationId xmlns:a16="http://schemas.microsoft.com/office/drawing/2014/main" id="{8AA30C00-AFB9-4A91-9756-C88D19E672DC}"/>
              </a:ext>
            </a:extLst>
          </p:cNvPr>
          <p:cNvSpPr>
            <a:spLocks noGrp="1"/>
          </p:cNvSpPr>
          <p:nvPr>
            <p:ph idx="1"/>
          </p:nvPr>
        </p:nvSpPr>
        <p:spPr/>
        <p:txBody>
          <a:bodyPr/>
          <a:lstStyle/>
          <a:p>
            <a:r>
              <a:rPr lang="it-IT" dirty="0"/>
              <a:t>Risposte dall’aula</a:t>
            </a:r>
            <a:r>
              <a:rPr lang="it-IT" dirty="0" smtClean="0"/>
              <a:t>:</a:t>
            </a:r>
          </a:p>
          <a:p>
            <a:r>
              <a:rPr lang="it-IT" dirty="0" smtClean="0"/>
              <a:t>Correlazione tra ISEE familiare e inizio lavoro tra i giovani</a:t>
            </a:r>
          </a:p>
          <a:p>
            <a:r>
              <a:rPr lang="it-IT" dirty="0" smtClean="0"/>
              <a:t>Come l’ingresso nel mercato del lavoro e il capitale umano</a:t>
            </a:r>
          </a:p>
          <a:p>
            <a:r>
              <a:rPr lang="it-IT" dirty="0" smtClean="0"/>
              <a:t>Differenziali occupazione tra percorsi scolastici: istituti tecnici e licei</a:t>
            </a:r>
          </a:p>
          <a:p>
            <a:r>
              <a:rPr lang="it-IT" dirty="0" smtClean="0"/>
              <a:t>Caratteristiche di occupazione per classi d’età: chi inizia prima, interruzione scolastica, continuazione percorso universitario</a:t>
            </a:r>
          </a:p>
          <a:p>
            <a:r>
              <a:rPr lang="it-IT" dirty="0" smtClean="0"/>
              <a:t>Differenze territoriali per età e titolo di studio: possibili cause</a:t>
            </a:r>
          </a:p>
          <a:p>
            <a:r>
              <a:rPr lang="it-IT" dirty="0" smtClean="0"/>
              <a:t>Tipologie contrattuali e lavoro dei giovani: atipicità …</a:t>
            </a:r>
            <a:endParaRPr lang="it-IT" dirty="0"/>
          </a:p>
        </p:txBody>
      </p:sp>
    </p:spTree>
    <p:extLst>
      <p:ext uri="{BB962C8B-B14F-4D97-AF65-F5344CB8AC3E}">
        <p14:creationId xmlns:p14="http://schemas.microsoft.com/office/powerpoint/2010/main" val="2769132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15227E-D2E5-4C9D-808E-BFA65A63A218}"/>
              </a:ext>
            </a:extLst>
          </p:cNvPr>
          <p:cNvSpPr>
            <a:spLocks noGrp="1"/>
          </p:cNvSpPr>
          <p:nvPr>
            <p:ph type="title"/>
          </p:nvPr>
        </p:nvSpPr>
        <p:spPr/>
        <p:txBody>
          <a:bodyPr/>
          <a:lstStyle/>
          <a:p>
            <a:r>
              <a:rPr lang="it-IT" dirty="0"/>
              <a:t>Quali domande mi porrei io?</a:t>
            </a:r>
          </a:p>
        </p:txBody>
      </p:sp>
      <p:sp>
        <p:nvSpPr>
          <p:cNvPr id="3" name="Segnaposto contenuto 2">
            <a:extLst>
              <a:ext uri="{FF2B5EF4-FFF2-40B4-BE49-F238E27FC236}">
                <a16:creationId xmlns:a16="http://schemas.microsoft.com/office/drawing/2014/main" id="{4FF13083-C6C2-45DF-A8B8-94E975753A47}"/>
              </a:ext>
            </a:extLst>
          </p:cNvPr>
          <p:cNvSpPr>
            <a:spLocks noGrp="1"/>
          </p:cNvSpPr>
          <p:nvPr>
            <p:ph idx="1"/>
          </p:nvPr>
        </p:nvSpPr>
        <p:spPr/>
        <p:txBody>
          <a:bodyPr>
            <a:normAutofit lnSpcReduction="10000"/>
          </a:bodyPr>
          <a:lstStyle/>
          <a:p>
            <a:r>
              <a:rPr lang="it-IT" dirty="0"/>
              <a:t>Quali sono i primi lavori dei giovani? Trampolino o trappola?</a:t>
            </a:r>
          </a:p>
          <a:p>
            <a:r>
              <a:rPr lang="it-IT" dirty="0"/>
              <a:t>Perché in Italia i giovani hanno maggiori difficoltà ad entrare nel mercato del lavoro? Quali sono le migliori pratiche in Europa?</a:t>
            </a:r>
          </a:p>
          <a:p>
            <a:r>
              <a:rPr lang="it-IT" dirty="0"/>
              <a:t>Quali sono i tempi medi d’ingresso e quali caratteristiche li accorciano?</a:t>
            </a:r>
          </a:p>
          <a:p>
            <a:r>
              <a:rPr lang="it-IT" dirty="0"/>
              <a:t>L’ingresso nel mercato del lavoro con una crescente innovazione è un problema di genere?</a:t>
            </a:r>
          </a:p>
          <a:p>
            <a:r>
              <a:rPr lang="it-IT" dirty="0"/>
              <a:t>I giovani con background migratorio sono i più svantaggiati?</a:t>
            </a:r>
          </a:p>
          <a:p>
            <a:r>
              <a:rPr lang="it-IT" dirty="0"/>
              <a:t>L’allungamento della vita lavorativa degli occupati penalizza i giovani?</a:t>
            </a:r>
          </a:p>
          <a:p>
            <a:r>
              <a:rPr lang="it-IT" dirty="0"/>
              <a:t>….</a:t>
            </a:r>
          </a:p>
          <a:p>
            <a:endParaRPr lang="it-IT" dirty="0"/>
          </a:p>
        </p:txBody>
      </p:sp>
    </p:spTree>
    <p:extLst>
      <p:ext uri="{BB962C8B-B14F-4D97-AF65-F5344CB8AC3E}">
        <p14:creationId xmlns:p14="http://schemas.microsoft.com/office/powerpoint/2010/main" val="101214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8263</TotalTime>
  <Words>1812</Words>
  <Application>Microsoft Office PowerPoint</Application>
  <PresentationFormat>Widescreen</PresentationFormat>
  <Paragraphs>102</Paragraphs>
  <Slides>22</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22</vt:i4>
      </vt:variant>
    </vt:vector>
  </HeadingPairs>
  <TitlesOfParts>
    <vt:vector size="27" baseType="lpstr">
      <vt:lpstr>Arial</vt:lpstr>
      <vt:lpstr>Calibri</vt:lpstr>
      <vt:lpstr>Calibri Light</vt:lpstr>
      <vt:lpstr>Tema di Office</vt:lpstr>
      <vt:lpstr>Bitmap Image</vt:lpstr>
      <vt:lpstr>Laboratorio di Economia del Lavoro</vt:lpstr>
      <vt:lpstr>Le domande di ricerca e l’analisi della letteratura</vt:lpstr>
      <vt:lpstr>Prima di rispondere, vedo quali domande si sono posti i ricercatori facendo una ricerca delle fonti</vt:lpstr>
      <vt:lpstr>La domanda di ricerca</vt:lpstr>
      <vt:lpstr>La domanda di ricerca</vt:lpstr>
      <vt:lpstr>La domanda di ricerca</vt:lpstr>
      <vt:lpstr>La domanda di ricerca</vt:lpstr>
      <vt:lpstr>Domande di ricerca: il lavoro e i giovani</vt:lpstr>
      <vt:lpstr>Quali domande mi porrei io?</vt:lpstr>
      <vt:lpstr>La ricerca delle fonti bibliografiche</vt:lpstr>
      <vt:lpstr>E i ricercatori cosa si sono chiesti?</vt:lpstr>
      <vt:lpstr>Il risultato della ricerca bibliografica </vt:lpstr>
      <vt:lpstr>Occupazione e innovazione: un’analisi di genere</vt:lpstr>
      <vt:lpstr>Se trovo riferimenti utili nell’articolo posso continuare a cercare in internet…oppure nelle banche dati</vt:lpstr>
      <vt:lpstr>Verifiche possibili</vt:lpstr>
      <vt:lpstr>Richiesta da biblioteca o ulteriore indagine online</vt:lpstr>
      <vt:lpstr>Ricerca con la banca dati Jstor o attraverso google scholar</vt:lpstr>
      <vt:lpstr>Approfondimento di un solo aspetto di ricerca tra quelli suggeriti</vt:lpstr>
      <vt:lpstr>Posso poi approfondire una domanda di ricerca particolare, vediamo un paio di temi</vt:lpstr>
      <vt:lpstr>Cosa posso aggiungere?</vt:lpstr>
      <vt:lpstr>Estraggo qualche tabella da aggiornare</vt:lpstr>
      <vt:lpstr>Ora tocca a voi…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di Economia del Lavoro</dc:title>
  <dc:creator>CHIES LAURA</dc:creator>
  <cp:lastModifiedBy>CHIES LAURA</cp:lastModifiedBy>
  <cp:revision>43</cp:revision>
  <dcterms:created xsi:type="dcterms:W3CDTF">2022-11-26T15:03:20Z</dcterms:created>
  <dcterms:modified xsi:type="dcterms:W3CDTF">2024-12-03T17:34:48Z</dcterms:modified>
</cp:coreProperties>
</file>