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334" r:id="rId4"/>
    <p:sldId id="256" r:id="rId5"/>
    <p:sldId id="500" r:id="rId6"/>
    <p:sldId id="451" r:id="rId7"/>
    <p:sldId id="593" r:id="rId8"/>
    <p:sldId id="594" r:id="rId9"/>
    <p:sldId id="497" r:id="rId10"/>
    <p:sldId id="502" r:id="rId11"/>
    <p:sldId id="257" r:id="rId12"/>
    <p:sldId id="595" r:id="rId13"/>
    <p:sldId id="596" r:id="rId14"/>
    <p:sldId id="605" r:id="rId15"/>
    <p:sldId id="606" r:id="rId16"/>
    <p:sldId id="607" r:id="rId17"/>
    <p:sldId id="608" r:id="rId18"/>
    <p:sldId id="609" r:id="rId19"/>
    <p:sldId id="610" r:id="rId20"/>
    <p:sldId id="597" r:id="rId21"/>
    <p:sldId id="271" r:id="rId22"/>
    <p:sldId id="272" r:id="rId23"/>
    <p:sldId id="273" r:id="rId24"/>
    <p:sldId id="274" r:id="rId25"/>
    <p:sldId id="275" r:id="rId26"/>
    <p:sldId id="276" r:id="rId27"/>
    <p:sldId id="278" r:id="rId28"/>
    <p:sldId id="279" r:id="rId29"/>
    <p:sldId id="280" r:id="rId30"/>
    <p:sldId id="281" r:id="rId31"/>
    <p:sldId id="282" r:id="rId32"/>
    <p:sldId id="283" r:id="rId33"/>
    <p:sldId id="284" r:id="rId34"/>
    <p:sldId id="288" r:id="rId35"/>
    <p:sldId id="614" r:id="rId36"/>
    <p:sldId id="289" r:id="rId37"/>
    <p:sldId id="611" r:id="rId38"/>
    <p:sldId id="612" r:id="rId39"/>
    <p:sldId id="613" r:id="rId40"/>
    <p:sldId id="337" r:id="rId41"/>
    <p:sldId id="338" r:id="rId42"/>
    <p:sldId id="339" r:id="rId43"/>
    <p:sldId id="340" r:id="rId44"/>
    <p:sldId id="341" r:id="rId45"/>
    <p:sldId id="342" r:id="rId46"/>
    <p:sldId id="34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114" d="100"/>
          <a:sy n="114" d="100"/>
        </p:scale>
        <p:origin x="31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7C887-BE20-49A7-88E8-EB16D1FB4FB4}" type="datetimeFigureOut">
              <a:rPr lang="it-IT" smtClean="0"/>
              <a:t>04/12/2024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3EDFF-619A-4CDE-8857-C3726CEE0FF1}" type="slidenum">
              <a:rPr lang="it-IT" smtClean="0"/>
              <a:t>‹N›</a:t>
            </a:fld>
            <a:endParaRPr lang="it-IT"/>
          </a:p>
        </p:txBody>
      </p:sp>
    </p:spTree>
    <p:extLst>
      <p:ext uri="{BB962C8B-B14F-4D97-AF65-F5344CB8AC3E}">
        <p14:creationId xmlns:p14="http://schemas.microsoft.com/office/powerpoint/2010/main" val="285135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54644AB0-08B4-454D-BFBA-CA55FD83C7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0956557-3E2F-4BD0-AA16-15E3A4496B18}" type="slidenum">
              <a:rPr lang="it-IT" altLang="it-IT">
                <a:latin typeface="Times New Roman" panose="02020603050405020304" pitchFamily="18" charset="0"/>
              </a:rPr>
              <a:pPr eaLnBrk="1" hangingPunct="1">
                <a:spcBef>
                  <a:spcPct val="0"/>
                </a:spcBef>
              </a:pPr>
              <a:t>1</a:t>
            </a:fld>
            <a:endParaRPr lang="it-IT" altLang="it-IT">
              <a:latin typeface="Times New Roman" panose="02020603050405020304" pitchFamily="18" charset="0"/>
            </a:endParaRPr>
          </a:p>
        </p:txBody>
      </p:sp>
      <p:sp>
        <p:nvSpPr>
          <p:cNvPr id="147459" name="Rectangle 2">
            <a:extLst>
              <a:ext uri="{FF2B5EF4-FFF2-40B4-BE49-F238E27FC236}">
                <a16:creationId xmlns:a16="http://schemas.microsoft.com/office/drawing/2014/main" id="{9FB255E1-9655-436C-B093-B9BE4A0BFB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a:extLst>
              <a:ext uri="{FF2B5EF4-FFF2-40B4-BE49-F238E27FC236}">
                <a16:creationId xmlns:a16="http://schemas.microsoft.com/office/drawing/2014/main" id="{417CA690-4B52-45DC-81A7-750911EB7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589564-6F6F-4313-8370-D497CEDF85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853FC95-CCF4-4A42-954C-266A8B2BD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B11232D-5583-45B1-AD95-62D200542825}"/>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5" name="Segnaposto piè di pagina 4">
            <a:extLst>
              <a:ext uri="{FF2B5EF4-FFF2-40B4-BE49-F238E27FC236}">
                <a16:creationId xmlns:a16="http://schemas.microsoft.com/office/drawing/2014/main" id="{A0C7F8AF-E648-4035-B682-1B1C7AD5D4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28E071-D4D3-4DD5-9B34-FE7CBEDC8912}"/>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360791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1153D-F51F-498B-B4A3-42B3BBC4E1A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80B5447-D7B2-4EEF-ACB6-5F3313DBB93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2764D1-0706-467E-BFA8-DCF13EF69FA2}"/>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5" name="Segnaposto piè di pagina 4">
            <a:extLst>
              <a:ext uri="{FF2B5EF4-FFF2-40B4-BE49-F238E27FC236}">
                <a16:creationId xmlns:a16="http://schemas.microsoft.com/office/drawing/2014/main" id="{4565C878-505E-4D00-8CC3-7158FED10E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4500DB-70C2-4606-ADA7-EB41BEB471D2}"/>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9251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2BF16D3-0920-4A76-A3DD-0785C3A9374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54B86F-2F6B-4ED4-8206-28731CEEBAD0}"/>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D2EF09-11AC-4E30-A8D9-AFB655C4FCF2}"/>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5" name="Segnaposto piè di pagina 4">
            <a:extLst>
              <a:ext uri="{FF2B5EF4-FFF2-40B4-BE49-F238E27FC236}">
                <a16:creationId xmlns:a16="http://schemas.microsoft.com/office/drawing/2014/main" id="{C4C1CAED-1703-4EF5-9569-7F7E84EE3A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253CC6-14E9-49D3-833A-697EE1C60137}"/>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318801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3C272B1-90E2-4B79-8AAB-95DB8F757E17}"/>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5" name="Rectangle 5">
            <a:extLst>
              <a:ext uri="{FF2B5EF4-FFF2-40B4-BE49-F238E27FC236}">
                <a16:creationId xmlns:a16="http://schemas.microsoft.com/office/drawing/2014/main" id="{6F6BFE94-2BEF-443E-BE90-FBF24C9FB4C7}"/>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6" name="Rectangle 6">
            <a:extLst>
              <a:ext uri="{FF2B5EF4-FFF2-40B4-BE49-F238E27FC236}">
                <a16:creationId xmlns:a16="http://schemas.microsoft.com/office/drawing/2014/main" id="{8AC4CA5A-00EC-419B-8A98-AA12FD7A7CD4}"/>
              </a:ext>
            </a:extLst>
          </p:cNvPr>
          <p:cNvSpPr>
            <a:spLocks noGrp="1" noChangeArrowheads="1"/>
          </p:cNvSpPr>
          <p:nvPr>
            <p:ph type="sldNum" sz="quarter" idx="12"/>
          </p:nvPr>
        </p:nvSpPr>
        <p:spPr/>
        <p:txBody>
          <a:bodyPr/>
          <a:lstStyle>
            <a:lvl1pPr eaLnBrk="0" hangingPunct="0">
              <a:defRPr/>
            </a:lvl1pPr>
          </a:lstStyle>
          <a:p>
            <a:fld id="{21211307-7B1D-42FC-BE1C-072C4622762B}" type="slidenum">
              <a:rPr lang="it-IT" altLang="it-IT"/>
              <a:pPr/>
              <a:t>‹N›</a:t>
            </a:fld>
            <a:endParaRPr lang="it-IT" altLang="it-IT"/>
          </a:p>
        </p:txBody>
      </p:sp>
    </p:spTree>
    <p:extLst>
      <p:ext uri="{BB962C8B-B14F-4D97-AF65-F5344CB8AC3E}">
        <p14:creationId xmlns:p14="http://schemas.microsoft.com/office/powerpoint/2010/main" val="258190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6341741-0814-4386-8456-979120EEF4EC}"/>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5" name="Rectangle 5">
            <a:extLst>
              <a:ext uri="{FF2B5EF4-FFF2-40B4-BE49-F238E27FC236}">
                <a16:creationId xmlns:a16="http://schemas.microsoft.com/office/drawing/2014/main" id="{2379FD31-3D43-4817-BB61-60A6938B8D23}"/>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6" name="Rectangle 6">
            <a:extLst>
              <a:ext uri="{FF2B5EF4-FFF2-40B4-BE49-F238E27FC236}">
                <a16:creationId xmlns:a16="http://schemas.microsoft.com/office/drawing/2014/main" id="{5682AC8B-CBD9-4FA7-8FD6-10F5F97F8B8C}"/>
              </a:ext>
            </a:extLst>
          </p:cNvPr>
          <p:cNvSpPr>
            <a:spLocks noGrp="1" noChangeArrowheads="1"/>
          </p:cNvSpPr>
          <p:nvPr>
            <p:ph type="sldNum" sz="quarter" idx="12"/>
          </p:nvPr>
        </p:nvSpPr>
        <p:spPr/>
        <p:txBody>
          <a:bodyPr/>
          <a:lstStyle>
            <a:lvl1pPr eaLnBrk="0" hangingPunct="0">
              <a:defRPr/>
            </a:lvl1pPr>
          </a:lstStyle>
          <a:p>
            <a:fld id="{40340698-A1EB-439A-95C0-C2B41EF303EF}" type="slidenum">
              <a:rPr lang="it-IT" altLang="it-IT"/>
              <a:pPr/>
              <a:t>‹N›</a:t>
            </a:fld>
            <a:endParaRPr lang="it-IT" altLang="it-IT"/>
          </a:p>
        </p:txBody>
      </p:sp>
    </p:spTree>
    <p:extLst>
      <p:ext uri="{BB962C8B-B14F-4D97-AF65-F5344CB8AC3E}">
        <p14:creationId xmlns:p14="http://schemas.microsoft.com/office/powerpoint/2010/main" val="2106777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190342C1-D496-4F74-9109-3BFAA5E31F36}"/>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5" name="Rectangle 5">
            <a:extLst>
              <a:ext uri="{FF2B5EF4-FFF2-40B4-BE49-F238E27FC236}">
                <a16:creationId xmlns:a16="http://schemas.microsoft.com/office/drawing/2014/main" id="{9ACC5B30-C2C8-4EFA-9228-4D28A0538BB5}"/>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6" name="Rectangle 6">
            <a:extLst>
              <a:ext uri="{FF2B5EF4-FFF2-40B4-BE49-F238E27FC236}">
                <a16:creationId xmlns:a16="http://schemas.microsoft.com/office/drawing/2014/main" id="{A278E04B-BA53-4426-B46F-07925C19C8C8}"/>
              </a:ext>
            </a:extLst>
          </p:cNvPr>
          <p:cNvSpPr>
            <a:spLocks noGrp="1" noChangeArrowheads="1"/>
          </p:cNvSpPr>
          <p:nvPr>
            <p:ph type="sldNum" sz="quarter" idx="12"/>
          </p:nvPr>
        </p:nvSpPr>
        <p:spPr/>
        <p:txBody>
          <a:bodyPr/>
          <a:lstStyle>
            <a:lvl1pPr eaLnBrk="0" hangingPunct="0">
              <a:defRPr/>
            </a:lvl1pPr>
          </a:lstStyle>
          <a:p>
            <a:fld id="{CB4784CF-B5C9-480E-9867-28FEF10F5FA3}" type="slidenum">
              <a:rPr lang="it-IT" altLang="it-IT"/>
              <a:pPr/>
              <a:t>‹N›</a:t>
            </a:fld>
            <a:endParaRPr lang="it-IT" altLang="it-IT"/>
          </a:p>
        </p:txBody>
      </p:sp>
    </p:spTree>
    <p:extLst>
      <p:ext uri="{BB962C8B-B14F-4D97-AF65-F5344CB8AC3E}">
        <p14:creationId xmlns:p14="http://schemas.microsoft.com/office/powerpoint/2010/main" val="404876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A51C6941-40B4-4003-AA34-801EC7C2DBBF}"/>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6" name="Rectangle 5">
            <a:extLst>
              <a:ext uri="{FF2B5EF4-FFF2-40B4-BE49-F238E27FC236}">
                <a16:creationId xmlns:a16="http://schemas.microsoft.com/office/drawing/2014/main" id="{DAD49EA6-82FF-4B6A-B0B5-B51BBD7AB194}"/>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7" name="Rectangle 6">
            <a:extLst>
              <a:ext uri="{FF2B5EF4-FFF2-40B4-BE49-F238E27FC236}">
                <a16:creationId xmlns:a16="http://schemas.microsoft.com/office/drawing/2014/main" id="{9886E3BC-2D6C-43F3-992B-98D821268BEF}"/>
              </a:ext>
            </a:extLst>
          </p:cNvPr>
          <p:cNvSpPr>
            <a:spLocks noGrp="1" noChangeArrowheads="1"/>
          </p:cNvSpPr>
          <p:nvPr>
            <p:ph type="sldNum" sz="quarter" idx="12"/>
          </p:nvPr>
        </p:nvSpPr>
        <p:spPr/>
        <p:txBody>
          <a:bodyPr/>
          <a:lstStyle>
            <a:lvl1pPr eaLnBrk="0" hangingPunct="0">
              <a:defRPr/>
            </a:lvl1pPr>
          </a:lstStyle>
          <a:p>
            <a:fld id="{BADDBD29-A964-4E7F-917F-380801BA6EEA}" type="slidenum">
              <a:rPr lang="it-IT" altLang="it-IT"/>
              <a:pPr/>
              <a:t>‹N›</a:t>
            </a:fld>
            <a:endParaRPr lang="it-IT" altLang="it-IT"/>
          </a:p>
        </p:txBody>
      </p:sp>
    </p:spTree>
    <p:extLst>
      <p:ext uri="{BB962C8B-B14F-4D97-AF65-F5344CB8AC3E}">
        <p14:creationId xmlns:p14="http://schemas.microsoft.com/office/powerpoint/2010/main" val="1500658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2DA608B5-EEFE-4026-81CC-B5386514A078}"/>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8" name="Rectangle 5">
            <a:extLst>
              <a:ext uri="{FF2B5EF4-FFF2-40B4-BE49-F238E27FC236}">
                <a16:creationId xmlns:a16="http://schemas.microsoft.com/office/drawing/2014/main" id="{B9675C6E-E6E5-4E4D-9ACA-383C0C514E93}"/>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9" name="Rectangle 6">
            <a:extLst>
              <a:ext uri="{FF2B5EF4-FFF2-40B4-BE49-F238E27FC236}">
                <a16:creationId xmlns:a16="http://schemas.microsoft.com/office/drawing/2014/main" id="{C5534258-2237-458D-96CC-69246371544A}"/>
              </a:ext>
            </a:extLst>
          </p:cNvPr>
          <p:cNvSpPr>
            <a:spLocks noGrp="1" noChangeArrowheads="1"/>
          </p:cNvSpPr>
          <p:nvPr>
            <p:ph type="sldNum" sz="quarter" idx="12"/>
          </p:nvPr>
        </p:nvSpPr>
        <p:spPr/>
        <p:txBody>
          <a:bodyPr/>
          <a:lstStyle>
            <a:lvl1pPr eaLnBrk="0" hangingPunct="0">
              <a:defRPr/>
            </a:lvl1pPr>
          </a:lstStyle>
          <a:p>
            <a:fld id="{61E2816D-D49B-4F90-8D47-70971FCF7490}" type="slidenum">
              <a:rPr lang="it-IT" altLang="it-IT"/>
              <a:pPr/>
              <a:t>‹N›</a:t>
            </a:fld>
            <a:endParaRPr lang="it-IT" altLang="it-IT"/>
          </a:p>
        </p:txBody>
      </p:sp>
    </p:spTree>
    <p:extLst>
      <p:ext uri="{BB962C8B-B14F-4D97-AF65-F5344CB8AC3E}">
        <p14:creationId xmlns:p14="http://schemas.microsoft.com/office/powerpoint/2010/main" val="1435052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6B8C25EA-FDEF-4444-8DCA-6127CF106C79}"/>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4" name="Rectangle 5">
            <a:extLst>
              <a:ext uri="{FF2B5EF4-FFF2-40B4-BE49-F238E27FC236}">
                <a16:creationId xmlns:a16="http://schemas.microsoft.com/office/drawing/2014/main" id="{9EEA29DB-E036-467D-980B-6BB5C023B62F}"/>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5" name="Rectangle 6">
            <a:extLst>
              <a:ext uri="{FF2B5EF4-FFF2-40B4-BE49-F238E27FC236}">
                <a16:creationId xmlns:a16="http://schemas.microsoft.com/office/drawing/2014/main" id="{65C37FB3-CC4D-42A1-8A6C-8BDA8D988AB9}"/>
              </a:ext>
            </a:extLst>
          </p:cNvPr>
          <p:cNvSpPr>
            <a:spLocks noGrp="1" noChangeArrowheads="1"/>
          </p:cNvSpPr>
          <p:nvPr>
            <p:ph type="sldNum" sz="quarter" idx="12"/>
          </p:nvPr>
        </p:nvSpPr>
        <p:spPr/>
        <p:txBody>
          <a:bodyPr/>
          <a:lstStyle>
            <a:lvl1pPr eaLnBrk="0" hangingPunct="0">
              <a:defRPr/>
            </a:lvl1pPr>
          </a:lstStyle>
          <a:p>
            <a:fld id="{9DFAEBC7-6646-4C5A-857F-B0B1AA8D903A}" type="slidenum">
              <a:rPr lang="it-IT" altLang="it-IT"/>
              <a:pPr/>
              <a:t>‹N›</a:t>
            </a:fld>
            <a:endParaRPr lang="it-IT" altLang="it-IT"/>
          </a:p>
        </p:txBody>
      </p:sp>
    </p:spTree>
    <p:extLst>
      <p:ext uri="{BB962C8B-B14F-4D97-AF65-F5344CB8AC3E}">
        <p14:creationId xmlns:p14="http://schemas.microsoft.com/office/powerpoint/2010/main" val="637652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B4FA8D-8B2B-4778-A33C-33510157B26F}"/>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3" name="Rectangle 5">
            <a:extLst>
              <a:ext uri="{FF2B5EF4-FFF2-40B4-BE49-F238E27FC236}">
                <a16:creationId xmlns:a16="http://schemas.microsoft.com/office/drawing/2014/main" id="{7C35573A-F455-4656-B9E2-C2AFDC149587}"/>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4" name="Rectangle 6">
            <a:extLst>
              <a:ext uri="{FF2B5EF4-FFF2-40B4-BE49-F238E27FC236}">
                <a16:creationId xmlns:a16="http://schemas.microsoft.com/office/drawing/2014/main" id="{BD070FB9-B64B-4FD5-ABE4-795227135733}"/>
              </a:ext>
            </a:extLst>
          </p:cNvPr>
          <p:cNvSpPr>
            <a:spLocks noGrp="1" noChangeArrowheads="1"/>
          </p:cNvSpPr>
          <p:nvPr>
            <p:ph type="sldNum" sz="quarter" idx="12"/>
          </p:nvPr>
        </p:nvSpPr>
        <p:spPr/>
        <p:txBody>
          <a:bodyPr/>
          <a:lstStyle>
            <a:lvl1pPr eaLnBrk="0" hangingPunct="0">
              <a:defRPr/>
            </a:lvl1pPr>
          </a:lstStyle>
          <a:p>
            <a:fld id="{5F0D4EB9-042E-4FF7-9D77-1C24AF7EB940}" type="slidenum">
              <a:rPr lang="it-IT" altLang="it-IT"/>
              <a:pPr/>
              <a:t>‹N›</a:t>
            </a:fld>
            <a:endParaRPr lang="it-IT" altLang="it-IT"/>
          </a:p>
        </p:txBody>
      </p:sp>
    </p:spTree>
    <p:extLst>
      <p:ext uri="{BB962C8B-B14F-4D97-AF65-F5344CB8AC3E}">
        <p14:creationId xmlns:p14="http://schemas.microsoft.com/office/powerpoint/2010/main" val="2374727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BDFECAA8-ABBE-43B8-9D6D-352C7107C31C}"/>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6" name="Rectangle 5">
            <a:extLst>
              <a:ext uri="{FF2B5EF4-FFF2-40B4-BE49-F238E27FC236}">
                <a16:creationId xmlns:a16="http://schemas.microsoft.com/office/drawing/2014/main" id="{A243B51E-F511-4E86-8B03-5D8BFD972295}"/>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7" name="Rectangle 6">
            <a:extLst>
              <a:ext uri="{FF2B5EF4-FFF2-40B4-BE49-F238E27FC236}">
                <a16:creationId xmlns:a16="http://schemas.microsoft.com/office/drawing/2014/main" id="{F1FDC215-AD8B-46F4-8235-208932AA5400}"/>
              </a:ext>
            </a:extLst>
          </p:cNvPr>
          <p:cNvSpPr>
            <a:spLocks noGrp="1" noChangeArrowheads="1"/>
          </p:cNvSpPr>
          <p:nvPr>
            <p:ph type="sldNum" sz="quarter" idx="12"/>
          </p:nvPr>
        </p:nvSpPr>
        <p:spPr/>
        <p:txBody>
          <a:bodyPr/>
          <a:lstStyle>
            <a:lvl1pPr eaLnBrk="0" hangingPunct="0">
              <a:defRPr/>
            </a:lvl1pPr>
          </a:lstStyle>
          <a:p>
            <a:fld id="{AF3A6B00-B639-4270-976C-08A4441CEAD4}" type="slidenum">
              <a:rPr lang="it-IT" altLang="it-IT"/>
              <a:pPr/>
              <a:t>‹N›</a:t>
            </a:fld>
            <a:endParaRPr lang="it-IT" altLang="it-IT"/>
          </a:p>
        </p:txBody>
      </p:sp>
    </p:spTree>
    <p:extLst>
      <p:ext uri="{BB962C8B-B14F-4D97-AF65-F5344CB8AC3E}">
        <p14:creationId xmlns:p14="http://schemas.microsoft.com/office/powerpoint/2010/main" val="104013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D93B6F-C537-445B-9DDB-28B5DA17FD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7BE5BB-D78A-41AE-92EF-D12C091EDF8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409A72-0857-499D-BCDC-A79BD191358C}"/>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5" name="Segnaposto piè di pagina 4">
            <a:extLst>
              <a:ext uri="{FF2B5EF4-FFF2-40B4-BE49-F238E27FC236}">
                <a16:creationId xmlns:a16="http://schemas.microsoft.com/office/drawing/2014/main" id="{0BCC7FB2-74A8-435B-9AE0-2E9CC4B706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3C84A2-75ED-4DA5-A81D-26DC5A58B651}"/>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286966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FC0AD032-0EA6-4C2C-BAA3-7C977E1BBD93}"/>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6" name="Rectangle 5">
            <a:extLst>
              <a:ext uri="{FF2B5EF4-FFF2-40B4-BE49-F238E27FC236}">
                <a16:creationId xmlns:a16="http://schemas.microsoft.com/office/drawing/2014/main" id="{294ED304-0C21-4553-BB1F-2AE22B79ACB1}"/>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7" name="Rectangle 6">
            <a:extLst>
              <a:ext uri="{FF2B5EF4-FFF2-40B4-BE49-F238E27FC236}">
                <a16:creationId xmlns:a16="http://schemas.microsoft.com/office/drawing/2014/main" id="{1131D92A-1451-4876-8A34-7E5A30D9EEC9}"/>
              </a:ext>
            </a:extLst>
          </p:cNvPr>
          <p:cNvSpPr>
            <a:spLocks noGrp="1" noChangeArrowheads="1"/>
          </p:cNvSpPr>
          <p:nvPr>
            <p:ph type="sldNum" sz="quarter" idx="12"/>
          </p:nvPr>
        </p:nvSpPr>
        <p:spPr/>
        <p:txBody>
          <a:bodyPr/>
          <a:lstStyle>
            <a:lvl1pPr eaLnBrk="0" hangingPunct="0">
              <a:defRPr/>
            </a:lvl1pPr>
          </a:lstStyle>
          <a:p>
            <a:fld id="{58059B2D-DE01-489A-A368-F61BD36B4D3D}" type="slidenum">
              <a:rPr lang="it-IT" altLang="it-IT"/>
              <a:pPr/>
              <a:t>‹N›</a:t>
            </a:fld>
            <a:endParaRPr lang="it-IT" altLang="it-IT"/>
          </a:p>
        </p:txBody>
      </p:sp>
    </p:spTree>
    <p:extLst>
      <p:ext uri="{BB962C8B-B14F-4D97-AF65-F5344CB8AC3E}">
        <p14:creationId xmlns:p14="http://schemas.microsoft.com/office/powerpoint/2010/main" val="1442632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A6D78BD-366D-4751-863B-589A5FF3D226}"/>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5" name="Rectangle 5">
            <a:extLst>
              <a:ext uri="{FF2B5EF4-FFF2-40B4-BE49-F238E27FC236}">
                <a16:creationId xmlns:a16="http://schemas.microsoft.com/office/drawing/2014/main" id="{4510E7AC-A69A-48E3-83FD-4C3FB609B32C}"/>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6" name="Rectangle 6">
            <a:extLst>
              <a:ext uri="{FF2B5EF4-FFF2-40B4-BE49-F238E27FC236}">
                <a16:creationId xmlns:a16="http://schemas.microsoft.com/office/drawing/2014/main" id="{E8FF56B1-EC2D-42AC-B9BA-2E1A335C453B}"/>
              </a:ext>
            </a:extLst>
          </p:cNvPr>
          <p:cNvSpPr>
            <a:spLocks noGrp="1" noChangeArrowheads="1"/>
          </p:cNvSpPr>
          <p:nvPr>
            <p:ph type="sldNum" sz="quarter" idx="12"/>
          </p:nvPr>
        </p:nvSpPr>
        <p:spPr/>
        <p:txBody>
          <a:bodyPr/>
          <a:lstStyle>
            <a:lvl1pPr eaLnBrk="0" hangingPunct="0">
              <a:defRPr/>
            </a:lvl1pPr>
          </a:lstStyle>
          <a:p>
            <a:fld id="{8B501CD2-CF36-4A43-92F0-625713B74916}" type="slidenum">
              <a:rPr lang="it-IT" altLang="it-IT"/>
              <a:pPr/>
              <a:t>‹N›</a:t>
            </a:fld>
            <a:endParaRPr lang="it-IT" altLang="it-IT"/>
          </a:p>
        </p:txBody>
      </p:sp>
    </p:spTree>
    <p:extLst>
      <p:ext uri="{BB962C8B-B14F-4D97-AF65-F5344CB8AC3E}">
        <p14:creationId xmlns:p14="http://schemas.microsoft.com/office/powerpoint/2010/main" val="153929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1293064-D21B-4734-A483-93C73ECB3A95}"/>
              </a:ext>
            </a:extLst>
          </p:cNvPr>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it-IT"/>
          </a:p>
        </p:txBody>
      </p:sp>
      <p:sp>
        <p:nvSpPr>
          <p:cNvPr id="5" name="Rectangle 5">
            <a:extLst>
              <a:ext uri="{FF2B5EF4-FFF2-40B4-BE49-F238E27FC236}">
                <a16:creationId xmlns:a16="http://schemas.microsoft.com/office/drawing/2014/main" id="{7B136A2A-62F2-460E-B749-FCE88E57120A}"/>
              </a:ext>
            </a:extLst>
          </p:cNvPr>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it-IT"/>
          </a:p>
        </p:txBody>
      </p:sp>
      <p:sp>
        <p:nvSpPr>
          <p:cNvPr id="6" name="Rectangle 6">
            <a:extLst>
              <a:ext uri="{FF2B5EF4-FFF2-40B4-BE49-F238E27FC236}">
                <a16:creationId xmlns:a16="http://schemas.microsoft.com/office/drawing/2014/main" id="{008530EF-4429-43F5-9FFE-B0B099B613B8}"/>
              </a:ext>
            </a:extLst>
          </p:cNvPr>
          <p:cNvSpPr>
            <a:spLocks noGrp="1" noChangeArrowheads="1"/>
          </p:cNvSpPr>
          <p:nvPr>
            <p:ph type="sldNum" sz="quarter" idx="12"/>
          </p:nvPr>
        </p:nvSpPr>
        <p:spPr/>
        <p:txBody>
          <a:bodyPr/>
          <a:lstStyle>
            <a:lvl1pPr eaLnBrk="0" hangingPunct="0">
              <a:defRPr/>
            </a:lvl1pPr>
          </a:lstStyle>
          <a:p>
            <a:fld id="{0CA081A1-3B21-4C13-AA39-3853C9D1DB97}" type="slidenum">
              <a:rPr lang="it-IT" altLang="it-IT"/>
              <a:pPr/>
              <a:t>‹N›</a:t>
            </a:fld>
            <a:endParaRPr lang="it-IT" altLang="it-IT"/>
          </a:p>
        </p:txBody>
      </p:sp>
    </p:spTree>
    <p:extLst>
      <p:ext uri="{BB962C8B-B14F-4D97-AF65-F5344CB8AC3E}">
        <p14:creationId xmlns:p14="http://schemas.microsoft.com/office/powerpoint/2010/main" val="1192607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ctangle 2" descr="Large confetti">
            <a:extLst>
              <a:ext uri="{FF2B5EF4-FFF2-40B4-BE49-F238E27FC236}">
                <a16:creationId xmlns:a16="http://schemas.microsoft.com/office/drawing/2014/main" id="{5E7177A4-F2F8-4E8D-83FD-397C51ED1DF8}"/>
              </a:ext>
            </a:extLst>
          </p:cNvPr>
          <p:cNvSpPr>
            <a:spLocks noChangeArrowheads="1"/>
          </p:cNvSpPr>
          <p:nvPr/>
        </p:nvSpPr>
        <p:spPr bwMode="ltGray">
          <a:xfrm>
            <a:off x="645584" y="1549400"/>
            <a:ext cx="10877549" cy="1689100"/>
          </a:xfrm>
          <a:prstGeom prst="rect">
            <a:avLst/>
          </a:prstGeom>
          <a:pattFill prst="lgConfetti">
            <a:fgClr>
              <a:schemeClr val="accent2">
                <a:alpha val="50195"/>
              </a:schemeClr>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5" name="AutoShape 3">
            <a:extLst>
              <a:ext uri="{FF2B5EF4-FFF2-40B4-BE49-F238E27FC236}">
                <a16:creationId xmlns:a16="http://schemas.microsoft.com/office/drawing/2014/main" id="{AE338270-FCBB-4807-A37C-0F9D853E02A0}"/>
              </a:ext>
            </a:extLst>
          </p:cNvPr>
          <p:cNvSpPr>
            <a:spLocks noChangeArrowheads="1"/>
          </p:cNvSpPr>
          <p:nvPr/>
        </p:nvSpPr>
        <p:spPr bwMode="ltGray">
          <a:xfrm>
            <a:off x="304800" y="3206750"/>
            <a:ext cx="115824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6" name="AutoShape 4">
            <a:extLst>
              <a:ext uri="{FF2B5EF4-FFF2-40B4-BE49-F238E27FC236}">
                <a16:creationId xmlns:a16="http://schemas.microsoft.com/office/drawing/2014/main" id="{EDC4F81D-6867-4D2D-8147-28C5A98F0B12}"/>
              </a:ext>
            </a:extLst>
          </p:cNvPr>
          <p:cNvSpPr>
            <a:spLocks noChangeArrowheads="1"/>
          </p:cNvSpPr>
          <p:nvPr/>
        </p:nvSpPr>
        <p:spPr bwMode="ltGray">
          <a:xfrm>
            <a:off x="304800" y="1482725"/>
            <a:ext cx="115824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7" name="AutoShape 5">
            <a:extLst>
              <a:ext uri="{FF2B5EF4-FFF2-40B4-BE49-F238E27FC236}">
                <a16:creationId xmlns:a16="http://schemas.microsoft.com/office/drawing/2014/main" id="{F441035C-0E91-444D-8030-5448ED0B2917}"/>
              </a:ext>
            </a:extLst>
          </p:cNvPr>
          <p:cNvSpPr>
            <a:spLocks noChangeArrowheads="1"/>
          </p:cNvSpPr>
          <p:nvPr/>
        </p:nvSpPr>
        <p:spPr bwMode="ltGray">
          <a:xfrm>
            <a:off x="11497734" y="1246188"/>
            <a:ext cx="103717"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8" name="AutoShape 6">
            <a:extLst>
              <a:ext uri="{FF2B5EF4-FFF2-40B4-BE49-F238E27FC236}">
                <a16:creationId xmlns:a16="http://schemas.microsoft.com/office/drawing/2014/main" id="{C637F080-4CB7-4B31-AAC1-6AFA3325B930}"/>
              </a:ext>
            </a:extLst>
          </p:cNvPr>
          <p:cNvSpPr>
            <a:spLocks noChangeArrowheads="1"/>
          </p:cNvSpPr>
          <p:nvPr/>
        </p:nvSpPr>
        <p:spPr bwMode="ltGray">
          <a:xfrm>
            <a:off x="579967" y="1252538"/>
            <a:ext cx="103717"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9" name="AutoShape 7">
            <a:extLst>
              <a:ext uri="{FF2B5EF4-FFF2-40B4-BE49-F238E27FC236}">
                <a16:creationId xmlns:a16="http://schemas.microsoft.com/office/drawing/2014/main" id="{D1E68008-C65E-4523-B868-0B5E8D3B33B6}"/>
              </a:ext>
            </a:extLst>
          </p:cNvPr>
          <p:cNvSpPr>
            <a:spLocks noChangeArrowheads="1"/>
          </p:cNvSpPr>
          <p:nvPr/>
        </p:nvSpPr>
        <p:spPr bwMode="ltGray">
          <a:xfrm>
            <a:off x="3774018" y="5783264"/>
            <a:ext cx="4641849" cy="77787"/>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10" name="Rectangle 8" descr="Large confetti">
            <a:extLst>
              <a:ext uri="{FF2B5EF4-FFF2-40B4-BE49-F238E27FC236}">
                <a16:creationId xmlns:a16="http://schemas.microsoft.com/office/drawing/2014/main" id="{F43964E4-FBC0-4EB8-86CB-9C4C6212AFCC}"/>
              </a:ext>
            </a:extLst>
          </p:cNvPr>
          <p:cNvSpPr>
            <a:spLocks noChangeArrowheads="1"/>
          </p:cNvSpPr>
          <p:nvPr/>
        </p:nvSpPr>
        <p:spPr bwMode="ltGray">
          <a:xfrm>
            <a:off x="5461001" y="5734051"/>
            <a:ext cx="1265767" cy="176213"/>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21513" name="Rectangle 9" descr="Large confetti"/>
          <p:cNvSpPr>
            <a:spLocks noGrp="1" noChangeArrowheads="1"/>
          </p:cNvSpPr>
          <p:nvPr>
            <p:ph type="ctrTitle"/>
          </p:nvPr>
        </p:nvSpPr>
        <p:spPr>
          <a:xfrm>
            <a:off x="914400" y="1752600"/>
            <a:ext cx="10363200" cy="1143000"/>
          </a:xfrm>
          <a:pattFill prst="lgConfetti">
            <a:fgClr>
              <a:schemeClr val="accent2"/>
            </a:fgClr>
            <a:bgClr>
              <a:schemeClr val="folHlink"/>
            </a:bgClr>
          </a:pattFill>
        </p:spPr>
        <p:txBody>
          <a:bodyPr anchor="ctr"/>
          <a:lstStyle>
            <a:lvl1pPr algn="ctr">
              <a:defRPr>
                <a:solidFill>
                  <a:schemeClr val="bg1"/>
                </a:solidFill>
              </a:defRPr>
            </a:lvl1pPr>
          </a:lstStyle>
          <a:p>
            <a:r>
              <a:rPr lang="it-IT"/>
              <a:t>Fare clic per modificare lo stile del titolo dello schema</a:t>
            </a:r>
          </a:p>
        </p:txBody>
      </p:sp>
      <p:sp>
        <p:nvSpPr>
          <p:cNvPr id="21514" name="Rectangle 10"/>
          <p:cNvSpPr>
            <a:spLocks noGrp="1" noChangeArrowheads="1"/>
          </p:cNvSpPr>
          <p:nvPr>
            <p:ph type="subTitle" idx="1"/>
          </p:nvPr>
        </p:nvSpPr>
        <p:spPr>
          <a:xfrm>
            <a:off x="1828800" y="3746500"/>
            <a:ext cx="8534400" cy="1752600"/>
          </a:xfrm>
        </p:spPr>
        <p:txBody>
          <a:bodyPr/>
          <a:lstStyle>
            <a:lvl1pPr marL="0" indent="0" algn="ctr">
              <a:buFontTx/>
              <a:buNone/>
              <a:defRPr/>
            </a:lvl1pPr>
          </a:lstStyle>
          <a:p>
            <a:r>
              <a:rPr lang="it-IT"/>
              <a:t>Fare clic per modificare lo stile del sottotitolo dello schema</a:t>
            </a:r>
          </a:p>
        </p:txBody>
      </p:sp>
      <p:sp>
        <p:nvSpPr>
          <p:cNvPr id="11" name="Rectangle 11">
            <a:extLst>
              <a:ext uri="{FF2B5EF4-FFF2-40B4-BE49-F238E27FC236}">
                <a16:creationId xmlns:a16="http://schemas.microsoft.com/office/drawing/2014/main" id="{1B8D4433-20B3-4864-8873-0CB3805CD5CA}"/>
              </a:ext>
            </a:extLst>
          </p:cNvPr>
          <p:cNvSpPr>
            <a:spLocks noGrp="1" noChangeArrowheads="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12" name="Rectangle 12">
            <a:extLst>
              <a:ext uri="{FF2B5EF4-FFF2-40B4-BE49-F238E27FC236}">
                <a16:creationId xmlns:a16="http://schemas.microsoft.com/office/drawing/2014/main" id="{F455474F-2DD5-40C0-92D9-862A779AB630}"/>
              </a:ext>
            </a:extLst>
          </p:cNvPr>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13" name="Rectangle 13">
            <a:extLst>
              <a:ext uri="{FF2B5EF4-FFF2-40B4-BE49-F238E27FC236}">
                <a16:creationId xmlns:a16="http://schemas.microsoft.com/office/drawing/2014/main" id="{AD12F280-2962-481F-874D-93C63FC81225}"/>
              </a:ext>
            </a:extLst>
          </p:cNvPr>
          <p:cNvSpPr>
            <a:spLocks noGrp="1" noChangeArrowheads="1"/>
          </p:cNvSpPr>
          <p:nvPr>
            <p:ph type="sldNum" sz="quarter" idx="12"/>
          </p:nvPr>
        </p:nvSpPr>
        <p:spPr>
          <a:xfrm>
            <a:off x="8737600" y="6248400"/>
            <a:ext cx="2540000" cy="457200"/>
          </a:xfrm>
          <a:noFill/>
        </p:spPr>
        <p:txBody>
          <a:bodyPr anchor="b" anchorCtr="0"/>
          <a:lstStyle>
            <a:lvl1pPr eaLnBrk="0" hangingPunct="0">
              <a:defRPr>
                <a:solidFill>
                  <a:srgbClr val="00264C"/>
                </a:solidFill>
                <a:latin typeface="Arial" panose="020B0604020202020204" pitchFamily="34" charset="0"/>
              </a:defRPr>
            </a:lvl1pPr>
          </a:lstStyle>
          <a:p>
            <a:fld id="{B9B8208C-B249-40D1-90E5-6388F69A1BEB}" type="slidenum">
              <a:rPr lang="it-IT" altLang="it-IT"/>
              <a:pPr/>
              <a:t>‹N›</a:t>
            </a:fld>
            <a:endParaRPr lang="it-IT" altLang="it-IT"/>
          </a:p>
        </p:txBody>
      </p:sp>
    </p:spTree>
    <p:extLst>
      <p:ext uri="{BB962C8B-B14F-4D97-AF65-F5344CB8AC3E}">
        <p14:creationId xmlns:p14="http://schemas.microsoft.com/office/powerpoint/2010/main" val="4254929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B7FCB5-D13F-4B99-AE9F-33E236D50CE7}"/>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5" name="Segnaposto piè di pagina 4">
            <a:extLst>
              <a:ext uri="{FF2B5EF4-FFF2-40B4-BE49-F238E27FC236}">
                <a16:creationId xmlns:a16="http://schemas.microsoft.com/office/drawing/2014/main" id="{0938B0A2-B986-4707-B899-044BEB2033E4}"/>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6D1B86C2-AC16-4690-82C3-67F4EFD7F62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5BF04678-B620-4EAC-8289-836B9F18FED8}" type="slidenum">
              <a:rPr lang="it-IT" altLang="it-IT"/>
              <a:pPr/>
              <a:t>‹N›</a:t>
            </a:fld>
            <a:endParaRPr lang="it-IT" altLang="it-IT"/>
          </a:p>
        </p:txBody>
      </p:sp>
    </p:spTree>
    <p:extLst>
      <p:ext uri="{BB962C8B-B14F-4D97-AF65-F5344CB8AC3E}">
        <p14:creationId xmlns:p14="http://schemas.microsoft.com/office/powerpoint/2010/main" val="103665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22975A0B-A5E8-447E-88FC-A7B73877B680}"/>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5" name="Segnaposto piè di pagina 4">
            <a:extLst>
              <a:ext uri="{FF2B5EF4-FFF2-40B4-BE49-F238E27FC236}">
                <a16:creationId xmlns:a16="http://schemas.microsoft.com/office/drawing/2014/main" id="{E979E0EC-376F-4098-A9BD-3E0FB83129E7}"/>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92422D21-4320-473E-95BC-4D21BDD7476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7C25068-C1E3-459C-B83C-E9BEAD9ED65E}" type="slidenum">
              <a:rPr lang="it-IT" altLang="it-IT"/>
              <a:pPr/>
              <a:t>‹N›</a:t>
            </a:fld>
            <a:endParaRPr lang="it-IT" altLang="it-IT"/>
          </a:p>
        </p:txBody>
      </p:sp>
    </p:spTree>
    <p:extLst>
      <p:ext uri="{BB962C8B-B14F-4D97-AF65-F5344CB8AC3E}">
        <p14:creationId xmlns:p14="http://schemas.microsoft.com/office/powerpoint/2010/main" val="2487489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2BF48B5-67FF-4596-AF6B-04E3A8BBF3C0}"/>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6" name="Segnaposto piè di pagina 5">
            <a:extLst>
              <a:ext uri="{FF2B5EF4-FFF2-40B4-BE49-F238E27FC236}">
                <a16:creationId xmlns:a16="http://schemas.microsoft.com/office/drawing/2014/main" id="{257485A7-100C-4035-AE55-9A1D3E716D66}"/>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7" name="Segnaposto numero diapositiva 6">
            <a:extLst>
              <a:ext uri="{FF2B5EF4-FFF2-40B4-BE49-F238E27FC236}">
                <a16:creationId xmlns:a16="http://schemas.microsoft.com/office/drawing/2014/main" id="{AF12FDC3-9149-41A1-B36A-6A82CCB43D3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E232C88E-A5A4-4D6F-9BB5-F3BEF5F57E38}" type="slidenum">
              <a:rPr lang="it-IT" altLang="it-IT"/>
              <a:pPr/>
              <a:t>‹N›</a:t>
            </a:fld>
            <a:endParaRPr lang="it-IT" altLang="it-IT"/>
          </a:p>
        </p:txBody>
      </p:sp>
    </p:spTree>
    <p:extLst>
      <p:ext uri="{BB962C8B-B14F-4D97-AF65-F5344CB8AC3E}">
        <p14:creationId xmlns:p14="http://schemas.microsoft.com/office/powerpoint/2010/main" val="123255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17D36CD-CCDC-4CE6-80B3-0E4D65672F4A}"/>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8" name="Segnaposto piè di pagina 7">
            <a:extLst>
              <a:ext uri="{FF2B5EF4-FFF2-40B4-BE49-F238E27FC236}">
                <a16:creationId xmlns:a16="http://schemas.microsoft.com/office/drawing/2014/main" id="{BC0A237C-FB68-496E-B657-AC0BD9593408}"/>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9" name="Segnaposto numero diapositiva 8">
            <a:extLst>
              <a:ext uri="{FF2B5EF4-FFF2-40B4-BE49-F238E27FC236}">
                <a16:creationId xmlns:a16="http://schemas.microsoft.com/office/drawing/2014/main" id="{3183EB8A-1DC2-4336-B48F-93C7227F433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804C345B-73DC-4D69-AD1E-C00F581B81CF}" type="slidenum">
              <a:rPr lang="it-IT" altLang="it-IT"/>
              <a:pPr/>
              <a:t>‹N›</a:t>
            </a:fld>
            <a:endParaRPr lang="it-IT" altLang="it-IT"/>
          </a:p>
        </p:txBody>
      </p:sp>
    </p:spTree>
    <p:extLst>
      <p:ext uri="{BB962C8B-B14F-4D97-AF65-F5344CB8AC3E}">
        <p14:creationId xmlns:p14="http://schemas.microsoft.com/office/powerpoint/2010/main" val="1372615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4D3B3261-C657-429A-AB25-502BEDCAE3A7}"/>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4" name="Segnaposto piè di pagina 3">
            <a:extLst>
              <a:ext uri="{FF2B5EF4-FFF2-40B4-BE49-F238E27FC236}">
                <a16:creationId xmlns:a16="http://schemas.microsoft.com/office/drawing/2014/main" id="{6EF886F1-16DF-480E-934D-0B551969EAD1}"/>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5" name="Segnaposto numero diapositiva 4">
            <a:extLst>
              <a:ext uri="{FF2B5EF4-FFF2-40B4-BE49-F238E27FC236}">
                <a16:creationId xmlns:a16="http://schemas.microsoft.com/office/drawing/2014/main" id="{01342300-08EA-4313-9071-4220C3C0F65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D537469-C4CE-4ADC-A90C-A41BF801CD46}" type="slidenum">
              <a:rPr lang="it-IT" altLang="it-IT"/>
              <a:pPr/>
              <a:t>‹N›</a:t>
            </a:fld>
            <a:endParaRPr lang="it-IT" altLang="it-IT"/>
          </a:p>
        </p:txBody>
      </p:sp>
    </p:spTree>
    <p:extLst>
      <p:ext uri="{BB962C8B-B14F-4D97-AF65-F5344CB8AC3E}">
        <p14:creationId xmlns:p14="http://schemas.microsoft.com/office/powerpoint/2010/main" val="3246871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D260AF2-22A3-492C-9D0E-CECBB7ECF4D4}"/>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3" name="Segnaposto piè di pagina 2">
            <a:extLst>
              <a:ext uri="{FF2B5EF4-FFF2-40B4-BE49-F238E27FC236}">
                <a16:creationId xmlns:a16="http://schemas.microsoft.com/office/drawing/2014/main" id="{B9F06224-F6D3-4F74-8636-7EB6B47BC237}"/>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4" name="Segnaposto numero diapositiva 3">
            <a:extLst>
              <a:ext uri="{FF2B5EF4-FFF2-40B4-BE49-F238E27FC236}">
                <a16:creationId xmlns:a16="http://schemas.microsoft.com/office/drawing/2014/main" id="{4B45F8BA-2C1E-48CF-8731-6949DD1F5FE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EC823F2-DE91-4DD1-934F-50662AB14BD9}" type="slidenum">
              <a:rPr lang="it-IT" altLang="it-IT"/>
              <a:pPr/>
              <a:t>‹N›</a:t>
            </a:fld>
            <a:endParaRPr lang="it-IT" altLang="it-IT"/>
          </a:p>
        </p:txBody>
      </p:sp>
    </p:spTree>
    <p:extLst>
      <p:ext uri="{BB962C8B-B14F-4D97-AF65-F5344CB8AC3E}">
        <p14:creationId xmlns:p14="http://schemas.microsoft.com/office/powerpoint/2010/main" val="268775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C5118-1E39-48C2-BD15-73FA0712DEB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DF34ED2-8F7E-42DC-8A0C-8393D0456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7DF21F6F-CE16-409E-A612-05C6AB6D3E0F}"/>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5" name="Segnaposto piè di pagina 4">
            <a:extLst>
              <a:ext uri="{FF2B5EF4-FFF2-40B4-BE49-F238E27FC236}">
                <a16:creationId xmlns:a16="http://schemas.microsoft.com/office/drawing/2014/main" id="{59EF76B7-F908-4D71-B71F-105E962C37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85D34F-6A8C-44E1-B2F7-AD6FE152390D}"/>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1383114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48EF83B3-254B-44B3-86AB-C59EB59E2DF4}"/>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6" name="Segnaposto piè di pagina 5">
            <a:extLst>
              <a:ext uri="{FF2B5EF4-FFF2-40B4-BE49-F238E27FC236}">
                <a16:creationId xmlns:a16="http://schemas.microsoft.com/office/drawing/2014/main" id="{E9B97D0D-5345-4558-BBFF-7B0AC4A4481D}"/>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7" name="Segnaposto numero diapositiva 6">
            <a:extLst>
              <a:ext uri="{FF2B5EF4-FFF2-40B4-BE49-F238E27FC236}">
                <a16:creationId xmlns:a16="http://schemas.microsoft.com/office/drawing/2014/main" id="{7D788978-F14E-4911-A0A2-6A312B84DAC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7F3BFFB-F623-489E-9F91-6A84A9689AB4}" type="slidenum">
              <a:rPr lang="it-IT" altLang="it-IT"/>
              <a:pPr/>
              <a:t>‹N›</a:t>
            </a:fld>
            <a:endParaRPr lang="it-IT" altLang="it-IT"/>
          </a:p>
        </p:txBody>
      </p:sp>
    </p:spTree>
    <p:extLst>
      <p:ext uri="{BB962C8B-B14F-4D97-AF65-F5344CB8AC3E}">
        <p14:creationId xmlns:p14="http://schemas.microsoft.com/office/powerpoint/2010/main" val="2553018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BDA42FBA-5B86-4560-803C-10C661FD27AB}"/>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6" name="Segnaposto piè di pagina 5">
            <a:extLst>
              <a:ext uri="{FF2B5EF4-FFF2-40B4-BE49-F238E27FC236}">
                <a16:creationId xmlns:a16="http://schemas.microsoft.com/office/drawing/2014/main" id="{547AB7A2-7F8B-455C-A735-958C1D87104B}"/>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7" name="Segnaposto numero diapositiva 6">
            <a:extLst>
              <a:ext uri="{FF2B5EF4-FFF2-40B4-BE49-F238E27FC236}">
                <a16:creationId xmlns:a16="http://schemas.microsoft.com/office/drawing/2014/main" id="{D4307BFD-E8C3-4649-9DF5-5DAF440CB79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16C35094-DDED-41AD-B0DC-A28BA2F53301}" type="slidenum">
              <a:rPr lang="it-IT" altLang="it-IT"/>
              <a:pPr/>
              <a:t>‹N›</a:t>
            </a:fld>
            <a:endParaRPr lang="it-IT" altLang="it-IT"/>
          </a:p>
        </p:txBody>
      </p:sp>
    </p:spTree>
    <p:extLst>
      <p:ext uri="{BB962C8B-B14F-4D97-AF65-F5344CB8AC3E}">
        <p14:creationId xmlns:p14="http://schemas.microsoft.com/office/powerpoint/2010/main" val="3878768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51038B-1DFE-4965-91D7-2ED866707DDF}"/>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5" name="Segnaposto piè di pagina 4">
            <a:extLst>
              <a:ext uri="{FF2B5EF4-FFF2-40B4-BE49-F238E27FC236}">
                <a16:creationId xmlns:a16="http://schemas.microsoft.com/office/drawing/2014/main" id="{82E9498C-463C-4471-890F-F04B70F4DDD0}"/>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CB991BBC-2E7F-46DB-9202-12FB4366231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EF05B607-B027-408D-A7D2-8245B61CB337}" type="slidenum">
              <a:rPr lang="it-IT" altLang="it-IT"/>
              <a:pPr/>
              <a:t>‹N›</a:t>
            </a:fld>
            <a:endParaRPr lang="it-IT" altLang="it-IT"/>
          </a:p>
        </p:txBody>
      </p:sp>
    </p:spTree>
    <p:extLst>
      <p:ext uri="{BB962C8B-B14F-4D97-AF65-F5344CB8AC3E}">
        <p14:creationId xmlns:p14="http://schemas.microsoft.com/office/powerpoint/2010/main" val="1248337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095317" y="284164"/>
            <a:ext cx="2726267" cy="581183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914400" y="284164"/>
            <a:ext cx="7977717"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0DAFD9-97A8-4DFC-8E0A-4B412033B137}"/>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5" name="Segnaposto piè di pagina 4">
            <a:extLst>
              <a:ext uri="{FF2B5EF4-FFF2-40B4-BE49-F238E27FC236}">
                <a16:creationId xmlns:a16="http://schemas.microsoft.com/office/drawing/2014/main" id="{8364F26F-4500-4479-8E67-59A7BE310C36}"/>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DE9DE11C-5E0B-41DA-92CD-A3A5A4DA48D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1167C18F-CE58-4CB0-9E46-B663B74CC17C}" type="slidenum">
              <a:rPr lang="it-IT" altLang="it-IT"/>
              <a:pPr/>
              <a:t>‹N›</a:t>
            </a:fld>
            <a:endParaRPr lang="it-IT" altLang="it-IT"/>
          </a:p>
        </p:txBody>
      </p:sp>
    </p:spTree>
    <p:extLst>
      <p:ext uri="{BB962C8B-B14F-4D97-AF65-F5344CB8AC3E}">
        <p14:creationId xmlns:p14="http://schemas.microsoft.com/office/powerpoint/2010/main" val="1535362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914400" y="284164"/>
            <a:ext cx="10907184" cy="58118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a:extLst>
              <a:ext uri="{FF2B5EF4-FFF2-40B4-BE49-F238E27FC236}">
                <a16:creationId xmlns:a16="http://schemas.microsoft.com/office/drawing/2014/main" id="{2C8DC660-DA28-460A-8F4F-078AB91B95E4}"/>
              </a:ext>
            </a:extLst>
          </p:cNvPr>
          <p:cNvSpPr>
            <a:spLocks noGrp="1"/>
          </p:cNvSpPr>
          <p:nvPr>
            <p:ph type="dt" sz="half" idx="10"/>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4" name="Segnaposto piè di pagina 3">
            <a:extLst>
              <a:ext uri="{FF2B5EF4-FFF2-40B4-BE49-F238E27FC236}">
                <a16:creationId xmlns:a16="http://schemas.microsoft.com/office/drawing/2014/main" id="{AD04CF25-8F00-48D6-990E-92AC442AC61F}"/>
              </a:ext>
            </a:extLst>
          </p:cNvPr>
          <p:cNvSpPr>
            <a:spLocks noGrp="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endParaRPr lang="it-IT"/>
          </a:p>
        </p:txBody>
      </p:sp>
      <p:sp>
        <p:nvSpPr>
          <p:cNvPr id="5" name="Segnaposto numero diapositiva 4">
            <a:extLst>
              <a:ext uri="{FF2B5EF4-FFF2-40B4-BE49-F238E27FC236}">
                <a16:creationId xmlns:a16="http://schemas.microsoft.com/office/drawing/2014/main" id="{473DBA42-11CE-4047-9FCC-F57D0998D43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33B5CFA-B5A1-4E27-AB84-EBEF7D718D9C}" type="slidenum">
              <a:rPr lang="it-IT" altLang="it-IT"/>
              <a:pPr/>
              <a:t>‹N›</a:t>
            </a:fld>
            <a:endParaRPr lang="it-IT" altLang="it-IT"/>
          </a:p>
        </p:txBody>
      </p:sp>
    </p:spTree>
    <p:extLst>
      <p:ext uri="{BB962C8B-B14F-4D97-AF65-F5344CB8AC3E}">
        <p14:creationId xmlns:p14="http://schemas.microsoft.com/office/powerpoint/2010/main" val="321133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1D282-D805-4398-8863-74CF95F133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5D2D81-EEE4-48C5-AE48-948BA13E49C4}"/>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B36C366-49A6-4589-8B57-FBC17E4E87BB}"/>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3BD6D27-9C30-40A3-A091-556285E43402}"/>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6" name="Segnaposto piè di pagina 5">
            <a:extLst>
              <a:ext uri="{FF2B5EF4-FFF2-40B4-BE49-F238E27FC236}">
                <a16:creationId xmlns:a16="http://schemas.microsoft.com/office/drawing/2014/main" id="{494FF7E4-57E0-4A5A-935B-5A0F07EA6D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640A69D-14F9-4F5B-BFCA-0EB44244AF7A}"/>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305737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84AFC-F7C5-4459-92C7-F5BCED17AB8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5A9D68-3FE9-4F96-A9E6-532751E78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0B6B57CE-D594-487A-A4B5-00E8FF61A44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77AF49C-7D4F-42F3-834F-40E0A6431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5317C643-1455-428C-95E2-3B31F85EE26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074F4C4-1109-498F-9E72-A20DEE2E2C62}"/>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8" name="Segnaposto piè di pagina 7">
            <a:extLst>
              <a:ext uri="{FF2B5EF4-FFF2-40B4-BE49-F238E27FC236}">
                <a16:creationId xmlns:a16="http://schemas.microsoft.com/office/drawing/2014/main" id="{85D4EE3C-A648-437A-A99D-6BB3D26C741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A322F8D-9FE4-48C6-8F97-A7C5DADECF84}"/>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262956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D4BF92-E341-4EE9-B129-059DCC8B74A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E30566-6403-4F2E-A208-A6C64D73EF33}"/>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4" name="Segnaposto piè di pagina 3">
            <a:extLst>
              <a:ext uri="{FF2B5EF4-FFF2-40B4-BE49-F238E27FC236}">
                <a16:creationId xmlns:a16="http://schemas.microsoft.com/office/drawing/2014/main" id="{53F40825-7941-4F60-B269-1DB5A7CDF0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38C57F1-2976-45BB-AB35-ED83E8E423AD}"/>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391582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FD36EE-E827-4DB6-8228-DEFC3E288CD7}"/>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3" name="Segnaposto piè di pagina 2">
            <a:extLst>
              <a:ext uri="{FF2B5EF4-FFF2-40B4-BE49-F238E27FC236}">
                <a16:creationId xmlns:a16="http://schemas.microsoft.com/office/drawing/2014/main" id="{0BB96B58-2747-458D-9F24-7D7D5453977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870E264-4596-4773-A9A5-EDBE65B871B8}"/>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226973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BFD378-76D9-4212-8791-F71E2C4C5D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CC05A4-8E3C-48F1-AE35-56DE226C1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65B5E1E-A8BA-4D17-A7A6-B2BBAAF16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E1528C2-D2B5-45CE-BCFE-2A71795E91D0}"/>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6" name="Segnaposto piè di pagina 5">
            <a:extLst>
              <a:ext uri="{FF2B5EF4-FFF2-40B4-BE49-F238E27FC236}">
                <a16:creationId xmlns:a16="http://schemas.microsoft.com/office/drawing/2014/main" id="{662DE005-948E-4011-AED8-A75BF2493D8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C3FD25-808D-4BC3-8996-C0E1BDF6052B}"/>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30189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7E534-21C1-41F6-BC2B-5B577DBA928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E10FF82-F31B-41DF-A126-671201C5F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8A1A98F-42F5-4C64-8C7C-63134DCD3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881B50D-42E2-4A57-B248-5B6B5C860D83}"/>
              </a:ext>
            </a:extLst>
          </p:cNvPr>
          <p:cNvSpPr>
            <a:spLocks noGrp="1"/>
          </p:cNvSpPr>
          <p:nvPr>
            <p:ph type="dt" sz="half" idx="10"/>
          </p:nvPr>
        </p:nvSpPr>
        <p:spPr/>
        <p:txBody>
          <a:bodyPr/>
          <a:lstStyle/>
          <a:p>
            <a:fld id="{1CEF493C-8403-4922-8E78-660204437E13}" type="datetimeFigureOut">
              <a:rPr lang="it-IT" smtClean="0"/>
              <a:t>04/12/2024</a:t>
            </a:fld>
            <a:endParaRPr lang="it-IT"/>
          </a:p>
        </p:txBody>
      </p:sp>
      <p:sp>
        <p:nvSpPr>
          <p:cNvPr id="6" name="Segnaposto piè di pagina 5">
            <a:extLst>
              <a:ext uri="{FF2B5EF4-FFF2-40B4-BE49-F238E27FC236}">
                <a16:creationId xmlns:a16="http://schemas.microsoft.com/office/drawing/2014/main" id="{62B4AFAA-2D76-425E-AD69-42EA79F8775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793D3E-35C3-4EDF-83E7-2301EC77DF11}"/>
              </a:ext>
            </a:extLst>
          </p:cNvPr>
          <p:cNvSpPr>
            <a:spLocks noGrp="1"/>
          </p:cNvSpPr>
          <p:nvPr>
            <p:ph type="sldNum" sz="quarter" idx="12"/>
          </p:nvPr>
        </p:nvSpPr>
        <p:spPr/>
        <p:txBody>
          <a:bodyPr/>
          <a:lstStyle/>
          <a:p>
            <a:fld id="{20977FBD-C3AE-4153-BAA3-0A0BCB3ABA2F}" type="slidenum">
              <a:rPr lang="it-IT" smtClean="0"/>
              <a:t>‹N›</a:t>
            </a:fld>
            <a:endParaRPr lang="it-IT"/>
          </a:p>
        </p:txBody>
      </p:sp>
    </p:spTree>
    <p:extLst>
      <p:ext uri="{BB962C8B-B14F-4D97-AF65-F5344CB8AC3E}">
        <p14:creationId xmlns:p14="http://schemas.microsoft.com/office/powerpoint/2010/main" val="385625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CC6C9BE-F9A2-493B-B37E-D51716064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A07DAE-603D-4301-909C-7A6EC340C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5A3A35-199D-44CC-A93B-5D023095C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F493C-8403-4922-8E78-660204437E13}" type="datetimeFigureOut">
              <a:rPr lang="it-IT" smtClean="0"/>
              <a:t>04/12/2024</a:t>
            </a:fld>
            <a:endParaRPr lang="it-IT"/>
          </a:p>
        </p:txBody>
      </p:sp>
      <p:sp>
        <p:nvSpPr>
          <p:cNvPr id="5" name="Segnaposto piè di pagina 4">
            <a:extLst>
              <a:ext uri="{FF2B5EF4-FFF2-40B4-BE49-F238E27FC236}">
                <a16:creationId xmlns:a16="http://schemas.microsoft.com/office/drawing/2014/main" id="{9A1F4B40-42FD-4F1B-ADC4-A563F27D5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07C2934-5B87-42C4-8F66-735D4F633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77FBD-C3AE-4153-BAA3-0A0BCB3ABA2F}" type="slidenum">
              <a:rPr lang="it-IT" smtClean="0"/>
              <a:t>‹N›</a:t>
            </a:fld>
            <a:endParaRPr lang="it-IT"/>
          </a:p>
        </p:txBody>
      </p:sp>
    </p:spTree>
    <p:extLst>
      <p:ext uri="{BB962C8B-B14F-4D97-AF65-F5344CB8AC3E}">
        <p14:creationId xmlns:p14="http://schemas.microsoft.com/office/powerpoint/2010/main" val="9602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A8DFAD-D14B-4CDB-8A4E-7D3BEE7C6BE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A1CD2737-01FF-41FD-88BC-3D443B18403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6C0D6AC4-0DB8-4203-9220-D9E9C6E2981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it-IT"/>
          </a:p>
        </p:txBody>
      </p:sp>
      <p:sp>
        <p:nvSpPr>
          <p:cNvPr id="1029" name="Rectangle 5">
            <a:extLst>
              <a:ext uri="{FF2B5EF4-FFF2-40B4-BE49-F238E27FC236}">
                <a16:creationId xmlns:a16="http://schemas.microsoft.com/office/drawing/2014/main" id="{C8F9294F-7FCE-4639-BF5C-00A86757064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it-IT"/>
          </a:p>
        </p:txBody>
      </p:sp>
      <p:sp>
        <p:nvSpPr>
          <p:cNvPr id="1030" name="Rectangle 6">
            <a:extLst>
              <a:ext uri="{FF2B5EF4-FFF2-40B4-BE49-F238E27FC236}">
                <a16:creationId xmlns:a16="http://schemas.microsoft.com/office/drawing/2014/main" id="{31B5AE22-5692-4150-8255-76D7547C383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9C11848D-1EEA-4DC1-9A6A-ED94183C0A2E}" type="slidenum">
              <a:rPr lang="it-IT" altLang="it-IT"/>
              <a:pPr/>
              <a:t>‹N›</a:t>
            </a:fld>
            <a:endParaRPr lang="it-IT" altLang="it-IT"/>
          </a:p>
        </p:txBody>
      </p:sp>
    </p:spTree>
    <p:extLst>
      <p:ext uri="{BB962C8B-B14F-4D97-AF65-F5344CB8AC3E}">
        <p14:creationId xmlns:p14="http://schemas.microsoft.com/office/powerpoint/2010/main" val="1298731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descr="Large confetti">
            <a:extLst>
              <a:ext uri="{FF2B5EF4-FFF2-40B4-BE49-F238E27FC236}">
                <a16:creationId xmlns:a16="http://schemas.microsoft.com/office/drawing/2014/main" id="{1A3C80AA-C80F-442D-B753-1AC5A531B751}"/>
              </a:ext>
            </a:extLst>
          </p:cNvPr>
          <p:cNvSpPr>
            <a:spLocks noGrp="1" noChangeArrowheads="1"/>
          </p:cNvSpPr>
          <p:nvPr>
            <p:ph type="title"/>
          </p:nvPr>
        </p:nvSpPr>
        <p:spPr bwMode="auto">
          <a:xfrm>
            <a:off x="1458384" y="28416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 dello schema</a:t>
            </a:r>
          </a:p>
        </p:txBody>
      </p:sp>
      <p:sp>
        <p:nvSpPr>
          <p:cNvPr id="3075" name="Rectangle 3">
            <a:extLst>
              <a:ext uri="{FF2B5EF4-FFF2-40B4-BE49-F238E27FC236}">
                <a16:creationId xmlns:a16="http://schemas.microsoft.com/office/drawing/2014/main" id="{205599D1-77E1-49D4-80DB-D2AB25217AC9}"/>
              </a:ext>
            </a:extLst>
          </p:cNvPr>
          <p:cNvSpPr>
            <a:spLocks noGrp="1" noChangeArrowheads="1"/>
          </p:cNvSpPr>
          <p:nvPr>
            <p:ph type="body" idx="1"/>
          </p:nvPr>
        </p:nvSpPr>
        <p:spPr bwMode="auto">
          <a:xfrm>
            <a:off x="914400" y="19050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0484" name="Rectangle 4">
            <a:extLst>
              <a:ext uri="{FF2B5EF4-FFF2-40B4-BE49-F238E27FC236}">
                <a16:creationId xmlns:a16="http://schemas.microsoft.com/office/drawing/2014/main" id="{79BF2171-EDE5-45D5-AF92-5893779BB991}"/>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264C"/>
                </a:solidFill>
                <a:latin typeface="Times New Roman" pitchFamily="18" charset="0"/>
                <a:cs typeface="Arial" charset="0"/>
              </a:defRPr>
            </a:lvl1pPr>
          </a:lstStyle>
          <a:p>
            <a:pPr>
              <a:defRPr/>
            </a:pPr>
            <a:endParaRPr lang="it-IT"/>
          </a:p>
        </p:txBody>
      </p:sp>
      <p:sp>
        <p:nvSpPr>
          <p:cNvPr id="20485" name="Rectangle 5">
            <a:extLst>
              <a:ext uri="{FF2B5EF4-FFF2-40B4-BE49-F238E27FC236}">
                <a16:creationId xmlns:a16="http://schemas.microsoft.com/office/drawing/2014/main" id="{39ED7094-85A6-4413-8C70-40E5EA6EF1B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264C"/>
                </a:solidFill>
                <a:latin typeface="Times New Roman" pitchFamily="18" charset="0"/>
                <a:cs typeface="Arial" charset="0"/>
              </a:defRPr>
            </a:lvl1pPr>
          </a:lstStyle>
          <a:p>
            <a:pPr>
              <a:defRPr/>
            </a:pPr>
            <a:endParaRPr lang="it-IT"/>
          </a:p>
        </p:txBody>
      </p:sp>
      <p:sp>
        <p:nvSpPr>
          <p:cNvPr id="5126" name="Rectangle 6">
            <a:extLst>
              <a:ext uri="{FF2B5EF4-FFF2-40B4-BE49-F238E27FC236}">
                <a16:creationId xmlns:a16="http://schemas.microsoft.com/office/drawing/2014/main" id="{D529249D-D0B8-4CA2-8BB9-1F985E26C68F}"/>
              </a:ext>
            </a:extLst>
          </p:cNvPr>
          <p:cNvSpPr>
            <a:spLocks noChangeArrowheads="1"/>
          </p:cNvSpPr>
          <p:nvPr/>
        </p:nvSpPr>
        <p:spPr bwMode="auto">
          <a:xfrm>
            <a:off x="0" y="1512888"/>
            <a:ext cx="11277600" cy="873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5127" name="Rectangle 7" descr="Large confetti">
            <a:extLst>
              <a:ext uri="{FF2B5EF4-FFF2-40B4-BE49-F238E27FC236}">
                <a16:creationId xmlns:a16="http://schemas.microsoft.com/office/drawing/2014/main" id="{71625D36-ED85-4FA7-9A5D-B1316F04120C}"/>
              </a:ext>
            </a:extLst>
          </p:cNvPr>
          <p:cNvSpPr>
            <a:spLocks noChangeArrowheads="1"/>
          </p:cNvSpPr>
          <p:nvPr/>
        </p:nvSpPr>
        <p:spPr bwMode="ltGray">
          <a:xfrm>
            <a:off x="330200" y="0"/>
            <a:ext cx="1058333" cy="18415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5128" name="Rectangle 8">
            <a:extLst>
              <a:ext uri="{FF2B5EF4-FFF2-40B4-BE49-F238E27FC236}">
                <a16:creationId xmlns:a16="http://schemas.microsoft.com/office/drawing/2014/main" id="{93A42572-A8F8-4F00-8067-C26E98123756}"/>
              </a:ext>
            </a:extLst>
          </p:cNvPr>
          <p:cNvSpPr>
            <a:spLocks noChangeArrowheads="1"/>
          </p:cNvSpPr>
          <p:nvPr/>
        </p:nvSpPr>
        <p:spPr bwMode="auto">
          <a:xfrm>
            <a:off x="9423400" y="6553201"/>
            <a:ext cx="2768600" cy="79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it-IT" sz="2400">
              <a:solidFill>
                <a:srgbClr val="00264C"/>
              </a:solidFill>
              <a:latin typeface="Times New Roman" pitchFamily="18" charset="0"/>
            </a:endParaRPr>
          </a:p>
        </p:txBody>
      </p:sp>
      <p:sp>
        <p:nvSpPr>
          <p:cNvPr id="20489" name="Rectangle 9" descr="Large confetti">
            <a:extLst>
              <a:ext uri="{FF2B5EF4-FFF2-40B4-BE49-F238E27FC236}">
                <a16:creationId xmlns:a16="http://schemas.microsoft.com/office/drawing/2014/main" id="{18B59A3F-DF72-4675-BD2A-8F3799EBBC46}"/>
              </a:ext>
            </a:extLst>
          </p:cNvPr>
          <p:cNvSpPr>
            <a:spLocks noGrp="1" noChangeArrowheads="1"/>
          </p:cNvSpPr>
          <p:nvPr>
            <p:ph type="sldNum" sz="quarter" idx="4"/>
          </p:nvPr>
        </p:nvSpPr>
        <p:spPr bwMode="auto">
          <a:xfrm>
            <a:off x="10955867" y="6248400"/>
            <a:ext cx="7112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400">
                <a:solidFill>
                  <a:srgbClr val="FFFFE9"/>
                </a:solidFill>
                <a:latin typeface="Times New Roman" panose="02020603050405020304" pitchFamily="18" charset="0"/>
              </a:defRPr>
            </a:lvl1pPr>
          </a:lstStyle>
          <a:p>
            <a:fld id="{1D84D5C6-FFCE-46D8-9C8C-E99337651B4D}" type="slidenum">
              <a:rPr lang="it-IT" altLang="it-IT"/>
              <a:pPr/>
              <a:t>‹N›</a:t>
            </a:fld>
            <a:endParaRPr lang="it-IT" altLang="it-IT"/>
          </a:p>
        </p:txBody>
      </p:sp>
    </p:spTree>
    <p:extLst>
      <p:ext uri="{BB962C8B-B14F-4D97-AF65-F5344CB8AC3E}">
        <p14:creationId xmlns:p14="http://schemas.microsoft.com/office/powerpoint/2010/main" val="2167947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5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75ED5DA0-1F97-4BBB-BC42-F8E38666423B}"/>
              </a:ext>
            </a:extLst>
          </p:cNvPr>
          <p:cNvSpPr txBox="1">
            <a:spLocks noChangeArrowheads="1"/>
          </p:cNvSpPr>
          <p:nvPr/>
        </p:nvSpPr>
        <p:spPr bwMode="auto">
          <a:xfrm>
            <a:off x="645951" y="982664"/>
            <a:ext cx="10863743"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400" dirty="0">
                <a:latin typeface="Arial" panose="020B0604020202020204" pitchFamily="34" charset="0"/>
              </a:rPr>
              <a:t>In </a:t>
            </a:r>
            <a:r>
              <a:rPr lang="it-IT" altLang="it-IT" sz="2400" dirty="0" err="1">
                <a:latin typeface="Arial" panose="020B0604020202020204" pitchFamily="34" charset="0"/>
              </a:rPr>
              <a:t>accordance</a:t>
            </a:r>
            <a:r>
              <a:rPr lang="it-IT" altLang="it-IT" sz="2400" dirty="0">
                <a:latin typeface="Arial" panose="020B0604020202020204" pitchFamily="34" charset="0"/>
              </a:rPr>
              <a:t> to </a:t>
            </a:r>
            <a:r>
              <a:rPr lang="it-IT" altLang="it-IT" sz="2400" dirty="0" err="1">
                <a:latin typeface="Arial" panose="020B0604020202020204" pitchFamily="34" charset="0"/>
              </a:rPr>
              <a:t>UE’s</a:t>
            </a:r>
            <a:r>
              <a:rPr lang="it-IT" altLang="it-IT" sz="2400" dirty="0">
                <a:latin typeface="Arial" panose="020B0604020202020204" pitchFamily="34" charset="0"/>
              </a:rPr>
              <a:t> policy, in </a:t>
            </a:r>
            <a:r>
              <a:rPr lang="it-IT" altLang="it-IT" sz="2400" dirty="0" err="1">
                <a:latin typeface="Arial" panose="020B0604020202020204" pitchFamily="34" charset="0"/>
              </a:rPr>
              <a:t>our</a:t>
            </a:r>
            <a:r>
              <a:rPr lang="it-IT" altLang="it-IT" sz="2400" dirty="0">
                <a:latin typeface="Arial" panose="020B0604020202020204" pitchFamily="34" charset="0"/>
              </a:rPr>
              <a:t> country the control of environmental </a:t>
            </a:r>
            <a:r>
              <a:rPr lang="it-IT" altLang="it-IT" sz="2400" dirty="0" err="1">
                <a:latin typeface="Arial" panose="020B0604020202020204" pitchFamily="34" charset="0"/>
              </a:rPr>
              <a:t>pollution</a:t>
            </a:r>
            <a:r>
              <a:rPr lang="it-IT" altLang="it-IT" sz="2400" dirty="0">
                <a:latin typeface="Arial" panose="020B0604020202020204" pitchFamily="34" charset="0"/>
              </a:rPr>
              <a:t> </a:t>
            </a:r>
            <a:r>
              <a:rPr lang="it-IT" altLang="it-IT" sz="2400" dirty="0" err="1">
                <a:latin typeface="Arial" panose="020B0604020202020204" pitchFamily="34" charset="0"/>
              </a:rPr>
              <a:t>is</a:t>
            </a:r>
            <a:r>
              <a:rPr lang="it-IT" altLang="it-IT" sz="2400" dirty="0">
                <a:latin typeface="Arial" panose="020B0604020202020204" pitchFamily="34" charset="0"/>
              </a:rPr>
              <a:t> carried out on the </a:t>
            </a:r>
            <a:r>
              <a:rPr lang="it-IT" altLang="it-IT" sz="2400" dirty="0" err="1">
                <a:latin typeface="Arial" panose="020B0604020202020204" pitchFamily="34" charset="0"/>
              </a:rPr>
              <a:t>basis</a:t>
            </a:r>
            <a:r>
              <a:rPr lang="it-IT" altLang="it-IT" sz="2400" dirty="0">
                <a:latin typeface="Arial" panose="020B0604020202020204" pitchFamily="34" charset="0"/>
              </a:rPr>
              <a:t> of </a:t>
            </a:r>
            <a:r>
              <a:rPr lang="it-IT" altLang="it-IT" sz="2400" dirty="0" err="1">
                <a:latin typeface="Arial" panose="020B0604020202020204" pitchFamily="34" charset="0"/>
              </a:rPr>
              <a:t>three</a:t>
            </a:r>
            <a:r>
              <a:rPr lang="it-IT" altLang="it-IT" sz="2400" dirty="0">
                <a:latin typeface="Arial" panose="020B0604020202020204" pitchFamily="34" charset="0"/>
              </a:rPr>
              <a:t> </a:t>
            </a:r>
            <a:r>
              <a:rPr lang="it-IT" altLang="it-IT" sz="2400" dirty="0" err="1">
                <a:latin typeface="Arial" panose="020B0604020202020204" pitchFamily="34" charset="0"/>
              </a:rPr>
              <a:t>approaches</a:t>
            </a:r>
            <a:r>
              <a:rPr lang="it-IT" altLang="it-IT" sz="2400" dirty="0">
                <a:latin typeface="Arial" panose="020B0604020202020204" pitchFamily="34" charset="0"/>
              </a:rPr>
              <a:t>:</a:t>
            </a:r>
          </a:p>
          <a:p>
            <a:pPr marL="457200" indent="-457200" algn="just" eaLnBrk="1" hangingPunct="1">
              <a:spcBef>
                <a:spcPct val="50000"/>
              </a:spcBef>
              <a:buFontTx/>
              <a:buAutoNum type="alphaLcParenBoth"/>
            </a:pPr>
            <a:r>
              <a:rPr lang="it-IT" altLang="it-IT" sz="2400" dirty="0" err="1">
                <a:latin typeface="Arial" panose="020B0604020202020204" pitchFamily="34" charset="0"/>
              </a:rPr>
              <a:t>Ecotoxocological</a:t>
            </a:r>
            <a:r>
              <a:rPr lang="it-IT" altLang="it-IT" sz="2400" dirty="0">
                <a:latin typeface="Arial" panose="020B0604020202020204" pitchFamily="34" charset="0"/>
              </a:rPr>
              <a:t> </a:t>
            </a:r>
            <a:r>
              <a:rPr lang="it-IT" altLang="it-IT" sz="2400" dirty="0" err="1">
                <a:latin typeface="Arial" panose="020B0604020202020204" pitchFamily="34" charset="0"/>
              </a:rPr>
              <a:t>tests</a:t>
            </a:r>
            <a:r>
              <a:rPr lang="it-IT" altLang="it-IT" sz="2400" dirty="0">
                <a:latin typeface="Arial" panose="020B0604020202020204" pitchFamily="34" charset="0"/>
              </a:rPr>
              <a:t> </a:t>
            </a:r>
            <a:r>
              <a:rPr lang="it-IT" altLang="it-IT" sz="2400" dirty="0" err="1">
                <a:latin typeface="Arial" panose="020B0604020202020204" pitchFamily="34" charset="0"/>
              </a:rPr>
              <a:t>before</a:t>
            </a:r>
            <a:r>
              <a:rPr lang="it-IT" altLang="it-IT" sz="2400" dirty="0">
                <a:latin typeface="Arial" panose="020B0604020202020204" pitchFamily="34" charset="0"/>
              </a:rPr>
              <a:t> </a:t>
            </a:r>
            <a:r>
              <a:rPr lang="it-IT" altLang="it-IT" sz="2400" dirty="0" err="1">
                <a:latin typeface="Arial" panose="020B0604020202020204" pitchFamily="34" charset="0"/>
              </a:rPr>
              <a:t>any</a:t>
            </a:r>
            <a:r>
              <a:rPr lang="it-IT" altLang="it-IT" sz="2400" dirty="0">
                <a:latin typeface="Arial" panose="020B0604020202020204" pitchFamily="34" charset="0"/>
              </a:rPr>
              <a:t> </a:t>
            </a:r>
            <a:r>
              <a:rPr lang="it-IT" altLang="it-IT" sz="2400" dirty="0" err="1">
                <a:latin typeface="Arial" panose="020B0604020202020204" pitchFamily="34" charset="0"/>
              </a:rPr>
              <a:t>permission</a:t>
            </a:r>
            <a:r>
              <a:rPr lang="it-IT" altLang="it-IT" sz="2400" dirty="0">
                <a:latin typeface="Arial" panose="020B0604020202020204" pitchFamily="34" charset="0"/>
              </a:rPr>
              <a:t> to market a new product, carried out by the producer </a:t>
            </a:r>
            <a:r>
              <a:rPr lang="it-IT" altLang="it-IT" sz="2400" dirty="0" err="1">
                <a:latin typeface="Arial" panose="020B0604020202020204" pitchFamily="34" charset="0"/>
              </a:rPr>
              <a:t>according</a:t>
            </a:r>
            <a:r>
              <a:rPr lang="it-IT" altLang="it-IT" sz="2400" dirty="0">
                <a:latin typeface="Arial" panose="020B0604020202020204" pitchFamily="34" charset="0"/>
              </a:rPr>
              <a:t> to </a:t>
            </a:r>
            <a:r>
              <a:rPr lang="it-IT" altLang="it-IT" sz="2400" dirty="0" err="1">
                <a:latin typeface="Arial" panose="020B0604020202020204" pitchFamily="34" charset="0"/>
              </a:rPr>
              <a:t>international</a:t>
            </a:r>
            <a:r>
              <a:rPr lang="it-IT" altLang="it-IT" sz="2400" dirty="0">
                <a:latin typeface="Arial" panose="020B0604020202020204" pitchFamily="34" charset="0"/>
              </a:rPr>
              <a:t> test guidelines.</a:t>
            </a:r>
          </a:p>
          <a:p>
            <a:pPr marL="457200" indent="-457200" algn="just" eaLnBrk="1" hangingPunct="1">
              <a:spcBef>
                <a:spcPct val="50000"/>
              </a:spcBef>
              <a:buFontTx/>
              <a:buAutoNum type="alphaLcParenBoth"/>
            </a:pPr>
            <a:r>
              <a:rPr lang="it-IT" altLang="it-IT" sz="2400" dirty="0">
                <a:latin typeface="Arial" panose="020B0604020202020204" pitchFamily="34" charset="0"/>
              </a:rPr>
              <a:t>Definition of </a:t>
            </a:r>
            <a:r>
              <a:rPr lang="it-IT" altLang="it-IT" sz="2400" dirty="0" err="1">
                <a:latin typeface="Arial" panose="020B0604020202020204" pitchFamily="34" charset="0"/>
              </a:rPr>
              <a:t>specific</a:t>
            </a:r>
            <a:r>
              <a:rPr lang="it-IT" altLang="it-IT" sz="2400" dirty="0">
                <a:latin typeface="Arial" panose="020B0604020202020204" pitchFamily="34" charset="0"/>
              </a:rPr>
              <a:t> e</a:t>
            </a:r>
            <a:r>
              <a:rPr lang="en-US" altLang="it-IT" sz="2400" dirty="0">
                <a:latin typeface="Arial" panose="020B0604020202020204" pitchFamily="34" charset="0"/>
              </a:rPr>
              <a:t>mission limit values for each “producer” for those substances that are emitted/released in dependence to the type of production process involved, with successive controls on emissions at the source, for a small fraction of time.</a:t>
            </a:r>
          </a:p>
          <a:p>
            <a:pPr marL="457200" indent="-457200" algn="just" eaLnBrk="1" hangingPunct="1">
              <a:spcBef>
                <a:spcPct val="50000"/>
              </a:spcBef>
              <a:buFontTx/>
              <a:buAutoNum type="alphaLcParenBoth"/>
            </a:pPr>
            <a:r>
              <a:rPr lang="en-US" altLang="it-IT" sz="2400" dirty="0">
                <a:latin typeface="Arial" panose="020B0604020202020204" pitchFamily="34" charset="0"/>
              </a:rPr>
              <a:t>Use of "air quality" automated recording gauges, where  the concentrations of some persistent airborne pollutants (CO, SO</a:t>
            </a:r>
            <a:r>
              <a:rPr lang="en-US" altLang="it-IT" sz="2400" baseline="-25000" dirty="0">
                <a:latin typeface="Arial" panose="020B0604020202020204" pitchFamily="34" charset="0"/>
              </a:rPr>
              <a:t>2</a:t>
            </a:r>
            <a:r>
              <a:rPr lang="en-US" altLang="it-IT" sz="2400" dirty="0">
                <a:latin typeface="Arial" panose="020B0604020202020204" pitchFamily="34" charset="0"/>
              </a:rPr>
              <a:t>, NO</a:t>
            </a:r>
            <a:r>
              <a:rPr lang="en-US" altLang="it-IT" sz="2400" baseline="-25000" dirty="0">
                <a:latin typeface="Arial" panose="020B0604020202020204" pitchFamily="34" charset="0"/>
              </a:rPr>
              <a:t>x</a:t>
            </a:r>
            <a:r>
              <a:rPr lang="en-US" altLang="it-IT" sz="2400" dirty="0">
                <a:latin typeface="Arial" panose="020B0604020202020204" pitchFamily="34" charset="0"/>
              </a:rPr>
              <a:t> and O</a:t>
            </a:r>
            <a:r>
              <a:rPr lang="en-US" altLang="it-IT" sz="2400" baseline="-25000" dirty="0">
                <a:latin typeface="Arial" panose="020B0604020202020204" pitchFamily="34" charset="0"/>
              </a:rPr>
              <a:t>3</a:t>
            </a:r>
            <a:r>
              <a:rPr lang="en-US" altLang="it-IT" sz="2400" dirty="0">
                <a:latin typeface="Arial" panose="020B0604020202020204" pitchFamily="34" charset="0"/>
              </a:rPr>
              <a:t>, benzene; PM10 on a mass basis) are continuously measured, to provide very precise data for a few points on the territory, that are used in mathematical diffusion model together with meteorological data; pollution is defined in reference to arbitrarily set threshold values.</a:t>
            </a:r>
          </a:p>
        </p:txBody>
      </p:sp>
      <p:sp>
        <p:nvSpPr>
          <p:cNvPr id="65540" name="CasellaDiTesto 1">
            <a:extLst>
              <a:ext uri="{FF2B5EF4-FFF2-40B4-BE49-F238E27FC236}">
                <a16:creationId xmlns:a16="http://schemas.microsoft.com/office/drawing/2014/main" id="{3A3A8653-FCF7-4DC2-9615-B6F12B8349E5}"/>
              </a:ext>
            </a:extLst>
          </p:cNvPr>
          <p:cNvSpPr txBox="1">
            <a:spLocks noChangeArrowheads="1"/>
          </p:cNvSpPr>
          <p:nvPr/>
        </p:nvSpPr>
        <p:spPr bwMode="auto">
          <a:xfrm>
            <a:off x="645950" y="400488"/>
            <a:ext cx="6954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b="1" dirty="0">
                <a:latin typeface="Arial" panose="020B0604020202020204" pitchFamily="34" charset="0"/>
              </a:rPr>
              <a:t>In SHORT: </a:t>
            </a:r>
            <a:r>
              <a:rPr lang="it-IT" altLang="it-IT" sz="2400" b="1" dirty="0" err="1">
                <a:latin typeface="Arial" panose="020B0604020202020204" pitchFamily="34" charset="0"/>
              </a:rPr>
              <a:t>how</a:t>
            </a:r>
            <a:r>
              <a:rPr lang="it-IT" altLang="it-IT" sz="2400" b="1" dirty="0">
                <a:latin typeface="Arial" panose="020B0604020202020204" pitchFamily="34" charset="0"/>
              </a:rPr>
              <a:t> </a:t>
            </a:r>
            <a:r>
              <a:rPr lang="it-IT" altLang="it-IT" sz="2400" b="1" dirty="0" err="1">
                <a:latin typeface="Arial" panose="020B0604020202020204" pitchFamily="34" charset="0"/>
              </a:rPr>
              <a:t>pollution</a:t>
            </a:r>
            <a:r>
              <a:rPr lang="it-IT" altLang="it-IT" sz="2400" b="1" dirty="0">
                <a:latin typeface="Arial" panose="020B0604020202020204" pitchFamily="34" charset="0"/>
              </a:rPr>
              <a:t> </a:t>
            </a:r>
            <a:r>
              <a:rPr lang="it-IT" altLang="it-IT" sz="2400" b="1" dirty="0" err="1">
                <a:latin typeface="Arial" panose="020B0604020202020204" pitchFamily="34" charset="0"/>
              </a:rPr>
              <a:t>is</a:t>
            </a:r>
            <a:r>
              <a:rPr lang="it-IT" altLang="it-IT" sz="2400" b="1" dirty="0">
                <a:latin typeface="Arial" panose="020B0604020202020204" pitchFamily="34" charset="0"/>
              </a:rPr>
              <a:t> </a:t>
            </a:r>
            <a:r>
              <a:rPr lang="it-IT" altLang="it-IT" sz="2400" b="1" dirty="0" err="1">
                <a:latin typeface="Arial" panose="020B0604020202020204" pitchFamily="34" charset="0"/>
              </a:rPr>
              <a:t>controlled</a:t>
            </a:r>
            <a:endParaRPr lang="it-IT" altLang="it-IT" sz="2400" b="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40CED26-D944-4C63-9FC4-C55C49E44034}"/>
              </a:ext>
            </a:extLst>
          </p:cNvPr>
          <p:cNvSpPr txBox="1"/>
          <p:nvPr/>
        </p:nvSpPr>
        <p:spPr>
          <a:xfrm>
            <a:off x="595618" y="461394"/>
            <a:ext cx="10503017" cy="253915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Traditional </a:t>
            </a:r>
            <a:r>
              <a:rPr lang="it-IT" sz="2400" dirty="0" err="1">
                <a:latin typeface="Arial" panose="020B0604020202020204" pitchFamily="34" charset="0"/>
                <a:cs typeface="Arial" panose="020B0604020202020204" pitchFamily="34" charset="0"/>
              </a:rPr>
              <a:t>chemico</a:t>
            </a:r>
            <a:r>
              <a:rPr lang="it-IT" sz="2400" dirty="0">
                <a:latin typeface="Arial" panose="020B0604020202020204" pitchFamily="34" charset="0"/>
                <a:cs typeface="Arial" panose="020B0604020202020204" pitchFamily="34" charset="0"/>
              </a:rPr>
              <a:t>-physical </a:t>
            </a:r>
            <a:r>
              <a:rPr lang="it-IT" sz="2400" dirty="0" err="1">
                <a:latin typeface="Arial" panose="020B0604020202020204" pitchFamily="34" charset="0"/>
                <a:cs typeface="Arial" panose="020B0604020202020204" pitchFamily="34" charset="0"/>
              </a:rPr>
              <a:t>ozone</a:t>
            </a:r>
            <a:r>
              <a:rPr lang="it-IT" sz="2400" dirty="0">
                <a:latin typeface="Arial" panose="020B0604020202020204" pitchFamily="34" charset="0"/>
                <a:cs typeface="Arial" panose="020B0604020202020204" pitchFamily="34" charset="0"/>
              </a:rPr>
              <a:t> monitoring </a:t>
            </a:r>
            <a:r>
              <a:rPr lang="it-IT" sz="2400" dirty="0" err="1">
                <a:latin typeface="Arial" panose="020B0604020202020204" pitchFamily="34" charset="0"/>
                <a:cs typeface="Arial" panose="020B0604020202020204" pitchFamily="34" charset="0"/>
              </a:rPr>
              <a:t>has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limitations</a:t>
            </a:r>
            <a:r>
              <a:rPr lang="it-IT" sz="2400" dirty="0">
                <a:latin typeface="Arial" panose="020B0604020202020204" pitchFamily="34" charset="0"/>
                <a:cs typeface="Arial" panose="020B0604020202020204" pitchFamily="34" charset="0"/>
              </a:rPr>
              <a:t> in:</a:t>
            </a:r>
          </a:p>
          <a:p>
            <a:pPr marL="342900" indent="-342900">
              <a:spcAft>
                <a:spcPts val="600"/>
              </a:spcAft>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it-IT" sz="2400" dirty="0" err="1">
                <a:latin typeface="Arial" panose="020B0604020202020204" pitchFamily="34" charset="0"/>
                <a:cs typeface="Arial" panose="020B0604020202020204" pitchFamily="34" charset="0"/>
              </a:rPr>
              <a:t>peculiar</a:t>
            </a:r>
            <a:r>
              <a:rPr lang="it-IT" sz="2400" dirty="0">
                <a:latin typeface="Arial" panose="020B0604020202020204" pitchFamily="34" charset="0"/>
                <a:cs typeface="Arial" panose="020B0604020202020204" pitchFamily="34" charset="0"/>
              </a:rPr>
              <a:t> nature of </a:t>
            </a:r>
            <a:r>
              <a:rPr lang="it-IT" sz="2400" dirty="0" err="1">
                <a:latin typeface="Arial" panose="020B0604020202020204" pitchFamily="34" charset="0"/>
                <a:cs typeface="Arial" panose="020B0604020202020204" pitchFamily="34" charset="0"/>
              </a:rPr>
              <a:t>this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pollutant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which</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secondary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origin</a:t>
            </a:r>
            <a:r>
              <a:rPr lang="it-IT"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it-IT" sz="2400" dirty="0">
                <a:latin typeface="Arial" panose="020B0604020202020204" pitchFamily="34" charset="0"/>
                <a:cs typeface="Arial" panose="020B0604020202020204" pitchFamily="34" charset="0"/>
              </a:rPr>
              <a:t>non-</a:t>
            </a:r>
            <a:r>
              <a:rPr lang="it-IT" sz="2400" dirty="0" err="1">
                <a:latin typeface="Arial" panose="020B0604020202020204" pitchFamily="34" charset="0"/>
                <a:cs typeface="Arial" panose="020B0604020202020204" pitchFamily="34" charset="0"/>
              </a:rPr>
              <a:t>optimal</a:t>
            </a:r>
            <a:r>
              <a:rPr lang="it-IT" sz="2400" dirty="0">
                <a:latin typeface="Arial" panose="020B0604020202020204" pitchFamily="34" charset="0"/>
                <a:cs typeface="Arial" panose="020B0604020202020204" pitchFamily="34" charset="0"/>
              </a:rPr>
              <a:t> location of the </a:t>
            </a:r>
            <a:r>
              <a:rPr lang="it-IT" sz="2400" dirty="0" err="1">
                <a:latin typeface="Arial" panose="020B0604020202020204" pitchFamily="34" charset="0"/>
                <a:cs typeface="Arial" panose="020B0604020202020204" pitchFamily="34" charset="0"/>
              </a:rPr>
              <a:t>automated</a:t>
            </a:r>
            <a:r>
              <a:rPr lang="it-IT" sz="2400" dirty="0">
                <a:latin typeface="Arial" panose="020B0604020202020204" pitchFamily="34" charset="0"/>
                <a:cs typeface="Arial" panose="020B0604020202020204" pitchFamily="34" charset="0"/>
              </a:rPr>
              <a:t> recording </a:t>
            </a:r>
            <a:r>
              <a:rPr lang="it-IT" sz="2400" dirty="0" err="1">
                <a:latin typeface="Arial" panose="020B0604020202020204" pitchFamily="34" charset="0"/>
                <a:cs typeface="Arial" panose="020B0604020202020204" pitchFamily="34" charset="0"/>
              </a:rPr>
              <a:t>gauges</a:t>
            </a:r>
            <a:r>
              <a:rPr lang="it-IT"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it-IT" sz="2400" dirty="0">
                <a:latin typeface="Arial" panose="020B0604020202020204" pitchFamily="34" charset="0"/>
                <a:cs typeface="Arial" panose="020B0604020202020204" pitchFamily="34" charset="0"/>
              </a:rPr>
              <a:t>need to know the environmental state </a:t>
            </a:r>
            <a:r>
              <a:rPr lang="it-IT" sz="2400" dirty="0" err="1">
                <a:latin typeface="Arial" panose="020B0604020202020204" pitchFamily="34" charset="0"/>
                <a:cs typeface="Arial" panose="020B0604020202020204" pitchFamily="34" charset="0"/>
              </a:rPr>
              <a:t>even</a:t>
            </a:r>
            <a:r>
              <a:rPr lang="it-IT" sz="2400" dirty="0">
                <a:latin typeface="Arial" panose="020B0604020202020204" pitchFamily="34" charset="0"/>
                <a:cs typeface="Arial" panose="020B0604020202020204" pitchFamily="34" charset="0"/>
              </a:rPr>
              <a:t> in </a:t>
            </a:r>
            <a:r>
              <a:rPr lang="it-IT" sz="2400" dirty="0" err="1">
                <a:latin typeface="Arial" panose="020B0604020202020204" pitchFamily="34" charset="0"/>
                <a:cs typeface="Arial" panose="020B0604020202020204" pitchFamily="34" charset="0"/>
              </a:rPr>
              <a:t>near-natural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areas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where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ozone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may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possibly</a:t>
            </a:r>
            <a:r>
              <a:rPr lang="it-IT" sz="2400" dirty="0">
                <a:latin typeface="Arial" panose="020B0604020202020204" pitchFamily="34" charset="0"/>
                <a:cs typeface="Arial" panose="020B0604020202020204" pitchFamily="34" charset="0"/>
              </a:rPr>
              <a:t> be </a:t>
            </a:r>
            <a:r>
              <a:rPr lang="it-IT" sz="2400" dirty="0" err="1">
                <a:latin typeface="Arial" panose="020B0604020202020204" pitchFamily="34" charset="0"/>
                <a:cs typeface="Arial" panose="020B0604020202020204" pitchFamily="34" charset="0"/>
              </a:rPr>
              <a:t>present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unsuspectedly</a:t>
            </a:r>
            <a:r>
              <a:rPr lang="it-IT" sz="2400" dirty="0">
                <a:latin typeface="Arial" panose="020B0604020202020204" pitchFamily="34" charset="0"/>
                <a:cs typeface="Arial" panose="020B0604020202020204" pitchFamily="34" charset="0"/>
              </a:rPr>
              <a:t> high </a:t>
            </a:r>
            <a:r>
              <a:rPr lang="it-IT" sz="2400" dirty="0" err="1">
                <a:latin typeface="Arial" panose="020B0604020202020204" pitchFamily="34" charset="0"/>
                <a:cs typeface="Arial" panose="020B0604020202020204" pitchFamily="34" charset="0"/>
              </a:rPr>
              <a:t>concentrations</a:t>
            </a:r>
            <a:r>
              <a:rPr lang="it-IT" sz="2400" dirty="0">
                <a:latin typeface="Arial" panose="020B0604020202020204" pitchFamily="34" charset="0"/>
                <a:cs typeface="Arial" panose="020B0604020202020204" pitchFamily="34" charset="0"/>
              </a:rPr>
              <a:t>.</a:t>
            </a:r>
          </a:p>
        </p:txBody>
      </p:sp>
      <p:sp>
        <p:nvSpPr>
          <p:cNvPr id="3" name="CasellaDiTesto 2">
            <a:extLst>
              <a:ext uri="{FF2B5EF4-FFF2-40B4-BE49-F238E27FC236}">
                <a16:creationId xmlns:a16="http://schemas.microsoft.com/office/drawing/2014/main" id="{E89D49FF-F4FA-4099-8639-D53FF8C1EF07}"/>
              </a:ext>
            </a:extLst>
          </p:cNvPr>
          <p:cNvSpPr txBox="1"/>
          <p:nvPr/>
        </p:nvSpPr>
        <p:spPr>
          <a:xfrm>
            <a:off x="595617" y="3178073"/>
            <a:ext cx="10746299"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Alternative methods of measuring the concentration of specific pollutants can be found… For instance, passive samplers, that,  unlike automatic analyzers, do not use a pump. A specific adsorbent contained in the passive sampler captures a certain mass of a specific airborne substance, that enter in the sampler by diffusion.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concentration in air is obtained by measuring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mass of substance captured as a function of exposure time.</a:t>
            </a:r>
          </a:p>
        </p:txBody>
      </p:sp>
      <p:pic>
        <p:nvPicPr>
          <p:cNvPr id="5" name="Picture 2" descr="immagine">
            <a:extLst>
              <a:ext uri="{FF2B5EF4-FFF2-40B4-BE49-F238E27FC236}">
                <a16:creationId xmlns:a16="http://schemas.microsoft.com/office/drawing/2014/main" id="{F782B226-5C08-4C1A-BD5A-29618F676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692" y="4756558"/>
            <a:ext cx="2623308" cy="210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26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8978EB-44EA-4736-AEFC-3EF29739DDD7}"/>
              </a:ext>
            </a:extLst>
          </p:cNvPr>
          <p:cNvSpPr txBox="1"/>
          <p:nvPr/>
        </p:nvSpPr>
        <p:spPr>
          <a:xfrm>
            <a:off x="436227" y="382012"/>
            <a:ext cx="10503017" cy="637097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sampling method, based on the principle of molecular diffusion (i.e. without the use of a pump), does not provide real-time concentration values, like automatic analyzers, but only the </a:t>
            </a:r>
            <a:r>
              <a:rPr lang="en-US" sz="2400" u="sng" dirty="0">
                <a:latin typeface="Arial" panose="020B0604020202020204" pitchFamily="34" charset="0"/>
                <a:cs typeface="Arial" panose="020B0604020202020204" pitchFamily="34" charset="0"/>
              </a:rPr>
              <a:t>average concentrations</a:t>
            </a:r>
            <a:r>
              <a:rPr lang="en-US" sz="2400" dirty="0">
                <a:latin typeface="Arial" panose="020B0604020202020204" pitchFamily="34" charset="0"/>
                <a:cs typeface="Arial" panose="020B0604020202020204" pitchFamily="34" charset="0"/>
              </a:rPr>
              <a:t> relating to the sampling period. They cannot give any information concerning the maximum concentration present (“acute episodes of pollution”)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However, it has the following advantages: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Preparation, use and analysis are easy;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The analytical technique in particular is simple;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It does not require electricity;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Possibility of having a high spatial density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measuring points;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Possibility of reusing display structures and cartridges.</a:t>
            </a:r>
          </a:p>
          <a:p>
            <a:endParaRPr lang="it-IT" dirty="0"/>
          </a:p>
          <a:p>
            <a:r>
              <a:rPr lang="it-IT" dirty="0" err="1"/>
              <a:t>There</a:t>
            </a:r>
            <a:r>
              <a:rPr lang="it-IT" dirty="0"/>
              <a:t> are </a:t>
            </a:r>
            <a:r>
              <a:rPr lang="it-IT" dirty="0" err="1"/>
              <a:t>now</a:t>
            </a:r>
            <a:r>
              <a:rPr lang="it-IT" dirty="0"/>
              <a:t> </a:t>
            </a:r>
            <a:r>
              <a:rPr lang="it-IT" dirty="0" err="1"/>
              <a:t>around</a:t>
            </a:r>
            <a:r>
              <a:rPr lang="it-IT" dirty="0"/>
              <a:t> </a:t>
            </a:r>
            <a:r>
              <a:rPr lang="it-IT" dirty="0" err="1"/>
              <a:t>fifty</a:t>
            </a:r>
            <a:r>
              <a:rPr lang="it-IT" dirty="0"/>
              <a:t> </a:t>
            </a:r>
            <a:r>
              <a:rPr lang="it-IT" dirty="0" err="1"/>
              <a:t>substances</a:t>
            </a:r>
            <a:r>
              <a:rPr lang="it-IT" dirty="0"/>
              <a:t> </a:t>
            </a:r>
            <a:r>
              <a:rPr lang="it-IT" dirty="0" err="1"/>
              <a:t>tested</a:t>
            </a:r>
            <a:r>
              <a:rPr lang="it-IT" dirty="0"/>
              <a:t> </a:t>
            </a:r>
            <a:r>
              <a:rPr lang="it-IT" dirty="0" err="1"/>
              <a:t>experimentally</a:t>
            </a:r>
            <a:r>
              <a:rPr lang="it-IT" dirty="0"/>
              <a:t> in standard </a:t>
            </a:r>
            <a:r>
              <a:rPr lang="it-IT" dirty="0" err="1"/>
              <a:t>atmosphere</a:t>
            </a:r>
            <a:r>
              <a:rPr lang="it-IT" dirty="0"/>
              <a:t>, </a:t>
            </a:r>
            <a:br>
              <a:rPr lang="it-IT" dirty="0"/>
            </a:br>
            <a:r>
              <a:rPr lang="it-IT" dirty="0"/>
              <a:t>for </a:t>
            </a:r>
            <a:r>
              <a:rPr lang="it-IT" dirty="0" err="1"/>
              <a:t>which</a:t>
            </a:r>
            <a:r>
              <a:rPr lang="it-IT" dirty="0"/>
              <a:t> </a:t>
            </a:r>
            <a:r>
              <a:rPr lang="it-IT" dirty="0" err="1"/>
              <a:t>accuracy</a:t>
            </a:r>
            <a:r>
              <a:rPr lang="it-IT" dirty="0"/>
              <a:t> </a:t>
            </a:r>
            <a:r>
              <a:rPr lang="it-IT" dirty="0" err="1"/>
              <a:t>values</a:t>
            </a:r>
            <a:r>
              <a:rPr lang="it-IT" dirty="0"/>
              <a:t> ​​(</a:t>
            </a:r>
            <a:r>
              <a:rPr lang="it-IT" dirty="0" err="1"/>
              <a:t>expressed</a:t>
            </a:r>
            <a:r>
              <a:rPr lang="it-IT" dirty="0"/>
              <a:t> </a:t>
            </a:r>
            <a:r>
              <a:rPr lang="it-IT" dirty="0" err="1"/>
              <a:t>as</a:t>
            </a:r>
            <a:r>
              <a:rPr lang="it-IT" dirty="0"/>
              <a:t> relative </a:t>
            </a:r>
            <a:r>
              <a:rPr lang="it-IT" dirty="0" err="1"/>
              <a:t>percentage</a:t>
            </a:r>
            <a:r>
              <a:rPr lang="it-IT" dirty="0"/>
              <a:t> </a:t>
            </a:r>
            <a:r>
              <a:rPr lang="it-IT" dirty="0" err="1"/>
              <a:t>error</a:t>
            </a:r>
            <a:r>
              <a:rPr lang="it-IT" dirty="0"/>
              <a:t>) better </a:t>
            </a:r>
            <a:r>
              <a:rPr lang="it-IT" dirty="0" err="1"/>
              <a:t>than</a:t>
            </a:r>
            <a:r>
              <a:rPr lang="it-IT" dirty="0"/>
              <a:t> 1% are </a:t>
            </a:r>
            <a:r>
              <a:rPr lang="it-IT" dirty="0" err="1"/>
              <a:t>guaranteed</a:t>
            </a:r>
            <a:r>
              <a:rPr lang="it-IT" dirty="0"/>
              <a:t>.</a:t>
            </a:r>
          </a:p>
          <a:p>
            <a:r>
              <a:rPr lang="it-IT" dirty="0" err="1"/>
              <a:t>Among</a:t>
            </a:r>
            <a:r>
              <a:rPr lang="it-IT" dirty="0"/>
              <a:t> </a:t>
            </a:r>
            <a:r>
              <a:rPr lang="it-IT" dirty="0" err="1"/>
              <a:t>these</a:t>
            </a:r>
            <a:r>
              <a:rPr lang="it-IT" dirty="0"/>
              <a:t>: SO</a:t>
            </a:r>
            <a:r>
              <a:rPr lang="it-IT" baseline="-25000" dirty="0"/>
              <a:t>2</a:t>
            </a:r>
            <a:r>
              <a:rPr lang="it-IT" dirty="0"/>
              <a:t>, NO</a:t>
            </a:r>
            <a:r>
              <a:rPr lang="it-IT" baseline="-25000" dirty="0"/>
              <a:t>2</a:t>
            </a:r>
            <a:r>
              <a:rPr lang="it-IT" dirty="0"/>
              <a:t>, NO, </a:t>
            </a:r>
            <a:r>
              <a:rPr lang="it-IT" dirty="0" err="1"/>
              <a:t>Ozone</a:t>
            </a:r>
            <a:r>
              <a:rPr lang="it-IT" dirty="0"/>
              <a:t>, H</a:t>
            </a:r>
            <a:r>
              <a:rPr lang="it-IT" baseline="-25000" dirty="0"/>
              <a:t>2</a:t>
            </a:r>
            <a:r>
              <a:rPr lang="it-IT" dirty="0"/>
              <a:t>S, benzene, </a:t>
            </a:r>
            <a:r>
              <a:rPr lang="it-IT" dirty="0" err="1"/>
              <a:t>formaldehyde</a:t>
            </a:r>
            <a:r>
              <a:rPr lang="it-IT" dirty="0"/>
              <a:t>, toluene and </a:t>
            </a:r>
            <a:r>
              <a:rPr lang="it-IT" dirty="0" err="1"/>
              <a:t>xylenes</a:t>
            </a:r>
            <a:r>
              <a:rPr lang="it-IT" dirty="0"/>
              <a:t>.</a:t>
            </a:r>
          </a:p>
        </p:txBody>
      </p:sp>
      <p:pic>
        <p:nvPicPr>
          <p:cNvPr id="3" name="Picture 3" descr="monitoraggio">
            <a:extLst>
              <a:ext uri="{FF2B5EF4-FFF2-40B4-BE49-F238E27FC236}">
                <a16:creationId xmlns:a16="http://schemas.microsoft.com/office/drawing/2014/main" id="{F78BFEA4-604C-470A-BAC1-FE61693FD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670" y="2759978"/>
            <a:ext cx="2832330" cy="40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31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1" descr="Ritaglio schermata">
            <a:extLst>
              <a:ext uri="{FF2B5EF4-FFF2-40B4-BE49-F238E27FC236}">
                <a16:creationId xmlns:a16="http://schemas.microsoft.com/office/drawing/2014/main" id="{11836520-7748-402E-BED6-33183D34BA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16" y="260059"/>
            <a:ext cx="3994304" cy="342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2" descr="Ritaglio schermata">
            <a:extLst>
              <a:ext uri="{FF2B5EF4-FFF2-40B4-BE49-F238E27FC236}">
                <a16:creationId xmlns:a16="http://schemas.microsoft.com/office/drawing/2014/main" id="{99BE5F37-479E-45A0-9533-075CFBFCB3FC}"/>
              </a:ext>
            </a:extLst>
          </p:cNvPr>
          <p:cNvPicPr>
            <a:picLocks noChangeAspect="1"/>
          </p:cNvPicPr>
          <p:nvPr/>
        </p:nvPicPr>
        <p:blipFill rotWithShape="1">
          <a:blip r:embed="rId3">
            <a:extLst>
              <a:ext uri="{28A0092B-C50C-407E-A947-70E740481C1C}">
                <a14:useLocalDpi xmlns:a14="http://schemas.microsoft.com/office/drawing/2010/main" val="0"/>
              </a:ext>
            </a:extLst>
          </a:blip>
          <a:srcRect l="2794" t="14960" r="48998" b="14001"/>
          <a:stretch/>
        </p:blipFill>
        <p:spPr bwMode="auto">
          <a:xfrm>
            <a:off x="4160938" y="0"/>
            <a:ext cx="4035105" cy="499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F4F3D3F-C33C-40C4-A01B-E5739F102A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88" t="3451" r="4139" b="21634"/>
          <a:stretch/>
        </p:blipFill>
        <p:spPr bwMode="auto">
          <a:xfrm>
            <a:off x="8179100" y="167779"/>
            <a:ext cx="4012900" cy="35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arentesi graffa chiusa 6">
            <a:extLst>
              <a:ext uri="{FF2B5EF4-FFF2-40B4-BE49-F238E27FC236}">
                <a16:creationId xmlns:a16="http://schemas.microsoft.com/office/drawing/2014/main" id="{22D00AD7-1A77-427D-A446-C8D754C9CB86}"/>
              </a:ext>
            </a:extLst>
          </p:cNvPr>
          <p:cNvSpPr/>
          <p:nvPr/>
        </p:nvSpPr>
        <p:spPr>
          <a:xfrm rot="5400000">
            <a:off x="4155793" y="1744909"/>
            <a:ext cx="264254" cy="7294230"/>
          </a:xfrm>
          <a:prstGeom prst="rightBrace">
            <a:avLst>
              <a:gd name="adj1" fmla="val 8333"/>
              <a:gd name="adj2" fmla="val 4908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a:extLst>
              <a:ext uri="{FF2B5EF4-FFF2-40B4-BE49-F238E27FC236}">
                <a16:creationId xmlns:a16="http://schemas.microsoft.com/office/drawing/2014/main" id="{CE8926C2-F7BD-4BBA-A364-7DB1F461C2AF}"/>
              </a:ext>
            </a:extLst>
          </p:cNvPr>
          <p:cNvSpPr txBox="1"/>
          <p:nvPr/>
        </p:nvSpPr>
        <p:spPr>
          <a:xfrm>
            <a:off x="2349491" y="5784211"/>
            <a:ext cx="4194496" cy="369332"/>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Passive </a:t>
            </a:r>
            <a:r>
              <a:rPr lang="it-IT" dirty="0" err="1">
                <a:latin typeface="Arial" panose="020B0604020202020204" pitchFamily="34" charset="0"/>
                <a:cs typeface="Arial" panose="020B0604020202020204" pitchFamily="34" charset="0"/>
              </a:rPr>
              <a:t>samplers</a:t>
            </a:r>
            <a:endParaRPr lang="it-IT" dirty="0">
              <a:latin typeface="Arial" panose="020B0604020202020204" pitchFamily="34" charset="0"/>
              <a:cs typeface="Arial" panose="020B0604020202020204" pitchFamily="34" charset="0"/>
            </a:endParaRPr>
          </a:p>
        </p:txBody>
      </p:sp>
      <p:sp>
        <p:nvSpPr>
          <p:cNvPr id="9" name="Parentesi graffa chiusa 8">
            <a:extLst>
              <a:ext uri="{FF2B5EF4-FFF2-40B4-BE49-F238E27FC236}">
                <a16:creationId xmlns:a16="http://schemas.microsoft.com/office/drawing/2014/main" id="{0D652CF6-77E9-4441-8989-92CC1C86D22E}"/>
              </a:ext>
            </a:extLst>
          </p:cNvPr>
          <p:cNvSpPr/>
          <p:nvPr/>
        </p:nvSpPr>
        <p:spPr>
          <a:xfrm rot="5400000">
            <a:off x="9946577" y="3919533"/>
            <a:ext cx="264254" cy="2944982"/>
          </a:xfrm>
          <a:prstGeom prst="rightBrace">
            <a:avLst>
              <a:gd name="adj1" fmla="val 8333"/>
              <a:gd name="adj2" fmla="val 4908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A19632B1-2B8C-4053-BD04-0A99880116F0}"/>
              </a:ext>
            </a:extLst>
          </p:cNvPr>
          <p:cNvSpPr txBox="1"/>
          <p:nvPr/>
        </p:nvSpPr>
        <p:spPr>
          <a:xfrm>
            <a:off x="7771002" y="5784211"/>
            <a:ext cx="4798503" cy="646331"/>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Math. model </a:t>
            </a:r>
            <a:r>
              <a:rPr lang="it-IT" dirty="0" err="1">
                <a:latin typeface="Arial" panose="020B0604020202020204" pitchFamily="34" charset="0"/>
                <a:cs typeface="Arial" panose="020B0604020202020204" pitchFamily="34" charset="0"/>
              </a:rPr>
              <a:t>applied</a:t>
            </a:r>
            <a:r>
              <a:rPr lang="it-IT" dirty="0">
                <a:latin typeface="Arial" panose="020B0604020202020204" pitchFamily="34" charset="0"/>
                <a:cs typeface="Arial" panose="020B0604020202020204" pitchFamily="34" charset="0"/>
              </a:rPr>
              <a:t> to the data of</a:t>
            </a:r>
            <a:br>
              <a:rPr lang="it-IT" dirty="0">
                <a:latin typeface="Arial" panose="020B0604020202020204" pitchFamily="34" charset="0"/>
                <a:cs typeface="Arial" panose="020B0604020202020204" pitchFamily="34" charset="0"/>
              </a:rPr>
            </a:br>
            <a:r>
              <a:rPr lang="it-IT" dirty="0" err="1">
                <a:latin typeface="Arial" panose="020B0604020202020204" pitchFamily="34" charset="0"/>
                <a:cs typeface="Arial" panose="020B0604020202020204" pitchFamily="34" charset="0"/>
              </a:rPr>
              <a:t>automated</a:t>
            </a:r>
            <a:r>
              <a:rPr lang="it-IT" dirty="0">
                <a:latin typeface="Arial" panose="020B0604020202020204" pitchFamily="34" charset="0"/>
                <a:cs typeface="Arial" panose="020B0604020202020204" pitchFamily="34" charset="0"/>
              </a:rPr>
              <a:t> recording </a:t>
            </a:r>
            <a:r>
              <a:rPr lang="it-IT" dirty="0" err="1">
                <a:latin typeface="Arial" panose="020B0604020202020204" pitchFamily="34" charset="0"/>
                <a:cs typeface="Arial" panose="020B0604020202020204" pitchFamily="34" charset="0"/>
              </a:rPr>
              <a:t>gauges</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2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8978EB-44EA-4736-AEFC-3EF29739DDD7}"/>
              </a:ext>
            </a:extLst>
          </p:cNvPr>
          <p:cNvSpPr txBox="1"/>
          <p:nvPr/>
        </p:nvSpPr>
        <p:spPr>
          <a:xfrm>
            <a:off x="4590814" y="272820"/>
            <a:ext cx="7176539" cy="563231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example that best summarizes the operational possibilities of biomonitoring methods of a single pollutant (ozone) is represented by a cultivar (cv.) of the tobacco plant (</a:t>
            </a:r>
            <a:r>
              <a:rPr lang="en-US" sz="2400" i="1" dirty="0">
                <a:latin typeface="Arial" panose="020B0604020202020204" pitchFamily="34" charset="0"/>
                <a:cs typeface="Arial" panose="020B0604020202020204" pitchFamily="34" charset="0"/>
              </a:rPr>
              <a:t>Nicotiana tabacum </a:t>
            </a:r>
            <a:r>
              <a:rPr lang="en-US" sz="2400" dirty="0">
                <a:latin typeface="Arial" panose="020B0604020202020204" pitchFamily="34" charset="0"/>
                <a:cs typeface="Arial" panose="020B0604020202020204" pitchFamily="34" charset="0"/>
              </a:rPr>
              <a:t>L.), </a:t>
            </a:r>
            <a:r>
              <a:rPr lang="en-US" sz="2400" b="1" dirty="0">
                <a:latin typeface="Arial" panose="020B0604020202020204" pitchFamily="34" charset="0"/>
                <a:cs typeface="Arial" panose="020B0604020202020204" pitchFamily="34" charset="0"/>
              </a:rPr>
              <a:t>Bel-W3</a:t>
            </a:r>
            <a:r>
              <a:rPr lang="en-US" sz="2400" dirty="0">
                <a:latin typeface="Arial" panose="020B0604020202020204" pitchFamily="34" charset="0"/>
                <a:cs typeface="Arial" panose="020B0604020202020204" pitchFamily="34" charset="0"/>
              </a:rPr>
              <a:t>, used since </a:t>
            </a:r>
            <a:r>
              <a:rPr lang="en-US" sz="2400" b="1" dirty="0">
                <a:latin typeface="Arial" panose="020B0604020202020204" pitchFamily="34" charset="0"/>
                <a:cs typeface="Arial" panose="020B0604020202020204" pitchFamily="34" charset="0"/>
              </a:rPr>
              <a:t>1962</a:t>
            </a:r>
            <a:r>
              <a:rPr lang="en-US" sz="2400" dirty="0">
                <a:latin typeface="Arial" panose="020B0604020202020204" pitchFamily="34" charset="0"/>
                <a:cs typeface="Arial" panose="020B0604020202020204" pitchFamily="34" charset="0"/>
              </a:rPr>
              <a:t> for detecting the effects of ozone.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presents interesting aspects, starting from the high sensitivity to the pollutant, as exposures of a few hours to concentrations of the order of 40 ppb are sufficient to cause the appearance of typical lesions. It must be noted that 40 ppb is considered the discriminating threshold between natural 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levels and those deriving from photochemical activity.</a:t>
            </a:r>
          </a:p>
        </p:txBody>
      </p:sp>
      <p:pic>
        <p:nvPicPr>
          <p:cNvPr id="3" name="Picture 17">
            <a:extLst>
              <a:ext uri="{FF2B5EF4-FFF2-40B4-BE49-F238E27FC236}">
                <a16:creationId xmlns:a16="http://schemas.microsoft.com/office/drawing/2014/main" id="{5B0D6D70-8369-44D8-89F8-0BF7E1D1E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764"/>
          <a:stretch>
            <a:fillRect/>
          </a:stretch>
        </p:blipFill>
        <p:spPr bwMode="auto">
          <a:xfrm>
            <a:off x="360571" y="272820"/>
            <a:ext cx="4034568" cy="2948552"/>
          </a:xfrm>
          <a:prstGeom prst="rect">
            <a:avLst/>
          </a:prstGeom>
          <a:solidFill>
            <a:srgbClr val="FFFFCC"/>
          </a:solidFill>
          <a:ln w="28575">
            <a:solidFill>
              <a:srgbClr val="0066FF"/>
            </a:solidFill>
          </a:ln>
        </p:spPr>
      </p:pic>
    </p:spTree>
    <p:extLst>
      <p:ext uri="{BB962C8B-B14F-4D97-AF65-F5344CB8AC3E}">
        <p14:creationId xmlns:p14="http://schemas.microsoft.com/office/powerpoint/2010/main" val="418101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8978EB-44EA-4736-AEFC-3EF29739DDD7}"/>
              </a:ext>
            </a:extLst>
          </p:cNvPr>
          <p:cNvSpPr txBox="1"/>
          <p:nvPr/>
        </p:nvSpPr>
        <p:spPr>
          <a:xfrm>
            <a:off x="471051" y="359373"/>
            <a:ext cx="7180978"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tobacco plant has an annual cycle. It continuously produces new leaves during the growing season, with very vigorous growth. Flowering is determined by the ratio of the number of hours of light/dark. The farmers are interested in the leaves. If damaged, their prize drastically declines.</a:t>
            </a:r>
            <a:endParaRPr lang="it-IT" sz="2400" dirty="0">
              <a:latin typeface="Arial" panose="020B0604020202020204" pitchFamily="34" charset="0"/>
              <a:cs typeface="Arial" panose="020B0604020202020204" pitchFamily="34" charset="0"/>
            </a:endParaRPr>
          </a:p>
        </p:txBody>
      </p:sp>
      <p:pic>
        <p:nvPicPr>
          <p:cNvPr id="3" name="Picture 6" descr="Risultati immagini per tobacco plant">
            <a:extLst>
              <a:ext uri="{FF2B5EF4-FFF2-40B4-BE49-F238E27FC236}">
                <a16:creationId xmlns:a16="http://schemas.microsoft.com/office/drawing/2014/main" id="{830BFF08-E6D3-46AF-A548-13E797A50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377" y="2725738"/>
            <a:ext cx="6202363"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isultati immagini per tobacco plant">
            <a:extLst>
              <a:ext uri="{FF2B5EF4-FFF2-40B4-BE49-F238E27FC236}">
                <a16:creationId xmlns:a16="http://schemas.microsoft.com/office/drawing/2014/main" id="{B9366190-6AF7-4E72-A6C5-26ECA0869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800" y="11113"/>
            <a:ext cx="41402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25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opia di 1 100">
            <a:extLst>
              <a:ext uri="{FF2B5EF4-FFF2-40B4-BE49-F238E27FC236}">
                <a16:creationId xmlns:a16="http://schemas.microsoft.com/office/drawing/2014/main" id="{D1F1BBFB-8245-40A5-A29A-8FDD61573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160"/>
          <a:stretch>
            <a:fillRect/>
          </a:stretch>
        </p:blipFill>
        <p:spPr bwMode="auto">
          <a:xfrm>
            <a:off x="0" y="10319"/>
            <a:ext cx="9144000" cy="6837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80DD7C0-870E-40EA-9400-B9583C987B96}"/>
              </a:ext>
            </a:extLst>
          </p:cNvPr>
          <p:cNvSpPr txBox="1"/>
          <p:nvPr/>
        </p:nvSpPr>
        <p:spPr>
          <a:xfrm>
            <a:off x="9253058" y="149648"/>
            <a:ext cx="2852256" cy="532453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Some varieties are particularly </a:t>
            </a:r>
            <a:r>
              <a:rPr lang="en-US" sz="2000" dirty="0" err="1">
                <a:latin typeface="Arial" panose="020B0604020202020204" pitchFamily="34" charset="0"/>
                <a:cs typeface="Arial" panose="020B0604020202020204" pitchFamily="34" charset="0"/>
              </a:rPr>
              <a:t>sentitive</a:t>
            </a:r>
            <a:r>
              <a:rPr lang="en-US" sz="2000" dirty="0">
                <a:latin typeface="Arial" panose="020B0604020202020204" pitchFamily="34" charset="0"/>
                <a:cs typeface="Arial" panose="020B0604020202020204" pitchFamily="34" charset="0"/>
              </a:rPr>
              <a:t> to 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The lesions caused by 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are easily identifiable and quantifiable, as they consist of punctiform bifacial </a:t>
            </a:r>
            <a:r>
              <a:rPr lang="en-US" sz="2000" dirty="0" err="1">
                <a:latin typeface="Arial" panose="020B0604020202020204" pitchFamily="34" charset="0"/>
                <a:cs typeface="Arial" panose="020B0604020202020204" pitchFamily="34" charset="0"/>
              </a:rPr>
              <a:t>necroses</a:t>
            </a:r>
            <a:r>
              <a:rPr lang="en-US" sz="2000" dirty="0">
                <a:latin typeface="Arial" panose="020B0604020202020204" pitchFamily="34" charset="0"/>
                <a:cs typeface="Arial" panose="020B0604020202020204" pitchFamily="34" charset="0"/>
              </a:rPr>
              <a:t>, a few </a:t>
            </a:r>
            <a:r>
              <a:rPr lang="en-US" sz="2000" dirty="0" err="1">
                <a:latin typeface="Arial" panose="020B0604020202020204" pitchFamily="34" charset="0"/>
                <a:cs typeface="Arial" panose="020B0604020202020204" pitchFamily="34" charset="0"/>
              </a:rPr>
              <a:t>millimetres</a:t>
            </a:r>
            <a:r>
              <a:rPr lang="en-US" sz="2000" dirty="0">
                <a:latin typeface="Arial" panose="020B0604020202020204" pitchFamily="34" charset="0"/>
                <a:cs typeface="Arial" panose="020B0604020202020204" pitchFamily="34" charset="0"/>
              </a:rPr>
              <a:t> in diameter and with a clear outline, which start to become confluent if the exposure to ozone goes on, whereas their color lightens from blackish to dirty-white in a few days.</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6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8978EB-44EA-4736-AEFC-3EF29739DDD7}"/>
              </a:ext>
            </a:extLst>
          </p:cNvPr>
          <p:cNvSpPr txBox="1"/>
          <p:nvPr/>
        </p:nvSpPr>
        <p:spPr>
          <a:xfrm>
            <a:off x="520116" y="461734"/>
            <a:ext cx="3758268" cy="6001643"/>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If</a:t>
            </a:r>
            <a:r>
              <a:rPr lang="it-IT" sz="2400" dirty="0">
                <a:latin typeface="Arial" panose="020B0604020202020204" pitchFamily="34" charset="0"/>
                <a:cs typeface="Arial" panose="020B0604020202020204" pitchFamily="34" charset="0"/>
              </a:rPr>
              <a:t> farmers </a:t>
            </a:r>
            <a:r>
              <a:rPr lang="it-IT" sz="2400" dirty="0" err="1">
                <a:latin typeface="Arial" panose="020B0604020202020204" pitchFamily="34" charset="0"/>
                <a:cs typeface="Arial" panose="020B0604020202020204" pitchFamily="34" charset="0"/>
              </a:rPr>
              <a:t>simply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moved</a:t>
            </a:r>
            <a:r>
              <a:rPr lang="it-IT" sz="2400" dirty="0">
                <a:latin typeface="Arial" panose="020B0604020202020204" pitchFamily="34" charset="0"/>
                <a:cs typeface="Arial" panose="020B0604020202020204" pitchFamily="34" charset="0"/>
              </a:rPr>
              <a:t> from O</a:t>
            </a:r>
            <a:r>
              <a:rPr lang="it-IT" sz="2400"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-sensitive </a:t>
            </a:r>
            <a:r>
              <a:rPr lang="it-IT" sz="2400" dirty="0" err="1">
                <a:latin typeface="Arial" panose="020B0604020202020204" pitchFamily="34" charset="0"/>
                <a:cs typeface="Arial" panose="020B0604020202020204" pitchFamily="34" charset="0"/>
              </a:rPr>
              <a:t>varieties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towards</a:t>
            </a:r>
            <a:r>
              <a:rPr lang="it-IT" sz="2400" dirty="0">
                <a:latin typeface="Arial" panose="020B0604020202020204" pitchFamily="34" charset="0"/>
                <a:cs typeface="Arial" panose="020B0604020202020204" pitchFamily="34" charset="0"/>
              </a:rPr>
              <a:t> O</a:t>
            </a:r>
            <a:r>
              <a:rPr lang="it-IT" sz="2400"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-tolerant </a:t>
            </a:r>
            <a:r>
              <a:rPr lang="it-IT" sz="2400" dirty="0" err="1">
                <a:latin typeface="Arial" panose="020B0604020202020204" pitchFamily="34" charset="0"/>
                <a:cs typeface="Arial" panose="020B0604020202020204" pitchFamily="34" charset="0"/>
              </a:rPr>
              <a:t>ones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there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also</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who</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able</a:t>
            </a:r>
            <a:r>
              <a:rPr lang="it-IT" sz="2400" dirty="0">
                <a:latin typeface="Arial" panose="020B0604020202020204" pitchFamily="34" charset="0"/>
                <a:cs typeface="Arial" panose="020B0604020202020204" pitchFamily="34" charset="0"/>
              </a:rPr>
              <a:t> to </a:t>
            </a:r>
            <a:r>
              <a:rPr lang="it-IT" sz="2400" dirty="0" err="1">
                <a:latin typeface="Arial" panose="020B0604020202020204" pitchFamily="34" charset="0"/>
                <a:cs typeface="Arial" panose="020B0604020202020204" pitchFamily="34" charset="0"/>
              </a:rPr>
              <a:t>understand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that</a:t>
            </a:r>
            <a:r>
              <a:rPr lang="it-IT" sz="2400" dirty="0">
                <a:latin typeface="Arial" panose="020B0604020202020204" pitchFamily="34" charset="0"/>
                <a:cs typeface="Arial" panose="020B0604020202020204" pitchFamily="34" charset="0"/>
              </a:rPr>
              <a:t> the O</a:t>
            </a:r>
            <a:r>
              <a:rPr lang="it-IT" sz="2400"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-sensitive </a:t>
            </a:r>
            <a:r>
              <a:rPr lang="it-IT" sz="2400" dirty="0" err="1">
                <a:latin typeface="Arial" panose="020B0604020202020204" pitchFamily="34" charset="0"/>
                <a:cs typeface="Arial" panose="020B0604020202020204" pitchFamily="34" charset="0"/>
              </a:rPr>
              <a:t>varieties</a:t>
            </a:r>
            <a:r>
              <a:rPr lang="it-IT" sz="2400" dirty="0">
                <a:latin typeface="Arial" panose="020B0604020202020204" pitchFamily="34" charset="0"/>
                <a:cs typeface="Arial" panose="020B0604020202020204" pitchFamily="34" charset="0"/>
              </a:rPr>
              <a:t> or – better – the </a:t>
            </a:r>
            <a:r>
              <a:rPr lang="it-IT" sz="2400" dirty="0" err="1">
                <a:latin typeface="Arial" panose="020B0604020202020204" pitchFamily="34" charset="0"/>
                <a:cs typeface="Arial" panose="020B0604020202020204" pitchFamily="34" charset="0"/>
              </a:rPr>
              <a:t>most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sentitive</a:t>
            </a:r>
            <a:r>
              <a:rPr lang="it-IT" sz="2400" dirty="0">
                <a:latin typeface="Arial" panose="020B0604020202020204" pitchFamily="34" charset="0"/>
                <a:cs typeface="Arial" panose="020B0604020202020204" pitchFamily="34" charset="0"/>
              </a:rPr>
              <a:t> one, </a:t>
            </a:r>
            <a:r>
              <a:rPr lang="it-IT" sz="2400" dirty="0" err="1">
                <a:latin typeface="Arial" panose="020B0604020202020204" pitchFamily="34" charset="0"/>
                <a:cs typeface="Arial" panose="020B0604020202020204" pitchFamily="34" charset="0"/>
              </a:rPr>
              <a:t>could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become</a:t>
            </a:r>
            <a:r>
              <a:rPr lang="it-IT" sz="2400" dirty="0">
                <a:latin typeface="Arial" panose="020B0604020202020204" pitchFamily="34" charset="0"/>
                <a:cs typeface="Arial" panose="020B0604020202020204" pitchFamily="34" charset="0"/>
              </a:rPr>
              <a:t> a </a:t>
            </a:r>
            <a:r>
              <a:rPr lang="it-IT" sz="2400" dirty="0" err="1">
                <a:latin typeface="Arial" panose="020B0604020202020204" pitchFamily="34" charset="0"/>
                <a:cs typeface="Arial" panose="020B0604020202020204" pitchFamily="34" charset="0"/>
              </a:rPr>
              <a:t>perfect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biomonitor</a:t>
            </a:r>
            <a:r>
              <a:rPr lang="it-IT" sz="2400" dirty="0">
                <a:latin typeface="Arial" panose="020B0604020202020204" pitchFamily="34" charset="0"/>
                <a:cs typeface="Arial" panose="020B0604020202020204" pitchFamily="34" charset="0"/>
              </a:rPr>
              <a:t> of O</a:t>
            </a:r>
            <a:r>
              <a:rPr lang="it-IT" sz="2400"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pollution</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provided</a:t>
            </a:r>
            <a:r>
              <a:rPr lang="it-IT" sz="2400" dirty="0">
                <a:latin typeface="Arial" panose="020B0604020202020204" pitchFamily="34" charset="0"/>
                <a:cs typeface="Arial" panose="020B0604020202020204" pitchFamily="34" charset="0"/>
              </a:rPr>
              <a:t> to </a:t>
            </a:r>
            <a:r>
              <a:rPr lang="it-IT" sz="2400" dirty="0" err="1">
                <a:latin typeface="Arial" panose="020B0604020202020204" pitchFamily="34" charset="0"/>
                <a:cs typeface="Arial" panose="020B0604020202020204" pitchFamily="34" charset="0"/>
              </a:rPr>
              <a:t>officially</a:t>
            </a:r>
            <a:r>
              <a:rPr lang="it-IT" sz="2400" dirty="0">
                <a:latin typeface="Arial" panose="020B0604020202020204" pitchFamily="34" charset="0"/>
                <a:cs typeface="Arial" panose="020B0604020202020204" pitchFamily="34" charset="0"/>
              </a:rPr>
              <a:t> register </a:t>
            </a:r>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a:t>
            </a:r>
          </a:p>
          <a:p>
            <a:r>
              <a:rPr lang="it-IT" sz="2400" b="1" dirty="0">
                <a:latin typeface="Arial" panose="020B0604020202020204" pitchFamily="34" charset="0"/>
                <a:cs typeface="Arial" panose="020B0604020202020204" pitchFamily="34" charset="0"/>
              </a:rPr>
              <a:t>BEL-W3</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officially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born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leaf</a:t>
            </a:r>
            <a:r>
              <a:rPr lang="it-IT" sz="2400" dirty="0">
                <a:latin typeface="Arial" panose="020B0604020202020204" pitchFamily="34" charset="0"/>
                <a:cs typeface="Arial" panose="020B0604020202020204" pitchFamily="34" charset="0"/>
              </a:rPr>
              <a:t>-spot sensitive </a:t>
            </a:r>
            <a:r>
              <a:rPr lang="it-IT" sz="2400" dirty="0" err="1">
                <a:latin typeface="Arial" panose="020B0604020202020204" pitchFamily="34" charset="0"/>
                <a:cs typeface="Arial" panose="020B0604020202020204" pitchFamily="34" charset="0"/>
              </a:rPr>
              <a:t>indicator</a:t>
            </a:r>
            <a:r>
              <a:rPr lang="it-IT" sz="2400" dirty="0">
                <a:latin typeface="Arial" panose="020B0604020202020204" pitchFamily="34" charset="0"/>
                <a:cs typeface="Arial" panose="020B0604020202020204" pitchFamily="34" charset="0"/>
              </a:rPr>
              <a:t> of air </a:t>
            </a:r>
            <a:r>
              <a:rPr lang="it-IT" sz="2400" dirty="0" err="1">
                <a:latin typeface="Arial" panose="020B0604020202020204" pitchFamily="34" charset="0"/>
                <a:cs typeface="Arial" panose="020B0604020202020204" pitchFamily="34" charset="0"/>
              </a:rPr>
              <a:t>polluting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ozone</a:t>
            </a:r>
            <a:r>
              <a:rPr lang="it-IT" sz="2400" dirty="0">
                <a:latin typeface="Arial" panose="020B0604020202020204" pitchFamily="34" charset="0"/>
                <a:cs typeface="Arial" panose="020B0604020202020204" pitchFamily="34" charset="0"/>
              </a:rPr>
              <a:t> in </a:t>
            </a:r>
            <a:r>
              <a:rPr lang="it-IT" sz="2400" b="1" dirty="0" err="1">
                <a:latin typeface="Arial" panose="020B0604020202020204" pitchFamily="34" charset="0"/>
                <a:cs typeface="Arial" panose="020B0604020202020204" pitchFamily="34" charset="0"/>
              </a:rPr>
              <a:t>July</a:t>
            </a:r>
            <a:r>
              <a:rPr lang="it-IT" sz="2400" b="1" dirty="0">
                <a:latin typeface="Arial" panose="020B0604020202020204" pitchFamily="34" charset="0"/>
                <a:cs typeface="Arial" panose="020B0604020202020204" pitchFamily="34" charset="0"/>
              </a:rPr>
              <a:t> 1976</a:t>
            </a:r>
            <a:r>
              <a:rPr lang="it-IT" sz="2400" dirty="0">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F6EE156D-3758-4EF8-9D54-A6CDB4CB8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869" t="17955" r="19975" b="11531"/>
          <a:stretch>
            <a:fillRect/>
          </a:stretch>
        </p:blipFill>
        <p:spPr bwMode="auto">
          <a:xfrm>
            <a:off x="4476184" y="210016"/>
            <a:ext cx="7262812"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54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8978EB-44EA-4736-AEFC-3EF29739DDD7}"/>
              </a:ext>
            </a:extLst>
          </p:cNvPr>
          <p:cNvSpPr txBox="1"/>
          <p:nvPr/>
        </p:nvSpPr>
        <p:spPr>
          <a:xfrm>
            <a:off x="453004" y="518763"/>
            <a:ext cx="9353725" cy="747897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most frequently applied operational method was developed by researchers at Imperial College, London. It is based on the determination of a </a:t>
            </a:r>
            <a:r>
              <a:rPr lang="en-US" sz="2400" b="1" dirty="0">
                <a:latin typeface="Arial" panose="020B0604020202020204" pitchFamily="34" charset="0"/>
                <a:cs typeface="Arial" panose="020B0604020202020204" pitchFamily="34" charset="0"/>
              </a:rPr>
              <a:t>Leaf Damage Index </a:t>
            </a:r>
            <a:r>
              <a:rPr lang="en-US" sz="2400" dirty="0">
                <a:latin typeface="Arial" panose="020B0604020202020204" pitchFamily="34" charset="0"/>
                <a:cs typeface="Arial" panose="020B0604020202020204" pitchFamily="34" charset="0"/>
              </a:rPr>
              <a:t>(LDF) or </a:t>
            </a:r>
            <a:r>
              <a:rPr lang="en-US" sz="2400" b="1" dirty="0">
                <a:latin typeface="Arial" panose="020B0604020202020204" pitchFamily="34" charset="0"/>
                <a:cs typeface="Arial" panose="020B0604020202020204" pitchFamily="34" charset="0"/>
              </a:rPr>
              <a:t>Leaf Injury Index </a:t>
            </a:r>
            <a:r>
              <a:rPr lang="en-US" sz="2400" dirty="0">
                <a:latin typeface="Arial" panose="020B0604020202020204" pitchFamily="34" charset="0"/>
                <a:cs typeface="Arial" panose="020B0604020202020204" pitchFamily="34" charset="0"/>
              </a:rPr>
              <a:t>(LII), later appropriately modified to increase the quality of the data and the correctness of sampling, therefore of the information obtained.</a:t>
            </a:r>
          </a:p>
          <a:p>
            <a:r>
              <a:rPr lang="en-US" sz="2400" dirty="0">
                <a:latin typeface="Arial" panose="020B0604020202020204" pitchFamily="34" charset="0"/>
                <a:cs typeface="Arial" panose="020B0604020202020204" pitchFamily="34" charset="0"/>
              </a:rPr>
              <a:t>A first attempt was successfully conducted by Pisa scientists in cooperation with the Italian environmental agency (ANPA, Rome, 1999) to describe the fundamental standard procedures of 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bioindicators, with special attention to plant growth, staff training and data analysis.</a:t>
            </a:r>
          </a:p>
          <a:p>
            <a:r>
              <a:rPr lang="en-US" sz="2400" dirty="0">
                <a:latin typeface="Arial" panose="020B0604020202020204" pitchFamily="34" charset="0"/>
                <a:cs typeface="Arial" panose="020B0604020202020204" pitchFamily="34" charset="0"/>
              </a:rPr>
              <a:t>Soon later, the VDI (Verein </a:t>
            </a:r>
            <a:r>
              <a:rPr lang="en-US" sz="2400" dirty="0" err="1">
                <a:latin typeface="Arial" panose="020B0604020202020204" pitchFamily="34" charset="0"/>
                <a:cs typeface="Arial" panose="020B0604020202020204" pitchFamily="34" charset="0"/>
              </a:rPr>
              <a:t>Deutscher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Ingenieure</a:t>
            </a:r>
            <a:r>
              <a:rPr lang="en-US" sz="2400" dirty="0">
                <a:latin typeface="Arial" panose="020B0604020202020204" pitchFamily="34" charset="0"/>
                <a:cs typeface="Arial" panose="020B0604020202020204" pitchFamily="34" charset="0"/>
              </a:rPr>
              <a:t>) protocol followed, with further compelling information on seed and soil quality, watering etc.</a:t>
            </a:r>
          </a:p>
          <a:p>
            <a:r>
              <a:rPr lang="en-US" sz="2400" dirty="0">
                <a:latin typeface="Arial" panose="020B0604020202020204" pitchFamily="34" charset="0"/>
                <a:cs typeface="Arial" panose="020B0604020202020204" pitchFamily="34" charset="0"/>
              </a:rPr>
              <a:t>The last step was given by the acceptance of the VDI protocol by the International Co-operative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on effects of air pollution and other stresses on vegetation (ICP - VEGETATION).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165CD5DA-D855-4DEB-B958-BED47B7EB600}"/>
              </a:ext>
            </a:extLst>
          </p:cNvPr>
          <p:cNvGrpSpPr>
            <a:grpSpLocks/>
          </p:cNvGrpSpPr>
          <p:nvPr/>
        </p:nvGrpSpPr>
        <p:grpSpPr bwMode="auto">
          <a:xfrm>
            <a:off x="9407630" y="2711195"/>
            <a:ext cx="2095957" cy="2028350"/>
            <a:chOff x="0" y="185"/>
            <a:chExt cx="2486" cy="2880"/>
          </a:xfrm>
        </p:grpSpPr>
        <p:pic>
          <p:nvPicPr>
            <p:cNvPr id="6" name="Picture 6">
              <a:extLst>
                <a:ext uri="{FF2B5EF4-FFF2-40B4-BE49-F238E27FC236}">
                  <a16:creationId xmlns:a16="http://schemas.microsoft.com/office/drawing/2014/main" id="{16094113-DA94-4A4F-AA29-9662B714F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85"/>
              <a:ext cx="1950" cy="2880"/>
            </a:xfrm>
            <a:prstGeom prst="rect">
              <a:avLst/>
            </a:prstGeom>
            <a:noFill/>
            <a:ln w="762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6C997DE4-D250-48BA-A463-BCD0AD0BE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5"/>
              <a:ext cx="2486" cy="1752"/>
            </a:xfrm>
            <a:prstGeom prst="rect">
              <a:avLst/>
            </a:prstGeom>
            <a:noFill/>
            <a:ln w="762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4">
            <a:extLst>
              <a:ext uri="{FF2B5EF4-FFF2-40B4-BE49-F238E27FC236}">
                <a16:creationId xmlns:a16="http://schemas.microsoft.com/office/drawing/2014/main" id="{E6D6160B-F941-4A5A-BE04-491F99785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110" y="1756652"/>
            <a:ext cx="1654627" cy="2375691"/>
          </a:xfrm>
          <a:prstGeom prst="rect">
            <a:avLst/>
          </a:prstGeom>
          <a:noFill/>
          <a:ln w="762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a:extLst>
              <a:ext uri="{FF2B5EF4-FFF2-40B4-BE49-F238E27FC236}">
                <a16:creationId xmlns:a16="http://schemas.microsoft.com/office/drawing/2014/main" id="{86A6EA19-634F-4FBB-B91A-B7C08306A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6226" y="4739545"/>
            <a:ext cx="1539511" cy="2118455"/>
          </a:xfrm>
          <a:prstGeom prst="rect">
            <a:avLst/>
          </a:prstGeom>
          <a:noFill/>
          <a:ln w="762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9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093775D-8CEB-4B36-86D1-B0D3FD8BF997}"/>
              </a:ext>
            </a:extLst>
          </p:cNvPr>
          <p:cNvSpPr txBox="1"/>
          <p:nvPr/>
        </p:nvSpPr>
        <p:spPr>
          <a:xfrm>
            <a:off x="729842" y="520117"/>
            <a:ext cx="10687575"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Due to its high standardization and frequency of application, the Tobacco procedure can now be considered an excellent example - although not the only one - of the application of biomonitoring techniques for the characterization of air quality in relation to a single pollutant.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current method is used in environmental investigations, especially linked to authorization processes of large industrial complexes (e.g. thermoelectric power plants).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procedure aims to reconstruct the distribution patterns on the territory of the ground concentrations of ozone, and its temporal variations on a weekly or monthly scale for the entire period of the photochemical season.</a:t>
            </a:r>
          </a:p>
        </p:txBody>
      </p:sp>
    </p:spTree>
    <p:extLst>
      <p:ext uri="{BB962C8B-B14F-4D97-AF65-F5344CB8AC3E}">
        <p14:creationId xmlns:p14="http://schemas.microsoft.com/office/powerpoint/2010/main" val="2515499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Muschio blu">
            <a:extLst>
              <a:ext uri="{FF2B5EF4-FFF2-40B4-BE49-F238E27FC236}">
                <a16:creationId xmlns:a16="http://schemas.microsoft.com/office/drawing/2014/main" id="{E6245570-BB14-42B3-8927-9E892BE931F4}"/>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a:extLst>
              <a:ext uri="{FF2B5EF4-FFF2-40B4-BE49-F238E27FC236}">
                <a16:creationId xmlns:a16="http://schemas.microsoft.com/office/drawing/2014/main" id="{A96796CD-88E4-4187-BEA9-8F659E863EDA}"/>
              </a:ext>
            </a:extLst>
          </p:cNvPr>
          <p:cNvSpPr txBox="1">
            <a:spLocks noChangeArrowheads="1"/>
          </p:cNvSpPr>
          <p:nvPr/>
        </p:nvSpPr>
        <p:spPr bwMode="auto">
          <a:xfrm>
            <a:off x="4263864" y="357931"/>
            <a:ext cx="727675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it-IT" altLang="it-IT" sz="2400" b="1" dirty="0">
                <a:solidFill>
                  <a:srgbClr val="FFFF00"/>
                </a:solidFill>
              </a:rPr>
              <a:t>Growth </a:t>
            </a:r>
            <a:r>
              <a:rPr lang="it-IT" altLang="it-IT" sz="2400" b="1" dirty="0" err="1">
                <a:solidFill>
                  <a:srgbClr val="FFFF00"/>
                </a:solidFill>
              </a:rPr>
              <a:t>protocol</a:t>
            </a:r>
            <a:r>
              <a:rPr lang="it-IT" altLang="it-IT" sz="2400" dirty="0">
                <a:solidFill>
                  <a:srgbClr val="FFFF00"/>
                </a:solidFill>
              </a:rPr>
              <a:t>:</a:t>
            </a:r>
          </a:p>
          <a:p>
            <a:pPr fontAlgn="base">
              <a:spcBef>
                <a:spcPct val="50000"/>
              </a:spcBef>
              <a:spcAft>
                <a:spcPct val="0"/>
              </a:spcAft>
              <a:buNone/>
            </a:pPr>
            <a:r>
              <a:rPr lang="it-IT" altLang="it-IT" sz="2400" dirty="0" err="1">
                <a:solidFill>
                  <a:srgbClr val="FFFF00"/>
                </a:solidFill>
                <a:sym typeface="Symbol" panose="05050102010706020507" pitchFamily="18" charset="2"/>
              </a:rPr>
              <a:t>Instruction</a:t>
            </a:r>
            <a:r>
              <a:rPr lang="it-IT" altLang="it-IT" sz="2400" dirty="0">
                <a:solidFill>
                  <a:srgbClr val="FFFF00"/>
                </a:solidFill>
                <a:sym typeface="Symbol" panose="05050102010706020507" pitchFamily="18" charset="2"/>
              </a:rPr>
              <a:t> are </a:t>
            </a:r>
            <a:r>
              <a:rPr lang="it-IT" altLang="it-IT" sz="2400" dirty="0" err="1">
                <a:solidFill>
                  <a:srgbClr val="FFFF00"/>
                </a:solidFill>
                <a:sym typeface="Symbol" panose="05050102010706020507" pitchFamily="18" charset="2"/>
              </a:rPr>
              <a:t>given</a:t>
            </a:r>
            <a:r>
              <a:rPr lang="it-IT" altLang="it-IT" sz="2400" dirty="0">
                <a:solidFill>
                  <a:srgbClr val="FFFF00"/>
                </a:solidFill>
                <a:sym typeface="Symbol" panose="05050102010706020507" pitchFamily="18" charset="2"/>
              </a:rPr>
              <a:t> in </a:t>
            </a:r>
            <a:r>
              <a:rPr lang="it-IT" altLang="it-IT" sz="2400" dirty="0" err="1">
                <a:solidFill>
                  <a:srgbClr val="FFFF00"/>
                </a:solidFill>
                <a:sym typeface="Symbol" panose="05050102010706020507" pitchFamily="18" charset="2"/>
              </a:rPr>
              <a:t>terms</a:t>
            </a:r>
            <a:r>
              <a:rPr lang="it-IT" altLang="it-IT" sz="2400" dirty="0">
                <a:solidFill>
                  <a:srgbClr val="FFFF00"/>
                </a:solidFill>
                <a:sym typeface="Symbol" panose="05050102010706020507" pitchFamily="18" charset="2"/>
              </a:rPr>
              <a:t> of:</a:t>
            </a:r>
          </a:p>
          <a:p>
            <a:pPr fontAlgn="base">
              <a:spcBef>
                <a:spcPct val="50000"/>
              </a:spcBef>
              <a:spcAft>
                <a:spcPct val="0"/>
              </a:spcAft>
              <a:buNone/>
            </a:pPr>
            <a:r>
              <a:rPr lang="it-IT" altLang="it-IT" sz="2400" dirty="0">
                <a:solidFill>
                  <a:srgbClr val="FFFF00"/>
                </a:solidFill>
                <a:sym typeface="Symbol" panose="05050102010706020507" pitchFamily="18" charset="2"/>
              </a:rPr>
              <a:t> </a:t>
            </a:r>
            <a:r>
              <a:rPr lang="it-IT" altLang="it-IT" sz="2400" dirty="0" err="1">
                <a:solidFill>
                  <a:srgbClr val="FFFF00"/>
                </a:solidFill>
              </a:rPr>
              <a:t>Seed</a:t>
            </a:r>
            <a:r>
              <a:rPr lang="it-IT" altLang="it-IT" sz="2400" dirty="0">
                <a:solidFill>
                  <a:srgbClr val="FFFF00"/>
                </a:solidFill>
              </a:rPr>
              <a:t> mass per </a:t>
            </a:r>
            <a:r>
              <a:rPr lang="it-IT" altLang="it-IT" sz="2400" dirty="0" err="1">
                <a:solidFill>
                  <a:srgbClr val="FFFF00"/>
                </a:solidFill>
              </a:rPr>
              <a:t>surface</a:t>
            </a:r>
            <a:r>
              <a:rPr lang="it-IT" altLang="it-IT" sz="2400" dirty="0">
                <a:solidFill>
                  <a:srgbClr val="FFFF00"/>
                </a:solidFill>
              </a:rPr>
              <a:t> </a:t>
            </a:r>
            <a:r>
              <a:rPr lang="it-IT" altLang="it-IT" sz="2400" dirty="0" err="1">
                <a:solidFill>
                  <a:srgbClr val="FFFF00"/>
                </a:solidFill>
              </a:rPr>
              <a:t>unit</a:t>
            </a:r>
            <a:r>
              <a:rPr lang="it-IT" altLang="it-IT" sz="2400" dirty="0">
                <a:solidFill>
                  <a:srgbClr val="FFFF00"/>
                </a:solidFill>
              </a:rPr>
              <a:t>, </a:t>
            </a:r>
            <a:r>
              <a:rPr lang="en-US" altLang="it-IT" sz="2400" dirty="0">
                <a:solidFill>
                  <a:srgbClr val="FFFF00"/>
                </a:solidFill>
              </a:rPr>
              <a:t>how to plant them, how and when to transplant young seedlings;</a:t>
            </a:r>
          </a:p>
          <a:p>
            <a:pPr fontAlgn="base">
              <a:spcBef>
                <a:spcPct val="50000"/>
              </a:spcBef>
              <a:spcAft>
                <a:spcPct val="0"/>
              </a:spcAft>
              <a:buNone/>
            </a:pPr>
            <a:r>
              <a:rPr lang="en-US" altLang="it-IT" sz="2400" dirty="0">
                <a:solidFill>
                  <a:srgbClr val="FFFF00"/>
                </a:solidFill>
              </a:rPr>
              <a:t>• growth conditions: in a climate cell at 20-23°C, 70-80% RH, light/dark photoperiod 14/10, 500-550 µmol photons m</a:t>
            </a:r>
            <a:r>
              <a:rPr lang="en-US" altLang="it-IT" sz="2400" baseline="30000" dirty="0">
                <a:solidFill>
                  <a:srgbClr val="FFFF00"/>
                </a:solidFill>
              </a:rPr>
              <a:t>-2</a:t>
            </a:r>
            <a:r>
              <a:rPr lang="en-US" altLang="it-IT" sz="2400" dirty="0">
                <a:solidFill>
                  <a:srgbClr val="FFFF00"/>
                </a:solidFill>
              </a:rPr>
              <a:t> s</a:t>
            </a:r>
            <a:r>
              <a:rPr lang="en-US" altLang="it-IT" sz="2400" baseline="30000" dirty="0">
                <a:solidFill>
                  <a:srgbClr val="FFFF00"/>
                </a:solidFill>
              </a:rPr>
              <a:t>-1</a:t>
            </a:r>
            <a:r>
              <a:rPr lang="en-US" altLang="it-IT" sz="2400" dirty="0">
                <a:solidFill>
                  <a:srgbClr val="FFFF00"/>
                </a:solidFill>
              </a:rPr>
              <a:t>, good water availability.</a:t>
            </a:r>
          </a:p>
          <a:p>
            <a:pPr fontAlgn="base">
              <a:spcBef>
                <a:spcPct val="50000"/>
              </a:spcBef>
              <a:spcAft>
                <a:spcPct val="0"/>
              </a:spcAft>
              <a:buNone/>
            </a:pPr>
            <a:r>
              <a:rPr lang="en-US" altLang="it-IT" sz="2400" dirty="0">
                <a:solidFill>
                  <a:srgbClr val="FFFF00"/>
                </a:solidFill>
              </a:rPr>
              <a:t>• It is mandatory to growth the plants in FILTERED AIR</a:t>
            </a:r>
          </a:p>
          <a:p>
            <a:pPr fontAlgn="base">
              <a:spcBef>
                <a:spcPct val="50000"/>
              </a:spcBef>
              <a:spcAft>
                <a:spcPct val="0"/>
              </a:spcAft>
              <a:buNone/>
            </a:pPr>
            <a:endParaRPr lang="it-IT" altLang="it-IT" sz="2400" dirty="0">
              <a:solidFill>
                <a:srgbClr val="FFFF00"/>
              </a:solidFill>
            </a:endParaRPr>
          </a:p>
        </p:txBody>
      </p:sp>
      <p:pic>
        <p:nvPicPr>
          <p:cNvPr id="101380" name="Picture 4" descr="nicoseedling">
            <a:extLst>
              <a:ext uri="{FF2B5EF4-FFF2-40B4-BE49-F238E27FC236}">
                <a16:creationId xmlns:a16="http://schemas.microsoft.com/office/drawing/2014/main" id="{1AF00753-A62F-40D7-A554-BF4F0B60E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12" y="1712447"/>
            <a:ext cx="2572274" cy="392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5" descr="CLEANED UP Tobacco">
            <a:extLst>
              <a:ext uri="{FF2B5EF4-FFF2-40B4-BE49-F238E27FC236}">
                <a16:creationId xmlns:a16="http://schemas.microsoft.com/office/drawing/2014/main" id="{D76DB682-2803-4D57-9ECA-AC993B33E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590" y="4322057"/>
            <a:ext cx="234473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descr="nicotiana">
            <a:extLst>
              <a:ext uri="{FF2B5EF4-FFF2-40B4-BE49-F238E27FC236}">
                <a16:creationId xmlns:a16="http://schemas.microsoft.com/office/drawing/2014/main" id="{FBC48FD6-A224-4CD4-9387-3643DFC0D2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469" y="4652765"/>
            <a:ext cx="4549629" cy="197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DD7CEA3-C105-408B-9E03-9BAEFFEC41FD}"/>
              </a:ext>
            </a:extLst>
          </p:cNvPr>
          <p:cNvSpPr txBox="1"/>
          <p:nvPr/>
        </p:nvSpPr>
        <p:spPr>
          <a:xfrm>
            <a:off x="771787" y="721453"/>
            <a:ext cx="10385571" cy="5262979"/>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Hundreds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xenobiotic</a:t>
            </a:r>
            <a:r>
              <a:rPr lang="it-IT" sz="2400" dirty="0">
                <a:latin typeface="Arial" panose="020B0604020202020204" pitchFamily="34" charset="0"/>
                <a:cs typeface="Arial" panose="020B0604020202020204" pitchFamily="34" charset="0"/>
              </a:rPr>
              <a:t> or </a:t>
            </a:r>
            <a:r>
              <a:rPr lang="it-IT" sz="2400" dirty="0" err="1">
                <a:latin typeface="Arial" panose="020B0604020202020204" pitchFamily="34" charset="0"/>
                <a:cs typeface="Arial" panose="020B0604020202020204" pitchFamily="34" charset="0"/>
              </a:rPr>
              <a:t>potentially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harmful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substances</a:t>
            </a:r>
            <a:r>
              <a:rPr lang="it-IT" sz="2400" dirty="0">
                <a:latin typeface="Arial" panose="020B0604020202020204" pitchFamily="34" charset="0"/>
                <a:cs typeface="Arial" panose="020B0604020202020204" pitchFamily="34" charset="0"/>
              </a:rPr>
              <a:t> are </a:t>
            </a:r>
            <a:r>
              <a:rPr lang="it-IT" sz="2400" dirty="0" err="1">
                <a:latin typeface="Arial" panose="020B0604020202020204" pitchFamily="34" charset="0"/>
                <a:cs typeface="Arial" panose="020B0604020202020204" pitchFamily="34" charset="0"/>
              </a:rPr>
              <a:t>released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into</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environment</a:t>
            </a:r>
            <a:r>
              <a:rPr lang="it-IT" sz="2400" dirty="0">
                <a:latin typeface="Arial" panose="020B0604020202020204" pitchFamily="34" charset="0"/>
                <a:cs typeface="Arial" panose="020B0604020202020204" pitchFamily="34" charset="0"/>
              </a:rPr>
              <a:t>, the fate of </a:t>
            </a:r>
            <a:r>
              <a:rPr lang="it-IT" sz="2400" dirty="0" err="1">
                <a:latin typeface="Arial" panose="020B0604020202020204" pitchFamily="34" charset="0"/>
                <a:cs typeface="Arial" panose="020B0604020202020204" pitchFamily="34" charset="0"/>
              </a:rPr>
              <a:t>which</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little</a:t>
            </a:r>
            <a:r>
              <a:rPr lang="it-IT" sz="2400" dirty="0">
                <a:latin typeface="Arial" panose="020B0604020202020204" pitchFamily="34" charset="0"/>
                <a:cs typeface="Arial" panose="020B0604020202020204" pitchFamily="34" charset="0"/>
              </a:rPr>
              <a:t> or nothing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known</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There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little</a:t>
            </a:r>
            <a:r>
              <a:rPr lang="it-IT" sz="2400" dirty="0">
                <a:latin typeface="Arial" panose="020B0604020202020204" pitchFamily="34" charset="0"/>
                <a:cs typeface="Arial" panose="020B0604020202020204" pitchFamily="34" charset="0"/>
              </a:rPr>
              <a:t> or no data on the fate of </a:t>
            </a:r>
            <a:r>
              <a:rPr lang="it-IT" sz="2400" dirty="0" err="1">
                <a:latin typeface="Arial" panose="020B0604020202020204" pitchFamily="34" charset="0"/>
                <a:cs typeface="Arial" panose="020B0604020202020204" pitchFamily="34" charset="0"/>
              </a:rPr>
              <a:t>too</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many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contaminants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generally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released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into</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environment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at</a:t>
            </a:r>
            <a:r>
              <a:rPr lang="it-IT" sz="2400" dirty="0">
                <a:latin typeface="Arial" panose="020B0604020202020204" pitchFamily="34" charset="0"/>
                <a:cs typeface="Arial" panose="020B0604020202020204" pitchFamily="34" charset="0"/>
              </a:rPr>
              <a:t> low </a:t>
            </a:r>
            <a:r>
              <a:rPr lang="it-IT" sz="2400" dirty="0" err="1">
                <a:latin typeface="Arial" panose="020B0604020202020204" pitchFamily="34" charset="0"/>
                <a:cs typeface="Arial" panose="020B0604020202020204" pitchFamily="34" charset="0"/>
              </a:rPr>
              <a:t>concentrations</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presumably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below</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emission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limits</a:t>
            </a:r>
            <a:r>
              <a:rPr lang="it-IT" sz="2400" dirty="0">
                <a:latin typeface="Arial" panose="020B0604020202020204" pitchFamily="34" charset="0"/>
                <a:cs typeface="Arial" panose="020B0604020202020204" pitchFamily="34" charset="0"/>
              </a:rPr>
              <a:t> set by law, </a:t>
            </a:r>
            <a:r>
              <a:rPr lang="it-IT" sz="2400" dirty="0" err="1">
                <a:latin typeface="Arial" panose="020B0604020202020204" pitchFamily="34" charset="0"/>
                <a:cs typeface="Arial" panose="020B0604020202020204" pitchFamily="34" charset="0"/>
              </a:rPr>
              <a:t>such</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as</a:t>
            </a:r>
            <a:r>
              <a:rPr lang="it-IT" sz="2400" dirty="0">
                <a:latin typeface="Arial" panose="020B0604020202020204" pitchFamily="34" charset="0"/>
                <a:cs typeface="Arial" panose="020B0604020202020204" pitchFamily="34" charset="0"/>
              </a:rPr>
              <a:t> heavy </a:t>
            </a:r>
            <a:r>
              <a:rPr lang="it-IT" sz="2400" dirty="0" err="1">
                <a:latin typeface="Arial" panose="020B0604020202020204" pitchFamily="34" charset="0"/>
                <a:cs typeface="Arial" panose="020B0604020202020204" pitchFamily="34" charset="0"/>
              </a:rPr>
              <a:t>metals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polycyclic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aromatic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hydrocarbons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dioxins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furans</a:t>
            </a:r>
            <a:r>
              <a:rPr lang="it-IT" sz="2400" dirty="0">
                <a:latin typeface="Arial" panose="020B0604020202020204" pitchFamily="34" charset="0"/>
                <a:cs typeface="Arial" panose="020B0604020202020204" pitchFamily="34" charset="0"/>
              </a:rPr>
              <a:t>, new generation </a:t>
            </a:r>
            <a:r>
              <a:rPr lang="it-IT" sz="2400" dirty="0" err="1">
                <a:latin typeface="Arial" panose="020B0604020202020204" pitchFamily="34" charset="0"/>
                <a:cs typeface="Arial" panose="020B0604020202020204" pitchFamily="34" charset="0"/>
              </a:rPr>
              <a:t>nanomaterials</a:t>
            </a:r>
            <a:r>
              <a:rPr lang="it-IT" sz="2400" dirty="0">
                <a:latin typeface="Arial" panose="020B0604020202020204" pitchFamily="34" charset="0"/>
                <a:cs typeface="Arial" panose="020B0604020202020204" pitchFamily="34" charset="0"/>
              </a:rPr>
              <a:t> etc. </a:t>
            </a:r>
            <a:r>
              <a:rPr lang="it-IT" sz="2400" dirty="0" err="1">
                <a:latin typeface="Arial" panose="020B0604020202020204" pitchFamily="34" charset="0"/>
                <a:cs typeface="Arial" panose="020B0604020202020204" pitchFamily="34" charset="0"/>
              </a:rPr>
              <a:t>which</a:t>
            </a:r>
            <a:r>
              <a:rPr lang="it-IT" sz="2400" dirty="0">
                <a:latin typeface="Arial" panose="020B0604020202020204" pitchFamily="34" charset="0"/>
                <a:cs typeface="Arial" panose="020B0604020202020204" pitchFamily="34" charset="0"/>
              </a:rPr>
              <a:t> can be </a:t>
            </a:r>
            <a:r>
              <a:rPr lang="it-IT" sz="2400" dirty="0" err="1">
                <a:latin typeface="Arial" panose="020B0604020202020204" pitchFamily="34" charset="0"/>
                <a:cs typeface="Arial" panose="020B0604020202020204" pitchFamily="34" charset="0"/>
              </a:rPr>
              <a:t>harmful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even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extremely</a:t>
            </a:r>
            <a:r>
              <a:rPr lang="it-IT" sz="2400" dirty="0">
                <a:latin typeface="Arial" panose="020B0604020202020204" pitchFamily="34" charset="0"/>
                <a:cs typeface="Arial" panose="020B0604020202020204" pitchFamily="34" charset="0"/>
              </a:rPr>
              <a:t> low </a:t>
            </a:r>
            <a:r>
              <a:rPr lang="it-IT" sz="2400" dirty="0" err="1">
                <a:latin typeface="Arial" panose="020B0604020202020204" pitchFamily="34" charset="0"/>
                <a:cs typeface="Arial" panose="020B0604020202020204" pitchFamily="34" charset="0"/>
              </a:rPr>
              <a:t>concentrations</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These substances, together with many others, including the "generalist" ones, can exert effects on the biotic and abiotic components which are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INDEPENDENT (“every substance for itself”);</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ANTAGONISTS (“they cancel each other out”);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SYNERGIC ("they add up or amplify")</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12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semina ancora">
            <a:extLst>
              <a:ext uri="{FF2B5EF4-FFF2-40B4-BE49-F238E27FC236}">
                <a16:creationId xmlns:a16="http://schemas.microsoft.com/office/drawing/2014/main" id="{7CD9F6E3-B125-464C-B9FA-EC40AEBE7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88913"/>
            <a:ext cx="65532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a:extLst>
              <a:ext uri="{FF2B5EF4-FFF2-40B4-BE49-F238E27FC236}">
                <a16:creationId xmlns:a16="http://schemas.microsoft.com/office/drawing/2014/main" id="{1B993D68-11AC-4D13-BB12-728F515BB367}"/>
              </a:ext>
            </a:extLst>
          </p:cNvPr>
          <p:cNvSpPr>
            <a:spLocks noChangeArrowheads="1"/>
          </p:cNvSpPr>
          <p:nvPr/>
        </p:nvSpPr>
        <p:spPr bwMode="auto">
          <a:xfrm>
            <a:off x="3388555" y="5283211"/>
            <a:ext cx="548156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SzPct val="85000"/>
              <a:buBlip>
                <a:blip r:embed="rId3"/>
              </a:buBlip>
              <a:defRPr sz="32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SzTx/>
              <a:buNone/>
            </a:pPr>
            <a:r>
              <a:rPr lang="it-IT" altLang="it-IT" sz="2300" dirty="0">
                <a:solidFill>
                  <a:srgbClr val="000000"/>
                </a:solidFill>
                <a:latin typeface="Arial" panose="020B0604020202020204" pitchFamily="34" charset="0"/>
                <a:cs typeface="Arial" panose="020B0604020202020204" pitchFamily="34" charset="0"/>
              </a:rPr>
              <a:t>a) </a:t>
            </a:r>
            <a:r>
              <a:rPr lang="it-IT" altLang="it-IT" sz="2300" i="1" dirty="0" err="1">
                <a:solidFill>
                  <a:srgbClr val="000000"/>
                </a:solidFill>
                <a:latin typeface="Arial" panose="020B0604020202020204" pitchFamily="34" charset="0"/>
                <a:cs typeface="Arial" panose="020B0604020202020204" pitchFamily="34" charset="0"/>
              </a:rPr>
              <a:t>Nicotiana</a:t>
            </a:r>
            <a:r>
              <a:rPr lang="it-IT" altLang="it-IT" sz="2300" i="1" dirty="0">
                <a:solidFill>
                  <a:srgbClr val="000000"/>
                </a:solidFill>
                <a:latin typeface="Arial" panose="020B0604020202020204" pitchFamily="34" charset="0"/>
                <a:cs typeface="Arial" panose="020B0604020202020204" pitchFamily="34" charset="0"/>
              </a:rPr>
              <a:t> </a:t>
            </a:r>
            <a:r>
              <a:rPr lang="it-IT" altLang="it-IT" sz="2300" i="1" dirty="0" err="1">
                <a:solidFill>
                  <a:srgbClr val="000000"/>
                </a:solidFill>
                <a:latin typeface="Arial" panose="020B0604020202020204" pitchFamily="34" charset="0"/>
                <a:cs typeface="Arial" panose="020B0604020202020204" pitchFamily="34" charset="0"/>
              </a:rPr>
              <a:t>tabacum</a:t>
            </a:r>
            <a:r>
              <a:rPr lang="it-IT" altLang="it-IT" sz="2300" dirty="0">
                <a:solidFill>
                  <a:srgbClr val="000000"/>
                </a:solidFill>
                <a:latin typeface="Arial" panose="020B0604020202020204" pitchFamily="34" charset="0"/>
                <a:cs typeface="Arial" panose="020B0604020202020204" pitchFamily="34" charset="0"/>
              </a:rPr>
              <a:t> cv. Bel-W3 </a:t>
            </a:r>
            <a:r>
              <a:rPr lang="it-IT" altLang="it-IT" sz="2300" dirty="0" err="1">
                <a:solidFill>
                  <a:srgbClr val="000000"/>
                </a:solidFill>
                <a:latin typeface="Arial" panose="020B0604020202020204" pitchFamily="34" charset="0"/>
                <a:cs typeface="Arial" panose="020B0604020202020204" pitchFamily="34" charset="0"/>
              </a:rPr>
              <a:t>seeds</a:t>
            </a:r>
            <a:r>
              <a:rPr lang="it-IT" altLang="it-IT" sz="2300" dirty="0">
                <a:solidFill>
                  <a:srgbClr val="000000"/>
                </a:solidFill>
                <a:latin typeface="Arial" panose="020B0604020202020204" pitchFamily="34" charset="0"/>
                <a:cs typeface="Arial" panose="020B0604020202020204" pitchFamily="34" charset="0"/>
              </a:rPr>
              <a:t>; </a:t>
            </a:r>
          </a:p>
          <a:p>
            <a:pPr algn="just" fontAlgn="base">
              <a:spcBef>
                <a:spcPct val="0"/>
              </a:spcBef>
              <a:spcAft>
                <a:spcPct val="0"/>
              </a:spcAft>
              <a:buSzTx/>
              <a:buNone/>
            </a:pPr>
            <a:r>
              <a:rPr lang="it-IT" altLang="it-IT" sz="2300" dirty="0">
                <a:solidFill>
                  <a:srgbClr val="000000"/>
                </a:solidFill>
                <a:latin typeface="Arial" panose="020B0604020202020204" pitchFamily="34" charset="0"/>
                <a:cs typeface="Arial" panose="020B0604020202020204" pitchFamily="34" charset="0"/>
              </a:rPr>
              <a:t>b) </a:t>
            </a:r>
            <a:r>
              <a:rPr lang="it-IT" altLang="it-IT" sz="2300" dirty="0" err="1">
                <a:solidFill>
                  <a:srgbClr val="000000"/>
                </a:solidFill>
                <a:latin typeface="Arial" panose="020B0604020202020204" pitchFamily="34" charset="0"/>
                <a:cs typeface="Arial" panose="020B0604020202020204" pitchFamily="34" charset="0"/>
              </a:rPr>
              <a:t>soil</a:t>
            </a:r>
            <a:r>
              <a:rPr lang="it-IT" altLang="it-IT" sz="2300" dirty="0">
                <a:solidFill>
                  <a:srgbClr val="000000"/>
                </a:solidFill>
                <a:latin typeface="Arial" panose="020B0604020202020204" pitchFamily="34" charset="0"/>
                <a:cs typeface="Arial" panose="020B0604020202020204" pitchFamily="34" charset="0"/>
              </a:rPr>
              <a:t> </a:t>
            </a:r>
            <a:r>
              <a:rPr lang="it-IT" altLang="it-IT" sz="2300" dirty="0" err="1">
                <a:solidFill>
                  <a:srgbClr val="000000"/>
                </a:solidFill>
                <a:latin typeface="Arial" panose="020B0604020202020204" pitchFamily="34" charset="0"/>
                <a:cs typeface="Arial" panose="020B0604020202020204" pitchFamily="34" charset="0"/>
              </a:rPr>
              <a:t>Einheitserde</a:t>
            </a:r>
            <a:r>
              <a:rPr lang="it-IT" altLang="it-IT" sz="2300" dirty="0">
                <a:solidFill>
                  <a:srgbClr val="000000"/>
                </a:solidFill>
                <a:latin typeface="Arial" panose="020B0604020202020204" pitchFamily="34" charset="0"/>
                <a:cs typeface="Arial" panose="020B0604020202020204" pitchFamily="34" charset="0"/>
              </a:rPr>
              <a:t> </a:t>
            </a:r>
            <a:r>
              <a:rPr lang="it-IT" altLang="it-IT" sz="2300" dirty="0" err="1">
                <a:solidFill>
                  <a:srgbClr val="000000"/>
                </a:solidFill>
                <a:latin typeface="Arial" panose="020B0604020202020204" pitchFamily="34" charset="0"/>
                <a:cs typeface="Arial" panose="020B0604020202020204" pitchFamily="34" charset="0"/>
              </a:rPr>
              <a:t>Patzer</a:t>
            </a:r>
            <a:r>
              <a:rPr lang="it-IT" altLang="it-IT" sz="2300" dirty="0">
                <a:solidFill>
                  <a:srgbClr val="000000"/>
                </a:solidFill>
                <a:latin typeface="Arial" panose="020B0604020202020204" pitchFamily="34" charset="0"/>
                <a:cs typeface="Arial" panose="020B0604020202020204" pitchFamily="34" charset="0"/>
              </a:rPr>
              <a:t> ED73; </a:t>
            </a:r>
          </a:p>
          <a:p>
            <a:pPr algn="just" fontAlgn="base">
              <a:spcBef>
                <a:spcPct val="0"/>
              </a:spcBef>
              <a:spcAft>
                <a:spcPct val="0"/>
              </a:spcAft>
              <a:buSzTx/>
              <a:buNone/>
            </a:pPr>
            <a:r>
              <a:rPr lang="it-IT" altLang="it-IT" sz="2300" dirty="0">
                <a:solidFill>
                  <a:srgbClr val="000000"/>
                </a:solidFill>
                <a:latin typeface="Arial" panose="020B0604020202020204" pitchFamily="34" charset="0"/>
                <a:cs typeface="Arial" panose="020B0604020202020204" pitchFamily="34" charset="0"/>
              </a:rPr>
              <a:t>c) </a:t>
            </a:r>
            <a:r>
              <a:rPr lang="it-IT" altLang="it-IT" sz="2300" dirty="0" err="1">
                <a:solidFill>
                  <a:srgbClr val="000000"/>
                </a:solidFill>
                <a:latin typeface="Arial" panose="020B0604020202020204" pitchFamily="34" charset="0"/>
                <a:cs typeface="Arial" panose="020B0604020202020204" pitchFamily="34" charset="0"/>
              </a:rPr>
              <a:t>seedbed</a:t>
            </a:r>
            <a:r>
              <a:rPr lang="it-IT" altLang="it-IT" sz="2300" dirty="0">
                <a:solidFill>
                  <a:srgbClr val="000000"/>
                </a:solidFill>
                <a:latin typeface="Arial" panose="020B0604020202020204" pitchFamily="34" charset="0"/>
                <a:cs typeface="Arial" panose="020B0604020202020204" pitchFamily="34" charset="0"/>
              </a:rPr>
              <a:t>; </a:t>
            </a:r>
          </a:p>
          <a:p>
            <a:pPr algn="just" fontAlgn="base">
              <a:spcBef>
                <a:spcPct val="0"/>
              </a:spcBef>
              <a:spcAft>
                <a:spcPct val="0"/>
              </a:spcAft>
              <a:buSzTx/>
              <a:buNone/>
            </a:pPr>
            <a:r>
              <a:rPr lang="it-IT" altLang="it-IT" sz="2300" dirty="0">
                <a:solidFill>
                  <a:srgbClr val="000000"/>
                </a:solidFill>
                <a:latin typeface="Arial" panose="020B0604020202020204" pitchFamily="34" charset="0"/>
                <a:cs typeface="Arial" panose="020B0604020202020204" pitchFamily="34" charset="0"/>
              </a:rPr>
              <a:t>d) </a:t>
            </a:r>
            <a:r>
              <a:rPr lang="it-IT" altLang="it-IT" sz="2300" dirty="0" err="1">
                <a:solidFill>
                  <a:srgbClr val="000000"/>
                </a:solidFill>
                <a:latin typeface="Arial" panose="020B0604020202020204" pitchFamily="34" charset="0"/>
                <a:cs typeface="Arial" panose="020B0604020202020204" pitchFamily="34" charset="0"/>
              </a:rPr>
              <a:t>Seedlings</a:t>
            </a:r>
            <a:r>
              <a:rPr lang="it-IT" altLang="it-IT" sz="2300" dirty="0">
                <a:solidFill>
                  <a:srgbClr val="000000"/>
                </a:solidFill>
                <a:latin typeface="Arial" panose="020B0604020202020204" pitchFamily="34" charset="0"/>
                <a:cs typeface="Arial" panose="020B0604020202020204" pitchFamily="34" charset="0"/>
              </a:rPr>
              <a:t> with extended </a:t>
            </a:r>
            <a:r>
              <a:rPr lang="it-IT" altLang="it-IT" sz="2300" dirty="0" err="1">
                <a:solidFill>
                  <a:srgbClr val="000000"/>
                </a:solidFill>
                <a:latin typeface="Arial" panose="020B0604020202020204" pitchFamily="34" charset="0"/>
                <a:cs typeface="Arial" panose="020B0604020202020204" pitchFamily="34" charset="0"/>
              </a:rPr>
              <a:t>cotyledons</a:t>
            </a:r>
            <a:r>
              <a:rPr lang="it-IT" altLang="it-IT" sz="2300" dirty="0">
                <a:solidFill>
                  <a:srgbClr val="000000"/>
                </a:solidFill>
                <a:latin typeface="Arial" panose="020B0604020202020204" pitchFamily="34" charset="0"/>
                <a:cs typeface="Arial" panose="020B0604020202020204" pitchFamily="34" charset="0"/>
              </a:rPr>
              <a:t>.</a:t>
            </a:r>
            <a:endParaRPr lang="it-IT" altLang="it-IT" sz="2300" dirty="0">
              <a:solidFill>
                <a:srgbClr val="00264C"/>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8B2E136C-8F25-4B57-8E40-46C5939DA3A7}"/>
              </a:ext>
            </a:extLst>
          </p:cNvPr>
          <p:cNvSpPr>
            <a:spLocks noChangeArrowheads="1"/>
          </p:cNvSpPr>
          <p:nvPr/>
        </p:nvSpPr>
        <p:spPr bwMode="auto">
          <a:xfrm>
            <a:off x="542228" y="968733"/>
            <a:ext cx="4105274"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SzPct val="85000"/>
              <a:buBlip>
                <a:blip r:embed="rId2"/>
              </a:buBlip>
              <a:defRPr sz="32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SzTx/>
              <a:buNone/>
            </a:pPr>
            <a:r>
              <a:rPr lang="it-IT" altLang="it-IT" sz="2300" dirty="0">
                <a:solidFill>
                  <a:srgbClr val="00264C"/>
                </a:solidFill>
                <a:latin typeface="Arial" panose="020B0604020202020204" pitchFamily="34" charset="0"/>
                <a:cs typeface="Arial" panose="020B0604020202020204" pitchFamily="34" charset="0"/>
              </a:rPr>
              <a:t>The </a:t>
            </a:r>
            <a:r>
              <a:rPr lang="it-IT" altLang="it-IT" sz="2300" dirty="0" err="1">
                <a:solidFill>
                  <a:srgbClr val="00264C"/>
                </a:solidFill>
                <a:latin typeface="Arial" panose="020B0604020202020204" pitchFamily="34" charset="0"/>
                <a:cs typeface="Arial" panose="020B0604020202020204" pitchFamily="34" charset="0"/>
              </a:rPr>
              <a:t>adult</a:t>
            </a:r>
            <a:r>
              <a:rPr lang="it-IT" altLang="it-IT" sz="2300" dirty="0">
                <a:solidFill>
                  <a:srgbClr val="00264C"/>
                </a:solidFill>
                <a:latin typeface="Arial" panose="020B0604020202020204" pitchFamily="34" charset="0"/>
                <a:cs typeface="Arial" panose="020B0604020202020204" pitchFamily="34" charset="0"/>
              </a:rPr>
              <a:t> plant are </a:t>
            </a:r>
            <a:r>
              <a:rPr lang="it-IT" altLang="it-IT" sz="2300" dirty="0" err="1">
                <a:solidFill>
                  <a:srgbClr val="00264C"/>
                </a:solidFill>
                <a:latin typeface="Arial" panose="020B0604020202020204" pitchFamily="34" charset="0"/>
                <a:cs typeface="Arial" panose="020B0604020202020204" pitchFamily="34" charset="0"/>
              </a:rPr>
              <a:t>transplanted</a:t>
            </a:r>
            <a:r>
              <a:rPr lang="it-IT" altLang="it-IT" sz="2300" dirty="0">
                <a:solidFill>
                  <a:srgbClr val="00264C"/>
                </a:solidFill>
                <a:latin typeface="Arial" panose="020B0604020202020204" pitchFamily="34" charset="0"/>
                <a:cs typeface="Arial" panose="020B0604020202020204" pitchFamily="34" charset="0"/>
              </a:rPr>
              <a:t> in </a:t>
            </a:r>
            <a:r>
              <a:rPr lang="it-IT" altLang="it-IT" sz="2300" dirty="0" err="1">
                <a:solidFill>
                  <a:srgbClr val="00264C"/>
                </a:solidFill>
                <a:latin typeface="Arial" panose="020B0604020202020204" pitchFamily="34" charset="0"/>
                <a:cs typeface="Arial" panose="020B0604020202020204" pitchFamily="34" charset="0"/>
              </a:rPr>
              <a:t>plastic</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pots</a:t>
            </a:r>
            <a:r>
              <a:rPr lang="it-IT" altLang="it-IT" sz="2300" dirty="0">
                <a:solidFill>
                  <a:srgbClr val="00264C"/>
                </a:solidFill>
                <a:latin typeface="Arial" panose="020B0604020202020204" pitchFamily="34" charset="0"/>
                <a:cs typeface="Arial" panose="020B0604020202020204" pitchFamily="34" charset="0"/>
              </a:rPr>
              <a:t> with </a:t>
            </a:r>
            <a:r>
              <a:rPr lang="en-US" altLang="it-IT" sz="2300" dirty="0">
                <a:solidFill>
                  <a:srgbClr val="00264C"/>
                </a:solidFill>
                <a:latin typeface="Arial" panose="020B0604020202020204" pitchFamily="34" charset="0"/>
                <a:cs typeface="Arial" panose="020B0604020202020204" pitchFamily="34" charset="0"/>
              </a:rPr>
              <a:t>pieces of cotton twine protruding from the holes in the bottom</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which</a:t>
            </a:r>
            <a:r>
              <a:rPr lang="it-IT" altLang="it-IT" sz="2300" dirty="0">
                <a:solidFill>
                  <a:srgbClr val="00264C"/>
                </a:solidFill>
                <a:latin typeface="Arial" panose="020B0604020202020204" pitchFamily="34" charset="0"/>
                <a:cs typeface="Arial" panose="020B0604020202020204" pitchFamily="34" charset="0"/>
              </a:rPr>
              <a:t> are </a:t>
            </a:r>
            <a:r>
              <a:rPr lang="it-IT" altLang="it-IT" sz="2300" dirty="0" err="1">
                <a:solidFill>
                  <a:srgbClr val="00264C"/>
                </a:solidFill>
                <a:latin typeface="Arial" panose="020B0604020202020204" pitchFamily="34" charset="0"/>
                <a:cs typeface="Arial" panose="020B0604020202020204" pitchFamily="34" charset="0"/>
              </a:rPr>
              <a:t>inserted</a:t>
            </a:r>
            <a:r>
              <a:rPr lang="it-IT" altLang="it-IT" sz="2300" dirty="0">
                <a:solidFill>
                  <a:srgbClr val="00264C"/>
                </a:solidFill>
                <a:latin typeface="Arial" panose="020B0604020202020204" pitchFamily="34" charset="0"/>
                <a:cs typeface="Arial" panose="020B0604020202020204" pitchFamily="34" charset="0"/>
              </a:rPr>
              <a:t> in a </a:t>
            </a:r>
            <a:r>
              <a:rPr lang="it-IT" altLang="it-IT" sz="2300" dirty="0" err="1">
                <a:solidFill>
                  <a:srgbClr val="00264C"/>
                </a:solidFill>
                <a:latin typeface="Arial" panose="020B0604020202020204" pitchFamily="34" charset="0"/>
                <a:cs typeface="Arial" panose="020B0604020202020204" pitchFamily="34" charset="0"/>
              </a:rPr>
              <a:t>polystirene</a:t>
            </a:r>
            <a:r>
              <a:rPr lang="it-IT" altLang="it-IT" sz="2300" dirty="0">
                <a:solidFill>
                  <a:srgbClr val="00264C"/>
                </a:solidFill>
                <a:latin typeface="Arial" panose="020B0604020202020204" pitchFamily="34" charset="0"/>
                <a:cs typeface="Arial" panose="020B0604020202020204" pitchFamily="34" charset="0"/>
              </a:rPr>
              <a:t> frame </a:t>
            </a:r>
            <a:r>
              <a:rPr lang="it-IT" altLang="it-IT" sz="2300" dirty="0" err="1">
                <a:solidFill>
                  <a:srgbClr val="00264C"/>
                </a:solidFill>
                <a:latin typeface="Arial" panose="020B0604020202020204" pitchFamily="34" charset="0"/>
                <a:cs typeface="Arial" panose="020B0604020202020204" pitchFamily="34" charset="0"/>
              </a:rPr>
              <a:t>inserted</a:t>
            </a:r>
            <a:r>
              <a:rPr lang="it-IT" altLang="it-IT" sz="2300" dirty="0">
                <a:solidFill>
                  <a:srgbClr val="00264C"/>
                </a:solidFill>
                <a:latin typeface="Arial" panose="020B0604020202020204" pitchFamily="34" charset="0"/>
                <a:cs typeface="Arial" panose="020B0604020202020204" pitchFamily="34" charset="0"/>
              </a:rPr>
              <a:t> in a </a:t>
            </a:r>
            <a:r>
              <a:rPr lang="it-IT" altLang="it-IT" sz="2300" dirty="0" err="1">
                <a:solidFill>
                  <a:srgbClr val="00264C"/>
                </a:solidFill>
                <a:latin typeface="Arial" panose="020B0604020202020204" pitchFamily="34" charset="0"/>
                <a:cs typeface="Arial" panose="020B0604020202020204" pitchFamily="34" charset="0"/>
              </a:rPr>
              <a:t>plastix</a:t>
            </a:r>
            <a:r>
              <a:rPr lang="it-IT" altLang="it-IT" sz="2300" dirty="0">
                <a:solidFill>
                  <a:srgbClr val="00264C"/>
                </a:solidFill>
                <a:latin typeface="Arial" panose="020B0604020202020204" pitchFamily="34" charset="0"/>
                <a:cs typeface="Arial" panose="020B0604020202020204" pitchFamily="34" charset="0"/>
              </a:rPr>
              <a:t> box (A) </a:t>
            </a:r>
            <a:r>
              <a:rPr lang="it-IT" altLang="it-IT" sz="2300" dirty="0" err="1">
                <a:solidFill>
                  <a:srgbClr val="00264C"/>
                </a:solidFill>
                <a:latin typeface="Arial" panose="020B0604020202020204" pitchFamily="34" charset="0"/>
                <a:cs typeface="Arial" panose="020B0604020202020204" pitchFamily="34" charset="0"/>
              </a:rPr>
              <a:t>that</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will</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contain</a:t>
            </a:r>
            <a:r>
              <a:rPr lang="it-IT" altLang="it-IT" sz="2300" dirty="0">
                <a:solidFill>
                  <a:srgbClr val="00264C"/>
                </a:solidFill>
                <a:latin typeface="Arial" panose="020B0604020202020204" pitchFamily="34" charset="0"/>
                <a:cs typeface="Arial" panose="020B0604020202020204" pitchFamily="34" charset="0"/>
              </a:rPr>
              <a:t> water, to </a:t>
            </a:r>
            <a:r>
              <a:rPr lang="it-IT" altLang="it-IT" sz="2300" dirty="0" err="1">
                <a:solidFill>
                  <a:srgbClr val="00264C"/>
                </a:solidFill>
                <a:latin typeface="Arial" panose="020B0604020202020204" pitchFamily="34" charset="0"/>
                <a:cs typeface="Arial" panose="020B0604020202020204" pitchFamily="34" charset="0"/>
              </a:rPr>
              <a:t>provide</a:t>
            </a:r>
            <a:r>
              <a:rPr lang="it-IT" altLang="it-IT" sz="2300" dirty="0">
                <a:solidFill>
                  <a:srgbClr val="00264C"/>
                </a:solidFill>
                <a:latin typeface="Arial" panose="020B0604020202020204" pitchFamily="34" charset="0"/>
                <a:cs typeface="Arial" panose="020B0604020202020204" pitchFamily="34" charset="0"/>
              </a:rPr>
              <a:t> the correct </a:t>
            </a:r>
            <a:r>
              <a:rPr lang="it-IT" altLang="it-IT" sz="2300" dirty="0" err="1">
                <a:solidFill>
                  <a:srgbClr val="00264C"/>
                </a:solidFill>
                <a:latin typeface="Arial" panose="020B0604020202020204" pitchFamily="34" charset="0"/>
                <a:cs typeface="Arial" panose="020B0604020202020204" pitchFamily="34" charset="0"/>
              </a:rPr>
              <a:t>soil</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hydration</a:t>
            </a:r>
            <a:r>
              <a:rPr lang="it-IT" altLang="it-IT" sz="2300" dirty="0">
                <a:solidFill>
                  <a:srgbClr val="00264C"/>
                </a:solidFill>
                <a:latin typeface="Arial" panose="020B0604020202020204" pitchFamily="34" charset="0"/>
                <a:cs typeface="Arial" panose="020B0604020202020204" pitchFamily="34" charset="0"/>
              </a:rPr>
              <a:t> by </a:t>
            </a:r>
            <a:r>
              <a:rPr lang="it-IT" altLang="it-IT" sz="2300" dirty="0" err="1">
                <a:solidFill>
                  <a:srgbClr val="00264C"/>
                </a:solidFill>
                <a:latin typeface="Arial" panose="020B0604020202020204" pitchFamily="34" charset="0"/>
                <a:cs typeface="Arial" panose="020B0604020202020204" pitchFamily="34" charset="0"/>
              </a:rPr>
              <a:t>capillarity</a:t>
            </a:r>
            <a:r>
              <a:rPr lang="it-IT" altLang="it-IT" sz="2300" dirty="0">
                <a:solidFill>
                  <a:srgbClr val="00264C"/>
                </a:solidFill>
                <a:latin typeface="Arial" panose="020B0604020202020204" pitchFamily="34" charset="0"/>
                <a:cs typeface="Arial" panose="020B0604020202020204" pitchFamily="34" charset="0"/>
              </a:rPr>
              <a:t>. </a:t>
            </a:r>
          </a:p>
          <a:p>
            <a:pPr fontAlgn="base">
              <a:spcBef>
                <a:spcPct val="0"/>
              </a:spcBef>
              <a:spcAft>
                <a:spcPct val="0"/>
              </a:spcAft>
              <a:buSzTx/>
              <a:buNone/>
            </a:pPr>
            <a:r>
              <a:rPr lang="it-IT" altLang="it-IT" sz="2300" dirty="0">
                <a:solidFill>
                  <a:srgbClr val="00264C"/>
                </a:solidFill>
                <a:latin typeface="Arial" panose="020B0604020202020204" pitchFamily="34" charset="0"/>
                <a:cs typeface="Arial" panose="020B0604020202020204" pitchFamily="34" charset="0"/>
              </a:rPr>
              <a:t>b) </a:t>
            </a:r>
            <a:r>
              <a:rPr lang="it-IT" altLang="it-IT" sz="2300" dirty="0" err="1">
                <a:solidFill>
                  <a:srgbClr val="00264C"/>
                </a:solidFill>
                <a:latin typeface="Arial" panose="020B0604020202020204" pitchFamily="34" charset="0"/>
                <a:cs typeface="Arial" panose="020B0604020202020204" pitchFamily="34" charset="0"/>
              </a:rPr>
              <a:t>schematic</a:t>
            </a:r>
            <a:r>
              <a:rPr lang="it-IT" altLang="it-IT" sz="2300" dirty="0">
                <a:solidFill>
                  <a:srgbClr val="00264C"/>
                </a:solidFill>
                <a:latin typeface="Arial" panose="020B0604020202020204" pitchFamily="34" charset="0"/>
                <a:cs typeface="Arial" panose="020B0604020202020204" pitchFamily="34" charset="0"/>
              </a:rPr>
              <a:t> drawing of the operation; </a:t>
            </a:r>
          </a:p>
          <a:p>
            <a:pPr fontAlgn="base">
              <a:spcBef>
                <a:spcPct val="0"/>
              </a:spcBef>
              <a:spcAft>
                <a:spcPct val="0"/>
              </a:spcAft>
              <a:buSzTx/>
              <a:buNone/>
            </a:pPr>
            <a:r>
              <a:rPr lang="it-IT" altLang="it-IT" sz="2300" dirty="0">
                <a:solidFill>
                  <a:srgbClr val="00264C"/>
                </a:solidFill>
                <a:latin typeface="Arial" panose="020B0604020202020204" pitchFamily="34" charset="0"/>
                <a:cs typeface="Arial" panose="020B0604020202020204" pitchFamily="34" charset="0"/>
              </a:rPr>
              <a:t>c) </a:t>
            </a:r>
            <a:r>
              <a:rPr lang="it-IT" altLang="it-IT" sz="2300" dirty="0" err="1">
                <a:solidFill>
                  <a:srgbClr val="00264C"/>
                </a:solidFill>
                <a:latin typeface="Arial" panose="020B0604020202020204" pitchFamily="34" charset="0"/>
                <a:cs typeface="Arial" panose="020B0604020202020204" pitchFamily="34" charset="0"/>
              </a:rPr>
              <a:t>explanatory</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diagram</a:t>
            </a:r>
            <a:r>
              <a:rPr lang="it-IT" altLang="it-IT" sz="2300" dirty="0">
                <a:solidFill>
                  <a:srgbClr val="00264C"/>
                </a:solidFill>
                <a:latin typeface="Arial" panose="020B0604020202020204" pitchFamily="34" charset="0"/>
                <a:cs typeface="Arial" panose="020B0604020202020204" pitchFamily="34" charset="0"/>
              </a:rPr>
              <a:t>. </a:t>
            </a:r>
          </a:p>
        </p:txBody>
      </p:sp>
      <p:pic>
        <p:nvPicPr>
          <p:cNvPr id="103427" name="Picture 2" descr="resevoir lettere">
            <a:extLst>
              <a:ext uri="{FF2B5EF4-FFF2-40B4-BE49-F238E27FC236}">
                <a16:creationId xmlns:a16="http://schemas.microsoft.com/office/drawing/2014/main" id="{C32CA5EC-2BFE-4337-B655-E4831B309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217" y="539670"/>
            <a:ext cx="4945297" cy="555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box">
            <a:extLst>
              <a:ext uri="{FF2B5EF4-FFF2-40B4-BE49-F238E27FC236}">
                <a16:creationId xmlns:a16="http://schemas.microsoft.com/office/drawing/2014/main" id="{0825EADD-4A16-4937-A76F-F0F4419AE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33376"/>
            <a:ext cx="66214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a:extLst>
              <a:ext uri="{FF2B5EF4-FFF2-40B4-BE49-F238E27FC236}">
                <a16:creationId xmlns:a16="http://schemas.microsoft.com/office/drawing/2014/main" id="{B61412B9-F360-46B9-B3CA-3EAB54DD5ADD}"/>
              </a:ext>
            </a:extLst>
          </p:cNvPr>
          <p:cNvSpPr>
            <a:spLocks noChangeArrowheads="1"/>
          </p:cNvSpPr>
          <p:nvPr/>
        </p:nvSpPr>
        <p:spPr bwMode="auto">
          <a:xfrm>
            <a:off x="533572" y="5262538"/>
            <a:ext cx="1158842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SzPct val="85000"/>
              <a:buBlip>
                <a:blip r:embed="rId3"/>
              </a:buBlip>
              <a:defRPr sz="32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SzTx/>
              <a:buNone/>
            </a:pPr>
            <a:r>
              <a:rPr lang="it-IT" altLang="it-IT" sz="2300" dirty="0" err="1">
                <a:solidFill>
                  <a:srgbClr val="00264C"/>
                </a:solidFill>
                <a:latin typeface="Arial" panose="020B0604020202020204" pitchFamily="34" charset="0"/>
                <a:cs typeface="Arial" panose="020B0604020202020204" pitchFamily="34" charset="0"/>
              </a:rPr>
              <a:t>Seedlings</a:t>
            </a:r>
            <a:r>
              <a:rPr lang="it-IT" altLang="it-IT" sz="2300" dirty="0">
                <a:solidFill>
                  <a:srgbClr val="00264C"/>
                </a:solidFill>
                <a:latin typeface="Arial" panose="020B0604020202020204" pitchFamily="34" charset="0"/>
                <a:cs typeface="Arial" panose="020B0604020202020204" pitchFamily="34" charset="0"/>
              </a:rPr>
              <a:t> and </a:t>
            </a:r>
            <a:r>
              <a:rPr lang="it-IT" altLang="it-IT" sz="2300" dirty="0" err="1">
                <a:solidFill>
                  <a:srgbClr val="00264C"/>
                </a:solidFill>
                <a:latin typeface="Arial" panose="020B0604020202020204" pitchFamily="34" charset="0"/>
                <a:cs typeface="Arial" panose="020B0604020202020204" pitchFamily="34" charset="0"/>
              </a:rPr>
              <a:t>adult</a:t>
            </a:r>
            <a:r>
              <a:rPr lang="it-IT" altLang="it-IT" sz="2300" dirty="0">
                <a:solidFill>
                  <a:srgbClr val="00264C"/>
                </a:solidFill>
                <a:latin typeface="Arial" panose="020B0604020202020204" pitchFamily="34" charset="0"/>
                <a:cs typeface="Arial" panose="020B0604020202020204" pitchFamily="34" charset="0"/>
              </a:rPr>
              <a:t> plants are </a:t>
            </a:r>
            <a:r>
              <a:rPr lang="it-IT" altLang="it-IT" sz="2300" dirty="0" err="1">
                <a:solidFill>
                  <a:srgbClr val="00264C"/>
                </a:solidFill>
                <a:latin typeface="Arial" panose="020B0604020202020204" pitchFamily="34" charset="0"/>
                <a:cs typeface="Arial" panose="020B0604020202020204" pitchFamily="34" charset="0"/>
              </a:rPr>
              <a:t>grown</a:t>
            </a:r>
            <a:r>
              <a:rPr lang="it-IT" altLang="it-IT" sz="2300" dirty="0">
                <a:solidFill>
                  <a:srgbClr val="00264C"/>
                </a:solidFill>
                <a:latin typeface="Arial" panose="020B0604020202020204" pitchFamily="34" charset="0"/>
                <a:cs typeface="Arial" panose="020B0604020202020204" pitchFamily="34" charset="0"/>
              </a:rPr>
              <a:t> in </a:t>
            </a:r>
            <a:r>
              <a:rPr lang="it-IT" altLang="it-IT" sz="2300" dirty="0" err="1">
                <a:solidFill>
                  <a:srgbClr val="00264C"/>
                </a:solidFill>
                <a:latin typeface="Arial" panose="020B0604020202020204" pitchFamily="34" charset="0"/>
                <a:cs typeface="Arial" panose="020B0604020202020204" pitchFamily="34" charset="0"/>
              </a:rPr>
              <a:t>closed</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glasshouses</a:t>
            </a:r>
            <a:r>
              <a:rPr lang="it-IT" altLang="it-IT" sz="2300" dirty="0">
                <a:solidFill>
                  <a:srgbClr val="00264C"/>
                </a:solidFill>
                <a:latin typeface="Arial" panose="020B0604020202020204" pitchFamily="34" charset="0"/>
                <a:cs typeface="Arial" panose="020B0604020202020204" pitchFamily="34" charset="0"/>
              </a:rPr>
              <a:t> </a:t>
            </a:r>
          </a:p>
          <a:p>
            <a:pPr fontAlgn="base">
              <a:spcBef>
                <a:spcPct val="0"/>
              </a:spcBef>
              <a:spcAft>
                <a:spcPct val="0"/>
              </a:spcAft>
              <a:buSzTx/>
              <a:buNone/>
            </a:pPr>
            <a:r>
              <a:rPr lang="it-IT" altLang="it-IT" sz="2300" dirty="0" err="1">
                <a:solidFill>
                  <a:srgbClr val="00264C"/>
                </a:solidFill>
                <a:latin typeface="Arial" panose="020B0604020202020204" pitchFamily="34" charset="0"/>
                <a:cs typeface="Arial" panose="020B0604020202020204" pitchFamily="34" charset="0"/>
              </a:rPr>
              <a:t>provided</a:t>
            </a:r>
            <a:r>
              <a:rPr lang="it-IT" altLang="it-IT" sz="2300" dirty="0">
                <a:solidFill>
                  <a:srgbClr val="00264C"/>
                </a:solidFill>
                <a:latin typeface="Arial" panose="020B0604020202020204" pitchFamily="34" charset="0"/>
                <a:cs typeface="Arial" panose="020B0604020202020204" pitchFamily="34" charset="0"/>
              </a:rPr>
              <a:t> with filtering system with </a:t>
            </a:r>
            <a:r>
              <a:rPr lang="it-IT" altLang="it-IT" sz="2300" dirty="0" err="1">
                <a:solidFill>
                  <a:srgbClr val="00264C"/>
                </a:solidFill>
                <a:latin typeface="Arial" panose="020B0604020202020204" pitchFamily="34" charset="0"/>
                <a:cs typeface="Arial" panose="020B0604020202020204" pitchFamily="34" charset="0"/>
              </a:rPr>
              <a:t>active</a:t>
            </a:r>
            <a:r>
              <a:rPr lang="it-IT" altLang="it-IT" sz="2300" dirty="0">
                <a:solidFill>
                  <a:srgbClr val="00264C"/>
                </a:solidFill>
                <a:latin typeface="Arial" panose="020B0604020202020204" pitchFamily="34" charset="0"/>
                <a:cs typeface="Arial" panose="020B0604020202020204" pitchFamily="34" charset="0"/>
              </a:rPr>
              <a:t> </a:t>
            </a:r>
            <a:r>
              <a:rPr lang="it-IT" altLang="it-IT" sz="2300" dirty="0" err="1">
                <a:solidFill>
                  <a:srgbClr val="00264C"/>
                </a:solidFill>
                <a:latin typeface="Arial" panose="020B0604020202020204" pitchFamily="34" charset="0"/>
                <a:cs typeface="Arial" panose="020B0604020202020204" pitchFamily="34" charset="0"/>
              </a:rPr>
              <a:t>carbons</a:t>
            </a:r>
            <a:r>
              <a:rPr lang="it-IT" altLang="it-IT" sz="2300" dirty="0">
                <a:solidFill>
                  <a:srgbClr val="00264C"/>
                </a:solidFill>
                <a:latin typeface="Arial" panose="020B0604020202020204" pitchFamily="34" charset="0"/>
                <a:cs typeface="Arial" panose="020B0604020202020204" pitchFamily="34" charset="0"/>
              </a:rPr>
              <a:t>, to </a:t>
            </a:r>
            <a:r>
              <a:rPr lang="it-IT" altLang="it-IT" sz="2300" dirty="0" err="1">
                <a:solidFill>
                  <a:srgbClr val="00264C"/>
                </a:solidFill>
                <a:latin typeface="Arial" panose="020B0604020202020204" pitchFamily="34" charset="0"/>
                <a:cs typeface="Arial" panose="020B0604020202020204" pitchFamily="34" charset="0"/>
              </a:rPr>
              <a:t>exclude</a:t>
            </a:r>
            <a:r>
              <a:rPr lang="it-IT" altLang="it-IT" sz="2300" dirty="0">
                <a:solidFill>
                  <a:srgbClr val="00264C"/>
                </a:solidFill>
                <a:latin typeface="Arial" panose="020B0604020202020204" pitchFamily="34" charset="0"/>
                <a:cs typeface="Arial" panose="020B0604020202020204" pitchFamily="34" charset="0"/>
              </a:rPr>
              <a:t> the </a:t>
            </a:r>
            <a:r>
              <a:rPr lang="it-IT" altLang="it-IT" sz="2300" dirty="0" err="1">
                <a:solidFill>
                  <a:srgbClr val="00264C"/>
                </a:solidFill>
                <a:latin typeface="Arial" panose="020B0604020202020204" pitchFamily="34" charset="0"/>
                <a:cs typeface="Arial" panose="020B0604020202020204" pitchFamily="34" charset="0"/>
              </a:rPr>
              <a:t>presence</a:t>
            </a:r>
            <a:r>
              <a:rPr lang="it-IT" altLang="it-IT" sz="2300" dirty="0">
                <a:solidFill>
                  <a:srgbClr val="00264C"/>
                </a:solidFill>
                <a:latin typeface="Arial" panose="020B0604020202020204" pitchFamily="34" charset="0"/>
                <a:cs typeface="Arial" panose="020B0604020202020204" pitchFamily="34" charset="0"/>
              </a:rPr>
              <a:t> of </a:t>
            </a:r>
            <a:r>
              <a:rPr lang="it-IT" altLang="it-IT" sz="2300" dirty="0" err="1">
                <a:solidFill>
                  <a:srgbClr val="00264C"/>
                </a:solidFill>
                <a:latin typeface="Arial" panose="020B0604020202020204" pitchFamily="34" charset="0"/>
                <a:cs typeface="Arial" panose="020B0604020202020204" pitchFamily="34" charset="0"/>
              </a:rPr>
              <a:t>ozone</a:t>
            </a:r>
            <a:r>
              <a:rPr lang="it-IT" altLang="it-IT" sz="2300" dirty="0">
                <a:solidFill>
                  <a:srgbClr val="00264C"/>
                </a:solidFill>
                <a:latin typeface="Arial" panose="020B0604020202020204" pitchFamily="34" charset="0"/>
                <a:cs typeface="Arial" panose="020B0604020202020204" pitchFamily="34" charset="0"/>
              </a:rPr>
              <a:t> (A); </a:t>
            </a:r>
          </a:p>
          <a:p>
            <a:pPr fontAlgn="base">
              <a:spcBef>
                <a:spcPct val="0"/>
              </a:spcBef>
              <a:spcAft>
                <a:spcPct val="0"/>
              </a:spcAft>
              <a:buSzTx/>
              <a:buNone/>
            </a:pPr>
            <a:r>
              <a:rPr lang="it-IT" altLang="it-IT" sz="2300" dirty="0" err="1">
                <a:solidFill>
                  <a:srgbClr val="00264C"/>
                </a:solidFill>
                <a:latin typeface="Arial" panose="020B0604020202020204" pitchFamily="34" charset="0"/>
                <a:cs typeface="Arial" panose="020B0604020202020204" pitchFamily="34" charset="0"/>
              </a:rPr>
              <a:t>Eventually</a:t>
            </a:r>
            <a:r>
              <a:rPr lang="it-IT" altLang="it-IT" sz="2300" dirty="0">
                <a:solidFill>
                  <a:srgbClr val="00264C"/>
                </a:solidFill>
                <a:latin typeface="Arial" panose="020B0604020202020204" pitchFamily="34" charset="0"/>
                <a:cs typeface="Arial" panose="020B0604020202020204" pitchFamily="34" charset="0"/>
              </a:rPr>
              <a:t>, boxes in plexiglass can </a:t>
            </a:r>
            <a:r>
              <a:rPr lang="it-IT" altLang="it-IT" sz="2300" dirty="0" err="1">
                <a:solidFill>
                  <a:srgbClr val="00264C"/>
                </a:solidFill>
                <a:latin typeface="Arial" panose="020B0604020202020204" pitchFamily="34" charset="0"/>
                <a:cs typeface="Arial" panose="020B0604020202020204" pitchFamily="34" charset="0"/>
              </a:rPr>
              <a:t>also</a:t>
            </a:r>
            <a:r>
              <a:rPr lang="it-IT" altLang="it-IT" sz="2300" dirty="0">
                <a:solidFill>
                  <a:srgbClr val="00264C"/>
                </a:solidFill>
                <a:latin typeface="Arial" panose="020B0604020202020204" pitchFamily="34" charset="0"/>
                <a:cs typeface="Arial" panose="020B0604020202020204" pitchFamily="34" charset="0"/>
              </a:rPr>
              <a:t> be </a:t>
            </a:r>
            <a:r>
              <a:rPr lang="it-IT" altLang="it-IT" sz="2300" dirty="0" err="1">
                <a:solidFill>
                  <a:srgbClr val="00264C"/>
                </a:solidFill>
                <a:latin typeface="Arial" panose="020B0604020202020204" pitchFamily="34" charset="0"/>
                <a:cs typeface="Arial" panose="020B0604020202020204" pitchFamily="34" charset="0"/>
              </a:rPr>
              <a:t>used</a:t>
            </a:r>
            <a:r>
              <a:rPr lang="it-IT" altLang="it-IT" sz="2300" dirty="0">
                <a:solidFill>
                  <a:srgbClr val="00264C"/>
                </a:solidFill>
                <a:latin typeface="Arial" panose="020B0604020202020204" pitchFamily="34" charset="0"/>
                <a:cs typeface="Arial" panose="020B060402020202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6FB484A5-5841-4800-978A-231B61781CBA}"/>
              </a:ext>
            </a:extLst>
          </p:cNvPr>
          <p:cNvSpPr>
            <a:spLocks noChangeArrowheads="1"/>
          </p:cNvSpPr>
          <p:nvPr/>
        </p:nvSpPr>
        <p:spPr bwMode="auto">
          <a:xfrm>
            <a:off x="520117" y="4884109"/>
            <a:ext cx="1147613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SzPct val="85000"/>
              <a:buBlip>
                <a:blip r:embed="rId2"/>
              </a:buBlip>
              <a:defRPr sz="32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SzTx/>
              <a:buNone/>
            </a:pPr>
            <a:r>
              <a:rPr lang="en-US" altLang="it-IT" sz="2300" dirty="0">
                <a:solidFill>
                  <a:srgbClr val="00264C"/>
                </a:solidFill>
                <a:latin typeface="Arial" panose="020B0604020202020204" pitchFamily="34" charset="0"/>
                <a:cs typeface="Arial" panose="020B0604020202020204" pitchFamily="34" charset="0"/>
              </a:rPr>
              <a:t>According to the instructions given in VDI 3957/Part 6 (2003) guidelines, the fourth leaf of each plant must be marked with a colored wool thread. (a) Exemplary diagram taken from the guidelines; (b) Indicator plant marked. All the following leaves will also receive their proper number.</a:t>
            </a:r>
          </a:p>
        </p:txBody>
      </p:sp>
      <p:pic>
        <p:nvPicPr>
          <p:cNvPr id="105475" name="Picture 2" descr="marcatura">
            <a:extLst>
              <a:ext uri="{FF2B5EF4-FFF2-40B4-BE49-F238E27FC236}">
                <a16:creationId xmlns:a16="http://schemas.microsoft.com/office/drawing/2014/main" id="{ED7B7995-4525-45B1-A5FB-61358A4FD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601663"/>
            <a:ext cx="7380288"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0100F03-038C-455D-B9BE-AB8C6325E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3925"/>
            <a:ext cx="6428763" cy="488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98" name="Picture 2" descr="Muschio blu">
            <a:extLst>
              <a:ext uri="{FF2B5EF4-FFF2-40B4-BE49-F238E27FC236}">
                <a16:creationId xmlns:a16="http://schemas.microsoft.com/office/drawing/2014/main" id="{D496D0E5-FEAB-4F72-B569-220280879450}"/>
              </a:ext>
            </a:extLst>
          </p:cNvPr>
          <p:cNvPicPr>
            <a:picLocks noChangeAspect="1" noChangeArrowheads="1"/>
          </p:cNvPicPr>
          <p:nvPr/>
        </p:nvPicPr>
        <p:blipFill>
          <a:blip r:embed="rId3">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1"/>
            <a:ext cx="3049996" cy="210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a:extLst>
              <a:ext uri="{FF2B5EF4-FFF2-40B4-BE49-F238E27FC236}">
                <a16:creationId xmlns:a16="http://schemas.microsoft.com/office/drawing/2014/main" id="{8A12E1FE-0CFE-44E0-B96A-91799119DBE3}"/>
              </a:ext>
            </a:extLst>
          </p:cNvPr>
          <p:cNvSpPr txBox="1">
            <a:spLocks noChangeArrowheads="1"/>
          </p:cNvSpPr>
          <p:nvPr/>
        </p:nvSpPr>
        <p:spPr bwMode="auto">
          <a:xfrm>
            <a:off x="4191000" y="5334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endParaRPr lang="it-IT" altLang="it-IT" sz="2400">
              <a:solidFill>
                <a:srgbClr val="000000"/>
              </a:solidFill>
              <a:latin typeface="Times New Roman" panose="02020603050405020304" pitchFamily="18" charset="0"/>
            </a:endParaRPr>
          </a:p>
        </p:txBody>
      </p:sp>
      <p:sp>
        <p:nvSpPr>
          <p:cNvPr id="106501" name="Text Box 5">
            <a:extLst>
              <a:ext uri="{FF2B5EF4-FFF2-40B4-BE49-F238E27FC236}">
                <a16:creationId xmlns:a16="http://schemas.microsoft.com/office/drawing/2014/main" id="{478A3A20-2034-4BAD-BBE4-5C625E3150DE}"/>
              </a:ext>
            </a:extLst>
          </p:cNvPr>
          <p:cNvSpPr txBox="1">
            <a:spLocks noChangeArrowheads="1"/>
          </p:cNvSpPr>
          <p:nvPr/>
        </p:nvSpPr>
        <p:spPr bwMode="auto">
          <a:xfrm>
            <a:off x="3992491" y="267987"/>
            <a:ext cx="76116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en-US" altLang="it-IT" sz="2400" dirty="0">
                <a:solidFill>
                  <a:srgbClr val="FFFF00"/>
                </a:solidFill>
              </a:rPr>
              <a:t>After 8 weeks from sowing (when the seedlings have 4-5 fully expanded leaves), the plants must be selected for homogeneity and transferred to the exposure sites, away from roads, tall trees and walls.</a:t>
            </a:r>
            <a:endParaRPr lang="it-IT" altLang="it-IT" sz="2400" dirty="0">
              <a:solidFill>
                <a:srgbClr val="FFFF00"/>
              </a:solidFill>
            </a:endParaRPr>
          </a:p>
        </p:txBody>
      </p:sp>
      <p:sp>
        <p:nvSpPr>
          <p:cNvPr id="7" name="Text Box 4">
            <a:extLst>
              <a:ext uri="{FF2B5EF4-FFF2-40B4-BE49-F238E27FC236}">
                <a16:creationId xmlns:a16="http://schemas.microsoft.com/office/drawing/2014/main" id="{7B8819CD-D697-4E83-818F-86621FF44EF1}"/>
              </a:ext>
            </a:extLst>
          </p:cNvPr>
          <p:cNvSpPr txBox="1">
            <a:spLocks noChangeArrowheads="1"/>
          </p:cNvSpPr>
          <p:nvPr/>
        </p:nvSpPr>
        <p:spPr bwMode="auto">
          <a:xfrm>
            <a:off x="6761527" y="4651021"/>
            <a:ext cx="5018744" cy="1938992"/>
          </a:xfrm>
          <a:prstGeom prst="rect">
            <a:avLst/>
          </a:prstGeom>
          <a:gradFill rotWithShape="1">
            <a:gsLst>
              <a:gs pos="0">
                <a:schemeClr val="accent1">
                  <a:alpha val="57001"/>
                </a:schemeClr>
              </a:gs>
              <a:gs pos="100000">
                <a:schemeClr val="bg1">
                  <a:alpha val="43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None/>
            </a:pPr>
            <a:r>
              <a:rPr lang="it-IT" sz="2400" dirty="0">
                <a:latin typeface="+mj-lt"/>
              </a:rPr>
              <a:t>(Left) Exposure </a:t>
            </a:r>
            <a:r>
              <a:rPr lang="it-IT" sz="2400" dirty="0" err="1">
                <a:latin typeface="+mj-lt"/>
              </a:rPr>
              <a:t>structures</a:t>
            </a:r>
            <a:r>
              <a:rPr lang="it-IT" sz="2400" dirty="0">
                <a:latin typeface="+mj-lt"/>
              </a:rPr>
              <a:t> </a:t>
            </a:r>
            <a:r>
              <a:rPr lang="it-IT" sz="2400" dirty="0" err="1">
                <a:latin typeface="+mj-lt"/>
              </a:rPr>
              <a:t>according</a:t>
            </a:r>
            <a:r>
              <a:rPr lang="it-IT" sz="2400" dirty="0">
                <a:latin typeface="+mj-lt"/>
              </a:rPr>
              <a:t> to the requirements and </a:t>
            </a:r>
            <a:r>
              <a:rPr lang="it-IT" sz="2400" dirty="0" err="1">
                <a:latin typeface="+mj-lt"/>
              </a:rPr>
              <a:t>indications</a:t>
            </a:r>
            <a:r>
              <a:rPr lang="it-IT" sz="2400" dirty="0">
                <a:latin typeface="+mj-lt"/>
              </a:rPr>
              <a:t> </a:t>
            </a:r>
            <a:r>
              <a:rPr lang="it-IT" sz="2400" dirty="0" err="1">
                <a:latin typeface="+mj-lt"/>
              </a:rPr>
              <a:t>contained</a:t>
            </a:r>
            <a:r>
              <a:rPr lang="it-IT" sz="2400" dirty="0">
                <a:latin typeface="+mj-lt"/>
              </a:rPr>
              <a:t> in the </a:t>
            </a:r>
            <a:r>
              <a:rPr lang="it-IT" sz="2400" dirty="0" err="1">
                <a:latin typeface="+mj-lt"/>
              </a:rPr>
              <a:t>reference</a:t>
            </a:r>
            <a:r>
              <a:rPr lang="it-IT" sz="2400" dirty="0">
                <a:latin typeface="+mj-lt"/>
              </a:rPr>
              <a:t> VDI standard</a:t>
            </a:r>
          </a:p>
          <a:p>
            <a:pPr eaLnBrk="1" fontAlgn="base" hangingPunct="1">
              <a:spcBef>
                <a:spcPct val="0"/>
              </a:spcBef>
              <a:spcAft>
                <a:spcPct val="0"/>
              </a:spcAft>
              <a:buNone/>
            </a:pPr>
            <a:r>
              <a:rPr lang="it-IT" altLang="it-IT" sz="2400" i="1" dirty="0">
                <a:solidFill>
                  <a:srgbClr val="000000"/>
                </a:solidFill>
                <a:latin typeface="+mj-lt"/>
              </a:rPr>
              <a:t>[VDI 3957/Part 6, 2003]</a:t>
            </a:r>
            <a:endParaRPr lang="it-IT" altLang="it-IT" sz="2400" dirty="0">
              <a:solidFill>
                <a:srgbClr val="000000"/>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Muschio blu">
            <a:extLst>
              <a:ext uri="{FF2B5EF4-FFF2-40B4-BE49-F238E27FC236}">
                <a16:creationId xmlns:a16="http://schemas.microsoft.com/office/drawing/2014/main" id="{F06DFB8F-C924-4DDC-94A8-6860082C89DC}"/>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528763" y="534035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a:extLst>
              <a:ext uri="{FF2B5EF4-FFF2-40B4-BE49-F238E27FC236}">
                <a16:creationId xmlns:a16="http://schemas.microsoft.com/office/drawing/2014/main" id="{AC3EF5D7-9012-4E8E-8A00-F4C8E04580C5}"/>
              </a:ext>
            </a:extLst>
          </p:cNvPr>
          <p:cNvSpPr txBox="1">
            <a:spLocks noChangeArrowheads="1"/>
          </p:cNvSpPr>
          <p:nvPr/>
        </p:nvSpPr>
        <p:spPr bwMode="auto">
          <a:xfrm>
            <a:off x="4191000" y="5334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endParaRPr lang="it-IT" altLang="it-IT" sz="2400">
              <a:solidFill>
                <a:srgbClr val="000000"/>
              </a:solidFill>
              <a:latin typeface="Times New Roman" panose="02020603050405020304" pitchFamily="18" charset="0"/>
            </a:endParaRPr>
          </a:p>
        </p:txBody>
      </p:sp>
      <p:sp>
        <p:nvSpPr>
          <p:cNvPr id="108548" name="Text Box 4">
            <a:extLst>
              <a:ext uri="{FF2B5EF4-FFF2-40B4-BE49-F238E27FC236}">
                <a16:creationId xmlns:a16="http://schemas.microsoft.com/office/drawing/2014/main" id="{E1568D3C-AD8F-468D-95B9-67C69410FEB9}"/>
              </a:ext>
            </a:extLst>
          </p:cNvPr>
          <p:cNvSpPr txBox="1">
            <a:spLocks noChangeArrowheads="1"/>
          </p:cNvSpPr>
          <p:nvPr/>
        </p:nvSpPr>
        <p:spPr bwMode="auto">
          <a:xfrm>
            <a:off x="617188" y="424845"/>
            <a:ext cx="70671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en-US" altLang="it-IT" sz="2400" dirty="0">
                <a:solidFill>
                  <a:srgbClr val="FFFF00"/>
                </a:solidFill>
              </a:rPr>
              <a:t>In each site at least 6 plants of the cv. Bel-W3 and at least 3 Bel-B (as a control) are placed, possibly inside frames with shade net, inside a fence, at a distance of 50 cm from each other according to a scheme like this:</a:t>
            </a:r>
            <a:endParaRPr lang="it-IT" altLang="it-IT" sz="2400" dirty="0">
              <a:solidFill>
                <a:srgbClr val="FFFF00"/>
              </a:solidFill>
            </a:endParaRPr>
          </a:p>
        </p:txBody>
      </p:sp>
      <p:sp>
        <p:nvSpPr>
          <p:cNvPr id="108549" name="Text Box 5">
            <a:extLst>
              <a:ext uri="{FF2B5EF4-FFF2-40B4-BE49-F238E27FC236}">
                <a16:creationId xmlns:a16="http://schemas.microsoft.com/office/drawing/2014/main" id="{08C3DDF0-77EA-414F-8DAC-8E138CEE7111}"/>
              </a:ext>
            </a:extLst>
          </p:cNvPr>
          <p:cNvSpPr txBox="1">
            <a:spLocks noChangeArrowheads="1"/>
          </p:cNvSpPr>
          <p:nvPr/>
        </p:nvSpPr>
        <p:spPr bwMode="auto">
          <a:xfrm>
            <a:off x="3359150" y="2946400"/>
            <a:ext cx="1981200" cy="156210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it-IT" altLang="it-IT" sz="2400">
                <a:solidFill>
                  <a:srgbClr val="FFFFFF"/>
                </a:solidFill>
              </a:rPr>
              <a:t>  S     S</a:t>
            </a:r>
            <a:r>
              <a:rPr lang="it-IT" altLang="it-IT" sz="2400">
                <a:solidFill>
                  <a:srgbClr val="FFFF00"/>
                </a:solidFill>
              </a:rPr>
              <a:t>     R</a:t>
            </a:r>
          </a:p>
          <a:p>
            <a:pPr fontAlgn="base">
              <a:spcBef>
                <a:spcPct val="50000"/>
              </a:spcBef>
              <a:spcAft>
                <a:spcPct val="0"/>
              </a:spcAft>
              <a:buNone/>
            </a:pPr>
            <a:r>
              <a:rPr lang="it-IT" altLang="it-IT" sz="2400">
                <a:solidFill>
                  <a:srgbClr val="FFFFFF"/>
                </a:solidFill>
              </a:rPr>
              <a:t>  S</a:t>
            </a:r>
            <a:r>
              <a:rPr lang="it-IT" altLang="it-IT" sz="2400">
                <a:solidFill>
                  <a:srgbClr val="FFFF00"/>
                </a:solidFill>
              </a:rPr>
              <a:t>     R     </a:t>
            </a:r>
            <a:r>
              <a:rPr lang="it-IT" altLang="it-IT" sz="2400">
                <a:solidFill>
                  <a:srgbClr val="FFFFFF"/>
                </a:solidFill>
              </a:rPr>
              <a:t>S</a:t>
            </a:r>
            <a:endParaRPr lang="it-IT" altLang="it-IT" sz="2400">
              <a:solidFill>
                <a:srgbClr val="FFFF00"/>
              </a:solidFill>
            </a:endParaRPr>
          </a:p>
          <a:p>
            <a:pPr fontAlgn="base">
              <a:spcBef>
                <a:spcPct val="50000"/>
              </a:spcBef>
              <a:spcAft>
                <a:spcPct val="0"/>
              </a:spcAft>
              <a:buNone/>
            </a:pPr>
            <a:r>
              <a:rPr lang="it-IT" altLang="it-IT" sz="2400">
                <a:solidFill>
                  <a:srgbClr val="FFFF00"/>
                </a:solidFill>
              </a:rPr>
              <a:t>  R     </a:t>
            </a:r>
            <a:r>
              <a:rPr lang="it-IT" altLang="it-IT" sz="2400">
                <a:solidFill>
                  <a:srgbClr val="FFFFFF"/>
                </a:solidFill>
              </a:rPr>
              <a:t>S     S</a:t>
            </a:r>
            <a:endParaRPr lang="it-IT" altLang="it-IT" sz="2400">
              <a:solidFill>
                <a:srgbClr val="000000"/>
              </a:solidFill>
              <a:latin typeface="Times New Roman" panose="02020603050405020304" pitchFamily="18" charset="0"/>
            </a:endParaRPr>
          </a:p>
        </p:txBody>
      </p:sp>
      <p:pic>
        <p:nvPicPr>
          <p:cNvPr id="108550" name="Picture 6" descr="esposizionepiante">
            <a:extLst>
              <a:ext uri="{FF2B5EF4-FFF2-40B4-BE49-F238E27FC236}">
                <a16:creationId xmlns:a16="http://schemas.microsoft.com/office/drawing/2014/main" id="{F97FDC97-028E-4D2F-A85C-92057B3DC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487" y="1759913"/>
            <a:ext cx="4180514" cy="510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descr="centr st con cornice">
            <a:extLst>
              <a:ext uri="{FF2B5EF4-FFF2-40B4-BE49-F238E27FC236}">
                <a16:creationId xmlns:a16="http://schemas.microsoft.com/office/drawing/2014/main" id="{239C0FF6-B806-4961-AB94-732332933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343" y="218015"/>
            <a:ext cx="8085868" cy="55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75EA00F8-4C19-4138-B8DD-A38C4E2B1C08}"/>
              </a:ext>
            </a:extLst>
          </p:cNvPr>
          <p:cNvSpPr txBox="1"/>
          <p:nvPr/>
        </p:nvSpPr>
        <p:spPr>
          <a:xfrm>
            <a:off x="1090569" y="5872294"/>
            <a:ext cx="10326848" cy="923330"/>
          </a:xfrm>
          <a:prstGeom prst="rect">
            <a:avLst/>
          </a:prstGeom>
          <a:noFill/>
        </p:spPr>
        <p:txBody>
          <a:bodyPr wrap="square" rtlCol="0">
            <a:spAutoFit/>
          </a:bodyPr>
          <a:lstStyle/>
          <a:p>
            <a:r>
              <a:rPr lang="it-IT" dirty="0" err="1">
                <a:latin typeface="Arial" panose="020B0604020202020204" pitchFamily="34" charset="0"/>
                <a:cs typeface="Arial" panose="020B0604020202020204" pitchFamily="34" charset="0"/>
              </a:rPr>
              <a:t>Indicator</a:t>
            </a:r>
            <a:r>
              <a:rPr lang="it-IT" dirty="0">
                <a:latin typeface="Arial" panose="020B0604020202020204" pitchFamily="34" charset="0"/>
                <a:cs typeface="Arial" panose="020B0604020202020204" pitchFamily="34" charset="0"/>
              </a:rPr>
              <a:t> plants of </a:t>
            </a:r>
            <a:r>
              <a:rPr lang="it-IT" i="1" dirty="0" err="1">
                <a:latin typeface="Arial" panose="020B0604020202020204" pitchFamily="34" charset="0"/>
                <a:cs typeface="Arial" panose="020B0604020202020204" pitchFamily="34" charset="0"/>
              </a:rPr>
              <a:t>Nicotiana</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tabacum</a:t>
            </a:r>
            <a:r>
              <a:rPr lang="it-IT" i="1"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exposed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during</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active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biomonitoring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campaign</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tropospheric</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ozone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conducted</a:t>
            </a:r>
            <a:r>
              <a:rPr lang="it-IT" dirty="0">
                <a:latin typeface="Arial" panose="020B0604020202020204" pitchFamily="34" charset="0"/>
                <a:cs typeface="Arial" panose="020B0604020202020204" pitchFamily="34" charset="0"/>
              </a:rPr>
              <a:t> in the area </a:t>
            </a:r>
            <a:r>
              <a:rPr lang="it-IT" dirty="0" err="1">
                <a:latin typeface="Arial" panose="020B0604020202020204" pitchFamily="34" charset="0"/>
                <a:cs typeface="Arial" panose="020B0604020202020204" pitchFamily="34" charset="0"/>
              </a:rPr>
              <a:t>surrounding</a:t>
            </a:r>
            <a:r>
              <a:rPr lang="it-IT" dirty="0">
                <a:latin typeface="Arial" panose="020B0604020202020204" pitchFamily="34" charset="0"/>
                <a:cs typeface="Arial" panose="020B0604020202020204" pitchFamily="34" charset="0"/>
              </a:rPr>
              <a:t> the Enel </a:t>
            </a:r>
            <a:r>
              <a:rPr lang="it-IT" dirty="0" err="1">
                <a:latin typeface="Arial" panose="020B0604020202020204" pitchFamily="34" charset="0"/>
                <a:cs typeface="Arial" panose="020B0604020202020204" pitchFamily="34" charset="0"/>
              </a:rPr>
              <a:t>Thermoelectric</a:t>
            </a:r>
            <a:r>
              <a:rPr lang="it-IT" dirty="0">
                <a:latin typeface="Arial" panose="020B0604020202020204" pitchFamily="34" charset="0"/>
                <a:cs typeface="Arial" panose="020B0604020202020204" pitchFamily="34" charset="0"/>
              </a:rPr>
              <a:t> Power Plant of Torre </a:t>
            </a:r>
            <a:r>
              <a:rPr lang="it-IT" dirty="0" err="1">
                <a:latin typeface="Arial" panose="020B0604020202020204" pitchFamily="34" charset="0"/>
                <a:cs typeface="Arial" panose="020B0604020202020204" pitchFamily="34" charset="0"/>
              </a:rPr>
              <a:t>Valdaliga</a:t>
            </a:r>
            <a:r>
              <a:rPr lang="it-IT" dirty="0">
                <a:latin typeface="Arial" panose="020B0604020202020204" pitchFamily="34" charset="0"/>
                <a:cs typeface="Arial" panose="020B0604020202020204" pitchFamily="34" charset="0"/>
              </a:rPr>
              <a:t> Nord of Civitavecchia (RM), in the </a:t>
            </a:r>
            <a:r>
              <a:rPr lang="it-IT" dirty="0" err="1">
                <a:latin typeface="Arial" panose="020B0604020202020204" pitchFamily="34" charset="0"/>
                <a:cs typeface="Arial" panose="020B0604020202020204" pitchFamily="34" charset="0"/>
              </a:rPr>
              <a:t>year</a:t>
            </a:r>
            <a:r>
              <a:rPr lang="it-IT" dirty="0">
                <a:latin typeface="Arial" panose="020B0604020202020204" pitchFamily="34" charset="0"/>
                <a:cs typeface="Arial" panose="020B0604020202020204" pitchFamily="34" charset="0"/>
              </a:rPr>
              <a:t> 2012.</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staz 12">
            <a:extLst>
              <a:ext uri="{FF2B5EF4-FFF2-40B4-BE49-F238E27FC236}">
                <a16:creationId xmlns:a16="http://schemas.microsoft.com/office/drawing/2014/main" id="{CD1F154C-B1BA-468D-9BAB-1411031E5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607"/>
          <a:stretch/>
        </p:blipFill>
        <p:spPr bwMode="auto">
          <a:xfrm>
            <a:off x="1205290" y="1006679"/>
            <a:ext cx="4335610" cy="32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5">
            <a:extLst>
              <a:ext uri="{FF2B5EF4-FFF2-40B4-BE49-F238E27FC236}">
                <a16:creationId xmlns:a16="http://schemas.microsoft.com/office/drawing/2014/main" id="{91453853-B379-4179-8134-5C018C6C2835}"/>
              </a:ext>
            </a:extLst>
          </p:cNvPr>
          <p:cNvSpPr>
            <a:spLocks noChangeArrowheads="1"/>
          </p:cNvSpPr>
          <p:nvPr/>
        </p:nvSpPr>
        <p:spPr bwMode="auto">
          <a:xfrm>
            <a:off x="377504" y="4625114"/>
            <a:ext cx="110650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SzPct val="85000"/>
              <a:buBlip>
                <a:blip r:embed="rId3"/>
              </a:buBlip>
              <a:defRPr sz="32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fontAlgn="base" hangingPunct="1">
              <a:spcBef>
                <a:spcPct val="0"/>
              </a:spcBef>
              <a:spcAft>
                <a:spcPct val="0"/>
              </a:spcAft>
              <a:buSzTx/>
              <a:buNone/>
            </a:pPr>
            <a:r>
              <a:rPr lang="it-IT" sz="2000" dirty="0" err="1">
                <a:latin typeface="Arial" panose="020B0604020202020204" pitchFamily="34" charset="0"/>
                <a:cs typeface="Arial" panose="020B0604020202020204" pitchFamily="34" charset="0"/>
              </a:rPr>
              <a:t>Indicator</a:t>
            </a:r>
            <a:r>
              <a:rPr lang="it-IT" sz="2000" dirty="0">
                <a:latin typeface="Arial" panose="020B0604020202020204" pitchFamily="34" charset="0"/>
                <a:cs typeface="Arial" panose="020B0604020202020204" pitchFamily="34" charset="0"/>
              </a:rPr>
              <a:t> plants of </a:t>
            </a:r>
            <a:r>
              <a:rPr lang="it-IT" sz="2000" i="1" dirty="0" err="1">
                <a:latin typeface="Arial" panose="020B0604020202020204" pitchFamily="34" charset="0"/>
                <a:cs typeface="Arial" panose="020B0604020202020204" pitchFamily="34" charset="0"/>
              </a:rPr>
              <a:t>Nicotiana</a:t>
            </a:r>
            <a:r>
              <a:rPr lang="it-IT" sz="2000" i="1"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tabacum</a:t>
            </a:r>
            <a:r>
              <a:rPr lang="it-IT" sz="2000" i="1"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exposed</a:t>
            </a:r>
            <a:r>
              <a:rPr lang="it-IT" sz="2000" dirty="0">
                <a:latin typeface="Arial" panose="020B0604020202020204" pitchFamily="34" charset="0"/>
                <a:cs typeface="Arial" panose="020B0604020202020204" pitchFamily="34" charset="0"/>
              </a:rPr>
              <a:t> in the </a:t>
            </a:r>
            <a:r>
              <a:rPr lang="it-IT" sz="2000" dirty="0" err="1">
                <a:latin typeface="Arial" panose="020B0604020202020204" pitchFamily="34" charset="0"/>
                <a:cs typeface="Arial" panose="020B0604020202020204" pitchFamily="34" charset="0"/>
              </a:rPr>
              <a:t>urban</a:t>
            </a:r>
            <a:r>
              <a:rPr lang="it-IT" sz="2000" dirty="0">
                <a:latin typeface="Arial" panose="020B0604020202020204" pitchFamily="34" charset="0"/>
                <a:cs typeface="Arial" panose="020B0604020202020204" pitchFamily="34" charset="0"/>
              </a:rPr>
              <a:t> center of Civitavecchia (station n. 12), </a:t>
            </a:r>
            <a:r>
              <a:rPr lang="it-IT" sz="2000" dirty="0" err="1">
                <a:latin typeface="Arial" panose="020B0604020202020204" pitchFamily="34" charset="0"/>
                <a:cs typeface="Arial" panose="020B0604020202020204" pitchFamily="34" charset="0"/>
              </a:rPr>
              <a:t>during</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active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biomonitoring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campaign</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tropospheric</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ozone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conducted</a:t>
            </a:r>
            <a:r>
              <a:rPr lang="it-IT" sz="2000" dirty="0">
                <a:latin typeface="Arial" panose="020B0604020202020204" pitchFamily="34" charset="0"/>
                <a:cs typeface="Arial" panose="020B0604020202020204" pitchFamily="34" charset="0"/>
              </a:rPr>
              <a:t> in the area </a:t>
            </a:r>
            <a:r>
              <a:rPr lang="it-IT" sz="2000" dirty="0" err="1">
                <a:latin typeface="Arial" panose="020B0604020202020204" pitchFamily="34" charset="0"/>
                <a:cs typeface="Arial" panose="020B0604020202020204" pitchFamily="34" charset="0"/>
              </a:rPr>
              <a:t>surrounding</a:t>
            </a:r>
            <a:r>
              <a:rPr lang="it-IT" sz="2000" dirty="0">
                <a:latin typeface="Arial" panose="020B0604020202020204" pitchFamily="34" charset="0"/>
                <a:cs typeface="Arial" panose="020B0604020202020204" pitchFamily="34" charset="0"/>
              </a:rPr>
              <a:t> the Enel </a:t>
            </a:r>
            <a:r>
              <a:rPr lang="it-IT" sz="2000" dirty="0" err="1">
                <a:latin typeface="Arial" panose="020B0604020202020204" pitchFamily="34" charset="0"/>
                <a:cs typeface="Arial" panose="020B0604020202020204" pitchFamily="34" charset="0"/>
              </a:rPr>
              <a:t>Thermoelectric</a:t>
            </a:r>
            <a:r>
              <a:rPr lang="it-IT" sz="2000" dirty="0">
                <a:latin typeface="Arial" panose="020B0604020202020204" pitchFamily="34" charset="0"/>
                <a:cs typeface="Arial" panose="020B0604020202020204" pitchFamily="34" charset="0"/>
              </a:rPr>
              <a:t> Power Plant of Torre </a:t>
            </a:r>
            <a:r>
              <a:rPr lang="it-IT" sz="2000" dirty="0" err="1">
                <a:latin typeface="Arial" panose="020B0604020202020204" pitchFamily="34" charset="0"/>
                <a:cs typeface="Arial" panose="020B0604020202020204" pitchFamily="34" charset="0"/>
              </a:rPr>
              <a:t>Valdaliga</a:t>
            </a:r>
            <a:r>
              <a:rPr lang="it-IT" sz="2000" dirty="0">
                <a:latin typeface="Arial" panose="020B0604020202020204" pitchFamily="34" charset="0"/>
                <a:cs typeface="Arial" panose="020B0604020202020204" pitchFamily="34" charset="0"/>
              </a:rPr>
              <a:t> Nord of Civitavecchia (RM), in the </a:t>
            </a:r>
            <a:r>
              <a:rPr lang="it-IT" sz="2000" dirty="0" err="1">
                <a:latin typeface="Arial" panose="020B0604020202020204" pitchFamily="34" charset="0"/>
                <a:cs typeface="Arial" panose="020B0604020202020204" pitchFamily="34" charset="0"/>
              </a:rPr>
              <a:t>year</a:t>
            </a:r>
            <a:r>
              <a:rPr lang="it-IT" sz="2000" dirty="0">
                <a:latin typeface="Arial" panose="020B0604020202020204" pitchFamily="34" charset="0"/>
                <a:cs typeface="Arial" panose="020B0604020202020204" pitchFamily="34" charset="0"/>
              </a:rPr>
              <a:t> 2012, </a:t>
            </a:r>
            <a:r>
              <a:rPr lang="it-IT" sz="2000" dirty="0" err="1">
                <a:latin typeface="Arial" panose="020B0604020202020204" pitchFamily="34" charset="0"/>
                <a:cs typeface="Arial" panose="020B0604020202020204" pitchFamily="34" charset="0"/>
              </a:rPr>
              <a:t>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respectively</a:t>
            </a:r>
            <a:r>
              <a:rPr lang="it-IT" sz="2000" dirty="0">
                <a:latin typeface="Arial" panose="020B0604020202020204" pitchFamily="34" charset="0"/>
                <a:cs typeface="Arial" panose="020B0604020202020204" pitchFamily="34" charset="0"/>
              </a:rPr>
              <a:t>: a) beginning and b) end of an exposure </a:t>
            </a:r>
            <a:r>
              <a:rPr lang="it-IT" sz="2000" dirty="0" err="1">
                <a:latin typeface="Arial" panose="020B0604020202020204" pitchFamily="34" charset="0"/>
                <a:cs typeface="Arial" panose="020B0604020202020204" pitchFamily="34" charset="0"/>
              </a:rPr>
              <a:t>cycle</a:t>
            </a:r>
            <a:r>
              <a:rPr lang="it-IT" sz="2000" dirty="0">
                <a:latin typeface="Arial" panose="020B0604020202020204" pitchFamily="34" charset="0"/>
                <a:cs typeface="Arial" panose="020B0604020202020204" pitchFamily="34" charset="0"/>
              </a:rPr>
              <a:t>.</a:t>
            </a:r>
          </a:p>
          <a:p>
            <a:pPr algn="ctr" eaLnBrk="1" fontAlgn="base" hangingPunct="1">
              <a:spcBef>
                <a:spcPct val="0"/>
              </a:spcBef>
              <a:spcAft>
                <a:spcPct val="0"/>
              </a:spcAft>
              <a:buSzTx/>
              <a:buNone/>
            </a:pPr>
            <a:endParaRPr lang="it-IT" altLang="it-IT" sz="2000" dirty="0">
              <a:solidFill>
                <a:srgbClr val="00264C"/>
              </a:solidFill>
              <a:latin typeface="Arial" panose="020B0604020202020204" pitchFamily="34" charset="0"/>
              <a:cs typeface="Arial" panose="020B0604020202020204" pitchFamily="34" charset="0"/>
            </a:endParaRPr>
          </a:p>
        </p:txBody>
      </p:sp>
      <p:pic>
        <p:nvPicPr>
          <p:cNvPr id="4" name="Picture 4" descr="staz 12">
            <a:extLst>
              <a:ext uri="{FF2B5EF4-FFF2-40B4-BE49-F238E27FC236}">
                <a16:creationId xmlns:a16="http://schemas.microsoft.com/office/drawing/2014/main" id="{79C68C15-72F3-4182-8098-1BE6F17B90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0"/>
          <a:stretch/>
        </p:blipFill>
        <p:spPr bwMode="auto">
          <a:xfrm>
            <a:off x="6096000" y="406832"/>
            <a:ext cx="4526611" cy="38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Muschio blu">
            <a:extLst>
              <a:ext uri="{FF2B5EF4-FFF2-40B4-BE49-F238E27FC236}">
                <a16:creationId xmlns:a16="http://schemas.microsoft.com/office/drawing/2014/main" id="{80397EB9-4197-467F-A7D3-446F95AD3C7C}"/>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5332412"/>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 Box 3">
            <a:extLst>
              <a:ext uri="{FF2B5EF4-FFF2-40B4-BE49-F238E27FC236}">
                <a16:creationId xmlns:a16="http://schemas.microsoft.com/office/drawing/2014/main" id="{01979E13-5A36-46E8-A3E5-7E7F2DF19DB9}"/>
              </a:ext>
            </a:extLst>
          </p:cNvPr>
          <p:cNvSpPr txBox="1">
            <a:spLocks noChangeArrowheads="1"/>
          </p:cNvSpPr>
          <p:nvPr/>
        </p:nvSpPr>
        <p:spPr bwMode="auto">
          <a:xfrm>
            <a:off x="1020719" y="849120"/>
            <a:ext cx="6151869"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50000"/>
              </a:spcBef>
              <a:spcAft>
                <a:spcPct val="0"/>
              </a:spcAft>
              <a:buNone/>
            </a:pPr>
            <a:r>
              <a:rPr lang="en-US" altLang="it-IT" sz="2400" dirty="0">
                <a:solidFill>
                  <a:srgbClr val="FFFF00"/>
                </a:solidFill>
              </a:rPr>
              <a:t>To each plant a reference code is assigned, then the leaves are numbered; the numbering will be extended to those that will form with growth.</a:t>
            </a:r>
          </a:p>
          <a:p>
            <a:pPr algn="just" fontAlgn="base">
              <a:spcBef>
                <a:spcPct val="50000"/>
              </a:spcBef>
              <a:spcAft>
                <a:spcPct val="0"/>
              </a:spcAft>
              <a:buNone/>
            </a:pPr>
            <a:r>
              <a:rPr lang="en-US" altLang="it-IT" sz="2400" dirty="0">
                <a:solidFill>
                  <a:srgbClr val="FFFF00"/>
                </a:solidFill>
              </a:rPr>
              <a:t>The set of plants is kept for 4 weeks, and then is replaced with a new set of 8 week old plants, 4-5 expanded leaves coming from filtered air. If necessary, plants damaged by vandalism are replaced during construction with "twins" kept in cultivation under controlled conditions.</a:t>
            </a:r>
          </a:p>
        </p:txBody>
      </p:sp>
      <p:pic>
        <p:nvPicPr>
          <p:cNvPr id="111621" name="Picture 5" descr="xnumerazione">
            <a:extLst>
              <a:ext uri="{FF2B5EF4-FFF2-40B4-BE49-F238E27FC236}">
                <a16:creationId xmlns:a16="http://schemas.microsoft.com/office/drawing/2014/main" id="{63BC1C77-34DB-4ACA-84EA-4A52D9A03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854" y="1006679"/>
            <a:ext cx="4097903" cy="40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Muschio blu">
            <a:extLst>
              <a:ext uri="{FF2B5EF4-FFF2-40B4-BE49-F238E27FC236}">
                <a16:creationId xmlns:a16="http://schemas.microsoft.com/office/drawing/2014/main" id="{CE593F0F-3E3B-4EEC-950B-434450629E5B}"/>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 Box 3">
            <a:extLst>
              <a:ext uri="{FF2B5EF4-FFF2-40B4-BE49-F238E27FC236}">
                <a16:creationId xmlns:a16="http://schemas.microsoft.com/office/drawing/2014/main" id="{B49056C1-30AA-4243-8BF5-DA0A0B62F181}"/>
              </a:ext>
            </a:extLst>
          </p:cNvPr>
          <p:cNvSpPr txBox="1">
            <a:spLocks noChangeArrowheads="1"/>
          </p:cNvSpPr>
          <p:nvPr/>
        </p:nvSpPr>
        <p:spPr bwMode="auto">
          <a:xfrm>
            <a:off x="830510" y="609601"/>
            <a:ext cx="945649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en-US" altLang="it-IT" sz="2400" dirty="0">
                <a:solidFill>
                  <a:srgbClr val="FFFF00"/>
                </a:solidFill>
              </a:rPr>
              <a:t>Symptoms are assessed on a weekly basis, always on the same day.</a:t>
            </a:r>
          </a:p>
          <a:p>
            <a:pPr fontAlgn="base">
              <a:spcBef>
                <a:spcPct val="50000"/>
              </a:spcBef>
              <a:spcAft>
                <a:spcPct val="0"/>
              </a:spcAft>
              <a:buNone/>
            </a:pPr>
            <a:r>
              <a:rPr lang="en-US" altLang="it-IT" sz="2400" dirty="0">
                <a:solidFill>
                  <a:srgbClr val="FFFF00"/>
                </a:solidFill>
              </a:rPr>
              <a:t>The number of leaves present on each plant is counted, and the percentage of necrotized surface area for each leaf is recorded. The percentage of damage is expressed in intensity class of the phenomenon, as follows:</a:t>
            </a:r>
            <a:endParaRPr lang="it-IT" altLang="it-IT" sz="2400" dirty="0">
              <a:solidFill>
                <a:srgbClr val="FFFF00"/>
              </a:solidFill>
            </a:endParaRPr>
          </a:p>
        </p:txBody>
      </p:sp>
      <p:sp>
        <p:nvSpPr>
          <p:cNvPr id="112644" name="Text Box 4">
            <a:extLst>
              <a:ext uri="{FF2B5EF4-FFF2-40B4-BE49-F238E27FC236}">
                <a16:creationId xmlns:a16="http://schemas.microsoft.com/office/drawing/2014/main" id="{A62C0D5D-246E-4FC3-B6FE-39055F3B5DAA}"/>
              </a:ext>
            </a:extLst>
          </p:cNvPr>
          <p:cNvSpPr txBox="1">
            <a:spLocks noChangeArrowheads="1"/>
          </p:cNvSpPr>
          <p:nvPr/>
        </p:nvSpPr>
        <p:spPr bwMode="auto">
          <a:xfrm>
            <a:off x="4630721" y="2908883"/>
            <a:ext cx="726486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25000"/>
              </a:spcBef>
              <a:spcAft>
                <a:spcPct val="0"/>
              </a:spcAft>
              <a:buNone/>
            </a:pPr>
            <a:r>
              <a:rPr lang="it-IT" altLang="it-IT" sz="2400" dirty="0">
                <a:solidFill>
                  <a:srgbClr val="FFFF00"/>
                </a:solidFill>
              </a:rPr>
              <a:t>	0 = no damage;</a:t>
            </a:r>
          </a:p>
          <a:p>
            <a:pPr fontAlgn="base">
              <a:spcBef>
                <a:spcPct val="25000"/>
              </a:spcBef>
              <a:spcAft>
                <a:spcPct val="0"/>
              </a:spcAft>
              <a:buNone/>
            </a:pPr>
            <a:r>
              <a:rPr lang="it-IT" altLang="it-IT" sz="2400" dirty="0">
                <a:solidFill>
                  <a:srgbClr val="FFFF00"/>
                </a:solidFill>
              </a:rPr>
              <a:t>	1= &gt;0 damage &lt;5% of the </a:t>
            </a:r>
            <a:r>
              <a:rPr lang="it-IT" altLang="it-IT" sz="2400" dirty="0" err="1">
                <a:solidFill>
                  <a:srgbClr val="FFFF00"/>
                </a:solidFill>
              </a:rPr>
              <a:t>total</a:t>
            </a:r>
            <a:r>
              <a:rPr lang="it-IT" altLang="it-IT" sz="2400" dirty="0">
                <a:solidFill>
                  <a:srgbClr val="FFFF00"/>
                </a:solidFill>
              </a:rPr>
              <a:t> </a:t>
            </a:r>
            <a:r>
              <a:rPr lang="it-IT" altLang="it-IT" sz="2400" dirty="0" err="1">
                <a:solidFill>
                  <a:srgbClr val="FFFF00"/>
                </a:solidFill>
              </a:rPr>
              <a:t>leaf</a:t>
            </a:r>
            <a:r>
              <a:rPr lang="it-IT" altLang="it-IT" sz="2400" dirty="0">
                <a:solidFill>
                  <a:srgbClr val="FFFF00"/>
                </a:solidFill>
              </a:rPr>
              <a:t> </a:t>
            </a:r>
            <a:r>
              <a:rPr lang="it-IT" altLang="it-IT" sz="2400" dirty="0" err="1">
                <a:solidFill>
                  <a:srgbClr val="FFFF00"/>
                </a:solidFill>
              </a:rPr>
              <a:t>surface</a:t>
            </a:r>
            <a:r>
              <a:rPr lang="it-IT" altLang="it-IT" sz="2400" dirty="0">
                <a:solidFill>
                  <a:srgbClr val="FFFF00"/>
                </a:solidFill>
              </a:rPr>
              <a:t>;</a:t>
            </a:r>
          </a:p>
          <a:p>
            <a:pPr fontAlgn="base">
              <a:spcBef>
                <a:spcPct val="25000"/>
              </a:spcBef>
              <a:spcAft>
                <a:spcPct val="0"/>
              </a:spcAft>
              <a:buNone/>
            </a:pPr>
            <a:r>
              <a:rPr lang="it-IT" altLang="it-IT" sz="2400" dirty="0">
                <a:solidFill>
                  <a:srgbClr val="FFFF00"/>
                </a:solidFill>
              </a:rPr>
              <a:t>	2 = damage from 5 to </a:t>
            </a:r>
            <a:r>
              <a:rPr lang="it-IT" altLang="it-IT" sz="2400" dirty="0" err="1">
                <a:solidFill>
                  <a:srgbClr val="FFFF00"/>
                </a:solidFill>
              </a:rPr>
              <a:t>less</a:t>
            </a:r>
            <a:r>
              <a:rPr lang="it-IT" altLang="it-IT" sz="2400" dirty="0">
                <a:solidFill>
                  <a:srgbClr val="FFFF00"/>
                </a:solidFill>
              </a:rPr>
              <a:t> </a:t>
            </a:r>
            <a:r>
              <a:rPr lang="it-IT" altLang="it-IT" sz="2400" dirty="0" err="1">
                <a:solidFill>
                  <a:srgbClr val="FFFF00"/>
                </a:solidFill>
              </a:rPr>
              <a:t>than</a:t>
            </a:r>
            <a:r>
              <a:rPr lang="it-IT" altLang="it-IT" sz="2400" dirty="0">
                <a:solidFill>
                  <a:srgbClr val="FFFF00"/>
                </a:solidFill>
              </a:rPr>
              <a:t> 10%;</a:t>
            </a:r>
          </a:p>
          <a:p>
            <a:pPr fontAlgn="base">
              <a:spcBef>
                <a:spcPct val="25000"/>
              </a:spcBef>
              <a:spcAft>
                <a:spcPct val="0"/>
              </a:spcAft>
              <a:buNone/>
            </a:pPr>
            <a:r>
              <a:rPr lang="it-IT" altLang="it-IT" sz="2400" dirty="0">
                <a:solidFill>
                  <a:srgbClr val="FFFF00"/>
                </a:solidFill>
              </a:rPr>
              <a:t>	3 = damage from 10 to </a:t>
            </a:r>
            <a:r>
              <a:rPr lang="it-IT" altLang="it-IT" sz="2400" dirty="0" err="1">
                <a:solidFill>
                  <a:srgbClr val="FFFF00"/>
                </a:solidFill>
              </a:rPr>
              <a:t>less</a:t>
            </a:r>
            <a:r>
              <a:rPr lang="it-IT" altLang="it-IT" sz="2400" dirty="0">
                <a:solidFill>
                  <a:srgbClr val="FFFF00"/>
                </a:solidFill>
              </a:rPr>
              <a:t> </a:t>
            </a:r>
            <a:r>
              <a:rPr lang="it-IT" altLang="it-IT" sz="2400" dirty="0" err="1">
                <a:solidFill>
                  <a:srgbClr val="FFFF00"/>
                </a:solidFill>
              </a:rPr>
              <a:t>than</a:t>
            </a:r>
            <a:r>
              <a:rPr lang="it-IT" altLang="it-IT" sz="2400" dirty="0">
                <a:solidFill>
                  <a:srgbClr val="FFFF00"/>
                </a:solidFill>
              </a:rPr>
              <a:t> 15%;</a:t>
            </a:r>
          </a:p>
          <a:p>
            <a:pPr fontAlgn="base">
              <a:spcBef>
                <a:spcPct val="25000"/>
              </a:spcBef>
              <a:spcAft>
                <a:spcPct val="0"/>
              </a:spcAft>
              <a:buNone/>
            </a:pPr>
            <a:r>
              <a:rPr lang="it-IT" altLang="it-IT" sz="2400" dirty="0">
                <a:solidFill>
                  <a:srgbClr val="FFFF00"/>
                </a:solidFill>
              </a:rPr>
              <a:t>	4 = damage from 15 to </a:t>
            </a:r>
            <a:r>
              <a:rPr lang="it-IT" altLang="it-IT" sz="2400" dirty="0" err="1">
                <a:solidFill>
                  <a:srgbClr val="FFFF00"/>
                </a:solidFill>
              </a:rPr>
              <a:t>less</a:t>
            </a:r>
            <a:r>
              <a:rPr lang="it-IT" altLang="it-IT" sz="2400" dirty="0">
                <a:solidFill>
                  <a:srgbClr val="FFFF00"/>
                </a:solidFill>
              </a:rPr>
              <a:t> </a:t>
            </a:r>
            <a:r>
              <a:rPr lang="it-IT" altLang="it-IT" sz="2400" dirty="0" err="1">
                <a:solidFill>
                  <a:srgbClr val="FFFF00"/>
                </a:solidFill>
              </a:rPr>
              <a:t>than</a:t>
            </a:r>
            <a:r>
              <a:rPr lang="it-IT" altLang="it-IT" sz="2400" dirty="0">
                <a:solidFill>
                  <a:srgbClr val="FFFF00"/>
                </a:solidFill>
              </a:rPr>
              <a:t> 20%;</a:t>
            </a:r>
          </a:p>
          <a:p>
            <a:pPr fontAlgn="base">
              <a:spcBef>
                <a:spcPct val="25000"/>
              </a:spcBef>
              <a:spcAft>
                <a:spcPct val="0"/>
              </a:spcAft>
              <a:buNone/>
            </a:pPr>
            <a:r>
              <a:rPr lang="it-IT" altLang="it-IT" sz="2400" dirty="0">
                <a:solidFill>
                  <a:srgbClr val="FFFF00"/>
                </a:solidFill>
              </a:rPr>
              <a:t>	5 = damage from 20 to </a:t>
            </a:r>
            <a:r>
              <a:rPr lang="it-IT" altLang="it-IT" sz="2400" dirty="0" err="1">
                <a:solidFill>
                  <a:srgbClr val="FFFF00"/>
                </a:solidFill>
              </a:rPr>
              <a:t>less</a:t>
            </a:r>
            <a:r>
              <a:rPr lang="it-IT" altLang="it-IT" sz="2400" dirty="0">
                <a:solidFill>
                  <a:srgbClr val="FFFF00"/>
                </a:solidFill>
              </a:rPr>
              <a:t> </a:t>
            </a:r>
            <a:r>
              <a:rPr lang="it-IT" altLang="it-IT" sz="2400" dirty="0" err="1">
                <a:solidFill>
                  <a:srgbClr val="FFFF00"/>
                </a:solidFill>
              </a:rPr>
              <a:t>than</a:t>
            </a:r>
            <a:r>
              <a:rPr lang="it-IT" altLang="it-IT" sz="2400" dirty="0">
                <a:solidFill>
                  <a:srgbClr val="FFFF00"/>
                </a:solidFill>
              </a:rPr>
              <a:t> 30%;</a:t>
            </a:r>
          </a:p>
          <a:p>
            <a:pPr fontAlgn="base">
              <a:spcBef>
                <a:spcPct val="25000"/>
              </a:spcBef>
              <a:spcAft>
                <a:spcPct val="0"/>
              </a:spcAft>
              <a:buNone/>
            </a:pPr>
            <a:r>
              <a:rPr lang="it-IT" altLang="it-IT" sz="2400" dirty="0">
                <a:solidFill>
                  <a:srgbClr val="FFFF00"/>
                </a:solidFill>
              </a:rPr>
              <a:t>	6 = damage from 30 to </a:t>
            </a:r>
            <a:r>
              <a:rPr lang="it-IT" altLang="it-IT" sz="2400" dirty="0" err="1">
                <a:solidFill>
                  <a:srgbClr val="FFFF00"/>
                </a:solidFill>
              </a:rPr>
              <a:t>less</a:t>
            </a:r>
            <a:r>
              <a:rPr lang="it-IT" altLang="it-IT" sz="2400" dirty="0">
                <a:solidFill>
                  <a:srgbClr val="FFFF00"/>
                </a:solidFill>
              </a:rPr>
              <a:t> </a:t>
            </a:r>
            <a:r>
              <a:rPr lang="it-IT" altLang="it-IT" sz="2400" dirty="0" err="1">
                <a:solidFill>
                  <a:srgbClr val="FFFF00"/>
                </a:solidFill>
              </a:rPr>
              <a:t>than</a:t>
            </a:r>
            <a:r>
              <a:rPr lang="it-IT" altLang="it-IT" sz="2400" dirty="0">
                <a:solidFill>
                  <a:srgbClr val="FFFF00"/>
                </a:solidFill>
              </a:rPr>
              <a:t> 40%;</a:t>
            </a:r>
          </a:p>
          <a:p>
            <a:pPr fontAlgn="base">
              <a:spcBef>
                <a:spcPct val="25000"/>
              </a:spcBef>
              <a:spcAft>
                <a:spcPct val="0"/>
              </a:spcAft>
              <a:buNone/>
            </a:pPr>
            <a:r>
              <a:rPr lang="it-IT" altLang="it-IT" sz="2400" dirty="0">
                <a:solidFill>
                  <a:srgbClr val="FFFF00"/>
                </a:solidFill>
              </a:rPr>
              <a:t>	7 = damage more </a:t>
            </a:r>
            <a:r>
              <a:rPr lang="it-IT" altLang="it-IT" sz="2400" dirty="0" err="1">
                <a:solidFill>
                  <a:srgbClr val="FFFF00"/>
                </a:solidFill>
              </a:rPr>
              <a:t>than</a:t>
            </a:r>
            <a:r>
              <a:rPr lang="it-IT" altLang="it-IT" sz="2400" dirty="0">
                <a:solidFill>
                  <a:srgbClr val="FFFF00"/>
                </a:solidFill>
              </a:rPr>
              <a:t> 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3" descr="Muschio blu">
            <a:extLst>
              <a:ext uri="{FF2B5EF4-FFF2-40B4-BE49-F238E27FC236}">
                <a16:creationId xmlns:a16="http://schemas.microsoft.com/office/drawing/2014/main" id="{7330B426-FEF9-4602-8F15-4D78FB2AE1E6}"/>
              </a:ext>
            </a:extLst>
          </p:cNvPr>
          <p:cNvPicPr>
            <a:picLocks noChangeAspect="1" noChangeArrowheads="1"/>
          </p:cNvPicPr>
          <p:nvPr/>
        </p:nvPicPr>
        <p:blipFill>
          <a:blip r:embed="rId2" cstate="print">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 y="5696124"/>
            <a:ext cx="1682966" cy="116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88FC539C-9F6D-4F2F-9142-2364287D08CD}"/>
              </a:ext>
            </a:extLst>
          </p:cNvPr>
          <p:cNvSpPr txBox="1"/>
          <p:nvPr/>
        </p:nvSpPr>
        <p:spPr>
          <a:xfrm>
            <a:off x="1185381" y="587228"/>
            <a:ext cx="10148145" cy="5632311"/>
          </a:xfrm>
          <a:prstGeom prst="rect">
            <a:avLst/>
          </a:prstGeom>
          <a:noFill/>
        </p:spPr>
        <p:txBody>
          <a:bodyPr wrap="square" rtlCol="0">
            <a:spAutoFit/>
          </a:bodyPr>
          <a:lstStyle/>
          <a:p>
            <a:r>
              <a:rPr lang="it-IT" sz="2000" b="1" dirty="0">
                <a:latin typeface="Arial" panose="020B0604020202020204" pitchFamily="34" charset="0"/>
                <a:cs typeface="Arial" panose="020B0604020202020204" pitchFamily="34" charset="0"/>
              </a:rPr>
              <a:t>BIOMONITORING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consists</a:t>
            </a:r>
            <a:r>
              <a:rPr lang="it-IT" sz="2000" dirty="0">
                <a:latin typeface="Arial" panose="020B0604020202020204" pitchFamily="34" charset="0"/>
                <a:cs typeface="Arial" panose="020B0604020202020204" pitchFamily="34" charset="0"/>
              </a:rPr>
              <a:t> of the </a:t>
            </a:r>
            <a:r>
              <a:rPr lang="it-IT" sz="2000" dirty="0" err="1">
                <a:latin typeface="Arial" panose="020B0604020202020204" pitchFamily="34" charset="0"/>
                <a:cs typeface="Arial" panose="020B0604020202020204" pitchFamily="34" charset="0"/>
              </a:rPr>
              <a:t>measurement</a:t>
            </a:r>
            <a:r>
              <a:rPr lang="it-IT" sz="2000" dirty="0">
                <a:latin typeface="Arial" panose="020B0604020202020204" pitchFamily="34" charset="0"/>
                <a:cs typeface="Arial" panose="020B0604020202020204" pitchFamily="34" charset="0"/>
              </a:rPr>
              <a:t> - extended in time and </a:t>
            </a:r>
            <a:r>
              <a:rPr lang="it-IT" sz="2000" dirty="0" err="1">
                <a:latin typeface="Arial" panose="020B0604020202020204" pitchFamily="34" charset="0"/>
                <a:cs typeface="Arial" panose="020B0604020202020204" pitchFamily="34" charset="0"/>
              </a:rPr>
              <a:t>space</a:t>
            </a:r>
            <a:r>
              <a:rPr lang="it-IT" sz="2000" dirty="0">
                <a:latin typeface="Arial" panose="020B0604020202020204" pitchFamily="34" charset="0"/>
                <a:cs typeface="Arial" panose="020B0604020202020204" pitchFamily="34" charset="0"/>
              </a:rPr>
              <a:t> - of the </a:t>
            </a:r>
            <a:r>
              <a:rPr lang="it-IT" sz="2000" dirty="0" err="1">
                <a:latin typeface="Arial" panose="020B0604020202020204" pitchFamily="34" charset="0"/>
                <a:cs typeface="Arial" panose="020B0604020202020204" pitchFamily="34" charset="0"/>
              </a:rPr>
              <a:t>response</a:t>
            </a:r>
            <a:r>
              <a:rPr lang="it-IT" sz="2000" dirty="0">
                <a:latin typeface="Arial" panose="020B0604020202020204" pitchFamily="34" charset="0"/>
                <a:cs typeface="Arial" panose="020B0604020202020204" pitchFamily="34" charset="0"/>
              </a:rPr>
              <a:t> effects </a:t>
            </a:r>
            <a:r>
              <a:rPr lang="it-IT" sz="2000" dirty="0" err="1">
                <a:latin typeface="Arial" panose="020B0604020202020204" pitchFamily="34" charset="0"/>
                <a:cs typeface="Arial" panose="020B0604020202020204" pitchFamily="34" charset="0"/>
              </a:rPr>
              <a:t>manifested</a:t>
            </a:r>
            <a:r>
              <a:rPr lang="it-IT" sz="2000" dirty="0">
                <a:latin typeface="Arial" panose="020B0604020202020204" pitchFamily="34" charset="0"/>
                <a:cs typeface="Arial" panose="020B0604020202020204" pitchFamily="34" charset="0"/>
              </a:rPr>
              <a:t> by </a:t>
            </a:r>
            <a:r>
              <a:rPr lang="it-IT" sz="2000" dirty="0" err="1">
                <a:latin typeface="Arial" panose="020B0604020202020204" pitchFamily="34" charset="0"/>
                <a:cs typeface="Arial" panose="020B0604020202020204" pitchFamily="34" charset="0"/>
              </a:rPr>
              <a:t>organisms</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particular</a:t>
            </a:r>
            <a:r>
              <a:rPr lang="it-IT" sz="2000" dirty="0">
                <a:latin typeface="Arial" panose="020B0604020202020204" pitchFamily="34" charset="0"/>
                <a:cs typeface="Arial" panose="020B0604020202020204" pitchFamily="34" charset="0"/>
              </a:rPr>
              <a:t> by </a:t>
            </a:r>
            <a:r>
              <a:rPr lang="it-IT" sz="2000" dirty="0" err="1">
                <a:latin typeface="Arial" panose="020B0604020202020204" pitchFamily="34" charset="0"/>
                <a:cs typeface="Arial" panose="020B0604020202020204" pitchFamily="34" charset="0"/>
              </a:rPr>
              <a:t>those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that</a:t>
            </a:r>
            <a:r>
              <a:rPr lang="it-IT" sz="2000" dirty="0">
                <a:latin typeface="Arial" panose="020B0604020202020204" pitchFamily="34" charset="0"/>
                <a:cs typeface="Arial" panose="020B0604020202020204" pitchFamily="34" charset="0"/>
              </a:rPr>
              <a:t> prove to be </a:t>
            </a:r>
            <a:r>
              <a:rPr lang="it-IT" sz="2000" dirty="0" err="1">
                <a:latin typeface="Arial" panose="020B0604020202020204" pitchFamily="34" charset="0"/>
                <a:cs typeface="Arial" panose="020B0604020202020204" pitchFamily="34" charset="0"/>
              </a:rPr>
              <a:t>particularly</a:t>
            </a:r>
            <a:r>
              <a:rPr lang="it-IT" sz="2000" dirty="0">
                <a:latin typeface="Arial" panose="020B0604020202020204" pitchFamily="34" charset="0"/>
                <a:cs typeface="Arial" panose="020B0604020202020204" pitchFamily="34" charset="0"/>
              </a:rPr>
              <a:t> sensitive - or </a:t>
            </a:r>
            <a:r>
              <a:rPr lang="it-IT" sz="2000" dirty="0" err="1">
                <a:latin typeface="Arial" panose="020B0604020202020204" pitchFamily="34" charset="0"/>
                <a:cs typeface="Arial" panose="020B0604020202020204" pitchFamily="34" charset="0"/>
              </a:rPr>
              <a:t>rather</a:t>
            </a:r>
            <a:r>
              <a:rPr lang="it-IT" sz="2000" dirty="0">
                <a:latin typeface="Arial" panose="020B0604020202020204" pitchFamily="34" charset="0"/>
                <a:cs typeface="Arial" panose="020B0604020202020204" pitchFamily="34" charset="0"/>
              </a:rPr>
              <a:t> - "</a:t>
            </a:r>
            <a:r>
              <a:rPr lang="it-IT" sz="2000" dirty="0" err="1">
                <a:latin typeface="Arial" panose="020B0604020202020204" pitchFamily="34" charset="0"/>
                <a:cs typeface="Arial" panose="020B0604020202020204" pitchFamily="34" charset="0"/>
              </a:rPr>
              <a:t>reactive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could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define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them</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as</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environmental </a:t>
            </a:r>
            <a:r>
              <a:rPr lang="it-IT" sz="2000" b="1" dirty="0" err="1">
                <a:latin typeface="Arial" panose="020B0604020202020204" pitchFamily="34" charset="0"/>
                <a:cs typeface="Arial" panose="020B0604020202020204" pitchFamily="34" charset="0"/>
              </a:rPr>
              <a:t>sentinels</a:t>
            </a:r>
            <a:r>
              <a:rPr lang="it-IT" sz="2000" dirty="0">
                <a:latin typeface="Arial" panose="020B0604020202020204" pitchFamily="34" charset="0"/>
                <a:cs typeface="Arial" panose="020B0604020202020204" pitchFamily="34" charset="0"/>
              </a:rPr>
              <a:t>".</a:t>
            </a:r>
          </a:p>
          <a:p>
            <a:endParaRPr lang="it-IT"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the biomonitoring approach, the question is not primarily "what is the concentration of substance X?" but rather «are any effects observed on the living component? How serious are they?", possibly in connection with the human component, because if an animal is showing signs of damage, we cannot exclude that also human beings will be affected.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From </a:t>
            </a:r>
            <a:r>
              <a:rPr lang="it-IT" sz="2000" dirty="0">
                <a:latin typeface="Arial" panose="020B0604020202020204" pitchFamily="34" charset="0"/>
                <a:cs typeface="Arial" panose="020B0604020202020204" pitchFamily="34" charset="0"/>
              </a:rPr>
              <a:t>the </a:t>
            </a:r>
            <a:r>
              <a:rPr lang="it-IT" sz="2000" dirty="0" err="1">
                <a:latin typeface="Arial" panose="020B0604020202020204" pitchFamily="34" charset="0"/>
                <a:cs typeface="Arial" panose="020B0604020202020204" pitchFamily="34" charset="0"/>
              </a:rPr>
              <a:t>response</a:t>
            </a:r>
            <a:r>
              <a:rPr lang="it-IT" sz="2000" dirty="0">
                <a:latin typeface="Arial" panose="020B0604020202020204" pitchFamily="34" charset="0"/>
                <a:cs typeface="Arial" panose="020B0604020202020204" pitchFamily="34" charset="0"/>
              </a:rPr>
              <a:t> effects </a:t>
            </a:r>
            <a:r>
              <a:rPr lang="it-IT" sz="2000" dirty="0" err="1">
                <a:latin typeface="Arial" panose="020B0604020202020204" pitchFamily="34" charset="0"/>
                <a:cs typeface="Arial" panose="020B0604020202020204" pitchFamily="34" charset="0"/>
              </a:rPr>
              <a:t>shown</a:t>
            </a:r>
            <a:r>
              <a:rPr lang="it-IT" sz="2000" dirty="0">
                <a:latin typeface="Arial" panose="020B0604020202020204" pitchFamily="34" charset="0"/>
                <a:cs typeface="Arial" panose="020B0604020202020204" pitchFamily="34" charset="0"/>
              </a:rPr>
              <a:t> by single </a:t>
            </a:r>
            <a:r>
              <a:rPr lang="it-IT" sz="2000" dirty="0" err="1">
                <a:latin typeface="Arial" panose="020B0604020202020204" pitchFamily="34" charset="0"/>
                <a:cs typeface="Arial" panose="020B0604020202020204" pitchFamily="34" charset="0"/>
              </a:rPr>
              <a:t>individuals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populations</a:t>
            </a:r>
            <a:r>
              <a:rPr lang="it-IT" sz="2000" dirty="0">
                <a:latin typeface="Arial" panose="020B0604020202020204" pitchFamily="34" charset="0"/>
                <a:cs typeface="Arial" panose="020B0604020202020204" pitchFamily="34" charset="0"/>
              </a:rPr>
              <a:t> or </a:t>
            </a:r>
            <a:r>
              <a:rPr lang="it-IT" sz="2000" dirty="0" err="1">
                <a:latin typeface="Arial" panose="020B0604020202020204" pitchFamily="34" charset="0"/>
                <a:cs typeface="Arial" panose="020B0604020202020204" pitchFamily="34" charset="0"/>
              </a:rPr>
              <a:t>whole</a:t>
            </a:r>
            <a:r>
              <a:rPr lang="it-IT" sz="2000" dirty="0">
                <a:latin typeface="Arial" panose="020B0604020202020204" pitchFamily="34" charset="0"/>
                <a:cs typeface="Arial" panose="020B0604020202020204" pitchFamily="34" charset="0"/>
              </a:rPr>
              <a:t> communities, </a:t>
            </a:r>
            <a:r>
              <a:rPr lang="en-US" sz="2000" dirty="0">
                <a:latin typeface="Arial" panose="020B0604020202020204" pitchFamily="34" charset="0"/>
                <a:cs typeface="Arial" panose="020B0604020202020204" pitchFamily="34" charset="0"/>
              </a:rPr>
              <a:t>the degree of environmental compromise can be derived: if there is a statistically significant deviation from those recorded under “normal conditions”, in absence of other disturbing factors, and on the basis of the knowledge of the biology of the organism under study, the cause of the observed effects can be referred to a single pollutant or - more generally - to pollution.</a:t>
            </a:r>
          </a:p>
          <a:p>
            <a:endParaRPr lang="it-IT" sz="20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666" name="Picture 3" descr="Immagine">
            <a:extLst>
              <a:ext uri="{FF2B5EF4-FFF2-40B4-BE49-F238E27FC236}">
                <a16:creationId xmlns:a16="http://schemas.microsoft.com/office/drawing/2014/main" id="{67BED685-2B73-4C47-9214-F4225F31B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975" y="0"/>
            <a:ext cx="6254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Muschio blu">
            <a:extLst>
              <a:ext uri="{FF2B5EF4-FFF2-40B4-BE49-F238E27FC236}">
                <a16:creationId xmlns:a16="http://schemas.microsoft.com/office/drawing/2014/main" id="{B0F1083F-B4D3-4353-989E-B6CD1685C93E}"/>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8389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4">
            <a:extLst>
              <a:ext uri="{FF2B5EF4-FFF2-40B4-BE49-F238E27FC236}">
                <a16:creationId xmlns:a16="http://schemas.microsoft.com/office/drawing/2014/main" id="{AAAC3412-F7FB-4063-87E2-E305C5EDE032}"/>
              </a:ext>
            </a:extLst>
          </p:cNvPr>
          <p:cNvSpPr txBox="1">
            <a:spLocks noChangeArrowheads="1"/>
          </p:cNvSpPr>
          <p:nvPr/>
        </p:nvSpPr>
        <p:spPr bwMode="auto">
          <a:xfrm>
            <a:off x="1981200" y="3600451"/>
            <a:ext cx="8305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it-IT" altLang="it-IT" sz="2400" dirty="0" err="1">
                <a:solidFill>
                  <a:srgbClr val="FFFF00"/>
                </a:solidFill>
              </a:rPr>
              <a:t>where</a:t>
            </a:r>
            <a:r>
              <a:rPr lang="it-IT" altLang="it-IT" sz="2400" dirty="0">
                <a:solidFill>
                  <a:srgbClr val="FFFF00"/>
                </a:solidFill>
              </a:rPr>
              <a:t>:</a:t>
            </a:r>
          </a:p>
          <a:p>
            <a:pPr fontAlgn="base">
              <a:spcBef>
                <a:spcPct val="50000"/>
              </a:spcBef>
              <a:spcAft>
                <a:spcPct val="0"/>
              </a:spcAft>
              <a:buNone/>
            </a:pPr>
            <a:r>
              <a:rPr lang="it-IT" altLang="it-IT" sz="2400" dirty="0">
                <a:solidFill>
                  <a:srgbClr val="FFFF00"/>
                </a:solidFill>
              </a:rPr>
              <a:t>n = </a:t>
            </a:r>
            <a:r>
              <a:rPr lang="it-IT" altLang="it-IT" sz="2400" dirty="0" err="1">
                <a:solidFill>
                  <a:srgbClr val="FFFF00"/>
                </a:solidFill>
              </a:rPr>
              <a:t>leaf</a:t>
            </a:r>
            <a:r>
              <a:rPr lang="it-IT" altLang="it-IT" sz="2400" dirty="0">
                <a:solidFill>
                  <a:srgbClr val="FFFF00"/>
                </a:solidFill>
              </a:rPr>
              <a:t> progressive </a:t>
            </a:r>
            <a:r>
              <a:rPr lang="it-IT" altLang="it-IT" sz="2400" dirty="0" err="1">
                <a:solidFill>
                  <a:srgbClr val="FFFF00"/>
                </a:solidFill>
              </a:rPr>
              <a:t>number</a:t>
            </a:r>
            <a:r>
              <a:rPr lang="it-IT" altLang="it-IT" sz="2400" dirty="0">
                <a:solidFill>
                  <a:srgbClr val="FFFF00"/>
                </a:solidFill>
              </a:rPr>
              <a:t> (from the plant base);</a:t>
            </a:r>
          </a:p>
          <a:p>
            <a:pPr fontAlgn="base">
              <a:spcBef>
                <a:spcPct val="50000"/>
              </a:spcBef>
              <a:spcAft>
                <a:spcPct val="0"/>
              </a:spcAft>
              <a:buNone/>
            </a:pPr>
            <a:r>
              <a:rPr lang="it-IT" altLang="it-IT" sz="2400" dirty="0">
                <a:solidFill>
                  <a:srgbClr val="FFFF00"/>
                </a:solidFill>
              </a:rPr>
              <a:t>N = </a:t>
            </a:r>
            <a:r>
              <a:rPr lang="it-IT" altLang="it-IT" sz="2400" dirty="0" err="1">
                <a:solidFill>
                  <a:srgbClr val="FFFF00"/>
                </a:solidFill>
              </a:rPr>
              <a:t>total</a:t>
            </a:r>
            <a:r>
              <a:rPr lang="it-IT" altLang="it-IT" sz="2400" dirty="0">
                <a:solidFill>
                  <a:srgbClr val="FFFF00"/>
                </a:solidFill>
              </a:rPr>
              <a:t> </a:t>
            </a:r>
            <a:r>
              <a:rPr lang="it-IT" altLang="it-IT" sz="2400" dirty="0" err="1">
                <a:solidFill>
                  <a:srgbClr val="FFFF00"/>
                </a:solidFill>
              </a:rPr>
              <a:t>numer</a:t>
            </a:r>
            <a:r>
              <a:rPr lang="it-IT" altLang="it-IT" sz="2400" dirty="0">
                <a:solidFill>
                  <a:srgbClr val="FFFF00"/>
                </a:solidFill>
              </a:rPr>
              <a:t> of the </a:t>
            </a:r>
            <a:r>
              <a:rPr lang="it-IT" altLang="it-IT" sz="2400" dirty="0" err="1">
                <a:solidFill>
                  <a:srgbClr val="FFFF00"/>
                </a:solidFill>
              </a:rPr>
              <a:t>observed</a:t>
            </a:r>
            <a:r>
              <a:rPr lang="it-IT" altLang="it-IT" sz="2400" dirty="0">
                <a:solidFill>
                  <a:srgbClr val="FFFF00"/>
                </a:solidFill>
              </a:rPr>
              <a:t> </a:t>
            </a:r>
            <a:r>
              <a:rPr lang="it-IT" altLang="it-IT" sz="2400" dirty="0" err="1">
                <a:solidFill>
                  <a:srgbClr val="FFFF00"/>
                </a:solidFill>
              </a:rPr>
              <a:t>leaves</a:t>
            </a:r>
            <a:r>
              <a:rPr lang="it-IT" altLang="it-IT" sz="2400" dirty="0">
                <a:solidFill>
                  <a:srgbClr val="FFFF00"/>
                </a:solidFill>
              </a:rPr>
              <a:t>;</a:t>
            </a:r>
          </a:p>
          <a:p>
            <a:pPr fontAlgn="base">
              <a:spcBef>
                <a:spcPct val="50000"/>
              </a:spcBef>
              <a:spcAft>
                <a:spcPct val="0"/>
              </a:spcAft>
              <a:buNone/>
            </a:pPr>
            <a:r>
              <a:rPr lang="it-IT" altLang="it-IT" sz="2400" dirty="0" err="1">
                <a:solidFill>
                  <a:srgbClr val="FFFF00"/>
                </a:solidFill>
              </a:rPr>
              <a:t>D</a:t>
            </a:r>
            <a:r>
              <a:rPr lang="it-IT" altLang="it-IT" sz="2400" baseline="-25000" dirty="0" err="1">
                <a:solidFill>
                  <a:srgbClr val="FFFF00"/>
                </a:solidFill>
              </a:rPr>
              <a:t>t</a:t>
            </a:r>
            <a:r>
              <a:rPr lang="it-IT" altLang="it-IT" sz="2400" dirty="0">
                <a:solidFill>
                  <a:srgbClr val="FFFF00"/>
                </a:solidFill>
              </a:rPr>
              <a:t> = </a:t>
            </a:r>
            <a:r>
              <a:rPr lang="it-IT" altLang="it-IT" sz="2400" dirty="0" err="1">
                <a:solidFill>
                  <a:srgbClr val="FFFF00"/>
                </a:solidFill>
              </a:rPr>
              <a:t>leaf</a:t>
            </a:r>
            <a:r>
              <a:rPr lang="it-IT" altLang="it-IT" sz="2400" dirty="0">
                <a:solidFill>
                  <a:srgbClr val="FFFF00"/>
                </a:solidFill>
              </a:rPr>
              <a:t> damage </a:t>
            </a:r>
            <a:r>
              <a:rPr lang="it-IT" altLang="it-IT" sz="2400" dirty="0" err="1">
                <a:solidFill>
                  <a:srgbClr val="FFFF00"/>
                </a:solidFill>
              </a:rPr>
              <a:t>at</a:t>
            </a:r>
            <a:r>
              <a:rPr lang="it-IT" altLang="it-IT" sz="2400" dirty="0">
                <a:solidFill>
                  <a:srgbClr val="FFFF00"/>
                </a:solidFill>
              </a:rPr>
              <a:t> the last week;</a:t>
            </a:r>
          </a:p>
          <a:p>
            <a:pPr fontAlgn="base">
              <a:spcBef>
                <a:spcPct val="50000"/>
              </a:spcBef>
              <a:spcAft>
                <a:spcPct val="0"/>
              </a:spcAft>
              <a:buNone/>
            </a:pPr>
            <a:r>
              <a:rPr lang="it-IT" altLang="it-IT" sz="2400" dirty="0">
                <a:solidFill>
                  <a:srgbClr val="FFFF00"/>
                </a:solidFill>
              </a:rPr>
              <a:t>D</a:t>
            </a:r>
            <a:r>
              <a:rPr lang="it-IT" altLang="it-IT" sz="2400" baseline="-25000" dirty="0">
                <a:solidFill>
                  <a:srgbClr val="FFFF00"/>
                </a:solidFill>
              </a:rPr>
              <a:t>t-1</a:t>
            </a:r>
            <a:r>
              <a:rPr lang="it-IT" altLang="it-IT" sz="2400" dirty="0">
                <a:solidFill>
                  <a:srgbClr val="FFFF00"/>
                </a:solidFill>
              </a:rPr>
              <a:t> = </a:t>
            </a:r>
            <a:r>
              <a:rPr lang="it-IT" altLang="it-IT" sz="2400" dirty="0" err="1">
                <a:solidFill>
                  <a:srgbClr val="FFFF00"/>
                </a:solidFill>
              </a:rPr>
              <a:t>leaf</a:t>
            </a:r>
            <a:r>
              <a:rPr lang="it-IT" altLang="it-IT" sz="2400" dirty="0">
                <a:solidFill>
                  <a:srgbClr val="FFFF00"/>
                </a:solidFill>
              </a:rPr>
              <a:t> damage </a:t>
            </a:r>
            <a:r>
              <a:rPr lang="it-IT" altLang="it-IT" sz="2400" dirty="0" err="1">
                <a:solidFill>
                  <a:srgbClr val="FFFF00"/>
                </a:solidFill>
              </a:rPr>
              <a:t>at</a:t>
            </a:r>
            <a:r>
              <a:rPr lang="it-IT" altLang="it-IT" sz="2400" dirty="0">
                <a:solidFill>
                  <a:srgbClr val="FFFF00"/>
                </a:solidFill>
              </a:rPr>
              <a:t> the end of the </a:t>
            </a:r>
            <a:r>
              <a:rPr lang="it-IT" altLang="it-IT" sz="2400" dirty="0" err="1">
                <a:solidFill>
                  <a:srgbClr val="FFFF00"/>
                </a:solidFill>
              </a:rPr>
              <a:t>previous</a:t>
            </a:r>
            <a:r>
              <a:rPr lang="it-IT" altLang="it-IT" sz="2400" dirty="0">
                <a:solidFill>
                  <a:srgbClr val="FFFF00"/>
                </a:solidFill>
              </a:rPr>
              <a:t> week.</a:t>
            </a:r>
          </a:p>
        </p:txBody>
      </p:sp>
      <p:sp>
        <p:nvSpPr>
          <p:cNvPr id="114692" name="Text Box 5">
            <a:extLst>
              <a:ext uri="{FF2B5EF4-FFF2-40B4-BE49-F238E27FC236}">
                <a16:creationId xmlns:a16="http://schemas.microsoft.com/office/drawing/2014/main" id="{0D6552F2-B0F4-4B83-BE13-401B47624AA9}"/>
              </a:ext>
            </a:extLst>
          </p:cNvPr>
          <p:cNvSpPr txBox="1">
            <a:spLocks noChangeArrowheads="1"/>
          </p:cNvSpPr>
          <p:nvPr/>
        </p:nvSpPr>
        <p:spPr bwMode="auto">
          <a:xfrm>
            <a:off x="4419600" y="228600"/>
            <a:ext cx="6019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en-US" altLang="it-IT" sz="2400" dirty="0">
                <a:solidFill>
                  <a:srgbClr val="FFFF00"/>
                </a:solidFill>
              </a:rPr>
              <a:t>The leaf damage index is then calculated, based on leaves longer than 6 cm, and those that had not suffered damage exceeding class 2 in the previous week:</a:t>
            </a:r>
            <a:r>
              <a:rPr lang="it-IT" altLang="it-IT" sz="2400" dirty="0">
                <a:solidFill>
                  <a:srgbClr val="FFFF00"/>
                </a:solidFill>
              </a:rPr>
              <a:t>Si</a:t>
            </a:r>
          </a:p>
        </p:txBody>
      </p:sp>
      <p:grpSp>
        <p:nvGrpSpPr>
          <p:cNvPr id="114693" name="Gruppo 4">
            <a:extLst>
              <a:ext uri="{FF2B5EF4-FFF2-40B4-BE49-F238E27FC236}">
                <a16:creationId xmlns:a16="http://schemas.microsoft.com/office/drawing/2014/main" id="{01BAB74E-5A66-483D-A7BB-3DB9417BC789}"/>
              </a:ext>
            </a:extLst>
          </p:cNvPr>
          <p:cNvGrpSpPr>
            <a:grpSpLocks/>
          </p:cNvGrpSpPr>
          <p:nvPr/>
        </p:nvGrpSpPr>
        <p:grpSpPr bwMode="auto">
          <a:xfrm>
            <a:off x="4419600" y="2246099"/>
            <a:ext cx="5184775" cy="717732"/>
            <a:chOff x="1524000" y="2562339"/>
            <a:chExt cx="6172200" cy="429715"/>
          </a:xfrm>
        </p:grpSpPr>
        <p:sp>
          <p:nvSpPr>
            <p:cNvPr id="114694" name="Text Box 3">
              <a:extLst>
                <a:ext uri="{FF2B5EF4-FFF2-40B4-BE49-F238E27FC236}">
                  <a16:creationId xmlns:a16="http://schemas.microsoft.com/office/drawing/2014/main" id="{4BA3E613-7F32-49C8-97BA-A75EFE94AE1C}"/>
                </a:ext>
              </a:extLst>
            </p:cNvPr>
            <p:cNvSpPr txBox="1">
              <a:spLocks noChangeArrowheads="1"/>
            </p:cNvSpPr>
            <p:nvPr/>
          </p:nvSpPr>
          <p:spPr bwMode="auto">
            <a:xfrm>
              <a:off x="1524000" y="2605088"/>
              <a:ext cx="6172200" cy="3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it-IT" altLang="it-IT" sz="3600" dirty="0">
                  <a:solidFill>
                    <a:srgbClr val="FFFF00"/>
                  </a:solidFill>
                </a:rPr>
                <a:t>IDF =</a:t>
              </a:r>
              <a:r>
                <a:rPr lang="it-IT" altLang="it-IT" sz="3600" dirty="0">
                  <a:solidFill>
                    <a:srgbClr val="FFFF00"/>
                  </a:solidFill>
                  <a:latin typeface="Times New Roman" panose="02020603050405020304" pitchFamily="18" charset="0"/>
                </a:rPr>
                <a:t> </a:t>
              </a:r>
              <a:r>
                <a:rPr lang="it-IT" altLang="it-IT" sz="3600" dirty="0">
                  <a:solidFill>
                    <a:srgbClr val="FFFF00"/>
                  </a:solidFill>
                  <a:latin typeface="Times New Roman" panose="02020603050405020304" pitchFamily="18" charset="0"/>
                  <a:sym typeface="Symbol" panose="05050102010706020507" pitchFamily="18" charset="2"/>
                </a:rPr>
                <a:t></a:t>
              </a:r>
              <a:r>
                <a:rPr lang="it-IT" altLang="it-IT" sz="3600" baseline="-25000" dirty="0">
                  <a:solidFill>
                    <a:srgbClr val="FFFF00"/>
                  </a:solidFill>
                  <a:latin typeface="Times New Roman" panose="02020603050405020304" pitchFamily="18" charset="0"/>
                  <a:sym typeface="Symbol" panose="05050102010706020507" pitchFamily="18" charset="2"/>
                </a:rPr>
                <a:t>i=1</a:t>
              </a:r>
              <a:r>
                <a:rPr lang="it-IT" altLang="it-IT" sz="3600" dirty="0">
                  <a:solidFill>
                    <a:srgbClr val="FFFF00"/>
                  </a:solidFill>
                </a:rPr>
                <a:t> (D</a:t>
              </a:r>
              <a:r>
                <a:rPr lang="it-IT" altLang="it-IT" sz="3600" baseline="-25000" dirty="0">
                  <a:solidFill>
                    <a:srgbClr val="FFFF00"/>
                  </a:solidFill>
                </a:rPr>
                <a:t>t</a:t>
              </a:r>
              <a:r>
                <a:rPr lang="it-IT" altLang="it-IT" sz="3600" dirty="0">
                  <a:solidFill>
                    <a:srgbClr val="FFFF00"/>
                  </a:solidFill>
                </a:rPr>
                <a:t>-D</a:t>
              </a:r>
              <a:r>
                <a:rPr lang="it-IT" altLang="it-IT" sz="3600" baseline="-25000" dirty="0">
                  <a:solidFill>
                    <a:srgbClr val="FFFF00"/>
                  </a:solidFill>
                </a:rPr>
                <a:t>t-</a:t>
              </a:r>
              <a:r>
                <a:rPr lang="it-IT" altLang="it-IT" sz="3600" baseline="-25000" dirty="0">
                  <a:solidFill>
                    <a:srgbClr val="FFFF00"/>
                  </a:solidFill>
                  <a:latin typeface="Times New Roman" panose="02020603050405020304" pitchFamily="18" charset="0"/>
                  <a:cs typeface="Times New Roman" panose="02020603050405020304" pitchFamily="18" charset="0"/>
                </a:rPr>
                <a:t>1</a:t>
              </a:r>
              <a:r>
                <a:rPr lang="it-IT" altLang="it-IT" sz="3600" dirty="0">
                  <a:solidFill>
                    <a:srgbClr val="FFFF00"/>
                  </a:solidFill>
                </a:rPr>
                <a:t>)</a:t>
              </a:r>
              <a:r>
                <a:rPr lang="it-IT" altLang="it-IT" sz="3600" baseline="-25000" dirty="0">
                  <a:solidFill>
                    <a:srgbClr val="FFFF00"/>
                  </a:solidFill>
                </a:rPr>
                <a:t>i</a:t>
              </a:r>
              <a:r>
                <a:rPr lang="it-IT" altLang="it-IT" sz="3600" dirty="0">
                  <a:solidFill>
                    <a:srgbClr val="FFFF00"/>
                  </a:solidFill>
                </a:rPr>
                <a:t>/N</a:t>
              </a:r>
              <a:endParaRPr lang="it-IT" altLang="it-IT" sz="3600" dirty="0">
                <a:solidFill>
                  <a:srgbClr val="FFFF00"/>
                </a:solidFill>
                <a:latin typeface="Times New Roman" panose="02020603050405020304" pitchFamily="18" charset="0"/>
              </a:endParaRPr>
            </a:p>
          </p:txBody>
        </p:sp>
        <p:sp>
          <p:nvSpPr>
            <p:cNvPr id="114695" name="CasellaDiTesto 6">
              <a:extLst>
                <a:ext uri="{FF2B5EF4-FFF2-40B4-BE49-F238E27FC236}">
                  <a16:creationId xmlns:a16="http://schemas.microsoft.com/office/drawing/2014/main" id="{548B4B89-B4E0-4FCA-87BE-13E05BEDB0D0}"/>
                </a:ext>
              </a:extLst>
            </p:cNvPr>
            <p:cNvSpPr txBox="1">
              <a:spLocks noChangeArrowheads="1"/>
            </p:cNvSpPr>
            <p:nvPr/>
          </p:nvSpPr>
          <p:spPr bwMode="auto">
            <a:xfrm>
              <a:off x="3750040" y="2562339"/>
              <a:ext cx="432048" cy="22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None/>
              </a:pPr>
              <a:r>
                <a:rPr lang="it-IT" altLang="it-IT" sz="1800">
                  <a:solidFill>
                    <a:srgbClr val="FFFF00"/>
                  </a:solidFill>
                </a:rPr>
                <a:t>N</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uschio blu">
            <a:extLst>
              <a:ext uri="{FF2B5EF4-FFF2-40B4-BE49-F238E27FC236}">
                <a16:creationId xmlns:a16="http://schemas.microsoft.com/office/drawing/2014/main" id="{19C28FD6-A284-45AC-9B37-432655AE5CAC}"/>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a:extLst>
              <a:ext uri="{FF2B5EF4-FFF2-40B4-BE49-F238E27FC236}">
                <a16:creationId xmlns:a16="http://schemas.microsoft.com/office/drawing/2014/main" id="{835A9313-A4E1-45E6-8265-5DFF1A54545C}"/>
              </a:ext>
            </a:extLst>
          </p:cNvPr>
          <p:cNvSpPr txBox="1">
            <a:spLocks noChangeArrowheads="1"/>
          </p:cNvSpPr>
          <p:nvPr/>
        </p:nvSpPr>
        <p:spPr bwMode="auto">
          <a:xfrm>
            <a:off x="1300293" y="1601089"/>
            <a:ext cx="95914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it-IT" sz="2400" dirty="0">
                <a:solidFill>
                  <a:srgbClr val="FFFF00"/>
                </a:solidFill>
              </a:rPr>
              <a:t>Alternatively, field data can be collected by interpreting photographs of leaves or by using more sophisticated image processing techniques. </a:t>
            </a:r>
          </a:p>
          <a:p>
            <a:pPr>
              <a:spcBef>
                <a:spcPct val="50000"/>
              </a:spcBef>
              <a:buFontTx/>
              <a:buNone/>
            </a:pPr>
            <a:r>
              <a:rPr lang="en-US" altLang="it-IT" sz="2400" dirty="0">
                <a:solidFill>
                  <a:srgbClr val="FFFF00"/>
                </a:solidFill>
              </a:rPr>
              <a:t>In any case it is useful to have reference photographs available for:</a:t>
            </a:r>
          </a:p>
          <a:p>
            <a:pPr>
              <a:spcBef>
                <a:spcPct val="50000"/>
              </a:spcBef>
              <a:buFontTx/>
              <a:buNone/>
            </a:pPr>
            <a:r>
              <a:rPr lang="en-US" altLang="it-IT" sz="2400" dirty="0">
                <a:solidFill>
                  <a:srgbClr val="FFFF00"/>
                </a:solidFill>
              </a:rPr>
              <a:t>a) compare the damage observed;</a:t>
            </a:r>
          </a:p>
          <a:p>
            <a:pPr>
              <a:spcBef>
                <a:spcPct val="50000"/>
              </a:spcBef>
              <a:buFontTx/>
              <a:buNone/>
            </a:pPr>
            <a:r>
              <a:rPr lang="en-US" altLang="it-IT" sz="2400" dirty="0">
                <a:solidFill>
                  <a:srgbClr val="FFFF00"/>
                </a:solidFill>
              </a:rPr>
              <a:t>b) correctly estimate the intensity of the phenomenon.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674F8B7-65AA-4B55-BDE7-CE2893B257BE}"/>
              </a:ext>
            </a:extLst>
          </p:cNvPr>
          <p:cNvSpPr txBox="1"/>
          <p:nvPr/>
        </p:nvSpPr>
        <p:spPr>
          <a:xfrm>
            <a:off x="760602" y="503339"/>
            <a:ext cx="10670796" cy="1200329"/>
          </a:xfrm>
          <a:prstGeom prst="rect">
            <a:avLst/>
          </a:prstGeom>
          <a:noFill/>
        </p:spPr>
        <p:txBody>
          <a:bodyPr wrap="square" rtlCol="0">
            <a:spAutoFit/>
          </a:bodyPr>
          <a:lstStyle/>
          <a:p>
            <a:r>
              <a:rPr lang="it-IT" sz="2400" dirty="0">
                <a:solidFill>
                  <a:srgbClr val="FFFF00"/>
                </a:solidFill>
              </a:rPr>
              <a:t>The LDI </a:t>
            </a:r>
            <a:r>
              <a:rPr lang="it-IT" sz="2400" dirty="0" err="1">
                <a:solidFill>
                  <a:srgbClr val="FFFF00"/>
                </a:solidFill>
              </a:rPr>
              <a:t>is</a:t>
            </a:r>
            <a:r>
              <a:rPr lang="it-IT" sz="2400" dirty="0">
                <a:solidFill>
                  <a:srgbClr val="FFFF00"/>
                </a:solidFill>
              </a:rPr>
              <a:t> </a:t>
            </a:r>
            <a:r>
              <a:rPr lang="it-IT" sz="2400" dirty="0" err="1">
                <a:solidFill>
                  <a:srgbClr val="FFFF00"/>
                </a:solidFill>
              </a:rPr>
              <a:t>linearly</a:t>
            </a:r>
            <a:r>
              <a:rPr lang="it-IT" sz="2400" dirty="0">
                <a:solidFill>
                  <a:srgbClr val="FFFF00"/>
                </a:solidFill>
              </a:rPr>
              <a:t> </a:t>
            </a:r>
            <a:r>
              <a:rPr lang="it-IT" sz="2400" dirty="0" err="1">
                <a:solidFill>
                  <a:srgbClr val="FFFF00"/>
                </a:solidFill>
              </a:rPr>
              <a:t>correlated</a:t>
            </a:r>
            <a:r>
              <a:rPr lang="it-IT" sz="2400" dirty="0">
                <a:solidFill>
                  <a:srgbClr val="FFFF00"/>
                </a:solidFill>
              </a:rPr>
              <a:t> to AOT40 </a:t>
            </a:r>
            <a:r>
              <a:rPr lang="it-IT" sz="2400" dirty="0" err="1">
                <a:solidFill>
                  <a:srgbClr val="FFFF00"/>
                </a:solidFill>
              </a:rPr>
              <a:t>values</a:t>
            </a:r>
            <a:r>
              <a:rPr lang="it-IT" sz="2400" dirty="0">
                <a:solidFill>
                  <a:srgbClr val="FFFF00"/>
                </a:solidFill>
              </a:rPr>
              <a:t>. From the </a:t>
            </a:r>
            <a:r>
              <a:rPr lang="it-IT" sz="2400" dirty="0" err="1">
                <a:solidFill>
                  <a:srgbClr val="FFFF00"/>
                </a:solidFill>
              </a:rPr>
              <a:t>mean</a:t>
            </a:r>
            <a:r>
              <a:rPr lang="it-IT" sz="2400" dirty="0">
                <a:solidFill>
                  <a:srgbClr val="FFFF00"/>
                </a:solidFill>
              </a:rPr>
              <a:t> LDI </a:t>
            </a:r>
            <a:r>
              <a:rPr lang="it-IT" sz="2400" dirty="0" err="1">
                <a:solidFill>
                  <a:srgbClr val="FFFF00"/>
                </a:solidFill>
              </a:rPr>
              <a:t>value</a:t>
            </a:r>
            <a:r>
              <a:rPr lang="it-IT" sz="2400" dirty="0">
                <a:solidFill>
                  <a:srgbClr val="FFFF00"/>
                </a:solidFill>
              </a:rPr>
              <a:t> of a site the </a:t>
            </a:r>
            <a:r>
              <a:rPr lang="it-IT" sz="2400" dirty="0" err="1">
                <a:solidFill>
                  <a:srgbClr val="FFFF00"/>
                </a:solidFill>
              </a:rPr>
              <a:t>corresponding</a:t>
            </a:r>
            <a:r>
              <a:rPr lang="it-IT" sz="2400" dirty="0">
                <a:solidFill>
                  <a:srgbClr val="FFFF00"/>
                </a:solidFill>
              </a:rPr>
              <a:t> AOT40 </a:t>
            </a:r>
            <a:r>
              <a:rPr lang="it-IT" sz="2400" dirty="0" err="1">
                <a:solidFill>
                  <a:srgbClr val="FFFF00"/>
                </a:solidFill>
              </a:rPr>
              <a:t>value</a:t>
            </a:r>
            <a:r>
              <a:rPr lang="it-IT" sz="2400" dirty="0">
                <a:solidFill>
                  <a:srgbClr val="FFFF00"/>
                </a:solidFill>
              </a:rPr>
              <a:t> </a:t>
            </a:r>
            <a:r>
              <a:rPr lang="it-IT" sz="2400" dirty="0" err="1">
                <a:solidFill>
                  <a:srgbClr val="FFFF00"/>
                </a:solidFill>
              </a:rPr>
              <a:t>is</a:t>
            </a:r>
            <a:r>
              <a:rPr lang="it-IT" sz="2400" dirty="0">
                <a:solidFill>
                  <a:srgbClr val="FFFF00"/>
                </a:solidFill>
              </a:rPr>
              <a:t> </a:t>
            </a:r>
            <a:r>
              <a:rPr lang="it-IT" sz="2400" dirty="0" err="1">
                <a:solidFill>
                  <a:srgbClr val="FFFF00"/>
                </a:solidFill>
              </a:rPr>
              <a:t>easily</a:t>
            </a:r>
            <a:r>
              <a:rPr lang="it-IT" sz="2400" dirty="0">
                <a:solidFill>
                  <a:srgbClr val="FFFF00"/>
                </a:solidFill>
              </a:rPr>
              <a:t> </a:t>
            </a:r>
            <a:r>
              <a:rPr lang="it-IT" sz="2400" dirty="0" err="1">
                <a:solidFill>
                  <a:srgbClr val="FFFF00"/>
                </a:solidFill>
              </a:rPr>
              <a:t>obtained</a:t>
            </a:r>
            <a:r>
              <a:rPr lang="it-IT" sz="2400" dirty="0">
                <a:solidFill>
                  <a:srgbClr val="FFFF00"/>
                </a:solidFill>
              </a:rPr>
              <a:t>.</a:t>
            </a:r>
          </a:p>
          <a:p>
            <a:endParaRPr lang="it-IT" sz="2400" dirty="0">
              <a:solidFill>
                <a:srgbClr val="FFFF00"/>
              </a:solidFill>
            </a:endParaRPr>
          </a:p>
        </p:txBody>
      </p:sp>
      <p:sp>
        <p:nvSpPr>
          <p:cNvPr id="3" name="CasellaDiTesto 2">
            <a:extLst>
              <a:ext uri="{FF2B5EF4-FFF2-40B4-BE49-F238E27FC236}">
                <a16:creationId xmlns:a16="http://schemas.microsoft.com/office/drawing/2014/main" id="{E0B8BCFD-FB6C-4A50-A710-A7776649AC68}"/>
              </a:ext>
            </a:extLst>
          </p:cNvPr>
          <p:cNvSpPr txBox="1"/>
          <p:nvPr/>
        </p:nvSpPr>
        <p:spPr>
          <a:xfrm>
            <a:off x="822122" y="4785001"/>
            <a:ext cx="10268125" cy="1569660"/>
          </a:xfrm>
          <a:prstGeom prst="rect">
            <a:avLst/>
          </a:prstGeom>
          <a:noFill/>
        </p:spPr>
        <p:txBody>
          <a:bodyPr wrap="square" rtlCol="0">
            <a:spAutoFit/>
          </a:bodyPr>
          <a:lstStyle/>
          <a:p>
            <a:r>
              <a:rPr lang="it-IT" sz="2400" dirty="0">
                <a:solidFill>
                  <a:srgbClr val="FFFF00"/>
                </a:solidFill>
              </a:rPr>
              <a:t>With respect to passive </a:t>
            </a:r>
            <a:r>
              <a:rPr lang="it-IT" sz="2400" dirty="0" err="1">
                <a:solidFill>
                  <a:srgbClr val="FFFF00"/>
                </a:solidFill>
              </a:rPr>
              <a:t>samplers</a:t>
            </a:r>
            <a:r>
              <a:rPr lang="it-IT" sz="2400" dirty="0">
                <a:solidFill>
                  <a:srgbClr val="FFFF00"/>
                </a:solidFill>
              </a:rPr>
              <a:t> (</a:t>
            </a:r>
            <a:r>
              <a:rPr lang="it-IT" sz="2400" dirty="0" err="1">
                <a:solidFill>
                  <a:srgbClr val="FFFF00"/>
                </a:solidFill>
              </a:rPr>
              <a:t>see</a:t>
            </a:r>
            <a:r>
              <a:rPr lang="it-IT" sz="2400" dirty="0">
                <a:solidFill>
                  <a:srgbClr val="FFFF00"/>
                </a:solidFill>
              </a:rPr>
              <a:t> </a:t>
            </a:r>
            <a:r>
              <a:rPr lang="it-IT" sz="2400" dirty="0" err="1">
                <a:solidFill>
                  <a:srgbClr val="FFFF00"/>
                </a:solidFill>
              </a:rPr>
              <a:t>above</a:t>
            </a:r>
            <a:r>
              <a:rPr lang="it-IT" sz="2400" dirty="0">
                <a:solidFill>
                  <a:srgbClr val="FFFF00"/>
                </a:solidFill>
              </a:rPr>
              <a:t>), the </a:t>
            </a:r>
            <a:r>
              <a:rPr lang="it-IT" sz="2400" dirty="0" err="1">
                <a:solidFill>
                  <a:srgbClr val="FFFF00"/>
                </a:solidFill>
              </a:rPr>
              <a:t>tobacco</a:t>
            </a:r>
            <a:r>
              <a:rPr lang="it-IT" sz="2400" dirty="0">
                <a:solidFill>
                  <a:srgbClr val="FFFF00"/>
                </a:solidFill>
              </a:rPr>
              <a:t> plants show the effects </a:t>
            </a:r>
            <a:r>
              <a:rPr lang="it-IT" sz="2400" dirty="0" err="1">
                <a:solidFill>
                  <a:srgbClr val="FFFF00"/>
                </a:solidFill>
              </a:rPr>
              <a:t>caused</a:t>
            </a:r>
            <a:r>
              <a:rPr lang="it-IT" sz="2400" dirty="0">
                <a:solidFill>
                  <a:srgbClr val="FFFF00"/>
                </a:solidFill>
              </a:rPr>
              <a:t> by acute </a:t>
            </a:r>
            <a:r>
              <a:rPr lang="it-IT" sz="2400" dirty="0" err="1">
                <a:solidFill>
                  <a:srgbClr val="FFFF00"/>
                </a:solidFill>
              </a:rPr>
              <a:t>pollution</a:t>
            </a:r>
            <a:r>
              <a:rPr lang="it-IT" sz="2400" dirty="0">
                <a:solidFill>
                  <a:srgbClr val="FFFF00"/>
                </a:solidFill>
              </a:rPr>
              <a:t>, </a:t>
            </a:r>
            <a:r>
              <a:rPr lang="it-IT" sz="2400" dirty="0" err="1">
                <a:solidFill>
                  <a:srgbClr val="FFFF00"/>
                </a:solidFill>
              </a:rPr>
              <a:t>which</a:t>
            </a:r>
            <a:r>
              <a:rPr lang="it-IT" sz="2400" dirty="0">
                <a:solidFill>
                  <a:srgbClr val="FFFF00"/>
                </a:solidFill>
              </a:rPr>
              <a:t> </a:t>
            </a:r>
            <a:r>
              <a:rPr lang="it-IT" sz="2400" dirty="0" err="1">
                <a:solidFill>
                  <a:srgbClr val="FFFF00"/>
                </a:solidFill>
              </a:rPr>
              <a:t>is</a:t>
            </a:r>
            <a:r>
              <a:rPr lang="it-IT" sz="2400" dirty="0">
                <a:solidFill>
                  <a:srgbClr val="FFFF00"/>
                </a:solidFill>
              </a:rPr>
              <a:t> </a:t>
            </a:r>
            <a:r>
              <a:rPr lang="it-IT" sz="2400" dirty="0" err="1">
                <a:solidFill>
                  <a:srgbClr val="FFFF00"/>
                </a:solidFill>
              </a:rPr>
              <a:t>particularly</a:t>
            </a:r>
            <a:r>
              <a:rPr lang="it-IT" sz="2400" dirty="0">
                <a:solidFill>
                  <a:srgbClr val="FFFF00"/>
                </a:solidFill>
              </a:rPr>
              <a:t> </a:t>
            </a:r>
            <a:r>
              <a:rPr lang="it-IT" sz="2400" dirty="0" err="1">
                <a:solidFill>
                  <a:srgbClr val="FFFF00"/>
                </a:solidFill>
              </a:rPr>
              <a:t>important</a:t>
            </a:r>
            <a:r>
              <a:rPr lang="it-IT" sz="2400" dirty="0">
                <a:solidFill>
                  <a:srgbClr val="FFFF00"/>
                </a:solidFill>
              </a:rPr>
              <a:t> </a:t>
            </a:r>
            <a:r>
              <a:rPr lang="it-IT" sz="2400" dirty="0" err="1">
                <a:solidFill>
                  <a:srgbClr val="FFFF00"/>
                </a:solidFill>
              </a:rPr>
              <a:t>also</a:t>
            </a:r>
            <a:r>
              <a:rPr lang="it-IT" sz="2400" dirty="0">
                <a:solidFill>
                  <a:srgbClr val="FFFF00"/>
                </a:solidFill>
              </a:rPr>
              <a:t> for human health.</a:t>
            </a:r>
          </a:p>
          <a:p>
            <a:endParaRPr lang="it-IT"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291" y="1561679"/>
            <a:ext cx="5577417" cy="310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17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08D4765-60DB-48B6-8B6E-A6144184B099}"/>
              </a:ext>
            </a:extLst>
          </p:cNvPr>
          <p:cNvSpPr txBox="1"/>
          <p:nvPr/>
        </p:nvSpPr>
        <p:spPr>
          <a:xfrm>
            <a:off x="838900" y="578840"/>
            <a:ext cx="10704352" cy="1800493"/>
          </a:xfrm>
          <a:prstGeom prst="rect">
            <a:avLst/>
          </a:prstGeom>
          <a:noFill/>
        </p:spPr>
        <p:txBody>
          <a:bodyPr wrap="square" rtlCol="0">
            <a:spAutoFit/>
          </a:bodyPr>
          <a:lstStyle/>
          <a:p>
            <a:pPr>
              <a:spcAft>
                <a:spcPts val="600"/>
              </a:spcAft>
            </a:pPr>
            <a:r>
              <a:rPr lang="it-IT" sz="2400" dirty="0">
                <a:solidFill>
                  <a:srgbClr val="FFFF00"/>
                </a:solidFill>
              </a:rPr>
              <a:t>The </a:t>
            </a:r>
            <a:r>
              <a:rPr lang="it-IT" sz="2400" dirty="0" err="1">
                <a:solidFill>
                  <a:srgbClr val="FFFF00"/>
                </a:solidFill>
              </a:rPr>
              <a:t>main</a:t>
            </a:r>
            <a:r>
              <a:rPr lang="it-IT" sz="2400" dirty="0">
                <a:solidFill>
                  <a:srgbClr val="FFFF00"/>
                </a:solidFill>
              </a:rPr>
              <a:t> operational </a:t>
            </a:r>
            <a:r>
              <a:rPr lang="it-IT" sz="2400" dirty="0" err="1">
                <a:solidFill>
                  <a:srgbClr val="FFFF00"/>
                </a:solidFill>
              </a:rPr>
              <a:t>limitations</a:t>
            </a:r>
            <a:r>
              <a:rPr lang="it-IT" sz="2400" dirty="0">
                <a:solidFill>
                  <a:srgbClr val="FFFF00"/>
                </a:solidFill>
              </a:rPr>
              <a:t> </a:t>
            </a:r>
            <a:r>
              <a:rPr lang="it-IT" sz="2400" dirty="0" err="1">
                <a:solidFill>
                  <a:srgbClr val="FFFF00"/>
                </a:solidFill>
              </a:rPr>
              <a:t>consist</a:t>
            </a:r>
            <a:r>
              <a:rPr lang="it-IT" sz="2400" dirty="0">
                <a:solidFill>
                  <a:srgbClr val="FFFF00"/>
                </a:solidFill>
              </a:rPr>
              <a:t> of:</a:t>
            </a:r>
          </a:p>
          <a:p>
            <a:pPr marL="342900" indent="-342900">
              <a:spcAft>
                <a:spcPts val="600"/>
              </a:spcAft>
              <a:buFont typeface="Arial" panose="020B0604020202020204" pitchFamily="34" charset="0"/>
              <a:buChar char="•"/>
            </a:pPr>
            <a:r>
              <a:rPr lang="it-IT" sz="2400" dirty="0">
                <a:solidFill>
                  <a:srgbClr val="FFFF00"/>
                </a:solidFill>
              </a:rPr>
              <a:t> need for large </a:t>
            </a:r>
            <a:r>
              <a:rPr lang="it-IT" sz="2400" dirty="0" err="1">
                <a:solidFill>
                  <a:srgbClr val="FFFF00"/>
                </a:solidFill>
              </a:rPr>
              <a:t>spaces</a:t>
            </a:r>
            <a:r>
              <a:rPr lang="it-IT" sz="2400" dirty="0">
                <a:solidFill>
                  <a:srgbClr val="FFFF00"/>
                </a:solidFill>
              </a:rPr>
              <a:t> (and a long time) in an </a:t>
            </a:r>
            <a:r>
              <a:rPr lang="it-IT" sz="2400" dirty="0" err="1">
                <a:solidFill>
                  <a:srgbClr val="FFFF00"/>
                </a:solidFill>
              </a:rPr>
              <a:t>environment</a:t>
            </a:r>
            <a:r>
              <a:rPr lang="it-IT" sz="2400" dirty="0">
                <a:solidFill>
                  <a:srgbClr val="FFFF00"/>
                </a:solidFill>
              </a:rPr>
              <a:t> with </a:t>
            </a:r>
            <a:r>
              <a:rPr lang="it-IT" sz="2400" dirty="0" err="1">
                <a:solidFill>
                  <a:srgbClr val="FFFF00"/>
                </a:solidFill>
              </a:rPr>
              <a:t>filtered</a:t>
            </a:r>
            <a:r>
              <a:rPr lang="it-IT" sz="2400" dirty="0">
                <a:solidFill>
                  <a:srgbClr val="FFFF00"/>
                </a:solidFill>
              </a:rPr>
              <a:t> air;</a:t>
            </a:r>
          </a:p>
          <a:p>
            <a:pPr marL="342900" indent="-342900">
              <a:spcAft>
                <a:spcPts val="600"/>
              </a:spcAft>
              <a:buFont typeface="Arial" panose="020B0604020202020204" pitchFamily="34" charset="0"/>
              <a:buChar char="•"/>
            </a:pPr>
            <a:r>
              <a:rPr lang="it-IT" sz="2400" dirty="0">
                <a:solidFill>
                  <a:srgbClr val="FFFF00"/>
                </a:solidFill>
              </a:rPr>
              <a:t> due to the </a:t>
            </a:r>
            <a:r>
              <a:rPr lang="it-IT" sz="2400" dirty="0" err="1">
                <a:solidFill>
                  <a:srgbClr val="FFFF00"/>
                </a:solidFill>
              </a:rPr>
              <a:t>fragility</a:t>
            </a:r>
            <a:r>
              <a:rPr lang="it-IT" sz="2400" dirty="0">
                <a:solidFill>
                  <a:srgbClr val="FFFF00"/>
                </a:solidFill>
              </a:rPr>
              <a:t> of the </a:t>
            </a:r>
            <a:r>
              <a:rPr lang="it-IT" sz="2400" dirty="0" err="1">
                <a:solidFill>
                  <a:srgbClr val="FFFF00"/>
                </a:solidFill>
              </a:rPr>
              <a:t>leaves</a:t>
            </a:r>
            <a:r>
              <a:rPr lang="it-IT" sz="2400" dirty="0">
                <a:solidFill>
                  <a:srgbClr val="FFFF00"/>
                </a:solidFill>
              </a:rPr>
              <a:t>, </a:t>
            </a:r>
            <a:r>
              <a:rPr lang="it-IT" sz="2400" dirty="0" err="1">
                <a:solidFill>
                  <a:srgbClr val="FFFF00"/>
                </a:solidFill>
              </a:rPr>
              <a:t>transport</a:t>
            </a:r>
            <a:r>
              <a:rPr lang="it-IT" sz="2400" dirty="0">
                <a:solidFill>
                  <a:srgbClr val="FFFF00"/>
                </a:solidFill>
              </a:rPr>
              <a:t> over long </a:t>
            </a:r>
            <a:r>
              <a:rPr lang="it-IT" sz="2400" dirty="0" err="1">
                <a:solidFill>
                  <a:srgbClr val="FFFF00"/>
                </a:solidFill>
              </a:rPr>
              <a:t>distances</a:t>
            </a:r>
            <a:r>
              <a:rPr lang="it-IT" sz="2400" dirty="0">
                <a:solidFill>
                  <a:srgbClr val="FFFF00"/>
                </a:solidFill>
              </a:rPr>
              <a:t> </a:t>
            </a:r>
            <a:r>
              <a:rPr lang="it-IT" sz="2400" dirty="0" err="1">
                <a:solidFill>
                  <a:srgbClr val="FFFF00"/>
                </a:solidFill>
              </a:rPr>
              <a:t>is</a:t>
            </a:r>
            <a:r>
              <a:rPr lang="it-IT" sz="2400" dirty="0">
                <a:solidFill>
                  <a:srgbClr val="FFFF00"/>
                </a:solidFill>
              </a:rPr>
              <a:t> </a:t>
            </a:r>
            <a:r>
              <a:rPr lang="it-IT" sz="2400" dirty="0" err="1">
                <a:solidFill>
                  <a:srgbClr val="FFFF00"/>
                </a:solidFill>
              </a:rPr>
              <a:t>difficult</a:t>
            </a:r>
            <a:r>
              <a:rPr lang="it-IT" sz="2400" dirty="0">
                <a:solidFill>
                  <a:srgbClr val="FFFF00"/>
                </a:solidFill>
              </a:rPr>
              <a:t>;</a:t>
            </a:r>
          </a:p>
          <a:p>
            <a:pPr marL="342900" indent="-342900">
              <a:spcAft>
                <a:spcPts val="600"/>
              </a:spcAft>
              <a:buFont typeface="Arial" panose="020B0604020202020204" pitchFamily="34" charset="0"/>
              <a:buChar char="•"/>
            </a:pPr>
            <a:r>
              <a:rPr lang="it-IT" sz="2400" dirty="0">
                <a:solidFill>
                  <a:srgbClr val="FFFF00"/>
                </a:solidFill>
              </a:rPr>
              <a:t> the </a:t>
            </a:r>
            <a:r>
              <a:rPr lang="it-IT" sz="2400" dirty="0" err="1">
                <a:solidFill>
                  <a:srgbClr val="FFFF00"/>
                </a:solidFill>
              </a:rPr>
              <a:t>indicator</a:t>
            </a:r>
            <a:r>
              <a:rPr lang="it-IT" sz="2400" dirty="0">
                <a:solidFill>
                  <a:srgbClr val="FFFF00"/>
                </a:solidFill>
              </a:rPr>
              <a:t> plants remain in place for </a:t>
            </a:r>
            <a:r>
              <a:rPr lang="it-IT" sz="2400" dirty="0" err="1">
                <a:solidFill>
                  <a:srgbClr val="FFFF00"/>
                </a:solidFill>
              </a:rPr>
              <a:t>several</a:t>
            </a:r>
            <a:r>
              <a:rPr lang="it-IT" sz="2400" dirty="0">
                <a:solidFill>
                  <a:srgbClr val="FFFF00"/>
                </a:solidFill>
              </a:rPr>
              <a:t> weeks (</a:t>
            </a:r>
            <a:r>
              <a:rPr lang="it-IT" sz="2400" dirty="0" err="1">
                <a:solidFill>
                  <a:srgbClr val="FFFF00"/>
                </a:solidFill>
              </a:rPr>
              <a:t>usually</a:t>
            </a:r>
            <a:r>
              <a:rPr lang="it-IT" sz="2400" dirty="0">
                <a:solidFill>
                  <a:srgbClr val="FFFF00"/>
                </a:solidFill>
              </a:rPr>
              <a:t> 4).</a:t>
            </a:r>
          </a:p>
        </p:txBody>
      </p:sp>
      <p:sp>
        <p:nvSpPr>
          <p:cNvPr id="4" name="CasellaDiTesto 3">
            <a:extLst>
              <a:ext uri="{FF2B5EF4-FFF2-40B4-BE49-F238E27FC236}">
                <a16:creationId xmlns:a16="http://schemas.microsoft.com/office/drawing/2014/main" id="{E6B9CD8D-7471-4609-8972-F814ABE353EE}"/>
              </a:ext>
            </a:extLst>
          </p:cNvPr>
          <p:cNvSpPr txBox="1"/>
          <p:nvPr/>
        </p:nvSpPr>
        <p:spPr>
          <a:xfrm>
            <a:off x="864066" y="2667699"/>
            <a:ext cx="6082018" cy="3554819"/>
          </a:xfrm>
          <a:prstGeom prst="rect">
            <a:avLst/>
          </a:prstGeom>
          <a:noFill/>
        </p:spPr>
        <p:txBody>
          <a:bodyPr wrap="square" rtlCol="0">
            <a:spAutoFit/>
          </a:bodyPr>
          <a:lstStyle/>
          <a:p>
            <a:pPr lvl="0">
              <a:spcAft>
                <a:spcPts val="600"/>
              </a:spcAft>
            </a:pPr>
            <a:r>
              <a:rPr lang="en-US" sz="2400" dirty="0">
                <a:solidFill>
                  <a:srgbClr val="FFFF00"/>
                </a:solidFill>
              </a:rPr>
              <a:t>To avoid these problems, a new system based on the use of tobacco seedlings grown in tissue culture plates has recently been developed.</a:t>
            </a:r>
          </a:p>
          <a:p>
            <a:pPr lvl="0">
              <a:spcAft>
                <a:spcPts val="600"/>
              </a:spcAft>
            </a:pPr>
            <a:endParaRPr lang="en-US" sz="2400" dirty="0">
              <a:solidFill>
                <a:srgbClr val="FFFF00"/>
              </a:solidFill>
            </a:endParaRPr>
          </a:p>
          <a:p>
            <a:pPr lvl="0">
              <a:spcAft>
                <a:spcPts val="600"/>
              </a:spcAft>
            </a:pPr>
            <a:r>
              <a:rPr lang="en-US" sz="2400" dirty="0">
                <a:solidFill>
                  <a:srgbClr val="FFFF00"/>
                </a:solidFill>
              </a:rPr>
              <a:t>The sensitivity of the cotyledons and of the first expanding leaves is well correlated to that of mature leaves</a:t>
            </a:r>
          </a:p>
          <a:p>
            <a:endParaRPr lang="it-IT" dirty="0"/>
          </a:p>
        </p:txBody>
      </p:sp>
      <p:pic>
        <p:nvPicPr>
          <p:cNvPr id="8" name="Picture 4">
            <a:extLst>
              <a:ext uri="{FF2B5EF4-FFF2-40B4-BE49-F238E27FC236}">
                <a16:creationId xmlns:a16="http://schemas.microsoft.com/office/drawing/2014/main" id="{DC586896-D601-40E7-96C8-85C254249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194" y="2860783"/>
            <a:ext cx="4243387" cy="3168650"/>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D4CB7EC1-F222-4E21-B166-028FB508F2F4}"/>
              </a:ext>
            </a:extLst>
          </p:cNvPr>
          <p:cNvGrpSpPr/>
          <p:nvPr/>
        </p:nvGrpSpPr>
        <p:grpSpPr>
          <a:xfrm>
            <a:off x="0" y="0"/>
            <a:ext cx="9144000" cy="6858000"/>
            <a:chOff x="0" y="0"/>
            <a:chExt cx="9144000" cy="6858000"/>
          </a:xfrm>
        </p:grpSpPr>
        <p:pic>
          <p:nvPicPr>
            <p:cNvPr id="2" name="Immagine 1" descr="Diapositiva21.JPG">
              <a:extLst>
                <a:ext uri="{FF2B5EF4-FFF2-40B4-BE49-F238E27FC236}">
                  <a16:creationId xmlns:a16="http://schemas.microsoft.com/office/drawing/2014/main" id="{8CE62D60-1BFD-4362-9CDF-6862A53E32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09036A57-D4F0-4637-87AB-2D20969636FA}"/>
                </a:ext>
              </a:extLst>
            </p:cNvPr>
            <p:cNvSpPr txBox="1"/>
            <p:nvPr/>
          </p:nvSpPr>
          <p:spPr>
            <a:xfrm>
              <a:off x="4464341" y="729842"/>
              <a:ext cx="3263318" cy="646331"/>
            </a:xfrm>
            <a:prstGeom prst="rect">
              <a:avLst/>
            </a:prstGeom>
            <a:solidFill>
              <a:schemeClr val="bg1"/>
            </a:solidFill>
          </p:spPr>
          <p:txBody>
            <a:bodyPr wrap="square" rtlCol="0">
              <a:spAutoFit/>
            </a:bodyPr>
            <a:lstStyle/>
            <a:p>
              <a:r>
                <a:rPr lang="it-IT" sz="3600" dirty="0"/>
                <a:t>TRANSPLANT</a:t>
              </a:r>
            </a:p>
          </p:txBody>
        </p:sp>
      </p:grpSp>
    </p:spTree>
    <p:extLst>
      <p:ext uri="{BB962C8B-B14F-4D97-AF65-F5344CB8AC3E}">
        <p14:creationId xmlns:p14="http://schemas.microsoft.com/office/powerpoint/2010/main" val="1772942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682B219-1921-4978-BD45-0F3278598E30}"/>
              </a:ext>
            </a:extLst>
          </p:cNvPr>
          <p:cNvSpPr txBox="1"/>
          <p:nvPr/>
        </p:nvSpPr>
        <p:spPr>
          <a:xfrm>
            <a:off x="414030" y="336549"/>
            <a:ext cx="4837477" cy="4154984"/>
          </a:xfrm>
          <a:prstGeom prst="rect">
            <a:avLst/>
          </a:prstGeom>
          <a:noFill/>
        </p:spPr>
        <p:txBody>
          <a:bodyPr wrap="square" rtlCol="0">
            <a:spAutoFit/>
          </a:bodyPr>
          <a:lstStyle/>
          <a:p>
            <a:r>
              <a:rPr lang="it-IT" sz="2400" dirty="0">
                <a:solidFill>
                  <a:srgbClr val="FFFF00"/>
                </a:solidFill>
              </a:rPr>
              <a:t>A kit of Bel-W3 </a:t>
            </a:r>
            <a:r>
              <a:rPr lang="it-IT" sz="2400" dirty="0" err="1">
                <a:solidFill>
                  <a:srgbClr val="FFFF00"/>
                </a:solidFill>
              </a:rPr>
              <a:t>tobacco</a:t>
            </a:r>
            <a:r>
              <a:rPr lang="it-IT" sz="2400" dirty="0">
                <a:solidFill>
                  <a:srgbClr val="FFFF00"/>
                </a:solidFill>
              </a:rPr>
              <a:t> </a:t>
            </a:r>
            <a:r>
              <a:rPr lang="it-IT" sz="2400" dirty="0" err="1">
                <a:solidFill>
                  <a:srgbClr val="FFFF00"/>
                </a:solidFill>
              </a:rPr>
              <a:t>seedlings</a:t>
            </a:r>
            <a:r>
              <a:rPr lang="it-IT" sz="2400" dirty="0">
                <a:solidFill>
                  <a:srgbClr val="FFFF00"/>
                </a:solidFill>
              </a:rPr>
              <a:t> </a:t>
            </a:r>
            <a:r>
              <a:rPr lang="it-IT" sz="2400" dirty="0" err="1">
                <a:solidFill>
                  <a:srgbClr val="FFFF00"/>
                </a:solidFill>
              </a:rPr>
              <a:t>after</a:t>
            </a:r>
            <a:r>
              <a:rPr lang="it-IT" sz="2400" dirty="0">
                <a:solidFill>
                  <a:srgbClr val="FFFF00"/>
                </a:solidFill>
              </a:rPr>
              <a:t> </a:t>
            </a:r>
            <a:r>
              <a:rPr lang="it-IT" sz="2400" dirty="0" err="1">
                <a:solidFill>
                  <a:srgbClr val="FFFF00"/>
                </a:solidFill>
              </a:rPr>
              <a:t>seven</a:t>
            </a:r>
            <a:r>
              <a:rPr lang="it-IT" sz="2400" dirty="0">
                <a:solidFill>
                  <a:srgbClr val="FFFF00"/>
                </a:solidFill>
              </a:rPr>
              <a:t> </a:t>
            </a:r>
            <a:r>
              <a:rPr lang="it-IT" sz="2400" dirty="0" err="1">
                <a:solidFill>
                  <a:srgbClr val="FFFF00"/>
                </a:solidFill>
              </a:rPr>
              <a:t>days</a:t>
            </a:r>
            <a:r>
              <a:rPr lang="it-IT" sz="2400" dirty="0">
                <a:solidFill>
                  <a:srgbClr val="FFFF00"/>
                </a:solidFill>
              </a:rPr>
              <a:t> of exposure to </a:t>
            </a:r>
            <a:r>
              <a:rPr lang="it-IT" sz="2400" dirty="0" err="1">
                <a:solidFill>
                  <a:srgbClr val="FFFF00"/>
                </a:solidFill>
              </a:rPr>
              <a:t>ozone-polluted</a:t>
            </a:r>
            <a:r>
              <a:rPr lang="it-IT" sz="2400" dirty="0">
                <a:solidFill>
                  <a:srgbClr val="FFFF00"/>
                </a:solidFill>
              </a:rPr>
              <a:t> air. </a:t>
            </a:r>
          </a:p>
          <a:p>
            <a:r>
              <a:rPr lang="en-US" sz="2400" dirty="0">
                <a:solidFill>
                  <a:srgbClr val="FFFF00"/>
                </a:solidFill>
              </a:rPr>
              <a:t>After exposure, the young seedlings can remain for 1 day in ozone-free conditions, thus allowing the full development of the damage induced by the pollutant.</a:t>
            </a:r>
          </a:p>
          <a:p>
            <a:endParaRPr lang="it-IT" sz="2400" dirty="0">
              <a:solidFill>
                <a:srgbClr val="FFFF00"/>
              </a:solidFill>
            </a:endParaRPr>
          </a:p>
          <a:p>
            <a:endParaRPr lang="it-IT" sz="2400" dirty="0">
              <a:solidFill>
                <a:srgbClr val="FFFF00"/>
              </a:solidFill>
            </a:endParaRPr>
          </a:p>
        </p:txBody>
      </p:sp>
      <p:pic>
        <p:nvPicPr>
          <p:cNvPr id="3" name="Picture 3" descr="immagine">
            <a:extLst>
              <a:ext uri="{FF2B5EF4-FFF2-40B4-BE49-F238E27FC236}">
                <a16:creationId xmlns:a16="http://schemas.microsoft.com/office/drawing/2014/main" id="{EBBD8296-0368-4DF5-8297-D9561A8F6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255" y="0"/>
            <a:ext cx="676359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1" descr="Diapositiva30.JPG">
            <a:extLst>
              <a:ext uri="{FF2B5EF4-FFF2-40B4-BE49-F238E27FC236}">
                <a16:creationId xmlns:a16="http://schemas.microsoft.com/office/drawing/2014/main" id="{6BD7CE7D-40B9-4461-A31C-ABCA901CF475}"/>
              </a:ext>
            </a:extLst>
          </p:cNvPr>
          <p:cNvPicPr>
            <a:picLocks noChangeAspect="1"/>
          </p:cNvPicPr>
          <p:nvPr/>
        </p:nvPicPr>
        <p:blipFill rotWithShape="1">
          <a:blip r:embed="rId3">
            <a:extLst>
              <a:ext uri="{28A0092B-C50C-407E-A947-70E740481C1C}">
                <a14:useLocalDpi xmlns:a14="http://schemas.microsoft.com/office/drawing/2010/main" val="0"/>
              </a:ext>
            </a:extLst>
          </a:blip>
          <a:srcRect t="20854" b="8097"/>
          <a:stretch/>
        </p:blipFill>
        <p:spPr bwMode="auto">
          <a:xfrm>
            <a:off x="-148554" y="4098022"/>
            <a:ext cx="5567842" cy="275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09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6F64CCA-F4C4-476C-9B52-2BB6A8C58B13}"/>
              </a:ext>
            </a:extLst>
          </p:cNvPr>
          <p:cNvSpPr txBox="1"/>
          <p:nvPr/>
        </p:nvSpPr>
        <p:spPr>
          <a:xfrm>
            <a:off x="771787" y="721453"/>
            <a:ext cx="10586907" cy="4154984"/>
          </a:xfrm>
          <a:prstGeom prst="rect">
            <a:avLst/>
          </a:prstGeom>
          <a:noFill/>
        </p:spPr>
        <p:txBody>
          <a:bodyPr wrap="square" rtlCol="0">
            <a:spAutoFit/>
          </a:bodyPr>
          <a:lstStyle/>
          <a:p>
            <a:r>
              <a:rPr lang="en-US" sz="2400" dirty="0">
                <a:solidFill>
                  <a:srgbClr val="FFFF00"/>
                </a:solidFill>
              </a:rPr>
              <a:t>The advantages deriving from ozone biomonitoring with this miniaturized kit of young Tobacco plants can be summarized as follows:</a:t>
            </a:r>
          </a:p>
          <a:p>
            <a:endParaRPr lang="en-US" sz="2400" dirty="0">
              <a:solidFill>
                <a:srgbClr val="FFFF00"/>
              </a:solidFill>
            </a:endParaRPr>
          </a:p>
          <a:p>
            <a:r>
              <a:rPr lang="en-US" sz="2400" dirty="0">
                <a:solidFill>
                  <a:srgbClr val="FFFF00"/>
                </a:solidFill>
              </a:rPr>
              <a:t>(</a:t>
            </a:r>
            <a:r>
              <a:rPr lang="en-US" sz="2400" dirty="0" err="1">
                <a:solidFill>
                  <a:srgbClr val="FFFF00"/>
                </a:solidFill>
              </a:rPr>
              <a:t>i</a:t>
            </a:r>
            <a:r>
              <a:rPr lang="en-US" sz="2400" dirty="0">
                <a:solidFill>
                  <a:srgbClr val="FFFF00"/>
                </a:solidFill>
              </a:rPr>
              <a:t>) the space required for plant growth is reduced;</a:t>
            </a:r>
          </a:p>
          <a:p>
            <a:endParaRPr lang="en-US" sz="2400" dirty="0">
              <a:solidFill>
                <a:srgbClr val="FFFF00"/>
              </a:solidFill>
            </a:endParaRPr>
          </a:p>
          <a:p>
            <a:r>
              <a:rPr lang="en-US" sz="2400" dirty="0">
                <a:solidFill>
                  <a:srgbClr val="FFFF00"/>
                </a:solidFill>
              </a:rPr>
              <a:t>(ii) a large number of individuals may be exposed;</a:t>
            </a:r>
          </a:p>
          <a:p>
            <a:endParaRPr lang="en-US" sz="2400" dirty="0">
              <a:solidFill>
                <a:srgbClr val="FFFF00"/>
              </a:solidFill>
            </a:endParaRPr>
          </a:p>
          <a:p>
            <a:r>
              <a:rPr lang="en-US" sz="2400" dirty="0">
                <a:solidFill>
                  <a:srgbClr val="FFFF00"/>
                </a:solidFill>
              </a:rPr>
              <a:t>(iii) the plates are small and therefore easily transportable, so they can be shipped and brought back to the laboratory easily to conveniently estimate the damage by the same operator, ensuring standardization of the reading;</a:t>
            </a:r>
          </a:p>
          <a:p>
            <a:endParaRPr lang="en-US" sz="2400" dirty="0">
              <a:solidFill>
                <a:srgbClr val="FFFF00"/>
              </a:solidFill>
            </a:endParaRPr>
          </a:p>
        </p:txBody>
      </p:sp>
    </p:spTree>
    <p:extLst>
      <p:ext uri="{BB962C8B-B14F-4D97-AF65-F5344CB8AC3E}">
        <p14:creationId xmlns:p14="http://schemas.microsoft.com/office/powerpoint/2010/main" val="4286326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Muschio blu">
            <a:extLst>
              <a:ext uri="{FF2B5EF4-FFF2-40B4-BE49-F238E27FC236}">
                <a16:creationId xmlns:a16="http://schemas.microsoft.com/office/drawing/2014/main" id="{637B127C-D1A6-4E81-AB01-2020F6A7446B}"/>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4">
            <a:extLst>
              <a:ext uri="{FF2B5EF4-FFF2-40B4-BE49-F238E27FC236}">
                <a16:creationId xmlns:a16="http://schemas.microsoft.com/office/drawing/2014/main" id="{304F8963-0E0F-4D04-BD78-56EF4D4A2C87}"/>
              </a:ext>
            </a:extLst>
          </p:cNvPr>
          <p:cNvSpPr txBox="1">
            <a:spLocks noChangeArrowheads="1"/>
          </p:cNvSpPr>
          <p:nvPr/>
        </p:nvSpPr>
        <p:spPr bwMode="auto">
          <a:xfrm>
            <a:off x="1993784" y="2292293"/>
            <a:ext cx="8001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it-IT" sz="2400" dirty="0">
                <a:solidFill>
                  <a:srgbClr val="FFFF00"/>
                </a:solidFill>
              </a:rPr>
              <a:t>The visual estimation of leaf damage represents the weakest point of the tobacco-based methodologies discussed so far.</a:t>
            </a:r>
          </a:p>
          <a:p>
            <a:pPr eaLnBrk="1" hangingPunct="1">
              <a:spcBef>
                <a:spcPct val="50000"/>
              </a:spcBef>
              <a:buFontTx/>
              <a:buNone/>
            </a:pPr>
            <a:r>
              <a:rPr lang="en-US" altLang="it-IT" sz="2400" dirty="0">
                <a:solidFill>
                  <a:srgbClr val="FFFF00"/>
                </a:solidFill>
              </a:rPr>
              <a:t>A methodology based on non-subjective measures and not significantly influenced by other factors evidently represents a clear improvement of the present systems</a:t>
            </a:r>
            <a:r>
              <a:rPr lang="it-IT" altLang="it-IT" sz="2400" dirty="0">
                <a:solidFill>
                  <a:srgbClr val="FFFF00"/>
                </a:solidFill>
              </a:rPr>
              <a:t>. </a:t>
            </a:r>
            <a:endParaRPr lang="it-IT" altLang="it-IT" sz="2400" dirty="0">
              <a:solidFill>
                <a:srgbClr val="000000"/>
              </a:solidFill>
              <a:latin typeface="Times New Roman" panose="02020603050405020304" pitchFamily="18" charset="0"/>
            </a:endParaRPr>
          </a:p>
        </p:txBody>
      </p:sp>
      <p:sp>
        <p:nvSpPr>
          <p:cNvPr id="135173" name="Text Box 5">
            <a:extLst>
              <a:ext uri="{FF2B5EF4-FFF2-40B4-BE49-F238E27FC236}">
                <a16:creationId xmlns:a16="http://schemas.microsoft.com/office/drawing/2014/main" id="{B1F936D1-480A-4254-AEC5-03E94CB7281C}"/>
              </a:ext>
            </a:extLst>
          </p:cNvPr>
          <p:cNvSpPr txBox="1">
            <a:spLocks noChangeArrowheads="1"/>
          </p:cNvSpPr>
          <p:nvPr/>
        </p:nvSpPr>
        <p:spPr bwMode="auto">
          <a:xfrm>
            <a:off x="2789339" y="940813"/>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b="1" dirty="0">
                <a:solidFill>
                  <a:srgbClr val="FFFFFF"/>
                </a:solidFill>
              </a:rPr>
              <a:t>NOT ONLY TOBACCO…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3" descr="Immagine">
            <a:extLst>
              <a:ext uri="{FF2B5EF4-FFF2-40B4-BE49-F238E27FC236}">
                <a16:creationId xmlns:a16="http://schemas.microsoft.com/office/drawing/2014/main" id="{9B24C310-4BD8-48E4-938E-056F43ECF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092" y="1295647"/>
            <a:ext cx="4901617" cy="49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4">
            <a:extLst>
              <a:ext uri="{FF2B5EF4-FFF2-40B4-BE49-F238E27FC236}">
                <a16:creationId xmlns:a16="http://schemas.microsoft.com/office/drawing/2014/main" id="{A53CF649-837B-4124-B605-0E2A3178C6EA}"/>
              </a:ext>
            </a:extLst>
          </p:cNvPr>
          <p:cNvSpPr txBox="1">
            <a:spLocks noChangeArrowheads="1"/>
          </p:cNvSpPr>
          <p:nvPr/>
        </p:nvSpPr>
        <p:spPr bwMode="auto">
          <a:xfrm>
            <a:off x="3810000" y="583734"/>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i="1" dirty="0" err="1">
                <a:solidFill>
                  <a:srgbClr val="FFFFFF"/>
                </a:solidFill>
              </a:rPr>
              <a:t>Trifolium</a:t>
            </a:r>
            <a:r>
              <a:rPr lang="it-IT" altLang="it-IT" sz="2400" i="1" dirty="0">
                <a:solidFill>
                  <a:srgbClr val="FFFFFF"/>
                </a:solidFill>
              </a:rPr>
              <a:t> repens</a:t>
            </a:r>
            <a:r>
              <a:rPr lang="it-IT" altLang="it-IT" sz="2400" dirty="0">
                <a:solidFill>
                  <a:srgbClr val="FFFFFF"/>
                </a:solidFill>
              </a:rPr>
              <a:t> L. cv. </a:t>
            </a:r>
            <a:r>
              <a:rPr lang="it-IT" altLang="it-IT" sz="2400" dirty="0" err="1">
                <a:solidFill>
                  <a:srgbClr val="FFFFFF"/>
                </a:solidFill>
              </a:rPr>
              <a:t>Regal</a:t>
            </a:r>
            <a:r>
              <a:rPr lang="it-IT" altLang="it-IT" sz="2400" dirty="0">
                <a:solidFill>
                  <a:srgbClr val="FFFFFF"/>
                </a:solidFill>
              </a:rPr>
              <a:t> </a:t>
            </a:r>
          </a:p>
        </p:txBody>
      </p:sp>
      <p:sp>
        <p:nvSpPr>
          <p:cNvPr id="136196" name="Text Box 5">
            <a:extLst>
              <a:ext uri="{FF2B5EF4-FFF2-40B4-BE49-F238E27FC236}">
                <a16:creationId xmlns:a16="http://schemas.microsoft.com/office/drawing/2014/main" id="{A1E3483F-DB8F-442E-A914-00164E1268A7}"/>
              </a:ext>
            </a:extLst>
          </p:cNvPr>
          <p:cNvSpPr txBox="1">
            <a:spLocks noChangeArrowheads="1"/>
          </p:cNvSpPr>
          <p:nvPr/>
        </p:nvSpPr>
        <p:spPr bwMode="auto">
          <a:xfrm>
            <a:off x="230697" y="5203973"/>
            <a:ext cx="350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2400" dirty="0">
                <a:solidFill>
                  <a:srgbClr val="FFFF00"/>
                </a:solidFill>
              </a:rPr>
              <a:t>SENSITIVE CLONE:</a:t>
            </a:r>
          </a:p>
          <a:p>
            <a:pPr algn="ctr" eaLnBrk="1" hangingPunct="1">
              <a:spcBef>
                <a:spcPct val="50000"/>
              </a:spcBef>
              <a:buFontTx/>
              <a:buNone/>
            </a:pPr>
            <a:r>
              <a:rPr lang="it-IT" altLang="it-IT" sz="2400" dirty="0">
                <a:solidFill>
                  <a:srgbClr val="FFFF00"/>
                </a:solidFill>
              </a:rPr>
              <a:t>NC-S</a:t>
            </a:r>
          </a:p>
        </p:txBody>
      </p:sp>
      <p:sp>
        <p:nvSpPr>
          <p:cNvPr id="136197" name="Text Box 6">
            <a:extLst>
              <a:ext uri="{FF2B5EF4-FFF2-40B4-BE49-F238E27FC236}">
                <a16:creationId xmlns:a16="http://schemas.microsoft.com/office/drawing/2014/main" id="{D4EBB109-30C5-4B5E-885E-6E892AB2233F}"/>
              </a:ext>
            </a:extLst>
          </p:cNvPr>
          <p:cNvSpPr txBox="1">
            <a:spLocks noChangeArrowheads="1"/>
          </p:cNvSpPr>
          <p:nvPr/>
        </p:nvSpPr>
        <p:spPr bwMode="auto">
          <a:xfrm>
            <a:off x="8456103" y="5181601"/>
            <a:ext cx="350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2400" dirty="0">
                <a:solidFill>
                  <a:srgbClr val="FFFF00"/>
                </a:solidFill>
              </a:rPr>
              <a:t>TOLERANT CLONE :</a:t>
            </a:r>
          </a:p>
          <a:p>
            <a:pPr algn="ctr" eaLnBrk="1" hangingPunct="1">
              <a:spcBef>
                <a:spcPct val="50000"/>
              </a:spcBef>
              <a:buFontTx/>
              <a:buNone/>
            </a:pPr>
            <a:r>
              <a:rPr lang="it-IT" altLang="it-IT" sz="2400" dirty="0">
                <a:solidFill>
                  <a:srgbClr val="FFFF00"/>
                </a:solidFill>
              </a:rPr>
              <a:t>NC-R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F3357628-4177-4D1A-8BDE-76E9D6B9E6A4}"/>
              </a:ext>
            </a:extLst>
          </p:cNvPr>
          <p:cNvSpPr txBox="1">
            <a:spLocks noChangeArrowheads="1"/>
          </p:cNvSpPr>
          <p:nvPr/>
        </p:nvSpPr>
        <p:spPr bwMode="auto">
          <a:xfrm>
            <a:off x="1847851" y="228600"/>
            <a:ext cx="85693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t>Practically every organism is able to provide information on the environment in which it lives, especially if it is compared with others (concept of the "ecological niche" or ecological hyper-space), but above all if it is "interrogated" in the right way.</a:t>
            </a:r>
            <a:r>
              <a:rPr lang="it-IT" altLang="it-IT" sz="2400" dirty="0"/>
              <a:t>. </a:t>
            </a:r>
          </a:p>
        </p:txBody>
      </p:sp>
      <p:pic>
        <p:nvPicPr>
          <p:cNvPr id="12291" name="Picture 3" descr="Spirogyra stereo">
            <a:extLst>
              <a:ext uri="{FF2B5EF4-FFF2-40B4-BE49-F238E27FC236}">
                <a16:creationId xmlns:a16="http://schemas.microsoft.com/office/drawing/2014/main" id="{4AF32948-3EE4-47E3-8C62-D643477B7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259388"/>
            <a:ext cx="26670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BE75145F-C2DE-44B9-9BD3-95905714F45C}"/>
              </a:ext>
            </a:extLst>
          </p:cNvPr>
          <p:cNvSpPr txBox="1">
            <a:spLocks noChangeArrowheads="1"/>
          </p:cNvSpPr>
          <p:nvPr/>
        </p:nvSpPr>
        <p:spPr bwMode="auto">
          <a:xfrm>
            <a:off x="1876425" y="2105026"/>
            <a:ext cx="81359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t>Plants, yeasts, insects, birds, earthworms, </a:t>
            </a:r>
            <a:r>
              <a:rPr lang="en-US" altLang="it-IT" sz="2400" dirty="0" err="1"/>
              <a:t>molluscs</a:t>
            </a:r>
            <a:r>
              <a:rPr lang="en-US" altLang="it-IT" sz="2400" dirty="0"/>
              <a:t>, …. They are all potential “</a:t>
            </a:r>
            <a:r>
              <a:rPr lang="en-US" altLang="it-IT" sz="2400" dirty="0" err="1"/>
              <a:t>biomonitors</a:t>
            </a:r>
            <a:r>
              <a:rPr lang="en-US" altLang="it-IT" sz="2400" dirty="0"/>
              <a:t>”…</a:t>
            </a:r>
            <a:endParaRPr lang="it-IT" altLang="it-IT" sz="2400" dirty="0"/>
          </a:p>
        </p:txBody>
      </p:sp>
      <p:pic>
        <p:nvPicPr>
          <p:cNvPr id="59397" name="Picture 5" descr="lievito">
            <a:extLst>
              <a:ext uri="{FF2B5EF4-FFF2-40B4-BE49-F238E27FC236}">
                <a16:creationId xmlns:a16="http://schemas.microsoft.com/office/drawing/2014/main" id="{A88CFD35-D1AD-4412-A7F9-82EE85DA7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9" y="3644900"/>
            <a:ext cx="31908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lombrico">
            <a:extLst>
              <a:ext uri="{FF2B5EF4-FFF2-40B4-BE49-F238E27FC236}">
                <a16:creationId xmlns:a16="http://schemas.microsoft.com/office/drawing/2014/main" id="{A7EC73EE-4C90-47B2-A7C9-340832B17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445000"/>
            <a:ext cx="321786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insetti">
            <a:extLst>
              <a:ext uri="{FF2B5EF4-FFF2-40B4-BE49-F238E27FC236}">
                <a16:creationId xmlns:a16="http://schemas.microsoft.com/office/drawing/2014/main" id="{DF164022-D728-40F9-B40F-343590A01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0" y="2565401"/>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lumaca">
            <a:extLst>
              <a:ext uri="{FF2B5EF4-FFF2-40B4-BE49-F238E27FC236}">
                <a16:creationId xmlns:a16="http://schemas.microsoft.com/office/drawing/2014/main" id="{52BD84ED-7FCC-4411-B099-D501DF345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724" t="5272" r="4724" b="5272"/>
          <a:stretch>
            <a:fillRect/>
          </a:stretch>
        </p:blipFill>
        <p:spPr bwMode="auto">
          <a:xfrm>
            <a:off x="2135188" y="2852739"/>
            <a:ext cx="33083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509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5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fade">
                                      <p:cBhvr>
                                        <p:cTn id="12" dur="500"/>
                                        <p:tgtEl>
                                          <p:spTgt spid="59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9398"/>
                                        </p:tgtEl>
                                        <p:attrNameLst>
                                          <p:attrName>style.visibility</p:attrName>
                                        </p:attrNameLst>
                                      </p:cBhvr>
                                      <p:to>
                                        <p:strVal val="visible"/>
                                      </p:to>
                                    </p:set>
                                    <p:animEffect transition="in" filter="fade">
                                      <p:cBhvr>
                                        <p:cTn id="17" dur="500"/>
                                        <p:tgtEl>
                                          <p:spTgt spid="593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fade">
                                      <p:cBhvr>
                                        <p:cTn id="22"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Muschio blu">
            <a:extLst>
              <a:ext uri="{FF2B5EF4-FFF2-40B4-BE49-F238E27FC236}">
                <a16:creationId xmlns:a16="http://schemas.microsoft.com/office/drawing/2014/main" id="{7467593A-3567-4348-93C0-2E11D33A8FAA}"/>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3">
            <a:extLst>
              <a:ext uri="{FF2B5EF4-FFF2-40B4-BE49-F238E27FC236}">
                <a16:creationId xmlns:a16="http://schemas.microsoft.com/office/drawing/2014/main" id="{12C2655F-C3EE-4168-B877-FB9B17A99696}"/>
              </a:ext>
            </a:extLst>
          </p:cNvPr>
          <p:cNvSpPr txBox="1">
            <a:spLocks noChangeArrowheads="1"/>
          </p:cNvSpPr>
          <p:nvPr/>
        </p:nvSpPr>
        <p:spPr bwMode="auto">
          <a:xfrm>
            <a:off x="1031845" y="1786855"/>
            <a:ext cx="951381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it-IT" sz="2400" dirty="0">
                <a:solidFill>
                  <a:srgbClr val="FFFF00"/>
                </a:solidFill>
              </a:rPr>
              <a:t>The ozone-sensitive (NC-S) and ozone-resistant (NC-R) clones show measurable differences in biomass growth in response to the presence of ozone while responding in the same way to all other factors tested so far that can positively or negatively influence growth.</a:t>
            </a:r>
          </a:p>
          <a:p>
            <a:pPr eaLnBrk="1" hangingPunct="1">
              <a:spcBef>
                <a:spcPct val="50000"/>
              </a:spcBef>
              <a:buFontTx/>
              <a:buNone/>
            </a:pPr>
            <a:r>
              <a:rPr lang="en-US" altLang="it-IT" sz="2400" dirty="0">
                <a:solidFill>
                  <a:srgbClr val="FFFF00"/>
                </a:solidFill>
              </a:rPr>
              <a:t>The growth of NC-S and NC-R is similar when the ozone concentration is low, while the growth of the NC-S clone is much lower than that of the NC-R clone when the ozone concentration is high.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immagine">
            <a:extLst>
              <a:ext uri="{FF2B5EF4-FFF2-40B4-BE49-F238E27FC236}">
                <a16:creationId xmlns:a16="http://schemas.microsoft.com/office/drawing/2014/main" id="{CAF92E67-5357-43B9-8E66-62929142B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381001"/>
            <a:ext cx="705802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a:extLst>
              <a:ext uri="{FF2B5EF4-FFF2-40B4-BE49-F238E27FC236}">
                <a16:creationId xmlns:a16="http://schemas.microsoft.com/office/drawing/2014/main" id="{DB7171DE-07AB-4721-BB41-4823088E5DA5}"/>
              </a:ext>
            </a:extLst>
          </p:cNvPr>
          <p:cNvSpPr txBox="1">
            <a:spLocks noChangeArrowheads="1"/>
          </p:cNvSpPr>
          <p:nvPr/>
        </p:nvSpPr>
        <p:spPr bwMode="auto">
          <a:xfrm>
            <a:off x="2514600" y="5105400"/>
            <a:ext cx="800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i="1" dirty="0" err="1">
                <a:solidFill>
                  <a:srgbClr val="FFFF00"/>
                </a:solidFill>
              </a:rPr>
              <a:t>Biomass</a:t>
            </a:r>
            <a:r>
              <a:rPr lang="it-IT" altLang="it-IT" sz="2400" i="1" dirty="0">
                <a:solidFill>
                  <a:srgbClr val="FFFF00"/>
                </a:solidFill>
              </a:rPr>
              <a:t> production of white </a:t>
            </a:r>
            <a:r>
              <a:rPr lang="it-IT" altLang="it-IT" sz="2400" i="1" dirty="0" err="1">
                <a:solidFill>
                  <a:srgbClr val="FFFF00"/>
                </a:solidFill>
              </a:rPr>
              <a:t>clover</a:t>
            </a:r>
            <a:r>
              <a:rPr lang="it-IT" altLang="it-IT" sz="2400" i="1" dirty="0">
                <a:solidFill>
                  <a:srgbClr val="FFFF00"/>
                </a:solidFill>
              </a:rPr>
              <a:t> (</a:t>
            </a:r>
            <a:r>
              <a:rPr lang="it-IT" altLang="it-IT" sz="2400" dirty="0" err="1">
                <a:solidFill>
                  <a:srgbClr val="FFFF00"/>
                </a:solidFill>
              </a:rPr>
              <a:t>Trifolium</a:t>
            </a:r>
            <a:r>
              <a:rPr lang="it-IT" altLang="it-IT" sz="2400" dirty="0">
                <a:solidFill>
                  <a:srgbClr val="FFFF00"/>
                </a:solidFill>
              </a:rPr>
              <a:t> repens</a:t>
            </a:r>
            <a:r>
              <a:rPr lang="it-IT" altLang="it-IT" sz="2400" i="1" dirty="0">
                <a:solidFill>
                  <a:srgbClr val="FFFF00"/>
                </a:solidFill>
              </a:rPr>
              <a:t>) cv. </a:t>
            </a:r>
            <a:r>
              <a:rPr lang="it-IT" altLang="it-IT" sz="2400" i="1" dirty="0" err="1">
                <a:solidFill>
                  <a:srgbClr val="FFFF00"/>
                </a:solidFill>
              </a:rPr>
              <a:t>Regal</a:t>
            </a:r>
            <a:r>
              <a:rPr lang="it-IT" altLang="it-IT" sz="2400" i="1" dirty="0">
                <a:solidFill>
                  <a:srgbClr val="FFFF00"/>
                </a:solidFill>
              </a:rPr>
              <a:t> NC-S clone (</a:t>
            </a:r>
            <a:r>
              <a:rPr lang="it-IT" altLang="it-IT" sz="2400" i="1" dirty="0" err="1">
                <a:solidFill>
                  <a:srgbClr val="FFFF00"/>
                </a:solidFill>
              </a:rPr>
              <a:t>left</a:t>
            </a:r>
            <a:r>
              <a:rPr lang="it-IT" altLang="it-IT" sz="2400" i="1" dirty="0">
                <a:solidFill>
                  <a:srgbClr val="FFFF00"/>
                </a:solidFill>
              </a:rPr>
              <a:t>) </a:t>
            </a:r>
            <a:r>
              <a:rPr lang="it-IT" altLang="it-IT" sz="2400" i="1" dirty="0" err="1">
                <a:solidFill>
                  <a:srgbClr val="FFFF00"/>
                </a:solidFill>
              </a:rPr>
              <a:t>compared</a:t>
            </a:r>
            <a:r>
              <a:rPr lang="it-IT" altLang="it-IT" sz="2400" i="1" dirty="0">
                <a:solidFill>
                  <a:srgbClr val="FFFF00"/>
                </a:solidFill>
              </a:rPr>
              <a:t> to </a:t>
            </a:r>
            <a:r>
              <a:rPr lang="it-IT" altLang="it-IT" sz="2400" i="1" dirty="0" err="1">
                <a:solidFill>
                  <a:srgbClr val="FFFF00"/>
                </a:solidFill>
              </a:rPr>
              <a:t>that</a:t>
            </a:r>
            <a:r>
              <a:rPr lang="it-IT" altLang="it-IT" sz="2400" i="1" dirty="0">
                <a:solidFill>
                  <a:srgbClr val="FFFF00"/>
                </a:solidFill>
              </a:rPr>
              <a:t> of NC-R clone (right) in a monitoring </a:t>
            </a:r>
            <a:r>
              <a:rPr lang="it-IT" altLang="it-IT" sz="2400" i="1" dirty="0" err="1">
                <a:solidFill>
                  <a:srgbClr val="FFFF00"/>
                </a:solidFill>
              </a:rPr>
              <a:t>campaign</a:t>
            </a:r>
            <a:r>
              <a:rPr lang="it-IT" altLang="it-IT" sz="2400" i="1" dirty="0">
                <a:solidFill>
                  <a:srgbClr val="FFFF00"/>
                </a:solidFill>
              </a:rPr>
              <a:t> </a:t>
            </a:r>
            <a:r>
              <a:rPr lang="it-IT" altLang="it-IT" sz="2400" i="1" dirty="0" err="1">
                <a:solidFill>
                  <a:srgbClr val="FFFF00"/>
                </a:solidFill>
              </a:rPr>
              <a:t>concerning</a:t>
            </a:r>
            <a:r>
              <a:rPr lang="it-IT" altLang="it-IT" sz="2400" i="1" dirty="0">
                <a:solidFill>
                  <a:srgbClr val="FFFF00"/>
                </a:solidFill>
              </a:rPr>
              <a:t> </a:t>
            </a:r>
            <a:r>
              <a:rPr lang="it-IT" altLang="it-IT" sz="2400" i="1" dirty="0" err="1">
                <a:solidFill>
                  <a:srgbClr val="FFFF00"/>
                </a:solidFill>
              </a:rPr>
              <a:t>tropospheric</a:t>
            </a:r>
            <a:r>
              <a:rPr lang="it-IT" altLang="it-IT" sz="2400" i="1" dirty="0">
                <a:solidFill>
                  <a:srgbClr val="FFFF00"/>
                </a:solidFill>
              </a:rPr>
              <a:t> </a:t>
            </a:r>
            <a:r>
              <a:rPr lang="it-IT" altLang="it-IT" sz="2400" i="1" dirty="0" err="1">
                <a:solidFill>
                  <a:srgbClr val="FFFF00"/>
                </a:solidFill>
              </a:rPr>
              <a:t>ozone</a:t>
            </a:r>
            <a:r>
              <a:rPr lang="it-IT" altLang="it-IT" sz="2400" i="1" dirty="0">
                <a:solidFill>
                  <a:srgbClr val="FFFF00"/>
                </a:solidFill>
              </a:rPr>
              <a:t> </a:t>
            </a:r>
            <a:r>
              <a:rPr lang="it-IT" altLang="it-IT" sz="2400" i="1" dirty="0" err="1">
                <a:solidFill>
                  <a:srgbClr val="FFFF00"/>
                </a:solidFill>
              </a:rPr>
              <a:t>conducted</a:t>
            </a:r>
            <a:r>
              <a:rPr lang="it-IT" altLang="it-IT" sz="2400" i="1" dirty="0">
                <a:solidFill>
                  <a:srgbClr val="FFFF00"/>
                </a:solidFill>
              </a:rPr>
              <a:t> in Pisa.</a:t>
            </a:r>
          </a:p>
        </p:txBody>
      </p:sp>
      <p:pic>
        <p:nvPicPr>
          <p:cNvPr id="138244" name="Picture 4" descr="Muschio blu">
            <a:extLst>
              <a:ext uri="{FF2B5EF4-FFF2-40B4-BE49-F238E27FC236}">
                <a16:creationId xmlns:a16="http://schemas.microsoft.com/office/drawing/2014/main" id="{4EAA94E6-2D43-4EEA-A6FB-56F793726DEF}"/>
              </a:ext>
            </a:extLst>
          </p:cNvPr>
          <p:cNvPicPr>
            <a:picLocks noChangeAspect="1" noChangeArrowheads="1"/>
          </p:cNvPicPr>
          <p:nvPr/>
        </p:nvPicPr>
        <p:blipFill>
          <a:blip r:embed="rId3">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52400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Muschio blu">
            <a:extLst>
              <a:ext uri="{FF2B5EF4-FFF2-40B4-BE49-F238E27FC236}">
                <a16:creationId xmlns:a16="http://schemas.microsoft.com/office/drawing/2014/main" id="{D76C4F6D-9450-4467-BD28-3D278988B33D}"/>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3" descr="Immagine">
            <a:extLst>
              <a:ext uri="{FF2B5EF4-FFF2-40B4-BE49-F238E27FC236}">
                <a16:creationId xmlns:a16="http://schemas.microsoft.com/office/drawing/2014/main" id="{A48F181F-989E-4F82-82A1-06D930D50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7" y="2871132"/>
            <a:ext cx="524192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4">
            <a:extLst>
              <a:ext uri="{FF2B5EF4-FFF2-40B4-BE49-F238E27FC236}">
                <a16:creationId xmlns:a16="http://schemas.microsoft.com/office/drawing/2014/main" id="{DAAA52B5-6F36-4F94-9B51-D0E7F48B0ACC}"/>
              </a:ext>
            </a:extLst>
          </p:cNvPr>
          <p:cNvSpPr txBox="1">
            <a:spLocks noChangeArrowheads="1"/>
          </p:cNvSpPr>
          <p:nvPr/>
        </p:nvSpPr>
        <p:spPr bwMode="auto">
          <a:xfrm>
            <a:off x="4038600" y="228600"/>
            <a:ext cx="6172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it-IT" sz="2400" dirty="0">
                <a:solidFill>
                  <a:srgbClr val="FFFF00"/>
                </a:solidFill>
              </a:rPr>
              <a:t>Clover stem cuttings of the two clones are transplanted in standard conditions (3-4 leaf nodes in soil with certain characteristics, irrigated with a suspension of Rhizobium, fertilized and maintained at 20-23°C, 14 hours of photoperiod, etc.</a:t>
            </a:r>
            <a:endParaRPr lang="it-IT" altLang="it-IT" sz="2400" dirty="0">
              <a:solidFill>
                <a:srgbClr val="FFFF00"/>
              </a:solidFill>
            </a:endParaRPr>
          </a:p>
        </p:txBody>
      </p:sp>
      <p:sp>
        <p:nvSpPr>
          <p:cNvPr id="139269" name="Text Box 5">
            <a:extLst>
              <a:ext uri="{FF2B5EF4-FFF2-40B4-BE49-F238E27FC236}">
                <a16:creationId xmlns:a16="http://schemas.microsoft.com/office/drawing/2014/main" id="{A467207B-E35A-4375-A8DF-A9DCBED2DBE0}"/>
              </a:ext>
            </a:extLst>
          </p:cNvPr>
          <p:cNvSpPr txBox="1">
            <a:spLocks noChangeArrowheads="1"/>
          </p:cNvSpPr>
          <p:nvPr/>
        </p:nvSpPr>
        <p:spPr bwMode="auto">
          <a:xfrm>
            <a:off x="7290032" y="3222071"/>
            <a:ext cx="463072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it-IT" sz="2400" dirty="0">
                <a:solidFill>
                  <a:srgbClr val="FFFF00"/>
                </a:solidFill>
              </a:rPr>
              <a:t>After 28 days of rooting, the seedlings are transplanted into plastic pots diam. 30 cm and 15 dm</a:t>
            </a:r>
            <a:r>
              <a:rPr lang="en-US" altLang="it-IT" sz="2400" baseline="30000" dirty="0">
                <a:solidFill>
                  <a:srgbClr val="FFFF00"/>
                </a:solidFill>
              </a:rPr>
              <a:t>3</a:t>
            </a:r>
            <a:r>
              <a:rPr lang="en-US" altLang="it-IT" sz="2400" dirty="0">
                <a:solidFill>
                  <a:srgbClr val="FFFF00"/>
                </a:solidFill>
              </a:rPr>
              <a:t> of volume, and the pots are transferred to the exposure sites (n = 20 NC-S and 20 NC-R)</a:t>
            </a:r>
            <a:endParaRPr lang="it-IT" altLang="it-IT" sz="2400" dirty="0">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Muschio blu">
            <a:extLst>
              <a:ext uri="{FF2B5EF4-FFF2-40B4-BE49-F238E27FC236}">
                <a16:creationId xmlns:a16="http://schemas.microsoft.com/office/drawing/2014/main" id="{9E25BF2D-F0F8-42D9-8F3C-D9D8D5315E48}"/>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52400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Text Box 3">
            <a:extLst>
              <a:ext uri="{FF2B5EF4-FFF2-40B4-BE49-F238E27FC236}">
                <a16:creationId xmlns:a16="http://schemas.microsoft.com/office/drawing/2014/main" id="{EFC6E551-F5C3-44B3-A090-AAFA6C7B7565}"/>
              </a:ext>
            </a:extLst>
          </p:cNvPr>
          <p:cNvSpPr txBox="1">
            <a:spLocks noChangeArrowheads="1"/>
          </p:cNvSpPr>
          <p:nvPr/>
        </p:nvSpPr>
        <p:spPr bwMode="auto">
          <a:xfrm>
            <a:off x="4038600" y="304800"/>
            <a:ext cx="6324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it-IT" altLang="it-IT" sz="2400">
                <a:solidFill>
                  <a:srgbClr val="FFFF00"/>
                </a:solidFill>
              </a:rPr>
              <a:t>L’esposizione dura 28 gg. All’inizio della quarta settimana, si effettuano rilievi sullo stato di salute delle piante se compaiono sintomi imputabili all’ozono su almeno il 20% degli individui: punteggiature necrotiche biancastre e a maturità viranti al bruno, con localizzazione internervale. </a:t>
            </a:r>
          </a:p>
        </p:txBody>
      </p:sp>
      <p:sp>
        <p:nvSpPr>
          <p:cNvPr id="140292" name="Text Box 4">
            <a:extLst>
              <a:ext uri="{FF2B5EF4-FFF2-40B4-BE49-F238E27FC236}">
                <a16:creationId xmlns:a16="http://schemas.microsoft.com/office/drawing/2014/main" id="{19D9CF7D-B5A8-405D-B0AD-F4F49AD26742}"/>
              </a:ext>
            </a:extLst>
          </p:cNvPr>
          <p:cNvSpPr txBox="1">
            <a:spLocks noChangeArrowheads="1"/>
          </p:cNvSpPr>
          <p:nvPr/>
        </p:nvSpPr>
        <p:spPr bwMode="auto">
          <a:xfrm>
            <a:off x="1905000" y="327660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it-IT" altLang="it-IT" sz="2400">
                <a:solidFill>
                  <a:srgbClr val="FFFF00"/>
                </a:solidFill>
              </a:rPr>
              <a:t>Si utilizza una scheda semplificata rispetto al tabacco: S=pianta sana; N=nanismo; P=patogeni; I=insetti; A=appassimento; O=ozono (O1: danno leggero; O2: danno moderato; O3: danno severo)</a:t>
            </a:r>
          </a:p>
        </p:txBody>
      </p:sp>
      <p:pic>
        <p:nvPicPr>
          <p:cNvPr id="140293" name="Picture 61">
            <a:extLst>
              <a:ext uri="{FF2B5EF4-FFF2-40B4-BE49-F238E27FC236}">
                <a16:creationId xmlns:a16="http://schemas.microsoft.com/office/drawing/2014/main" id="{483A607C-E9AA-4758-B4D0-E468A6F8B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11"/>
          <a:stretch>
            <a:fillRect/>
          </a:stretch>
        </p:blipFill>
        <p:spPr bwMode="auto">
          <a:xfrm>
            <a:off x="1527176" y="5780089"/>
            <a:ext cx="1147763" cy="1081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Muschio blu">
            <a:extLst>
              <a:ext uri="{FF2B5EF4-FFF2-40B4-BE49-F238E27FC236}">
                <a16:creationId xmlns:a16="http://schemas.microsoft.com/office/drawing/2014/main" id="{4A29D506-3B4C-4442-847D-16A81730F8F9}"/>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46037"/>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 Box 5">
            <a:extLst>
              <a:ext uri="{FF2B5EF4-FFF2-40B4-BE49-F238E27FC236}">
                <a16:creationId xmlns:a16="http://schemas.microsoft.com/office/drawing/2014/main" id="{1E4FD145-195C-4259-BD07-16D903A09E6D}"/>
              </a:ext>
            </a:extLst>
          </p:cNvPr>
          <p:cNvSpPr txBox="1">
            <a:spLocks noChangeArrowheads="1"/>
          </p:cNvSpPr>
          <p:nvPr/>
        </p:nvSpPr>
        <p:spPr bwMode="auto">
          <a:xfrm>
            <a:off x="1409350" y="1628507"/>
            <a:ext cx="937329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it-IT" sz="2400" dirty="0">
                <a:solidFill>
                  <a:srgbClr val="FFFF00"/>
                </a:solidFill>
              </a:rPr>
              <a:t>The first harvest is carried out 56 days after rooting, cutting the epigeal portion (leaves, stems, flowers) at a height of 7 cm above the surface of the soil.</a:t>
            </a:r>
          </a:p>
          <a:p>
            <a:pPr algn="just" eaLnBrk="1" hangingPunct="1">
              <a:spcBef>
                <a:spcPct val="50000"/>
              </a:spcBef>
              <a:buFontTx/>
              <a:buNone/>
            </a:pPr>
            <a:r>
              <a:rPr lang="en-US" altLang="it-IT" sz="2400" dirty="0">
                <a:solidFill>
                  <a:srgbClr val="FFFF00"/>
                </a:solidFill>
              </a:rPr>
              <a:t>The dry weight of the sample is made placing in a paper bag the material, and kept it at 80°C until the constant weight is reached (to measure the weight, the sample is left to cool over silica in a closed cabinet).</a:t>
            </a:r>
          </a:p>
          <a:p>
            <a:pPr algn="just" eaLnBrk="1" hangingPunct="1">
              <a:spcBef>
                <a:spcPct val="50000"/>
              </a:spcBef>
              <a:buFontTx/>
              <a:buNone/>
            </a:pPr>
            <a:r>
              <a:rPr lang="en-US" altLang="it-IT" sz="2400" dirty="0">
                <a:solidFill>
                  <a:srgbClr val="FFFF00"/>
                </a:solidFill>
              </a:rPr>
              <a:t>The harvest is repeated every 28 days, for a total of 5 in a season.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2CAB8785-B422-4A47-B56D-D1B192F47052}"/>
              </a:ext>
            </a:extLst>
          </p:cNvPr>
          <p:cNvSpPr txBox="1">
            <a:spLocks noChangeArrowheads="1"/>
          </p:cNvSpPr>
          <p:nvPr/>
        </p:nvSpPr>
        <p:spPr bwMode="auto">
          <a:xfrm>
            <a:off x="1847850" y="465138"/>
            <a:ext cx="82804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t>Potentially every organism is an environmental sentinel since, by definition, the very fact of being alive gives us information on the presence of specific conditions which are compatible to the life of that organism.</a:t>
            </a:r>
          </a:p>
          <a:p>
            <a:pPr>
              <a:spcBef>
                <a:spcPct val="50000"/>
              </a:spcBef>
              <a:buFontTx/>
              <a:buNone/>
            </a:pPr>
            <a:r>
              <a:rPr lang="en-US" altLang="it-IT" sz="2400" dirty="0"/>
              <a:t>Among all organisms, there are many that have a physiology and ecology that is partially or largely unknown, and in any case too complex, for which it is difficult to identify a response attributable to specific causes.</a:t>
            </a:r>
          </a:p>
          <a:p>
            <a:pPr>
              <a:spcBef>
                <a:spcPct val="50000"/>
              </a:spcBef>
              <a:buFontTx/>
              <a:buNone/>
            </a:pPr>
            <a:r>
              <a:rPr lang="en-US" altLang="it-IT" sz="2400" dirty="0"/>
              <a:t>For this reason, specific groups of organisms are selected, because particularly reactive toward a specific factor or groups of factors. The choice also depends on the specialization (and scientific strength) of the people who study them: a deep knowledge of the biology of that group of organisms is of paramount importance to ensure scientifically sound results.</a:t>
            </a:r>
          </a:p>
          <a:p>
            <a:pPr>
              <a:spcBef>
                <a:spcPct val="50000"/>
              </a:spcBef>
              <a:buFontTx/>
              <a:buNone/>
            </a:pPr>
            <a:endParaRPr lang="it-IT" altLang="it-IT" sz="2400" dirty="0"/>
          </a:p>
        </p:txBody>
      </p:sp>
    </p:spTree>
    <p:extLst>
      <p:ext uri="{BB962C8B-B14F-4D97-AF65-F5344CB8AC3E}">
        <p14:creationId xmlns:p14="http://schemas.microsoft.com/office/powerpoint/2010/main" val="336047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3EDCB857-61D0-4F04-A93F-20B36218DCB1}"/>
              </a:ext>
            </a:extLst>
          </p:cNvPr>
          <p:cNvSpPr txBox="1">
            <a:spLocks noChangeArrowheads="1"/>
          </p:cNvSpPr>
          <p:nvPr/>
        </p:nvSpPr>
        <p:spPr bwMode="auto">
          <a:xfrm>
            <a:off x="1790263" y="558087"/>
            <a:ext cx="92244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it-IT" sz="2400" dirty="0">
                <a:latin typeface="Arial" charset="0"/>
              </a:rPr>
              <a:t>The ideal </a:t>
            </a:r>
            <a:r>
              <a:rPr lang="en-US" altLang="it-IT" sz="2400" dirty="0" err="1">
                <a:latin typeface="Arial" charset="0"/>
              </a:rPr>
              <a:t>biomonitor</a:t>
            </a:r>
            <a:r>
              <a:rPr lang="en-US" altLang="it-IT" sz="2400" dirty="0">
                <a:latin typeface="Arial" charset="0"/>
              </a:rPr>
              <a:t> should be:</a:t>
            </a:r>
          </a:p>
          <a:p>
            <a:pPr marL="285750" indent="-285750">
              <a:spcBef>
                <a:spcPct val="50000"/>
              </a:spcBef>
              <a:buFont typeface="Arial" panose="020B0604020202020204" pitchFamily="34" charset="0"/>
              <a:buChar char="•"/>
              <a:defRPr/>
            </a:pPr>
            <a:r>
              <a:rPr lang="en-US" altLang="it-IT" sz="2400" dirty="0">
                <a:latin typeface="Arial" charset="0"/>
              </a:rPr>
              <a:t>ubiquitously present;</a:t>
            </a:r>
          </a:p>
          <a:p>
            <a:pPr marL="285750" indent="-285750">
              <a:spcBef>
                <a:spcPct val="50000"/>
              </a:spcBef>
              <a:buFont typeface="Arial" panose="020B0604020202020204" pitchFamily="34" charset="0"/>
              <a:buChar char="•"/>
              <a:defRPr/>
            </a:pPr>
            <a:r>
              <a:rPr lang="en-US" altLang="it-IT" sz="2400" dirty="0">
                <a:latin typeface="Arial" charset="0"/>
              </a:rPr>
              <a:t>easily available and easily identifiable;</a:t>
            </a:r>
          </a:p>
          <a:p>
            <a:pPr marL="285750" indent="-285750">
              <a:spcBef>
                <a:spcPct val="50000"/>
              </a:spcBef>
              <a:buFont typeface="Arial" panose="020B0604020202020204" pitchFamily="34" charset="0"/>
              <a:buChar char="•"/>
              <a:defRPr/>
            </a:pPr>
            <a:r>
              <a:rPr lang="en-US" altLang="it-IT" sz="2400" dirty="0">
                <a:latin typeface="Arial" charset="0"/>
              </a:rPr>
              <a:t>stationary and always available;</a:t>
            </a:r>
          </a:p>
          <a:p>
            <a:pPr marL="285750" indent="-285750">
              <a:spcBef>
                <a:spcPct val="50000"/>
              </a:spcBef>
              <a:buFont typeface="Arial" panose="020B0604020202020204" pitchFamily="34" charset="0"/>
              <a:buChar char="•"/>
              <a:defRPr/>
            </a:pPr>
            <a:r>
              <a:rPr lang="en-US" altLang="it-IT" sz="2400" dirty="0">
                <a:latin typeface="Arial" charset="0"/>
              </a:rPr>
              <a:t>capable of reacting to environmental variation, but sufficiently resistant to environmental stress.</a:t>
            </a:r>
          </a:p>
          <a:p>
            <a:pPr>
              <a:spcBef>
                <a:spcPct val="50000"/>
              </a:spcBef>
              <a:defRPr/>
            </a:pPr>
            <a:r>
              <a:rPr lang="en-US" altLang="it-IT" sz="2400" dirty="0">
                <a:latin typeface="Arial" charset="0"/>
              </a:rPr>
              <a:t>Many good reasons might suggest to consider this short list “false” or “misleading”. Actually, different </a:t>
            </a:r>
            <a:r>
              <a:rPr lang="en-US" altLang="it-IT" sz="2400" dirty="0" err="1">
                <a:latin typeface="Arial" charset="0"/>
              </a:rPr>
              <a:t>biomonitors</a:t>
            </a:r>
            <a:r>
              <a:rPr lang="en-US" altLang="it-IT" sz="2400" dirty="0">
                <a:latin typeface="Arial" charset="0"/>
              </a:rPr>
              <a:t> can be selected on the basis of the aims of our study, or on the basis of the subject of our study.</a:t>
            </a:r>
          </a:p>
        </p:txBody>
      </p:sp>
    </p:spTree>
    <p:extLst>
      <p:ext uri="{BB962C8B-B14F-4D97-AF65-F5344CB8AC3E}">
        <p14:creationId xmlns:p14="http://schemas.microsoft.com/office/powerpoint/2010/main" val="154679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F906D5A-8526-4F7D-92E6-E63A00E7BDAB}"/>
              </a:ext>
            </a:extLst>
          </p:cNvPr>
          <p:cNvSpPr txBox="1"/>
          <p:nvPr/>
        </p:nvSpPr>
        <p:spPr>
          <a:xfrm>
            <a:off x="696286" y="486561"/>
            <a:ext cx="10712742" cy="6001643"/>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There</a:t>
            </a:r>
            <a:r>
              <a:rPr lang="it-IT" sz="2400" dirty="0">
                <a:latin typeface="Arial" panose="020B0604020202020204" pitchFamily="34" charset="0"/>
                <a:cs typeface="Arial" panose="020B0604020202020204" pitchFamily="34" charset="0"/>
              </a:rPr>
              <a:t> are </a:t>
            </a:r>
            <a:r>
              <a:rPr lang="it-IT" sz="2400" dirty="0" err="1">
                <a:latin typeface="Arial" panose="020B0604020202020204" pitchFamily="34" charset="0"/>
                <a:cs typeface="Arial" panose="020B0604020202020204" pitchFamily="34" charset="0"/>
              </a:rPr>
              <a:t>two</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different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types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biomonitors</a:t>
            </a:r>
            <a:r>
              <a:rPr lang="it-IT" sz="2400" dirty="0">
                <a:latin typeface="Arial" panose="020B0604020202020204" pitchFamily="34" charset="0"/>
                <a:cs typeface="Arial" panose="020B0604020202020204" pitchFamily="34" charset="0"/>
              </a:rPr>
              <a:t>:</a:t>
            </a:r>
          </a:p>
          <a:p>
            <a:r>
              <a:rPr lang="it-IT" sz="2400" dirty="0">
                <a:latin typeface="Arial" panose="020B0604020202020204" pitchFamily="34" charset="0"/>
                <a:cs typeface="Arial" panose="020B0604020202020204" pitchFamily="34" charset="0"/>
              </a:rPr>
              <a:t>• </a:t>
            </a:r>
            <a:r>
              <a:rPr lang="it-IT" sz="2400" b="1" dirty="0">
                <a:latin typeface="Arial" panose="020B0604020202020204" pitchFamily="34" charset="0"/>
                <a:cs typeface="Arial" panose="020B0604020202020204" pitchFamily="34" charset="0"/>
              </a:rPr>
              <a:t>BIOINDICATORS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have</a:t>
            </a:r>
            <a:r>
              <a:rPr lang="it-IT" sz="2400" dirty="0">
                <a:latin typeface="Arial" panose="020B0604020202020204" pitchFamily="34" charset="0"/>
                <a:cs typeface="Arial" panose="020B0604020202020204" pitchFamily="34" charset="0"/>
              </a:rPr>
              <a:t> high </a:t>
            </a:r>
            <a:r>
              <a:rPr lang="it-IT" sz="2400" dirty="0" err="1">
                <a:latin typeface="Arial" panose="020B0604020202020204" pitchFamily="34" charset="0"/>
                <a:cs typeface="Arial" panose="020B0604020202020204" pitchFamily="34" charset="0"/>
              </a:rPr>
              <a:t>sensitivity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towards</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polluting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substance</a:t>
            </a:r>
            <a:r>
              <a:rPr lang="it-IT" sz="2400" dirty="0">
                <a:latin typeface="Arial" panose="020B0604020202020204" pitchFamily="34" charset="0"/>
                <a:cs typeface="Arial" panose="020B0604020202020204" pitchFamily="34" charset="0"/>
              </a:rPr>
              <a:t> (or group of </a:t>
            </a:r>
            <a:r>
              <a:rPr lang="it-IT" sz="2400" dirty="0" err="1">
                <a:latin typeface="Arial" panose="020B0604020202020204" pitchFamily="34" charset="0"/>
                <a:cs typeface="Arial" panose="020B0604020202020204" pitchFamily="34" charset="0"/>
              </a:rPr>
              <a:t>substances</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already</a:t>
            </a:r>
            <a:r>
              <a:rPr lang="it-IT" sz="2400" dirty="0">
                <a:latin typeface="Arial" panose="020B0604020202020204" pitchFamily="34" charset="0"/>
                <a:cs typeface="Arial" panose="020B0604020202020204" pitchFamily="34" charset="0"/>
              </a:rPr>
              <a:t> following exposure to low </a:t>
            </a:r>
            <a:r>
              <a:rPr lang="it-IT" sz="2400" dirty="0" err="1">
                <a:latin typeface="Arial" panose="020B0604020202020204" pitchFamily="34" charset="0"/>
                <a:cs typeface="Arial" panose="020B0604020202020204" pitchFamily="34" charset="0"/>
              </a:rPr>
              <a:t>doses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they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manifest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clear</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specific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symptoms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that</a:t>
            </a:r>
            <a:r>
              <a:rPr lang="it-IT" sz="2400" dirty="0">
                <a:latin typeface="Arial" panose="020B0604020202020204" pitchFamily="34" charset="0"/>
                <a:cs typeface="Arial" panose="020B0604020202020204" pitchFamily="34" charset="0"/>
              </a:rPr>
              <a:t> are </a:t>
            </a:r>
            <a:r>
              <a:rPr lang="it-IT" sz="2400" dirty="0" err="1">
                <a:latin typeface="Arial" panose="020B0604020202020204" pitchFamily="34" charset="0"/>
                <a:cs typeface="Arial" panose="020B0604020202020204" pitchFamily="34" charset="0"/>
              </a:rPr>
              <a:t>easily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quantifiable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undergoing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evident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variations</a:t>
            </a:r>
            <a:r>
              <a:rPr lang="it-IT" sz="2400" dirty="0">
                <a:latin typeface="Arial" panose="020B0604020202020204" pitchFamily="34" charset="0"/>
                <a:cs typeface="Arial" panose="020B0604020202020204" pitchFamily="34" charset="0"/>
              </a:rPr>
              <a:t> in </a:t>
            </a:r>
            <a:r>
              <a:rPr lang="it-IT" sz="2400" dirty="0" err="1">
                <a:latin typeface="Arial" panose="020B0604020202020204" pitchFamily="34" charset="0"/>
                <a:cs typeface="Arial" panose="020B0604020202020204" pitchFamily="34" charset="0"/>
              </a:rPr>
              <a:t>physiology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morphology</a:t>
            </a:r>
            <a:r>
              <a:rPr lang="it-IT" sz="2400" dirty="0">
                <a:latin typeface="Arial" panose="020B0604020202020204" pitchFamily="34" charset="0"/>
                <a:cs typeface="Arial" panose="020B0604020202020204" pitchFamily="34" charset="0"/>
              </a:rPr>
              <a:t> or frequency </a:t>
            </a:r>
            <a:r>
              <a:rPr lang="it-IT" sz="2400" dirty="0" err="1">
                <a:latin typeface="Arial" panose="020B0604020202020204" pitchFamily="34" charset="0"/>
                <a:cs typeface="Arial" panose="020B0604020202020204" pitchFamily="34" charset="0"/>
              </a:rPr>
              <a:t>distribution</a:t>
            </a:r>
            <a:r>
              <a:rPr lang="it-IT" sz="2400" dirty="0">
                <a:latin typeface="Arial" panose="020B0604020202020204" pitchFamily="34" charset="0"/>
                <a:cs typeface="Arial" panose="020B0604020202020204" pitchFamily="34" charset="0"/>
              </a:rPr>
              <a:t> following the </a:t>
            </a:r>
            <a:r>
              <a:rPr lang="it-IT" sz="2400" dirty="0" err="1">
                <a:latin typeface="Arial" panose="020B0604020202020204" pitchFamily="34" charset="0"/>
                <a:cs typeface="Arial" panose="020B0604020202020204" pitchFamily="34" charset="0"/>
              </a:rPr>
              <a:t>influence</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substances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present</a:t>
            </a:r>
            <a:r>
              <a:rPr lang="it-IT" sz="2400" dirty="0">
                <a:latin typeface="Arial" panose="020B0604020202020204" pitchFamily="34" charset="0"/>
                <a:cs typeface="Arial" panose="020B0604020202020204" pitchFamily="34" charset="0"/>
              </a:rPr>
              <a:t> in the </a:t>
            </a:r>
            <a:r>
              <a:rPr lang="it-IT" sz="2400" dirty="0" err="1">
                <a:latin typeface="Arial" panose="020B0604020202020204" pitchFamily="34" charset="0"/>
                <a:cs typeface="Arial" panose="020B0604020202020204" pitchFamily="34" charset="0"/>
              </a:rPr>
              <a:t>environment</a:t>
            </a:r>
            <a:r>
              <a:rPr lang="it-IT" sz="2400" dirty="0">
                <a:latin typeface="Arial" panose="020B0604020202020204" pitchFamily="34" charset="0"/>
                <a:cs typeface="Arial" panose="020B0604020202020204" pitchFamily="34" charset="0"/>
              </a:rPr>
              <a:t>: from the quali-quantitative </a:t>
            </a:r>
            <a:r>
              <a:rPr lang="it-IT" sz="2400" dirty="0" err="1">
                <a:latin typeface="Arial" panose="020B0604020202020204" pitchFamily="34" charset="0"/>
                <a:cs typeface="Arial" panose="020B0604020202020204" pitchFamily="34" charset="0"/>
              </a:rPr>
              <a:t>measurement</a:t>
            </a:r>
            <a:r>
              <a:rPr lang="it-IT" sz="2400" dirty="0">
                <a:latin typeface="Arial" panose="020B0604020202020204" pitchFamily="34" charset="0"/>
                <a:cs typeface="Arial" panose="020B0604020202020204" pitchFamily="34" charset="0"/>
              </a:rPr>
              <a:t> of the </a:t>
            </a:r>
            <a:r>
              <a:rPr lang="it-IT" sz="2400" dirty="0" err="1">
                <a:latin typeface="Arial" panose="020B0604020202020204" pitchFamily="34" charset="0"/>
                <a:cs typeface="Arial" panose="020B0604020202020204" pitchFamily="34" charset="0"/>
              </a:rPr>
              <a:t>observed</a:t>
            </a:r>
            <a:r>
              <a:rPr lang="it-IT" sz="2400" dirty="0">
                <a:latin typeface="Arial" panose="020B0604020202020204" pitchFamily="34" charset="0"/>
                <a:cs typeface="Arial" panose="020B0604020202020204" pitchFamily="34" charset="0"/>
              </a:rPr>
              <a:t> change, the </a:t>
            </a:r>
            <a:r>
              <a:rPr lang="it-IT" sz="2400" dirty="0" err="1">
                <a:latin typeface="Arial" panose="020B0604020202020204" pitchFamily="34" charset="0"/>
                <a:cs typeface="Arial" panose="020B0604020202020204" pitchFamily="34" charset="0"/>
              </a:rPr>
              <a:t>presence</a:t>
            </a:r>
            <a:r>
              <a:rPr lang="it-IT" sz="2400" dirty="0">
                <a:latin typeface="Arial" panose="020B0604020202020204" pitchFamily="34" charset="0"/>
                <a:cs typeface="Arial" panose="020B0604020202020204" pitchFamily="34" charset="0"/>
              </a:rPr>
              <a:t> of the </a:t>
            </a:r>
            <a:r>
              <a:rPr lang="it-IT" sz="2400" dirty="0" err="1">
                <a:latin typeface="Arial" panose="020B0604020202020204" pitchFamily="34" charset="0"/>
                <a:cs typeface="Arial" panose="020B0604020202020204" pitchFamily="34" charset="0"/>
              </a:rPr>
              <a:t>pollutant</a:t>
            </a:r>
            <a:r>
              <a:rPr lang="it-IT" sz="2400" dirty="0">
                <a:latin typeface="Arial" panose="020B0604020202020204" pitchFamily="34" charset="0"/>
                <a:cs typeface="Arial" panose="020B0604020202020204" pitchFamily="34" charset="0"/>
              </a:rPr>
              <a:t>(s) in the </a:t>
            </a:r>
            <a:r>
              <a:rPr lang="it-IT" sz="2400" dirty="0" err="1">
                <a:latin typeface="Arial" panose="020B0604020202020204" pitchFamily="34" charset="0"/>
                <a:cs typeface="Arial" panose="020B0604020202020204" pitchFamily="34" charset="0"/>
              </a:rPr>
              <a:t>environment</a:t>
            </a:r>
            <a:r>
              <a:rPr lang="it-IT" sz="2400" dirty="0">
                <a:latin typeface="Arial" panose="020B0604020202020204" pitchFamily="34" charset="0"/>
                <a:cs typeface="Arial" panose="020B0604020202020204" pitchFamily="34" charset="0"/>
              </a:rPr>
              <a:t> can be </a:t>
            </a:r>
            <a:r>
              <a:rPr lang="it-IT" sz="2400" dirty="0" err="1">
                <a:latin typeface="Arial" panose="020B0604020202020204" pitchFamily="34" charset="0"/>
                <a:cs typeface="Arial" panose="020B0604020202020204" pitchFamily="34" charset="0"/>
              </a:rPr>
              <a:t>derived</a:t>
            </a:r>
            <a:r>
              <a:rPr lang="it-IT" sz="2400" dirty="0">
                <a:latin typeface="Arial" panose="020B0604020202020204" pitchFamily="34" charset="0"/>
                <a:cs typeface="Arial" panose="020B0604020202020204" pitchFamily="34" charset="0"/>
              </a:rPr>
              <a:t>.</a:t>
            </a:r>
          </a:p>
          <a:p>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 </a:t>
            </a:r>
            <a:r>
              <a:rPr lang="it-IT" sz="2400" b="1" dirty="0">
                <a:latin typeface="Arial" panose="020B0604020202020204" pitchFamily="34" charset="0"/>
                <a:cs typeface="Arial" panose="020B0604020202020204" pitchFamily="34" charset="0"/>
              </a:rPr>
              <a:t>BIOACCUMULATORS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have</a:t>
            </a:r>
            <a:r>
              <a:rPr lang="it-IT" sz="2400" dirty="0">
                <a:latin typeface="Arial" panose="020B0604020202020204" pitchFamily="34" charset="0"/>
                <a:cs typeface="Arial" panose="020B0604020202020204" pitchFamily="34" charset="0"/>
              </a:rPr>
              <a:t> high </a:t>
            </a:r>
            <a:r>
              <a:rPr lang="it-IT" sz="2400" dirty="0" err="1">
                <a:latin typeface="Arial" panose="020B0604020202020204" pitchFamily="34" charset="0"/>
                <a:cs typeface="Arial" panose="020B0604020202020204" pitchFamily="34" charset="0"/>
              </a:rPr>
              <a:t>tolerance</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accumulation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capacity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storing</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pollutant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which</a:t>
            </a:r>
            <a:r>
              <a:rPr lang="it-IT" sz="2400" dirty="0">
                <a:latin typeface="Arial" panose="020B0604020202020204" pitchFamily="34" charset="0"/>
                <a:cs typeface="Arial" panose="020B0604020202020204" pitchFamily="34" charset="0"/>
              </a:rPr>
              <a:t> must </a:t>
            </a:r>
            <a:r>
              <a:rPr lang="it-IT" sz="2400" dirty="0" err="1">
                <a:latin typeface="Arial" panose="020B0604020202020204" pitchFamily="34" charset="0"/>
                <a:cs typeface="Arial" panose="020B0604020202020204" pitchFamily="34" charset="0"/>
              </a:rPr>
              <a:t>have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persistence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characteristics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alternatively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its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stable</a:t>
            </a:r>
            <a:r>
              <a:rPr lang="it-IT" sz="2400" dirty="0">
                <a:latin typeface="Arial" panose="020B0604020202020204" pitchFamily="34" charset="0"/>
                <a:cs typeface="Arial" panose="020B0604020202020204" pitchFamily="34" charset="0"/>
              </a:rPr>
              <a:t> derivatives must be </a:t>
            </a:r>
            <a:r>
              <a:rPr lang="it-IT" sz="2400" dirty="0" err="1">
                <a:latin typeface="Arial" panose="020B0604020202020204" pitchFamily="34" charset="0"/>
                <a:cs typeface="Arial" panose="020B0604020202020204" pitchFamily="34" charset="0"/>
              </a:rPr>
              <a:t>measured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often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without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showing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symptoms</a:t>
            </a:r>
            <a:r>
              <a:rPr lang="it-IT" sz="2400" dirty="0">
                <a:latin typeface="Arial" panose="020B0604020202020204" pitchFamily="34" charset="0"/>
                <a:cs typeface="Arial" panose="020B0604020202020204" pitchFamily="34" charset="0"/>
              </a:rPr>
              <a:t>; in </a:t>
            </a:r>
            <a:r>
              <a:rPr lang="it-IT" sz="2400" dirty="0" err="1">
                <a:latin typeface="Arial" panose="020B0604020202020204" pitchFamily="34" charset="0"/>
                <a:cs typeface="Arial" panose="020B0604020202020204" pitchFamily="34" charset="0"/>
              </a:rPr>
              <a:t>this</a:t>
            </a:r>
            <a:r>
              <a:rPr lang="it-IT" sz="2400" dirty="0">
                <a:latin typeface="Arial" panose="020B0604020202020204" pitchFamily="34" charset="0"/>
                <a:cs typeface="Arial" panose="020B0604020202020204" pitchFamily="34" charset="0"/>
              </a:rPr>
              <a:t> case, the </a:t>
            </a:r>
            <a:r>
              <a:rPr lang="it-IT" sz="2400" dirty="0" err="1">
                <a:latin typeface="Arial" panose="020B0604020202020204" pitchFamily="34" charset="0"/>
                <a:cs typeface="Arial" panose="020B0604020202020204" pitchFamily="34" charset="0"/>
              </a:rPr>
              <a:t>concentration</a:t>
            </a:r>
            <a:r>
              <a:rPr lang="it-IT" sz="2400" dirty="0">
                <a:latin typeface="Arial" panose="020B0604020202020204" pitchFamily="34" charset="0"/>
                <a:cs typeface="Arial" panose="020B0604020202020204" pitchFamily="34" charset="0"/>
              </a:rPr>
              <a:t> of the </a:t>
            </a:r>
            <a:r>
              <a:rPr lang="it-IT" sz="2400" dirty="0" err="1">
                <a:latin typeface="Arial" panose="020B0604020202020204" pitchFamily="34" charset="0"/>
                <a:cs typeface="Arial" panose="020B0604020202020204" pitchFamily="34" charset="0"/>
              </a:rPr>
              <a:t>substance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measured</a:t>
            </a:r>
            <a:r>
              <a:rPr lang="it-IT" sz="2400" dirty="0">
                <a:latin typeface="Arial" panose="020B0604020202020204" pitchFamily="34" charset="0"/>
                <a:cs typeface="Arial" panose="020B0604020202020204" pitchFamily="34" charset="0"/>
              </a:rPr>
              <a:t> in the body </a:t>
            </a:r>
            <a:r>
              <a:rPr lang="it-IT" sz="2400" dirty="0" err="1">
                <a:latin typeface="Arial" panose="020B0604020202020204" pitchFamily="34" charset="0"/>
                <a:cs typeface="Arial" panose="020B0604020202020204" pitchFamily="34" charset="0"/>
              </a:rPr>
              <a:t>should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reflect</a:t>
            </a:r>
            <a:r>
              <a:rPr lang="it-IT" sz="2400" dirty="0">
                <a:latin typeface="Arial" panose="020B0604020202020204" pitchFamily="34" charset="0"/>
                <a:cs typeface="Arial" panose="020B0604020202020204" pitchFamily="34" charset="0"/>
              </a:rPr>
              <a:t> the environmental one: from the </a:t>
            </a:r>
            <a:r>
              <a:rPr lang="it-IT" sz="2400" dirty="0" err="1">
                <a:latin typeface="Arial" panose="020B0604020202020204" pitchFamily="34" charset="0"/>
                <a:cs typeface="Arial" panose="020B0604020202020204" pitchFamily="34" charset="0"/>
              </a:rPr>
              <a:t>measurement</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its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concentration</a:t>
            </a:r>
            <a:r>
              <a:rPr lang="it-IT" sz="2400" dirty="0">
                <a:latin typeface="Arial" panose="020B0604020202020204" pitchFamily="34" charset="0"/>
                <a:cs typeface="Arial" panose="020B0604020202020204" pitchFamily="34" charset="0"/>
              </a:rPr>
              <a:t> in the </a:t>
            </a:r>
            <a:r>
              <a:rPr lang="it-IT" sz="2400" dirty="0" err="1">
                <a:latin typeface="Arial" panose="020B0604020202020204" pitchFamily="34" charset="0"/>
                <a:cs typeface="Arial" panose="020B0604020202020204" pitchFamily="34" charset="0"/>
              </a:rPr>
              <a:t>bioaccumulator</a:t>
            </a:r>
            <a:r>
              <a:rPr lang="it-IT" sz="2400" dirty="0">
                <a:latin typeface="Arial" panose="020B0604020202020204" pitchFamily="34" charset="0"/>
                <a:cs typeface="Arial" panose="020B0604020202020204" pitchFamily="34" charset="0"/>
              </a:rPr>
              <a:t>, the environmental </a:t>
            </a:r>
            <a:r>
              <a:rPr lang="it-IT" sz="2400" dirty="0" err="1">
                <a:latin typeface="Arial" panose="020B0604020202020204" pitchFamily="34" charset="0"/>
                <a:cs typeface="Arial" panose="020B0604020202020204" pitchFamily="34" charset="0"/>
              </a:rPr>
              <a:t>availability</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that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substance</a:t>
            </a:r>
            <a:r>
              <a:rPr lang="it-IT" sz="2400" dirty="0">
                <a:latin typeface="Arial" panose="020B0604020202020204" pitchFamily="34" charset="0"/>
                <a:cs typeface="Arial" panose="020B0604020202020204" pitchFamily="34" charset="0"/>
              </a:rPr>
              <a:t> in the </a:t>
            </a:r>
            <a:r>
              <a:rPr lang="it-IT" sz="2400" dirty="0" err="1">
                <a:latin typeface="Arial" panose="020B0604020202020204" pitchFamily="34" charset="0"/>
                <a:cs typeface="Arial" panose="020B0604020202020204" pitchFamily="34" charset="0"/>
              </a:rPr>
              <a:t>environment</a:t>
            </a:r>
            <a:r>
              <a:rPr lang="it-IT" sz="2400" dirty="0">
                <a:latin typeface="Arial" panose="020B0604020202020204" pitchFamily="34" charset="0"/>
                <a:cs typeface="Arial" panose="020B0604020202020204" pitchFamily="34" charset="0"/>
              </a:rPr>
              <a:t> can be </a:t>
            </a:r>
            <a:r>
              <a:rPr lang="it-IT" sz="2400" dirty="0" err="1">
                <a:latin typeface="Arial" panose="020B0604020202020204" pitchFamily="34" charset="0"/>
                <a:cs typeface="Arial" panose="020B0604020202020204" pitchFamily="34" charset="0"/>
              </a:rPr>
              <a:t>inferred</a:t>
            </a:r>
            <a:r>
              <a:rPr lang="it-IT" sz="2400" dirty="0">
                <a:latin typeface="Arial" panose="020B0604020202020204" pitchFamily="34" charset="0"/>
                <a:cs typeface="Arial" panose="020B060402020202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B6D4656-B172-42DC-A48F-87DD8BFF8AE4}"/>
              </a:ext>
            </a:extLst>
          </p:cNvPr>
          <p:cNvSpPr txBox="1"/>
          <p:nvPr/>
        </p:nvSpPr>
        <p:spPr>
          <a:xfrm>
            <a:off x="536895" y="402672"/>
            <a:ext cx="11006356" cy="5262979"/>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We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will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proceed</a:t>
            </a:r>
            <a:r>
              <a:rPr lang="it-IT" sz="2400" dirty="0">
                <a:latin typeface="Arial" panose="020B0604020202020204" pitchFamily="34" charset="0"/>
                <a:cs typeface="Arial" panose="020B0604020202020204" pitchFamily="34" charset="0"/>
              </a:rPr>
              <a:t> with </a:t>
            </a:r>
            <a:r>
              <a:rPr lang="it-IT" sz="2400" b="1" dirty="0">
                <a:solidFill>
                  <a:srgbClr val="0066FF"/>
                </a:solidFill>
                <a:latin typeface="Arial" panose="020B0604020202020204" pitchFamily="34" charset="0"/>
                <a:cs typeface="Arial" panose="020B0604020202020204" pitchFamily="34" charset="0"/>
              </a:rPr>
              <a:t>EXAMPLES</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r>
              <a:rPr lang="it-IT" sz="2400" b="1" dirty="0" err="1">
                <a:latin typeface="Arial" panose="020B0604020202020204" pitchFamily="34" charset="0"/>
                <a:cs typeface="Arial" panose="020B0604020202020204" pitchFamily="34" charset="0"/>
              </a:rPr>
              <a:t>Bioindication</a:t>
            </a:r>
            <a:r>
              <a:rPr lang="it-IT" sz="2400" b="1" dirty="0">
                <a:latin typeface="Arial" panose="020B0604020202020204" pitchFamily="34" charset="0"/>
                <a:cs typeface="Arial" panose="020B0604020202020204" pitchFamily="34" charset="0"/>
              </a:rPr>
              <a:t>, Active </a:t>
            </a:r>
            <a:r>
              <a:rPr lang="it-IT" sz="2400" b="1" dirty="0" err="1">
                <a:latin typeface="Arial" panose="020B0604020202020204" pitchFamily="34" charset="0"/>
                <a:cs typeface="Arial" panose="020B0604020202020204" pitchFamily="34" charset="0"/>
              </a:rPr>
              <a:t>biomonitoring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Observations</a:t>
            </a:r>
            <a:r>
              <a:rPr lang="it-IT" sz="2400" dirty="0">
                <a:latin typeface="Arial" panose="020B0604020202020204" pitchFamily="34" charset="0"/>
                <a:cs typeface="Arial" panose="020B0604020202020204" pitchFamily="34" charset="0"/>
              </a:rPr>
              <a:t> on </a:t>
            </a:r>
            <a:r>
              <a:rPr lang="it-IT" sz="2400" dirty="0" err="1">
                <a:latin typeface="Arial" panose="020B0604020202020204" pitchFamily="34" charset="0"/>
                <a:cs typeface="Arial" panose="020B0604020202020204" pitchFamily="34" charset="0"/>
              </a:rPr>
              <a:t>individual</a:t>
            </a:r>
            <a:r>
              <a:rPr lang="it-IT" sz="2400" dirty="0">
                <a:latin typeface="Arial" panose="020B0604020202020204" pitchFamily="34" charset="0"/>
                <a:cs typeface="Arial" panose="020B0604020202020204" pitchFamily="34" charset="0"/>
              </a:rPr>
              <a:t> plant </a:t>
            </a:r>
            <a:r>
              <a:rPr lang="it-IT" sz="2400" dirty="0" err="1">
                <a:latin typeface="Arial" panose="020B0604020202020204" pitchFamily="34" charset="0"/>
                <a:cs typeface="Arial" panose="020B0604020202020204" pitchFamily="34" charset="0"/>
              </a:rPr>
              <a:t>species</a:t>
            </a:r>
            <a:r>
              <a:rPr lang="it-IT" sz="2400"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Nicotiana</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tabacum</a:t>
            </a:r>
            <a:r>
              <a:rPr lang="it-IT" sz="2400"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Trifolium</a:t>
            </a:r>
            <a:r>
              <a:rPr lang="it-IT" sz="2400" i="1" dirty="0">
                <a:latin typeface="Arial" panose="020B0604020202020204" pitchFamily="34" charset="0"/>
                <a:cs typeface="Arial" panose="020B0604020202020204" pitchFamily="34" charset="0"/>
              </a:rPr>
              <a:t> pratense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bioindicators</a:t>
            </a:r>
            <a:r>
              <a:rPr lang="it-IT" sz="2400" dirty="0">
                <a:latin typeface="Arial" panose="020B0604020202020204" pitchFamily="34" charset="0"/>
                <a:cs typeface="Arial" panose="020B0604020202020204" pitchFamily="34" charset="0"/>
              </a:rPr>
              <a:t> of a </a:t>
            </a:r>
            <a:r>
              <a:rPr lang="it-IT" sz="2400" dirty="0" err="1">
                <a:latin typeface="Arial" panose="020B0604020202020204" pitchFamily="34" charset="0"/>
                <a:cs typeface="Arial" panose="020B0604020202020204" pitchFamily="34" charset="0"/>
              </a:rPr>
              <a:t>specific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pollutant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ozone</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r>
              <a:rPr lang="it-IT" sz="2400" b="1" dirty="0" err="1">
                <a:latin typeface="Arial" panose="020B0604020202020204" pitchFamily="34" charset="0"/>
                <a:cs typeface="Arial" panose="020B0604020202020204" pitchFamily="34" charset="0"/>
              </a:rPr>
              <a:t>Bioindication</a:t>
            </a:r>
            <a:r>
              <a:rPr lang="it-IT" sz="2400" b="1" dirty="0">
                <a:latin typeface="Arial" panose="020B0604020202020204" pitchFamily="34" charset="0"/>
                <a:cs typeface="Arial" panose="020B0604020202020204" pitchFamily="34" charset="0"/>
              </a:rPr>
              <a:t>, Passive </a:t>
            </a:r>
            <a:r>
              <a:rPr lang="it-IT" sz="2400" b="1" dirty="0" err="1">
                <a:latin typeface="Arial" panose="020B0604020202020204" pitchFamily="34" charset="0"/>
                <a:cs typeface="Arial" panose="020B0604020202020204" pitchFamily="34" charset="0"/>
              </a:rPr>
              <a:t>biomonitoring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determination</a:t>
            </a:r>
            <a:r>
              <a:rPr lang="it-IT" sz="2400" dirty="0">
                <a:latin typeface="Arial" panose="020B0604020202020204" pitchFamily="34" charset="0"/>
                <a:cs typeface="Arial" panose="020B0604020202020204" pitchFamily="34" charset="0"/>
              </a:rPr>
              <a:t> of a </a:t>
            </a:r>
            <a:r>
              <a:rPr lang="it-IT" sz="2400" dirty="0" err="1">
                <a:latin typeface="Arial" panose="020B0604020202020204" pitchFamily="34" charset="0"/>
                <a:cs typeface="Arial" panose="020B0604020202020204" pitchFamily="34" charset="0"/>
              </a:rPr>
              <a:t>Biodiversity</a:t>
            </a:r>
            <a:r>
              <a:rPr lang="it-IT" sz="2400" dirty="0">
                <a:latin typeface="Arial" panose="020B0604020202020204" pitchFamily="34" charset="0"/>
                <a:cs typeface="Arial" panose="020B0604020202020204" pitchFamily="34" charset="0"/>
              </a:rPr>
              <a:t> Index of </a:t>
            </a:r>
            <a:r>
              <a:rPr lang="it-IT" sz="2400" dirty="0" err="1">
                <a:latin typeface="Arial" panose="020B0604020202020204" pitchFamily="34" charset="0"/>
                <a:cs typeface="Arial" panose="020B0604020202020204" pitchFamily="34" charset="0"/>
              </a:rPr>
              <a:t>epiphytic</a:t>
            </a:r>
            <a:r>
              <a:rPr lang="it-IT" sz="2400" dirty="0">
                <a:latin typeface="Arial" panose="020B0604020202020204" pitchFamily="34" charset="0"/>
                <a:cs typeface="Arial" panose="020B0604020202020204" pitchFamily="34" charset="0"/>
              </a:rPr>
              <a:t> lichen communities </a:t>
            </a:r>
            <a:r>
              <a:rPr lang="it-IT" sz="2400" dirty="0" err="1">
                <a:latin typeface="Arial" panose="020B0604020202020204" pitchFamily="34" charset="0"/>
                <a:cs typeface="Arial" panose="020B0604020202020204" pitchFamily="34" charset="0"/>
              </a:rPr>
              <a:t>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indicators</a:t>
            </a:r>
            <a:r>
              <a:rPr lang="it-IT" sz="2400" dirty="0">
                <a:latin typeface="Arial" panose="020B0604020202020204" pitchFamily="34" charset="0"/>
                <a:cs typeface="Arial" panose="020B0604020202020204" pitchFamily="34" charset="0"/>
              </a:rPr>
              <a:t> of air </a:t>
            </a:r>
            <a:r>
              <a:rPr lang="it-IT" sz="2400" dirty="0" err="1">
                <a:latin typeface="Arial" panose="020B0604020202020204" pitchFamily="34" charset="0"/>
                <a:cs typeface="Arial" panose="020B0604020202020204" pitchFamily="34" charset="0"/>
              </a:rPr>
              <a:t>quality</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r>
              <a:rPr lang="it-IT" sz="2400" b="1" dirty="0" err="1">
                <a:latin typeface="Arial" panose="020B0604020202020204" pitchFamily="34" charset="0"/>
                <a:cs typeface="Arial" panose="020B0604020202020204" pitchFamily="34" charset="0"/>
              </a:rPr>
              <a:t>Bioaccumulation</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active</a:t>
            </a:r>
            <a:r>
              <a:rPr lang="it-IT" sz="2400" b="1" dirty="0">
                <a:latin typeface="Arial" panose="020B0604020202020204" pitchFamily="34" charset="0"/>
                <a:cs typeface="Arial" panose="020B0604020202020204" pitchFamily="34" charset="0"/>
              </a:rPr>
              <a:t> and passive </a:t>
            </a:r>
            <a:r>
              <a:rPr lang="it-IT" sz="2400" b="1" dirty="0" err="1">
                <a:latin typeface="Arial" panose="020B0604020202020204" pitchFamily="34" charset="0"/>
                <a:cs typeface="Arial" panose="020B0604020202020204" pitchFamily="34" charset="0"/>
              </a:rPr>
              <a:t>biomonitoring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analysis</a:t>
            </a:r>
            <a:r>
              <a:rPr lang="it-IT" sz="2400" dirty="0">
                <a:latin typeface="Arial" panose="020B0604020202020204" pitchFamily="34" charset="0"/>
                <a:cs typeface="Arial" panose="020B0604020202020204" pitchFamily="34" charset="0"/>
              </a:rPr>
              <a:t> of samples of </a:t>
            </a:r>
            <a:r>
              <a:rPr lang="it-IT" sz="2400" dirty="0" err="1">
                <a:latin typeface="Arial" panose="020B0604020202020204" pitchFamily="34" charset="0"/>
                <a:cs typeface="Arial" panose="020B0604020202020204" pitchFamily="34" charset="0"/>
              </a:rPr>
              <a:t>mosses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lichens</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bees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bioaccumulators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potentially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toxic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elements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polycyclic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aromatic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hydrocarbons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persistent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airborne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organic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pollutants</a:t>
            </a:r>
            <a:r>
              <a:rPr lang="it-IT" sz="2400" dirty="0">
                <a:latin typeface="Arial" panose="020B0604020202020204" pitchFamily="34" charset="0"/>
                <a:cs typeface="Arial" panose="020B0604020202020204" pitchFamily="34" charset="0"/>
              </a:rPr>
              <a:t> or </a:t>
            </a:r>
            <a:r>
              <a:rPr lang="it-IT" sz="2400" dirty="0" err="1">
                <a:latin typeface="Arial" panose="020B0604020202020204" pitchFamily="34" charset="0"/>
                <a:cs typeface="Arial" panose="020B0604020202020204" pitchFamily="34" charset="0"/>
              </a:rPr>
              <a:t>pesticides</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p:txBody>
      </p:sp>
      <p:pic>
        <p:nvPicPr>
          <p:cNvPr id="6" name="Picture 3" descr="Muschio blu">
            <a:extLst>
              <a:ext uri="{FF2B5EF4-FFF2-40B4-BE49-F238E27FC236}">
                <a16:creationId xmlns:a16="http://schemas.microsoft.com/office/drawing/2014/main" id="{3C394AF9-7809-45B8-9692-7EB740035A60}"/>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 y="5271120"/>
            <a:ext cx="2298582" cy="158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zone smog">
            <a:extLst>
              <a:ext uri="{FF2B5EF4-FFF2-40B4-BE49-F238E27FC236}">
                <a16:creationId xmlns:a16="http://schemas.microsoft.com/office/drawing/2014/main" id="{D762B05B-4336-4518-B941-B35C00D5F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7" y="333375"/>
            <a:ext cx="9287821" cy="536426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3">
            <a:extLst>
              <a:ext uri="{FF2B5EF4-FFF2-40B4-BE49-F238E27FC236}">
                <a16:creationId xmlns:a16="http://schemas.microsoft.com/office/drawing/2014/main" id="{972AB874-90A1-4451-957D-2A610F0EDEE0}"/>
              </a:ext>
            </a:extLst>
          </p:cNvPr>
          <p:cNvGrpSpPr>
            <a:grpSpLocks/>
          </p:cNvGrpSpPr>
          <p:nvPr/>
        </p:nvGrpSpPr>
        <p:grpSpPr bwMode="auto">
          <a:xfrm>
            <a:off x="6253207" y="3584575"/>
            <a:ext cx="6638925" cy="3273425"/>
            <a:chOff x="1379" y="1824"/>
            <a:chExt cx="3805" cy="1798"/>
          </a:xfrm>
        </p:grpSpPr>
        <p:pic>
          <p:nvPicPr>
            <p:cNvPr id="4" name="Picture 4">
              <a:extLst>
                <a:ext uri="{FF2B5EF4-FFF2-40B4-BE49-F238E27FC236}">
                  <a16:creationId xmlns:a16="http://schemas.microsoft.com/office/drawing/2014/main" id="{04ED9651-0416-4542-AFBA-704201889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93" t="42221" r="8757" b="16162"/>
            <a:stretch>
              <a:fillRect/>
            </a:stretch>
          </p:blipFill>
          <p:spPr bwMode="auto">
            <a:xfrm>
              <a:off x="1379" y="1824"/>
              <a:ext cx="3407" cy="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a:extLst>
                <a:ext uri="{FF2B5EF4-FFF2-40B4-BE49-F238E27FC236}">
                  <a16:creationId xmlns:a16="http://schemas.microsoft.com/office/drawing/2014/main" id="{4A34CB90-E88F-4320-B7D4-869930C33E39}"/>
                </a:ext>
              </a:extLst>
            </p:cNvPr>
            <p:cNvSpPr txBox="1">
              <a:spLocks noChangeArrowheads="1"/>
            </p:cNvSpPr>
            <p:nvPr/>
          </p:nvSpPr>
          <p:spPr bwMode="auto">
            <a:xfrm>
              <a:off x="3408" y="3225"/>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85000"/>
                <a:buBlip>
                  <a:blip r:embed="rId4"/>
                </a:buBlip>
                <a:defRPr sz="32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it-IT" altLang="it-IT" sz="1800">
                  <a:solidFill>
                    <a:srgbClr val="333333"/>
                  </a:solidFill>
                </a:rPr>
                <a:t>Nitrato di perossiacetile</a:t>
              </a:r>
            </a:p>
          </p:txBody>
        </p:sp>
      </p:grpSp>
      <p:sp>
        <p:nvSpPr>
          <p:cNvPr id="6" name="CasellaDiTesto 5">
            <a:extLst>
              <a:ext uri="{FF2B5EF4-FFF2-40B4-BE49-F238E27FC236}">
                <a16:creationId xmlns:a16="http://schemas.microsoft.com/office/drawing/2014/main" id="{0DC669AF-205D-4D63-9DD0-BE0AE4CC53F4}"/>
              </a:ext>
            </a:extLst>
          </p:cNvPr>
          <p:cNvSpPr txBox="1"/>
          <p:nvPr/>
        </p:nvSpPr>
        <p:spPr>
          <a:xfrm>
            <a:off x="847287" y="444618"/>
            <a:ext cx="9051721" cy="1200329"/>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Ozone</a:t>
            </a:r>
            <a:r>
              <a:rPr lang="it-IT" sz="2400" dirty="0">
                <a:latin typeface="Arial" panose="020B0604020202020204" pitchFamily="34" charset="0"/>
                <a:cs typeface="Arial" panose="020B0604020202020204" pitchFamily="34" charset="0"/>
              </a:rPr>
              <a:t> (O</a:t>
            </a:r>
            <a:r>
              <a:rPr lang="it-IT" sz="2400"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 </a:t>
            </a:r>
            <a:r>
              <a:rPr lang="it-IT" sz="2400" dirty="0" err="1">
                <a:latin typeface="Arial" panose="020B0604020202020204" pitchFamily="34" charset="0"/>
                <a:cs typeface="Arial" panose="020B0604020202020204" pitchFamily="34" charset="0"/>
              </a:rPr>
              <a:t>gaseous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pollutant</a:t>
            </a:r>
            <a:r>
              <a:rPr lang="it-IT" sz="2400" dirty="0">
                <a:latin typeface="Arial" panose="020B0604020202020204" pitchFamily="34" charset="0"/>
                <a:cs typeface="Arial" panose="020B0604020202020204" pitchFamily="34" charset="0"/>
              </a:rPr>
              <a:t> with a </a:t>
            </a:r>
            <a:r>
              <a:rPr lang="it-IT" sz="2400" dirty="0" err="1">
                <a:latin typeface="Arial" panose="020B0604020202020204" pitchFamily="34" charset="0"/>
                <a:cs typeface="Arial" panose="020B0604020202020204" pitchFamily="34" charset="0"/>
              </a:rPr>
              <a:t>characteristic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odor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whose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molecules</a:t>
            </a:r>
            <a:r>
              <a:rPr lang="it-IT" sz="2400" dirty="0">
                <a:latin typeface="Arial" panose="020B0604020202020204" pitchFamily="34" charset="0"/>
                <a:cs typeface="Arial" panose="020B0604020202020204" pitchFamily="34" charset="0"/>
              </a:rPr>
              <a:t> are made up of </a:t>
            </a:r>
            <a:r>
              <a:rPr lang="it-IT" sz="2400" dirty="0" err="1">
                <a:latin typeface="Arial" panose="020B0604020202020204" pitchFamily="34" charset="0"/>
                <a:cs typeface="Arial" panose="020B0604020202020204" pitchFamily="34" charset="0"/>
              </a:rPr>
              <a:t>three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oxygen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atoms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which</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causes</a:t>
            </a:r>
            <a:r>
              <a:rPr lang="it-IT" sz="2400" dirty="0">
                <a:latin typeface="Arial" panose="020B0604020202020204" pitchFamily="34" charset="0"/>
                <a:cs typeface="Arial" panose="020B0604020202020204" pitchFamily="34" charset="0"/>
              </a:rPr>
              <a:t> the so-called «Los Angeles smog»</a:t>
            </a:r>
          </a:p>
        </p:txBody>
      </p:sp>
    </p:spTree>
    <p:extLst>
      <p:ext uri="{BB962C8B-B14F-4D97-AF65-F5344CB8AC3E}">
        <p14:creationId xmlns:p14="http://schemas.microsoft.com/office/powerpoint/2010/main" val="28911379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arta di riso">
  <a:themeElements>
    <a:clrScheme name="Carta di riso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Carta di ris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rta di riso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Carta di riso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Carta di riso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a di riso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Carta di riso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3538</Words>
  <Application>Microsoft Office PowerPoint</Application>
  <PresentationFormat>Widescreen</PresentationFormat>
  <Paragraphs>168</Paragraphs>
  <Slides>44</Slides>
  <Notes>1</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44</vt:i4>
      </vt:variant>
    </vt:vector>
  </HeadingPairs>
  <TitlesOfParts>
    <vt:vector size="53" baseType="lpstr">
      <vt:lpstr>Arial</vt:lpstr>
      <vt:lpstr>Calibri</vt:lpstr>
      <vt:lpstr>Calibri Light</vt:lpstr>
      <vt:lpstr>Symbol</vt:lpstr>
      <vt:lpstr>Times New Roman</vt:lpstr>
      <vt:lpstr>Wingdings</vt:lpstr>
      <vt:lpstr>Tema di Office</vt:lpstr>
      <vt:lpstr>1_Struttura predefinita</vt:lpstr>
      <vt:lpstr>2_Carta di riso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TRETIACH MAURO</dc:creator>
  <cp:lastModifiedBy>TRETIACH MAURO</cp:lastModifiedBy>
  <cp:revision>35</cp:revision>
  <dcterms:created xsi:type="dcterms:W3CDTF">2023-12-08T13:58:19Z</dcterms:created>
  <dcterms:modified xsi:type="dcterms:W3CDTF">2024-12-04T08:43:53Z</dcterms:modified>
</cp:coreProperties>
</file>