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90" r:id="rId5"/>
    <p:sldId id="258" r:id="rId6"/>
    <p:sldId id="260" r:id="rId7"/>
    <p:sldId id="259" r:id="rId8"/>
    <p:sldId id="261" r:id="rId9"/>
    <p:sldId id="262" r:id="rId10"/>
    <p:sldId id="263" r:id="rId11"/>
    <p:sldId id="291" r:id="rId12"/>
    <p:sldId id="292" r:id="rId13"/>
    <p:sldId id="264" r:id="rId14"/>
    <p:sldId id="266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93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9E0BA-AB6C-C1D8-06BF-DDA5EDDA6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848CFD-A3B2-4BFA-A683-EB0EA16CA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36E270-0D9E-9D4F-AA10-D1517018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F7B-5DAC-4435-9D1A-9319303EDD6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177D35-D0C3-CD1B-B1A0-07A74341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9C7D59-660B-C4D1-B100-F04CC8AB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2A6-E850-4919-9A01-ACE9FBE01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08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AB90C-A151-92C8-C186-23DD1BFB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3E9A9C-9390-2420-5C67-7AE9157C6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410732-B35E-A12E-4F55-3308C878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F7B-5DAC-4435-9D1A-9319303EDD6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4272EB-D602-4BEB-445F-65CB5CE8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0D2B6E-E7CD-9BDF-C2AA-84A3570F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2A6-E850-4919-9A01-ACE9FBE01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82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14C5496-4A16-16D2-6F34-87FC9E5A7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0935235-76A9-6B6B-5C6F-4C5716C1F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685B6D-B61D-0FAB-A236-D4381E15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F7B-5DAC-4435-9D1A-9319303EDD6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C2DDC2-CA62-A942-EB8A-B3576A54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31E97-0DB7-B3E4-A3B4-BC21EB25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2A6-E850-4919-9A01-ACE9FBE01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B98665-F6C0-E1E7-C967-065DB7F4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A0F7D6-A537-E7AC-FDBF-549F4B15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A261AB-9C3F-554D-07AB-01D3DFF2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F7B-5DAC-4435-9D1A-9319303EDD6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DD8900-A432-C265-7FCA-416D0E4C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E07413-E50C-34AC-201D-D71F8574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2A6-E850-4919-9A01-ACE9FBE01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63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6AB04-16AF-F29C-987E-577B8C0F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9CA5D4-DF01-9E1F-9592-F70FB09B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CB677F-FDF0-2AAF-EDE2-434476040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F7B-5DAC-4435-9D1A-9319303EDD6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8639F6-9E77-6DDA-8748-427A0A4F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78802D-FD49-CD36-B8ED-7E2B938B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2A6-E850-4919-9A01-ACE9FBE01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46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57EA39-7A04-FF30-969E-973EA863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69F64-9D13-680F-4A7F-BF823F3C1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55354E-7463-0AEF-D8D2-319573F22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233E76-52B2-0547-C1FA-78434E67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F7B-5DAC-4435-9D1A-9319303EDD6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E5CEBC-E669-6230-8E52-6D298FCA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0E400A-6BAB-6CD9-A143-F887A516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2A6-E850-4919-9A01-ACE9FBE01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2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CFE12A-2452-468E-403B-00250A5B6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5F7D1B-B1E6-2EA1-A3D1-537D6946C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80E0D5-BD2D-FFD9-B605-87B51C8F6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194E210-1A8A-CF4F-3B8A-B08814C70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BEECC30-458F-0928-B95B-C199751F0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4E1291C-8D36-E824-14AD-6AAD744D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F7B-5DAC-4435-9D1A-9319303EDD6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6E7DB85-7D6B-8322-1DCF-E623CB2CB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8818133-6C8B-CE5A-B80F-37A1358F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2A6-E850-4919-9A01-ACE9FBE01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10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92D1C1-FFD4-42CF-3E9D-BF84DC78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637D032-ABAE-BB5B-70BC-175C314A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F7B-5DAC-4435-9D1A-9319303EDD6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65A816-9576-3E3F-02BD-0F3DD73B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C2863E-8184-8EB2-3A7C-33E252A1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2A6-E850-4919-9A01-ACE9FBE01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8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4C1A4AC-E29F-54F3-18A2-E57DEE49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F7B-5DAC-4435-9D1A-9319303EDD6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43E272-DA08-F20A-F8D6-DA4C671F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77E2A7-0CD9-1608-0805-318998CF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2A6-E850-4919-9A01-ACE9FBE01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5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4844D4-5965-749B-8A0C-4D612D2C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B24E4F-6213-2635-735C-44ACC64C3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981B77-A939-6EB7-F255-25AEF5959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41E087-63C0-2D63-C971-B32F214F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F7B-5DAC-4435-9D1A-9319303EDD6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C883A4-3D30-7DD4-A74A-F6655318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12D788-5E1F-234D-8B12-F58321B7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2A6-E850-4919-9A01-ACE9FBE01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11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AFD76-F279-22B8-CF2B-74F30AE2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246A7C5-45A4-8623-32DD-B09A7C5D0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85B912-43C3-B754-38DE-8A3784E75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438CC7-DBE7-BC00-EA4A-EE6D6ED7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F7B-5DAC-4435-9D1A-9319303EDD6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D5F7B4-AC59-0C2C-45D0-B947C3D7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766EF9-C2FD-192E-83C1-29CDEE3C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C2A6-E850-4919-9A01-ACE9FBE01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03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A26242E-2650-D7F2-6B1E-1E60ECE3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5ACB31-D12C-6937-5216-330CFFDF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D7CEF9-BE78-B77D-67CB-6F47526CC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45AF7B-5DAC-4435-9D1A-9319303EDD6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0C1F5E-57FF-C855-A803-4BAB29D23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4B7064-2E47-D5B8-9415-D2E88B949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50C2A6-E850-4919-9A01-ACE9FBE01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75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C9E5C-9E04-513D-B059-FA18D64B0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Meccanochimica</a:t>
            </a:r>
          </a:p>
        </p:txBody>
      </p:sp>
    </p:spTree>
    <p:extLst>
      <p:ext uri="{BB962C8B-B14F-4D97-AF65-F5344CB8AC3E}">
        <p14:creationId xmlns:p14="http://schemas.microsoft.com/office/powerpoint/2010/main" val="359748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BE328-BD57-38F9-6316-4F8A3C6EA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49420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Reattori a sfere: Parametri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05785F-1D07-8C5C-53D0-8E868C927351}"/>
              </a:ext>
            </a:extLst>
          </p:cNvPr>
          <p:cNvSpPr txBox="1"/>
          <p:nvPr/>
        </p:nvSpPr>
        <p:spPr>
          <a:xfrm>
            <a:off x="0" y="865239"/>
            <a:ext cx="4455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Sfere</a:t>
            </a:r>
            <a:r>
              <a:rPr lang="it-IT" dirty="0"/>
              <a:t>: Dimensioni, numero, BRR, materiale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2EFB4E6-6E24-990D-18D0-F476210E455C}"/>
              </a:ext>
            </a:extLst>
          </p:cNvPr>
          <p:cNvSpPr/>
          <p:nvPr/>
        </p:nvSpPr>
        <p:spPr>
          <a:xfrm>
            <a:off x="5132439" y="986963"/>
            <a:ext cx="875071" cy="127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5DD621-C991-F6E2-2C25-031CC16DA7E6}"/>
              </a:ext>
            </a:extLst>
          </p:cNvPr>
          <p:cNvSpPr txBox="1"/>
          <p:nvPr/>
        </p:nvSpPr>
        <p:spPr>
          <a:xfrm>
            <a:off x="6405716" y="727706"/>
            <a:ext cx="2612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Corrosione, perdita di metalli, reattività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0AB9F9-D4FB-CEC4-29A4-203030FCFC65}"/>
              </a:ext>
            </a:extLst>
          </p:cNvPr>
          <p:cNvSpPr txBox="1"/>
          <p:nvPr/>
        </p:nvSpPr>
        <p:spPr>
          <a:xfrm>
            <a:off x="0" y="2769238"/>
            <a:ext cx="1007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Parametri strumento</a:t>
            </a:r>
            <a:r>
              <a:rPr lang="it-IT" dirty="0"/>
              <a:t>: Frequenza agitazione, tempo, per  alcuni strumenti è possibile operare in atmosfera inerte o con controllo temperatura. 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75EAE7-C890-09AB-FD38-B1E6C357BA1C}"/>
              </a:ext>
            </a:extLst>
          </p:cNvPr>
          <p:cNvSpPr txBox="1"/>
          <p:nvPr/>
        </p:nvSpPr>
        <p:spPr>
          <a:xfrm>
            <a:off x="0" y="4248171"/>
            <a:ext cx="104418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LAG: </a:t>
            </a:r>
            <a:r>
              <a:rPr lang="it-IT" dirty="0"/>
              <a:t>Macinazione assistita da liquidi. Tendenzialmente l’effetto è di agire da lubrificante, riducendo la resistenza al moto delle sfere. Miglioramento della</a:t>
            </a:r>
          </a:p>
          <a:p>
            <a:r>
              <a:rPr lang="it-IT" dirty="0"/>
              <a:t>Cinetica di reazione e della amorfizzazione dei solidi.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FF4E345-D15D-E2BF-83AC-D05D1559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684" y="4673237"/>
            <a:ext cx="5382515" cy="19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8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ECB77-6C15-F718-7A46-B79E04717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49420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Reattori a sfere: Hot spots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E04A5B-90F2-6CB5-C023-D5E4D70F3BCB}"/>
              </a:ext>
            </a:extLst>
          </p:cNvPr>
          <p:cNvSpPr txBox="1"/>
          <p:nvPr/>
        </p:nvSpPr>
        <p:spPr>
          <a:xfrm>
            <a:off x="7514304" y="6568268"/>
            <a:ext cx="6179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Chemical Engineering Journal 382 (2020) 1229</a:t>
            </a:r>
            <a:endParaRPr lang="it-IT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E6510F1-3038-F1AA-DC67-27E2AF42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562" y="360153"/>
            <a:ext cx="649420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Reattori a sfere: Come funzionano?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42C7CD-C427-41BC-552D-DFB5C891E4F3}"/>
              </a:ext>
            </a:extLst>
          </p:cNvPr>
          <p:cNvSpPr txBox="1"/>
          <p:nvPr/>
        </p:nvSpPr>
        <p:spPr>
          <a:xfrm>
            <a:off x="712835" y="4535931"/>
            <a:ext cx="1007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Teoria degli Hot-spot</a:t>
            </a:r>
            <a:r>
              <a:rPr lang="it-IT" dirty="0"/>
              <a:t>: Frizione tra le sfere genera alte temperature a livello locale (1000°C) per tempi  &lt;10</a:t>
            </a:r>
            <a:r>
              <a:rPr lang="it-IT" baseline="30000" dirty="0"/>
              <a:t>-3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85C849-38DC-C39F-8E9D-05A0D4313D66}"/>
              </a:ext>
            </a:extLst>
          </p:cNvPr>
          <p:cNvSpPr txBox="1"/>
          <p:nvPr/>
        </p:nvSpPr>
        <p:spPr>
          <a:xfrm>
            <a:off x="712835" y="5169394"/>
            <a:ext cx="1007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Modello a Plasma</a:t>
            </a:r>
            <a:r>
              <a:rPr lang="it-IT" dirty="0"/>
              <a:t>: l’impatto diretto è responsabile per le elevate temperature</a:t>
            </a:r>
            <a:endParaRPr lang="it-IT" baseline="30000" dirty="0"/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E9F80F-E493-F426-2E9B-7A7E0711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3" y="1373233"/>
            <a:ext cx="11126753" cy="301032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5AF8CF5-DE8F-117C-B5EE-BA70FE4EAE4C}"/>
              </a:ext>
            </a:extLst>
          </p:cNvPr>
          <p:cNvSpPr txBox="1"/>
          <p:nvPr/>
        </p:nvSpPr>
        <p:spPr>
          <a:xfrm>
            <a:off x="2782530" y="5769558"/>
            <a:ext cx="6931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Nonostante il calore dovuto agli impatti l’energia termica totale è trascurabile rispetto a quella in una reazione in batch</a:t>
            </a:r>
          </a:p>
        </p:txBody>
      </p:sp>
    </p:spTree>
    <p:extLst>
      <p:ext uri="{BB962C8B-B14F-4D97-AF65-F5344CB8AC3E}">
        <p14:creationId xmlns:p14="http://schemas.microsoft.com/office/powerpoint/2010/main" val="388524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ECB77-6C15-F718-7A46-B79E04717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49420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Reattori a sfere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E04A5B-90F2-6CB5-C023-D5E4D70F3BCB}"/>
              </a:ext>
            </a:extLst>
          </p:cNvPr>
          <p:cNvSpPr txBox="1"/>
          <p:nvPr/>
        </p:nvSpPr>
        <p:spPr>
          <a:xfrm>
            <a:off x="7514304" y="6568268"/>
            <a:ext cx="6179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Chemical Engineering Journal 382 (2020) 1229</a:t>
            </a:r>
            <a:endParaRPr lang="it-IT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E6510F1-3038-F1AA-DC67-27E2AF42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562" y="360153"/>
            <a:ext cx="649420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Reattori a sfere: Come funzionano?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42C7CD-C427-41BC-552D-DFB5C891E4F3}"/>
              </a:ext>
            </a:extLst>
          </p:cNvPr>
          <p:cNvSpPr txBox="1"/>
          <p:nvPr/>
        </p:nvSpPr>
        <p:spPr>
          <a:xfrm>
            <a:off x="683339" y="1576421"/>
            <a:ext cx="1007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Anche la riduzione della dimensione delle particelle, l’incremento dell’area superficiale, lo sviluppo di difetti e la potenziale amorfizzazione di materiali cristallini sono probabilmente alla base della reattività meccanochimica</a:t>
            </a:r>
            <a:endParaRPr lang="it-IT" baseline="30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836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199BCF-0A64-B5A3-0358-629E9349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Vantaggi rispetto alle reazione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solvotermiche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152491-722B-D842-76D1-6BA701119F60}"/>
              </a:ext>
            </a:extLst>
          </p:cNvPr>
          <p:cNvSpPr txBox="1"/>
          <p:nvPr/>
        </p:nvSpPr>
        <p:spPr>
          <a:xfrm>
            <a:off x="1022555" y="2998840"/>
            <a:ext cx="148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Reagenti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8553BCD-4CD5-F62A-5819-05D5182CFCF3}"/>
              </a:ext>
            </a:extLst>
          </p:cNvPr>
          <p:cNvSpPr/>
          <p:nvPr/>
        </p:nvSpPr>
        <p:spPr>
          <a:xfrm>
            <a:off x="904568" y="2969343"/>
            <a:ext cx="1406013" cy="4621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30D134B-CDD5-922F-5E84-5A8FEC22837F}"/>
              </a:ext>
            </a:extLst>
          </p:cNvPr>
          <p:cNvCxnSpPr/>
          <p:nvPr/>
        </p:nvCxnSpPr>
        <p:spPr>
          <a:xfrm>
            <a:off x="2310581" y="3210433"/>
            <a:ext cx="16518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1F946CB-AB3F-9CDD-53AC-B4A8863A09A2}"/>
              </a:ext>
            </a:extLst>
          </p:cNvPr>
          <p:cNvCxnSpPr/>
          <p:nvPr/>
        </p:nvCxnSpPr>
        <p:spPr>
          <a:xfrm flipV="1">
            <a:off x="3962400" y="2064775"/>
            <a:ext cx="0" cy="1145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D9F4624-F577-A2D8-43A8-6CF1E4A9F1C9}"/>
              </a:ext>
            </a:extLst>
          </p:cNvPr>
          <p:cNvCxnSpPr/>
          <p:nvPr/>
        </p:nvCxnSpPr>
        <p:spPr>
          <a:xfrm flipV="1">
            <a:off x="3962400" y="3217607"/>
            <a:ext cx="0" cy="1145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1283F73-2C86-9ED5-5E06-62EC1F39F041}"/>
              </a:ext>
            </a:extLst>
          </p:cNvPr>
          <p:cNvCxnSpPr/>
          <p:nvPr/>
        </p:nvCxnSpPr>
        <p:spPr>
          <a:xfrm>
            <a:off x="3962400" y="2064775"/>
            <a:ext cx="6685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60E2B58-3B92-5125-2EB9-A18612080B11}"/>
              </a:ext>
            </a:extLst>
          </p:cNvPr>
          <p:cNvCxnSpPr/>
          <p:nvPr/>
        </p:nvCxnSpPr>
        <p:spPr>
          <a:xfrm>
            <a:off x="3962400" y="4363265"/>
            <a:ext cx="6685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9C51F4-E062-4209-F9BA-F8D91071742A}"/>
              </a:ext>
            </a:extLst>
          </p:cNvPr>
          <p:cNvSpPr txBox="1"/>
          <p:nvPr/>
        </p:nvSpPr>
        <p:spPr>
          <a:xfrm>
            <a:off x="4630994" y="1049112"/>
            <a:ext cx="32086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Soluzione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Calore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Scelta solvente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Preparazione solvente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Solubilità dei reagenti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Tempi in genere lunghi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Concentrazione importante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6235B18-62F3-50A9-5BA3-427279671739}"/>
              </a:ext>
            </a:extLst>
          </p:cNvPr>
          <p:cNvSpPr txBox="1"/>
          <p:nvPr/>
        </p:nvSpPr>
        <p:spPr>
          <a:xfrm>
            <a:off x="4696501" y="3431459"/>
            <a:ext cx="33925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Meccanochimica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Temperatura 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Tempi di minuti/ore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Solvent</a:t>
            </a:r>
            <a:r>
              <a:rPr lang="it-IT" dirty="0"/>
              <a:t>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Solubilità non è un parametro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Scalabile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Purificazione più semplice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B7D4173-DEF6-4187-C5C0-5AF3E67387EF}"/>
              </a:ext>
            </a:extLst>
          </p:cNvPr>
          <p:cNvCxnSpPr/>
          <p:nvPr/>
        </p:nvCxnSpPr>
        <p:spPr>
          <a:xfrm>
            <a:off x="7505332" y="2089356"/>
            <a:ext cx="6685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2149AB-642C-218C-F162-6C929F8071DE}"/>
              </a:ext>
            </a:extLst>
          </p:cNvPr>
          <p:cNvSpPr txBox="1"/>
          <p:nvPr/>
        </p:nvSpPr>
        <p:spPr>
          <a:xfrm>
            <a:off x="7140677" y="1787081"/>
            <a:ext cx="1580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Rimozione solvente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07C64F-6A08-DE22-81ED-395C280A74C9}"/>
              </a:ext>
            </a:extLst>
          </p:cNvPr>
          <p:cNvSpPr txBox="1"/>
          <p:nvPr/>
        </p:nvSpPr>
        <p:spPr>
          <a:xfrm>
            <a:off x="7298828" y="2114633"/>
            <a:ext cx="1580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Purificazione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F642A10-EF44-0FFF-796B-EB839E97967F}"/>
              </a:ext>
            </a:extLst>
          </p:cNvPr>
          <p:cNvSpPr txBox="1"/>
          <p:nvPr/>
        </p:nvSpPr>
        <p:spPr>
          <a:xfrm>
            <a:off x="8663915" y="1929967"/>
            <a:ext cx="6179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Prodotto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D77F469-0AE7-4FAA-63FA-59C6FAC8A2EC}"/>
              </a:ext>
            </a:extLst>
          </p:cNvPr>
          <p:cNvCxnSpPr/>
          <p:nvPr/>
        </p:nvCxnSpPr>
        <p:spPr>
          <a:xfrm>
            <a:off x="7505332" y="4250379"/>
            <a:ext cx="6685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F1C4EA7-D4C4-13D9-CCF6-73B2F831003C}"/>
              </a:ext>
            </a:extLst>
          </p:cNvPr>
          <p:cNvSpPr txBox="1"/>
          <p:nvPr/>
        </p:nvSpPr>
        <p:spPr>
          <a:xfrm>
            <a:off x="8663915" y="4090990"/>
            <a:ext cx="6179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Prodotto</a:t>
            </a:r>
          </a:p>
        </p:txBody>
      </p:sp>
    </p:spTree>
    <p:extLst>
      <p:ext uri="{BB962C8B-B14F-4D97-AF65-F5344CB8AC3E}">
        <p14:creationId xmlns:p14="http://schemas.microsoft.com/office/powerpoint/2010/main" val="229595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FFE17-C1A5-43FB-2604-EEA8EEA9B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Reazioni metallo catalizzate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C44645-574D-DBF7-CB70-76B784A67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60" y="789544"/>
            <a:ext cx="6039693" cy="15623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9AAD13-2964-7256-669B-FA854A56410C}"/>
              </a:ext>
            </a:extLst>
          </p:cNvPr>
          <p:cNvSpPr txBox="1"/>
          <p:nvPr/>
        </p:nvSpPr>
        <p:spPr>
          <a:xfrm>
            <a:off x="6882581" y="1386037"/>
            <a:ext cx="301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Non anidra e non degassata!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086BAB-6947-B068-DA2E-9F51912DEE9B}"/>
              </a:ext>
            </a:extLst>
          </p:cNvPr>
          <p:cNvSpPr txBox="1"/>
          <p:nvPr/>
        </p:nvSpPr>
        <p:spPr>
          <a:xfrm>
            <a:off x="8300885" y="6442276"/>
            <a:ext cx="3959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Chem</a:t>
            </a:r>
            <a:r>
              <a:rPr lang="it-IT" dirty="0"/>
              <a:t>. </a:t>
            </a:r>
            <a:r>
              <a:rPr lang="it-IT" dirty="0" err="1"/>
              <a:t>Soc</a:t>
            </a:r>
            <a:r>
              <a:rPr lang="it-IT" dirty="0"/>
              <a:t>. Rev., 2013, 42, 7668-7700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DACD429-3F31-0072-1207-79D4D96F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18" y="3308001"/>
            <a:ext cx="6163535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0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2EC60E-15D0-4FE8-8385-3215768D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Reazioni metallo catalizzate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450F9D-BB5C-FA63-FE6E-9736BD7B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64" y="911377"/>
            <a:ext cx="6134956" cy="149563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A75A7BB-A3E8-AE8C-1F33-C42094CDB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24" y="2793409"/>
            <a:ext cx="6125430" cy="165758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13413F-95B8-55EE-E1F9-A3FB3E6A6D56}"/>
              </a:ext>
            </a:extLst>
          </p:cNvPr>
          <p:cNvSpPr txBox="1"/>
          <p:nvPr/>
        </p:nvSpPr>
        <p:spPr>
          <a:xfrm>
            <a:off x="7098704" y="3429000"/>
            <a:ext cx="4621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Non anidra e non degassata!</a:t>
            </a:r>
          </a:p>
          <a:p>
            <a:r>
              <a:rPr lang="it-IT" dirty="0"/>
              <a:t>Con sfere in rame non necessaria l’aggiunta di </a:t>
            </a:r>
            <a:r>
              <a:rPr lang="it-IT" dirty="0" err="1"/>
              <a:t>CuI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B1321A6-8FCA-FF8C-586A-D8A43006A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92" y="4837388"/>
            <a:ext cx="5858693" cy="143847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9DB171-16EC-36B3-3814-5352BB3D0E98}"/>
              </a:ext>
            </a:extLst>
          </p:cNvPr>
          <p:cNvSpPr txBox="1"/>
          <p:nvPr/>
        </p:nvSpPr>
        <p:spPr>
          <a:xfrm>
            <a:off x="8300885" y="6442276"/>
            <a:ext cx="3959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Chem</a:t>
            </a:r>
            <a:r>
              <a:rPr lang="it-IT" dirty="0"/>
              <a:t>. </a:t>
            </a:r>
            <a:r>
              <a:rPr lang="it-IT" dirty="0" err="1"/>
              <a:t>Soc</a:t>
            </a:r>
            <a:r>
              <a:rPr lang="it-IT" dirty="0"/>
              <a:t>. Rev., 2013, 42, 7668-7700</a:t>
            </a:r>
          </a:p>
        </p:txBody>
      </p:sp>
    </p:spTree>
    <p:extLst>
      <p:ext uri="{BB962C8B-B14F-4D97-AF65-F5344CB8AC3E}">
        <p14:creationId xmlns:p14="http://schemas.microsoft.com/office/powerpoint/2010/main" val="186746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452A1F6-3354-BCBD-8F3C-1060079A8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19" y="658273"/>
            <a:ext cx="5658640" cy="1381318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68B492D-4263-3360-AB6B-5A05CA1D3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Reazioni Click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C4E5639-BF18-2381-C17F-130BFBF7C2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86"/>
          <a:stretch/>
        </p:blipFill>
        <p:spPr>
          <a:xfrm>
            <a:off x="2761997" y="3752160"/>
            <a:ext cx="5960083" cy="95263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642479-F1DA-5B96-0CAD-BD5478DF1ADD}"/>
              </a:ext>
            </a:extLst>
          </p:cNvPr>
          <p:cNvSpPr txBox="1"/>
          <p:nvPr/>
        </p:nvSpPr>
        <p:spPr>
          <a:xfrm>
            <a:off x="5456903" y="2891677"/>
            <a:ext cx="9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Oppure</a:t>
            </a:r>
          </a:p>
        </p:txBody>
      </p:sp>
    </p:spTree>
    <p:extLst>
      <p:ext uri="{BB962C8B-B14F-4D97-AF65-F5344CB8AC3E}">
        <p14:creationId xmlns:p14="http://schemas.microsoft.com/office/powerpoint/2010/main" val="88382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2BDED42-68C2-58EC-6B40-CCEDD037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09" y="2104389"/>
            <a:ext cx="5115691" cy="29742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A97FC24-1E73-4846-F24B-BDB39F809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59" y="1936954"/>
            <a:ext cx="4807016" cy="345573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C887B60-5A53-039B-114E-8311082C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Esteri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boronici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3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AA5D919-2D9B-8B33-E2EA-C86D780CA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98" y="2164836"/>
            <a:ext cx="6487430" cy="148610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E5AE8F-972A-77D8-C63D-4A65BCB500D6}"/>
              </a:ext>
            </a:extLst>
          </p:cNvPr>
          <p:cNvSpPr txBox="1"/>
          <p:nvPr/>
        </p:nvSpPr>
        <p:spPr>
          <a:xfrm>
            <a:off x="7088128" y="2715323"/>
            <a:ext cx="462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Senza precauzioni per l’umidità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B0B2B14-F0C6-44AA-F1B7-82AACF57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Reattivi di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Grignard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47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17D7A56-0800-14F0-28FA-330FA18B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969" y="1795234"/>
            <a:ext cx="6354062" cy="3267531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5808E7D-6566-0EDC-A852-2D39F7A8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Reazioni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multistep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5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4787C0-CDC2-9508-EB8D-8518C4235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153" y="818556"/>
            <a:ext cx="9252155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Nel senso più ampio, la 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è definita come la sintesi chimica indotta da energia meccanica esterna, come la macinazione di due solidi utilizzando un mortaio e un pestello, un mulino a sfere o un agitatore.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E153C74-34D7-5E3A-EF46-A18B3A57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65" y="2904503"/>
            <a:ext cx="7136222" cy="25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509A05-66DB-052A-833C-AFFE0A9470A3}"/>
              </a:ext>
            </a:extLst>
          </p:cNvPr>
          <p:cNvSpPr txBox="1"/>
          <p:nvPr/>
        </p:nvSpPr>
        <p:spPr>
          <a:xfrm>
            <a:off x="6258230" y="658854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effectLst/>
                <a:latin typeface="Merriweather Sans" panose="020F0502020204030204" pitchFamily="2" charset="0"/>
              </a:rPr>
              <a:t>Mechanochemistry: Synthesis that Uses Force, Springer 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Merriweather Sans" pitchFamily="2" charset="0"/>
              </a:rPr>
              <a:t>pp 657–682</a:t>
            </a:r>
          </a:p>
          <a:p>
            <a:pPr algn="l"/>
            <a:endParaRPr lang="en-US" sz="1400" i="0" dirty="0">
              <a:solidFill>
                <a:srgbClr val="000000"/>
              </a:solidFill>
              <a:effectLst/>
              <a:latin typeface="Merriweather Sans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5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365992-7F27-8BC8-662C-6FD92B315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21" y="1852392"/>
            <a:ext cx="6496957" cy="3153215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2A8DE40-9AB0-237B-44D2-6EB823CA4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Reazioni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Enantioselettive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31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A20616-3644-BCC3-F57D-BBA85E0DB2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09"/>
          <a:stretch/>
        </p:blipFill>
        <p:spPr>
          <a:xfrm>
            <a:off x="1677831" y="1645743"/>
            <a:ext cx="8973989" cy="30537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A32955-D499-334C-BB80-67DA16B8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" y="68826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Reazioni di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scholl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25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A32955-D499-334C-BB80-67DA16B8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" y="68826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Selettività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A8DE511-D7E2-A022-89A8-0CAFB5DE8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1190518"/>
            <a:ext cx="10250330" cy="4896533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9102F7C-F389-E74F-7B59-040E2BC2F263}"/>
              </a:ext>
            </a:extLst>
          </p:cNvPr>
          <p:cNvSpPr/>
          <p:nvPr/>
        </p:nvSpPr>
        <p:spPr>
          <a:xfrm>
            <a:off x="3696929" y="1622323"/>
            <a:ext cx="1179871" cy="5112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6753C1A-0AD0-89BD-C311-9FDEB4B7DE82}"/>
              </a:ext>
            </a:extLst>
          </p:cNvPr>
          <p:cNvSpPr/>
          <p:nvPr/>
        </p:nvSpPr>
        <p:spPr>
          <a:xfrm>
            <a:off x="3696928" y="3884184"/>
            <a:ext cx="1179871" cy="5112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59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C1BE33-4AAB-78AD-DF3B-CC81E6FDE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Molecole «impossibili»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E7147A-B9C1-271F-6A84-1389C3056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882" y="489312"/>
            <a:ext cx="6860235" cy="256527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D4DAD87-2407-9CE6-CD9E-EB4ADA78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069" y="3803412"/>
            <a:ext cx="7546312" cy="159018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La sintesi in soluzione di tali complessi è complessa e risulta nella formazione di solvati e addotti. La reazione meccanochimica di AlCl</a:t>
            </a:r>
            <a:r>
              <a:rPr kumimoji="0" lang="it-IT" altLang="it-IT" sz="2100" b="0" i="0" u="none" strike="noStrike" cap="none" normalizeH="0" baseline="-2500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3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con il sale di potassio dell'anione bis(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trimetilsilil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)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allile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risulta invece nella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fromazione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diretta del prodotto desiderato come polvere bianca.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42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21A07D-0AAD-F689-0AA9-D49790769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Molecole «impossibili»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AC76A04-E086-97F7-95DF-67DE4633A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72" y="502050"/>
            <a:ext cx="9716856" cy="233395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0D6AC67-64C3-F977-DA10-68BE2BE96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4468"/>
            <a:ext cx="12192000" cy="307148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A97232-B3C3-3665-0066-12E4FB45B294}"/>
              </a:ext>
            </a:extLst>
          </p:cNvPr>
          <p:cNvSpPr txBox="1"/>
          <p:nvPr/>
        </p:nvSpPr>
        <p:spPr>
          <a:xfrm>
            <a:off x="8770374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1" dirty="0">
                <a:effectLst/>
                <a:latin typeface="-apple-system"/>
              </a:rPr>
              <a:t>Nature Chemistry</a:t>
            </a:r>
            <a:r>
              <a:rPr lang="fr-FR" b="0" i="0" dirty="0">
                <a:effectLst/>
                <a:latin typeface="-apple-system"/>
              </a:rPr>
              <a:t> </a:t>
            </a:r>
            <a:r>
              <a:rPr lang="fr-FR" b="1" dirty="0">
                <a:solidFill>
                  <a:srgbClr val="222222"/>
                </a:solidFill>
                <a:latin typeface="-apple-system"/>
              </a:rPr>
              <a:t>2021, </a:t>
            </a:r>
            <a:r>
              <a:rPr lang="fr-FR" dirty="0">
                <a:solidFill>
                  <a:srgbClr val="222222"/>
                </a:solidFill>
                <a:latin typeface="-apple-system"/>
              </a:rPr>
              <a:t>13, </a:t>
            </a:r>
            <a:r>
              <a:rPr lang="fr-FR" b="0" i="0" dirty="0">
                <a:solidFill>
                  <a:srgbClr val="222222"/>
                </a:solidFill>
                <a:effectLst/>
                <a:latin typeface="-apple-system"/>
              </a:rPr>
              <a:t>41–46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9074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0F63B3-D1B8-44F7-D6F8-8DD83A2BD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304364"/>
            <a:ext cx="12146070" cy="31246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26559F7-3D8D-9901-FCC7-80BD5D13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329" y="3256876"/>
            <a:ext cx="3772426" cy="30579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9EEDC8-FA36-CC9D-E875-39EF72DD299B}"/>
              </a:ext>
            </a:extLst>
          </p:cNvPr>
          <p:cNvSpPr txBox="1"/>
          <p:nvPr/>
        </p:nvSpPr>
        <p:spPr>
          <a:xfrm>
            <a:off x="8770374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1" dirty="0">
                <a:effectLst/>
                <a:latin typeface="-apple-system"/>
              </a:rPr>
              <a:t>Nature Chemistry</a:t>
            </a:r>
            <a:r>
              <a:rPr lang="fr-FR" b="0" i="0" dirty="0">
                <a:effectLst/>
                <a:latin typeface="-apple-system"/>
              </a:rPr>
              <a:t> </a:t>
            </a:r>
            <a:r>
              <a:rPr lang="fr-FR" b="1" dirty="0">
                <a:solidFill>
                  <a:srgbClr val="222222"/>
                </a:solidFill>
                <a:latin typeface="-apple-system"/>
              </a:rPr>
              <a:t>2021, </a:t>
            </a:r>
            <a:r>
              <a:rPr lang="fr-FR" dirty="0">
                <a:solidFill>
                  <a:srgbClr val="222222"/>
                </a:solidFill>
                <a:latin typeface="-apple-system"/>
              </a:rPr>
              <a:t>13, </a:t>
            </a:r>
            <a:r>
              <a:rPr lang="fr-FR" b="0" i="0" dirty="0">
                <a:solidFill>
                  <a:srgbClr val="222222"/>
                </a:solidFill>
                <a:effectLst/>
                <a:latin typeface="-apple-system"/>
              </a:rPr>
              <a:t>41–46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823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0AA10B-47A6-4263-8657-4C4FFF51D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" y="68826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</a:t>
            </a: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Onde sonore!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474B72-0800-CFC0-47B8-0E94F9D9A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7" y="472640"/>
            <a:ext cx="9938646" cy="63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57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6EC842-5441-0586-E1D6-4E25D4C09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717" y="709101"/>
            <a:ext cx="983570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Il sito di implosione può raggiungere temperature di ~15.000 K e pressioni di ~1000 atm.</a:t>
            </a:r>
            <a:r>
              <a:rPr kumimoji="0" lang="it-IT" altLang="it-IT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C241074-1358-89EF-DE19-64CDC5AA7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" y="68826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</a:t>
            </a: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Onde sonore!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785ED5-3B79-A9E6-8410-C90883C4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63" y="1627733"/>
            <a:ext cx="7516274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37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F3BF7B-AAEF-4E53-B236-268E2D8FF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0" y="387647"/>
            <a:ext cx="9629975" cy="642856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7156FAC-42A8-4851-8209-140F334A9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" y="68826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Meccanochimica: </a:t>
            </a: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Onde sonore!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40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D11A249-205A-66D1-7C05-9F0A9981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3" y="1130924"/>
            <a:ext cx="10555173" cy="353426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ED08EAB-0345-49F2-D28A-6390AFB7E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" y="68826"/>
            <a:ext cx="74528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Polimeri responsivi a stimoli meccanici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1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C04F39E-0A10-5AD9-47F1-C9AECBC7AA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666"/>
          <a:stretch/>
        </p:blipFill>
        <p:spPr>
          <a:xfrm>
            <a:off x="1284927" y="147484"/>
            <a:ext cx="975979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88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88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41CDE37-0669-73AC-A869-A74AF8953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475838"/>
            <a:ext cx="10107436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4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38B6B1-58EB-F7F2-36CE-F6913F9FC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37" y="4647892"/>
            <a:ext cx="5572903" cy="22101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4E2BCA6-2970-12CD-E43A-03B08A475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2" y="1619907"/>
            <a:ext cx="11641175" cy="800212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C237BBC-093D-F078-9A0C-0EA117B1365C}"/>
              </a:ext>
            </a:extLst>
          </p:cNvPr>
          <p:cNvCxnSpPr>
            <a:cxnSpLocks/>
          </p:cNvCxnSpPr>
          <p:nvPr/>
        </p:nvCxnSpPr>
        <p:spPr>
          <a:xfrm>
            <a:off x="4090219" y="2595716"/>
            <a:ext cx="0" cy="17009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A6E1F3-DBD5-F977-1632-E49036659900}"/>
              </a:ext>
            </a:extLst>
          </p:cNvPr>
          <p:cNvSpPr txBox="1"/>
          <p:nvPr/>
        </p:nvSpPr>
        <p:spPr>
          <a:xfrm>
            <a:off x="3559849" y="4296697"/>
            <a:ext cx="106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Cary Lea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B55B22C-D626-FE49-ABAB-ECDA4F0F8A35}"/>
              </a:ext>
            </a:extLst>
          </p:cNvPr>
          <p:cNvCxnSpPr/>
          <p:nvPr/>
        </p:nvCxnSpPr>
        <p:spPr>
          <a:xfrm flipV="1">
            <a:off x="727587" y="776748"/>
            <a:ext cx="0" cy="747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A6C0DC4-34C0-B6AE-621D-4809C1A9DD34}"/>
              </a:ext>
            </a:extLst>
          </p:cNvPr>
          <p:cNvSpPr txBox="1"/>
          <p:nvPr/>
        </p:nvSpPr>
        <p:spPr>
          <a:xfrm>
            <a:off x="0" y="130417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Theophrastus</a:t>
            </a:r>
            <a:endParaRPr lang="it-IT" dirty="0"/>
          </a:p>
          <a:p>
            <a:r>
              <a:rPr lang="it-IT" dirty="0"/>
              <a:t>«de </a:t>
            </a:r>
            <a:r>
              <a:rPr lang="it-IT" dirty="0" err="1"/>
              <a:t>lapidibus</a:t>
            </a:r>
            <a:r>
              <a:rPr lang="it-IT" dirty="0"/>
              <a:t>»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6F4E5C7F-BF50-A17C-3CF2-4E8BB2D5E87C}"/>
              </a:ext>
            </a:extLst>
          </p:cNvPr>
          <p:cNvCxnSpPr/>
          <p:nvPr/>
        </p:nvCxnSpPr>
        <p:spPr>
          <a:xfrm flipV="1">
            <a:off x="3220064" y="776748"/>
            <a:ext cx="0" cy="747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B2B1ED-D787-B9C5-120F-C8325214924A}"/>
              </a:ext>
            </a:extLst>
          </p:cNvPr>
          <p:cNvSpPr txBox="1"/>
          <p:nvPr/>
        </p:nvSpPr>
        <p:spPr>
          <a:xfrm>
            <a:off x="2057815" y="102387"/>
            <a:ext cx="277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Faraday riduzione </a:t>
            </a:r>
            <a:r>
              <a:rPr lang="it-IT" dirty="0" err="1"/>
              <a:t>AgCl</a:t>
            </a:r>
            <a:r>
              <a:rPr lang="it-IT" dirty="0"/>
              <a:t> con metalli (Zn, Sn, Fe..)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F8589D4-4A88-DA0D-8FA8-23478EC77124}"/>
              </a:ext>
            </a:extLst>
          </p:cNvPr>
          <p:cNvCxnSpPr>
            <a:cxnSpLocks/>
          </p:cNvCxnSpPr>
          <p:nvPr/>
        </p:nvCxnSpPr>
        <p:spPr>
          <a:xfrm>
            <a:off x="5196348" y="2578509"/>
            <a:ext cx="0" cy="867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3D6AECE-B59A-E009-9145-4D5F4AA8B22E}"/>
              </a:ext>
            </a:extLst>
          </p:cNvPr>
          <p:cNvSpPr txBox="1"/>
          <p:nvPr/>
        </p:nvSpPr>
        <p:spPr>
          <a:xfrm>
            <a:off x="7324006" y="3443807"/>
            <a:ext cx="1929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Heinecke</a:t>
            </a:r>
            <a:r>
              <a:rPr lang="it-IT" dirty="0"/>
              <a:t>: Definizione di meccanochimica</a:t>
            </a:r>
            <a:endParaRPr lang="it-IT" baseline="-25000" dirty="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9514EC3-355B-98BE-0947-1FF01A28209C}"/>
              </a:ext>
            </a:extLst>
          </p:cNvPr>
          <p:cNvCxnSpPr/>
          <p:nvPr/>
        </p:nvCxnSpPr>
        <p:spPr>
          <a:xfrm flipV="1">
            <a:off x="6410631" y="872655"/>
            <a:ext cx="0" cy="747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D06CF5A-B1BA-0EB3-5C91-707BBDD790DF}"/>
              </a:ext>
            </a:extLst>
          </p:cNvPr>
          <p:cNvSpPr txBox="1"/>
          <p:nvPr/>
        </p:nvSpPr>
        <p:spPr>
          <a:xfrm>
            <a:off x="5023261" y="193128"/>
            <a:ext cx="277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Ostwald</a:t>
            </a:r>
            <a:r>
              <a:rPr lang="it-IT" dirty="0"/>
              <a:t> conia il termine meccanochimica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1429F90-7F3A-6679-B554-E6B6D9542754}"/>
              </a:ext>
            </a:extLst>
          </p:cNvPr>
          <p:cNvCxnSpPr>
            <a:cxnSpLocks/>
          </p:cNvCxnSpPr>
          <p:nvPr/>
        </p:nvCxnSpPr>
        <p:spPr>
          <a:xfrm>
            <a:off x="8288593" y="2561303"/>
            <a:ext cx="0" cy="867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5DB8020-FBDA-1DF0-7059-B512F2B9B6FB}"/>
              </a:ext>
            </a:extLst>
          </p:cNvPr>
          <p:cNvSpPr txBox="1"/>
          <p:nvPr/>
        </p:nvSpPr>
        <p:spPr>
          <a:xfrm>
            <a:off x="4384161" y="3525089"/>
            <a:ext cx="192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Spring metatesi BaSO</a:t>
            </a:r>
            <a:r>
              <a:rPr lang="it-IT" baseline="-25000" dirty="0"/>
              <a:t>4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91F264B-1F54-782D-75BF-1DA97E2711A6}"/>
              </a:ext>
            </a:extLst>
          </p:cNvPr>
          <p:cNvSpPr txBox="1"/>
          <p:nvPr/>
        </p:nvSpPr>
        <p:spPr>
          <a:xfrm>
            <a:off x="8288592" y="6482368"/>
            <a:ext cx="3991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Chem</a:t>
            </a:r>
            <a:r>
              <a:rPr lang="it-IT" dirty="0"/>
              <a:t>. </a:t>
            </a:r>
            <a:r>
              <a:rPr lang="it-IT" dirty="0" err="1"/>
              <a:t>Soc</a:t>
            </a:r>
            <a:r>
              <a:rPr lang="it-IT" dirty="0"/>
              <a:t>. Rev., 2019, 48, 2274--2292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2149C669-DEF0-3FBD-1B35-631D0F1C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217" y="4829617"/>
            <a:ext cx="1566860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4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84B46B-6921-2371-C669-9EA4EA07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580" y="531140"/>
            <a:ext cx="9252155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Mortaio e pestello sono i primi reattori meccanochimici utilizzati: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Semplice ed economico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Bassa riproducibilità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Fattori umani ed ambientali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EE801FDE-E4ED-7D83-2976-8B01315DBF48}"/>
              </a:ext>
            </a:extLst>
          </p:cNvPr>
          <p:cNvSpPr/>
          <p:nvPr/>
        </p:nvSpPr>
        <p:spPr>
          <a:xfrm>
            <a:off x="5987845" y="1927123"/>
            <a:ext cx="373626" cy="914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F203181-5E29-7BD4-699A-E4861E9FA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922" y="2841523"/>
            <a:ext cx="9252155" cy="154402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Reattori meccanochimici moderni: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Automatizzati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Altamente controllab</a:t>
            </a: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ili su diversi parametri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Possibilità di lavorare su tempi lunghi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7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B690BE-875E-BABA-3E86-C6E3C60AF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40" y="1229944"/>
            <a:ext cx="9631119" cy="235300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4223344-F1BC-274E-05CE-514B577A4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89" y="4324088"/>
            <a:ext cx="6230219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7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56BD0AC-C0B1-13D4-DF69-D40D4E025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19" y="1120877"/>
            <a:ext cx="5146968" cy="4238207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F454909-C0A7-F283-164A-AD22CBA0F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49420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Reattori a sfere: Agitatori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B6C8DE-8924-CD7A-A143-CA83355EE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5006"/>
            <a:ext cx="5887231" cy="36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8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3185A56-F9DC-6C2A-940B-5485B468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1" y="1165536"/>
            <a:ext cx="4496427" cy="507753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9C8252EC-0E46-4AEC-BEBD-D91BC7C20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49420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Reattori a sfere: Planetari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C20F08E-7A6E-5DE0-1B19-5C9DDC3EC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230" y="1552751"/>
            <a:ext cx="6697010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07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584</Words>
  <Application>Microsoft Office PowerPoint</Application>
  <PresentationFormat>Widescreen</PresentationFormat>
  <Paragraphs>83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-apple-system</vt:lpstr>
      <vt:lpstr>Aptos</vt:lpstr>
      <vt:lpstr>Aptos Display</vt:lpstr>
      <vt:lpstr>Arial</vt:lpstr>
      <vt:lpstr>inherit</vt:lpstr>
      <vt:lpstr>Merriweather Sans</vt:lpstr>
      <vt:lpstr>Tema di Office</vt:lpstr>
      <vt:lpstr>Meccanochimica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Jacopo Dosso</dc:creator>
  <cp:lastModifiedBy>Jacopo Dosso</cp:lastModifiedBy>
  <cp:revision>11</cp:revision>
  <dcterms:created xsi:type="dcterms:W3CDTF">2024-09-12T07:11:34Z</dcterms:created>
  <dcterms:modified xsi:type="dcterms:W3CDTF">2024-12-04T06:48:04Z</dcterms:modified>
</cp:coreProperties>
</file>