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sldIdLst>
    <p:sldId id="353" r:id="rId2"/>
    <p:sldId id="277" r:id="rId3"/>
    <p:sldId id="317" r:id="rId4"/>
    <p:sldId id="358" r:id="rId5"/>
    <p:sldId id="285" r:id="rId6"/>
    <p:sldId id="279" r:id="rId7"/>
    <p:sldId id="286" r:id="rId8"/>
    <p:sldId id="265" r:id="rId9"/>
    <p:sldId id="310" r:id="rId10"/>
    <p:sldId id="359" r:id="rId11"/>
    <p:sldId id="311" r:id="rId12"/>
    <p:sldId id="312" r:id="rId13"/>
    <p:sldId id="314" r:id="rId14"/>
    <p:sldId id="360" r:id="rId15"/>
    <p:sldId id="315" r:id="rId16"/>
    <p:sldId id="316" r:id="rId17"/>
    <p:sldId id="280" r:id="rId18"/>
    <p:sldId id="281" r:id="rId19"/>
    <p:sldId id="283" r:id="rId20"/>
    <p:sldId id="288" r:id="rId21"/>
    <p:sldId id="295" r:id="rId22"/>
    <p:sldId id="296" r:id="rId23"/>
    <p:sldId id="299" r:id="rId24"/>
    <p:sldId id="363" r:id="rId25"/>
    <p:sldId id="297" r:id="rId26"/>
    <p:sldId id="300" r:id="rId27"/>
    <p:sldId id="301" r:id="rId28"/>
    <p:sldId id="303" r:id="rId29"/>
    <p:sldId id="305" r:id="rId30"/>
    <p:sldId id="304" r:id="rId3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sz="2400"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p:restoredTop sz="90141"/>
  </p:normalViewPr>
  <p:slideViewPr>
    <p:cSldViewPr>
      <p:cViewPr varScale="1">
        <p:scale>
          <a:sx n="111" d="100"/>
          <a:sy n="111" d="100"/>
        </p:scale>
        <p:origin x="1784"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1987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5"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6"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7"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78"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79" name="Rectangle 7"/>
          <p:cNvSpPr>
            <a:spLocks noGrp="1" noChangeArrowheads="1"/>
          </p:cNvSpPr>
          <p:nvPr>
            <p:ph type="dt"/>
          </p:nvPr>
        </p:nvSpPr>
        <p:spPr bwMode="auto">
          <a:xfrm>
            <a:off x="388620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0"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81" name="Rectangle 9"/>
          <p:cNvSpPr>
            <a:spLocks noGrp="1" noChangeArrowheads="1"/>
          </p:cNvSpPr>
          <p:nvPr>
            <p:ph type="body"/>
          </p:nvPr>
        </p:nvSpPr>
        <p:spPr bwMode="auto">
          <a:xfrm>
            <a:off x="914400" y="4343400"/>
            <a:ext cx="50212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3082" name="Rectangle 10"/>
          <p:cNvSpPr>
            <a:spLocks noGrp="1" noChangeArrowheads="1"/>
          </p:cNvSpPr>
          <p:nvPr>
            <p:ph type="ftr"/>
          </p:nvPr>
        </p:nvSpPr>
        <p:spPr bwMode="auto">
          <a:xfrm>
            <a:off x="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endParaRPr lang="it-IT" altLang="it-IT"/>
          </a:p>
        </p:txBody>
      </p:sp>
      <p:sp>
        <p:nvSpPr>
          <p:cNvPr id="3083" name="Rectangle 11"/>
          <p:cNvSpPr>
            <a:spLocks noGrp="1" noChangeArrowheads="1"/>
          </p:cNvSpPr>
          <p:nvPr>
            <p:ph type="sldNum"/>
          </p:nvPr>
        </p:nvSpPr>
        <p:spPr bwMode="auto">
          <a:xfrm>
            <a:off x="3886200" y="868680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cs typeface="Lucida Sans Unicode" panose="020B0602030504020204" pitchFamily="34" charset="0"/>
              </a:defRPr>
            </a:lvl1pPr>
          </a:lstStyle>
          <a:p>
            <a:fld id="{3541D6F1-78D2-448F-8D0B-5155255C6E65}"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B8D3FD5-5942-4E5B-9F4E-AF5CF65F1879}" type="slidenum">
              <a:rPr lang="it-IT" altLang="it-IT"/>
              <a:pPr/>
              <a:t>2</a:t>
            </a:fld>
            <a:endParaRPr lang="it-IT" altLang="it-IT"/>
          </a:p>
        </p:txBody>
      </p:sp>
      <p:sp>
        <p:nvSpPr>
          <p:cNvPr id="80897"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0898" name="Rectangle 2"/>
          <p:cNvSpPr txBox="1">
            <a:spLocks noGrp="1" noChangeArrowheads="1"/>
          </p:cNvSpPr>
          <p:nvPr>
            <p:ph type="body"/>
          </p:nvPr>
        </p:nvSpPr>
        <p:spPr bwMode="auto">
          <a:xfrm>
            <a:off x="685800" y="4329113"/>
            <a:ext cx="5484813" cy="4160837"/>
          </a:xfrm>
          <a:prstGeom prst="rect">
            <a:avLst/>
          </a:prstGeom>
          <a:solidFill>
            <a:srgbClr val="FFFFFF"/>
          </a:solidFill>
          <a:ln w="9360" cap="sq">
            <a:solidFill>
              <a:srgbClr val="000000"/>
            </a:solidFill>
            <a:round/>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8A7199C4-9EDC-4D25-A921-3E10EB0F0963}" type="slidenum">
              <a:rPr lang="it-IT" altLang="it-IT"/>
              <a:pPr/>
              <a:t>15</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4-29</a:t>
            </a:r>
          </a:p>
        </p:txBody>
      </p:sp>
    </p:spTree>
    <p:extLst>
      <p:ext uri="{BB962C8B-B14F-4D97-AF65-F5344CB8AC3E}">
        <p14:creationId xmlns:p14="http://schemas.microsoft.com/office/powerpoint/2010/main" val="3913120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C2DDDCBC-44C5-491E-9F6A-34C342FB198E}" type="slidenum">
              <a:rPr lang="it-IT" altLang="it-IT"/>
              <a:pPr/>
              <a:t>16</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tabella 4-10</a:t>
            </a:r>
          </a:p>
        </p:txBody>
      </p:sp>
    </p:spTree>
    <p:extLst>
      <p:ext uri="{BB962C8B-B14F-4D97-AF65-F5344CB8AC3E}">
        <p14:creationId xmlns:p14="http://schemas.microsoft.com/office/powerpoint/2010/main" val="1416537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7AAC6DC-1A4D-4DD0-B4CB-8D065E24228C}" type="slidenum">
              <a:rPr lang="it-IT" altLang="it-IT"/>
              <a:pPr/>
              <a:t>17</a:t>
            </a:fld>
            <a:endParaRPr lang="it-IT" altLang="it-IT"/>
          </a:p>
        </p:txBody>
      </p:sp>
      <p:sp>
        <p:nvSpPr>
          <p:cNvPr id="839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CAEE80-BD38-4529-B4CC-15D68CE1C157}" type="slidenum">
              <a:rPr lang="it-IT" altLang="it-IT"/>
              <a:pPr/>
              <a:t>18</a:t>
            </a:fld>
            <a:endParaRPr lang="it-IT" altLang="it-IT"/>
          </a:p>
        </p:txBody>
      </p:sp>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724B1D4-C352-4621-BF74-F8B492F4106F}" type="slidenum">
              <a:rPr lang="it-IT" altLang="it-IT"/>
              <a:pPr/>
              <a:t>19</a:t>
            </a:fld>
            <a:endParaRPr lang="it-IT" altLang="it-IT"/>
          </a:p>
        </p:txBody>
      </p:sp>
      <p:sp>
        <p:nvSpPr>
          <p:cNvPr id="870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6F54D1E-4EDB-4A39-B268-6B806ECD4C6C}" type="slidenum">
              <a:rPr lang="it-IT" altLang="it-IT"/>
              <a:pPr/>
              <a:t>20</a:t>
            </a:fld>
            <a:endParaRPr lang="it-IT" altLang="it-IT"/>
          </a:p>
        </p:txBody>
      </p:sp>
      <p:sp>
        <p:nvSpPr>
          <p:cNvPr id="921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7349026-D5B9-4A2E-B799-22090326939A}" type="slidenum">
              <a:rPr lang="it-IT" altLang="it-IT"/>
              <a:pPr/>
              <a:t>21</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C60188F-0B29-49C3-AB3C-21B54B2482FA}" type="slidenum">
              <a:rPr lang="it-IT" altLang="it-IT"/>
              <a:pPr/>
              <a:t>22</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543FC52-F263-4296-B72C-23B74DF78278}" type="slidenum">
              <a:rPr lang="it-IT" altLang="it-IT"/>
              <a:pPr/>
              <a:t>23</a:t>
            </a:fld>
            <a:endParaRPr lang="it-IT" altLang="it-IT"/>
          </a:p>
        </p:txBody>
      </p:sp>
      <p:sp>
        <p:nvSpPr>
          <p:cNvPr id="1034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E398A7-D60D-44E7-B717-335895870703}" type="slidenum">
              <a:rPr lang="it-IT" altLang="it-IT"/>
              <a:pPr/>
              <a:t>25</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752D18C-9BDA-4449-90EF-F2D0B0F281B8}" type="slidenum">
              <a:rPr lang="it-IT" altLang="it-IT"/>
              <a:pPr/>
              <a:t>5</a:t>
            </a:fld>
            <a:endParaRPr lang="it-IT" altLang="it-IT"/>
          </a:p>
        </p:txBody>
      </p:sp>
      <p:sp>
        <p:nvSpPr>
          <p:cNvPr id="890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7-26a,b</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6B7DA98-0493-4492-8126-B0D67BF30381}" type="slidenum">
              <a:rPr lang="it-IT" altLang="it-IT"/>
              <a:pPr/>
              <a:t>26</a:t>
            </a:fld>
            <a:endParaRPr lang="it-IT" altLang="it-IT"/>
          </a:p>
        </p:txBody>
      </p:sp>
      <p:sp>
        <p:nvSpPr>
          <p:cNvPr id="1044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8759345-C50D-479C-AF59-E8D3A5F2E40C}" type="slidenum">
              <a:rPr lang="it-IT" altLang="it-IT"/>
              <a:pPr/>
              <a:t>27</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CD399B9-174D-4885-91DC-F9DD534BF910}" type="slidenum">
              <a:rPr lang="it-IT" altLang="it-IT"/>
              <a:pPr/>
              <a:t>28</a:t>
            </a:fld>
            <a:endParaRPr lang="it-IT" altLang="it-IT"/>
          </a:p>
        </p:txBody>
      </p:sp>
      <p:sp>
        <p:nvSpPr>
          <p:cNvPr id="1075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8BD7DB5-02A1-4E94-91F2-0508B80FE9B1}" type="slidenum">
              <a:rPr lang="it-IT" altLang="it-IT"/>
              <a:pPr/>
              <a:t>29</a:t>
            </a:fld>
            <a:endParaRPr lang="it-IT" altLang="it-IT"/>
          </a:p>
        </p:txBody>
      </p:sp>
      <p:sp>
        <p:nvSpPr>
          <p:cNvPr id="1095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9E3138-F542-434B-AF28-91F5B902DAD5}" type="slidenum">
              <a:rPr lang="it-IT" altLang="it-IT"/>
              <a:pPr/>
              <a:t>30</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86452E1-FA0E-49DA-A8B6-C03BD08F0FE1}" type="slidenum">
              <a:rPr lang="it-IT" altLang="it-IT"/>
              <a:pPr/>
              <a:t>6</a:t>
            </a:fld>
            <a:endParaRPr lang="it-IT" altLang="it-IT"/>
          </a:p>
        </p:txBody>
      </p:sp>
      <p:sp>
        <p:nvSpPr>
          <p:cNvPr id="82945" name="Text Box 1"/>
          <p:cNvSpPr txBox="1">
            <a:spLocks noChangeArrowheads="1"/>
          </p:cNvSpPr>
          <p:nvPr/>
        </p:nvSpPr>
        <p:spPr bwMode="auto">
          <a:xfrm>
            <a:off x="1143000" y="685800"/>
            <a:ext cx="4572000" cy="34290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946" name="Rectangle 2"/>
          <p:cNvSpPr txBox="1">
            <a:spLocks noGrp="1" noChangeArrowheads="1"/>
          </p:cNvSpPr>
          <p:nvPr>
            <p:ph type="body"/>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1E807C1-E4A2-4B46-9CFB-36FCD02F804B}" type="slidenum">
              <a:rPr lang="it-IT" altLang="it-IT"/>
              <a:pPr/>
              <a:t>7</a:t>
            </a:fld>
            <a:endParaRPr lang="it-IT" altLang="it-IT"/>
          </a:p>
        </p:txBody>
      </p:sp>
      <p:sp>
        <p:nvSpPr>
          <p:cNvPr id="901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699093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441C3CC-1BB3-45A6-B171-1F4FFD70CA72}" type="slidenum">
              <a:rPr lang="it-IT" altLang="it-IT"/>
              <a:pPr/>
              <a:t>8</a:t>
            </a:fld>
            <a:endParaRPr lang="it-IT" altLang="it-IT"/>
          </a:p>
        </p:txBody>
      </p:sp>
      <p:sp>
        <p:nvSpPr>
          <p:cNvPr id="6860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93E6E975-2783-4316-B734-1732BF40CBCC}" type="slidenum">
              <a:rPr lang="it-IT" altLang="it-IT"/>
              <a:pPr/>
              <a:t>9</a:t>
            </a:fld>
            <a:endParaRPr lang="it-IT" altLang="it-IT"/>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3397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D8A2EAD8-7F38-46B7-A875-A3FC7978AB1D}" type="slidenum">
              <a:rPr lang="it-IT" altLang="it-IT"/>
              <a:pPr/>
              <a:t>11</a:t>
            </a:fld>
            <a:endParaRPr lang="it-IT" altLang="it-IT"/>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a:latin typeface="Arial" panose="020B0604020202020204" pitchFamily="34" charset="0"/>
                <a:cs typeface="Arial" panose="020B0604020202020204" pitchFamily="34" charset="0"/>
              </a:rPr>
              <a:t>Figura 7-14</a:t>
            </a:r>
          </a:p>
        </p:txBody>
      </p:sp>
    </p:spTree>
    <p:extLst>
      <p:ext uri="{BB962C8B-B14F-4D97-AF65-F5344CB8AC3E}">
        <p14:creationId xmlns:p14="http://schemas.microsoft.com/office/powerpoint/2010/main" val="310382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EC014154-DA7A-4151-A757-1645ECFE5B12}" type="slidenum">
              <a:rPr lang="it-IT" altLang="it-IT"/>
              <a:pPr/>
              <a:t>12</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11418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4"/>
          <p:cNvSpPr>
            <a:spLocks noGrp="1" noChangeArrowheads="1"/>
          </p:cNvSpPr>
          <p:nvPr>
            <p:ph type="sldNum"/>
          </p:nvPr>
        </p:nvSpPr>
        <p:spPr>
          <a:ln/>
        </p:spPr>
        <p:txBody>
          <a:bodyPr/>
          <a:lstStyle/>
          <a:p>
            <a:fld id="{78F56E32-3135-417B-BD29-0A12FEC9D2FC}" type="slidenum">
              <a:rPr lang="it-IT" altLang="it-IT"/>
              <a:pPr/>
              <a:t>13</a:t>
            </a:fld>
            <a:endParaRPr lang="it-IT" altLang="it-IT"/>
          </a:p>
        </p:txBody>
      </p:sp>
      <p:sp>
        <p:nvSpPr>
          <p:cNvPr id="4403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85800" y="4343400"/>
            <a:ext cx="5481638"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42003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CE1F602-24A2-4A22-AAFE-862642BE64CA}" type="slidenum">
              <a:rPr lang="it-IT" altLang="it-IT"/>
              <a:pPr/>
              <a:t>‹N›</a:t>
            </a:fld>
            <a:endParaRPr lang="it-IT" altLang="it-IT"/>
          </a:p>
        </p:txBody>
      </p:sp>
    </p:spTree>
    <p:extLst>
      <p:ext uri="{BB962C8B-B14F-4D97-AF65-F5344CB8AC3E}">
        <p14:creationId xmlns:p14="http://schemas.microsoft.com/office/powerpoint/2010/main" val="39212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F75023A-6DE0-4899-97BA-A5CDCBD92D03}" type="slidenum">
              <a:rPr lang="it-IT" altLang="it-IT"/>
              <a:pPr/>
              <a:t>‹N›</a:t>
            </a:fld>
            <a:endParaRPr lang="it-IT" altLang="it-IT"/>
          </a:p>
        </p:txBody>
      </p:sp>
    </p:spTree>
    <p:extLst>
      <p:ext uri="{BB962C8B-B14F-4D97-AF65-F5344CB8AC3E}">
        <p14:creationId xmlns:p14="http://schemas.microsoft.com/office/powerpoint/2010/main" val="33037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0338" y="128588"/>
            <a:ext cx="1939925" cy="60801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85800" y="128588"/>
            <a:ext cx="5672138" cy="608012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91C4486-A42F-42A3-8C05-D328E0212ADB}" type="slidenum">
              <a:rPr lang="it-IT" altLang="it-IT"/>
              <a:pPr/>
              <a:t>‹N›</a:t>
            </a:fld>
            <a:endParaRPr lang="it-IT" altLang="it-IT"/>
          </a:p>
        </p:txBody>
      </p:sp>
    </p:spTree>
    <p:extLst>
      <p:ext uri="{BB962C8B-B14F-4D97-AF65-F5344CB8AC3E}">
        <p14:creationId xmlns:p14="http://schemas.microsoft.com/office/powerpoint/2010/main" val="2702162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981200"/>
            <a:ext cx="3806825" cy="4227513"/>
          </a:xfrm>
        </p:spPr>
        <p:txBody>
          <a:bodyPr/>
          <a:lstStyle/>
          <a:p>
            <a:endParaRPr lang="it-IT"/>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3E17B104-BC45-4CC8-B37E-1439C8B707FF}" type="slidenum">
              <a:rPr lang="it-IT" altLang="it-IT"/>
              <a:pPr/>
              <a:t>‹N›</a:t>
            </a:fld>
            <a:endParaRPr lang="it-IT" altLang="it-IT"/>
          </a:p>
        </p:txBody>
      </p:sp>
    </p:spTree>
    <p:extLst>
      <p:ext uri="{BB962C8B-B14F-4D97-AF65-F5344CB8AC3E}">
        <p14:creationId xmlns:p14="http://schemas.microsoft.com/office/powerpoint/2010/main" val="307069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quarter" idx="2"/>
          </p:nvPr>
        </p:nvSpPr>
        <p:spPr>
          <a:xfrm>
            <a:off x="4643438" y="1981200"/>
            <a:ext cx="3806825" cy="203676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3"/>
          </p:nvPr>
        </p:nvSpPr>
        <p:spPr>
          <a:xfrm>
            <a:off x="4643438" y="4170363"/>
            <a:ext cx="3806825" cy="203835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data 5"/>
          <p:cNvSpPr>
            <a:spLocks noGrp="1"/>
          </p:cNvSpPr>
          <p:nvPr>
            <p:ph type="dt" idx="10"/>
          </p:nvPr>
        </p:nvSpPr>
        <p:spPr>
          <a:xfrm>
            <a:off x="712788" y="6310313"/>
            <a:ext cx="1897062" cy="452437"/>
          </a:xfrm>
        </p:spPr>
        <p:txBody>
          <a:bodyPr/>
          <a:lstStyle>
            <a:lvl1pPr>
              <a:defRPr/>
            </a:lvl1pPr>
          </a:lstStyle>
          <a:p>
            <a:endParaRPr lang="it-IT" altLang="it-IT"/>
          </a:p>
        </p:txBody>
      </p:sp>
      <p:sp>
        <p:nvSpPr>
          <p:cNvPr id="7" name="Segnaposto piè di pagina 6"/>
          <p:cNvSpPr>
            <a:spLocks noGrp="1"/>
          </p:cNvSpPr>
          <p:nvPr>
            <p:ph type="ftr" idx="11"/>
          </p:nvPr>
        </p:nvSpPr>
        <p:spPr>
          <a:xfrm>
            <a:off x="3151188" y="6310313"/>
            <a:ext cx="2887662" cy="452437"/>
          </a:xfrm>
        </p:spPr>
        <p:txBody>
          <a:bodyPr/>
          <a:lstStyle>
            <a:lvl1pPr>
              <a:defRPr/>
            </a:lvl1pPr>
          </a:lstStyle>
          <a:p>
            <a:endParaRPr lang="it-IT" altLang="it-IT"/>
          </a:p>
        </p:txBody>
      </p:sp>
      <p:sp>
        <p:nvSpPr>
          <p:cNvPr id="8" name="Segnaposto numero diapositiva 7"/>
          <p:cNvSpPr>
            <a:spLocks noGrp="1"/>
          </p:cNvSpPr>
          <p:nvPr>
            <p:ph type="sldNum" idx="12"/>
          </p:nvPr>
        </p:nvSpPr>
        <p:spPr>
          <a:xfrm>
            <a:off x="6580188" y="6310313"/>
            <a:ext cx="1897062" cy="452437"/>
          </a:xfrm>
        </p:spPr>
        <p:txBody>
          <a:bodyPr/>
          <a:lstStyle>
            <a:lvl1pPr>
              <a:defRPr/>
            </a:lvl1pPr>
          </a:lstStyle>
          <a:p>
            <a:fld id="{3E84B6F2-85BF-4B63-AA86-12833D6E5E1E}" type="slidenum">
              <a:rPr lang="it-IT" altLang="it-IT"/>
              <a:pPr/>
              <a:t>‹N›</a:t>
            </a:fld>
            <a:endParaRPr lang="it-IT" altLang="it-IT"/>
          </a:p>
        </p:txBody>
      </p:sp>
    </p:spTree>
    <p:extLst>
      <p:ext uri="{BB962C8B-B14F-4D97-AF65-F5344CB8AC3E}">
        <p14:creationId xmlns:p14="http://schemas.microsoft.com/office/powerpoint/2010/main" val="40947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128588"/>
            <a:ext cx="7764463" cy="2097087"/>
          </a:xfrm>
        </p:spPr>
        <p:txBody>
          <a:bodyPr/>
          <a:lstStyle/>
          <a:p>
            <a:r>
              <a:rPr lang="it-IT"/>
              <a:t>Fare clic per modificare lo stile del titolo</a:t>
            </a:r>
          </a:p>
        </p:txBody>
      </p:sp>
      <p:sp>
        <p:nvSpPr>
          <p:cNvPr id="3" name="Segnaposto testo 2"/>
          <p:cNvSpPr>
            <a:spLocks noGrp="1"/>
          </p:cNvSpPr>
          <p:nvPr>
            <p:ph type="body"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a:xfrm>
            <a:off x="712788" y="6310313"/>
            <a:ext cx="1897062" cy="452437"/>
          </a:xfrm>
        </p:spPr>
        <p:txBody>
          <a:bodyPr/>
          <a:lstStyle>
            <a:lvl1pPr>
              <a:defRPr/>
            </a:lvl1pPr>
          </a:lstStyle>
          <a:p>
            <a:endParaRPr lang="it-IT" altLang="it-IT"/>
          </a:p>
        </p:txBody>
      </p:sp>
      <p:sp>
        <p:nvSpPr>
          <p:cNvPr id="6" name="Segnaposto piè di pagina 5"/>
          <p:cNvSpPr>
            <a:spLocks noGrp="1"/>
          </p:cNvSpPr>
          <p:nvPr>
            <p:ph type="ftr" idx="11"/>
          </p:nvPr>
        </p:nvSpPr>
        <p:spPr>
          <a:xfrm>
            <a:off x="3151188" y="6310313"/>
            <a:ext cx="2887662" cy="452437"/>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80188" y="6310313"/>
            <a:ext cx="1897062" cy="452437"/>
          </a:xfrm>
        </p:spPr>
        <p:txBody>
          <a:bodyPr/>
          <a:lstStyle>
            <a:lvl1pPr>
              <a:defRPr/>
            </a:lvl1pPr>
          </a:lstStyle>
          <a:p>
            <a:fld id="{76EA71E0-37E6-473E-A7A1-BCDE205B0C62}" type="slidenum">
              <a:rPr lang="it-IT" altLang="it-IT"/>
              <a:pPr/>
              <a:t>‹N›</a:t>
            </a:fld>
            <a:endParaRPr lang="it-IT" altLang="it-IT"/>
          </a:p>
        </p:txBody>
      </p:sp>
    </p:spTree>
    <p:extLst>
      <p:ext uri="{BB962C8B-B14F-4D97-AF65-F5344CB8AC3E}">
        <p14:creationId xmlns:p14="http://schemas.microsoft.com/office/powerpoint/2010/main" val="275935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4E35433-7932-43FC-B933-B66B6CCE21B8}" type="slidenum">
              <a:rPr lang="it-IT" altLang="it-IT"/>
              <a:pPr/>
              <a:t>‹N›</a:t>
            </a:fld>
            <a:endParaRPr lang="it-IT" altLang="it-IT"/>
          </a:p>
        </p:txBody>
      </p:sp>
    </p:spTree>
    <p:extLst>
      <p:ext uri="{BB962C8B-B14F-4D97-AF65-F5344CB8AC3E}">
        <p14:creationId xmlns:p14="http://schemas.microsoft.com/office/powerpoint/2010/main" val="46826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E9A9FF42-340F-4AF4-B1CF-54B64965B40C}" type="slidenum">
              <a:rPr lang="it-IT" altLang="it-IT"/>
              <a:pPr/>
              <a:t>‹N›</a:t>
            </a:fld>
            <a:endParaRPr lang="it-IT" altLang="it-IT"/>
          </a:p>
        </p:txBody>
      </p:sp>
    </p:spTree>
    <p:extLst>
      <p:ext uri="{BB962C8B-B14F-4D97-AF65-F5344CB8AC3E}">
        <p14:creationId xmlns:p14="http://schemas.microsoft.com/office/powerpoint/2010/main" val="2401812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85800" y="1981200"/>
            <a:ext cx="3805238"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981200"/>
            <a:ext cx="3806825" cy="422751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CAF474EE-3B2E-472B-A959-7039BB10E11B}" type="slidenum">
              <a:rPr lang="it-IT" altLang="it-IT"/>
              <a:pPr/>
              <a:t>‹N›</a:t>
            </a:fld>
            <a:endParaRPr lang="it-IT" altLang="it-IT"/>
          </a:p>
        </p:txBody>
      </p:sp>
    </p:spTree>
    <p:extLst>
      <p:ext uri="{BB962C8B-B14F-4D97-AF65-F5344CB8AC3E}">
        <p14:creationId xmlns:p14="http://schemas.microsoft.com/office/powerpoint/2010/main" val="402726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DC6F7923-0F03-49A1-A9A1-BAD48FC2C9AA}" type="slidenum">
              <a:rPr lang="it-IT" altLang="it-IT"/>
              <a:pPr/>
              <a:t>‹N›</a:t>
            </a:fld>
            <a:endParaRPr lang="it-IT" altLang="it-IT"/>
          </a:p>
        </p:txBody>
      </p:sp>
    </p:spTree>
    <p:extLst>
      <p:ext uri="{BB962C8B-B14F-4D97-AF65-F5344CB8AC3E}">
        <p14:creationId xmlns:p14="http://schemas.microsoft.com/office/powerpoint/2010/main" val="88509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8DE34DFC-C136-46EE-BB78-E03DD801E421}" type="slidenum">
              <a:rPr lang="it-IT" altLang="it-IT"/>
              <a:pPr/>
              <a:t>‹N›</a:t>
            </a:fld>
            <a:endParaRPr lang="it-IT" altLang="it-IT"/>
          </a:p>
        </p:txBody>
      </p:sp>
    </p:spTree>
    <p:extLst>
      <p:ext uri="{BB962C8B-B14F-4D97-AF65-F5344CB8AC3E}">
        <p14:creationId xmlns:p14="http://schemas.microsoft.com/office/powerpoint/2010/main" val="185162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F2D3CF15-AC0E-4936-AB6B-9CD9A1C3838C}" type="slidenum">
              <a:rPr lang="it-IT" altLang="it-IT"/>
              <a:pPr/>
              <a:t>‹N›</a:t>
            </a:fld>
            <a:endParaRPr lang="it-IT" altLang="it-IT"/>
          </a:p>
        </p:txBody>
      </p:sp>
    </p:spTree>
    <p:extLst>
      <p:ext uri="{BB962C8B-B14F-4D97-AF65-F5344CB8AC3E}">
        <p14:creationId xmlns:p14="http://schemas.microsoft.com/office/powerpoint/2010/main" val="1991986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1B27EDDC-1723-484C-9E23-B910B27DC138}" type="slidenum">
              <a:rPr lang="it-IT" altLang="it-IT"/>
              <a:pPr/>
              <a:t>‹N›</a:t>
            </a:fld>
            <a:endParaRPr lang="it-IT" altLang="it-IT"/>
          </a:p>
        </p:txBody>
      </p:sp>
    </p:spTree>
    <p:extLst>
      <p:ext uri="{BB962C8B-B14F-4D97-AF65-F5344CB8AC3E}">
        <p14:creationId xmlns:p14="http://schemas.microsoft.com/office/powerpoint/2010/main" val="1942463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3C3FDDA3-B13D-439F-A782-B41653C80221}" type="slidenum">
              <a:rPr lang="it-IT" altLang="it-IT"/>
              <a:pPr/>
              <a:t>‹N›</a:t>
            </a:fld>
            <a:endParaRPr lang="it-IT" altLang="it-IT"/>
          </a:p>
        </p:txBody>
      </p:sp>
    </p:spTree>
    <p:extLst>
      <p:ext uri="{BB962C8B-B14F-4D97-AF65-F5344CB8AC3E}">
        <p14:creationId xmlns:p14="http://schemas.microsoft.com/office/powerpoint/2010/main" val="252439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8034338" y="-2335213"/>
            <a:ext cx="17168813" cy="10183813"/>
            <a:chOff x="-5061" y="-1471"/>
            <a:chExt cx="10815" cy="6415"/>
          </a:xfrm>
        </p:grpSpPr>
        <p:sp>
          <p:nvSpPr>
            <p:cNvPr id="1026" name="Freeform 2"/>
            <p:cNvSpPr>
              <a:spLocks noChangeArrowheads="1"/>
            </p:cNvSpPr>
            <p:nvPr/>
          </p:nvSpPr>
          <p:spPr bwMode="auto">
            <a:xfrm>
              <a:off x="-1184" y="-957"/>
              <a:ext cx="2914" cy="5403"/>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3930" y="-960"/>
              <a:ext cx="2915" cy="5398"/>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8" name="Freeform 4"/>
            <p:cNvSpPr>
              <a:spLocks noChangeArrowheads="1"/>
            </p:cNvSpPr>
            <p:nvPr/>
          </p:nvSpPr>
          <p:spPr bwMode="auto">
            <a:xfrm>
              <a:off x="2368" y="-956"/>
              <a:ext cx="2919" cy="5400"/>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Freeform 5"/>
            <p:cNvSpPr>
              <a:spLocks noChangeArrowheads="1"/>
            </p:cNvSpPr>
            <p:nvPr/>
          </p:nvSpPr>
          <p:spPr bwMode="auto">
            <a:xfrm>
              <a:off x="-699" y="-962"/>
              <a:ext cx="3492" cy="5392"/>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0" name="Freeform 6"/>
            <p:cNvSpPr>
              <a:spLocks noChangeArrowheads="1"/>
            </p:cNvSpPr>
            <p:nvPr/>
          </p:nvSpPr>
          <p:spPr bwMode="auto">
            <a:xfrm>
              <a:off x="-3732" y="-829"/>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000044"/>
                </a:gs>
                <a:gs pos="50000">
                  <a:srgbClr val="000066"/>
                </a:gs>
                <a:gs pos="100000">
                  <a:srgbClr val="000044"/>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1" name="Freeform 7"/>
            <p:cNvSpPr>
              <a:spLocks noChangeArrowheads="1"/>
            </p:cNvSpPr>
            <p:nvPr/>
          </p:nvSpPr>
          <p:spPr bwMode="auto">
            <a:xfrm rot="2700000" flipH="1">
              <a:off x="-2567" y="7"/>
              <a:ext cx="4275" cy="125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2" name="Freeform 8"/>
            <p:cNvSpPr>
              <a:spLocks noChangeArrowheads="1"/>
            </p:cNvSpPr>
            <p:nvPr/>
          </p:nvSpPr>
          <p:spPr bwMode="auto">
            <a:xfrm>
              <a:off x="-3790" y="-890"/>
              <a:ext cx="5887" cy="1912"/>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rot="18720000">
              <a:off x="-4827" y="19"/>
              <a:ext cx="4369" cy="2578"/>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rot="19260000">
              <a:off x="-1693" y="190"/>
              <a:ext cx="6040" cy="216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rot="2100000" flipH="1">
              <a:off x="-804" y="130"/>
              <a:ext cx="5890" cy="19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3220" y="-960"/>
              <a:ext cx="1825" cy="2847"/>
            </a:xfrm>
            <a:custGeom>
              <a:avLst/>
              <a:gdLst>
                <a:gd name="T0" fmla="*/ 0 w 1089"/>
                <a:gd name="T1" fmla="*/ 2265 h 2285"/>
                <a:gd name="T2" fmla="*/ 1030 w 1089"/>
                <a:gd name="T3" fmla="*/ 0 h 2285"/>
                <a:gd name="T4" fmla="*/ 1089 w 1089"/>
                <a:gd name="T5" fmla="*/ 0 h 2285"/>
                <a:gd name="T6" fmla="*/ 37 w 1089"/>
                <a:gd name="T7" fmla="*/ 2285 h 2285"/>
                <a:gd name="T8" fmla="*/ 0 w 1089"/>
                <a:gd name="T9" fmla="*/ 2265 h 2285"/>
              </a:gdLst>
              <a:ahLst/>
              <a:cxnLst>
                <a:cxn ang="0">
                  <a:pos x="T0" y="T1"/>
                </a:cxn>
                <a:cxn ang="0">
                  <a:pos x="T2" y="T3"/>
                </a:cxn>
                <a:cxn ang="0">
                  <a:pos x="T4" y="T5"/>
                </a:cxn>
                <a:cxn ang="0">
                  <a:pos x="T6" y="T7"/>
                </a:cxn>
                <a:cxn ang="0">
                  <a:pos x="T8" y="T9"/>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7" name="Rectangle 13"/>
            <p:cNvSpPr>
              <a:spLocks noChangeArrowheads="1"/>
            </p:cNvSpPr>
            <p:nvPr/>
          </p:nvSpPr>
          <p:spPr bwMode="auto">
            <a:xfrm>
              <a:off x="-3930" y="3931"/>
              <a:ext cx="9685" cy="533"/>
            </a:xfrm>
            <a:prstGeom prst="rect">
              <a:avLst/>
            </a:prstGeom>
            <a:gradFill rotWithShape="0">
              <a:gsLst>
                <a:gs pos="0">
                  <a:srgbClr val="000044"/>
                </a:gs>
                <a:gs pos="100000">
                  <a:srgbClr val="00006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8" name="Freeform 14"/>
            <p:cNvSpPr>
              <a:spLocks noChangeArrowheads="1"/>
            </p:cNvSpPr>
            <p:nvPr/>
          </p:nvSpPr>
          <p:spPr bwMode="auto">
            <a:xfrm>
              <a:off x="-1184" y="3988"/>
              <a:ext cx="2914" cy="471"/>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9" name="Freeform 15"/>
            <p:cNvSpPr>
              <a:spLocks noChangeArrowheads="1"/>
            </p:cNvSpPr>
            <p:nvPr/>
          </p:nvSpPr>
          <p:spPr bwMode="auto">
            <a:xfrm>
              <a:off x="-3930" y="3988"/>
              <a:ext cx="2915" cy="470"/>
            </a:xfrm>
            <a:custGeom>
              <a:avLst/>
              <a:gdLst>
                <a:gd name="T0" fmla="*/ 494 w 1737"/>
                <a:gd name="T1" fmla="*/ 4309 h 4320"/>
                <a:gd name="T2" fmla="*/ 1737 w 1737"/>
                <a:gd name="T3" fmla="*/ 4320 h 4320"/>
                <a:gd name="T4" fmla="*/ 524 w 1737"/>
                <a:gd name="T5" fmla="*/ 0 h 4320"/>
                <a:gd name="T6" fmla="*/ 0 w 1737"/>
                <a:gd name="T7" fmla="*/ 7 h 4320"/>
                <a:gd name="T8" fmla="*/ 494 w 1737"/>
                <a:gd name="T9" fmla="*/ 4309 h 4320"/>
              </a:gdLst>
              <a:ahLst/>
              <a:cxnLst>
                <a:cxn ang="0">
                  <a:pos x="T0" y="T1"/>
                </a:cxn>
                <a:cxn ang="0">
                  <a:pos x="T2" y="T3"/>
                </a:cxn>
                <a:cxn ang="0">
                  <a:pos x="T4" y="T5"/>
                </a:cxn>
                <a:cxn ang="0">
                  <a:pos x="T6" y="T7"/>
                </a:cxn>
                <a:cxn ang="0">
                  <a:pos x="T8" y="T9"/>
                </a:cxn>
              </a:cxnLst>
              <a:rect l="0" t="0" r="r" b="b"/>
              <a:pathLst>
                <a:path w="1737" h="4320">
                  <a:moveTo>
                    <a:pt x="494" y="4309"/>
                  </a:moveTo>
                  <a:lnTo>
                    <a:pt x="1737" y="4320"/>
                  </a:lnTo>
                  <a:lnTo>
                    <a:pt x="524" y="0"/>
                  </a:lnTo>
                  <a:lnTo>
                    <a:pt x="0" y="7"/>
                  </a:lnTo>
                  <a:lnTo>
                    <a:pt x="494" y="4309"/>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2368" y="3988"/>
              <a:ext cx="2919" cy="471"/>
            </a:xfrm>
            <a:custGeom>
              <a:avLst/>
              <a:gdLst>
                <a:gd name="T0" fmla="*/ 494 w 1739"/>
                <a:gd name="T1" fmla="*/ 4415 h 4420"/>
                <a:gd name="T2" fmla="*/ 1739 w 1739"/>
                <a:gd name="T3" fmla="*/ 4420 h 4420"/>
                <a:gd name="T4" fmla="*/ 524 w 1739"/>
                <a:gd name="T5" fmla="*/ 0 h 4420"/>
                <a:gd name="T6" fmla="*/ 0 w 1739"/>
                <a:gd name="T7" fmla="*/ 7 h 4420"/>
                <a:gd name="T8" fmla="*/ 494 w 1739"/>
                <a:gd name="T9" fmla="*/ 4415 h 4420"/>
              </a:gdLst>
              <a:ahLst/>
              <a:cxnLst>
                <a:cxn ang="0">
                  <a:pos x="T0" y="T1"/>
                </a:cxn>
                <a:cxn ang="0">
                  <a:pos x="T2" y="T3"/>
                </a:cxn>
                <a:cxn ang="0">
                  <a:pos x="T4" y="T5"/>
                </a:cxn>
                <a:cxn ang="0">
                  <a:pos x="T6" y="T7"/>
                </a:cxn>
                <a:cxn ang="0">
                  <a:pos x="T8" y="T9"/>
                </a:cxn>
              </a:cxnLst>
              <a:rect l="0" t="0" r="r" b="b"/>
              <a:pathLst>
                <a:path w="1739" h="4420">
                  <a:moveTo>
                    <a:pt x="494" y="4415"/>
                  </a:moveTo>
                  <a:lnTo>
                    <a:pt x="1739" y="4420"/>
                  </a:lnTo>
                  <a:lnTo>
                    <a:pt x="524" y="0"/>
                  </a:lnTo>
                  <a:lnTo>
                    <a:pt x="0" y="7"/>
                  </a:lnTo>
                  <a:lnTo>
                    <a:pt x="494" y="4415"/>
                  </a:lnTo>
                  <a:close/>
                </a:path>
              </a:pathLst>
            </a:custGeom>
            <a:gradFill rotWithShape="0">
              <a:gsLst>
                <a:gs pos="0">
                  <a:srgbClr val="000044"/>
                </a:gs>
                <a:gs pos="100000">
                  <a:srgbClr val="000066"/>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699" y="3988"/>
              <a:ext cx="3492" cy="470"/>
            </a:xfrm>
            <a:custGeom>
              <a:avLst/>
              <a:gdLst>
                <a:gd name="T0" fmla="*/ 0 w 2080"/>
                <a:gd name="T1" fmla="*/ 7 h 4338"/>
                <a:gd name="T2" fmla="*/ 1870 w 2080"/>
                <a:gd name="T3" fmla="*/ 4338 h 4338"/>
                <a:gd name="T4" fmla="*/ 2080 w 2080"/>
                <a:gd name="T5" fmla="*/ 4338 h 4338"/>
                <a:gd name="T6" fmla="*/ 1033 w 2080"/>
                <a:gd name="T7" fmla="*/ 0 h 4338"/>
                <a:gd name="T8" fmla="*/ 0 w 2080"/>
                <a:gd name="T9" fmla="*/ 7 h 4338"/>
              </a:gdLst>
              <a:ahLst/>
              <a:cxnLst>
                <a:cxn ang="0">
                  <a:pos x="T0" y="T1"/>
                </a:cxn>
                <a:cxn ang="0">
                  <a:pos x="T2" y="T3"/>
                </a:cxn>
                <a:cxn ang="0">
                  <a:pos x="T4" y="T5"/>
                </a:cxn>
                <a:cxn ang="0">
                  <a:pos x="T6" y="T7"/>
                </a:cxn>
                <a:cxn ang="0">
                  <a:pos x="T8" y="T9"/>
                </a:cxn>
              </a:cxnLst>
              <a:rect l="0" t="0" r="r" b="b"/>
              <a:pathLst>
                <a:path w="2080" h="4338">
                  <a:moveTo>
                    <a:pt x="0" y="7"/>
                  </a:moveTo>
                  <a:lnTo>
                    <a:pt x="1870" y="4338"/>
                  </a:lnTo>
                  <a:lnTo>
                    <a:pt x="2080" y="4338"/>
                  </a:lnTo>
                  <a:lnTo>
                    <a:pt x="1033" y="0"/>
                  </a:lnTo>
                  <a:lnTo>
                    <a:pt x="0" y="7"/>
                  </a:lnTo>
                  <a:close/>
                </a:path>
              </a:pathLst>
            </a:custGeom>
            <a:gradFill rotWithShape="0">
              <a:gsLst>
                <a:gs pos="0">
                  <a:srgbClr val="000066"/>
                </a:gs>
                <a:gs pos="100000">
                  <a:srgbClr val="000044"/>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Rectangle 18"/>
            <p:cNvSpPr>
              <a:spLocks noChangeArrowheads="1"/>
            </p:cNvSpPr>
            <p:nvPr/>
          </p:nvSpPr>
          <p:spPr bwMode="auto">
            <a:xfrm>
              <a:off x="-3930" y="3924"/>
              <a:ext cx="9685" cy="533"/>
            </a:xfrm>
            <a:prstGeom prst="rect">
              <a:avLst/>
            </a:prstGeom>
            <a:solidFill>
              <a:srgbClr val="000044">
                <a:alpha val="50000"/>
              </a:srgbClr>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415" y="3942"/>
              <a:ext cx="1736" cy="519"/>
            </a:xfrm>
            <a:custGeom>
              <a:avLst/>
              <a:gdLst>
                <a:gd name="T0" fmla="*/ 1027 w 1036"/>
                <a:gd name="T1" fmla="*/ 0 h 420"/>
                <a:gd name="T2" fmla="*/ 0 w 1036"/>
                <a:gd name="T3" fmla="*/ 417 h 420"/>
                <a:gd name="T4" fmla="*/ 24 w 1036"/>
                <a:gd name="T5" fmla="*/ 420 h 420"/>
                <a:gd name="T6" fmla="*/ 1036 w 1036"/>
                <a:gd name="T7" fmla="*/ 16 h 420"/>
                <a:gd name="T8" fmla="*/ 1027 w 1036"/>
                <a:gd name="T9" fmla="*/ 0 h 420"/>
              </a:gdLst>
              <a:ahLst/>
              <a:cxnLst>
                <a:cxn ang="0">
                  <a:pos x="T0" y="T1"/>
                </a:cxn>
                <a:cxn ang="0">
                  <a:pos x="T2" y="T3"/>
                </a:cxn>
                <a:cxn ang="0">
                  <a:pos x="T4" y="T5"/>
                </a:cxn>
                <a:cxn ang="0">
                  <a:pos x="T6" y="T7"/>
                </a:cxn>
                <a:cxn ang="0">
                  <a:pos x="T8" y="T9"/>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rot="18900000" flipH="1">
              <a:off x="-1196" y="3794"/>
              <a:ext cx="1318" cy="801"/>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5" name="Freeform 21"/>
            <p:cNvSpPr>
              <a:spLocks noChangeArrowheads="1"/>
            </p:cNvSpPr>
            <p:nvPr/>
          </p:nvSpPr>
          <p:spPr bwMode="auto">
            <a:xfrm rot="18900000" flipH="1">
              <a:off x="-2409" y="3794"/>
              <a:ext cx="1318" cy="800"/>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6" name="Freeform 22"/>
            <p:cNvSpPr>
              <a:spLocks noChangeArrowheads="1"/>
            </p:cNvSpPr>
            <p:nvPr/>
          </p:nvSpPr>
          <p:spPr bwMode="auto">
            <a:xfrm rot="18900000" flipH="1">
              <a:off x="-3652" y="3752"/>
              <a:ext cx="1284" cy="81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7" name="Freeform 23"/>
            <p:cNvSpPr>
              <a:spLocks noChangeArrowheads="1"/>
            </p:cNvSpPr>
            <p:nvPr/>
          </p:nvSpPr>
          <p:spPr bwMode="auto">
            <a:xfrm flipH="1" flipV="1">
              <a:off x="-2963" y="3929"/>
              <a:ext cx="59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8" name="Freeform 24"/>
            <p:cNvSpPr>
              <a:spLocks noChangeArrowheads="1"/>
            </p:cNvSpPr>
            <p:nvPr/>
          </p:nvSpPr>
          <p:spPr bwMode="auto">
            <a:xfrm flipH="1" flipV="1">
              <a:off x="-3527" y="3929"/>
              <a:ext cx="2577"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9" name="Freeform 25"/>
            <p:cNvSpPr>
              <a:spLocks noChangeArrowheads="1"/>
            </p:cNvSpPr>
            <p:nvPr/>
          </p:nvSpPr>
          <p:spPr bwMode="auto">
            <a:xfrm flipH="1" flipV="1">
              <a:off x="1177" y="3991"/>
              <a:ext cx="2233" cy="47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0" name="Freeform 26"/>
            <p:cNvSpPr>
              <a:spLocks noChangeArrowheads="1"/>
            </p:cNvSpPr>
            <p:nvPr/>
          </p:nvSpPr>
          <p:spPr bwMode="auto">
            <a:xfrm flipH="1" flipV="1">
              <a:off x="2773" y="3929"/>
              <a:ext cx="257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1" name="Freeform 27"/>
            <p:cNvSpPr>
              <a:spLocks noChangeArrowheads="1"/>
            </p:cNvSpPr>
            <p:nvPr/>
          </p:nvSpPr>
          <p:spPr bwMode="auto">
            <a:xfrm flipH="1" flipV="1">
              <a:off x="1884" y="3929"/>
              <a:ext cx="3869" cy="533"/>
            </a:xfrm>
            <a:custGeom>
              <a:avLst/>
              <a:gdLst>
                <a:gd name="T0" fmla="*/ 0 w 4763"/>
                <a:gd name="T1" fmla="*/ 1778 h 1845"/>
                <a:gd name="T2" fmla="*/ 4742 w 4763"/>
                <a:gd name="T3" fmla="*/ 0 h 1845"/>
                <a:gd name="T4" fmla="*/ 4763 w 4763"/>
                <a:gd name="T5" fmla="*/ 42 h 1845"/>
                <a:gd name="T6" fmla="*/ 20 w 4763"/>
                <a:gd name="T7" fmla="*/ 1845 h 1845"/>
                <a:gd name="T8" fmla="*/ 0 w 4763"/>
                <a:gd name="T9" fmla="*/ 1778 h 1845"/>
              </a:gdLst>
              <a:ahLst/>
              <a:cxnLst>
                <a:cxn ang="0">
                  <a:pos x="T0" y="T1"/>
                </a:cxn>
                <a:cxn ang="0">
                  <a:pos x="T2" y="T3"/>
                </a:cxn>
                <a:cxn ang="0">
                  <a:pos x="T4" y="T5"/>
                </a:cxn>
                <a:cxn ang="0">
                  <a:pos x="T6" y="T7"/>
                </a:cxn>
                <a:cxn ang="0">
                  <a:pos x="T8" y="T9"/>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rgbClr val="2663A0"/>
                </a:gs>
                <a:gs pos="50000">
                  <a:srgbClr val="000066"/>
                </a:gs>
                <a:gs pos="100000">
                  <a:srgbClr val="2663A0"/>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52" name="Rectangle 28"/>
            <p:cNvSpPr>
              <a:spLocks noChangeArrowheads="1"/>
            </p:cNvSpPr>
            <p:nvPr/>
          </p:nvSpPr>
          <p:spPr bwMode="auto">
            <a:xfrm>
              <a:off x="-3930" y="3956"/>
              <a:ext cx="9685" cy="11"/>
            </a:xfrm>
            <a:prstGeom prst="rect">
              <a:avLst/>
            </a:prstGeom>
            <a:gradFill rotWithShape="0">
              <a:gsLst>
                <a:gs pos="0">
                  <a:srgbClr val="9CE157"/>
                </a:gs>
                <a:gs pos="50000">
                  <a:srgbClr val="000044"/>
                </a:gs>
                <a:gs pos="100000">
                  <a:srgbClr val="9CE157"/>
                </a:gs>
              </a:gsLst>
              <a:lin ang="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53" name="Rectangle 29"/>
          <p:cNvSpPr>
            <a:spLocks noGrp="1" noChangeArrowheads="1"/>
          </p:cNvSpPr>
          <p:nvPr>
            <p:ph type="title"/>
          </p:nvPr>
        </p:nvSpPr>
        <p:spPr bwMode="auto">
          <a:xfrm>
            <a:off x="685800" y="128588"/>
            <a:ext cx="7764463"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54" name="Rectangle 30"/>
          <p:cNvSpPr>
            <a:spLocks noGrp="1" noChangeArrowheads="1"/>
          </p:cNvSpPr>
          <p:nvPr>
            <p:ph type="body" idx="1"/>
          </p:nvPr>
        </p:nvSpPr>
        <p:spPr bwMode="auto">
          <a:xfrm>
            <a:off x="685800" y="1981200"/>
            <a:ext cx="7764463" cy="422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55" name="Rectangle 31"/>
          <p:cNvSpPr>
            <a:spLocks noGrp="1" noChangeArrowheads="1"/>
          </p:cNvSpPr>
          <p:nvPr>
            <p:ph type="dt"/>
          </p:nvPr>
        </p:nvSpPr>
        <p:spPr bwMode="auto">
          <a:xfrm>
            <a:off x="7127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6" name="Rectangle 32"/>
          <p:cNvSpPr>
            <a:spLocks noGrp="1" noChangeArrowheads="1"/>
          </p:cNvSpPr>
          <p:nvPr>
            <p:ph type="ftr"/>
          </p:nvPr>
        </p:nvSpPr>
        <p:spPr bwMode="auto">
          <a:xfrm>
            <a:off x="3151188" y="6310313"/>
            <a:ext cx="28876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57" name="Rectangle 33"/>
          <p:cNvSpPr>
            <a:spLocks noGrp="1" noChangeArrowheads="1"/>
          </p:cNvSpPr>
          <p:nvPr>
            <p:ph type="sldNum"/>
          </p:nvPr>
        </p:nvSpPr>
        <p:spPr bwMode="auto">
          <a:xfrm>
            <a:off x="6580188" y="6310313"/>
            <a:ext cx="1897062"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1BC0725D-D96E-47EF-9DAF-45B909C5124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 id="2147483673" r:id="rId13"/>
    <p:sldLayoutId id="2147483675" r:id="rId14"/>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CC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CC00"/>
          </a:solidFill>
          <a:latin typeface="Arial Black" panose="020B0A04020102020204" pitchFamily="34" charset="0"/>
          <a:ea typeface="Microsoft YaHei" panose="020B0503020204020204" pitchFamily="34"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C0E25C0D-8C1C-408E-8A26-A77469C694DC}"/>
              </a:ext>
            </a:extLst>
          </p:cNvPr>
          <p:cNvSpPr>
            <a:spLocks noGrp="1"/>
          </p:cNvSpPr>
          <p:nvPr>
            <p:ph type="ctrTitle"/>
          </p:nvPr>
        </p:nvSpPr>
        <p:spPr>
          <a:xfrm>
            <a:off x="755576" y="2042319"/>
            <a:ext cx="7848872" cy="2387600"/>
          </a:xfrm>
        </p:spPr>
        <p:txBody>
          <a:bodyPr/>
          <a:lstStyle/>
          <a:p>
            <a:r>
              <a:rPr lang="it-IT" dirty="0">
                <a:solidFill>
                  <a:schemeClr val="tx1"/>
                </a:solidFill>
                <a:latin typeface="Gurmukhi MN" panose="02020600050405020304" pitchFamily="18" charset="0"/>
                <a:cs typeface="Gurmukhi MN" panose="02020600050405020304" pitchFamily="18" charset="0"/>
              </a:rPr>
              <a:t>SISTEMA NERVOSO</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Involucri Meningei</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Liquor</a:t>
            </a:r>
            <a:br>
              <a:rPr lang="it-IT" dirty="0">
                <a:solidFill>
                  <a:schemeClr val="tx1"/>
                </a:solidFill>
                <a:latin typeface="Gurmukhi MN" panose="02020600050405020304" pitchFamily="18" charset="0"/>
                <a:cs typeface="Gurmukhi MN" panose="02020600050405020304" pitchFamily="18" charset="0"/>
              </a:rPr>
            </a:br>
            <a:r>
              <a:rPr lang="it-IT" dirty="0">
                <a:solidFill>
                  <a:schemeClr val="tx1"/>
                </a:solidFill>
                <a:latin typeface="Gurmukhi MN" panose="02020600050405020304" pitchFamily="18" charset="0"/>
                <a:cs typeface="Gurmukhi MN" panose="02020600050405020304" pitchFamily="18" charset="0"/>
              </a:rPr>
              <a:t>Vascolarizzazione</a:t>
            </a:r>
          </a:p>
        </p:txBody>
      </p:sp>
      <p:sp>
        <p:nvSpPr>
          <p:cNvPr id="5" name="Sottotitolo 4">
            <a:extLst>
              <a:ext uri="{FF2B5EF4-FFF2-40B4-BE49-F238E27FC236}">
                <a16:creationId xmlns:a16="http://schemas.microsoft.com/office/drawing/2014/main" id="{D40B79CC-7203-4704-99DF-96E0C0009522}"/>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1116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D8E655-6A60-FF41-9F60-2CDECB6AF776}"/>
              </a:ext>
            </a:extLst>
          </p:cNvPr>
          <p:cNvSpPr>
            <a:spLocks noGrp="1"/>
          </p:cNvSpPr>
          <p:nvPr>
            <p:ph type="title"/>
          </p:nvPr>
        </p:nvSpPr>
        <p:spPr>
          <a:xfrm>
            <a:off x="0" y="-25872"/>
            <a:ext cx="9144000" cy="996156"/>
          </a:xfrm>
        </p:spPr>
        <p:txBody>
          <a:bodyPr/>
          <a:lstStyle/>
          <a:p>
            <a:r>
              <a:rPr lang="it-IT" dirty="0">
                <a:solidFill>
                  <a:schemeClr val="tx1"/>
                </a:solidFill>
                <a:latin typeface="Gurmukhi MN" panose="02020600050405020304" pitchFamily="18" charset="0"/>
                <a:cs typeface="Gurmukhi MN" panose="02020600050405020304" pitchFamily="18" charset="0"/>
              </a:rPr>
              <a:t>MENINGI ENCEFALICHE</a:t>
            </a:r>
          </a:p>
        </p:txBody>
      </p:sp>
      <p:sp>
        <p:nvSpPr>
          <p:cNvPr id="3" name="Segnaposto contenuto 2">
            <a:extLst>
              <a:ext uri="{FF2B5EF4-FFF2-40B4-BE49-F238E27FC236}">
                <a16:creationId xmlns:a16="http://schemas.microsoft.com/office/drawing/2014/main" id="{9CA1EAEA-5043-FC4F-8017-1E03C8759BEF}"/>
              </a:ext>
            </a:extLst>
          </p:cNvPr>
          <p:cNvSpPr>
            <a:spLocks noGrp="1"/>
          </p:cNvSpPr>
          <p:nvPr>
            <p:ph idx="1"/>
          </p:nvPr>
        </p:nvSpPr>
        <p:spPr>
          <a:xfrm>
            <a:off x="539553" y="970284"/>
            <a:ext cx="8280920" cy="5887717"/>
          </a:xfrm>
        </p:spPr>
        <p:txBody>
          <a:bodyPr/>
          <a:lstStyle/>
          <a:p>
            <a:r>
              <a:rPr lang="it-IT" sz="2600" dirty="0">
                <a:solidFill>
                  <a:schemeClr val="tx1"/>
                </a:solidFill>
                <a:latin typeface="Comic Sans MS" panose="030F0902030302020204" pitchFamily="66" charset="0"/>
              </a:rPr>
              <a:t>Sono rappresentate, dalla superficie verso la profondità, da:</a:t>
            </a:r>
          </a:p>
          <a:p>
            <a:pPr marL="457200" indent="-457200">
              <a:buFontTx/>
              <a:buChar char="-"/>
            </a:pPr>
            <a:r>
              <a:rPr lang="it-IT" sz="2600" dirty="0">
                <a:solidFill>
                  <a:schemeClr val="tx1"/>
                </a:solidFill>
                <a:latin typeface="Comic Sans MS" panose="030F0902030302020204" pitchFamily="66" charset="0"/>
              </a:rPr>
              <a:t>DURA MENINGE o DURA MADRE, in intimo contatto con il Periostio delle Ossa che formano la cavità del Neurocranio;</a:t>
            </a:r>
          </a:p>
          <a:p>
            <a:pPr marL="457200" indent="-457200">
              <a:buFontTx/>
              <a:buChar char="-"/>
            </a:pPr>
            <a:r>
              <a:rPr lang="it-IT" sz="2600" dirty="0">
                <a:solidFill>
                  <a:schemeClr val="tx1"/>
                </a:solidFill>
                <a:latin typeface="Comic Sans MS" panose="030F0902030302020204" pitchFamily="66" charset="0"/>
              </a:rPr>
              <a:t>ARACNOIDE, così definita per la morfologia che ricorda una tela di ragno. Vi si diramano le formazioni vascolari che raggiungono il tessuto nervoso. L’Aracnoide si continua profondamente con la</a:t>
            </a:r>
          </a:p>
          <a:p>
            <a:pPr marL="457200" indent="-457200">
              <a:buFontTx/>
              <a:buChar char="-"/>
            </a:pPr>
            <a:r>
              <a:rPr lang="it-IT" sz="2600" dirty="0">
                <a:solidFill>
                  <a:schemeClr val="tx1"/>
                </a:solidFill>
                <a:latin typeface="Comic Sans MS" panose="030F0902030302020204" pitchFamily="66" charset="0"/>
              </a:rPr>
              <a:t>PIA MENINGE o PIA MADRE, che intimamente aderisce al tessuto nervoso</a:t>
            </a:r>
          </a:p>
        </p:txBody>
      </p:sp>
    </p:spTree>
    <p:extLst>
      <p:ext uri="{BB962C8B-B14F-4D97-AF65-F5344CB8AC3E}">
        <p14:creationId xmlns:p14="http://schemas.microsoft.com/office/powerpoint/2010/main" val="689575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66155"/>
            <a:ext cx="9144000" cy="54452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19" name="Text Box 3"/>
          <p:cNvSpPr txBox="1">
            <a:spLocks noChangeArrowheads="1"/>
          </p:cNvSpPr>
          <p:nvPr/>
        </p:nvSpPr>
        <p:spPr bwMode="auto">
          <a:xfrm>
            <a:off x="2468615" y="293470"/>
            <a:ext cx="4206769"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dirty="0">
                <a:latin typeface="Arial Black" panose="020B0A04020102020204" pitchFamily="34" charset="0"/>
              </a:rPr>
              <a:t>MENINGI ENCEFALICHE</a:t>
            </a:r>
          </a:p>
          <a:p>
            <a:pPr algn="ctr">
              <a:buClrTx/>
              <a:buFontTx/>
              <a:buNone/>
            </a:pPr>
            <a:endParaRPr lang="it-IT" altLang="it-IT" dirty="0">
              <a:latin typeface="Arial Black" panose="020B0A04020102020204" pitchFamily="34" charset="0"/>
            </a:endParaRPr>
          </a:p>
        </p:txBody>
      </p:sp>
    </p:spTree>
    <p:extLst>
      <p:ext uri="{BB962C8B-B14F-4D97-AF65-F5344CB8AC3E}">
        <p14:creationId xmlns:p14="http://schemas.microsoft.com/office/powerpoint/2010/main" val="42932520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866775"/>
            <a:ext cx="8424862" cy="5802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28762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720725" y="1979613"/>
            <a:ext cx="7770813" cy="3189287"/>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SPINALI</a:t>
            </a:r>
          </a:p>
        </p:txBody>
      </p:sp>
    </p:spTree>
    <p:extLst>
      <p:ext uri="{BB962C8B-B14F-4D97-AF65-F5344CB8AC3E}">
        <p14:creationId xmlns:p14="http://schemas.microsoft.com/office/powerpoint/2010/main" val="21130354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D9E428-98BA-8549-AD7C-262210118457}"/>
              </a:ext>
            </a:extLst>
          </p:cNvPr>
          <p:cNvSpPr>
            <a:spLocks noGrp="1"/>
          </p:cNvSpPr>
          <p:nvPr>
            <p:ph type="title"/>
          </p:nvPr>
        </p:nvSpPr>
        <p:spPr>
          <a:xfrm>
            <a:off x="107504" y="128589"/>
            <a:ext cx="9036496" cy="708124"/>
          </a:xfrm>
        </p:spPr>
        <p:txBody>
          <a:bodyPr/>
          <a:lstStyle/>
          <a:p>
            <a:r>
              <a:rPr lang="it-IT" sz="3200" dirty="0">
                <a:solidFill>
                  <a:schemeClr val="tx1"/>
                </a:solidFill>
                <a:latin typeface="Gurmukhi MN" panose="02020600050405020304" pitchFamily="18" charset="0"/>
                <a:cs typeface="Gurmukhi MN" panose="02020600050405020304" pitchFamily="18" charset="0"/>
              </a:rPr>
              <a:t>MENINGI  SPINALI</a:t>
            </a:r>
          </a:p>
        </p:txBody>
      </p:sp>
      <p:sp>
        <p:nvSpPr>
          <p:cNvPr id="3" name="Segnaposto contenuto 2">
            <a:extLst>
              <a:ext uri="{FF2B5EF4-FFF2-40B4-BE49-F238E27FC236}">
                <a16:creationId xmlns:a16="http://schemas.microsoft.com/office/drawing/2014/main" id="{8C51A79F-C22F-C347-8204-1D5317D3769D}"/>
              </a:ext>
            </a:extLst>
          </p:cNvPr>
          <p:cNvSpPr>
            <a:spLocks noGrp="1"/>
          </p:cNvSpPr>
          <p:nvPr>
            <p:ph idx="1"/>
          </p:nvPr>
        </p:nvSpPr>
        <p:spPr>
          <a:xfrm>
            <a:off x="0" y="1124744"/>
            <a:ext cx="8964488" cy="5544616"/>
          </a:xfrm>
        </p:spPr>
        <p:txBody>
          <a:bodyPr/>
          <a:lstStyle/>
          <a:p>
            <a:r>
              <a:rPr lang="it-IT" sz="2800" dirty="0">
                <a:solidFill>
                  <a:schemeClr val="tx1"/>
                </a:solidFill>
                <a:latin typeface="Comic Sans MS" panose="030F0902030302020204" pitchFamily="66" charset="0"/>
              </a:rPr>
              <a:t>Sono le medesime dell’ Encefalo, con la differenza che la Dura Meninge NON aderisce alla struttura ossea vertebrale, ma si osserva la interposizione di Tessuto Adiposo, dove si ritrovano i Plessi Venosi che drenano sangue refluo dal midollo spinale.</a:t>
            </a:r>
          </a:p>
          <a:p>
            <a:endParaRPr lang="it-IT" sz="2800" dirty="0">
              <a:solidFill>
                <a:schemeClr val="tx1"/>
              </a:solidFill>
              <a:latin typeface="Comic Sans MS" panose="030F0902030302020204" pitchFamily="66" charset="0"/>
            </a:endParaRPr>
          </a:p>
          <a:p>
            <a:r>
              <a:rPr lang="it-IT" sz="2800" dirty="0">
                <a:solidFill>
                  <a:schemeClr val="tx1"/>
                </a:solidFill>
                <a:latin typeface="Comic Sans MS" panose="030F0902030302020204" pitchFamily="66" charset="0"/>
              </a:rPr>
              <a:t>Le MENINGI SPINALI rivestono non solo il Midollo Spinale, ma anche i Nervi Spinali che costituiscono la cosiddetta CAUDA EQUINA, la quale occupa la porzione del canale vertebrale posto </a:t>
            </a:r>
            <a:r>
              <a:rPr lang="it-IT" sz="2800" dirty="0" err="1">
                <a:solidFill>
                  <a:schemeClr val="tx1"/>
                </a:solidFill>
                <a:latin typeface="Comic Sans MS" panose="030F0902030302020204" pitchFamily="66" charset="0"/>
              </a:rPr>
              <a:t>caudalmente</a:t>
            </a:r>
            <a:r>
              <a:rPr lang="it-IT" sz="2800" dirty="0">
                <a:solidFill>
                  <a:schemeClr val="tx1"/>
                </a:solidFill>
                <a:latin typeface="Comic Sans MS" panose="030F0902030302020204" pitchFamily="66" charset="0"/>
              </a:rPr>
              <a:t> alla vertebra L2</a:t>
            </a:r>
          </a:p>
        </p:txBody>
      </p:sp>
    </p:spTree>
    <p:extLst>
      <p:ext uri="{BB962C8B-B14F-4D97-AF65-F5344CB8AC3E}">
        <p14:creationId xmlns:p14="http://schemas.microsoft.com/office/powerpoint/2010/main" val="378114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5364163" cy="32400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5">
            <a:lum bright="-12000" contrast="6000"/>
            <a:extLst>
              <a:ext uri="{28A0092B-C50C-407E-A947-70E740481C1C}">
                <a14:useLocalDpi xmlns:a14="http://schemas.microsoft.com/office/drawing/2010/main" val="0"/>
              </a:ext>
            </a:extLst>
          </a:blip>
          <a:srcRect/>
          <a:stretch>
            <a:fillRect/>
          </a:stretch>
        </p:blipFill>
        <p:spPr bwMode="auto">
          <a:xfrm>
            <a:off x="1116013" y="3141663"/>
            <a:ext cx="8027987" cy="3716337"/>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0" name="Text Box 4"/>
          <p:cNvSpPr txBox="1">
            <a:spLocks noChangeArrowheads="1"/>
          </p:cNvSpPr>
          <p:nvPr/>
        </p:nvSpPr>
        <p:spPr bwMode="auto">
          <a:xfrm>
            <a:off x="5486400" y="1700213"/>
            <a:ext cx="3652838" cy="94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a:latin typeface="Arial Black" panose="020B0A04020102020204" pitchFamily="34" charset="0"/>
                <a:cs typeface="Arial" panose="020B0604020202020204" pitchFamily="34" charset="0"/>
              </a:rPr>
              <a:t>MENINGI SPINALI</a:t>
            </a:r>
          </a:p>
          <a:p>
            <a:pPr algn="ctr">
              <a:buClrTx/>
              <a:buFontTx/>
              <a:buNone/>
            </a:pPr>
            <a:r>
              <a:rPr lang="it-IT" altLang="it-IT" sz="2800">
                <a:latin typeface="Arial Black" panose="020B0A04020102020204" pitchFamily="34" charset="0"/>
                <a:cs typeface="Arial" panose="020B0604020202020204" pitchFamily="34" charset="0"/>
              </a:rPr>
              <a:t>[1]</a:t>
            </a:r>
          </a:p>
        </p:txBody>
      </p:sp>
    </p:spTree>
    <p:extLst>
      <p:ext uri="{BB962C8B-B14F-4D97-AF65-F5344CB8AC3E}">
        <p14:creationId xmlns:p14="http://schemas.microsoft.com/office/powerpoint/2010/main" val="35817924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888" y="20042"/>
            <a:ext cx="8312224" cy="68874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p:cNvSpPr txBox="1">
            <a:spLocks noChangeArrowheads="1"/>
          </p:cNvSpPr>
          <p:nvPr/>
        </p:nvSpPr>
        <p:spPr bwMode="auto">
          <a:xfrm>
            <a:off x="3281363" y="260350"/>
            <a:ext cx="3652837"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800" dirty="0">
                <a:latin typeface="Arial Black" panose="020B0A04020102020204" pitchFamily="34" charset="0"/>
                <a:cs typeface="Arial" panose="020B0604020202020204" pitchFamily="34" charset="0"/>
              </a:rPr>
              <a:t>MENINGI SPINALI</a:t>
            </a:r>
          </a:p>
          <a:p>
            <a:pPr algn="ctr">
              <a:buClrTx/>
              <a:buFontTx/>
              <a:buNone/>
            </a:pPr>
            <a:r>
              <a:rPr lang="it-IT" altLang="it-IT" sz="2800" dirty="0">
                <a:latin typeface="Arial Black" panose="020B0A04020102020204" pitchFamily="34" charset="0"/>
                <a:cs typeface="Arial" panose="020B0604020202020204" pitchFamily="34" charset="0"/>
              </a:rPr>
              <a:t>[2]</a:t>
            </a:r>
          </a:p>
        </p:txBody>
      </p:sp>
    </p:spTree>
    <p:extLst>
      <p:ext uri="{BB962C8B-B14F-4D97-AF65-F5344CB8AC3E}">
        <p14:creationId xmlns:p14="http://schemas.microsoft.com/office/powerpoint/2010/main" val="40430289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3" name="Rectangle 1"/>
          <p:cNvSpPr>
            <a:spLocks noGrp="1" noChangeArrowheads="1"/>
          </p:cNvSpPr>
          <p:nvPr>
            <p:ph type="title" idx="4294967295"/>
          </p:nvPr>
        </p:nvSpPr>
        <p:spPr>
          <a:xfrm>
            <a:off x="107504" y="0"/>
            <a:ext cx="9036496"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Liquor (Liquido cefalo-rachidiano, Liquido cerebro-spinale, LCS)</a:t>
            </a:r>
          </a:p>
        </p:txBody>
      </p:sp>
      <p:sp>
        <p:nvSpPr>
          <p:cNvPr id="28674" name="Rectangle 2"/>
          <p:cNvSpPr>
            <a:spLocks noGrp="1" noChangeArrowheads="1"/>
          </p:cNvSpPr>
          <p:nvPr>
            <p:ph type="body" idx="4294967295"/>
          </p:nvPr>
        </p:nvSpPr>
        <p:spPr>
          <a:xfrm>
            <a:off x="0" y="1340768"/>
            <a:ext cx="9036496" cy="5730875"/>
          </a:xfrm>
          <a:ln/>
        </p:spPr>
        <p:txBody>
          <a:bodyPr/>
          <a:lstStyle/>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È un Fluido Biologico che:</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600" b="1" dirty="0">
              <a:solidFill>
                <a:schemeClr val="tx1"/>
              </a:solidFill>
              <a:latin typeface="Comic Sans MS" panose="030F0902030302020204" pitchFamily="66" charset="0"/>
            </a:endParaRP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Costituisce un supporto fisico-chimico per il SNC</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Forma un ambiente liquido in cui il SNC , per così dire, “</a:t>
            </a:r>
            <a:r>
              <a:rPr lang="it-IT" altLang="it-IT" sz="2600" b="1" i="1" dirty="0">
                <a:solidFill>
                  <a:schemeClr val="tx1"/>
                </a:solidFill>
                <a:latin typeface="Comic Sans MS" panose="030F0902030302020204" pitchFamily="66" charset="0"/>
              </a:rPr>
              <a:t>sospeso</a:t>
            </a:r>
            <a:r>
              <a:rPr lang="it-IT" altLang="it-IT" sz="2600" b="1" dirty="0">
                <a:solidFill>
                  <a:schemeClr val="tx1"/>
                </a:solidFill>
                <a:latin typeface="Comic Sans MS" panose="030F0902030302020204" pitchFamily="66" charset="0"/>
              </a:rPr>
              <a:t>” </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Mantiene un ambiente fisico-chimicamente stabile per il funzionamento dei neuroni</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err="1">
                <a:solidFill>
                  <a:schemeClr val="tx1"/>
                </a:solidFill>
                <a:latin typeface="Comic Sans MS" panose="030F0902030302020204" pitchFamily="66" charset="0"/>
              </a:rPr>
              <a:t>Puo’</a:t>
            </a:r>
            <a:r>
              <a:rPr lang="it-IT" altLang="it-IT" sz="2600" b="1" dirty="0">
                <a:solidFill>
                  <a:schemeClr val="tx1"/>
                </a:solidFill>
                <a:latin typeface="Comic Sans MS" panose="030F0902030302020204" pitchFamily="66" charset="0"/>
              </a:rPr>
              <a:t> sostituire il sistema circolatorio linfatico (solo nell’ encefalo, anche se recentemente si è ipotizzata la esistenza di linfatici anche nell’Encefalo)</a:t>
            </a:r>
          </a:p>
          <a:p>
            <a:pPr marL="527050" indent="-519113">
              <a:lnSpc>
                <a:spcPct val="90000"/>
              </a:lnSpc>
              <a:spcBef>
                <a:spcPts val="700"/>
              </a:spcBef>
              <a:buClr>
                <a:schemeClr val="tx1"/>
              </a:buClr>
              <a:buFont typeface="Times New Roman" panose="02020603050405020304" pitchFamily="18" charset="0"/>
              <a:buChar char="•"/>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r>
              <a:rPr lang="it-IT" altLang="it-IT" sz="2600" b="1" dirty="0">
                <a:solidFill>
                  <a:schemeClr val="tx1"/>
                </a:solidFill>
                <a:latin typeface="Comic Sans MS" panose="030F0902030302020204" pitchFamily="66" charset="0"/>
              </a:rPr>
              <a:t>Veicola messaggi chimici coinvolti nella comunicazione all’interno del SNC</a:t>
            </a:r>
          </a:p>
          <a:p>
            <a:pPr marL="533400" indent="-517525">
              <a:lnSpc>
                <a:spcPct val="90000"/>
              </a:lnSpc>
              <a:spcBef>
                <a:spcPts val="700"/>
              </a:spcBef>
              <a:buClrTx/>
              <a:buFontTx/>
              <a:buNone/>
              <a:tabLst>
                <a:tab pos="533400" algn="l"/>
                <a:tab pos="638175" algn="l"/>
                <a:tab pos="1087438" algn="l"/>
                <a:tab pos="1536700" algn="l"/>
                <a:tab pos="1985963" algn="l"/>
                <a:tab pos="2435225" algn="l"/>
                <a:tab pos="2884488" algn="l"/>
                <a:tab pos="3333750" algn="l"/>
                <a:tab pos="3783013" algn="l"/>
                <a:tab pos="4232275" algn="l"/>
                <a:tab pos="4681538" algn="l"/>
                <a:tab pos="5130800" algn="l"/>
                <a:tab pos="5580063" algn="l"/>
                <a:tab pos="6029325" algn="l"/>
                <a:tab pos="6478588" algn="l"/>
                <a:tab pos="6927850" algn="l"/>
                <a:tab pos="7377113" algn="l"/>
                <a:tab pos="7826375" algn="l"/>
                <a:tab pos="8275638" algn="l"/>
                <a:tab pos="8724900" algn="l"/>
                <a:tab pos="9174163" algn="l"/>
              </a:tabLst>
            </a:pPr>
            <a:endParaRPr lang="it-IT" altLang="it-IT" sz="2400"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body" idx="4294967295"/>
          </p:nvPr>
        </p:nvSpPr>
        <p:spPr>
          <a:xfrm>
            <a:off x="467544" y="836712"/>
            <a:ext cx="8208912" cy="5760640"/>
          </a:xfrm>
          <a:ln/>
        </p:spPr>
        <p:txBody>
          <a:bodyPr/>
          <a:lstStyle/>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b="1" dirty="0">
                <a:solidFill>
                  <a:schemeClr val="tx1"/>
                </a:solidFill>
                <a:latin typeface="Comic Sans MS" panose="030F0902030302020204" pitchFamily="66" charset="0"/>
              </a:rPr>
              <a:t>Il LIQUOR si localizza  :</a:t>
            </a:r>
          </a:p>
          <a:p>
            <a:pPr indent="-327025">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A) nelle CAVITA’ INTERNE (Ventricoli Encefalici e Canale Centrale del Midollo Spinale) ed ESTERNE (SPAZIO SUBARACNOIDEO) del SNC</a:t>
            </a:r>
          </a:p>
          <a:p>
            <a:pPr marL="7937" indent="0">
              <a:buClr>
                <a:schemeClr val="tx1"/>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800" b="1" dirty="0">
              <a:solidFill>
                <a:schemeClr val="tx1"/>
              </a:solidFill>
              <a:latin typeface="Comic Sans MS" panose="030F0902030302020204" pitchFamily="66" charset="0"/>
            </a:endParaRPr>
          </a:p>
          <a:p>
            <a:pPr marL="336550" indent="-328613">
              <a:buClr>
                <a:schemeClr val="tx1"/>
              </a:buClr>
              <a:buFont typeface="Arial Black" panose="020B0A040201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Comic Sans MS" panose="030F0902030302020204" pitchFamily="66" charset="0"/>
              </a:rPr>
              <a:t>B) negli SPAZI EXTRACELLULARI del Tessuto Nervoso (come fluido interstiziale)</a:t>
            </a:r>
          </a:p>
          <a:p>
            <a:pPr marL="7937" indent="0">
              <a:buClr>
                <a:srgbClr val="FF3399"/>
              </a:buCl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b="1" dirty="0">
              <a:solidFill>
                <a:schemeClr val="tx1"/>
              </a:solidFill>
              <a:latin typeface="Comic Sans MS" panose="030F0902030302020204" pitchFamily="66" charset="0"/>
            </a:endParaRPr>
          </a:p>
        </p:txBody>
      </p:sp>
      <p:sp>
        <p:nvSpPr>
          <p:cNvPr id="29698" name="Rectangle 2"/>
          <p:cNvSpPr>
            <a:spLocks noGrp="1" noChangeArrowheads="1"/>
          </p:cNvSpPr>
          <p:nvPr>
            <p:ph type="title" idx="4294967295"/>
          </p:nvPr>
        </p:nvSpPr>
        <p:spPr>
          <a:xfrm>
            <a:off x="685800" y="-13672"/>
            <a:ext cx="7772400" cy="850384"/>
          </a:xfrm>
          <a:ln/>
        </p:spPr>
        <p:txBody>
          <a:bodyPr lIns="91440" tIns="45720" rIns="91440" bIns="4572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000" b="1" dirty="0">
                <a:solidFill>
                  <a:schemeClr val="tx1"/>
                </a:solidFill>
                <a:latin typeface="Gurmukhi MN" panose="02020600050405020304" pitchFamily="18" charset="0"/>
                <a:cs typeface="Gurmukhi MN" panose="02020600050405020304" pitchFamily="18" charset="0"/>
              </a:rPr>
              <a:t>LOCALIZZAZIONE  DEL  LCS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5" name="Rectangle 1"/>
          <p:cNvSpPr>
            <a:spLocks noGrp="1" noChangeArrowheads="1"/>
          </p:cNvSpPr>
          <p:nvPr>
            <p:ph type="title" idx="4294967295"/>
          </p:nvPr>
        </p:nvSpPr>
        <p:spPr>
          <a:xfrm>
            <a:off x="468313" y="0"/>
            <a:ext cx="8675687" cy="11969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b="1" dirty="0">
                <a:solidFill>
                  <a:schemeClr val="tx1"/>
                </a:solidFill>
                <a:latin typeface="Gurmukhi MN" panose="02020600050405020304" pitchFamily="18" charset="0"/>
                <a:cs typeface="Gurmukhi MN" panose="02020600050405020304" pitchFamily="18" charset="0"/>
              </a:rPr>
              <a:t>CIRCOLAZIONE  LIQUORALE</a:t>
            </a:r>
          </a:p>
        </p:txBody>
      </p:sp>
      <p:pic>
        <p:nvPicPr>
          <p:cNvPr id="3174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1385888"/>
            <a:ext cx="4521200" cy="5472112"/>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4511675" y="1341438"/>
            <a:ext cx="4632325" cy="551656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2" name="Text Box 2"/>
          <p:cNvSpPr txBox="1">
            <a:spLocks noChangeArrowheads="1"/>
          </p:cNvSpPr>
          <p:nvPr/>
        </p:nvSpPr>
        <p:spPr bwMode="auto">
          <a:xfrm>
            <a:off x="0" y="1773238"/>
            <a:ext cx="4932363" cy="203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en-GB" altLang="it-IT" b="1"/>
              <a:t>Piani dell’encefalo</a:t>
            </a:r>
          </a:p>
          <a:p>
            <a:pPr algn="ctr">
              <a:spcBef>
                <a:spcPts val="1250"/>
              </a:spcBef>
              <a:buClrTx/>
              <a:buFontTx/>
              <a:buNone/>
            </a:pPr>
            <a:r>
              <a:rPr lang="en-GB" altLang="it-IT" b="1"/>
              <a:t>Terminologia </a:t>
            </a:r>
          </a:p>
          <a:p>
            <a:pPr algn="ctr">
              <a:spcBef>
                <a:spcPts val="1250"/>
              </a:spcBef>
              <a:buClrTx/>
              <a:buFontTx/>
              <a:buNone/>
            </a:pPr>
            <a:r>
              <a:rPr lang="en-GB" altLang="it-IT" b="1"/>
              <a:t>di </a:t>
            </a:r>
          </a:p>
          <a:p>
            <a:pPr algn="ctr">
              <a:spcBef>
                <a:spcPts val="1250"/>
              </a:spcBef>
              <a:buClrTx/>
              <a:buFontTx/>
              <a:buNone/>
            </a:pPr>
            <a:r>
              <a:rPr lang="en-GB" altLang="it-IT" b="1"/>
              <a:t>Riferimento</a:t>
            </a:r>
          </a:p>
        </p:txBody>
      </p:sp>
      <p:sp>
        <p:nvSpPr>
          <p:cNvPr id="25603" name="Text Box 3"/>
          <p:cNvSpPr txBox="1">
            <a:spLocks noChangeArrowheads="1"/>
          </p:cNvSpPr>
          <p:nvPr/>
        </p:nvSpPr>
        <p:spPr bwMode="auto">
          <a:xfrm>
            <a:off x="4697413" y="1439863"/>
            <a:ext cx="15525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Tx/>
              <a:buFontTx/>
              <a:buNone/>
            </a:pPr>
            <a:r>
              <a:rPr lang="it-IT" altLang="it-IT" sz="1800" b="1">
                <a:solidFill>
                  <a:srgbClr val="000099"/>
                </a:solidFill>
                <a:latin typeface="Arial Black" panose="020B0A04020102020204" pitchFamily="34" charset="0"/>
                <a:cs typeface="Arial" panose="020B0604020202020204" pitchFamily="34" charset="0"/>
              </a:rPr>
              <a:t>ROSTRALE</a:t>
            </a:r>
          </a:p>
        </p:txBody>
      </p:sp>
      <p:pic>
        <p:nvPicPr>
          <p:cNvPr id="5" name="Picture 3">
            <a:extLst>
              <a:ext uri="{FF2B5EF4-FFF2-40B4-BE49-F238E27FC236}">
                <a16:creationId xmlns:a16="http://schemas.microsoft.com/office/drawing/2014/main" id="{22E4A732-D5BA-6D49-A8C1-158A0AFDD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90" y="4138613"/>
            <a:ext cx="4572086" cy="26027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95E613C-ED65-244C-A6F7-CA34BD6129C3}"/>
              </a:ext>
            </a:extLst>
          </p:cNvPr>
          <p:cNvSpPr txBox="1"/>
          <p:nvPr/>
        </p:nvSpPr>
        <p:spPr>
          <a:xfrm>
            <a:off x="55490" y="116632"/>
            <a:ext cx="4040165" cy="3416320"/>
          </a:xfrm>
          <a:prstGeom prst="rect">
            <a:avLst/>
          </a:prstGeom>
          <a:noFill/>
        </p:spPr>
        <p:txBody>
          <a:bodyPr wrap="square" rtlCol="0">
            <a:spAutoFit/>
          </a:bodyPr>
          <a:lstStyle/>
          <a:p>
            <a:pPr algn="ctr"/>
            <a:r>
              <a:rPr lang="it-IT" b="1" dirty="0">
                <a:solidFill>
                  <a:schemeClr val="tx1"/>
                </a:solidFill>
                <a:latin typeface="Chalkboard SE" panose="03050602040202020205" pitchFamily="66" charset="77"/>
              </a:rPr>
              <a:t>Termine di posizione «ROSTRALE»</a:t>
            </a:r>
          </a:p>
          <a:p>
            <a:pPr algn="ctr"/>
            <a:r>
              <a:rPr lang="it-IT" b="1" dirty="0">
                <a:solidFill>
                  <a:schemeClr val="tx1"/>
                </a:solidFill>
                <a:latin typeface="Chalkboard SE" panose="03050602040202020205" pitchFamily="66" charset="77"/>
              </a:rPr>
              <a:t>Si utilizza SOLAMENTE per i RAPPORTI di POSIZIONE nel SNC e «sintetizza» la posizione «Supero-Anteriore» dell’ Encefalo rispetto al Midollo Spinale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idx="4294967295"/>
          </p:nvPr>
        </p:nvSpPr>
        <p:spPr>
          <a:xfrm>
            <a:off x="179512" y="-23604"/>
            <a:ext cx="8458200" cy="146208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BARRIERA EMATO-ENCEFALICA</a:t>
            </a:r>
          </a:p>
        </p:txBody>
      </p:sp>
      <p:sp>
        <p:nvSpPr>
          <p:cNvPr id="36866" name="Rectangle 2"/>
          <p:cNvSpPr>
            <a:spLocks noGrp="1" noChangeArrowheads="1"/>
          </p:cNvSpPr>
          <p:nvPr>
            <p:ph type="body" idx="4294967295"/>
          </p:nvPr>
        </p:nvSpPr>
        <p:spPr>
          <a:xfrm>
            <a:off x="179512" y="1268760"/>
            <a:ext cx="8964488" cy="5589240"/>
          </a:xfrm>
          <a:ln/>
        </p:spPr>
        <p:txBody>
          <a:bodyPr/>
          <a:lstStyle/>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La cosiddetta BARRIERA EMATO-ENCEFALICA è una struttura costituita da:</a:t>
            </a: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Sangue-LCS (Liquido Cerebro-Spinale) ossia la </a:t>
            </a:r>
            <a:r>
              <a:rPr lang="it-IT" altLang="it-IT" sz="2800" b="1" i="1" dirty="0">
                <a:solidFill>
                  <a:schemeClr val="tx1"/>
                </a:solidFill>
                <a:latin typeface="Chalkboard SE" panose="03050602040202020205" pitchFamily="66" charset="77"/>
              </a:rPr>
              <a:t>BARRIERA EMATOLIQUORALE</a:t>
            </a:r>
          </a:p>
          <a:p>
            <a:pPr marL="0" indent="0">
              <a:buClr>
                <a:schemeClr val="tx1"/>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endParaRPr lang="it-IT" altLang="it-IT" sz="2800" b="1" dirty="0">
              <a:solidFill>
                <a:schemeClr val="tx1"/>
              </a:solidFill>
              <a:latin typeface="Chalkboard SE" panose="03050602040202020205" pitchFamily="66" charset="77"/>
            </a:endParaRPr>
          </a:p>
          <a:p>
            <a:pPr marL="593725" indent="-593725">
              <a:buClr>
                <a:schemeClr val="tx1"/>
              </a:buClr>
              <a:buFont typeface="Times New Roman" panose="02020603050405020304" pitchFamily="18" charset="0"/>
              <a:buChar cha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Barriera Sangue-LEC (Liquido Extracellulare)</a:t>
            </a:r>
          </a:p>
          <a:p>
            <a:pPr marL="0" indent="0">
              <a:buClr>
                <a:srgbClr val="FF3399"/>
              </a:buClr>
              <a:tabLst>
                <a:tab pos="593725" algn="l"/>
                <a:tab pos="698500" algn="l"/>
                <a:tab pos="1147763" algn="l"/>
                <a:tab pos="1597025" algn="l"/>
                <a:tab pos="2046288" algn="l"/>
                <a:tab pos="2495550" algn="l"/>
                <a:tab pos="2944813" algn="l"/>
                <a:tab pos="3394075" algn="l"/>
                <a:tab pos="3843338" algn="l"/>
                <a:tab pos="4292600" algn="l"/>
                <a:tab pos="4741863" algn="l"/>
                <a:tab pos="5191125" algn="l"/>
                <a:tab pos="5640388" algn="l"/>
                <a:tab pos="6089650" algn="l"/>
                <a:tab pos="6538913" algn="l"/>
                <a:tab pos="6988175" algn="l"/>
                <a:tab pos="7437438" algn="l"/>
                <a:tab pos="7886700" algn="l"/>
                <a:tab pos="8335963" algn="l"/>
                <a:tab pos="8785225" algn="l"/>
                <a:tab pos="9234488" algn="l"/>
              </a:tabLst>
            </a:pPr>
            <a:r>
              <a:rPr lang="it-IT" altLang="it-IT" sz="2800" b="1" dirty="0">
                <a:solidFill>
                  <a:schemeClr val="tx1"/>
                </a:solidFill>
                <a:latin typeface="Chalkboard SE" panose="03050602040202020205" pitchFamily="66" charset="77"/>
              </a:rPr>
              <a:t>Nel suo complesso, questo dispositivo seleziona il passaggio, in base alle loro dimensioni, di molecole con caratteristiche idrofile. Le molecole lipofile, invece, diffondono comunque, secondo gradiente di concentrazione.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0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0575"/>
            <a:ext cx="5435600" cy="393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4" name="Text Box 2"/>
          <p:cNvSpPr txBox="1">
            <a:spLocks noChangeArrowheads="1"/>
          </p:cNvSpPr>
          <p:nvPr/>
        </p:nvSpPr>
        <p:spPr bwMode="auto">
          <a:xfrm>
            <a:off x="0" y="333375"/>
            <a:ext cx="9144000" cy="13948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VERTEBRALE o SISTEMA VERTEBRO-BASILARE</a:t>
            </a:r>
          </a:p>
          <a:p>
            <a:pPr algn="ctr">
              <a:spcBef>
                <a:spcPts val="1500"/>
              </a:spcBef>
              <a:buClr>
                <a:srgbClr val="FFFFFF"/>
              </a:buClr>
              <a:buFont typeface="Arial" panose="020B0604020202020204" pitchFamily="34" charset="0"/>
              <a:buChar char="-"/>
            </a:pPr>
            <a:r>
              <a:rPr lang="it-IT" altLang="it-IT" b="1" dirty="0">
                <a:solidFill>
                  <a:schemeClr val="tx1"/>
                </a:solidFill>
                <a:latin typeface="Arial Black" panose="020B0A04020102020204" pitchFamily="34" charset="0"/>
              </a:rPr>
              <a:t>SISTEMA DELL’ ARTERIA CAROTIDE (interna)</a:t>
            </a:r>
          </a:p>
        </p:txBody>
      </p:sp>
      <p:pic>
        <p:nvPicPr>
          <p:cNvPr id="44035" name="Picture 3"/>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551488" y="1916113"/>
            <a:ext cx="3592512" cy="4221162"/>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1"/>
          <p:cNvSpPr>
            <a:spLocks noGrp="1" noChangeArrowheads="1"/>
          </p:cNvSpPr>
          <p:nvPr>
            <p:ph type="title" idx="4294967295"/>
          </p:nvPr>
        </p:nvSpPr>
        <p:spPr>
          <a:xfrm>
            <a:off x="0" y="71438"/>
            <a:ext cx="9144000" cy="112531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IRRORAZIONE ARTERIOSA DEI DISTRETTI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DELL’ ENCEFALO</a:t>
            </a:r>
          </a:p>
        </p:txBody>
      </p:sp>
      <p:sp>
        <p:nvSpPr>
          <p:cNvPr id="45058" name="Rectangle 2"/>
          <p:cNvSpPr>
            <a:spLocks noGrp="1" noChangeArrowheads="1"/>
          </p:cNvSpPr>
          <p:nvPr>
            <p:ph type="body" idx="4294967295"/>
          </p:nvPr>
        </p:nvSpPr>
        <p:spPr>
          <a:xfrm>
            <a:off x="179512" y="1412776"/>
            <a:ext cx="8856984" cy="5445224"/>
          </a:xfrm>
          <a:ln/>
        </p:spPr>
        <p:txBody>
          <a:bodyPr/>
          <a:lstStyle/>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TRONCO ENCEFALICO e IL CERVELLETTO ricevono solo dal circolo posteriore (VERTEBRO-BASILARE)</a:t>
            </a: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800" b="1" dirty="0">
              <a:solidFill>
                <a:schemeClr val="tx1"/>
              </a:solidFill>
              <a:latin typeface="Copperplate Gothic Bold" panose="020E0705020206020404" pitchFamily="34" charset="77"/>
            </a:endParaRPr>
          </a:p>
          <a:p>
            <a:pPr marL="330200" indent="-330200">
              <a:lnSpc>
                <a:spcPct val="90000"/>
              </a:lnSpc>
              <a:spcBef>
                <a:spcPts val="600"/>
              </a:spcBef>
              <a:buClr>
                <a:schemeClr val="tx1"/>
              </a:buClr>
              <a:buSzPct val="60000"/>
              <a:buFont typeface="Wingdings" panose="05000000000000000000" pitchFamily="2" charset="2"/>
              <a:buChar char=""/>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800" b="1" dirty="0">
                <a:solidFill>
                  <a:schemeClr val="tx1"/>
                </a:solidFill>
                <a:latin typeface="Copperplate Gothic Bold" panose="020E0705020206020404" pitchFamily="34" charset="77"/>
              </a:rPr>
              <a:t>Il resto dell’ ENCEFALO è, invece, irrorato sia dal Sistema VERTEBRO-BASILARE (circolo posteriore), sia dal SISTEMA dell’ ARTERIA CAROTIDE INTERNA (circolo anteriore)</a:t>
            </a:r>
          </a:p>
          <a:p>
            <a:pPr marL="338138" indent="-330200">
              <a:lnSpc>
                <a:spcPct val="90000"/>
              </a:lnSpc>
              <a:spcBef>
                <a:spcPts val="600"/>
              </a:spcBef>
              <a:buClrTx/>
              <a:buSzPct val="60000"/>
              <a:buFontTx/>
              <a:buNone/>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it-IT" altLang="it-IT" sz="24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0"/>
            <a:ext cx="6430962" cy="666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0" name="Text Box 2"/>
          <p:cNvSpPr txBox="1">
            <a:spLocks noChangeArrowheads="1"/>
          </p:cNvSpPr>
          <p:nvPr/>
        </p:nvSpPr>
        <p:spPr bwMode="auto">
          <a:xfrm>
            <a:off x="-252413" y="1916113"/>
            <a:ext cx="3095626" cy="285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spcBef>
                <a:spcPts val="1500"/>
              </a:spcBef>
              <a:buClrTx/>
              <a:buFontTx/>
              <a:buNone/>
            </a:pPr>
            <a:r>
              <a:rPr lang="it-IT" altLang="it-IT" b="1">
                <a:latin typeface="Arial Black" panose="020B0A04020102020204" pitchFamily="34" charset="0"/>
              </a:rPr>
              <a:t>ARTERIE DEL </a:t>
            </a:r>
          </a:p>
          <a:p>
            <a:pPr algn="ctr">
              <a:spcBef>
                <a:spcPts val="1500"/>
              </a:spcBef>
              <a:buClrTx/>
              <a:buFontTx/>
              <a:buNone/>
            </a:pPr>
            <a:r>
              <a:rPr lang="it-IT" altLang="it-IT" b="1">
                <a:latin typeface="Arial Black" panose="020B0A04020102020204" pitchFamily="34" charset="0"/>
              </a:rPr>
              <a:t>TRONCO ENCEFALICO </a:t>
            </a:r>
          </a:p>
          <a:p>
            <a:pPr algn="ctr">
              <a:spcBef>
                <a:spcPts val="1500"/>
              </a:spcBef>
              <a:buClrTx/>
              <a:buFontTx/>
              <a:buNone/>
            </a:pPr>
            <a:r>
              <a:rPr lang="it-IT" altLang="it-IT" b="1">
                <a:latin typeface="Arial Black" panose="020B0A04020102020204" pitchFamily="34" charset="0"/>
              </a:rPr>
              <a:t>E </a:t>
            </a:r>
          </a:p>
          <a:p>
            <a:pPr algn="ctr">
              <a:spcBef>
                <a:spcPts val="1500"/>
              </a:spcBef>
              <a:buClrTx/>
              <a:buFontTx/>
              <a:buNone/>
            </a:pPr>
            <a:r>
              <a:rPr lang="it-IT" altLang="it-IT" b="1">
                <a:latin typeface="Arial Black" panose="020B0A04020102020204" pitchFamily="34" charset="0"/>
              </a:rPr>
              <a:t>DEL CERVELLETTO</a:t>
            </a:r>
          </a:p>
        </p:txBody>
      </p:sp>
      <p:sp>
        <p:nvSpPr>
          <p:cNvPr id="2" name="CasellaDiTesto 1">
            <a:extLst>
              <a:ext uri="{FF2B5EF4-FFF2-40B4-BE49-F238E27FC236}">
                <a16:creationId xmlns:a16="http://schemas.microsoft.com/office/drawing/2014/main" id="{2825EF10-98E5-094B-8358-302BD6C50D2B}"/>
              </a:ext>
            </a:extLst>
          </p:cNvPr>
          <p:cNvSpPr txBox="1"/>
          <p:nvPr/>
        </p:nvSpPr>
        <p:spPr>
          <a:xfrm>
            <a:off x="-8578" y="542558"/>
            <a:ext cx="2851791" cy="5632311"/>
          </a:xfrm>
          <a:prstGeom prst="rect">
            <a:avLst/>
          </a:prstGeom>
          <a:noFill/>
        </p:spPr>
        <p:txBody>
          <a:bodyPr wrap="square" rtlCol="0">
            <a:spAutoFit/>
          </a:bodyPr>
          <a:lstStyle/>
          <a:p>
            <a:pPr algn="ctr"/>
            <a:r>
              <a:rPr lang="it-IT" b="1" dirty="0">
                <a:solidFill>
                  <a:schemeClr val="tx1"/>
                </a:solidFill>
                <a:latin typeface="Copperplate Gothic Bold" panose="020E0705020206020404" pitchFamily="34" charset="77"/>
              </a:rPr>
              <a:t>Il SISTEMA</a:t>
            </a:r>
          </a:p>
          <a:p>
            <a:pPr algn="ctr"/>
            <a:r>
              <a:rPr lang="it-IT" b="1" dirty="0">
                <a:solidFill>
                  <a:schemeClr val="tx1"/>
                </a:solidFill>
                <a:latin typeface="Copperplate Gothic Bold" panose="020E0705020206020404" pitchFamily="34" charset="77"/>
              </a:rPr>
              <a:t>VERTEBRO-BASILARE</a:t>
            </a:r>
          </a:p>
          <a:p>
            <a:pPr algn="ctr"/>
            <a:r>
              <a:rPr lang="it-IT" b="1" dirty="0">
                <a:solidFill>
                  <a:schemeClr val="tx1"/>
                </a:solidFill>
                <a:latin typeface="Copperplate Gothic Bold" panose="020E0705020206020404" pitchFamily="34" charset="77"/>
              </a:rPr>
              <a:t>È di competenza delle ARTERIE VERTEBRALI, che, attraversato il grande foro occipitale, danno luogo al TRONCO ARTERIOSO BASILARE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09323-E952-824B-B71E-10E9CFEC26BC}"/>
              </a:ext>
            </a:extLst>
          </p:cNvPr>
          <p:cNvSpPr>
            <a:spLocks noGrp="1"/>
          </p:cNvSpPr>
          <p:nvPr>
            <p:ph type="title"/>
          </p:nvPr>
        </p:nvSpPr>
        <p:spPr>
          <a:xfrm>
            <a:off x="0" y="0"/>
            <a:ext cx="9144000" cy="69269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SISTEMA ARTERIOSO di WILLIS</a:t>
            </a:r>
          </a:p>
        </p:txBody>
      </p:sp>
      <p:sp>
        <p:nvSpPr>
          <p:cNvPr id="3" name="Segnaposto contenuto 2">
            <a:extLst>
              <a:ext uri="{FF2B5EF4-FFF2-40B4-BE49-F238E27FC236}">
                <a16:creationId xmlns:a16="http://schemas.microsoft.com/office/drawing/2014/main" id="{25A322DE-AE2C-6D42-B161-8F62C327030A}"/>
              </a:ext>
            </a:extLst>
          </p:cNvPr>
          <p:cNvSpPr>
            <a:spLocks noGrp="1"/>
          </p:cNvSpPr>
          <p:nvPr>
            <p:ph idx="1"/>
          </p:nvPr>
        </p:nvSpPr>
        <p:spPr>
          <a:xfrm>
            <a:off x="359532" y="684456"/>
            <a:ext cx="8424936" cy="5733254"/>
          </a:xfrm>
        </p:spPr>
        <p:txBody>
          <a:bodyPr/>
          <a:lstStyle/>
          <a:p>
            <a:r>
              <a:rPr lang="it-IT" sz="2800" dirty="0">
                <a:solidFill>
                  <a:schemeClr val="tx1"/>
                </a:solidFill>
                <a:latin typeface="Chalkboard SE" panose="03050602040202020205" pitchFamily="66" charset="77"/>
              </a:rPr>
              <a:t>È un Sistema Arterioso Anastomotico tra il Sistema della Carotide Interna ed il Sistema </a:t>
            </a:r>
            <a:r>
              <a:rPr lang="it-IT" sz="2800" dirty="0" err="1">
                <a:solidFill>
                  <a:schemeClr val="tx1"/>
                </a:solidFill>
                <a:latin typeface="Chalkboard SE" panose="03050602040202020205" pitchFamily="66" charset="77"/>
              </a:rPr>
              <a:t>Vertebro</a:t>
            </a:r>
            <a:r>
              <a:rPr lang="it-IT" sz="2800" dirty="0">
                <a:solidFill>
                  <a:schemeClr val="tx1"/>
                </a:solidFill>
                <a:latin typeface="Chalkboard SE" panose="03050602040202020205" pitchFamily="66" charset="77"/>
              </a:rPr>
              <a:t>-Basilare.</a:t>
            </a:r>
          </a:p>
          <a:p>
            <a:r>
              <a:rPr lang="it-IT" sz="2800" dirty="0">
                <a:solidFill>
                  <a:schemeClr val="tx1"/>
                </a:solidFill>
                <a:latin typeface="Chalkboard SE" panose="03050602040202020205" pitchFamily="66" charset="77"/>
              </a:rPr>
              <a:t>L’ Arteria Carotide Interna, nel Neurocranio, emette l’ ARTERIA CEREBRALE MEDIA, che prosegue con l’ ARTERIA CEREBRALE ANTERIORE, la quale, tramite l’ ARTERIA COMUNICANTE ANTERIORE, si collega alla Arteria Cerebrale Anteriore del lato opposto. </a:t>
            </a:r>
          </a:p>
          <a:p>
            <a:r>
              <a:rPr lang="it-IT" sz="2800" dirty="0">
                <a:solidFill>
                  <a:schemeClr val="tx1"/>
                </a:solidFill>
                <a:latin typeface="Chalkboard SE" panose="03050602040202020205" pitchFamily="66" charset="77"/>
              </a:rPr>
              <a:t>Dal TRONCO BASILARE si origina l’ ARTERIA CEREBRALE POSTERIORE, che, tramite la ARTERIA COMUNICANTE POSTERIORE, si collega all’ Arteria CAROTIDE INTERNA.</a:t>
            </a:r>
          </a:p>
        </p:txBody>
      </p:sp>
    </p:spTree>
    <p:extLst>
      <p:ext uri="{BB962C8B-B14F-4D97-AF65-F5344CB8AC3E}">
        <p14:creationId xmlns:p14="http://schemas.microsoft.com/office/powerpoint/2010/main" val="1023078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5"/>
            <a:ext cx="9144000" cy="4446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2" name="Text Box 2"/>
          <p:cNvSpPr txBox="1">
            <a:spLocks noChangeArrowheads="1"/>
          </p:cNvSpPr>
          <p:nvPr/>
        </p:nvSpPr>
        <p:spPr bwMode="auto">
          <a:xfrm>
            <a:off x="1619250" y="4868863"/>
            <a:ext cx="2376488"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6083" name="Text Box 3"/>
          <p:cNvSpPr txBox="1">
            <a:spLocks noChangeArrowheads="1"/>
          </p:cNvSpPr>
          <p:nvPr/>
        </p:nvSpPr>
        <p:spPr bwMode="auto">
          <a:xfrm>
            <a:off x="0" y="5229225"/>
            <a:ext cx="9144000" cy="155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 ICA: Arteria Carotide Interna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MCA: Arteria Cerebrale Media</a:t>
            </a:r>
          </a:p>
          <a:p>
            <a:pPr>
              <a:buClr>
                <a:srgbClr val="FFFFFF"/>
              </a:buClr>
              <a:buFont typeface="Times New Roman" panose="02020603050405020304" pitchFamily="18" charset="0"/>
              <a:buChar char="-"/>
            </a:pPr>
            <a:r>
              <a:rPr lang="it-IT" altLang="it-IT" b="1">
                <a:latin typeface="Times New Roman" panose="02020603050405020304" pitchFamily="18" charset="0"/>
                <a:cs typeface="Arial" panose="020B0604020202020204" pitchFamily="34" charset="0"/>
              </a:rPr>
              <a:t>PCA: Arteria Cerebrale Posteriore</a:t>
            </a:r>
          </a:p>
        </p:txBody>
      </p:sp>
      <p:sp>
        <p:nvSpPr>
          <p:cNvPr id="46084" name="Rectangle 4"/>
          <p:cNvSpPr>
            <a:spLocks noGrp="1" noChangeArrowheads="1"/>
          </p:cNvSpPr>
          <p:nvPr>
            <p:ph type="title" idx="4294967295"/>
          </p:nvPr>
        </p:nvSpPr>
        <p:spPr>
          <a:xfrm>
            <a:off x="0" y="-68263"/>
            <a:ext cx="9144000" cy="947738"/>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CIRCOLO ARTERIOSO ENCEFALICO</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di Willis</a:t>
            </a:r>
          </a:p>
        </p:txBody>
      </p:sp>
      <p:sp>
        <p:nvSpPr>
          <p:cNvPr id="46085" name="Line 5"/>
          <p:cNvSpPr>
            <a:spLocks noChangeShapeType="1"/>
          </p:cNvSpPr>
          <p:nvPr/>
        </p:nvSpPr>
        <p:spPr bwMode="auto">
          <a:xfrm flipV="1">
            <a:off x="3492500" y="2049463"/>
            <a:ext cx="1150938" cy="59848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6" name="Line 6"/>
          <p:cNvSpPr>
            <a:spLocks noChangeShapeType="1"/>
          </p:cNvSpPr>
          <p:nvPr/>
        </p:nvSpPr>
        <p:spPr bwMode="auto">
          <a:xfrm>
            <a:off x="4643438" y="2060575"/>
            <a:ext cx="865187" cy="504825"/>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7" name="Line 7"/>
          <p:cNvSpPr>
            <a:spLocks noChangeShapeType="1"/>
          </p:cNvSpPr>
          <p:nvPr/>
        </p:nvSpPr>
        <p:spPr bwMode="auto">
          <a:xfrm>
            <a:off x="3492500" y="2636838"/>
            <a:ext cx="719138" cy="792162"/>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8" name="Line 8"/>
          <p:cNvSpPr>
            <a:spLocks noChangeShapeType="1"/>
          </p:cNvSpPr>
          <p:nvPr/>
        </p:nvSpPr>
        <p:spPr bwMode="auto">
          <a:xfrm flipH="1">
            <a:off x="5137150" y="2565400"/>
            <a:ext cx="382588" cy="71913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89" name="Line 9"/>
          <p:cNvSpPr>
            <a:spLocks noChangeShapeType="1"/>
          </p:cNvSpPr>
          <p:nvPr/>
        </p:nvSpPr>
        <p:spPr bwMode="auto">
          <a:xfrm>
            <a:off x="4211638" y="3429000"/>
            <a:ext cx="1587" cy="647700"/>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0" name="Line 10"/>
          <p:cNvSpPr>
            <a:spLocks noChangeShapeType="1"/>
          </p:cNvSpPr>
          <p:nvPr/>
        </p:nvSpPr>
        <p:spPr bwMode="auto">
          <a:xfrm>
            <a:off x="5148263" y="3357563"/>
            <a:ext cx="1587" cy="719137"/>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091" name="Line 11"/>
          <p:cNvSpPr>
            <a:spLocks noChangeShapeType="1"/>
          </p:cNvSpPr>
          <p:nvPr/>
        </p:nvSpPr>
        <p:spPr bwMode="auto">
          <a:xfrm>
            <a:off x="4211638" y="4076700"/>
            <a:ext cx="936625" cy="1588"/>
          </a:xfrm>
          <a:prstGeom prst="line">
            <a:avLst/>
          </a:prstGeom>
          <a:noFill/>
          <a:ln w="57240" cap="sq">
            <a:solidFill>
              <a:srgbClr val="FFFF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 name="CasellaDiTesto 1">
            <a:extLst>
              <a:ext uri="{FF2B5EF4-FFF2-40B4-BE49-F238E27FC236}">
                <a16:creationId xmlns:a16="http://schemas.microsoft.com/office/drawing/2014/main" id="{12325256-4671-7C46-8329-7933D415A5A2}"/>
              </a:ext>
            </a:extLst>
          </p:cNvPr>
          <p:cNvSpPr txBox="1"/>
          <p:nvPr/>
        </p:nvSpPr>
        <p:spPr>
          <a:xfrm>
            <a:off x="313504" y="5274876"/>
            <a:ext cx="5266608" cy="1938992"/>
          </a:xfrm>
          <a:prstGeom prst="rect">
            <a:avLst/>
          </a:prstGeom>
          <a:noFill/>
        </p:spPr>
        <p:txBody>
          <a:bodyPr wrap="square" rtlCol="0">
            <a:spAutoFit/>
          </a:bodyPr>
          <a:lstStyle/>
          <a:p>
            <a:r>
              <a:rPr lang="it-IT" dirty="0">
                <a:solidFill>
                  <a:schemeClr val="tx1"/>
                </a:solidFill>
                <a:latin typeface="+mj-lt"/>
              </a:rPr>
              <a:t>ICA  : Arteria Carotide Interna</a:t>
            </a:r>
          </a:p>
          <a:p>
            <a:r>
              <a:rPr lang="it-IT" dirty="0">
                <a:solidFill>
                  <a:schemeClr val="tx1"/>
                </a:solidFill>
                <a:latin typeface="+mj-lt"/>
              </a:rPr>
              <a:t>MCA : Arteria Cerebrale Media</a:t>
            </a:r>
          </a:p>
          <a:p>
            <a:r>
              <a:rPr lang="it-IT" dirty="0">
                <a:solidFill>
                  <a:schemeClr val="tx1"/>
                </a:solidFill>
                <a:latin typeface="+mj-lt"/>
              </a:rPr>
              <a:t>ACA : Arteria Cerebrale  </a:t>
            </a:r>
          </a:p>
          <a:p>
            <a:r>
              <a:rPr lang="it-IT" dirty="0">
                <a:solidFill>
                  <a:schemeClr val="tx1"/>
                </a:solidFill>
                <a:latin typeface="+mj-lt"/>
              </a:rPr>
              <a:t>          Anteriore</a:t>
            </a:r>
          </a:p>
          <a:p>
            <a:endParaRPr lang="it-IT" dirty="0">
              <a:solidFill>
                <a:schemeClr val="tx1"/>
              </a:solidFill>
            </a:endParaRPr>
          </a:p>
        </p:txBody>
      </p:sp>
      <p:sp>
        <p:nvSpPr>
          <p:cNvPr id="3" name="CasellaDiTesto 2">
            <a:extLst>
              <a:ext uri="{FF2B5EF4-FFF2-40B4-BE49-F238E27FC236}">
                <a16:creationId xmlns:a16="http://schemas.microsoft.com/office/drawing/2014/main" id="{EF195A11-73EB-D244-873F-0BC26DE8A94F}"/>
              </a:ext>
            </a:extLst>
          </p:cNvPr>
          <p:cNvSpPr txBox="1"/>
          <p:nvPr/>
        </p:nvSpPr>
        <p:spPr>
          <a:xfrm>
            <a:off x="5822053" y="5274876"/>
            <a:ext cx="2998420" cy="1200329"/>
          </a:xfrm>
          <a:prstGeom prst="rect">
            <a:avLst/>
          </a:prstGeom>
          <a:noFill/>
        </p:spPr>
        <p:txBody>
          <a:bodyPr wrap="square" rtlCol="0">
            <a:spAutoFit/>
          </a:bodyPr>
          <a:lstStyle/>
          <a:p>
            <a:r>
              <a:rPr lang="it-IT" dirty="0">
                <a:solidFill>
                  <a:schemeClr val="tx1"/>
                </a:solidFill>
                <a:latin typeface="+mj-lt"/>
              </a:rPr>
              <a:t>PCA : Arteria </a:t>
            </a:r>
          </a:p>
          <a:p>
            <a:r>
              <a:rPr lang="it-IT" dirty="0">
                <a:solidFill>
                  <a:schemeClr val="tx1"/>
                </a:solidFill>
                <a:latin typeface="+mj-lt"/>
              </a:rPr>
              <a:t>          Cerebrale</a:t>
            </a:r>
          </a:p>
          <a:p>
            <a:r>
              <a:rPr lang="it-IT" dirty="0">
                <a:solidFill>
                  <a:schemeClr val="tx1"/>
                </a:solidFill>
                <a:latin typeface="+mj-lt"/>
              </a:rPr>
              <a:t>          Posteriore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6613"/>
            <a:ext cx="9144000" cy="4464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4" name="Rectangle 2"/>
          <p:cNvSpPr>
            <a:spLocks noChangeArrowheads="1"/>
          </p:cNvSpPr>
          <p:nvPr/>
        </p:nvSpPr>
        <p:spPr bwMode="auto">
          <a:xfrm>
            <a:off x="0" y="0"/>
            <a:ext cx="9144000" cy="792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IRRORAZONE CORTICALE EMISFERI TELENCEFALICI</a:t>
            </a:r>
            <a:b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b="1"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PROIEZIONE MEDIALE</a:t>
            </a:r>
          </a:p>
        </p:txBody>
      </p:sp>
      <p:sp>
        <p:nvSpPr>
          <p:cNvPr id="49155" name="Text Box 3"/>
          <p:cNvSpPr txBox="1">
            <a:spLocks noChangeArrowheads="1"/>
          </p:cNvSpPr>
          <p:nvPr/>
        </p:nvSpPr>
        <p:spPr bwMode="auto">
          <a:xfrm>
            <a:off x="0" y="5589588"/>
            <a:ext cx="9144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buClr>
                <a:srgbClr val="FFFFFF"/>
              </a:buClr>
              <a:buFont typeface="Times New Roman" panose="02020603050405020304" pitchFamily="18" charset="0"/>
              <a:buChar char="-"/>
            </a:pPr>
            <a:r>
              <a:rPr lang="it-IT" altLang="it-IT" b="1" dirty="0">
                <a:solidFill>
                  <a:srgbClr val="33CC33"/>
                </a:solidFill>
                <a:latin typeface="Arial Black" panose="020B0A04020102020204" pitchFamily="34" charset="0"/>
                <a:cs typeface="Arial" panose="020B0604020202020204" pitchFamily="34" charset="0"/>
              </a:rPr>
              <a:t>ACA: Arteria Cerebrale Anteriore      </a:t>
            </a:r>
          </a:p>
          <a:p>
            <a:pPr>
              <a:buClr>
                <a:srgbClr val="FFFFFF"/>
              </a:buClr>
              <a:buFont typeface="Times New Roman" panose="02020603050405020304" pitchFamily="18" charset="0"/>
              <a:buChar char="-"/>
            </a:pPr>
            <a:r>
              <a:rPr lang="it-IT" altLang="it-IT" b="1" dirty="0">
                <a:solidFill>
                  <a:schemeClr val="accent2"/>
                </a:solidFill>
                <a:latin typeface="Arial Black" panose="020B0A04020102020204" pitchFamily="34" charset="0"/>
                <a:cs typeface="Arial" panose="020B0604020202020204" pitchFamily="34" charset="0"/>
              </a:rPr>
              <a:t>PCA: Arteria Cerebrale Posteriore</a:t>
            </a:r>
          </a:p>
        </p:txBody>
      </p:sp>
      <p:sp>
        <p:nvSpPr>
          <p:cNvPr id="49156" name="Rectangle 4"/>
          <p:cNvSpPr>
            <a:spLocks noChangeArrowheads="1"/>
          </p:cNvSpPr>
          <p:nvPr/>
        </p:nvSpPr>
        <p:spPr bwMode="auto">
          <a:xfrm>
            <a:off x="179388" y="3429000"/>
            <a:ext cx="1512887" cy="431800"/>
          </a:xfrm>
          <a:prstGeom prst="rect">
            <a:avLst/>
          </a:prstGeom>
          <a:noFill/>
          <a:ln w="3816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7" name="Rectangle 5"/>
          <p:cNvSpPr>
            <a:spLocks noChangeArrowheads="1"/>
          </p:cNvSpPr>
          <p:nvPr/>
        </p:nvSpPr>
        <p:spPr bwMode="auto">
          <a:xfrm>
            <a:off x="179388" y="2492375"/>
            <a:ext cx="1512887"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8" name="Rectangle 6"/>
          <p:cNvSpPr>
            <a:spLocks noChangeArrowheads="1"/>
          </p:cNvSpPr>
          <p:nvPr/>
        </p:nvSpPr>
        <p:spPr bwMode="auto">
          <a:xfrm>
            <a:off x="5795963" y="908050"/>
            <a:ext cx="1368425" cy="360363"/>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59" name="Rectangle 7"/>
          <p:cNvSpPr>
            <a:spLocks noChangeArrowheads="1"/>
          </p:cNvSpPr>
          <p:nvPr/>
        </p:nvSpPr>
        <p:spPr bwMode="auto">
          <a:xfrm>
            <a:off x="6588125" y="1412875"/>
            <a:ext cx="1296988" cy="287338"/>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0" name="Rectangle 8"/>
          <p:cNvSpPr>
            <a:spLocks noChangeArrowheads="1"/>
          </p:cNvSpPr>
          <p:nvPr/>
        </p:nvSpPr>
        <p:spPr bwMode="auto">
          <a:xfrm>
            <a:off x="2124075" y="4076700"/>
            <a:ext cx="576263" cy="288925"/>
          </a:xfrm>
          <a:prstGeom prst="rect">
            <a:avLst/>
          </a:prstGeom>
          <a:noFill/>
          <a:ln w="57240" cap="sq">
            <a:solidFill>
              <a:srgbClr val="33CC3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1" name="Rectangle 9"/>
          <p:cNvSpPr>
            <a:spLocks noChangeArrowheads="1"/>
          </p:cNvSpPr>
          <p:nvPr/>
        </p:nvSpPr>
        <p:spPr bwMode="auto">
          <a:xfrm>
            <a:off x="2771775" y="4437063"/>
            <a:ext cx="504825" cy="360362"/>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2" name="Rectangle 10"/>
          <p:cNvSpPr>
            <a:spLocks noChangeArrowheads="1"/>
          </p:cNvSpPr>
          <p:nvPr/>
        </p:nvSpPr>
        <p:spPr bwMode="auto">
          <a:xfrm>
            <a:off x="2700338" y="4797425"/>
            <a:ext cx="1295400" cy="287338"/>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3" name="Rectangle 11"/>
          <p:cNvSpPr>
            <a:spLocks noChangeArrowheads="1"/>
          </p:cNvSpPr>
          <p:nvPr/>
        </p:nvSpPr>
        <p:spPr bwMode="auto">
          <a:xfrm>
            <a:off x="4859338" y="4797425"/>
            <a:ext cx="1225550"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4" name="Rectangle 12"/>
          <p:cNvSpPr>
            <a:spLocks noChangeArrowheads="1"/>
          </p:cNvSpPr>
          <p:nvPr/>
        </p:nvSpPr>
        <p:spPr bwMode="auto">
          <a:xfrm>
            <a:off x="7235825" y="2133600"/>
            <a:ext cx="1728788" cy="358775"/>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5" name="Rectangle 13"/>
          <p:cNvSpPr>
            <a:spLocks noChangeArrowheads="1"/>
          </p:cNvSpPr>
          <p:nvPr/>
        </p:nvSpPr>
        <p:spPr bwMode="auto">
          <a:xfrm>
            <a:off x="7380288" y="3068638"/>
            <a:ext cx="1295400" cy="360362"/>
          </a:xfrm>
          <a:prstGeom prst="rect">
            <a:avLst/>
          </a:prstGeom>
          <a:noFill/>
          <a:ln w="57240" cap="sq">
            <a:solidFill>
              <a:srgbClr val="33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6" name="Rectangle 14"/>
          <p:cNvSpPr>
            <a:spLocks noChangeArrowheads="1"/>
          </p:cNvSpPr>
          <p:nvPr/>
        </p:nvSpPr>
        <p:spPr bwMode="auto">
          <a:xfrm>
            <a:off x="6732588" y="4076700"/>
            <a:ext cx="1871662" cy="360363"/>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9167" name="Rectangle 15"/>
          <p:cNvSpPr>
            <a:spLocks noChangeArrowheads="1"/>
          </p:cNvSpPr>
          <p:nvPr/>
        </p:nvSpPr>
        <p:spPr bwMode="auto">
          <a:xfrm>
            <a:off x="6156325" y="4437063"/>
            <a:ext cx="1511300" cy="431800"/>
          </a:xfrm>
          <a:prstGeom prst="rect">
            <a:avLst/>
          </a:prstGeom>
          <a:noFill/>
          <a:ln w="57240" cap="sq">
            <a:solidFill>
              <a:srgbClr val="00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1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8813"/>
            <a:ext cx="9144000" cy="49291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8" name="Rectangle 2"/>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IRRORAZONE EMISFERI TELENCEFALICI</a:t>
            </a:r>
            <a:br>
              <a:rPr lang="it-IT" altLang="it-IT" sz="2800" b="1" dirty="0">
                <a:solidFill>
                  <a:schemeClr val="tx1"/>
                </a:solidFill>
                <a:latin typeface="Gurmukhi MN" panose="02020600050405020304" pitchFamily="18" charset="0"/>
                <a:cs typeface="Gurmukhi MN" panose="02020600050405020304" pitchFamily="18" charset="0"/>
              </a:rPr>
            </a:br>
            <a:r>
              <a:rPr lang="it-IT" altLang="it-IT" sz="2800" b="1" dirty="0">
                <a:solidFill>
                  <a:schemeClr val="tx1"/>
                </a:solidFill>
                <a:latin typeface="Gurmukhi MN" panose="02020600050405020304" pitchFamily="18" charset="0"/>
                <a:cs typeface="Gurmukhi MN" panose="02020600050405020304" pitchFamily="18" charset="0"/>
              </a:rPr>
              <a:t>PROIEZIONE LATERALE</a:t>
            </a:r>
          </a:p>
        </p:txBody>
      </p:sp>
      <p:sp>
        <p:nvSpPr>
          <p:cNvPr id="2" name="CasellaDiTesto 1">
            <a:extLst>
              <a:ext uri="{FF2B5EF4-FFF2-40B4-BE49-F238E27FC236}">
                <a16:creationId xmlns:a16="http://schemas.microsoft.com/office/drawing/2014/main" id="{746C4CF4-0848-5A48-8A5D-712637804DD9}"/>
              </a:ext>
            </a:extLst>
          </p:cNvPr>
          <p:cNvSpPr txBox="1"/>
          <p:nvPr/>
        </p:nvSpPr>
        <p:spPr>
          <a:xfrm>
            <a:off x="1619672" y="1286735"/>
            <a:ext cx="6386685" cy="461665"/>
          </a:xfrm>
          <a:prstGeom prst="rect">
            <a:avLst/>
          </a:prstGeom>
          <a:noFill/>
        </p:spPr>
        <p:txBody>
          <a:bodyPr wrap="none" rtlCol="0">
            <a:spAutoFit/>
          </a:bodyPr>
          <a:lstStyle/>
          <a:p>
            <a:r>
              <a:rPr lang="it-IT" b="1" dirty="0">
                <a:solidFill>
                  <a:srgbClr val="FF0000"/>
                </a:solidFill>
                <a:latin typeface="Copperplate Gothic Bold" panose="020E0705020206020404" pitchFamily="34" charset="77"/>
              </a:rPr>
              <a:t>MCA = ARTERIA CEREBRALE MEDIA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5"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323850" y="981075"/>
            <a:ext cx="8064500" cy="58769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6" name="Text Box 2"/>
          <p:cNvSpPr txBox="1">
            <a:spLocks noChangeArrowheads="1"/>
          </p:cNvSpPr>
          <p:nvPr/>
        </p:nvSpPr>
        <p:spPr bwMode="auto">
          <a:xfrm>
            <a:off x="971550" y="188913"/>
            <a:ext cx="66198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a:latin typeface="Arial Black" panose="020B0A04020102020204" pitchFamily="34" charset="0"/>
              </a:rPr>
              <a:t>ANASTOMOSI ARTERIOSE CORTICALI </a:t>
            </a:r>
          </a:p>
          <a:p>
            <a:pPr algn="ctr">
              <a:buClrTx/>
              <a:buFontTx/>
              <a:buNone/>
            </a:pPr>
            <a:r>
              <a:rPr lang="it-IT" altLang="it-IT">
                <a:latin typeface="Arial Black" panose="020B0A04020102020204" pitchFamily="34" charset="0"/>
              </a:rPr>
              <a:t>DEL TELENCEFALO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0" y="0"/>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SENI VENOSI della DURA MADRE </a:t>
            </a:r>
          </a:p>
        </p:txBody>
      </p:sp>
      <p:pic>
        <p:nvPicPr>
          <p:cNvPr id="54274"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a:stretch>
            <a:fillRect/>
          </a:stretch>
        </p:blipFill>
        <p:spPr bwMode="auto">
          <a:xfrm>
            <a:off x="0" y="1493838"/>
            <a:ext cx="9144000" cy="5089525"/>
          </a:xfrm>
          <a:prstGeom prst="rect">
            <a:avLst/>
          </a:prstGeom>
          <a:noFill/>
          <a:ln>
            <a:noFill/>
          </a:ln>
          <a:effectLst/>
          <a:extLst>
            <a:ext uri="{909E8E84-426E-40DD-AFC4-6F175D3DCCD1}">
              <a14:hiddenFill xmlns:a14="http://schemas.microsoft.com/office/drawing/2010/main">
                <a:blipFill dpi="0" rotWithShape="0">
                  <a:blip>
                    <a:lum bright="-12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A11559-DAC5-458D-B3BC-B35DAC5F9F74}"/>
              </a:ext>
            </a:extLst>
          </p:cNvPr>
          <p:cNvSpPr>
            <a:spLocks noGrp="1"/>
          </p:cNvSpPr>
          <p:nvPr>
            <p:ph type="ctrTitle"/>
          </p:nvPr>
        </p:nvSpPr>
        <p:spPr>
          <a:xfrm>
            <a:off x="0" y="116632"/>
            <a:ext cx="9144000" cy="1052736"/>
          </a:xfrm>
        </p:spPr>
        <p:txBody>
          <a:bodyPr/>
          <a:lstStyle/>
          <a:p>
            <a:r>
              <a:rPr lang="it-IT" sz="3200" b="1" dirty="0">
                <a:solidFill>
                  <a:schemeClr val="tx1"/>
                </a:solidFill>
                <a:latin typeface="Gurmukhi MN" panose="02020600050405020304" pitchFamily="18" charset="0"/>
                <a:cs typeface="Gurmukhi MN" panose="02020600050405020304" pitchFamily="18" charset="0"/>
              </a:rPr>
              <a:t>SISTEMI DI PROTEZIONE DEL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SISTEMA NERVOSO CENTRALE</a:t>
            </a:r>
          </a:p>
        </p:txBody>
      </p:sp>
      <p:sp>
        <p:nvSpPr>
          <p:cNvPr id="3" name="Sottotitolo 2">
            <a:extLst>
              <a:ext uri="{FF2B5EF4-FFF2-40B4-BE49-F238E27FC236}">
                <a16:creationId xmlns:a16="http://schemas.microsoft.com/office/drawing/2014/main" id="{8205A447-6305-4527-8B0C-E0D5423B8039}"/>
              </a:ext>
            </a:extLst>
          </p:cNvPr>
          <p:cNvSpPr>
            <a:spLocks noGrp="1"/>
          </p:cNvSpPr>
          <p:nvPr>
            <p:ph type="subTitle" idx="1"/>
          </p:nvPr>
        </p:nvSpPr>
        <p:spPr>
          <a:xfrm>
            <a:off x="287524" y="1052737"/>
            <a:ext cx="8568952" cy="5472607"/>
          </a:xfrm>
        </p:spPr>
        <p:txBody>
          <a:bodyPr/>
          <a:lstStyle/>
          <a:p>
            <a:pPr algn="l"/>
            <a:r>
              <a:rPr lang="it-IT" b="1" dirty="0">
                <a:solidFill>
                  <a:schemeClr val="tx1"/>
                </a:solidFill>
              </a:rPr>
              <a:t>Sono rappresentati da:</a:t>
            </a:r>
          </a:p>
          <a:p>
            <a:pPr algn="l"/>
            <a:endParaRPr lang="it-IT" dirty="0">
              <a:solidFill>
                <a:schemeClr val="tx1"/>
              </a:solidFill>
            </a:endParaRPr>
          </a:p>
          <a:p>
            <a:pPr marL="342900" indent="-342900" algn="l">
              <a:buFont typeface="Arial" panose="020B0604020202020204" pitchFamily="34" charset="0"/>
              <a:buChar char="•"/>
            </a:pPr>
            <a:r>
              <a:rPr lang="it-IT" sz="2800" b="1" dirty="0">
                <a:solidFill>
                  <a:schemeClr val="tx1"/>
                </a:solidFill>
                <a:latin typeface="Chalkboard SE" panose="03050602040202020205" pitchFamily="66" charset="77"/>
              </a:rPr>
              <a:t>INVOLUCRI SCHELETRICI (Scheletro del Neurocranio e Canale Vertebrale)</a:t>
            </a:r>
          </a:p>
          <a:p>
            <a:pPr algn="l"/>
            <a:endParaRPr lang="it-IT" sz="2800" b="1" dirty="0">
              <a:solidFill>
                <a:schemeClr val="tx1"/>
              </a:solidFill>
              <a:latin typeface="Chalkboard SE" panose="03050602040202020205" pitchFamily="66" charset="77"/>
            </a:endParaRPr>
          </a:p>
          <a:p>
            <a:pPr marL="342900" indent="-342900" algn="l">
              <a:buFont typeface="Arial" panose="020B0604020202020204" pitchFamily="34" charset="0"/>
              <a:buChar char="•"/>
            </a:pPr>
            <a:r>
              <a:rPr lang="it-IT" sz="2800" b="1" dirty="0">
                <a:solidFill>
                  <a:schemeClr val="tx1"/>
                </a:solidFill>
                <a:latin typeface="Copperplate Gothic Bold" panose="020E0705020206020404" pitchFamily="34" charset="77"/>
              </a:rPr>
              <a:t>INVOLUCRI MENINGEI (Dura Meninge, Aracnoide, Pia Meninge)</a:t>
            </a:r>
          </a:p>
          <a:p>
            <a:pPr algn="l"/>
            <a:endParaRPr lang="it-IT" sz="2800" b="1" dirty="0">
              <a:solidFill>
                <a:schemeClr val="tx1"/>
              </a:solidFill>
              <a:latin typeface="Copperplate Gothic Bold" panose="020E0705020206020404" pitchFamily="34" charset="77"/>
            </a:endParaRPr>
          </a:p>
          <a:p>
            <a:pPr marL="342900" indent="-342900" algn="l">
              <a:buFont typeface="Arial" panose="020B0604020202020204" pitchFamily="34" charset="0"/>
              <a:buChar char="•"/>
            </a:pPr>
            <a:r>
              <a:rPr lang="it-IT" sz="2800" b="1" dirty="0">
                <a:solidFill>
                  <a:schemeClr val="tx1"/>
                </a:solidFill>
                <a:latin typeface="Chalkduster" panose="03050602040202020205" pitchFamily="66" charset="77"/>
              </a:rPr>
              <a:t>LIQUOR (Liquido Cefalo-Rachidiano o Liquido Cerebro-Spinale)</a:t>
            </a:r>
          </a:p>
        </p:txBody>
      </p:sp>
    </p:spTree>
    <p:extLst>
      <p:ext uri="{BB962C8B-B14F-4D97-AF65-F5344CB8AC3E}">
        <p14:creationId xmlns:p14="http://schemas.microsoft.com/office/powerpoint/2010/main" val="2934591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1"/>
          <p:cNvSpPr>
            <a:spLocks noGrp="1" noChangeArrowheads="1"/>
          </p:cNvSpPr>
          <p:nvPr>
            <p:ph type="title" idx="4294967295"/>
          </p:nvPr>
        </p:nvSpPr>
        <p:spPr>
          <a:xfrm>
            <a:off x="0" y="-171400"/>
            <a:ext cx="9036496" cy="119062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DRENAGGIO VENOSO DELL’ ENCEFALO</a:t>
            </a:r>
          </a:p>
        </p:txBody>
      </p:sp>
      <p:sp>
        <p:nvSpPr>
          <p:cNvPr id="53250" name="Rectangle 2"/>
          <p:cNvSpPr>
            <a:spLocks noGrp="1" noChangeArrowheads="1"/>
          </p:cNvSpPr>
          <p:nvPr>
            <p:ph type="body" idx="4294967295"/>
          </p:nvPr>
        </p:nvSpPr>
        <p:spPr>
          <a:xfrm>
            <a:off x="611560" y="1019225"/>
            <a:ext cx="7920880" cy="5649864"/>
          </a:xfrm>
          <a:ln/>
        </p:spPr>
        <p:txBody>
          <a:bodyPr/>
          <a:lstStyle/>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Il Sangue Refluo dell’ Encefalo per circa l’ 85% è drenato dal Sistema dei SENI VENOSI della DURA MADRE (Seno SAGITTALE SUPERIORE ed INFERIORE, Seno RETTO, Seno SIGMOIDEO, Seno CAVERNOSO). Sono ampi Vasi Venosi inseriti intimamente nella meninge </a:t>
            </a:r>
            <a:r>
              <a:rPr lang="it-IT" altLang="it-IT" sz="2600" b="1" dirty="0" err="1">
                <a:solidFill>
                  <a:schemeClr val="tx1"/>
                </a:solidFill>
                <a:latin typeface="Comic Sans MS" panose="030F0902030302020204" pitchFamily="66" charset="0"/>
              </a:rPr>
              <a:t>piu’</a:t>
            </a:r>
            <a:r>
              <a:rPr lang="it-IT" altLang="it-IT" sz="2600" b="1" dirty="0">
                <a:solidFill>
                  <a:schemeClr val="tx1"/>
                </a:solidFill>
                <a:latin typeface="Comic Sans MS" panose="030F0902030302020204" pitchFamily="66" charset="0"/>
              </a:rPr>
              <a:t> esterna e, pertanto, in stretto rapporto con le strutture scheletriche. Essi convergono a formare la VENA GIUGULARE INTERNA.</a:t>
            </a:r>
          </a:p>
          <a:p>
            <a:pPr marL="0" indent="0">
              <a:spcBef>
                <a:spcPts val="600"/>
              </a:spcBef>
              <a:buClr>
                <a:srgbClr val="FFFFCC"/>
              </a:buClr>
              <a:buSzPct val="6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r>
              <a:rPr lang="it-IT" altLang="it-IT" sz="2600" b="1" dirty="0">
                <a:solidFill>
                  <a:schemeClr val="tx1"/>
                </a:solidFill>
                <a:latin typeface="Comic Sans MS" panose="030F0902030302020204" pitchFamily="66" charset="0"/>
              </a:rPr>
              <a:t>Circa il 15% viene invece drenato nel Sistema delle VENE VERTEBRALI. </a:t>
            </a:r>
            <a:endParaRPr lang="it-IT" altLang="it-IT" sz="2600" b="1"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01EE2F-19FF-EB47-ADB3-4EC1DC1AF713}"/>
              </a:ext>
            </a:extLst>
          </p:cNvPr>
          <p:cNvSpPr>
            <a:spLocks noGrp="1"/>
          </p:cNvSpPr>
          <p:nvPr>
            <p:ph type="title"/>
          </p:nvPr>
        </p:nvSpPr>
        <p:spPr>
          <a:xfrm>
            <a:off x="611560" y="188640"/>
            <a:ext cx="7764463" cy="802451"/>
          </a:xfrm>
        </p:spPr>
        <p:txBody>
          <a:bodyPr/>
          <a:lstStyle/>
          <a:p>
            <a:r>
              <a:rPr lang="it-IT" sz="3200" dirty="0">
                <a:solidFill>
                  <a:schemeClr val="tx1"/>
                </a:solidFill>
                <a:latin typeface="Gurmukhi MN" panose="02020600050405020304" pitchFamily="18" charset="0"/>
                <a:cs typeface="Gurmukhi MN" panose="02020600050405020304" pitchFamily="18" charset="0"/>
              </a:rPr>
              <a:t>VENTRICOLI  ENCEFALICI e CANALE CENTRALE del MIDOLLO SPINALE</a:t>
            </a:r>
          </a:p>
        </p:txBody>
      </p:sp>
      <p:sp>
        <p:nvSpPr>
          <p:cNvPr id="3" name="Segnaposto contenuto 2">
            <a:extLst>
              <a:ext uri="{FF2B5EF4-FFF2-40B4-BE49-F238E27FC236}">
                <a16:creationId xmlns:a16="http://schemas.microsoft.com/office/drawing/2014/main" id="{BB461663-B58D-5943-9900-0DC08BB5B1AE}"/>
              </a:ext>
            </a:extLst>
          </p:cNvPr>
          <p:cNvSpPr>
            <a:spLocks noGrp="1"/>
          </p:cNvSpPr>
          <p:nvPr>
            <p:ph idx="1"/>
          </p:nvPr>
        </p:nvSpPr>
        <p:spPr>
          <a:xfrm>
            <a:off x="1043608" y="1268760"/>
            <a:ext cx="7848872" cy="5877272"/>
          </a:xfrm>
        </p:spPr>
        <p:txBody>
          <a:bodyPr/>
          <a:lstStyle/>
          <a:p>
            <a:r>
              <a:rPr lang="it-IT" sz="2200" b="1" dirty="0">
                <a:solidFill>
                  <a:schemeClr val="tx1"/>
                </a:solidFill>
                <a:latin typeface="Chalkboard SE" panose="03050602040202020205" pitchFamily="66" charset="77"/>
              </a:rPr>
              <a:t>Sono cavità presenti nel SNC, nell’ ambito delle quali (VENTRICOLI ENCEFALICI) viene prodotto il LIQUOR, a livello di strutture ependimali (PLESSI CORIOIDEI)</a:t>
            </a:r>
          </a:p>
          <a:p>
            <a:r>
              <a:rPr lang="it-IT" sz="2200" b="1" dirty="0">
                <a:solidFill>
                  <a:schemeClr val="tx1"/>
                </a:solidFill>
                <a:latin typeface="Chalkboard SE" panose="03050602040202020205" pitchFamily="66" charset="77"/>
              </a:rPr>
              <a:t>I VENTRICOLI ENCEFALICI sono:</a:t>
            </a:r>
          </a:p>
          <a:p>
            <a:pPr marL="457200" indent="-457200">
              <a:buFontTx/>
              <a:buChar char="-"/>
            </a:pPr>
            <a:r>
              <a:rPr lang="it-IT" sz="2200" b="1" dirty="0">
                <a:solidFill>
                  <a:schemeClr val="tx1"/>
                </a:solidFill>
                <a:latin typeface="Chalkboard SE" panose="03050602040202020205" pitchFamily="66" charset="77"/>
              </a:rPr>
              <a:t>VENTRICOLI LATERALI (I e II) nell’ ambito di ciascun emisfero telencefalico con un corno frontale, un corno temporale ed uno occipitale</a:t>
            </a:r>
          </a:p>
          <a:p>
            <a:pPr marL="457200" indent="-457200">
              <a:buFontTx/>
              <a:buChar char="-"/>
            </a:pPr>
            <a:r>
              <a:rPr lang="it-IT" sz="2200" b="1" dirty="0">
                <a:solidFill>
                  <a:schemeClr val="tx1"/>
                </a:solidFill>
                <a:latin typeface="Chalkboard SE" panose="03050602040202020205" pitchFamily="66" charset="77"/>
              </a:rPr>
              <a:t>VENTRICOLO DIENCEFALICO (III)</a:t>
            </a:r>
          </a:p>
          <a:p>
            <a:pPr marL="457200" indent="-457200">
              <a:buFontTx/>
              <a:buChar char="-"/>
            </a:pPr>
            <a:r>
              <a:rPr lang="it-IT" sz="2200" b="1" dirty="0">
                <a:solidFill>
                  <a:schemeClr val="tx1"/>
                </a:solidFill>
                <a:latin typeface="Chalkboard SE" panose="03050602040202020205" pitchFamily="66" charset="77"/>
              </a:rPr>
              <a:t>ACQUEDOTTO MESENCEFALICO </a:t>
            </a:r>
          </a:p>
          <a:p>
            <a:pPr marL="457200" indent="-457200">
              <a:buFontTx/>
              <a:buChar char="-"/>
            </a:pPr>
            <a:r>
              <a:rPr lang="it-IT" sz="2200" b="1" dirty="0">
                <a:solidFill>
                  <a:schemeClr val="tx1"/>
                </a:solidFill>
                <a:latin typeface="Chalkboard SE" panose="03050602040202020205" pitchFamily="66" charset="77"/>
              </a:rPr>
              <a:t>VENTRICOLO DEL TRONCO ENCEFALICO (IV)</a:t>
            </a:r>
          </a:p>
          <a:p>
            <a:pPr marL="0" indent="0"/>
            <a:r>
              <a:rPr lang="it-IT" sz="2200" b="1" dirty="0">
                <a:solidFill>
                  <a:schemeClr val="tx1"/>
                </a:solidFill>
                <a:latin typeface="Chalkboard SE" panose="03050602040202020205" pitchFamily="66" charset="77"/>
              </a:rPr>
              <a:t>Il CANALE CENTRALE del MIDOLLO SPINALE, esistente alla nascita, viene ad obliterarsi nella vita post-natale.</a:t>
            </a:r>
          </a:p>
        </p:txBody>
      </p:sp>
    </p:spTree>
    <p:extLst>
      <p:ext uri="{BB962C8B-B14F-4D97-AF65-F5344CB8AC3E}">
        <p14:creationId xmlns:p14="http://schemas.microsoft.com/office/powerpoint/2010/main" val="37845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0"/>
            <a:ext cx="4754563" cy="6237288"/>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6467475"/>
            <a:ext cx="533400" cy="31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5" name="Picture 3"/>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a:stretch>
            <a:fillRect/>
          </a:stretch>
        </p:blipFill>
        <p:spPr bwMode="auto">
          <a:xfrm>
            <a:off x="4643438" y="2568575"/>
            <a:ext cx="4500562" cy="4289425"/>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Line 4"/>
          <p:cNvSpPr>
            <a:spLocks noChangeShapeType="1"/>
          </p:cNvSpPr>
          <p:nvPr/>
        </p:nvSpPr>
        <p:spPr bwMode="auto">
          <a:xfrm>
            <a:off x="2700338" y="1341438"/>
            <a:ext cx="3024187" cy="1943100"/>
          </a:xfrm>
          <a:prstGeom prst="line">
            <a:avLst/>
          </a:prstGeom>
          <a:noFill/>
          <a:ln w="76320" cap="sq">
            <a:solidFill>
              <a:srgbClr val="FE1F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797" name="Text Box 5"/>
          <p:cNvSpPr txBox="1">
            <a:spLocks noChangeArrowheads="1"/>
          </p:cNvSpPr>
          <p:nvPr/>
        </p:nvSpPr>
        <p:spPr bwMode="auto">
          <a:xfrm>
            <a:off x="5267325" y="768350"/>
            <a:ext cx="381635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9pPr>
          </a:lstStyle>
          <a:p>
            <a:pPr algn="ctr">
              <a:buClrTx/>
              <a:buFontTx/>
              <a:buNone/>
            </a:pPr>
            <a:r>
              <a:rPr lang="it-IT" altLang="it-IT" sz="2000">
                <a:latin typeface="Arial Black" panose="020B0A04020102020204" pitchFamily="34" charset="0"/>
              </a:rPr>
              <a:t>VENTRICOLI ENCEFALICI </a:t>
            </a:r>
          </a:p>
          <a:p>
            <a:pPr algn="ctr">
              <a:buClrTx/>
              <a:buFontTx/>
              <a:buNone/>
            </a:pPr>
            <a:r>
              <a:rPr lang="it-IT" altLang="it-IT" sz="2000">
                <a:latin typeface="Arial Black" panose="020B0A04020102020204" pitchFamily="34" charset="0"/>
              </a:rPr>
              <a:t>(CEREBRALI)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9525"/>
            <a:ext cx="6985000" cy="6848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4388"/>
            <a:ext cx="9144000" cy="5229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750161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a:extLst>
              <a:ext uri="{28A0092B-C50C-407E-A947-70E740481C1C}">
                <a14:useLocalDpi xmlns:a14="http://schemas.microsoft.com/office/drawing/2010/main" val="0"/>
              </a:ext>
            </a:extLst>
          </a:blip>
          <a:srcRect l="3723" t="2739" r="3873" b="10495"/>
          <a:stretch>
            <a:fillRect/>
          </a:stretch>
        </p:blipFill>
        <p:spPr bwMode="auto">
          <a:xfrm>
            <a:off x="0" y="647700"/>
            <a:ext cx="9072563" cy="6048375"/>
          </a:xfrm>
          <a:prstGeom prst="rect">
            <a:avLst/>
          </a:prstGeom>
          <a:noFill/>
          <a:ln>
            <a:noFill/>
          </a:ln>
          <a:effectLst/>
          <a:extLst>
            <a:ext uri="{909E8E84-426E-40DD-AFC4-6F175D3DCCD1}">
              <a14:hiddenFill xmlns:a14="http://schemas.microsoft.com/office/drawing/2010/main">
                <a:blipFill dpi="0" rotWithShape="0">
                  <a:blip/>
                  <a:srcRect l="3723" t="2739" r="3873" b="1049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1893888"/>
            <a:ext cx="7770813" cy="5854701"/>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lang="it-IT" altLang="it-IT" sz="5400" dirty="0"/>
            </a:br>
            <a:br>
              <a:rPr lang="it-IT" altLang="it-IT" sz="5400" dirty="0"/>
            </a:br>
            <a:br>
              <a:rPr lang="it-IT" altLang="it-IT" sz="5400" dirty="0"/>
            </a:br>
            <a:br>
              <a:rPr lang="it-IT" altLang="it-IT" sz="5400" dirty="0"/>
            </a:br>
            <a:br>
              <a:rPr lang="it-IT" altLang="it-IT" sz="5400" dirty="0"/>
            </a:br>
            <a:r>
              <a:rPr lang="it-IT" altLang="it-IT" sz="5400" dirty="0">
                <a:solidFill>
                  <a:schemeClr val="tx1"/>
                </a:solidFill>
                <a:latin typeface="Gurmukhi MN" panose="02020600050405020304" pitchFamily="18" charset="0"/>
                <a:cs typeface="Gurmukhi MN" panose="02020600050405020304" pitchFamily="18" charset="0"/>
              </a:rPr>
              <a:t>MENINGI</a:t>
            </a:r>
            <a:br>
              <a:rPr lang="it-IT" altLang="it-IT" sz="5400" dirty="0">
                <a:solidFill>
                  <a:schemeClr val="tx1"/>
                </a:solidFill>
                <a:latin typeface="Gurmukhi MN" panose="02020600050405020304" pitchFamily="18" charset="0"/>
                <a:cs typeface="Gurmukhi MN" panose="02020600050405020304" pitchFamily="18" charset="0"/>
              </a:rPr>
            </a:br>
            <a:r>
              <a:rPr lang="it-IT" altLang="it-IT" sz="5400" dirty="0">
                <a:solidFill>
                  <a:schemeClr val="tx1"/>
                </a:solidFill>
                <a:latin typeface="Gurmukhi MN" panose="02020600050405020304" pitchFamily="18" charset="0"/>
                <a:cs typeface="Gurmukhi MN" panose="02020600050405020304" pitchFamily="18" charset="0"/>
              </a:rPr>
              <a:t>ENCEFALICHE</a:t>
            </a:r>
          </a:p>
        </p:txBody>
      </p:sp>
    </p:spTree>
    <p:extLst>
      <p:ext uri="{BB962C8B-B14F-4D97-AF65-F5344CB8AC3E}">
        <p14:creationId xmlns:p14="http://schemas.microsoft.com/office/powerpoint/2010/main" val="27432843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Black"/>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4470</TotalTime>
  <Words>971</Words>
  <Application>Microsoft Macintosh PowerPoint</Application>
  <PresentationFormat>Presentazione su schermo (4:3)</PresentationFormat>
  <Paragraphs>131</Paragraphs>
  <Slides>30</Slides>
  <Notes>24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30</vt:i4>
      </vt:variant>
    </vt:vector>
  </HeadingPairs>
  <TitlesOfParts>
    <vt:vector size="40" baseType="lpstr">
      <vt:lpstr>Arial</vt:lpstr>
      <vt:lpstr>Arial Black</vt:lpstr>
      <vt:lpstr>Chalkboard SE</vt:lpstr>
      <vt:lpstr>Chalkduster</vt:lpstr>
      <vt:lpstr>Comic Sans MS</vt:lpstr>
      <vt:lpstr>Copperplate Gothic Bold</vt:lpstr>
      <vt:lpstr>Gurmukhi MN</vt:lpstr>
      <vt:lpstr>Times New Roman</vt:lpstr>
      <vt:lpstr>Wingdings</vt:lpstr>
      <vt:lpstr>Tema di Office</vt:lpstr>
      <vt:lpstr>SISTEMA NERVOSO Involucri Meningei Liquor Vascolarizzazione</vt:lpstr>
      <vt:lpstr>Presentazione standard di PowerPoint</vt:lpstr>
      <vt:lpstr>SISTEMI DI PROTEZIONE DEL  SISTEMA NERVOSO CENTRALE</vt:lpstr>
      <vt:lpstr>VENTRICOLI  ENCEFALICI e CANALE CENTRALE del MIDOLLO SPINALE</vt:lpstr>
      <vt:lpstr>Presentazione standard di PowerPoint</vt:lpstr>
      <vt:lpstr>Presentazione standard di PowerPoint</vt:lpstr>
      <vt:lpstr>Presentazione standard di PowerPoint</vt:lpstr>
      <vt:lpstr>Presentazione standard di PowerPoint</vt:lpstr>
      <vt:lpstr>     MENINGI ENCEFALICHE</vt:lpstr>
      <vt:lpstr>MENINGI ENCEFALICHE</vt:lpstr>
      <vt:lpstr>Presentazione standard di PowerPoint</vt:lpstr>
      <vt:lpstr>Presentazione standard di PowerPoint</vt:lpstr>
      <vt:lpstr>MENINGI SPINALI</vt:lpstr>
      <vt:lpstr>MENINGI  SPINALI</vt:lpstr>
      <vt:lpstr>Presentazione standard di PowerPoint</vt:lpstr>
      <vt:lpstr>Presentazione standard di PowerPoint</vt:lpstr>
      <vt:lpstr>Liquor (Liquido cefalo-rachidiano, Liquido cerebro-spinale, LCS)</vt:lpstr>
      <vt:lpstr>LOCALIZZAZIONE  DEL  LCS</vt:lpstr>
      <vt:lpstr>CIRCOLAZIONE  LIQUORALE</vt:lpstr>
      <vt:lpstr>BARRIERA EMATO-ENCEFALICA</vt:lpstr>
      <vt:lpstr>Presentazione standard di PowerPoint</vt:lpstr>
      <vt:lpstr>IRRORAZIONE ARTERIOSA DEI DISTRETTI  DELL’ ENCEFALO</vt:lpstr>
      <vt:lpstr>Presentazione standard di PowerPoint</vt:lpstr>
      <vt:lpstr>SISTEMA ARTERIOSO di WILLIS</vt:lpstr>
      <vt:lpstr>CIRCOLO ARTERIOSO ENCEFALICO di Willis</vt:lpstr>
      <vt:lpstr>Presentazione standard di PowerPoint</vt:lpstr>
      <vt:lpstr>IRRORAZONE EMISFERI TELENCEFALICI PROIEZIONE LATERALE</vt:lpstr>
      <vt:lpstr>Presentazione standard di PowerPoint</vt:lpstr>
      <vt:lpstr>SENI VENOSI della DURA MADRE </vt:lpstr>
      <vt:lpstr>DRENAGGIO VENOSO DELL’ ENCEFALO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SUDDIVISIONE MORFOLOGICA DEL SISTEMA NERVOSO</dc:title>
  <dc:creator>Vittorio Grill</dc:creator>
  <cp:lastModifiedBy>Utente di Microsoft Office</cp:lastModifiedBy>
  <cp:revision>218</cp:revision>
  <cp:lastPrinted>2019-11-18T16:33:40Z</cp:lastPrinted>
  <dcterms:created xsi:type="dcterms:W3CDTF">2000-11-14T19:49:23Z</dcterms:created>
  <dcterms:modified xsi:type="dcterms:W3CDTF">2024-12-04T16:25:20Z</dcterms:modified>
</cp:coreProperties>
</file>