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6"/>
  </p:notesMasterIdLst>
  <p:sldIdLst>
    <p:sldId id="315" r:id="rId2"/>
    <p:sldId id="316" r:id="rId3"/>
    <p:sldId id="275" r:id="rId4"/>
    <p:sldId id="317" r:id="rId5"/>
    <p:sldId id="276" r:id="rId6"/>
    <p:sldId id="277" r:id="rId7"/>
    <p:sldId id="319" r:id="rId8"/>
    <p:sldId id="278" r:id="rId9"/>
    <p:sldId id="279" r:id="rId10"/>
    <p:sldId id="321" r:id="rId11"/>
    <p:sldId id="280" r:id="rId12"/>
    <p:sldId id="322" r:id="rId13"/>
    <p:sldId id="285" r:id="rId14"/>
    <p:sldId id="286" r:id="rId1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1"/>
    <p:restoredTop sz="94648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0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877888"/>
            <a:ext cx="4473575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38688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60887" cy="3421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9195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0446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65992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55588"/>
            <a:ext cx="1989138" cy="600233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71513" y="255588"/>
            <a:ext cx="5815012" cy="600233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0315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513" y="255588"/>
            <a:ext cx="7807325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4382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513" y="255588"/>
            <a:ext cx="7807325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71513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5988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4916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7644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682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71513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5988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5106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492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99044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04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1325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7165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255588"/>
            <a:ext cx="780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781175"/>
            <a:ext cx="795655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827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657225" y="6419850"/>
            <a:ext cx="8486775" cy="87313"/>
          </a:xfrm>
          <a:prstGeom prst="roundRect">
            <a:avLst>
              <a:gd name="adj" fmla="val 1852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803400" y="6611938"/>
            <a:ext cx="7340600" cy="87312"/>
          </a:xfrm>
          <a:prstGeom prst="roundRect">
            <a:avLst>
              <a:gd name="adj" fmla="val 1852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 kern="1200">
          <a:solidFill>
            <a:srgbClr val="FF9966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1713"/>
        </a:spcAft>
        <a:buClr>
          <a:srgbClr val="000000"/>
        </a:buClr>
        <a:buSzPct val="100000"/>
        <a:buFont typeface="Times New Roman" panose="02020603050405020304" pitchFamily="18" charset="0"/>
        <a:defRPr sz="2900" kern="1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ts val="1025"/>
        </a:spcAft>
        <a:buClr>
          <a:srgbClr val="000000"/>
        </a:buClr>
        <a:buSzPct val="100000"/>
        <a:buFont typeface="Times New Roman" panose="02020603050405020304" pitchFamily="18" charset="0"/>
        <a:defRPr sz="2500" kern="1200">
          <a:solidFill>
            <a:srgbClr val="E6E6E6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ts val="77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E6E6E6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ts val="5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E6E6E6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E6E6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1CDFB9-3EAE-164A-AD8B-792A5B55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348880"/>
            <a:ext cx="8155310" cy="114300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CERVELLETTO</a:t>
            </a:r>
          </a:p>
        </p:txBody>
      </p:sp>
    </p:spTree>
    <p:extLst>
      <p:ext uri="{BB962C8B-B14F-4D97-AF65-F5344CB8AC3E}">
        <p14:creationId xmlns:p14="http://schemas.microsoft.com/office/powerpoint/2010/main" val="3525352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69F74C-2E1C-2248-A4A3-EDFC273C0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817" y="0"/>
            <a:ext cx="9143999" cy="1052736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INTERAZIONI CELLULARI </a:t>
            </a:r>
            <a:b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</a:br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nella CORTECCIA CEREBELLARE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B78E6A-6CEA-174B-B299-B8E20D966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96752"/>
            <a:ext cx="7920880" cy="5481736"/>
          </a:xfrm>
        </p:spPr>
        <p:txBody>
          <a:bodyPr/>
          <a:lstStyle/>
          <a:p>
            <a:r>
              <a:rPr lang="it-IT" sz="2200" b="1" dirty="0">
                <a:solidFill>
                  <a:schemeClr val="tx1"/>
                </a:solidFill>
                <a:latin typeface="Comic Sans MS" panose="030F0902030302020204" pitchFamily="66" charset="0"/>
              </a:rPr>
              <a:t>Le uniche cellule PROIETTIVE al di fuori della Corteccia Cerebellare sono le CELLULE di PURKINJE. Esse esercitano un’ AZIONE INIBITORIA, a seconda delle sezioni Morfo-Funzionali del Cervelletto, o sui NUCLEI VESTIBOLARI del Tronco Encefalico, o sui NUCLEI CEREBELLARI PROFONDI.</a:t>
            </a:r>
          </a:p>
          <a:p>
            <a:r>
              <a:rPr lang="it-IT" sz="2200" b="1" dirty="0">
                <a:solidFill>
                  <a:schemeClr val="tx1"/>
                </a:solidFill>
                <a:latin typeface="Comic Sans MS" panose="030F0902030302020204" pitchFamily="66" charset="0"/>
              </a:rPr>
              <a:t>Tutte le altre cellule NON sono proiettive e, di queste, le uniche Cellule </a:t>
            </a:r>
            <a:r>
              <a:rPr lang="it-IT" sz="2200" b="1" dirty="0" err="1">
                <a:solidFill>
                  <a:schemeClr val="tx1"/>
                </a:solidFill>
                <a:latin typeface="Comic Sans MS" panose="030F0902030302020204" pitchFamily="66" charset="0"/>
              </a:rPr>
              <a:t>Eccitatorie</a:t>
            </a:r>
            <a:r>
              <a:rPr lang="it-IT" sz="2200" b="1" dirty="0">
                <a:solidFill>
                  <a:schemeClr val="tx1"/>
                </a:solidFill>
                <a:latin typeface="Comic Sans MS" panose="030F0902030302020204" pitchFamily="66" charset="0"/>
              </a:rPr>
              <a:t> sono i GRANULI (come pure </a:t>
            </a:r>
            <a:r>
              <a:rPr lang="it-IT" sz="2200" b="1" dirty="0" err="1">
                <a:solidFill>
                  <a:schemeClr val="tx1"/>
                </a:solidFill>
                <a:latin typeface="Comic Sans MS" panose="030F0902030302020204" pitchFamily="66" charset="0"/>
              </a:rPr>
              <a:t>Eccitatorie</a:t>
            </a:r>
            <a:r>
              <a:rPr lang="it-IT" sz="2200" b="1" dirty="0">
                <a:solidFill>
                  <a:schemeClr val="tx1"/>
                </a:solidFill>
                <a:latin typeface="Comic Sans MS" panose="030F0902030302020204" pitchFamily="66" charset="0"/>
              </a:rPr>
              <a:t> sono le Fibre Afferenti).</a:t>
            </a:r>
          </a:p>
          <a:p>
            <a:r>
              <a:rPr lang="it-IT" sz="2200" b="1" dirty="0">
                <a:solidFill>
                  <a:schemeClr val="tx1"/>
                </a:solidFill>
                <a:latin typeface="Comic Sans MS" panose="030F0902030302020204" pitchFamily="66" charset="0"/>
              </a:rPr>
              <a:t>Nella complessità funzionale, le CELLULE di PURKINJE saranno PIU’ o MENO INIBITORIE sui distretti di proiezione a seconda della «somma algebrica» delle diverse eccitazioni-inibizioni attuate dalla interazione delle altre cellule corticali.</a:t>
            </a:r>
          </a:p>
        </p:txBody>
      </p:sp>
    </p:spTree>
    <p:extLst>
      <p:ext uri="{BB962C8B-B14F-4D97-AF65-F5344CB8AC3E}">
        <p14:creationId xmlns:p14="http://schemas.microsoft.com/office/powerpoint/2010/main" val="3009566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024832"/>
              </p:ext>
            </p:extLst>
          </p:nvPr>
        </p:nvGraphicFramePr>
        <p:xfrm>
          <a:off x="755577" y="1052737"/>
          <a:ext cx="7128792" cy="5441022"/>
        </p:xfrm>
        <a:graphic>
          <a:graphicData uri="http://schemas.openxmlformats.org/drawingml/2006/table">
            <a:tbl>
              <a:tblPr/>
              <a:tblGrid>
                <a:gridCol w="1269546">
                  <a:extLst>
                    <a:ext uri="{9D8B030D-6E8A-4147-A177-3AD203B41FA5}">
                      <a16:colId xmlns:a16="http://schemas.microsoft.com/office/drawing/2014/main" val="1233580809"/>
                    </a:ext>
                  </a:extLst>
                </a:gridCol>
                <a:gridCol w="1072110">
                  <a:extLst>
                    <a:ext uri="{9D8B030D-6E8A-4147-A177-3AD203B41FA5}">
                      <a16:colId xmlns:a16="http://schemas.microsoft.com/office/drawing/2014/main" val="2453809800"/>
                    </a:ext>
                  </a:extLst>
                </a:gridCol>
                <a:gridCol w="1583985">
                  <a:extLst>
                    <a:ext uri="{9D8B030D-6E8A-4147-A177-3AD203B41FA5}">
                      <a16:colId xmlns:a16="http://schemas.microsoft.com/office/drawing/2014/main" val="592821129"/>
                    </a:ext>
                  </a:extLst>
                </a:gridCol>
                <a:gridCol w="1311979">
                  <a:extLst>
                    <a:ext uri="{9D8B030D-6E8A-4147-A177-3AD203B41FA5}">
                      <a16:colId xmlns:a16="http://schemas.microsoft.com/office/drawing/2014/main" val="721572522"/>
                    </a:ext>
                  </a:extLst>
                </a:gridCol>
                <a:gridCol w="1891172">
                  <a:extLst>
                    <a:ext uri="{9D8B030D-6E8A-4147-A177-3AD203B41FA5}">
                      <a16:colId xmlns:a16="http://schemas.microsoft.com/office/drawing/2014/main" val="186141357"/>
                    </a:ext>
                  </a:extLst>
                </a:gridCol>
              </a:tblGrid>
              <a:tr h="692624">
                <a:tc gridSpan="2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TIPO CELLULARE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AZIONE SINAPTICA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CORTICALE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DESTINAZIONE POSTSINAPTICA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033623"/>
                  </a:ext>
                </a:extLst>
              </a:tr>
              <a:tr h="606301"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Neurone proiettivo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delle 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profondi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vestibolari 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31098"/>
                  </a:ext>
                </a:extLst>
              </a:tr>
              <a:tr h="858222">
                <a:tc rowSpan="4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D32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Interneuroni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 (strato granulare)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Eccitatoria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Purkinje,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stellate, a canestro e del Golgi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815246"/>
                  </a:ext>
                </a:extLst>
              </a:tr>
              <a:tr h="9515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a canestro (strato molecolare)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330971"/>
                  </a:ext>
                </a:extLst>
              </a:tr>
              <a:tr h="11242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stellate (esterne, strato molecolare)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063243"/>
                  </a:ext>
                </a:extLst>
              </a:tr>
              <a:tr h="9515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Golgi (strato granulare)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964218"/>
                  </a:ext>
                </a:extLst>
              </a:tr>
            </a:tbl>
          </a:graphicData>
        </a:graphic>
      </p:graphicFrame>
      <p:graphicFrame>
        <p:nvGraphicFramePr>
          <p:cNvPr id="3" name="Group 1">
            <a:extLst>
              <a:ext uri="{FF2B5EF4-FFF2-40B4-BE49-F238E27FC236}">
                <a16:creationId xmlns:a16="http://schemas.microsoft.com/office/drawing/2014/main" id="{0AAD7959-0125-4973-9069-E64E7A68E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689067"/>
              </p:ext>
            </p:extLst>
          </p:nvPr>
        </p:nvGraphicFramePr>
        <p:xfrm>
          <a:off x="107504" y="116632"/>
          <a:ext cx="8928991" cy="6624737"/>
        </p:xfrm>
        <a:graphic>
          <a:graphicData uri="http://schemas.openxmlformats.org/drawingml/2006/table">
            <a:tbl>
              <a:tblPr/>
              <a:tblGrid>
                <a:gridCol w="1590139">
                  <a:extLst>
                    <a:ext uri="{9D8B030D-6E8A-4147-A177-3AD203B41FA5}">
                      <a16:colId xmlns:a16="http://schemas.microsoft.com/office/drawing/2014/main" val="1233580809"/>
                    </a:ext>
                  </a:extLst>
                </a:gridCol>
                <a:gridCol w="1342845">
                  <a:extLst>
                    <a:ext uri="{9D8B030D-6E8A-4147-A177-3AD203B41FA5}">
                      <a16:colId xmlns:a16="http://schemas.microsoft.com/office/drawing/2014/main" val="2453809800"/>
                    </a:ext>
                  </a:extLst>
                </a:gridCol>
                <a:gridCol w="1983980">
                  <a:extLst>
                    <a:ext uri="{9D8B030D-6E8A-4147-A177-3AD203B41FA5}">
                      <a16:colId xmlns:a16="http://schemas.microsoft.com/office/drawing/2014/main" val="592821129"/>
                    </a:ext>
                  </a:extLst>
                </a:gridCol>
                <a:gridCol w="1643287">
                  <a:extLst>
                    <a:ext uri="{9D8B030D-6E8A-4147-A177-3AD203B41FA5}">
                      <a16:colId xmlns:a16="http://schemas.microsoft.com/office/drawing/2014/main" val="721572522"/>
                    </a:ext>
                  </a:extLst>
                </a:gridCol>
                <a:gridCol w="2368740">
                  <a:extLst>
                    <a:ext uri="{9D8B030D-6E8A-4147-A177-3AD203B41FA5}">
                      <a16:colId xmlns:a16="http://schemas.microsoft.com/office/drawing/2014/main" val="186141357"/>
                    </a:ext>
                  </a:extLst>
                </a:gridCol>
              </a:tblGrid>
              <a:tr h="893295">
                <a:tc gridSpan="2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TIPO CELLULARE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AZIONE SINAPTICA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CORTICALE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DESTINAZIONE POSTSINAPTICA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033623"/>
                  </a:ext>
                </a:extLst>
              </a:tr>
              <a:tr h="781961"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Neurone proiettivo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delle 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profondi cerebellari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vestibolari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1098"/>
                  </a:ext>
                </a:extLst>
              </a:tr>
              <a:tr h="1044931">
                <a:tc rowSpan="4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Interneuroni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 (strato granulare)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Eccitatoria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Purkinje,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stellate, a canestro e del Golgi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15246"/>
                  </a:ext>
                </a:extLst>
              </a:tr>
              <a:tr h="12272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Canestri (strato molecolare)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30971"/>
                  </a:ext>
                </a:extLst>
              </a:tr>
              <a:tr h="1449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Stellate (esterne, strato molecolare)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063243"/>
                  </a:ext>
                </a:extLst>
              </a:tr>
              <a:tr h="12272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Golgi (strato granulare)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9642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CC6D6EB-50DF-644F-A0FF-2BA1D50C4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44624"/>
            <a:ext cx="9036495" cy="941164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SUDDIVISIONE  MORFO-FUNZIONALE </a:t>
            </a:r>
            <a:b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</a:br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del CERVELLETTO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5E8D018-5D17-2545-81D4-C49BC15CD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96752"/>
            <a:ext cx="7848872" cy="5760640"/>
          </a:xfrm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VESTIBOLOCEREBELLO: comprende la Corteccia del LOBO FLOCCULO-NODULARE e un collegamento diretto con i NUCLEI VESTIBOLARI</a:t>
            </a: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SPINOCEREBELLO: comprende la Corteccia del VERME e le AREE CONTIGUE (PARAVERMIANE) degli Emisferi, e i NUCLEI PROFONDI del FASTIGIO, GLOBOSO ed EMBOLIFORME</a:t>
            </a: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CEREBROCEREBELLO: comprende la Corteccia del Maggior Volume degli EMISFERI CEREBELLARI e il NUCLEO DENTATO</a:t>
            </a: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90366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SUDDIVISIONE  MORFO-FUNZIONALE  DEL CERVELLETTO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4806950"/>
          </a:xfrm>
          <a:ln/>
        </p:spPr>
        <p:txBody>
          <a:bodyPr tIns="25560"/>
          <a:lstStyle/>
          <a:p>
            <a:endParaRPr lang="it-IT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1425"/>
            <a:ext cx="9144000" cy="455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284288" y="3024188"/>
            <a:ext cx="15081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Cerebro-</a:t>
            </a:r>
          </a:p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Cerebello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929063" y="3573463"/>
            <a:ext cx="15081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Cerebro-</a:t>
            </a:r>
          </a:p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Cerebello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150"/>
            <a:ext cx="8569325" cy="328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6000" contrast="18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3038" y="3711856"/>
            <a:ext cx="3124200" cy="272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ts val="100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FFFF00"/>
                </a:solidFill>
              </a:rPr>
              <a:t> </a:t>
            </a:r>
            <a:r>
              <a:rPr lang="it-IT" altLang="it-IT" sz="1600" dirty="0">
                <a:solidFill>
                  <a:srgbClr val="FFFF00"/>
                </a:solidFill>
                <a:latin typeface="Arial Black" panose="020B0A04020102020204" pitchFamily="34" charset="0"/>
              </a:rPr>
              <a:t>VESTIBOLOCEREBELLO</a:t>
            </a:r>
            <a:r>
              <a:rPr lang="it-IT" altLang="it-IT" b="1" dirty="0">
                <a:solidFill>
                  <a:srgbClr val="F8F8F8"/>
                </a:solidFill>
              </a:rPr>
              <a:t>   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F8F8F8"/>
              </a:solidFill>
            </a:endParaRP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lang="it-IT" altLang="it-IT" b="1" dirty="0">
                <a:solidFill>
                  <a:srgbClr val="F8F8F8"/>
                </a:solidFill>
              </a:rPr>
              <a:t> </a:t>
            </a: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r>
              <a:rPr lang="it-IT" altLang="it-IT" dirty="0">
                <a:solidFill>
                  <a:srgbClr val="F8F8F8"/>
                </a:solidFill>
                <a:latin typeface="Arial Black" panose="020B0A04020102020204" pitchFamily="34" charset="0"/>
              </a:rPr>
              <a:t>SPINOCEREBELLO</a:t>
            </a: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F8F8F8"/>
              </a:solidFill>
            </a:endParaRP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66FF33"/>
              </a:solidFill>
            </a:endParaRP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r>
              <a:rPr lang="it-IT" altLang="it-IT" b="1" dirty="0">
                <a:solidFill>
                  <a:srgbClr val="66FF33"/>
                </a:solidFill>
              </a:rPr>
              <a:t> </a:t>
            </a:r>
            <a:r>
              <a:rPr lang="it-IT" altLang="it-IT" dirty="0">
                <a:solidFill>
                  <a:srgbClr val="66FF33"/>
                </a:solidFill>
                <a:latin typeface="Arial Black" panose="020B0A04020102020204" pitchFamily="34" charset="0"/>
              </a:rPr>
              <a:t>CEREBROCEREBELLO</a:t>
            </a:r>
            <a:endParaRPr lang="it-IT" altLang="it-IT" sz="1600" b="1" dirty="0">
              <a:solidFill>
                <a:srgbClr val="66FF33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78138" y="3419475"/>
            <a:ext cx="2667000" cy="856261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FFF00"/>
                </a:solidFill>
              </a:rPr>
              <a:t>LOBULO FLOCCULO-NODULARE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FFF00"/>
                </a:solidFill>
              </a:rPr>
              <a:t>NUCLEI VESTIBOLARI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878138" y="4319588"/>
            <a:ext cx="2633662" cy="1270000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8F8F8"/>
                </a:solidFill>
              </a:rPr>
              <a:t>VERME E PORZIONI PARA-VERMIANE DEGLI EMISFERI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8F8F8"/>
                </a:solidFill>
              </a:rPr>
              <a:t>NUCLEO DEL FASTIGIO E NUCLEI GLOBOSO ED EMBOLIFORME.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302000" y="5626418"/>
            <a:ext cx="1905000" cy="955675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EMISFERI 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(PARTE LATERALE)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NUCLEO DENTATO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5740401" y="3963671"/>
            <a:ext cx="609600" cy="1588"/>
          </a:xfrm>
          <a:prstGeom prst="line">
            <a:avLst/>
          </a:prstGeom>
          <a:noFill/>
          <a:ln w="127000" cap="sq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6288088" y="3419475"/>
            <a:ext cx="1990725" cy="114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FFFF00"/>
                </a:solidFill>
                <a:latin typeface="Arial Black" panose="020B0A04020102020204" pitchFamily="34" charset="0"/>
              </a:rPr>
              <a:t>Movimenti della testa e degli occhi Equilibrio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216650" y="4706938"/>
            <a:ext cx="242252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F8F8F8"/>
                </a:solidFill>
                <a:latin typeface="Arial Black" panose="020B0A04020102020204" pitchFamily="34" charset="0"/>
              </a:rPr>
              <a:t>Postura e movimenti degli arti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818826" y="5513387"/>
            <a:ext cx="3116263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66FF33"/>
                </a:solidFill>
                <a:latin typeface="Arial Black" panose="020B0A04020102020204" pitchFamily="34" charset="0"/>
              </a:rPr>
              <a:t>Coordinazione muscolare, pianificazione dei movimenti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5740401" y="5074602"/>
            <a:ext cx="609600" cy="1588"/>
          </a:xfrm>
          <a:prstGeom prst="line">
            <a:avLst/>
          </a:prstGeom>
          <a:noFill/>
          <a:ln w="127000" cap="sq">
            <a:solidFill>
              <a:schemeClr val="accent3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5740401" y="6015674"/>
            <a:ext cx="609600" cy="1588"/>
          </a:xfrm>
          <a:prstGeom prst="line">
            <a:avLst/>
          </a:prstGeom>
          <a:noFill/>
          <a:ln w="127000" cap="sq" cmpd="sng">
            <a:solidFill>
              <a:schemeClr val="accent3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0" y="3419475"/>
            <a:ext cx="8926513" cy="3357563"/>
          </a:xfrm>
          <a:prstGeom prst="rect">
            <a:avLst/>
          </a:prstGeom>
          <a:noFill/>
          <a:ln w="57240" cap="sq">
            <a:solidFill>
              <a:srgbClr val="F8F8F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450138" y="1268413"/>
            <a:ext cx="10922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400">
                <a:latin typeface="Arial Black" panose="020B0A04020102020204" pitchFamily="34" charset="0"/>
                <a:cs typeface="Arial" panose="020B0604020202020204" pitchFamily="34" charset="0"/>
              </a:rPr>
              <a:t>o fastigio</a:t>
            </a:r>
          </a:p>
        </p:txBody>
      </p:sp>
    </p:spTree>
    <p:extLst>
      <p:ext uri="{BB962C8B-B14F-4D97-AF65-F5344CB8AC3E}">
        <p14:creationId xmlns:p14="http://schemas.microsoft.com/office/powerpoint/2010/main" val="2788922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7A33CA-E471-854B-8FE9-1965036A5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0"/>
            <a:ext cx="7807325" cy="90872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CERVELLETTO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DFCB01-3587-2044-B4ED-A388314E9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8352928" cy="5688632"/>
          </a:xfrm>
        </p:spPr>
        <p:txBody>
          <a:bodyPr/>
          <a:lstStyle/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Struttura dell’ Encefalo localizzata nella Fossa </a:t>
            </a:r>
            <a:r>
              <a:rPr lang="it-IT" sz="2600" b="1" dirty="0" err="1">
                <a:solidFill>
                  <a:schemeClr val="tx1"/>
                </a:solidFill>
                <a:latin typeface="Comic Sans MS" panose="030F0902030302020204" pitchFamily="66" charset="0"/>
              </a:rPr>
              <a:t>Neurocranica</a:t>
            </a:r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 Posteriore, inferiormente ai Lobi Occipitali del Telencefalo.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Il suo primitivo sviluppo filogenetico è in relazione al Sistema Vestibolare (Equilibrio)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Contiene più della metà del numero totale di cellule dell’ Encefalo.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Esso riceve moltissime informazioni sensitive (Propriocettive e Vestibolari), tuttavia viene considerato un organo a prevalente funzione motoria del SNC, soprattutto per quanto riguarda il coordinamento dei movimenti.</a:t>
            </a:r>
          </a:p>
          <a:p>
            <a:endParaRPr lang="it-IT" sz="28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endParaRPr lang="it-IT" sz="2800" dirty="0">
              <a:solidFill>
                <a:schemeClr val="tx1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7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RUOLO DEL CERVELLETTO NELLE </a:t>
            </a:r>
            <a:b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</a:br>
            <a: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ATTIVITA’ MOTORIE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7920037" cy="5400675"/>
          </a:xfrm>
          <a:ln/>
        </p:spPr>
        <p:txBody>
          <a:bodyPr lIns="90000" tIns="46800" rIns="90000" bIns="46800"/>
          <a:lstStyle/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dirty="0">
                <a:solidFill>
                  <a:schemeClr val="tx1"/>
                </a:solidFill>
              </a:rPr>
              <a:t>	</a:t>
            </a: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Esso interviene nella pianificazione dei processi che portano alla realizzazione del movimento, combinando, con continuità e, per così dire, in tempo reale, informazioni provenienti principalmente da: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	1. SISTEMA VESTIBOLARE E NUCLEI VESTIBOLARI del Tronco Encefalico;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	2. MIDOLLO SPINALE, principalmente sulle diverse situazioni che riguardano la posizione nello spazio dei muscoli scheletrici e delle articolazioni (PROPRIOCEZIONE);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       3. CORTECCIA TELENCEFALICA, principalmente dalle aree motorie del lobo frontale.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endParaRPr lang="it-IT" altLang="it-IT" sz="2400" dirty="0">
              <a:solidFill>
                <a:schemeClr val="tx1"/>
              </a:solidFill>
            </a:endParaRP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dirty="0">
                <a:solidFill>
                  <a:schemeClr val="tx1"/>
                </a:solidFill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921BF6-DD63-C345-842F-3AEF1097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-171400"/>
            <a:ext cx="7807325" cy="936104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MORFOLOGIA MACROSCOPICA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DA68C3-7477-3E42-AAEF-241276281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548680"/>
            <a:ext cx="7704856" cy="5949280"/>
          </a:xfrm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Di forma grossolanamente ovoidale, risulta suddiviso in DUE EMISFERI (Destro e Sinistro, definiti anche Lobi) separati da una struttura mediana detta VERME che, sulla Faccia Inferiore, in posizione anteriore presenta il LOBO FLOCCULO-NODULARE</a:t>
            </a: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La CORTECCIA CEREBELLARE è la SOSTANZA GRIGIA che riveste l’ Organo. Altra Sostanza Grigia di trova nei 3 NUCLEI PROFONDI, nell’ambito della Sostanza Bianca.</a:t>
            </a: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La SOSTANZA BIANCA assume una morfologia caratteristica (</a:t>
            </a:r>
            <a:r>
              <a:rPr lang="it-IT" sz="2400" i="1" dirty="0" err="1">
                <a:solidFill>
                  <a:schemeClr val="tx1"/>
                </a:solidFill>
                <a:latin typeface="Copperplate Gothic Bold" panose="020E0705020206020404" pitchFamily="34" charset="77"/>
              </a:rPr>
              <a:t>Arbor</a:t>
            </a:r>
            <a:r>
              <a:rPr lang="it-IT" sz="2400" i="1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 Vitae</a:t>
            </a:r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)</a:t>
            </a:r>
          </a:p>
          <a:p>
            <a:endParaRPr lang="it-IT" sz="28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392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908720"/>
            <a:ext cx="4211638" cy="5870575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CERVELLETTO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Sostanza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Grigia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è rappresentata da: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NUCLEI 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PROFONDI 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CORTECCIA 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CEREBELLARE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Sostanza Bianca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dall’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ARBOR  VITAE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endParaRPr lang="it-IT" altLang="it-IT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486525" y="3540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5"/>
          <a:stretch>
            <a:fillRect/>
          </a:stretch>
        </p:blipFill>
        <p:spPr bwMode="auto">
          <a:xfrm>
            <a:off x="3792538" y="0"/>
            <a:ext cx="5349875" cy="659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b="379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93" y="78663"/>
            <a:ext cx="8569325" cy="328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6000" contrast="18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7450138" y="1268413"/>
            <a:ext cx="10922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400">
                <a:latin typeface="Arial Black" panose="020B0A04020102020204" pitchFamily="34" charset="0"/>
                <a:cs typeface="Arial" panose="020B0604020202020204" pitchFamily="34" charset="0"/>
              </a:rPr>
              <a:t>o fastigio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7800" y="3429000"/>
            <a:ext cx="8964613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0160" rIns="0" bIns="0"/>
          <a:lstStyle>
            <a:lvl1pPr marL="342900" indent="-3317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0">
              <a:lnSpc>
                <a:spcPct val="95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800" b="1" dirty="0">
                <a:solidFill>
                  <a:srgbClr val="E6E6E6"/>
                </a:solidFill>
                <a:cs typeface="Arial Unicode MS" pitchFamily="32" charset="0"/>
              </a:rPr>
              <a:t>   </a:t>
            </a:r>
            <a:r>
              <a:rPr lang="it-IT" altLang="it-IT" sz="2600" b="1" dirty="0">
                <a:solidFill>
                  <a:schemeClr val="tx1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In disposizione medio-laterale:</a:t>
            </a:r>
            <a:endParaRPr lang="it-IT" altLang="it-IT" sz="2600" b="1" dirty="0">
              <a:solidFill>
                <a:srgbClr val="E6E6E6"/>
              </a:solidFill>
              <a:latin typeface="Copperplate Gothic Bold" panose="020E0705020206020404" pitchFamily="34" charset="77"/>
              <a:cs typeface="Arial Unicode MS" pitchFamily="32" charset="0"/>
            </a:endParaRPr>
          </a:p>
          <a:p>
            <a:pPr hangingPunct="0">
              <a:lnSpc>
                <a:spcPct val="95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600" b="1" dirty="0">
                <a:solidFill>
                  <a:srgbClr val="E6E6E6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	</a:t>
            </a:r>
            <a:r>
              <a:rPr lang="it-IT" altLang="it-IT" sz="2600" b="1" dirty="0">
                <a:solidFill>
                  <a:schemeClr val="tx1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NUCLEO del FASTIGIO (o del Tetto)</a:t>
            </a:r>
          </a:p>
          <a:p>
            <a:pPr hangingPunct="0">
              <a:lnSpc>
                <a:spcPct val="95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600" dirty="0">
                <a:solidFill>
                  <a:schemeClr val="tx1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    </a:t>
            </a:r>
            <a:r>
              <a:rPr lang="it-IT" altLang="it-IT" sz="2600" b="1" dirty="0">
                <a:solidFill>
                  <a:schemeClr val="tx1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NUCLEO GLOBOSO e NUCLEO EMBOLIFORME</a:t>
            </a:r>
            <a:r>
              <a:rPr lang="it-IT" altLang="it-IT" sz="2600" dirty="0">
                <a:solidFill>
                  <a:schemeClr val="tx1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 (nell’ insieme, </a:t>
            </a:r>
            <a:r>
              <a:rPr lang="it-IT" altLang="it-IT" sz="2600" b="1" dirty="0">
                <a:solidFill>
                  <a:schemeClr val="tx1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NUCLEO INTERPOSITO o INTERPOSTO)</a:t>
            </a:r>
          </a:p>
          <a:p>
            <a:pPr hangingPunct="0">
              <a:lnSpc>
                <a:spcPct val="95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600" b="1" dirty="0">
                <a:solidFill>
                  <a:schemeClr val="tx1"/>
                </a:solidFill>
                <a:latin typeface="Copperplate Gothic Bold" panose="020E0705020206020404" pitchFamily="34" charset="77"/>
                <a:cs typeface="Arial Unicode MS" pitchFamily="32" charset="0"/>
              </a:rPr>
              <a:t>   NUCLEO DENTATO</a:t>
            </a:r>
          </a:p>
          <a:p>
            <a:pPr hangingPunct="0">
              <a:lnSpc>
                <a:spcPct val="95000"/>
              </a:lnSpc>
              <a:spcAft>
                <a:spcPts val="1425"/>
              </a:spcAft>
              <a:buClrTx/>
              <a:buFontTx/>
              <a:buNone/>
            </a:pPr>
            <a:r>
              <a:rPr lang="it-IT" altLang="it-IT" sz="2800" dirty="0">
                <a:solidFill>
                  <a:srgbClr val="E6E6E6"/>
                </a:solidFill>
                <a:cs typeface="Arial Unicode MS" pitchFamily="32" charset="0"/>
              </a:rPr>
              <a:t>   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91393" y="99137"/>
            <a:ext cx="3036888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hangingPunct="0">
              <a:lnSpc>
                <a:spcPct val="93000"/>
              </a:lnSpc>
              <a:buClrTx/>
              <a:buFontTx/>
              <a:buNone/>
            </a:pPr>
            <a:r>
              <a:rPr lang="it-IT" altLang="it-IT" sz="2800" b="1" dirty="0">
                <a:solidFill>
                  <a:srgbClr val="FF3300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NUCLEI  PROFONDI  DEL  CERVELLETTO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0F511-798D-6642-A0C5-9DE755439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492896"/>
            <a:ext cx="7807325" cy="114300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CORTECCIA  CEREBELLARE</a:t>
            </a:r>
          </a:p>
        </p:txBody>
      </p:sp>
    </p:spTree>
    <p:extLst>
      <p:ext uri="{BB962C8B-B14F-4D97-AF65-F5344CB8AC3E}">
        <p14:creationId xmlns:p14="http://schemas.microsoft.com/office/powerpoint/2010/main" val="850390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358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500563" y="549275"/>
            <a:ext cx="4643437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Stencil" panose="040409050D0802020404" pitchFamily="82" charset="0"/>
              </a:rPr>
              <a:t>Corteccia cerebellare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, </a:t>
            </a:r>
          </a:p>
          <a:p>
            <a:pPr algn="ctr">
              <a:buClr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dotata dei caratteristici 3 strati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68663"/>
            <a:ext cx="4572000" cy="358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860800"/>
            <a:ext cx="4500563" cy="2433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strato molecolare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esterno, </a:t>
            </a:r>
          </a:p>
          <a:p>
            <a:pPr>
              <a:buClrTx/>
              <a:buFontTx/>
              <a:buNone/>
            </a:pPr>
            <a:r>
              <a:rPr lang="it-IT" alt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strato delle cellule di </a:t>
            </a:r>
            <a:r>
              <a:rPr lang="it-IT" altLang="it-IT" sz="2800" dirty="0" err="1">
                <a:solidFill>
                  <a:schemeClr val="tx1"/>
                </a:solidFill>
                <a:latin typeface="Arial Black" panose="020B0A04020102020204" pitchFamily="34" charset="0"/>
              </a:rPr>
              <a:t>Purkinje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intermedio,</a:t>
            </a:r>
          </a:p>
          <a:p>
            <a:pPr>
              <a:buClrTx/>
              <a:buFontTx/>
              <a:buNone/>
            </a:pPr>
            <a:r>
              <a:rPr lang="it-IT" alt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strato granulare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interno.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863600"/>
            <a:ext cx="80645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-12000" contrast="6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84696" y="260350"/>
            <a:ext cx="642064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“CITOARCHITETTONICA” CEREBELLARE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989513" y="835025"/>
            <a:ext cx="985837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400" b="1">
                <a:solidFill>
                  <a:srgbClr val="000000"/>
                </a:solidFill>
              </a:rPr>
              <a:t>GRANULI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6361113" y="1077913"/>
            <a:ext cx="838200" cy="117475"/>
          </a:xfrm>
          <a:prstGeom prst="roundRect">
            <a:avLst>
              <a:gd name="adj" fmla="val 1347"/>
            </a:avLst>
          </a:prstGeom>
          <a:solidFill>
            <a:srgbClr val="FFFFCC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14491</TotalTime>
  <Words>767</Words>
  <Application>Microsoft Office PowerPoint</Application>
  <PresentationFormat>Presentazione su schermo (4:3)</PresentationFormat>
  <Paragraphs>120</Paragraphs>
  <Slides>14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5" baseType="lpstr">
      <vt:lpstr>SimSun</vt:lpstr>
      <vt:lpstr>Arial</vt:lpstr>
      <vt:lpstr>Arial Black</vt:lpstr>
      <vt:lpstr>Arial Unicode MS</vt:lpstr>
      <vt:lpstr>Comic Sans MS</vt:lpstr>
      <vt:lpstr>Copperplate Gothic Bold</vt:lpstr>
      <vt:lpstr>Gurmukhi MN</vt:lpstr>
      <vt:lpstr>Lucida Sans Unicode</vt:lpstr>
      <vt:lpstr>Stencil</vt:lpstr>
      <vt:lpstr>Times New Roman</vt:lpstr>
      <vt:lpstr>Tema di Office</vt:lpstr>
      <vt:lpstr>CERVELLETTO</vt:lpstr>
      <vt:lpstr>CERVELLETTO</vt:lpstr>
      <vt:lpstr>RUOLO DEL CERVELLETTO NELLE  ATTIVITA’ MOTORIE</vt:lpstr>
      <vt:lpstr>MORFOLOGIA MACROSCOPICA</vt:lpstr>
      <vt:lpstr>CERVELLETTO Sostanza Grigia  è rappresentata da:   NUCLEI  PROFONDI     CORTECCIA  CEREBELLARE  Sostanza Bianca dall’ ARBOR  VITAE    </vt:lpstr>
      <vt:lpstr>Presentazione standard di PowerPoint</vt:lpstr>
      <vt:lpstr>CORTECCIA  CEREBELLARE</vt:lpstr>
      <vt:lpstr>Presentazione standard di PowerPoint</vt:lpstr>
      <vt:lpstr>Presentazione standard di PowerPoint</vt:lpstr>
      <vt:lpstr>INTERAZIONI CELLULARI  nella CORTECCIA CEREBELLARE</vt:lpstr>
      <vt:lpstr>Presentazione standard di PowerPoint</vt:lpstr>
      <vt:lpstr>SUDDIVISIONE  MORFO-FUNZIONALE  del CERVELLETTO</vt:lpstr>
      <vt:lpstr>SUDDIVISIONE  MORFO-FUNZIONALE  DEL CERVELLETTO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CONFORMAZIONE ESTERNA ASSE CEREBROSPINALE</dc:title>
  <dc:creator>unife</dc:creator>
  <cp:lastModifiedBy>GRILL VITTORIO</cp:lastModifiedBy>
  <cp:revision>315</cp:revision>
  <cp:lastPrinted>1601-01-01T00:00:00Z</cp:lastPrinted>
  <dcterms:created xsi:type="dcterms:W3CDTF">2003-10-27T08:43:16Z</dcterms:created>
  <dcterms:modified xsi:type="dcterms:W3CDTF">2024-12-03T17:04:29Z</dcterms:modified>
</cp:coreProperties>
</file>