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6"/>
  </p:notesMasterIdLst>
  <p:sldIdLst>
    <p:sldId id="331" r:id="rId2"/>
    <p:sldId id="332" r:id="rId3"/>
    <p:sldId id="257" r:id="rId4"/>
    <p:sldId id="325" r:id="rId5"/>
    <p:sldId id="352" r:id="rId6"/>
    <p:sldId id="354" r:id="rId7"/>
    <p:sldId id="333" r:id="rId8"/>
    <p:sldId id="326" r:id="rId9"/>
    <p:sldId id="356" r:id="rId10"/>
    <p:sldId id="263" r:id="rId11"/>
    <p:sldId id="355" r:id="rId12"/>
    <p:sldId id="264" r:id="rId13"/>
    <p:sldId id="344" r:id="rId14"/>
    <p:sldId id="262" r:id="rId15"/>
    <p:sldId id="288" r:id="rId16"/>
    <p:sldId id="345" r:id="rId17"/>
    <p:sldId id="336" r:id="rId18"/>
    <p:sldId id="353" r:id="rId19"/>
    <p:sldId id="310" r:id="rId20"/>
    <p:sldId id="339" r:id="rId21"/>
    <p:sldId id="343" r:id="rId22"/>
    <p:sldId id="350" r:id="rId23"/>
    <p:sldId id="286" r:id="rId24"/>
    <p:sldId id="357" r:id="rId2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48"/>
  </p:normalViewPr>
  <p:slideViewPr>
    <p:cSldViewPr>
      <p:cViewPr varScale="1">
        <p:scale>
          <a:sx n="106" d="100"/>
          <a:sy n="106" d="100"/>
        </p:scale>
        <p:origin x="1488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8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4664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0326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58063" y="117475"/>
            <a:ext cx="2205037" cy="68659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4300" cy="68659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9209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4250" cy="125888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0721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A0C9E4FE-2F02-254E-B5C7-2A9A0AA312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28" y="7300687"/>
            <a:ext cx="1582098" cy="27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27C00DE1-A7D7-AD4D-AA2D-5C43F7C0234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6337144" y="7304186"/>
            <a:ext cx="2248889" cy="16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FB4CACCF-CC7C-AF4E-A81E-B7CE25497212}" type="slidenum">
              <a:rPr lang="it-IT" altLang="it-IT" sz="882"/>
              <a:pPr algn="ctr"/>
              <a:t>‹N›</a:t>
            </a:fld>
            <a:endParaRPr lang="it-IT" altLang="it-IT" sz="1543"/>
          </a:p>
        </p:txBody>
      </p:sp>
    </p:spTree>
    <p:extLst>
      <p:ext uri="{BB962C8B-B14F-4D97-AF65-F5344CB8AC3E}">
        <p14:creationId xmlns:p14="http://schemas.microsoft.com/office/powerpoint/2010/main" val="220864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779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6057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0838" cy="47593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02263" y="2224088"/>
            <a:ext cx="4160837" cy="47593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3712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70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529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5154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994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17475"/>
            <a:ext cx="860425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2224088"/>
            <a:ext cx="8474075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25157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D22DDC-1D1C-7242-A0B6-EC895989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40" y="2339677"/>
            <a:ext cx="8604250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 E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V E L L O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DIENCEFALO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40131E9-05CD-434D-AC28-5B17CF13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33696"/>
          <a:stretch>
            <a:fillRect/>
          </a:stretch>
        </p:blipFill>
        <p:spPr bwMode="auto">
          <a:xfrm>
            <a:off x="2808064" y="3598565"/>
            <a:ext cx="4825760" cy="296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609" b="336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EAC0438-4CD3-D647-AC74-390337C1E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192" y="3995861"/>
            <a:ext cx="2736304" cy="1224136"/>
          </a:xfrm>
          <a:prstGeom prst="rect">
            <a:avLst/>
          </a:prstGeom>
          <a:noFill/>
          <a:ln w="79375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92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3768" y="179437"/>
            <a:ext cx="9936857" cy="1258888"/>
          </a:xfrm>
          <a:ln/>
        </p:spPr>
        <p:txBody>
          <a:bodyPr lIns="90000" tIns="46800" rIns="90000" bIns="46800" anchor="b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COINVOLGIMENTO DELL’IPOTALAMO </a:t>
            </a:r>
            <a:b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NELLE  ATTIVITA’ DEL SISTEMA NERVOSO</a:t>
            </a:r>
            <a:r>
              <a:rPr lang="it-IT" altLang="it-IT" dirty="0">
                <a:solidFill>
                  <a:srgbClr val="FFFFFF"/>
                </a:solidFill>
                <a:latin typeface="Arial Black" panose="020B0A04020102020204" pitchFamily="34" charset="0"/>
              </a:rPr>
              <a:t> FUNZIONALE DELL’IPOTALAMO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3808" y="1438325"/>
            <a:ext cx="9433047" cy="60139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Regolazione delle funzioni del sistema circolatorio e della composizione dei fluidi corporei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Termoregolazione (CENTRO TERMOREGOLATORE)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Regolazione del metabolismo energetico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Funzione riproduttiva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Risposta alle condizioni di stress</a:t>
            </a:r>
          </a:p>
          <a:p>
            <a:pPr marL="0" indent="0" hangingPunct="1">
              <a:lnSpc>
                <a:spcPct val="9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7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0" indent="0" hangingPunct="1">
              <a:lnSpc>
                <a:spcPct val="9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È il Centro superiore delle funzioni viscerali (coordinatore del Sistema Nervoso Autonomo)</a:t>
            </a:r>
          </a:p>
          <a:p>
            <a:pPr marL="0" indent="0" hangingPunct="1">
              <a:lnSpc>
                <a:spcPct val="9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Connessione tra corteccia telencefalica e centri inferiori del Sistema Nervoso Autonomo (legame tra psiche e soma) via attraverso la quale «la mente influenza il corpo»…</a:t>
            </a:r>
            <a:endParaRPr lang="it-IT" altLang="it-IT" sz="3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5" r="48206"/>
          <a:stretch/>
        </p:blipFill>
        <p:spPr>
          <a:xfrm>
            <a:off x="1367904" y="169389"/>
            <a:ext cx="7344816" cy="7394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17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760" y="142974"/>
            <a:ext cx="10008865" cy="10445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PRINCIPALI MODALITÀ DI AZIONE DELL’IPOTALAMO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832" y="1187549"/>
            <a:ext cx="8784976" cy="6372126"/>
          </a:xfrm>
          <a:ln/>
        </p:spPr>
        <p:txBody>
          <a:bodyPr lIns="90000" tIns="46800" rIns="90000" bIns="46800"/>
          <a:lstStyle/>
          <a:p>
            <a:pPr marL="596900" indent="-596900">
              <a:lnSpc>
                <a:spcPct val="10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Times New Roman" panose="02020603050405020304" pitchFamily="18" charset="0"/>
              <a:buChar char="•"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Attraverso il SISTEMA ENDOCRINO (NEUROSECREZIONE e la cosiddetta VIA UMORALE)</a:t>
            </a:r>
          </a:p>
          <a:p>
            <a:pPr marL="606425" indent="-596900">
              <a:lnSpc>
                <a:spcPct val="100000"/>
              </a:lnSpc>
              <a:spcBef>
                <a:spcPts val="800"/>
              </a:spcBef>
              <a:buClrTx/>
              <a:buSzPct val="65000"/>
              <a:buFontTx/>
              <a:buNone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endParaRPr lang="it-IT" altLang="it-IT" sz="3200" b="1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pPr marL="596900" indent="-596900">
              <a:lnSpc>
                <a:spcPct val="10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Times New Roman" panose="02020603050405020304" pitchFamily="18" charset="0"/>
              <a:buChar char="•"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Attraverso il SISTEMA NERVOSO AUTONOMO (innervazione ORTOSIMPATICA e PARASIMPATICA nella cosiddetta VIA NERVOSA)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76F8C-7065-E94F-940D-0C969309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69" y="117475"/>
            <a:ext cx="9936856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MODALITA’ DI AZIONE UMORALE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DELL’ IPOTALAMO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E17A4-C325-3446-AF90-AB2BEBB1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1259557"/>
            <a:ext cx="9504809" cy="5868069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L’ influenza dell’ Ipotalamo sulle GHIANDOLE ENDOCRINE avviene tramite specifici FATTORI DI RILASCIO (</a:t>
            </a:r>
            <a:r>
              <a:rPr lang="it-IT" sz="28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Releasing</a:t>
            </a:r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it-IT" sz="28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Factors</a:t>
            </a:r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) che, tramite un CIRCOLO VENOSO INTRINSECO all’ Ipotalamo stesso (CIRCOLO PORTALE IPOTALAMO-IPOFISARIO), vengono veicolati alla Porzione Anteriore dell’ Ipofisi, stimolandone la produzione dei relativi ORMONI, che, a loro volta, influenzano l’attività di altre Ghiandole ENDOCRINE.</a:t>
            </a:r>
          </a:p>
          <a:p>
            <a:endParaRPr lang="it-IT" sz="28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A propria volta, l’ IPOTALAMO secerne ORMONI «PROPRI» che sono la OSSITOCINA (dal Nucleo PARAVENTRICOLARE) e l’ ADIURETINA (Ormone Antidiuretico, dal Nucleo SOPRAOTTICO)</a:t>
            </a:r>
          </a:p>
        </p:txBody>
      </p:sp>
    </p:spTree>
    <p:extLst>
      <p:ext uri="{BB962C8B-B14F-4D97-AF65-F5344CB8AC3E}">
        <p14:creationId xmlns:p14="http://schemas.microsoft.com/office/powerpoint/2010/main" val="346028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659688" y="0"/>
            <a:ext cx="317500" cy="7559675"/>
          </a:xfrm>
          <a:prstGeom prst="rect">
            <a:avLst/>
          </a:prstGeom>
          <a:solidFill>
            <a:srgbClr val="996600"/>
          </a:solidFill>
          <a:ln w="9360" cap="sq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01675" y="2357438"/>
            <a:ext cx="2894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IPOTALAMO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IPOFISI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"/>
          <a:stretch>
            <a:fillRect/>
          </a:stretch>
        </p:blipFill>
        <p:spPr bwMode="auto">
          <a:xfrm>
            <a:off x="3924300" y="0"/>
            <a:ext cx="61547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 t="80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D524A6-476C-0848-AB6E-EFE8EBAAC6F0}"/>
              </a:ext>
            </a:extLst>
          </p:cNvPr>
          <p:cNvSpPr txBox="1"/>
          <p:nvPr/>
        </p:nvSpPr>
        <p:spPr>
          <a:xfrm>
            <a:off x="143768" y="1835620"/>
            <a:ext cx="3528391" cy="1469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IPOTALAMO 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IPOFISI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>
            <a:extLst>
              <a:ext uri="{FF2B5EF4-FFF2-40B4-BE49-F238E27FC236}">
                <a16:creationId xmlns:a16="http://schemas.microsoft.com/office/drawing/2014/main" id="{AF74BD5A-545E-7C44-8880-3E26C3E45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4" y="307986"/>
            <a:ext cx="9841577" cy="65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6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D3060-D1F6-B04C-B856-876C570A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4" y="2555701"/>
            <a:ext cx="8604250" cy="1258888"/>
          </a:xfrm>
        </p:spPr>
        <p:txBody>
          <a:bodyPr/>
          <a:lstStyle/>
          <a:p>
            <a: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MODALITA’ DI AZIONE NERVOSA </a:t>
            </a:r>
            <a:b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DELL’ IPOTALAMO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71929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691221"/>
            <a:ext cx="10079567" cy="6175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3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8FAE1-F930-5B43-9E70-B8F998A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40" y="755501"/>
            <a:ext cx="9505056" cy="854050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ORGANIZZAZIONE MORFO-FUNZIONALE GENERALE DEL SISTEMA NERVOSO AUTONOMO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(SNA)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46CD6E-C5FD-2B40-AF7A-6FF412C03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80" y="2195661"/>
            <a:ext cx="9145016" cy="5724053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Le due SEZIONI MORFO-FUNZIONALI, ORTOSIMPATICA (o SIMPATICA) e PARASIMPATICA, si organizzano secondo il seguente SCHEMA :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PIRENOFORO di origine nel SNC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FIBRE PREGANGLIARI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GANGLIO del SNA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SINAPSI con CELLULE GANGLIARI del SNA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FIBRE POSTGANGLIARI che raggiungono gli ORGANI EFFETTORI</a:t>
            </a:r>
          </a:p>
          <a:p>
            <a:pPr marL="457200" indent="-457200">
              <a:buFontTx/>
              <a:buChar char="-"/>
            </a:pPr>
            <a:endParaRPr lang="it-IT" sz="26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04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magine 1">
            <a:extLst>
              <a:ext uri="{FF2B5EF4-FFF2-40B4-BE49-F238E27FC236}">
                <a16:creationId xmlns:a16="http://schemas.microsoft.com/office/drawing/2014/main" id="{3EDB6797-AC37-254D-9A5D-1E26AB61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4" y="299238"/>
            <a:ext cx="9841577" cy="65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2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200EC7-CF4B-D345-A313-4DF68B2A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32" y="3257"/>
            <a:ext cx="8604250" cy="78204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CERVELLO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60C874-5925-B940-9BAF-66C05FEF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6" y="611485"/>
            <a:ext cx="8640960" cy="6588149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quella struttura del SNC costituita, in senso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Caudo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-Rostrale da :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DIENCEFALO con le sue porzioni: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Talamo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Ipotalamo con Ipofisi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Subtalamo</a:t>
            </a:r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Epitalamo con Epifisi</a:t>
            </a:r>
          </a:p>
          <a:p>
            <a:pPr marL="0" indent="0"/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TELENCEFALO con la sua suddivisione in EMISFERI, LOBI e CIRCONVOLUZIONI per la presenza di Scissure e Solchi; la presenza della SOSTANZA GRIGIA (CORTECCIA TELENCEFALICA e NUCLEI PROFONDI) e della SOSTANZA BIANCA (Sistemi COMMESSURALI e Sistemi PROIETTIVI).</a:t>
            </a:r>
          </a:p>
        </p:txBody>
      </p:sp>
    </p:spTree>
    <p:extLst>
      <p:ext uri="{BB962C8B-B14F-4D97-AF65-F5344CB8AC3E}">
        <p14:creationId xmlns:p14="http://schemas.microsoft.com/office/powerpoint/2010/main" val="39479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57" y="-1"/>
            <a:ext cx="6712711" cy="755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52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55" y="-1"/>
            <a:ext cx="6649714" cy="755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78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8D109-6440-0441-B946-F01DBFF5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16" y="2843733"/>
            <a:ext cx="8604250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9676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>
            <a:extLst>
              <a:ext uri="{FF2B5EF4-FFF2-40B4-BE49-F238E27FC236}">
                <a16:creationId xmlns:a16="http://schemas.microsoft.com/office/drawing/2014/main" id="{ACD49FB1-7086-4042-A511-AF11CDCE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611485"/>
            <a:ext cx="4066825" cy="674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1">
            <a:extLst>
              <a:ext uri="{FF2B5EF4-FFF2-40B4-BE49-F238E27FC236}">
                <a16:creationId xmlns:a16="http://schemas.microsoft.com/office/drawing/2014/main" id="{8C33FED1-1852-5044-9FB3-876E9C156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9" r="21559" b="80064"/>
          <a:stretch/>
        </p:blipFill>
        <p:spPr bwMode="auto">
          <a:xfrm>
            <a:off x="5472113" y="1187549"/>
            <a:ext cx="4608512" cy="456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9E6D20-EADD-8747-8DF3-3C1513AAA977}"/>
              </a:ext>
            </a:extLst>
          </p:cNvPr>
          <p:cNvSpPr txBox="1"/>
          <p:nvPr/>
        </p:nvSpPr>
        <p:spPr>
          <a:xfrm>
            <a:off x="4464248" y="1907629"/>
            <a:ext cx="1402948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EPIFISI</a:t>
            </a:r>
          </a:p>
        </p:txBody>
      </p:sp>
    </p:spTree>
    <p:extLst>
      <p:ext uri="{BB962C8B-B14F-4D97-AF65-F5344CB8AC3E}">
        <p14:creationId xmlns:p14="http://schemas.microsoft.com/office/powerpoint/2010/main" val="1238165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3759F30-02FB-5C48-8396-7077781F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EPIFISI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EB7633-1C72-FA4E-96BF-47507969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6" y="1043533"/>
            <a:ext cx="8604956" cy="6183311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Rappresenta l’espansione posteriore dell’ Epitalamo.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una struttura neuroendocrina.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responsabile della produzione della MELATONINA, la cui secrezione si incrementa in ASSENZA di LUCE e diminuisce durante il GIORNO.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pertanto coinvolta nella regolazione dei RITMI CIRCADIANI LUCE-BUIO</a:t>
            </a:r>
          </a:p>
        </p:txBody>
      </p:sp>
    </p:spTree>
    <p:extLst>
      <p:ext uri="{BB962C8B-B14F-4D97-AF65-F5344CB8AC3E}">
        <p14:creationId xmlns:p14="http://schemas.microsoft.com/office/powerpoint/2010/main" val="368924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114921"/>
            <a:ext cx="9072562" cy="6477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DIENCEFALO E TELENCEFALO </a:t>
            </a:r>
            <a:b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(SUPERFICIE INFERIORE)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42963"/>
            <a:ext cx="5040313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936625"/>
            <a:ext cx="493871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616575" y="3416300"/>
            <a:ext cx="715963" cy="1192213"/>
          </a:xfrm>
          <a:prstGeom prst="ellipse">
            <a:avLst/>
          </a:prstGeom>
          <a:noFill/>
          <a:ln w="57240" cap="flat">
            <a:solidFill>
              <a:srgbClr val="4634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746750" y="2303463"/>
            <a:ext cx="2605088" cy="1223962"/>
          </a:xfrm>
          <a:prstGeom prst="ellipse">
            <a:avLst/>
          </a:prstGeom>
          <a:noFill/>
          <a:ln w="38160" cap="flat">
            <a:solidFill>
              <a:srgbClr val="4634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8883FC-3DE4-444A-B254-771ADD14B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 A L A M 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AD32511-63B9-4A1D-8C45-ACBAE74C3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62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25375-51DF-BC49-A42E-5F852603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78204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7103C-6C5A-044B-89B3-86B7807D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928" y="755501"/>
            <a:ext cx="7920881" cy="6660157"/>
          </a:xfrm>
        </p:spPr>
        <p:txBody>
          <a:bodyPr/>
          <a:lstStyle/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Cospicuo agglomerato di Sostanza Grigia, PARI,  del Diencefalo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Tra i 2 TALAMI CONTROLATERALI si localizza il Terzo Ventricolo Encefalico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È coinvolto nei meccanismi di RITRASMISSIONE di IMPULSI di tipo SENSITIVO e SENSORIALE verso le specifiche AREE della CORTECCIA TELENCEFALICA</a:t>
            </a: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È pure coinvolto in meccanismi di coinvolgimento del SISTEMA EMOZIONALE (SISTEMA LIMBICO)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885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2" t="882" r="124" b="13891"/>
          <a:stretch/>
        </p:blipFill>
        <p:spPr>
          <a:xfrm>
            <a:off x="863848" y="0"/>
            <a:ext cx="8215297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1611">
            <a:extLst>
              <a:ext uri="{FF2B5EF4-FFF2-40B4-BE49-F238E27FC236}">
                <a16:creationId xmlns:a16="http://schemas.microsoft.com/office/drawing/2014/main" id="{EE7C9259-FCC4-0F40-8AB8-F398DD19F39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2" r="70717"/>
          <a:stretch/>
        </p:blipFill>
        <p:spPr>
          <a:xfrm rot="-60000">
            <a:off x="7713921" y="2648826"/>
            <a:ext cx="3655884" cy="109919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266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16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" y="-1"/>
            <a:ext cx="7942909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C7D0FD7-3EA0-0D48-A4DD-C35421D90268}"/>
              </a:ext>
            </a:extLst>
          </p:cNvPr>
          <p:cNvSpPr/>
          <p:nvPr/>
        </p:nvSpPr>
        <p:spPr bwMode="auto">
          <a:xfrm>
            <a:off x="1439912" y="2195661"/>
            <a:ext cx="1800200" cy="43204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5CD4F50-14B7-CD4C-B128-58A7EE100CCA}"/>
              </a:ext>
            </a:extLst>
          </p:cNvPr>
          <p:cNvSpPr/>
          <p:nvPr/>
        </p:nvSpPr>
        <p:spPr bwMode="auto">
          <a:xfrm>
            <a:off x="1655936" y="4139877"/>
            <a:ext cx="1800200" cy="111554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D17DFA4-0F11-E948-ABB3-3BD83EA59C23}"/>
              </a:ext>
            </a:extLst>
          </p:cNvPr>
          <p:cNvSpPr/>
          <p:nvPr/>
        </p:nvSpPr>
        <p:spPr bwMode="auto">
          <a:xfrm>
            <a:off x="3488836" y="1043533"/>
            <a:ext cx="2559588" cy="28803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49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8883FC-3DE4-444A-B254-771ADD14B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 P O T A L A M 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AD32511-63B9-4A1D-8C45-ACBAE74C3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92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70F43-4B1C-FA4D-8238-6518F815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854050"/>
          </a:xfrm>
        </p:spPr>
        <p:txBody>
          <a:bodyPr/>
          <a:lstStyle/>
          <a:p>
            <a:r>
              <a:rPr lang="it-IT" sz="3600" b="0" i="0" dirty="0">
                <a:solidFill>
                  <a:schemeClr val="tx1"/>
                </a:solidFill>
                <a:latin typeface="Cooper Black" panose="0208090404030B020404" pitchFamily="18" charset="77"/>
              </a:rPr>
              <a:t>IPOTALAMO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90BD24-4AEA-674F-9307-6E396A26E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6" y="1187549"/>
            <a:ext cx="8352928" cy="6192687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una struttura diencefalica localizzata nella sua porzione Antero-Inferiore del Diencefalo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costituito da una porzione Superiore di Tessuto Nervoso, in cui sono rappresentati svariati Nuclei Grigi con diversificati significati funzionali.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Antero-Inferiormente, in una sorta di Peduncolo Ipofisario, si localizza l’ IPOFISI in cui si distingue: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- IPOFISI ANTERIORE o ADENOIPOFISI, di struttura Ghiandolare, secernente gli specifici Ormoni Ipofisari ;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- IPOFISI POSTERIORE, di struttura Nervosa, diretta prosecuzione dell’ Ipotalamo di cui secerne due specifici Ormoni Ipotalamici </a:t>
            </a:r>
          </a:p>
          <a:p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65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37634</TotalTime>
  <Words>593</Words>
  <Application>Microsoft Macintosh PowerPoint</Application>
  <PresentationFormat>Personalizzato</PresentationFormat>
  <Paragraphs>72</Paragraphs>
  <Slides>24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Chalkboard</vt:lpstr>
      <vt:lpstr>Chalkboard SE</vt:lpstr>
      <vt:lpstr>Comic Sans MS</vt:lpstr>
      <vt:lpstr>Cooper Black</vt:lpstr>
      <vt:lpstr>Copperplate</vt:lpstr>
      <vt:lpstr>Copperplate Gothic Bold</vt:lpstr>
      <vt:lpstr>Gurmukhi MN</vt:lpstr>
      <vt:lpstr>Times New Roman</vt:lpstr>
      <vt:lpstr>Wingdings</vt:lpstr>
      <vt:lpstr>Tema di Office</vt:lpstr>
      <vt:lpstr>C E R V E L L O DIENCEFALO</vt:lpstr>
      <vt:lpstr>CERVELLO</vt:lpstr>
      <vt:lpstr>DIENCEFALO E TELENCEFALO  (SUPERFICIE INFERIORE)</vt:lpstr>
      <vt:lpstr>T A L A M O</vt:lpstr>
      <vt:lpstr>TALAMO</vt:lpstr>
      <vt:lpstr>Presentazione standard di PowerPoint</vt:lpstr>
      <vt:lpstr>Presentazione standard di PowerPoint</vt:lpstr>
      <vt:lpstr>I P O T A L A M O</vt:lpstr>
      <vt:lpstr>IPOTALAMO</vt:lpstr>
      <vt:lpstr>COINVOLGIMENTO DELL’IPOTALAMO  NELLE  ATTIVITA’ DEL SISTEMA NERVOSO FUNZIONALE DELL’IPOTALAMO</vt:lpstr>
      <vt:lpstr>Presentazione standard di PowerPoint</vt:lpstr>
      <vt:lpstr>PRINCIPALI MODALITÀ DI AZIONE DELL’IPOTALAMO</vt:lpstr>
      <vt:lpstr>MODALITA’ DI AZIONE UMORALE  DELL’ IPOTALAMO</vt:lpstr>
      <vt:lpstr>Presentazione standard di PowerPoint</vt:lpstr>
      <vt:lpstr>Presentazione standard di PowerPoint</vt:lpstr>
      <vt:lpstr>MODALITA’ DI AZIONE NERVOSA  DELL’ IPOTALAMO</vt:lpstr>
      <vt:lpstr>Presentazione standard di PowerPoint</vt:lpstr>
      <vt:lpstr>ORGANIZZAZIONE MORFO-FUNZIONALE GENERALE DEL SISTEMA NERVOSO AUTONOMO (SNA) </vt:lpstr>
      <vt:lpstr>Presentazione standard di PowerPoint</vt:lpstr>
      <vt:lpstr>Presentazione standard di PowerPoint</vt:lpstr>
      <vt:lpstr>Presentazione standard di PowerPoint</vt:lpstr>
      <vt:lpstr>E P I F I S I</vt:lpstr>
      <vt:lpstr>Presentazione standard di PowerPoint</vt:lpstr>
      <vt:lpstr>EPIFISI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E R V E L L O                     (Telencefalo + Diencefalo,                     nel  “TRATTEGGIO ROSSO” )</dc:title>
  <dc:creator>VITTORIO GRILL</dc:creator>
  <cp:lastModifiedBy>Utente di Microsoft Office</cp:lastModifiedBy>
  <cp:revision>171</cp:revision>
  <cp:lastPrinted>1601-01-01T00:00:00Z</cp:lastPrinted>
  <dcterms:created xsi:type="dcterms:W3CDTF">2014-12-18T06:36:09Z</dcterms:created>
  <dcterms:modified xsi:type="dcterms:W3CDTF">2023-11-27T22:03:57Z</dcterms:modified>
</cp:coreProperties>
</file>