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7"/>
  </p:notesMasterIdLst>
  <p:sldIdLst>
    <p:sldId id="256" r:id="rId2"/>
    <p:sldId id="269" r:id="rId3"/>
    <p:sldId id="334" r:id="rId4"/>
    <p:sldId id="331" r:id="rId5"/>
    <p:sldId id="332" r:id="rId6"/>
    <p:sldId id="333" r:id="rId7"/>
    <p:sldId id="273" r:id="rId8"/>
    <p:sldId id="335" r:id="rId9"/>
    <p:sldId id="272" r:id="rId10"/>
    <p:sldId id="274" r:id="rId11"/>
    <p:sldId id="362" r:id="rId12"/>
    <p:sldId id="342" r:id="rId13"/>
    <p:sldId id="340" r:id="rId14"/>
    <p:sldId id="358" r:id="rId15"/>
    <p:sldId id="360" r:id="rId16"/>
    <p:sldId id="359" r:id="rId17"/>
    <p:sldId id="279" r:id="rId18"/>
    <p:sldId id="281" r:id="rId19"/>
    <p:sldId id="282" r:id="rId20"/>
    <p:sldId id="283" r:id="rId21"/>
    <p:sldId id="361" r:id="rId22"/>
    <p:sldId id="345" r:id="rId23"/>
    <p:sldId id="347" r:id="rId24"/>
    <p:sldId id="287" r:id="rId25"/>
    <p:sldId id="288" r:id="rId26"/>
    <p:sldId id="257" r:id="rId27"/>
    <p:sldId id="258" r:id="rId28"/>
    <p:sldId id="365" r:id="rId29"/>
    <p:sldId id="363" r:id="rId30"/>
    <p:sldId id="330" r:id="rId31"/>
    <p:sldId id="289" r:id="rId32"/>
    <p:sldId id="290" r:id="rId33"/>
    <p:sldId id="291" r:id="rId34"/>
    <p:sldId id="293" r:id="rId35"/>
    <p:sldId id="292" r:id="rId36"/>
    <p:sldId id="306" r:id="rId37"/>
    <p:sldId id="343" r:id="rId38"/>
    <p:sldId id="294" r:id="rId39"/>
    <p:sldId id="344" r:id="rId40"/>
    <p:sldId id="297" r:id="rId41"/>
    <p:sldId id="298" r:id="rId42"/>
    <p:sldId id="337" r:id="rId43"/>
    <p:sldId id="300" r:id="rId44"/>
    <p:sldId id="349" r:id="rId45"/>
    <p:sldId id="307" r:id="rId46"/>
    <p:sldId id="353" r:id="rId47"/>
    <p:sldId id="338" r:id="rId48"/>
    <p:sldId id="339" r:id="rId49"/>
    <p:sldId id="354" r:id="rId50"/>
    <p:sldId id="308" r:id="rId51"/>
    <p:sldId id="350" r:id="rId52"/>
    <p:sldId id="259" r:id="rId53"/>
    <p:sldId id="309" r:id="rId54"/>
    <p:sldId id="355" r:id="rId55"/>
    <p:sldId id="310" r:id="rId56"/>
    <p:sldId id="312" r:id="rId57"/>
    <p:sldId id="314" r:id="rId58"/>
    <p:sldId id="315" r:id="rId59"/>
    <p:sldId id="316" r:id="rId60"/>
    <p:sldId id="356" r:id="rId61"/>
    <p:sldId id="324" r:id="rId62"/>
    <p:sldId id="317" r:id="rId63"/>
    <p:sldId id="321" r:id="rId64"/>
    <p:sldId id="322" r:id="rId65"/>
    <p:sldId id="323" r:id="rId66"/>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8"/>
    <p:restoredTop sz="94674"/>
  </p:normalViewPr>
  <p:slideViewPr>
    <p:cSldViewPr snapToGrid="0" snapToObjects="1">
      <p:cViewPr varScale="1">
        <p:scale>
          <a:sx n="124" d="100"/>
          <a:sy n="124" d="100"/>
        </p:scale>
        <p:origin x="1384"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11/12/23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26</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27</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488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36</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50</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51</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52</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61</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29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369826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11/12/23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11/12/23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11/12/23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11/12/23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5FEBBC-5EA7-0345-BF10-A266887FC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20"/>
            <a:ext cx="9143999" cy="5636599"/>
          </a:xfrm>
          <a:prstGeom prst="rect">
            <a:avLst/>
          </a:prstGeom>
        </p:spPr>
      </p:pic>
    </p:spTree>
    <p:extLst>
      <p:ext uri="{BB962C8B-B14F-4D97-AF65-F5344CB8AC3E}">
        <p14:creationId xmlns:p14="http://schemas.microsoft.com/office/powerpoint/2010/main" val="68007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LOBI FRONTALE e PARIETALE</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1076445" y="1325563"/>
            <a:ext cx="7438906" cy="4890774"/>
          </a:xfrm>
        </p:spPr>
        <p:txBody>
          <a:bodyPr>
            <a:normAutofit lnSpcReduction="10000"/>
          </a:bodyPr>
          <a:lstStyle/>
          <a:p>
            <a:pPr marL="0" indent="0">
              <a:buNone/>
            </a:pPr>
            <a:r>
              <a:rPr lang="it-IT" dirty="0">
                <a:latin typeface="Chalkboard SE" panose="03050602040202020205" pitchFamily="66" charset="77"/>
              </a:rPr>
              <a:t>Sono rispettivamente coinvolti, il LOBO FRONTALE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2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202463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5575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051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719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30882" y="996098"/>
            <a:ext cx="7349924" cy="5586883"/>
          </a:xfrm>
          <a:ln/>
        </p:spPr>
        <p:txBody>
          <a:bodyPr vert="horz" lIns="61235" tIns="31842" rIns="61235" bIns="31842" rtlCol="0">
            <a:normAutofit lnSpcReduction="10000"/>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del corpo e degli occhi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682905" y="974691"/>
            <a:ext cx="7859211" cy="5406012"/>
          </a:xfrm>
          <a:ln/>
        </p:spPr>
        <p:txBody>
          <a:bodyPr vert="horz" lIns="61235" tIns="31842" rIns="61235" bIns="31842" rtlCol="0">
            <a:normAutofit/>
          </a:bodyPr>
          <a:lstStyle/>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ASCENDENTE, dove risiede l’ AREA SOMATOSENSITIVA PRIMARIA (Area 3,1,2)</a:t>
            </a:r>
            <a:r>
              <a:rPr lang="it-IT" altLang="it-IT" sz="2400" dirty="0">
                <a:latin typeface="Comic Sans MS" panose="030F0902030302020204" pitchFamily="66" charset="0"/>
              </a:rPr>
              <a:t> per la percezione della SENSIBILITA’ GENERALE (tatto, temperatura, dolore, propriocezione cosciente).</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latin typeface="Comic Sans MS" panose="030F0902030302020204" pitchFamily="66" charset="0"/>
            </a:endParaRP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SUPERIORE</a:t>
            </a:r>
            <a:r>
              <a:rPr lang="it-IT" altLang="it-IT" sz="24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dirty="0">
                <a:latin typeface="Comic Sans MS" panose="030F0902030302020204" pitchFamily="66" charset="0"/>
              </a:rPr>
              <a:t> </a:t>
            </a: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INFERIORE</a:t>
            </a:r>
            <a:r>
              <a:rPr lang="it-IT" altLang="it-IT" sz="2400" dirty="0">
                <a:latin typeface="Comic Sans MS" panose="030F0902030302020204" pitchFamily="66" charset="0"/>
              </a:rPr>
              <a:t> per linguaggio, pensiero matematico, percezione visivo-spaziale ( in risposta alla domanda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3334689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19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357808"/>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805069"/>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636A48E-3071-9B40-A351-6ED608A37CD8}"/>
              </a:ext>
            </a:extLst>
          </p:cNvPr>
          <p:cNvPicPr>
            <a:picLocks noChangeAspect="1"/>
          </p:cNvPicPr>
          <p:nvPr/>
        </p:nvPicPr>
        <p:blipFill>
          <a:blip r:embed="rId2"/>
          <a:stretch>
            <a:fillRect/>
          </a:stretch>
        </p:blipFill>
        <p:spPr>
          <a:xfrm>
            <a:off x="94336" y="0"/>
            <a:ext cx="8876044" cy="6821573"/>
          </a:xfrm>
          <a:prstGeom prst="rect">
            <a:avLst/>
          </a:prstGeom>
        </p:spPr>
      </p:pic>
    </p:spTree>
    <p:extLst>
      <p:ext uri="{BB962C8B-B14F-4D97-AF65-F5344CB8AC3E}">
        <p14:creationId xmlns:p14="http://schemas.microsoft.com/office/powerpoint/2010/main" val="4156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347207" y="762634"/>
            <a:ext cx="8651019" cy="5974080"/>
          </a:xfrm>
        </p:spPr>
        <p:txBody>
          <a:bodyPr>
            <a:normAutofit/>
          </a:bodyPr>
          <a:lstStyle/>
          <a:p>
            <a:pPr marL="0" indent="0">
              <a:buNone/>
            </a:pPr>
            <a:r>
              <a:rPr lang="it-IT" sz="2400" b="1" dirty="0">
                <a:latin typeface="Aharoni" panose="02010803020104030203" pitchFamily="2" charset="-79"/>
                <a:cs typeface="Aharoni" panose="02010803020104030203" pitchFamily="2" charset="-79"/>
              </a:rPr>
              <a:t>Nel Telencefalo, la Sostanza Grigia si organizza secondo 2 diverse modalità:</a:t>
            </a:r>
          </a:p>
          <a:p>
            <a:pPr marL="0" indent="0">
              <a:buNone/>
            </a:pPr>
            <a:endParaRPr lang="it-IT" sz="2400" b="1" dirty="0">
              <a:latin typeface="Aharoni" panose="02010803020104030203" pitchFamily="2" charset="-79"/>
              <a:cs typeface="Aharoni" panose="02010803020104030203" pitchFamily="2" charset="-79"/>
            </a:endParaRPr>
          </a:p>
          <a:p>
            <a:pPr>
              <a:buFontTx/>
              <a:buChar char="-"/>
            </a:pPr>
            <a:r>
              <a:rPr lang="it-IT" sz="2400" b="1" dirty="0">
                <a:latin typeface="Aharoni" panose="02010803020104030203" pitchFamily="2" charset="-79"/>
                <a:cs typeface="Aharoni" panose="02010803020104030203" pitchFamily="2" charset="-79"/>
              </a:rPr>
              <a:t>CORTECCIA TELENCEFALICA (o CEREBRALE), che riveste la Superficie Esterna del Telencefalo, penetrando nelle scissure e nei solchi e garantendo, così, una rilevante estensione spaziale;</a:t>
            </a:r>
          </a:p>
          <a:p>
            <a:pPr marL="0" indent="0">
              <a:buNone/>
            </a:pPr>
            <a:endParaRPr lang="it-IT" sz="2400" b="1" dirty="0">
              <a:latin typeface="Aharoni" panose="02010803020104030203" pitchFamily="2" charset="-79"/>
              <a:cs typeface="Aharoni" panose="02010803020104030203" pitchFamily="2" charset="-79"/>
            </a:endParaRPr>
          </a:p>
          <a:p>
            <a:pPr>
              <a:buFontTx/>
              <a:buChar char="-"/>
            </a:pPr>
            <a:r>
              <a:rPr lang="it-IT" sz="2400" b="1" dirty="0">
                <a:latin typeface="Aharoni" panose="02010803020104030203" pitchFamily="2" charset="-79"/>
                <a:cs typeface="Aharoni" panose="02010803020104030203" pitchFamily="2" charset="-79"/>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 y="53758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463826" y="1315269"/>
            <a:ext cx="8103777" cy="5542731"/>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sz="3200" b="1" dirty="0">
                <a:latin typeface="Comic Sans MS" panose="030F0902030302020204" pitchFamily="66" charset="0"/>
              </a:rPr>
              <a:t>La mappa corticale di più largo uso è quella di </a:t>
            </a:r>
            <a:r>
              <a:rPr lang="it-IT" altLang="it-IT" sz="3200" b="1" dirty="0" err="1">
                <a:latin typeface="Comic Sans MS" panose="030F0902030302020204" pitchFamily="66" charset="0"/>
              </a:rPr>
              <a:t>Brodmann</a:t>
            </a:r>
            <a:r>
              <a:rPr lang="it-IT" altLang="it-IT" sz="3200" b="1" dirty="0">
                <a:latin typeface="Comic Sans MS" panose="030F0902030302020204" pitchFamily="66" charset="0"/>
              </a:rPr>
              <a:t>, che ha diviso la corteccia in 47 aree sulla base di differenze «</a:t>
            </a:r>
            <a:r>
              <a:rPr lang="it-IT" altLang="it-IT" sz="3200" b="1" dirty="0" err="1">
                <a:latin typeface="Comic Sans MS" panose="030F0902030302020204" pitchFamily="66" charset="0"/>
              </a:rPr>
              <a:t>citoarchitettoniche</a:t>
            </a:r>
            <a:r>
              <a:rPr lang="it-IT" altLang="it-IT" sz="3200"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3445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48182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493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372810" y="429747"/>
            <a:ext cx="8545904"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5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5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5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solidFill>
                  <a:srgbClr val="FFFFFF"/>
                </a:solidFill>
                <a:latin typeface="Gurmukhi MN" panose="02020600050405020304" pitchFamily="18" charset="0"/>
                <a:cs typeface="Gurmukhi MN" panose="02020600050405020304" pitchFamily="18" charset="0"/>
              </a:rPr>
              <a:t>ORGANIZZAZIONE LAMINARE</a:t>
            </a:r>
            <a:br>
              <a:rPr lang="it-IT" altLang="it-IT" sz="3200" b="1" dirty="0">
                <a:solidFill>
                  <a:srgbClr val="FFFFFF"/>
                </a:solidFill>
                <a:latin typeface="Gurmukhi MN" panose="02020600050405020304" pitchFamily="18" charset="0"/>
                <a:cs typeface="Gurmukhi MN" panose="02020600050405020304" pitchFamily="18" charset="0"/>
              </a:rPr>
            </a:br>
            <a:r>
              <a:rPr lang="it-IT" altLang="it-IT" sz="3200" b="1" dirty="0">
                <a:solidFill>
                  <a:srgbClr val="FFFFFF"/>
                </a:solidFill>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537470"/>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1905" b="1" dirty="0"/>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Porzioni della corteccia filogeneticamente più antiche, la PALEOCORTEX (correlata all’olfatto) e l’ARCHICORTEX dell’ ippocampo del lobo temporale (correlata alla memoria) presentano una struttura con un minor numero di strati</a:t>
            </a:r>
          </a:p>
          <a:p>
            <a:pPr marL="228979" indent="-22141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(NEOPALLIUM)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355347"/>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725956" y="1653173"/>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311470" y="675861"/>
            <a:ext cx="8678810" cy="5036675"/>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902826" y="980376"/>
            <a:ext cx="7569843" cy="5669280"/>
          </a:xfrm>
        </p:spPr>
        <p:txBody>
          <a:bodyPr>
            <a:normAutofit lnSpcReduction="10000"/>
          </a:bodyPr>
          <a:lstStyle/>
          <a:p>
            <a:pPr marL="0" indent="0">
              <a:buNone/>
            </a:pPr>
            <a:r>
              <a:rPr lang="it-IT"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Vari esempi si possono considerare: SOLTANTO nell’ Emisfero Sinistro sono presenti il CENTRO DEL LINGUAGGIO PARLATO di </a:t>
            </a:r>
            <a:r>
              <a:rPr lang="it-IT" b="1" dirty="0" err="1">
                <a:latin typeface="Comic Sans MS" panose="030F0902030302020204" pitchFamily="66" charset="0"/>
              </a:rPr>
              <a:t>Brocà</a:t>
            </a:r>
            <a:r>
              <a:rPr lang="it-IT" b="1" dirty="0">
                <a:latin typeface="Comic Sans MS" panose="030F0902030302020204" pitchFamily="66" charset="0"/>
              </a:rPr>
              <a:t> (nel Lobo Frontale) ed il CENTRO INTERPRETATIVO GENERALE (Linguaggio e Calcolo Matematico, nel Lobo Temporale al limite col Lobo Parietale).</a:t>
            </a:r>
          </a:p>
        </p:txBody>
      </p:sp>
    </p:spTree>
    <p:extLst>
      <p:ext uri="{BB962C8B-B14F-4D97-AF65-F5344CB8AC3E}">
        <p14:creationId xmlns:p14="http://schemas.microsoft.com/office/powerpoint/2010/main" val="366430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314740" y="944218"/>
            <a:ext cx="9054548" cy="5635487"/>
          </a:xfrm>
        </p:spPr>
        <p:txBody>
          <a:bodyPr>
            <a:normAutofit/>
          </a:bodyPr>
          <a:lstStyle/>
          <a:p>
            <a:pPr marL="0" indent="0">
              <a:buNone/>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Il Telencefalo ha una forma ovoidale ed è localizzato nella Cavità del Neurocranio.</a:t>
            </a:r>
          </a:p>
          <a:p>
            <a:pPr marL="0" indent="0">
              <a:buNone/>
            </a:pPr>
            <a:r>
              <a:rPr lang="it-IT" sz="22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200" b="1" dirty="0">
                <a:latin typeface="Comic Sans MS" panose="030F0902030302020204" pitchFamily="66" charset="0"/>
              </a:rPr>
              <a:t>SCISSURE, le Insolcature più profonde;</a:t>
            </a:r>
          </a:p>
          <a:p>
            <a:pPr>
              <a:buFontTx/>
              <a:buChar char="-"/>
            </a:pPr>
            <a:r>
              <a:rPr lang="it-IT" sz="2200" b="1" dirty="0">
                <a:latin typeface="Comic Sans MS" panose="030F0902030302020204" pitchFamily="66" charset="0"/>
              </a:rPr>
              <a:t>SOLCHI, le Insolcature meno profonde.</a:t>
            </a:r>
          </a:p>
          <a:p>
            <a:pPr marL="0" indent="0">
              <a:buNone/>
            </a:pPr>
            <a:r>
              <a:rPr lang="it-IT" sz="2200" b="1" dirty="0">
                <a:latin typeface="Comic Sans MS" panose="030F0902030302020204" pitchFamily="66" charset="0"/>
              </a:rPr>
              <a:t>Tra le SCISSURE si ricordino:</a:t>
            </a:r>
          </a:p>
          <a:p>
            <a:pPr marL="0" indent="0">
              <a:buNone/>
            </a:pPr>
            <a:r>
              <a:rPr lang="it-IT" sz="2200" b="1" dirty="0">
                <a:latin typeface="Comic Sans MS" panose="030F0902030302020204" pitchFamily="66" charset="0"/>
              </a:rPr>
              <a:t>-SCISSURA SAGITTALE o MEDIANA</a:t>
            </a:r>
          </a:p>
          <a:p>
            <a:pPr>
              <a:buFontTx/>
              <a:buChar char="-"/>
            </a:pPr>
            <a:r>
              <a:rPr lang="it-IT" sz="2200" b="1" dirty="0">
                <a:latin typeface="Comic Sans MS" panose="030F0902030302020204" pitchFamily="66" charset="0"/>
              </a:rPr>
              <a:t>SCISSURA CENTRALE (o di Rolando)</a:t>
            </a:r>
          </a:p>
          <a:p>
            <a:pPr>
              <a:buFontTx/>
              <a:buChar char="-"/>
            </a:pPr>
            <a:r>
              <a:rPr lang="it-IT" sz="2200" b="1" dirty="0">
                <a:latin typeface="Comic Sans MS" panose="030F0902030302020204" pitchFamily="66" charset="0"/>
              </a:rPr>
              <a:t>SCISSURA LATERALE (o di Silvio)</a:t>
            </a:r>
          </a:p>
          <a:p>
            <a:pPr>
              <a:buFontTx/>
              <a:buChar char="-"/>
            </a:pPr>
            <a:r>
              <a:rPr lang="it-IT" sz="2200" b="1" dirty="0">
                <a:latin typeface="Comic Sans MS" panose="030F0902030302020204" pitchFamily="66" charset="0"/>
              </a:rPr>
              <a:t>SCISSURA PARIETO-OCCIPITALE</a:t>
            </a:r>
          </a:p>
          <a:p>
            <a:pPr>
              <a:buFontTx/>
              <a:buChar char="-"/>
            </a:pPr>
            <a:r>
              <a:rPr lang="it-IT" sz="22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alle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500" b="1" dirty="0">
                <a:latin typeface="Comic Sans MS" panose="030F0902030302020204" pitchFamily="66" charset="0"/>
              </a:rPr>
              <a:t>Si trovano nel PROENCEFALO BASALE (inteso come porzioni </a:t>
            </a:r>
            <a:r>
              <a:rPr lang="it-IT" sz="2500" b="1" dirty="0" err="1">
                <a:latin typeface="Comic Sans MS" panose="030F0902030302020204" pitchFamily="66" charset="0"/>
              </a:rPr>
              <a:t>antero</a:t>
            </a:r>
            <a:r>
              <a:rPr lang="it-IT" sz="2500" b="1" dirty="0">
                <a:latin typeface="Comic Sans MS" panose="030F0902030302020204" pitchFamily="66" charset="0"/>
              </a:rPr>
              <a:t>-inferiori dei Lobi Frontale e Temporale).</a:t>
            </a:r>
          </a:p>
          <a:p>
            <a:pPr marL="0" indent="0">
              <a:buNone/>
            </a:pPr>
            <a:r>
              <a:rPr lang="it-IT" sz="2500" b="1" dirty="0">
                <a:latin typeface="Comic Sans MS" panose="030F0902030302020204" pitchFamily="66" charset="0"/>
              </a:rPr>
              <a:t>Contribuiscono a costituire il cosiddetto SISTEMA LIMBICO, coinvolto nelle seguenti modalità funzionali:</a:t>
            </a:r>
          </a:p>
          <a:p>
            <a:pPr marL="0" indent="0">
              <a:buNone/>
            </a:pPr>
            <a:endParaRPr lang="it-IT" sz="2500" b="1" dirty="0">
              <a:latin typeface="Comic Sans MS" panose="030F0902030302020204" pitchFamily="66" charset="0"/>
            </a:endParaRPr>
          </a:p>
          <a:p>
            <a:pPr marL="0" indent="0">
              <a:lnSpc>
                <a:spcPct val="80000"/>
              </a:lnSpc>
              <a:spcBef>
                <a:spcPts val="500"/>
              </a:spcBef>
              <a:buSzPct val="7500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5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5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09286" y="1072042"/>
            <a:ext cx="8356922"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210747"/>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814919" y="783512"/>
            <a:ext cx="7903923" cy="5943600"/>
          </a:xfrm>
        </p:spPr>
        <p:txBody>
          <a:bodyPr/>
          <a:lstStyle/>
          <a:p>
            <a:pPr marL="0" indent="0">
              <a:buNone/>
            </a:pPr>
            <a:r>
              <a:rPr lang="it-IT" sz="2400" b="1" dirty="0">
                <a:latin typeface="Chalkboard" panose="03050602040202020205" pitchFamily="66" charset="77"/>
              </a:rPr>
              <a:t>Formazioni Telencefaliche Sottocorticali di Sostanza Grigia.</a:t>
            </a:r>
          </a:p>
          <a:p>
            <a:pPr marL="0" indent="0">
              <a:buNone/>
            </a:pPr>
            <a:r>
              <a:rPr lang="it-IT" sz="2400" b="1" dirty="0">
                <a:latin typeface="Chalkboard" panose="03050602040202020205" pitchFamily="66" charset="77"/>
              </a:rPr>
              <a:t>I NUCLEI costituenti, localizzati in stretta vicinanza del Talamo, sono:</a:t>
            </a:r>
          </a:p>
          <a:p>
            <a:pPr marL="0" indent="0">
              <a:buNone/>
            </a:pPr>
            <a:endParaRPr lang="it-IT" sz="2400" b="1" dirty="0">
              <a:latin typeface="Chalkboard" panose="03050602040202020205" pitchFamily="66" charset="77"/>
            </a:endParaRPr>
          </a:p>
          <a:p>
            <a:pPr>
              <a:buFontTx/>
              <a:buChar char="-"/>
            </a:pPr>
            <a:r>
              <a:rPr lang="it-IT" sz="2400" b="1" dirty="0">
                <a:latin typeface="Chalkboard" panose="03050602040202020205" pitchFamily="66" charset="77"/>
              </a:rPr>
              <a:t>NUCLEO CAUDATO</a:t>
            </a:r>
          </a:p>
          <a:p>
            <a:pPr>
              <a:buFontTx/>
              <a:buChar char="-"/>
            </a:pPr>
            <a:r>
              <a:rPr lang="it-IT" sz="2400" b="1" dirty="0">
                <a:latin typeface="Chalkboard" panose="03050602040202020205" pitchFamily="66" charset="77"/>
              </a:rPr>
              <a:t>NUCLEO LENTICOLARE (o LENTIFORME), suddiviso in PUTAMEN e GLOBO PALLIDO</a:t>
            </a:r>
          </a:p>
          <a:p>
            <a:pPr marL="0" indent="0">
              <a:buNone/>
            </a:pPr>
            <a:r>
              <a:rPr lang="it-IT" sz="2400" b="1" dirty="0">
                <a:latin typeface="Chalkboard" panose="03050602040202020205" pitchFamily="66" charset="77"/>
              </a:rPr>
              <a:t>Morfo-funzionalmente il NUCLEO CAUDATO con il PUTAMEN costituisce il CORPO STRIATO.</a:t>
            </a:r>
          </a:p>
          <a:p>
            <a:pPr marL="0" indent="0">
              <a:buNone/>
            </a:pPr>
            <a:r>
              <a:rPr lang="it-IT" sz="2400" b="1" dirty="0">
                <a:latin typeface="Chalkboard" panose="03050602040202020205" pitchFamily="66" charset="77"/>
              </a:rPr>
              <a:t>Correlati funzionalmente a queste strutture telencefaliche sono il NUCLEO SUBTALAMICO (Diencefalo) e la SUBSTANTIA NIGRA (con una Pars </a:t>
            </a:r>
            <a:r>
              <a:rPr lang="it-IT" sz="2400" b="1" dirty="0" err="1">
                <a:latin typeface="Chalkboard" panose="03050602040202020205" pitchFamily="66" charset="77"/>
              </a:rPr>
              <a:t>Compacta</a:t>
            </a:r>
            <a:r>
              <a:rPr lang="it-IT" sz="2400" b="1" dirty="0">
                <a:latin typeface="Chalkboard" panose="03050602040202020205" pitchFamily="66" charset="77"/>
              </a:rPr>
              <a:t> e una Pars </a:t>
            </a:r>
            <a:r>
              <a:rPr lang="it-IT" sz="2400" b="1" dirty="0" err="1">
                <a:latin typeface="Chalkboard" panose="03050602040202020205" pitchFamily="66" charset="77"/>
              </a:rPr>
              <a:t>Reticulata</a:t>
            </a:r>
            <a:r>
              <a:rPr lang="it-IT" sz="24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dirty="0"/>
              <a:t>	</a:t>
            </a: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-il raggiungere, come proiezione finale, aree del LOBO FRONTALE.</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50" y="1073426"/>
            <a:ext cx="8029214"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2531</TotalTime>
  <Words>2149</Words>
  <Application>Microsoft Macintosh PowerPoint</Application>
  <PresentationFormat>Presentazione su schermo (4:3)</PresentationFormat>
  <Paragraphs>236</Paragraphs>
  <Slides>65</Slides>
  <Notes>36</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65</vt:i4>
      </vt:variant>
    </vt:vector>
  </HeadingPairs>
  <TitlesOfParts>
    <vt:vector size="78" baseType="lpstr">
      <vt:lpstr>Aharoni</vt:lpstr>
      <vt:lpstr>Arial</vt:lpstr>
      <vt:lpstr>Arial Black</vt:lpstr>
      <vt:lpstr>Calibri</vt:lpstr>
      <vt:lpstr>Calibri Light</vt:lpstr>
      <vt:lpstr>Chalkboard</vt:lpstr>
      <vt:lpstr>Chalkboard SE</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Presentazione standard di PowerPoint</vt:lpstr>
      <vt:lpstr>LOBI FRONTALE e PARIETALE</vt:lpstr>
      <vt:lpstr>Presentazione standard di PowerPoint</vt:lpstr>
      <vt:lpstr>Presentazione standard di PowerPoint</vt:lpstr>
      <vt:lpstr>Presentazione standard di PowerPoint</vt:lpstr>
      <vt:lpstr>Presentazione standard di PowerPoint</vt:lpstr>
      <vt:lpstr>FUNZIONI PRINCIPALI DEL  LOBO FRONTALE  </vt:lpstr>
      <vt:lpstr>FUNZIONI PRINCIPALI DEL  LOBO PARIETALE</vt:lpstr>
      <vt:lpstr>FUNZIONI PRINCIPALI DEL  LOBO OCCIPITALE </vt:lpstr>
      <vt:lpstr>FUNZIONI PRINCIPALI DEL  LOBO TEMPORALE </vt:lpstr>
      <vt:lpstr>Presentazione standard di PowerPoint</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NUCLEI [GANGLI] DELLA BASE</vt:lpstr>
      <vt:lpstr>Presentazione standard di PowerPoint</vt:lpstr>
      <vt:lpstr>Presentazione standard di PowerPoint</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159</cp:revision>
  <dcterms:created xsi:type="dcterms:W3CDTF">2019-03-18T10:27:20Z</dcterms:created>
  <dcterms:modified xsi:type="dcterms:W3CDTF">2023-12-11T19:55:40Z</dcterms:modified>
</cp:coreProperties>
</file>