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0" r:id="rId4"/>
    <p:sldId id="271" r:id="rId5"/>
    <p:sldId id="272" r:id="rId6"/>
    <p:sldId id="273" r:id="rId7"/>
    <p:sldId id="274" r:id="rId8"/>
    <p:sldId id="263" r:id="rId9"/>
    <p:sldId id="258" r:id="rId10"/>
    <p:sldId id="259" r:id="rId11"/>
    <p:sldId id="261" r:id="rId12"/>
    <p:sldId id="264" r:id="rId13"/>
    <p:sldId id="262" r:id="rId14"/>
    <p:sldId id="257" r:id="rId15"/>
    <p:sldId id="265" r:id="rId16"/>
    <p:sldId id="267" r:id="rId17"/>
    <p:sldId id="266" r:id="rId18"/>
    <p:sldId id="268" r:id="rId19"/>
    <p:sldId id="269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EDCC6-D8C9-4002-A91E-B4C71B797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D61ABB-5FF6-47C6-B398-743042089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539C03-AAFE-4EC9-B4C2-0A088F58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03D976-5E81-4809-827D-711436E49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BB265E-F213-47E8-9A6A-9D4E39A7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59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8C22A-6C4F-4845-B576-F9319BA18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6B38788-D5B7-4A62-8605-1374C7020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78DFF7-1A5F-483A-914C-FE5CCA0E1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480EE1-6544-4C95-8DA8-C792B8F2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63E9E7-45CC-48DE-982D-3C9F9D780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20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4429FF8-64B7-4482-9E2D-326B32552E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D0FC4B1-B24B-4893-B3C7-B9DED003E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A04C31-FBEB-4F13-BD72-938DECA24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E06841-0FBF-4533-A176-138EEFE15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97772D-6D2C-43E6-AD02-F1DA4DE1E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43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D8B0EC-085A-4FD4-8B3E-E0EB2A1EE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FB3730-3DDB-4A4F-96FC-2BE05ACB8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88C884-2B94-4AF5-8A8A-C3A6D0C27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A6C423-D137-4224-AF82-5040D3208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A0CF10-B860-4F8B-8B2A-17A08170E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31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8A80CA-68E4-43F8-BC17-2AD79250E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562741-02D6-450E-889C-E516929BB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09CE60-DA5A-4C3D-9A15-6063739E9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23A78F-3FF1-4C16-A7A6-5491DFB2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979FBD-4926-4B1D-87AE-3FA05940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89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97C6DA-E926-4FA7-9EB4-C33060077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34C76D-3B4E-44D2-A97C-90B07C5616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43D7511-0885-426E-98E9-47672F954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067CBE-744C-4337-876A-E4953375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E575067-A886-48D0-A115-6958B8C67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6150C16-E7A2-445C-A622-FCBFC732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33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51168C-AD91-4D2B-8E05-356434FEA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EA17AF-C609-40CC-99F2-66BC4F0F6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C4D23B7-EA3A-4AAB-8C53-421420CEC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C196B44-9DAE-4BCC-80C6-825F5E2FB8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5B7FD3-66A6-4F84-9A25-DC7CC1543A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C073ED0-CDEA-4153-B66F-934B4304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50CBA33-0F85-4829-B5EF-19E45C13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A4DB340-5815-4849-B818-447C3184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76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9384CE-0716-45A6-9C72-7BD674AD4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01B6C2C-BB92-4CB1-BBA4-E81DAA85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1A7597-31E1-48EF-96AA-4EF8EAA84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D9FCC75-A357-44DC-A767-48C57925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00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B108E5F-B865-4714-844B-595880A13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CCF6A28-7BDC-450A-ADFC-088E8F8B6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E213382-0468-4056-9179-250188BC6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16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48D507-04BA-4850-A8AC-40ACEF2BB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78FD1D-25BA-4381-A301-DA14B5AF3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A83AEA-064B-44E1-AF90-8C4FDCF6A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8C43FB-6390-4A33-9FEE-90E0AC014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639A4BA-8631-4D6C-BD90-AC3478A23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CCA853-5DBC-47B0-A46E-E3404CA2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501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CF5491-1E8F-4CC4-AE6A-B641CE18B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CCC8FBE-EE3E-445F-BE93-8DEB53CF7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393B062-D07B-4964-8D99-D34F95BFA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D00064-1160-4779-A20C-B144CDAB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EF512CA-B9BD-48B5-B404-4BBF1E98C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ED462C1-17F6-49FE-BB18-714574EC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24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3FC11C5-E241-4F1A-A2E1-7BC9071DA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CF8213-7D81-41D1-BF7B-0F93F9CEA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042149-09A0-47B5-B126-C081BC706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1B2DE-29A7-4985-AA9F-3AFF27575E03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2728DF-CCD7-465E-8A26-D756DBED8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9BBAC9-E9A9-4610-9925-E7A2F19AF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27AC8-9B68-42A7-92D5-CD2244F5E1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929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i-ustat.mur.gov.it/organization/miur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i-ustat.mur.gov.it/organization/miur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voro.gov.it/documenti-e-norme/normativa/di-n-365-del-20112023-disparita-uomo-donna" TargetMode="Externa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lar.harvard.edu/goldin/publications/race-between-education-and-technology" TargetMode="External"/><Relationship Id="rId2" Type="http://schemas.openxmlformats.org/officeDocument/2006/relationships/hyperlink" Target="https://books.google.it/books?hl=it&amp;lr=&amp;id=ZfMCDQAAQBAJ&amp;oi=fnd&amp;pg=PR1&amp;dq=Innovation+and++gender+employment&amp;ots=cIbC4MvX1G&amp;sig=GlHlOCCDw5DKwQ6A4J_KDOthQ1E#v=onepage&amp;q=Innovation%20and%20%20gender%20employment&amp;f=fal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holar.harvard.edu/goldin/publications/pollution-theory-discrimination-male-and-female-differences-occupations-an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lo.org/publications/generative-ai-and-jobs-global-analysis-potential-effects-job-quantity-and" TargetMode="External"/><Relationship Id="rId3" Type="http://schemas.openxmlformats.org/officeDocument/2006/relationships/hyperlink" Target="https://ustat.mur.gov.it/" TargetMode="External"/><Relationship Id="rId7" Type="http://schemas.openxmlformats.org/officeDocument/2006/relationships/hyperlink" Target="https://www.lavoro.gov.it/documenti-e-norme/normativa/di-n-365-del-20112023-disparita-uomo-donna" TargetMode="External"/><Relationship Id="rId2" Type="http://schemas.openxmlformats.org/officeDocument/2006/relationships/hyperlink" Target="https://www.mim.gov.it/-/anagrafe-nazionale-degli-studen-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is.unesco.org/en/topic/women-science" TargetMode="External"/><Relationship Id="rId5" Type="http://schemas.openxmlformats.org/officeDocument/2006/relationships/hyperlink" Target="https://op.europa.eu/it/publication-detail/-/publication/67d5a207-4da1-11ec-91ac-01aa75ed71a1" TargetMode="External"/><Relationship Id="rId10" Type="http://schemas.openxmlformats.org/officeDocument/2006/relationships/hyperlink" Target=":%20https:/www.mckinsey.com/featured-insights/gender-equality/the-future-of-women-at-work-transitions-in-the-age-of-automation" TargetMode="External"/><Relationship Id="rId4" Type="http://schemas.openxmlformats.org/officeDocument/2006/relationships/hyperlink" Target="https://www.ebinfop.it/documenti/files/77/scelte%20scolastiche.pdf" TargetMode="External"/><Relationship Id="rId9" Type="http://schemas.openxmlformats.org/officeDocument/2006/relationships/hyperlink" Target="https://www.imf.org/en/Publications/Staff-Discussion-Notes/Issues/2018/10/09/Gender-Technology-and-the-Future-of-Work-46236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AB8E89-25A4-4DE3-8B5C-133EC4A0B3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Preparazione della presentazione PPT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80D5095-9962-4D2D-BD3C-7E927534E9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 donne nel mercato del lavoro: l’innovazione è un problema per la parità occupazionale?</a:t>
            </a:r>
          </a:p>
        </p:txBody>
      </p:sp>
    </p:spTree>
    <p:extLst>
      <p:ext uri="{BB962C8B-B14F-4D97-AF65-F5344CB8AC3E}">
        <p14:creationId xmlns:p14="http://schemas.microsoft.com/office/powerpoint/2010/main" val="392840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9A8C00-0A16-43A9-AACB-E80EB1361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 all’università… immatricolate/i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7CD6187-4857-4782-9E09-F806C38D39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046" y="1960654"/>
            <a:ext cx="10789465" cy="3913007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FC14D84B-AD32-4D70-BFB3-E80614F50823}"/>
              </a:ext>
            </a:extLst>
          </p:cNvPr>
          <p:cNvSpPr/>
          <p:nvPr/>
        </p:nvSpPr>
        <p:spPr>
          <a:xfrm>
            <a:off x="1076146" y="5909157"/>
            <a:ext cx="8419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Fonte: Nostre elaborazione su dati MUR; </a:t>
            </a:r>
            <a:r>
              <a:rPr lang="it-IT" dirty="0">
                <a:hlinkClick r:id="rId3"/>
              </a:rPr>
              <a:t>https://dati-ustat.mur.gov.it/organization/miur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3678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F205F5-6C1D-4520-9C13-174FBCAAA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…Mentre i/le Laureati/e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4F8B6E7-567A-46F5-A708-E584D1F3E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667" y="1574611"/>
            <a:ext cx="10544175" cy="4476750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81E779FE-376B-48BE-A9EB-A6E1166C928A}"/>
              </a:ext>
            </a:extLst>
          </p:cNvPr>
          <p:cNvSpPr/>
          <p:nvPr/>
        </p:nvSpPr>
        <p:spPr>
          <a:xfrm>
            <a:off x="1102272" y="6123543"/>
            <a:ext cx="8419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Fonte: Nostre elaborazione su dati MUR; </a:t>
            </a:r>
            <a:r>
              <a:rPr lang="it-IT" dirty="0">
                <a:hlinkClick r:id="rId3"/>
              </a:rPr>
              <a:t>https://dati-ustat.mur.gov.it/organization/miur</a:t>
            </a:r>
            <a:r>
              <a:rPr lang="it-IT" dirty="0"/>
              <a:t> 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2C815D1-A7D5-4A5E-836C-C64FDED084F5}"/>
              </a:ext>
            </a:extLst>
          </p:cNvPr>
          <p:cNvSpPr/>
          <p:nvPr/>
        </p:nvSpPr>
        <p:spPr>
          <a:xfrm>
            <a:off x="10903131" y="5351417"/>
            <a:ext cx="621711" cy="2264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70A6ED7-D88A-474F-BBDA-F6EAC8508185}"/>
              </a:ext>
            </a:extLst>
          </p:cNvPr>
          <p:cNvSpPr/>
          <p:nvPr/>
        </p:nvSpPr>
        <p:spPr>
          <a:xfrm>
            <a:off x="7123611" y="3211285"/>
            <a:ext cx="621711" cy="2264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D0A6D4C-A467-48FA-AFC0-CA18A0E366E6}"/>
              </a:ext>
            </a:extLst>
          </p:cNvPr>
          <p:cNvSpPr/>
          <p:nvPr/>
        </p:nvSpPr>
        <p:spPr>
          <a:xfrm>
            <a:off x="10903131" y="4638410"/>
            <a:ext cx="621711" cy="2264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3AD6365-BDC7-43FD-8744-6A49A2F5008C}"/>
              </a:ext>
            </a:extLst>
          </p:cNvPr>
          <p:cNvSpPr/>
          <p:nvPr/>
        </p:nvSpPr>
        <p:spPr>
          <a:xfrm>
            <a:off x="7123610" y="2273439"/>
            <a:ext cx="621711" cy="2264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AD593AB7-DAF2-45AA-8888-5BAA029A25A8}"/>
              </a:ext>
            </a:extLst>
          </p:cNvPr>
          <p:cNvSpPr/>
          <p:nvPr/>
        </p:nvSpPr>
        <p:spPr>
          <a:xfrm>
            <a:off x="448355" y="5094514"/>
            <a:ext cx="437606" cy="256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F1752181-796D-4477-9CE4-AF62542DB6FF}"/>
              </a:ext>
            </a:extLst>
          </p:cNvPr>
          <p:cNvSpPr/>
          <p:nvPr/>
        </p:nvSpPr>
        <p:spPr>
          <a:xfrm flipV="1">
            <a:off x="396375" y="2743196"/>
            <a:ext cx="489586" cy="2569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1B4980A9-4655-4BC2-B705-FB531A3D528C}"/>
              </a:ext>
            </a:extLst>
          </p:cNvPr>
          <p:cNvSpPr/>
          <p:nvPr/>
        </p:nvSpPr>
        <p:spPr>
          <a:xfrm>
            <a:off x="448355" y="2065632"/>
            <a:ext cx="437606" cy="256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29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6CF48C02-D547-4C15-A16D-2924B02B0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mobilità sociale nel lavoro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C85CA9F-5FA6-4201-8A2B-6BF927D77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secondo ordine di problemi nasce dall’esperienza storica delle donne nel mercato del lavoro</a:t>
            </a:r>
          </a:p>
          <a:p>
            <a:r>
              <a:rPr lang="it-IT" dirty="0"/>
              <a:t>Se le donne sono entrate più tardi nel mercato del lavoro, il percorso di crescita è stato tuttavia più rapido, ma caratterizzato da una più elevata precarietà</a:t>
            </a:r>
          </a:p>
          <a:p>
            <a:r>
              <a:rPr lang="it-IT" dirty="0"/>
              <a:t>La mobilità poi, non è stata pari a quella maschile e negli ultimi decenni la mobilità nelle occupazioni è diminuita</a:t>
            </a:r>
          </a:p>
        </p:txBody>
      </p:sp>
    </p:spTree>
    <p:extLst>
      <p:ext uri="{BB962C8B-B14F-4D97-AF65-F5344CB8AC3E}">
        <p14:creationId xmlns:p14="http://schemas.microsoft.com/office/powerpoint/2010/main" val="1119246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B6D5C1-6846-4873-B402-68EA144A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ci dice l’analisi storica dell’andamento delle occupazioni?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08B72D4-8626-4A54-ABCC-334FE51B2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490" y="1149305"/>
            <a:ext cx="5973630" cy="539608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E2AAC74-0026-40CD-AF71-348480D792E1}"/>
              </a:ext>
            </a:extLst>
          </p:cNvPr>
          <p:cNvSpPr txBox="1"/>
          <p:nvPr/>
        </p:nvSpPr>
        <p:spPr>
          <a:xfrm>
            <a:off x="1219200" y="2116183"/>
            <a:ext cx="31568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Nei grafici sono riportate le coorti Genitori-Figli rispetto alle posizioni lavorative ricoperte e alla trasformazione delle stesse. Come appare evidente, la trasformazione per le donne è stata molto più elevata, ma ha smesso di migliorare per l’ultima generazione entrata nel mercato del lavoro a partire dal 1990.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2E70BA8-942A-4B1D-B61D-00BC75FDD991}"/>
              </a:ext>
            </a:extLst>
          </p:cNvPr>
          <p:cNvSpPr/>
          <p:nvPr/>
        </p:nvSpPr>
        <p:spPr>
          <a:xfrm>
            <a:off x="143691" y="5622062"/>
            <a:ext cx="48027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i="1" dirty="0"/>
              <a:t>Giuliana Freschi, A social elevator? </a:t>
            </a:r>
            <a:r>
              <a:rPr lang="it-IT" i="1" dirty="0" err="1"/>
              <a:t>Occupational</a:t>
            </a:r>
            <a:r>
              <a:rPr lang="it-IT" i="1" dirty="0"/>
              <a:t> </a:t>
            </a:r>
            <a:r>
              <a:rPr lang="it-IT" i="1" dirty="0" err="1"/>
              <a:t>mobility</a:t>
            </a:r>
            <a:r>
              <a:rPr lang="it-IT" i="1" dirty="0"/>
              <a:t> in </a:t>
            </a:r>
            <a:r>
              <a:rPr lang="it-IT" i="1" dirty="0" err="1"/>
              <a:t>Italy</a:t>
            </a:r>
            <a:r>
              <a:rPr lang="it-IT" i="1" dirty="0"/>
              <a:t>, 1950-1970, Rivista di storia economica, Fascicolo 2, agosto 2023 (</a:t>
            </a:r>
            <a:r>
              <a:rPr lang="it-IT" i="1" dirty="0" err="1"/>
              <a:t>doi</a:t>
            </a:r>
            <a:r>
              <a:rPr lang="it-IT" i="1" dirty="0"/>
              <a:t>: 10.1410/107025)</a:t>
            </a:r>
          </a:p>
        </p:txBody>
      </p:sp>
    </p:spTree>
    <p:extLst>
      <p:ext uri="{BB962C8B-B14F-4D97-AF65-F5344CB8AC3E}">
        <p14:creationId xmlns:p14="http://schemas.microsoft.com/office/powerpoint/2010/main" val="2840869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A591F5-03B1-40D2-AFA9-B42682F48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869" y="225788"/>
            <a:ext cx="10515600" cy="1325563"/>
          </a:xfrm>
        </p:spPr>
        <p:txBody>
          <a:bodyPr/>
          <a:lstStyle/>
          <a:p>
            <a:r>
              <a:rPr lang="it-IT" dirty="0"/>
              <a:t>Come individuare i settori e le professioni con presenza di segregazione?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3DF7F7-9672-4F51-8C7E-D4CB114C5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077670" cy="4351338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Ogni anno un </a:t>
            </a:r>
            <a:r>
              <a:rPr lang="it-IT" b="1" dirty="0"/>
              <a:t>DL del Ministero del lavoro</a:t>
            </a:r>
            <a:r>
              <a:rPr lang="it-IT" dirty="0"/>
              <a:t> e delle politiche sociali pubblica un decreto con i settori e le professioni del settore privato che presentano un tasso di disparità superiore al 25% della media nazionale. Utilizzo queste informazioni per la mia analisi.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EA14B59-2CF7-4396-A0E7-6A278D54F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201" y="1681334"/>
            <a:ext cx="8816077" cy="4799023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42AE66AC-8DDA-4DC8-BB9A-F2B0F37C561F}"/>
              </a:ext>
            </a:extLst>
          </p:cNvPr>
          <p:cNvSpPr txBox="1"/>
          <p:nvPr/>
        </p:nvSpPr>
        <p:spPr>
          <a:xfrm>
            <a:off x="8185381" y="6126674"/>
            <a:ext cx="347689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Tasso di disparità: 9,5+25%=11,9</a:t>
            </a:r>
          </a:p>
        </p:txBody>
      </p:sp>
    </p:spTree>
    <p:extLst>
      <p:ext uri="{BB962C8B-B14F-4D97-AF65-F5344CB8AC3E}">
        <p14:creationId xmlns:p14="http://schemas.microsoft.com/office/powerpoint/2010/main" val="3568632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54D6F7-2A47-4584-A137-7CD0746F6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491" y="173536"/>
            <a:ext cx="10515600" cy="492669"/>
          </a:xfrm>
        </p:spPr>
        <p:txBody>
          <a:bodyPr>
            <a:normAutofit fontScale="90000"/>
          </a:bodyPr>
          <a:lstStyle/>
          <a:p>
            <a:r>
              <a:rPr lang="it-IT" dirty="0"/>
              <a:t>Per quanto riguarda le professioni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FD49705-FB6E-4BDE-9AE6-2A433B80A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491" y="773684"/>
            <a:ext cx="9371429" cy="6023355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65060C3F-E337-489C-B984-27DB85E5062D}"/>
              </a:ext>
            </a:extLst>
          </p:cNvPr>
          <p:cNvSpPr txBox="1"/>
          <p:nvPr/>
        </p:nvSpPr>
        <p:spPr>
          <a:xfrm>
            <a:off x="10284823" y="5319711"/>
            <a:ext cx="16328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nostre elaborazioni su </a:t>
            </a:r>
            <a:r>
              <a:rPr lang="it-IT" dirty="0">
                <a:hlinkClick r:id="rId3"/>
              </a:rPr>
              <a:t>DL del Ministero del lavoro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7275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3AAC7-C182-49CB-BCD7-CE38241B5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Settori ad elevata tecnologia (e innovazione)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BEAE022-4F63-418E-B4C1-1AFB4B17C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812" y="84632"/>
            <a:ext cx="4275759" cy="668873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4795FE6F-6691-47A2-9D3D-51FFE452FB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1074" y="1602076"/>
            <a:ext cx="2459271" cy="4600996"/>
          </a:xfrm>
          <a:prstGeom prst="rect">
            <a:avLst/>
          </a:prstGeom>
        </p:spPr>
      </p:pic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93DB3D54-7F93-4FEB-AC87-42A89B95594B}"/>
              </a:ext>
            </a:extLst>
          </p:cNvPr>
          <p:cNvCxnSpPr/>
          <p:nvPr/>
        </p:nvCxnSpPr>
        <p:spPr>
          <a:xfrm flipV="1">
            <a:off x="6614160" y="818606"/>
            <a:ext cx="984069" cy="3252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573DBAD6-BB87-42F6-AFAA-E2C7906FED54}"/>
              </a:ext>
            </a:extLst>
          </p:cNvPr>
          <p:cNvCxnSpPr>
            <a:cxnSpLocks/>
          </p:cNvCxnSpPr>
          <p:nvPr/>
        </p:nvCxnSpPr>
        <p:spPr>
          <a:xfrm flipV="1">
            <a:off x="6700345" y="1971181"/>
            <a:ext cx="866652" cy="2100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8EC4F232-A4F3-445D-A3DA-7AB9CABD1718}"/>
              </a:ext>
            </a:extLst>
          </p:cNvPr>
          <p:cNvCxnSpPr>
            <a:cxnSpLocks/>
          </p:cNvCxnSpPr>
          <p:nvPr/>
        </p:nvCxnSpPr>
        <p:spPr>
          <a:xfrm flipV="1">
            <a:off x="6223927" y="5072743"/>
            <a:ext cx="1256885" cy="413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magine 13">
            <a:extLst>
              <a:ext uri="{FF2B5EF4-FFF2-40B4-BE49-F238E27FC236}">
                <a16:creationId xmlns:a16="http://schemas.microsoft.com/office/drawing/2014/main" id="{4E96A44D-E2D7-4F99-9983-27DC78B635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253" y="1815501"/>
            <a:ext cx="3999253" cy="3392223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EC3EF63-AFEA-4D45-9E43-350BAFE81021}"/>
              </a:ext>
            </a:extLst>
          </p:cNvPr>
          <p:cNvSpPr txBox="1"/>
          <p:nvPr/>
        </p:nvSpPr>
        <p:spPr>
          <a:xfrm>
            <a:off x="297896" y="5332537"/>
            <a:ext cx="37239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Fonte: </a:t>
            </a:r>
            <a:r>
              <a:rPr lang="it-IT" i="1" dirty="0" err="1"/>
              <a:t>Bogliacino</a:t>
            </a:r>
            <a:r>
              <a:rPr lang="it-IT" i="1" dirty="0"/>
              <a:t> F. &amp; Pianta M. (2016), </a:t>
            </a:r>
            <a:r>
              <a:rPr lang="en-US" i="1" dirty="0"/>
              <a:t>The Pavitt Taxonomy, revisited: patterns of innovation</a:t>
            </a:r>
          </a:p>
          <a:p>
            <a:r>
              <a:rPr lang="en-US" i="1" dirty="0"/>
              <a:t>in manufacturing and services, Economia </a:t>
            </a:r>
            <a:r>
              <a:rPr lang="en-US" i="1" dirty="0" err="1"/>
              <a:t>Politica</a:t>
            </a:r>
            <a:r>
              <a:rPr lang="en-US" i="1" dirty="0"/>
              <a:t>, 33:153-180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002952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4345759A-F2B3-4EE7-9F39-CBA743847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dei dati e commenti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D01E9ED-151D-4E0D-8AA4-5757ADA7D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Dalle statistiche rappresentate in questo lavoro risultano confermate le problematiche connesse con la segregazione di genere, anche se in lieve diminuzione</a:t>
            </a:r>
          </a:p>
          <a:p>
            <a:r>
              <a:rPr lang="it-IT" dirty="0"/>
              <a:t>La scuola e l’università risultano ancora i luoghi in cui la divergenza nella formazione tecnica rivolta alla produzione e quella umanistico-assistenziale, tipica dell’attitudine femminile</a:t>
            </a:r>
          </a:p>
          <a:p>
            <a:r>
              <a:rPr lang="it-IT" dirty="0"/>
              <a:t>I settori e le professioni appaiono ancora luoghi in cui le carriere femminili faticano ad emergere, soprattutto per quanto riguarda le professioni apicali nella manifattura che è ancora oggi il settore in cui l’innovazione è più radicata, così come nel settore dell’informazione e telecomunicazione…</a:t>
            </a:r>
          </a:p>
        </p:txBody>
      </p:sp>
    </p:spTree>
    <p:extLst>
      <p:ext uri="{BB962C8B-B14F-4D97-AF65-F5344CB8AC3E}">
        <p14:creationId xmlns:p14="http://schemas.microsoft.com/office/powerpoint/2010/main" val="3308512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8D4E60-98C6-476D-B736-F5FA1EA48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Linee d’intervento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A6248F-6290-4E29-8A68-F95A8EE62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La documentazione analizzata indica che azioni concrete per far aumentare la partecipazione all’attività di innovazione delle donne è sicuramente quella </a:t>
            </a:r>
            <a:r>
              <a:rPr lang="it-IT" dirty="0">
                <a:solidFill>
                  <a:srgbClr val="FF0000"/>
                </a:solidFill>
              </a:rPr>
              <a:t>dell’orientamento scolastico </a:t>
            </a:r>
            <a:r>
              <a:rPr lang="it-IT" dirty="0"/>
              <a:t>al termine del primo ciclo di studi</a:t>
            </a:r>
          </a:p>
          <a:p>
            <a:r>
              <a:rPr lang="it-IT" dirty="0"/>
              <a:t>Tuttavia anche durante il ciclo secondario e universitario, opportune attività di </a:t>
            </a:r>
            <a:r>
              <a:rPr lang="it-IT" dirty="0">
                <a:solidFill>
                  <a:srgbClr val="FF0000"/>
                </a:solidFill>
              </a:rPr>
              <a:t>orientamento in uscita e di formazione duale </a:t>
            </a:r>
            <a:r>
              <a:rPr lang="it-IT" dirty="0"/>
              <a:t>durante il percorso di studi aiutano ad apprendere le metodologie dell’innovazione tecnologica e organizzativa utili a ottenere le basi per una futura esperienza lavorativa, così come la partecipazione degli atenei a progetti su vasta scala (internazionali, nazionali, europei) volti all’innovazione</a:t>
            </a:r>
          </a:p>
          <a:p>
            <a:r>
              <a:rPr lang="it-IT" dirty="0"/>
              <a:t>Il principale supporto in Italia al superamento del gap di genere sono gli incentivi dedicati all’assunzione di persone del genere svantaggiato: possono essere di qualche utilità le quote? Quale il risultato dove sono state applicate?</a:t>
            </a:r>
          </a:p>
          <a:p>
            <a:r>
              <a:rPr lang="it-IT" dirty="0"/>
              <a:t>I dati sull’uso del tempo ci dicono che ancora oggi le donne che lavorano spendono più tempo nel lavoro domestico: maggiori misure di conciliazione?</a:t>
            </a:r>
          </a:p>
          <a:p>
            <a:r>
              <a:rPr lang="it-IT" dirty="0"/>
              <a:t>Attività di accompagnamento all’innovazione sono gestite anche dalle strutture di riferimento per l’innovazione a livello regionale e nazionale (cluster, </a:t>
            </a:r>
            <a:r>
              <a:rPr lang="it-IT" dirty="0" err="1"/>
              <a:t>hub</a:t>
            </a:r>
            <a:r>
              <a:rPr lang="it-IT" dirty="0"/>
              <a:t> e Area Science Park)</a:t>
            </a:r>
          </a:p>
          <a:p>
            <a:r>
              <a:rPr lang="it-IT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60458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CB67C-BD31-4072-B90C-5C294905F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Bibliografia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BAFFB2-9DFF-4CF4-BA16-5107611E0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/>
              <a:t>Bogliacino</a:t>
            </a:r>
            <a:r>
              <a:rPr lang="it-IT" dirty="0"/>
              <a:t> F. &amp; Pianta M. (2016), </a:t>
            </a:r>
            <a:r>
              <a:rPr lang="en-US" dirty="0"/>
              <a:t>The Pavitt Taxonomy, revisited: patterns of innovation in manufacturing and services, Economia </a:t>
            </a:r>
            <a:r>
              <a:rPr lang="en-US" dirty="0" err="1"/>
              <a:t>Politica</a:t>
            </a:r>
            <a:r>
              <a:rPr lang="en-US" dirty="0"/>
              <a:t>, 33:153-180</a:t>
            </a:r>
          </a:p>
          <a:p>
            <a:r>
              <a:rPr lang="it-IT" dirty="0">
                <a:hlinkClick r:id="rId2"/>
              </a:rPr>
              <a:t>Research </a:t>
            </a:r>
            <a:r>
              <a:rPr lang="it-IT" dirty="0" err="1">
                <a:hlinkClick r:id="rId2"/>
              </a:rPr>
              <a:t>Handbook</a:t>
            </a:r>
            <a:r>
              <a:rPr lang="it-IT" dirty="0">
                <a:hlinkClick r:id="rId2"/>
              </a:rPr>
              <a:t> on Gender and Innovation</a:t>
            </a:r>
            <a:r>
              <a:rPr lang="it-IT" dirty="0"/>
              <a:t>, 2016 , Editore EE, Londra</a:t>
            </a:r>
          </a:p>
          <a:p>
            <a:r>
              <a:rPr lang="en-US" dirty="0"/>
              <a:t>Goldin C, Katz LF. </a:t>
            </a:r>
            <a:r>
              <a:rPr lang="en-US" dirty="0">
                <a:hlinkClick r:id="rId3"/>
              </a:rPr>
              <a:t>The Race Between Education and Technology.</a:t>
            </a:r>
            <a:r>
              <a:rPr lang="en-US" dirty="0"/>
              <a:t> Belknap Press for Harvard University Press; 2008.</a:t>
            </a:r>
          </a:p>
          <a:p>
            <a:r>
              <a:rPr lang="en-US" dirty="0"/>
              <a:t>Goldin C. </a:t>
            </a:r>
            <a:r>
              <a:rPr lang="en-US" b="1" dirty="0">
                <a:hlinkClick r:id="rId4"/>
              </a:rPr>
              <a:t>A Pollution Theory of Discrimination: Male and Female Differences in Occupations and Earnings</a:t>
            </a:r>
            <a:r>
              <a:rPr lang="en-US" dirty="0"/>
              <a:t>. In: Human Capital in History: The American Record. Chicago, IL: University of Chicago Press; 2015. pp. 313-348. </a:t>
            </a:r>
          </a:p>
          <a:p>
            <a:r>
              <a:rPr lang="it-IT" dirty="0"/>
              <a:t>Giuliana Freschi, A social elevator? </a:t>
            </a:r>
            <a:r>
              <a:rPr lang="it-IT" dirty="0" err="1"/>
              <a:t>Occupational</a:t>
            </a:r>
            <a:r>
              <a:rPr lang="it-IT" dirty="0"/>
              <a:t> </a:t>
            </a:r>
            <a:r>
              <a:rPr lang="it-IT" dirty="0" err="1"/>
              <a:t>mobility</a:t>
            </a:r>
            <a:r>
              <a:rPr lang="it-IT" dirty="0"/>
              <a:t> in </a:t>
            </a:r>
            <a:r>
              <a:rPr lang="it-IT" dirty="0" err="1"/>
              <a:t>Italy</a:t>
            </a:r>
            <a:r>
              <a:rPr lang="it-IT" dirty="0"/>
              <a:t>, 1950-1970, Rivista di storia economica, Fascicolo 2, agosto 2023 (</a:t>
            </a:r>
            <a:r>
              <a:rPr lang="it-IT" dirty="0" err="1"/>
              <a:t>doi</a:t>
            </a:r>
            <a:r>
              <a:rPr lang="it-IT" dirty="0"/>
              <a:t>: 10.1410/107025)</a:t>
            </a:r>
          </a:p>
          <a:p>
            <a:r>
              <a:rPr lang="it-IT"/>
              <a:t>…</a:t>
            </a:r>
            <a:endParaRPr lang="it-IT" dirty="0"/>
          </a:p>
          <a:p>
            <a:endParaRPr lang="en-US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276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DE43D3-6C31-4B78-902A-6A4818BE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piano della Lezione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6DDF92-F40F-4ED3-BB6F-F41CD85F5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Quali sono gli elementi che identificano il gap uomo-donna nell’occupazione in Italia? Un approfondimento: il ruolo femminile nell’innovazione tecnologica</a:t>
            </a:r>
          </a:p>
          <a:p>
            <a:pPr lvl="1"/>
            <a:r>
              <a:rPr lang="it-IT" dirty="0"/>
              <a:t>L’istruzione secondaria superiore</a:t>
            </a:r>
          </a:p>
          <a:p>
            <a:pPr lvl="1"/>
            <a:r>
              <a:rPr lang="it-IT" dirty="0"/>
              <a:t>L’istruzione universitaria</a:t>
            </a:r>
          </a:p>
          <a:p>
            <a:pPr lvl="1"/>
            <a:r>
              <a:rPr lang="it-IT" dirty="0"/>
              <a:t>La diversa mobilità nel lavoro in prospettiva storica</a:t>
            </a:r>
          </a:p>
          <a:p>
            <a:r>
              <a:rPr lang="it-IT" dirty="0"/>
              <a:t>Quali sono i settori più segregati e le professioni maggiormente segregate?</a:t>
            </a:r>
          </a:p>
          <a:p>
            <a:pPr lvl="1"/>
            <a:r>
              <a:rPr lang="it-IT" dirty="0"/>
              <a:t>La segregazione secondo le misure</a:t>
            </a:r>
          </a:p>
          <a:p>
            <a:r>
              <a:rPr lang="it-IT" dirty="0"/>
              <a:t>Quali sono i settori che innovano di più? Esiste un </a:t>
            </a:r>
            <a:r>
              <a:rPr lang="it-IT" dirty="0" err="1"/>
              <a:t>bias</a:t>
            </a:r>
            <a:r>
              <a:rPr lang="it-IT" dirty="0"/>
              <a:t> di genere?</a:t>
            </a:r>
          </a:p>
          <a:p>
            <a:pPr lvl="1"/>
            <a:r>
              <a:rPr lang="it-IT" dirty="0"/>
              <a:t>Le analisi dai dati ISTAT e la struttura femminile nell’occupazione nei settori</a:t>
            </a:r>
          </a:p>
          <a:p>
            <a:r>
              <a:rPr lang="it-IT" dirty="0"/>
              <a:t>Quali indicazioni trarre dall’analisi per possibili linee di intervento pubblico?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3773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2F434F-213B-498A-94FC-1BDA5E26D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Prima fase: Qualche risultato dall’analisi della letteratura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843A0D-5DF4-438A-A6EB-42A9A3DCE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0888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La struttura della forza lavoro e in particolare dell’occupazione definiscono il percorso di crescita di un paese</a:t>
            </a:r>
          </a:p>
          <a:p>
            <a:r>
              <a:rPr lang="it-IT" dirty="0"/>
              <a:t>le norme sulle pari opportunità spiegano il ritardo dell’inclusione delle donne nell’occupazione, iniziata correttamente solo negli anni ‘70 del ‘900, perché?</a:t>
            </a:r>
          </a:p>
          <a:p>
            <a:r>
              <a:rPr lang="it-IT" dirty="0"/>
              <a:t>Da un lato, la segregazione è il risultato di un’accumulazione storico-culturale di tipo istituzionale (</a:t>
            </a:r>
            <a:r>
              <a:rPr lang="it-IT" dirty="0" err="1"/>
              <a:t>Esping</a:t>
            </a:r>
            <a:r>
              <a:rPr lang="it-IT" dirty="0"/>
              <a:t>-Andersen, 1999) o di tipo culturale-famigliare (Naldini e Saraceno 2011; </a:t>
            </a:r>
            <a:r>
              <a:rPr lang="it-IT" dirty="0" err="1"/>
              <a:t>Solera</a:t>
            </a:r>
            <a:r>
              <a:rPr lang="it-IT" dirty="0"/>
              <a:t> e Musumeci 2017):</a:t>
            </a:r>
          </a:p>
          <a:p>
            <a:pPr lvl="1"/>
            <a:r>
              <a:rPr lang="it-IT" dirty="0"/>
              <a:t>le scelte sul futuro delle bambine effettuate dalla famiglia (</a:t>
            </a:r>
            <a:r>
              <a:rPr lang="it-IT" dirty="0" err="1"/>
              <a:t>Espring</a:t>
            </a:r>
            <a:r>
              <a:rPr lang="it-IT" dirty="0"/>
              <a:t>-Andersen e </a:t>
            </a:r>
            <a:r>
              <a:rPr lang="it-IT" dirty="0" err="1"/>
              <a:t>Cimentada</a:t>
            </a:r>
            <a:r>
              <a:rPr lang="it-IT" dirty="0"/>
              <a:t> 2018); </a:t>
            </a:r>
          </a:p>
          <a:p>
            <a:pPr lvl="1"/>
            <a:r>
              <a:rPr lang="it-IT" dirty="0"/>
              <a:t>le differenze di genere emergono nell’istruzione primaria e secondaria in parte perché i ruoli e gli stereotipi tradizionali di genere tendono a essere riprodotti nella scuola (</a:t>
            </a:r>
            <a:r>
              <a:rPr lang="it-IT" dirty="0" err="1"/>
              <a:t>Eurydice</a:t>
            </a:r>
            <a:r>
              <a:rPr lang="it-IT" dirty="0"/>
              <a:t> (2010);</a:t>
            </a:r>
          </a:p>
          <a:p>
            <a:pPr lvl="1"/>
            <a:r>
              <a:rPr lang="it-IT" dirty="0"/>
              <a:t>L’applicazione nel mercato del lavoro le attitudini tipiche della donna nell’alveo domestico (</a:t>
            </a:r>
            <a:r>
              <a:rPr lang="it-IT" dirty="0" err="1"/>
              <a:t>Pfau-Effinger</a:t>
            </a:r>
            <a:r>
              <a:rPr lang="it-IT" dirty="0"/>
              <a:t> 2010), infatti le donne cercano impieghi soprattutto nei settori orientati alla persona e ai servizi (Vittori e Ricci, 2019).</a:t>
            </a:r>
          </a:p>
          <a:p>
            <a:r>
              <a:rPr lang="it-IT" dirty="0"/>
              <a:t>Dall’altro, nell’interpretazione di </a:t>
            </a:r>
            <a:r>
              <a:rPr lang="it-IT" dirty="0" err="1"/>
              <a:t>Goldin</a:t>
            </a:r>
            <a:r>
              <a:rPr lang="it-IT" dirty="0"/>
              <a:t> (2014), è il risultato di un comportamento di esclusione da parte maschile da determinate occupazioni caratterizzate non tanto da differenziali di guadagno, quanto da differenziali di prestigio.</a:t>
            </a:r>
          </a:p>
          <a:p>
            <a:r>
              <a:rPr lang="it-IT" dirty="0"/>
              <a:t>Infine per quanto attiene l’innovazione in particolare, occorre considerare da quale angolazione studiare il ruolo di genere </a:t>
            </a: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063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418206-450E-4267-BD79-596C22FBF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Approfondimento specifico: Genere e innovazione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A883E2-F1E2-4E27-823F-CB79815CA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Potremmo strutturare il nostro studio in diversi modi: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Considerare il genere come una variabile e guardare alle differenze tra uomini e donne (differenze e similitudini nell’innovazione);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usare un approccio “</a:t>
            </a:r>
            <a:r>
              <a:rPr lang="it-IT" i="1" dirty="0" err="1"/>
              <a:t>costruzionista</a:t>
            </a:r>
            <a:r>
              <a:rPr lang="it-IT" dirty="0"/>
              <a:t>” che parte dall’interpretazione dei diversi modi di negoziazione e dalle pratiche comportamentali che distinguono uomini e donne (la formazione dell’innovazione in base al genere); infine 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si potrebbe analizzare in profondità la produzione e riproduzione di organizzazioni e sistemi attraverso le interazioni tra individui distinti in base al genere (processo innovativo in base al genere) (</a:t>
            </a:r>
            <a:r>
              <a:rPr lang="it-IT" dirty="0" err="1"/>
              <a:t>Brush</a:t>
            </a:r>
            <a:r>
              <a:rPr lang="it-IT" dirty="0"/>
              <a:t> et al. 2009)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O ancora considerare il peso che la concatenazione degli eventi ha nel determinare la posizione che le donne rivestono nell’innovazione.</a:t>
            </a:r>
          </a:p>
        </p:txBody>
      </p:sp>
    </p:spTree>
    <p:extLst>
      <p:ext uri="{BB962C8B-B14F-4D97-AF65-F5344CB8AC3E}">
        <p14:creationId xmlns:p14="http://schemas.microsoft.com/office/powerpoint/2010/main" val="238275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8DD87E-DBAF-4FB0-A4FD-5D0330114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Quali aspetti, quali strumenti, quali dati?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A56867-D35E-4F5F-88C5-CB20562CA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Cosa suggerireste?</a:t>
            </a:r>
          </a:p>
        </p:txBody>
      </p:sp>
    </p:spTree>
    <p:extLst>
      <p:ext uri="{BB962C8B-B14F-4D97-AF65-F5344CB8AC3E}">
        <p14:creationId xmlns:p14="http://schemas.microsoft.com/office/powerpoint/2010/main" val="100709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65A0EE-9E31-4ACD-8996-8BD0C9377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Concatenazione di eventi: possibili suggerimenti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BC94A1-BD23-4DD6-A6F5-67DFD2AE5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La letteratura ci suggerisce che il problema nasce in ambito sociale. Quali scelte di studio: dove trovo i dati?</a:t>
            </a:r>
          </a:p>
          <a:p>
            <a:pPr lvl="1"/>
            <a:r>
              <a:rPr lang="it-IT" dirty="0">
                <a:hlinkClick r:id="rId2"/>
              </a:rPr>
              <a:t>Ministero dell’Istruzione e del Merito</a:t>
            </a:r>
            <a:endParaRPr lang="it-IT" dirty="0"/>
          </a:p>
          <a:p>
            <a:pPr lvl="1"/>
            <a:r>
              <a:rPr lang="it-IT" dirty="0">
                <a:hlinkClick r:id="rId3"/>
              </a:rPr>
              <a:t>Ministero dell’Università e della Ricerca</a:t>
            </a:r>
            <a:endParaRPr lang="it-IT" dirty="0"/>
          </a:p>
          <a:p>
            <a:pPr lvl="1"/>
            <a:r>
              <a:rPr lang="it-IT" dirty="0"/>
              <a:t>Ovviamente posso vedere anche qualche analisi già prodotta per orientare le mie scelte di approfondimento: </a:t>
            </a:r>
            <a:r>
              <a:rPr lang="it-IT" dirty="0">
                <a:hlinkClick r:id="rId4"/>
              </a:rPr>
              <a:t>https://www.ebinfop.it/documenti/files/77/scelte%20scolastiche.pdf</a:t>
            </a:r>
            <a:r>
              <a:rPr lang="it-IT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Iniziamo ad indagare il problema all’uscita dal sistema scolastico. Dalla ricerca al lavoro: </a:t>
            </a:r>
          </a:p>
          <a:p>
            <a:pPr lvl="1"/>
            <a:r>
              <a:rPr lang="it-IT" dirty="0"/>
              <a:t>CE «</a:t>
            </a:r>
            <a:r>
              <a:rPr lang="it-IT" dirty="0" err="1">
                <a:hlinkClick r:id="rId5"/>
              </a:rPr>
              <a:t>She</a:t>
            </a:r>
            <a:r>
              <a:rPr lang="it-IT" dirty="0">
                <a:hlinkClick r:id="rId5"/>
              </a:rPr>
              <a:t> </a:t>
            </a:r>
            <a:r>
              <a:rPr lang="it-IT" dirty="0" err="1">
                <a:hlinkClick r:id="rId5"/>
              </a:rPr>
              <a:t>Figures</a:t>
            </a:r>
            <a:r>
              <a:rPr lang="it-IT" dirty="0"/>
              <a:t>»</a:t>
            </a:r>
          </a:p>
          <a:p>
            <a:pPr lvl="1"/>
            <a:r>
              <a:rPr lang="it-IT" dirty="0"/>
              <a:t>Unesco: </a:t>
            </a:r>
            <a:r>
              <a:rPr lang="it-IT" dirty="0" err="1">
                <a:hlinkClick r:id="rId6"/>
              </a:rPr>
              <a:t>Women</a:t>
            </a:r>
            <a:r>
              <a:rPr lang="it-IT" dirty="0">
                <a:hlinkClick r:id="rId6"/>
              </a:rPr>
              <a:t> in Science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Mercato del lavoro: il problema è la segregazione nei settori e/o nelle professioni?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/>
              <a:t>Quale indicatore possiamo adottare per associare il genere all’occupazione? </a:t>
            </a:r>
            <a:r>
              <a:rPr lang="it-IT" dirty="0">
                <a:hlinkClick r:id="rId7"/>
              </a:rPr>
              <a:t>DL del Ministero del lavoro</a:t>
            </a:r>
            <a:endParaRPr lang="it-IT" dirty="0"/>
          </a:p>
          <a:p>
            <a:pPr marL="971550" lvl="1" indent="-514350">
              <a:buFont typeface="+mj-lt"/>
              <a:buAutoNum type="arabicPeriod"/>
            </a:pPr>
            <a:r>
              <a:rPr lang="it-IT" dirty="0"/>
              <a:t>Nuove tecnologie e sostituzione/complementarietà del lavoro femminile: sintesi di analisi dalla letteratura (</a:t>
            </a:r>
            <a:r>
              <a:rPr lang="it-IT" dirty="0">
                <a:hlinkClick r:id="rId8"/>
              </a:rPr>
              <a:t>ILO</a:t>
            </a:r>
            <a:r>
              <a:rPr lang="it-IT" dirty="0"/>
              <a:t>, </a:t>
            </a:r>
            <a:r>
              <a:rPr lang="it-IT" dirty="0">
                <a:hlinkClick r:id="rId9"/>
              </a:rPr>
              <a:t>FMI</a:t>
            </a:r>
            <a:r>
              <a:rPr lang="it-IT" dirty="0"/>
              <a:t>, </a:t>
            </a:r>
            <a:r>
              <a:rPr lang="it-IT" dirty="0">
                <a:hlinkClick r:id="rId10" action="ppaction://hlinkfile"/>
              </a:rPr>
              <a:t>McKinsey</a:t>
            </a:r>
            <a:r>
              <a:rPr lang="it-IT" dirty="0"/>
              <a:t>)</a:t>
            </a:r>
          </a:p>
          <a:p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891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5B0BC14D-DCFD-4A81-87E8-31AFE0847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Una possibile struttura di presentazione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08D6F69-AE64-44CD-9D55-91A892ED19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2755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6CDC92-29CF-4BE2-9FA7-B0251D3C5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segregazione nell’istruzione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454125-9483-437C-A811-31F497821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L’analisi della letteratura ci ha suggerito che le donne tendo a innovare di meno e a avviare meno attività di lavoro autonomo e che inoltre, tali attività sono segregate in settori ad elevato contenuto di lavoro di cura e assistenza, che presentano un minor grado di innovatività</a:t>
            </a:r>
          </a:p>
          <a:p>
            <a:r>
              <a:rPr lang="it-IT" dirty="0"/>
              <a:t>Le origini di tali problemi si possono innanzitutto riscontrare nella segregazione nel percorso di istruzione che vede le ragazze prediligere percorsi di tipo umanistico o socio-assistenziale e i maschi quelli diretti alla produzione</a:t>
            </a:r>
          </a:p>
          <a:p>
            <a:r>
              <a:rPr lang="it-IT" dirty="0"/>
              <a:t>Il secondo indicatore di cui ho bisogno e quello relativo al tasso di disparità nella scelta del percorso di studio o formazione professionale che ricavo dal sito MIUR sia per la scuola secondaria di II grado che per l’Università (Iscritti e Laureati)</a:t>
            </a:r>
          </a:p>
          <a:p>
            <a:r>
              <a:rPr lang="it-IT" dirty="0"/>
              <a:t>Qual è la situazione nel nostro Paese?</a:t>
            </a:r>
          </a:p>
        </p:txBody>
      </p:sp>
    </p:spTree>
    <p:extLst>
      <p:ext uri="{BB962C8B-B14F-4D97-AF65-F5344CB8AC3E}">
        <p14:creationId xmlns:p14="http://schemas.microsoft.com/office/powerpoint/2010/main" val="169199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8608AF-C9CE-4F83-B870-7B89776C8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della disparità di genere nella scuola secondaria di II grado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040D3C4-996C-41ED-A0BF-555B69F5D1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05613"/>
              </p:ext>
            </p:extLst>
          </p:nvPr>
        </p:nvGraphicFramePr>
        <p:xfrm>
          <a:off x="3308349" y="1789611"/>
          <a:ext cx="6123033" cy="4309451"/>
        </p:xfrm>
        <a:graphic>
          <a:graphicData uri="http://schemas.openxmlformats.org/drawingml/2006/table">
            <a:tbl>
              <a:tblPr/>
              <a:tblGrid>
                <a:gridCol w="996173">
                  <a:extLst>
                    <a:ext uri="{9D8B030D-6E8A-4147-A177-3AD203B41FA5}">
                      <a16:colId xmlns:a16="http://schemas.microsoft.com/office/drawing/2014/main" val="4122686254"/>
                    </a:ext>
                  </a:extLst>
                </a:gridCol>
                <a:gridCol w="2576312">
                  <a:extLst>
                    <a:ext uri="{9D8B030D-6E8A-4147-A177-3AD203B41FA5}">
                      <a16:colId xmlns:a16="http://schemas.microsoft.com/office/drawing/2014/main" val="660911793"/>
                    </a:ext>
                  </a:extLst>
                </a:gridCol>
                <a:gridCol w="901709">
                  <a:extLst>
                    <a:ext uri="{9D8B030D-6E8A-4147-A177-3AD203B41FA5}">
                      <a16:colId xmlns:a16="http://schemas.microsoft.com/office/drawing/2014/main" val="1614541302"/>
                    </a:ext>
                  </a:extLst>
                </a:gridCol>
                <a:gridCol w="1648839">
                  <a:extLst>
                    <a:ext uri="{9D8B030D-6E8A-4147-A177-3AD203B41FA5}">
                      <a16:colId xmlns:a16="http://schemas.microsoft.com/office/drawing/2014/main" val="3384771816"/>
                    </a:ext>
                  </a:extLst>
                </a:gridCol>
              </a:tblGrid>
              <a:tr h="368951"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effectLst/>
                          <a:latin typeface="Arial" panose="020B0604020202020204" pitchFamily="34" charset="0"/>
                        </a:rPr>
                        <a:t>Misure di disparità (Quota M-QuotaF) - Scuola Secondaria di II grado (statale)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952779"/>
                  </a:ext>
                </a:extLst>
              </a:tr>
              <a:tr h="36895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Iscritti al 1° anno 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Iscritti al 5° anno 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8044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Liceo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Umanistico-Linguistico-Sociale-Artistico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-53,7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-55,3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49401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Scientifico- applicato-sportivo-ling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33,5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35,8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668197"/>
                  </a:ext>
                </a:extLst>
              </a:tr>
              <a:tr h="36895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Musicale-Scientifico-indirizzo sportivo-Design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2,2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-0,5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6207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Istituto Tecnico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Economico-Moda-Sanitario-Turismo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-42,5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-47,4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733109"/>
                  </a:ext>
                </a:extLst>
              </a:tr>
              <a:tr h="36895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Tecnologico-Informatico-Chimico-Produzione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79,7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55,3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73597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Amministrazione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9,6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-0,4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194021"/>
                  </a:ext>
                </a:extLst>
              </a:tr>
              <a:tr h="36895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Professionale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Sanitari-Artigiani Enogastronomici-Turistici-Sanitari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-53,5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-40,2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34885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Agricoltura-Industria-Artigianato tecnico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44,8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66,4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18445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Commerciale-Ottico-Odontotecnico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5,1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910081"/>
                  </a:ext>
                </a:extLst>
              </a:tr>
              <a:tr h="36895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Professionale IeFP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Abbigliamento-Benessere-Amm.ne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-71,6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407564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Vendita-Grafica-Alimentare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42766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Ristorazione-Informatica-Tecnologica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79,0</a:t>
                      </a: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552528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ACFCC8F6-2BE5-46DC-A1A9-74DD3E335D15}"/>
              </a:ext>
            </a:extLst>
          </p:cNvPr>
          <p:cNvSpPr txBox="1"/>
          <p:nvPr/>
        </p:nvSpPr>
        <p:spPr>
          <a:xfrm>
            <a:off x="2451463" y="6270171"/>
            <a:ext cx="7898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Fonte: nostre elaborazioni su dati Ministero dell’Istruzione, AS 2021-2022</a:t>
            </a:r>
          </a:p>
        </p:txBody>
      </p:sp>
    </p:spTree>
    <p:extLst>
      <p:ext uri="{BB962C8B-B14F-4D97-AF65-F5344CB8AC3E}">
        <p14:creationId xmlns:p14="http://schemas.microsoft.com/office/powerpoint/2010/main" val="21126693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5565</TotalTime>
  <Words>1630</Words>
  <Application>Microsoft Office PowerPoint</Application>
  <PresentationFormat>Widescreen</PresentationFormat>
  <Paragraphs>126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di Office</vt:lpstr>
      <vt:lpstr>Preparazione della presentazione PPT</vt:lpstr>
      <vt:lpstr>Il piano della Lezione</vt:lpstr>
      <vt:lpstr>Prima fase: Qualche risultato dall’analisi della letteratura</vt:lpstr>
      <vt:lpstr>Approfondimento specifico: Genere e innovazione</vt:lpstr>
      <vt:lpstr>Quali aspetti, quali strumenti, quali dati?</vt:lpstr>
      <vt:lpstr>Concatenazione di eventi: possibili suggerimenti</vt:lpstr>
      <vt:lpstr>Una possibile struttura di presentazione</vt:lpstr>
      <vt:lpstr>La segregazione nell’istruzione</vt:lpstr>
      <vt:lpstr>Analisi della disparità di genere nella scuola secondaria di II grado</vt:lpstr>
      <vt:lpstr>E all’università… immatricolate/i</vt:lpstr>
      <vt:lpstr>…Mentre i/le Laureati/e</vt:lpstr>
      <vt:lpstr>La mobilità sociale nel lavoro</vt:lpstr>
      <vt:lpstr>Cosa ci dice l’analisi storica dell’andamento delle occupazioni?</vt:lpstr>
      <vt:lpstr>Come individuare i settori e le professioni con presenza di segregazione?</vt:lpstr>
      <vt:lpstr>Per quanto riguarda le professioni </vt:lpstr>
      <vt:lpstr>Settori ad elevata tecnologia (e innovazione)</vt:lpstr>
      <vt:lpstr>Analisi dei dati e commenti</vt:lpstr>
      <vt:lpstr>Linee d’intervento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Stesura della relazione</dc:title>
  <dc:creator>CHIES LAURA</dc:creator>
  <cp:lastModifiedBy>CHIES LAURA</cp:lastModifiedBy>
  <cp:revision>34</cp:revision>
  <dcterms:created xsi:type="dcterms:W3CDTF">2023-11-24T09:31:24Z</dcterms:created>
  <dcterms:modified xsi:type="dcterms:W3CDTF">2024-12-05T13:56:48Z</dcterms:modified>
</cp:coreProperties>
</file>