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73"/>
  </p:notesMasterIdLst>
  <p:sldIdLst>
    <p:sldId id="315" r:id="rId3"/>
    <p:sldId id="314" r:id="rId4"/>
    <p:sldId id="293" r:id="rId5"/>
    <p:sldId id="316" r:id="rId6"/>
    <p:sldId id="317" r:id="rId7"/>
    <p:sldId id="318" r:id="rId8"/>
    <p:sldId id="319" r:id="rId9"/>
    <p:sldId id="320" r:id="rId10"/>
    <p:sldId id="321" r:id="rId11"/>
    <p:sldId id="263" r:id="rId12"/>
    <p:sldId id="322" r:id="rId13"/>
    <p:sldId id="265" r:id="rId14"/>
    <p:sldId id="323" r:id="rId15"/>
    <p:sldId id="375" r:id="rId16"/>
    <p:sldId id="324" r:id="rId17"/>
    <p:sldId id="325" r:id="rId18"/>
    <p:sldId id="326" r:id="rId19"/>
    <p:sldId id="327" r:id="rId20"/>
    <p:sldId id="361" r:id="rId21"/>
    <p:sldId id="362" r:id="rId22"/>
    <p:sldId id="363" r:id="rId23"/>
    <p:sldId id="364" r:id="rId24"/>
    <p:sldId id="365" r:id="rId25"/>
    <p:sldId id="366" r:id="rId26"/>
    <p:sldId id="367" r:id="rId27"/>
    <p:sldId id="368" r:id="rId28"/>
    <p:sldId id="369" r:id="rId29"/>
    <p:sldId id="370" r:id="rId30"/>
    <p:sldId id="371" r:id="rId31"/>
    <p:sldId id="372" r:id="rId32"/>
    <p:sldId id="373" r:id="rId33"/>
    <p:sldId id="374" r:id="rId34"/>
    <p:sldId id="273" r:id="rId35"/>
    <p:sldId id="274" r:id="rId36"/>
    <p:sldId id="275" r:id="rId37"/>
    <p:sldId id="276" r:id="rId38"/>
    <p:sldId id="277" r:id="rId39"/>
    <p:sldId id="278" r:id="rId40"/>
    <p:sldId id="279" r:id="rId41"/>
    <p:sldId id="280" r:id="rId42"/>
    <p:sldId id="281" r:id="rId43"/>
    <p:sldId id="282" r:id="rId44"/>
    <p:sldId id="283" r:id="rId45"/>
    <p:sldId id="285" r:id="rId46"/>
    <p:sldId id="284" r:id="rId47"/>
    <p:sldId id="286" r:id="rId48"/>
    <p:sldId id="288" r:id="rId49"/>
    <p:sldId id="289" r:id="rId50"/>
    <p:sldId id="290" r:id="rId51"/>
    <p:sldId id="291" r:id="rId52"/>
    <p:sldId id="292" r:id="rId53"/>
    <p:sldId id="295" r:id="rId54"/>
    <p:sldId id="294" r:id="rId55"/>
    <p:sldId id="296" r:id="rId56"/>
    <p:sldId id="376" r:id="rId57"/>
    <p:sldId id="257" r:id="rId58"/>
    <p:sldId id="377" r:id="rId59"/>
    <p:sldId id="287" r:id="rId60"/>
    <p:sldId id="378" r:id="rId61"/>
    <p:sldId id="258" r:id="rId62"/>
    <p:sldId id="379" r:id="rId63"/>
    <p:sldId id="303" r:id="rId64"/>
    <p:sldId id="308" r:id="rId65"/>
    <p:sldId id="298" r:id="rId66"/>
    <p:sldId id="304" r:id="rId67"/>
    <p:sldId id="310" r:id="rId68"/>
    <p:sldId id="311" r:id="rId69"/>
    <p:sldId id="312" r:id="rId70"/>
    <p:sldId id="306" r:id="rId71"/>
    <p:sldId id="307" r:id="rId7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4" d="100"/>
          <a:sy n="114" d="100"/>
        </p:scale>
        <p:origin x="47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4CB781-C105-4F55-9DCD-ACBC7DBDFA9E}" type="datetimeFigureOut">
              <a:rPr lang="it-IT" smtClean="0"/>
              <a:t>05/12/2024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F32F40-77DB-413A-8E93-A100043A32B7}" type="slidenum">
              <a:rPr lang="it-IT" smtClean="0"/>
              <a:t>‹N›</a:t>
            </a:fld>
            <a:endParaRPr lang="it-IT"/>
          </a:p>
        </p:txBody>
      </p:sp>
    </p:spTree>
    <p:extLst>
      <p:ext uri="{BB962C8B-B14F-4D97-AF65-F5344CB8AC3E}">
        <p14:creationId xmlns:p14="http://schemas.microsoft.com/office/powerpoint/2010/main" val="295446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egnaposto immagine diapositiva 1">
            <a:extLst>
              <a:ext uri="{FF2B5EF4-FFF2-40B4-BE49-F238E27FC236}">
                <a16:creationId xmlns:a16="http://schemas.microsoft.com/office/drawing/2014/main" id="{20798AAC-2D25-47B9-A677-A3EDA3CFD02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Segnaposto note 2">
            <a:extLst>
              <a:ext uri="{FF2B5EF4-FFF2-40B4-BE49-F238E27FC236}">
                <a16:creationId xmlns:a16="http://schemas.microsoft.com/office/drawing/2014/main" id="{856E0A2C-6A73-46EC-A344-BB522CA17F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it-IT"/>
          </a:p>
        </p:txBody>
      </p:sp>
      <p:sp>
        <p:nvSpPr>
          <p:cNvPr id="91140" name="Segnaposto numero diapositiva 3">
            <a:extLst>
              <a:ext uri="{FF2B5EF4-FFF2-40B4-BE49-F238E27FC236}">
                <a16:creationId xmlns:a16="http://schemas.microsoft.com/office/drawing/2014/main" id="{0BA15506-A71B-4595-8A6F-B425EEA0C7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CEF2A6-1528-42ED-BD4D-86B53F6EFFA8}" type="slidenum">
              <a:rPr kumimoji="0" lang="it-IT" altLang="it-IT"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it-IT" altLang="it-IT"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37892"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4B9D77A8-6AF9-449A-879B-9AE36897B023}" type="slidenum">
              <a:rPr kumimoji="0" lang="it-IT" altLang="it-IT"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65</a:t>
            </a:fld>
            <a:endParaRPr kumimoji="0" lang="it-IT" altLang="it-IT"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8211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3D7C9C66-36C5-450A-ACCF-716741A86D12}"/>
              </a:ext>
            </a:extLst>
          </p:cNvPr>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5" name="Rectangle 5">
            <a:extLst>
              <a:ext uri="{FF2B5EF4-FFF2-40B4-BE49-F238E27FC236}">
                <a16:creationId xmlns:a16="http://schemas.microsoft.com/office/drawing/2014/main" id="{BE1A9568-2A78-4085-8101-7794A103497F}"/>
              </a:ext>
            </a:extLst>
          </p:cNvPr>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6" name="Rectangle 6">
            <a:extLst>
              <a:ext uri="{FF2B5EF4-FFF2-40B4-BE49-F238E27FC236}">
                <a16:creationId xmlns:a16="http://schemas.microsoft.com/office/drawing/2014/main" id="{5488DBCB-C598-48FF-9A9C-0C4E0FF8C309}"/>
              </a:ext>
            </a:extLst>
          </p:cNvPr>
          <p:cNvSpPr>
            <a:spLocks noGrp="1" noChangeArrowheads="1"/>
          </p:cNvSpPr>
          <p:nvPr>
            <p:ph type="sldNum" sz="quarter" idx="12"/>
          </p:nvPr>
        </p:nvSpPr>
        <p:spPr/>
        <p:txBody>
          <a:bodyPr/>
          <a:lstStyle>
            <a:lvl1pPr>
              <a:defRPr/>
            </a:lvl1pPr>
          </a:lstStyle>
          <a:p>
            <a:pPr>
              <a:defRPr/>
            </a:pPr>
            <a:fld id="{D6DCE4EB-3796-400A-86F4-9D882BCF82FC}" type="slidenum">
              <a:rPr lang="it-IT" altLang="it-IT"/>
              <a:pPr>
                <a:defRPr/>
              </a:pPr>
              <a:t>‹N›</a:t>
            </a:fld>
            <a:endParaRPr lang="it-IT" altLang="it-IT"/>
          </a:p>
        </p:txBody>
      </p:sp>
    </p:spTree>
    <p:extLst>
      <p:ext uri="{BB962C8B-B14F-4D97-AF65-F5344CB8AC3E}">
        <p14:creationId xmlns:p14="http://schemas.microsoft.com/office/powerpoint/2010/main" val="270059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38640E19-DC1D-47D8-919C-87E79D23732C}"/>
              </a:ext>
            </a:extLst>
          </p:cNvPr>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5" name="Rectangle 5">
            <a:extLst>
              <a:ext uri="{FF2B5EF4-FFF2-40B4-BE49-F238E27FC236}">
                <a16:creationId xmlns:a16="http://schemas.microsoft.com/office/drawing/2014/main" id="{86E89A6B-9541-4132-9415-913141C0B712}"/>
              </a:ext>
            </a:extLst>
          </p:cNvPr>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6" name="Rectangle 6">
            <a:extLst>
              <a:ext uri="{FF2B5EF4-FFF2-40B4-BE49-F238E27FC236}">
                <a16:creationId xmlns:a16="http://schemas.microsoft.com/office/drawing/2014/main" id="{DE285D7C-24DE-4FB5-A1EF-4B5C5859CC4C}"/>
              </a:ext>
            </a:extLst>
          </p:cNvPr>
          <p:cNvSpPr>
            <a:spLocks noGrp="1" noChangeArrowheads="1"/>
          </p:cNvSpPr>
          <p:nvPr>
            <p:ph type="sldNum" sz="quarter" idx="12"/>
          </p:nvPr>
        </p:nvSpPr>
        <p:spPr/>
        <p:txBody>
          <a:bodyPr/>
          <a:lstStyle>
            <a:lvl1pPr>
              <a:defRPr/>
            </a:lvl1pPr>
          </a:lstStyle>
          <a:p>
            <a:pPr>
              <a:defRPr/>
            </a:pPr>
            <a:fld id="{F3D02EC9-899A-4D4B-9261-13A2DFA64128}" type="slidenum">
              <a:rPr lang="it-IT" altLang="it-IT"/>
              <a:pPr>
                <a:defRPr/>
              </a:pPr>
              <a:t>‹N›</a:t>
            </a:fld>
            <a:endParaRPr lang="it-IT" altLang="it-IT"/>
          </a:p>
        </p:txBody>
      </p:sp>
    </p:spTree>
    <p:extLst>
      <p:ext uri="{BB962C8B-B14F-4D97-AF65-F5344CB8AC3E}">
        <p14:creationId xmlns:p14="http://schemas.microsoft.com/office/powerpoint/2010/main" val="42501281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0409B7B3-94AC-4C2E-AEF0-96826A11954C}"/>
              </a:ext>
            </a:extLst>
          </p:cNvPr>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5" name="Rectangle 5">
            <a:extLst>
              <a:ext uri="{FF2B5EF4-FFF2-40B4-BE49-F238E27FC236}">
                <a16:creationId xmlns:a16="http://schemas.microsoft.com/office/drawing/2014/main" id="{6955CDF1-AF3C-4A9C-90DB-97879CB5C9E1}"/>
              </a:ext>
            </a:extLst>
          </p:cNvPr>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6" name="Rectangle 6">
            <a:extLst>
              <a:ext uri="{FF2B5EF4-FFF2-40B4-BE49-F238E27FC236}">
                <a16:creationId xmlns:a16="http://schemas.microsoft.com/office/drawing/2014/main" id="{53821E09-E7F2-4A3B-B76D-196603625045}"/>
              </a:ext>
            </a:extLst>
          </p:cNvPr>
          <p:cNvSpPr>
            <a:spLocks noGrp="1" noChangeArrowheads="1"/>
          </p:cNvSpPr>
          <p:nvPr>
            <p:ph type="sldNum" sz="quarter" idx="12"/>
          </p:nvPr>
        </p:nvSpPr>
        <p:spPr/>
        <p:txBody>
          <a:bodyPr/>
          <a:lstStyle>
            <a:lvl1pPr>
              <a:defRPr/>
            </a:lvl1pPr>
          </a:lstStyle>
          <a:p>
            <a:pPr>
              <a:defRPr/>
            </a:pPr>
            <a:fld id="{6E442651-D0AF-45B8-81EF-3E07DBB03F22}" type="slidenum">
              <a:rPr lang="it-IT" altLang="it-IT"/>
              <a:pPr>
                <a:defRPr/>
              </a:pPr>
              <a:t>‹N›</a:t>
            </a:fld>
            <a:endParaRPr lang="it-IT" altLang="it-IT"/>
          </a:p>
        </p:txBody>
      </p:sp>
    </p:spTree>
    <p:extLst>
      <p:ext uri="{BB962C8B-B14F-4D97-AF65-F5344CB8AC3E}">
        <p14:creationId xmlns:p14="http://schemas.microsoft.com/office/powerpoint/2010/main" val="1015839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914400" y="2130426"/>
            <a:ext cx="10363200" cy="1470025"/>
          </a:xfrm>
        </p:spPr>
        <p:txBody>
          <a:bodyPr/>
          <a:lstStyle/>
          <a:p>
            <a:r>
              <a:rPr lang="it-IT"/>
              <a:t>Fare clic per modificare lo stile del titolo</a:t>
            </a:r>
          </a:p>
        </p:txBody>
      </p:sp>
      <p:sp>
        <p:nvSpPr>
          <p:cNvPr id="3" name="Sottotitolo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68788D-290A-4EB6-BFE4-D965564D1B5E}"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504349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CA2E7C-EE2D-48B5-AFF1-5D3641FB2DA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709701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B7E186-529B-41EB-910D-7F211341897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4996102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FDA17A-BF8D-4D68-BC08-C4C2F01B8AA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718043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ABCAB17-1963-435C-95C9-E14841D5A217}"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047728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74D7C12-437A-42BA-BEAC-2CE589345D6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055233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A398CC0-E704-470B-A65F-7E9B84A3879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867005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28C8DA-54D1-4D6E-B4FE-2ACC9407333D}"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022214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73472C45-D57A-4018-A8C3-E17F971AB388}"/>
              </a:ext>
            </a:extLst>
          </p:cNvPr>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5" name="Rectangle 5">
            <a:extLst>
              <a:ext uri="{FF2B5EF4-FFF2-40B4-BE49-F238E27FC236}">
                <a16:creationId xmlns:a16="http://schemas.microsoft.com/office/drawing/2014/main" id="{9A4BBC96-230F-47C6-8467-BF61C0B055D6}"/>
              </a:ext>
            </a:extLst>
          </p:cNvPr>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6" name="Rectangle 6">
            <a:extLst>
              <a:ext uri="{FF2B5EF4-FFF2-40B4-BE49-F238E27FC236}">
                <a16:creationId xmlns:a16="http://schemas.microsoft.com/office/drawing/2014/main" id="{5134DBE6-AB19-4680-B3D2-58CFCD49270F}"/>
              </a:ext>
            </a:extLst>
          </p:cNvPr>
          <p:cNvSpPr>
            <a:spLocks noGrp="1" noChangeArrowheads="1"/>
          </p:cNvSpPr>
          <p:nvPr>
            <p:ph type="sldNum" sz="quarter" idx="12"/>
          </p:nvPr>
        </p:nvSpPr>
        <p:spPr/>
        <p:txBody>
          <a:bodyPr/>
          <a:lstStyle>
            <a:lvl1pPr>
              <a:defRPr/>
            </a:lvl1pPr>
          </a:lstStyle>
          <a:p>
            <a:pPr>
              <a:defRPr/>
            </a:pPr>
            <a:fld id="{8F71032D-F9F9-4AB4-B994-B4CB53350404}" type="slidenum">
              <a:rPr lang="it-IT" altLang="it-IT"/>
              <a:pPr>
                <a:defRPr/>
              </a:pPr>
              <a:t>‹N›</a:t>
            </a:fld>
            <a:endParaRPr lang="it-IT" altLang="it-IT"/>
          </a:p>
        </p:txBody>
      </p:sp>
    </p:spTree>
    <p:extLst>
      <p:ext uri="{BB962C8B-B14F-4D97-AF65-F5344CB8AC3E}">
        <p14:creationId xmlns:p14="http://schemas.microsoft.com/office/powerpoint/2010/main" val="2949877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131C95E-8C44-4EF8-8CE3-D6BCFB3B2AA6}"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4193103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D491E3-2373-4C06-9003-2DA624F8EC5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26933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39"/>
            <a:ext cx="27432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09600" y="274639"/>
            <a:ext cx="80264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757350-A2A3-4603-A945-F092B0F67A73}"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145328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963084" y="4406901"/>
            <a:ext cx="103632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a:extLst>
              <a:ext uri="{FF2B5EF4-FFF2-40B4-BE49-F238E27FC236}">
                <a16:creationId xmlns:a16="http://schemas.microsoft.com/office/drawing/2014/main" id="{00E38F1B-25A2-4E9E-A249-EE6C0CAB521C}"/>
              </a:ext>
            </a:extLst>
          </p:cNvPr>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5" name="Rectangle 5">
            <a:extLst>
              <a:ext uri="{FF2B5EF4-FFF2-40B4-BE49-F238E27FC236}">
                <a16:creationId xmlns:a16="http://schemas.microsoft.com/office/drawing/2014/main" id="{1FEF41B8-BD58-4C67-AF32-B478ABA9AA79}"/>
              </a:ext>
            </a:extLst>
          </p:cNvPr>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6" name="Rectangle 6">
            <a:extLst>
              <a:ext uri="{FF2B5EF4-FFF2-40B4-BE49-F238E27FC236}">
                <a16:creationId xmlns:a16="http://schemas.microsoft.com/office/drawing/2014/main" id="{A8409C21-592F-4B11-AD3A-5A71662175DA}"/>
              </a:ext>
            </a:extLst>
          </p:cNvPr>
          <p:cNvSpPr>
            <a:spLocks noGrp="1" noChangeArrowheads="1"/>
          </p:cNvSpPr>
          <p:nvPr>
            <p:ph type="sldNum" sz="quarter" idx="12"/>
          </p:nvPr>
        </p:nvSpPr>
        <p:spPr/>
        <p:txBody>
          <a:bodyPr/>
          <a:lstStyle>
            <a:lvl1pPr>
              <a:defRPr/>
            </a:lvl1pPr>
          </a:lstStyle>
          <a:p>
            <a:pPr>
              <a:defRPr/>
            </a:pPr>
            <a:fld id="{88F4F5B2-7454-40F5-A3E0-990F4FFACADE}" type="slidenum">
              <a:rPr lang="it-IT" altLang="it-IT"/>
              <a:pPr>
                <a:defRPr/>
              </a:pPr>
              <a:t>‹N›</a:t>
            </a:fld>
            <a:endParaRPr lang="it-IT" altLang="it-IT"/>
          </a:p>
        </p:txBody>
      </p:sp>
    </p:spTree>
    <p:extLst>
      <p:ext uri="{BB962C8B-B14F-4D97-AF65-F5344CB8AC3E}">
        <p14:creationId xmlns:p14="http://schemas.microsoft.com/office/powerpoint/2010/main" val="2607116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B3133E9E-2ED8-4E35-8EDF-A7E48A200FEC}"/>
              </a:ext>
            </a:extLst>
          </p:cNvPr>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6" name="Rectangle 5">
            <a:extLst>
              <a:ext uri="{FF2B5EF4-FFF2-40B4-BE49-F238E27FC236}">
                <a16:creationId xmlns:a16="http://schemas.microsoft.com/office/drawing/2014/main" id="{7C82D255-3D06-4BB9-B056-D9D55BEEA573}"/>
              </a:ext>
            </a:extLst>
          </p:cNvPr>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7" name="Rectangle 6">
            <a:extLst>
              <a:ext uri="{FF2B5EF4-FFF2-40B4-BE49-F238E27FC236}">
                <a16:creationId xmlns:a16="http://schemas.microsoft.com/office/drawing/2014/main" id="{F7B43D0A-764C-4F9C-A784-DA7C794C2837}"/>
              </a:ext>
            </a:extLst>
          </p:cNvPr>
          <p:cNvSpPr>
            <a:spLocks noGrp="1" noChangeArrowheads="1"/>
          </p:cNvSpPr>
          <p:nvPr>
            <p:ph type="sldNum" sz="quarter" idx="12"/>
          </p:nvPr>
        </p:nvSpPr>
        <p:spPr/>
        <p:txBody>
          <a:bodyPr/>
          <a:lstStyle>
            <a:lvl1pPr>
              <a:defRPr/>
            </a:lvl1pPr>
          </a:lstStyle>
          <a:p>
            <a:pPr>
              <a:defRPr/>
            </a:pPr>
            <a:fld id="{C05A5554-CEB0-42BB-A752-4DF244C9DB0D}" type="slidenum">
              <a:rPr lang="it-IT" altLang="it-IT"/>
              <a:pPr>
                <a:defRPr/>
              </a:pPr>
              <a:t>‹N›</a:t>
            </a:fld>
            <a:endParaRPr lang="it-IT" altLang="it-IT"/>
          </a:p>
        </p:txBody>
      </p:sp>
    </p:spTree>
    <p:extLst>
      <p:ext uri="{BB962C8B-B14F-4D97-AF65-F5344CB8AC3E}">
        <p14:creationId xmlns:p14="http://schemas.microsoft.com/office/powerpoint/2010/main" val="2231612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C23FC361-8981-45AC-B157-60C9CB0B16D9}"/>
              </a:ext>
            </a:extLst>
          </p:cNvPr>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8" name="Rectangle 5">
            <a:extLst>
              <a:ext uri="{FF2B5EF4-FFF2-40B4-BE49-F238E27FC236}">
                <a16:creationId xmlns:a16="http://schemas.microsoft.com/office/drawing/2014/main" id="{CF648A65-F195-48F6-B4C1-35E0809ECD29}"/>
              </a:ext>
            </a:extLst>
          </p:cNvPr>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9" name="Rectangle 6">
            <a:extLst>
              <a:ext uri="{FF2B5EF4-FFF2-40B4-BE49-F238E27FC236}">
                <a16:creationId xmlns:a16="http://schemas.microsoft.com/office/drawing/2014/main" id="{0F458A35-A136-4A65-A701-C72600ECF12D}"/>
              </a:ext>
            </a:extLst>
          </p:cNvPr>
          <p:cNvSpPr>
            <a:spLocks noGrp="1" noChangeArrowheads="1"/>
          </p:cNvSpPr>
          <p:nvPr>
            <p:ph type="sldNum" sz="quarter" idx="12"/>
          </p:nvPr>
        </p:nvSpPr>
        <p:spPr/>
        <p:txBody>
          <a:bodyPr/>
          <a:lstStyle>
            <a:lvl1pPr>
              <a:defRPr/>
            </a:lvl1pPr>
          </a:lstStyle>
          <a:p>
            <a:pPr>
              <a:defRPr/>
            </a:pPr>
            <a:fld id="{EC0534AB-76E4-4CCF-A41D-7A605774A4C9}" type="slidenum">
              <a:rPr lang="it-IT" altLang="it-IT"/>
              <a:pPr>
                <a:defRPr/>
              </a:pPr>
              <a:t>‹N›</a:t>
            </a:fld>
            <a:endParaRPr lang="it-IT" altLang="it-IT"/>
          </a:p>
        </p:txBody>
      </p:sp>
    </p:spTree>
    <p:extLst>
      <p:ext uri="{BB962C8B-B14F-4D97-AF65-F5344CB8AC3E}">
        <p14:creationId xmlns:p14="http://schemas.microsoft.com/office/powerpoint/2010/main" val="977262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a:extLst>
              <a:ext uri="{FF2B5EF4-FFF2-40B4-BE49-F238E27FC236}">
                <a16:creationId xmlns:a16="http://schemas.microsoft.com/office/drawing/2014/main" id="{1D88DF6E-27A0-41D1-AA92-1A622F81B3CF}"/>
              </a:ext>
            </a:extLst>
          </p:cNvPr>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4" name="Rectangle 5">
            <a:extLst>
              <a:ext uri="{FF2B5EF4-FFF2-40B4-BE49-F238E27FC236}">
                <a16:creationId xmlns:a16="http://schemas.microsoft.com/office/drawing/2014/main" id="{7917070E-EC2B-43C1-8E90-F09A586BA855}"/>
              </a:ext>
            </a:extLst>
          </p:cNvPr>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5" name="Rectangle 6">
            <a:extLst>
              <a:ext uri="{FF2B5EF4-FFF2-40B4-BE49-F238E27FC236}">
                <a16:creationId xmlns:a16="http://schemas.microsoft.com/office/drawing/2014/main" id="{F8892F8F-F9D7-412E-AC81-BB01C5ECC0FD}"/>
              </a:ext>
            </a:extLst>
          </p:cNvPr>
          <p:cNvSpPr>
            <a:spLocks noGrp="1" noChangeArrowheads="1"/>
          </p:cNvSpPr>
          <p:nvPr>
            <p:ph type="sldNum" sz="quarter" idx="12"/>
          </p:nvPr>
        </p:nvSpPr>
        <p:spPr/>
        <p:txBody>
          <a:bodyPr/>
          <a:lstStyle>
            <a:lvl1pPr>
              <a:defRPr/>
            </a:lvl1pPr>
          </a:lstStyle>
          <a:p>
            <a:pPr>
              <a:defRPr/>
            </a:pPr>
            <a:fld id="{1B907365-4376-4F2D-B92B-B11C83144523}" type="slidenum">
              <a:rPr lang="it-IT" altLang="it-IT"/>
              <a:pPr>
                <a:defRPr/>
              </a:pPr>
              <a:t>‹N›</a:t>
            </a:fld>
            <a:endParaRPr lang="it-IT" altLang="it-IT"/>
          </a:p>
        </p:txBody>
      </p:sp>
    </p:spTree>
    <p:extLst>
      <p:ext uri="{BB962C8B-B14F-4D97-AF65-F5344CB8AC3E}">
        <p14:creationId xmlns:p14="http://schemas.microsoft.com/office/powerpoint/2010/main" val="1455673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A910829-62CF-41DE-AE6D-902BA18A529B}"/>
              </a:ext>
            </a:extLst>
          </p:cNvPr>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3" name="Rectangle 5">
            <a:extLst>
              <a:ext uri="{FF2B5EF4-FFF2-40B4-BE49-F238E27FC236}">
                <a16:creationId xmlns:a16="http://schemas.microsoft.com/office/drawing/2014/main" id="{62589F74-9882-4400-B272-75174C9E5805}"/>
              </a:ext>
            </a:extLst>
          </p:cNvPr>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4" name="Rectangle 6">
            <a:extLst>
              <a:ext uri="{FF2B5EF4-FFF2-40B4-BE49-F238E27FC236}">
                <a16:creationId xmlns:a16="http://schemas.microsoft.com/office/drawing/2014/main" id="{65744C31-BB17-4E50-98A1-9CC11297BD1B}"/>
              </a:ext>
            </a:extLst>
          </p:cNvPr>
          <p:cNvSpPr>
            <a:spLocks noGrp="1" noChangeArrowheads="1"/>
          </p:cNvSpPr>
          <p:nvPr>
            <p:ph type="sldNum" sz="quarter" idx="12"/>
          </p:nvPr>
        </p:nvSpPr>
        <p:spPr/>
        <p:txBody>
          <a:bodyPr/>
          <a:lstStyle>
            <a:lvl1pPr>
              <a:defRPr/>
            </a:lvl1pPr>
          </a:lstStyle>
          <a:p>
            <a:pPr>
              <a:defRPr/>
            </a:pPr>
            <a:fld id="{731FECF3-912B-436F-B17D-F47383940B38}" type="slidenum">
              <a:rPr lang="it-IT" altLang="it-IT"/>
              <a:pPr>
                <a:defRPr/>
              </a:pPr>
              <a:t>‹N›</a:t>
            </a:fld>
            <a:endParaRPr lang="it-IT" altLang="it-IT"/>
          </a:p>
        </p:txBody>
      </p:sp>
    </p:spTree>
    <p:extLst>
      <p:ext uri="{BB962C8B-B14F-4D97-AF65-F5344CB8AC3E}">
        <p14:creationId xmlns:p14="http://schemas.microsoft.com/office/powerpoint/2010/main" val="213581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09601" y="273050"/>
            <a:ext cx="4011084"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23A7AF67-D5E6-4619-A719-460582DD41A2}"/>
              </a:ext>
            </a:extLst>
          </p:cNvPr>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6" name="Rectangle 5">
            <a:extLst>
              <a:ext uri="{FF2B5EF4-FFF2-40B4-BE49-F238E27FC236}">
                <a16:creationId xmlns:a16="http://schemas.microsoft.com/office/drawing/2014/main" id="{93E30518-951F-46B7-A6B6-63F9EA507465}"/>
              </a:ext>
            </a:extLst>
          </p:cNvPr>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7" name="Rectangle 6">
            <a:extLst>
              <a:ext uri="{FF2B5EF4-FFF2-40B4-BE49-F238E27FC236}">
                <a16:creationId xmlns:a16="http://schemas.microsoft.com/office/drawing/2014/main" id="{F1FAC85B-BCFB-47C4-937B-7DF73A7DB913}"/>
              </a:ext>
            </a:extLst>
          </p:cNvPr>
          <p:cNvSpPr>
            <a:spLocks noGrp="1" noChangeArrowheads="1"/>
          </p:cNvSpPr>
          <p:nvPr>
            <p:ph type="sldNum" sz="quarter" idx="12"/>
          </p:nvPr>
        </p:nvSpPr>
        <p:spPr/>
        <p:txBody>
          <a:bodyPr/>
          <a:lstStyle>
            <a:lvl1pPr>
              <a:defRPr/>
            </a:lvl1pPr>
          </a:lstStyle>
          <a:p>
            <a:pPr>
              <a:defRPr/>
            </a:pPr>
            <a:fld id="{BA24CDD1-C5E5-4D45-B1A4-DA72DA6635AD}" type="slidenum">
              <a:rPr lang="it-IT" altLang="it-IT"/>
              <a:pPr>
                <a:defRPr/>
              </a:pPr>
              <a:t>‹N›</a:t>
            </a:fld>
            <a:endParaRPr lang="it-IT" altLang="it-IT"/>
          </a:p>
        </p:txBody>
      </p:sp>
    </p:spTree>
    <p:extLst>
      <p:ext uri="{BB962C8B-B14F-4D97-AF65-F5344CB8AC3E}">
        <p14:creationId xmlns:p14="http://schemas.microsoft.com/office/powerpoint/2010/main" val="2699110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2389717" y="4800600"/>
            <a:ext cx="73152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a:extLst>
              <a:ext uri="{FF2B5EF4-FFF2-40B4-BE49-F238E27FC236}">
                <a16:creationId xmlns:a16="http://schemas.microsoft.com/office/drawing/2014/main" id="{CE65A8FA-B032-4AB0-BC80-3FDDBE11FD78}"/>
              </a:ext>
            </a:extLst>
          </p:cNvPr>
          <p:cNvSpPr>
            <a:spLocks noGrp="1" noChangeArrowheads="1"/>
          </p:cNvSpPr>
          <p:nvPr>
            <p:ph type="dt" sz="half" idx="10"/>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6" name="Rectangle 5">
            <a:extLst>
              <a:ext uri="{FF2B5EF4-FFF2-40B4-BE49-F238E27FC236}">
                <a16:creationId xmlns:a16="http://schemas.microsoft.com/office/drawing/2014/main" id="{BBCEFB4F-7BFA-4BC0-B7C4-1E63C93AD925}"/>
              </a:ext>
            </a:extLst>
          </p:cNvPr>
          <p:cNvSpPr>
            <a:spLocks noGrp="1" noChangeArrowheads="1"/>
          </p:cNvSpPr>
          <p:nvPr>
            <p:ph type="ftr" sz="quarter" idx="11"/>
          </p:nvPr>
        </p:nvSpPr>
        <p:spPr/>
        <p:txBody>
          <a:bodyPr/>
          <a:lstStyle>
            <a:lvl1pPr fontAlgn="auto">
              <a:spcBef>
                <a:spcPts val="0"/>
              </a:spcBef>
              <a:spcAft>
                <a:spcPts val="0"/>
              </a:spcAft>
              <a:defRPr>
                <a:latin typeface="Arial" charset="0"/>
                <a:cs typeface="Arial" charset="0"/>
              </a:defRPr>
            </a:lvl1pPr>
          </a:lstStyle>
          <a:p>
            <a:pPr>
              <a:defRPr/>
            </a:pPr>
            <a:endParaRPr lang="it-IT" altLang="it-IT"/>
          </a:p>
        </p:txBody>
      </p:sp>
      <p:sp>
        <p:nvSpPr>
          <p:cNvPr id="7" name="Rectangle 6">
            <a:extLst>
              <a:ext uri="{FF2B5EF4-FFF2-40B4-BE49-F238E27FC236}">
                <a16:creationId xmlns:a16="http://schemas.microsoft.com/office/drawing/2014/main" id="{68800A95-F4FE-4D65-9AA1-A7C82F698904}"/>
              </a:ext>
            </a:extLst>
          </p:cNvPr>
          <p:cNvSpPr>
            <a:spLocks noGrp="1" noChangeArrowheads="1"/>
          </p:cNvSpPr>
          <p:nvPr>
            <p:ph type="sldNum" sz="quarter" idx="12"/>
          </p:nvPr>
        </p:nvSpPr>
        <p:spPr/>
        <p:txBody>
          <a:bodyPr/>
          <a:lstStyle>
            <a:lvl1pPr>
              <a:defRPr/>
            </a:lvl1pPr>
          </a:lstStyle>
          <a:p>
            <a:pPr>
              <a:defRPr/>
            </a:pPr>
            <a:fld id="{D5554AFB-492C-4159-BDD7-6384EACE53EF}" type="slidenum">
              <a:rPr lang="it-IT" altLang="it-IT"/>
              <a:pPr>
                <a:defRPr/>
              </a:pPr>
              <a:t>‹N›</a:t>
            </a:fld>
            <a:endParaRPr lang="it-IT" altLang="it-IT"/>
          </a:p>
        </p:txBody>
      </p:sp>
    </p:spTree>
    <p:extLst>
      <p:ext uri="{BB962C8B-B14F-4D97-AF65-F5344CB8AC3E}">
        <p14:creationId xmlns:p14="http://schemas.microsoft.com/office/powerpoint/2010/main" val="1545215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1F68044-A549-463F-943B-9EA513CAF554}"/>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a:extLst>
              <a:ext uri="{FF2B5EF4-FFF2-40B4-BE49-F238E27FC236}">
                <a16:creationId xmlns:a16="http://schemas.microsoft.com/office/drawing/2014/main" id="{5A5A1BE6-EA55-4A33-8D63-D9A9194C62FD}"/>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a:extLst>
              <a:ext uri="{FF2B5EF4-FFF2-40B4-BE49-F238E27FC236}">
                <a16:creationId xmlns:a16="http://schemas.microsoft.com/office/drawing/2014/main" id="{48415C23-92DA-499B-8260-D1AC3F2A2E3D}"/>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cs typeface="Arial"/>
              </a:defRPr>
            </a:lvl1pPr>
          </a:lstStyle>
          <a:p>
            <a:pPr>
              <a:defRPr/>
            </a:pPr>
            <a:endParaRPr lang="it-IT" altLang="it-IT"/>
          </a:p>
        </p:txBody>
      </p:sp>
      <p:sp>
        <p:nvSpPr>
          <p:cNvPr id="1029" name="Rectangle 5">
            <a:extLst>
              <a:ext uri="{FF2B5EF4-FFF2-40B4-BE49-F238E27FC236}">
                <a16:creationId xmlns:a16="http://schemas.microsoft.com/office/drawing/2014/main" id="{E7B575D7-8C8F-4A4C-8715-892896F83046}"/>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cs typeface="Arial"/>
              </a:defRPr>
            </a:lvl1pPr>
          </a:lstStyle>
          <a:p>
            <a:pPr>
              <a:defRPr/>
            </a:pPr>
            <a:endParaRPr lang="it-IT" altLang="it-IT"/>
          </a:p>
        </p:txBody>
      </p:sp>
      <p:sp>
        <p:nvSpPr>
          <p:cNvPr id="1030" name="Rectangle 6">
            <a:extLst>
              <a:ext uri="{FF2B5EF4-FFF2-40B4-BE49-F238E27FC236}">
                <a16:creationId xmlns:a16="http://schemas.microsoft.com/office/drawing/2014/main" id="{C6298C86-6E3A-4CCB-88C6-3D49B408F0C1}"/>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9DF1AEA0-97FD-4082-A5BC-CC2F616E0763}" type="slidenum">
              <a:rPr lang="it-IT" altLang="it-IT"/>
              <a:pPr>
                <a:defRPr/>
              </a:pPr>
              <a:t>‹N›</a:t>
            </a:fld>
            <a:endParaRPr lang="it-IT" altLang="it-IT"/>
          </a:p>
        </p:txBody>
      </p:sp>
    </p:spTree>
    <p:extLst>
      <p:ext uri="{BB962C8B-B14F-4D97-AF65-F5344CB8AC3E}">
        <p14:creationId xmlns:p14="http://schemas.microsoft.com/office/powerpoint/2010/main" val="3002419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E3E3EEA6-1745-4666-89C2-FE761124EBBA}"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37809122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wmf"/><Relationship Id="rId5" Type="http://schemas.openxmlformats.org/officeDocument/2006/relationships/image" Target="../media/image69.png"/><Relationship Id="rId4" Type="http://schemas.openxmlformats.org/officeDocument/2006/relationships/image" Target="../media/image68.png"/></Relationships>
</file>

<file path=ppt/slides/_rels/slide54.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89.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Gruppo 11">
            <a:extLst>
              <a:ext uri="{FF2B5EF4-FFF2-40B4-BE49-F238E27FC236}">
                <a16:creationId xmlns:a16="http://schemas.microsoft.com/office/drawing/2014/main" id="{C424C157-C540-4DF8-9C95-0F66036A0355}"/>
              </a:ext>
            </a:extLst>
          </p:cNvPr>
          <p:cNvGrpSpPr>
            <a:grpSpLocks/>
          </p:cNvGrpSpPr>
          <p:nvPr/>
        </p:nvGrpSpPr>
        <p:grpSpPr bwMode="auto">
          <a:xfrm>
            <a:off x="1657350" y="2133601"/>
            <a:ext cx="8877300" cy="1916113"/>
            <a:chOff x="148252" y="133737"/>
            <a:chExt cx="8876257" cy="1916454"/>
          </a:xfrm>
        </p:grpSpPr>
        <p:pic>
          <p:nvPicPr>
            <p:cNvPr id="87045" name="Immagine 2">
              <a:extLst>
                <a:ext uri="{FF2B5EF4-FFF2-40B4-BE49-F238E27FC236}">
                  <a16:creationId xmlns:a16="http://schemas.microsoft.com/office/drawing/2014/main" id="{8C81D9A8-9F36-4320-9EC8-3BEEC0A42C9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8252" y="133737"/>
              <a:ext cx="2209237" cy="1878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Immagine 5">
              <a:extLst>
                <a:ext uri="{FF2B5EF4-FFF2-40B4-BE49-F238E27FC236}">
                  <a16:creationId xmlns:a16="http://schemas.microsoft.com/office/drawing/2014/main" id="{89C67012-B305-48D1-8531-B6ECF0C9AD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72490" y="161839"/>
              <a:ext cx="2264325" cy="185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Immagine 6">
              <a:extLst>
                <a:ext uri="{FF2B5EF4-FFF2-40B4-BE49-F238E27FC236}">
                  <a16:creationId xmlns:a16="http://schemas.microsoft.com/office/drawing/2014/main" id="{259FD193-D663-4592-8CE8-44D8DF7412F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19119" y="171943"/>
              <a:ext cx="2184315" cy="185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Immagine 7">
              <a:extLst>
                <a:ext uri="{FF2B5EF4-FFF2-40B4-BE49-F238E27FC236}">
                  <a16:creationId xmlns:a16="http://schemas.microsoft.com/office/drawing/2014/main" id="{A37CA44B-960E-40D8-A962-B16A28B96D6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23927" y="183030"/>
              <a:ext cx="2200582" cy="186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
            <a:extLst>
              <a:ext uri="{FF2B5EF4-FFF2-40B4-BE49-F238E27FC236}">
                <a16:creationId xmlns:a16="http://schemas.microsoft.com/office/drawing/2014/main" id="{C0D4A567-07A0-4A98-86D2-5DF74A7818F0}"/>
              </a:ext>
            </a:extLst>
          </p:cNvPr>
          <p:cNvSpPr>
            <a:spLocks noChangeArrowheads="1"/>
          </p:cNvSpPr>
          <p:nvPr/>
        </p:nvSpPr>
        <p:spPr bwMode="auto">
          <a:xfrm>
            <a:off x="3455989" y="4365625"/>
            <a:ext cx="4899025" cy="958850"/>
          </a:xfrm>
          <a:prstGeom prst="rect">
            <a:avLst/>
          </a:prstGeom>
          <a:solidFill>
            <a:srgbClr val="FFC000"/>
          </a:solidFill>
          <a:ln>
            <a:noFill/>
          </a:ln>
          <a:effectLst/>
        </p:spPr>
        <p:txBody>
          <a:bodyPr lIns="0" tIns="-12696" rIns="0" bIns="-12696" anchor="ctr">
            <a:spAutoFit/>
          </a:bodyPr>
          <a:lstStyle/>
          <a:p>
            <a:pPr eaLnBrk="0" fontAlgn="base" hangingPunct="0">
              <a:spcBef>
                <a:spcPct val="0"/>
              </a:spcBef>
              <a:spcAft>
                <a:spcPct val="0"/>
              </a:spcAft>
              <a:defRPr/>
            </a:pPr>
            <a:r>
              <a:rPr lang="it-IT" altLang="it-IT" sz="3200" dirty="0">
                <a:solidFill>
                  <a:srgbClr val="202124"/>
                </a:solidFill>
                <a:latin typeface="Arial"/>
                <a:cs typeface="Arial" panose="020B0604020202020204" pitchFamily="34" charset="0"/>
              </a:rPr>
              <a:t>…</a:t>
            </a:r>
            <a:r>
              <a:rPr lang="it-IT" altLang="it-IT" sz="3200" dirty="0" err="1">
                <a:solidFill>
                  <a:srgbClr val="202124"/>
                </a:solidFill>
                <a:latin typeface="Arial"/>
                <a:cs typeface="Arial" panose="020B0604020202020204" pitchFamily="34" charset="0"/>
              </a:rPr>
              <a:t>we</a:t>
            </a:r>
            <a:r>
              <a:rPr lang="it-IT" altLang="it-IT" sz="3200" dirty="0">
                <a:solidFill>
                  <a:srgbClr val="202124"/>
                </a:solidFill>
                <a:latin typeface="Arial"/>
                <a:cs typeface="Arial" panose="020B0604020202020204" pitchFamily="34" charset="0"/>
              </a:rPr>
              <a:t> are sensitive </a:t>
            </a:r>
            <a:r>
              <a:rPr lang="it-IT" altLang="it-IT" sz="3200" dirty="0" err="1">
                <a:solidFill>
                  <a:srgbClr val="202124"/>
                </a:solidFill>
                <a:latin typeface="Arial"/>
                <a:cs typeface="Arial" panose="020B0604020202020204" pitchFamily="34" charset="0"/>
              </a:rPr>
              <a:t>beings</a:t>
            </a:r>
            <a:r>
              <a:rPr lang="it-IT" altLang="it-IT" sz="3200" dirty="0">
                <a:solidFill>
                  <a:srgbClr val="202124"/>
                </a:solidFill>
                <a:latin typeface="Arial"/>
                <a:cs typeface="Arial" panose="020B0604020202020204" pitchFamily="34" charset="0"/>
              </a:rPr>
              <a:t>, </a:t>
            </a:r>
            <a:r>
              <a:rPr lang="it-IT" altLang="it-IT" sz="3200" dirty="0" err="1">
                <a:solidFill>
                  <a:srgbClr val="202124"/>
                </a:solidFill>
                <a:latin typeface="Arial"/>
                <a:cs typeface="Arial" panose="020B0604020202020204" pitchFamily="34" charset="0"/>
              </a:rPr>
              <a:t>said</a:t>
            </a:r>
            <a:r>
              <a:rPr lang="it-IT" altLang="it-IT" sz="3200" dirty="0">
                <a:solidFill>
                  <a:srgbClr val="202124"/>
                </a:solidFill>
                <a:latin typeface="Arial"/>
                <a:cs typeface="Arial" panose="020B0604020202020204" pitchFamily="34" charset="0"/>
              </a:rPr>
              <a:t> the lichen…</a:t>
            </a:r>
            <a:r>
              <a:rPr lang="it-IT" altLang="it-IT" sz="3200" dirty="0">
                <a:solidFill>
                  <a:srgbClr val="000000"/>
                </a:solidFill>
                <a:latin typeface="Arial"/>
                <a:cs typeface="Arial" panose="020B0604020202020204" pitchFamily="34" charset="0"/>
              </a:rPr>
              <a:t> </a:t>
            </a:r>
          </a:p>
        </p:txBody>
      </p:sp>
      <p:sp>
        <p:nvSpPr>
          <p:cNvPr id="87044" name="CasellaDiTesto 10">
            <a:extLst>
              <a:ext uri="{FF2B5EF4-FFF2-40B4-BE49-F238E27FC236}">
                <a16:creationId xmlns:a16="http://schemas.microsoft.com/office/drawing/2014/main" id="{BA91308E-A25E-422D-88E1-4B3FFFA88DCB}"/>
              </a:ext>
            </a:extLst>
          </p:cNvPr>
          <p:cNvSpPr txBox="1">
            <a:spLocks noChangeArrowheads="1"/>
          </p:cNvSpPr>
          <p:nvPr/>
        </p:nvSpPr>
        <p:spPr bwMode="auto">
          <a:xfrm>
            <a:off x="1981200" y="981075"/>
            <a:ext cx="8712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it-IT">
                <a:solidFill>
                  <a:srgbClr val="000000"/>
                </a:solidFill>
              </a:rPr>
              <a:t>The sensitivity of lichens to air pollution has been known for a long time.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a:extLst>
              <a:ext uri="{FF2B5EF4-FFF2-40B4-BE49-F238E27FC236}">
                <a16:creationId xmlns:a16="http://schemas.microsoft.com/office/drawing/2014/main" id="{FF700CBA-4B4A-48E1-A47F-665E0A32E47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20875" y="333375"/>
            <a:ext cx="8350250" cy="548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4">
            <a:extLst>
              <a:ext uri="{FF2B5EF4-FFF2-40B4-BE49-F238E27FC236}">
                <a16:creationId xmlns:a16="http://schemas.microsoft.com/office/drawing/2014/main" id="{8AC87BFE-DF83-49FB-8904-716D984AFA7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3414" y="369889"/>
            <a:ext cx="8385175" cy="611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a:extLst>
              <a:ext uri="{FF2B5EF4-FFF2-40B4-BE49-F238E27FC236}">
                <a16:creationId xmlns:a16="http://schemas.microsoft.com/office/drawing/2014/main" id="{FEFA488C-8EFE-4E3D-84ED-4C8B2A9789D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63751" y="1074739"/>
            <a:ext cx="3876675" cy="470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1" name="Picture 5">
            <a:extLst>
              <a:ext uri="{FF2B5EF4-FFF2-40B4-BE49-F238E27FC236}">
                <a16:creationId xmlns:a16="http://schemas.microsoft.com/office/drawing/2014/main" id="{C450EA20-403E-4E5F-909E-1B3BE17A194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56364" y="1084264"/>
            <a:ext cx="3906837" cy="464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4">
            <a:extLst>
              <a:ext uri="{FF2B5EF4-FFF2-40B4-BE49-F238E27FC236}">
                <a16:creationId xmlns:a16="http://schemas.microsoft.com/office/drawing/2014/main" id="{99A2BAE5-4219-4E1D-AEB4-99B0D7C4629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29076" y="504825"/>
            <a:ext cx="4132263"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a:extLst>
              <a:ext uri="{FF2B5EF4-FFF2-40B4-BE49-F238E27FC236}">
                <a16:creationId xmlns:a16="http://schemas.microsoft.com/office/drawing/2014/main" id="{567CF1AF-2787-4B1A-97E8-88D0071A1B1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7588" y="981075"/>
            <a:ext cx="7707312" cy="563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79" name="Text Box 3">
            <a:extLst>
              <a:ext uri="{FF2B5EF4-FFF2-40B4-BE49-F238E27FC236}">
                <a16:creationId xmlns:a16="http://schemas.microsoft.com/office/drawing/2014/main" id="{802ADA5A-42BA-43DE-95A3-29CAC7553CAA}"/>
              </a:ext>
            </a:extLst>
          </p:cNvPr>
          <p:cNvSpPr txBox="1">
            <a:spLocks noChangeArrowheads="1"/>
          </p:cNvSpPr>
          <p:nvPr/>
        </p:nvSpPr>
        <p:spPr bwMode="auto">
          <a:xfrm>
            <a:off x="2351089" y="260351"/>
            <a:ext cx="79216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GB" altLang="it-IT" sz="1600">
                <a:solidFill>
                  <a:srgbClr val="000000"/>
                </a:solidFill>
              </a:rPr>
              <a:t>Hawksworth, D.L., Rose, F. (</a:t>
            </a:r>
            <a:r>
              <a:rPr lang="en-GB" altLang="it-IT" sz="1600" b="1">
                <a:solidFill>
                  <a:srgbClr val="000000"/>
                </a:solidFill>
              </a:rPr>
              <a:t>1970</a:t>
            </a:r>
            <a:r>
              <a:rPr lang="en-GB" altLang="it-IT" sz="1600">
                <a:solidFill>
                  <a:srgbClr val="000000"/>
                </a:solidFill>
              </a:rPr>
              <a:t>) </a:t>
            </a:r>
            <a:r>
              <a:rPr lang="en-GB" altLang="it-IT" sz="1600" i="1">
                <a:solidFill>
                  <a:srgbClr val="000000"/>
                </a:solidFill>
              </a:rPr>
              <a:t>Qualitative scale for estimating sulphur dioxide air pollution in England and Wales using epiphytic lichens</a:t>
            </a:r>
            <a:r>
              <a:rPr lang="en-GB" altLang="it-IT" sz="1600">
                <a:solidFill>
                  <a:srgbClr val="000000"/>
                </a:solidFill>
              </a:rPr>
              <a:t>. </a:t>
            </a:r>
            <a:r>
              <a:rPr lang="en-GB" altLang="it-IT" sz="1600" b="1" u="sng">
                <a:solidFill>
                  <a:srgbClr val="000000"/>
                </a:solidFill>
              </a:rPr>
              <a:t>Nature</a:t>
            </a:r>
            <a:r>
              <a:rPr lang="en-GB" altLang="it-IT" sz="1600">
                <a:solidFill>
                  <a:srgbClr val="000000"/>
                </a:solidFill>
              </a:rPr>
              <a:t> 227: 145-148.</a:t>
            </a:r>
            <a:endParaRPr lang="it-IT" altLang="it-IT" sz="1600">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a:extLst>
              <a:ext uri="{FF2B5EF4-FFF2-40B4-BE49-F238E27FC236}">
                <a16:creationId xmlns:a16="http://schemas.microsoft.com/office/drawing/2014/main" id="{185F86C3-5418-4F80-90A4-940B1F3B47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21350" y="404813"/>
            <a:ext cx="4465638" cy="582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3" name="Picture 3">
            <a:extLst>
              <a:ext uri="{FF2B5EF4-FFF2-40B4-BE49-F238E27FC236}">
                <a16:creationId xmlns:a16="http://schemas.microsoft.com/office/drawing/2014/main" id="{5B56CE24-F19D-49F0-A177-A78E3EC1DAA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l="13348" t="33044" r="3214" b="13141"/>
          <a:stretch>
            <a:fillRect/>
          </a:stretch>
        </p:blipFill>
        <p:spPr bwMode="auto">
          <a:xfrm>
            <a:off x="1817688" y="549275"/>
            <a:ext cx="3763962" cy="403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4" name="Picture 3">
            <a:extLst>
              <a:ext uri="{FF2B5EF4-FFF2-40B4-BE49-F238E27FC236}">
                <a16:creationId xmlns:a16="http://schemas.microsoft.com/office/drawing/2014/main" id="{AD66A0E6-3158-4124-BE49-10CFE9C810D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t="89948" b="3436"/>
          <a:stretch>
            <a:fillRect/>
          </a:stretch>
        </p:blipFill>
        <p:spPr bwMode="auto">
          <a:xfrm>
            <a:off x="1774826" y="5003800"/>
            <a:ext cx="3946525"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5" name="Picture 3">
            <a:extLst>
              <a:ext uri="{FF2B5EF4-FFF2-40B4-BE49-F238E27FC236}">
                <a16:creationId xmlns:a16="http://schemas.microsoft.com/office/drawing/2014/main" id="{AFBAA348-4C0E-47BA-9F2D-742AC593170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l="56364" t="2684" r="3098" b="85657"/>
          <a:stretch>
            <a:fillRect/>
          </a:stretch>
        </p:blipFill>
        <p:spPr bwMode="auto">
          <a:xfrm>
            <a:off x="3751263" y="4024313"/>
            <a:ext cx="1484312" cy="70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C5DBFCFD-A698-439A-B3D6-C07C4FD9BBFD}"/>
              </a:ext>
            </a:extLst>
          </p:cNvPr>
          <p:cNvSpPr/>
          <p:nvPr/>
        </p:nvSpPr>
        <p:spPr>
          <a:xfrm rot="18378615">
            <a:off x="2606676" y="720726"/>
            <a:ext cx="1271587" cy="328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a:solidFill>
                <a:srgbClr val="FFFFFF"/>
              </a:solidFill>
              <a:latin typeface="Arial"/>
              <a:cs typeface="Arial"/>
            </a:endParaRPr>
          </a:p>
        </p:txBody>
      </p:sp>
      <p:sp>
        <p:nvSpPr>
          <p:cNvPr id="7" name="Rettangolo 6">
            <a:extLst>
              <a:ext uri="{FF2B5EF4-FFF2-40B4-BE49-F238E27FC236}">
                <a16:creationId xmlns:a16="http://schemas.microsoft.com/office/drawing/2014/main" id="{48DF4F3E-1863-4AD9-8C10-471928DCB7A6}"/>
              </a:ext>
            </a:extLst>
          </p:cNvPr>
          <p:cNvSpPr/>
          <p:nvPr/>
        </p:nvSpPr>
        <p:spPr>
          <a:xfrm>
            <a:off x="2022475" y="400051"/>
            <a:ext cx="1271588" cy="601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a:solidFill>
                <a:srgbClr val="FFFFFF"/>
              </a:solidFill>
              <a:latin typeface="Arial"/>
              <a:cs typeface="Arial"/>
            </a:endParaRPr>
          </a:p>
        </p:txBody>
      </p:sp>
      <p:sp>
        <p:nvSpPr>
          <p:cNvPr id="8" name="Rettangolo 7">
            <a:extLst>
              <a:ext uri="{FF2B5EF4-FFF2-40B4-BE49-F238E27FC236}">
                <a16:creationId xmlns:a16="http://schemas.microsoft.com/office/drawing/2014/main" id="{E008B3CE-C92C-40A2-8650-C1E2D568792E}"/>
              </a:ext>
            </a:extLst>
          </p:cNvPr>
          <p:cNvSpPr/>
          <p:nvPr/>
        </p:nvSpPr>
        <p:spPr>
          <a:xfrm>
            <a:off x="1774826" y="790576"/>
            <a:ext cx="1273175" cy="601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a:solidFill>
                <a:srgbClr val="FFFFFF"/>
              </a:solidFill>
              <a:latin typeface="Arial"/>
              <a:cs typeface="Arial"/>
            </a:endParaRPr>
          </a:p>
        </p:txBody>
      </p:sp>
      <p:cxnSp>
        <p:nvCxnSpPr>
          <p:cNvPr id="6" name="Connettore 1 5">
            <a:extLst>
              <a:ext uri="{FF2B5EF4-FFF2-40B4-BE49-F238E27FC236}">
                <a16:creationId xmlns:a16="http://schemas.microsoft.com/office/drawing/2014/main" id="{1A1C9405-086C-4C1E-94AC-42527F309116}"/>
              </a:ext>
            </a:extLst>
          </p:cNvPr>
          <p:cNvCxnSpPr/>
          <p:nvPr/>
        </p:nvCxnSpPr>
        <p:spPr>
          <a:xfrm flipV="1">
            <a:off x="3048001" y="400050"/>
            <a:ext cx="841375" cy="9921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CasellaDiTesto 1">
            <a:extLst>
              <a:ext uri="{FF2B5EF4-FFF2-40B4-BE49-F238E27FC236}">
                <a16:creationId xmlns:a16="http://schemas.microsoft.com/office/drawing/2014/main" id="{7FFE5392-D0B9-4166-9B9B-F6EBB2079F7E}"/>
              </a:ext>
            </a:extLst>
          </p:cNvPr>
          <p:cNvSpPr txBox="1">
            <a:spLocks noChangeArrowheads="1"/>
          </p:cNvSpPr>
          <p:nvPr/>
        </p:nvSpPr>
        <p:spPr bwMode="auto">
          <a:xfrm>
            <a:off x="1992314" y="549276"/>
            <a:ext cx="835183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it-IT" sz="2400">
                <a:solidFill>
                  <a:srgbClr val="000000"/>
                </a:solidFill>
              </a:rPr>
              <a:t>From the mid-1960s two researchers, De Sloover and Le Blanc, attempted to quantify the information provided by bioindicators by introducing a numerical index that should evaluate the level of air pollution, based on the number, frequency and tolerance of the different lichen species present in a given area (I.A.P., Index of Air Purity).</a:t>
            </a:r>
            <a:endParaRPr lang="it-IT" altLang="it-IT" sz="2400">
              <a:solidFill>
                <a:srgbClr val="000000"/>
              </a:solidFill>
            </a:endParaRPr>
          </a:p>
        </p:txBody>
      </p:sp>
      <p:pic>
        <p:nvPicPr>
          <p:cNvPr id="103427" name="Picture 2">
            <a:extLst>
              <a:ext uri="{FF2B5EF4-FFF2-40B4-BE49-F238E27FC236}">
                <a16:creationId xmlns:a16="http://schemas.microsoft.com/office/drawing/2014/main" id="{F8CF96F0-CBC4-4BEE-BB11-A03C3B41D789}"/>
              </a:ext>
            </a:extLst>
          </p:cNvPr>
          <p:cNvPicPr>
            <a:picLocks noChangeAspect="1" noChangeArrowheads="1"/>
          </p:cNvPicPr>
          <p:nvPr/>
        </p:nvPicPr>
        <p:blipFill>
          <a:blip r:embed="rId2">
            <a:extLst>
              <a:ext uri="{28A0092B-C50C-407E-A947-70E740481C1C}">
                <a14:useLocalDpi xmlns:a14="http://schemas.microsoft.com/office/drawing/2010/main"/>
              </a:ext>
            </a:extLst>
          </a:blip>
          <a:srcRect l="34213" t="59904" r="33525" b="31763"/>
          <a:stretch>
            <a:fillRect/>
          </a:stretch>
        </p:blipFill>
        <p:spPr bwMode="auto">
          <a:xfrm>
            <a:off x="4511675" y="3438526"/>
            <a:ext cx="3168650" cy="28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3428" name="CasellaDiTesto 1">
            <a:extLst>
              <a:ext uri="{FF2B5EF4-FFF2-40B4-BE49-F238E27FC236}">
                <a16:creationId xmlns:a16="http://schemas.microsoft.com/office/drawing/2014/main" id="{22948D3B-389F-4297-88A0-19C3D8C9185B}"/>
              </a:ext>
            </a:extLst>
          </p:cNvPr>
          <p:cNvSpPr txBox="1">
            <a:spLocks noChangeArrowheads="1"/>
          </p:cNvSpPr>
          <p:nvPr/>
        </p:nvSpPr>
        <p:spPr bwMode="auto">
          <a:xfrm>
            <a:off x="2063751" y="4221163"/>
            <a:ext cx="7993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it-IT" altLang="it-IT" sz="2400">
                <a:solidFill>
                  <a:srgbClr val="000000"/>
                </a:solidFill>
              </a:rPr>
              <a:t>where: n= number of species within the relevé; Q = toxitolerance value of a certain species «i»; f = frequency of the same specie «i»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CasellaDiTesto 1">
            <a:extLst>
              <a:ext uri="{FF2B5EF4-FFF2-40B4-BE49-F238E27FC236}">
                <a16:creationId xmlns:a16="http://schemas.microsoft.com/office/drawing/2014/main" id="{016E4904-3558-4F7C-B4B5-2B240CD367F9}"/>
              </a:ext>
            </a:extLst>
          </p:cNvPr>
          <p:cNvSpPr txBox="1">
            <a:spLocks noChangeArrowheads="1"/>
          </p:cNvSpPr>
          <p:nvPr/>
        </p:nvSpPr>
        <p:spPr bwMode="auto">
          <a:xfrm>
            <a:off x="2208214" y="1052513"/>
            <a:ext cx="77041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it-IT" altLang="it-IT">
                <a:solidFill>
                  <a:srgbClr val="000000"/>
                </a:solidFill>
              </a:rPr>
              <a:t>In a few years, there was a «florilegium» of new IAPs, because many authors proposed their own IAP formula, changing </a:t>
            </a:r>
            <a:r>
              <a:rPr lang="it-IT" altLang="it-IT" i="1">
                <a:solidFill>
                  <a:srgbClr val="000000"/>
                </a:solidFill>
              </a:rPr>
              <a:t>e.g.</a:t>
            </a:r>
            <a:r>
              <a:rPr lang="it-IT" altLang="it-IT">
                <a:solidFill>
                  <a:srgbClr val="000000"/>
                </a:solidFill>
              </a:rPr>
              <a:t> the poleotolerance values, the weight to the cover values of poleo-sensitive species, or of poleo-tolerant ones, introducing correction factors etc.</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a:extLst>
              <a:ext uri="{FF2B5EF4-FFF2-40B4-BE49-F238E27FC236}">
                <a16:creationId xmlns:a16="http://schemas.microsoft.com/office/drawing/2014/main" id="{87B7ABA1-923E-4319-8E0A-ED753FCF706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47850" y="692150"/>
            <a:ext cx="7202488" cy="277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a:extLst>
              <a:ext uri="{FF2B5EF4-FFF2-40B4-BE49-F238E27FC236}">
                <a16:creationId xmlns:a16="http://schemas.microsoft.com/office/drawing/2014/main" id="{83758C7A-F8B6-47C0-B182-CA47C138A7B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10251" y="3206751"/>
            <a:ext cx="4848225" cy="354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8" name="Oval 6">
            <a:extLst>
              <a:ext uri="{FF2B5EF4-FFF2-40B4-BE49-F238E27FC236}">
                <a16:creationId xmlns:a16="http://schemas.microsoft.com/office/drawing/2014/main" id="{D7EEAB55-2521-4996-A5DF-3FF38E73BCAC}"/>
              </a:ext>
            </a:extLst>
          </p:cNvPr>
          <p:cNvSpPr>
            <a:spLocks noChangeArrowheads="1"/>
          </p:cNvSpPr>
          <p:nvPr/>
        </p:nvSpPr>
        <p:spPr bwMode="auto">
          <a:xfrm>
            <a:off x="4511676" y="2852738"/>
            <a:ext cx="1800225" cy="863600"/>
          </a:xfrm>
          <a:prstGeom prst="ellipse">
            <a:avLst/>
          </a:prstGeom>
          <a:noFill/>
          <a:ln w="38100">
            <a:solidFill>
              <a:srgbClr val="CC3300"/>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it-IT" altLang="it-IT" sz="1800">
              <a:solidFill>
                <a:srgbClr val="000000"/>
              </a:solidFill>
            </a:endParaRPr>
          </a:p>
        </p:txBody>
      </p:sp>
      <p:sp>
        <p:nvSpPr>
          <p:cNvPr id="105477" name="CasellaDiTesto 1">
            <a:extLst>
              <a:ext uri="{FF2B5EF4-FFF2-40B4-BE49-F238E27FC236}">
                <a16:creationId xmlns:a16="http://schemas.microsoft.com/office/drawing/2014/main" id="{3E34C5EC-313C-4A25-8D81-62791991C2C9}"/>
              </a:ext>
            </a:extLst>
          </p:cNvPr>
          <p:cNvSpPr txBox="1">
            <a:spLocks noChangeArrowheads="1"/>
          </p:cNvSpPr>
          <p:nvPr/>
        </p:nvSpPr>
        <p:spPr bwMode="auto">
          <a:xfrm>
            <a:off x="1919288" y="230188"/>
            <a:ext cx="7848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it-IT" altLang="it-IT" sz="2400" b="1">
                <a:solidFill>
                  <a:srgbClr val="FF0000"/>
                </a:solidFill>
              </a:rPr>
              <a:t>The born of the «Ammann» or «Swiss» method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asellaDiTesto 1">
            <a:extLst>
              <a:ext uri="{FF2B5EF4-FFF2-40B4-BE49-F238E27FC236}">
                <a16:creationId xmlns:a16="http://schemas.microsoft.com/office/drawing/2014/main" id="{7273C217-DD99-4C09-A056-1AE299C8BB65}"/>
              </a:ext>
            </a:extLst>
          </p:cNvPr>
          <p:cNvSpPr txBox="1">
            <a:spLocks noChangeArrowheads="1"/>
          </p:cNvSpPr>
          <p:nvPr/>
        </p:nvSpPr>
        <p:spPr bwMode="auto">
          <a:xfrm>
            <a:off x="1774825" y="765175"/>
            <a:ext cx="8497888"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it-IT" altLang="it-IT" sz="1800">
                <a:solidFill>
                  <a:srgbClr val="000000"/>
                </a:solidFill>
              </a:rPr>
              <a:t>Where: </a:t>
            </a:r>
            <a:r>
              <a:rPr lang="it-IT" altLang="it-IT" sz="1800">
                <a:solidFill>
                  <a:srgbClr val="FF0000"/>
                </a:solidFill>
              </a:rPr>
              <a:t>Bern, CH</a:t>
            </a:r>
            <a:endParaRPr lang="it-IT" altLang="it-IT" sz="2000">
              <a:solidFill>
                <a:srgbClr val="FF0000"/>
              </a:solidFill>
            </a:endParaRPr>
          </a:p>
          <a:p>
            <a:pPr eaLnBrk="0" fontAlgn="base" hangingPunct="0">
              <a:spcAft>
                <a:spcPct val="0"/>
              </a:spcAft>
            </a:pPr>
            <a:endParaRPr lang="it-IT" altLang="it-IT" sz="2000">
              <a:solidFill>
                <a:srgbClr val="000000"/>
              </a:solidFill>
            </a:endParaRPr>
          </a:p>
          <a:p>
            <a:pPr eaLnBrk="0" fontAlgn="base" hangingPunct="0">
              <a:spcAft>
                <a:spcPct val="0"/>
              </a:spcAft>
            </a:pPr>
            <a:r>
              <a:rPr lang="it-IT" altLang="it-IT" sz="2000">
                <a:solidFill>
                  <a:srgbClr val="000000"/>
                </a:solidFill>
              </a:rPr>
              <a:t> </a:t>
            </a:r>
            <a:r>
              <a:rPr lang="it-IT" altLang="it-IT" sz="2000" u="sng">
                <a:solidFill>
                  <a:srgbClr val="000000"/>
                </a:solidFill>
              </a:rPr>
              <a:t>What they have at their disposal</a:t>
            </a:r>
            <a:r>
              <a:rPr lang="it-IT" altLang="it-IT" sz="2000">
                <a:solidFill>
                  <a:srgbClr val="000000"/>
                </a:solidFill>
              </a:rPr>
              <a:t>: ten automated recording gauges, with data on the main generalist pollutants: SO</a:t>
            </a:r>
            <a:r>
              <a:rPr lang="it-IT" altLang="it-IT" sz="2000" baseline="-25000">
                <a:solidFill>
                  <a:srgbClr val="000000"/>
                </a:solidFill>
              </a:rPr>
              <a:t>2</a:t>
            </a:r>
            <a:r>
              <a:rPr lang="it-IT" altLang="it-IT" sz="2000">
                <a:solidFill>
                  <a:srgbClr val="000000"/>
                </a:solidFill>
              </a:rPr>
              <a:t>, NO</a:t>
            </a:r>
            <a:r>
              <a:rPr lang="it-IT" altLang="it-IT" sz="2000" baseline="-25000">
                <a:solidFill>
                  <a:srgbClr val="000000"/>
                </a:solidFill>
              </a:rPr>
              <a:t>x</a:t>
            </a:r>
            <a:r>
              <a:rPr lang="it-IT" altLang="it-IT" sz="2000">
                <a:solidFill>
                  <a:srgbClr val="000000"/>
                </a:solidFill>
              </a:rPr>
              <a:t>, PM elemental content, Benzene.</a:t>
            </a:r>
          </a:p>
          <a:p>
            <a:pPr eaLnBrk="0" fontAlgn="base" hangingPunct="0">
              <a:spcAft>
                <a:spcPct val="0"/>
              </a:spcAft>
              <a:buNone/>
            </a:pPr>
            <a:endParaRPr lang="it-IT" altLang="it-IT" sz="2000">
              <a:solidFill>
                <a:srgbClr val="000000"/>
              </a:solidFill>
            </a:endParaRPr>
          </a:p>
          <a:p>
            <a:pPr eaLnBrk="0" fontAlgn="base" hangingPunct="0">
              <a:spcAft>
                <a:spcPct val="0"/>
              </a:spcAft>
            </a:pPr>
            <a:r>
              <a:rPr lang="it-IT" altLang="it-IT" sz="2000">
                <a:solidFill>
                  <a:srgbClr val="000000"/>
                </a:solidFill>
              </a:rPr>
              <a:t> </a:t>
            </a:r>
            <a:r>
              <a:rPr lang="it-IT" altLang="it-IT" sz="2000" u="sng">
                <a:solidFill>
                  <a:srgbClr val="000000"/>
                </a:solidFill>
              </a:rPr>
              <a:t>What they do</a:t>
            </a:r>
            <a:r>
              <a:rPr lang="it-IT" altLang="it-IT" sz="2000">
                <a:solidFill>
                  <a:srgbClr val="000000"/>
                </a:solidFill>
              </a:rPr>
              <a:t>: they select trees in the immediate vicinity of the automated recording gauges, on which they detect the lichen flora and vegetation: list of species present, coverage of individual species, n. of individuals and so on and so forth. Each relevé is taken within an extendable grid, covering half the circumference of the tree trunk, selected where the lichen cover is the highest.</a:t>
            </a:r>
          </a:p>
          <a:p>
            <a:pPr eaLnBrk="0" fontAlgn="base" hangingPunct="0">
              <a:spcAft>
                <a:spcPct val="0"/>
              </a:spcAft>
              <a:buNone/>
            </a:pPr>
            <a:endParaRPr lang="it-IT" altLang="it-IT" sz="2000">
              <a:solidFill>
                <a:srgbClr val="000000"/>
              </a:solidFill>
            </a:endParaRPr>
          </a:p>
          <a:p>
            <a:pPr eaLnBrk="0" fontAlgn="base" hangingPunct="0">
              <a:spcAft>
                <a:spcPct val="0"/>
              </a:spcAft>
            </a:pPr>
            <a:r>
              <a:rPr lang="it-IT" altLang="it-IT" sz="2000">
                <a:solidFill>
                  <a:srgbClr val="000000"/>
                </a:solidFill>
              </a:rPr>
              <a:t> </a:t>
            </a:r>
            <a:r>
              <a:rPr lang="it-IT" altLang="it-IT" sz="2000" u="sng">
                <a:solidFill>
                  <a:srgbClr val="000000"/>
                </a:solidFill>
              </a:rPr>
              <a:t>Next steps</a:t>
            </a:r>
            <a:r>
              <a:rPr lang="it-IT" altLang="it-IT" sz="2000">
                <a:solidFill>
                  <a:srgbClr val="000000"/>
                </a:solidFill>
              </a:rPr>
              <a:t>: different I.A.P.s are "invented", constructed in a different way each time. Just for fun, try to propose yours. Eventually, there will be 20 IAP, numbered IAP1 to IAP20. </a:t>
            </a:r>
          </a:p>
        </p:txBody>
      </p:sp>
      <p:grpSp>
        <p:nvGrpSpPr>
          <p:cNvPr id="106499" name="Gruppo 4">
            <a:extLst>
              <a:ext uri="{FF2B5EF4-FFF2-40B4-BE49-F238E27FC236}">
                <a16:creationId xmlns:a16="http://schemas.microsoft.com/office/drawing/2014/main" id="{E36E256D-CDBC-4B50-9B8D-8C5484188ADD}"/>
              </a:ext>
            </a:extLst>
          </p:cNvPr>
          <p:cNvGrpSpPr>
            <a:grpSpLocks/>
          </p:cNvGrpSpPr>
          <p:nvPr/>
        </p:nvGrpSpPr>
        <p:grpSpPr bwMode="auto">
          <a:xfrm>
            <a:off x="4008439" y="131764"/>
            <a:ext cx="1690687" cy="1266825"/>
            <a:chOff x="2483768" y="131066"/>
            <a:chExt cx="1691878" cy="1267275"/>
          </a:xfrm>
        </p:grpSpPr>
        <p:pic>
          <p:nvPicPr>
            <p:cNvPr id="106500" name="Picture 2" descr="Grey Map of Switzerland | Free Vector Maps">
              <a:extLst>
                <a:ext uri="{FF2B5EF4-FFF2-40B4-BE49-F238E27FC236}">
                  <a16:creationId xmlns:a16="http://schemas.microsoft.com/office/drawing/2014/main" id="{1EC616AC-9E65-4AEE-BD3E-1666C89201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83768" y="131066"/>
              <a:ext cx="1691878" cy="12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riangolo isoscele 3">
              <a:extLst>
                <a:ext uri="{FF2B5EF4-FFF2-40B4-BE49-F238E27FC236}">
                  <a16:creationId xmlns:a16="http://schemas.microsoft.com/office/drawing/2014/main" id="{EB708A73-D007-4EA0-80A2-EE7FAF28A27A}"/>
                </a:ext>
              </a:extLst>
            </p:cNvPr>
            <p:cNvSpPr/>
            <p:nvPr/>
          </p:nvSpPr>
          <p:spPr>
            <a:xfrm>
              <a:off x="3060436" y="667832"/>
              <a:ext cx="142976" cy="968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a:solidFill>
                  <a:srgbClr val="FFFFFF"/>
                </a:solidFill>
                <a:latin typeface="Arial"/>
                <a:cs typeface="Arial"/>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2">
            <a:extLst>
              <a:ext uri="{FF2B5EF4-FFF2-40B4-BE49-F238E27FC236}">
                <a16:creationId xmlns:a16="http://schemas.microsoft.com/office/drawing/2014/main" id="{120BA80F-C9F8-4CA2-A0B9-9BC7CE676129}"/>
              </a:ext>
            </a:extLst>
          </p:cNvPr>
          <p:cNvSpPr txBox="1">
            <a:spLocks noChangeArrowheads="1"/>
          </p:cNvSpPr>
          <p:nvPr/>
        </p:nvSpPr>
        <p:spPr bwMode="auto">
          <a:xfrm>
            <a:off x="1992314" y="968376"/>
            <a:ext cx="8353425" cy="515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fontAlgn="base">
              <a:spcAft>
                <a:spcPct val="0"/>
              </a:spcAft>
              <a:buNone/>
              <a:defRPr/>
            </a:pPr>
            <a:endParaRPr lang="it-IT" sz="2000" dirty="0">
              <a:solidFill>
                <a:srgbClr val="000000"/>
              </a:solidFill>
            </a:endParaRPr>
          </a:p>
          <a:p>
            <a:pPr fontAlgn="base">
              <a:spcAft>
                <a:spcPts val="600"/>
              </a:spcAft>
              <a:defRPr/>
            </a:pPr>
            <a:r>
              <a:rPr lang="it-IT" sz="2000" dirty="0" err="1">
                <a:solidFill>
                  <a:srgbClr val="000000"/>
                </a:solidFill>
              </a:rPr>
              <a:t>their</a:t>
            </a:r>
            <a:r>
              <a:rPr lang="it-IT" sz="2000" dirty="0">
                <a:solidFill>
                  <a:srgbClr val="000000"/>
                </a:solidFill>
              </a:rPr>
              <a:t> </a:t>
            </a:r>
            <a:r>
              <a:rPr lang="it-IT" sz="2000" dirty="0" err="1">
                <a:solidFill>
                  <a:srgbClr val="000000"/>
                </a:solidFill>
              </a:rPr>
              <a:t>metabolism</a:t>
            </a:r>
            <a:r>
              <a:rPr lang="it-IT" sz="2000" dirty="0">
                <a:solidFill>
                  <a:srgbClr val="000000"/>
                </a:solidFill>
              </a:rPr>
              <a:t> </a:t>
            </a:r>
            <a:r>
              <a:rPr lang="it-IT" sz="2000" dirty="0" err="1">
                <a:solidFill>
                  <a:srgbClr val="000000"/>
                </a:solidFill>
              </a:rPr>
              <a:t>depends</a:t>
            </a:r>
            <a:r>
              <a:rPr lang="it-IT" sz="2000" dirty="0">
                <a:solidFill>
                  <a:srgbClr val="000000"/>
                </a:solidFill>
              </a:rPr>
              <a:t> on dry and </a:t>
            </a:r>
            <a:r>
              <a:rPr lang="it-IT" sz="2000" dirty="0" err="1">
                <a:solidFill>
                  <a:srgbClr val="000000"/>
                </a:solidFill>
              </a:rPr>
              <a:t>wet</a:t>
            </a:r>
            <a:r>
              <a:rPr lang="it-IT" sz="2000" dirty="0">
                <a:solidFill>
                  <a:srgbClr val="000000"/>
                </a:solidFill>
              </a:rPr>
              <a:t> </a:t>
            </a:r>
            <a:r>
              <a:rPr lang="it-IT" sz="2000" dirty="0" err="1">
                <a:solidFill>
                  <a:srgbClr val="000000"/>
                </a:solidFill>
              </a:rPr>
              <a:t>depositions</a:t>
            </a:r>
            <a:r>
              <a:rPr lang="it-IT" sz="2000" dirty="0">
                <a:solidFill>
                  <a:srgbClr val="000000"/>
                </a:solidFill>
              </a:rPr>
              <a:t> from the </a:t>
            </a:r>
            <a:r>
              <a:rPr lang="it-IT" sz="2000" dirty="0" err="1">
                <a:solidFill>
                  <a:srgbClr val="000000"/>
                </a:solidFill>
              </a:rPr>
              <a:t>atmosphere</a:t>
            </a:r>
            <a:r>
              <a:rPr lang="it-IT" sz="2000" dirty="0">
                <a:solidFill>
                  <a:srgbClr val="000000"/>
                </a:solidFill>
              </a:rPr>
              <a:t>: the </a:t>
            </a:r>
            <a:r>
              <a:rPr lang="it-IT" sz="2000" dirty="0" err="1">
                <a:solidFill>
                  <a:srgbClr val="000000"/>
                </a:solidFill>
              </a:rPr>
              <a:t>continuous</a:t>
            </a:r>
            <a:r>
              <a:rPr lang="it-IT" sz="2000" dirty="0">
                <a:solidFill>
                  <a:srgbClr val="000000"/>
                </a:solidFill>
              </a:rPr>
              <a:t> change in </a:t>
            </a:r>
            <a:r>
              <a:rPr lang="it-IT" sz="2000" dirty="0" err="1">
                <a:solidFill>
                  <a:srgbClr val="000000"/>
                </a:solidFill>
              </a:rPr>
              <a:t>hydration</a:t>
            </a:r>
            <a:r>
              <a:rPr lang="it-IT" sz="2000" dirty="0">
                <a:solidFill>
                  <a:srgbClr val="000000"/>
                </a:solidFill>
              </a:rPr>
              <a:t> status </a:t>
            </a:r>
            <a:r>
              <a:rPr lang="it-IT" sz="2000" dirty="0" err="1">
                <a:solidFill>
                  <a:srgbClr val="000000"/>
                </a:solidFill>
              </a:rPr>
              <a:t>implies</a:t>
            </a:r>
            <a:r>
              <a:rPr lang="it-IT" sz="2000" dirty="0">
                <a:solidFill>
                  <a:srgbClr val="000000"/>
                </a:solidFill>
              </a:rPr>
              <a:t> a </a:t>
            </a:r>
            <a:r>
              <a:rPr lang="it-IT" sz="2000" dirty="0" err="1">
                <a:solidFill>
                  <a:srgbClr val="000000"/>
                </a:solidFill>
              </a:rPr>
              <a:t>continuous</a:t>
            </a:r>
            <a:r>
              <a:rPr lang="it-IT" sz="2000" dirty="0">
                <a:solidFill>
                  <a:srgbClr val="000000"/>
                </a:solidFill>
              </a:rPr>
              <a:t> bi-</a:t>
            </a:r>
            <a:r>
              <a:rPr lang="it-IT" sz="2000" dirty="0" err="1">
                <a:solidFill>
                  <a:srgbClr val="000000"/>
                </a:solidFill>
              </a:rPr>
              <a:t>directional</a:t>
            </a:r>
            <a:r>
              <a:rPr lang="it-IT" sz="2000" dirty="0">
                <a:solidFill>
                  <a:srgbClr val="000000"/>
                </a:solidFill>
              </a:rPr>
              <a:t> </a:t>
            </a:r>
            <a:r>
              <a:rPr lang="it-IT" sz="2000" dirty="0" err="1">
                <a:solidFill>
                  <a:srgbClr val="000000"/>
                </a:solidFill>
              </a:rPr>
              <a:t>matter</a:t>
            </a:r>
            <a:r>
              <a:rPr lang="it-IT" sz="2000" dirty="0">
                <a:solidFill>
                  <a:srgbClr val="000000"/>
                </a:solidFill>
              </a:rPr>
              <a:t> </a:t>
            </a:r>
            <a:r>
              <a:rPr lang="it-IT" sz="2000" dirty="0" err="1">
                <a:solidFill>
                  <a:srgbClr val="000000"/>
                </a:solidFill>
              </a:rPr>
              <a:t>flux</a:t>
            </a:r>
            <a:r>
              <a:rPr lang="it-IT" sz="2000" dirty="0">
                <a:solidFill>
                  <a:srgbClr val="000000"/>
                </a:solidFill>
              </a:rPr>
              <a:t> of water and </a:t>
            </a:r>
            <a:r>
              <a:rPr lang="it-IT" sz="2000" dirty="0" err="1">
                <a:solidFill>
                  <a:srgbClr val="000000"/>
                </a:solidFill>
              </a:rPr>
              <a:t>dissolved</a:t>
            </a:r>
            <a:r>
              <a:rPr lang="it-IT" sz="2000" dirty="0">
                <a:solidFill>
                  <a:srgbClr val="000000"/>
                </a:solidFill>
              </a:rPr>
              <a:t> </a:t>
            </a:r>
            <a:r>
              <a:rPr lang="it-IT" sz="2000" dirty="0" err="1">
                <a:solidFill>
                  <a:srgbClr val="000000"/>
                </a:solidFill>
              </a:rPr>
              <a:t>substances</a:t>
            </a:r>
            <a:r>
              <a:rPr lang="it-IT" sz="2000" dirty="0">
                <a:solidFill>
                  <a:srgbClr val="000000"/>
                </a:solidFill>
              </a:rPr>
              <a:t>;</a:t>
            </a:r>
          </a:p>
          <a:p>
            <a:pPr fontAlgn="base">
              <a:spcAft>
                <a:spcPts val="600"/>
              </a:spcAft>
              <a:defRPr/>
            </a:pPr>
            <a:r>
              <a:rPr lang="it-IT" sz="2000" dirty="0" err="1">
                <a:solidFill>
                  <a:srgbClr val="000000"/>
                </a:solidFill>
              </a:rPr>
              <a:t>This</a:t>
            </a:r>
            <a:r>
              <a:rPr lang="it-IT" sz="2000" dirty="0">
                <a:solidFill>
                  <a:srgbClr val="000000"/>
                </a:solidFill>
              </a:rPr>
              <a:t> </a:t>
            </a:r>
            <a:r>
              <a:rPr lang="it-IT" sz="2000" dirty="0" err="1">
                <a:solidFill>
                  <a:srgbClr val="000000"/>
                </a:solidFill>
              </a:rPr>
              <a:t>flux</a:t>
            </a:r>
            <a:r>
              <a:rPr lang="it-IT" sz="2000" dirty="0">
                <a:solidFill>
                  <a:srgbClr val="000000"/>
                </a:solidFill>
              </a:rPr>
              <a:t> </a:t>
            </a:r>
            <a:r>
              <a:rPr lang="it-IT" sz="2000" dirty="0" err="1">
                <a:solidFill>
                  <a:srgbClr val="000000"/>
                </a:solidFill>
              </a:rPr>
              <a:t>occurs</a:t>
            </a:r>
            <a:r>
              <a:rPr lang="it-IT" sz="2000" dirty="0">
                <a:solidFill>
                  <a:srgbClr val="000000"/>
                </a:solidFill>
              </a:rPr>
              <a:t> over the </a:t>
            </a:r>
            <a:r>
              <a:rPr lang="it-IT" sz="2000" dirty="0" err="1">
                <a:solidFill>
                  <a:srgbClr val="000000"/>
                </a:solidFill>
              </a:rPr>
              <a:t>entire</a:t>
            </a:r>
            <a:r>
              <a:rPr lang="it-IT" sz="2000" dirty="0">
                <a:solidFill>
                  <a:srgbClr val="000000"/>
                </a:solidFill>
              </a:rPr>
              <a:t> </a:t>
            </a:r>
            <a:r>
              <a:rPr lang="it-IT" sz="2000" dirty="0" err="1">
                <a:solidFill>
                  <a:srgbClr val="000000"/>
                </a:solidFill>
              </a:rPr>
              <a:t>surface</a:t>
            </a:r>
            <a:r>
              <a:rPr lang="it-IT" sz="2000" dirty="0">
                <a:solidFill>
                  <a:srgbClr val="000000"/>
                </a:solidFill>
              </a:rPr>
              <a:t> of the </a:t>
            </a:r>
            <a:r>
              <a:rPr lang="it-IT" sz="2000" dirty="0" err="1">
                <a:solidFill>
                  <a:srgbClr val="000000"/>
                </a:solidFill>
              </a:rPr>
              <a:t>thallus</a:t>
            </a:r>
            <a:r>
              <a:rPr lang="it-IT" sz="2000" dirty="0">
                <a:solidFill>
                  <a:srgbClr val="000000"/>
                </a:solidFill>
              </a:rPr>
              <a:t>, </a:t>
            </a:r>
            <a:r>
              <a:rPr lang="it-IT" sz="2000" dirty="0" err="1">
                <a:solidFill>
                  <a:srgbClr val="000000"/>
                </a:solidFill>
              </a:rPr>
              <a:t>as</a:t>
            </a:r>
            <a:r>
              <a:rPr lang="it-IT" sz="2000" dirty="0">
                <a:solidFill>
                  <a:srgbClr val="000000"/>
                </a:solidFill>
              </a:rPr>
              <a:t> </a:t>
            </a:r>
            <a:r>
              <a:rPr lang="it-IT" sz="2000" dirty="0" err="1">
                <a:solidFill>
                  <a:srgbClr val="000000"/>
                </a:solidFill>
              </a:rPr>
              <a:t>they</a:t>
            </a:r>
            <a:r>
              <a:rPr lang="it-IT" sz="2000" dirty="0">
                <a:solidFill>
                  <a:srgbClr val="000000"/>
                </a:solidFill>
              </a:rPr>
              <a:t> </a:t>
            </a:r>
            <a:r>
              <a:rPr lang="it-IT" sz="2000" dirty="0" err="1">
                <a:solidFill>
                  <a:srgbClr val="000000"/>
                </a:solidFill>
              </a:rPr>
              <a:t>have</a:t>
            </a:r>
            <a:r>
              <a:rPr lang="it-IT" sz="2000" dirty="0">
                <a:solidFill>
                  <a:srgbClr val="000000"/>
                </a:solidFill>
              </a:rPr>
              <a:t> no </a:t>
            </a:r>
            <a:r>
              <a:rPr lang="it-IT" sz="2000" dirty="0" err="1">
                <a:solidFill>
                  <a:srgbClr val="000000"/>
                </a:solidFill>
              </a:rPr>
              <a:t>cuticle</a:t>
            </a:r>
            <a:r>
              <a:rPr lang="it-IT" sz="2000" dirty="0">
                <a:solidFill>
                  <a:srgbClr val="000000"/>
                </a:solidFill>
              </a:rPr>
              <a:t> or </a:t>
            </a:r>
            <a:r>
              <a:rPr lang="it-IT" sz="2000" dirty="0" err="1">
                <a:solidFill>
                  <a:srgbClr val="000000"/>
                </a:solidFill>
              </a:rPr>
              <a:t>stomatal</a:t>
            </a:r>
            <a:r>
              <a:rPr lang="it-IT" sz="2000" dirty="0">
                <a:solidFill>
                  <a:srgbClr val="000000"/>
                </a:solidFill>
              </a:rPr>
              <a:t> openings;</a:t>
            </a:r>
          </a:p>
          <a:p>
            <a:pPr fontAlgn="base">
              <a:spcAft>
                <a:spcPts val="600"/>
              </a:spcAft>
              <a:defRPr/>
            </a:pPr>
            <a:r>
              <a:rPr lang="it-IT" sz="2000" dirty="0" err="1">
                <a:solidFill>
                  <a:srgbClr val="000000"/>
                </a:solidFill>
              </a:rPr>
              <a:t>nutrient</a:t>
            </a:r>
            <a:r>
              <a:rPr lang="it-IT" sz="2000" dirty="0">
                <a:solidFill>
                  <a:srgbClr val="000000"/>
                </a:solidFill>
              </a:rPr>
              <a:t> and </a:t>
            </a:r>
            <a:r>
              <a:rPr lang="it-IT" sz="2000" dirty="0" err="1">
                <a:solidFill>
                  <a:srgbClr val="000000"/>
                </a:solidFill>
              </a:rPr>
              <a:t>pollutants</a:t>
            </a:r>
            <a:r>
              <a:rPr lang="it-IT" sz="2000" dirty="0">
                <a:solidFill>
                  <a:srgbClr val="000000"/>
                </a:solidFill>
              </a:rPr>
              <a:t> can be </a:t>
            </a:r>
            <a:r>
              <a:rPr lang="it-IT" sz="2000" dirty="0" err="1">
                <a:solidFill>
                  <a:srgbClr val="000000"/>
                </a:solidFill>
              </a:rPr>
              <a:t>absorbed</a:t>
            </a:r>
            <a:r>
              <a:rPr lang="it-IT" sz="2000" dirty="0">
                <a:solidFill>
                  <a:srgbClr val="000000"/>
                </a:solidFill>
              </a:rPr>
              <a:t> in </a:t>
            </a:r>
            <a:r>
              <a:rPr lang="it-IT" sz="2000" dirty="0" err="1">
                <a:solidFill>
                  <a:srgbClr val="000000"/>
                </a:solidFill>
              </a:rPr>
              <a:t>gaseous</a:t>
            </a:r>
            <a:r>
              <a:rPr lang="it-IT" sz="2000" dirty="0">
                <a:solidFill>
                  <a:srgbClr val="000000"/>
                </a:solidFill>
              </a:rPr>
              <a:t> </a:t>
            </a:r>
            <a:r>
              <a:rPr lang="it-IT" sz="2000" dirty="0" err="1">
                <a:solidFill>
                  <a:srgbClr val="000000"/>
                </a:solidFill>
              </a:rPr>
              <a:t>form</a:t>
            </a:r>
            <a:r>
              <a:rPr lang="it-IT" sz="2000" dirty="0">
                <a:solidFill>
                  <a:srgbClr val="000000"/>
                </a:solidFill>
              </a:rPr>
              <a:t>, in </a:t>
            </a:r>
            <a:r>
              <a:rPr lang="it-IT" sz="2000" dirty="0" err="1">
                <a:solidFill>
                  <a:srgbClr val="000000"/>
                </a:solidFill>
              </a:rPr>
              <a:t>solution</a:t>
            </a:r>
            <a:r>
              <a:rPr lang="it-IT" sz="2000" dirty="0">
                <a:solidFill>
                  <a:srgbClr val="000000"/>
                </a:solidFill>
              </a:rPr>
              <a:t> and </a:t>
            </a:r>
            <a:r>
              <a:rPr lang="it-IT" sz="2000" dirty="0" err="1">
                <a:solidFill>
                  <a:srgbClr val="000000"/>
                </a:solidFill>
              </a:rPr>
              <a:t>associated</a:t>
            </a:r>
            <a:r>
              <a:rPr lang="it-IT" sz="2000" dirty="0">
                <a:solidFill>
                  <a:srgbClr val="000000"/>
                </a:solidFill>
              </a:rPr>
              <a:t> with </a:t>
            </a:r>
            <a:r>
              <a:rPr lang="it-IT" sz="2000" dirty="0" err="1">
                <a:solidFill>
                  <a:srgbClr val="000000"/>
                </a:solidFill>
              </a:rPr>
              <a:t>particulate</a:t>
            </a:r>
            <a:r>
              <a:rPr lang="it-IT" sz="2000" dirty="0">
                <a:solidFill>
                  <a:srgbClr val="000000"/>
                </a:solidFill>
              </a:rPr>
              <a:t> </a:t>
            </a:r>
            <a:r>
              <a:rPr lang="it-IT" sz="2000" dirty="0" err="1">
                <a:solidFill>
                  <a:srgbClr val="000000"/>
                </a:solidFill>
              </a:rPr>
              <a:t>matter</a:t>
            </a:r>
            <a:r>
              <a:rPr lang="it-IT" sz="2000" dirty="0">
                <a:solidFill>
                  <a:srgbClr val="000000"/>
                </a:solidFill>
              </a:rPr>
              <a:t>;</a:t>
            </a:r>
          </a:p>
          <a:p>
            <a:pPr fontAlgn="base">
              <a:spcAft>
                <a:spcPts val="600"/>
              </a:spcAft>
              <a:defRPr/>
            </a:pPr>
            <a:r>
              <a:rPr lang="it-IT" sz="2000" dirty="0" err="1">
                <a:solidFill>
                  <a:srgbClr val="000000"/>
                </a:solidFill>
              </a:rPr>
              <a:t>there</a:t>
            </a:r>
            <a:r>
              <a:rPr lang="it-IT" sz="2000" dirty="0">
                <a:solidFill>
                  <a:srgbClr val="000000"/>
                </a:solidFill>
              </a:rPr>
              <a:t> are no external </a:t>
            </a:r>
            <a:r>
              <a:rPr lang="it-IT" sz="2000" dirty="0" err="1">
                <a:solidFill>
                  <a:srgbClr val="000000"/>
                </a:solidFill>
              </a:rPr>
              <a:t>selection</a:t>
            </a:r>
            <a:r>
              <a:rPr lang="it-IT" sz="2000" dirty="0">
                <a:solidFill>
                  <a:srgbClr val="000000"/>
                </a:solidFill>
              </a:rPr>
              <a:t> </a:t>
            </a:r>
            <a:r>
              <a:rPr lang="it-IT" sz="2000" dirty="0" err="1">
                <a:solidFill>
                  <a:srgbClr val="000000"/>
                </a:solidFill>
              </a:rPr>
              <a:t>mechanisms</a:t>
            </a:r>
            <a:r>
              <a:rPr lang="it-IT" sz="2000" dirty="0">
                <a:solidFill>
                  <a:srgbClr val="000000"/>
                </a:solidFill>
              </a:rPr>
              <a:t>;</a:t>
            </a:r>
          </a:p>
          <a:p>
            <a:pPr fontAlgn="base">
              <a:spcAft>
                <a:spcPts val="600"/>
              </a:spcAft>
              <a:defRPr/>
            </a:pPr>
            <a:r>
              <a:rPr lang="it-IT" sz="2000" dirty="0" err="1">
                <a:solidFill>
                  <a:srgbClr val="000000"/>
                </a:solidFill>
              </a:rPr>
              <a:t>there</a:t>
            </a:r>
            <a:r>
              <a:rPr lang="it-IT" sz="2000" dirty="0">
                <a:solidFill>
                  <a:srgbClr val="000000"/>
                </a:solidFill>
              </a:rPr>
              <a:t> are no </a:t>
            </a:r>
            <a:r>
              <a:rPr lang="it-IT" sz="2000" dirty="0" err="1">
                <a:solidFill>
                  <a:srgbClr val="000000"/>
                </a:solidFill>
              </a:rPr>
              <a:t>specific</a:t>
            </a:r>
            <a:r>
              <a:rPr lang="it-IT" sz="2000" dirty="0">
                <a:solidFill>
                  <a:srgbClr val="000000"/>
                </a:solidFill>
              </a:rPr>
              <a:t> </a:t>
            </a:r>
            <a:r>
              <a:rPr lang="it-IT" sz="2000" dirty="0" err="1">
                <a:solidFill>
                  <a:srgbClr val="000000"/>
                </a:solidFill>
              </a:rPr>
              <a:t>mechanisms</a:t>
            </a:r>
            <a:r>
              <a:rPr lang="it-IT" sz="2000" dirty="0">
                <a:solidFill>
                  <a:srgbClr val="000000"/>
                </a:solidFill>
              </a:rPr>
              <a:t> for </a:t>
            </a:r>
            <a:r>
              <a:rPr lang="it-IT" sz="2000" dirty="0" err="1">
                <a:solidFill>
                  <a:srgbClr val="000000"/>
                </a:solidFill>
              </a:rPr>
              <a:t>getting</a:t>
            </a:r>
            <a:r>
              <a:rPr lang="it-IT" sz="2000" dirty="0">
                <a:solidFill>
                  <a:srgbClr val="000000"/>
                </a:solidFill>
              </a:rPr>
              <a:t> </a:t>
            </a:r>
            <a:r>
              <a:rPr lang="it-IT" sz="2000" dirty="0" err="1">
                <a:solidFill>
                  <a:srgbClr val="000000"/>
                </a:solidFill>
              </a:rPr>
              <a:t>rid</a:t>
            </a:r>
            <a:r>
              <a:rPr lang="it-IT" sz="2000" dirty="0">
                <a:solidFill>
                  <a:srgbClr val="000000"/>
                </a:solidFill>
              </a:rPr>
              <a:t> of </a:t>
            </a:r>
            <a:r>
              <a:rPr lang="it-IT" sz="2000" dirty="0" err="1">
                <a:solidFill>
                  <a:srgbClr val="000000"/>
                </a:solidFill>
              </a:rPr>
              <a:t>contaminated</a:t>
            </a:r>
            <a:r>
              <a:rPr lang="it-IT" sz="2000" dirty="0">
                <a:solidFill>
                  <a:srgbClr val="000000"/>
                </a:solidFill>
              </a:rPr>
              <a:t> </a:t>
            </a:r>
            <a:r>
              <a:rPr lang="it-IT" sz="2000" dirty="0" err="1">
                <a:solidFill>
                  <a:srgbClr val="000000"/>
                </a:solidFill>
              </a:rPr>
              <a:t>parts</a:t>
            </a:r>
            <a:r>
              <a:rPr lang="it-IT" sz="2000" dirty="0">
                <a:solidFill>
                  <a:srgbClr val="000000"/>
                </a:solidFill>
              </a:rPr>
              <a:t>;</a:t>
            </a:r>
          </a:p>
          <a:p>
            <a:pPr fontAlgn="base">
              <a:spcAft>
                <a:spcPts val="600"/>
              </a:spcAft>
              <a:defRPr/>
            </a:pPr>
            <a:r>
              <a:rPr lang="it-IT" sz="2000" dirty="0" err="1">
                <a:solidFill>
                  <a:srgbClr val="000000"/>
                </a:solidFill>
              </a:rPr>
              <a:t>lichens</a:t>
            </a:r>
            <a:r>
              <a:rPr lang="it-IT" sz="2000" dirty="0">
                <a:solidFill>
                  <a:srgbClr val="000000"/>
                </a:solidFill>
              </a:rPr>
              <a:t> are "long-living" </a:t>
            </a:r>
            <a:r>
              <a:rPr lang="it-IT" sz="2000" dirty="0" err="1">
                <a:solidFill>
                  <a:srgbClr val="000000"/>
                </a:solidFill>
              </a:rPr>
              <a:t>organisms</a:t>
            </a:r>
            <a:r>
              <a:rPr lang="it-IT" sz="2000" dirty="0">
                <a:solidFill>
                  <a:srgbClr val="000000"/>
                </a:solidFill>
              </a:rPr>
              <a:t>, with </a:t>
            </a:r>
            <a:r>
              <a:rPr lang="it-IT" sz="2000" dirty="0" err="1">
                <a:solidFill>
                  <a:srgbClr val="000000"/>
                </a:solidFill>
              </a:rPr>
              <a:t>temporal</a:t>
            </a:r>
            <a:r>
              <a:rPr lang="it-IT" sz="2000" dirty="0">
                <a:solidFill>
                  <a:srgbClr val="000000"/>
                </a:solidFill>
              </a:rPr>
              <a:t> integration of </a:t>
            </a:r>
            <a:r>
              <a:rPr lang="it-IT" sz="2000" dirty="0" err="1">
                <a:solidFill>
                  <a:srgbClr val="000000"/>
                </a:solidFill>
              </a:rPr>
              <a:t>phenomena</a:t>
            </a:r>
            <a:r>
              <a:rPr lang="it-IT" sz="2000" dirty="0">
                <a:solidFill>
                  <a:srgbClr val="000000"/>
                </a:solidFill>
              </a:rPr>
              <a:t>.</a:t>
            </a:r>
          </a:p>
        </p:txBody>
      </p:sp>
      <p:sp>
        <p:nvSpPr>
          <p:cNvPr id="88067" name="CasellaDiTesto 1">
            <a:extLst>
              <a:ext uri="{FF2B5EF4-FFF2-40B4-BE49-F238E27FC236}">
                <a16:creationId xmlns:a16="http://schemas.microsoft.com/office/drawing/2014/main" id="{1EDE546D-9255-4158-90CD-2A08ECF10B65}"/>
              </a:ext>
            </a:extLst>
          </p:cNvPr>
          <p:cNvSpPr txBox="1">
            <a:spLocks noChangeArrowheads="1"/>
          </p:cNvSpPr>
          <p:nvPr/>
        </p:nvSpPr>
        <p:spPr bwMode="auto">
          <a:xfrm>
            <a:off x="1992314" y="260351"/>
            <a:ext cx="79200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en-US" altLang="it-IT" sz="2000" dirty="0">
                <a:solidFill>
                  <a:srgbClr val="000000"/>
                </a:solidFill>
              </a:rPr>
              <a:t>This sensitiveness to specific pollutants (e.g. SO</a:t>
            </a:r>
            <a:r>
              <a:rPr lang="en-US" altLang="it-IT" sz="2000" baseline="-25000" dirty="0">
                <a:solidFill>
                  <a:srgbClr val="000000"/>
                </a:solidFill>
              </a:rPr>
              <a:t>2</a:t>
            </a:r>
            <a:r>
              <a:rPr lang="en-US" altLang="it-IT" sz="2000" dirty="0">
                <a:solidFill>
                  <a:srgbClr val="000000"/>
                </a:solidFill>
              </a:rPr>
              <a:t>), and tolerance towards others (e.g. O</a:t>
            </a:r>
            <a:r>
              <a:rPr lang="en-US" altLang="it-IT" sz="2000" baseline="-25000" dirty="0">
                <a:solidFill>
                  <a:srgbClr val="000000"/>
                </a:solidFill>
              </a:rPr>
              <a:t>3</a:t>
            </a:r>
            <a:r>
              <a:rPr lang="en-US" altLang="it-IT" sz="2000" dirty="0">
                <a:solidFill>
                  <a:srgbClr val="000000"/>
                </a:solidFill>
              </a:rPr>
              <a:t>) is linked to specific biological peculiarities of lichens:</a:t>
            </a:r>
            <a:endParaRPr lang="it-IT" altLang="it-IT" sz="2000" dirty="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asellaDiTesto 1">
            <a:extLst>
              <a:ext uri="{FF2B5EF4-FFF2-40B4-BE49-F238E27FC236}">
                <a16:creationId xmlns:a16="http://schemas.microsoft.com/office/drawing/2014/main" id="{CB18FF96-E0DA-4EA4-8A6D-108E6A2C0AAB}"/>
              </a:ext>
            </a:extLst>
          </p:cNvPr>
          <p:cNvSpPr txBox="1">
            <a:spLocks noChangeArrowheads="1"/>
          </p:cNvSpPr>
          <p:nvPr/>
        </p:nvSpPr>
        <p:spPr bwMode="auto">
          <a:xfrm>
            <a:off x="1919289" y="333376"/>
            <a:ext cx="8137525"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en-US" altLang="it-IT" sz="1800">
                <a:solidFill>
                  <a:srgbClr val="000000"/>
                </a:solidFill>
              </a:rPr>
              <a:t>Then, they study the polynomial correlations between the chemical-physical descriptors of "air quality" and the IAPs calculated for all the sites hosting a automated recording gauge.</a:t>
            </a:r>
          </a:p>
          <a:p>
            <a:pPr fontAlgn="base">
              <a:spcBef>
                <a:spcPct val="0"/>
              </a:spcBef>
              <a:spcAft>
                <a:spcPct val="0"/>
              </a:spcAft>
              <a:buNone/>
            </a:pPr>
            <a:endParaRPr lang="en-US" altLang="it-IT" sz="1800">
              <a:solidFill>
                <a:srgbClr val="000000"/>
              </a:solidFill>
            </a:endParaRPr>
          </a:p>
          <a:p>
            <a:pPr fontAlgn="base">
              <a:spcBef>
                <a:spcPct val="0"/>
              </a:spcBef>
              <a:spcAft>
                <a:spcPct val="0"/>
              </a:spcAft>
              <a:buNone/>
            </a:pPr>
            <a:r>
              <a:rPr lang="en-US" altLang="it-IT" sz="1800">
                <a:solidFill>
                  <a:srgbClr val="000000"/>
                </a:solidFill>
              </a:rPr>
              <a:t>Some of these correlations are very bad, but one is highly significant, which is the one calculated based on the </a:t>
            </a:r>
            <a:r>
              <a:rPr lang="en-US" altLang="it-IT" sz="1800" b="1">
                <a:solidFill>
                  <a:srgbClr val="000000"/>
                </a:solidFill>
              </a:rPr>
              <a:t>IAP18</a:t>
            </a:r>
            <a:r>
              <a:rPr lang="en-US" altLang="it-IT" sz="1800">
                <a:solidFill>
                  <a:srgbClr val="000000"/>
                </a:solidFill>
              </a:rPr>
              <a:t>.</a:t>
            </a:r>
          </a:p>
          <a:p>
            <a:pPr fontAlgn="base">
              <a:spcBef>
                <a:spcPct val="0"/>
              </a:spcBef>
              <a:spcAft>
                <a:spcPct val="0"/>
              </a:spcAft>
              <a:buNone/>
            </a:pPr>
            <a:endParaRPr lang="en-US" altLang="it-IT" sz="1800">
              <a:solidFill>
                <a:srgbClr val="000000"/>
              </a:solidFill>
            </a:endParaRPr>
          </a:p>
          <a:p>
            <a:pPr fontAlgn="base">
              <a:spcBef>
                <a:spcPct val="0"/>
              </a:spcBef>
              <a:spcAft>
                <a:spcPct val="0"/>
              </a:spcAft>
              <a:buNone/>
            </a:pPr>
            <a:r>
              <a:rPr lang="en-US" altLang="it-IT" sz="1800">
                <a:solidFill>
                  <a:srgbClr val="000000"/>
                </a:solidFill>
              </a:rPr>
              <a:t>Another interesting observation: if the number of pollutants is reduced, the polynomial correlations are progressively less significant, but the most important contribution to the significance is given by SO2, subordinately by NOx, and then progressively by the trace elements, which bring a contribution very reduced.</a:t>
            </a:r>
          </a:p>
          <a:p>
            <a:pPr fontAlgn="base">
              <a:spcBef>
                <a:spcPct val="0"/>
              </a:spcBef>
              <a:spcAft>
                <a:spcPct val="0"/>
              </a:spcAft>
              <a:buNone/>
            </a:pPr>
            <a:endParaRPr lang="it-IT" altLang="it-IT" sz="1800">
              <a:solidFill>
                <a:srgbClr val="000000"/>
              </a:solidFill>
            </a:endParaRPr>
          </a:p>
        </p:txBody>
      </p:sp>
      <p:sp>
        <p:nvSpPr>
          <p:cNvPr id="107523" name="CasellaDiTesto 2">
            <a:extLst>
              <a:ext uri="{FF2B5EF4-FFF2-40B4-BE49-F238E27FC236}">
                <a16:creationId xmlns:a16="http://schemas.microsoft.com/office/drawing/2014/main" id="{F77DE634-FB40-4557-A786-3D480DCA5A78}"/>
              </a:ext>
            </a:extLst>
          </p:cNvPr>
          <p:cNvSpPr txBox="1">
            <a:spLocks noChangeArrowheads="1"/>
          </p:cNvSpPr>
          <p:nvPr/>
        </p:nvSpPr>
        <p:spPr bwMode="auto">
          <a:xfrm>
            <a:off x="1919289" y="4149726"/>
            <a:ext cx="7921625"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it-IT" altLang="it-IT" sz="2400">
                <a:solidFill>
                  <a:srgbClr val="000000"/>
                </a:solidFill>
              </a:rPr>
              <a:t>How is IAP</a:t>
            </a:r>
            <a:r>
              <a:rPr lang="it-IT" altLang="it-IT" sz="2400" baseline="-25000">
                <a:solidFill>
                  <a:srgbClr val="000000"/>
                </a:solidFill>
              </a:rPr>
              <a:t>18</a:t>
            </a:r>
            <a:r>
              <a:rPr lang="it-IT" altLang="it-IT" sz="2400">
                <a:solidFill>
                  <a:srgbClr val="000000"/>
                </a:solidFill>
              </a:rPr>
              <a:t> calculated?</a:t>
            </a:r>
          </a:p>
          <a:p>
            <a:pPr fontAlgn="base">
              <a:spcBef>
                <a:spcPct val="0"/>
              </a:spcBef>
              <a:spcAft>
                <a:spcPct val="0"/>
              </a:spcAft>
              <a:buNone/>
            </a:pPr>
            <a:endParaRPr lang="it-IT" altLang="it-IT" sz="2400" b="1">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ttore 1 2">
            <a:extLst>
              <a:ext uri="{FF2B5EF4-FFF2-40B4-BE49-F238E27FC236}">
                <a16:creationId xmlns:a16="http://schemas.microsoft.com/office/drawing/2014/main" id="{E4D56C50-5BAE-4898-821C-B57D6AB00CD5}"/>
              </a:ext>
            </a:extLst>
          </p:cNvPr>
          <p:cNvCxnSpPr/>
          <p:nvPr/>
        </p:nvCxnSpPr>
        <p:spPr>
          <a:xfrm>
            <a:off x="5519738" y="765175"/>
            <a:ext cx="0" cy="511175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 name="Connettore 1 5">
            <a:extLst>
              <a:ext uri="{FF2B5EF4-FFF2-40B4-BE49-F238E27FC236}">
                <a16:creationId xmlns:a16="http://schemas.microsoft.com/office/drawing/2014/main" id="{13890B35-09D5-44EA-A663-E2552364BD99}"/>
              </a:ext>
            </a:extLst>
          </p:cNvPr>
          <p:cNvCxnSpPr/>
          <p:nvPr/>
        </p:nvCxnSpPr>
        <p:spPr>
          <a:xfrm>
            <a:off x="7265988" y="765175"/>
            <a:ext cx="0" cy="511175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37D494BF-9F3F-4557-B10C-16F24A73F22E}"/>
              </a:ext>
            </a:extLst>
          </p:cNvPr>
          <p:cNvCxnSpPr/>
          <p:nvPr/>
        </p:nvCxnSpPr>
        <p:spPr>
          <a:xfrm>
            <a:off x="9048750" y="765175"/>
            <a:ext cx="0" cy="511175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9CEE6FF6-5ED8-4232-8743-D10D13640BEC}"/>
              </a:ext>
            </a:extLst>
          </p:cNvPr>
          <p:cNvCxnSpPr/>
          <p:nvPr/>
        </p:nvCxnSpPr>
        <p:spPr>
          <a:xfrm>
            <a:off x="5519738" y="765175"/>
            <a:ext cx="3529012"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Connettore 1 9">
            <a:extLst>
              <a:ext uri="{FF2B5EF4-FFF2-40B4-BE49-F238E27FC236}">
                <a16:creationId xmlns:a16="http://schemas.microsoft.com/office/drawing/2014/main" id="{85A41EAE-F12D-452C-9797-98B665489146}"/>
              </a:ext>
            </a:extLst>
          </p:cNvPr>
          <p:cNvCxnSpPr/>
          <p:nvPr/>
        </p:nvCxnSpPr>
        <p:spPr>
          <a:xfrm>
            <a:off x="5502276" y="5876925"/>
            <a:ext cx="3529013"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1 10">
            <a:extLst>
              <a:ext uri="{FF2B5EF4-FFF2-40B4-BE49-F238E27FC236}">
                <a16:creationId xmlns:a16="http://schemas.microsoft.com/office/drawing/2014/main" id="{4201BB0A-CB34-45CC-89BD-59CC0ACACC5D}"/>
              </a:ext>
            </a:extLst>
          </p:cNvPr>
          <p:cNvCxnSpPr/>
          <p:nvPr/>
        </p:nvCxnSpPr>
        <p:spPr>
          <a:xfrm>
            <a:off x="5502276" y="1773238"/>
            <a:ext cx="3529013"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Connettore 1 11">
            <a:extLst>
              <a:ext uri="{FF2B5EF4-FFF2-40B4-BE49-F238E27FC236}">
                <a16:creationId xmlns:a16="http://schemas.microsoft.com/office/drawing/2014/main" id="{83D8FA8B-7396-43AE-B077-AC6D1B8C9FA4}"/>
              </a:ext>
            </a:extLst>
          </p:cNvPr>
          <p:cNvCxnSpPr/>
          <p:nvPr/>
        </p:nvCxnSpPr>
        <p:spPr>
          <a:xfrm>
            <a:off x="5519738" y="2790825"/>
            <a:ext cx="3529012"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Connettore 1 12">
            <a:extLst>
              <a:ext uri="{FF2B5EF4-FFF2-40B4-BE49-F238E27FC236}">
                <a16:creationId xmlns:a16="http://schemas.microsoft.com/office/drawing/2014/main" id="{882EF158-0CC0-46A1-B62A-3D3E4978ED14}"/>
              </a:ext>
            </a:extLst>
          </p:cNvPr>
          <p:cNvCxnSpPr/>
          <p:nvPr/>
        </p:nvCxnSpPr>
        <p:spPr>
          <a:xfrm>
            <a:off x="5502276" y="3824288"/>
            <a:ext cx="3529013"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Connettore 1 13">
            <a:extLst>
              <a:ext uri="{FF2B5EF4-FFF2-40B4-BE49-F238E27FC236}">
                <a16:creationId xmlns:a16="http://schemas.microsoft.com/office/drawing/2014/main" id="{809D75A2-B62E-4D59-B5A9-755207195DC5}"/>
              </a:ext>
            </a:extLst>
          </p:cNvPr>
          <p:cNvCxnSpPr/>
          <p:nvPr/>
        </p:nvCxnSpPr>
        <p:spPr>
          <a:xfrm>
            <a:off x="5502276" y="4878388"/>
            <a:ext cx="3529013"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Triangolo isoscele 15">
            <a:extLst>
              <a:ext uri="{FF2B5EF4-FFF2-40B4-BE49-F238E27FC236}">
                <a16:creationId xmlns:a16="http://schemas.microsoft.com/office/drawing/2014/main" id="{690B8E7D-8D3A-4927-B8A1-27CA68935A7D}"/>
              </a:ext>
            </a:extLst>
          </p:cNvPr>
          <p:cNvSpPr/>
          <p:nvPr/>
        </p:nvSpPr>
        <p:spPr>
          <a:xfrm>
            <a:off x="6024564" y="1196975"/>
            <a:ext cx="287337" cy="2873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19" name="Triangolo isoscele 18">
            <a:extLst>
              <a:ext uri="{FF2B5EF4-FFF2-40B4-BE49-F238E27FC236}">
                <a16:creationId xmlns:a16="http://schemas.microsoft.com/office/drawing/2014/main" id="{A7B8D87B-DFA8-46E8-A411-7E4FE90F0B2F}"/>
              </a:ext>
            </a:extLst>
          </p:cNvPr>
          <p:cNvSpPr/>
          <p:nvPr/>
        </p:nvSpPr>
        <p:spPr>
          <a:xfrm>
            <a:off x="6464301" y="1636713"/>
            <a:ext cx="423863" cy="4238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20" name="Triangolo isoscele 19">
            <a:extLst>
              <a:ext uri="{FF2B5EF4-FFF2-40B4-BE49-F238E27FC236}">
                <a16:creationId xmlns:a16="http://schemas.microsoft.com/office/drawing/2014/main" id="{7322390A-B8B6-41B3-89C0-4CFE0117862F}"/>
              </a:ext>
            </a:extLst>
          </p:cNvPr>
          <p:cNvSpPr/>
          <p:nvPr/>
        </p:nvSpPr>
        <p:spPr>
          <a:xfrm>
            <a:off x="6024564" y="1704975"/>
            <a:ext cx="287337" cy="28733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21" name="Triangolo isoscele 20">
            <a:extLst>
              <a:ext uri="{FF2B5EF4-FFF2-40B4-BE49-F238E27FC236}">
                <a16:creationId xmlns:a16="http://schemas.microsoft.com/office/drawing/2014/main" id="{52720696-582A-46D3-9E14-5A067E2E9E7E}"/>
              </a:ext>
            </a:extLst>
          </p:cNvPr>
          <p:cNvSpPr/>
          <p:nvPr/>
        </p:nvSpPr>
        <p:spPr>
          <a:xfrm>
            <a:off x="7680326" y="3573464"/>
            <a:ext cx="360363" cy="3952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22" name="Triangolo isoscele 21">
            <a:extLst>
              <a:ext uri="{FF2B5EF4-FFF2-40B4-BE49-F238E27FC236}">
                <a16:creationId xmlns:a16="http://schemas.microsoft.com/office/drawing/2014/main" id="{0F6D978E-6EAE-4842-819C-3C7E6118135A}"/>
              </a:ext>
            </a:extLst>
          </p:cNvPr>
          <p:cNvSpPr/>
          <p:nvPr/>
        </p:nvSpPr>
        <p:spPr>
          <a:xfrm>
            <a:off x="7680326" y="3968751"/>
            <a:ext cx="144463" cy="14287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23" name="Triangolo isoscele 22">
            <a:extLst>
              <a:ext uri="{FF2B5EF4-FFF2-40B4-BE49-F238E27FC236}">
                <a16:creationId xmlns:a16="http://schemas.microsoft.com/office/drawing/2014/main" id="{EE30E052-DCF4-4753-B27E-EE2AEFE298B4}"/>
              </a:ext>
            </a:extLst>
          </p:cNvPr>
          <p:cNvSpPr/>
          <p:nvPr/>
        </p:nvSpPr>
        <p:spPr>
          <a:xfrm>
            <a:off x="7967663" y="3846513"/>
            <a:ext cx="215900" cy="26511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24" name="Triangolo isoscele 23">
            <a:extLst>
              <a:ext uri="{FF2B5EF4-FFF2-40B4-BE49-F238E27FC236}">
                <a16:creationId xmlns:a16="http://schemas.microsoft.com/office/drawing/2014/main" id="{5E6842CF-65B6-43C2-A5EB-6B629C923EFA}"/>
              </a:ext>
            </a:extLst>
          </p:cNvPr>
          <p:cNvSpPr/>
          <p:nvPr/>
        </p:nvSpPr>
        <p:spPr>
          <a:xfrm>
            <a:off x="5735638" y="5732464"/>
            <a:ext cx="431800" cy="43338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25" name="Triangolo isoscele 24">
            <a:extLst>
              <a:ext uri="{FF2B5EF4-FFF2-40B4-BE49-F238E27FC236}">
                <a16:creationId xmlns:a16="http://schemas.microsoft.com/office/drawing/2014/main" id="{896D87F1-6735-4DE9-AFCC-9718C121FB4A}"/>
              </a:ext>
            </a:extLst>
          </p:cNvPr>
          <p:cNvSpPr/>
          <p:nvPr/>
        </p:nvSpPr>
        <p:spPr>
          <a:xfrm>
            <a:off x="8040689" y="401638"/>
            <a:ext cx="142875" cy="1444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17" name="Ovale 16">
            <a:extLst>
              <a:ext uri="{FF2B5EF4-FFF2-40B4-BE49-F238E27FC236}">
                <a16:creationId xmlns:a16="http://schemas.microsoft.com/office/drawing/2014/main" id="{CEA0ED9C-1EBD-4039-BB58-75036C14CB94}"/>
              </a:ext>
            </a:extLst>
          </p:cNvPr>
          <p:cNvSpPr/>
          <p:nvPr/>
        </p:nvSpPr>
        <p:spPr>
          <a:xfrm>
            <a:off x="7680325" y="1992314"/>
            <a:ext cx="503238" cy="357187"/>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27" name="Ovale 26">
            <a:extLst>
              <a:ext uri="{FF2B5EF4-FFF2-40B4-BE49-F238E27FC236}">
                <a16:creationId xmlns:a16="http://schemas.microsoft.com/office/drawing/2014/main" id="{1A3F5AFC-532F-442A-943B-2E96A73B195A}"/>
              </a:ext>
            </a:extLst>
          </p:cNvPr>
          <p:cNvSpPr/>
          <p:nvPr/>
        </p:nvSpPr>
        <p:spPr>
          <a:xfrm>
            <a:off x="6677025" y="3021013"/>
            <a:ext cx="755650" cy="50165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28" name="Ovale 27">
            <a:extLst>
              <a:ext uri="{FF2B5EF4-FFF2-40B4-BE49-F238E27FC236}">
                <a16:creationId xmlns:a16="http://schemas.microsoft.com/office/drawing/2014/main" id="{1E1E3B01-0977-452A-A395-9B65A1AFBCAA}"/>
              </a:ext>
            </a:extLst>
          </p:cNvPr>
          <p:cNvSpPr/>
          <p:nvPr/>
        </p:nvSpPr>
        <p:spPr>
          <a:xfrm>
            <a:off x="8239126" y="2640014"/>
            <a:ext cx="593725" cy="428625"/>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29" name="Ovale 28">
            <a:extLst>
              <a:ext uri="{FF2B5EF4-FFF2-40B4-BE49-F238E27FC236}">
                <a16:creationId xmlns:a16="http://schemas.microsoft.com/office/drawing/2014/main" id="{59F44832-6880-422C-B773-5D5B51AD3561}"/>
              </a:ext>
            </a:extLst>
          </p:cNvPr>
          <p:cNvSpPr/>
          <p:nvPr/>
        </p:nvSpPr>
        <p:spPr>
          <a:xfrm>
            <a:off x="6311901" y="5407025"/>
            <a:ext cx="365125" cy="1778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30" name="Ovale 29">
            <a:extLst>
              <a:ext uri="{FF2B5EF4-FFF2-40B4-BE49-F238E27FC236}">
                <a16:creationId xmlns:a16="http://schemas.microsoft.com/office/drawing/2014/main" id="{EC516AFE-DB36-4BF5-9CD1-71AACEFFE5A5}"/>
              </a:ext>
            </a:extLst>
          </p:cNvPr>
          <p:cNvSpPr/>
          <p:nvPr/>
        </p:nvSpPr>
        <p:spPr>
          <a:xfrm>
            <a:off x="6524625" y="5949950"/>
            <a:ext cx="363538" cy="1778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31" name="Ovale 30">
            <a:extLst>
              <a:ext uri="{FF2B5EF4-FFF2-40B4-BE49-F238E27FC236}">
                <a16:creationId xmlns:a16="http://schemas.microsoft.com/office/drawing/2014/main" id="{FD46618D-E6A0-429E-AB6C-A7A06CAEFC6D}"/>
              </a:ext>
            </a:extLst>
          </p:cNvPr>
          <p:cNvSpPr/>
          <p:nvPr/>
        </p:nvSpPr>
        <p:spPr>
          <a:xfrm>
            <a:off x="6269039" y="5788025"/>
            <a:ext cx="365125" cy="1778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32" name="Ovale 31">
            <a:extLst>
              <a:ext uri="{FF2B5EF4-FFF2-40B4-BE49-F238E27FC236}">
                <a16:creationId xmlns:a16="http://schemas.microsoft.com/office/drawing/2014/main" id="{3DFFE134-BFAB-4630-8333-D9559CE0D44E}"/>
              </a:ext>
            </a:extLst>
          </p:cNvPr>
          <p:cNvSpPr/>
          <p:nvPr/>
        </p:nvSpPr>
        <p:spPr>
          <a:xfrm>
            <a:off x="5986464" y="415925"/>
            <a:ext cx="363537" cy="1778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18" name="Rettangolo arrotondato 17">
            <a:extLst>
              <a:ext uri="{FF2B5EF4-FFF2-40B4-BE49-F238E27FC236}">
                <a16:creationId xmlns:a16="http://schemas.microsoft.com/office/drawing/2014/main" id="{F1880E8D-67B8-477C-833A-3C40CA4F62CB}"/>
              </a:ext>
            </a:extLst>
          </p:cNvPr>
          <p:cNvSpPr/>
          <p:nvPr/>
        </p:nvSpPr>
        <p:spPr>
          <a:xfrm rot="18854798">
            <a:off x="6129339" y="4235451"/>
            <a:ext cx="365125" cy="288925"/>
          </a:xfrm>
          <a:prstGeom prst="roundRect">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34" name="Rettangolo arrotondato 33">
            <a:extLst>
              <a:ext uri="{FF2B5EF4-FFF2-40B4-BE49-F238E27FC236}">
                <a16:creationId xmlns:a16="http://schemas.microsoft.com/office/drawing/2014/main" id="{0E5B1B66-9768-4C82-8EDA-9D9D05487EBC}"/>
              </a:ext>
            </a:extLst>
          </p:cNvPr>
          <p:cNvSpPr/>
          <p:nvPr/>
        </p:nvSpPr>
        <p:spPr>
          <a:xfrm rot="18854798">
            <a:off x="6961982" y="4677569"/>
            <a:ext cx="290512" cy="247650"/>
          </a:xfrm>
          <a:prstGeom prst="roundRect">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35" name="Rettangolo arrotondato 34">
            <a:extLst>
              <a:ext uri="{FF2B5EF4-FFF2-40B4-BE49-F238E27FC236}">
                <a16:creationId xmlns:a16="http://schemas.microsoft.com/office/drawing/2014/main" id="{80A78340-9F11-4B06-847A-3C0C81A14FE3}"/>
              </a:ext>
            </a:extLst>
          </p:cNvPr>
          <p:cNvSpPr/>
          <p:nvPr/>
        </p:nvSpPr>
        <p:spPr>
          <a:xfrm rot="18854798">
            <a:off x="6211095" y="3779045"/>
            <a:ext cx="269875" cy="233363"/>
          </a:xfrm>
          <a:prstGeom prst="roundRect">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36" name="Rettangolo arrotondato 35">
            <a:extLst>
              <a:ext uri="{FF2B5EF4-FFF2-40B4-BE49-F238E27FC236}">
                <a16:creationId xmlns:a16="http://schemas.microsoft.com/office/drawing/2014/main" id="{DA9738F9-46D9-479F-A7A2-6EC22DAE6C00}"/>
              </a:ext>
            </a:extLst>
          </p:cNvPr>
          <p:cNvSpPr/>
          <p:nvPr/>
        </p:nvSpPr>
        <p:spPr>
          <a:xfrm rot="18854798">
            <a:off x="8049420" y="677070"/>
            <a:ext cx="269875" cy="233363"/>
          </a:xfrm>
          <a:prstGeom prst="roundRect">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37" name="Rettangolo arrotondato 36">
            <a:extLst>
              <a:ext uri="{FF2B5EF4-FFF2-40B4-BE49-F238E27FC236}">
                <a16:creationId xmlns:a16="http://schemas.microsoft.com/office/drawing/2014/main" id="{5E0265FA-CAAD-47EE-83D6-453DDD113533}"/>
              </a:ext>
            </a:extLst>
          </p:cNvPr>
          <p:cNvSpPr/>
          <p:nvPr/>
        </p:nvSpPr>
        <p:spPr>
          <a:xfrm rot="18854798">
            <a:off x="7309645" y="6011070"/>
            <a:ext cx="269875" cy="233363"/>
          </a:xfrm>
          <a:prstGeom prst="roundRect">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38" name="Rettangolo arrotondato 37">
            <a:extLst>
              <a:ext uri="{FF2B5EF4-FFF2-40B4-BE49-F238E27FC236}">
                <a16:creationId xmlns:a16="http://schemas.microsoft.com/office/drawing/2014/main" id="{46C4A0FB-C46D-4C9E-89F1-7794903B66ED}"/>
              </a:ext>
            </a:extLst>
          </p:cNvPr>
          <p:cNvSpPr/>
          <p:nvPr/>
        </p:nvSpPr>
        <p:spPr>
          <a:xfrm rot="18854798">
            <a:off x="7188995" y="2726532"/>
            <a:ext cx="269875" cy="233363"/>
          </a:xfrm>
          <a:prstGeom prst="roundRect">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26" name="Stella a 5 punte 25">
            <a:extLst>
              <a:ext uri="{FF2B5EF4-FFF2-40B4-BE49-F238E27FC236}">
                <a16:creationId xmlns:a16="http://schemas.microsoft.com/office/drawing/2014/main" id="{65D4D0D4-BF3F-4BB3-8FA3-A552E8255810}"/>
              </a:ext>
            </a:extLst>
          </p:cNvPr>
          <p:cNvSpPr/>
          <p:nvPr/>
        </p:nvSpPr>
        <p:spPr>
          <a:xfrm>
            <a:off x="6350001" y="1704975"/>
            <a:ext cx="284163" cy="287338"/>
          </a:xfrm>
          <a:prstGeom prst="star5">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40" name="Stella a 5 punte 39">
            <a:extLst>
              <a:ext uri="{FF2B5EF4-FFF2-40B4-BE49-F238E27FC236}">
                <a16:creationId xmlns:a16="http://schemas.microsoft.com/office/drawing/2014/main" id="{CC574485-A135-4D98-B831-B9396BF7CD2A}"/>
              </a:ext>
            </a:extLst>
          </p:cNvPr>
          <p:cNvSpPr/>
          <p:nvPr/>
        </p:nvSpPr>
        <p:spPr>
          <a:xfrm>
            <a:off x="8043864" y="5351464"/>
            <a:ext cx="282575" cy="288925"/>
          </a:xfrm>
          <a:prstGeom prst="star5">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41" name="Stella a 5 punte 40">
            <a:extLst>
              <a:ext uri="{FF2B5EF4-FFF2-40B4-BE49-F238E27FC236}">
                <a16:creationId xmlns:a16="http://schemas.microsoft.com/office/drawing/2014/main" id="{21981C31-F6C2-4CDC-8881-F12E16115A0D}"/>
              </a:ext>
            </a:extLst>
          </p:cNvPr>
          <p:cNvSpPr/>
          <p:nvPr/>
        </p:nvSpPr>
        <p:spPr>
          <a:xfrm>
            <a:off x="5749926" y="3068639"/>
            <a:ext cx="561975" cy="492125"/>
          </a:xfrm>
          <a:prstGeom prst="star5">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42" name="Stella a 5 punte 41">
            <a:extLst>
              <a:ext uri="{FF2B5EF4-FFF2-40B4-BE49-F238E27FC236}">
                <a16:creationId xmlns:a16="http://schemas.microsoft.com/office/drawing/2014/main" id="{20D7237D-8541-4FDC-ACDD-466270A6B3A8}"/>
              </a:ext>
            </a:extLst>
          </p:cNvPr>
          <p:cNvSpPr/>
          <p:nvPr/>
        </p:nvSpPr>
        <p:spPr>
          <a:xfrm>
            <a:off x="6203951" y="2984500"/>
            <a:ext cx="284163" cy="287338"/>
          </a:xfrm>
          <a:prstGeom prst="star5">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43" name="Stella a 5 punte 42">
            <a:extLst>
              <a:ext uri="{FF2B5EF4-FFF2-40B4-BE49-F238E27FC236}">
                <a16:creationId xmlns:a16="http://schemas.microsoft.com/office/drawing/2014/main" id="{0D961F07-E275-474A-A144-23144169613D}"/>
              </a:ext>
            </a:extLst>
          </p:cNvPr>
          <p:cNvSpPr/>
          <p:nvPr/>
        </p:nvSpPr>
        <p:spPr>
          <a:xfrm>
            <a:off x="8905875" y="793751"/>
            <a:ext cx="935038" cy="690563"/>
          </a:xfrm>
          <a:prstGeom prst="star5">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48" name="Stella a 5 punte 47">
            <a:extLst>
              <a:ext uri="{FF2B5EF4-FFF2-40B4-BE49-F238E27FC236}">
                <a16:creationId xmlns:a16="http://schemas.microsoft.com/office/drawing/2014/main" id="{F35AFF60-C6C5-4B88-AC2A-E43F021907E1}"/>
              </a:ext>
            </a:extLst>
          </p:cNvPr>
          <p:cNvSpPr/>
          <p:nvPr/>
        </p:nvSpPr>
        <p:spPr>
          <a:xfrm>
            <a:off x="8350251" y="4802189"/>
            <a:ext cx="284163" cy="287337"/>
          </a:xfrm>
          <a:prstGeom prst="star5">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39" name="Figura a mano libera 38">
            <a:extLst>
              <a:ext uri="{FF2B5EF4-FFF2-40B4-BE49-F238E27FC236}">
                <a16:creationId xmlns:a16="http://schemas.microsoft.com/office/drawing/2014/main" id="{DB8ADDAD-E32F-4B87-8F55-32074701479D}"/>
              </a:ext>
            </a:extLst>
          </p:cNvPr>
          <p:cNvSpPr/>
          <p:nvPr/>
        </p:nvSpPr>
        <p:spPr>
          <a:xfrm>
            <a:off x="7721601" y="1162050"/>
            <a:ext cx="434975" cy="463550"/>
          </a:xfrm>
          <a:custGeom>
            <a:avLst/>
            <a:gdLst>
              <a:gd name="connsiteX0" fmla="*/ 166255 w 434354"/>
              <a:gd name="connsiteY0" fmla="*/ 102566 h 462784"/>
              <a:gd name="connsiteX1" fmla="*/ 120073 w 434354"/>
              <a:gd name="connsiteY1" fmla="*/ 111802 h 462784"/>
              <a:gd name="connsiteX2" fmla="*/ 64655 w 434354"/>
              <a:gd name="connsiteY2" fmla="*/ 130275 h 462784"/>
              <a:gd name="connsiteX3" fmla="*/ 0 w 434354"/>
              <a:gd name="connsiteY3" fmla="*/ 241111 h 462784"/>
              <a:gd name="connsiteX4" fmla="*/ 9236 w 434354"/>
              <a:gd name="connsiteY4" fmla="*/ 278057 h 462784"/>
              <a:gd name="connsiteX5" fmla="*/ 36945 w 434354"/>
              <a:gd name="connsiteY5" fmla="*/ 287293 h 462784"/>
              <a:gd name="connsiteX6" fmla="*/ 92364 w 434354"/>
              <a:gd name="connsiteY6" fmla="*/ 315002 h 462784"/>
              <a:gd name="connsiteX7" fmla="*/ 147782 w 434354"/>
              <a:gd name="connsiteY7" fmla="*/ 361184 h 462784"/>
              <a:gd name="connsiteX8" fmla="*/ 175491 w 434354"/>
              <a:gd name="connsiteY8" fmla="*/ 379657 h 462784"/>
              <a:gd name="connsiteX9" fmla="*/ 221673 w 434354"/>
              <a:gd name="connsiteY9" fmla="*/ 453548 h 462784"/>
              <a:gd name="connsiteX10" fmla="*/ 249382 w 434354"/>
              <a:gd name="connsiteY10" fmla="*/ 462784 h 462784"/>
              <a:gd name="connsiteX11" fmla="*/ 332509 w 434354"/>
              <a:gd name="connsiteY11" fmla="*/ 453548 h 462784"/>
              <a:gd name="connsiteX12" fmla="*/ 360218 w 434354"/>
              <a:gd name="connsiteY12" fmla="*/ 444311 h 462784"/>
              <a:gd name="connsiteX13" fmla="*/ 350982 w 434354"/>
              <a:gd name="connsiteY13" fmla="*/ 388893 h 462784"/>
              <a:gd name="connsiteX14" fmla="*/ 397164 w 434354"/>
              <a:gd name="connsiteY14" fmla="*/ 324239 h 462784"/>
              <a:gd name="connsiteX15" fmla="*/ 434109 w 434354"/>
              <a:gd name="connsiteY15" fmla="*/ 268820 h 462784"/>
              <a:gd name="connsiteX16" fmla="*/ 397164 w 434354"/>
              <a:gd name="connsiteY16" fmla="*/ 176457 h 462784"/>
              <a:gd name="connsiteX17" fmla="*/ 369455 w 434354"/>
              <a:gd name="connsiteY17" fmla="*/ 167220 h 462784"/>
              <a:gd name="connsiteX18" fmla="*/ 314036 w 434354"/>
              <a:gd name="connsiteY18" fmla="*/ 176457 h 462784"/>
              <a:gd name="connsiteX19" fmla="*/ 286327 w 434354"/>
              <a:gd name="connsiteY19" fmla="*/ 185693 h 462784"/>
              <a:gd name="connsiteX20" fmla="*/ 258618 w 434354"/>
              <a:gd name="connsiteY20" fmla="*/ 176457 h 462784"/>
              <a:gd name="connsiteX21" fmla="*/ 249382 w 434354"/>
              <a:gd name="connsiteY21" fmla="*/ 148748 h 462784"/>
              <a:gd name="connsiteX22" fmla="*/ 277091 w 434354"/>
              <a:gd name="connsiteY22" fmla="*/ 56384 h 462784"/>
              <a:gd name="connsiteX23" fmla="*/ 267855 w 434354"/>
              <a:gd name="connsiteY23" fmla="*/ 10202 h 462784"/>
              <a:gd name="connsiteX24" fmla="*/ 193964 w 434354"/>
              <a:gd name="connsiteY24" fmla="*/ 47148 h 462784"/>
              <a:gd name="connsiteX25" fmla="*/ 166255 w 434354"/>
              <a:gd name="connsiteY25" fmla="*/ 56384 h 462784"/>
              <a:gd name="connsiteX26" fmla="*/ 166255 w 434354"/>
              <a:gd name="connsiteY26" fmla="*/ 102566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4354" h="462784">
                <a:moveTo>
                  <a:pt x="166255" y="102566"/>
                </a:moveTo>
                <a:cubicBezTo>
                  <a:pt x="158558" y="111802"/>
                  <a:pt x="135219" y="107671"/>
                  <a:pt x="120073" y="111802"/>
                </a:cubicBezTo>
                <a:cubicBezTo>
                  <a:pt x="101287" y="116925"/>
                  <a:pt x="64655" y="130275"/>
                  <a:pt x="64655" y="130275"/>
                </a:cubicBezTo>
                <a:cubicBezTo>
                  <a:pt x="-11417" y="180989"/>
                  <a:pt x="11990" y="145190"/>
                  <a:pt x="0" y="241111"/>
                </a:cubicBezTo>
                <a:cubicBezTo>
                  <a:pt x="3079" y="253426"/>
                  <a:pt x="1306" y="268144"/>
                  <a:pt x="9236" y="278057"/>
                </a:cubicBezTo>
                <a:cubicBezTo>
                  <a:pt x="15318" y="285660"/>
                  <a:pt x="28237" y="282939"/>
                  <a:pt x="36945" y="287293"/>
                </a:cubicBezTo>
                <a:cubicBezTo>
                  <a:pt x="108565" y="323103"/>
                  <a:pt x="22718" y="291787"/>
                  <a:pt x="92364" y="315002"/>
                </a:cubicBezTo>
                <a:cubicBezTo>
                  <a:pt x="161160" y="360867"/>
                  <a:pt x="76665" y="301920"/>
                  <a:pt x="147782" y="361184"/>
                </a:cubicBezTo>
                <a:cubicBezTo>
                  <a:pt x="156310" y="368291"/>
                  <a:pt x="166255" y="373499"/>
                  <a:pt x="175491" y="379657"/>
                </a:cubicBezTo>
                <a:cubicBezTo>
                  <a:pt x="192339" y="430200"/>
                  <a:pt x="180690" y="433057"/>
                  <a:pt x="221673" y="453548"/>
                </a:cubicBezTo>
                <a:cubicBezTo>
                  <a:pt x="230381" y="457902"/>
                  <a:pt x="240146" y="459705"/>
                  <a:pt x="249382" y="462784"/>
                </a:cubicBezTo>
                <a:cubicBezTo>
                  <a:pt x="277091" y="459705"/>
                  <a:pt x="305009" y="458131"/>
                  <a:pt x="332509" y="453548"/>
                </a:cubicBezTo>
                <a:cubicBezTo>
                  <a:pt x="342113" y="451947"/>
                  <a:pt x="357543" y="453672"/>
                  <a:pt x="360218" y="444311"/>
                </a:cubicBezTo>
                <a:cubicBezTo>
                  <a:pt x="365363" y="426304"/>
                  <a:pt x="354061" y="407366"/>
                  <a:pt x="350982" y="388893"/>
                </a:cubicBezTo>
                <a:cubicBezTo>
                  <a:pt x="372534" y="324239"/>
                  <a:pt x="350982" y="339632"/>
                  <a:pt x="397164" y="324239"/>
                </a:cubicBezTo>
                <a:cubicBezTo>
                  <a:pt x="409479" y="305766"/>
                  <a:pt x="437249" y="290798"/>
                  <a:pt x="434109" y="268820"/>
                </a:cubicBezTo>
                <a:cubicBezTo>
                  <a:pt x="426806" y="217701"/>
                  <a:pt x="437998" y="203680"/>
                  <a:pt x="397164" y="176457"/>
                </a:cubicBezTo>
                <a:cubicBezTo>
                  <a:pt x="389063" y="171056"/>
                  <a:pt x="378691" y="170299"/>
                  <a:pt x="369455" y="167220"/>
                </a:cubicBezTo>
                <a:cubicBezTo>
                  <a:pt x="350982" y="170299"/>
                  <a:pt x="332318" y="172394"/>
                  <a:pt x="314036" y="176457"/>
                </a:cubicBezTo>
                <a:cubicBezTo>
                  <a:pt x="304532" y="178569"/>
                  <a:pt x="296063" y="185693"/>
                  <a:pt x="286327" y="185693"/>
                </a:cubicBezTo>
                <a:cubicBezTo>
                  <a:pt x="276591" y="185693"/>
                  <a:pt x="267854" y="179536"/>
                  <a:pt x="258618" y="176457"/>
                </a:cubicBezTo>
                <a:cubicBezTo>
                  <a:pt x="255539" y="167221"/>
                  <a:pt x="249382" y="158484"/>
                  <a:pt x="249382" y="148748"/>
                </a:cubicBezTo>
                <a:cubicBezTo>
                  <a:pt x="249382" y="89312"/>
                  <a:pt x="252052" y="93942"/>
                  <a:pt x="277091" y="56384"/>
                </a:cubicBezTo>
                <a:cubicBezTo>
                  <a:pt x="274012" y="40990"/>
                  <a:pt x="281485" y="17991"/>
                  <a:pt x="267855" y="10202"/>
                </a:cubicBezTo>
                <a:cubicBezTo>
                  <a:pt x="212352" y="-21514"/>
                  <a:pt x="216384" y="29212"/>
                  <a:pt x="193964" y="47148"/>
                </a:cubicBezTo>
                <a:cubicBezTo>
                  <a:pt x="186362" y="53230"/>
                  <a:pt x="175491" y="53305"/>
                  <a:pt x="166255" y="56384"/>
                </a:cubicBezTo>
                <a:cubicBezTo>
                  <a:pt x="144366" y="89216"/>
                  <a:pt x="173952" y="93330"/>
                  <a:pt x="166255" y="102566"/>
                </a:cubicBezTo>
                <a:close/>
              </a:path>
            </a:pathLst>
          </a:custGeom>
          <a:solidFill>
            <a:srgbClr val="FF99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53" name="Figura a mano libera 52">
            <a:extLst>
              <a:ext uri="{FF2B5EF4-FFF2-40B4-BE49-F238E27FC236}">
                <a16:creationId xmlns:a16="http://schemas.microsoft.com/office/drawing/2014/main" id="{84E93BC7-9118-44EE-849B-B39942474FE7}"/>
              </a:ext>
            </a:extLst>
          </p:cNvPr>
          <p:cNvSpPr/>
          <p:nvPr/>
        </p:nvSpPr>
        <p:spPr>
          <a:xfrm>
            <a:off x="6669089" y="3749676"/>
            <a:ext cx="555625" cy="703263"/>
          </a:xfrm>
          <a:custGeom>
            <a:avLst/>
            <a:gdLst>
              <a:gd name="connsiteX0" fmla="*/ 166255 w 434354"/>
              <a:gd name="connsiteY0" fmla="*/ 102566 h 462784"/>
              <a:gd name="connsiteX1" fmla="*/ 120073 w 434354"/>
              <a:gd name="connsiteY1" fmla="*/ 111802 h 462784"/>
              <a:gd name="connsiteX2" fmla="*/ 64655 w 434354"/>
              <a:gd name="connsiteY2" fmla="*/ 130275 h 462784"/>
              <a:gd name="connsiteX3" fmla="*/ 0 w 434354"/>
              <a:gd name="connsiteY3" fmla="*/ 241111 h 462784"/>
              <a:gd name="connsiteX4" fmla="*/ 9236 w 434354"/>
              <a:gd name="connsiteY4" fmla="*/ 278057 h 462784"/>
              <a:gd name="connsiteX5" fmla="*/ 36945 w 434354"/>
              <a:gd name="connsiteY5" fmla="*/ 287293 h 462784"/>
              <a:gd name="connsiteX6" fmla="*/ 92364 w 434354"/>
              <a:gd name="connsiteY6" fmla="*/ 315002 h 462784"/>
              <a:gd name="connsiteX7" fmla="*/ 147782 w 434354"/>
              <a:gd name="connsiteY7" fmla="*/ 361184 h 462784"/>
              <a:gd name="connsiteX8" fmla="*/ 175491 w 434354"/>
              <a:gd name="connsiteY8" fmla="*/ 379657 h 462784"/>
              <a:gd name="connsiteX9" fmla="*/ 221673 w 434354"/>
              <a:gd name="connsiteY9" fmla="*/ 453548 h 462784"/>
              <a:gd name="connsiteX10" fmla="*/ 249382 w 434354"/>
              <a:gd name="connsiteY10" fmla="*/ 462784 h 462784"/>
              <a:gd name="connsiteX11" fmla="*/ 332509 w 434354"/>
              <a:gd name="connsiteY11" fmla="*/ 453548 h 462784"/>
              <a:gd name="connsiteX12" fmla="*/ 360218 w 434354"/>
              <a:gd name="connsiteY12" fmla="*/ 444311 h 462784"/>
              <a:gd name="connsiteX13" fmla="*/ 350982 w 434354"/>
              <a:gd name="connsiteY13" fmla="*/ 388893 h 462784"/>
              <a:gd name="connsiteX14" fmla="*/ 397164 w 434354"/>
              <a:gd name="connsiteY14" fmla="*/ 324239 h 462784"/>
              <a:gd name="connsiteX15" fmla="*/ 434109 w 434354"/>
              <a:gd name="connsiteY15" fmla="*/ 268820 h 462784"/>
              <a:gd name="connsiteX16" fmla="*/ 397164 w 434354"/>
              <a:gd name="connsiteY16" fmla="*/ 176457 h 462784"/>
              <a:gd name="connsiteX17" fmla="*/ 369455 w 434354"/>
              <a:gd name="connsiteY17" fmla="*/ 167220 h 462784"/>
              <a:gd name="connsiteX18" fmla="*/ 314036 w 434354"/>
              <a:gd name="connsiteY18" fmla="*/ 176457 h 462784"/>
              <a:gd name="connsiteX19" fmla="*/ 286327 w 434354"/>
              <a:gd name="connsiteY19" fmla="*/ 185693 h 462784"/>
              <a:gd name="connsiteX20" fmla="*/ 258618 w 434354"/>
              <a:gd name="connsiteY20" fmla="*/ 176457 h 462784"/>
              <a:gd name="connsiteX21" fmla="*/ 249382 w 434354"/>
              <a:gd name="connsiteY21" fmla="*/ 148748 h 462784"/>
              <a:gd name="connsiteX22" fmla="*/ 277091 w 434354"/>
              <a:gd name="connsiteY22" fmla="*/ 56384 h 462784"/>
              <a:gd name="connsiteX23" fmla="*/ 267855 w 434354"/>
              <a:gd name="connsiteY23" fmla="*/ 10202 h 462784"/>
              <a:gd name="connsiteX24" fmla="*/ 193964 w 434354"/>
              <a:gd name="connsiteY24" fmla="*/ 47148 h 462784"/>
              <a:gd name="connsiteX25" fmla="*/ 166255 w 434354"/>
              <a:gd name="connsiteY25" fmla="*/ 56384 h 462784"/>
              <a:gd name="connsiteX26" fmla="*/ 166255 w 434354"/>
              <a:gd name="connsiteY26" fmla="*/ 102566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4354" h="462784">
                <a:moveTo>
                  <a:pt x="166255" y="102566"/>
                </a:moveTo>
                <a:cubicBezTo>
                  <a:pt x="158558" y="111802"/>
                  <a:pt x="135219" y="107671"/>
                  <a:pt x="120073" y="111802"/>
                </a:cubicBezTo>
                <a:cubicBezTo>
                  <a:pt x="101287" y="116925"/>
                  <a:pt x="64655" y="130275"/>
                  <a:pt x="64655" y="130275"/>
                </a:cubicBezTo>
                <a:cubicBezTo>
                  <a:pt x="-11417" y="180989"/>
                  <a:pt x="11990" y="145190"/>
                  <a:pt x="0" y="241111"/>
                </a:cubicBezTo>
                <a:cubicBezTo>
                  <a:pt x="3079" y="253426"/>
                  <a:pt x="1306" y="268144"/>
                  <a:pt x="9236" y="278057"/>
                </a:cubicBezTo>
                <a:cubicBezTo>
                  <a:pt x="15318" y="285660"/>
                  <a:pt x="28237" y="282939"/>
                  <a:pt x="36945" y="287293"/>
                </a:cubicBezTo>
                <a:cubicBezTo>
                  <a:pt x="108565" y="323103"/>
                  <a:pt x="22718" y="291787"/>
                  <a:pt x="92364" y="315002"/>
                </a:cubicBezTo>
                <a:cubicBezTo>
                  <a:pt x="161160" y="360867"/>
                  <a:pt x="76665" y="301920"/>
                  <a:pt x="147782" y="361184"/>
                </a:cubicBezTo>
                <a:cubicBezTo>
                  <a:pt x="156310" y="368291"/>
                  <a:pt x="166255" y="373499"/>
                  <a:pt x="175491" y="379657"/>
                </a:cubicBezTo>
                <a:cubicBezTo>
                  <a:pt x="192339" y="430200"/>
                  <a:pt x="180690" y="433057"/>
                  <a:pt x="221673" y="453548"/>
                </a:cubicBezTo>
                <a:cubicBezTo>
                  <a:pt x="230381" y="457902"/>
                  <a:pt x="240146" y="459705"/>
                  <a:pt x="249382" y="462784"/>
                </a:cubicBezTo>
                <a:cubicBezTo>
                  <a:pt x="277091" y="459705"/>
                  <a:pt x="305009" y="458131"/>
                  <a:pt x="332509" y="453548"/>
                </a:cubicBezTo>
                <a:cubicBezTo>
                  <a:pt x="342113" y="451947"/>
                  <a:pt x="357543" y="453672"/>
                  <a:pt x="360218" y="444311"/>
                </a:cubicBezTo>
                <a:cubicBezTo>
                  <a:pt x="365363" y="426304"/>
                  <a:pt x="354061" y="407366"/>
                  <a:pt x="350982" y="388893"/>
                </a:cubicBezTo>
                <a:cubicBezTo>
                  <a:pt x="372534" y="324239"/>
                  <a:pt x="350982" y="339632"/>
                  <a:pt x="397164" y="324239"/>
                </a:cubicBezTo>
                <a:cubicBezTo>
                  <a:pt x="409479" y="305766"/>
                  <a:pt x="437249" y="290798"/>
                  <a:pt x="434109" y="268820"/>
                </a:cubicBezTo>
                <a:cubicBezTo>
                  <a:pt x="426806" y="217701"/>
                  <a:pt x="437998" y="203680"/>
                  <a:pt x="397164" y="176457"/>
                </a:cubicBezTo>
                <a:cubicBezTo>
                  <a:pt x="389063" y="171056"/>
                  <a:pt x="378691" y="170299"/>
                  <a:pt x="369455" y="167220"/>
                </a:cubicBezTo>
                <a:cubicBezTo>
                  <a:pt x="350982" y="170299"/>
                  <a:pt x="332318" y="172394"/>
                  <a:pt x="314036" y="176457"/>
                </a:cubicBezTo>
                <a:cubicBezTo>
                  <a:pt x="304532" y="178569"/>
                  <a:pt x="296063" y="185693"/>
                  <a:pt x="286327" y="185693"/>
                </a:cubicBezTo>
                <a:cubicBezTo>
                  <a:pt x="276591" y="185693"/>
                  <a:pt x="267854" y="179536"/>
                  <a:pt x="258618" y="176457"/>
                </a:cubicBezTo>
                <a:cubicBezTo>
                  <a:pt x="255539" y="167221"/>
                  <a:pt x="249382" y="158484"/>
                  <a:pt x="249382" y="148748"/>
                </a:cubicBezTo>
                <a:cubicBezTo>
                  <a:pt x="249382" y="89312"/>
                  <a:pt x="252052" y="93942"/>
                  <a:pt x="277091" y="56384"/>
                </a:cubicBezTo>
                <a:cubicBezTo>
                  <a:pt x="274012" y="40990"/>
                  <a:pt x="281485" y="17991"/>
                  <a:pt x="267855" y="10202"/>
                </a:cubicBezTo>
                <a:cubicBezTo>
                  <a:pt x="212352" y="-21514"/>
                  <a:pt x="216384" y="29212"/>
                  <a:pt x="193964" y="47148"/>
                </a:cubicBezTo>
                <a:cubicBezTo>
                  <a:pt x="186362" y="53230"/>
                  <a:pt x="175491" y="53305"/>
                  <a:pt x="166255" y="56384"/>
                </a:cubicBezTo>
                <a:cubicBezTo>
                  <a:pt x="144366" y="89216"/>
                  <a:pt x="173952" y="93330"/>
                  <a:pt x="166255" y="102566"/>
                </a:cubicBezTo>
                <a:close/>
              </a:path>
            </a:pathLst>
          </a:custGeom>
          <a:solidFill>
            <a:srgbClr val="FF99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grpSp>
        <p:nvGrpSpPr>
          <p:cNvPr id="108584" name="Gruppo 1023">
            <a:extLst>
              <a:ext uri="{FF2B5EF4-FFF2-40B4-BE49-F238E27FC236}">
                <a16:creationId xmlns:a16="http://schemas.microsoft.com/office/drawing/2014/main" id="{FE529CC7-4668-4081-9585-9DB32B1E74AD}"/>
              </a:ext>
            </a:extLst>
          </p:cNvPr>
          <p:cNvGrpSpPr>
            <a:grpSpLocks/>
          </p:cNvGrpSpPr>
          <p:nvPr/>
        </p:nvGrpSpPr>
        <p:grpSpPr bwMode="auto">
          <a:xfrm>
            <a:off x="2063750" y="3859213"/>
            <a:ext cx="1195388" cy="374650"/>
            <a:chOff x="539552" y="3516712"/>
            <a:chExt cx="1195517" cy="375973"/>
          </a:xfrm>
        </p:grpSpPr>
        <p:sp>
          <p:nvSpPr>
            <p:cNvPr id="46" name="Triangolo isoscele 45">
              <a:extLst>
                <a:ext uri="{FF2B5EF4-FFF2-40B4-BE49-F238E27FC236}">
                  <a16:creationId xmlns:a16="http://schemas.microsoft.com/office/drawing/2014/main" id="{6C5ECB19-20C6-4DD6-80A1-04A0B0E55472}"/>
                </a:ext>
              </a:extLst>
            </p:cNvPr>
            <p:cNvSpPr/>
            <p:nvPr/>
          </p:nvSpPr>
          <p:spPr>
            <a:xfrm>
              <a:off x="539552" y="3516712"/>
              <a:ext cx="287369" cy="28835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108608" name="CasellaDiTesto 43">
              <a:extLst>
                <a:ext uri="{FF2B5EF4-FFF2-40B4-BE49-F238E27FC236}">
                  <a16:creationId xmlns:a16="http://schemas.microsoft.com/office/drawing/2014/main" id="{2DE95013-3989-4744-A4CE-60B75ECD5E75}"/>
                </a:ext>
              </a:extLst>
            </p:cNvPr>
            <p:cNvSpPr txBox="1">
              <a:spLocks noChangeArrowheads="1"/>
            </p:cNvSpPr>
            <p:nvPr/>
          </p:nvSpPr>
          <p:spPr bwMode="auto">
            <a:xfrm>
              <a:off x="1231013" y="3523353"/>
              <a:ext cx="5040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it-IT" altLang="it-IT" sz="1800">
                  <a:solidFill>
                    <a:srgbClr val="000000"/>
                  </a:solidFill>
                </a:rPr>
                <a:t>5</a:t>
              </a:r>
            </a:p>
          </p:txBody>
        </p:sp>
      </p:grpSp>
      <p:grpSp>
        <p:nvGrpSpPr>
          <p:cNvPr id="108585" name="Gruppo 1024">
            <a:extLst>
              <a:ext uri="{FF2B5EF4-FFF2-40B4-BE49-F238E27FC236}">
                <a16:creationId xmlns:a16="http://schemas.microsoft.com/office/drawing/2014/main" id="{B2A68E1D-C16E-4956-A41D-8392326A184F}"/>
              </a:ext>
            </a:extLst>
          </p:cNvPr>
          <p:cNvGrpSpPr>
            <a:grpSpLocks/>
          </p:cNvGrpSpPr>
          <p:nvPr/>
        </p:nvGrpSpPr>
        <p:grpSpPr bwMode="auto">
          <a:xfrm>
            <a:off x="2073276" y="4321175"/>
            <a:ext cx="1139825" cy="368300"/>
            <a:chOff x="549184" y="4043426"/>
            <a:chExt cx="1140062" cy="369332"/>
          </a:xfrm>
        </p:grpSpPr>
        <p:sp>
          <p:nvSpPr>
            <p:cNvPr id="47" name="Stella a 5 punte 46">
              <a:extLst>
                <a:ext uri="{FF2B5EF4-FFF2-40B4-BE49-F238E27FC236}">
                  <a16:creationId xmlns:a16="http://schemas.microsoft.com/office/drawing/2014/main" id="{E13D7E02-36B5-4C41-A365-93A13AD91AE3}"/>
                </a:ext>
              </a:extLst>
            </p:cNvPr>
            <p:cNvSpPr/>
            <p:nvPr/>
          </p:nvSpPr>
          <p:spPr>
            <a:xfrm>
              <a:off x="549184" y="4092777"/>
              <a:ext cx="284222" cy="286551"/>
            </a:xfrm>
            <a:prstGeom prst="star5">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108606" name="CasellaDiTesto 55">
              <a:extLst>
                <a:ext uri="{FF2B5EF4-FFF2-40B4-BE49-F238E27FC236}">
                  <a16:creationId xmlns:a16="http://schemas.microsoft.com/office/drawing/2014/main" id="{C9778120-5B60-4F25-BFF5-D181F94B3F13}"/>
                </a:ext>
              </a:extLst>
            </p:cNvPr>
            <p:cNvSpPr txBox="1">
              <a:spLocks noChangeArrowheads="1"/>
            </p:cNvSpPr>
            <p:nvPr/>
          </p:nvSpPr>
          <p:spPr bwMode="auto">
            <a:xfrm>
              <a:off x="1231013" y="4043426"/>
              <a:ext cx="458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it-IT" altLang="it-IT" sz="1800">
                  <a:solidFill>
                    <a:srgbClr val="000000"/>
                  </a:solidFill>
                </a:rPr>
                <a:t>5</a:t>
              </a:r>
            </a:p>
          </p:txBody>
        </p:sp>
      </p:grpSp>
      <p:grpSp>
        <p:nvGrpSpPr>
          <p:cNvPr id="108586" name="Gruppo 1028">
            <a:extLst>
              <a:ext uri="{FF2B5EF4-FFF2-40B4-BE49-F238E27FC236}">
                <a16:creationId xmlns:a16="http://schemas.microsoft.com/office/drawing/2014/main" id="{1456ABF2-5D70-4158-9501-02E29F973CC2}"/>
              </a:ext>
            </a:extLst>
          </p:cNvPr>
          <p:cNvGrpSpPr>
            <a:grpSpLocks/>
          </p:cNvGrpSpPr>
          <p:nvPr/>
        </p:nvGrpSpPr>
        <p:grpSpPr bwMode="auto">
          <a:xfrm>
            <a:off x="2082800" y="5184775"/>
            <a:ext cx="1130300" cy="369888"/>
            <a:chOff x="559309" y="5083572"/>
            <a:chExt cx="1129937" cy="369332"/>
          </a:xfrm>
        </p:grpSpPr>
        <p:sp>
          <p:nvSpPr>
            <p:cNvPr id="51" name="Rettangolo arrotondato 50">
              <a:extLst>
                <a:ext uri="{FF2B5EF4-FFF2-40B4-BE49-F238E27FC236}">
                  <a16:creationId xmlns:a16="http://schemas.microsoft.com/office/drawing/2014/main" id="{D5F0B176-B62D-4525-9B96-D6C0ABD64A7E}"/>
                </a:ext>
              </a:extLst>
            </p:cNvPr>
            <p:cNvSpPr/>
            <p:nvPr/>
          </p:nvSpPr>
          <p:spPr>
            <a:xfrm rot="18854798">
              <a:off x="539642" y="5131771"/>
              <a:ext cx="288491" cy="249158"/>
            </a:xfrm>
            <a:prstGeom prst="roundRect">
              <a:avLst/>
            </a:prstGeom>
            <a:solidFill>
              <a:schemeClr val="accent6">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108604" name="CasellaDiTesto 57">
              <a:extLst>
                <a:ext uri="{FF2B5EF4-FFF2-40B4-BE49-F238E27FC236}">
                  <a16:creationId xmlns:a16="http://schemas.microsoft.com/office/drawing/2014/main" id="{4B2F33BE-9C61-44C6-936D-3B30260EEA7D}"/>
                </a:ext>
              </a:extLst>
            </p:cNvPr>
            <p:cNvSpPr txBox="1">
              <a:spLocks noChangeArrowheads="1"/>
            </p:cNvSpPr>
            <p:nvPr/>
          </p:nvSpPr>
          <p:spPr bwMode="auto">
            <a:xfrm>
              <a:off x="1231013" y="5083572"/>
              <a:ext cx="458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it-IT" altLang="it-IT" sz="1800">
                  <a:solidFill>
                    <a:srgbClr val="000000"/>
                  </a:solidFill>
                </a:rPr>
                <a:t>8</a:t>
              </a:r>
            </a:p>
          </p:txBody>
        </p:sp>
      </p:grpSp>
      <p:grpSp>
        <p:nvGrpSpPr>
          <p:cNvPr id="108587" name="Gruppo 1026">
            <a:extLst>
              <a:ext uri="{FF2B5EF4-FFF2-40B4-BE49-F238E27FC236}">
                <a16:creationId xmlns:a16="http://schemas.microsoft.com/office/drawing/2014/main" id="{A3C9416B-FAD9-48CC-8ED8-EE5E3D4270F2}"/>
              </a:ext>
            </a:extLst>
          </p:cNvPr>
          <p:cNvGrpSpPr>
            <a:grpSpLocks/>
          </p:cNvGrpSpPr>
          <p:nvPr/>
        </p:nvGrpSpPr>
        <p:grpSpPr bwMode="auto">
          <a:xfrm>
            <a:off x="2025650" y="4738689"/>
            <a:ext cx="1187450" cy="369887"/>
            <a:chOff x="501452" y="4563499"/>
            <a:chExt cx="1187794" cy="369332"/>
          </a:xfrm>
        </p:grpSpPr>
        <p:sp>
          <p:nvSpPr>
            <p:cNvPr id="49" name="Ovale 48">
              <a:extLst>
                <a:ext uri="{FF2B5EF4-FFF2-40B4-BE49-F238E27FC236}">
                  <a16:creationId xmlns:a16="http://schemas.microsoft.com/office/drawing/2014/main" id="{5ECF70B2-0C35-408A-86CF-B3B02B925701}"/>
                </a:ext>
              </a:extLst>
            </p:cNvPr>
            <p:cNvSpPr/>
            <p:nvPr/>
          </p:nvSpPr>
          <p:spPr>
            <a:xfrm>
              <a:off x="501452" y="4696649"/>
              <a:ext cx="363643" cy="177533"/>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108602" name="CasellaDiTesto 59">
              <a:extLst>
                <a:ext uri="{FF2B5EF4-FFF2-40B4-BE49-F238E27FC236}">
                  <a16:creationId xmlns:a16="http://schemas.microsoft.com/office/drawing/2014/main" id="{7B82CB67-C0EA-40DD-B189-A1D9B454EF2C}"/>
                </a:ext>
              </a:extLst>
            </p:cNvPr>
            <p:cNvSpPr txBox="1">
              <a:spLocks noChangeArrowheads="1"/>
            </p:cNvSpPr>
            <p:nvPr/>
          </p:nvSpPr>
          <p:spPr bwMode="auto">
            <a:xfrm>
              <a:off x="1231013" y="4563499"/>
              <a:ext cx="458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it-IT" altLang="it-IT" sz="1800">
                  <a:solidFill>
                    <a:srgbClr val="000000"/>
                  </a:solidFill>
                </a:rPr>
                <a:t>4</a:t>
              </a:r>
            </a:p>
          </p:txBody>
        </p:sp>
      </p:grpSp>
      <p:grpSp>
        <p:nvGrpSpPr>
          <p:cNvPr id="108588" name="Gruppo 1030">
            <a:extLst>
              <a:ext uri="{FF2B5EF4-FFF2-40B4-BE49-F238E27FC236}">
                <a16:creationId xmlns:a16="http://schemas.microsoft.com/office/drawing/2014/main" id="{D59B971C-40DC-4D30-9B30-4E6FCA273C83}"/>
              </a:ext>
            </a:extLst>
          </p:cNvPr>
          <p:cNvGrpSpPr>
            <a:grpSpLocks/>
          </p:cNvGrpSpPr>
          <p:nvPr/>
        </p:nvGrpSpPr>
        <p:grpSpPr bwMode="auto">
          <a:xfrm>
            <a:off x="1963738" y="5556250"/>
            <a:ext cx="1249362" cy="463550"/>
            <a:chOff x="439244" y="5556918"/>
            <a:chExt cx="1250002" cy="462784"/>
          </a:xfrm>
        </p:grpSpPr>
        <p:sp>
          <p:nvSpPr>
            <p:cNvPr id="54" name="Figura a mano libera 53">
              <a:extLst>
                <a:ext uri="{FF2B5EF4-FFF2-40B4-BE49-F238E27FC236}">
                  <a16:creationId xmlns:a16="http://schemas.microsoft.com/office/drawing/2014/main" id="{A27C2E04-4544-4BB7-9D43-277CE2DF9276}"/>
                </a:ext>
              </a:extLst>
            </p:cNvPr>
            <p:cNvSpPr/>
            <p:nvPr/>
          </p:nvSpPr>
          <p:spPr>
            <a:xfrm>
              <a:off x="439244" y="5556918"/>
              <a:ext cx="433609" cy="462784"/>
            </a:xfrm>
            <a:custGeom>
              <a:avLst/>
              <a:gdLst>
                <a:gd name="connsiteX0" fmla="*/ 166255 w 434354"/>
                <a:gd name="connsiteY0" fmla="*/ 102566 h 462784"/>
                <a:gd name="connsiteX1" fmla="*/ 120073 w 434354"/>
                <a:gd name="connsiteY1" fmla="*/ 111802 h 462784"/>
                <a:gd name="connsiteX2" fmla="*/ 64655 w 434354"/>
                <a:gd name="connsiteY2" fmla="*/ 130275 h 462784"/>
                <a:gd name="connsiteX3" fmla="*/ 0 w 434354"/>
                <a:gd name="connsiteY3" fmla="*/ 241111 h 462784"/>
                <a:gd name="connsiteX4" fmla="*/ 9236 w 434354"/>
                <a:gd name="connsiteY4" fmla="*/ 278057 h 462784"/>
                <a:gd name="connsiteX5" fmla="*/ 36945 w 434354"/>
                <a:gd name="connsiteY5" fmla="*/ 287293 h 462784"/>
                <a:gd name="connsiteX6" fmla="*/ 92364 w 434354"/>
                <a:gd name="connsiteY6" fmla="*/ 315002 h 462784"/>
                <a:gd name="connsiteX7" fmla="*/ 147782 w 434354"/>
                <a:gd name="connsiteY7" fmla="*/ 361184 h 462784"/>
                <a:gd name="connsiteX8" fmla="*/ 175491 w 434354"/>
                <a:gd name="connsiteY8" fmla="*/ 379657 h 462784"/>
                <a:gd name="connsiteX9" fmla="*/ 221673 w 434354"/>
                <a:gd name="connsiteY9" fmla="*/ 453548 h 462784"/>
                <a:gd name="connsiteX10" fmla="*/ 249382 w 434354"/>
                <a:gd name="connsiteY10" fmla="*/ 462784 h 462784"/>
                <a:gd name="connsiteX11" fmla="*/ 332509 w 434354"/>
                <a:gd name="connsiteY11" fmla="*/ 453548 h 462784"/>
                <a:gd name="connsiteX12" fmla="*/ 360218 w 434354"/>
                <a:gd name="connsiteY12" fmla="*/ 444311 h 462784"/>
                <a:gd name="connsiteX13" fmla="*/ 350982 w 434354"/>
                <a:gd name="connsiteY13" fmla="*/ 388893 h 462784"/>
                <a:gd name="connsiteX14" fmla="*/ 397164 w 434354"/>
                <a:gd name="connsiteY14" fmla="*/ 324239 h 462784"/>
                <a:gd name="connsiteX15" fmla="*/ 434109 w 434354"/>
                <a:gd name="connsiteY15" fmla="*/ 268820 h 462784"/>
                <a:gd name="connsiteX16" fmla="*/ 397164 w 434354"/>
                <a:gd name="connsiteY16" fmla="*/ 176457 h 462784"/>
                <a:gd name="connsiteX17" fmla="*/ 369455 w 434354"/>
                <a:gd name="connsiteY17" fmla="*/ 167220 h 462784"/>
                <a:gd name="connsiteX18" fmla="*/ 314036 w 434354"/>
                <a:gd name="connsiteY18" fmla="*/ 176457 h 462784"/>
                <a:gd name="connsiteX19" fmla="*/ 286327 w 434354"/>
                <a:gd name="connsiteY19" fmla="*/ 185693 h 462784"/>
                <a:gd name="connsiteX20" fmla="*/ 258618 w 434354"/>
                <a:gd name="connsiteY20" fmla="*/ 176457 h 462784"/>
                <a:gd name="connsiteX21" fmla="*/ 249382 w 434354"/>
                <a:gd name="connsiteY21" fmla="*/ 148748 h 462784"/>
                <a:gd name="connsiteX22" fmla="*/ 277091 w 434354"/>
                <a:gd name="connsiteY22" fmla="*/ 56384 h 462784"/>
                <a:gd name="connsiteX23" fmla="*/ 267855 w 434354"/>
                <a:gd name="connsiteY23" fmla="*/ 10202 h 462784"/>
                <a:gd name="connsiteX24" fmla="*/ 193964 w 434354"/>
                <a:gd name="connsiteY24" fmla="*/ 47148 h 462784"/>
                <a:gd name="connsiteX25" fmla="*/ 166255 w 434354"/>
                <a:gd name="connsiteY25" fmla="*/ 56384 h 462784"/>
                <a:gd name="connsiteX26" fmla="*/ 166255 w 434354"/>
                <a:gd name="connsiteY26" fmla="*/ 102566 h 462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4354" h="462784">
                  <a:moveTo>
                    <a:pt x="166255" y="102566"/>
                  </a:moveTo>
                  <a:cubicBezTo>
                    <a:pt x="158558" y="111802"/>
                    <a:pt x="135219" y="107671"/>
                    <a:pt x="120073" y="111802"/>
                  </a:cubicBezTo>
                  <a:cubicBezTo>
                    <a:pt x="101287" y="116925"/>
                    <a:pt x="64655" y="130275"/>
                    <a:pt x="64655" y="130275"/>
                  </a:cubicBezTo>
                  <a:cubicBezTo>
                    <a:pt x="-11417" y="180989"/>
                    <a:pt x="11990" y="145190"/>
                    <a:pt x="0" y="241111"/>
                  </a:cubicBezTo>
                  <a:cubicBezTo>
                    <a:pt x="3079" y="253426"/>
                    <a:pt x="1306" y="268144"/>
                    <a:pt x="9236" y="278057"/>
                  </a:cubicBezTo>
                  <a:cubicBezTo>
                    <a:pt x="15318" y="285660"/>
                    <a:pt x="28237" y="282939"/>
                    <a:pt x="36945" y="287293"/>
                  </a:cubicBezTo>
                  <a:cubicBezTo>
                    <a:pt x="108565" y="323103"/>
                    <a:pt x="22718" y="291787"/>
                    <a:pt x="92364" y="315002"/>
                  </a:cubicBezTo>
                  <a:cubicBezTo>
                    <a:pt x="161160" y="360867"/>
                    <a:pt x="76665" y="301920"/>
                    <a:pt x="147782" y="361184"/>
                  </a:cubicBezTo>
                  <a:cubicBezTo>
                    <a:pt x="156310" y="368291"/>
                    <a:pt x="166255" y="373499"/>
                    <a:pt x="175491" y="379657"/>
                  </a:cubicBezTo>
                  <a:cubicBezTo>
                    <a:pt x="192339" y="430200"/>
                    <a:pt x="180690" y="433057"/>
                    <a:pt x="221673" y="453548"/>
                  </a:cubicBezTo>
                  <a:cubicBezTo>
                    <a:pt x="230381" y="457902"/>
                    <a:pt x="240146" y="459705"/>
                    <a:pt x="249382" y="462784"/>
                  </a:cubicBezTo>
                  <a:cubicBezTo>
                    <a:pt x="277091" y="459705"/>
                    <a:pt x="305009" y="458131"/>
                    <a:pt x="332509" y="453548"/>
                  </a:cubicBezTo>
                  <a:cubicBezTo>
                    <a:pt x="342113" y="451947"/>
                    <a:pt x="357543" y="453672"/>
                    <a:pt x="360218" y="444311"/>
                  </a:cubicBezTo>
                  <a:cubicBezTo>
                    <a:pt x="365363" y="426304"/>
                    <a:pt x="354061" y="407366"/>
                    <a:pt x="350982" y="388893"/>
                  </a:cubicBezTo>
                  <a:cubicBezTo>
                    <a:pt x="372534" y="324239"/>
                    <a:pt x="350982" y="339632"/>
                    <a:pt x="397164" y="324239"/>
                  </a:cubicBezTo>
                  <a:cubicBezTo>
                    <a:pt x="409479" y="305766"/>
                    <a:pt x="437249" y="290798"/>
                    <a:pt x="434109" y="268820"/>
                  </a:cubicBezTo>
                  <a:cubicBezTo>
                    <a:pt x="426806" y="217701"/>
                    <a:pt x="437998" y="203680"/>
                    <a:pt x="397164" y="176457"/>
                  </a:cubicBezTo>
                  <a:cubicBezTo>
                    <a:pt x="389063" y="171056"/>
                    <a:pt x="378691" y="170299"/>
                    <a:pt x="369455" y="167220"/>
                  </a:cubicBezTo>
                  <a:cubicBezTo>
                    <a:pt x="350982" y="170299"/>
                    <a:pt x="332318" y="172394"/>
                    <a:pt x="314036" y="176457"/>
                  </a:cubicBezTo>
                  <a:cubicBezTo>
                    <a:pt x="304532" y="178569"/>
                    <a:pt x="296063" y="185693"/>
                    <a:pt x="286327" y="185693"/>
                  </a:cubicBezTo>
                  <a:cubicBezTo>
                    <a:pt x="276591" y="185693"/>
                    <a:pt x="267854" y="179536"/>
                    <a:pt x="258618" y="176457"/>
                  </a:cubicBezTo>
                  <a:cubicBezTo>
                    <a:pt x="255539" y="167221"/>
                    <a:pt x="249382" y="158484"/>
                    <a:pt x="249382" y="148748"/>
                  </a:cubicBezTo>
                  <a:cubicBezTo>
                    <a:pt x="249382" y="89312"/>
                    <a:pt x="252052" y="93942"/>
                    <a:pt x="277091" y="56384"/>
                  </a:cubicBezTo>
                  <a:cubicBezTo>
                    <a:pt x="274012" y="40990"/>
                    <a:pt x="281485" y="17991"/>
                    <a:pt x="267855" y="10202"/>
                  </a:cubicBezTo>
                  <a:cubicBezTo>
                    <a:pt x="212352" y="-21514"/>
                    <a:pt x="216384" y="29212"/>
                    <a:pt x="193964" y="47148"/>
                  </a:cubicBezTo>
                  <a:cubicBezTo>
                    <a:pt x="186362" y="53230"/>
                    <a:pt x="175491" y="53305"/>
                    <a:pt x="166255" y="56384"/>
                  </a:cubicBezTo>
                  <a:cubicBezTo>
                    <a:pt x="144366" y="89216"/>
                    <a:pt x="173952" y="93330"/>
                    <a:pt x="166255" y="102566"/>
                  </a:cubicBezTo>
                  <a:close/>
                </a:path>
              </a:pathLst>
            </a:custGeom>
            <a:solidFill>
              <a:srgbClr val="FF99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it-IT">
                <a:solidFill>
                  <a:srgbClr val="FFFFFF"/>
                </a:solidFill>
                <a:latin typeface="Arial"/>
                <a:cs typeface="Arial"/>
              </a:endParaRPr>
            </a:p>
          </p:txBody>
        </p:sp>
        <p:sp>
          <p:nvSpPr>
            <p:cNvPr id="108600" name="CasellaDiTesto 61">
              <a:extLst>
                <a:ext uri="{FF2B5EF4-FFF2-40B4-BE49-F238E27FC236}">
                  <a16:creationId xmlns:a16="http://schemas.microsoft.com/office/drawing/2014/main" id="{4451F81E-A93C-476B-AE6A-8C5823749556}"/>
                </a:ext>
              </a:extLst>
            </p:cNvPr>
            <p:cNvSpPr txBox="1">
              <a:spLocks noChangeArrowheads="1"/>
            </p:cNvSpPr>
            <p:nvPr/>
          </p:nvSpPr>
          <p:spPr bwMode="auto">
            <a:xfrm>
              <a:off x="1231013" y="5603644"/>
              <a:ext cx="4582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it-IT" altLang="it-IT" sz="1800">
                  <a:solidFill>
                    <a:srgbClr val="000000"/>
                  </a:solidFill>
                </a:rPr>
                <a:t>3</a:t>
              </a:r>
            </a:p>
          </p:txBody>
        </p:sp>
      </p:grpSp>
      <p:cxnSp>
        <p:nvCxnSpPr>
          <p:cNvPr id="55" name="Connettore 1 54">
            <a:extLst>
              <a:ext uri="{FF2B5EF4-FFF2-40B4-BE49-F238E27FC236}">
                <a16:creationId xmlns:a16="http://schemas.microsoft.com/office/drawing/2014/main" id="{C516E24F-4A27-4E9C-9EE1-81E4EE7D61FC}"/>
              </a:ext>
            </a:extLst>
          </p:cNvPr>
          <p:cNvCxnSpPr/>
          <p:nvPr/>
        </p:nvCxnSpPr>
        <p:spPr>
          <a:xfrm>
            <a:off x="2566988" y="6165850"/>
            <a:ext cx="692150" cy="0"/>
          </a:xfrm>
          <a:prstGeom prst="line">
            <a:avLst/>
          </a:prstGeom>
        </p:spPr>
        <p:style>
          <a:lnRef idx="1">
            <a:schemeClr val="accent1"/>
          </a:lnRef>
          <a:fillRef idx="0">
            <a:schemeClr val="accent1"/>
          </a:fillRef>
          <a:effectRef idx="0">
            <a:schemeClr val="accent1"/>
          </a:effectRef>
          <a:fontRef idx="minor">
            <a:schemeClr val="tx1"/>
          </a:fontRef>
        </p:style>
      </p:cxnSp>
      <p:sp>
        <p:nvSpPr>
          <p:cNvPr id="108590" name="CasellaDiTesto 62">
            <a:extLst>
              <a:ext uri="{FF2B5EF4-FFF2-40B4-BE49-F238E27FC236}">
                <a16:creationId xmlns:a16="http://schemas.microsoft.com/office/drawing/2014/main" id="{F1FECC7A-3216-45DD-8C91-D1F78F852DCA}"/>
              </a:ext>
            </a:extLst>
          </p:cNvPr>
          <p:cNvSpPr txBox="1">
            <a:spLocks noChangeArrowheads="1"/>
          </p:cNvSpPr>
          <p:nvPr/>
        </p:nvSpPr>
        <p:spPr bwMode="auto">
          <a:xfrm>
            <a:off x="2711450" y="6305550"/>
            <a:ext cx="547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it-IT" altLang="it-IT" sz="1800" b="1">
                <a:solidFill>
                  <a:srgbClr val="000000"/>
                </a:solidFill>
              </a:rPr>
              <a:t>25</a:t>
            </a:r>
          </a:p>
        </p:txBody>
      </p:sp>
      <p:pic>
        <p:nvPicPr>
          <p:cNvPr id="108591" name="Picture 6" descr="Risultati immagini per lichen diversity value">
            <a:extLst>
              <a:ext uri="{FF2B5EF4-FFF2-40B4-BE49-F238E27FC236}">
                <a16:creationId xmlns:a16="http://schemas.microsoft.com/office/drawing/2014/main" id="{5A3265FC-B033-4B29-9D94-6F54CF9C7C1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l="4237" r="5952"/>
          <a:stretch>
            <a:fillRect/>
          </a:stretch>
        </p:blipFill>
        <p:spPr bwMode="auto">
          <a:xfrm>
            <a:off x="1524000" y="1"/>
            <a:ext cx="3881438"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92" name="CasellaDiTesto 1031">
            <a:extLst>
              <a:ext uri="{FF2B5EF4-FFF2-40B4-BE49-F238E27FC236}">
                <a16:creationId xmlns:a16="http://schemas.microsoft.com/office/drawing/2014/main" id="{2CF8C893-7A5A-4412-ACA3-10A30A423BD7}"/>
              </a:ext>
            </a:extLst>
          </p:cNvPr>
          <p:cNvSpPr txBox="1">
            <a:spLocks noChangeArrowheads="1"/>
          </p:cNvSpPr>
          <p:nvPr/>
        </p:nvSpPr>
        <p:spPr bwMode="auto">
          <a:xfrm>
            <a:off x="3130551" y="6305550"/>
            <a:ext cx="3757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it-IT" altLang="it-IT" sz="1800">
                <a:solidFill>
                  <a:srgbClr val="000000"/>
                </a:solidFill>
              </a:rPr>
              <a:t>«I.A.P.</a:t>
            </a:r>
            <a:r>
              <a:rPr lang="it-IT" altLang="it-IT" sz="1800" baseline="-25000">
                <a:solidFill>
                  <a:srgbClr val="000000"/>
                </a:solidFill>
              </a:rPr>
              <a:t>18</a:t>
            </a:r>
            <a:r>
              <a:rPr lang="it-IT" altLang="it-IT" sz="1800">
                <a:solidFill>
                  <a:srgbClr val="000000"/>
                </a:solidFill>
              </a:rPr>
              <a:t> dell’albero n del sito x»</a:t>
            </a:r>
          </a:p>
        </p:txBody>
      </p:sp>
      <p:sp>
        <p:nvSpPr>
          <p:cNvPr id="2" name="Figura a mano libera: forma 1">
            <a:extLst>
              <a:ext uri="{FF2B5EF4-FFF2-40B4-BE49-F238E27FC236}">
                <a16:creationId xmlns:a16="http://schemas.microsoft.com/office/drawing/2014/main" id="{923DE115-3596-482B-A856-85967859BC28}"/>
              </a:ext>
            </a:extLst>
          </p:cNvPr>
          <p:cNvSpPr/>
          <p:nvPr/>
        </p:nvSpPr>
        <p:spPr>
          <a:xfrm>
            <a:off x="9061450" y="692151"/>
            <a:ext cx="793750" cy="1477963"/>
          </a:xfrm>
          <a:custGeom>
            <a:avLst/>
            <a:gdLst>
              <a:gd name="connsiteX0" fmla="*/ 0 w 793952"/>
              <a:gd name="connsiteY0" fmla="*/ 71562 h 1478943"/>
              <a:gd name="connsiteX1" fmla="*/ 238539 w 793952"/>
              <a:gd name="connsiteY1" fmla="*/ 0 h 1478943"/>
              <a:gd name="connsiteX2" fmla="*/ 532737 w 793952"/>
              <a:gd name="connsiteY2" fmla="*/ 71562 h 1478943"/>
              <a:gd name="connsiteX3" fmla="*/ 699714 w 793952"/>
              <a:gd name="connsiteY3" fmla="*/ 222637 h 1478943"/>
              <a:gd name="connsiteX4" fmla="*/ 572493 w 793952"/>
              <a:gd name="connsiteY4" fmla="*/ 564543 h 1478943"/>
              <a:gd name="connsiteX5" fmla="*/ 691763 w 793952"/>
              <a:gd name="connsiteY5" fmla="*/ 834887 h 1478943"/>
              <a:gd name="connsiteX6" fmla="*/ 787179 w 793952"/>
              <a:gd name="connsiteY6" fmla="*/ 1121134 h 1478943"/>
              <a:gd name="connsiteX7" fmla="*/ 779227 w 793952"/>
              <a:gd name="connsiteY7" fmla="*/ 1208598 h 1478943"/>
              <a:gd name="connsiteX8" fmla="*/ 723568 w 793952"/>
              <a:gd name="connsiteY8" fmla="*/ 1478943 h 147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952" h="1478943">
                <a:moveTo>
                  <a:pt x="0" y="71562"/>
                </a:moveTo>
                <a:cubicBezTo>
                  <a:pt x="74875" y="35781"/>
                  <a:pt x="149750" y="0"/>
                  <a:pt x="238539" y="0"/>
                </a:cubicBezTo>
                <a:cubicBezTo>
                  <a:pt x="327328" y="0"/>
                  <a:pt x="455875" y="34456"/>
                  <a:pt x="532737" y="71562"/>
                </a:cubicBezTo>
                <a:cubicBezTo>
                  <a:pt x="609599" y="108668"/>
                  <a:pt x="693088" y="140474"/>
                  <a:pt x="699714" y="222637"/>
                </a:cubicBezTo>
                <a:cubicBezTo>
                  <a:pt x="706340" y="304801"/>
                  <a:pt x="573818" y="462501"/>
                  <a:pt x="572493" y="564543"/>
                </a:cubicBezTo>
                <a:cubicBezTo>
                  <a:pt x="571168" y="666585"/>
                  <a:pt x="655982" y="742122"/>
                  <a:pt x="691763" y="834887"/>
                </a:cubicBezTo>
                <a:cubicBezTo>
                  <a:pt x="727544" y="927652"/>
                  <a:pt x="772602" y="1058849"/>
                  <a:pt x="787179" y="1121134"/>
                </a:cubicBezTo>
                <a:cubicBezTo>
                  <a:pt x="801756" y="1183419"/>
                  <a:pt x="789829" y="1148963"/>
                  <a:pt x="779227" y="1208598"/>
                </a:cubicBezTo>
                <a:cubicBezTo>
                  <a:pt x="768625" y="1268233"/>
                  <a:pt x="746096" y="1373588"/>
                  <a:pt x="723568" y="1478943"/>
                </a:cubicBezTo>
              </a:path>
            </a:pathLst>
          </a:custGeom>
          <a:noFill/>
          <a:ln w="38100">
            <a:solidFill>
              <a:srgbClr val="6B6B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a:solidFill>
                <a:srgbClr val="FFFFFF"/>
              </a:solidFill>
              <a:latin typeface="Arial"/>
              <a:cs typeface="Arial"/>
            </a:endParaRPr>
          </a:p>
        </p:txBody>
      </p:sp>
      <p:sp>
        <p:nvSpPr>
          <p:cNvPr id="62" name="Figura a mano libera: forma 61">
            <a:extLst>
              <a:ext uri="{FF2B5EF4-FFF2-40B4-BE49-F238E27FC236}">
                <a16:creationId xmlns:a16="http://schemas.microsoft.com/office/drawing/2014/main" id="{114241D8-1502-4EFD-8B6C-39F3C768708E}"/>
              </a:ext>
            </a:extLst>
          </p:cNvPr>
          <p:cNvSpPr/>
          <p:nvPr/>
        </p:nvSpPr>
        <p:spPr>
          <a:xfrm>
            <a:off x="9039226" y="2754313"/>
            <a:ext cx="1089025" cy="1092200"/>
          </a:xfrm>
          <a:custGeom>
            <a:avLst/>
            <a:gdLst>
              <a:gd name="connsiteX0" fmla="*/ 0 w 793952"/>
              <a:gd name="connsiteY0" fmla="*/ 71562 h 1478943"/>
              <a:gd name="connsiteX1" fmla="*/ 238539 w 793952"/>
              <a:gd name="connsiteY1" fmla="*/ 0 h 1478943"/>
              <a:gd name="connsiteX2" fmla="*/ 532737 w 793952"/>
              <a:gd name="connsiteY2" fmla="*/ 71562 h 1478943"/>
              <a:gd name="connsiteX3" fmla="*/ 699714 w 793952"/>
              <a:gd name="connsiteY3" fmla="*/ 222637 h 1478943"/>
              <a:gd name="connsiteX4" fmla="*/ 572493 w 793952"/>
              <a:gd name="connsiteY4" fmla="*/ 564543 h 1478943"/>
              <a:gd name="connsiteX5" fmla="*/ 691763 w 793952"/>
              <a:gd name="connsiteY5" fmla="*/ 834887 h 1478943"/>
              <a:gd name="connsiteX6" fmla="*/ 787179 w 793952"/>
              <a:gd name="connsiteY6" fmla="*/ 1121134 h 1478943"/>
              <a:gd name="connsiteX7" fmla="*/ 779227 w 793952"/>
              <a:gd name="connsiteY7" fmla="*/ 1208598 h 1478943"/>
              <a:gd name="connsiteX8" fmla="*/ 723568 w 793952"/>
              <a:gd name="connsiteY8" fmla="*/ 1478943 h 147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952" h="1478943">
                <a:moveTo>
                  <a:pt x="0" y="71562"/>
                </a:moveTo>
                <a:cubicBezTo>
                  <a:pt x="74875" y="35781"/>
                  <a:pt x="149750" y="0"/>
                  <a:pt x="238539" y="0"/>
                </a:cubicBezTo>
                <a:cubicBezTo>
                  <a:pt x="327328" y="0"/>
                  <a:pt x="455875" y="34456"/>
                  <a:pt x="532737" y="71562"/>
                </a:cubicBezTo>
                <a:cubicBezTo>
                  <a:pt x="609599" y="108668"/>
                  <a:pt x="693088" y="140474"/>
                  <a:pt x="699714" y="222637"/>
                </a:cubicBezTo>
                <a:cubicBezTo>
                  <a:pt x="706340" y="304801"/>
                  <a:pt x="573818" y="462501"/>
                  <a:pt x="572493" y="564543"/>
                </a:cubicBezTo>
                <a:cubicBezTo>
                  <a:pt x="571168" y="666585"/>
                  <a:pt x="655982" y="742122"/>
                  <a:pt x="691763" y="834887"/>
                </a:cubicBezTo>
                <a:cubicBezTo>
                  <a:pt x="727544" y="927652"/>
                  <a:pt x="772602" y="1058849"/>
                  <a:pt x="787179" y="1121134"/>
                </a:cubicBezTo>
                <a:cubicBezTo>
                  <a:pt x="801756" y="1183419"/>
                  <a:pt x="789829" y="1148963"/>
                  <a:pt x="779227" y="1208598"/>
                </a:cubicBezTo>
                <a:cubicBezTo>
                  <a:pt x="768625" y="1268233"/>
                  <a:pt x="746096" y="1373588"/>
                  <a:pt x="723568" y="1478943"/>
                </a:cubicBezTo>
              </a:path>
            </a:pathLst>
          </a:custGeom>
          <a:noFill/>
          <a:ln w="38100">
            <a:solidFill>
              <a:srgbClr val="6B6B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a:solidFill>
                <a:srgbClr val="FFFFFF"/>
              </a:solidFill>
              <a:latin typeface="Arial"/>
              <a:cs typeface="Arial"/>
            </a:endParaRPr>
          </a:p>
        </p:txBody>
      </p:sp>
      <p:sp>
        <p:nvSpPr>
          <p:cNvPr id="63" name="Figura a mano libera: forma 62">
            <a:extLst>
              <a:ext uri="{FF2B5EF4-FFF2-40B4-BE49-F238E27FC236}">
                <a16:creationId xmlns:a16="http://schemas.microsoft.com/office/drawing/2014/main" id="{0D0E9195-24E9-4524-B879-0CCF39E42DDC}"/>
              </a:ext>
            </a:extLst>
          </p:cNvPr>
          <p:cNvSpPr/>
          <p:nvPr/>
        </p:nvSpPr>
        <p:spPr>
          <a:xfrm>
            <a:off x="9066213" y="3762376"/>
            <a:ext cx="527050" cy="849313"/>
          </a:xfrm>
          <a:custGeom>
            <a:avLst/>
            <a:gdLst>
              <a:gd name="connsiteX0" fmla="*/ 0 w 793952"/>
              <a:gd name="connsiteY0" fmla="*/ 71562 h 1478943"/>
              <a:gd name="connsiteX1" fmla="*/ 238539 w 793952"/>
              <a:gd name="connsiteY1" fmla="*/ 0 h 1478943"/>
              <a:gd name="connsiteX2" fmla="*/ 532737 w 793952"/>
              <a:gd name="connsiteY2" fmla="*/ 71562 h 1478943"/>
              <a:gd name="connsiteX3" fmla="*/ 699714 w 793952"/>
              <a:gd name="connsiteY3" fmla="*/ 222637 h 1478943"/>
              <a:gd name="connsiteX4" fmla="*/ 572493 w 793952"/>
              <a:gd name="connsiteY4" fmla="*/ 564543 h 1478943"/>
              <a:gd name="connsiteX5" fmla="*/ 691763 w 793952"/>
              <a:gd name="connsiteY5" fmla="*/ 834887 h 1478943"/>
              <a:gd name="connsiteX6" fmla="*/ 787179 w 793952"/>
              <a:gd name="connsiteY6" fmla="*/ 1121134 h 1478943"/>
              <a:gd name="connsiteX7" fmla="*/ 779227 w 793952"/>
              <a:gd name="connsiteY7" fmla="*/ 1208598 h 1478943"/>
              <a:gd name="connsiteX8" fmla="*/ 723568 w 793952"/>
              <a:gd name="connsiteY8" fmla="*/ 1478943 h 147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952" h="1478943">
                <a:moveTo>
                  <a:pt x="0" y="71562"/>
                </a:moveTo>
                <a:cubicBezTo>
                  <a:pt x="74875" y="35781"/>
                  <a:pt x="149750" y="0"/>
                  <a:pt x="238539" y="0"/>
                </a:cubicBezTo>
                <a:cubicBezTo>
                  <a:pt x="327328" y="0"/>
                  <a:pt x="455875" y="34456"/>
                  <a:pt x="532737" y="71562"/>
                </a:cubicBezTo>
                <a:cubicBezTo>
                  <a:pt x="609599" y="108668"/>
                  <a:pt x="693088" y="140474"/>
                  <a:pt x="699714" y="222637"/>
                </a:cubicBezTo>
                <a:cubicBezTo>
                  <a:pt x="706340" y="304801"/>
                  <a:pt x="573818" y="462501"/>
                  <a:pt x="572493" y="564543"/>
                </a:cubicBezTo>
                <a:cubicBezTo>
                  <a:pt x="571168" y="666585"/>
                  <a:pt x="655982" y="742122"/>
                  <a:pt x="691763" y="834887"/>
                </a:cubicBezTo>
                <a:cubicBezTo>
                  <a:pt x="727544" y="927652"/>
                  <a:pt x="772602" y="1058849"/>
                  <a:pt x="787179" y="1121134"/>
                </a:cubicBezTo>
                <a:cubicBezTo>
                  <a:pt x="801756" y="1183419"/>
                  <a:pt x="789829" y="1148963"/>
                  <a:pt x="779227" y="1208598"/>
                </a:cubicBezTo>
                <a:cubicBezTo>
                  <a:pt x="768625" y="1268233"/>
                  <a:pt x="746096" y="1373588"/>
                  <a:pt x="723568" y="1478943"/>
                </a:cubicBezTo>
              </a:path>
            </a:pathLst>
          </a:custGeom>
          <a:noFill/>
          <a:ln w="38100">
            <a:solidFill>
              <a:srgbClr val="6B6B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a:solidFill>
                <a:srgbClr val="FFFFFF"/>
              </a:solidFill>
              <a:latin typeface="Arial"/>
              <a:cs typeface="Arial"/>
            </a:endParaRPr>
          </a:p>
        </p:txBody>
      </p:sp>
      <p:sp>
        <p:nvSpPr>
          <p:cNvPr id="64" name="Figura a mano libera: forma 63">
            <a:extLst>
              <a:ext uri="{FF2B5EF4-FFF2-40B4-BE49-F238E27FC236}">
                <a16:creationId xmlns:a16="http://schemas.microsoft.com/office/drawing/2014/main" id="{BC0C6482-2D59-4236-B2EC-051CE370F44E}"/>
              </a:ext>
            </a:extLst>
          </p:cNvPr>
          <p:cNvSpPr/>
          <p:nvPr/>
        </p:nvSpPr>
        <p:spPr>
          <a:xfrm>
            <a:off x="9058275" y="1746251"/>
            <a:ext cx="1214438" cy="849313"/>
          </a:xfrm>
          <a:custGeom>
            <a:avLst/>
            <a:gdLst>
              <a:gd name="connsiteX0" fmla="*/ 0 w 793952"/>
              <a:gd name="connsiteY0" fmla="*/ 71562 h 1478943"/>
              <a:gd name="connsiteX1" fmla="*/ 238539 w 793952"/>
              <a:gd name="connsiteY1" fmla="*/ 0 h 1478943"/>
              <a:gd name="connsiteX2" fmla="*/ 532737 w 793952"/>
              <a:gd name="connsiteY2" fmla="*/ 71562 h 1478943"/>
              <a:gd name="connsiteX3" fmla="*/ 699714 w 793952"/>
              <a:gd name="connsiteY3" fmla="*/ 222637 h 1478943"/>
              <a:gd name="connsiteX4" fmla="*/ 572493 w 793952"/>
              <a:gd name="connsiteY4" fmla="*/ 564543 h 1478943"/>
              <a:gd name="connsiteX5" fmla="*/ 691763 w 793952"/>
              <a:gd name="connsiteY5" fmla="*/ 834887 h 1478943"/>
              <a:gd name="connsiteX6" fmla="*/ 787179 w 793952"/>
              <a:gd name="connsiteY6" fmla="*/ 1121134 h 1478943"/>
              <a:gd name="connsiteX7" fmla="*/ 779227 w 793952"/>
              <a:gd name="connsiteY7" fmla="*/ 1208598 h 1478943"/>
              <a:gd name="connsiteX8" fmla="*/ 723568 w 793952"/>
              <a:gd name="connsiteY8" fmla="*/ 1478943 h 147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952" h="1478943">
                <a:moveTo>
                  <a:pt x="0" y="71562"/>
                </a:moveTo>
                <a:cubicBezTo>
                  <a:pt x="74875" y="35781"/>
                  <a:pt x="149750" y="0"/>
                  <a:pt x="238539" y="0"/>
                </a:cubicBezTo>
                <a:cubicBezTo>
                  <a:pt x="327328" y="0"/>
                  <a:pt x="455875" y="34456"/>
                  <a:pt x="532737" y="71562"/>
                </a:cubicBezTo>
                <a:cubicBezTo>
                  <a:pt x="609599" y="108668"/>
                  <a:pt x="693088" y="140474"/>
                  <a:pt x="699714" y="222637"/>
                </a:cubicBezTo>
                <a:cubicBezTo>
                  <a:pt x="706340" y="304801"/>
                  <a:pt x="573818" y="462501"/>
                  <a:pt x="572493" y="564543"/>
                </a:cubicBezTo>
                <a:cubicBezTo>
                  <a:pt x="571168" y="666585"/>
                  <a:pt x="655982" y="742122"/>
                  <a:pt x="691763" y="834887"/>
                </a:cubicBezTo>
                <a:cubicBezTo>
                  <a:pt x="727544" y="927652"/>
                  <a:pt x="772602" y="1058849"/>
                  <a:pt x="787179" y="1121134"/>
                </a:cubicBezTo>
                <a:cubicBezTo>
                  <a:pt x="801756" y="1183419"/>
                  <a:pt x="789829" y="1148963"/>
                  <a:pt x="779227" y="1208598"/>
                </a:cubicBezTo>
                <a:cubicBezTo>
                  <a:pt x="768625" y="1268233"/>
                  <a:pt x="746096" y="1373588"/>
                  <a:pt x="723568" y="1478943"/>
                </a:cubicBezTo>
              </a:path>
            </a:pathLst>
          </a:custGeom>
          <a:noFill/>
          <a:ln w="38100">
            <a:solidFill>
              <a:srgbClr val="6B6B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a:solidFill>
                <a:srgbClr val="FFFFFF"/>
              </a:solidFill>
              <a:latin typeface="Arial"/>
              <a:cs typeface="Arial"/>
            </a:endParaRPr>
          </a:p>
        </p:txBody>
      </p:sp>
      <p:sp>
        <p:nvSpPr>
          <p:cNvPr id="65" name="Figura a mano libera: forma 64">
            <a:extLst>
              <a:ext uri="{FF2B5EF4-FFF2-40B4-BE49-F238E27FC236}">
                <a16:creationId xmlns:a16="http://schemas.microsoft.com/office/drawing/2014/main" id="{E7579294-783F-4376-B63F-97CC1964F7C2}"/>
              </a:ext>
            </a:extLst>
          </p:cNvPr>
          <p:cNvSpPr/>
          <p:nvPr/>
        </p:nvSpPr>
        <p:spPr>
          <a:xfrm>
            <a:off x="9058276" y="4854575"/>
            <a:ext cx="1019175" cy="590550"/>
          </a:xfrm>
          <a:custGeom>
            <a:avLst/>
            <a:gdLst>
              <a:gd name="connsiteX0" fmla="*/ 0 w 793952"/>
              <a:gd name="connsiteY0" fmla="*/ 71562 h 1478943"/>
              <a:gd name="connsiteX1" fmla="*/ 238539 w 793952"/>
              <a:gd name="connsiteY1" fmla="*/ 0 h 1478943"/>
              <a:gd name="connsiteX2" fmla="*/ 532737 w 793952"/>
              <a:gd name="connsiteY2" fmla="*/ 71562 h 1478943"/>
              <a:gd name="connsiteX3" fmla="*/ 699714 w 793952"/>
              <a:gd name="connsiteY3" fmla="*/ 222637 h 1478943"/>
              <a:gd name="connsiteX4" fmla="*/ 572493 w 793952"/>
              <a:gd name="connsiteY4" fmla="*/ 564543 h 1478943"/>
              <a:gd name="connsiteX5" fmla="*/ 691763 w 793952"/>
              <a:gd name="connsiteY5" fmla="*/ 834887 h 1478943"/>
              <a:gd name="connsiteX6" fmla="*/ 787179 w 793952"/>
              <a:gd name="connsiteY6" fmla="*/ 1121134 h 1478943"/>
              <a:gd name="connsiteX7" fmla="*/ 779227 w 793952"/>
              <a:gd name="connsiteY7" fmla="*/ 1208598 h 1478943"/>
              <a:gd name="connsiteX8" fmla="*/ 723568 w 793952"/>
              <a:gd name="connsiteY8" fmla="*/ 1478943 h 147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952" h="1478943">
                <a:moveTo>
                  <a:pt x="0" y="71562"/>
                </a:moveTo>
                <a:cubicBezTo>
                  <a:pt x="74875" y="35781"/>
                  <a:pt x="149750" y="0"/>
                  <a:pt x="238539" y="0"/>
                </a:cubicBezTo>
                <a:cubicBezTo>
                  <a:pt x="327328" y="0"/>
                  <a:pt x="455875" y="34456"/>
                  <a:pt x="532737" y="71562"/>
                </a:cubicBezTo>
                <a:cubicBezTo>
                  <a:pt x="609599" y="108668"/>
                  <a:pt x="693088" y="140474"/>
                  <a:pt x="699714" y="222637"/>
                </a:cubicBezTo>
                <a:cubicBezTo>
                  <a:pt x="706340" y="304801"/>
                  <a:pt x="573818" y="462501"/>
                  <a:pt x="572493" y="564543"/>
                </a:cubicBezTo>
                <a:cubicBezTo>
                  <a:pt x="571168" y="666585"/>
                  <a:pt x="655982" y="742122"/>
                  <a:pt x="691763" y="834887"/>
                </a:cubicBezTo>
                <a:cubicBezTo>
                  <a:pt x="727544" y="927652"/>
                  <a:pt x="772602" y="1058849"/>
                  <a:pt x="787179" y="1121134"/>
                </a:cubicBezTo>
                <a:cubicBezTo>
                  <a:pt x="801756" y="1183419"/>
                  <a:pt x="789829" y="1148963"/>
                  <a:pt x="779227" y="1208598"/>
                </a:cubicBezTo>
                <a:cubicBezTo>
                  <a:pt x="768625" y="1268233"/>
                  <a:pt x="746096" y="1373588"/>
                  <a:pt x="723568" y="1478943"/>
                </a:cubicBezTo>
              </a:path>
            </a:pathLst>
          </a:custGeom>
          <a:noFill/>
          <a:ln w="38100">
            <a:solidFill>
              <a:srgbClr val="6B6B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a:solidFill>
                <a:srgbClr val="FFFFFF"/>
              </a:solidFill>
              <a:latin typeface="Arial"/>
              <a:cs typeface="Arial"/>
            </a:endParaRPr>
          </a:p>
        </p:txBody>
      </p:sp>
      <p:sp>
        <p:nvSpPr>
          <p:cNvPr id="66" name="Figura a mano libera: forma 65">
            <a:extLst>
              <a:ext uri="{FF2B5EF4-FFF2-40B4-BE49-F238E27FC236}">
                <a16:creationId xmlns:a16="http://schemas.microsoft.com/office/drawing/2014/main" id="{C7244B5F-E49A-4E74-8F44-10AEF18F652D}"/>
              </a:ext>
            </a:extLst>
          </p:cNvPr>
          <p:cNvSpPr/>
          <p:nvPr/>
        </p:nvSpPr>
        <p:spPr>
          <a:xfrm>
            <a:off x="9017000" y="5807075"/>
            <a:ext cx="793750" cy="1479550"/>
          </a:xfrm>
          <a:custGeom>
            <a:avLst/>
            <a:gdLst>
              <a:gd name="connsiteX0" fmla="*/ 0 w 793952"/>
              <a:gd name="connsiteY0" fmla="*/ 71562 h 1478943"/>
              <a:gd name="connsiteX1" fmla="*/ 238539 w 793952"/>
              <a:gd name="connsiteY1" fmla="*/ 0 h 1478943"/>
              <a:gd name="connsiteX2" fmla="*/ 532737 w 793952"/>
              <a:gd name="connsiteY2" fmla="*/ 71562 h 1478943"/>
              <a:gd name="connsiteX3" fmla="*/ 699714 w 793952"/>
              <a:gd name="connsiteY3" fmla="*/ 222637 h 1478943"/>
              <a:gd name="connsiteX4" fmla="*/ 572493 w 793952"/>
              <a:gd name="connsiteY4" fmla="*/ 564543 h 1478943"/>
              <a:gd name="connsiteX5" fmla="*/ 691763 w 793952"/>
              <a:gd name="connsiteY5" fmla="*/ 834887 h 1478943"/>
              <a:gd name="connsiteX6" fmla="*/ 787179 w 793952"/>
              <a:gd name="connsiteY6" fmla="*/ 1121134 h 1478943"/>
              <a:gd name="connsiteX7" fmla="*/ 779227 w 793952"/>
              <a:gd name="connsiteY7" fmla="*/ 1208598 h 1478943"/>
              <a:gd name="connsiteX8" fmla="*/ 723568 w 793952"/>
              <a:gd name="connsiteY8" fmla="*/ 1478943 h 1478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952" h="1478943">
                <a:moveTo>
                  <a:pt x="0" y="71562"/>
                </a:moveTo>
                <a:cubicBezTo>
                  <a:pt x="74875" y="35781"/>
                  <a:pt x="149750" y="0"/>
                  <a:pt x="238539" y="0"/>
                </a:cubicBezTo>
                <a:cubicBezTo>
                  <a:pt x="327328" y="0"/>
                  <a:pt x="455875" y="34456"/>
                  <a:pt x="532737" y="71562"/>
                </a:cubicBezTo>
                <a:cubicBezTo>
                  <a:pt x="609599" y="108668"/>
                  <a:pt x="693088" y="140474"/>
                  <a:pt x="699714" y="222637"/>
                </a:cubicBezTo>
                <a:cubicBezTo>
                  <a:pt x="706340" y="304801"/>
                  <a:pt x="573818" y="462501"/>
                  <a:pt x="572493" y="564543"/>
                </a:cubicBezTo>
                <a:cubicBezTo>
                  <a:pt x="571168" y="666585"/>
                  <a:pt x="655982" y="742122"/>
                  <a:pt x="691763" y="834887"/>
                </a:cubicBezTo>
                <a:cubicBezTo>
                  <a:pt x="727544" y="927652"/>
                  <a:pt x="772602" y="1058849"/>
                  <a:pt x="787179" y="1121134"/>
                </a:cubicBezTo>
                <a:cubicBezTo>
                  <a:pt x="801756" y="1183419"/>
                  <a:pt x="789829" y="1148963"/>
                  <a:pt x="779227" y="1208598"/>
                </a:cubicBezTo>
                <a:cubicBezTo>
                  <a:pt x="768625" y="1268233"/>
                  <a:pt x="746096" y="1373588"/>
                  <a:pt x="723568" y="1478943"/>
                </a:cubicBezTo>
              </a:path>
            </a:pathLst>
          </a:custGeom>
          <a:noFill/>
          <a:ln w="38100">
            <a:solidFill>
              <a:srgbClr val="6B6B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a:solidFill>
                <a:srgbClr val="FFFFFF"/>
              </a:solidFill>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Immagine 1" descr="bioindicazione.pdf - Adobe Reader">
            <a:extLst>
              <a:ext uri="{FF2B5EF4-FFF2-40B4-BE49-F238E27FC236}">
                <a16:creationId xmlns:a16="http://schemas.microsoft.com/office/drawing/2014/main" id="{88FEB762-D74A-4DC4-B911-5DD37F5039B4}"/>
              </a:ext>
            </a:extLst>
          </p:cNvPr>
          <p:cNvPicPr>
            <a:picLocks noChangeAspect="1"/>
          </p:cNvPicPr>
          <p:nvPr/>
        </p:nvPicPr>
        <p:blipFill>
          <a:blip r:embed="rId2">
            <a:extLst>
              <a:ext uri="{28A0092B-C50C-407E-A947-70E740481C1C}">
                <a14:useLocalDpi xmlns:a14="http://schemas.microsoft.com/office/drawing/2010/main"/>
              </a:ext>
            </a:extLst>
          </a:blip>
          <a:srcRect l="32388" t="16539" r="32239" b="7959"/>
          <a:stretch>
            <a:fillRect/>
          </a:stretch>
        </p:blipFill>
        <p:spPr bwMode="auto">
          <a:xfrm>
            <a:off x="1774826" y="244476"/>
            <a:ext cx="4537075"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2" descr="figura 1">
            <a:extLst>
              <a:ext uri="{FF2B5EF4-FFF2-40B4-BE49-F238E27FC236}">
                <a16:creationId xmlns:a16="http://schemas.microsoft.com/office/drawing/2014/main" id="{84974652-CB61-4462-AB51-E857612999F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r="54012"/>
          <a:stretch>
            <a:fillRect/>
          </a:stretch>
        </p:blipFill>
        <p:spPr bwMode="auto">
          <a:xfrm>
            <a:off x="6672263" y="1473201"/>
            <a:ext cx="3573462"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CasellaDiTesto 1">
            <a:extLst>
              <a:ext uri="{FF2B5EF4-FFF2-40B4-BE49-F238E27FC236}">
                <a16:creationId xmlns:a16="http://schemas.microsoft.com/office/drawing/2014/main" id="{E14133AA-19A0-4872-9C21-67D3748AA1AE}"/>
              </a:ext>
            </a:extLst>
          </p:cNvPr>
          <p:cNvSpPr txBox="1">
            <a:spLocks noChangeArrowheads="1"/>
          </p:cNvSpPr>
          <p:nvPr/>
        </p:nvSpPr>
        <p:spPr bwMode="auto">
          <a:xfrm>
            <a:off x="6672263" y="244476"/>
            <a:ext cx="35734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fontAlgn="base">
              <a:spcBef>
                <a:spcPct val="0"/>
              </a:spcBef>
              <a:spcAft>
                <a:spcPct val="0"/>
              </a:spcAft>
              <a:buNone/>
            </a:pPr>
            <a:r>
              <a:rPr lang="it-IT" altLang="it-IT" sz="1800">
                <a:solidFill>
                  <a:srgbClr val="000000"/>
                </a:solidFill>
              </a:rPr>
              <a:t>The first pilot project in Italy: a case-study in North-eastern Veneto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id="{77E196E7-ED57-4AB2-AC46-500E87942F4B}"/>
              </a:ext>
            </a:extLst>
          </p:cNvPr>
          <p:cNvPicPr>
            <a:picLocks noChangeAspect="1" noChangeArrowheads="1"/>
          </p:cNvPicPr>
          <p:nvPr/>
        </p:nvPicPr>
        <p:blipFill>
          <a:blip r:embed="rId2">
            <a:extLst>
              <a:ext uri="{28A0092B-C50C-407E-A947-70E740481C1C}">
                <a14:useLocalDpi xmlns:a14="http://schemas.microsoft.com/office/drawing/2010/main"/>
              </a:ext>
            </a:extLst>
          </a:blip>
          <a:srcRect r="11674"/>
          <a:stretch>
            <a:fillRect/>
          </a:stretch>
        </p:blipFill>
        <p:spPr bwMode="auto">
          <a:xfrm>
            <a:off x="2208214" y="779463"/>
            <a:ext cx="6264275" cy="492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0595" name="CasellaDiTesto 32">
            <a:extLst>
              <a:ext uri="{FF2B5EF4-FFF2-40B4-BE49-F238E27FC236}">
                <a16:creationId xmlns:a16="http://schemas.microsoft.com/office/drawing/2014/main" id="{E4DD1474-728F-49CB-B3D4-4959EDCCA453}"/>
              </a:ext>
            </a:extLst>
          </p:cNvPr>
          <p:cNvSpPr txBox="1">
            <a:spLocks noChangeArrowheads="1"/>
          </p:cNvSpPr>
          <p:nvPr/>
        </p:nvSpPr>
        <p:spPr bwMode="auto">
          <a:xfrm>
            <a:off x="8759825" y="4316414"/>
            <a:ext cx="935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it-IT" altLang="it-IT" sz="1800" b="1">
                <a:solidFill>
                  <a:srgbClr val="FF0000"/>
                </a:solidFill>
              </a:rPr>
              <a:t>10 cm</a:t>
            </a:r>
          </a:p>
        </p:txBody>
      </p:sp>
      <p:sp>
        <p:nvSpPr>
          <p:cNvPr id="110596" name="CasellaDiTesto 44">
            <a:extLst>
              <a:ext uri="{FF2B5EF4-FFF2-40B4-BE49-F238E27FC236}">
                <a16:creationId xmlns:a16="http://schemas.microsoft.com/office/drawing/2014/main" id="{8DAD9C0D-BD25-444B-BF0D-68ED6E0FC15A}"/>
              </a:ext>
            </a:extLst>
          </p:cNvPr>
          <p:cNvSpPr txBox="1">
            <a:spLocks noChangeArrowheads="1"/>
          </p:cNvSpPr>
          <p:nvPr/>
        </p:nvSpPr>
        <p:spPr bwMode="auto">
          <a:xfrm>
            <a:off x="7248526" y="5594350"/>
            <a:ext cx="1044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None/>
            </a:pPr>
            <a:r>
              <a:rPr lang="it-IT" altLang="it-IT" sz="1800" b="1">
                <a:solidFill>
                  <a:srgbClr val="FF0000"/>
                </a:solidFill>
              </a:rPr>
              <a:t>15 cm</a:t>
            </a:r>
          </a:p>
        </p:txBody>
      </p:sp>
      <p:sp>
        <p:nvSpPr>
          <p:cNvPr id="2" name="Parentesi graffa aperta 1">
            <a:extLst>
              <a:ext uri="{FF2B5EF4-FFF2-40B4-BE49-F238E27FC236}">
                <a16:creationId xmlns:a16="http://schemas.microsoft.com/office/drawing/2014/main" id="{7DBE584F-C92A-4B9E-9CA8-96A927E60BB1}"/>
              </a:ext>
            </a:extLst>
          </p:cNvPr>
          <p:cNvSpPr/>
          <p:nvPr/>
        </p:nvSpPr>
        <p:spPr>
          <a:xfrm rot="16010208">
            <a:off x="7578726" y="4710114"/>
            <a:ext cx="212725" cy="720725"/>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it-IT">
              <a:solidFill>
                <a:srgbClr val="000000"/>
              </a:solidFill>
              <a:latin typeface="Arial"/>
              <a:cs typeface="Arial"/>
            </a:endParaRPr>
          </a:p>
        </p:txBody>
      </p:sp>
      <p:sp>
        <p:nvSpPr>
          <p:cNvPr id="6" name="Parentesi graffa aperta 5">
            <a:extLst>
              <a:ext uri="{FF2B5EF4-FFF2-40B4-BE49-F238E27FC236}">
                <a16:creationId xmlns:a16="http://schemas.microsoft.com/office/drawing/2014/main" id="{8CE320A8-7176-4990-AABE-5FDC367E579E}"/>
              </a:ext>
            </a:extLst>
          </p:cNvPr>
          <p:cNvSpPr/>
          <p:nvPr/>
        </p:nvSpPr>
        <p:spPr>
          <a:xfrm rot="10800000">
            <a:off x="8486776" y="4213226"/>
            <a:ext cx="212725" cy="574675"/>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0" fontAlgn="base" hangingPunct="0">
              <a:spcBef>
                <a:spcPct val="0"/>
              </a:spcBef>
              <a:spcAft>
                <a:spcPct val="0"/>
              </a:spcAft>
              <a:defRPr/>
            </a:pPr>
            <a:endParaRPr lang="it-IT">
              <a:solidFill>
                <a:srgbClr val="000000"/>
              </a:solidFill>
              <a:latin typeface="Arial"/>
              <a:cs typeface="Arial"/>
            </a:endParaRPr>
          </a:p>
        </p:txBody>
      </p:sp>
      <p:sp>
        <p:nvSpPr>
          <p:cNvPr id="110599" name="CasellaDiTesto 4">
            <a:extLst>
              <a:ext uri="{FF2B5EF4-FFF2-40B4-BE49-F238E27FC236}">
                <a16:creationId xmlns:a16="http://schemas.microsoft.com/office/drawing/2014/main" id="{C128B2D9-51D1-484D-B612-EB45CFB608A1}"/>
              </a:ext>
            </a:extLst>
          </p:cNvPr>
          <p:cNvSpPr txBox="1">
            <a:spLocks noChangeArrowheads="1"/>
          </p:cNvSpPr>
          <p:nvPr/>
        </p:nvSpPr>
        <p:spPr bwMode="auto">
          <a:xfrm>
            <a:off x="1847851" y="188914"/>
            <a:ext cx="84248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it-IT" altLang="it-IT">
                <a:solidFill>
                  <a:srgbClr val="000000"/>
                </a:solidFill>
              </a:rPr>
              <a:t>The empirical decision of using a standard sampling area of 30x50 cm (10 sampling units, 15x10 cm each) actually determined the passage from a I.A.P.</a:t>
            </a:r>
            <a:r>
              <a:rPr lang="it-IT" altLang="it-IT" baseline="-25000">
                <a:solidFill>
                  <a:srgbClr val="000000"/>
                </a:solidFill>
              </a:rPr>
              <a:t>18</a:t>
            </a:r>
            <a:r>
              <a:rPr lang="it-IT" altLang="it-IT">
                <a:solidFill>
                  <a:srgbClr val="000000"/>
                </a:solidFill>
              </a:rPr>
              <a:t> value to a true biodiversity value.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bioindicazione.pdf - Adobe Reader">
            <a:extLst>
              <a:ext uri="{FF2B5EF4-FFF2-40B4-BE49-F238E27FC236}">
                <a16:creationId xmlns:a16="http://schemas.microsoft.com/office/drawing/2014/main" id="{151787E9-795D-44BB-9C81-B14817E7C0A4}"/>
              </a:ext>
            </a:extLst>
          </p:cNvPr>
          <p:cNvPicPr>
            <a:picLocks noChangeAspect="1"/>
          </p:cNvPicPr>
          <p:nvPr/>
        </p:nvPicPr>
        <p:blipFill>
          <a:blip r:embed="rId2">
            <a:extLst>
              <a:ext uri="{28A0092B-C50C-407E-A947-70E740481C1C}">
                <a14:useLocalDpi xmlns:a14="http://schemas.microsoft.com/office/drawing/2010/main"/>
              </a:ext>
            </a:extLst>
          </a:blip>
          <a:srcRect l="12090" t="22945" r="9105" b="4984"/>
          <a:stretch>
            <a:fillRect/>
          </a:stretch>
        </p:blipFill>
        <p:spPr bwMode="auto">
          <a:xfrm>
            <a:off x="1847850" y="1044575"/>
            <a:ext cx="8496300" cy="506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Immagine 1" descr="bioindicazione.pdf - Adobe Reader">
            <a:extLst>
              <a:ext uri="{FF2B5EF4-FFF2-40B4-BE49-F238E27FC236}">
                <a16:creationId xmlns:a16="http://schemas.microsoft.com/office/drawing/2014/main" id="{7F3A25C9-D850-4FEB-929A-40532EE8463F}"/>
              </a:ext>
            </a:extLst>
          </p:cNvPr>
          <p:cNvPicPr>
            <a:picLocks noChangeAspect="1"/>
          </p:cNvPicPr>
          <p:nvPr/>
        </p:nvPicPr>
        <p:blipFill>
          <a:blip r:embed="rId2">
            <a:extLst>
              <a:ext uri="{28A0092B-C50C-407E-A947-70E740481C1C}">
                <a14:useLocalDpi xmlns:a14="http://schemas.microsoft.com/office/drawing/2010/main"/>
              </a:ext>
            </a:extLst>
          </a:blip>
          <a:srcRect l="11707" t="22258" r="12505" b="9920"/>
          <a:stretch>
            <a:fillRect/>
          </a:stretch>
        </p:blipFill>
        <p:spPr bwMode="auto">
          <a:xfrm>
            <a:off x="1774826" y="404814"/>
            <a:ext cx="8531225"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2" descr="bioindicazione.pdf - Adobe Reader">
            <a:extLst>
              <a:ext uri="{FF2B5EF4-FFF2-40B4-BE49-F238E27FC236}">
                <a16:creationId xmlns:a16="http://schemas.microsoft.com/office/drawing/2014/main" id="{CA0CC85F-1DCD-401D-8F21-CE936A6D4FC7}"/>
              </a:ext>
            </a:extLst>
          </p:cNvPr>
          <p:cNvPicPr>
            <a:picLocks noChangeAspect="1"/>
          </p:cNvPicPr>
          <p:nvPr/>
        </p:nvPicPr>
        <p:blipFill>
          <a:blip r:embed="rId3" cstate="email">
            <a:extLst>
              <a:ext uri="{28A0092B-C50C-407E-A947-70E740481C1C}">
                <a14:useLocalDpi xmlns:a14="http://schemas.microsoft.com/office/drawing/2010/main"/>
              </a:ext>
            </a:extLst>
          </a:blip>
          <a:srcRect l="7910" t="15623" r="27164" b="11162"/>
          <a:stretch>
            <a:fillRect/>
          </a:stretch>
        </p:blipFill>
        <p:spPr bwMode="auto">
          <a:xfrm>
            <a:off x="1774825" y="2060576"/>
            <a:ext cx="593725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Immagine 1" descr="bioindicazione.pdf - Adobe Reader">
            <a:extLst>
              <a:ext uri="{FF2B5EF4-FFF2-40B4-BE49-F238E27FC236}">
                <a16:creationId xmlns:a16="http://schemas.microsoft.com/office/drawing/2014/main" id="{C0DBC5B4-E4AD-4120-9BF1-64DC725FF97C}"/>
              </a:ext>
            </a:extLst>
          </p:cNvPr>
          <p:cNvPicPr>
            <a:picLocks noChangeAspect="1"/>
          </p:cNvPicPr>
          <p:nvPr/>
        </p:nvPicPr>
        <p:blipFill>
          <a:blip r:embed="rId2" cstate="email">
            <a:extLst>
              <a:ext uri="{28A0092B-C50C-407E-A947-70E740481C1C}">
                <a14:useLocalDpi xmlns:a14="http://schemas.microsoft.com/office/drawing/2010/main"/>
              </a:ext>
            </a:extLst>
          </a:blip>
          <a:srcRect l="7910" t="15623" r="27164" b="11162"/>
          <a:stretch>
            <a:fillRect/>
          </a:stretch>
        </p:blipFill>
        <p:spPr bwMode="auto">
          <a:xfrm>
            <a:off x="2247901" y="1377951"/>
            <a:ext cx="5935663"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Immagine 1" descr="bioindicazione.pdf - Adobe Reader">
            <a:extLst>
              <a:ext uri="{FF2B5EF4-FFF2-40B4-BE49-F238E27FC236}">
                <a16:creationId xmlns:a16="http://schemas.microsoft.com/office/drawing/2014/main" id="{38453158-0D47-4FA5-BB6A-0985D3846096}"/>
              </a:ext>
            </a:extLst>
          </p:cNvPr>
          <p:cNvPicPr>
            <a:picLocks noChangeAspect="1"/>
          </p:cNvPicPr>
          <p:nvPr/>
        </p:nvPicPr>
        <p:blipFill>
          <a:blip r:embed="rId2">
            <a:extLst>
              <a:ext uri="{28A0092B-C50C-407E-A947-70E740481C1C}">
                <a14:useLocalDpi xmlns:a14="http://schemas.microsoft.com/office/drawing/2010/main"/>
              </a:ext>
            </a:extLst>
          </a:blip>
          <a:srcRect l="25821" t="17586" r="23431" b="2698"/>
          <a:stretch>
            <a:fillRect/>
          </a:stretch>
        </p:blipFill>
        <p:spPr bwMode="auto">
          <a:xfrm>
            <a:off x="3575050" y="14289"/>
            <a:ext cx="6350000"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Immagine 2" descr="bioindicazione.pdf - Adobe Reader">
            <a:extLst>
              <a:ext uri="{FF2B5EF4-FFF2-40B4-BE49-F238E27FC236}">
                <a16:creationId xmlns:a16="http://schemas.microsoft.com/office/drawing/2014/main" id="{7396F6A7-9EC7-45F4-9981-5CDBF55C69E7}"/>
              </a:ext>
            </a:extLst>
          </p:cNvPr>
          <p:cNvPicPr>
            <a:picLocks noChangeAspect="1"/>
          </p:cNvPicPr>
          <p:nvPr/>
        </p:nvPicPr>
        <p:blipFill>
          <a:blip r:embed="rId3">
            <a:extLst>
              <a:ext uri="{28A0092B-C50C-407E-A947-70E740481C1C}">
                <a14:useLocalDpi xmlns:a14="http://schemas.microsoft.com/office/drawing/2010/main"/>
              </a:ext>
            </a:extLst>
          </a:blip>
          <a:srcRect l="27760" t="49768" r="29254" b="46397"/>
          <a:stretch>
            <a:fillRect/>
          </a:stretch>
        </p:blipFill>
        <p:spPr bwMode="auto">
          <a:xfrm>
            <a:off x="1524000" y="6454776"/>
            <a:ext cx="73866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CasellaDiTesto 1">
            <a:extLst>
              <a:ext uri="{FF2B5EF4-FFF2-40B4-BE49-F238E27FC236}">
                <a16:creationId xmlns:a16="http://schemas.microsoft.com/office/drawing/2014/main" id="{AC60A60E-1DD9-4F22-9003-5AE013F45D3C}"/>
              </a:ext>
            </a:extLst>
          </p:cNvPr>
          <p:cNvSpPr txBox="1">
            <a:spLocks noChangeArrowheads="1"/>
          </p:cNvSpPr>
          <p:nvPr/>
        </p:nvSpPr>
        <p:spPr bwMode="auto">
          <a:xfrm>
            <a:off x="1774826" y="260351"/>
            <a:ext cx="4392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it-IT" altLang="it-IT" sz="1800">
                <a:solidFill>
                  <a:srgbClr val="000000"/>
                </a:solidFill>
              </a:rPr>
              <a:t>…soon extended to the whole Veneto Region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magine 1" descr="bioindicazione.pdf - Adobe Reader">
            <a:extLst>
              <a:ext uri="{FF2B5EF4-FFF2-40B4-BE49-F238E27FC236}">
                <a16:creationId xmlns:a16="http://schemas.microsoft.com/office/drawing/2014/main" id="{E4679B24-6CD5-477D-8AC2-38A93296EC55}"/>
              </a:ext>
            </a:extLst>
          </p:cNvPr>
          <p:cNvPicPr>
            <a:picLocks noChangeAspect="1"/>
          </p:cNvPicPr>
          <p:nvPr/>
        </p:nvPicPr>
        <p:blipFill>
          <a:blip r:embed="rId2">
            <a:extLst>
              <a:ext uri="{28A0092B-C50C-407E-A947-70E740481C1C}">
                <a14:useLocalDpi xmlns:a14="http://schemas.microsoft.com/office/drawing/2010/main"/>
              </a:ext>
            </a:extLst>
          </a:blip>
          <a:srcRect l="24925" t="14252" r="23283" b="3841"/>
          <a:stretch>
            <a:fillRect/>
          </a:stretch>
        </p:blipFill>
        <p:spPr bwMode="auto">
          <a:xfrm>
            <a:off x="2855914" y="23814"/>
            <a:ext cx="6624637" cy="683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Immagine 1" descr="bioindicazione.pdf - Adobe Reader">
            <a:extLst>
              <a:ext uri="{FF2B5EF4-FFF2-40B4-BE49-F238E27FC236}">
                <a16:creationId xmlns:a16="http://schemas.microsoft.com/office/drawing/2014/main" id="{58C77C4E-8071-428E-9206-5E45A96A14AD}"/>
              </a:ext>
            </a:extLst>
          </p:cNvPr>
          <p:cNvPicPr>
            <a:picLocks noChangeAspect="1"/>
          </p:cNvPicPr>
          <p:nvPr/>
        </p:nvPicPr>
        <p:blipFill>
          <a:blip r:embed="rId2">
            <a:extLst>
              <a:ext uri="{28A0092B-C50C-407E-A947-70E740481C1C}">
                <a14:useLocalDpi xmlns:a14="http://schemas.microsoft.com/office/drawing/2010/main"/>
              </a:ext>
            </a:extLst>
          </a:blip>
          <a:srcRect l="24628" t="20428" r="16566" b="11848"/>
          <a:stretch>
            <a:fillRect/>
          </a:stretch>
        </p:blipFill>
        <p:spPr bwMode="auto">
          <a:xfrm>
            <a:off x="1514476" y="0"/>
            <a:ext cx="9153525"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a:extLst>
              <a:ext uri="{FF2B5EF4-FFF2-40B4-BE49-F238E27FC236}">
                <a16:creationId xmlns:a16="http://schemas.microsoft.com/office/drawing/2014/main" id="{59D9868A-0315-46C2-B4FB-9FBE04367EFB}"/>
              </a:ext>
            </a:extLst>
          </p:cNvPr>
          <p:cNvSpPr txBox="1">
            <a:spLocks noChangeArrowheads="1"/>
          </p:cNvSpPr>
          <p:nvPr/>
        </p:nvSpPr>
        <p:spPr bwMode="auto">
          <a:xfrm>
            <a:off x="2303463" y="394689"/>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0" hangingPunct="0">
              <a:spcBef>
                <a:spcPct val="50000"/>
              </a:spcBef>
              <a:buNone/>
              <a:defRPr/>
            </a:pPr>
            <a:r>
              <a:rPr lang="en-US" altLang="it-IT" sz="2400" dirty="0">
                <a:solidFill>
                  <a:srgbClr val="000000"/>
                </a:solidFill>
                <a:latin typeface="Arial"/>
                <a:cs typeface="Arial" panose="020B0604020202020204" pitchFamily="34" charset="0"/>
              </a:rPr>
              <a:t>In epiphytic lichens t</a:t>
            </a:r>
            <a:r>
              <a:rPr lang="en-US" altLang="it-IT" sz="2400" dirty="0">
                <a:solidFill>
                  <a:srgbClr val="000000"/>
                </a:solidFill>
                <a:latin typeface="Arial"/>
                <a:cs typeface="Arial"/>
              </a:rPr>
              <a:t>he alterations induced by damaging pollutants can manifest themselves at three levels:</a:t>
            </a:r>
            <a:endParaRPr lang="it-IT" altLang="it-IT" sz="2400" dirty="0">
              <a:solidFill>
                <a:srgbClr val="000000"/>
              </a:solidFill>
              <a:latin typeface="Arial"/>
              <a:cs typeface="Arial"/>
            </a:endParaRPr>
          </a:p>
        </p:txBody>
      </p:sp>
      <p:grpSp>
        <p:nvGrpSpPr>
          <p:cNvPr id="5" name="Gruppo 4">
            <a:extLst>
              <a:ext uri="{FF2B5EF4-FFF2-40B4-BE49-F238E27FC236}">
                <a16:creationId xmlns:a16="http://schemas.microsoft.com/office/drawing/2014/main" id="{6A030CDE-9994-43D4-9305-8873DC08223C}"/>
              </a:ext>
            </a:extLst>
          </p:cNvPr>
          <p:cNvGrpSpPr>
            <a:grpSpLocks/>
          </p:cNvGrpSpPr>
          <p:nvPr/>
        </p:nvGrpSpPr>
        <p:grpSpPr bwMode="auto">
          <a:xfrm>
            <a:off x="2371725" y="2133600"/>
            <a:ext cx="2946400" cy="609600"/>
            <a:chOff x="913764" y="2132856"/>
            <a:chExt cx="2879725" cy="609600"/>
          </a:xfrm>
        </p:grpSpPr>
        <p:sp>
          <p:nvSpPr>
            <p:cNvPr id="89101" name="AutoShape 3">
              <a:extLst>
                <a:ext uri="{FF2B5EF4-FFF2-40B4-BE49-F238E27FC236}">
                  <a16:creationId xmlns:a16="http://schemas.microsoft.com/office/drawing/2014/main" id="{66FA5882-770A-4E31-B3E1-5F8AD017BDDE}"/>
                </a:ext>
              </a:extLst>
            </p:cNvPr>
            <p:cNvSpPr>
              <a:spLocks noChangeArrowheads="1"/>
            </p:cNvSpPr>
            <p:nvPr/>
          </p:nvSpPr>
          <p:spPr bwMode="auto">
            <a:xfrm>
              <a:off x="913764" y="2132856"/>
              <a:ext cx="2879725" cy="609600"/>
            </a:xfrm>
            <a:prstGeom prst="rightArrowCallout">
              <a:avLst>
                <a:gd name="adj1" fmla="val 25000"/>
                <a:gd name="adj2" fmla="val 25000"/>
                <a:gd name="adj3" fmla="val 78733"/>
                <a:gd name="adj4" fmla="val 66667"/>
              </a:avLst>
            </a:prstGeom>
            <a:solidFill>
              <a:srgbClr val="FF99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it-IT" altLang="it-IT" sz="1800">
                <a:solidFill>
                  <a:srgbClr val="000000"/>
                </a:solidFill>
              </a:endParaRPr>
            </a:p>
          </p:txBody>
        </p:sp>
        <p:sp>
          <p:nvSpPr>
            <p:cNvPr id="4" name="Text Box 4">
              <a:extLst>
                <a:ext uri="{FF2B5EF4-FFF2-40B4-BE49-F238E27FC236}">
                  <a16:creationId xmlns:a16="http://schemas.microsoft.com/office/drawing/2014/main" id="{8EB1E0E2-0780-49C5-8388-85898DCBE70E}"/>
                </a:ext>
              </a:extLst>
            </p:cNvPr>
            <p:cNvSpPr txBox="1">
              <a:spLocks noChangeArrowheads="1"/>
            </p:cNvSpPr>
            <p:nvPr/>
          </p:nvSpPr>
          <p:spPr bwMode="auto">
            <a:xfrm>
              <a:off x="1119268" y="2181348"/>
              <a:ext cx="1752600" cy="457200"/>
            </a:xfrm>
            <a:prstGeom prst="rect">
              <a:avLst/>
            </a:prstGeom>
            <a:noFill/>
            <a:ln w="9525">
              <a:noFill/>
              <a:miter lim="800000"/>
              <a:headEnd/>
              <a:tailEnd/>
            </a:ln>
            <a:effectLst/>
          </p:spPr>
          <p:txBody>
            <a:bodyPr>
              <a:spAutoFit/>
            </a:bodyPr>
            <a:lstStyle/>
            <a:p>
              <a:pPr eaLnBrk="0" hangingPunct="0">
                <a:spcBef>
                  <a:spcPct val="50000"/>
                </a:spcBef>
                <a:defRPr/>
              </a:pPr>
              <a:r>
                <a:rPr lang="it-IT"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cs typeface="Arial" panose="020B0604020202020204" pitchFamily="34" charset="0"/>
                </a:rPr>
                <a:t>Fisiological</a:t>
              </a:r>
              <a:r>
                <a:rPr lang="it-IT"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mic Sans MS" pitchFamily="66" charset="0"/>
                  <a:cs typeface="Arial" panose="020B0604020202020204" pitchFamily="34" charset="0"/>
                </a:rPr>
                <a:t> </a:t>
              </a:r>
            </a:p>
          </p:txBody>
        </p:sp>
      </p:grpSp>
      <p:sp>
        <p:nvSpPr>
          <p:cNvPr id="5125" name="Text Box 5">
            <a:extLst>
              <a:ext uri="{FF2B5EF4-FFF2-40B4-BE49-F238E27FC236}">
                <a16:creationId xmlns:a16="http://schemas.microsoft.com/office/drawing/2014/main" id="{BC7E33E4-F037-4595-8851-4F7DD49EB547}"/>
              </a:ext>
            </a:extLst>
          </p:cNvPr>
          <p:cNvSpPr txBox="1">
            <a:spLocks noChangeArrowheads="1"/>
          </p:cNvSpPr>
          <p:nvPr/>
        </p:nvSpPr>
        <p:spPr bwMode="auto">
          <a:xfrm>
            <a:off x="5478463" y="1684339"/>
            <a:ext cx="464820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0" hangingPunct="0">
              <a:spcBef>
                <a:spcPct val="50000"/>
              </a:spcBef>
              <a:buNone/>
              <a:defRPr/>
            </a:pPr>
            <a:r>
              <a:rPr lang="en-US" altLang="it-IT" sz="2000" dirty="0">
                <a:solidFill>
                  <a:srgbClr val="000000"/>
                </a:solidFill>
                <a:latin typeface="Arial"/>
                <a:cs typeface="Arial"/>
              </a:rPr>
              <a:t>Alteration of some fundamental aspects of lichen symbiosis, e.g. impairment of photosynthetic activity, specific enzymatic activities, etc.</a:t>
            </a:r>
            <a:endParaRPr lang="it-IT" altLang="it-IT" sz="2000" dirty="0">
              <a:solidFill>
                <a:srgbClr val="000000"/>
              </a:solidFill>
              <a:latin typeface="Arial"/>
              <a:cs typeface="Arial"/>
            </a:endParaRPr>
          </a:p>
        </p:txBody>
      </p:sp>
      <p:grpSp>
        <p:nvGrpSpPr>
          <p:cNvPr id="3" name="Gruppo 2">
            <a:extLst>
              <a:ext uri="{FF2B5EF4-FFF2-40B4-BE49-F238E27FC236}">
                <a16:creationId xmlns:a16="http://schemas.microsoft.com/office/drawing/2014/main" id="{672B05F5-0740-47CF-9323-742548D3FD6B}"/>
              </a:ext>
            </a:extLst>
          </p:cNvPr>
          <p:cNvGrpSpPr>
            <a:grpSpLocks/>
          </p:cNvGrpSpPr>
          <p:nvPr/>
        </p:nvGrpSpPr>
        <p:grpSpPr bwMode="auto">
          <a:xfrm>
            <a:off x="2303463" y="3629025"/>
            <a:ext cx="3028950" cy="679450"/>
            <a:chOff x="870990" y="3632228"/>
            <a:chExt cx="2937423" cy="609600"/>
          </a:xfrm>
        </p:grpSpPr>
        <p:sp>
          <p:nvSpPr>
            <p:cNvPr id="89099" name="AutoShape 6">
              <a:extLst>
                <a:ext uri="{FF2B5EF4-FFF2-40B4-BE49-F238E27FC236}">
                  <a16:creationId xmlns:a16="http://schemas.microsoft.com/office/drawing/2014/main" id="{0C581255-8C92-448D-BD45-1B7FFEDA4C4A}"/>
                </a:ext>
              </a:extLst>
            </p:cNvPr>
            <p:cNvSpPr>
              <a:spLocks noChangeArrowheads="1"/>
            </p:cNvSpPr>
            <p:nvPr/>
          </p:nvSpPr>
          <p:spPr bwMode="auto">
            <a:xfrm>
              <a:off x="914400" y="3632228"/>
              <a:ext cx="2894013" cy="609600"/>
            </a:xfrm>
            <a:prstGeom prst="rightArrowCallout">
              <a:avLst>
                <a:gd name="adj1" fmla="val 25000"/>
                <a:gd name="adj2" fmla="val 25000"/>
                <a:gd name="adj3" fmla="val 88552"/>
                <a:gd name="adj4" fmla="val 66667"/>
              </a:avLst>
            </a:prstGeom>
            <a:solidFill>
              <a:srgbClr val="FFFF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it-IT" altLang="it-IT" sz="1800">
                <a:solidFill>
                  <a:srgbClr val="000000"/>
                </a:solidFill>
              </a:endParaRPr>
            </a:p>
          </p:txBody>
        </p:sp>
        <p:sp>
          <p:nvSpPr>
            <p:cNvPr id="7" name="Text Box 7">
              <a:extLst>
                <a:ext uri="{FF2B5EF4-FFF2-40B4-BE49-F238E27FC236}">
                  <a16:creationId xmlns:a16="http://schemas.microsoft.com/office/drawing/2014/main" id="{7AEB643C-ABE3-4D53-A606-E7CCD1694185}"/>
                </a:ext>
              </a:extLst>
            </p:cNvPr>
            <p:cNvSpPr txBox="1">
              <a:spLocks noChangeArrowheads="1"/>
            </p:cNvSpPr>
            <p:nvPr/>
          </p:nvSpPr>
          <p:spPr bwMode="auto">
            <a:xfrm>
              <a:off x="870990" y="3723520"/>
              <a:ext cx="2338553" cy="414204"/>
            </a:xfrm>
            <a:prstGeom prst="rect">
              <a:avLst/>
            </a:prstGeom>
            <a:noFill/>
            <a:ln w="9525">
              <a:noFill/>
              <a:miter lim="800000"/>
              <a:headEnd/>
              <a:tailEnd/>
            </a:ln>
            <a:effectLst/>
          </p:spPr>
          <p:txBody>
            <a:bodyPr>
              <a:spAutoFit/>
            </a:bodyPr>
            <a:lstStyle/>
            <a:p>
              <a:pPr eaLnBrk="0" hangingPunct="0">
                <a:spcBef>
                  <a:spcPct val="50000"/>
                </a:spcBef>
                <a:defRPr/>
              </a:pPr>
              <a:r>
                <a:rPr lang="it-IT" sz="2400" b="1" dirty="0" err="1">
                  <a:ln w="18000">
                    <a:solidFill>
                      <a:srgbClr val="333399">
                        <a:satMod val="140000"/>
                      </a:srgbClr>
                    </a:solidFill>
                    <a:prstDash val="solid"/>
                    <a:miter lim="800000"/>
                  </a:ln>
                  <a:solidFill>
                    <a:srgbClr val="7030A0"/>
                  </a:solidFill>
                  <a:effectLst>
                    <a:outerShdw blurRad="25500" dist="23000" dir="7020000" algn="tl">
                      <a:srgbClr val="000000">
                        <a:alpha val="50000"/>
                      </a:srgbClr>
                    </a:outerShdw>
                  </a:effectLst>
                  <a:latin typeface="Garamond" pitchFamily="18" charset="0"/>
                  <a:cs typeface="Arial" panose="020B0604020202020204" pitchFamily="34" charset="0"/>
                </a:rPr>
                <a:t>Morphological</a:t>
              </a:r>
              <a:endParaRPr lang="it-IT" sz="2400" b="1" dirty="0">
                <a:ln w="18000">
                  <a:solidFill>
                    <a:srgbClr val="333399">
                      <a:satMod val="140000"/>
                    </a:srgbClr>
                  </a:solidFill>
                  <a:prstDash val="solid"/>
                  <a:miter lim="800000"/>
                </a:ln>
                <a:solidFill>
                  <a:srgbClr val="7030A0"/>
                </a:solidFill>
                <a:effectLst>
                  <a:outerShdw blurRad="25500" dist="23000" dir="7020000" algn="tl">
                    <a:srgbClr val="000000">
                      <a:alpha val="50000"/>
                    </a:srgbClr>
                  </a:outerShdw>
                </a:effectLst>
                <a:latin typeface="Garamond" pitchFamily="18" charset="0"/>
                <a:cs typeface="Arial" panose="020B0604020202020204" pitchFamily="34" charset="0"/>
              </a:endParaRPr>
            </a:p>
          </p:txBody>
        </p:sp>
      </p:grpSp>
      <p:sp>
        <p:nvSpPr>
          <p:cNvPr id="5128" name="Text Box 8">
            <a:extLst>
              <a:ext uri="{FF2B5EF4-FFF2-40B4-BE49-F238E27FC236}">
                <a16:creationId xmlns:a16="http://schemas.microsoft.com/office/drawing/2014/main" id="{DCD72A43-3047-4B5B-9F6C-835038E08D16}"/>
              </a:ext>
            </a:extLst>
          </p:cNvPr>
          <p:cNvSpPr txBox="1">
            <a:spLocks noChangeArrowheads="1"/>
          </p:cNvSpPr>
          <p:nvPr/>
        </p:nvSpPr>
        <p:spPr bwMode="auto">
          <a:xfrm>
            <a:off x="5478463" y="3656014"/>
            <a:ext cx="5010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0" hangingPunct="0">
              <a:spcBef>
                <a:spcPct val="50000"/>
              </a:spcBef>
              <a:buNone/>
              <a:defRPr/>
            </a:pPr>
            <a:r>
              <a:rPr lang="en-US" altLang="it-IT" sz="2000" dirty="0" err="1">
                <a:solidFill>
                  <a:srgbClr val="000000"/>
                </a:solidFill>
                <a:latin typeface="Arial"/>
                <a:cs typeface="Arial"/>
              </a:rPr>
              <a:t>Discolouration</a:t>
            </a:r>
            <a:r>
              <a:rPr lang="en-US" altLang="it-IT" sz="2000" dirty="0">
                <a:solidFill>
                  <a:srgbClr val="000000"/>
                </a:solidFill>
                <a:latin typeface="Arial"/>
                <a:cs typeface="Arial"/>
              </a:rPr>
              <a:t>, changes in the morphology of the thallus, reduction in growth</a:t>
            </a:r>
            <a:endParaRPr lang="it-IT" altLang="it-IT" sz="2000" dirty="0">
              <a:solidFill>
                <a:srgbClr val="000000"/>
              </a:solidFill>
              <a:latin typeface="Arial"/>
              <a:cs typeface="Arial"/>
            </a:endParaRPr>
          </a:p>
        </p:txBody>
      </p:sp>
      <p:grpSp>
        <p:nvGrpSpPr>
          <p:cNvPr id="2" name="Gruppo 1">
            <a:extLst>
              <a:ext uri="{FF2B5EF4-FFF2-40B4-BE49-F238E27FC236}">
                <a16:creationId xmlns:a16="http://schemas.microsoft.com/office/drawing/2014/main" id="{3CD0F903-AF10-4021-AD6E-2AA1C36049B4}"/>
              </a:ext>
            </a:extLst>
          </p:cNvPr>
          <p:cNvGrpSpPr>
            <a:grpSpLocks/>
          </p:cNvGrpSpPr>
          <p:nvPr/>
        </p:nvGrpSpPr>
        <p:grpSpPr bwMode="auto">
          <a:xfrm>
            <a:off x="2347913" y="5124450"/>
            <a:ext cx="2970212" cy="679450"/>
            <a:chOff x="928688" y="5124462"/>
            <a:chExt cx="2879725" cy="609600"/>
          </a:xfrm>
        </p:grpSpPr>
        <p:sp>
          <p:nvSpPr>
            <p:cNvPr id="89097" name="AutoShape 9">
              <a:extLst>
                <a:ext uri="{FF2B5EF4-FFF2-40B4-BE49-F238E27FC236}">
                  <a16:creationId xmlns:a16="http://schemas.microsoft.com/office/drawing/2014/main" id="{3B34E25B-42D5-412C-94B0-4211B8167D4C}"/>
                </a:ext>
              </a:extLst>
            </p:cNvPr>
            <p:cNvSpPr>
              <a:spLocks noChangeArrowheads="1"/>
            </p:cNvSpPr>
            <p:nvPr/>
          </p:nvSpPr>
          <p:spPr bwMode="auto">
            <a:xfrm>
              <a:off x="928688" y="5124462"/>
              <a:ext cx="2879725" cy="609600"/>
            </a:xfrm>
            <a:prstGeom prst="rightArrowCallout">
              <a:avLst>
                <a:gd name="adj1" fmla="val 25000"/>
                <a:gd name="adj2" fmla="val 25000"/>
                <a:gd name="adj3" fmla="val 78733"/>
                <a:gd name="adj4" fmla="val 66667"/>
              </a:avLst>
            </a:prstGeom>
            <a:solidFill>
              <a:srgbClr val="9966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it-IT" altLang="it-IT" sz="1800">
                <a:solidFill>
                  <a:srgbClr val="000000"/>
                </a:solidFill>
              </a:endParaRPr>
            </a:p>
          </p:txBody>
        </p:sp>
        <p:sp>
          <p:nvSpPr>
            <p:cNvPr id="10" name="Text Box 10">
              <a:extLst>
                <a:ext uri="{FF2B5EF4-FFF2-40B4-BE49-F238E27FC236}">
                  <a16:creationId xmlns:a16="http://schemas.microsoft.com/office/drawing/2014/main" id="{5E96C6AA-C01C-4B6C-9B41-AEB30ABD1486}"/>
                </a:ext>
              </a:extLst>
            </p:cNvPr>
            <p:cNvSpPr txBox="1">
              <a:spLocks noChangeArrowheads="1"/>
            </p:cNvSpPr>
            <p:nvPr/>
          </p:nvSpPr>
          <p:spPr bwMode="auto">
            <a:xfrm>
              <a:off x="1116286" y="5203874"/>
              <a:ext cx="1905000" cy="414205"/>
            </a:xfrm>
            <a:prstGeom prst="rect">
              <a:avLst/>
            </a:prstGeom>
            <a:noFill/>
            <a:ln w="9525">
              <a:noFill/>
              <a:miter lim="800000"/>
              <a:headEnd/>
              <a:tailEnd/>
            </a:ln>
            <a:effectLst/>
          </p:spPr>
          <p:txBody>
            <a:bodyPr>
              <a:spAutoFit/>
            </a:bodyPr>
            <a:lstStyle/>
            <a:p>
              <a:pPr eaLnBrk="0" hangingPunct="0">
                <a:spcBef>
                  <a:spcPct val="50000"/>
                </a:spcBef>
                <a:defRPr/>
              </a:pPr>
              <a:r>
                <a:rPr lang="it-IT"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Garamond" pitchFamily="18" charset="0"/>
                  <a:cs typeface="Arial" panose="020B0604020202020204" pitchFamily="34" charset="0"/>
                </a:rPr>
                <a:t>Ecological</a:t>
              </a:r>
              <a:endParaRPr lang="it-IT" sz="2400" dirty="0">
                <a:solidFill>
                  <a:srgbClr val="000000"/>
                </a:solidFill>
                <a:latin typeface="Garamond" pitchFamily="18" charset="0"/>
                <a:cs typeface="Arial" panose="020B0604020202020204" pitchFamily="34" charset="0"/>
              </a:endParaRPr>
            </a:p>
          </p:txBody>
        </p:sp>
      </p:grpSp>
      <p:sp>
        <p:nvSpPr>
          <p:cNvPr id="5131" name="Text Box 11">
            <a:extLst>
              <a:ext uri="{FF2B5EF4-FFF2-40B4-BE49-F238E27FC236}">
                <a16:creationId xmlns:a16="http://schemas.microsoft.com/office/drawing/2014/main" id="{833F1C51-EE07-4B0D-AC12-A9BC37454B9D}"/>
              </a:ext>
            </a:extLst>
          </p:cNvPr>
          <p:cNvSpPr txBox="1">
            <a:spLocks noChangeArrowheads="1"/>
          </p:cNvSpPr>
          <p:nvPr/>
        </p:nvSpPr>
        <p:spPr bwMode="auto">
          <a:xfrm>
            <a:off x="5478463" y="4725144"/>
            <a:ext cx="47561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0" hangingPunct="0">
              <a:spcBef>
                <a:spcPct val="50000"/>
              </a:spcBef>
              <a:buNone/>
              <a:defRPr/>
            </a:pPr>
            <a:r>
              <a:rPr lang="en-US" altLang="it-IT" sz="2000" dirty="0">
                <a:solidFill>
                  <a:srgbClr val="000000"/>
                </a:solidFill>
                <a:latin typeface="Arial"/>
                <a:cs typeface="Arial"/>
              </a:rPr>
              <a:t>Modification in the coverage/frequency of single species, with alteration of competition among species, and change in the composition of the communities (eventually, with compromise of “lichen biodiversity“)</a:t>
            </a:r>
            <a:endParaRPr lang="it-IT" altLang="it-IT" sz="2000" dirty="0">
              <a:solidFill>
                <a:srgbClr val="000000"/>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P spid="5128" grpId="0"/>
      <p:bldP spid="51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Immagine 1" descr="bioindicazione.pdf - Adobe Reader">
            <a:extLst>
              <a:ext uri="{FF2B5EF4-FFF2-40B4-BE49-F238E27FC236}">
                <a16:creationId xmlns:a16="http://schemas.microsoft.com/office/drawing/2014/main" id="{B5E6F850-70BD-4AF4-AE72-58170A03E8E0}"/>
              </a:ext>
            </a:extLst>
          </p:cNvPr>
          <p:cNvPicPr>
            <a:picLocks noChangeAspect="1"/>
          </p:cNvPicPr>
          <p:nvPr/>
        </p:nvPicPr>
        <p:blipFill>
          <a:blip r:embed="rId2">
            <a:extLst>
              <a:ext uri="{28A0092B-C50C-407E-A947-70E740481C1C}">
                <a14:useLocalDpi xmlns:a14="http://schemas.microsoft.com/office/drawing/2010/main"/>
              </a:ext>
            </a:extLst>
          </a:blip>
          <a:srcRect l="24478" t="22716" r="16566" b="10477"/>
          <a:stretch>
            <a:fillRect/>
          </a:stretch>
        </p:blipFill>
        <p:spPr bwMode="auto">
          <a:xfrm>
            <a:off x="1520826" y="260350"/>
            <a:ext cx="914717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id="{CAFBAE4A-095F-4049-A367-D48C946F7F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56363" y="1989139"/>
            <a:ext cx="3573462" cy="4052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7" name="Picture 3">
            <a:extLst>
              <a:ext uri="{FF2B5EF4-FFF2-40B4-BE49-F238E27FC236}">
                <a16:creationId xmlns:a16="http://schemas.microsoft.com/office/drawing/2014/main" id="{F9481C7F-AC41-4E7E-AD45-01622F281D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213" y="333376"/>
            <a:ext cx="7112000"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8" name="Picture 5">
            <a:extLst>
              <a:ext uri="{FF2B5EF4-FFF2-40B4-BE49-F238E27FC236}">
                <a16:creationId xmlns:a16="http://schemas.microsoft.com/office/drawing/2014/main" id="{ED7F8FC5-7D62-4C42-8A78-6D7B88E3A8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1089" y="1557339"/>
            <a:ext cx="4105275"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2">
            <a:extLst>
              <a:ext uri="{FF2B5EF4-FFF2-40B4-BE49-F238E27FC236}">
                <a16:creationId xmlns:a16="http://schemas.microsoft.com/office/drawing/2014/main" id="{60BE3C46-9C7E-48EC-A124-6C1C287DE889}"/>
              </a:ext>
            </a:extLst>
          </p:cNvPr>
          <p:cNvSpPr txBox="1">
            <a:spLocks noChangeArrowheads="1"/>
          </p:cNvSpPr>
          <p:nvPr/>
        </p:nvSpPr>
        <p:spPr bwMode="auto">
          <a:xfrm>
            <a:off x="1992314" y="476250"/>
            <a:ext cx="82073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None/>
            </a:pPr>
            <a:r>
              <a:rPr lang="en-GB" altLang="it-IT" sz="1800">
                <a:solidFill>
                  <a:srgbClr val="000000"/>
                </a:solidFill>
              </a:rPr>
              <a:t>Cislaghi, C., Nimis, P.L. (1997). </a:t>
            </a:r>
            <a:r>
              <a:rPr lang="en-GB" altLang="it-IT" sz="1800" i="1">
                <a:solidFill>
                  <a:srgbClr val="000000"/>
                </a:solidFill>
              </a:rPr>
              <a:t>Lichens, air pollution and lung cancer</a:t>
            </a:r>
            <a:r>
              <a:rPr lang="en-GB" altLang="it-IT" sz="1800">
                <a:solidFill>
                  <a:srgbClr val="000000"/>
                </a:solidFill>
              </a:rPr>
              <a:t>. Nature 387, 463-464.</a:t>
            </a:r>
            <a:endParaRPr lang="it-IT" altLang="it-IT" sz="1800">
              <a:solidFill>
                <a:srgbClr val="000000"/>
              </a:solidFill>
            </a:endParaRPr>
          </a:p>
        </p:txBody>
      </p:sp>
      <p:pic>
        <p:nvPicPr>
          <p:cNvPr id="119811" name="Picture 3">
            <a:extLst>
              <a:ext uri="{FF2B5EF4-FFF2-40B4-BE49-F238E27FC236}">
                <a16:creationId xmlns:a16="http://schemas.microsoft.com/office/drawing/2014/main" id="{967663AE-DD29-40F8-8307-ED7A1B9195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87564" y="1412875"/>
            <a:ext cx="8016875"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Immagine 1" descr="bioindicazione.pdf - Adobe Reader">
            <a:extLst>
              <a:ext uri="{FF2B5EF4-FFF2-40B4-BE49-F238E27FC236}">
                <a16:creationId xmlns:a16="http://schemas.microsoft.com/office/drawing/2014/main" id="{E6D9402C-A637-4366-A7C7-3F685AC471EE}"/>
              </a:ext>
            </a:extLst>
          </p:cNvPr>
          <p:cNvPicPr>
            <a:picLocks noChangeAspect="1"/>
          </p:cNvPicPr>
          <p:nvPr/>
        </p:nvPicPr>
        <p:blipFill>
          <a:blip r:embed="rId2">
            <a:extLst>
              <a:ext uri="{28A0092B-C50C-407E-A947-70E740481C1C}">
                <a14:useLocalDpi xmlns:a14="http://schemas.microsoft.com/office/drawing/2010/main"/>
              </a:ext>
            </a:extLst>
          </a:blip>
          <a:srcRect l="23135" t="16768" r="7164" b="14136"/>
          <a:stretch>
            <a:fillRect/>
          </a:stretch>
        </p:blipFill>
        <p:spPr bwMode="auto">
          <a:xfrm>
            <a:off x="1979614" y="692150"/>
            <a:ext cx="8377237"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Connettore 1 2">
            <a:extLst>
              <a:ext uri="{FF2B5EF4-FFF2-40B4-BE49-F238E27FC236}">
                <a16:creationId xmlns:a16="http://schemas.microsoft.com/office/drawing/2014/main" id="{51E29C8A-4A4E-443E-8AE7-E424EFB8FBAC}"/>
              </a:ext>
            </a:extLst>
          </p:cNvPr>
          <p:cNvCxnSpPr/>
          <p:nvPr/>
        </p:nvCxnSpPr>
        <p:spPr>
          <a:xfrm>
            <a:off x="6230938" y="5688013"/>
            <a:ext cx="10795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a:extLst>
              <a:ext uri="{FF2B5EF4-FFF2-40B4-BE49-F238E27FC236}">
                <a16:creationId xmlns:a16="http://schemas.microsoft.com/office/drawing/2014/main" id="{C4CB3A28-1DD0-4E73-886D-D18DA70A13E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t="17651"/>
          <a:stretch>
            <a:fillRect/>
          </a:stretch>
        </p:blipFill>
        <p:spPr bwMode="auto">
          <a:xfrm>
            <a:off x="2827339" y="333376"/>
            <a:ext cx="6770687" cy="632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5" name="CasellaDiTesto 1">
            <a:extLst>
              <a:ext uri="{FF2B5EF4-FFF2-40B4-BE49-F238E27FC236}">
                <a16:creationId xmlns:a16="http://schemas.microsoft.com/office/drawing/2014/main" id="{0F056FAB-DA6A-47D9-91DC-42DF564E62D8}"/>
              </a:ext>
            </a:extLst>
          </p:cNvPr>
          <p:cNvSpPr txBox="1">
            <a:spLocks noChangeArrowheads="1"/>
          </p:cNvSpPr>
          <p:nvPr/>
        </p:nvSpPr>
        <p:spPr bwMode="auto">
          <a:xfrm>
            <a:off x="8518525" y="333376"/>
            <a:ext cx="1079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b="1">
                <a:solidFill>
                  <a:srgbClr val="000000"/>
                </a:solidFill>
              </a:rPr>
              <a:t>Analisi dei dati al 1998</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8">
            <a:extLst>
              <a:ext uri="{FF2B5EF4-FFF2-40B4-BE49-F238E27FC236}">
                <a16:creationId xmlns:a16="http://schemas.microsoft.com/office/drawing/2014/main" id="{F9DA4C18-C4E5-4F30-916E-9D12F3C63264}"/>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a:ext>
            </a:extLst>
          </a:blip>
          <a:srcRect/>
          <a:stretch>
            <a:fillRect/>
          </a:stretch>
        </p:blipFill>
        <p:spPr>
          <a:xfrm>
            <a:off x="1558926" y="3451225"/>
            <a:ext cx="2303463" cy="3225800"/>
          </a:xfrm>
        </p:spPr>
      </p:pic>
      <p:pic>
        <p:nvPicPr>
          <p:cNvPr id="19459" name="Picture 5">
            <a:extLst>
              <a:ext uri="{FF2B5EF4-FFF2-40B4-BE49-F238E27FC236}">
                <a16:creationId xmlns:a16="http://schemas.microsoft.com/office/drawing/2014/main" id="{7AD68DCA-03DD-48D2-B015-67096070C32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32401" y="5589588"/>
            <a:ext cx="39227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a:extLst>
              <a:ext uri="{FF2B5EF4-FFF2-40B4-BE49-F238E27FC236}">
                <a16:creationId xmlns:a16="http://schemas.microsoft.com/office/drawing/2014/main" id="{75FD0947-4656-4E55-AF6F-20B2FAFCA16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95789" y="3284538"/>
            <a:ext cx="5856287"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CasellaDiTesto 4">
            <a:extLst>
              <a:ext uri="{FF2B5EF4-FFF2-40B4-BE49-F238E27FC236}">
                <a16:creationId xmlns:a16="http://schemas.microsoft.com/office/drawing/2014/main" id="{E449CB06-8BB4-43C7-877C-92395B4DC25F}"/>
              </a:ext>
            </a:extLst>
          </p:cNvPr>
          <p:cNvSpPr txBox="1">
            <a:spLocks noChangeArrowheads="1"/>
          </p:cNvSpPr>
          <p:nvPr/>
        </p:nvSpPr>
        <p:spPr bwMode="auto">
          <a:xfrm>
            <a:off x="1701801" y="908050"/>
            <a:ext cx="85709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800" dirty="0">
                <a:solidFill>
                  <a:srgbClr val="000000"/>
                </a:solidFill>
              </a:rPr>
              <a:t>A central aspect of the development of bioindication methods with epiphytic lichen communities has concerned the standardization of procedures.</a:t>
            </a:r>
            <a:endParaRPr lang="it-IT" altLang="it-IT" sz="1800" dirty="0">
              <a:solidFill>
                <a:srgbClr val="000000"/>
              </a:solidFill>
            </a:endParaRPr>
          </a:p>
        </p:txBody>
      </p:sp>
      <p:sp>
        <p:nvSpPr>
          <p:cNvPr id="19462" name="CasellaDiTesto 5">
            <a:extLst>
              <a:ext uri="{FF2B5EF4-FFF2-40B4-BE49-F238E27FC236}">
                <a16:creationId xmlns:a16="http://schemas.microsoft.com/office/drawing/2014/main" id="{D7107E06-2638-41EC-AD85-83CC24720F88}"/>
              </a:ext>
            </a:extLst>
          </p:cNvPr>
          <p:cNvSpPr txBox="1">
            <a:spLocks noChangeArrowheads="1"/>
          </p:cNvSpPr>
          <p:nvPr/>
        </p:nvSpPr>
        <p:spPr bwMode="auto">
          <a:xfrm>
            <a:off x="1919289" y="120651"/>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dirty="0" err="1">
                <a:solidFill>
                  <a:srgbClr val="FF0000"/>
                </a:solidFill>
              </a:rPr>
              <a:t>Towards</a:t>
            </a:r>
            <a:r>
              <a:rPr lang="it-IT" altLang="it-IT" sz="2400" dirty="0">
                <a:solidFill>
                  <a:srgbClr val="FF0000"/>
                </a:solidFill>
              </a:rPr>
              <a:t> the </a:t>
            </a:r>
            <a:r>
              <a:rPr lang="it-IT" altLang="it-IT" sz="2400" dirty="0" err="1">
                <a:solidFill>
                  <a:srgbClr val="FF0000"/>
                </a:solidFill>
              </a:rPr>
              <a:t>standardization</a:t>
            </a:r>
            <a:endParaRPr lang="it-IT" altLang="it-IT" sz="2400" dirty="0">
              <a:solidFill>
                <a:srgbClr val="FF0000"/>
              </a:solidFill>
            </a:endParaRPr>
          </a:p>
        </p:txBody>
      </p:sp>
      <p:cxnSp>
        <p:nvCxnSpPr>
          <p:cNvPr id="7" name="Connettore 1 6">
            <a:extLst>
              <a:ext uri="{FF2B5EF4-FFF2-40B4-BE49-F238E27FC236}">
                <a16:creationId xmlns:a16="http://schemas.microsoft.com/office/drawing/2014/main" id="{853726EE-9507-471C-B452-21127606C978}"/>
              </a:ext>
            </a:extLst>
          </p:cNvPr>
          <p:cNvCxnSpPr/>
          <p:nvPr/>
        </p:nvCxnSpPr>
        <p:spPr>
          <a:xfrm>
            <a:off x="1524000" y="69215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464" name="Text Box 2">
            <a:extLst>
              <a:ext uri="{FF2B5EF4-FFF2-40B4-BE49-F238E27FC236}">
                <a16:creationId xmlns:a16="http://schemas.microsoft.com/office/drawing/2014/main" id="{EDC3DDE4-90A0-4813-9232-861211D00716}"/>
              </a:ext>
            </a:extLst>
          </p:cNvPr>
          <p:cNvSpPr txBox="1">
            <a:spLocks noChangeArrowheads="1"/>
          </p:cNvSpPr>
          <p:nvPr/>
        </p:nvSpPr>
        <p:spPr bwMode="auto">
          <a:xfrm>
            <a:off x="2081214" y="1700213"/>
            <a:ext cx="8029575" cy="133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GB" altLang="it-IT" sz="1800">
                <a:solidFill>
                  <a:srgbClr val="000000"/>
                </a:solidFill>
              </a:rPr>
              <a:t>Piccini C., Salvati S. (Eds.): Atti Workshop Biomonitoraggio Qualità dell’aria sul territorio Nazionale. ANPA, Ser. Atti, 2.</a:t>
            </a:r>
          </a:p>
          <a:p>
            <a:pPr eaLnBrk="1" hangingPunct="1">
              <a:spcBef>
                <a:spcPct val="50000"/>
              </a:spcBef>
              <a:buFontTx/>
              <a:buNone/>
            </a:pPr>
            <a:r>
              <a:rPr lang="fr-FR" altLang="it-IT" sz="1800">
                <a:solidFill>
                  <a:srgbClr val="000000"/>
                </a:solidFill>
              </a:rPr>
              <a:t>Nimis, P.L. (1999). </a:t>
            </a:r>
            <a:r>
              <a:rPr lang="fr-FR" altLang="it-IT" sz="1800" i="1">
                <a:solidFill>
                  <a:srgbClr val="000000"/>
                </a:solidFill>
              </a:rPr>
              <a:t>Linee guida per la bioindicazione degli effetti dell’inquinamento tramite la biodiversità dei licheni epifiti</a:t>
            </a:r>
            <a:r>
              <a:rPr lang="fr-FR" altLang="it-IT" sz="1800">
                <a:solidFill>
                  <a:srgbClr val="000000"/>
                </a:solidFill>
              </a:rPr>
              <a:t>. Ibid., pp. </a:t>
            </a:r>
            <a:r>
              <a:rPr lang="en-GB" altLang="it-IT" sz="1800">
                <a:solidFill>
                  <a:srgbClr val="000000"/>
                </a:solidFill>
              </a:rPr>
              <a:t>267-277.</a:t>
            </a:r>
            <a:endParaRPr lang="it-IT" altLang="it-IT" sz="180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a:extLst>
              <a:ext uri="{FF2B5EF4-FFF2-40B4-BE49-F238E27FC236}">
                <a16:creationId xmlns:a16="http://schemas.microsoft.com/office/drawing/2014/main" id="{CD5F8E1D-A00D-492E-8660-99BEBF198959}"/>
              </a:ext>
            </a:extLst>
          </p:cNvPr>
          <p:cNvSpPr txBox="1">
            <a:spLocks noChangeArrowheads="1"/>
          </p:cNvSpPr>
          <p:nvPr/>
        </p:nvSpPr>
        <p:spPr bwMode="auto">
          <a:xfrm>
            <a:off x="1992314" y="468314"/>
            <a:ext cx="8135937"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de-DE" altLang="it-IT" sz="2400">
                <a:solidFill>
                  <a:srgbClr val="000000"/>
                </a:solidFill>
              </a:rPr>
              <a:t>Asta, J., Erhardt, W., Ferretti, M., Fornasier, F., Kirschbaum, U., Nimis, P.L., Purvis, O.W., Pirintsos, S., Scheidegger, C., van Haluwyn, C. , Wirth, V. (</a:t>
            </a:r>
            <a:r>
              <a:rPr lang="de-DE" altLang="it-IT" sz="2400" b="1">
                <a:solidFill>
                  <a:srgbClr val="000000"/>
                </a:solidFill>
              </a:rPr>
              <a:t>2002</a:t>
            </a:r>
            <a:r>
              <a:rPr lang="de-DE" altLang="it-IT" sz="2400">
                <a:solidFill>
                  <a:srgbClr val="000000"/>
                </a:solidFill>
              </a:rPr>
              <a:t>). </a:t>
            </a:r>
            <a:r>
              <a:rPr lang="en-GB" altLang="it-IT" sz="2400" i="1">
                <a:solidFill>
                  <a:srgbClr val="262673"/>
                </a:solidFill>
              </a:rPr>
              <a:t>Mapping lichen diversity as an indicator of environmental quality</a:t>
            </a:r>
            <a:r>
              <a:rPr lang="en-GB" altLang="it-IT" sz="2400">
                <a:solidFill>
                  <a:srgbClr val="262673"/>
                </a:solidFill>
              </a:rPr>
              <a:t>.</a:t>
            </a:r>
            <a:r>
              <a:rPr lang="en-GB" altLang="it-IT" sz="2400">
                <a:solidFill>
                  <a:srgbClr val="000000"/>
                </a:solidFill>
              </a:rPr>
              <a:t> In: Nimis P.L., Scheidegger C., Wolseley P. (Eds.). </a:t>
            </a:r>
            <a:r>
              <a:rPr lang="en-GB" altLang="it-IT" sz="2400">
                <a:solidFill>
                  <a:srgbClr val="262673"/>
                </a:solidFill>
              </a:rPr>
              <a:t>Monitoring with lichens – Monitoring lichens</a:t>
            </a:r>
            <a:r>
              <a:rPr lang="en-GB" altLang="it-IT" sz="2400">
                <a:solidFill>
                  <a:srgbClr val="000000"/>
                </a:solidFill>
              </a:rPr>
              <a:t>. NATO Science Series, IV, vol. 7. Kluwer, Dordrecht, pp. 273 -279.</a:t>
            </a:r>
            <a:r>
              <a:rPr lang="it-IT" altLang="it-IT" sz="2400">
                <a:solidFill>
                  <a:srgbClr val="000000"/>
                </a:solidFill>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5D6DC4C-CC9E-48F1-BC53-119E32C49E2B}"/>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847529" y="908721"/>
            <a:ext cx="5964167" cy="3610539"/>
          </a:xfrm>
          <a:ln w="41275">
            <a:gradFill>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0"/>
            </a:gradFill>
          </a:ln>
        </p:spPr>
      </p:pic>
      <p:cxnSp>
        <p:nvCxnSpPr>
          <p:cNvPr id="5" name="Connettore 1 4">
            <a:extLst>
              <a:ext uri="{FF2B5EF4-FFF2-40B4-BE49-F238E27FC236}">
                <a16:creationId xmlns:a16="http://schemas.microsoft.com/office/drawing/2014/main" id="{4E299297-8CFC-4F84-A208-96E8BE71AF3A}"/>
              </a:ext>
            </a:extLst>
          </p:cNvPr>
          <p:cNvCxnSpPr/>
          <p:nvPr/>
        </p:nvCxnSpPr>
        <p:spPr>
          <a:xfrm>
            <a:off x="1577975" y="692150"/>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1508" name="Picture 5">
            <a:extLst>
              <a:ext uri="{FF2B5EF4-FFF2-40B4-BE49-F238E27FC236}">
                <a16:creationId xmlns:a16="http://schemas.microsoft.com/office/drawing/2014/main" id="{7E7D943B-8AFE-4B90-8823-CE19CFA95B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37151" y="4437064"/>
            <a:ext cx="53879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99644B46-B252-4343-8FF7-FF86BC3E2705}"/>
              </a:ext>
            </a:extLst>
          </p:cNvPr>
          <p:cNvSpPr txBox="1">
            <a:spLocks noChangeArrowheads="1"/>
          </p:cNvSpPr>
          <p:nvPr/>
        </p:nvSpPr>
        <p:spPr bwMode="auto">
          <a:xfrm>
            <a:off x="1919289" y="120651"/>
            <a:ext cx="8459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dirty="0" err="1">
                <a:solidFill>
                  <a:srgbClr val="FF0000"/>
                </a:solidFill>
              </a:rPr>
              <a:t>Towards</a:t>
            </a:r>
            <a:r>
              <a:rPr lang="it-IT" altLang="it-IT" sz="2400" dirty="0">
                <a:solidFill>
                  <a:srgbClr val="FF0000"/>
                </a:solidFill>
              </a:rPr>
              <a:t> the </a:t>
            </a:r>
            <a:r>
              <a:rPr lang="it-IT" altLang="it-IT" sz="2400" dirty="0" err="1">
                <a:solidFill>
                  <a:srgbClr val="FF0000"/>
                </a:solidFill>
              </a:rPr>
              <a:t>standardization</a:t>
            </a:r>
            <a:endParaRPr lang="it-IT" altLang="it-IT" sz="2400" dirty="0">
              <a:solidFill>
                <a:srgbClr val="FF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asellaDiTesto 1">
            <a:extLst>
              <a:ext uri="{FF2B5EF4-FFF2-40B4-BE49-F238E27FC236}">
                <a16:creationId xmlns:a16="http://schemas.microsoft.com/office/drawing/2014/main" id="{D74CA301-C383-4675-B122-0E76C929B22C}"/>
              </a:ext>
            </a:extLst>
          </p:cNvPr>
          <p:cNvSpPr txBox="1">
            <a:spLocks noChangeArrowheads="1"/>
          </p:cNvSpPr>
          <p:nvPr/>
        </p:nvSpPr>
        <p:spPr bwMode="auto">
          <a:xfrm>
            <a:off x="2135188" y="719138"/>
            <a:ext cx="7848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400" dirty="0">
                <a:solidFill>
                  <a:srgbClr val="000000"/>
                </a:solidFill>
              </a:rPr>
              <a:t>…</a:t>
            </a:r>
            <a:r>
              <a:rPr lang="en-US" altLang="it-IT" sz="2400" dirty="0">
                <a:solidFill>
                  <a:srgbClr val="000000"/>
                </a:solidFill>
              </a:rPr>
              <a:t>some confusion caused by terminological changes</a:t>
            </a:r>
            <a:r>
              <a:rPr lang="it-IT" altLang="it-IT" sz="2400" dirty="0">
                <a:solidFill>
                  <a:srgbClr val="000000"/>
                </a:solidFill>
              </a:rPr>
              <a:t>:</a:t>
            </a:r>
          </a:p>
        </p:txBody>
      </p:sp>
      <p:sp>
        <p:nvSpPr>
          <p:cNvPr id="3" name="CasellaDiTesto 2">
            <a:extLst>
              <a:ext uri="{FF2B5EF4-FFF2-40B4-BE49-F238E27FC236}">
                <a16:creationId xmlns:a16="http://schemas.microsoft.com/office/drawing/2014/main" id="{77A4B4CC-D2F9-4B35-85C0-BCF6EFB7A81B}"/>
              </a:ext>
            </a:extLst>
          </p:cNvPr>
          <p:cNvSpPr txBox="1">
            <a:spLocks noChangeArrowheads="1"/>
          </p:cNvSpPr>
          <p:nvPr/>
        </p:nvSpPr>
        <p:spPr bwMode="auto">
          <a:xfrm>
            <a:off x="2819400" y="4533901"/>
            <a:ext cx="784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800" b="1" dirty="0">
                <a:solidFill>
                  <a:srgbClr val="FF0000"/>
                </a:solidFill>
              </a:rPr>
              <a:t>LDV</a:t>
            </a:r>
            <a:r>
              <a:rPr lang="it-IT" altLang="it-IT" sz="2800" dirty="0">
                <a:solidFill>
                  <a:srgbClr val="000000"/>
                </a:solidFill>
              </a:rPr>
              <a:t> </a:t>
            </a:r>
            <a:r>
              <a:rPr lang="it-IT" altLang="it-IT" sz="2800" dirty="0">
                <a:solidFill>
                  <a:srgbClr val="FF0000"/>
                </a:solidFill>
              </a:rPr>
              <a:t>(«</a:t>
            </a:r>
            <a:r>
              <a:rPr lang="it-IT" altLang="it-IT" sz="2800" b="1" dirty="0">
                <a:solidFill>
                  <a:srgbClr val="FF0000"/>
                </a:solidFill>
              </a:rPr>
              <a:t>L</a:t>
            </a:r>
            <a:r>
              <a:rPr lang="it-IT" altLang="it-IT" sz="2800" dirty="0">
                <a:solidFill>
                  <a:srgbClr val="FF0000"/>
                </a:solidFill>
              </a:rPr>
              <a:t>ichen </a:t>
            </a:r>
            <a:r>
              <a:rPr lang="it-IT" altLang="it-IT" sz="2800" b="1" dirty="0" err="1">
                <a:solidFill>
                  <a:srgbClr val="FF0000"/>
                </a:solidFill>
              </a:rPr>
              <a:t>D</a:t>
            </a:r>
            <a:r>
              <a:rPr lang="it-IT" altLang="it-IT" sz="2800" dirty="0" err="1">
                <a:solidFill>
                  <a:srgbClr val="FF0000"/>
                </a:solidFill>
              </a:rPr>
              <a:t>iversity</a:t>
            </a:r>
            <a:r>
              <a:rPr lang="it-IT" altLang="it-IT" sz="2800" dirty="0">
                <a:solidFill>
                  <a:srgbClr val="FF0000"/>
                </a:solidFill>
              </a:rPr>
              <a:t> </a:t>
            </a:r>
            <a:r>
              <a:rPr lang="it-IT" altLang="it-IT" sz="2800" b="1" dirty="0">
                <a:solidFill>
                  <a:srgbClr val="FF0000"/>
                </a:solidFill>
              </a:rPr>
              <a:t>V</a:t>
            </a:r>
            <a:r>
              <a:rPr lang="it-IT" altLang="it-IT" sz="2800" dirty="0">
                <a:solidFill>
                  <a:srgbClr val="FF0000"/>
                </a:solidFill>
              </a:rPr>
              <a:t>alue»)</a:t>
            </a:r>
          </a:p>
        </p:txBody>
      </p:sp>
      <p:sp>
        <p:nvSpPr>
          <p:cNvPr id="2" name="CasellaDiTesto 1">
            <a:extLst>
              <a:ext uri="{FF2B5EF4-FFF2-40B4-BE49-F238E27FC236}">
                <a16:creationId xmlns:a16="http://schemas.microsoft.com/office/drawing/2014/main" id="{5F809FCF-FF47-488F-9DCE-694E35C9C691}"/>
              </a:ext>
            </a:extLst>
          </p:cNvPr>
          <p:cNvSpPr txBox="1">
            <a:spLocks noChangeArrowheads="1"/>
          </p:cNvSpPr>
          <p:nvPr/>
        </p:nvSpPr>
        <p:spPr bwMode="auto">
          <a:xfrm>
            <a:off x="2819400" y="1770064"/>
            <a:ext cx="7848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800" b="1" dirty="0">
                <a:solidFill>
                  <a:srgbClr val="000000"/>
                </a:solidFill>
              </a:rPr>
              <a:t>IAP </a:t>
            </a:r>
            <a:r>
              <a:rPr lang="it-IT" altLang="it-IT" sz="2800" b="1" baseline="-25000" dirty="0">
                <a:solidFill>
                  <a:srgbClr val="000000"/>
                </a:solidFill>
              </a:rPr>
              <a:t>«</a:t>
            </a:r>
            <a:r>
              <a:rPr lang="it-IT" altLang="it-IT" sz="2800" b="1" baseline="-25000" dirty="0" err="1">
                <a:solidFill>
                  <a:srgbClr val="000000"/>
                </a:solidFill>
              </a:rPr>
              <a:t>Ammann</a:t>
            </a:r>
            <a:r>
              <a:rPr lang="it-IT" altLang="it-IT" sz="2800" b="1" baseline="-25000" dirty="0">
                <a:solidFill>
                  <a:srgbClr val="000000"/>
                </a:solidFill>
              </a:rPr>
              <a:t>»</a:t>
            </a:r>
            <a:r>
              <a:rPr lang="it-IT" altLang="it-IT" sz="2800" baseline="-25000" dirty="0">
                <a:solidFill>
                  <a:srgbClr val="000000"/>
                </a:solidFill>
              </a:rPr>
              <a:t> </a:t>
            </a:r>
            <a:r>
              <a:rPr lang="it-IT" altLang="it-IT" sz="2800" dirty="0">
                <a:solidFill>
                  <a:srgbClr val="000000"/>
                </a:solidFill>
              </a:rPr>
              <a:t>or </a:t>
            </a:r>
            <a:r>
              <a:rPr lang="it-IT" altLang="it-IT" sz="2800" b="1" dirty="0">
                <a:solidFill>
                  <a:srgbClr val="000000"/>
                </a:solidFill>
              </a:rPr>
              <a:t>IAP</a:t>
            </a:r>
            <a:r>
              <a:rPr lang="it-IT" altLang="it-IT" sz="2800" b="1" baseline="-25000" dirty="0">
                <a:solidFill>
                  <a:srgbClr val="000000"/>
                </a:solidFill>
              </a:rPr>
              <a:t>18</a:t>
            </a:r>
            <a:r>
              <a:rPr lang="it-IT" altLang="it-IT" sz="2800" baseline="-25000" dirty="0">
                <a:solidFill>
                  <a:srgbClr val="000000"/>
                </a:solidFill>
              </a:rPr>
              <a:t> </a:t>
            </a:r>
            <a:r>
              <a:rPr lang="it-IT" altLang="it-IT" sz="2800" dirty="0" err="1">
                <a:solidFill>
                  <a:srgbClr val="000000"/>
                </a:solidFill>
              </a:rPr>
              <a:t>became</a:t>
            </a:r>
            <a:r>
              <a:rPr lang="it-IT" altLang="it-IT" sz="2800" dirty="0">
                <a:solidFill>
                  <a:srgbClr val="000000"/>
                </a:solidFill>
              </a:rPr>
              <a:t>:</a:t>
            </a:r>
          </a:p>
          <a:p>
            <a:pPr eaLnBrk="1" hangingPunct="1">
              <a:spcBef>
                <a:spcPct val="0"/>
              </a:spcBef>
              <a:buFontTx/>
              <a:buNone/>
            </a:pPr>
            <a:endParaRPr lang="it-IT" altLang="it-IT" sz="2800" dirty="0">
              <a:solidFill>
                <a:srgbClr val="000000"/>
              </a:solidFill>
            </a:endParaRPr>
          </a:p>
          <a:p>
            <a:pPr eaLnBrk="1" hangingPunct="1">
              <a:spcBef>
                <a:spcPct val="0"/>
              </a:spcBef>
              <a:buFontTx/>
              <a:buNone/>
            </a:pPr>
            <a:r>
              <a:rPr lang="it-IT" altLang="it-IT" sz="2800" b="1" dirty="0">
                <a:solidFill>
                  <a:srgbClr val="6B6BCF"/>
                </a:solidFill>
              </a:rPr>
              <a:t>LBI</a:t>
            </a:r>
            <a:r>
              <a:rPr lang="it-IT" altLang="it-IT" sz="2800" dirty="0">
                <a:solidFill>
                  <a:srgbClr val="000000"/>
                </a:solidFill>
              </a:rPr>
              <a:t> o </a:t>
            </a:r>
            <a:r>
              <a:rPr lang="it-IT" altLang="it-IT" sz="2800" b="1" dirty="0">
                <a:solidFill>
                  <a:srgbClr val="000000"/>
                </a:solidFill>
              </a:rPr>
              <a:t>IBL</a:t>
            </a:r>
            <a:r>
              <a:rPr lang="it-IT" altLang="it-IT" sz="2800" dirty="0">
                <a:solidFill>
                  <a:srgbClr val="000000"/>
                </a:solidFill>
              </a:rPr>
              <a:t> («</a:t>
            </a:r>
            <a:r>
              <a:rPr lang="it-IT" altLang="it-IT" sz="2800" b="1" dirty="0">
                <a:solidFill>
                  <a:srgbClr val="6B6BCF"/>
                </a:solidFill>
              </a:rPr>
              <a:t>L</a:t>
            </a:r>
            <a:r>
              <a:rPr lang="it-IT" altLang="it-IT" sz="2800" dirty="0">
                <a:solidFill>
                  <a:srgbClr val="6B6BCF"/>
                </a:solidFill>
              </a:rPr>
              <a:t>ichen </a:t>
            </a:r>
            <a:r>
              <a:rPr lang="it-IT" altLang="it-IT" sz="2800" b="1" dirty="0" err="1">
                <a:solidFill>
                  <a:srgbClr val="6B6BCF"/>
                </a:solidFill>
              </a:rPr>
              <a:t>B</a:t>
            </a:r>
            <a:r>
              <a:rPr lang="it-IT" altLang="it-IT" sz="2800" dirty="0" err="1">
                <a:solidFill>
                  <a:srgbClr val="6B6BCF"/>
                </a:solidFill>
              </a:rPr>
              <a:t>iodiversity</a:t>
            </a:r>
            <a:r>
              <a:rPr lang="it-IT" altLang="it-IT" sz="2800" dirty="0">
                <a:solidFill>
                  <a:srgbClr val="6B6BCF"/>
                </a:solidFill>
              </a:rPr>
              <a:t> </a:t>
            </a:r>
            <a:r>
              <a:rPr lang="it-IT" altLang="it-IT" sz="2800" b="1" dirty="0">
                <a:solidFill>
                  <a:srgbClr val="6B6BCF"/>
                </a:solidFill>
              </a:rPr>
              <a:t>I</a:t>
            </a:r>
            <a:r>
              <a:rPr lang="it-IT" altLang="it-IT" sz="2800" dirty="0">
                <a:solidFill>
                  <a:srgbClr val="6B6BCF"/>
                </a:solidFill>
              </a:rPr>
              <a:t>ndex</a:t>
            </a:r>
            <a:r>
              <a:rPr lang="it-IT" altLang="it-IT" sz="2800" dirty="0">
                <a:solidFill>
                  <a:srgbClr val="000000"/>
                </a:solidFill>
              </a:rPr>
              <a:t>»), </a:t>
            </a:r>
            <a:r>
              <a:rPr lang="it-IT" altLang="it-IT" sz="2800" dirty="0" err="1">
                <a:solidFill>
                  <a:srgbClr val="000000"/>
                </a:solidFill>
              </a:rPr>
              <a:t>then</a:t>
            </a:r>
            <a:r>
              <a:rPr lang="it-IT" altLang="it-IT" sz="2800" dirty="0">
                <a:solidFill>
                  <a:srgbClr val="000000"/>
                </a:solidFill>
              </a:rPr>
              <a:t>:</a:t>
            </a:r>
          </a:p>
        </p:txBody>
      </p:sp>
      <p:sp>
        <p:nvSpPr>
          <p:cNvPr id="4" name="CasellaDiTesto 3">
            <a:extLst>
              <a:ext uri="{FF2B5EF4-FFF2-40B4-BE49-F238E27FC236}">
                <a16:creationId xmlns:a16="http://schemas.microsoft.com/office/drawing/2014/main" id="{6A039DBA-6B7A-4D07-A01A-C36F6A4861EC}"/>
              </a:ext>
            </a:extLst>
          </p:cNvPr>
          <p:cNvSpPr txBox="1">
            <a:spLocks noChangeArrowheads="1"/>
          </p:cNvSpPr>
          <p:nvPr/>
        </p:nvSpPr>
        <p:spPr bwMode="auto">
          <a:xfrm>
            <a:off x="2819401" y="3521075"/>
            <a:ext cx="792162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800" b="1" dirty="0">
                <a:solidFill>
                  <a:srgbClr val="6B6BCF"/>
                </a:solidFill>
              </a:rPr>
              <a:t>VBL</a:t>
            </a:r>
            <a:r>
              <a:rPr lang="it-IT" altLang="it-IT" sz="2800" dirty="0">
                <a:solidFill>
                  <a:srgbClr val="000000"/>
                </a:solidFill>
              </a:rPr>
              <a:t> o </a:t>
            </a:r>
            <a:r>
              <a:rPr lang="it-IT" altLang="it-IT" sz="2800" b="1" dirty="0">
                <a:solidFill>
                  <a:srgbClr val="000000"/>
                </a:solidFill>
              </a:rPr>
              <a:t>LBV</a:t>
            </a:r>
            <a:r>
              <a:rPr lang="it-IT" altLang="it-IT" sz="2800" dirty="0">
                <a:solidFill>
                  <a:srgbClr val="000000"/>
                </a:solidFill>
              </a:rPr>
              <a:t> («</a:t>
            </a:r>
            <a:r>
              <a:rPr lang="it-IT" altLang="it-IT" sz="2800" b="1" dirty="0">
                <a:solidFill>
                  <a:srgbClr val="6B6BCF"/>
                </a:solidFill>
              </a:rPr>
              <a:t>L</a:t>
            </a:r>
            <a:r>
              <a:rPr lang="it-IT" altLang="it-IT" sz="2800" dirty="0">
                <a:solidFill>
                  <a:srgbClr val="6B6BCF"/>
                </a:solidFill>
              </a:rPr>
              <a:t>ichen </a:t>
            </a:r>
            <a:r>
              <a:rPr lang="it-IT" altLang="it-IT" sz="2800" b="1" dirty="0" err="1">
                <a:solidFill>
                  <a:srgbClr val="6B6BCF"/>
                </a:solidFill>
              </a:rPr>
              <a:t>B</a:t>
            </a:r>
            <a:r>
              <a:rPr lang="it-IT" altLang="it-IT" sz="2800" dirty="0" err="1">
                <a:solidFill>
                  <a:srgbClr val="6B6BCF"/>
                </a:solidFill>
              </a:rPr>
              <a:t>iodiversity</a:t>
            </a:r>
            <a:r>
              <a:rPr lang="it-IT" altLang="it-IT" sz="2800" dirty="0">
                <a:solidFill>
                  <a:srgbClr val="6B6BCF"/>
                </a:solidFill>
              </a:rPr>
              <a:t> </a:t>
            </a:r>
            <a:r>
              <a:rPr lang="it-IT" altLang="it-IT" sz="2800" b="1" dirty="0">
                <a:solidFill>
                  <a:srgbClr val="6B6BCF"/>
                </a:solidFill>
              </a:rPr>
              <a:t>V</a:t>
            </a:r>
            <a:r>
              <a:rPr lang="it-IT" altLang="it-IT" sz="2800" dirty="0">
                <a:solidFill>
                  <a:srgbClr val="6B6BCF"/>
                </a:solidFill>
              </a:rPr>
              <a:t>alue</a:t>
            </a:r>
            <a:r>
              <a:rPr lang="it-IT" altLang="it-IT" sz="2800" dirty="0">
                <a:solidFill>
                  <a:srgbClr val="000000"/>
                </a:solidFill>
              </a:rPr>
              <a:t>»), </a:t>
            </a:r>
            <a:r>
              <a:rPr lang="it-IT" altLang="it-IT" sz="2800" dirty="0" err="1">
                <a:solidFill>
                  <a:srgbClr val="000000"/>
                </a:solidFill>
              </a:rPr>
              <a:t>then</a:t>
            </a:r>
            <a:r>
              <a:rPr lang="it-IT" altLang="it-IT" sz="2800" dirty="0">
                <a:solidFill>
                  <a:srgbClr val="000000"/>
                </a:solidFill>
              </a:rPr>
              <a:t>:</a:t>
            </a:r>
          </a:p>
        </p:txBody>
      </p:sp>
      <p:cxnSp>
        <p:nvCxnSpPr>
          <p:cNvPr id="6" name="Connettore 2 5">
            <a:extLst>
              <a:ext uri="{FF2B5EF4-FFF2-40B4-BE49-F238E27FC236}">
                <a16:creationId xmlns:a16="http://schemas.microsoft.com/office/drawing/2014/main" id="{5AFEF3E0-7A87-486C-AB38-6060FF1812E5}"/>
              </a:ext>
            </a:extLst>
          </p:cNvPr>
          <p:cNvCxnSpPr/>
          <p:nvPr/>
        </p:nvCxnSpPr>
        <p:spPr>
          <a:xfrm>
            <a:off x="2279650" y="1916113"/>
            <a:ext cx="0" cy="307975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F1">
            <a:extLst>
              <a:ext uri="{FF2B5EF4-FFF2-40B4-BE49-F238E27FC236}">
                <a16:creationId xmlns:a16="http://schemas.microsoft.com/office/drawing/2014/main" id="{28EC30E0-087F-4D99-B499-48372C3B37A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81840" y="263525"/>
            <a:ext cx="2728680" cy="509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2" descr="figura 1">
            <a:extLst>
              <a:ext uri="{FF2B5EF4-FFF2-40B4-BE49-F238E27FC236}">
                <a16:creationId xmlns:a16="http://schemas.microsoft.com/office/drawing/2014/main" id="{A9D3803F-1C10-405F-9A7D-358ECDE3E2A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r="50000"/>
          <a:stretch>
            <a:fillRect/>
          </a:stretch>
        </p:blipFill>
        <p:spPr bwMode="auto">
          <a:xfrm>
            <a:off x="2233615" y="699294"/>
            <a:ext cx="3563938"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ccia a destra 1">
            <a:extLst>
              <a:ext uri="{FF2B5EF4-FFF2-40B4-BE49-F238E27FC236}">
                <a16:creationId xmlns:a16="http://schemas.microsoft.com/office/drawing/2014/main" id="{4938C057-C748-4F36-B119-63166F37BCFE}"/>
              </a:ext>
            </a:extLst>
          </p:cNvPr>
          <p:cNvSpPr/>
          <p:nvPr/>
        </p:nvSpPr>
        <p:spPr>
          <a:xfrm>
            <a:off x="5800725" y="3667126"/>
            <a:ext cx="647700" cy="403225"/>
          </a:xfrm>
          <a:prstGeom prst="rightArrow">
            <a:avLst/>
          </a:prstGeom>
          <a:solidFill>
            <a:srgbClr val="FF7C8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0000"/>
              </a:solidFill>
            </a:endParaRPr>
          </a:p>
        </p:txBody>
      </p:sp>
      <p:sp>
        <p:nvSpPr>
          <p:cNvPr id="23557" name="CasellaDiTesto 3">
            <a:extLst>
              <a:ext uri="{FF2B5EF4-FFF2-40B4-BE49-F238E27FC236}">
                <a16:creationId xmlns:a16="http://schemas.microsoft.com/office/drawing/2014/main" id="{0CDB3B95-822E-41FE-98FF-F3F4F1229BC2}"/>
              </a:ext>
            </a:extLst>
          </p:cNvPr>
          <p:cNvSpPr txBox="1">
            <a:spLocks noChangeArrowheads="1"/>
          </p:cNvSpPr>
          <p:nvPr/>
        </p:nvSpPr>
        <p:spPr bwMode="auto">
          <a:xfrm>
            <a:off x="2233615" y="5431870"/>
            <a:ext cx="356393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800" dirty="0">
                <a:solidFill>
                  <a:srgbClr val="000000"/>
                </a:solidFill>
              </a:rPr>
              <a:t>On the area of maximum coverage of the lichen community on the trunk, defined based on the operator's experience</a:t>
            </a:r>
            <a:endParaRPr lang="it-IT" altLang="it-IT" sz="1800" dirty="0">
              <a:solidFill>
                <a:srgbClr val="000000"/>
              </a:solidFill>
            </a:endParaRPr>
          </a:p>
        </p:txBody>
      </p:sp>
      <p:sp>
        <p:nvSpPr>
          <p:cNvPr id="23558" name="CasellaDiTesto 5">
            <a:extLst>
              <a:ext uri="{FF2B5EF4-FFF2-40B4-BE49-F238E27FC236}">
                <a16:creationId xmlns:a16="http://schemas.microsoft.com/office/drawing/2014/main" id="{90A39F60-9C31-427C-8935-006CD8522AE2}"/>
              </a:ext>
            </a:extLst>
          </p:cNvPr>
          <p:cNvSpPr txBox="1">
            <a:spLocks noChangeArrowheads="1"/>
          </p:cNvSpPr>
          <p:nvPr/>
        </p:nvSpPr>
        <p:spPr bwMode="auto">
          <a:xfrm>
            <a:off x="7081840" y="5445122"/>
            <a:ext cx="33448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1800" dirty="0">
                <a:solidFill>
                  <a:srgbClr val="000000"/>
                </a:solidFill>
              </a:rPr>
              <a:t>At the four cardinal points, adopting a smaller grid (5 square areas of 10x10 cm)</a:t>
            </a:r>
            <a:endParaRPr lang="it-IT" altLang="it-IT" sz="1800" dirty="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Immagine 3">
            <a:extLst>
              <a:ext uri="{FF2B5EF4-FFF2-40B4-BE49-F238E27FC236}">
                <a16:creationId xmlns:a16="http://schemas.microsoft.com/office/drawing/2014/main" id="{98D2CD98-1F74-413A-B1A0-D3E03CD5BA4F}"/>
              </a:ext>
            </a:extLst>
          </p:cNvPr>
          <p:cNvPicPr>
            <a:picLocks noChangeAspect="1"/>
          </p:cNvPicPr>
          <p:nvPr/>
        </p:nvPicPr>
        <p:blipFill>
          <a:blip r:embed="rId3">
            <a:extLst>
              <a:ext uri="{28A0092B-C50C-407E-A947-70E740481C1C}">
                <a14:useLocalDpi xmlns:a14="http://schemas.microsoft.com/office/drawing/2010/main"/>
              </a:ext>
            </a:extLst>
          </a:blip>
          <a:srcRect l="11778" t="8472" r="30595" b="81178"/>
          <a:stretch>
            <a:fillRect/>
          </a:stretch>
        </p:blipFill>
        <p:spPr bwMode="auto">
          <a:xfrm>
            <a:off x="2208214" y="85726"/>
            <a:ext cx="78708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Immagine 2">
            <a:extLst>
              <a:ext uri="{FF2B5EF4-FFF2-40B4-BE49-F238E27FC236}">
                <a16:creationId xmlns:a16="http://schemas.microsoft.com/office/drawing/2014/main" id="{30E79236-E831-4DAC-BAA9-9E3EAC7B8F97}"/>
              </a:ext>
            </a:extLst>
          </p:cNvPr>
          <p:cNvPicPr>
            <a:picLocks noChangeAspect="1"/>
          </p:cNvPicPr>
          <p:nvPr/>
        </p:nvPicPr>
        <p:blipFill>
          <a:blip r:embed="rId4" cstate="email">
            <a:extLst>
              <a:ext uri="{28A0092B-C50C-407E-A947-70E740481C1C}">
                <a14:useLocalDpi xmlns:a14="http://schemas.microsoft.com/office/drawing/2010/main"/>
              </a:ext>
            </a:extLst>
          </a:blip>
          <a:srcRect l="4764" t="78664" r="19272" b="8203"/>
          <a:stretch>
            <a:fillRect/>
          </a:stretch>
        </p:blipFill>
        <p:spPr bwMode="auto">
          <a:xfrm>
            <a:off x="2208214" y="1773238"/>
            <a:ext cx="7870825" cy="1924050"/>
          </a:xfrm>
          <a:prstGeom prst="rect">
            <a:avLst/>
          </a:prstGeom>
          <a:solidFill>
            <a:schemeClr val="bg1">
              <a:lumMod val="95000"/>
            </a:schemeClr>
          </a:solidFill>
          <a:ln>
            <a:noFill/>
          </a:ln>
        </p:spPr>
      </p:pic>
      <p:pic>
        <p:nvPicPr>
          <p:cNvPr id="90116" name="Immagine 4">
            <a:extLst>
              <a:ext uri="{FF2B5EF4-FFF2-40B4-BE49-F238E27FC236}">
                <a16:creationId xmlns:a16="http://schemas.microsoft.com/office/drawing/2014/main" id="{A0AE7B82-7A4C-4697-9338-560B0749B729}"/>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953376" y="3333751"/>
            <a:ext cx="212566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117" name="Gruppo 2">
            <a:extLst>
              <a:ext uri="{FF2B5EF4-FFF2-40B4-BE49-F238E27FC236}">
                <a16:creationId xmlns:a16="http://schemas.microsoft.com/office/drawing/2014/main" id="{D3DF600E-F4C1-42FF-ABDC-E7C4A773BD1D}"/>
              </a:ext>
            </a:extLst>
          </p:cNvPr>
          <p:cNvGrpSpPr>
            <a:grpSpLocks/>
          </p:cNvGrpSpPr>
          <p:nvPr/>
        </p:nvGrpSpPr>
        <p:grpSpPr bwMode="auto">
          <a:xfrm>
            <a:off x="1524000" y="3167064"/>
            <a:ext cx="3568700" cy="3698875"/>
            <a:chOff x="0" y="3167733"/>
            <a:chExt cx="3568634" cy="3697819"/>
          </a:xfrm>
        </p:grpSpPr>
        <p:pic>
          <p:nvPicPr>
            <p:cNvPr id="90118" name="Immagine 5">
              <a:extLst>
                <a:ext uri="{FF2B5EF4-FFF2-40B4-BE49-F238E27FC236}">
                  <a16:creationId xmlns:a16="http://schemas.microsoft.com/office/drawing/2014/main" id="{B32BEFC2-3464-49A4-AA88-79E8DA424F23}"/>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3167733"/>
              <a:ext cx="3059832" cy="3697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9" name="CasellaDiTesto 1">
              <a:extLst>
                <a:ext uri="{FF2B5EF4-FFF2-40B4-BE49-F238E27FC236}">
                  <a16:creationId xmlns:a16="http://schemas.microsoft.com/office/drawing/2014/main" id="{60B7E911-72AF-406A-AFFF-08239B4EDF29}"/>
                </a:ext>
              </a:extLst>
            </p:cNvPr>
            <p:cNvSpPr txBox="1">
              <a:spLocks noChangeArrowheads="1"/>
            </p:cNvSpPr>
            <p:nvPr/>
          </p:nvSpPr>
          <p:spPr bwMode="auto">
            <a:xfrm>
              <a:off x="1120362" y="6416169"/>
              <a:ext cx="24482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it-IT" altLang="it-IT">
                  <a:solidFill>
                    <a:srgbClr val="FFFF00"/>
                  </a:solidFill>
                </a:rPr>
                <a:t>Erasmus Darwin</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CasellaDiTesto 1">
            <a:extLst>
              <a:ext uri="{FF2B5EF4-FFF2-40B4-BE49-F238E27FC236}">
                <a16:creationId xmlns:a16="http://schemas.microsoft.com/office/drawing/2014/main" id="{1FA2FDE0-FE3F-4929-A12D-8EB98E7BED26}"/>
              </a:ext>
            </a:extLst>
          </p:cNvPr>
          <p:cNvSpPr txBox="1">
            <a:spLocks noChangeArrowheads="1"/>
          </p:cNvSpPr>
          <p:nvPr/>
        </p:nvSpPr>
        <p:spPr bwMode="auto">
          <a:xfrm>
            <a:off x="1992314" y="549276"/>
            <a:ext cx="82073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2800" dirty="0">
                <a:solidFill>
                  <a:srgbClr val="000000"/>
                </a:solidFill>
              </a:rPr>
              <a:t>There is a correlation between the values provided by the old grid (10 meshes of 10x15 cm), corresponding to the "old" IAP</a:t>
            </a:r>
            <a:r>
              <a:rPr lang="en-US" altLang="it-IT" sz="2800" baseline="-25000" dirty="0">
                <a:solidFill>
                  <a:srgbClr val="000000"/>
                </a:solidFill>
              </a:rPr>
              <a:t>18</a:t>
            </a:r>
            <a:r>
              <a:rPr lang="en-US" altLang="it-IT" sz="2800" dirty="0">
                <a:solidFill>
                  <a:srgbClr val="000000"/>
                </a:solidFill>
              </a:rPr>
              <a:t> and those of the new grid (5 meshes of 10x10 cm, moved to the four cardinal points of the trunk), corresponding to the new LDV?</a:t>
            </a:r>
            <a:endParaRPr lang="it-IT" altLang="it-IT" sz="2800" dirty="0">
              <a:solidFill>
                <a:srgbClr val="000000"/>
              </a:solidFill>
            </a:endParaRPr>
          </a:p>
        </p:txBody>
      </p:sp>
      <p:sp>
        <p:nvSpPr>
          <p:cNvPr id="24579" name="CasellaDiTesto 2">
            <a:extLst>
              <a:ext uri="{FF2B5EF4-FFF2-40B4-BE49-F238E27FC236}">
                <a16:creationId xmlns:a16="http://schemas.microsoft.com/office/drawing/2014/main" id="{7022664C-1C4C-494F-BB99-AC4882A21312}"/>
              </a:ext>
            </a:extLst>
          </p:cNvPr>
          <p:cNvSpPr txBox="1">
            <a:spLocks noChangeArrowheads="1"/>
          </p:cNvSpPr>
          <p:nvPr/>
        </p:nvSpPr>
        <p:spPr bwMode="auto">
          <a:xfrm>
            <a:off x="1998663" y="3463925"/>
            <a:ext cx="7993062"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2000">
                <a:solidFill>
                  <a:srgbClr val="262673"/>
                </a:solidFill>
              </a:rPr>
              <a:t>Castello M., Skert N. (</a:t>
            </a:r>
            <a:r>
              <a:rPr lang="en-US" altLang="it-IT" sz="2000" b="1">
                <a:solidFill>
                  <a:srgbClr val="262673"/>
                </a:solidFill>
              </a:rPr>
              <a:t>2005</a:t>
            </a:r>
            <a:r>
              <a:rPr lang="en-US" altLang="it-IT" sz="2000">
                <a:solidFill>
                  <a:srgbClr val="262673"/>
                </a:solidFill>
              </a:rPr>
              <a:t>). </a:t>
            </a:r>
            <a:r>
              <a:rPr lang="en-US" altLang="it-IT" sz="2000" i="1">
                <a:solidFill>
                  <a:srgbClr val="262673"/>
                </a:solidFill>
              </a:rPr>
              <a:t>Evaluation of lichen diversity as an indicator of environmental quality in the North Adriatic submediterranean region</a:t>
            </a:r>
            <a:r>
              <a:rPr lang="en-US" altLang="it-IT" sz="2000">
                <a:solidFill>
                  <a:srgbClr val="262673"/>
                </a:solidFill>
              </a:rPr>
              <a:t>. Science of the Total Environment 336: 201-214.</a:t>
            </a:r>
          </a:p>
          <a:p>
            <a:pPr eaLnBrk="1" hangingPunct="1">
              <a:spcBef>
                <a:spcPct val="0"/>
              </a:spcBef>
              <a:buFontTx/>
              <a:buNone/>
            </a:pPr>
            <a:endParaRPr lang="en-US" altLang="it-IT" sz="2000">
              <a:solidFill>
                <a:srgbClr val="262673"/>
              </a:solidFill>
            </a:endParaRPr>
          </a:p>
          <a:p>
            <a:pPr eaLnBrk="1" hangingPunct="1">
              <a:spcBef>
                <a:spcPct val="0"/>
              </a:spcBef>
              <a:buFontTx/>
              <a:buNone/>
            </a:pPr>
            <a:r>
              <a:rPr lang="en-US" altLang="it-IT" sz="2000">
                <a:solidFill>
                  <a:srgbClr val="262673"/>
                </a:solidFill>
              </a:rPr>
              <a:t>The survey was carried out in </a:t>
            </a:r>
            <a:r>
              <a:rPr lang="en-US" altLang="it-IT" sz="2000" b="1">
                <a:solidFill>
                  <a:srgbClr val="262673"/>
                </a:solidFill>
              </a:rPr>
              <a:t>61</a:t>
            </a:r>
            <a:r>
              <a:rPr lang="en-US" altLang="it-IT" sz="2000">
                <a:solidFill>
                  <a:srgbClr val="262673"/>
                </a:solidFill>
              </a:rPr>
              <a:t> sampling sites of two areas of the Friuli Venezia Giulia region (Italy) and Slovenia, characterized by similar climatic conditions and a wide range of anthropic pressure.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asellaDiTesto 1">
            <a:extLst>
              <a:ext uri="{FF2B5EF4-FFF2-40B4-BE49-F238E27FC236}">
                <a16:creationId xmlns:a16="http://schemas.microsoft.com/office/drawing/2014/main" id="{33BDB3B4-ACDC-4D18-8A8B-47828A965A80}"/>
              </a:ext>
            </a:extLst>
          </p:cNvPr>
          <p:cNvSpPr txBox="1">
            <a:spLocks noChangeArrowheads="1"/>
          </p:cNvSpPr>
          <p:nvPr/>
        </p:nvSpPr>
        <p:spPr bwMode="auto">
          <a:xfrm>
            <a:off x="2057400" y="404814"/>
            <a:ext cx="813593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2400">
                <a:solidFill>
                  <a:srgbClr val="000000"/>
                </a:solidFill>
              </a:rPr>
              <a:t>Biodiversity values obtained with </a:t>
            </a:r>
            <a:r>
              <a:rPr lang="en-US" altLang="it-IT" sz="2400" b="1">
                <a:solidFill>
                  <a:srgbClr val="000000"/>
                </a:solidFill>
              </a:rPr>
              <a:t>the two sampling methods are highly statistically correlated</a:t>
            </a:r>
            <a:r>
              <a:rPr lang="en-US" altLang="it-IT" sz="2400">
                <a:solidFill>
                  <a:srgbClr val="000000"/>
                </a:solidFill>
              </a:rPr>
              <a:t>; </a:t>
            </a:r>
          </a:p>
          <a:p>
            <a:pPr eaLnBrk="1" hangingPunct="1">
              <a:spcBef>
                <a:spcPct val="0"/>
              </a:spcBef>
              <a:buFontTx/>
              <a:buNone/>
            </a:pPr>
            <a:r>
              <a:rPr lang="en-US" altLang="it-IT" sz="2400">
                <a:solidFill>
                  <a:srgbClr val="000000"/>
                </a:solidFill>
              </a:rPr>
              <a:t>this suggests an interpretative continuity of lichen diversity data for biomonitoring purposes. </a:t>
            </a:r>
          </a:p>
        </p:txBody>
      </p:sp>
      <p:pic>
        <p:nvPicPr>
          <p:cNvPr id="25603" name="Picture 2">
            <a:extLst>
              <a:ext uri="{FF2B5EF4-FFF2-40B4-BE49-F238E27FC236}">
                <a16:creationId xmlns:a16="http://schemas.microsoft.com/office/drawing/2014/main" id="{1C8B9053-3B47-46A4-8669-44381F9431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59150" y="2133600"/>
            <a:ext cx="5124450"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3">
            <a:extLst>
              <a:ext uri="{FF2B5EF4-FFF2-40B4-BE49-F238E27FC236}">
                <a16:creationId xmlns:a16="http://schemas.microsoft.com/office/drawing/2014/main" id="{DC1DCFBC-F25E-4721-B5E9-D25D1E124873}"/>
              </a:ext>
            </a:extLst>
          </p:cNvPr>
          <p:cNvSpPr txBox="1">
            <a:spLocks noChangeArrowheads="1"/>
          </p:cNvSpPr>
          <p:nvPr/>
        </p:nvSpPr>
        <p:spPr bwMode="auto">
          <a:xfrm>
            <a:off x="1736725" y="349935"/>
            <a:ext cx="8718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en-US" altLang="it-IT" sz="1800" dirty="0">
                <a:solidFill>
                  <a:srgbClr val="FF0000"/>
                </a:solidFill>
              </a:rPr>
              <a:t>In biomonitoring studies it is necessary to respect a protocol when choosing trees, in order to avoid anomalies that could negatively affect the data.</a:t>
            </a:r>
            <a:endParaRPr lang="it-IT" altLang="it-IT" sz="1800" dirty="0">
              <a:solidFill>
                <a:srgbClr val="FF0000"/>
              </a:solidFill>
            </a:endParaRPr>
          </a:p>
        </p:txBody>
      </p:sp>
      <p:pic>
        <p:nvPicPr>
          <p:cNvPr id="26627" name="Picture 4" descr="PC080072">
            <a:extLst>
              <a:ext uri="{FF2B5EF4-FFF2-40B4-BE49-F238E27FC236}">
                <a16:creationId xmlns:a16="http://schemas.microsoft.com/office/drawing/2014/main" id="{2A8B2733-416B-4E7D-AE32-B29EBCAF950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47850" y="1196976"/>
            <a:ext cx="4033838"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descr="PC080075">
            <a:extLst>
              <a:ext uri="{FF2B5EF4-FFF2-40B4-BE49-F238E27FC236}">
                <a16:creationId xmlns:a16="http://schemas.microsoft.com/office/drawing/2014/main" id="{5896C9F7-FA4D-4279-A46D-6D2152E9B00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11901" y="1196976"/>
            <a:ext cx="3997325"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 Box 6">
            <a:extLst>
              <a:ext uri="{FF2B5EF4-FFF2-40B4-BE49-F238E27FC236}">
                <a16:creationId xmlns:a16="http://schemas.microsoft.com/office/drawing/2014/main" id="{61E1A00F-83BE-4654-9097-126D5BE26A30}"/>
              </a:ext>
            </a:extLst>
          </p:cNvPr>
          <p:cNvSpPr txBox="1">
            <a:spLocks noChangeArrowheads="1"/>
          </p:cNvSpPr>
          <p:nvPr/>
        </p:nvSpPr>
        <p:spPr bwMode="auto">
          <a:xfrm>
            <a:off x="1770064" y="6237289"/>
            <a:ext cx="4141787" cy="52322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a:spAutoFit/>
          </a:bodyPr>
          <a:lstStyle/>
          <a:p>
            <a:pPr algn="just">
              <a:defRPr/>
            </a:pPr>
            <a:r>
              <a:rPr lang="en-US" sz="1400" dirty="0">
                <a:solidFill>
                  <a:srgbClr val="000000"/>
                </a:solidFill>
              </a:rPr>
              <a:t>Avoid trunks with an inclination greater than 20° or with large knots…</a:t>
            </a:r>
            <a:endParaRPr lang="it-IT" sz="1400" dirty="0">
              <a:solidFill>
                <a:srgbClr val="000000"/>
              </a:solidFill>
            </a:endParaRPr>
          </a:p>
        </p:txBody>
      </p:sp>
      <p:sp>
        <p:nvSpPr>
          <p:cNvPr id="44039" name="Text Box 7">
            <a:extLst>
              <a:ext uri="{FF2B5EF4-FFF2-40B4-BE49-F238E27FC236}">
                <a16:creationId xmlns:a16="http://schemas.microsoft.com/office/drawing/2014/main" id="{F8BC6915-FA32-4A69-9308-F66F37F22F88}"/>
              </a:ext>
            </a:extLst>
          </p:cNvPr>
          <p:cNvSpPr txBox="1">
            <a:spLocks noChangeArrowheads="1"/>
          </p:cNvSpPr>
          <p:nvPr/>
        </p:nvSpPr>
        <p:spPr bwMode="auto">
          <a:xfrm>
            <a:off x="6240465" y="6237290"/>
            <a:ext cx="4068762" cy="52322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defRPr/>
            </a:pPr>
            <a:r>
              <a:rPr lang="en-US" sz="1400">
                <a:solidFill>
                  <a:srgbClr val="000000"/>
                </a:solidFill>
              </a:rPr>
              <a:t>Avoid trunks with bryophyte or climbing plant coverage greater than 20%...</a:t>
            </a:r>
            <a:endParaRPr lang="it-IT" sz="1400" dirty="0">
              <a:solidFill>
                <a:srgbClr val="000000"/>
              </a:solidFill>
            </a:endParaRPr>
          </a:p>
        </p:txBody>
      </p:sp>
    </p:spTree>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Immagine 1" descr="Brunialti e Giordani review.pdf - Adobe Reader">
            <a:extLst>
              <a:ext uri="{FF2B5EF4-FFF2-40B4-BE49-F238E27FC236}">
                <a16:creationId xmlns:a16="http://schemas.microsoft.com/office/drawing/2014/main" id="{209DC02E-3F3C-4DC3-B83C-EF010A3FBDCE}"/>
              </a:ext>
            </a:extLst>
          </p:cNvPr>
          <p:cNvPicPr>
            <a:picLocks noChangeAspect="1"/>
          </p:cNvPicPr>
          <p:nvPr/>
        </p:nvPicPr>
        <p:blipFill>
          <a:blip r:embed="rId2">
            <a:extLst>
              <a:ext uri="{28A0092B-C50C-407E-A947-70E740481C1C}">
                <a14:useLocalDpi xmlns:a14="http://schemas.microsoft.com/office/drawing/2010/main"/>
              </a:ext>
            </a:extLst>
          </a:blip>
          <a:srcRect l="12090" t="38057" r="9253" b="16685"/>
          <a:stretch>
            <a:fillRect/>
          </a:stretch>
        </p:blipFill>
        <p:spPr bwMode="auto">
          <a:xfrm>
            <a:off x="1701800" y="1052514"/>
            <a:ext cx="8724900" cy="327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024F6714-1D2B-408C-89BE-41743C8734F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03500" y="686124"/>
            <a:ext cx="5905500"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CasellaDiTesto 4">
            <a:extLst>
              <a:ext uri="{FF2B5EF4-FFF2-40B4-BE49-F238E27FC236}">
                <a16:creationId xmlns:a16="http://schemas.microsoft.com/office/drawing/2014/main" id="{2B233113-41C1-41BC-BF36-DA465F81B3D3}"/>
              </a:ext>
            </a:extLst>
          </p:cNvPr>
          <p:cNvSpPr txBox="1">
            <a:spLocks noChangeArrowheads="1"/>
          </p:cNvSpPr>
          <p:nvPr/>
        </p:nvSpPr>
        <p:spPr bwMode="auto">
          <a:xfrm>
            <a:off x="2603500" y="224459"/>
            <a:ext cx="698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2400" b="1" dirty="0">
                <a:solidFill>
                  <a:srgbClr val="000000"/>
                </a:solidFill>
              </a:rPr>
              <a:t>Elements of variability: the tree species</a:t>
            </a:r>
            <a:endParaRPr lang="it-IT" altLang="it-IT" sz="2400" b="1" dirty="0">
              <a:solidFill>
                <a:srgbClr val="000000"/>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yyy">
            <a:extLst>
              <a:ext uri="{FF2B5EF4-FFF2-40B4-BE49-F238E27FC236}">
                <a16:creationId xmlns:a16="http://schemas.microsoft.com/office/drawing/2014/main" id="{FB3E3240-E7FD-4F14-B837-E34323CD5A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265238"/>
            <a:ext cx="5943600"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6">
            <a:extLst>
              <a:ext uri="{FF2B5EF4-FFF2-40B4-BE49-F238E27FC236}">
                <a16:creationId xmlns:a16="http://schemas.microsoft.com/office/drawing/2014/main" id="{295FE4B4-381C-4B41-8F62-025618921CF3}"/>
              </a:ext>
            </a:extLst>
          </p:cNvPr>
          <p:cNvSpPr>
            <a:spLocks noChangeArrowheads="1"/>
          </p:cNvSpPr>
          <p:nvPr/>
        </p:nvSpPr>
        <p:spPr bwMode="auto">
          <a:xfrm>
            <a:off x="7467600" y="1311276"/>
            <a:ext cx="32004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7850" indent="-577850"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buFontTx/>
              <a:buNone/>
            </a:pPr>
            <a:r>
              <a:rPr lang="en-US" altLang="it-IT" sz="1800">
                <a:solidFill>
                  <a:srgbClr val="000000"/>
                </a:solidFill>
                <a:latin typeface="Tahoma" panose="020B0604030504040204" pitchFamily="34" charset="0"/>
                <a:cs typeface="Tahoma" panose="020B0604030504040204" pitchFamily="34" charset="0"/>
              </a:rPr>
              <a:t>When choosing tree species (in preference order): </a:t>
            </a:r>
          </a:p>
          <a:p>
            <a:pPr eaLnBrk="1" hangingPunct="1">
              <a:lnSpc>
                <a:spcPct val="80000"/>
              </a:lnSpc>
              <a:buFontTx/>
              <a:buNone/>
            </a:pPr>
            <a:endParaRPr lang="en-US" altLang="it-IT" sz="1800">
              <a:solidFill>
                <a:srgbClr val="000000"/>
              </a:solidFill>
              <a:latin typeface="Tahoma" panose="020B0604030504040204" pitchFamily="34" charset="0"/>
              <a:cs typeface="Tahoma" panose="020B0604030504040204" pitchFamily="34" charset="0"/>
            </a:endParaRPr>
          </a:p>
          <a:p>
            <a:pPr eaLnBrk="1" hangingPunct="1">
              <a:lnSpc>
                <a:spcPct val="80000"/>
              </a:lnSpc>
              <a:buFontTx/>
              <a:buAutoNum type="romanLcPeriod"/>
            </a:pPr>
            <a:r>
              <a:rPr lang="en-US" altLang="it-IT" sz="1800">
                <a:solidFill>
                  <a:srgbClr val="000000"/>
                </a:solidFill>
                <a:latin typeface="Tahoma" panose="020B0604030504040204" pitchFamily="34" charset="0"/>
                <a:cs typeface="Tahoma" panose="020B0604030504040204" pitchFamily="34" charset="0"/>
              </a:rPr>
              <a:t>A single tree species within the whole study area (e.g. A).</a:t>
            </a:r>
          </a:p>
          <a:p>
            <a:pPr eaLnBrk="1" hangingPunct="1">
              <a:lnSpc>
                <a:spcPct val="80000"/>
              </a:lnSpc>
              <a:buFontTx/>
              <a:buAutoNum type="romanLcPeriod"/>
            </a:pPr>
            <a:endParaRPr lang="en-US" altLang="it-IT" sz="1800">
              <a:solidFill>
                <a:srgbClr val="000000"/>
              </a:solidFill>
              <a:latin typeface="Tahoma" panose="020B0604030504040204" pitchFamily="34" charset="0"/>
              <a:cs typeface="Tahoma" panose="020B0604030504040204" pitchFamily="34" charset="0"/>
            </a:endParaRPr>
          </a:p>
          <a:p>
            <a:pPr eaLnBrk="1" hangingPunct="1">
              <a:lnSpc>
                <a:spcPct val="80000"/>
              </a:lnSpc>
              <a:buFontTx/>
              <a:buAutoNum type="romanLcPeriod" startAt="2"/>
            </a:pPr>
            <a:r>
              <a:rPr lang="en-US" altLang="it-IT" sz="1800">
                <a:solidFill>
                  <a:srgbClr val="000000"/>
                </a:solidFill>
                <a:latin typeface="Tahoma" panose="020B0604030504040204" pitchFamily="34" charset="0"/>
                <a:cs typeface="Tahoma" panose="020B0604030504040204" pitchFamily="34" charset="0"/>
              </a:rPr>
              <a:t>Different tree species, within the same bark-type group (e.g. A and B).</a:t>
            </a:r>
          </a:p>
          <a:p>
            <a:pPr eaLnBrk="1" hangingPunct="1">
              <a:lnSpc>
                <a:spcPct val="80000"/>
              </a:lnSpc>
              <a:buFontTx/>
              <a:buAutoNum type="romanLcPeriod" startAt="2"/>
            </a:pPr>
            <a:endParaRPr lang="en-US" altLang="it-IT" sz="1800">
              <a:solidFill>
                <a:srgbClr val="000000"/>
              </a:solidFill>
              <a:latin typeface="Tahoma" panose="020B0604030504040204" pitchFamily="34" charset="0"/>
              <a:cs typeface="Tahoma" panose="020B0604030504040204" pitchFamily="34" charset="0"/>
            </a:endParaRPr>
          </a:p>
          <a:p>
            <a:pPr eaLnBrk="1" hangingPunct="1">
              <a:lnSpc>
                <a:spcPct val="80000"/>
              </a:lnSpc>
              <a:buFontTx/>
              <a:buNone/>
            </a:pPr>
            <a:r>
              <a:rPr lang="en-US" altLang="it-IT" sz="1800">
                <a:solidFill>
                  <a:srgbClr val="000000"/>
                </a:solidFill>
                <a:latin typeface="Tahoma" panose="020B0604030504040204" pitchFamily="34" charset="0"/>
                <a:cs typeface="Tahoma" panose="020B0604030504040204" pitchFamily="34" charset="0"/>
              </a:rPr>
              <a:t>iii.	Different tree species within different bark-type groups (e.g. A, B and C), excluding unsuitable taxa, e.g. some Conifers, </a:t>
            </a:r>
            <a:r>
              <a:rPr lang="en-US" altLang="it-IT" sz="1800" i="1">
                <a:solidFill>
                  <a:srgbClr val="000000"/>
                </a:solidFill>
                <a:latin typeface="Tahoma" panose="020B0604030504040204" pitchFamily="34" charset="0"/>
                <a:cs typeface="Tahoma" panose="020B0604030504040204" pitchFamily="34" charset="0"/>
              </a:rPr>
              <a:t>Platanus</a:t>
            </a:r>
            <a:r>
              <a:rPr lang="en-US" altLang="it-IT" sz="1800">
                <a:solidFill>
                  <a:srgbClr val="000000"/>
                </a:solidFill>
                <a:latin typeface="Tahoma" panose="020B0604030504040204" pitchFamily="34" charset="0"/>
                <a:cs typeface="Tahoma" panose="020B0604030504040204" pitchFamily="34" charset="0"/>
              </a:rPr>
              <a:t> - D).</a:t>
            </a:r>
          </a:p>
          <a:p>
            <a:pPr eaLnBrk="1" hangingPunct="1">
              <a:lnSpc>
                <a:spcPct val="80000"/>
              </a:lnSpc>
            </a:pPr>
            <a:endParaRPr lang="it-IT" altLang="it-IT" sz="1800">
              <a:solidFill>
                <a:srgbClr val="000000"/>
              </a:solidFill>
              <a:latin typeface="Tahoma" panose="020B0604030504040204" pitchFamily="34" charset="0"/>
              <a:cs typeface="Tahoma" panose="020B0604030504040204" pitchFamily="34" charset="0"/>
            </a:endParaRPr>
          </a:p>
        </p:txBody>
      </p:sp>
      <p:cxnSp>
        <p:nvCxnSpPr>
          <p:cNvPr id="6" name="Connettore 1 5">
            <a:extLst>
              <a:ext uri="{FF2B5EF4-FFF2-40B4-BE49-F238E27FC236}">
                <a16:creationId xmlns:a16="http://schemas.microsoft.com/office/drawing/2014/main" id="{D9B5B14B-35CA-434A-811A-D2B59CD88158}"/>
              </a:ext>
            </a:extLst>
          </p:cNvPr>
          <p:cNvCxnSpPr/>
          <p:nvPr/>
        </p:nvCxnSpPr>
        <p:spPr>
          <a:xfrm>
            <a:off x="1560513" y="404813"/>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7" name="CasellaDiTesto 4">
            <a:extLst>
              <a:ext uri="{FF2B5EF4-FFF2-40B4-BE49-F238E27FC236}">
                <a16:creationId xmlns:a16="http://schemas.microsoft.com/office/drawing/2014/main" id="{29244F7E-2EB1-4B2C-B8E5-1554FC046EAE}"/>
              </a:ext>
            </a:extLst>
          </p:cNvPr>
          <p:cNvSpPr txBox="1">
            <a:spLocks noChangeArrowheads="1"/>
          </p:cNvSpPr>
          <p:nvPr/>
        </p:nvSpPr>
        <p:spPr bwMode="auto">
          <a:xfrm>
            <a:off x="1524000" y="549722"/>
            <a:ext cx="698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2400" b="1" dirty="0">
                <a:solidFill>
                  <a:srgbClr val="000000"/>
                </a:solidFill>
              </a:rPr>
              <a:t>Elements of variability: the tree species</a:t>
            </a:r>
            <a:endParaRPr lang="it-IT" altLang="it-IT" sz="2400" b="1" dirty="0">
              <a:solidFill>
                <a:srgbClr val="0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71F97A0F-D028-445A-9D69-ECDBBBC23890}"/>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533526" y="1196975"/>
            <a:ext cx="9153525" cy="4464050"/>
          </a:xfrm>
        </p:spPr>
      </p:pic>
      <p:cxnSp>
        <p:nvCxnSpPr>
          <p:cNvPr id="7" name="Connettore 1 6">
            <a:extLst>
              <a:ext uri="{FF2B5EF4-FFF2-40B4-BE49-F238E27FC236}">
                <a16:creationId xmlns:a16="http://schemas.microsoft.com/office/drawing/2014/main" id="{38109538-EE98-440F-A238-57F4E4776491}"/>
              </a:ext>
            </a:extLst>
          </p:cNvPr>
          <p:cNvCxnSpPr/>
          <p:nvPr/>
        </p:nvCxnSpPr>
        <p:spPr>
          <a:xfrm>
            <a:off x="1487488" y="404813"/>
            <a:ext cx="914400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196D506A-CA24-4F24-A894-98073390E014}"/>
              </a:ext>
            </a:extLst>
          </p:cNvPr>
          <p:cNvSpPr txBox="1">
            <a:spLocks noChangeArrowheads="1"/>
          </p:cNvSpPr>
          <p:nvPr/>
        </p:nvSpPr>
        <p:spPr bwMode="auto">
          <a:xfrm>
            <a:off x="2566988" y="570062"/>
            <a:ext cx="698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it-IT" sz="2400" b="1" dirty="0">
                <a:solidFill>
                  <a:srgbClr val="000000"/>
                </a:solidFill>
              </a:rPr>
              <a:t>Elements of variability: the individual trees</a:t>
            </a:r>
            <a:endParaRPr lang="it-IT" altLang="it-IT" sz="2400" b="1" dirty="0">
              <a:solidFill>
                <a:srgbClr val="0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a:extLst>
              <a:ext uri="{FF2B5EF4-FFF2-40B4-BE49-F238E27FC236}">
                <a16:creationId xmlns:a16="http://schemas.microsoft.com/office/drawing/2014/main" id="{AFBF66A9-D174-4A54-B827-F9692E6ED60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47851" y="0"/>
            <a:ext cx="7654925" cy="655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1" name="Text Box 4">
            <a:extLst>
              <a:ext uri="{FF2B5EF4-FFF2-40B4-BE49-F238E27FC236}">
                <a16:creationId xmlns:a16="http://schemas.microsoft.com/office/drawing/2014/main" id="{4EBF4BAF-8DEC-4D4B-B8FA-3C3328EB121D}"/>
              </a:ext>
            </a:extLst>
          </p:cNvPr>
          <p:cNvSpPr txBox="1">
            <a:spLocks noChangeArrowheads="1"/>
          </p:cNvSpPr>
          <p:nvPr/>
        </p:nvSpPr>
        <p:spPr bwMode="auto">
          <a:xfrm>
            <a:off x="3071813" y="4941889"/>
            <a:ext cx="73453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50000"/>
              </a:spcBef>
              <a:buFontTx/>
              <a:buNone/>
            </a:pPr>
            <a:r>
              <a:rPr lang="it-IT" altLang="it-IT">
                <a:solidFill>
                  <a:srgbClr val="CC3300"/>
                </a:solidFill>
              </a:rPr>
              <a:t>http://www.lichenologia.eu/</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a:extLst>
              <a:ext uri="{FF2B5EF4-FFF2-40B4-BE49-F238E27FC236}">
                <a16:creationId xmlns:a16="http://schemas.microsoft.com/office/drawing/2014/main" id="{B0262A05-019F-4D67-9655-2632A1DD5A0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0825" y="638176"/>
            <a:ext cx="9151938" cy="558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7EB3DD-2012-42A2-8B48-6BD89C905C4D}"/>
              </a:ext>
            </a:extLst>
          </p:cNvPr>
          <p:cNvSpPr>
            <a:spLocks noGrp="1"/>
          </p:cNvSpPr>
          <p:nvPr>
            <p:ph type="title"/>
          </p:nvPr>
        </p:nvSpPr>
        <p:spPr/>
        <p:txBody>
          <a:bodyPr>
            <a:normAutofit fontScale="90000"/>
          </a:bodyPr>
          <a:lstStyle/>
          <a:p>
            <a:pPr>
              <a:defRPr/>
            </a:pPr>
            <a:r>
              <a:rPr lang="en-US" sz="3600" i="1" dirty="0">
                <a:solidFill>
                  <a:schemeClr val="accent2">
                    <a:lumMod val="75000"/>
                  </a:schemeClr>
                </a:solidFill>
              </a:rPr>
              <a:t>Biomonitoring in environmental litigation </a:t>
            </a:r>
            <a:br>
              <a:rPr lang="en-US" sz="3600" i="1" dirty="0">
                <a:solidFill>
                  <a:schemeClr val="accent2">
                    <a:lumMod val="75000"/>
                  </a:schemeClr>
                </a:solidFill>
              </a:rPr>
            </a:br>
            <a:r>
              <a:rPr lang="en-US" sz="3600" i="1" dirty="0">
                <a:solidFill>
                  <a:srgbClr val="FF0000"/>
                </a:solidFill>
              </a:rPr>
              <a:t>Research to support standardization</a:t>
            </a:r>
            <a:endParaRPr lang="it-IT" sz="3600" i="1" dirty="0">
              <a:solidFill>
                <a:srgbClr val="FF0000"/>
              </a:solidFill>
            </a:endParaRPr>
          </a:p>
        </p:txBody>
      </p:sp>
      <p:sp>
        <p:nvSpPr>
          <p:cNvPr id="3" name="Segnaposto contenuto 2">
            <a:extLst>
              <a:ext uri="{FF2B5EF4-FFF2-40B4-BE49-F238E27FC236}">
                <a16:creationId xmlns:a16="http://schemas.microsoft.com/office/drawing/2014/main" id="{4ADA7E42-2B93-45C8-BA24-3D40137663FE}"/>
              </a:ext>
            </a:extLst>
          </p:cNvPr>
          <p:cNvSpPr>
            <a:spLocks noGrp="1"/>
          </p:cNvSpPr>
          <p:nvPr>
            <p:ph idx="1"/>
          </p:nvPr>
        </p:nvSpPr>
        <p:spPr/>
        <p:txBody>
          <a:bodyPr>
            <a:normAutofit fontScale="70000" lnSpcReduction="20000"/>
          </a:bodyPr>
          <a:lstStyle/>
          <a:p>
            <a:r>
              <a:rPr lang="it-IT" dirty="0"/>
              <a:t>Greater </a:t>
            </a:r>
            <a:r>
              <a:rPr lang="it-IT" dirty="0" err="1"/>
              <a:t>objectivity</a:t>
            </a:r>
            <a:r>
              <a:rPr lang="it-IT" dirty="0"/>
              <a:t>, with the </a:t>
            </a:r>
            <a:r>
              <a:rPr lang="it-IT" dirty="0" err="1"/>
              <a:t>verification</a:t>
            </a:r>
            <a:r>
              <a:rPr lang="it-IT" dirty="0"/>
              <a:t> of some sampling methods on a </a:t>
            </a:r>
            <a:r>
              <a:rPr lang="it-IT" dirty="0" err="1"/>
              <a:t>probabilistic</a:t>
            </a:r>
            <a:r>
              <a:rPr lang="it-IT" dirty="0"/>
              <a:t> </a:t>
            </a:r>
            <a:r>
              <a:rPr lang="it-IT" dirty="0" err="1"/>
              <a:t>basis</a:t>
            </a:r>
            <a:r>
              <a:rPr lang="it-IT" dirty="0"/>
              <a:t>.</a:t>
            </a:r>
          </a:p>
          <a:p>
            <a:pPr marL="0" indent="0">
              <a:buNone/>
            </a:pPr>
            <a:endParaRPr lang="it-IT" dirty="0"/>
          </a:p>
          <a:p>
            <a:r>
              <a:rPr lang="it-IT" dirty="0"/>
              <a:t>Study of the </a:t>
            </a:r>
            <a:r>
              <a:rPr lang="it-IT" dirty="0" err="1"/>
              <a:t>between</a:t>
            </a:r>
            <a:r>
              <a:rPr lang="it-IT" dirty="0"/>
              <a:t>-site </a:t>
            </a:r>
            <a:r>
              <a:rPr lang="it-IT" dirty="0" err="1"/>
              <a:t>spatial</a:t>
            </a:r>
            <a:r>
              <a:rPr lang="it-IT" dirty="0"/>
              <a:t> </a:t>
            </a:r>
            <a:r>
              <a:rPr lang="it-IT" dirty="0" err="1"/>
              <a:t>variability</a:t>
            </a:r>
            <a:r>
              <a:rPr lang="it-IT" dirty="0"/>
              <a:t> of lichen </a:t>
            </a:r>
            <a:r>
              <a:rPr lang="it-IT" dirty="0" err="1"/>
              <a:t>diversity</a:t>
            </a:r>
            <a:r>
              <a:rPr lang="it-IT" dirty="0"/>
              <a:t> for the optimization of sample size.</a:t>
            </a:r>
          </a:p>
          <a:p>
            <a:endParaRPr lang="it-IT" dirty="0"/>
          </a:p>
          <a:p>
            <a:r>
              <a:rPr lang="it-IT" dirty="0"/>
              <a:t>Investigation of </a:t>
            </a:r>
            <a:r>
              <a:rPr lang="it-IT" dirty="0" err="1"/>
              <a:t>within</a:t>
            </a:r>
            <a:r>
              <a:rPr lang="it-IT" dirty="0"/>
              <a:t>-site </a:t>
            </a:r>
            <a:r>
              <a:rPr lang="it-IT" dirty="0" err="1"/>
              <a:t>variability</a:t>
            </a:r>
            <a:r>
              <a:rPr lang="it-IT" dirty="0"/>
              <a:t> for the definition of </a:t>
            </a:r>
            <a:r>
              <a:rPr lang="it-IT" dirty="0" err="1"/>
              <a:t>natural</a:t>
            </a:r>
            <a:r>
              <a:rPr lang="it-IT" dirty="0"/>
              <a:t> background </a:t>
            </a:r>
            <a:r>
              <a:rPr lang="it-IT" dirty="0" err="1"/>
              <a:t>noise</a:t>
            </a:r>
            <a:r>
              <a:rPr lang="it-IT" dirty="0"/>
              <a:t>, to </a:t>
            </a:r>
            <a:r>
              <a:rPr lang="it-IT" dirty="0" err="1"/>
              <a:t>obtain</a:t>
            </a:r>
            <a:r>
              <a:rPr lang="it-IT" dirty="0"/>
              <a:t> a better </a:t>
            </a:r>
            <a:r>
              <a:rPr lang="it-IT" dirty="0" err="1"/>
              <a:t>interpretation</a:t>
            </a:r>
            <a:r>
              <a:rPr lang="it-IT" dirty="0"/>
              <a:t> of the data.</a:t>
            </a:r>
          </a:p>
          <a:p>
            <a:endParaRPr lang="it-IT" dirty="0"/>
          </a:p>
          <a:p>
            <a:r>
              <a:rPr lang="it-IT" dirty="0"/>
              <a:t>Definition of </a:t>
            </a:r>
            <a:r>
              <a:rPr lang="it-IT" dirty="0" err="1"/>
              <a:t>Quality</a:t>
            </a:r>
            <a:r>
              <a:rPr lang="it-IT" dirty="0"/>
              <a:t> Assurance </a:t>
            </a:r>
            <a:r>
              <a:rPr lang="it-IT" dirty="0" err="1"/>
              <a:t>procedures</a:t>
            </a:r>
            <a:r>
              <a:rPr lang="it-IT" dirty="0"/>
              <a:t> to </a:t>
            </a:r>
            <a:r>
              <a:rPr lang="it-IT" dirty="0" err="1"/>
              <a:t>evaluate</a:t>
            </a:r>
            <a:r>
              <a:rPr lang="it-IT" dirty="0"/>
              <a:t> and </a:t>
            </a:r>
            <a:r>
              <a:rPr lang="it-IT" dirty="0" err="1"/>
              <a:t>minimize</a:t>
            </a:r>
            <a:r>
              <a:rPr lang="it-IT" dirty="0"/>
              <a:t> non-sampling </a:t>
            </a:r>
            <a:r>
              <a:rPr lang="it-IT" dirty="0" err="1"/>
              <a:t>errors</a:t>
            </a:r>
            <a:r>
              <a:rPr lang="it-IT" dirty="0"/>
              <a:t> due to </a:t>
            </a:r>
            <a:r>
              <a:rPr lang="it-IT" dirty="0" err="1"/>
              <a:t>operators</a:t>
            </a:r>
            <a:r>
              <a:rPr lang="it-IT" dirty="0"/>
              <a:t>.</a:t>
            </a:r>
          </a:p>
          <a:p>
            <a:endParaRPr lang="it-IT" dirty="0"/>
          </a:p>
          <a:p>
            <a:r>
              <a:rPr lang="it-IT" dirty="0" err="1"/>
              <a:t>Interpretation</a:t>
            </a:r>
            <a:r>
              <a:rPr lang="it-IT" dirty="0"/>
              <a:t> of data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4" descr="Risultati immagini per licheni epifiti">
            <a:extLst>
              <a:ext uri="{FF2B5EF4-FFF2-40B4-BE49-F238E27FC236}">
                <a16:creationId xmlns:a16="http://schemas.microsoft.com/office/drawing/2014/main" id="{BA71F4AD-5961-4742-8AC3-BF0DEB29493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2" descr="Risultati immagini per licheni epifiti">
            <a:extLst>
              <a:ext uri="{FF2B5EF4-FFF2-40B4-BE49-F238E27FC236}">
                <a16:creationId xmlns:a16="http://schemas.microsoft.com/office/drawing/2014/main" id="{CBD76076-F7C9-4ADE-B9DF-9AE68A1B721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67439" y="333376"/>
            <a:ext cx="4048125" cy="376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4" name="Picture 2" descr="Risultati immagini per licheni epifiti">
            <a:extLst>
              <a:ext uri="{FF2B5EF4-FFF2-40B4-BE49-F238E27FC236}">
                <a16:creationId xmlns:a16="http://schemas.microsoft.com/office/drawing/2014/main" id="{2D9D6B90-5D92-40BF-8AB4-C9A3789858D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19288" y="333375"/>
            <a:ext cx="4392612" cy="647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Risultati immagini per green algae on trunk">
            <a:extLst>
              <a:ext uri="{FF2B5EF4-FFF2-40B4-BE49-F238E27FC236}">
                <a16:creationId xmlns:a16="http://schemas.microsoft.com/office/drawing/2014/main" id="{ACD00919-26CA-4630-8EB1-2A8A7B6A4E7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11901" y="4095751"/>
            <a:ext cx="3903663" cy="270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9DB1D7EE-62E5-4A5A-BD9D-AE24612BD68D}"/>
              </a:ext>
            </a:extLst>
          </p:cNvPr>
          <p:cNvSpPr txBox="1">
            <a:spLocks noChangeArrowheads="1"/>
          </p:cNvSpPr>
          <p:nvPr/>
        </p:nvSpPr>
        <p:spPr bwMode="auto">
          <a:xfrm>
            <a:off x="1992314" y="549276"/>
            <a:ext cx="8207375"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pPr>
            <a:r>
              <a:rPr lang="en-GB" altLang="it-IT" sz="2400">
                <a:solidFill>
                  <a:srgbClr val="000000"/>
                </a:solidFill>
              </a:rPr>
              <a:t> Cline, S.P., Burkman, W.G. (1989). </a:t>
            </a:r>
            <a:r>
              <a:rPr lang="en-GB" altLang="it-IT" sz="2400" i="1">
                <a:solidFill>
                  <a:srgbClr val="000000"/>
                </a:solidFill>
              </a:rPr>
              <a:t>The role of quality assurance in ecological programs</a:t>
            </a:r>
            <a:r>
              <a:rPr lang="en-GB" altLang="it-IT" sz="2400">
                <a:solidFill>
                  <a:srgbClr val="000000"/>
                </a:solidFill>
              </a:rPr>
              <a:t>. In: Bucher, J.B., Bucher-Wallin, J. (Eds.): Air pollution and forest decline. IUFRO, Birmensdorf, 361 pp.</a:t>
            </a:r>
          </a:p>
          <a:p>
            <a:pPr eaLnBrk="1" hangingPunct="1">
              <a:spcBef>
                <a:spcPct val="0"/>
              </a:spcBef>
            </a:pPr>
            <a:r>
              <a:rPr lang="en-GB" altLang="it-IT" sz="2400">
                <a:solidFill>
                  <a:srgbClr val="000000"/>
                </a:solidFill>
              </a:rPr>
              <a:t> EPA (2002). Guidance for Quality Assurance Project Plans. EPA QA/G-5. </a:t>
            </a:r>
            <a:endParaRPr lang="it-IT" altLang="it-IT" sz="2400">
              <a:solidFill>
                <a:srgbClr val="000000"/>
              </a:solidFill>
            </a:endParaRPr>
          </a:p>
        </p:txBody>
      </p:sp>
      <p:sp>
        <p:nvSpPr>
          <p:cNvPr id="35843" name="Text Box 3">
            <a:extLst>
              <a:ext uri="{FF2B5EF4-FFF2-40B4-BE49-F238E27FC236}">
                <a16:creationId xmlns:a16="http://schemas.microsoft.com/office/drawing/2014/main" id="{47E6AA1E-C990-421C-A281-78E67379C807}"/>
              </a:ext>
            </a:extLst>
          </p:cNvPr>
          <p:cNvSpPr txBox="1">
            <a:spLocks noChangeArrowheads="1"/>
          </p:cNvSpPr>
          <p:nvPr/>
        </p:nvSpPr>
        <p:spPr bwMode="auto">
          <a:xfrm>
            <a:off x="2063750" y="2997200"/>
            <a:ext cx="8135938"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 typeface="Wingdings" panose="05000000000000000000" pitchFamily="2" charset="2"/>
              <a:buChar char="§"/>
            </a:pPr>
            <a:r>
              <a:rPr lang="en-GB" altLang="it-IT" sz="2400">
                <a:solidFill>
                  <a:srgbClr val="000000"/>
                </a:solidFill>
              </a:rPr>
              <a:t> Brunialti, G., Giordani, P., Ferretti, M. (2004). </a:t>
            </a:r>
            <a:r>
              <a:rPr lang="en-GB" altLang="it-IT" sz="2400" i="1">
                <a:solidFill>
                  <a:srgbClr val="000000"/>
                </a:solidFill>
              </a:rPr>
              <a:t>Discriminating between the good and the bad: quality assurance is central in biomonitoring studies</a:t>
            </a:r>
            <a:r>
              <a:rPr lang="en-GB" altLang="it-IT" sz="2400">
                <a:solidFill>
                  <a:srgbClr val="000000"/>
                </a:solidFill>
              </a:rPr>
              <a:t>. In: Wiersma, B. (Ed.): Environmental Monitoring. CRC Press LLC, pp. 443-464.</a:t>
            </a:r>
          </a:p>
          <a:p>
            <a:pPr eaLnBrk="1" hangingPunct="1">
              <a:spcBef>
                <a:spcPct val="0"/>
              </a:spcBef>
              <a:buFont typeface="Wingdings" panose="05000000000000000000" pitchFamily="2" charset="2"/>
              <a:buChar char="§"/>
            </a:pPr>
            <a:r>
              <a:rPr lang="en-GB" altLang="it-IT" sz="2400">
                <a:solidFill>
                  <a:srgbClr val="000000"/>
                </a:solidFill>
              </a:rPr>
              <a:t> Brunialti, G., Giordani, P., Isocrono, D., Loppi, S. (2002). </a:t>
            </a:r>
            <a:r>
              <a:rPr lang="en-GB" altLang="it-IT" sz="2400" i="1">
                <a:solidFill>
                  <a:srgbClr val="000000"/>
                </a:solidFill>
              </a:rPr>
              <a:t>Evaluation of data quality in lichen biomonitoring studies: the Italian experience</a:t>
            </a:r>
            <a:r>
              <a:rPr lang="en-GB" altLang="it-IT" sz="2400">
                <a:solidFill>
                  <a:srgbClr val="000000"/>
                </a:solidFill>
              </a:rPr>
              <a:t>. Environmental Monitoring and Assessment 75, 271-280.</a:t>
            </a:r>
            <a:endParaRPr lang="it-IT" altLang="it-IT" sz="2400">
              <a:solidFill>
                <a:srgbClr val="0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2">
            <a:extLst>
              <a:ext uri="{FF2B5EF4-FFF2-40B4-BE49-F238E27FC236}">
                <a16:creationId xmlns:a16="http://schemas.microsoft.com/office/drawing/2014/main" id="{13880090-FB8F-4413-8E79-2DEF5DA3A20C}"/>
              </a:ext>
            </a:extLst>
          </p:cNvPr>
          <p:cNvGrpSpPr>
            <a:grpSpLocks noChangeAspect="1"/>
          </p:cNvGrpSpPr>
          <p:nvPr/>
        </p:nvGrpSpPr>
        <p:grpSpPr bwMode="auto">
          <a:xfrm>
            <a:off x="3524250" y="228600"/>
            <a:ext cx="5143500" cy="6629400"/>
            <a:chOff x="0" y="272"/>
            <a:chExt cx="8100" cy="10440"/>
          </a:xfrm>
        </p:grpSpPr>
        <p:sp>
          <p:nvSpPr>
            <p:cNvPr id="36867" name="AutoShape 3">
              <a:extLst>
                <a:ext uri="{FF2B5EF4-FFF2-40B4-BE49-F238E27FC236}">
                  <a16:creationId xmlns:a16="http://schemas.microsoft.com/office/drawing/2014/main" id="{6A281AB9-B95E-4003-8438-80669CDF21A7}"/>
                </a:ext>
              </a:extLst>
            </p:cNvPr>
            <p:cNvSpPr>
              <a:spLocks noChangeAspect="1" noChangeArrowheads="1"/>
            </p:cNvSpPr>
            <p:nvPr/>
          </p:nvSpPr>
          <p:spPr bwMode="auto">
            <a:xfrm>
              <a:off x="0" y="272"/>
              <a:ext cx="8100" cy="1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a:solidFill>
                  <a:srgbClr val="000000"/>
                </a:solidFill>
              </a:endParaRPr>
            </a:p>
          </p:txBody>
        </p:sp>
        <p:sp>
          <p:nvSpPr>
            <p:cNvPr id="36868" name="Rectangle 4">
              <a:extLst>
                <a:ext uri="{FF2B5EF4-FFF2-40B4-BE49-F238E27FC236}">
                  <a16:creationId xmlns:a16="http://schemas.microsoft.com/office/drawing/2014/main" id="{7CA60451-172A-4FFF-BC06-0DE99D379699}"/>
                </a:ext>
              </a:extLst>
            </p:cNvPr>
            <p:cNvSpPr>
              <a:spLocks noChangeArrowheads="1"/>
            </p:cNvSpPr>
            <p:nvPr/>
          </p:nvSpPr>
          <p:spPr bwMode="auto">
            <a:xfrm>
              <a:off x="0" y="5984"/>
              <a:ext cx="3379" cy="642"/>
            </a:xfrm>
            <a:prstGeom prst="rect">
              <a:avLst/>
            </a:prstGeom>
            <a:noFill/>
            <a:ln w="7620" cap="rnd">
              <a:solidFill>
                <a:srgbClr val="000000"/>
              </a:solidFill>
              <a:miter lim="800000"/>
              <a:headEnd/>
              <a:tailEnd/>
            </a:ln>
            <a:extLst>
              <a:ext uri="{909E8E84-426E-40DD-AFC4-6F175D3DCCD1}">
                <a14:hiddenFill xmlns:a14="http://schemas.microsoft.com/office/drawing/2010/main">
                  <a:solidFill>
                    <a:srgbClr val="99CCFF"/>
                  </a:solidFill>
                </a14:hiddenFill>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fr-FR" altLang="it-IT" sz="1200">
                  <a:solidFill>
                    <a:srgbClr val="000000"/>
                  </a:solidFill>
                  <a:latin typeface="Times New Roman" panose="02020603050405020304" pitchFamily="18" charset="0"/>
                </a:rPr>
                <a:t>Identification of critical specimens (5.4.9)</a:t>
              </a:r>
              <a:endParaRPr lang="it-IT" altLang="it-IT" sz="1800">
                <a:solidFill>
                  <a:srgbClr val="000000"/>
                </a:solidFill>
              </a:endParaRPr>
            </a:p>
          </p:txBody>
        </p:sp>
        <p:sp>
          <p:nvSpPr>
            <p:cNvPr id="36869" name="Rectangle 5">
              <a:extLst>
                <a:ext uri="{FF2B5EF4-FFF2-40B4-BE49-F238E27FC236}">
                  <a16:creationId xmlns:a16="http://schemas.microsoft.com/office/drawing/2014/main" id="{619D4C60-77EC-44A4-8D12-DF7D50832317}"/>
                </a:ext>
              </a:extLst>
            </p:cNvPr>
            <p:cNvSpPr>
              <a:spLocks noChangeArrowheads="1"/>
            </p:cNvSpPr>
            <p:nvPr/>
          </p:nvSpPr>
          <p:spPr bwMode="auto">
            <a:xfrm>
              <a:off x="0" y="7208"/>
              <a:ext cx="3379" cy="680"/>
            </a:xfrm>
            <a:prstGeom prst="rect">
              <a:avLst/>
            </a:prstGeom>
            <a:noFill/>
            <a:ln w="7620" cap="rnd">
              <a:solidFill>
                <a:srgbClr val="000000"/>
              </a:solidFill>
              <a:miter lim="800000"/>
              <a:headEnd/>
              <a:tailEnd/>
            </a:ln>
            <a:extLst>
              <a:ext uri="{909E8E84-426E-40DD-AFC4-6F175D3DCCD1}">
                <a14:hiddenFill xmlns:a14="http://schemas.microsoft.com/office/drawing/2010/main">
                  <a:solidFill>
                    <a:srgbClr val="99CCFF"/>
                  </a:solidFill>
                </a14:hiddenFill>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a:solidFill>
                    <a:srgbClr val="000000"/>
                  </a:solidFill>
                  <a:latin typeface="Times New Roman" panose="02020603050405020304" pitchFamily="18" charset="0"/>
                </a:rPr>
                <a:t>Calculation of lichens diversity metrics (Annex B)</a:t>
              </a:r>
              <a:endParaRPr lang="it-IT" altLang="it-IT" sz="1800">
                <a:solidFill>
                  <a:srgbClr val="000000"/>
                </a:solidFill>
              </a:endParaRPr>
            </a:p>
          </p:txBody>
        </p:sp>
        <p:sp>
          <p:nvSpPr>
            <p:cNvPr id="36870" name="Rectangle 6">
              <a:extLst>
                <a:ext uri="{FF2B5EF4-FFF2-40B4-BE49-F238E27FC236}">
                  <a16:creationId xmlns:a16="http://schemas.microsoft.com/office/drawing/2014/main" id="{D695EA15-528C-4A4D-B10C-CDC577131271}"/>
                </a:ext>
              </a:extLst>
            </p:cNvPr>
            <p:cNvSpPr>
              <a:spLocks noChangeArrowheads="1"/>
            </p:cNvSpPr>
            <p:nvPr/>
          </p:nvSpPr>
          <p:spPr bwMode="auto">
            <a:xfrm>
              <a:off x="0" y="1496"/>
              <a:ext cx="3379" cy="816"/>
            </a:xfrm>
            <a:prstGeom prst="rect">
              <a:avLst/>
            </a:prstGeom>
            <a:noFill/>
            <a:ln w="7620" cap="rnd">
              <a:solidFill>
                <a:srgbClr val="000000"/>
              </a:solidFill>
              <a:miter lim="800000"/>
              <a:headEnd/>
              <a:tailEnd/>
            </a:ln>
            <a:extLst>
              <a:ext uri="{909E8E84-426E-40DD-AFC4-6F175D3DCCD1}">
                <a14:hiddenFill xmlns:a14="http://schemas.microsoft.com/office/drawing/2010/main">
                  <a:solidFill>
                    <a:srgbClr val="99CCFF"/>
                  </a:solidFill>
                </a14:hiddenFill>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900">
                  <a:solidFill>
                    <a:srgbClr val="000000"/>
                  </a:solidFill>
                  <a:latin typeface="Times New Roman" panose="02020603050405020304" pitchFamily="18" charset="0"/>
                </a:rPr>
                <a:t>Preliminary knowledge:</a:t>
              </a:r>
            </a:p>
            <a:p>
              <a:pPr eaLnBrk="1" hangingPunct="1">
                <a:spcBef>
                  <a:spcPct val="0"/>
                </a:spcBef>
                <a:buFontTx/>
                <a:buNone/>
              </a:pPr>
              <a:r>
                <a:rPr lang="it-IT" altLang="it-IT" sz="900">
                  <a:solidFill>
                    <a:srgbClr val="000000"/>
                  </a:solidFill>
                  <a:latin typeface="Times New Roman" panose="02020603050405020304" pitchFamily="18" charset="0"/>
                </a:rPr>
                <a:t>Aim of the study, characteristics of the study area (5.4.2)</a:t>
              </a:r>
              <a:endParaRPr lang="it-IT" altLang="it-IT" sz="1800">
                <a:solidFill>
                  <a:srgbClr val="000000"/>
                </a:solidFill>
              </a:endParaRPr>
            </a:p>
          </p:txBody>
        </p:sp>
        <p:sp>
          <p:nvSpPr>
            <p:cNvPr id="36871" name="Rectangle 7">
              <a:extLst>
                <a:ext uri="{FF2B5EF4-FFF2-40B4-BE49-F238E27FC236}">
                  <a16:creationId xmlns:a16="http://schemas.microsoft.com/office/drawing/2014/main" id="{572BF863-F75A-44CD-9824-93D092E376FE}"/>
                </a:ext>
              </a:extLst>
            </p:cNvPr>
            <p:cNvSpPr>
              <a:spLocks noChangeArrowheads="1"/>
            </p:cNvSpPr>
            <p:nvPr/>
          </p:nvSpPr>
          <p:spPr bwMode="auto">
            <a:xfrm>
              <a:off x="0" y="2856"/>
              <a:ext cx="3379" cy="1224"/>
            </a:xfrm>
            <a:prstGeom prst="rect">
              <a:avLst/>
            </a:prstGeom>
            <a:noFill/>
            <a:ln w="7620" cap="rnd">
              <a:solidFill>
                <a:srgbClr val="000000"/>
              </a:solidFill>
              <a:miter lim="800000"/>
              <a:headEnd/>
              <a:tailEnd/>
            </a:ln>
            <a:extLst>
              <a:ext uri="{909E8E84-426E-40DD-AFC4-6F175D3DCCD1}">
                <a14:hiddenFill xmlns:a14="http://schemas.microsoft.com/office/drawing/2010/main">
                  <a:solidFill>
                    <a:srgbClr val="99CCFF"/>
                  </a:solidFill>
                </a14:hiddenFill>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900">
                  <a:solidFill>
                    <a:srgbClr val="000000"/>
                  </a:solidFill>
                  <a:latin typeface="Times New Roman" panose="02020603050405020304" pitchFamily="18" charset="0"/>
                </a:rPr>
                <a:t>Standard tree species </a:t>
              </a:r>
            </a:p>
            <a:p>
              <a:pPr eaLnBrk="1" hangingPunct="1">
                <a:spcBef>
                  <a:spcPct val="0"/>
                </a:spcBef>
                <a:buFontTx/>
                <a:buNone/>
              </a:pPr>
              <a:r>
                <a:rPr lang="it-IT" altLang="it-IT" sz="900">
                  <a:solidFill>
                    <a:srgbClr val="000000"/>
                  </a:solidFill>
                  <a:latin typeface="Times New Roman" panose="02020603050405020304" pitchFamily="18" charset="0"/>
                </a:rPr>
                <a:t>(5.4.3, Annex C)</a:t>
              </a:r>
            </a:p>
            <a:p>
              <a:pPr eaLnBrk="1" hangingPunct="1">
                <a:spcBef>
                  <a:spcPct val="0"/>
                </a:spcBef>
                <a:buFontTx/>
                <a:buNone/>
              </a:pPr>
              <a:r>
                <a:rPr lang="it-IT" altLang="it-IT" sz="900">
                  <a:solidFill>
                    <a:srgbClr val="000000"/>
                  </a:solidFill>
                  <a:latin typeface="Times New Roman" panose="02020603050405020304" pitchFamily="18" charset="0"/>
                </a:rPr>
                <a:t>Sampling scheme (5.4.5)</a:t>
              </a:r>
            </a:p>
            <a:p>
              <a:pPr eaLnBrk="1" hangingPunct="1">
                <a:spcBef>
                  <a:spcPct val="0"/>
                </a:spcBef>
                <a:buFontTx/>
                <a:buNone/>
              </a:pPr>
              <a:r>
                <a:rPr lang="it-IT" altLang="it-IT" sz="900">
                  <a:solidFill>
                    <a:srgbClr val="000000"/>
                  </a:solidFill>
                  <a:latin typeface="Times New Roman" panose="02020603050405020304" pitchFamily="18" charset="0"/>
                </a:rPr>
                <a:t>Sampling unit (5.4.6)</a:t>
              </a:r>
            </a:p>
            <a:p>
              <a:pPr eaLnBrk="1" hangingPunct="1">
                <a:spcBef>
                  <a:spcPct val="0"/>
                </a:spcBef>
                <a:buFontTx/>
                <a:buNone/>
              </a:pPr>
              <a:r>
                <a:rPr lang="it-IT" altLang="it-IT" sz="900">
                  <a:solidFill>
                    <a:srgbClr val="000000"/>
                  </a:solidFill>
                  <a:latin typeface="Times New Roman" panose="02020603050405020304" pitchFamily="18" charset="0"/>
                </a:rPr>
                <a:t>Sampling density (5.4.7)</a:t>
              </a:r>
            </a:p>
            <a:p>
              <a:pPr eaLnBrk="1" hangingPunct="1">
                <a:spcBef>
                  <a:spcPct val="0"/>
                </a:spcBef>
                <a:buFontTx/>
                <a:buNone/>
              </a:pPr>
              <a:endParaRPr lang="it-IT" altLang="it-IT" sz="1800">
                <a:solidFill>
                  <a:srgbClr val="000000"/>
                </a:solidFill>
              </a:endParaRPr>
            </a:p>
          </p:txBody>
        </p:sp>
        <p:sp>
          <p:nvSpPr>
            <p:cNvPr id="36872" name="Rectangle 8">
              <a:extLst>
                <a:ext uri="{FF2B5EF4-FFF2-40B4-BE49-F238E27FC236}">
                  <a16:creationId xmlns:a16="http://schemas.microsoft.com/office/drawing/2014/main" id="{DAB175DA-C06B-4704-909D-FA04DFCFAB8C}"/>
                </a:ext>
              </a:extLst>
            </p:cNvPr>
            <p:cNvSpPr>
              <a:spLocks noChangeArrowheads="1"/>
            </p:cNvSpPr>
            <p:nvPr/>
          </p:nvSpPr>
          <p:spPr bwMode="auto">
            <a:xfrm>
              <a:off x="0" y="4624"/>
              <a:ext cx="3400" cy="680"/>
            </a:xfrm>
            <a:prstGeom prst="rect">
              <a:avLst/>
            </a:prstGeom>
            <a:solidFill>
              <a:srgbClr val="C0C0C0"/>
            </a:solidFill>
            <a:ln w="7620" cap="rnd">
              <a:solidFill>
                <a:srgbClr val="0000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900">
                  <a:solidFill>
                    <a:srgbClr val="000000"/>
                  </a:solidFill>
                  <a:latin typeface="Times New Roman" panose="02020603050405020304" pitchFamily="18" charset="0"/>
                </a:rPr>
                <a:t>Selection of standard trees (5.4.4)</a:t>
              </a:r>
            </a:p>
            <a:p>
              <a:pPr eaLnBrk="1" hangingPunct="1">
                <a:spcBef>
                  <a:spcPct val="0"/>
                </a:spcBef>
                <a:buFontTx/>
                <a:buNone/>
              </a:pPr>
              <a:r>
                <a:rPr lang="it-IT" altLang="it-IT" sz="900">
                  <a:solidFill>
                    <a:srgbClr val="000000"/>
                  </a:solidFill>
                  <a:latin typeface="Times New Roman" panose="02020603050405020304" pitchFamily="18" charset="0"/>
                </a:rPr>
                <a:t>Survey of lichens (5.4.8)</a:t>
              </a:r>
              <a:endParaRPr lang="it-IT" altLang="it-IT" sz="1800">
                <a:solidFill>
                  <a:srgbClr val="000000"/>
                </a:solidFill>
              </a:endParaRPr>
            </a:p>
          </p:txBody>
        </p:sp>
        <p:sp>
          <p:nvSpPr>
            <p:cNvPr id="36873" name="Rectangle 9">
              <a:extLst>
                <a:ext uri="{FF2B5EF4-FFF2-40B4-BE49-F238E27FC236}">
                  <a16:creationId xmlns:a16="http://schemas.microsoft.com/office/drawing/2014/main" id="{66109EFF-D5D6-48CA-AC4C-E32812D46F81}"/>
                </a:ext>
              </a:extLst>
            </p:cNvPr>
            <p:cNvSpPr>
              <a:spLocks noChangeArrowheads="1"/>
            </p:cNvSpPr>
            <p:nvPr/>
          </p:nvSpPr>
          <p:spPr bwMode="auto">
            <a:xfrm>
              <a:off x="3700" y="952"/>
              <a:ext cx="4000" cy="680"/>
            </a:xfrm>
            <a:prstGeom prst="rect">
              <a:avLst/>
            </a:prstGeom>
            <a:noFill/>
            <a:ln w="22225" cap="rnd">
              <a:solidFill>
                <a:srgbClr val="000000"/>
              </a:solidFill>
              <a:miter lim="800000"/>
              <a:headEnd/>
              <a:tailEnd/>
            </a:ln>
            <a:extLst>
              <a:ext uri="{909E8E84-426E-40DD-AFC4-6F175D3DCCD1}">
                <a14:hiddenFill xmlns:a14="http://schemas.microsoft.com/office/drawing/2010/main">
                  <a:solidFill>
                    <a:srgbClr val="FFFF00"/>
                  </a:solidFill>
                </a14:hiddenFill>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900">
                  <a:solidFill>
                    <a:srgbClr val="000000"/>
                  </a:solidFill>
                  <a:latin typeface="Times New Roman" panose="02020603050405020304" pitchFamily="18" charset="0"/>
                </a:rPr>
                <a:t>Quality Assurance and quality control (Clause 7, i. Project management)</a:t>
              </a:r>
              <a:endParaRPr lang="it-IT" altLang="it-IT" sz="1800">
                <a:solidFill>
                  <a:srgbClr val="000000"/>
                </a:solidFill>
              </a:endParaRPr>
            </a:p>
          </p:txBody>
        </p:sp>
        <p:sp>
          <p:nvSpPr>
            <p:cNvPr id="36874" name="Rectangle 10">
              <a:extLst>
                <a:ext uri="{FF2B5EF4-FFF2-40B4-BE49-F238E27FC236}">
                  <a16:creationId xmlns:a16="http://schemas.microsoft.com/office/drawing/2014/main" id="{A9085F7C-4929-4348-9F64-960649E92347}"/>
                </a:ext>
              </a:extLst>
            </p:cNvPr>
            <p:cNvSpPr>
              <a:spLocks noChangeArrowheads="1"/>
            </p:cNvSpPr>
            <p:nvPr/>
          </p:nvSpPr>
          <p:spPr bwMode="auto">
            <a:xfrm>
              <a:off x="3700" y="4080"/>
              <a:ext cx="4000" cy="68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00"/>
                  </a:solidFill>
                </a14:hiddenFill>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900">
                  <a:solidFill>
                    <a:srgbClr val="000000"/>
                  </a:solidFill>
                  <a:latin typeface="Times New Roman" panose="02020603050405020304" pitchFamily="18" charset="0"/>
                </a:rPr>
                <a:t>Quality assurance and quality control (Clause 7, ii. adopted Standard Operating Procedures)</a:t>
              </a:r>
              <a:endParaRPr lang="it-IT" altLang="it-IT" sz="1800">
                <a:solidFill>
                  <a:srgbClr val="000000"/>
                </a:solidFill>
              </a:endParaRPr>
            </a:p>
          </p:txBody>
        </p:sp>
        <p:sp>
          <p:nvSpPr>
            <p:cNvPr id="36875" name="Rectangle 11">
              <a:extLst>
                <a:ext uri="{FF2B5EF4-FFF2-40B4-BE49-F238E27FC236}">
                  <a16:creationId xmlns:a16="http://schemas.microsoft.com/office/drawing/2014/main" id="{3FD5CF57-1D58-465F-8565-895183AB17BC}"/>
                </a:ext>
              </a:extLst>
            </p:cNvPr>
            <p:cNvSpPr>
              <a:spLocks noChangeArrowheads="1"/>
            </p:cNvSpPr>
            <p:nvPr/>
          </p:nvSpPr>
          <p:spPr bwMode="auto">
            <a:xfrm>
              <a:off x="3700" y="6664"/>
              <a:ext cx="4100" cy="68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00"/>
                  </a:solidFill>
                </a14:hiddenFill>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900">
                  <a:solidFill>
                    <a:srgbClr val="000000"/>
                  </a:solidFill>
                  <a:latin typeface="Times New Roman" panose="02020603050405020304" pitchFamily="18" charset="0"/>
                </a:rPr>
                <a:t>Quality assurance and quality control (Clause 7, iii. Data quality control activities)</a:t>
              </a:r>
              <a:endParaRPr lang="it-IT" altLang="it-IT" sz="1800">
                <a:solidFill>
                  <a:srgbClr val="000000"/>
                </a:solidFill>
              </a:endParaRPr>
            </a:p>
          </p:txBody>
        </p:sp>
        <p:cxnSp>
          <p:nvCxnSpPr>
            <p:cNvPr id="36876" name="AutoShape 12">
              <a:extLst>
                <a:ext uri="{FF2B5EF4-FFF2-40B4-BE49-F238E27FC236}">
                  <a16:creationId xmlns:a16="http://schemas.microsoft.com/office/drawing/2014/main" id="{903C2502-5AEA-4590-98C0-166DA03AE228}"/>
                </a:ext>
              </a:extLst>
            </p:cNvPr>
            <p:cNvCxnSpPr>
              <a:cxnSpLocks noChangeShapeType="1"/>
            </p:cNvCxnSpPr>
            <p:nvPr/>
          </p:nvCxnSpPr>
          <p:spPr bwMode="auto">
            <a:xfrm flipH="1">
              <a:off x="1690" y="952"/>
              <a:ext cx="10" cy="54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877" name="AutoShape 13">
              <a:extLst>
                <a:ext uri="{FF2B5EF4-FFF2-40B4-BE49-F238E27FC236}">
                  <a16:creationId xmlns:a16="http://schemas.microsoft.com/office/drawing/2014/main" id="{F1BD25E9-2701-440D-9B78-5CDE33C3370D}"/>
                </a:ext>
              </a:extLst>
            </p:cNvPr>
            <p:cNvCxnSpPr>
              <a:cxnSpLocks noChangeShapeType="1"/>
            </p:cNvCxnSpPr>
            <p:nvPr/>
          </p:nvCxnSpPr>
          <p:spPr bwMode="auto">
            <a:xfrm>
              <a:off x="1690" y="2312"/>
              <a:ext cx="1" cy="54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878" name="AutoShape 14">
              <a:extLst>
                <a:ext uri="{FF2B5EF4-FFF2-40B4-BE49-F238E27FC236}">
                  <a16:creationId xmlns:a16="http://schemas.microsoft.com/office/drawing/2014/main" id="{41C688DD-DE99-4ED9-BB3C-C08984958374}"/>
                </a:ext>
              </a:extLst>
            </p:cNvPr>
            <p:cNvCxnSpPr>
              <a:cxnSpLocks noChangeShapeType="1"/>
            </p:cNvCxnSpPr>
            <p:nvPr/>
          </p:nvCxnSpPr>
          <p:spPr bwMode="auto">
            <a:xfrm>
              <a:off x="1690" y="4080"/>
              <a:ext cx="10" cy="544"/>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879" name="AutoShape 15">
              <a:extLst>
                <a:ext uri="{FF2B5EF4-FFF2-40B4-BE49-F238E27FC236}">
                  <a16:creationId xmlns:a16="http://schemas.microsoft.com/office/drawing/2014/main" id="{6F4A5187-37A7-49B9-86B3-BCED10CE9C0B}"/>
                </a:ext>
              </a:extLst>
            </p:cNvPr>
            <p:cNvCxnSpPr>
              <a:cxnSpLocks noChangeShapeType="1"/>
            </p:cNvCxnSpPr>
            <p:nvPr/>
          </p:nvCxnSpPr>
          <p:spPr bwMode="auto">
            <a:xfrm flipH="1">
              <a:off x="1690" y="5304"/>
              <a:ext cx="10" cy="68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880" name="AutoShape 16">
              <a:extLst>
                <a:ext uri="{FF2B5EF4-FFF2-40B4-BE49-F238E27FC236}">
                  <a16:creationId xmlns:a16="http://schemas.microsoft.com/office/drawing/2014/main" id="{CBA6C0D7-0BD0-4B68-A25F-A8B328034F19}"/>
                </a:ext>
              </a:extLst>
            </p:cNvPr>
            <p:cNvCxnSpPr>
              <a:cxnSpLocks noChangeShapeType="1"/>
            </p:cNvCxnSpPr>
            <p:nvPr/>
          </p:nvCxnSpPr>
          <p:spPr bwMode="auto">
            <a:xfrm>
              <a:off x="1690" y="6626"/>
              <a:ext cx="1" cy="582"/>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36881" name="AutoShape 17">
              <a:extLst>
                <a:ext uri="{FF2B5EF4-FFF2-40B4-BE49-F238E27FC236}">
                  <a16:creationId xmlns:a16="http://schemas.microsoft.com/office/drawing/2014/main" id="{80C90A0A-DA88-4216-BBB9-C2D409D2C68A}"/>
                </a:ext>
              </a:extLst>
            </p:cNvPr>
            <p:cNvCxnSpPr>
              <a:cxnSpLocks noChangeShapeType="1"/>
            </p:cNvCxnSpPr>
            <p:nvPr/>
          </p:nvCxnSpPr>
          <p:spPr bwMode="auto">
            <a:xfrm rot="16200000" flipH="1">
              <a:off x="1423" y="8155"/>
              <a:ext cx="544" cy="10"/>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6882" name="Line 18">
              <a:extLst>
                <a:ext uri="{FF2B5EF4-FFF2-40B4-BE49-F238E27FC236}">
                  <a16:creationId xmlns:a16="http://schemas.microsoft.com/office/drawing/2014/main" id="{32296EEA-9509-4CED-87C2-32CA3776D65C}"/>
                </a:ext>
              </a:extLst>
            </p:cNvPr>
            <p:cNvSpPr>
              <a:spLocks noChangeShapeType="1"/>
            </p:cNvSpPr>
            <p:nvPr/>
          </p:nvSpPr>
          <p:spPr bwMode="auto">
            <a:xfrm flipH="1">
              <a:off x="1700" y="1224"/>
              <a:ext cx="2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83" name="Line 19">
              <a:extLst>
                <a:ext uri="{FF2B5EF4-FFF2-40B4-BE49-F238E27FC236}">
                  <a16:creationId xmlns:a16="http://schemas.microsoft.com/office/drawing/2014/main" id="{6A215FE3-4D55-4DAC-BAD6-E86EC409A0B5}"/>
                </a:ext>
              </a:extLst>
            </p:cNvPr>
            <p:cNvSpPr>
              <a:spLocks noChangeShapeType="1"/>
            </p:cNvSpPr>
            <p:nvPr/>
          </p:nvSpPr>
          <p:spPr bwMode="auto">
            <a:xfrm flipH="1">
              <a:off x="1700" y="6936"/>
              <a:ext cx="2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84" name="Line 20">
              <a:extLst>
                <a:ext uri="{FF2B5EF4-FFF2-40B4-BE49-F238E27FC236}">
                  <a16:creationId xmlns:a16="http://schemas.microsoft.com/office/drawing/2014/main" id="{43643E63-5F0C-4FF4-B516-CF93F109C659}"/>
                </a:ext>
              </a:extLst>
            </p:cNvPr>
            <p:cNvSpPr>
              <a:spLocks noChangeShapeType="1"/>
            </p:cNvSpPr>
            <p:nvPr/>
          </p:nvSpPr>
          <p:spPr bwMode="auto">
            <a:xfrm flipH="1">
              <a:off x="1700" y="4352"/>
              <a:ext cx="2000" cy="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36885" name="Freeform 21">
              <a:extLst>
                <a:ext uri="{FF2B5EF4-FFF2-40B4-BE49-F238E27FC236}">
                  <a16:creationId xmlns:a16="http://schemas.microsoft.com/office/drawing/2014/main" id="{379A1FAE-68F6-49C8-9C2E-6C709113CCBC}"/>
                </a:ext>
              </a:extLst>
            </p:cNvPr>
            <p:cNvSpPr>
              <a:spLocks/>
            </p:cNvSpPr>
            <p:nvPr/>
          </p:nvSpPr>
          <p:spPr bwMode="auto">
            <a:xfrm>
              <a:off x="1700" y="5576"/>
              <a:ext cx="1805" cy="2587"/>
            </a:xfrm>
            <a:custGeom>
              <a:avLst/>
              <a:gdLst>
                <a:gd name="T0" fmla="*/ 0 w 1805"/>
                <a:gd name="T1" fmla="*/ 0 h 2587"/>
                <a:gd name="T2" fmla="*/ 1800 w 1805"/>
                <a:gd name="T3" fmla="*/ 0 h 2587"/>
                <a:gd name="T4" fmla="*/ 1805 w 1805"/>
                <a:gd name="T5" fmla="*/ 2587 h 2587"/>
                <a:gd name="T6" fmla="*/ 0 w 1805"/>
                <a:gd name="T7" fmla="*/ 2584 h 258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05" h="2587">
                  <a:moveTo>
                    <a:pt x="0" y="0"/>
                  </a:moveTo>
                  <a:lnTo>
                    <a:pt x="1800" y="0"/>
                  </a:lnTo>
                  <a:lnTo>
                    <a:pt x="1805" y="2587"/>
                  </a:lnTo>
                  <a:lnTo>
                    <a:pt x="0" y="2584"/>
                  </a:lnTo>
                </a:path>
              </a:pathLst>
            </a:custGeom>
            <a:noFill/>
            <a:ln w="9525">
              <a:solidFill>
                <a:srgbClr val="0000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6886" name="AutoShape 22">
              <a:extLst>
                <a:ext uri="{FF2B5EF4-FFF2-40B4-BE49-F238E27FC236}">
                  <a16:creationId xmlns:a16="http://schemas.microsoft.com/office/drawing/2014/main" id="{B3A52461-1498-405A-9546-58E5E4BA679C}"/>
                </a:ext>
              </a:extLst>
            </p:cNvPr>
            <p:cNvSpPr>
              <a:spLocks noChangeArrowheads="1"/>
            </p:cNvSpPr>
            <p:nvPr/>
          </p:nvSpPr>
          <p:spPr bwMode="auto">
            <a:xfrm>
              <a:off x="0" y="544"/>
              <a:ext cx="3400" cy="408"/>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99CCFF"/>
                  </a:solidFill>
                </a14:hiddenFill>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fr-FR" altLang="it-IT" sz="900">
                  <a:solidFill>
                    <a:srgbClr val="000000"/>
                  </a:solidFill>
                  <a:latin typeface="Times New Roman" panose="02020603050405020304" pitchFamily="18" charset="0"/>
                </a:rPr>
                <a:t>Baseline study (5.3)</a:t>
              </a:r>
            </a:p>
            <a:p>
              <a:pPr eaLnBrk="1" hangingPunct="1">
                <a:spcBef>
                  <a:spcPct val="0"/>
                </a:spcBef>
                <a:buFontTx/>
                <a:buNone/>
              </a:pPr>
              <a:endParaRPr lang="it-IT" altLang="it-IT" sz="1800">
                <a:solidFill>
                  <a:srgbClr val="000000"/>
                </a:solidFill>
              </a:endParaRPr>
            </a:p>
          </p:txBody>
        </p:sp>
        <p:sp>
          <p:nvSpPr>
            <p:cNvPr id="36887" name="AutoShape 23">
              <a:extLst>
                <a:ext uri="{FF2B5EF4-FFF2-40B4-BE49-F238E27FC236}">
                  <a16:creationId xmlns:a16="http://schemas.microsoft.com/office/drawing/2014/main" id="{ABCABB5E-4974-4449-99A4-EFE875F0F6CD}"/>
                </a:ext>
              </a:extLst>
            </p:cNvPr>
            <p:cNvSpPr>
              <a:spLocks noChangeArrowheads="1"/>
            </p:cNvSpPr>
            <p:nvPr/>
          </p:nvSpPr>
          <p:spPr bwMode="auto">
            <a:xfrm>
              <a:off x="0" y="8432"/>
              <a:ext cx="3400" cy="408"/>
            </a:xfrm>
            <a:prstGeom prst="roundRect">
              <a:avLst>
                <a:gd name="adj" fmla="val 16667"/>
              </a:avLst>
            </a:prstGeom>
            <a:noFill/>
            <a:ln w="9525">
              <a:solidFill>
                <a:srgbClr val="000000"/>
              </a:solidFill>
              <a:round/>
              <a:headEnd/>
              <a:tailEnd/>
            </a:ln>
            <a:extLst>
              <a:ext uri="{909E8E84-426E-40DD-AFC4-6F175D3DCCD1}">
                <a14:hiddenFill xmlns:a14="http://schemas.microsoft.com/office/drawing/2010/main">
                  <a:solidFill>
                    <a:srgbClr val="99CCFF"/>
                  </a:solidFill>
                </a14:hiddenFill>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a:solidFill>
                    <a:srgbClr val="000000"/>
                  </a:solidFill>
                  <a:latin typeface="Times New Roman" panose="02020603050405020304" pitchFamily="18" charset="0"/>
                </a:rPr>
                <a:t>End of survey (Annex E)</a:t>
              </a:r>
            </a:p>
            <a:p>
              <a:pPr eaLnBrk="1" hangingPunct="1">
                <a:spcBef>
                  <a:spcPct val="0"/>
                </a:spcBef>
                <a:buFontTx/>
                <a:buNone/>
              </a:pPr>
              <a:endParaRPr lang="it-IT" altLang="it-IT" sz="1800">
                <a:solidFill>
                  <a:srgbClr val="000000"/>
                </a:solidFill>
              </a:endParaRPr>
            </a:p>
          </p:txBody>
        </p:sp>
        <p:sp>
          <p:nvSpPr>
            <p:cNvPr id="36888" name="Rectangle 24">
              <a:extLst>
                <a:ext uri="{FF2B5EF4-FFF2-40B4-BE49-F238E27FC236}">
                  <a16:creationId xmlns:a16="http://schemas.microsoft.com/office/drawing/2014/main" id="{B9AFF0CA-A887-4CB7-9B27-12DC1D675ACC}"/>
                </a:ext>
              </a:extLst>
            </p:cNvPr>
            <p:cNvSpPr>
              <a:spLocks noChangeArrowheads="1"/>
            </p:cNvSpPr>
            <p:nvPr/>
          </p:nvSpPr>
          <p:spPr bwMode="auto">
            <a:xfrm>
              <a:off x="0" y="9272"/>
              <a:ext cx="3379" cy="540"/>
            </a:xfrm>
            <a:prstGeom prst="rect">
              <a:avLst/>
            </a:prstGeom>
            <a:noFill/>
            <a:ln w="7620" cap="rnd">
              <a:solidFill>
                <a:srgbClr val="000000"/>
              </a:solidFill>
              <a:miter lim="800000"/>
              <a:headEnd/>
              <a:tailEnd/>
            </a:ln>
            <a:extLst>
              <a:ext uri="{909E8E84-426E-40DD-AFC4-6F175D3DCCD1}">
                <a14:hiddenFill xmlns:a14="http://schemas.microsoft.com/office/drawing/2010/main">
                  <a:solidFill>
                    <a:srgbClr val="99CCFF"/>
                  </a:solidFill>
                </a14:hiddenFill>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a:solidFill>
                    <a:srgbClr val="000000"/>
                  </a:solidFill>
                  <a:latin typeface="Times New Roman" panose="02020603050405020304" pitchFamily="18" charset="0"/>
                </a:rPr>
                <a:t>White rectangles: Indoor or lab </a:t>
              </a:r>
            </a:p>
            <a:p>
              <a:pPr eaLnBrk="1" hangingPunct="1">
                <a:spcBef>
                  <a:spcPct val="0"/>
                </a:spcBef>
                <a:buFontTx/>
                <a:buNone/>
              </a:pPr>
              <a:endParaRPr lang="it-IT" altLang="it-IT" sz="1800">
                <a:solidFill>
                  <a:srgbClr val="000000"/>
                </a:solidFill>
              </a:endParaRPr>
            </a:p>
          </p:txBody>
        </p:sp>
        <p:sp>
          <p:nvSpPr>
            <p:cNvPr id="36889" name="Rectangle 25">
              <a:extLst>
                <a:ext uri="{FF2B5EF4-FFF2-40B4-BE49-F238E27FC236}">
                  <a16:creationId xmlns:a16="http://schemas.microsoft.com/office/drawing/2014/main" id="{5E7E9658-0241-4EF2-BBA1-232214ACED84}"/>
                </a:ext>
              </a:extLst>
            </p:cNvPr>
            <p:cNvSpPr>
              <a:spLocks noChangeArrowheads="1"/>
            </p:cNvSpPr>
            <p:nvPr/>
          </p:nvSpPr>
          <p:spPr bwMode="auto">
            <a:xfrm>
              <a:off x="0" y="9992"/>
              <a:ext cx="3400" cy="540"/>
            </a:xfrm>
            <a:prstGeom prst="rect">
              <a:avLst/>
            </a:prstGeom>
            <a:solidFill>
              <a:srgbClr val="C0C0C0"/>
            </a:solidFill>
            <a:ln w="7620" cap="rnd">
              <a:solidFill>
                <a:srgbClr val="000000"/>
              </a:solidFill>
              <a:miter lim="800000"/>
              <a:headEnd/>
              <a:tailEnd/>
            </a:ln>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a:solidFill>
                    <a:srgbClr val="000000"/>
                  </a:solidFill>
                  <a:latin typeface="Times New Roman" panose="02020603050405020304" pitchFamily="18" charset="0"/>
                </a:rPr>
                <a:t>Grey rectangles: fieldwork</a:t>
              </a:r>
            </a:p>
            <a:p>
              <a:pPr eaLnBrk="1" hangingPunct="1">
                <a:spcBef>
                  <a:spcPct val="0"/>
                </a:spcBef>
                <a:buFontTx/>
                <a:buNone/>
              </a:pPr>
              <a:endParaRPr lang="it-IT" altLang="it-IT" sz="1800">
                <a:solidFill>
                  <a:srgbClr val="000000"/>
                </a:solidFill>
              </a:endParaRPr>
            </a:p>
          </p:txBody>
        </p:sp>
        <p:sp>
          <p:nvSpPr>
            <p:cNvPr id="36890" name="Rectangle 26">
              <a:extLst>
                <a:ext uri="{FF2B5EF4-FFF2-40B4-BE49-F238E27FC236}">
                  <a16:creationId xmlns:a16="http://schemas.microsoft.com/office/drawing/2014/main" id="{F53E689C-E878-49BD-A1CE-C0AE1C02D492}"/>
                </a:ext>
              </a:extLst>
            </p:cNvPr>
            <p:cNvSpPr>
              <a:spLocks noChangeArrowheads="1"/>
            </p:cNvSpPr>
            <p:nvPr/>
          </p:nvSpPr>
          <p:spPr bwMode="auto">
            <a:xfrm>
              <a:off x="3600" y="9992"/>
              <a:ext cx="4100" cy="50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00"/>
                  </a:solidFill>
                </a14:hiddenFill>
              </a:ext>
            </a:extLst>
          </p:spPr>
          <p:txBody>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200">
                  <a:solidFill>
                    <a:srgbClr val="000000"/>
                  </a:solidFill>
                  <a:latin typeface="Times New Roman" panose="02020603050405020304" pitchFamily="18" charset="0"/>
                </a:rPr>
                <a:t>Bold rectangles: Quality assurance. </a:t>
              </a:r>
            </a:p>
            <a:p>
              <a:pPr eaLnBrk="1" hangingPunct="1">
                <a:spcBef>
                  <a:spcPct val="0"/>
                </a:spcBef>
                <a:buFontTx/>
                <a:buNone/>
              </a:pPr>
              <a:endParaRPr lang="it-IT" altLang="it-IT" sz="1800">
                <a:solidFill>
                  <a:srgbClr val="000000"/>
                </a:solidFill>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olo 1">
            <a:extLst>
              <a:ext uri="{FF2B5EF4-FFF2-40B4-BE49-F238E27FC236}">
                <a16:creationId xmlns:a16="http://schemas.microsoft.com/office/drawing/2014/main" id="{3293CE64-623A-4D25-87A6-8EA62337FBAC}"/>
              </a:ext>
            </a:extLst>
          </p:cNvPr>
          <p:cNvSpPr>
            <a:spLocks noGrp="1"/>
          </p:cNvSpPr>
          <p:nvPr>
            <p:ph type="title"/>
          </p:nvPr>
        </p:nvSpPr>
        <p:spPr>
          <a:xfrm rot="16200000">
            <a:off x="-1154112" y="2857500"/>
            <a:ext cx="6858000" cy="1143000"/>
          </a:xfrm>
        </p:spPr>
        <p:txBody>
          <a:bodyPr/>
          <a:lstStyle/>
          <a:p>
            <a:pPr eaLnBrk="1" hangingPunct="1"/>
            <a:r>
              <a:rPr lang="en-US" altLang="it-IT" sz="2400" i="1" dirty="0"/>
              <a:t>Biomonitoring in environmental litigation </a:t>
            </a:r>
            <a:r>
              <a:rPr lang="en-US" altLang="it-IT" sz="2400" b="1" dirty="0">
                <a:solidFill>
                  <a:srgbClr val="FF0000"/>
                </a:solidFill>
              </a:rPr>
              <a:t>Standardization of sample designs</a:t>
            </a:r>
            <a:endParaRPr lang="it-IT" altLang="it-IT" sz="2400" b="1" dirty="0">
              <a:solidFill>
                <a:srgbClr val="FF0000"/>
              </a:solidFill>
            </a:endParaRPr>
          </a:p>
        </p:txBody>
      </p:sp>
      <p:pic>
        <p:nvPicPr>
          <p:cNvPr id="39939" name="Picture 6">
            <a:extLst>
              <a:ext uri="{FF2B5EF4-FFF2-40B4-BE49-F238E27FC236}">
                <a16:creationId xmlns:a16="http://schemas.microsoft.com/office/drawing/2014/main" id="{E4514741-245F-4144-830F-7B29294F91A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792538" y="60326"/>
            <a:ext cx="5040312"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272670-B9CB-4C2D-817B-D3ECA8B17B9D}"/>
              </a:ext>
            </a:extLst>
          </p:cNvPr>
          <p:cNvSpPr>
            <a:spLocks noGrp="1"/>
          </p:cNvSpPr>
          <p:nvPr>
            <p:ph type="title"/>
          </p:nvPr>
        </p:nvSpPr>
        <p:spPr>
          <a:xfrm>
            <a:off x="609600" y="-115403"/>
            <a:ext cx="10972800" cy="1143000"/>
          </a:xfrm>
        </p:spPr>
        <p:txBody>
          <a:bodyPr rtlCol="0">
            <a:noAutofit/>
          </a:bodyPr>
          <a:lstStyle/>
          <a:p>
            <a:pPr eaLnBrk="1" fontAlgn="auto" hangingPunct="1">
              <a:spcAft>
                <a:spcPts val="0"/>
              </a:spcAft>
              <a:defRPr/>
            </a:pPr>
            <a:br>
              <a:rPr lang="it-IT" sz="3200" b="1" dirty="0"/>
            </a:br>
            <a:r>
              <a:rPr lang="it-IT" sz="3200" b="1" dirty="0"/>
              <a:t>From </a:t>
            </a:r>
            <a:r>
              <a:rPr lang="it-IT" sz="3200" b="1" dirty="0" err="1"/>
              <a:t>preferential</a:t>
            </a:r>
            <a:r>
              <a:rPr lang="it-IT" sz="3200" b="1" dirty="0"/>
              <a:t> to </a:t>
            </a:r>
            <a:r>
              <a:rPr lang="it-IT" sz="3200" b="1" dirty="0" err="1"/>
              <a:t>probabilistic</a:t>
            </a:r>
            <a:r>
              <a:rPr lang="it-IT" sz="3200" b="1" dirty="0"/>
              <a:t> sampling</a:t>
            </a:r>
            <a:br>
              <a:rPr lang="it-IT" sz="3200" b="1" dirty="0"/>
            </a:br>
            <a:endParaRPr lang="it-IT" sz="3200" b="1" i="1" dirty="0"/>
          </a:p>
        </p:txBody>
      </p:sp>
      <p:pic>
        <p:nvPicPr>
          <p:cNvPr id="38915" name="Picture 4" descr="stazioni%20x%20strati">
            <a:extLst>
              <a:ext uri="{FF2B5EF4-FFF2-40B4-BE49-F238E27FC236}">
                <a16:creationId xmlns:a16="http://schemas.microsoft.com/office/drawing/2014/main" id="{D3CC3187-B0FC-4672-90D3-DDE55510FD9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47838" y="1522414"/>
            <a:ext cx="42672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5" descr="fig 2 LB Liguria">
            <a:extLst>
              <a:ext uri="{FF2B5EF4-FFF2-40B4-BE49-F238E27FC236}">
                <a16:creationId xmlns:a16="http://schemas.microsoft.com/office/drawing/2014/main" id="{90906B38-A6E5-42FB-9D8F-EC752313424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4354514"/>
            <a:ext cx="4267200"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6" descr="IBLtutti strati">
            <a:extLst>
              <a:ext uri="{FF2B5EF4-FFF2-40B4-BE49-F238E27FC236}">
                <a16:creationId xmlns:a16="http://schemas.microsoft.com/office/drawing/2014/main" id="{3B4B572A-BBAE-420E-8320-7921E28439A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55026" y="1522414"/>
            <a:ext cx="4094163" cy="245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7">
            <a:extLst>
              <a:ext uri="{FF2B5EF4-FFF2-40B4-BE49-F238E27FC236}">
                <a16:creationId xmlns:a16="http://schemas.microsoft.com/office/drawing/2014/main" id="{31C5FE17-D395-42AD-A6C9-8A7F381A8E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0" y="4137026"/>
            <a:ext cx="4876800" cy="274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8">
            <a:extLst>
              <a:ext uri="{FF2B5EF4-FFF2-40B4-BE49-F238E27FC236}">
                <a16:creationId xmlns:a16="http://schemas.microsoft.com/office/drawing/2014/main" id="{FB37DDAE-7740-48F8-9DDD-539E54D7114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543800" y="5741989"/>
            <a:ext cx="2057400"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9">
            <a:extLst>
              <a:ext uri="{FF2B5EF4-FFF2-40B4-BE49-F238E27FC236}">
                <a16:creationId xmlns:a16="http://schemas.microsoft.com/office/drawing/2014/main" id="{E71DFB8E-CD2C-4415-9646-8113D66541D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67600" y="2935288"/>
            <a:ext cx="22098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Text Box 11">
            <a:extLst>
              <a:ext uri="{FF2B5EF4-FFF2-40B4-BE49-F238E27FC236}">
                <a16:creationId xmlns:a16="http://schemas.microsoft.com/office/drawing/2014/main" id="{A70AB764-1E62-403E-A151-6154BDFE07F1}"/>
              </a:ext>
            </a:extLst>
          </p:cNvPr>
          <p:cNvSpPr txBox="1">
            <a:spLocks noChangeArrowheads="1"/>
          </p:cNvSpPr>
          <p:nvPr/>
        </p:nvSpPr>
        <p:spPr bwMode="auto">
          <a:xfrm>
            <a:off x="4695945" y="3943076"/>
            <a:ext cx="247054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b="1" dirty="0" err="1">
                <a:solidFill>
                  <a:srgbClr val="000000"/>
                </a:solidFill>
                <a:latin typeface="Tahoma" panose="020B0604030504040204" pitchFamily="34" charset="0"/>
                <a:cs typeface="Tahoma" panose="020B0604030504040204" pitchFamily="34" charset="0"/>
              </a:rPr>
              <a:t>Probabilistic</a:t>
            </a:r>
            <a:r>
              <a:rPr lang="it-IT" altLang="it-IT" sz="1600" b="1" dirty="0">
                <a:solidFill>
                  <a:srgbClr val="000000"/>
                </a:solidFill>
                <a:latin typeface="Tahoma" panose="020B0604030504040204" pitchFamily="34" charset="0"/>
                <a:cs typeface="Tahoma" panose="020B0604030504040204" pitchFamily="34" charset="0"/>
              </a:rPr>
              <a:t> sampling</a:t>
            </a:r>
          </a:p>
        </p:txBody>
      </p:sp>
      <p:sp>
        <p:nvSpPr>
          <p:cNvPr id="11" name="Text Box 11">
            <a:extLst>
              <a:ext uri="{FF2B5EF4-FFF2-40B4-BE49-F238E27FC236}">
                <a16:creationId xmlns:a16="http://schemas.microsoft.com/office/drawing/2014/main" id="{1F569AC9-F264-4C1A-80C9-6A42CDA8F7ED}"/>
              </a:ext>
            </a:extLst>
          </p:cNvPr>
          <p:cNvSpPr txBox="1">
            <a:spLocks noChangeArrowheads="1"/>
          </p:cNvSpPr>
          <p:nvPr/>
        </p:nvSpPr>
        <p:spPr bwMode="auto">
          <a:xfrm>
            <a:off x="4695945" y="1167508"/>
            <a:ext cx="24096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600" b="1" dirty="0" err="1">
                <a:solidFill>
                  <a:srgbClr val="000000"/>
                </a:solidFill>
                <a:latin typeface="Tahoma" panose="020B0604030504040204" pitchFamily="34" charset="0"/>
                <a:cs typeface="Tahoma" panose="020B0604030504040204" pitchFamily="34" charset="0"/>
              </a:rPr>
              <a:t>Preferential</a:t>
            </a:r>
            <a:r>
              <a:rPr lang="it-IT" altLang="it-IT" sz="1600" b="1" dirty="0">
                <a:solidFill>
                  <a:srgbClr val="000000"/>
                </a:solidFill>
                <a:latin typeface="Tahoma" panose="020B0604030504040204" pitchFamily="34" charset="0"/>
                <a:cs typeface="Tahoma" panose="020B0604030504040204" pitchFamily="34" charset="0"/>
              </a:rPr>
              <a:t> sampling</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6B5C20-CA05-4C38-BAE4-939F89E118EA}"/>
              </a:ext>
            </a:extLst>
          </p:cNvPr>
          <p:cNvSpPr>
            <a:spLocks noGrp="1"/>
          </p:cNvSpPr>
          <p:nvPr>
            <p:ph type="title"/>
          </p:nvPr>
        </p:nvSpPr>
        <p:spPr/>
        <p:txBody>
          <a:bodyPr rtlCol="0">
            <a:normAutofit/>
          </a:bodyPr>
          <a:lstStyle/>
          <a:p>
            <a:pPr eaLnBrk="1" fontAlgn="auto" hangingPunct="1">
              <a:spcAft>
                <a:spcPts val="0"/>
              </a:spcAft>
              <a:defRPr/>
            </a:pPr>
            <a:r>
              <a:rPr lang="en-US" sz="2800" i="1" dirty="0"/>
              <a:t>Biomonitoring in environmental litigation</a:t>
            </a:r>
            <a:br>
              <a:rPr lang="en-US" sz="2800" i="1" dirty="0"/>
            </a:br>
            <a:r>
              <a:rPr lang="en-US" sz="2800" dirty="0">
                <a:solidFill>
                  <a:srgbClr val="FF0000"/>
                </a:solidFill>
              </a:rPr>
              <a:t>Spatial variability 'between sites'</a:t>
            </a:r>
            <a:endParaRPr lang="it-IT" sz="2800" dirty="0">
              <a:solidFill>
                <a:srgbClr val="FF0000"/>
              </a:solidFill>
            </a:endParaRPr>
          </a:p>
        </p:txBody>
      </p:sp>
      <p:pic>
        <p:nvPicPr>
          <p:cNvPr id="40963" name="Picture 4">
            <a:extLst>
              <a:ext uri="{FF2B5EF4-FFF2-40B4-BE49-F238E27FC236}">
                <a16:creationId xmlns:a16="http://schemas.microsoft.com/office/drawing/2014/main" id="{C1FCB36A-967F-4031-BC4A-56DE263378C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44672" y="4808125"/>
            <a:ext cx="3490912"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a:extLst>
              <a:ext uri="{FF2B5EF4-FFF2-40B4-BE49-F238E27FC236}">
                <a16:creationId xmlns:a16="http://schemas.microsoft.com/office/drawing/2014/main" id="{BC26B9D2-CB38-4E7E-A992-125C58450AE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7472" y="1890713"/>
            <a:ext cx="8077200" cy="496728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19536" y="450102"/>
            <a:ext cx="8208912" cy="3046988"/>
          </a:xfrm>
          <a:prstGeom prst="rect">
            <a:avLst/>
          </a:prstGeom>
          <a:noFill/>
        </p:spPr>
        <p:txBody>
          <a:bodyPr wrap="square" rtlCol="0">
            <a:spAutoFit/>
          </a:bodyPr>
          <a:lstStyle/>
          <a:p>
            <a:r>
              <a:rPr lang="en-US" sz="2400" dirty="0">
                <a:solidFill>
                  <a:srgbClr val="000000"/>
                </a:solidFill>
              </a:rPr>
              <a:t>The application of the bioindication method with lichens in its first forms (IAP18, IBL) immediately met with great success.</a:t>
            </a:r>
          </a:p>
          <a:p>
            <a:r>
              <a:rPr lang="en-US" sz="2400" dirty="0">
                <a:solidFill>
                  <a:srgbClr val="000000"/>
                </a:solidFill>
              </a:rPr>
              <a:t>Since the early days, values (in themselves continuous) were represented on the basis of an attribution to scales divided into classes, originally defined empirically, and associated with different colors (and definitions) to allow an effective graphic representation.</a:t>
            </a:r>
          </a:p>
        </p:txBody>
      </p:sp>
      <p:sp>
        <p:nvSpPr>
          <p:cNvPr id="3" name="CasellaDiTesto 2"/>
          <p:cNvSpPr txBox="1"/>
          <p:nvPr/>
        </p:nvSpPr>
        <p:spPr>
          <a:xfrm>
            <a:off x="1919536" y="3717032"/>
            <a:ext cx="7560840" cy="1938992"/>
          </a:xfrm>
          <a:prstGeom prst="rect">
            <a:avLst/>
          </a:prstGeom>
          <a:noFill/>
        </p:spPr>
        <p:txBody>
          <a:bodyPr wrap="square" rtlCol="0">
            <a:spAutoFit/>
          </a:bodyPr>
          <a:lstStyle/>
          <a:p>
            <a:r>
              <a:rPr lang="en-US" sz="2400" dirty="0">
                <a:solidFill>
                  <a:srgbClr val="000000"/>
                </a:solidFill>
              </a:rPr>
              <a:t>In their original interpretation, these scales had a certain reference in the "zero" value represented by the so-called "lichen desert", while the highest class, particularly large, remained undetermined in its absolute maximum value.</a:t>
            </a:r>
            <a:endParaRPr lang="it-IT" sz="2400" dirty="0">
              <a:solidFill>
                <a:srgbClr val="000000"/>
              </a:solidFill>
              <a:latin typeface="Arial"/>
              <a:cs typeface="Arial"/>
            </a:endParaRPr>
          </a:p>
        </p:txBody>
      </p:sp>
    </p:spTree>
    <p:extLst>
      <p:ext uri="{BB962C8B-B14F-4D97-AF65-F5344CB8AC3E}">
        <p14:creationId xmlns:p14="http://schemas.microsoft.com/office/powerpoint/2010/main" val="868501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Immagine 5"/>
          <p:cNvPicPr>
            <a:picLocks noChangeAspect="1"/>
          </p:cNvPicPr>
          <p:nvPr/>
        </p:nvPicPr>
        <p:blipFill rotWithShape="1">
          <a:blip r:embed="rId2" cstate="print">
            <a:extLst>
              <a:ext uri="{28A0092B-C50C-407E-A947-70E740481C1C}">
                <a14:useLocalDpi xmlns:a14="http://schemas.microsoft.com/office/drawing/2010/main"/>
              </a:ext>
            </a:extLst>
          </a:blip>
          <a:srcRect l="18409" t="4572" r="37098" b="91313"/>
          <a:stretch/>
        </p:blipFill>
        <p:spPr bwMode="auto">
          <a:xfrm>
            <a:off x="2135560" y="1916832"/>
            <a:ext cx="7715839"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2099556" y="3236782"/>
            <a:ext cx="7992888" cy="2339102"/>
          </a:xfrm>
          <a:prstGeom prst="rect">
            <a:avLst/>
          </a:prstGeom>
          <a:noFill/>
        </p:spPr>
        <p:txBody>
          <a:bodyPr wrap="square" rtlCol="0">
            <a:spAutoFit/>
          </a:bodyPr>
          <a:lstStyle/>
          <a:p>
            <a:pPr>
              <a:spcAft>
                <a:spcPts val="600"/>
              </a:spcAft>
            </a:pPr>
            <a:r>
              <a:rPr lang="it-IT" dirty="0"/>
              <a:t>With the publication of the </a:t>
            </a:r>
            <a:r>
              <a:rPr lang="it-IT" dirty="0" err="1"/>
              <a:t>proceedings</a:t>
            </a:r>
            <a:r>
              <a:rPr lang="it-IT" dirty="0"/>
              <a:t> of </a:t>
            </a:r>
            <a:r>
              <a:rPr lang="it-IT" dirty="0" err="1"/>
              <a:t>this</a:t>
            </a:r>
            <a:r>
              <a:rPr lang="it-IT" dirty="0"/>
              <a:t> workshop </a:t>
            </a:r>
            <a:r>
              <a:rPr lang="it-IT" dirty="0" err="1"/>
              <a:t>it</a:t>
            </a:r>
            <a:r>
              <a:rPr lang="it-IT" dirty="0"/>
              <a:t> </a:t>
            </a:r>
            <a:r>
              <a:rPr lang="it-IT" dirty="0" err="1"/>
              <a:t>is</a:t>
            </a:r>
            <a:r>
              <a:rPr lang="it-IT" dirty="0"/>
              <a:t> </a:t>
            </a:r>
            <a:r>
              <a:rPr lang="it-IT" dirty="0" err="1"/>
              <a:t>proposed</a:t>
            </a:r>
            <a:r>
              <a:rPr lang="it-IT" dirty="0"/>
              <a:t> to </a:t>
            </a:r>
            <a:r>
              <a:rPr lang="it-IT" dirty="0" err="1"/>
              <a:t>standardize</a:t>
            </a:r>
            <a:r>
              <a:rPr lang="it-IT" dirty="0"/>
              <a:t>:</a:t>
            </a:r>
          </a:p>
          <a:p>
            <a:pPr marL="285750" indent="-285750">
              <a:spcAft>
                <a:spcPts val="600"/>
              </a:spcAft>
              <a:buFont typeface="Arial" panose="020B0604020202020204" pitchFamily="34" charset="0"/>
              <a:buChar char="•"/>
            </a:pPr>
            <a:r>
              <a:rPr lang="it-IT" dirty="0"/>
              <a:t>CLASS SIZE (n=7)</a:t>
            </a:r>
          </a:p>
          <a:p>
            <a:pPr marL="285750" indent="-285750">
              <a:spcAft>
                <a:spcPts val="600"/>
              </a:spcAft>
              <a:buFont typeface="Arial" panose="020B0604020202020204" pitchFamily="34" charset="0"/>
              <a:buChar char="•"/>
            </a:pPr>
            <a:r>
              <a:rPr lang="it-IT" dirty="0"/>
              <a:t>DEFINITIONS OF THE SAME CLASSES in </a:t>
            </a:r>
            <a:r>
              <a:rPr lang="it-IT" dirty="0" err="1"/>
              <a:t>terms</a:t>
            </a:r>
            <a:r>
              <a:rPr lang="it-IT" dirty="0"/>
              <a:t> of NATURALITY/ALTERATION</a:t>
            </a:r>
          </a:p>
          <a:p>
            <a:pPr marL="285750" indent="-285750">
              <a:spcAft>
                <a:spcPts val="600"/>
              </a:spcAft>
              <a:buFont typeface="Arial" panose="020B0604020202020204" pitchFamily="34" charset="0"/>
              <a:buChar char="•"/>
            </a:pPr>
            <a:r>
              <a:rPr lang="it-IT" dirty="0"/>
              <a:t>ASSOCIATED COLORS FOR THE CARTOGRAPHIC REPORT</a:t>
            </a:r>
          </a:p>
          <a:p>
            <a:pPr marL="285750" indent="-285750">
              <a:spcAft>
                <a:spcPts val="600"/>
              </a:spcAft>
              <a:buFont typeface="Arial" panose="020B0604020202020204" pitchFamily="34" charset="0"/>
              <a:buChar char="•"/>
            </a:pPr>
            <a:r>
              <a:rPr lang="it-IT" dirty="0"/>
              <a:t>DEFINITION OF RANGES DEFINED ON A STATISTICAL BASIS</a:t>
            </a:r>
          </a:p>
        </p:txBody>
      </p:sp>
      <p:sp>
        <p:nvSpPr>
          <p:cNvPr id="4" name="CasellaDiTesto 3"/>
          <p:cNvSpPr txBox="1"/>
          <p:nvPr/>
        </p:nvSpPr>
        <p:spPr>
          <a:xfrm>
            <a:off x="2063552" y="404665"/>
            <a:ext cx="8064896" cy="1200329"/>
          </a:xfrm>
          <a:prstGeom prst="rect">
            <a:avLst/>
          </a:prstGeom>
          <a:noFill/>
        </p:spPr>
        <p:txBody>
          <a:bodyPr wrap="square" rtlCol="0">
            <a:spAutoFit/>
          </a:bodyPr>
          <a:lstStyle/>
          <a:p>
            <a:r>
              <a:rPr lang="en-US" dirty="0">
                <a:solidFill>
                  <a:srgbClr val="000000"/>
                </a:solidFill>
              </a:rPr>
              <a:t>For a decade, each operator proposed the most varied classes, associating them with non-</a:t>
            </a:r>
            <a:r>
              <a:rPr lang="en-US" dirty="0" err="1">
                <a:solidFill>
                  <a:srgbClr val="000000"/>
                </a:solidFill>
              </a:rPr>
              <a:t>standardised</a:t>
            </a:r>
            <a:r>
              <a:rPr lang="en-US" dirty="0">
                <a:solidFill>
                  <a:srgbClr val="000000"/>
                </a:solidFill>
              </a:rPr>
              <a:t> </a:t>
            </a:r>
            <a:r>
              <a:rPr lang="en-US" dirty="0" err="1">
                <a:solidFill>
                  <a:srgbClr val="000000"/>
                </a:solidFill>
              </a:rPr>
              <a:t>colours</a:t>
            </a:r>
            <a:r>
              <a:rPr lang="en-US" dirty="0">
                <a:solidFill>
                  <a:srgbClr val="000000"/>
                </a:solidFill>
              </a:rPr>
              <a:t>, creating quite a bit of confusion when comparisons were made between the various studies, also because not all of them reported the values for individual stations.</a:t>
            </a:r>
            <a:endParaRPr lang="it-IT" dirty="0">
              <a:solidFill>
                <a:srgbClr val="000000"/>
              </a:solidFill>
              <a:latin typeface="Arial"/>
              <a:cs typeface="Arial"/>
            </a:endParaRPr>
          </a:p>
        </p:txBody>
      </p:sp>
    </p:spTree>
    <p:extLst>
      <p:ext uri="{BB962C8B-B14F-4D97-AF65-F5344CB8AC3E}">
        <p14:creationId xmlns:p14="http://schemas.microsoft.com/office/powerpoint/2010/main" val="373372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6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Immagine 4"/>
          <p:cNvPicPr>
            <a:picLocks noChangeAspect="1"/>
          </p:cNvPicPr>
          <p:nvPr/>
        </p:nvPicPr>
        <p:blipFill rotWithShape="1">
          <a:blip r:embed="rId2" cstate="email">
            <a:extLst>
              <a:ext uri="{28A0092B-C50C-407E-A947-70E740481C1C}">
                <a14:useLocalDpi xmlns:a14="http://schemas.microsoft.com/office/drawing/2010/main"/>
              </a:ext>
            </a:extLst>
          </a:blip>
          <a:srcRect l="1360" t="59872" r="20570" b="17709"/>
          <a:stretch/>
        </p:blipFill>
        <p:spPr bwMode="auto">
          <a:xfrm>
            <a:off x="1865187" y="548680"/>
            <a:ext cx="8334421"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p:cNvSpPr txBox="1"/>
          <p:nvPr/>
        </p:nvSpPr>
        <p:spPr>
          <a:xfrm>
            <a:off x="4583832" y="5877273"/>
            <a:ext cx="5832648" cy="830997"/>
          </a:xfrm>
          <a:prstGeom prst="rect">
            <a:avLst/>
          </a:prstGeom>
          <a:noFill/>
        </p:spPr>
        <p:txBody>
          <a:bodyPr wrap="square" rtlCol="0">
            <a:spAutoFit/>
          </a:bodyPr>
          <a:lstStyle/>
          <a:p>
            <a:r>
              <a:rPr lang="it-IT" sz="1600" dirty="0">
                <a:solidFill>
                  <a:srgbClr val="000000"/>
                </a:solidFill>
                <a:latin typeface="Arial"/>
                <a:cs typeface="Arial"/>
              </a:rPr>
              <a:t>Nimis P.L., Linee-guida per la </a:t>
            </a:r>
            <a:r>
              <a:rPr lang="it-IT" sz="1600" dirty="0" err="1">
                <a:solidFill>
                  <a:srgbClr val="000000"/>
                </a:solidFill>
                <a:latin typeface="Arial"/>
                <a:cs typeface="Arial"/>
              </a:rPr>
              <a:t>bioindicazione</a:t>
            </a:r>
            <a:r>
              <a:rPr lang="it-IT" sz="1600" dirty="0">
                <a:solidFill>
                  <a:srgbClr val="000000"/>
                </a:solidFill>
                <a:latin typeface="Arial"/>
                <a:cs typeface="Arial"/>
              </a:rPr>
              <a:t> degli effetti dell’inquinamento tramite la biodiversità dei licheni epifiti. In: Atti del Workshop… AMPA, Atti 2, 1999</a:t>
            </a:r>
          </a:p>
        </p:txBody>
      </p:sp>
      <p:grpSp>
        <p:nvGrpSpPr>
          <p:cNvPr id="5" name="Gruppo 4"/>
          <p:cNvGrpSpPr/>
          <p:nvPr/>
        </p:nvGrpSpPr>
        <p:grpSpPr>
          <a:xfrm>
            <a:off x="2135560" y="2281729"/>
            <a:ext cx="224316" cy="1623186"/>
            <a:chOff x="611560" y="2281729"/>
            <a:chExt cx="224316" cy="1623186"/>
          </a:xfrm>
        </p:grpSpPr>
        <p:sp>
          <p:nvSpPr>
            <p:cNvPr id="3" name="Rettangolo 2"/>
            <p:cNvSpPr/>
            <p:nvPr/>
          </p:nvSpPr>
          <p:spPr>
            <a:xfrm>
              <a:off x="611560" y="2281729"/>
              <a:ext cx="216024" cy="21602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latin typeface="Arial"/>
                <a:cs typeface="Arial"/>
              </a:endParaRPr>
            </a:p>
          </p:txBody>
        </p:sp>
        <p:sp>
          <p:nvSpPr>
            <p:cNvPr id="6" name="Rettangolo 5"/>
            <p:cNvSpPr/>
            <p:nvPr/>
          </p:nvSpPr>
          <p:spPr>
            <a:xfrm>
              <a:off x="611560" y="2512696"/>
              <a:ext cx="216024" cy="216024"/>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latin typeface="Arial"/>
                <a:cs typeface="Arial"/>
              </a:endParaRPr>
            </a:p>
          </p:txBody>
        </p:sp>
        <p:sp>
          <p:nvSpPr>
            <p:cNvPr id="7" name="Rettangolo 6"/>
            <p:cNvSpPr/>
            <p:nvPr/>
          </p:nvSpPr>
          <p:spPr>
            <a:xfrm>
              <a:off x="619852" y="2765085"/>
              <a:ext cx="216024" cy="216024"/>
            </a:xfrm>
            <a:prstGeom prst="rect">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FF00"/>
                </a:solidFill>
                <a:latin typeface="Arial"/>
                <a:cs typeface="Arial"/>
              </a:endParaRPr>
            </a:p>
          </p:txBody>
        </p:sp>
        <p:sp>
          <p:nvSpPr>
            <p:cNvPr id="8" name="Rettangolo 7"/>
            <p:cNvSpPr/>
            <p:nvPr/>
          </p:nvSpPr>
          <p:spPr>
            <a:xfrm>
              <a:off x="619852" y="2981109"/>
              <a:ext cx="216024" cy="21602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FF00"/>
                </a:solidFill>
                <a:latin typeface="Arial"/>
                <a:cs typeface="Arial"/>
              </a:endParaRPr>
            </a:p>
          </p:txBody>
        </p:sp>
        <p:sp>
          <p:nvSpPr>
            <p:cNvPr id="9" name="Rettangolo 8"/>
            <p:cNvSpPr/>
            <p:nvPr/>
          </p:nvSpPr>
          <p:spPr>
            <a:xfrm>
              <a:off x="619850" y="3220253"/>
              <a:ext cx="216024" cy="216024"/>
            </a:xfrm>
            <a:prstGeom prst="rect">
              <a:avLst/>
            </a:prstGeom>
            <a:solidFill>
              <a:srgbClr val="FF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FF00"/>
                </a:solidFill>
                <a:latin typeface="Arial"/>
                <a:cs typeface="Arial"/>
              </a:endParaRPr>
            </a:p>
          </p:txBody>
        </p:sp>
        <p:sp>
          <p:nvSpPr>
            <p:cNvPr id="10" name="Rettangolo 9"/>
            <p:cNvSpPr/>
            <p:nvPr/>
          </p:nvSpPr>
          <p:spPr>
            <a:xfrm>
              <a:off x="611560" y="3454670"/>
              <a:ext cx="216024" cy="21602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FF00"/>
                </a:solidFill>
                <a:latin typeface="Arial"/>
                <a:cs typeface="Arial"/>
              </a:endParaRPr>
            </a:p>
          </p:txBody>
        </p:sp>
        <p:sp>
          <p:nvSpPr>
            <p:cNvPr id="11" name="Rettangolo 10"/>
            <p:cNvSpPr/>
            <p:nvPr/>
          </p:nvSpPr>
          <p:spPr>
            <a:xfrm>
              <a:off x="619852" y="3688891"/>
              <a:ext cx="216024" cy="216024"/>
            </a:xfrm>
            <a:prstGeom prst="rect">
              <a:avLst/>
            </a:prstGeom>
            <a:solidFill>
              <a:srgbClr val="CC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00FF00"/>
                </a:solidFill>
                <a:latin typeface="Arial"/>
                <a:cs typeface="Arial"/>
              </a:endParaRPr>
            </a:p>
          </p:txBody>
        </p:sp>
      </p:grpSp>
      <p:pic>
        <p:nvPicPr>
          <p:cNvPr id="12" name="Immagine 4"/>
          <p:cNvPicPr>
            <a:picLocks noChangeAspect="1"/>
          </p:cNvPicPr>
          <p:nvPr/>
        </p:nvPicPr>
        <p:blipFill rotWithShape="1">
          <a:blip r:embed="rId3" cstate="email">
            <a:extLst>
              <a:ext uri="{28A0092B-C50C-407E-A947-70E740481C1C}">
                <a14:useLocalDpi xmlns:a14="http://schemas.microsoft.com/office/drawing/2010/main"/>
              </a:ext>
            </a:extLst>
          </a:blip>
          <a:srcRect l="1360" t="82383" r="20570" b="8220"/>
          <a:stretch/>
        </p:blipFill>
        <p:spPr bwMode="auto">
          <a:xfrm>
            <a:off x="1525363" y="4210515"/>
            <a:ext cx="8739982" cy="1487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180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magine 1"/>
          <p:cNvPicPr>
            <a:picLocks noChangeAspect="1"/>
          </p:cNvPicPr>
          <p:nvPr/>
        </p:nvPicPr>
        <p:blipFill rotWithShape="1">
          <a:blip r:embed="rId2" cstate="email">
            <a:extLst>
              <a:ext uri="{28A0092B-C50C-407E-A947-70E740481C1C}">
                <a14:useLocalDpi xmlns:a14="http://schemas.microsoft.com/office/drawing/2010/main"/>
              </a:ext>
            </a:extLst>
          </a:blip>
          <a:srcRect l="17810" t="12540" r="11229" b="79369"/>
          <a:stretch/>
        </p:blipFill>
        <p:spPr bwMode="auto">
          <a:xfrm>
            <a:off x="1919536" y="348370"/>
            <a:ext cx="8420100" cy="1358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magine 1"/>
          <p:cNvPicPr>
            <a:picLocks noChangeAspect="1"/>
          </p:cNvPicPr>
          <p:nvPr/>
        </p:nvPicPr>
        <p:blipFill rotWithShape="1">
          <a:blip r:embed="rId2" cstate="email">
            <a:extLst>
              <a:ext uri="{28A0092B-C50C-407E-A947-70E740481C1C}">
                <a14:useLocalDpi xmlns:a14="http://schemas.microsoft.com/office/drawing/2010/main"/>
              </a:ext>
            </a:extLst>
          </a:blip>
          <a:srcRect l="17810" t="20292" r="11229" b="72671"/>
          <a:stretch/>
        </p:blipFill>
        <p:spPr bwMode="auto">
          <a:xfrm>
            <a:off x="1919536" y="2457476"/>
            <a:ext cx="8420100" cy="118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95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magine 1"/>
          <p:cNvPicPr>
            <a:picLocks noChangeAspect="1"/>
          </p:cNvPicPr>
          <p:nvPr/>
        </p:nvPicPr>
        <p:blipFill>
          <a:blip r:embed="rId2" cstate="email">
            <a:extLst>
              <a:ext uri="{28A0092B-C50C-407E-A947-70E740481C1C}">
                <a14:useLocalDpi xmlns:a14="http://schemas.microsoft.com/office/drawing/2010/main"/>
              </a:ext>
            </a:extLst>
          </a:blip>
          <a:srcRect l="17757" t="33836" r="8340" b="41492"/>
          <a:stretch>
            <a:fillRect/>
          </a:stretch>
        </p:blipFill>
        <p:spPr bwMode="auto">
          <a:xfrm>
            <a:off x="1739164" y="1830655"/>
            <a:ext cx="8745538" cy="412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o 2"/>
          <p:cNvGrpSpPr/>
          <p:nvPr/>
        </p:nvGrpSpPr>
        <p:grpSpPr>
          <a:xfrm>
            <a:off x="1694576" y="764705"/>
            <a:ext cx="8420100" cy="1277043"/>
            <a:chOff x="395536" y="4437112"/>
            <a:chExt cx="8420100" cy="1277043"/>
          </a:xfrm>
        </p:grpSpPr>
        <p:grpSp>
          <p:nvGrpSpPr>
            <p:cNvPr id="4" name="Gruppo 3"/>
            <p:cNvGrpSpPr/>
            <p:nvPr/>
          </p:nvGrpSpPr>
          <p:grpSpPr>
            <a:xfrm>
              <a:off x="395536" y="4437112"/>
              <a:ext cx="8420100" cy="1277043"/>
              <a:chOff x="395536" y="4437112"/>
              <a:chExt cx="8420100" cy="1277043"/>
            </a:xfrm>
          </p:grpSpPr>
          <p:grpSp>
            <p:nvGrpSpPr>
              <p:cNvPr id="6" name="Gruppo 5"/>
              <p:cNvGrpSpPr/>
              <p:nvPr/>
            </p:nvGrpSpPr>
            <p:grpSpPr>
              <a:xfrm>
                <a:off x="395536" y="4437112"/>
                <a:ext cx="8420100" cy="1277043"/>
                <a:chOff x="395536" y="4437112"/>
                <a:chExt cx="8420100" cy="1277043"/>
              </a:xfrm>
            </p:grpSpPr>
            <p:pic>
              <p:nvPicPr>
                <p:cNvPr id="8" name="Immagine 1"/>
                <p:cNvPicPr>
                  <a:picLocks noChangeAspect="1"/>
                </p:cNvPicPr>
                <p:nvPr/>
              </p:nvPicPr>
              <p:blipFill rotWithShape="1">
                <a:blip r:embed="rId3" cstate="email">
                  <a:extLst>
                    <a:ext uri="{28A0092B-C50C-407E-A947-70E740481C1C}">
                      <a14:useLocalDpi xmlns:a14="http://schemas.microsoft.com/office/drawing/2010/main"/>
                    </a:ext>
                  </a:extLst>
                </a:blip>
                <a:srcRect l="17810" t="26760" r="11229" b="65633"/>
                <a:stretch/>
              </p:blipFill>
              <p:spPr bwMode="auto">
                <a:xfrm>
                  <a:off x="395536" y="4437112"/>
                  <a:ext cx="8420100" cy="127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ttangolo 8"/>
                <p:cNvSpPr/>
                <p:nvPr/>
              </p:nvSpPr>
              <p:spPr>
                <a:xfrm>
                  <a:off x="6516216" y="5066397"/>
                  <a:ext cx="2088232" cy="2255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latin typeface="Arial"/>
                    <a:cs typeface="Arial"/>
                  </a:endParaRPr>
                </a:p>
              </p:txBody>
            </p:sp>
          </p:grpSp>
          <p:sp>
            <p:nvSpPr>
              <p:cNvPr id="7" name="Rettangolo 6"/>
              <p:cNvSpPr/>
              <p:nvPr/>
            </p:nvSpPr>
            <p:spPr>
              <a:xfrm>
                <a:off x="467544" y="5291972"/>
                <a:ext cx="1584176" cy="4221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latin typeface="Arial"/>
                  <a:cs typeface="Arial"/>
                </a:endParaRPr>
              </a:p>
            </p:txBody>
          </p:sp>
        </p:grpSp>
        <p:sp>
          <p:nvSpPr>
            <p:cNvPr id="5" name="CasellaDiTesto 4"/>
            <p:cNvSpPr txBox="1"/>
            <p:nvPr/>
          </p:nvSpPr>
          <p:spPr>
            <a:xfrm>
              <a:off x="3268500" y="4964801"/>
              <a:ext cx="3960440" cy="369332"/>
            </a:xfrm>
            <a:prstGeom prst="rect">
              <a:avLst/>
            </a:prstGeom>
            <a:solidFill>
              <a:schemeClr val="bg1"/>
            </a:solidFill>
          </p:spPr>
          <p:txBody>
            <a:bodyPr wrap="square" rtlCol="0">
              <a:spAutoFit/>
            </a:bodyPr>
            <a:lstStyle/>
            <a:p>
              <a:r>
                <a:rPr lang="it-IT" dirty="0">
                  <a:solidFill>
                    <a:srgbClr val="808080">
                      <a:lumMod val="50000"/>
                    </a:srgbClr>
                  </a:solidFill>
                  <a:latin typeface="Times New Roman" panose="02020603050405020304" pitchFamily="18" charset="0"/>
                  <a:cs typeface="Times New Roman" panose="02020603050405020304" pitchFamily="18" charset="0"/>
                </a:rPr>
                <a:t>fasce è proposto da Wirth (1995):</a:t>
              </a:r>
            </a:p>
          </p:txBody>
        </p:sp>
      </p:grpSp>
    </p:spTree>
    <p:extLst>
      <p:ext uri="{BB962C8B-B14F-4D97-AF65-F5344CB8AC3E}">
        <p14:creationId xmlns:p14="http://schemas.microsoft.com/office/powerpoint/2010/main" val="2695201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186" name="Gruppo 9">
            <a:extLst>
              <a:ext uri="{FF2B5EF4-FFF2-40B4-BE49-F238E27FC236}">
                <a16:creationId xmlns:a16="http://schemas.microsoft.com/office/drawing/2014/main" id="{5401439D-822C-449D-8DF2-91606D099A4C}"/>
              </a:ext>
            </a:extLst>
          </p:cNvPr>
          <p:cNvGrpSpPr>
            <a:grpSpLocks/>
          </p:cNvGrpSpPr>
          <p:nvPr/>
        </p:nvGrpSpPr>
        <p:grpSpPr bwMode="auto">
          <a:xfrm>
            <a:off x="2424113" y="333375"/>
            <a:ext cx="7943850" cy="6059488"/>
            <a:chOff x="900113" y="333375"/>
            <a:chExt cx="7943887" cy="6059488"/>
          </a:xfrm>
        </p:grpSpPr>
        <p:grpSp>
          <p:nvGrpSpPr>
            <p:cNvPr id="93187" name="Gruppo 5">
              <a:extLst>
                <a:ext uri="{FF2B5EF4-FFF2-40B4-BE49-F238E27FC236}">
                  <a16:creationId xmlns:a16="http://schemas.microsoft.com/office/drawing/2014/main" id="{475F1EC3-7772-48A4-B772-FF2E45ABFCA7}"/>
                </a:ext>
              </a:extLst>
            </p:cNvPr>
            <p:cNvGrpSpPr>
              <a:grpSpLocks/>
            </p:cNvGrpSpPr>
            <p:nvPr/>
          </p:nvGrpSpPr>
          <p:grpSpPr bwMode="auto">
            <a:xfrm>
              <a:off x="900113" y="333375"/>
              <a:ext cx="7116762" cy="6059488"/>
              <a:chOff x="900113" y="333375"/>
              <a:chExt cx="7116762" cy="6059488"/>
            </a:xfrm>
          </p:grpSpPr>
          <p:grpSp>
            <p:nvGrpSpPr>
              <p:cNvPr id="93189" name="Gruppo 2">
                <a:extLst>
                  <a:ext uri="{FF2B5EF4-FFF2-40B4-BE49-F238E27FC236}">
                    <a16:creationId xmlns:a16="http://schemas.microsoft.com/office/drawing/2014/main" id="{D6153BBC-74F0-48A2-860F-BC131B9DE4EF}"/>
                  </a:ext>
                </a:extLst>
              </p:cNvPr>
              <p:cNvGrpSpPr>
                <a:grpSpLocks/>
              </p:cNvGrpSpPr>
              <p:nvPr/>
            </p:nvGrpSpPr>
            <p:grpSpPr bwMode="auto">
              <a:xfrm>
                <a:off x="900113" y="333375"/>
                <a:ext cx="7116762" cy="6059488"/>
                <a:chOff x="900113" y="333375"/>
                <a:chExt cx="7116762" cy="6059488"/>
              </a:xfrm>
            </p:grpSpPr>
            <p:pic>
              <p:nvPicPr>
                <p:cNvPr id="93193" name="Picture 4">
                  <a:extLst>
                    <a:ext uri="{FF2B5EF4-FFF2-40B4-BE49-F238E27FC236}">
                      <a16:creationId xmlns:a16="http://schemas.microsoft.com/office/drawing/2014/main" id="{4A16E9BC-6B3E-4315-A566-BA9069A800C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00113" y="333375"/>
                  <a:ext cx="7116762" cy="605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tangolo 1">
                  <a:extLst>
                    <a:ext uri="{FF2B5EF4-FFF2-40B4-BE49-F238E27FC236}">
                      <a16:creationId xmlns:a16="http://schemas.microsoft.com/office/drawing/2014/main" id="{B8845563-26DB-4501-8711-A3633E8917E6}"/>
                    </a:ext>
                  </a:extLst>
                </p:cNvPr>
                <p:cNvSpPr/>
                <p:nvPr/>
              </p:nvSpPr>
              <p:spPr>
                <a:xfrm>
                  <a:off x="6443689" y="2276475"/>
                  <a:ext cx="1441457" cy="7207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it-IT">
                    <a:solidFill>
                      <a:srgbClr val="FFFFFF"/>
                    </a:solidFill>
                    <a:latin typeface="Arial"/>
                    <a:cs typeface="Arial"/>
                  </a:endParaRPr>
                </a:p>
              </p:txBody>
            </p:sp>
          </p:grpSp>
          <p:cxnSp>
            <p:nvCxnSpPr>
              <p:cNvPr id="5" name="Connettore 2 4">
                <a:extLst>
                  <a:ext uri="{FF2B5EF4-FFF2-40B4-BE49-F238E27FC236}">
                    <a16:creationId xmlns:a16="http://schemas.microsoft.com/office/drawing/2014/main" id="{2D806D18-B9A6-466B-800D-06DA4D0D4E91}"/>
                  </a:ext>
                </a:extLst>
              </p:cNvPr>
              <p:cNvCxnSpPr/>
              <p:nvPr/>
            </p:nvCxnSpPr>
            <p:spPr>
              <a:xfrm flipH="1" flipV="1">
                <a:off x="6300813" y="3789363"/>
                <a:ext cx="1295406" cy="863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CC43373D-8005-4107-9E6D-E6C39099EF5E}"/>
                  </a:ext>
                </a:extLst>
              </p:cNvPr>
              <p:cNvCxnSpPr/>
              <p:nvPr/>
            </p:nvCxnSpPr>
            <p:spPr>
              <a:xfrm flipH="1" flipV="1">
                <a:off x="6084912" y="4076700"/>
                <a:ext cx="1295406" cy="8651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681ADFB6-EE03-4AC8-B205-2CF2F03AFEBC}"/>
                  </a:ext>
                </a:extLst>
              </p:cNvPr>
              <p:cNvCxnSpPr/>
              <p:nvPr/>
            </p:nvCxnSpPr>
            <p:spPr>
              <a:xfrm flipH="1" flipV="1">
                <a:off x="6573864" y="3522663"/>
                <a:ext cx="1296993" cy="86518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93188" name="CasellaDiTesto 8">
              <a:extLst>
                <a:ext uri="{FF2B5EF4-FFF2-40B4-BE49-F238E27FC236}">
                  <a16:creationId xmlns:a16="http://schemas.microsoft.com/office/drawing/2014/main" id="{48B8C95E-F1FA-46F6-BEEA-5E6C8A2B5400}"/>
                </a:ext>
              </a:extLst>
            </p:cNvPr>
            <p:cNvSpPr txBox="1">
              <a:spLocks noChangeArrowheads="1"/>
            </p:cNvSpPr>
            <p:nvPr/>
          </p:nvSpPr>
          <p:spPr bwMode="auto">
            <a:xfrm>
              <a:off x="7246176" y="3250960"/>
              <a:ext cx="1597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lang="it-IT" altLang="it-IT" sz="2800" b="1">
                  <a:solidFill>
                    <a:srgbClr val="FF0000"/>
                  </a:solidFill>
                </a:rPr>
                <a:t>FUMES</a:t>
              </a:r>
            </a:p>
          </p:txBody>
        </p:sp>
      </p:gr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magine 2"/>
          <p:cNvPicPr>
            <a:picLocks noChangeAspect="1"/>
          </p:cNvPicPr>
          <p:nvPr/>
        </p:nvPicPr>
        <p:blipFill>
          <a:blip r:embed="rId2" cstate="email">
            <a:extLst>
              <a:ext uri="{28A0092B-C50C-407E-A947-70E740481C1C}">
                <a14:useLocalDpi xmlns:a14="http://schemas.microsoft.com/office/drawing/2010/main"/>
              </a:ext>
            </a:extLst>
          </a:blip>
          <a:srcRect l="5508" t="48015" r="14745" b="30550"/>
          <a:stretch>
            <a:fillRect/>
          </a:stretch>
        </p:blipFill>
        <p:spPr bwMode="auto">
          <a:xfrm>
            <a:off x="1562216" y="404665"/>
            <a:ext cx="909161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a:xfrm>
            <a:off x="4727848" y="260649"/>
            <a:ext cx="5760640" cy="36000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latin typeface="Arial"/>
              <a:cs typeface="Arial"/>
            </a:endParaRPr>
          </a:p>
        </p:txBody>
      </p:sp>
    </p:spTree>
    <p:extLst>
      <p:ext uri="{BB962C8B-B14F-4D97-AF65-F5344CB8AC3E}">
        <p14:creationId xmlns:p14="http://schemas.microsoft.com/office/powerpoint/2010/main" val="300507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937722" y="259139"/>
            <a:ext cx="8334743" cy="3046988"/>
          </a:xfrm>
          <a:prstGeom prst="rect">
            <a:avLst/>
          </a:prstGeom>
          <a:noFill/>
        </p:spPr>
        <p:txBody>
          <a:bodyPr wrap="square">
            <a:spAutoFit/>
          </a:bodyPr>
          <a:lstStyle/>
          <a:p>
            <a:pPr fontAlgn="base">
              <a:spcBef>
                <a:spcPct val="0"/>
              </a:spcBef>
              <a:spcAft>
                <a:spcPct val="0"/>
              </a:spcAft>
              <a:defRPr/>
            </a:pPr>
            <a:r>
              <a:rPr lang="en-US" sz="2400" dirty="0">
                <a:solidFill>
                  <a:srgbClr val="000000"/>
                </a:solidFill>
              </a:rPr>
              <a:t>Inevitably, with the increase in the number of investigations also extended to non-urban environments, we realized that:</a:t>
            </a:r>
          </a:p>
          <a:p>
            <a:pPr fontAlgn="base">
              <a:spcBef>
                <a:spcPct val="0"/>
              </a:spcBef>
              <a:spcAft>
                <a:spcPct val="0"/>
              </a:spcAft>
              <a:defRPr/>
            </a:pPr>
            <a:endParaRPr lang="en-US" sz="2400" dirty="0">
              <a:solidFill>
                <a:srgbClr val="000000"/>
              </a:solidFill>
            </a:endParaRPr>
          </a:p>
          <a:p>
            <a:pPr marL="457200" indent="-457200" fontAlgn="base">
              <a:spcBef>
                <a:spcPct val="0"/>
              </a:spcBef>
              <a:spcAft>
                <a:spcPct val="0"/>
              </a:spcAft>
              <a:buFont typeface="+mj-lt"/>
              <a:buAutoNum type="arabicPeriod"/>
              <a:defRPr/>
            </a:pPr>
            <a:r>
              <a:rPr lang="en-US" sz="2400" dirty="0">
                <a:solidFill>
                  <a:srgbClr val="000000"/>
                </a:solidFill>
              </a:rPr>
              <a:t>in relatively remote areas, particularly in forest environments, the values were often "surprisingly" low (the environmental typology is very different, many ecological factors can intervene to limit the development of lichen vegetation...).</a:t>
            </a:r>
          </a:p>
        </p:txBody>
      </p:sp>
      <p:pic>
        <p:nvPicPr>
          <p:cNvPr id="1026" name="Picture 2" descr="Risultati immagini per fagget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51884" y="3447256"/>
            <a:ext cx="5116116" cy="34107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isultati immagini per viale di tigl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1" y="4149081"/>
            <a:ext cx="4865197" cy="2715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597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35560" y="548680"/>
            <a:ext cx="7848872" cy="6370975"/>
          </a:xfrm>
          <a:prstGeom prst="rect">
            <a:avLst/>
          </a:prstGeom>
          <a:noFill/>
        </p:spPr>
        <p:txBody>
          <a:bodyPr wrap="square" rtlCol="0">
            <a:spAutoFit/>
          </a:bodyPr>
          <a:lstStyle/>
          <a:p>
            <a:pPr marL="457200" indent="-457200" fontAlgn="base">
              <a:spcBef>
                <a:spcPct val="0"/>
              </a:spcBef>
              <a:spcAft>
                <a:spcPct val="0"/>
              </a:spcAft>
              <a:buFontTx/>
              <a:buAutoNum type="arabicParenR" startAt="2"/>
              <a:defRPr/>
            </a:pPr>
            <a:r>
              <a:rPr lang="en-US" sz="2400" dirty="0">
                <a:solidFill>
                  <a:srgbClr val="000000"/>
                </a:solidFill>
              </a:rPr>
              <a:t>However, there are substantial differences in the maximum values that can be recorded in the different areas of the country ("who finds the highest value? And where?"). Strong differences in the maximum values were reported from different areas of our country, because also the climate has its own effect on the LDVs.</a:t>
            </a:r>
          </a:p>
          <a:p>
            <a:pPr marL="457200" indent="-457200" fontAlgn="base">
              <a:spcBef>
                <a:spcPct val="0"/>
              </a:spcBef>
              <a:spcAft>
                <a:spcPct val="0"/>
              </a:spcAft>
              <a:buFontTx/>
              <a:buAutoNum type="arabicParenR" startAt="2"/>
              <a:defRPr/>
            </a:pPr>
            <a:endParaRPr lang="en-US" sz="2400" dirty="0">
              <a:solidFill>
                <a:srgbClr val="000000"/>
              </a:solidFill>
            </a:endParaRPr>
          </a:p>
          <a:p>
            <a:pPr marL="457200" indent="-457200" fontAlgn="base">
              <a:spcBef>
                <a:spcPct val="0"/>
              </a:spcBef>
              <a:spcAft>
                <a:spcPct val="0"/>
              </a:spcAft>
              <a:buFontTx/>
              <a:buAutoNum type="arabicParenR" startAt="2"/>
              <a:defRPr/>
            </a:pPr>
            <a:r>
              <a:rPr lang="en-US" sz="2400" dirty="0">
                <a:solidFill>
                  <a:srgbClr val="000000"/>
                </a:solidFill>
              </a:rPr>
              <a:t>The maximum values are typical of a rural landscape with relatively isolated trees or trees present in poorly closed (therefore bright) forest consortia, characterized by a slight anthropic disturbance; an inevitable consequence was the extension of the scale to higher values, previously included in the definition of "high naturalness" because they were higher than 50 (&gt;50).</a:t>
            </a:r>
          </a:p>
          <a:p>
            <a:pPr marL="457200" indent="-457200" fontAlgn="base">
              <a:spcBef>
                <a:spcPct val="0"/>
              </a:spcBef>
              <a:spcAft>
                <a:spcPct val="0"/>
              </a:spcAft>
              <a:buFontTx/>
              <a:buAutoNum type="arabicParenR" startAt="2"/>
              <a:defRPr/>
            </a:pPr>
            <a:endParaRPr lang="it-IT" sz="2400" dirty="0">
              <a:solidFill>
                <a:srgbClr val="000000"/>
              </a:solidFill>
              <a:latin typeface="Arial"/>
              <a:cs typeface="Arial"/>
            </a:endParaRPr>
          </a:p>
        </p:txBody>
      </p:sp>
    </p:spTree>
    <p:extLst>
      <p:ext uri="{BB962C8B-B14F-4D97-AF65-F5344CB8AC3E}">
        <p14:creationId xmlns:p14="http://schemas.microsoft.com/office/powerpoint/2010/main" val="42146797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55028" y="332656"/>
            <a:ext cx="8136904" cy="1477328"/>
          </a:xfrm>
          <a:prstGeom prst="rect">
            <a:avLst/>
          </a:prstGeom>
          <a:noFill/>
        </p:spPr>
        <p:txBody>
          <a:bodyPr wrap="square" rtlCol="0">
            <a:spAutoFit/>
          </a:bodyPr>
          <a:lstStyle/>
          <a:p>
            <a:r>
              <a:rPr lang="it-IT" dirty="0">
                <a:solidFill>
                  <a:srgbClr val="000000"/>
                </a:solidFill>
                <a:latin typeface="Arial"/>
                <a:cs typeface="Arial"/>
              </a:rPr>
              <a:t>…</a:t>
            </a:r>
            <a:r>
              <a:rPr lang="en-US" dirty="0">
                <a:solidFill>
                  <a:srgbClr val="000000"/>
                </a:solidFill>
              </a:rPr>
              <a:t>...but is it correct to consider the highest LDV values found in a territory as those that describe the "maximum" naturalness?</a:t>
            </a:r>
          </a:p>
          <a:p>
            <a:endParaRPr lang="en-US" dirty="0">
              <a:solidFill>
                <a:srgbClr val="000000"/>
              </a:solidFill>
            </a:endParaRPr>
          </a:p>
          <a:p>
            <a:r>
              <a:rPr lang="en-US" dirty="0">
                <a:solidFill>
                  <a:srgbClr val="000000"/>
                </a:solidFill>
              </a:rPr>
              <a:t>In other words, are we sure that the maximum LDV is necessarily associated with the total absence of anthropic disturbance?</a:t>
            </a:r>
          </a:p>
        </p:txBody>
      </p:sp>
      <p:pic>
        <p:nvPicPr>
          <p:cNvPr id="3" name="Immagin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15681" y="1916832"/>
            <a:ext cx="6348189" cy="4586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17197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po 26"/>
          <p:cNvGrpSpPr/>
          <p:nvPr/>
        </p:nvGrpSpPr>
        <p:grpSpPr>
          <a:xfrm>
            <a:off x="4005888" y="1745200"/>
            <a:ext cx="6482600" cy="2944605"/>
            <a:chOff x="2481888" y="1745199"/>
            <a:chExt cx="6482600" cy="2944605"/>
          </a:xfrm>
        </p:grpSpPr>
        <p:sp>
          <p:nvSpPr>
            <p:cNvPr id="10" name="CasellaDiTesto 9"/>
            <p:cNvSpPr txBox="1"/>
            <p:nvPr/>
          </p:nvSpPr>
          <p:spPr>
            <a:xfrm>
              <a:off x="2481888" y="4320472"/>
              <a:ext cx="288032" cy="369332"/>
            </a:xfrm>
            <a:prstGeom prst="rect">
              <a:avLst/>
            </a:prstGeom>
            <a:noFill/>
          </p:spPr>
          <p:txBody>
            <a:bodyPr wrap="square" rtlCol="0">
              <a:spAutoFit/>
            </a:bodyPr>
            <a:lstStyle/>
            <a:p>
              <a:r>
                <a:rPr lang="it-IT" dirty="0">
                  <a:solidFill>
                    <a:srgbClr val="000000"/>
                  </a:solidFill>
                  <a:latin typeface="Arial"/>
                  <a:cs typeface="Arial"/>
                </a:rPr>
                <a:t>0</a:t>
              </a:r>
            </a:p>
          </p:txBody>
        </p:sp>
        <p:sp>
          <p:nvSpPr>
            <p:cNvPr id="18" name="CasellaDiTesto 17"/>
            <p:cNvSpPr txBox="1"/>
            <p:nvPr/>
          </p:nvSpPr>
          <p:spPr>
            <a:xfrm>
              <a:off x="4441160" y="4313774"/>
              <a:ext cx="442641" cy="369332"/>
            </a:xfrm>
            <a:prstGeom prst="rect">
              <a:avLst/>
            </a:prstGeom>
            <a:noFill/>
          </p:spPr>
          <p:txBody>
            <a:bodyPr wrap="square" rtlCol="0">
              <a:spAutoFit/>
            </a:bodyPr>
            <a:lstStyle/>
            <a:p>
              <a:r>
                <a:rPr lang="it-IT" dirty="0">
                  <a:solidFill>
                    <a:srgbClr val="000000"/>
                  </a:solidFill>
                  <a:latin typeface="Arial"/>
                  <a:cs typeface="Arial"/>
                </a:rPr>
                <a:t>56</a:t>
              </a:r>
            </a:p>
          </p:txBody>
        </p:sp>
        <p:grpSp>
          <p:nvGrpSpPr>
            <p:cNvPr id="25" name="Gruppo 24"/>
            <p:cNvGrpSpPr/>
            <p:nvPr/>
          </p:nvGrpSpPr>
          <p:grpSpPr>
            <a:xfrm>
              <a:off x="2627784" y="1745199"/>
              <a:ext cx="4032486" cy="2581348"/>
              <a:chOff x="2627784" y="1745199"/>
              <a:chExt cx="4032486" cy="2581348"/>
            </a:xfrm>
          </p:grpSpPr>
          <p:cxnSp>
            <p:nvCxnSpPr>
              <p:cNvPr id="3" name="Connettore 1 2"/>
              <p:cNvCxnSpPr/>
              <p:nvPr/>
            </p:nvCxnSpPr>
            <p:spPr>
              <a:xfrm flipV="1">
                <a:off x="2627784" y="4290543"/>
                <a:ext cx="4032448" cy="3600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ttore 1 4"/>
              <p:cNvCxnSpPr/>
              <p:nvPr/>
            </p:nvCxnSpPr>
            <p:spPr>
              <a:xfrm flipV="1">
                <a:off x="2627784" y="1783756"/>
                <a:ext cx="0" cy="2537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flipV="1">
                <a:off x="6660270" y="1745199"/>
                <a:ext cx="0" cy="25370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ttore 1 14"/>
              <p:cNvCxnSpPr/>
              <p:nvPr/>
            </p:nvCxnSpPr>
            <p:spPr>
              <a:xfrm>
                <a:off x="4644008" y="4182531"/>
                <a:ext cx="0" cy="1260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ttore 1 19"/>
              <p:cNvCxnSpPr/>
              <p:nvPr/>
            </p:nvCxnSpPr>
            <p:spPr>
              <a:xfrm>
                <a:off x="3635896" y="4217142"/>
                <a:ext cx="0" cy="9467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nettore 1 20"/>
              <p:cNvCxnSpPr/>
              <p:nvPr/>
            </p:nvCxnSpPr>
            <p:spPr>
              <a:xfrm>
                <a:off x="5652120" y="4198860"/>
                <a:ext cx="0" cy="1041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 name="CasellaDiTesto 11"/>
            <p:cNvSpPr txBox="1"/>
            <p:nvPr/>
          </p:nvSpPr>
          <p:spPr>
            <a:xfrm>
              <a:off x="6331496" y="4296577"/>
              <a:ext cx="2632992" cy="369332"/>
            </a:xfrm>
            <a:prstGeom prst="rect">
              <a:avLst/>
            </a:prstGeom>
            <a:noFill/>
          </p:spPr>
          <p:txBody>
            <a:bodyPr wrap="square" rtlCol="0">
              <a:spAutoFit/>
            </a:bodyPr>
            <a:lstStyle/>
            <a:p>
              <a:r>
                <a:rPr lang="it-IT" dirty="0">
                  <a:solidFill>
                    <a:srgbClr val="000000"/>
                  </a:solidFill>
                  <a:latin typeface="Arial"/>
                  <a:cs typeface="Arial"/>
                </a:rPr>
                <a:t>112  «</a:t>
              </a:r>
              <a:r>
                <a:rPr lang="it-IT" dirty="0" err="1">
                  <a:solidFill>
                    <a:srgbClr val="000000"/>
                  </a:solidFill>
                  <a:latin typeface="Arial"/>
                  <a:cs typeface="Arial"/>
                </a:rPr>
                <a:t>Adriatic</a:t>
              </a:r>
              <a:r>
                <a:rPr lang="it-IT" dirty="0">
                  <a:solidFill>
                    <a:srgbClr val="000000"/>
                  </a:solidFill>
                  <a:latin typeface="Arial"/>
                  <a:cs typeface="Arial"/>
                </a:rPr>
                <a:t> scale»</a:t>
              </a:r>
            </a:p>
          </p:txBody>
        </p:sp>
      </p:grpSp>
      <p:grpSp>
        <p:nvGrpSpPr>
          <p:cNvPr id="28" name="Gruppo 27"/>
          <p:cNvGrpSpPr/>
          <p:nvPr/>
        </p:nvGrpSpPr>
        <p:grpSpPr>
          <a:xfrm>
            <a:off x="4017048" y="4689140"/>
            <a:ext cx="6712470" cy="575180"/>
            <a:chOff x="2493048" y="4689140"/>
            <a:chExt cx="6712470" cy="575180"/>
          </a:xfrm>
        </p:grpSpPr>
        <p:sp>
          <p:nvSpPr>
            <p:cNvPr id="11" name="CasellaDiTesto 10"/>
            <p:cNvSpPr txBox="1"/>
            <p:nvPr/>
          </p:nvSpPr>
          <p:spPr>
            <a:xfrm>
              <a:off x="2493048" y="4894988"/>
              <a:ext cx="288032" cy="369332"/>
            </a:xfrm>
            <a:prstGeom prst="rect">
              <a:avLst/>
            </a:prstGeom>
            <a:noFill/>
          </p:spPr>
          <p:txBody>
            <a:bodyPr wrap="square" rtlCol="0">
              <a:spAutoFit/>
            </a:bodyPr>
            <a:lstStyle/>
            <a:p>
              <a:r>
                <a:rPr lang="it-IT" dirty="0">
                  <a:solidFill>
                    <a:srgbClr val="7030A0"/>
                  </a:solidFill>
                  <a:latin typeface="Arial"/>
                  <a:cs typeface="Arial"/>
                </a:rPr>
                <a:t>0</a:t>
              </a:r>
            </a:p>
          </p:txBody>
        </p:sp>
        <p:sp>
          <p:nvSpPr>
            <p:cNvPr id="13" name="CasellaDiTesto 12"/>
            <p:cNvSpPr txBox="1"/>
            <p:nvPr/>
          </p:nvSpPr>
          <p:spPr>
            <a:xfrm>
              <a:off x="6336233" y="4858044"/>
              <a:ext cx="2869285" cy="369332"/>
            </a:xfrm>
            <a:prstGeom prst="rect">
              <a:avLst/>
            </a:prstGeom>
            <a:noFill/>
            <a:ln>
              <a:solidFill>
                <a:schemeClr val="bg1"/>
              </a:solidFill>
            </a:ln>
          </p:spPr>
          <p:txBody>
            <a:bodyPr wrap="square" rtlCol="0">
              <a:spAutoFit/>
            </a:bodyPr>
            <a:lstStyle/>
            <a:p>
              <a:r>
                <a:rPr lang="it-IT" dirty="0">
                  <a:solidFill>
                    <a:srgbClr val="7030A0"/>
                  </a:solidFill>
                  <a:latin typeface="Arial"/>
                  <a:cs typeface="Arial"/>
                </a:rPr>
                <a:t>132  «</a:t>
              </a:r>
              <a:r>
                <a:rPr lang="it-IT" dirty="0" err="1">
                  <a:solidFill>
                    <a:srgbClr val="7030A0"/>
                  </a:solidFill>
                  <a:latin typeface="Arial"/>
                  <a:cs typeface="Arial"/>
                </a:rPr>
                <a:t>Thyrrenian</a:t>
              </a:r>
              <a:r>
                <a:rPr lang="it-IT" dirty="0">
                  <a:solidFill>
                    <a:srgbClr val="7030A0"/>
                  </a:solidFill>
                  <a:latin typeface="Arial"/>
                  <a:cs typeface="Arial"/>
                </a:rPr>
                <a:t> scale»</a:t>
              </a:r>
            </a:p>
          </p:txBody>
        </p:sp>
        <p:sp>
          <p:nvSpPr>
            <p:cNvPr id="19" name="CasellaDiTesto 18"/>
            <p:cNvSpPr txBox="1"/>
            <p:nvPr/>
          </p:nvSpPr>
          <p:spPr>
            <a:xfrm>
              <a:off x="4427655" y="4867280"/>
              <a:ext cx="442641" cy="369332"/>
            </a:xfrm>
            <a:prstGeom prst="rect">
              <a:avLst/>
            </a:prstGeom>
            <a:noFill/>
          </p:spPr>
          <p:txBody>
            <a:bodyPr wrap="square" rtlCol="0">
              <a:spAutoFit/>
            </a:bodyPr>
            <a:lstStyle/>
            <a:p>
              <a:r>
                <a:rPr lang="it-IT" dirty="0">
                  <a:solidFill>
                    <a:srgbClr val="7030A0"/>
                  </a:solidFill>
                  <a:latin typeface="Arial"/>
                  <a:cs typeface="Arial"/>
                </a:rPr>
                <a:t>66</a:t>
              </a:r>
            </a:p>
          </p:txBody>
        </p:sp>
        <p:grpSp>
          <p:nvGrpSpPr>
            <p:cNvPr id="26" name="Gruppo 25"/>
            <p:cNvGrpSpPr/>
            <p:nvPr/>
          </p:nvGrpSpPr>
          <p:grpSpPr>
            <a:xfrm>
              <a:off x="2627784" y="4689140"/>
              <a:ext cx="4032448" cy="144016"/>
              <a:chOff x="2627784" y="4689140"/>
              <a:chExt cx="4032448" cy="144016"/>
            </a:xfrm>
          </p:grpSpPr>
          <p:cxnSp>
            <p:nvCxnSpPr>
              <p:cNvPr id="9" name="Connettore 1 8"/>
              <p:cNvCxnSpPr/>
              <p:nvPr/>
            </p:nvCxnSpPr>
            <p:spPr>
              <a:xfrm flipV="1">
                <a:off x="2627784" y="4797152"/>
                <a:ext cx="4032448" cy="3600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Connettore 1 16"/>
              <p:cNvCxnSpPr/>
              <p:nvPr/>
            </p:nvCxnSpPr>
            <p:spPr>
              <a:xfrm>
                <a:off x="4644008" y="4689140"/>
                <a:ext cx="0" cy="12601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Connettore 1 21"/>
              <p:cNvCxnSpPr/>
              <p:nvPr/>
            </p:nvCxnSpPr>
            <p:spPr>
              <a:xfrm>
                <a:off x="3647868" y="4706290"/>
                <a:ext cx="0" cy="12601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Connettore 1 22"/>
              <p:cNvCxnSpPr/>
              <p:nvPr/>
            </p:nvCxnSpPr>
            <p:spPr>
              <a:xfrm>
                <a:off x="5652120" y="4693617"/>
                <a:ext cx="0" cy="126014"/>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grpSp>
      </p:grpSp>
      <p:sp>
        <p:nvSpPr>
          <p:cNvPr id="29" name="CasellaDiTesto 28"/>
          <p:cNvSpPr txBox="1"/>
          <p:nvPr/>
        </p:nvSpPr>
        <p:spPr>
          <a:xfrm rot="16200000">
            <a:off x="2602272" y="2900487"/>
            <a:ext cx="2316228" cy="369332"/>
          </a:xfrm>
          <a:prstGeom prst="rect">
            <a:avLst/>
          </a:prstGeom>
          <a:noFill/>
        </p:spPr>
        <p:txBody>
          <a:bodyPr wrap="square" rtlCol="0">
            <a:spAutoFit/>
          </a:bodyPr>
          <a:lstStyle/>
          <a:p>
            <a:pPr algn="ctr"/>
            <a:r>
              <a:rPr lang="it-IT" dirty="0" err="1">
                <a:solidFill>
                  <a:srgbClr val="336699"/>
                </a:solidFill>
                <a:latin typeface="Arial"/>
                <a:cs typeface="Arial"/>
              </a:rPr>
              <a:t>Pollutants</a:t>
            </a:r>
            <a:r>
              <a:rPr lang="it-IT" dirty="0">
                <a:solidFill>
                  <a:srgbClr val="336699"/>
                </a:solidFill>
                <a:latin typeface="Arial"/>
                <a:cs typeface="Arial"/>
              </a:rPr>
              <a:t> (SO</a:t>
            </a:r>
            <a:r>
              <a:rPr lang="it-IT" baseline="-25000" dirty="0">
                <a:solidFill>
                  <a:srgbClr val="336699"/>
                </a:solidFill>
                <a:latin typeface="Arial"/>
                <a:cs typeface="Arial"/>
              </a:rPr>
              <a:t>2</a:t>
            </a:r>
            <a:r>
              <a:rPr lang="it-IT" dirty="0">
                <a:solidFill>
                  <a:srgbClr val="336699"/>
                </a:solidFill>
                <a:latin typeface="Arial"/>
                <a:cs typeface="Arial"/>
              </a:rPr>
              <a:t>)</a:t>
            </a:r>
          </a:p>
        </p:txBody>
      </p:sp>
      <p:sp>
        <p:nvSpPr>
          <p:cNvPr id="33" name="Figura a mano libera 32"/>
          <p:cNvSpPr/>
          <p:nvPr/>
        </p:nvSpPr>
        <p:spPr>
          <a:xfrm>
            <a:off x="4157866" y="1413164"/>
            <a:ext cx="4043185" cy="2868422"/>
          </a:xfrm>
          <a:custGeom>
            <a:avLst/>
            <a:gdLst>
              <a:gd name="connsiteX0" fmla="*/ 7735 w 4043185"/>
              <a:gd name="connsiteY0" fmla="*/ 0 h 2868422"/>
              <a:gd name="connsiteX1" fmla="*/ 44680 w 4043185"/>
              <a:gd name="connsiteY1" fmla="*/ 1034472 h 2868422"/>
              <a:gd name="connsiteX2" fmla="*/ 349480 w 4043185"/>
              <a:gd name="connsiteY2" fmla="*/ 1653309 h 2868422"/>
              <a:gd name="connsiteX3" fmla="*/ 1005262 w 4043185"/>
              <a:gd name="connsiteY3" fmla="*/ 2438400 h 2868422"/>
              <a:gd name="connsiteX4" fmla="*/ 1587153 w 4043185"/>
              <a:gd name="connsiteY4" fmla="*/ 2715491 h 2868422"/>
              <a:gd name="connsiteX5" fmla="*/ 2169044 w 4043185"/>
              <a:gd name="connsiteY5" fmla="*/ 2826327 h 2868422"/>
              <a:gd name="connsiteX6" fmla="*/ 2972608 w 4043185"/>
              <a:gd name="connsiteY6" fmla="*/ 2863272 h 2868422"/>
              <a:gd name="connsiteX7" fmla="*/ 3656099 w 4043185"/>
              <a:gd name="connsiteY7" fmla="*/ 2854036 h 2868422"/>
              <a:gd name="connsiteX8" fmla="*/ 4034790 w 4043185"/>
              <a:gd name="connsiteY8" fmla="*/ 2863272 h 2868422"/>
              <a:gd name="connsiteX9" fmla="*/ 3305117 w 4043185"/>
              <a:gd name="connsiteY9" fmla="*/ 2863272 h 2868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3185" h="2868422">
                <a:moveTo>
                  <a:pt x="7735" y="0"/>
                </a:moveTo>
                <a:cubicBezTo>
                  <a:pt x="-2271" y="379460"/>
                  <a:pt x="-12277" y="758921"/>
                  <a:pt x="44680" y="1034472"/>
                </a:cubicBezTo>
                <a:cubicBezTo>
                  <a:pt x="101637" y="1310023"/>
                  <a:pt x="189383" y="1419321"/>
                  <a:pt x="349480" y="1653309"/>
                </a:cubicBezTo>
                <a:cubicBezTo>
                  <a:pt x="509577" y="1887297"/>
                  <a:pt x="798983" y="2261370"/>
                  <a:pt x="1005262" y="2438400"/>
                </a:cubicBezTo>
                <a:cubicBezTo>
                  <a:pt x="1211541" y="2615430"/>
                  <a:pt x="1393189" y="2650837"/>
                  <a:pt x="1587153" y="2715491"/>
                </a:cubicBezTo>
                <a:cubicBezTo>
                  <a:pt x="1781117" y="2780145"/>
                  <a:pt x="1938135" y="2801697"/>
                  <a:pt x="2169044" y="2826327"/>
                </a:cubicBezTo>
                <a:cubicBezTo>
                  <a:pt x="2399953" y="2850957"/>
                  <a:pt x="2972608" y="2863272"/>
                  <a:pt x="2972608" y="2863272"/>
                </a:cubicBezTo>
                <a:lnTo>
                  <a:pt x="3656099" y="2854036"/>
                </a:lnTo>
                <a:cubicBezTo>
                  <a:pt x="3833129" y="2854036"/>
                  <a:pt x="4093287" y="2861733"/>
                  <a:pt x="4034790" y="2863272"/>
                </a:cubicBezTo>
                <a:cubicBezTo>
                  <a:pt x="3976293" y="2864811"/>
                  <a:pt x="3343602" y="2874048"/>
                  <a:pt x="3305117" y="2863272"/>
                </a:cubicBezTo>
              </a:path>
            </a:pathLst>
          </a:custGeom>
          <a:noFill/>
          <a:ln w="38100">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latin typeface="Arial"/>
              <a:cs typeface="Arial"/>
            </a:endParaRPr>
          </a:p>
        </p:txBody>
      </p:sp>
      <p:sp>
        <p:nvSpPr>
          <p:cNvPr id="34" name="Figura a mano libera 33"/>
          <p:cNvSpPr/>
          <p:nvPr/>
        </p:nvSpPr>
        <p:spPr>
          <a:xfrm>
            <a:off x="4174836" y="1413164"/>
            <a:ext cx="4008582" cy="2863274"/>
          </a:xfrm>
          <a:custGeom>
            <a:avLst/>
            <a:gdLst>
              <a:gd name="connsiteX0" fmla="*/ 0 w 4008582"/>
              <a:gd name="connsiteY0" fmla="*/ 0 h 2863274"/>
              <a:gd name="connsiteX1" fmla="*/ 4008582 w 4008582"/>
              <a:gd name="connsiteY1" fmla="*/ 2863272 h 2863274"/>
              <a:gd name="connsiteX2" fmla="*/ 0 w 4008582"/>
              <a:gd name="connsiteY2" fmla="*/ 0 h 2863274"/>
            </a:gdLst>
            <a:ahLst/>
            <a:cxnLst>
              <a:cxn ang="0">
                <a:pos x="connsiteX0" y="connsiteY0"/>
              </a:cxn>
              <a:cxn ang="0">
                <a:pos x="connsiteX1" y="connsiteY1"/>
              </a:cxn>
              <a:cxn ang="0">
                <a:pos x="connsiteX2" y="connsiteY2"/>
              </a:cxn>
            </a:cxnLst>
            <a:rect l="l" t="t" r="r" b="b"/>
            <a:pathLst>
              <a:path w="4008582" h="2863274">
                <a:moveTo>
                  <a:pt x="0" y="0"/>
                </a:moveTo>
                <a:lnTo>
                  <a:pt x="4008582" y="2863272"/>
                </a:lnTo>
                <a:cubicBezTo>
                  <a:pt x="4008582" y="2866351"/>
                  <a:pt x="0" y="0"/>
                  <a:pt x="0" y="0"/>
                </a:cubicBezTo>
                <a:close/>
              </a:path>
            </a:pathLst>
          </a:cu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latin typeface="Arial"/>
              <a:cs typeface="Arial"/>
            </a:endParaRPr>
          </a:p>
        </p:txBody>
      </p:sp>
      <p:sp>
        <p:nvSpPr>
          <p:cNvPr id="37" name="Figura a mano libera 36"/>
          <p:cNvSpPr/>
          <p:nvPr/>
        </p:nvSpPr>
        <p:spPr>
          <a:xfrm>
            <a:off x="4165601" y="1884218"/>
            <a:ext cx="3999345" cy="2357410"/>
          </a:xfrm>
          <a:custGeom>
            <a:avLst/>
            <a:gdLst>
              <a:gd name="connsiteX0" fmla="*/ 3999345 w 3999345"/>
              <a:gd name="connsiteY0" fmla="*/ 1644073 h 2357410"/>
              <a:gd name="connsiteX1" fmla="*/ 3749964 w 3999345"/>
              <a:gd name="connsiteY1" fmla="*/ 2032000 h 2357410"/>
              <a:gd name="connsiteX2" fmla="*/ 3315855 w 3999345"/>
              <a:gd name="connsiteY2" fmla="*/ 2281382 h 2357410"/>
              <a:gd name="connsiteX3" fmla="*/ 2410691 w 3999345"/>
              <a:gd name="connsiteY3" fmla="*/ 2355273 h 2357410"/>
              <a:gd name="connsiteX4" fmla="*/ 1764145 w 3999345"/>
              <a:gd name="connsiteY4" fmla="*/ 2216727 h 2357410"/>
              <a:gd name="connsiteX5" fmla="*/ 775855 w 3999345"/>
              <a:gd name="connsiteY5" fmla="*/ 1468582 h 2357410"/>
              <a:gd name="connsiteX6" fmla="*/ 157018 w 3999345"/>
              <a:gd name="connsiteY6" fmla="*/ 572655 h 2357410"/>
              <a:gd name="connsiteX7" fmla="*/ 0 w 3999345"/>
              <a:gd name="connsiteY7" fmla="*/ 0 h 2357410"/>
              <a:gd name="connsiteX8" fmla="*/ 0 w 3999345"/>
              <a:gd name="connsiteY8" fmla="*/ 0 h 2357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9345" h="2357410">
                <a:moveTo>
                  <a:pt x="3999345" y="1644073"/>
                </a:moveTo>
                <a:cubicBezTo>
                  <a:pt x="3931612" y="1784927"/>
                  <a:pt x="3863879" y="1925782"/>
                  <a:pt x="3749964" y="2032000"/>
                </a:cubicBezTo>
                <a:cubicBezTo>
                  <a:pt x="3636049" y="2138218"/>
                  <a:pt x="3539067" y="2227503"/>
                  <a:pt x="3315855" y="2281382"/>
                </a:cubicBezTo>
                <a:cubicBezTo>
                  <a:pt x="3092643" y="2335261"/>
                  <a:pt x="2669309" y="2366049"/>
                  <a:pt x="2410691" y="2355273"/>
                </a:cubicBezTo>
                <a:cubicBezTo>
                  <a:pt x="2152073" y="2344497"/>
                  <a:pt x="2036618" y="2364509"/>
                  <a:pt x="1764145" y="2216727"/>
                </a:cubicBezTo>
                <a:cubicBezTo>
                  <a:pt x="1491672" y="2068945"/>
                  <a:pt x="1043709" y="1742594"/>
                  <a:pt x="775855" y="1468582"/>
                </a:cubicBezTo>
                <a:cubicBezTo>
                  <a:pt x="508000" y="1194570"/>
                  <a:pt x="286327" y="817419"/>
                  <a:pt x="157018" y="572655"/>
                </a:cubicBezTo>
                <a:cubicBezTo>
                  <a:pt x="27709" y="327891"/>
                  <a:pt x="0" y="0"/>
                  <a:pt x="0" y="0"/>
                </a:cubicBezTo>
                <a:lnTo>
                  <a:pt x="0" y="0"/>
                </a:ln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latin typeface="Arial"/>
              <a:cs typeface="Arial"/>
            </a:endParaRPr>
          </a:p>
        </p:txBody>
      </p:sp>
      <p:sp>
        <p:nvSpPr>
          <p:cNvPr id="38" name="CasellaDiTesto 37"/>
          <p:cNvSpPr txBox="1"/>
          <p:nvPr/>
        </p:nvSpPr>
        <p:spPr>
          <a:xfrm rot="16200000">
            <a:off x="7343073" y="2960695"/>
            <a:ext cx="2251535" cy="369332"/>
          </a:xfrm>
          <a:prstGeom prst="rect">
            <a:avLst/>
          </a:prstGeom>
          <a:noFill/>
        </p:spPr>
        <p:txBody>
          <a:bodyPr wrap="square" rtlCol="0">
            <a:spAutoFit/>
          </a:bodyPr>
          <a:lstStyle/>
          <a:p>
            <a:pPr algn="ctr"/>
            <a:r>
              <a:rPr lang="it-IT" dirty="0">
                <a:solidFill>
                  <a:srgbClr val="92D050"/>
                </a:solidFill>
                <a:latin typeface="Arial"/>
                <a:cs typeface="Arial"/>
              </a:rPr>
              <a:t>DISTURBANCE</a:t>
            </a:r>
          </a:p>
        </p:txBody>
      </p:sp>
      <p:sp>
        <p:nvSpPr>
          <p:cNvPr id="39" name="CasellaDiTesto 38"/>
          <p:cNvSpPr txBox="1"/>
          <p:nvPr/>
        </p:nvSpPr>
        <p:spPr>
          <a:xfrm>
            <a:off x="4300948" y="5295568"/>
            <a:ext cx="3744416" cy="369332"/>
          </a:xfrm>
          <a:prstGeom prst="rect">
            <a:avLst/>
          </a:prstGeom>
          <a:noFill/>
        </p:spPr>
        <p:txBody>
          <a:bodyPr wrap="square" rtlCol="0">
            <a:spAutoFit/>
          </a:bodyPr>
          <a:lstStyle/>
          <a:p>
            <a:pPr algn="ctr"/>
            <a:r>
              <a:rPr lang="it-IT" dirty="0">
                <a:solidFill>
                  <a:srgbClr val="000000"/>
                </a:solidFill>
                <a:latin typeface="Arial"/>
                <a:cs typeface="Arial"/>
              </a:rPr>
              <a:t>Lichen </a:t>
            </a:r>
            <a:r>
              <a:rPr lang="it-IT" dirty="0" err="1">
                <a:solidFill>
                  <a:srgbClr val="000000"/>
                </a:solidFill>
                <a:latin typeface="Arial"/>
                <a:cs typeface="Arial"/>
              </a:rPr>
              <a:t>Diversity</a:t>
            </a:r>
            <a:r>
              <a:rPr lang="it-IT" dirty="0">
                <a:solidFill>
                  <a:srgbClr val="000000"/>
                </a:solidFill>
                <a:latin typeface="Arial"/>
                <a:cs typeface="Arial"/>
              </a:rPr>
              <a:t> Value</a:t>
            </a:r>
          </a:p>
        </p:txBody>
      </p:sp>
      <p:sp>
        <p:nvSpPr>
          <p:cNvPr id="40" name="CasellaDiTesto 39"/>
          <p:cNvSpPr txBox="1"/>
          <p:nvPr/>
        </p:nvSpPr>
        <p:spPr>
          <a:xfrm>
            <a:off x="2328888" y="5410091"/>
            <a:ext cx="1665464" cy="369332"/>
          </a:xfrm>
          <a:prstGeom prst="rect">
            <a:avLst/>
          </a:prstGeom>
          <a:noFill/>
        </p:spPr>
        <p:txBody>
          <a:bodyPr wrap="square" rtlCol="0">
            <a:spAutoFit/>
          </a:bodyPr>
          <a:lstStyle/>
          <a:p>
            <a:pPr algn="ctr"/>
            <a:r>
              <a:rPr lang="it-IT" dirty="0">
                <a:solidFill>
                  <a:srgbClr val="000000"/>
                </a:solidFill>
                <a:latin typeface="Arial"/>
                <a:cs typeface="Arial"/>
              </a:rPr>
              <a:t>Lichen </a:t>
            </a:r>
            <a:r>
              <a:rPr lang="it-IT" dirty="0" err="1">
                <a:solidFill>
                  <a:srgbClr val="000000"/>
                </a:solidFill>
                <a:latin typeface="Arial"/>
                <a:cs typeface="Arial"/>
              </a:rPr>
              <a:t>desert</a:t>
            </a:r>
            <a:endParaRPr lang="it-IT" dirty="0">
              <a:solidFill>
                <a:srgbClr val="000000"/>
              </a:solidFill>
              <a:latin typeface="Arial"/>
              <a:cs typeface="Arial"/>
            </a:endParaRPr>
          </a:p>
        </p:txBody>
      </p:sp>
      <p:cxnSp>
        <p:nvCxnSpPr>
          <p:cNvPr id="42" name="Connettore 2 41"/>
          <p:cNvCxnSpPr/>
          <p:nvPr/>
        </p:nvCxnSpPr>
        <p:spPr>
          <a:xfrm flipV="1">
            <a:off x="3575720" y="4756624"/>
            <a:ext cx="418632" cy="65346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Connettore 2 42"/>
          <p:cNvCxnSpPr/>
          <p:nvPr/>
        </p:nvCxnSpPr>
        <p:spPr>
          <a:xfrm flipV="1">
            <a:off x="3575721" y="5051947"/>
            <a:ext cx="369333" cy="35814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Rettangolo 45"/>
          <p:cNvSpPr/>
          <p:nvPr/>
        </p:nvSpPr>
        <p:spPr>
          <a:xfrm>
            <a:off x="5965160" y="4077072"/>
            <a:ext cx="2219110" cy="1187248"/>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latin typeface="Arial"/>
              <a:cs typeface="Arial"/>
            </a:endParaRPr>
          </a:p>
        </p:txBody>
      </p:sp>
      <p:sp>
        <p:nvSpPr>
          <p:cNvPr id="47" name="Rettangolo 46"/>
          <p:cNvSpPr/>
          <p:nvPr/>
        </p:nvSpPr>
        <p:spPr>
          <a:xfrm>
            <a:off x="7752184" y="3861049"/>
            <a:ext cx="448866" cy="1549043"/>
          </a:xfrm>
          <a:prstGeom prst="rect">
            <a:avLst/>
          </a:prstGeom>
          <a:solidFill>
            <a:srgbClr val="FFCC6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latin typeface="Arial"/>
              <a:cs typeface="Arial"/>
            </a:endParaRPr>
          </a:p>
        </p:txBody>
      </p:sp>
      <p:sp>
        <p:nvSpPr>
          <p:cNvPr id="48" name="Parentesi graffa aperta 47"/>
          <p:cNvSpPr/>
          <p:nvPr/>
        </p:nvSpPr>
        <p:spPr>
          <a:xfrm rot="16200000">
            <a:off x="6944943" y="4753472"/>
            <a:ext cx="258692" cy="2218258"/>
          </a:xfrm>
          <a:prstGeom prst="leftBrace">
            <a:avLst>
              <a:gd name="adj1" fmla="val 77956"/>
              <a:gd name="adj2" fmla="val 51385"/>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solidFill>
                <a:srgbClr val="000000"/>
              </a:solidFill>
              <a:latin typeface="Arial"/>
              <a:cs typeface="Arial"/>
            </a:endParaRPr>
          </a:p>
        </p:txBody>
      </p:sp>
      <p:sp>
        <p:nvSpPr>
          <p:cNvPr id="49" name="CasellaDiTesto 48"/>
          <p:cNvSpPr txBox="1"/>
          <p:nvPr/>
        </p:nvSpPr>
        <p:spPr>
          <a:xfrm>
            <a:off x="5900328" y="6091417"/>
            <a:ext cx="4320480" cy="646331"/>
          </a:xfrm>
          <a:prstGeom prst="rect">
            <a:avLst/>
          </a:prstGeom>
          <a:noFill/>
        </p:spPr>
        <p:txBody>
          <a:bodyPr wrap="square" rtlCol="0">
            <a:spAutoFit/>
          </a:bodyPr>
          <a:lstStyle/>
          <a:p>
            <a:r>
              <a:rPr lang="it-IT" dirty="0" err="1"/>
              <a:t>Values</a:t>
            </a:r>
            <a:r>
              <a:rPr lang="it-IT" dirty="0"/>
              <a:t> ​​</a:t>
            </a:r>
            <a:r>
              <a:rPr lang="it-IT" dirty="0" err="1"/>
              <a:t>falling</a:t>
            </a:r>
            <a:r>
              <a:rPr lang="it-IT" dirty="0"/>
              <a:t> </a:t>
            </a:r>
            <a:r>
              <a:rPr lang="it-IT" dirty="0" err="1"/>
              <a:t>within</a:t>
            </a:r>
            <a:r>
              <a:rPr lang="it-IT" dirty="0"/>
              <a:t> the </a:t>
            </a:r>
            <a:r>
              <a:rPr lang="it-IT" dirty="0" err="1"/>
              <a:t>original</a:t>
            </a:r>
            <a:r>
              <a:rPr lang="it-IT" dirty="0"/>
              <a:t> class 7, of "</a:t>
            </a:r>
            <a:r>
              <a:rPr lang="it-IT" dirty="0" err="1"/>
              <a:t>very</a:t>
            </a:r>
            <a:r>
              <a:rPr lang="it-IT" dirty="0"/>
              <a:t> high </a:t>
            </a:r>
            <a:r>
              <a:rPr lang="it-IT" dirty="0" err="1"/>
              <a:t>naturalness</a:t>
            </a:r>
            <a:r>
              <a:rPr lang="it-IT" dirty="0"/>
              <a:t>"</a:t>
            </a:r>
          </a:p>
        </p:txBody>
      </p:sp>
      <p:cxnSp>
        <p:nvCxnSpPr>
          <p:cNvPr id="51" name="Connettore 2 50"/>
          <p:cNvCxnSpPr/>
          <p:nvPr/>
        </p:nvCxnSpPr>
        <p:spPr>
          <a:xfrm flipH="1">
            <a:off x="4655840" y="908720"/>
            <a:ext cx="360040" cy="64807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CasellaDiTesto 51"/>
          <p:cNvSpPr txBox="1"/>
          <p:nvPr/>
        </p:nvSpPr>
        <p:spPr>
          <a:xfrm>
            <a:off x="3035660" y="227395"/>
            <a:ext cx="4248473" cy="646331"/>
          </a:xfrm>
          <a:prstGeom prst="rect">
            <a:avLst/>
          </a:prstGeom>
          <a:noFill/>
        </p:spPr>
        <p:txBody>
          <a:bodyPr wrap="square" rtlCol="0">
            <a:spAutoFit/>
          </a:bodyPr>
          <a:lstStyle/>
          <a:p>
            <a:r>
              <a:rPr lang="it-IT" dirty="0" err="1"/>
              <a:t>Hypothetical</a:t>
            </a:r>
            <a:r>
              <a:rPr lang="it-IT" dirty="0"/>
              <a:t> linear relationship </a:t>
            </a:r>
            <a:r>
              <a:rPr lang="it-IT" dirty="0" err="1"/>
              <a:t>between</a:t>
            </a:r>
            <a:r>
              <a:rPr lang="it-IT" dirty="0"/>
              <a:t> </a:t>
            </a:r>
            <a:r>
              <a:rPr lang="it-IT" dirty="0" err="1"/>
              <a:t>pollutant</a:t>
            </a:r>
            <a:r>
              <a:rPr lang="it-IT" dirty="0"/>
              <a:t> </a:t>
            </a:r>
            <a:r>
              <a:rPr lang="it-IT" dirty="0" err="1"/>
              <a:t>concentration</a:t>
            </a:r>
            <a:r>
              <a:rPr lang="it-IT" dirty="0"/>
              <a:t> and LDV</a:t>
            </a:r>
          </a:p>
        </p:txBody>
      </p:sp>
      <p:cxnSp>
        <p:nvCxnSpPr>
          <p:cNvPr id="53" name="Connettore 2 52"/>
          <p:cNvCxnSpPr/>
          <p:nvPr/>
        </p:nvCxnSpPr>
        <p:spPr>
          <a:xfrm>
            <a:off x="3161621" y="1656240"/>
            <a:ext cx="873383" cy="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7" name="CasellaDiTesto 56"/>
          <p:cNvSpPr txBox="1"/>
          <p:nvPr/>
        </p:nvSpPr>
        <p:spPr>
          <a:xfrm>
            <a:off x="1208024" y="926784"/>
            <a:ext cx="2223682" cy="1754326"/>
          </a:xfrm>
          <a:prstGeom prst="rect">
            <a:avLst/>
          </a:prstGeom>
          <a:noFill/>
        </p:spPr>
        <p:txBody>
          <a:bodyPr wrap="square" rtlCol="0">
            <a:spAutoFit/>
          </a:bodyPr>
          <a:lstStyle/>
          <a:p>
            <a:r>
              <a:rPr lang="it-IT" dirty="0"/>
              <a:t>More </a:t>
            </a:r>
            <a:r>
              <a:rPr lang="it-IT" dirty="0" err="1"/>
              <a:t>realistic</a:t>
            </a:r>
            <a:r>
              <a:rPr lang="it-IT" dirty="0"/>
              <a:t> </a:t>
            </a:r>
            <a:r>
              <a:rPr lang="it-IT" dirty="0" err="1"/>
              <a:t>curvilinear</a:t>
            </a:r>
            <a:r>
              <a:rPr lang="it-IT" dirty="0"/>
              <a:t> relationship </a:t>
            </a:r>
            <a:r>
              <a:rPr lang="it-IT" dirty="0" err="1"/>
              <a:t>between</a:t>
            </a:r>
            <a:r>
              <a:rPr lang="it-IT" dirty="0"/>
              <a:t> </a:t>
            </a:r>
            <a:r>
              <a:rPr lang="it-IT" dirty="0" err="1"/>
              <a:t>pollutant</a:t>
            </a:r>
            <a:r>
              <a:rPr lang="it-IT" dirty="0"/>
              <a:t> </a:t>
            </a:r>
            <a:r>
              <a:rPr lang="it-IT" dirty="0" err="1"/>
              <a:t>concentration</a:t>
            </a:r>
            <a:r>
              <a:rPr lang="it-IT" dirty="0"/>
              <a:t> and LDV</a:t>
            </a:r>
          </a:p>
        </p:txBody>
      </p:sp>
    </p:spTree>
    <p:extLst>
      <p:ext uri="{BB962C8B-B14F-4D97-AF65-F5344CB8AC3E}">
        <p14:creationId xmlns:p14="http://schemas.microsoft.com/office/powerpoint/2010/main" val="5972967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1" y="1268413"/>
            <a:ext cx="3781425"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43700" y="4265614"/>
            <a:ext cx="39052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1" y="4686300"/>
            <a:ext cx="45815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456041" y="1233519"/>
            <a:ext cx="3887787"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4" descr="http://guadagna-con-noi.com/images/dubbio.JP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6280" y="1124744"/>
            <a:ext cx="3306415" cy="490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801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63552" y="476673"/>
            <a:ext cx="7848872" cy="584775"/>
          </a:xfrm>
          <a:prstGeom prst="rect">
            <a:avLst/>
          </a:prstGeom>
          <a:noFill/>
        </p:spPr>
        <p:txBody>
          <a:bodyPr wrap="square" rtlCol="0">
            <a:spAutoFit/>
          </a:bodyPr>
          <a:lstStyle/>
          <a:p>
            <a:r>
              <a:rPr lang="en-US" sz="3200" dirty="0">
                <a:solidFill>
                  <a:srgbClr val="FF0000"/>
                </a:solidFill>
              </a:rPr>
              <a:t>But what does the CEN standard say?</a:t>
            </a:r>
            <a:endParaRPr lang="it-IT" sz="3200" dirty="0">
              <a:solidFill>
                <a:srgbClr val="FF0000"/>
              </a:solidFill>
              <a:latin typeface="Arial"/>
              <a:cs typeface="Arial"/>
            </a:endParaRPr>
          </a:p>
        </p:txBody>
      </p:sp>
      <p:sp>
        <p:nvSpPr>
          <p:cNvPr id="3" name="CasellaDiTesto 2"/>
          <p:cNvSpPr txBox="1"/>
          <p:nvPr/>
        </p:nvSpPr>
        <p:spPr>
          <a:xfrm>
            <a:off x="2100728" y="1279407"/>
            <a:ext cx="8136904" cy="3970318"/>
          </a:xfrm>
          <a:prstGeom prst="rect">
            <a:avLst/>
          </a:prstGeom>
          <a:noFill/>
        </p:spPr>
        <p:txBody>
          <a:bodyPr wrap="square" rtlCol="0">
            <a:spAutoFit/>
          </a:bodyPr>
          <a:lstStyle/>
          <a:p>
            <a:pPr algn="r"/>
            <a:r>
              <a:rPr lang="fr-FR" b="1" dirty="0">
                <a:solidFill>
                  <a:srgbClr val="000000"/>
                </a:solidFill>
                <a:latin typeface="Arial"/>
                <a:cs typeface="Arial"/>
              </a:rPr>
              <a:t>CEN/TC 264</a:t>
            </a:r>
            <a:endParaRPr lang="en-GB" b="1" dirty="0">
              <a:solidFill>
                <a:srgbClr val="000000"/>
              </a:solidFill>
              <a:latin typeface="Arial"/>
              <a:cs typeface="Arial"/>
            </a:endParaRPr>
          </a:p>
          <a:p>
            <a:pPr algn="r"/>
            <a:r>
              <a:rPr lang="fr-FR" dirty="0">
                <a:solidFill>
                  <a:srgbClr val="000000"/>
                </a:solidFill>
                <a:latin typeface="Arial"/>
                <a:cs typeface="Arial"/>
              </a:rPr>
              <a:t>Date:  2012-03</a:t>
            </a:r>
            <a:endParaRPr lang="it-IT" b="1" dirty="0">
              <a:solidFill>
                <a:srgbClr val="000000"/>
              </a:solidFill>
              <a:latin typeface="Arial"/>
              <a:cs typeface="Arial"/>
            </a:endParaRPr>
          </a:p>
          <a:p>
            <a:pPr algn="r"/>
            <a:r>
              <a:rPr lang="fr-FR" b="1" dirty="0" err="1">
                <a:solidFill>
                  <a:srgbClr val="000000"/>
                </a:solidFill>
                <a:latin typeface="Arial"/>
                <a:cs typeface="Arial"/>
              </a:rPr>
              <a:t>prEN</a:t>
            </a:r>
            <a:r>
              <a:rPr lang="fr-FR" b="1" dirty="0">
                <a:solidFill>
                  <a:srgbClr val="000000"/>
                </a:solidFill>
                <a:latin typeface="Arial"/>
                <a:cs typeface="Arial"/>
              </a:rPr>
              <a:t> 16413:2012</a:t>
            </a:r>
            <a:endParaRPr lang="it-IT" b="1" dirty="0">
              <a:solidFill>
                <a:srgbClr val="000000"/>
              </a:solidFill>
              <a:latin typeface="Arial"/>
              <a:cs typeface="Arial"/>
            </a:endParaRPr>
          </a:p>
          <a:p>
            <a:pPr algn="r"/>
            <a:r>
              <a:rPr lang="fr-FR" dirty="0">
                <a:solidFill>
                  <a:srgbClr val="000000"/>
                </a:solidFill>
                <a:latin typeface="Arial"/>
                <a:cs typeface="Arial"/>
              </a:rPr>
              <a:t>CEN/TC 264</a:t>
            </a:r>
            <a:endParaRPr lang="it-IT" b="1" dirty="0">
              <a:solidFill>
                <a:srgbClr val="000000"/>
              </a:solidFill>
              <a:latin typeface="Arial"/>
              <a:cs typeface="Arial"/>
            </a:endParaRPr>
          </a:p>
          <a:p>
            <a:pPr algn="r"/>
            <a:r>
              <a:rPr lang="en-GB" dirty="0">
                <a:solidFill>
                  <a:srgbClr val="000000"/>
                </a:solidFill>
                <a:latin typeface="Arial"/>
                <a:cs typeface="Arial"/>
              </a:rPr>
              <a:t>Secretariat:   DIN</a:t>
            </a:r>
            <a:endParaRPr lang="it-IT" b="1" dirty="0">
              <a:solidFill>
                <a:srgbClr val="000000"/>
              </a:solidFill>
              <a:latin typeface="Arial"/>
              <a:cs typeface="Arial"/>
            </a:endParaRPr>
          </a:p>
          <a:p>
            <a:endParaRPr lang="en-GB" b="1" dirty="0">
              <a:solidFill>
                <a:srgbClr val="000000"/>
              </a:solidFill>
              <a:latin typeface="Arial"/>
              <a:cs typeface="Arial"/>
            </a:endParaRPr>
          </a:p>
          <a:p>
            <a:r>
              <a:rPr lang="en-GB" b="1" dirty="0">
                <a:solidFill>
                  <a:srgbClr val="000000"/>
                </a:solidFill>
                <a:latin typeface="Arial"/>
                <a:cs typeface="Arial"/>
              </a:rPr>
              <a:t>Air quality — Biomonitoring with lichens — Assessing epiphytic lichen diversity</a:t>
            </a:r>
            <a:endParaRPr lang="it-IT" b="1" dirty="0">
              <a:solidFill>
                <a:srgbClr val="000000"/>
              </a:solidFill>
              <a:latin typeface="Arial"/>
              <a:cs typeface="Arial"/>
            </a:endParaRPr>
          </a:p>
          <a:p>
            <a:r>
              <a:rPr lang="de-DE" i="1" dirty="0">
                <a:solidFill>
                  <a:srgbClr val="000000"/>
                </a:solidFill>
                <a:latin typeface="Arial"/>
                <a:cs typeface="Arial"/>
              </a:rPr>
              <a:t>Luftqualität — </a:t>
            </a:r>
            <a:r>
              <a:rPr lang="de-DE" i="1" dirty="0" err="1">
                <a:solidFill>
                  <a:srgbClr val="000000"/>
                </a:solidFill>
                <a:latin typeface="Arial"/>
                <a:cs typeface="Arial"/>
              </a:rPr>
              <a:t>Biomonitoring</a:t>
            </a:r>
            <a:r>
              <a:rPr lang="de-DE" i="1" dirty="0">
                <a:solidFill>
                  <a:srgbClr val="000000"/>
                </a:solidFill>
                <a:latin typeface="Arial"/>
                <a:cs typeface="Arial"/>
              </a:rPr>
              <a:t> mit Flechten — Kartierung der Diversität </a:t>
            </a:r>
            <a:r>
              <a:rPr lang="de-DE" i="1" dirty="0" err="1">
                <a:solidFill>
                  <a:srgbClr val="000000"/>
                </a:solidFill>
                <a:latin typeface="Arial"/>
                <a:cs typeface="Arial"/>
              </a:rPr>
              <a:t>epiphytischer</a:t>
            </a:r>
            <a:r>
              <a:rPr lang="de-DE" i="1" dirty="0">
                <a:solidFill>
                  <a:srgbClr val="000000"/>
                </a:solidFill>
                <a:latin typeface="Arial"/>
                <a:cs typeface="Arial"/>
              </a:rPr>
              <a:t> Flechten</a:t>
            </a:r>
            <a:endParaRPr lang="it-IT" dirty="0">
              <a:solidFill>
                <a:srgbClr val="000000"/>
              </a:solidFill>
              <a:latin typeface="Arial"/>
              <a:cs typeface="Arial"/>
            </a:endParaRPr>
          </a:p>
          <a:p>
            <a:r>
              <a:rPr lang="fr-FR" i="1" dirty="0">
                <a:solidFill>
                  <a:srgbClr val="000000"/>
                </a:solidFill>
                <a:latin typeface="Arial"/>
                <a:cs typeface="Arial"/>
              </a:rPr>
              <a:t>Qualité de l'air — </a:t>
            </a:r>
            <a:r>
              <a:rPr lang="fr-FR" i="1" dirty="0" err="1">
                <a:solidFill>
                  <a:srgbClr val="000000"/>
                </a:solidFill>
                <a:latin typeface="Arial"/>
                <a:cs typeface="Arial"/>
              </a:rPr>
              <a:t>Biosurveillance</a:t>
            </a:r>
            <a:r>
              <a:rPr lang="fr-FR" i="1" dirty="0">
                <a:solidFill>
                  <a:srgbClr val="000000"/>
                </a:solidFill>
                <a:latin typeface="Arial"/>
                <a:cs typeface="Arial"/>
              </a:rPr>
              <a:t> à l'aide de lichens — Evaluation de la diversité de lichens épiphytes</a:t>
            </a:r>
          </a:p>
          <a:p>
            <a:endParaRPr lang="fr-FR" i="1" dirty="0">
              <a:solidFill>
                <a:srgbClr val="000000"/>
              </a:solidFill>
              <a:latin typeface="Arial"/>
              <a:cs typeface="Arial"/>
            </a:endParaRPr>
          </a:p>
          <a:p>
            <a:r>
              <a:rPr lang="fr-FR" dirty="0">
                <a:solidFill>
                  <a:srgbClr val="000000"/>
                </a:solidFill>
                <a:latin typeface="Arial"/>
                <a:cs typeface="Arial"/>
              </a:rPr>
              <a:t>Document type:   </a:t>
            </a:r>
            <a:r>
              <a:rPr lang="fr-FR" dirty="0" err="1">
                <a:solidFill>
                  <a:srgbClr val="000000"/>
                </a:solidFill>
                <a:latin typeface="Arial"/>
                <a:cs typeface="Arial"/>
              </a:rPr>
              <a:t>European</a:t>
            </a:r>
            <a:r>
              <a:rPr lang="fr-FR" dirty="0">
                <a:solidFill>
                  <a:srgbClr val="000000"/>
                </a:solidFill>
                <a:latin typeface="Arial"/>
                <a:cs typeface="Arial"/>
              </a:rPr>
              <a:t> Standard</a:t>
            </a:r>
            <a:endParaRPr lang="it-IT" dirty="0">
              <a:solidFill>
                <a:srgbClr val="000000"/>
              </a:solidFill>
              <a:latin typeface="Arial"/>
              <a:cs typeface="Arial"/>
            </a:endParaRPr>
          </a:p>
        </p:txBody>
      </p:sp>
      <p:sp>
        <p:nvSpPr>
          <p:cNvPr id="4" name="CasellaDiTesto 3"/>
          <p:cNvSpPr txBox="1"/>
          <p:nvPr/>
        </p:nvSpPr>
        <p:spPr>
          <a:xfrm>
            <a:off x="2100728" y="5661249"/>
            <a:ext cx="8208912" cy="646331"/>
          </a:xfrm>
          <a:prstGeom prst="rect">
            <a:avLst/>
          </a:prstGeom>
          <a:noFill/>
        </p:spPr>
        <p:txBody>
          <a:bodyPr wrap="square" rtlCol="0">
            <a:spAutoFit/>
          </a:bodyPr>
          <a:lstStyle/>
          <a:p>
            <a:r>
              <a:rPr lang="en-GB" dirty="0">
                <a:solidFill>
                  <a:srgbClr val="000000"/>
                </a:solidFill>
                <a:latin typeface="Arial"/>
                <a:cs typeface="Arial"/>
              </a:rPr>
              <a:t>This document (</a:t>
            </a:r>
            <a:r>
              <a:rPr lang="en-GB" dirty="0" err="1">
                <a:solidFill>
                  <a:srgbClr val="000000"/>
                </a:solidFill>
                <a:latin typeface="Arial"/>
                <a:cs typeface="Arial"/>
              </a:rPr>
              <a:t>prEN</a:t>
            </a:r>
            <a:r>
              <a:rPr lang="en-GB" dirty="0">
                <a:solidFill>
                  <a:srgbClr val="000000"/>
                </a:solidFill>
                <a:latin typeface="Arial"/>
                <a:cs typeface="Arial"/>
              </a:rPr>
              <a:t> 16413:2012) has been prepared by Technical Committee CEN/TC 264 “Air quality”, the secretariat of which is held by DIN.</a:t>
            </a:r>
            <a:endParaRPr lang="it-IT" dirty="0">
              <a:solidFill>
                <a:srgbClr val="000000"/>
              </a:solidFill>
              <a:latin typeface="Arial"/>
              <a:cs typeface="Arial"/>
            </a:endParaRPr>
          </a:p>
        </p:txBody>
      </p:sp>
    </p:spTree>
    <p:extLst>
      <p:ext uri="{BB962C8B-B14F-4D97-AF65-F5344CB8AC3E}">
        <p14:creationId xmlns:p14="http://schemas.microsoft.com/office/powerpoint/2010/main" val="30262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63552" y="476672"/>
            <a:ext cx="8064896" cy="369332"/>
          </a:xfrm>
          <a:prstGeom prst="rect">
            <a:avLst/>
          </a:prstGeom>
          <a:noFill/>
        </p:spPr>
        <p:txBody>
          <a:bodyPr wrap="square" rtlCol="0">
            <a:spAutoFit/>
          </a:bodyPr>
          <a:lstStyle/>
          <a:p>
            <a:endParaRPr lang="it-IT" dirty="0">
              <a:solidFill>
                <a:srgbClr val="000000"/>
              </a:solidFill>
              <a:latin typeface="Arial"/>
              <a:cs typeface="Arial"/>
            </a:endParaRPr>
          </a:p>
        </p:txBody>
      </p:sp>
      <p:graphicFrame>
        <p:nvGraphicFramePr>
          <p:cNvPr id="3" name="Oggetto 2"/>
          <p:cNvGraphicFramePr>
            <a:graphicFrameLocks noChangeAspect="1"/>
          </p:cNvGraphicFramePr>
          <p:nvPr>
            <p:extLst/>
          </p:nvPr>
        </p:nvGraphicFramePr>
        <p:xfrm>
          <a:off x="2351585" y="-139132"/>
          <a:ext cx="7013079" cy="6684395"/>
        </p:xfrm>
        <a:graphic>
          <a:graphicData uri="http://schemas.openxmlformats.org/presentationml/2006/ole">
            <mc:AlternateContent xmlns:mc="http://schemas.openxmlformats.org/markup-compatibility/2006">
              <mc:Choice xmlns:v="urn:schemas-microsoft-com:vml" Requires="v">
                <p:oleObj spid="_x0000_s2053" name="Documento" r:id="rId3" imgW="6536717" imgH="6231277" progId="Word.Document.12">
                  <p:embed/>
                </p:oleObj>
              </mc:Choice>
              <mc:Fallback>
                <p:oleObj name="Documento" r:id="rId3" imgW="6536717" imgH="6231277" progId="Word.Document.12">
                  <p:embed/>
                  <p:pic>
                    <p:nvPicPr>
                      <p:cNvPr id="3" name="Oggetto 2"/>
                      <p:cNvPicPr/>
                      <p:nvPr/>
                    </p:nvPicPr>
                    <p:blipFill>
                      <a:blip r:embed="rId4"/>
                      <a:stretch>
                        <a:fillRect/>
                      </a:stretch>
                    </p:blipFill>
                    <p:spPr>
                      <a:xfrm>
                        <a:off x="2351585" y="-139132"/>
                        <a:ext cx="7013079" cy="6684395"/>
                      </a:xfrm>
                      <a:prstGeom prst="rect">
                        <a:avLst/>
                      </a:prstGeom>
                    </p:spPr>
                  </p:pic>
                </p:oleObj>
              </mc:Fallback>
            </mc:AlternateContent>
          </a:graphicData>
        </a:graphic>
      </p:graphicFrame>
    </p:spTree>
    <p:extLst>
      <p:ext uri="{BB962C8B-B14F-4D97-AF65-F5344CB8AC3E}">
        <p14:creationId xmlns:p14="http://schemas.microsoft.com/office/powerpoint/2010/main" val="2338716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872695" y="1201618"/>
            <a:ext cx="8280920" cy="3046988"/>
          </a:xfrm>
          <a:prstGeom prst="rect">
            <a:avLst/>
          </a:prstGeom>
          <a:noFill/>
        </p:spPr>
        <p:txBody>
          <a:bodyPr wrap="square" rtlCol="0">
            <a:spAutoFit/>
          </a:bodyPr>
          <a:lstStyle/>
          <a:p>
            <a:r>
              <a:rPr lang="en-US" sz="2400" dirty="0">
                <a:solidFill>
                  <a:srgbClr val="000000"/>
                </a:solidFill>
              </a:rPr>
              <a:t>Unfortunately, the CEN document says nothing about the interpretation of the results, simply because this topic was removed when no convergence was found between the participants at the technical discussion table.</a:t>
            </a:r>
          </a:p>
          <a:p>
            <a:endParaRPr lang="en-US" sz="2400" dirty="0">
              <a:solidFill>
                <a:srgbClr val="000000"/>
              </a:solidFill>
            </a:endParaRPr>
          </a:p>
          <a:p>
            <a:r>
              <a:rPr lang="en-US" sz="2400" dirty="0">
                <a:solidFill>
                  <a:srgbClr val="000000"/>
                </a:solidFill>
              </a:rPr>
              <a:t>Rather than proceed with a vote by strict majority, it was decided to postpone the production of an </a:t>
            </a:r>
            <a:r>
              <a:rPr lang="en-US" sz="2400" i="1" dirty="0">
                <a:solidFill>
                  <a:srgbClr val="000000"/>
                </a:solidFill>
              </a:rPr>
              <a:t>ad hoc </a:t>
            </a:r>
            <a:r>
              <a:rPr lang="en-US" sz="2400" dirty="0">
                <a:solidFill>
                  <a:srgbClr val="000000"/>
                </a:solidFill>
              </a:rPr>
              <a:t>document to a later date, which never arrived.</a:t>
            </a:r>
          </a:p>
        </p:txBody>
      </p:sp>
    </p:spTree>
    <p:extLst>
      <p:ext uri="{BB962C8B-B14F-4D97-AF65-F5344CB8AC3E}">
        <p14:creationId xmlns:p14="http://schemas.microsoft.com/office/powerpoint/2010/main" val="31643452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1992313" y="715964"/>
            <a:ext cx="82089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it-IT" sz="2400" dirty="0">
                <a:solidFill>
                  <a:srgbClr val="000000"/>
                </a:solidFill>
                <a:latin typeface="Arial" charset="0"/>
              </a:rPr>
              <a:t>It would seem logical to calculate an average value of n surveys carried out within a specific biogeographical area in remote, presumed near-natural areas.</a:t>
            </a:r>
            <a:endParaRPr lang="it-IT" altLang="it-IT" sz="2400" dirty="0">
              <a:solidFill>
                <a:srgbClr val="000000"/>
              </a:solidFill>
              <a:latin typeface="Arial" charset="0"/>
              <a:cs typeface="Arial"/>
            </a:endParaRPr>
          </a:p>
        </p:txBody>
      </p:sp>
      <p:pic>
        <p:nvPicPr>
          <p:cNvPr id="22531" name="Picture 2" descr="http://www.waterencyclopedia.com/images/wsci_03_img030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16276" y="2133601"/>
            <a:ext cx="5127625"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e 5"/>
          <p:cNvSpPr/>
          <p:nvPr/>
        </p:nvSpPr>
        <p:spPr>
          <a:xfrm>
            <a:off x="6024564" y="3357564"/>
            <a:ext cx="142875" cy="1428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cs typeface="Arial"/>
            </a:endParaRPr>
          </a:p>
        </p:txBody>
      </p:sp>
      <p:sp>
        <p:nvSpPr>
          <p:cNvPr id="7" name="Ovale 6"/>
          <p:cNvSpPr/>
          <p:nvPr/>
        </p:nvSpPr>
        <p:spPr>
          <a:xfrm>
            <a:off x="6383338" y="3429001"/>
            <a:ext cx="144462" cy="1444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cs typeface="Arial"/>
            </a:endParaRPr>
          </a:p>
        </p:txBody>
      </p:sp>
      <p:sp>
        <p:nvSpPr>
          <p:cNvPr id="8" name="Ovale 7"/>
          <p:cNvSpPr/>
          <p:nvPr/>
        </p:nvSpPr>
        <p:spPr>
          <a:xfrm>
            <a:off x="5016501" y="3284538"/>
            <a:ext cx="142875" cy="1444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cs typeface="Arial"/>
            </a:endParaRPr>
          </a:p>
        </p:txBody>
      </p:sp>
      <p:sp>
        <p:nvSpPr>
          <p:cNvPr id="9" name="Ovale 8"/>
          <p:cNvSpPr/>
          <p:nvPr/>
        </p:nvSpPr>
        <p:spPr>
          <a:xfrm>
            <a:off x="6265864" y="3670301"/>
            <a:ext cx="142875" cy="1444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cs typeface="Arial"/>
            </a:endParaRPr>
          </a:p>
        </p:txBody>
      </p:sp>
      <p:sp>
        <p:nvSpPr>
          <p:cNvPr id="10" name="Ovale 9"/>
          <p:cNvSpPr/>
          <p:nvPr/>
        </p:nvSpPr>
        <p:spPr>
          <a:xfrm>
            <a:off x="3503613" y="3357564"/>
            <a:ext cx="144462" cy="1428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cs typeface="Arial"/>
            </a:endParaRPr>
          </a:p>
        </p:txBody>
      </p:sp>
      <p:sp>
        <p:nvSpPr>
          <p:cNvPr id="11" name="Ovale 10"/>
          <p:cNvSpPr/>
          <p:nvPr/>
        </p:nvSpPr>
        <p:spPr>
          <a:xfrm>
            <a:off x="6743701" y="3644901"/>
            <a:ext cx="144463" cy="14446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cs typeface="Arial"/>
            </a:endParaRPr>
          </a:p>
        </p:txBody>
      </p:sp>
      <p:sp>
        <p:nvSpPr>
          <p:cNvPr id="12" name="Ovale 11"/>
          <p:cNvSpPr/>
          <p:nvPr/>
        </p:nvSpPr>
        <p:spPr>
          <a:xfrm>
            <a:off x="6383338" y="3141664"/>
            <a:ext cx="144462" cy="1428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cs typeface="Arial"/>
            </a:endParaRPr>
          </a:p>
        </p:txBody>
      </p:sp>
      <p:sp>
        <p:nvSpPr>
          <p:cNvPr id="13" name="Ovale 12"/>
          <p:cNvSpPr/>
          <p:nvPr/>
        </p:nvSpPr>
        <p:spPr>
          <a:xfrm>
            <a:off x="7680326" y="3789363"/>
            <a:ext cx="144463" cy="144462"/>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cs typeface="Arial"/>
            </a:endParaRPr>
          </a:p>
        </p:txBody>
      </p:sp>
      <p:sp>
        <p:nvSpPr>
          <p:cNvPr id="14" name="Ovale 13"/>
          <p:cNvSpPr/>
          <p:nvPr/>
        </p:nvSpPr>
        <p:spPr>
          <a:xfrm>
            <a:off x="6743701" y="3357564"/>
            <a:ext cx="144463" cy="1428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cs typeface="Arial"/>
            </a:endParaRPr>
          </a:p>
        </p:txBody>
      </p:sp>
      <p:sp>
        <p:nvSpPr>
          <p:cNvPr id="15" name="Ovale 14"/>
          <p:cNvSpPr/>
          <p:nvPr/>
        </p:nvSpPr>
        <p:spPr>
          <a:xfrm>
            <a:off x="7180264" y="3357564"/>
            <a:ext cx="142875" cy="14287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latin typeface="Arial"/>
              <a:cs typeface="Arial"/>
            </a:endParaRPr>
          </a:p>
        </p:txBody>
      </p:sp>
      <p:cxnSp>
        <p:nvCxnSpPr>
          <p:cNvPr id="17" name="Connettore 1 16"/>
          <p:cNvCxnSpPr/>
          <p:nvPr/>
        </p:nvCxnSpPr>
        <p:spPr>
          <a:xfrm>
            <a:off x="1524000" y="706438"/>
            <a:ext cx="9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CasellaDiTesto 1"/>
          <p:cNvSpPr txBox="1"/>
          <p:nvPr/>
        </p:nvSpPr>
        <p:spPr>
          <a:xfrm>
            <a:off x="1992314" y="188641"/>
            <a:ext cx="7680192" cy="461665"/>
          </a:xfrm>
          <a:prstGeom prst="rect">
            <a:avLst/>
          </a:prstGeom>
          <a:noFill/>
        </p:spPr>
        <p:txBody>
          <a:bodyPr wrap="square" rtlCol="0">
            <a:spAutoFit/>
          </a:bodyPr>
          <a:lstStyle/>
          <a:p>
            <a:r>
              <a:rPr lang="en-US" altLang="it-IT" sz="2400" b="1" dirty="0">
                <a:solidFill>
                  <a:srgbClr val="000000"/>
                </a:solidFill>
                <a:latin typeface="Arial" charset="0"/>
              </a:rPr>
              <a:t>How to establish the level of "naturalness"?</a:t>
            </a:r>
            <a:endParaRPr lang="it-IT" sz="2400" dirty="0">
              <a:solidFill>
                <a:srgbClr val="000000"/>
              </a:solidFill>
              <a:latin typeface="Arial"/>
              <a:cs typeface="Arial"/>
            </a:endParaRPr>
          </a:p>
        </p:txBody>
      </p:sp>
    </p:spTree>
    <p:extLst>
      <p:ext uri="{BB962C8B-B14F-4D97-AF65-F5344CB8AC3E}">
        <p14:creationId xmlns:p14="http://schemas.microsoft.com/office/powerpoint/2010/main" val="50759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a:extLst>
              <a:ext uri="{FF2B5EF4-FFF2-40B4-BE49-F238E27FC236}">
                <a16:creationId xmlns:a16="http://schemas.microsoft.com/office/drawing/2014/main" id="{367B1D2A-47F2-4951-BDA3-4AE6229F119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92314" y="612775"/>
            <a:ext cx="5494337"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738231" y="254074"/>
            <a:ext cx="10503017"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US" altLang="it-IT" sz="2400" dirty="0">
                <a:solidFill>
                  <a:srgbClr val="000000"/>
                </a:solidFill>
                <a:latin typeface="Arial" charset="0"/>
              </a:rPr>
              <a:t>The interpretation scale could be developed based on the percentage deviation from the level of naturalness.</a:t>
            </a:r>
          </a:p>
          <a:p>
            <a:pPr>
              <a:spcBef>
                <a:spcPct val="0"/>
              </a:spcBef>
              <a:buNone/>
            </a:pPr>
            <a:endParaRPr lang="en-US" altLang="it-IT" sz="2400" dirty="0">
              <a:solidFill>
                <a:srgbClr val="000000"/>
              </a:solidFill>
              <a:latin typeface="Arial" charset="0"/>
            </a:endParaRPr>
          </a:p>
          <a:p>
            <a:pPr>
              <a:spcBef>
                <a:spcPct val="0"/>
              </a:spcBef>
              <a:buNone/>
            </a:pPr>
            <a:r>
              <a:rPr lang="en-US" altLang="it-IT" sz="2400" dirty="0">
                <a:solidFill>
                  <a:srgbClr val="000000"/>
                </a:solidFill>
                <a:latin typeface="Arial" charset="0"/>
              </a:rPr>
              <a:t>The </a:t>
            </a:r>
            <a:r>
              <a:rPr lang="en-US" altLang="it-IT" sz="2400" b="1" dirty="0">
                <a:solidFill>
                  <a:srgbClr val="000000"/>
                </a:solidFill>
                <a:latin typeface="Arial" charset="0"/>
              </a:rPr>
              <a:t>current proposal</a:t>
            </a:r>
            <a:r>
              <a:rPr lang="en-US" altLang="it-IT" sz="2400" dirty="0">
                <a:solidFill>
                  <a:srgbClr val="000000"/>
                </a:solidFill>
                <a:latin typeface="Arial" charset="0"/>
              </a:rPr>
              <a:t>, not yet shared by everyone, is the following: taking into account the variability of biological data, the influence of the operator in data collection, the condition of naturalness would be included in a range of 25 percentage points, i.e. 0-25% deviation from average value of values higher than the 98th percentile of values observed in a large climatically homogeneous area.</a:t>
            </a:r>
          </a:p>
          <a:p>
            <a:pPr>
              <a:spcBef>
                <a:spcPct val="0"/>
              </a:spcBef>
              <a:buNone/>
            </a:pPr>
            <a:r>
              <a:rPr lang="en-US" altLang="it-IT" sz="2400" dirty="0">
                <a:solidFill>
                  <a:srgbClr val="000000"/>
                </a:solidFill>
                <a:latin typeface="Arial" charset="0"/>
              </a:rPr>
              <a:t>In this way a scale of 4 or 5 classes would be obtained which in turn could be divided into smaller intervals</a:t>
            </a:r>
          </a:p>
        </p:txBody>
      </p:sp>
      <p:pic>
        <p:nvPicPr>
          <p:cNvPr id="23555"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4194495"/>
            <a:ext cx="4987297" cy="2472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9064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a:extLst>
              <a:ext uri="{FF2B5EF4-FFF2-40B4-BE49-F238E27FC236}">
                <a16:creationId xmlns:a16="http://schemas.microsoft.com/office/drawing/2014/main" id="{48E1A775-6917-4918-ABC7-C8EA9AEE3F3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60776" y="-7938"/>
            <a:ext cx="4335463" cy="681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235" name="AutoShape 4" descr="Risultati immagini per usnea">
            <a:extLst>
              <a:ext uri="{FF2B5EF4-FFF2-40B4-BE49-F238E27FC236}">
                <a16:creationId xmlns:a16="http://schemas.microsoft.com/office/drawing/2014/main" id="{B0A86AF9-4961-442D-BB98-5AE5ADBA4417}"/>
              </a:ext>
            </a:extLst>
          </p:cNvP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it-IT" altLang="it-IT" sz="1800">
              <a:solidFill>
                <a:srgbClr val="000000"/>
              </a:solidFill>
            </a:endParaRPr>
          </a:p>
        </p:txBody>
      </p:sp>
      <p:sp>
        <p:nvSpPr>
          <p:cNvPr id="95236" name="AutoShape 6" descr="Risultati immagini per usnea">
            <a:extLst>
              <a:ext uri="{FF2B5EF4-FFF2-40B4-BE49-F238E27FC236}">
                <a16:creationId xmlns:a16="http://schemas.microsoft.com/office/drawing/2014/main" id="{91823481-0331-49EC-B5C3-A47936235A22}"/>
              </a:ext>
            </a:extLst>
          </p:cNvPr>
          <p:cNvSpPr>
            <a:spLocks noChangeAspect="1" noChangeArrowheads="1"/>
          </p:cNvSpPr>
          <p:nvPr/>
        </p:nvSpPr>
        <p:spPr bwMode="auto">
          <a:xfrm>
            <a:off x="1831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it-IT" altLang="it-IT" sz="1800">
              <a:solidFill>
                <a:srgbClr val="000000"/>
              </a:solidFill>
            </a:endParaRPr>
          </a:p>
        </p:txBody>
      </p:sp>
      <p:sp>
        <p:nvSpPr>
          <p:cNvPr id="95237" name="AutoShape 8" descr="data:image/jpeg;base64,/9j/4AAQSkZJRgABAQAAAQABAAD/2wCEAAkGBxQTEhUUExQUFhUXGBUXGRgXFxUVFRgXFxQXFxgVGBcYHCggGBolHBcVITEhJykrLi4uFx8zODMsNygtLisBCgoKDg0OGhAQGiwkHyQsLCwsLCwsLCwsLCwsLCwsLCwsLCwsLCwsLCwsLCwsLCwsLCwsLCwsLCwsLCwsLCwsLP/AABEIAMYA/wMBIgACEQEDEQH/xAAbAAACAwEBAQAAAAAAAAAAAAAEBQIDBgEAB//EADsQAAIBAwMEAQIEBAQEBwEAAAECEQMSIQAEMQUTIkFRMmEGI3GBFEKRoVJicrEVQ8HRM1OCkqLh8fD/xAAYAQEBAQEBAAAAAAAAAAAAAAABAAIDBP/EACERAQEAAgICAwADAAAAAAAAAAABAhEhMRJBAxNRBCJh/9oADAMBAAIRAxEAPwD5duKkjUNg3lqknV21GdCPqdQibT5WmJi3j+afWrN31Y9umDJt8puuywyvyII/vpFVckgDRu28ORIOD+ms543JrHLRz0sU9wxq1msPgsnyhRJxOf8ADn4OtpQpVaZQU2WrRtwWItJnFhWcx9tfPe6pe5uFGAABeRP1GcYjj40Um/dEDUiLR9dNnEi5vqWeY9xzI1ibl1WvsrebDr1G+pSrW0yrGZwpEGfqPlx8DSuvS6buKwWmgXxJNamRTpgg/HDMciYjB9jSTY9Z7kh0AIB7ZIg2zEf7AZ9xo1FopSW27uiXMKwJaTKmTJEDH6Zg66Si5b9GG/8Aw0lO4rUcgARKqJ/9Sn/oNE9M6HWqWlZNJgCKkLkH3bdOhW6hTqIQb7CMgG0iM4YkWm4/305ob87ek8MWCQQDnxMQfv8AMidW+WfHdCdU6ctEQ1wJIC4mcGcjA+2fWs5ua4V7SGuKllIODB8pEYEEa33RerUt1dUILKqiJLWMrCQ3bOASZGZONVbr8M7apUDrT7ZtZTYTEMQxhT4gyAZ/XTNU2enzhNzVLHBI0fsq5P1D+2tJuPw8KWQ4IJtF4K5+5AiPvxoT/hTNJFrAe0emw/TB0+LP9vwn3fiJzH20oq7xiYH++tFXUCQ2Ix+54/6/00prbDMqNcuZdUXlzbbYkSTpjQpY0vpXccaM26t711jntGvSPqdRWoy86ZUW1bUgjga0lNCoGGqtzteI9nUrT60RRSOdXZB/8KP7al/CRjTH+KMQBqt9wo51aWynIP21OpUAGp1HDnxB1R1GhAknVyYHqbhT70s3e4HrQlWtk6EqE/fXPyra419SFT76C1JTo2tiWOqmOuXagx0JBtkdVdojWqNEexrjdODca7eI2y1MwZ0xpPdjRe46dHrQgpketGtC13ccRrm0YgaiQSc6kzRrO+UlQlqkEi0cktao/f8AbRHUdubS43VRyICJaCSRwb7vFQftJ/uFRWTpltNwVBtgE/YH9s6JOdtTL9VdD6x2Kt+4DOpAlfuPpkA8evnjGt5S/Fu0r0wrFkNwAUhwBJgEvAgZ9+jnWBq7dKjrc1mfNyLoBmSqgGWjjHMcc6Y1qVJmZUudIAWVAeB8mTI1Wz21/m2ubpzUmBSQkElYkDggzwII4ONVV+o148qp7QUrKsFdZmGYjMxAuH6wJ1mqm7cF1qXMqjtqS3ljBHvjI0FRrsrFkJUZ8QSVg8jJzrM2vLx97bqv+JySTVBNLxFOyWJx5Xkn9M541W/UKLOBceSQJ+ONY7p/THLCaopI0hA7FBLAwUEGQDmI9Rrd9I/ClOknk3cqKCbm8QOeMkSAfvxo1+O+OW4WbysGqIwZ6SKDI+s1C38zSYIwB8jPzp3tV27qAjCqSQIWycz5QsYEj+2sx1DeVKd4qdtpkAoDgAzw2AePn38DSTo3VjQ3ArUni0BiGg3GR4QOZzphun0d+gUyzKAfESTcP6RoGr06D4MxET5DP+wxxqzpu475qVl8A31TBhgotEj0Z5PEH92CUSEBvbvtTL9uLsKw9glM3Ac8g/t0mvTl44+4VDp7wCSAP0J/uPt8/Or/APhFTgkA4gQcyeZ9D+ujK+0q06YrFgFxK8lSceUY5j+o1zZfiKkj2NVUO5LRVcTJAgKWMAYAtGMarwPrw9IVeg10UH8sg/BYmP8A26S7rb7hWANKVJAMMAckCc498Tp1+K33FRqdJahAabgjWssRaboIUnMSDrN9V6w6TtmQM1OnTF7eZJa6WnAui0XR6bjWbb6PhhJyP3AKyB6xiD/caX/w5Y+WhNjvWUi7g6Y7jfhROt86cLjpU9UJgf00DuKNSr7gavSstX6T/wB9Rp7hqbQ3Gs7o0CXoyqcmdSr9LBGNOWCHMzrr0SRK6uFyyR6XB1w9JY61Kbce+dWQB6jXO101wyFTpTAe9BNQI9a2+6aRGk1amNHk64fDclFbeFde2/VM6FbzyRoWvQjjXfyrzw/fdT8akuyDIXuUZCwTkk+/sB86zq7gjRlDqhClYkTOScGI9H/fVcqZJvk0boFTnwAPBLAA/p867W/DsCXrUl5/xH+8CdAnqbsIZ2I+JMf00bseivWHcqC2kAWLNEwMyJ4/U41zu28fG9R5Pw4hW41pHMqsDiTnPqfUYOnnSOibBlM9yVJBDvaTiQRaB+n786p6vvkp0LKAUKtsgSCJlTJH1ev31mNh1SuTHckHnhgAs++ff6frrPle3bLDDGdNbV22zQt+Wppgi3lncxDAsTgTmAfWrqFTZKVKqJBK4DQZXHucHWb3HTajlhcYOSYGTHwDjVWz21NXlywI8oN30zGc/f4++uGX8jHRknbebbpQsFR1phZ8hbc8G44uHJ/251Hpux2aH8qkGqc/mNdbzB+AMfbSqv1eVKszAYKk+xHjiJOM5GldPes1X+bOCUEsoP7EEZ4H9ddsb6jOeU9mH4htJWrUSktVRKmQZZSIAUD6SM/tpTuvxC78nHwPUca63TarFoIqAkAsjrUM5hisyR8gjM6KP4WqQKgpAGYKnCk8EqGIgcEA/J5jWrI5/Zlegv8Aww1pVsm0MpuIMsgbEcj1n5GlvS/wzUYXR6lPhoOV45jIz6++t9Q6aAVDFKbWAGmCrsIRRBH2gD7zxwdSaqFqtavgLaZEZETJAIHxyJ/trNzs4jWMlnLL7XYPSAYgr8mYj4B9knOB/wDjHY9ZrIWHZtsJKk1LSwvNwYcQP3/vp71Gq6KCDCE+JHyBhYyDMHOkiIWSHl2IhgvIRjcGA4EYgf6icaZyJlcZpDq3UKW6qs9X+IFIL406RtVDcYeoS8s0EDHiP3zn62zvC00VXH8rMSKoPMNYLKojAwp+/wAaHa9JYyTEwUEf8yMQV9NAiOCSBzklVenkupRwqKFBSBAe0XpIJF84tP8AfWreVMuCfd7mpRSmqp21uGLTElTj9MfPOhNzuXeO5bdgkqOSBHJzp/1SgEcqiiGAZmksxnIQEghRMYyYyZGle9ju204MGy20Elhhm4gyZiIxGNakZyy9Bq1Mxx6n/tqhzcsHRu7J/mIJ9wQf6xpcZ9achlQNGu1JpGnZ3610zgjSatR+dUU1M4nWN2M6Nem1/Kxj+h0zTqApOFP0nSChtmumNHbzbSB861JdHiHtd8hl1GuwYRoKjVZUAI9aD3dcmCMaLOW8csfG/qndVWQxMjS6ruz8HRlVicnUKdAHOs3FY/NksTagjB0Nvadugtvu2VoPGmtSsrATrTkSkTqpsa1FLapGBJ+ANH7HoIqNcwFq5YcYzyffBwNOtNY43In/AAx+H33LXtK0VgscgsP8K/7T99a3re6prTYNAVvEKf8AKPFAB9z/AH/r3fdYpqEp0+IACwcnMLZTBM8fP6Y1mquzrNU71Tcfw9mVazc0yogzaXRCzRMhZPOI0Om5jxCvrFSHKGiaQFvgwIOVBBYN8gzHwdU7Oq14tQux4UC4t7iIM/01qet7FN3t03QquTQpolcshFWrSyKW4SmWOCbhcSBAuJwRrN9Lqhq4CIUYn8tlIJoxnuG6A1oFxYxEFsRjLlbdtDseqCoAVKiRkExnH9cftoV1V37jmQCZt9c8/b1/XTrd9JoXjclAq1CzlvrpmXYKKao6+bgBohhLHAjWd3dalTYq1Nlpvey29ylVTyMCahcMIAg8GfRka81/ize5W5nRFEopKrJeJ9kn/r+2f7aadC2St+a1UWoGYzlJ4WRggZB49Hj2FsOg7cslu5dKlRbqdKqgSqjEzTcsGjJGBGVMjlTrSbTaDb00qVVS55BMGlT/ADBYC6Hk/AACgXH2Ae+Hx+EZt2Wt0ju1ltRmRSpgMKdFUNvnlSHDA8g+UECY016dSphiu3ZpSaZLXXxYQEWYsguPLkgetBdU3NVmCVSKdIr21gKvbqB2ANOmvkBbBP2+DGiNtuWo9umzBiCVlgzGS8RcJIji3gfMDWiN6KliVKgNwE5zN3JBkAHNpmBx71RgXkqZYy1oLkGMqJM5u5xgwM5016hTmnSpU6jKSSykmSbTcBIjEf8A371GnCGCrNnLmFAnklj9Y4E/bWJNtW+kulgABG8lZjIgCw4IgZH/AO/bUq2wFIk2raPK8LJj2Y5uPH6kaj2CxXtgBYI4MKQzDEZHBEEZxGmI3SmUqYBAZg/Gfv6PBI9Tp6HbOtvm4X6nYqgUG2msCIBGWi7I/wAJjMar6mtzOjTbys2gmCyqEn+YlUPkP5+cCNHX2lkEEoDCgqt1QAnBvziWJn0CdQoU6bOQ6BykANUUM5gyCeJMrOftrUosIKW1fdLt6lj+JCOGMCUqL5tNtzWkn9VPPGg+q9F3IqsEoqFIzVFPxYNPioUEriQSc4JkAjWn3bPim/bacqQhan9QH+IECJBiSPuJ1GruQG7TLYIm5AQRJKoxzk49Z+40yjUfOTsnI8ErP6ntMq/1J/7aNofh6sKT1HtW1SbSwL4gnCzGJ1v1uqMUr0xUg+FZQFe0iVKG5mPJGcZOPWg+l/h5KNZqgqNUEFQttsAi571ACyQOca0pI+cmnPrV232nyNOf4hLwqUissw+lK5Zg2QbhIORgH2NXigPYH7QR/bGumMlZL1SBxqyhQnJGNEOVmNQ3u4ATBgjVldcKTarfVlAiM6Sbp8Rqp92QZJzqp685Osbi0lSqQIOgdxWIONFrnOqKlK46tKcdAXBMAcnA/U61NL8MuGVCZkwxAwPvJMEfp9vnSnp/S6sdztMQhBtIILEEYAOSOJPxpzR6yaOSSrAEEGJOMER9o9TjWct+nb48JreTS0tltdkoLG8+jIZicgiDA9ERI/66TdU/ECOAqHOSQoEXHMsRgx6yedZ7edTrbtwizn0T6mSzMfpUckk4AzqWx2FMyq12JAy3aPZGOS994ScXGn+2izg/ZJxHNxuaxkCpUCnBVWZVj4tBiNU9I25RyyqsgTeQh7YBBNSGRhPAmDzjJGmFPZuPrtCf+bcGpH/S6zecfSst9tT3PVrAF2wtWZZiAXqEcM0yAOSEGB/mOdamtOEvIyt1IbapeCWDtc12UIcEFa8qXqMVIlMBR2wCZkven9M26CKaU6RKoalF5Z2vNyBmeSowYUgZGfsg6DtXSnW39ZSyJ5008pqVWa2757YYiZBBIH+EwtO6fu0agI/NqUtzWLOGZnuDpREC4qEAcCDHeEmFnRr8aa7rm1YbY3U+yopgg0hfQVmrAMAUAzDGTkwWMTrL9N2SKlRdx9CVtuLZ8SzM8nOLCikk+1j7a1HSidopp06rkl2RUm8NazLkQcEhgcLHbOTyb1ehvQ+3bbuhU01Z6XiO6sJCgi1iLiJA+lZ4jQWO6Fs6lSuKyvcwa5ncFSkks1WJtYr5G2YkjBE6dbTdtu33DFbqRimgIJQ0y8oIAxUREnGTA45Or6V+GloqVp1XYwEm0KVEs8xJUsCRJyCF4g6I/hwrmjSVVULLNFvmQWW04kCACf8ANGPVsaZXbbpq9YUTQSotEKC1UGVU8w2QSpCCIJJmONM0UM9OzuPYVSWNtRrXPnBTzUwMzMehpjV2lQ3hqlLK+NxVgpkzcbpIYQABFvnzqr8N9Isd6pR6fbBVVOVYsAblnIHOCT9XOMFMgzetebQEYDwIkLB+CZkQYkCeNVbnbKxRXptAEyrXUwYI4thgJGD8Dngh19szC5kAM+y5hyZ8rZgZyYkE8GdMaI8QIZaiBTn4ySFYKQ5Gfp9D50RVeikGXuEEQLvHMDMRK4m48z99er1QQBIJImRElufFT8YyeMe9W7S2ohky64DyG+nNpaRdEAwSJjOlPUqD91QqFpTytPkIkAMAJA8efEes6bAM2e9swQbXMESXzmSZgZ+wEg6O/hCwuQmIItLFgIiLIwBg4InP7aU2GQJT2LSFmY4UH2MSTOiN3Sqdx+0WVkCDCty5JYyMNHl4j2B9tEO3toFV3TwWmrAybR+Y2RcTgFhAGZyONL/4ruuUqUpCNUEKtQskSAcQZImV4N+dO1C1yC61FZIaB4huCCwiLjbBHIwND7XqN1OaaGCFwplsBSoZpljBaAcGz1xrcALqnSD4FbFAAWGISLSYheIgj76MWq60W8hUhMinUlgVFwAMEiTBzI+2TqNGiyghyXLEsovFwB8ZEzMHPGIHzGlD7xKVtUF7kDFlKKKpS4KzljllQCTGTKkgLrQUdUrinDInjWAJBVjUZgsdt4IVQFIEAGZ986y3VutAYUFW/mQz4n7TmPscj7863e829Xc7d1pkIGuWVa1ZkFKi8G17iGB+cTgnAP0ZpiqySmCGdbh7gk8j7Ann76ZdRUPt94zCTIGvVd3PJ40RuWUC1ck4AGZniNJCmue9m6Xbjy40HUotxxprsqIAk6aUKKsNbmII9vTaPnVj0DHGn9PZj1rzU49a3pnYnc9e7QqFEDM0LeWiAJJgZlTg+pgY1g99UJMnJ+dN93SqswGSLZ9DOPH5ODOT9tD7jpQLhTXoq0KSrl0KyASCWWwMJiLp/TMc8Xo+WgTvT2u2vihi4Dmow9ufYB4XgfEyTXQ3pC2TiZ/U8SfmPX6n508o/h2mBNRq6KMtUZEpUQIwoeowUsTEWFwftMi+t07b0cd2iwUIzMu1NcuGDMrK24YoAQrZUMJU4P0hrjoP0Tdbh2mnb20CKVqQNucjDloS4k3chpJtzrXbPoKdx67hqylWq2MpDEGSQKcXsZBF7Kg9gMSAFlXqVV6arRRLBd2qlQo6qFNEqzXgUqLnuVRAVYKKB8kHe1rd8a1JzUZTSIBuud2RQouYEFWzJJmLsY0WI8r9YqNtO9TporVK1Kl5G5QqpUCAKZhA14x8TA40B1ai1fdIi0kcGoqVKxTuCDVCG1GZ1pgIVXPMTC6N/F27omtT2zVaoWmoJck1QHqeXkGMtCW5B98etcTqdi1aoipTV+6roSILOAoZfGCpgw3yYkNOngL6m6Wx9xbcXANQAEOQxAU4IMCSUYwB6E51o+hGVUuvbtVYF0soKsVHkLl8IknMtA9yl6R1Gn3agSiwqmXqPaXWmrG7tMWqA3gWCeAwOAFnR3UOqOlOmyw8kXVSqLTXFOxVQ5KOIIAYkkA/bU0ab7fqC6Ih8Ykg2gtFwpiCCGJI/fnAMJ+m7tnphqashdyTkv8AyO2CZwSg9n0P1B/Fu/XbvS8oSozVPpV6hZnnFzRNNuSQckYJyLdru/4fbDuoBUdGcUaZFNmAe36SCUNrgt6kYHOs2LZ7RdZBqRJUlWMBoXJIAzj2PQuHEzd1DcGiqUgaqiBDqpKk8AO0HmRIGRzPyPsaAVFtAEA1EkeSKYWqMYLWtIWIwT7EXbGqx/LqOEqGQrjIyTAKkz8c4mdY6Lm53NRYLgBCDNSR+WCPqBPIwcc/SIM4X06e4R7zuO5TEEWqbjCmRm0SbeJPPEZ1Lr+03oem23wRdcBDKciTB8YIzEDkxxq9ekmorrUW0VILeUj6QpMAz/iHJwPvjQTo9VUXVDeoUimysGgNnIxxkTxEJ9jorcOjkEAGotwQlVBlQGgGOIMSAMTpVX2fkgUm2gpCsDIW4Q4qCTDZBgx4zzGDdhVFZLlINjw0+IDi0TkwBBUxwZxnlQrYVXd0NQJyBDKpc5M+sSI50BX6wplyxgB7Y+RczKJ54Iz6t1c9XtEWhqri+ooBsDWKxgCZbIUH3PrnS7qvTGDKFAam7F0vNYvLEPMCYgs4IMQIwQNCPRvIUEMYYotOT808AGCTkTPuRzqmvVljlWR1K2gZuGWDMPjIgn360JWqGnUC02AXupdeDBudvEYxAUR/X7irovWaTKyqgC3MLgWKdwCDgkkKcz8DVvSK9/WZl7tGSPyzUVHdaiWkWSpUlltgSI9zyDoat1CqK3bepILq1NviR4K3+OmVIVgZx+kErq25XasFFGX/ADD4tJNNyLi16sGBIyIAxjidD0zUaolb+GR0W0pAanUUK2LlByRxgFeMxjXWMiR1JqFd1AppTpsECSZKKYC5MAQOTwSIE69+IViK6rIcBhCJJaP5mKllwOB8HI1Z1TYU3lixR4FzBLmZZ7amG8hhYPkI8ZknUKfUB3FotbVpNTY2Q5YWVG/MLMoCwFOT7AGcazSwlXeVa+4RmYli6ASSQpuAx8Ccxr25p5LhSEdnKyMRMwPmARrZEUEV9xRQVnRj+bVplDTIUkXUpAZsfUQMuuMQM/W65Vc+ZVv9dKk45mAGUwPsNUgpZReBE6sbdFRGrN5ubwPy6Sn/ABU1sJxwQDb/APGdBirmNaiM+mbxhltOlqqwnSB6ihBq/pNYWxOtRJ1qvZp0wzU3exFVfqAIWBMjj3/T1OsptyrVJqk2i5mz5Napa0E/zMQFn/NOobqp5GIAHsA5j9TqlhOdccXb5DLe1jV2yO0TTrVEgCFVatKmUVV9Admp/wDZk6mu4UbKww8Vci4qyI6MVVTx9QdrSGHmeDJFGw3wpU6tNqSVFqGkfIuLTTvgqUIMxUb3/USCDUeZjAJmJmImMnOJOtuSqmGJVRJz4gfLQMD5OP7aebTd9ooqnvVw3hj8tHJMQ0zVZSzWwAqtUZgXxpJbpl0KKdQ7hhK7eKgH+KpMUU/98Mf8qPoQ/wDEdcHdViDIDWTET2wKcgD146I6M9tJ6l6ICQjFxf8AlrazqqQbySaeOMGSOdZfvk8mT7PyfnT3pNdUoGs2TTqMtMEAg1alNYYg4hAhf9Qg96hprW3e2a1TfS7zGqtNrzUJZrlYhWgKxMhS4nBjg6O6tQFQ7hGSoVvQ2F1BZEWpSHZWi5Iyyg3gyrARIx88pdQrFhDO7ySOWcmS3P1TNxwfbfJ1udqXqu9RLQX24qtXsVVV6u2QyjOfJ7kJP0gBRI9iaNk6gqo3j+YhqVlpq6yEDgVfqFODJuN2QxeZzqrpW3WtV7z0Cogqt1qEJHHbWq6OMtDwMk+PJ0o3W7Wj/D9jtNVSnTVajeQamwLstOmAJkEr9IgG0RGnS0XkVKU2ysK0G3ytNODAKwptb2M5IOio2XcC9CgMFlJJMSDiDyZhj4z6nOhq9BKRh3NxJkqpLrSJPlP1KYOTkYP3OrN4vYV2WS1uBIxBCqLiQsxOAeRPOqKu2p0qgUnyFJFyQzWhATjk8+/udZQ7abqGteGpNgKRnxzcD6j205MxxonfPZDC4ocqyhQsfDFlNsftpbV3CU07hkEApJgx5GWMjOTg8Qw+Z0T0vqgicNSaZBUgKQF8iW4NxI/b3yBCqG69sI/lz9JBBgXYDg4xAjOdVdR2i9qymzU1lWJVA8eTSz3YK4An1E67vWqBiUtIZZuwJjCm4RCyff8A11Xsd9cRSYlmIcqWLlX8ePIkheORA9a0mV65+KhTrUUtkowYEtUNxhf5U5JLMsG4C3jWkfqCU37TeSuKpgwpTtoCcg+JtcfHqRydBdR2aqb6asQqi6nRDF1AKkfllwSfE5ChokTjMauw7VJFCGvWpobbrkUq4CU0aSCXKU1BjgqZAONQE9UN+3qdpmZkW403TuubDeqgIy3GA0FWUxaZIGaNrsEQ1jSFSlezACpHbuNZ7rOCpaMHiGWD7EB+I0pbvsCkbTeoaakypyFUzKws3DnEe9GdV6UHLdkUrSxeojIOWUeZYGQZkzEmf0OoiqNYvVak9KfFalNyRJuBayYxBDAf6Oc6TdV2NUKXKr24JPdDB0+QRJP7rzpq23KbYBJPiQ3bdmhlplQgLQf5RnBJB4yNCUd3Up0mCub+2lQB8Ww9NGWCSMkmcnJyeNaxuhQNFrqIc1VCpcA1S5VhomkS9t6xMEEEYPOln4lH5RWilOpTYzUdTUZkYm9afIIXN2RBJ+RpxvN5T3SM9WlKKGDh2sq02DBblukBDJEgiCIacHS+jtttRcN3q9Not4R1tABNNylwbxKggjIjHvR2GZ6FId6cf+LSqUx/qi5P/kqj/wBWhKFdTredSp7Km6uxggh1akLGImQAgSyJHJtP30j6/IJq7JKZVgSXpU/zUOCZOWptz5AKDJjjWwVVunOq3NbTUzHcYITj+VT5Hn0DpIasnVo3hqSXJZjySZY/cn3oeoI40Vp2tVPA0w6e0DSymfnVxrxxplCqvSAD2jB4+AAcwD98c6FojV+4epFriI5Iyp/cY0NOs6dcqJcaGdddRzq06mAy5IAEk4H3Omu+pLTodlm/N7ncqKoVgDYVpU2a7DIO6TAIHfAORpclNSwDfSSLv9M5/tOrNxWL1HcxLuzn9WYsf7nTAESiSQB7IGcDJjJ9DRe63ChUpUzciF2LWlb6jwC0EyFCqigHOCYF0CttUuujSE9O2zVqtOkkBnZVBPAJPJ/Tn5xjX08UvzKSX1AKAgCpfU7yVEJuqn08hgCSVEkQAVv+V9PMVUMkWsHkYIs85B9Hx19G6Fvl3O6oblDY1RHWrS8mRGQKPyzxTkrSbPpj9zqqXb/arTrCsaqJTpgJS7lhWRIUB08lhrpkZIbWl6Fs+2rhql1RoF1gVEILWsAGJmc+RnHI5KNdiu4p0BcoqVGTcL3JEMqeXABmZaWESMxMhjWd6bFQD4NSWIg2hX8zbxkIZ+TH65aVVartWQsyQl2MkMr07qZIUwWHBbP0m3Byp6z0+o7d0X+dKl3abIbXbtBBDqsgYFwyMiZmNazp1GmCzWlCRCzDFUWmLcc8OSRJyHz5GUPU9lU/iKtSp2zQhVJNzsoIXCnmnlUwObR8YQIoVSlFVVaRalTpEjhFFS6SMQAIAwCT8fPaW/DimqLFIpcaigLTUw0Sh45BAn+Yar6k7CgFRqlKxqYupi5gHRwjFeWUexA5EcZt6UxeaNUB61OmrtWKjt90U1WT45aHmIODGSCBlDtp1BE21Tv1FrJ3bAWLU4YrBUFuOVAj50N1HowMHbVzSKnyDKSxgAqhqU82XEswI8r59DUd5ul/hSL0Y0a8F66KbHZPyyRHgQbTJHGfeh6O8osyUqtSNwl7ooDK99oGe2LWMW45NgImdWkdbWmQ1V/4im7QB258EqiLirMAALogcTBwdDbU1FquKwVSHqVE/NpsWlFte24mQFgnGAwyGkgUHWr2RBLGYYIjgMtR6BcMjc2ioYKm0GDBxpFvOr1Ke83lSoQKSsETLOpR6wGInzCU3ERgzIOlHZ6WBUZ6m53DrkhAxWhUuewIZDXZZASRj5xi/fBnGHKKIYUwvehbDIVqLyVlSolQSVMGSDofpXU4uSstMLULGjd4KxbIn4BheVwYnJEgdd28hq8LSVLb5o02qgswZqYJUsxLPIYMoBYyx5CGl6VvVpQv55DSArqbTbGFnAJabc/ymI5N3U/MqQfy3WLCi+QqAQDIi8chT9UEDInXzat1ytVYk3KpwVFSpBQcLBMTAgmM/aSNa/Z9dBNN6hFrqqubVZWCgBlaRIhixA/0k4PlrWuV2GWlVTcduqKfiAtxVINOrT7IACjhnYYYcTEWnSEbsuG29eEYYVoKqHEgSP8AliZGAFgnAPkNjT3dUVzTqbcGiCWTcIw7RhZvPKqWyYBBlhjJJxn4lLeBUipTtABtJClVVSe9NzsbQTcSQZBnk0FFkNV2pFSmxr0CaQCmGZAAwEEQzABsDJVcSdZrb7+DmVIP3BBB/sQdW7TqzKRMkcFZiRjhv5SLVIPoqPjVW82hqsalJjVHtbQtZQPbUwTcsR5rI+beNO9JLeb+nV/8UeZ4rLAafXcAxUH3+r7txpEa+rq9KMe/g40MaehLadXXaj6GiNXrnUUqzQAoa4QCYuieOD741bSpY1ytb2x/inng/f8A6a9t21Y1rKaqYo51a9A6nTE6tYwNNZLnTVbU9W7mpnUKFYT5CR8TH9/WhOUNuWwGW6YCkwzfpiP6kaoqckSDGJHB/TTehsQzq9NsBlJDQrCGB/R/2M/YaB61sWo1nVlK+RKzwUJlSD7ERoSmhtahFygAGVlmRAfm0uwn3xOtJ+FKXYbuGvSUhSz077yadpIYWYJH6n6vvrLrUBYF5YRHMGIgQfUad9D2au1QU6ozTyrJLjyT+Xh15Bg/rGqpu+iVldVanVJsokKbYBLlvOfZBQgr8MTpb+J9wam2p0w+Ayw0XF0pKwEifrVmInHA+NHBlpUqIFqot7kg01W1CJ4EG9lWYxnnVbfmBnLQhBcqIZQV/mJAyGXMT+kayh3RK11SmxkKKaBpLGQy9v6SIu4PzhsaV7/8Sn84qGWws9qva3lUIYyM4DKcfETorbMUCm6QKkO30hVZD5AEngzGq6nTaa7hjUNJUZZtCjuEW/mDALRdOR8DRDTehTFWmg3LIVNKn3UbLFiwZGZpkehkTIkET5SCQ1dqJZ3qPTuU4VUdXnBglTaWx/MOeQKNxvaYqXGooU2HhirLdkElMREWz/T2PV31Ep23miUqsqsygoatAXdwDysQA5bMAzIjSDavXalt92SrJY9HJUMCgcQ4R2ibJBbEFZ9axNTqKVq1Uu22qNTU1KL2ujWJaXVygCsCtxukkMT6MD6DR3IqvVpsxCFYM/RDi6nUB4MEARGYPPlpIn4feiWtqhZKpDeFNVMXWwgTMpaIP8wBM4UX/wAcaa00cs7bhqm6QmSaYdw1FWRcvJpmUBgsIgg6Z9Y2oNSqDR7neC7hFKJ2e4O2CviiuapvgK5IMLxwLOp17Far2zWtU0k7UiozCo3eEKtyIsnyEHzx8jO0uvdx0Wq/baspZsL2/wAwCnTWGJCgU1VhTe5fMSRA06QHqe7rEWV6VMFWcEsqUi8tJKlyH+OPt8xqvovWTSNtTypiRa2bQcMIPKn+ZPcDggHQnWdyt87lWIuekWp4rU6tKwOkvirTIKst8sA9oYWnSPdeJgMGUzawwGWYmOR91ORwdSbzqHTacn+HhoOUDEuvJi05iI+cyJMSQUStYV7NaCQR4OACJGSRAEE5+w1k3qGs5ZuWMn4n2f30Xv8AeSAsZJuY8+UEEgersE/ceuNVtvDU01vRaiqtQVaiF7GAtPctWxx5shKOouICSSC3qIOe3dEgmIUewCSMfqT/AL6XUN0UDD/FAJ+wYNH9Qv8ATR15OmViz8Bs2q6noiQeQfYI4I+DpzTVRzohaVM/Gm47Uumbr13aLnZo/wATFo/STjUEXT3fUUAxGksZ1nrg7VvR1CwjRURqqqw1AIKhnOjNuRoQLomkRpJnTAOrjSEaVrWg6tO8xrUqoXqAzjQNLnRFarcdSpKNZqFbGo+QtQoOSbyo/tyftzpim4pOgo7mteJPbqKHZqJOSSXAuQxlc/aNJHM4AJJ9DJOi6OyqKwFt9yxUpqUNVZJEdu66eGGPjjRUK/4eKTUkrKlRKhhKtMkrlvkiGg5jBGR9tNPwrsatSsClam1K2qGs8CVKW22FQQSXT9J0Ptd2dn+Qjl2vvqQFZCVlRTRWBFw/mwDJgHAljtfxFUoIRFAMihmAp00Q1i4CJ4RJAV5I9j7Zk5+IAO4u2p01anSTthy/lHOBPl6J+ZPEA6q6PuVRbDVUhA1wB8QoEjP80AMMYBjk6zXVq8uWUwHCMVgCJQEDAggAwPeP31DZUQ0l2K0xFxAkn4VR7OP7ak3HQuojcLWvBI8SMAKfMBVhcj3z6PONNRULDyYKVNoJVTaREKbhJBzxnI/TSb8KrSejVCr20YqqksbmIOJc+NxIwIAGm23rK9SpRuisPRkHxhlkMIkgQfkwfesID+IdgXoMEwGl1APi0wSogwQSoj99Kqe9q1aNDtC0U+5SrVaj9uyE20E1JNimF8clih8STnWbceQpMsKxF0AgKSDn2FWMn1j7azPWtn31bugJR27sR2vMupaCtpcRUj6ncXT+6liaHoPUO7T7Y7rJRPbSpUImoSzK9Vx/5YIMTxbAJIYa0fdUBFY3MshQVYoTkt7yq3Nn/LHIOsL0jq7NWdC5pqijuMhwlUnxpqMXimFqOx/m7TjKqo036X1AVmdxUqOtVr08wzUzSVFCcflgh4IMk/ck6UP6r3GcFlR9uTTF5a5EKv8AVBIam+XCMpkEjEDOU/FPQKlcNuRzJaWsWUZvGm5BgtTyof8AmVqXwQuk2+8qbZAahptVItS0lWd2DWDy+F8QpliZHxK/Z9fWrclSmq98sb0Cf8mh3Hq1CoUVEAa3MzmRi0qfNNxWd7g7XS95OMsFtmRzI9+4/WeLSGtBu9rTqMUQL3MFQqJTLhlDL2yhFKsGkR40nyIBIK6T9sgkHBEgg4IIwQR6OkJU6donVVOSZOuVah41Og37azOzVjQWHxpgWAAjSrc67Qra2Dqm4IzzoeuSvE6F2zZ506DqVg86tKljVZ51ScajuqbBscas2lP5OjsBqlTVNTOnG5oKRjSo04OizRgQPrhralbql6emlYK2uNV1FF1yqugomrqS1jqiNWINSXq5mQYOf7iD/bRfS9uFYVWgKhMSJlwPEAfYwT8AfpoSmNEbmuWj0AIAHAH/APZnUNiKnU8syoiuSxDLdK3fURcTBPyIj9c6rRk7SCoWC3OxCgFmACqoknxH15zydAnXGYmB6HH7mf8AcnUhW93AqEELbCqsAzhVCjnmAIn3Gu0agNiNMCcCBczEAZzHrMcDQ41w6k+hfh2tSq0u3aopK5UAnLGQQT7uwDI9n7adbqt+aRTY3w3buS8YYRFUTaIt8cczr5p0HqLUWP5hVWBERKk+iw5/cZ1qtp12m7dgMwVyAseK3liVzg82iDiCdFhaLrHXLKLAoGQgq9scwfBgZEYIKj5gzr5f/GO9QefbE8gkBBABIzJhRxMmI076wLVqqCQGN6qZvQqJMjgfWB++sstPVA0G665UqAIg+vu+JtZoqIEmo/8AM8CoxPAFSMAQHP4bpNQqrt3gshNesJPhCXJSRgYngu2VllXkScptqy04btq7ggjuXFFg4hAQGM58pX1ac6a9P60aChjLPXD9xiSzGmLqaicRLhyck+CHGlB+vddqbrtlzlQZ/wBbOSSPgW2AD/Lpv0LqQqgSbay1aVRgAsV0VrqsTDKWsps4Bhu2SBJKnJFTovZVe26VByjK4/VWDD+41DYpNxSt7VTuAIWFOooV2CE5VkJFwnyEMILNzOLuuf8ALY1O6TT/APEz5qHYIxLZuA8CDkGnGlW4rqxEIqn2Fm08QYJMHnjHGNWjqVRFtVsSSAQrWkiCyFgSjRGVg4HwNFUVCp86iTGqxrrgxpSTVZ1wHVEHV9Ia0Ug5GiqdUk6qNPGopUjUjRHDCNDVJB0GlYgzo3vSM86zbqjSPdOuFZ0HVqwcato1idWwDLarNTXbtVNprSxX1521VrwOguxqxRqvU1bUFl0aldqrXSdKeOvKdRJ1NdZThOva4dRnSlmrabkEEYIyP11Ump6kY77qtSooVmNoCgAmThQMnkj3nQMajZqwDGgKajHUyGIUH+UQOMAsWifeWJz86mlLRNOidS2rorqFVNEbkhR99V7cXZOkqqFITqNdYOibQMjVC1QTnWfZs4Rp6uNInjU2oiJ1dtlOmWMgqlKNRpKdM3oE65/AnWothVOqaqaPGzI1TXpxppDLxq+lTxqumwB1d3/jRoKn22dF7PbgfGobcT+mu1MHGsTimksaide17WqnY1A69r2ou66Ne17QlqnXjr2vaQgdTnXte0J3XlXXte0pKNTprOva9oSTammva9qAujT0S9SFxr2vaoidySc6KoZxr2vais3CQP10GtDOua9onRy7MgggDRlLbws69r2tSOe1KVDOr2qn7a7r2sytXp62dDVqM69r2ulZhdWoxqCLnXNe1Rsy2o9aJ3FIAa9r2ixl/9k=">
            <a:extLst>
              <a:ext uri="{FF2B5EF4-FFF2-40B4-BE49-F238E27FC236}">
                <a16:creationId xmlns:a16="http://schemas.microsoft.com/office/drawing/2014/main" id="{6A05A40D-B7E4-4F23-A09B-F13E1ABE230A}"/>
              </a:ext>
            </a:extLst>
          </p:cNvPr>
          <p:cNvSpPr>
            <a:spLocks noChangeAspect="1" noChangeArrowheads="1"/>
          </p:cNvSpPr>
          <p:nvPr/>
        </p:nvSpPr>
        <p:spPr bwMode="auto">
          <a:xfrm>
            <a:off x="1587500" y="-1365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endParaRPr lang="it-IT" altLang="it-IT" sz="180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a:extLst>
              <a:ext uri="{FF2B5EF4-FFF2-40B4-BE49-F238E27FC236}">
                <a16:creationId xmlns:a16="http://schemas.microsoft.com/office/drawing/2014/main" id="{F1FEFF3B-932C-483A-8E42-AC036BA335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92313" y="1196976"/>
            <a:ext cx="6545262" cy="536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theme1.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2685</Words>
  <Application>Microsoft Office PowerPoint</Application>
  <PresentationFormat>Widescreen</PresentationFormat>
  <Paragraphs>180</Paragraphs>
  <Slides>70</Slides>
  <Notes>2</Notes>
  <HiddenSlides>0</HiddenSlides>
  <MMClips>0</MMClips>
  <ScaleCrop>false</ScaleCrop>
  <HeadingPairs>
    <vt:vector size="8" baseType="variant">
      <vt:variant>
        <vt:lpstr>Caratteri utilizzati</vt:lpstr>
      </vt:variant>
      <vt:variant>
        <vt:i4>7</vt:i4>
      </vt:variant>
      <vt:variant>
        <vt:lpstr>Tema</vt:lpstr>
      </vt:variant>
      <vt:variant>
        <vt:i4>2</vt:i4>
      </vt:variant>
      <vt:variant>
        <vt:lpstr>Server OLE incorporati</vt:lpstr>
      </vt:variant>
      <vt:variant>
        <vt:i4>1</vt:i4>
      </vt:variant>
      <vt:variant>
        <vt:lpstr>Titoli diapositive</vt:lpstr>
      </vt:variant>
      <vt:variant>
        <vt:i4>70</vt:i4>
      </vt:variant>
    </vt:vector>
  </HeadingPairs>
  <TitlesOfParts>
    <vt:vector size="80" baseType="lpstr">
      <vt:lpstr>Arial</vt:lpstr>
      <vt:lpstr>Calibri</vt:lpstr>
      <vt:lpstr>Comic Sans MS</vt:lpstr>
      <vt:lpstr>Garamond</vt:lpstr>
      <vt:lpstr>Tahoma</vt:lpstr>
      <vt:lpstr>Times New Roman</vt:lpstr>
      <vt:lpstr>Wingdings</vt:lpstr>
      <vt:lpstr>1_Struttura predefinita</vt:lpstr>
      <vt:lpstr>2_Struttura predefinita</vt:lpstr>
      <vt:lpstr>Documento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Biomonitoring in environmental litigation  Research to support standardization</vt:lpstr>
      <vt:lpstr>Presentazione standard di PowerPoint</vt:lpstr>
      <vt:lpstr>Presentazione standard di PowerPoint</vt:lpstr>
      <vt:lpstr>Biomonitoring in environmental litigation Standardization of sample designs</vt:lpstr>
      <vt:lpstr> From preferential to probabilistic sampling </vt:lpstr>
      <vt:lpstr>Biomonitoring in environmental litigation Spatial variability 'between sites'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TRETIACH MAURO</dc:creator>
  <cp:lastModifiedBy>TRETIACH MAURO</cp:lastModifiedBy>
  <cp:revision>11</cp:revision>
  <dcterms:created xsi:type="dcterms:W3CDTF">2023-12-19T07:33:23Z</dcterms:created>
  <dcterms:modified xsi:type="dcterms:W3CDTF">2024-12-05T16:50:13Z</dcterms:modified>
</cp:coreProperties>
</file>