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419" r:id="rId5"/>
    <p:sldId id="427" r:id="rId6"/>
    <p:sldId id="428" r:id="rId7"/>
    <p:sldId id="433" r:id="rId8"/>
    <p:sldId id="435" r:id="rId9"/>
    <p:sldId id="437" r:id="rId10"/>
    <p:sldId id="441" r:id="rId11"/>
    <p:sldId id="444" r:id="rId12"/>
    <p:sldId id="445" r:id="rId13"/>
    <p:sldId id="454" r:id="rId14"/>
    <p:sldId id="451" r:id="rId15"/>
    <p:sldId id="455" r:id="rId16"/>
    <p:sldId id="457" r:id="rId17"/>
    <p:sldId id="460" r:id="rId18"/>
    <p:sldId id="461" r:id="rId19"/>
    <p:sldId id="462" r:id="rId20"/>
    <p:sldId id="463" r:id="rId21"/>
    <p:sldId id="465" r:id="rId22"/>
    <p:sldId id="467" r:id="rId23"/>
    <p:sldId id="473" r:id="rId24"/>
    <p:sldId id="474" r:id="rId25"/>
    <p:sldId id="480" r:id="rId26"/>
    <p:sldId id="487" r:id="rId27"/>
    <p:sldId id="484" r:id="rId28"/>
    <p:sldId id="485" r:id="rId29"/>
    <p:sldId id="486" r:id="rId30"/>
    <p:sldId id="47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CE0E0"/>
    <a:srgbClr val="A20202"/>
    <a:srgbClr val="336600"/>
    <a:srgbClr val="E5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255F2-96A4-4911-A3AA-F8144D9AB16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2BB3-8CB6-43B6-8499-1C06C8355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6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3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CBCFB-530B-4CD8-BB0B-B6B1DC2CD1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131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2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1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0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tangolo 4"/>
          <p:cNvSpPr>
            <a:spLocks noChangeArrowheads="1"/>
          </p:cNvSpPr>
          <p:nvPr/>
        </p:nvSpPr>
        <p:spPr bwMode="auto">
          <a:xfrm>
            <a:off x="6372225" y="981075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</a:endParaRPr>
          </a:p>
        </p:txBody>
      </p:sp>
      <p:sp>
        <p:nvSpPr>
          <p:cNvPr id="50182" name="CasellaDiTesto 15"/>
          <p:cNvSpPr txBox="1">
            <a:spLocks noChangeArrowheads="1"/>
          </p:cNvSpPr>
          <p:nvPr/>
        </p:nvSpPr>
        <p:spPr bwMode="auto">
          <a:xfrm>
            <a:off x="1227956" y="778060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INTEGRAZIONE IMPIANTISTICA</a:t>
            </a:r>
          </a:p>
        </p:txBody>
      </p:sp>
      <p:sp>
        <p:nvSpPr>
          <p:cNvPr id="8196" name="Rettangolo 22"/>
          <p:cNvSpPr>
            <a:spLocks noChangeArrowheads="1"/>
          </p:cNvSpPr>
          <p:nvPr/>
        </p:nvSpPr>
        <p:spPr bwMode="auto">
          <a:xfrm>
            <a:off x="8359775" y="2749550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0" y="2276475"/>
            <a:ext cx="9144000" cy="3787775"/>
            <a:chOff x="0" y="2276872"/>
            <a:chExt cx="9144000" cy="3787741"/>
          </a:xfrm>
        </p:grpSpPr>
        <p:pic>
          <p:nvPicPr>
            <p:cNvPr id="8203" name="Immagin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76872"/>
              <a:ext cx="4464496" cy="378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Immagin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488" y="2276872"/>
              <a:ext cx="4608512" cy="378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2" name="CasellaDiTesto 5"/>
          <p:cNvSpPr txBox="1">
            <a:spLocks noChangeArrowheads="1"/>
          </p:cNvSpPr>
          <p:nvPr/>
        </p:nvSpPr>
        <p:spPr bwMode="auto">
          <a:xfrm>
            <a:off x="468313" y="1482725"/>
            <a:ext cx="3888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impianto idrico sanitario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4772818" y="1482725"/>
            <a:ext cx="3744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impianto riscaldamento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  <p:pic>
        <p:nvPicPr>
          <p:cNvPr id="15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78050"/>
            <a:ext cx="9159876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2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sc1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581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sc10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5105400"/>
            <a:ext cx="3505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sc10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358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sc10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3505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sc10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3557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 descr="sc10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50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685800" y="9906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SOFFITTO</a:t>
            </a:r>
            <a:endParaRPr lang="it-IT" altLang="it-IT" sz="2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>
            <a:off x="685800" y="2667000"/>
            <a:ext cx="7620000" cy="0"/>
          </a:xfrm>
          <a:prstGeom prst="line">
            <a:avLst/>
          </a:prstGeom>
          <a:noFill/>
          <a:ln w="76200">
            <a:solidFill>
              <a:srgbClr val="F4F4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685800" y="28956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PAVIMENTO</a:t>
            </a:r>
            <a:endParaRPr lang="it-IT" altLang="it-IT" sz="2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60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144713" y="873125"/>
            <a:ext cx="4876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  CORES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36525" y="1484313"/>
            <a:ext cx="900747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(CUORE TECNOLOGICO)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NUCLEI TECNOLOGICI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cui concentrare le salite degli impianti e la distribuzione verticale dei flussi di persone, aumentando la flessibilità distributiva degli spazi serviti e favorendo la realizzazione di parti di edificio facilmente accessibili e ispezionabili mentre l’edificio è in esercizio</a:t>
            </a:r>
            <a:endParaRPr lang="it-IT" alt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01" name="Gruppo 1"/>
          <p:cNvGrpSpPr>
            <a:grpSpLocks/>
          </p:cNvGrpSpPr>
          <p:nvPr/>
        </p:nvGrpSpPr>
        <p:grpSpPr bwMode="auto">
          <a:xfrm>
            <a:off x="3175000" y="3238500"/>
            <a:ext cx="5959475" cy="3594100"/>
            <a:chOff x="2172256" y="3624533"/>
            <a:chExt cx="5362224" cy="3233467"/>
          </a:xfrm>
        </p:grpSpPr>
        <p:pic>
          <p:nvPicPr>
            <p:cNvPr id="29703" name="Picture 4" descr="casabella10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256" y="3624533"/>
              <a:ext cx="1557790" cy="323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5" descr="P10100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624533"/>
              <a:ext cx="3682560" cy="323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2" name="CasellaDiTesto 2"/>
          <p:cNvSpPr txBox="1">
            <a:spLocks noChangeArrowheads="1"/>
          </p:cNvSpPr>
          <p:nvPr/>
        </p:nvSpPr>
        <p:spPr bwMode="auto">
          <a:xfrm>
            <a:off x="142875" y="4005263"/>
            <a:ext cx="316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Rappresentano l’evoluzione degli </a:t>
            </a: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ECF attrezzati</a:t>
            </a:r>
          </a:p>
        </p:txBody>
      </p:sp>
      <p:sp>
        <p:nvSpPr>
          <p:cNvPr id="9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5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uppo 2"/>
          <p:cNvGrpSpPr>
            <a:grpSpLocks/>
          </p:cNvGrpSpPr>
          <p:nvPr/>
        </p:nvGrpSpPr>
        <p:grpSpPr bwMode="auto">
          <a:xfrm>
            <a:off x="531813" y="1341438"/>
            <a:ext cx="8104187" cy="5070475"/>
            <a:chOff x="457200" y="1523999"/>
            <a:chExt cx="8103320" cy="5070862"/>
          </a:xfrm>
        </p:grpSpPr>
        <p:pic>
          <p:nvPicPr>
            <p:cNvPr id="33796" name="Picture 5" descr="bagn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962400"/>
              <a:ext cx="5194300" cy="218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7" name="Picture 6" descr="bagn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24000"/>
              <a:ext cx="51943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798" name="Group 7"/>
            <p:cNvGrpSpPr>
              <a:grpSpLocks/>
            </p:cNvGrpSpPr>
            <p:nvPr/>
          </p:nvGrpSpPr>
          <p:grpSpPr bwMode="auto">
            <a:xfrm>
              <a:off x="5942628" y="1523999"/>
              <a:ext cx="2617892" cy="4627563"/>
              <a:chOff x="3648" y="960"/>
              <a:chExt cx="1640" cy="2736"/>
            </a:xfrm>
          </p:grpSpPr>
          <p:pic>
            <p:nvPicPr>
              <p:cNvPr id="33800" name="Picture 8" descr="bagni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960"/>
                <a:ext cx="1640" cy="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1" name="Picture 9" descr="bagn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2304"/>
                <a:ext cx="1632" cy="1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799" name="CasellaDiTesto 1"/>
            <p:cNvSpPr txBox="1">
              <a:spLocks noChangeArrowheads="1"/>
            </p:cNvSpPr>
            <p:nvPr/>
          </p:nvSpPr>
          <p:spPr bwMode="auto">
            <a:xfrm>
              <a:off x="457200" y="6225529"/>
              <a:ext cx="73448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blocchi bagno-cucina Ariston - 1982</a:t>
              </a:r>
            </a:p>
          </p:txBody>
        </p:sp>
      </p:grpSp>
      <p:sp>
        <p:nvSpPr>
          <p:cNvPr id="10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54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iachic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CasellaDiTesto 1"/>
          <p:cNvSpPr txBox="1">
            <a:spLocks noChangeArrowheads="1"/>
          </p:cNvSpPr>
          <p:nvPr/>
        </p:nvSpPr>
        <p:spPr bwMode="auto">
          <a:xfrm>
            <a:off x="0" y="71913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Problematiche progettuali</a:t>
            </a: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funzioni, dimensionamento, posizionamento, interferenza con sistema strutturale portante, coerenza con sistemi di distribuzione impiantistica</a:t>
            </a: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8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Gruppo 2"/>
          <p:cNvGrpSpPr>
            <a:grpSpLocks/>
          </p:cNvGrpSpPr>
          <p:nvPr/>
        </p:nvGrpSpPr>
        <p:grpSpPr bwMode="auto">
          <a:xfrm>
            <a:off x="711200" y="862013"/>
            <a:ext cx="7745413" cy="5965825"/>
            <a:chOff x="607145" y="740285"/>
            <a:chExt cx="7745511" cy="5965316"/>
          </a:xfrm>
        </p:grpSpPr>
        <p:pic>
          <p:nvPicPr>
            <p:cNvPr id="38916" name="Picture 5" descr="sc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45" y="740285"/>
              <a:ext cx="4055368" cy="596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17" name="Gruppo 1"/>
            <p:cNvGrpSpPr>
              <a:grpSpLocks/>
            </p:cNvGrpSpPr>
            <p:nvPr/>
          </p:nvGrpSpPr>
          <p:grpSpPr bwMode="auto">
            <a:xfrm>
              <a:off x="4860032" y="740285"/>
              <a:ext cx="3492624" cy="5965316"/>
              <a:chOff x="5410200" y="836711"/>
              <a:chExt cx="3276600" cy="5868889"/>
            </a:xfrm>
          </p:grpSpPr>
          <p:pic>
            <p:nvPicPr>
              <p:cNvPr id="38918" name="Picture 4" descr="sc58b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3657600"/>
                <a:ext cx="3276600" cy="30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19" name="Picture 5" descr="Sc54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836711"/>
                <a:ext cx="3276600" cy="3046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01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6" descr="How to Develop Smart Building Solutions | Symmetry Electro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1889125"/>
            <a:ext cx="91122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CasellaDiTesto 5"/>
          <p:cNvSpPr txBox="1">
            <a:spLocks noChangeArrowheads="1"/>
          </p:cNvSpPr>
          <p:nvPr/>
        </p:nvSpPr>
        <p:spPr bwMode="auto">
          <a:xfrm>
            <a:off x="-6350" y="9128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Building: </a:t>
            </a: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edifici dotati di una articolata rete di sensori che comunicano con un sistema di gestione in grado di monitorare il complesso degli impianti tecnologici</a:t>
            </a: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29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22500" y="758825"/>
            <a:ext cx="523716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CLASSIFICAZIONE DEGLI IMPIANTI</a:t>
            </a:r>
          </a:p>
        </p:txBody>
      </p:sp>
      <p:sp>
        <p:nvSpPr>
          <p:cNvPr id="40964" name="Rettangolo 4"/>
          <p:cNvSpPr>
            <a:spLocks noChangeArrowheads="1"/>
          </p:cNvSpPr>
          <p:nvPr/>
        </p:nvSpPr>
        <p:spPr bwMode="auto">
          <a:xfrm>
            <a:off x="595313" y="1273175"/>
            <a:ext cx="721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IMPIANTO TERMICO</a:t>
            </a:r>
            <a:r>
              <a:rPr lang="it-IT" altLang="it-IT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 </a:t>
            </a:r>
            <a:r>
              <a:rPr lang="it-IT" altLang="it-IT" sz="16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 11 giugno 2020_modifica D.Lgs.  </a:t>
            </a:r>
            <a:r>
              <a:rPr lang="it-IT" altLang="it-IT" sz="16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192/2005</a:t>
            </a:r>
            <a:r>
              <a:rPr lang="it-IT" altLang="it-IT" sz="1600" b="1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altLang="it-IT" sz="1600" i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Rettangolo 5"/>
          <p:cNvSpPr>
            <a:spLocks noChangeArrowheads="1"/>
          </p:cNvSpPr>
          <p:nvPr/>
        </p:nvSpPr>
        <p:spPr bwMode="auto">
          <a:xfrm>
            <a:off x="593725" y="1674813"/>
            <a:ext cx="81010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Impianto tecnologico fisso </a:t>
            </a: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destinato ai servizi di climatizzazione invernale o estiva degli ambienti,</a:t>
            </a: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o senza produzione di acqua calda sanitaria, </a:t>
            </a: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destinato alla sola produzione di acqua calda sanitaria</a:t>
            </a: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indipendentemente dal vettore energetico utilizzato, comprendente eventuali sistemi di produzione, distribuzione, accumulo e utilizzazione del calore nonché' gli organi di regolazione e controllo, eventualmente combinato con impianti di ventilazione. </a:t>
            </a:r>
          </a:p>
        </p:txBody>
      </p:sp>
      <p:sp>
        <p:nvSpPr>
          <p:cNvPr id="40966" name="Rettangolo 19"/>
          <p:cNvSpPr>
            <a:spLocks noChangeArrowheads="1"/>
          </p:cNvSpPr>
          <p:nvPr/>
        </p:nvSpPr>
        <p:spPr bwMode="auto">
          <a:xfrm>
            <a:off x="563563" y="4487863"/>
            <a:ext cx="81010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Insieme di </a:t>
            </a: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 </a:t>
            </a: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di adduzione </a:t>
            </a: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costituito dall'insieme delle reti, dei componenti e delle apparecchiature che permettono l'adduzione e la distribuzione dell'acqua calda e fredda alle varie utenze di un edificio;</a:t>
            </a:r>
            <a:b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di un </a:t>
            </a: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di scarico</a:t>
            </a: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permette lo smaltimento delle quantità necessarie a soddisfare le esigenze dell'utenza.</a:t>
            </a:r>
          </a:p>
        </p:txBody>
      </p:sp>
      <p:sp>
        <p:nvSpPr>
          <p:cNvPr id="40967" name="Rettangolo 20"/>
          <p:cNvSpPr>
            <a:spLocks noChangeArrowheads="1"/>
          </p:cNvSpPr>
          <p:nvPr/>
        </p:nvSpPr>
        <p:spPr bwMode="auto">
          <a:xfrm>
            <a:off x="593725" y="40830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IMPIANTO IDRICO SANITARIO</a:t>
            </a:r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1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22500" y="758825"/>
            <a:ext cx="523716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CLASSIFICAZIONE DEGLI IMPIANTI</a:t>
            </a:r>
          </a:p>
        </p:txBody>
      </p:sp>
      <p:sp>
        <p:nvSpPr>
          <p:cNvPr id="41988" name="Rettangolo 7"/>
          <p:cNvSpPr>
            <a:spLocks noChangeArrowheads="1"/>
          </p:cNvSpPr>
          <p:nvPr/>
        </p:nvSpPr>
        <p:spPr bwMode="auto">
          <a:xfrm>
            <a:off x="595313" y="2244725"/>
            <a:ext cx="8388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Insieme di componenti, apparecchiature elettromeccaniche e fisiche, che permettono di</a:t>
            </a: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distribuire </a:t>
            </a: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utilizzare </a:t>
            </a: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</a:t>
            </a: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energia</a:t>
            </a: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elettrica</a:t>
            </a: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articolano in tre livelli: 1. Livello Base; 2. Livello Standard; 3. Livello Domotico</a:t>
            </a:r>
          </a:p>
        </p:txBody>
      </p:sp>
      <p:sp>
        <p:nvSpPr>
          <p:cNvPr id="41989" name="Rettangolo 18"/>
          <p:cNvSpPr>
            <a:spLocks noChangeArrowheads="1"/>
          </p:cNvSpPr>
          <p:nvPr/>
        </p:nvSpPr>
        <p:spPr bwMode="auto">
          <a:xfrm>
            <a:off x="611188" y="1814513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IMPIANTO ELETTRICO</a:t>
            </a:r>
          </a:p>
        </p:txBody>
      </p:sp>
      <p:sp>
        <p:nvSpPr>
          <p:cNvPr id="41990" name="Rettangolo 1"/>
          <p:cNvSpPr>
            <a:spLocks noChangeArrowheads="1"/>
          </p:cNvSpPr>
          <p:nvPr/>
        </p:nvSpPr>
        <p:spPr bwMode="auto">
          <a:xfrm>
            <a:off x="595313" y="4221163"/>
            <a:ext cx="77930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Distribuzione e utilizzazione gas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Trasmissione/dati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protezione contro le scariche atmosferiche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sollevamento o trasporto di cose e persone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antincendio</a:t>
            </a:r>
          </a:p>
        </p:txBody>
      </p:sp>
      <p:sp>
        <p:nvSpPr>
          <p:cNvPr id="41991" name="Rettangolo 10"/>
          <p:cNvSpPr>
            <a:spLocks noChangeArrowheads="1"/>
          </p:cNvSpPr>
          <p:nvPr/>
        </p:nvSpPr>
        <p:spPr bwMode="auto">
          <a:xfrm>
            <a:off x="611188" y="3811588"/>
            <a:ext cx="7704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ALTRE TIPOLOGIE DI IMPIANTI DI SERVIZIO</a:t>
            </a:r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28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ttangolo 2"/>
          <p:cNvSpPr>
            <a:spLocks noChangeArrowheads="1"/>
          </p:cNvSpPr>
          <p:nvPr/>
        </p:nvSpPr>
        <p:spPr bwMode="auto">
          <a:xfrm>
            <a:off x="506413" y="1819275"/>
            <a:ext cx="8366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due </a:t>
            </a:r>
            <a:r>
              <a:rPr lang="it-IT" altLang="it-IT" sz="1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fluidi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utilizzati per la distribuzione del calore sono l’</a:t>
            </a: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ACQUA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e l’ARIA.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acqua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 un calore specifico (4,186 kJ/kg K) circa quattro volte superiore a quello dell’aria (1,004 kJ/kg K),  per cui consente di adottare portate inferiori e diametri delle tubazioni più piccoli. Inoltre l’acqua ha coefficienti di scambio termico convettivo più elevati di quelli dell’aria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339975" y="646113"/>
            <a:ext cx="46974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Impianti di riscaldamento</a:t>
            </a:r>
          </a:p>
        </p:txBody>
      </p:sp>
      <p:sp>
        <p:nvSpPr>
          <p:cNvPr id="44037" name="Rettangolo 5"/>
          <p:cNvSpPr>
            <a:spLocks noChangeArrowheads="1"/>
          </p:cNvSpPr>
          <p:nvPr/>
        </p:nvSpPr>
        <p:spPr bwMode="auto">
          <a:xfrm>
            <a:off x="387350" y="1201738"/>
            <a:ext cx="836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Generatore</a:t>
            </a: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Fluido termovettore + Rete distribuzione + Terminali di utilizzo</a:t>
            </a:r>
          </a:p>
        </p:txBody>
      </p:sp>
      <p:sp>
        <p:nvSpPr>
          <p:cNvPr id="44038" name="Rettangolo 6"/>
          <p:cNvSpPr>
            <a:spLocks noChangeArrowheads="1"/>
          </p:cNvSpPr>
          <p:nvPr/>
        </p:nvSpPr>
        <p:spPr bwMode="auto">
          <a:xfrm>
            <a:off x="506413" y="3773488"/>
            <a:ext cx="8250237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altLang="it-IT" sz="1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 di distribuzione 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utilizzano materiali metallici (rame, acciao),  plastici (polipropilene reticolato PEX), o multistrato.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rame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 facilmente lavorabile ma essendo facilmente deformabile richiede particolare attenzione durante l’installazioneprima del getto di cls. E’ costoso.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PEX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 buona resistenza meccanica  e un al peso ridotto.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materiali multistrato 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costituiti dall’ accoppiamento di PEX ed alluminio, che aumenta la resistenza allo schiacciamento rispetto ai tubi in solo PEX; sono facilmente lavorabili e presentano una bassa rugosità (pertanto offrono scarso attrito al passaggio dell’acqua)</a:t>
            </a:r>
          </a:p>
        </p:txBody>
      </p:sp>
      <p:sp>
        <p:nvSpPr>
          <p:cNvPr id="7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3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ttangolo 3"/>
          <p:cNvSpPr>
            <a:spLocks noChangeArrowheads="1"/>
          </p:cNvSpPr>
          <p:nvPr/>
        </p:nvSpPr>
        <p:spPr bwMode="auto">
          <a:xfrm>
            <a:off x="595313" y="1725613"/>
            <a:ext cx="81613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Elementi che </a:t>
            </a: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distribuiscono agli ambienti il calore 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prodotto nel generatore e trasportato lungo la rete di distribuzione. Differiscono per le </a:t>
            </a: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modalità con cui scambiano calore 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l’ambiente. Si suddividono in: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Radiatori </a:t>
            </a:r>
            <a:endParaRPr lang="it-IT" altLang="it-IT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Termoconvettori </a:t>
            </a:r>
            <a:endParaRPr lang="it-IT" altLang="it-IT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Ventilconvettori </a:t>
            </a:r>
            <a:endParaRPr lang="it-IT" altLang="it-IT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Aerotermi </a:t>
            </a:r>
            <a:endParaRPr lang="it-IT" altLang="it-IT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Pavimenti radianti </a:t>
            </a:r>
            <a:endParaRPr lang="it-IT" altLang="it-IT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39975" y="646113"/>
            <a:ext cx="46974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Impianti di riscaldamento</a:t>
            </a:r>
          </a:p>
        </p:txBody>
      </p:sp>
      <p:sp>
        <p:nvSpPr>
          <p:cNvPr id="46085" name="Rettangolo 6"/>
          <p:cNvSpPr>
            <a:spLocks noChangeArrowheads="1"/>
          </p:cNvSpPr>
          <p:nvPr/>
        </p:nvSpPr>
        <p:spPr bwMode="auto">
          <a:xfrm>
            <a:off x="387350" y="1201738"/>
            <a:ext cx="836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Apparecchi terminali_corpi scaldanti</a:t>
            </a:r>
          </a:p>
        </p:txBody>
      </p:sp>
      <p:sp>
        <p:nvSpPr>
          <p:cNvPr id="7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94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49225" y="1989138"/>
            <a:ext cx="8785225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F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Servizio tendente a consentire all’uomo </a:t>
            </a:r>
          </a:p>
          <a:p>
            <a:pPr marL="285750" indent="-285750" algn="just">
              <a:spcBef>
                <a:spcPct val="50000"/>
              </a:spcBef>
              <a:buSzPct val="150000"/>
              <a:buFont typeface="Wingdings" panose="05000000000000000000" pitchFamily="2" charset="2"/>
              <a:buChar char="Ø"/>
              <a:defRPr/>
            </a:pP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altLang="it-IT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controllare le condizioni ambientali </a:t>
            </a: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 allo spazio abitato, e che mira </a:t>
            </a:r>
          </a:p>
          <a:p>
            <a:pPr marL="285750" indent="-285750" algn="just">
              <a:spcBef>
                <a:spcPct val="50000"/>
              </a:spcBef>
              <a:buSzPct val="150000"/>
              <a:buFont typeface="Wingdings" panose="05000000000000000000" pitchFamily="2" charset="2"/>
              <a:buChar char="Ø"/>
              <a:defRPr/>
            </a:pP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altLang="it-IT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ridurre o annullare la fatica </a:t>
            </a:r>
            <a:r>
              <a:rPr lang="it-IT" altLang="it-IT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connessa con lo svolgimento di varie attività nell’ambito domestico o lavorativo, offrendo allo stesso tempo una serie di comodità</a:t>
            </a:r>
          </a:p>
        </p:txBody>
      </p:sp>
      <p:sp>
        <p:nvSpPr>
          <p:cNvPr id="6147" name="AutoShape 7"/>
          <p:cNvSpPr>
            <a:spLocks noChangeArrowheads="1"/>
          </p:cNvSpPr>
          <p:nvPr/>
        </p:nvSpPr>
        <p:spPr bwMode="auto">
          <a:xfrm>
            <a:off x="4211638" y="3568700"/>
            <a:ext cx="482600" cy="669925"/>
          </a:xfrm>
          <a:prstGeom prst="downArrow">
            <a:avLst>
              <a:gd name="adj1" fmla="val 50000"/>
              <a:gd name="adj2" fmla="val 43733"/>
            </a:avLst>
          </a:prstGeom>
          <a:solidFill>
            <a:srgbClr val="C00000"/>
          </a:solidFill>
          <a:ln w="9525">
            <a:solidFill>
              <a:srgbClr val="53503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595313" y="4365625"/>
            <a:ext cx="8153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insieme di apparecchiature, macchine e canalizzazioni inserite nello spazio costruito e necessario per assicurare un servizio d’uso adeguato, ovvero finalizzato a rendere confortevole al vita dell’uomo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27013" y="5445125"/>
            <a:ext cx="862965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PRESUPPOSTI</a:t>
            </a:r>
            <a:endParaRPr lang="it-IT" altLang="it-IT" sz="18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SzPct val="175000"/>
              <a:buFontTx/>
              <a:buNone/>
            </a:pP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Sfruttamento di nuove fonti di energia</a:t>
            </a:r>
          </a:p>
          <a:p>
            <a:pPr algn="ctr">
              <a:spcBef>
                <a:spcPct val="50000"/>
              </a:spcBef>
              <a:buSzPct val="175000"/>
              <a:buFontTx/>
              <a:buNone/>
            </a:pP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Crescente e perfezionata produzione di macchine e componenti</a:t>
            </a:r>
          </a:p>
        </p:txBody>
      </p:sp>
      <p:sp>
        <p:nvSpPr>
          <p:cNvPr id="5126" name="Rettangolo 1"/>
          <p:cNvSpPr>
            <a:spLocks noChangeArrowheads="1"/>
          </p:cNvSpPr>
          <p:nvPr/>
        </p:nvSpPr>
        <p:spPr bwMode="auto">
          <a:xfrm>
            <a:off x="395288" y="1357313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IMPIANTO TECNOLOGICO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0" y="815975"/>
            <a:ext cx="9036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ORGANISMO EDILIZIO E INTEGRAZIONE CON GLI IMPIANTI</a:t>
            </a:r>
            <a:endParaRPr lang="it-IT" altLang="it-IT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15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/>
      <p:bldP spid="61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ttangolo 1"/>
          <p:cNvSpPr>
            <a:spLocks noChangeArrowheads="1"/>
          </p:cNvSpPr>
          <p:nvPr/>
        </p:nvSpPr>
        <p:spPr bwMode="auto">
          <a:xfrm>
            <a:off x="295275" y="1617663"/>
            <a:ext cx="87868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Costituiti da una serie di tubi, annegati sotto il pavimento in un getto di calcestruzzo leggero. All’interno dei tubi metallici (rame, acciaio) o plastici (polietilene reticolato, polipropilene) scorre acqua a bassa temperatura (35-45 °C)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strato di materiale isolante che avvolge i tubi, oltre a ridurre le dispersioni verso il basso, diminuisce l’inerzia termica del sistema.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tubi sono disposti su un supporto a bugne, la cui disposizione è tale da consentire la realizzazione di serpentine con diversi interassi multipli della distanza di base. A valori maggiori dell’interasse corrisponde una minore quantità di calore fornita per unità di superficie. Solitamente si adottano interassi che vanno dai 15 ai 30 cm.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339975" y="661988"/>
            <a:ext cx="46974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Impianti di riscaldamento</a:t>
            </a:r>
          </a:p>
        </p:txBody>
      </p:sp>
      <p:sp>
        <p:nvSpPr>
          <p:cNvPr id="52229" name="Rettangolo 11"/>
          <p:cNvSpPr>
            <a:spLocks noChangeArrowheads="1"/>
          </p:cNvSpPr>
          <p:nvPr/>
        </p:nvSpPr>
        <p:spPr bwMode="auto">
          <a:xfrm>
            <a:off x="387350" y="1201738"/>
            <a:ext cx="836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Apparecchi terminali_Pavimenti radianti</a:t>
            </a:r>
            <a:endParaRPr lang="it-IT" altLang="it-IT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230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540250"/>
            <a:ext cx="56165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35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ttangolo 1"/>
          <p:cNvSpPr>
            <a:spLocks noChangeArrowheads="1"/>
          </p:cNvSpPr>
          <p:nvPr/>
        </p:nvSpPr>
        <p:spPr bwMode="auto">
          <a:xfrm>
            <a:off x="107950" y="1708150"/>
            <a:ext cx="90360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distribuzione del fascio di tubi nell’ambiente parte da un collettore e può essere a spirale o a chiocciola; a chiocciola consente una maggiore uniformità della temperatura superficiale del pavimento poiché ogni tratto del tubo di mandata è sempre accoppiato ad un tratto del tubo di ritorno.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caso di più ambienti da servire (zone) un collettore complanare raccoglie le mandate ed i ritorni delle serpentine che vanno a servire le varie zone</a:t>
            </a:r>
          </a:p>
        </p:txBody>
      </p:sp>
      <p:grpSp>
        <p:nvGrpSpPr>
          <p:cNvPr id="53251" name="Gruppo 6"/>
          <p:cNvGrpSpPr>
            <a:grpSpLocks/>
          </p:cNvGrpSpPr>
          <p:nvPr/>
        </p:nvGrpSpPr>
        <p:grpSpPr bwMode="auto">
          <a:xfrm>
            <a:off x="107950" y="3573463"/>
            <a:ext cx="8912225" cy="3184525"/>
            <a:chOff x="153576" y="3639166"/>
            <a:chExt cx="8912904" cy="3184658"/>
          </a:xfrm>
        </p:grpSpPr>
        <p:pic>
          <p:nvPicPr>
            <p:cNvPr id="53255" name="Immagin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76" y="3642057"/>
              <a:ext cx="4455161" cy="318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6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639166"/>
              <a:ext cx="4278456" cy="318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tangolo 8"/>
          <p:cNvSpPr/>
          <p:nvPr/>
        </p:nvSpPr>
        <p:spPr>
          <a:xfrm>
            <a:off x="2392363" y="661988"/>
            <a:ext cx="46990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Impianti di riscaldamento</a:t>
            </a:r>
          </a:p>
        </p:txBody>
      </p:sp>
      <p:sp>
        <p:nvSpPr>
          <p:cNvPr id="53254" name="Rettangolo 9"/>
          <p:cNvSpPr>
            <a:spLocks noChangeArrowheads="1"/>
          </p:cNvSpPr>
          <p:nvPr/>
        </p:nvSpPr>
        <p:spPr bwMode="auto">
          <a:xfrm>
            <a:off x="387350" y="1201738"/>
            <a:ext cx="836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Apparecchi terminali_Pavimenti radianti</a:t>
            </a:r>
            <a:endParaRPr lang="it-IT" altLang="it-IT" sz="2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18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39975" y="646113"/>
            <a:ext cx="42370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Impianti IDRICO-SANITARI</a:t>
            </a:r>
          </a:p>
        </p:txBody>
      </p:sp>
      <p:sp>
        <p:nvSpPr>
          <p:cNvPr id="59396" name="Rettangolo 5"/>
          <p:cNvSpPr>
            <a:spLocks noChangeArrowheads="1"/>
          </p:cNvSpPr>
          <p:nvPr/>
        </p:nvSpPr>
        <p:spPr bwMode="auto">
          <a:xfrm>
            <a:off x="198463" y="1285875"/>
            <a:ext cx="87566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Allacciamento (+ trattamento) (+ autoclave) +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 adduzione e distribuzione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 apparecchi produzione ACS) + Apparecchi utilizzo + 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 di scarico e </a:t>
            </a:r>
            <a:r>
              <a:rPr lang="it-IT" alt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ventilazione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Tutte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reti devono essere coibentate (acqua fredda con anticondensa,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acqua calda per evitare le dispersioni termiche)</a:t>
            </a:r>
            <a:endParaRPr lang="it-IT" altLang="it-IT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821006" y="3224867"/>
            <a:ext cx="7396871" cy="3633133"/>
            <a:chOff x="2469664" y="4520324"/>
            <a:chExt cx="3689854" cy="1770130"/>
          </a:xfrm>
        </p:grpSpPr>
        <p:pic>
          <p:nvPicPr>
            <p:cNvPr id="8" name="Immagin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57" t="26801"/>
            <a:stretch>
              <a:fillRect/>
            </a:stretch>
          </p:blipFill>
          <p:spPr bwMode="auto">
            <a:xfrm>
              <a:off x="2469664" y="4520324"/>
              <a:ext cx="3689854" cy="177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tangolo 4"/>
            <p:cNvSpPr>
              <a:spLocks noChangeArrowheads="1"/>
            </p:cNvSpPr>
            <p:nvPr/>
          </p:nvSpPr>
          <p:spPr bwMode="auto">
            <a:xfrm>
              <a:off x="2555150" y="5986941"/>
              <a:ext cx="12241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  <p:extLst>
      <p:ext uri="{BB962C8B-B14F-4D97-AF65-F5344CB8AC3E}">
        <p14:creationId xmlns:p14="http://schemas.microsoft.com/office/powerpoint/2010/main" val="12409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64235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863725" y="765175"/>
            <a:ext cx="5437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Impianti</a:t>
            </a:r>
            <a:r>
              <a:rPr lang="it-IT" sz="36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IDRICO-</a:t>
            </a:r>
            <a:r>
              <a:rPr lang="it-IT" sz="2400" b="1" cap="all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SANITARI_Normativa</a:t>
            </a:r>
            <a:endParaRPr lang="it-IT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48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31838" y="646113"/>
            <a:ext cx="7745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Impianti</a:t>
            </a:r>
            <a:r>
              <a:rPr lang="it-IT" sz="36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IDRICO-SANITARI_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 smaltimento acque reflue</a:t>
            </a:r>
            <a:endParaRPr lang="it-IT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Rettangolo 2"/>
          <p:cNvSpPr>
            <a:spLocks noChangeArrowheads="1"/>
          </p:cNvSpPr>
          <p:nvPr/>
        </p:nvSpPr>
        <p:spPr bwMode="auto">
          <a:xfrm>
            <a:off x="230336" y="2719082"/>
            <a:ext cx="87487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 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acque reflue,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provenienti da insediamenti di tipo residenziale e derivanti prevalentemente dal metabolismo umano e da attività domestiche,  si definiscono 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domestiche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sono contaminate dall’uso e solitamente scaricate da WC, docce, vasche da bagno, bidè, lavabi, lavelli e pozzetti a terra.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classificano in: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Acque grigie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acque reflue provenienti da lavaggi (saponose)</a:t>
            </a:r>
          </a:p>
          <a:p>
            <a:pPr>
              <a:spcBef>
                <a:spcPct val="0"/>
              </a:spcBef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Acque nere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acque reflue provenienti dall’organismo umano</a:t>
            </a:r>
          </a:p>
          <a:p>
            <a:pPr>
              <a:spcBef>
                <a:spcPct val="0"/>
              </a:spcBef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Acque bianche o meteoriche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acque derivanti da precipitazioni naturali</a:t>
            </a:r>
          </a:p>
        </p:txBody>
      </p:sp>
      <p:sp>
        <p:nvSpPr>
          <p:cNvPr id="63493" name="Rettangolo 4"/>
          <p:cNvSpPr>
            <a:spLocks noChangeArrowheads="1"/>
          </p:cNvSpPr>
          <p:nvPr/>
        </p:nvSpPr>
        <p:spPr bwMode="auto">
          <a:xfrm>
            <a:off x="219075" y="1304925"/>
            <a:ext cx="87487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Insieme di tubazioni, raccordi e apparecchiature necessarie a ricevere,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convogliare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smaltire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acque reflue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provenienti dagli apparecchi sanitari ad uso domestico; devono consentire l’evacuazione, rapida e senza ristagni, delle acque di rifiuto verso il sistema di smaltimento esterno</a:t>
            </a:r>
          </a:p>
        </p:txBody>
      </p:sp>
      <p:sp>
        <p:nvSpPr>
          <p:cNvPr id="63494" name="Rettangolo 5"/>
          <p:cNvSpPr>
            <a:spLocks noChangeArrowheads="1"/>
          </p:cNvSpPr>
          <p:nvPr/>
        </p:nvSpPr>
        <p:spPr bwMode="auto">
          <a:xfrm>
            <a:off x="219075" y="5366727"/>
            <a:ext cx="8924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il corretto smaltimento, si devono realizzare opportune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pendenze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scegliere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diametri adeguati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 tubi, che devono inoltre essere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resistenti alle sollecitazioni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meccaniche, termiche ed alle azioni corrosive dei liquami. È raccomandabile utilizzare tubazioni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isolate acusticamente,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limitare il disturbo acustico.</a:t>
            </a:r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3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9310" y="579219"/>
            <a:ext cx="8645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Impianti</a:t>
            </a:r>
            <a:r>
              <a:rPr lang="it-IT" sz="36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IDRICO-SANITARI_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Componenti della rete di smaltimento</a:t>
            </a:r>
            <a:endParaRPr lang="it-IT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6" name="Rettangolo 2"/>
          <p:cNvSpPr>
            <a:spLocks noChangeArrowheads="1"/>
          </p:cNvSpPr>
          <p:nvPr/>
        </p:nvSpPr>
        <p:spPr bwMode="auto">
          <a:xfrm>
            <a:off x="139700" y="1225550"/>
            <a:ext cx="8940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Sifone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dispositivo installato direttamente agli apparecchi sanitari avente lo scopo di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impedire il passaggio di cattivi odori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mediante tenuta idraulica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Diramazione di scarico -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tubazione a sviluppo prevalentemente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orizzontale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 collega gli apparecchi sanitari ad una colonna di scarico o ad un collettore di scarico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Colonna di scarico -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tubazione a sviluppo prevalentemente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verticale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 convoglia le acque reflue provenienti dagli apparecchi sanitari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Collettore di scarico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tubazione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sub-orizzontale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installata a vista all’interno di un edificio o interrata, alla quale sono raccordate le colonne di scarico o gli apparecchi sanitari del piano terreno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Colonna di ventilazione -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tubazione prevalentemente a sviluppo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verticale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raccordata ad una colonna di scarico, avente la funzione di 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limitare le variazioni di pressione </a:t>
            </a: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all’interno di quest’ultima; può coincidere con la colonna di scarico ma, in tal caso, deve essere prolungata oltre la copertura per captare l’aria esterna o essere provvista di una valvola di aereazione</a:t>
            </a: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94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69060" y="466503"/>
            <a:ext cx="681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Impianti</a:t>
            </a:r>
            <a:r>
              <a:rPr lang="it-IT" sz="36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IDRICO-SANITARI_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Colonna di ventilazione</a:t>
            </a:r>
            <a:endParaRPr lang="it-IT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554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1165225"/>
            <a:ext cx="7920038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ttangolo 4"/>
          <p:cNvSpPr>
            <a:spLocks noChangeArrowheads="1"/>
          </p:cNvSpPr>
          <p:nvPr/>
        </p:nvSpPr>
        <p:spPr bwMode="auto">
          <a:xfrm>
            <a:off x="595313" y="5916613"/>
            <a:ext cx="10044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 </a:t>
            </a: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colonne di ventilazione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devono sporgere oltre la </a:t>
            </a: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copertura degli edifici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almeno 30 cm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nel caso di tetti e terrazze non frequentate</a:t>
            </a:r>
          </a:p>
          <a:p>
            <a:pPr>
              <a:spcBef>
                <a:spcPct val="0"/>
              </a:spcBef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almeno 200 cm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nel caso di terrazze frequentate</a:t>
            </a:r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75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01963" y="560388"/>
            <a:ext cx="31400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Impianti ELETTRICI</a:t>
            </a:r>
          </a:p>
        </p:txBody>
      </p:sp>
      <p:grpSp>
        <p:nvGrpSpPr>
          <p:cNvPr id="17" name="Gruppo 16"/>
          <p:cNvGrpSpPr>
            <a:grpSpLocks/>
          </p:cNvGrpSpPr>
          <p:nvPr/>
        </p:nvGrpSpPr>
        <p:grpSpPr bwMode="auto">
          <a:xfrm>
            <a:off x="9525" y="1080502"/>
            <a:ext cx="9134475" cy="5777498"/>
            <a:chOff x="9511" y="1075326"/>
            <a:chExt cx="9134489" cy="5778090"/>
          </a:xfrm>
        </p:grpSpPr>
        <p:pic>
          <p:nvPicPr>
            <p:cNvPr id="55302" name="Immagin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1" y="2418467"/>
              <a:ext cx="4562488" cy="350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3" name="CasellaDiTesto 9"/>
            <p:cNvSpPr txBox="1">
              <a:spLocks noChangeArrowheads="1"/>
            </p:cNvSpPr>
            <p:nvPr/>
          </p:nvSpPr>
          <p:spPr bwMode="auto">
            <a:xfrm>
              <a:off x="479266" y="1075326"/>
              <a:ext cx="7893958" cy="41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Interruttori</a:t>
              </a:r>
              <a:r>
                <a:rPr lang="it-IT" altLang="it-IT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+ </a:t>
              </a:r>
              <a:r>
                <a:rPr lang="it-IT" altLang="it-IT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rete</a:t>
              </a:r>
              <a:r>
                <a:rPr lang="it-IT" altLang="it-IT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distribuzione + </a:t>
              </a:r>
              <a:r>
                <a:rPr lang="it-IT" altLang="it-IT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frutti/punti</a:t>
              </a:r>
              <a:r>
                <a:rPr lang="it-IT" altLang="it-IT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 utilizzazione</a:t>
              </a:r>
            </a:p>
          </p:txBody>
        </p:sp>
        <p:pic>
          <p:nvPicPr>
            <p:cNvPr id="55304" name="Immagin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021" y="1484784"/>
              <a:ext cx="4435979" cy="536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olo 3"/>
          <p:cNvSpPr txBox="1">
            <a:spLocks/>
          </p:cNvSpPr>
          <p:nvPr/>
        </p:nvSpPr>
        <p:spPr>
          <a:xfrm>
            <a:off x="1143000" y="-82747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40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87338" y="1771650"/>
            <a:ext cx="8569325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201A0E"/>
              </a:buClr>
              <a:buSzPct val="170000"/>
            </a:pPr>
            <a:r>
              <a:rPr lang="it-IT" altLang="it-IT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TENDENZA ALLA MECCANIZZAZIONE DELLE ATTIVITA’ LAVORATIVE DOMESTICHE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SzPct val="170000"/>
            </a:pPr>
            <a:r>
              <a:rPr lang="it-IT" altLang="it-IT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 A PUNTO DI MACCHINE E SISTEMI PER LA PRODUZIONE DI ENERGIA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SzPct val="170000"/>
            </a:pPr>
            <a:r>
              <a:rPr lang="it-IT" altLang="it-IT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PRODUZIONE INDUSTRIALE DI COMPONENTI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2875" y="3789363"/>
            <a:ext cx="8858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EVENTI RIVOLUZIONARI</a:t>
            </a:r>
            <a:endParaRPr lang="it-IT" altLang="it-IT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0" y="877888"/>
            <a:ext cx="914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FATTORI CHE HANNO INFLUITO SULLA DIFFUSIONE DEGLI IMPIANTI</a:t>
            </a:r>
          </a:p>
        </p:txBody>
      </p:sp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611188" y="4581525"/>
            <a:ext cx="79533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INVENZIONE DEL MOTORE ELETTRICO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APPLICAZIONE DEL MOTORE ELETTRICO DI PICCOLE  DIMENSIONI </a:t>
            </a: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(1889)</a:t>
            </a:r>
          </a:p>
        </p:txBody>
      </p:sp>
      <p:sp>
        <p:nvSpPr>
          <p:cNvPr id="7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9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919188" y="778225"/>
            <a:ext cx="7315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CATEGORIE DI IMPIANTI</a:t>
            </a:r>
            <a:endParaRPr lang="it-IT" altLang="it-IT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267" name="Group 11"/>
          <p:cNvGrpSpPr>
            <a:grpSpLocks/>
          </p:cNvGrpSpPr>
          <p:nvPr/>
        </p:nvGrpSpPr>
        <p:grpSpPr bwMode="auto">
          <a:xfrm>
            <a:off x="1692275" y="1196975"/>
            <a:ext cx="5638800" cy="2239963"/>
            <a:chOff x="1056" y="912"/>
            <a:chExt cx="3552" cy="1411"/>
          </a:xfrm>
        </p:grpSpPr>
        <p:sp>
          <p:nvSpPr>
            <p:cNvPr id="11274" name="Text Box 5"/>
            <p:cNvSpPr txBox="1">
              <a:spLocks noChangeArrowheads="1"/>
            </p:cNvSpPr>
            <p:nvPr/>
          </p:nvSpPr>
          <p:spPr bwMode="auto">
            <a:xfrm>
              <a:off x="2064" y="912"/>
              <a:ext cx="220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altLang="it-IT" sz="20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Impianti di fruizione</a:t>
              </a:r>
              <a:endParaRPr lang="it-IT" altLang="it-IT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1275" name="Picture 6" descr="imp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00"/>
              <a:ext cx="3552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8" name="Group 12"/>
          <p:cNvGrpSpPr>
            <a:grpSpLocks/>
          </p:cNvGrpSpPr>
          <p:nvPr/>
        </p:nvGrpSpPr>
        <p:grpSpPr bwMode="auto">
          <a:xfrm>
            <a:off x="1692275" y="4148138"/>
            <a:ext cx="5638800" cy="2209800"/>
            <a:chOff x="1056" y="2496"/>
            <a:chExt cx="3552" cy="1392"/>
          </a:xfrm>
        </p:grpSpPr>
        <p:pic>
          <p:nvPicPr>
            <p:cNvPr id="11272" name="Picture 7" descr="imp2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98"/>
            <a:stretch>
              <a:fillRect/>
            </a:stretch>
          </p:blipFill>
          <p:spPr bwMode="auto">
            <a:xfrm>
              <a:off x="1056" y="2784"/>
              <a:ext cx="3552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 Box 8"/>
            <p:cNvSpPr txBox="1">
              <a:spLocks noChangeArrowheads="1"/>
            </p:cNvSpPr>
            <p:nvPr/>
          </p:nvSpPr>
          <p:spPr bwMode="auto">
            <a:xfrm>
              <a:off x="2064" y="2496"/>
              <a:ext cx="220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altLang="it-IT" sz="20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Impianti di smaltimento</a:t>
              </a:r>
              <a:endParaRPr lang="it-IT" altLang="it-IT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751013" y="3384550"/>
            <a:ext cx="5867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Interno/Esterno                 Spazio di servizio                          Spazio servito</a:t>
            </a:r>
            <a:endParaRPr lang="it-IT" altLang="it-IT" sz="24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1751013" y="6237288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Spazio servito                          Spazio di servizio                   Interno/Esterno</a:t>
            </a:r>
            <a:r>
              <a:rPr lang="it-IT" altLang="it-IT" sz="24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29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5438" y="4551363"/>
            <a:ext cx="80772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IMPIANTO COMPLESSO</a:t>
            </a:r>
            <a:endParaRPr lang="it-IT" altLang="it-IT" sz="16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altLang="it-IT" sz="1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INSIEME DI APPARECCHI OMOGNEI PER TIPO DI SERVIZIO E DI MACCHINE OMOGENEE PER TIPO DI FUNZIONAMENTO AVENTI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altLang="it-IT" sz="1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COMUNE LA RETE DI DISTRIBUZIONE E LA FONTE DI ALIMENTAZIONE</a:t>
            </a:r>
            <a:endParaRPr lang="it-IT" altLang="it-IT" sz="20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it-IT" altLang="it-IT" sz="2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38200" y="1095375"/>
            <a:ext cx="7315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PASSAGGIO da ORGANIZZAZIONE ELEMENTARE a  ORGANIZZAZIONE COMPLESSA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it-IT" altLang="it-IT" sz="1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73152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IMPIANTO ELEMENTARE</a:t>
            </a:r>
            <a:r>
              <a:rPr lang="it-IT" altLang="it-IT" sz="1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altLang="it-IT" sz="1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altLang="it-IT" sz="1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NSIEME COSTITUITO DA UN SOLO APPARECCHIO, UNA CANALIZZAZIONE E UNA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altLang="it-IT" sz="1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FONTE DI ALIMENTAZIONE</a:t>
            </a:r>
            <a:endParaRPr lang="it-IT" altLang="it-IT" sz="20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it-IT" altLang="it-IT" sz="2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1482725"/>
            <a:ext cx="9144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UNIFICAZIONE DEI SERVIZI OMOGENEI TRAMITE COLLEGAMENTO DI PIU’ APPARECCHI DI UTILIZZAZIONE A UNA STESSA  CANALIZZAZIONE</a:t>
            </a:r>
            <a:endParaRPr lang="it-IT" altLang="it-IT" sz="1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838200" y="660244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EVOLUZIONE DEGLI IMPIANTI</a:t>
            </a:r>
            <a:endParaRPr lang="it-IT" alt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2438400" y="2743200"/>
            <a:ext cx="4373563" cy="779463"/>
            <a:chOff x="1584" y="2496"/>
            <a:chExt cx="2755" cy="491"/>
          </a:xfrm>
        </p:grpSpPr>
        <p:sp>
          <p:nvSpPr>
            <p:cNvPr id="13366" name="Oval 10"/>
            <p:cNvSpPr>
              <a:spLocks noChangeArrowheads="1"/>
            </p:cNvSpPr>
            <p:nvPr/>
          </p:nvSpPr>
          <p:spPr bwMode="auto">
            <a:xfrm>
              <a:off x="1728" y="254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67" name="Line 11"/>
            <p:cNvSpPr>
              <a:spLocks noChangeShapeType="1"/>
            </p:cNvSpPr>
            <p:nvPr/>
          </p:nvSpPr>
          <p:spPr bwMode="auto">
            <a:xfrm>
              <a:off x="2016" y="2688"/>
              <a:ext cx="18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8" name="Text Box 12"/>
            <p:cNvSpPr txBox="1">
              <a:spLocks noChangeArrowheads="1"/>
            </p:cNvSpPr>
            <p:nvPr/>
          </p:nvSpPr>
          <p:spPr bwMode="auto">
            <a:xfrm>
              <a:off x="1584" y="2832"/>
              <a:ext cx="59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0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alimentazione</a:t>
              </a:r>
              <a:endParaRPr lang="en-GB" altLang="it-IT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69" name="Text Box 13"/>
            <p:cNvSpPr txBox="1">
              <a:spLocks noChangeArrowheads="1"/>
            </p:cNvSpPr>
            <p:nvPr/>
          </p:nvSpPr>
          <p:spPr bwMode="auto">
            <a:xfrm>
              <a:off x="2400" y="2688"/>
              <a:ext cx="79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0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rete di distribuzione</a:t>
              </a:r>
              <a:endParaRPr lang="en-GB" altLang="it-IT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70" name="Text Box 14"/>
            <p:cNvSpPr txBox="1">
              <a:spLocks noChangeArrowheads="1"/>
            </p:cNvSpPr>
            <p:nvPr/>
          </p:nvSpPr>
          <p:spPr bwMode="auto">
            <a:xfrm>
              <a:off x="3908" y="2496"/>
              <a:ext cx="43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it-IT" sz="10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punto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it-IT" sz="10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altLang="it-IT" sz="10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0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fruizione</a:t>
              </a:r>
              <a:endParaRPr lang="en-GB" altLang="it-IT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320" name="Group 15"/>
          <p:cNvGrpSpPr>
            <a:grpSpLocks/>
          </p:cNvGrpSpPr>
          <p:nvPr/>
        </p:nvGrpSpPr>
        <p:grpSpPr bwMode="auto">
          <a:xfrm>
            <a:off x="2438400" y="5181600"/>
            <a:ext cx="4373563" cy="779463"/>
            <a:chOff x="1536" y="3264"/>
            <a:chExt cx="2755" cy="491"/>
          </a:xfrm>
        </p:grpSpPr>
        <p:grpSp>
          <p:nvGrpSpPr>
            <p:cNvPr id="13353" name="Group 16"/>
            <p:cNvGrpSpPr>
              <a:grpSpLocks/>
            </p:cNvGrpSpPr>
            <p:nvPr/>
          </p:nvGrpSpPr>
          <p:grpSpPr bwMode="auto">
            <a:xfrm>
              <a:off x="1536" y="3312"/>
              <a:ext cx="1920" cy="443"/>
              <a:chOff x="1536" y="3312"/>
              <a:chExt cx="1920" cy="443"/>
            </a:xfrm>
          </p:grpSpPr>
          <p:sp>
            <p:nvSpPr>
              <p:cNvPr id="13362" name="Text Box 17"/>
              <p:cNvSpPr txBox="1">
                <a:spLocks noChangeArrowheads="1"/>
              </p:cNvSpPr>
              <p:nvPr/>
            </p:nvSpPr>
            <p:spPr bwMode="auto">
              <a:xfrm>
                <a:off x="1536" y="3600"/>
                <a:ext cx="593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10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alimentazione</a:t>
                </a:r>
                <a:endParaRPr lang="en-GB" altLang="it-IT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63" name="Oval 18"/>
              <p:cNvSpPr>
                <a:spLocks noChangeArrowheads="1"/>
              </p:cNvSpPr>
              <p:nvPr/>
            </p:nvSpPr>
            <p:spPr bwMode="auto">
              <a:xfrm>
                <a:off x="1680" y="3312"/>
                <a:ext cx="288" cy="2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64" name="Text Box 19"/>
              <p:cNvSpPr txBox="1">
                <a:spLocks noChangeArrowheads="1"/>
              </p:cNvSpPr>
              <p:nvPr/>
            </p:nvSpPr>
            <p:spPr bwMode="auto">
              <a:xfrm>
                <a:off x="2352" y="3456"/>
                <a:ext cx="793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0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rete di distribuzione</a:t>
                </a:r>
                <a:endParaRPr lang="en-GB" altLang="it-IT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65" name="Line 20"/>
              <p:cNvSpPr>
                <a:spLocks noChangeShapeType="1"/>
              </p:cNvSpPr>
              <p:nvPr/>
            </p:nvSpPr>
            <p:spPr bwMode="auto">
              <a:xfrm>
                <a:off x="1968" y="3456"/>
                <a:ext cx="14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354" name="Group 21"/>
            <p:cNvGrpSpPr>
              <a:grpSpLocks/>
            </p:cNvGrpSpPr>
            <p:nvPr/>
          </p:nvGrpSpPr>
          <p:grpSpPr bwMode="auto">
            <a:xfrm>
              <a:off x="3456" y="3264"/>
              <a:ext cx="835" cy="384"/>
              <a:chOff x="3456" y="3264"/>
              <a:chExt cx="835" cy="384"/>
            </a:xfrm>
          </p:grpSpPr>
          <p:sp>
            <p:nvSpPr>
              <p:cNvPr id="13355" name="Line 22"/>
              <p:cNvSpPr>
                <a:spLocks noChangeShapeType="1"/>
              </p:cNvSpPr>
              <p:nvPr/>
            </p:nvSpPr>
            <p:spPr bwMode="auto">
              <a:xfrm>
                <a:off x="3456" y="3264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56" name="Text Box 23"/>
              <p:cNvSpPr txBox="1">
                <a:spLocks noChangeArrowheads="1"/>
              </p:cNvSpPr>
              <p:nvPr/>
            </p:nvSpPr>
            <p:spPr bwMode="auto">
              <a:xfrm>
                <a:off x="3860" y="3264"/>
                <a:ext cx="431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0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più punti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0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di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0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fruizione</a:t>
                </a:r>
                <a:endParaRPr lang="en-GB" altLang="it-IT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57" name="Line 24"/>
              <p:cNvSpPr>
                <a:spLocks noChangeShapeType="1"/>
              </p:cNvSpPr>
              <p:nvPr/>
            </p:nvSpPr>
            <p:spPr bwMode="auto">
              <a:xfrm>
                <a:off x="3456" y="3264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58" name="Line 25"/>
              <p:cNvSpPr>
                <a:spLocks noChangeShapeType="1"/>
              </p:cNvSpPr>
              <p:nvPr/>
            </p:nvSpPr>
            <p:spPr bwMode="auto">
              <a:xfrm>
                <a:off x="3456" y="3648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59" name="Line 26"/>
              <p:cNvSpPr>
                <a:spLocks noChangeShapeType="1"/>
              </p:cNvSpPr>
              <p:nvPr/>
            </p:nvSpPr>
            <p:spPr bwMode="auto">
              <a:xfrm>
                <a:off x="3456" y="336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60" name="Line 27"/>
              <p:cNvSpPr>
                <a:spLocks noChangeShapeType="1"/>
              </p:cNvSpPr>
              <p:nvPr/>
            </p:nvSpPr>
            <p:spPr bwMode="auto">
              <a:xfrm>
                <a:off x="3456" y="3552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61" name="Line 28"/>
              <p:cNvSpPr>
                <a:spLocks noChangeShapeType="1"/>
              </p:cNvSpPr>
              <p:nvPr/>
            </p:nvSpPr>
            <p:spPr bwMode="auto">
              <a:xfrm>
                <a:off x="3456" y="3456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3321" name="Group 29"/>
          <p:cNvGrpSpPr>
            <a:grpSpLocks/>
          </p:cNvGrpSpPr>
          <p:nvPr/>
        </p:nvGrpSpPr>
        <p:grpSpPr bwMode="auto">
          <a:xfrm>
            <a:off x="2209800" y="6172200"/>
            <a:ext cx="4762500" cy="685800"/>
            <a:chOff x="1392" y="3888"/>
            <a:chExt cx="3000" cy="432"/>
          </a:xfrm>
        </p:grpSpPr>
        <p:grpSp>
          <p:nvGrpSpPr>
            <p:cNvPr id="13339" name="Group 30"/>
            <p:cNvGrpSpPr>
              <a:grpSpLocks/>
            </p:cNvGrpSpPr>
            <p:nvPr/>
          </p:nvGrpSpPr>
          <p:grpSpPr bwMode="auto">
            <a:xfrm>
              <a:off x="1392" y="3888"/>
              <a:ext cx="2496" cy="432"/>
              <a:chOff x="1392" y="3888"/>
              <a:chExt cx="2496" cy="432"/>
            </a:xfrm>
          </p:grpSpPr>
          <p:grpSp>
            <p:nvGrpSpPr>
              <p:cNvPr id="13341" name="Group 31"/>
              <p:cNvGrpSpPr>
                <a:grpSpLocks/>
              </p:cNvGrpSpPr>
              <p:nvPr/>
            </p:nvGrpSpPr>
            <p:grpSpPr bwMode="auto">
              <a:xfrm>
                <a:off x="1824" y="3888"/>
                <a:ext cx="2064" cy="432"/>
                <a:chOff x="1824" y="2736"/>
                <a:chExt cx="2064" cy="432"/>
              </a:xfrm>
            </p:grpSpPr>
            <p:sp>
              <p:nvSpPr>
                <p:cNvPr id="13344" name="Line 32"/>
                <p:cNvSpPr>
                  <a:spLocks noChangeShapeType="1"/>
                </p:cNvSpPr>
                <p:nvPr/>
              </p:nvSpPr>
              <p:spPr bwMode="auto">
                <a:xfrm>
                  <a:off x="1824" y="2736"/>
                  <a:ext cx="0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13345" name="Group 33"/>
                <p:cNvGrpSpPr>
                  <a:grpSpLocks/>
                </p:cNvGrpSpPr>
                <p:nvPr/>
              </p:nvGrpSpPr>
              <p:grpSpPr bwMode="auto">
                <a:xfrm>
                  <a:off x="1824" y="2784"/>
                  <a:ext cx="2064" cy="384"/>
                  <a:chOff x="1872" y="3120"/>
                  <a:chExt cx="2016" cy="384"/>
                </a:xfrm>
              </p:grpSpPr>
              <p:sp>
                <p:nvSpPr>
                  <p:cNvPr id="1334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31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34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3264"/>
                    <a:ext cx="187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34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64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34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64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350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0" y="3264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35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64"/>
                    <a:ext cx="9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352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48" y="3264"/>
                    <a:ext cx="9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13342" name="Text Box 41"/>
              <p:cNvSpPr txBox="1">
                <a:spLocks noChangeArrowheads="1"/>
              </p:cNvSpPr>
              <p:nvPr/>
            </p:nvSpPr>
            <p:spPr bwMode="auto">
              <a:xfrm>
                <a:off x="1392" y="4080"/>
                <a:ext cx="78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0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più punti di raccolta</a:t>
                </a:r>
                <a:endParaRPr lang="en-GB" altLang="it-IT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43" name="Text Box 42"/>
              <p:cNvSpPr txBox="1">
                <a:spLocks noChangeArrowheads="1"/>
              </p:cNvSpPr>
              <p:nvPr/>
            </p:nvSpPr>
            <p:spPr bwMode="auto">
              <a:xfrm>
                <a:off x="2352" y="4080"/>
                <a:ext cx="833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000" b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rete di canalizzazione</a:t>
                </a:r>
                <a:endParaRPr lang="en-GB" altLang="it-IT" sz="240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340" name="Text Box 43"/>
            <p:cNvSpPr txBox="1">
              <a:spLocks noChangeArrowheads="1"/>
            </p:cNvSpPr>
            <p:nvPr/>
          </p:nvSpPr>
          <p:spPr bwMode="auto">
            <a:xfrm>
              <a:off x="3888" y="4080"/>
              <a:ext cx="50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0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dispersione</a:t>
              </a:r>
              <a:endParaRPr lang="en-GB" altLang="it-IT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322" name="Group 44"/>
          <p:cNvGrpSpPr>
            <a:grpSpLocks/>
          </p:cNvGrpSpPr>
          <p:nvPr/>
        </p:nvGrpSpPr>
        <p:grpSpPr bwMode="auto">
          <a:xfrm>
            <a:off x="2209800" y="3733800"/>
            <a:ext cx="4762500" cy="703263"/>
            <a:chOff x="1392" y="2352"/>
            <a:chExt cx="3000" cy="443"/>
          </a:xfrm>
        </p:grpSpPr>
        <p:sp>
          <p:nvSpPr>
            <p:cNvPr id="13327" name="Line 45"/>
            <p:cNvSpPr>
              <a:spLocks noChangeShapeType="1"/>
            </p:cNvSpPr>
            <p:nvPr/>
          </p:nvSpPr>
          <p:spPr bwMode="auto">
            <a:xfrm>
              <a:off x="1824" y="2352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3328" name="Group 46"/>
            <p:cNvGrpSpPr>
              <a:grpSpLocks/>
            </p:cNvGrpSpPr>
            <p:nvPr/>
          </p:nvGrpSpPr>
          <p:grpSpPr bwMode="auto">
            <a:xfrm>
              <a:off x="1824" y="2400"/>
              <a:ext cx="2064" cy="384"/>
              <a:chOff x="1872" y="3120"/>
              <a:chExt cx="2016" cy="384"/>
            </a:xfrm>
          </p:grpSpPr>
          <p:sp>
            <p:nvSpPr>
              <p:cNvPr id="13332" name="Line 47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33" name="Line 48"/>
              <p:cNvSpPr>
                <a:spLocks noChangeShapeType="1"/>
              </p:cNvSpPr>
              <p:nvPr/>
            </p:nvSpPr>
            <p:spPr bwMode="auto">
              <a:xfrm>
                <a:off x="1872" y="3264"/>
                <a:ext cx="18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34" name="Line 49"/>
              <p:cNvSpPr>
                <a:spLocks noChangeShapeType="1"/>
              </p:cNvSpPr>
              <p:nvPr/>
            </p:nvSpPr>
            <p:spPr bwMode="auto">
              <a:xfrm>
                <a:off x="3744" y="3264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35" name="Line 50"/>
              <p:cNvSpPr>
                <a:spLocks noChangeShapeType="1"/>
              </p:cNvSpPr>
              <p:nvPr/>
            </p:nvSpPr>
            <p:spPr bwMode="auto">
              <a:xfrm>
                <a:off x="3744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36" name="Line 51"/>
              <p:cNvSpPr>
                <a:spLocks noChangeShapeType="1"/>
              </p:cNvSpPr>
              <p:nvPr/>
            </p:nvSpPr>
            <p:spPr bwMode="auto">
              <a:xfrm flipH="1">
                <a:off x="3600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37" name="Line 52"/>
              <p:cNvSpPr>
                <a:spLocks noChangeShapeType="1"/>
              </p:cNvSpPr>
              <p:nvPr/>
            </p:nvSpPr>
            <p:spPr bwMode="auto">
              <a:xfrm>
                <a:off x="3744" y="3264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38" name="Line 53"/>
              <p:cNvSpPr>
                <a:spLocks noChangeShapeType="1"/>
              </p:cNvSpPr>
              <p:nvPr/>
            </p:nvSpPr>
            <p:spPr bwMode="auto">
              <a:xfrm flipH="1">
                <a:off x="3648" y="3264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329" name="Text Box 54"/>
            <p:cNvSpPr txBox="1">
              <a:spLocks noChangeArrowheads="1"/>
            </p:cNvSpPr>
            <p:nvPr/>
          </p:nvSpPr>
          <p:spPr bwMode="auto">
            <a:xfrm>
              <a:off x="2352" y="2544"/>
              <a:ext cx="83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0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rete di canalizzazione</a:t>
              </a:r>
              <a:endParaRPr lang="en-GB" altLang="it-IT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30" name="Text Box 55"/>
            <p:cNvSpPr txBox="1">
              <a:spLocks noChangeArrowheads="1"/>
            </p:cNvSpPr>
            <p:nvPr/>
          </p:nvSpPr>
          <p:spPr bwMode="auto">
            <a:xfrm>
              <a:off x="3888" y="2640"/>
              <a:ext cx="50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0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dispersione</a:t>
              </a:r>
              <a:endParaRPr lang="en-GB" altLang="it-IT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31" name="Text Box 56"/>
            <p:cNvSpPr txBox="1">
              <a:spLocks noChangeArrowheads="1"/>
            </p:cNvSpPr>
            <p:nvPr/>
          </p:nvSpPr>
          <p:spPr bwMode="auto">
            <a:xfrm>
              <a:off x="1392" y="2544"/>
              <a:ext cx="68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0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punto di raccolta</a:t>
              </a:r>
              <a:endParaRPr lang="en-GB" altLang="it-IT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323" name="AutoShape 57"/>
          <p:cNvSpPr>
            <a:spLocks noChangeArrowheads="1"/>
          </p:cNvSpPr>
          <p:nvPr/>
        </p:nvSpPr>
        <p:spPr bwMode="auto">
          <a:xfrm>
            <a:off x="685800" y="2438400"/>
            <a:ext cx="304800" cy="2286000"/>
          </a:xfrm>
          <a:prstGeom prst="downArrow">
            <a:avLst>
              <a:gd name="adj1" fmla="val 50000"/>
              <a:gd name="adj2" fmla="val 1875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4" name="Line 58"/>
          <p:cNvSpPr>
            <a:spLocks noChangeShapeType="1"/>
          </p:cNvSpPr>
          <p:nvPr/>
        </p:nvSpPr>
        <p:spPr bwMode="auto">
          <a:xfrm>
            <a:off x="1066800" y="2438400"/>
            <a:ext cx="2057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25" name="Line 59"/>
          <p:cNvSpPr>
            <a:spLocks noChangeShapeType="1"/>
          </p:cNvSpPr>
          <p:nvPr/>
        </p:nvSpPr>
        <p:spPr bwMode="auto">
          <a:xfrm>
            <a:off x="1066800" y="4648200"/>
            <a:ext cx="2057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6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iaimp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iaimp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02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iaimp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03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"/>
          <p:cNvGrpSpPr>
            <a:grpSpLocks/>
          </p:cNvGrpSpPr>
          <p:nvPr/>
        </p:nvGrpSpPr>
        <p:grpSpPr bwMode="auto">
          <a:xfrm>
            <a:off x="0" y="736600"/>
            <a:ext cx="9037853" cy="6121400"/>
            <a:chOff x="35808" y="404664"/>
            <a:chExt cx="9037853" cy="6120680"/>
          </a:xfrm>
        </p:grpSpPr>
        <p:pic>
          <p:nvPicPr>
            <p:cNvPr id="23556" name="Picture 2" descr="diaimp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8" y="404664"/>
              <a:ext cx="4350196" cy="612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3" descr="diaimp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453" y="404664"/>
              <a:ext cx="4577208" cy="6120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90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D28A46-EBC6-4AD2-A926-E60FC42A9C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6B979C-E32A-4BD1-85A5-2C97AB5D61A0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ce2ceee5-4e98-448d-bd69-9759c2918574"/>
    <ds:schemaRef ds:uri="http://schemas.microsoft.com/office/2006/documentManagement/types"/>
    <ds:schemaRef ds:uri="f3077446-a7b8-4994-9298-7551826f19f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9F1B06-D45E-4FA4-9990-715B2ADAF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2490</TotalTime>
  <Words>1579</Words>
  <Application>Microsoft Office PowerPoint</Application>
  <PresentationFormat>Presentazione su schermo (4:3)</PresentationFormat>
  <Paragraphs>158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Consolas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GAROFOLO ILARIA</dc:creator>
  <cp:lastModifiedBy>GAROFOLO ILARIA</cp:lastModifiedBy>
  <cp:revision>222</cp:revision>
  <dcterms:created xsi:type="dcterms:W3CDTF">2020-04-12T09:21:19Z</dcterms:created>
  <dcterms:modified xsi:type="dcterms:W3CDTF">2024-12-05T18:05:32Z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