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80.JPG" ContentType="image/jpeg"/>
  <Override PartName="/ppt/media/image81.JPG" ContentType="image/jpeg"/>
  <Override PartName="/ppt/media/image8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322" r:id="rId7"/>
    <p:sldId id="324" r:id="rId8"/>
    <p:sldId id="325" r:id="rId9"/>
    <p:sldId id="326" r:id="rId10"/>
    <p:sldId id="327" r:id="rId11"/>
    <p:sldId id="259" r:id="rId12"/>
    <p:sldId id="260" r:id="rId13"/>
    <p:sldId id="261" r:id="rId14"/>
    <p:sldId id="321" r:id="rId15"/>
    <p:sldId id="262" r:id="rId16"/>
    <p:sldId id="263" r:id="rId17"/>
    <p:sldId id="264" r:id="rId18"/>
    <p:sldId id="266" r:id="rId19"/>
    <p:sldId id="265" r:id="rId20"/>
    <p:sldId id="273" r:id="rId21"/>
    <p:sldId id="281" r:id="rId22"/>
    <p:sldId id="291" r:id="rId23"/>
    <p:sldId id="279" r:id="rId24"/>
    <p:sldId id="314" r:id="rId25"/>
    <p:sldId id="267" r:id="rId26"/>
    <p:sldId id="320" r:id="rId27"/>
    <p:sldId id="280" r:id="rId28"/>
    <p:sldId id="308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3" r:id="rId43"/>
    <p:sldId id="344" r:id="rId44"/>
    <p:sldId id="345" r:id="rId45"/>
    <p:sldId id="346" r:id="rId46"/>
    <p:sldId id="347" r:id="rId47"/>
    <p:sldId id="348" r:id="rId48"/>
    <p:sldId id="35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7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7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6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8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3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1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8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E9E9-DADB-4D75-93B1-6A29A407747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706582"/>
            <a:ext cx="8201891" cy="6151418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87077" y="1046423"/>
            <a:ext cx="880364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2800" b="1" spc="-4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sz="28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sz="2800" b="1" spc="-8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</a:t>
            </a:r>
            <a:r>
              <a:rPr sz="2800" b="1" spc="-26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8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VERTICALE</a:t>
            </a:r>
            <a:endParaRPr sz="28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2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77734" y="939338"/>
            <a:ext cx="7988531" cy="5918662"/>
            <a:chOff x="577734" y="939338"/>
            <a:chExt cx="7988531" cy="5918662"/>
          </a:xfrm>
        </p:grpSpPr>
        <p:sp>
          <p:nvSpPr>
            <p:cNvPr id="7" name="object 3"/>
            <p:cNvSpPr/>
            <p:nvPr/>
          </p:nvSpPr>
          <p:spPr>
            <a:xfrm>
              <a:off x="577734" y="939338"/>
              <a:ext cx="7988531" cy="5918662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180512" y="6483927"/>
              <a:ext cx="2385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Z.Hadid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MAAXI, Roma, 2009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77732" y="947540"/>
            <a:ext cx="7988533" cy="5902258"/>
            <a:chOff x="577732" y="939338"/>
            <a:chExt cx="7988533" cy="590225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32" y="939338"/>
              <a:ext cx="7988533" cy="5902258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6139047" y="6524262"/>
              <a:ext cx="2385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DOKK1, </a:t>
              </a:r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Aarhus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2015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18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01565"/>
            <a:ext cx="7939795" cy="595643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6" y="1089523"/>
            <a:ext cx="8402128" cy="5580518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0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987752" y="901008"/>
            <a:ext cx="7431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Rampe per l’eliminazione delle barriere architettoniche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4" y="1334796"/>
            <a:ext cx="8276552" cy="551224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466869" y="1334796"/>
            <a:ext cx="8210261" cy="5534158"/>
            <a:chOff x="558204" y="1345751"/>
            <a:chExt cx="8210261" cy="5534158"/>
          </a:xfrm>
        </p:grpSpPr>
        <p:grpSp>
          <p:nvGrpSpPr>
            <p:cNvPr id="2" name="Gruppo 1"/>
            <p:cNvGrpSpPr/>
            <p:nvPr/>
          </p:nvGrpSpPr>
          <p:grpSpPr>
            <a:xfrm>
              <a:off x="558204" y="1345751"/>
              <a:ext cx="8210261" cy="5534158"/>
              <a:chOff x="558204" y="1345751"/>
              <a:chExt cx="8210261" cy="5534158"/>
            </a:xfrm>
          </p:grpSpPr>
          <p:pic>
            <p:nvPicPr>
              <p:cNvPr id="7" name="Picture 2" descr="Pane - IMG_0967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255" y="1345751"/>
                <a:ext cx="4030210" cy="5512249"/>
              </a:xfrm>
              <a:prstGeom prst="rect">
                <a:avLst/>
              </a:prstGeom>
              <a:noFill/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204" y="1345751"/>
                <a:ext cx="3781040" cy="5534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" name="CasellaDiTesto 2"/>
            <p:cNvSpPr txBox="1"/>
            <p:nvPr/>
          </p:nvSpPr>
          <p:spPr>
            <a:xfrm>
              <a:off x="3614573" y="6453456"/>
              <a:ext cx="51538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L.Franciosini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percorso visita Mercati Traianei, Roma 2009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6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1" y="705664"/>
            <a:ext cx="9144000" cy="2142253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25"/>
              </a:spcBef>
            </a:pPr>
            <a:r>
              <a:rPr sz="2800" b="1" spc="-5" dirty="0">
                <a:solidFill>
                  <a:srgbClr val="C00000"/>
                </a:solidFill>
                <a:cs typeface="Arial" panose="020B0604020202020204" pitchFamily="34" charset="0"/>
              </a:rPr>
              <a:t>VINCOLI </a:t>
            </a:r>
            <a:r>
              <a:rPr sz="2800" b="1" spc="-5" dirty="0" err="1">
                <a:solidFill>
                  <a:srgbClr val="C00000"/>
                </a:solidFill>
                <a:cs typeface="Arial" panose="020B0604020202020204" pitchFamily="34" charset="0"/>
              </a:rPr>
              <a:t>NORMATIVI</a:t>
            </a:r>
            <a:r>
              <a:rPr sz="2800" b="1" spc="-1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800" b="1" spc="-5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PRIMARI</a:t>
            </a:r>
            <a:endParaRPr lang="it-IT" sz="2800" dirty="0"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it-IT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D.M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sz="20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14.01.20</a:t>
            </a:r>
            <a:r>
              <a:rPr lang="it-IT" sz="20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sz="20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8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(Norme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tecniche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le</a:t>
            </a:r>
            <a:r>
              <a:rPr sz="2000" b="1" spc="1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costruzioni)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Resistenza ai carichi verticali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distribuiti: </a:t>
            </a:r>
            <a:r>
              <a:rPr lang="it-IT" sz="2000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scale di</a:t>
            </a:r>
            <a:r>
              <a:rPr sz="2000" spc="-6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un</a:t>
            </a:r>
            <a:r>
              <a:rPr lang="it-IT" sz="2000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</a:t>
            </a: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dificio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02060"/>
                </a:solidFill>
                <a:cs typeface="Arial" panose="020B0604020202020204" pitchFamily="34" charset="0"/>
              </a:rPr>
              <a:t>residenziale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4,0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kN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/</a:t>
            </a: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m2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R="5080" algn="ctr">
              <a:lnSpc>
                <a:spcPct val="120000"/>
              </a:lnSpc>
            </a:pP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Resistenza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ai carichi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orizzontali distribuiti: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per parapetti </a:t>
            </a:r>
            <a:r>
              <a:rPr sz="2000" spc="-10" dirty="0">
                <a:solidFill>
                  <a:srgbClr val="002060"/>
                </a:solidFill>
                <a:cs typeface="Arial" panose="020B0604020202020204" pitchFamily="34" charset="0"/>
              </a:rPr>
              <a:t>di 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scale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2,0</a:t>
            </a:r>
            <a:r>
              <a:rPr sz="2000" spc="-1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kN</a:t>
            </a: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/m2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0" y="2963333"/>
            <a:ext cx="9143999" cy="381642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387600">
              <a:lnSpc>
                <a:spcPct val="100000"/>
              </a:lnSpc>
              <a:spcBef>
                <a:spcPts val="820"/>
              </a:spcBef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        </a:t>
            </a:r>
            <a:r>
              <a:rPr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Normative </a:t>
            </a:r>
            <a:r>
              <a:rPr sz="2400" b="1" spc="-5" dirty="0">
                <a:solidFill>
                  <a:srgbClr val="002060"/>
                </a:solidFill>
                <a:cs typeface="Arial" panose="020B0604020202020204" pitchFamily="34" charset="0"/>
              </a:rPr>
              <a:t>prevenzione</a:t>
            </a:r>
            <a:r>
              <a:rPr sz="2400" b="1" spc="-2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2060"/>
                </a:solidFill>
                <a:cs typeface="Arial" panose="020B0604020202020204" pitchFamily="34" charset="0"/>
              </a:rPr>
              <a:t>incendi</a:t>
            </a:r>
            <a:endParaRPr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31800" marR="408305" algn="ctr">
              <a:lnSpc>
                <a:spcPct val="100000"/>
              </a:lnSpc>
              <a:spcBef>
                <a:spcPts val="720"/>
              </a:spcBef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Geometria, larghezza della pedata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(non inferiore a 30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cm) 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altezza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alzata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(max 17</a:t>
            </a:r>
            <a:r>
              <a:rPr spc="-2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cm)</a:t>
            </a:r>
            <a:endParaRPr sz="2000" dirty="0"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Resistenza al</a:t>
            </a:r>
            <a:r>
              <a:rPr sz="2000" spc="-2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fuoco</a:t>
            </a:r>
            <a:endParaRPr lang="it-IT" sz="2000" dirty="0"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sz="20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D.M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236/1989 (Abbattimento </a:t>
            </a:r>
            <a:r>
              <a:rPr sz="2000" b="1" spc="-5" dirty="0" err="1">
                <a:solidFill>
                  <a:srgbClr val="002060"/>
                </a:solidFill>
                <a:cs typeface="Arial" panose="020B0604020202020204" pitchFamily="34" charset="0"/>
              </a:rPr>
              <a:t>barriere</a:t>
            </a:r>
            <a:r>
              <a:rPr sz="2000" b="1" spc="4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architettoniche</a:t>
            </a:r>
            <a:r>
              <a:rPr sz="20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Norma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empirica (recepita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regolamenti locali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di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 igiene)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845"/>
              </a:spcBef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Geometria, somma </a:t>
            </a:r>
            <a:r>
              <a:rPr sz="2000" spc="-10" dirty="0">
                <a:solidFill>
                  <a:srgbClr val="001F5F"/>
                </a:solidFill>
                <a:cs typeface="Arial" panose="020B0604020202020204" pitchFamily="34" charset="0"/>
              </a:rPr>
              <a:t>di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due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volte l'altezza dell'alzata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(a)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sz="2000" spc="-6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della 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larghezza della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pedata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(p), </a:t>
            </a:r>
            <a:endParaRPr lang="it-IT" sz="2000" dirty="0" smtClean="0">
              <a:solidFill>
                <a:srgbClr val="001F5F"/>
              </a:solidFill>
              <a:cs typeface="Arial" panose="020B0604020202020204" pitchFamily="34" charset="0"/>
            </a:endParaRPr>
          </a:p>
          <a:p>
            <a:pPr marL="12700" marR="5080" algn="ctr">
              <a:spcBef>
                <a:spcPts val="845"/>
              </a:spcBef>
            </a:pPr>
            <a:r>
              <a:rPr lang="en-US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62</a:t>
            </a:r>
            <a:r>
              <a:rPr lang="en-US" sz="2000" spc="-2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cm </a:t>
            </a:r>
            <a:r>
              <a:rPr lang="en-US" sz="2000" dirty="0">
                <a:solidFill>
                  <a:srgbClr val="001F5F"/>
                </a:solidFill>
                <a:cs typeface="Arial" panose="020B0604020202020204" pitchFamily="34" charset="0"/>
              </a:rPr>
              <a:t>≤</a:t>
            </a:r>
            <a:r>
              <a:rPr lang="en-US" sz="2000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(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2a + p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)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≤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6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4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cm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82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1" y="705664"/>
            <a:ext cx="9144000" cy="603370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25"/>
              </a:spcBef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VINCOLI NORMATIVI</a:t>
            </a: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cs typeface="Arial" panose="020B0604020202020204" pitchFamily="34" charset="0"/>
              </a:rPr>
              <a:t>PRIMARI</a:t>
            </a:r>
            <a:endParaRPr lang="it-IT" sz="2400" dirty="0"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228282" y="1719349"/>
            <a:ext cx="8687435" cy="4297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0" marR="494030" algn="ctr">
              <a:lnSpc>
                <a:spcPct val="150000"/>
              </a:lnSpc>
            </a:pP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EN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131-1.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Scale.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Parte 1: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Termini, tipi, dimensioni 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funzionali</a:t>
            </a:r>
          </a:p>
          <a:p>
            <a:pPr marL="361950" algn="ctr">
              <a:lnSpc>
                <a:spcPct val="150000"/>
              </a:lnSpc>
              <a:spcBef>
                <a:spcPts val="240"/>
              </a:spcBef>
            </a:pP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UNI EN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131-2. Scale.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Parte 2: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Requisiti,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prove,</a:t>
            </a:r>
            <a:r>
              <a:rPr sz="2000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marcatura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UNI EN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131-2.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Scale. Parte 3: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Istruzioni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per l'utilizzatore  </a:t>
            </a:r>
            <a:endParaRPr lang="it-IT" sz="2000" spc="-5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0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UNI</a:t>
            </a: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EN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14041:2004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Rivestimenti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resilienti, tessili e</a:t>
            </a:r>
            <a:r>
              <a:rPr sz="2000" spc="-7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laminati  per </a:t>
            </a:r>
            <a:r>
              <a:rPr sz="2000"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pavimentazioni</a:t>
            </a:r>
            <a:r>
              <a:rPr lang="it-IT" sz="2000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- </a:t>
            </a:r>
            <a:r>
              <a:rPr sz="2000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cs typeface="Arial" panose="020B0604020202020204" pitchFamily="34" charset="0"/>
              </a:rPr>
              <a:t>Caratteristiche</a:t>
            </a:r>
            <a:r>
              <a:rPr sz="2000" spc="1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essenziali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endParaRPr lang="it-IT" sz="2000" b="1" spc="-5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400" b="1" spc="-5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NORME</a:t>
            </a:r>
            <a:r>
              <a:rPr sz="2400" b="1" spc="1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400" b="1" spc="-5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PARTICOLARI</a:t>
            </a:r>
            <a:r>
              <a:rPr lang="it-IT" sz="2400" b="1" spc="-5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cs typeface="Arial" panose="020B0604020202020204" pitchFamily="34" charset="0"/>
              </a:rPr>
              <a:t>UN</a:t>
            </a:r>
            <a:r>
              <a:rPr lang="it-IT" sz="2400" b="1" spc="-5" dirty="0" smtClean="0">
                <a:solidFill>
                  <a:srgbClr val="C00000"/>
                </a:solidFill>
                <a:cs typeface="Arial" panose="020B0604020202020204" pitchFamily="34" charset="0"/>
              </a:rPr>
              <a:t>I</a:t>
            </a:r>
          </a:p>
          <a:p>
            <a:pPr marL="12065" marR="5080" indent="-1905" algn="ctr">
              <a:lnSpc>
                <a:spcPct val="150000"/>
              </a:lnSpc>
            </a:pPr>
            <a:r>
              <a:rPr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scale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prefabbricate, ringhiere, balaustre e </a:t>
            </a:r>
            <a:r>
              <a:rPr sz="2000" dirty="0" err="1">
                <a:solidFill>
                  <a:srgbClr val="002060"/>
                </a:solidFill>
                <a:cs typeface="Arial" panose="020B0604020202020204" pitchFamily="34" charset="0"/>
              </a:rPr>
              <a:t>parapetti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it-IT" sz="2000" spc="-135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065" marR="5080" algn="ctr">
              <a:lnSpc>
                <a:spcPct val="150000"/>
              </a:lnSpc>
              <a:spcBef>
                <a:spcPts val="105"/>
              </a:spcBef>
            </a:pPr>
            <a:r>
              <a:rPr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ruoli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,  compiti e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responsabilità nella posa </a:t>
            </a:r>
            <a:r>
              <a:rPr sz="2000" dirty="0">
                <a:solidFill>
                  <a:srgbClr val="002060"/>
                </a:solidFill>
                <a:cs typeface="Arial" panose="020B0604020202020204" pitchFamily="34" charset="0"/>
              </a:rPr>
              <a:t>in</a:t>
            </a:r>
            <a:r>
              <a:rPr sz="2000" spc="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cs typeface="Arial" panose="020B0604020202020204" pitchFamily="34" charset="0"/>
              </a:rPr>
              <a:t>opera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6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27"/>
          <p:cNvSpPr txBox="1"/>
          <p:nvPr/>
        </p:nvSpPr>
        <p:spPr>
          <a:xfrm>
            <a:off x="1281570" y="692263"/>
            <a:ext cx="659043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cap="all" dirty="0">
                <a:solidFill>
                  <a:srgbClr val="C00000"/>
                </a:solidFill>
                <a:cs typeface="Arial" panose="020B0604020202020204" pitchFamily="34" charset="0"/>
              </a:rPr>
              <a:t>Elementi per la</a:t>
            </a:r>
            <a:r>
              <a:rPr sz="2400" b="1" cap="all" spc="5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400" b="1" cap="all" dirty="0">
                <a:solidFill>
                  <a:srgbClr val="C00000"/>
                </a:solidFill>
                <a:cs typeface="Arial" panose="020B0604020202020204" pitchFamily="34" charset="0"/>
              </a:rPr>
              <a:t>rappresentazione</a:t>
            </a:r>
            <a:endParaRPr sz="2400" cap="all" dirty="0"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-465904" y="941894"/>
            <a:ext cx="12101864" cy="5773963"/>
            <a:chOff x="-465904" y="941894"/>
            <a:chExt cx="12101864" cy="5773963"/>
          </a:xfrm>
        </p:grpSpPr>
        <p:grpSp>
          <p:nvGrpSpPr>
            <p:cNvPr id="7" name="Gruppo 6"/>
            <p:cNvGrpSpPr/>
            <p:nvPr/>
          </p:nvGrpSpPr>
          <p:grpSpPr>
            <a:xfrm>
              <a:off x="626001" y="941894"/>
              <a:ext cx="8090534" cy="5773963"/>
              <a:chOff x="664911" y="962723"/>
              <a:chExt cx="8090534" cy="5773963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1388524" y="3270665"/>
                <a:ext cx="6461016" cy="2993253"/>
                <a:chOff x="1158984" y="3034434"/>
                <a:chExt cx="6461016" cy="2993253"/>
              </a:xfrm>
            </p:grpSpPr>
            <p:sp>
              <p:nvSpPr>
                <p:cNvPr id="62" name="object 2"/>
                <p:cNvSpPr/>
                <p:nvPr/>
              </p:nvSpPr>
              <p:spPr>
                <a:xfrm>
                  <a:off x="1158984" y="3069603"/>
                  <a:ext cx="2438400" cy="2958084"/>
                </a:xfrm>
                <a:prstGeom prst="rect">
                  <a:avLst/>
                </a:prstGeom>
                <a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bject 3"/>
                <p:cNvSpPr/>
                <p:nvPr/>
              </p:nvSpPr>
              <p:spPr>
                <a:xfrm>
                  <a:off x="1981961" y="3850385"/>
                  <a:ext cx="0" cy="16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676400">
                      <a:moveTo>
                        <a:pt x="0" y="1676400"/>
                      </a:moveTo>
                      <a:lnTo>
                        <a:pt x="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object 4"/>
                <p:cNvSpPr/>
                <p:nvPr/>
              </p:nvSpPr>
              <p:spPr>
                <a:xfrm>
                  <a:off x="1981961" y="3850385"/>
                  <a:ext cx="9144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>
                      <a:moveTo>
                        <a:pt x="0" y="0"/>
                      </a:moveTo>
                      <a:lnTo>
                        <a:pt x="91440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object 5"/>
                <p:cNvSpPr/>
                <p:nvPr/>
              </p:nvSpPr>
              <p:spPr>
                <a:xfrm>
                  <a:off x="2852927" y="3850385"/>
                  <a:ext cx="86995" cy="205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4" h="2057400">
                      <a:moveTo>
                        <a:pt x="28956" y="1970532"/>
                      </a:moveTo>
                      <a:lnTo>
                        <a:pt x="0" y="1970532"/>
                      </a:lnTo>
                      <a:lnTo>
                        <a:pt x="43434" y="2057400"/>
                      </a:lnTo>
                      <a:lnTo>
                        <a:pt x="79629" y="1985010"/>
                      </a:lnTo>
                      <a:lnTo>
                        <a:pt x="28956" y="1985010"/>
                      </a:lnTo>
                      <a:lnTo>
                        <a:pt x="28956" y="1970532"/>
                      </a:lnTo>
                      <a:close/>
                    </a:path>
                    <a:path w="86994" h="2057400">
                      <a:moveTo>
                        <a:pt x="57912" y="0"/>
                      </a:moveTo>
                      <a:lnTo>
                        <a:pt x="28956" y="0"/>
                      </a:lnTo>
                      <a:lnTo>
                        <a:pt x="28956" y="1985010"/>
                      </a:lnTo>
                      <a:lnTo>
                        <a:pt x="57912" y="1985010"/>
                      </a:lnTo>
                      <a:lnTo>
                        <a:pt x="57912" y="0"/>
                      </a:lnTo>
                      <a:close/>
                    </a:path>
                    <a:path w="86994" h="2057400">
                      <a:moveTo>
                        <a:pt x="86868" y="1970532"/>
                      </a:moveTo>
                      <a:lnTo>
                        <a:pt x="57912" y="1970532"/>
                      </a:lnTo>
                      <a:lnTo>
                        <a:pt x="57912" y="1985010"/>
                      </a:lnTo>
                      <a:lnTo>
                        <a:pt x="79629" y="1985010"/>
                      </a:lnTo>
                      <a:lnTo>
                        <a:pt x="86868" y="1970532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bject 6"/>
                <p:cNvSpPr txBox="1"/>
                <p:nvPr/>
              </p:nvSpPr>
              <p:spPr>
                <a:xfrm>
                  <a:off x="1633028" y="5684948"/>
                  <a:ext cx="697865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parten</a:t>
                  </a:r>
                  <a:r>
                    <a:rPr sz="1100" b="1" spc="1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z</a:t>
                  </a:r>
                  <a:r>
                    <a:rPr sz="11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a</a:t>
                  </a:r>
                  <a:endParaRPr sz="110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bject 7"/>
                <p:cNvSpPr/>
                <p:nvPr/>
              </p:nvSpPr>
              <p:spPr>
                <a:xfrm>
                  <a:off x="4953000" y="3034434"/>
                  <a:ext cx="2667000" cy="2958084"/>
                </a:xfrm>
                <a:prstGeom prst="rect">
                  <a:avLst/>
                </a:prstGeom>
                <a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object 8"/>
                <p:cNvSpPr/>
                <p:nvPr/>
              </p:nvSpPr>
              <p:spPr>
                <a:xfrm>
                  <a:off x="6400800" y="4154423"/>
                  <a:ext cx="4572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0">
                      <a:moveTo>
                        <a:pt x="0" y="0"/>
                      </a:moveTo>
                      <a:lnTo>
                        <a:pt x="457200" y="0"/>
                      </a:lnTo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object 9"/>
                <p:cNvSpPr/>
                <p:nvPr/>
              </p:nvSpPr>
              <p:spPr>
                <a:xfrm>
                  <a:off x="5944361" y="3850385"/>
                  <a:ext cx="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838200">
                      <a:moveTo>
                        <a:pt x="0" y="838200"/>
                      </a:moveTo>
                      <a:lnTo>
                        <a:pt x="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object 10"/>
                <p:cNvSpPr/>
                <p:nvPr/>
              </p:nvSpPr>
              <p:spPr>
                <a:xfrm>
                  <a:off x="5944361" y="3850385"/>
                  <a:ext cx="8382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200">
                      <a:moveTo>
                        <a:pt x="0" y="0"/>
                      </a:moveTo>
                      <a:lnTo>
                        <a:pt x="838199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object 11"/>
                <p:cNvSpPr/>
                <p:nvPr/>
              </p:nvSpPr>
              <p:spPr>
                <a:xfrm>
                  <a:off x="6739128" y="3850385"/>
                  <a:ext cx="86995" cy="17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 h="1752600">
                      <a:moveTo>
                        <a:pt x="28955" y="1665732"/>
                      </a:moveTo>
                      <a:lnTo>
                        <a:pt x="0" y="1665732"/>
                      </a:lnTo>
                      <a:lnTo>
                        <a:pt x="43433" y="1752600"/>
                      </a:lnTo>
                      <a:lnTo>
                        <a:pt x="79628" y="1680210"/>
                      </a:lnTo>
                      <a:lnTo>
                        <a:pt x="28955" y="1680210"/>
                      </a:lnTo>
                      <a:lnTo>
                        <a:pt x="28955" y="1665732"/>
                      </a:lnTo>
                      <a:close/>
                    </a:path>
                    <a:path w="86995" h="1752600">
                      <a:moveTo>
                        <a:pt x="57912" y="0"/>
                      </a:moveTo>
                      <a:lnTo>
                        <a:pt x="28955" y="0"/>
                      </a:lnTo>
                      <a:lnTo>
                        <a:pt x="28955" y="1680210"/>
                      </a:lnTo>
                      <a:lnTo>
                        <a:pt x="57912" y="1680210"/>
                      </a:lnTo>
                      <a:lnTo>
                        <a:pt x="57912" y="0"/>
                      </a:lnTo>
                      <a:close/>
                    </a:path>
                    <a:path w="86995" h="1752600">
                      <a:moveTo>
                        <a:pt x="86868" y="1665732"/>
                      </a:moveTo>
                      <a:lnTo>
                        <a:pt x="57912" y="1665732"/>
                      </a:lnTo>
                      <a:lnTo>
                        <a:pt x="57912" y="1680210"/>
                      </a:lnTo>
                      <a:lnTo>
                        <a:pt x="79628" y="1680210"/>
                      </a:lnTo>
                      <a:lnTo>
                        <a:pt x="86868" y="1665732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object 12"/>
                <p:cNvSpPr txBox="1"/>
                <p:nvPr/>
              </p:nvSpPr>
              <p:spPr>
                <a:xfrm>
                  <a:off x="5702935" y="5781287"/>
                  <a:ext cx="697865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parten</a:t>
                  </a:r>
                  <a:r>
                    <a:rPr sz="1100" b="1" spc="1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z</a:t>
                  </a:r>
                  <a:r>
                    <a:rPr sz="11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a</a:t>
                  </a:r>
                  <a:endParaRPr sz="110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bject 13"/>
                <p:cNvSpPr txBox="1"/>
                <p:nvPr/>
              </p:nvSpPr>
              <p:spPr>
                <a:xfrm>
                  <a:off x="6593840" y="5636380"/>
                  <a:ext cx="528320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arrivo</a:t>
                  </a:r>
                  <a:endParaRPr sz="110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bject 14"/>
                <p:cNvSpPr/>
                <p:nvPr/>
              </p:nvSpPr>
              <p:spPr>
                <a:xfrm>
                  <a:off x="5900928" y="4725161"/>
                  <a:ext cx="86995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 h="838200">
                      <a:moveTo>
                        <a:pt x="57912" y="72389"/>
                      </a:moveTo>
                      <a:lnTo>
                        <a:pt x="28956" y="72389"/>
                      </a:lnTo>
                      <a:lnTo>
                        <a:pt x="28956" y="838200"/>
                      </a:lnTo>
                      <a:lnTo>
                        <a:pt x="57912" y="838200"/>
                      </a:lnTo>
                      <a:lnTo>
                        <a:pt x="57912" y="72389"/>
                      </a:lnTo>
                      <a:close/>
                    </a:path>
                    <a:path w="86995" h="838200">
                      <a:moveTo>
                        <a:pt x="43434" y="0"/>
                      </a:moveTo>
                      <a:lnTo>
                        <a:pt x="0" y="86868"/>
                      </a:lnTo>
                      <a:lnTo>
                        <a:pt x="28956" y="86868"/>
                      </a:lnTo>
                      <a:lnTo>
                        <a:pt x="28956" y="72389"/>
                      </a:lnTo>
                      <a:lnTo>
                        <a:pt x="79629" y="72389"/>
                      </a:lnTo>
                      <a:lnTo>
                        <a:pt x="43434" y="0"/>
                      </a:lnTo>
                      <a:close/>
                    </a:path>
                    <a:path w="86995" h="838200">
                      <a:moveTo>
                        <a:pt x="79629" y="72389"/>
                      </a:moveTo>
                      <a:lnTo>
                        <a:pt x="57912" y="72389"/>
                      </a:lnTo>
                      <a:lnTo>
                        <a:pt x="57912" y="86868"/>
                      </a:lnTo>
                      <a:lnTo>
                        <a:pt x="86868" y="86868"/>
                      </a:lnTo>
                      <a:lnTo>
                        <a:pt x="79629" y="72389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6" name="object 15"/>
              <p:cNvSpPr txBox="1"/>
              <p:nvPr/>
            </p:nvSpPr>
            <p:spPr>
              <a:xfrm>
                <a:off x="664911" y="1198779"/>
                <a:ext cx="8090534" cy="567463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  <a:tabLst>
                    <a:tab pos="518159" algn="l"/>
                  </a:tabLst>
                </a:pPr>
                <a:r>
                  <a:rPr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La</a:t>
                </a:r>
                <a:r>
                  <a:rPr lang="it-IT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b="1" spc="-5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freccia</a:t>
                </a:r>
                <a:r>
                  <a:rPr lang="it-IT" b="1" spc="-5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di direzione:  </a:t>
                </a:r>
                <a:r>
                  <a:rPr lang="it-IT" spc="-5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segno convenzionale posto nella mezzeria delle rampe e dei pianerottoli, che indica la partenza, l’arrivo e il senso della salita</a:t>
                </a:r>
                <a:endParaRPr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object 16"/>
              <p:cNvSpPr txBox="1"/>
              <p:nvPr/>
            </p:nvSpPr>
            <p:spPr>
              <a:xfrm>
                <a:off x="2145436" y="962723"/>
                <a:ext cx="4894580" cy="29046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  <a:tabLst>
                    <a:tab pos="516890" algn="l"/>
                    <a:tab pos="2139950" algn="l"/>
                    <a:tab pos="3065780" algn="l"/>
                  </a:tabLst>
                </a:pPr>
                <a:endParaRPr dirty="0">
                  <a:cs typeface="Arial" panose="020B0604020202020204" pitchFamily="34" charset="0"/>
                </a:endParaRPr>
              </a:p>
            </p:txBody>
          </p:sp>
          <p:sp>
            <p:nvSpPr>
              <p:cNvPr id="102" name="object 21"/>
              <p:cNvSpPr txBox="1"/>
              <p:nvPr/>
            </p:nvSpPr>
            <p:spPr>
              <a:xfrm>
                <a:off x="664911" y="1759428"/>
                <a:ext cx="8090534" cy="768800"/>
              </a:xfrm>
              <a:prstGeom prst="rect">
                <a:avLst/>
              </a:prstGeom>
            </p:spPr>
            <p:txBody>
              <a:bodyPr vert="horz" wrap="square" lIns="0" tIns="111125" rIns="0" bIns="0" rtlCol="0">
                <a:spAutoFit/>
              </a:bodyPr>
              <a:lstStyle/>
              <a:p>
                <a:pPr marL="23495">
                  <a:lnSpc>
                    <a:spcPct val="100000"/>
                  </a:lnSpc>
                  <a:spcBef>
                    <a:spcPts val="775"/>
                  </a:spcBef>
                  <a:tabLst>
                    <a:tab pos="6957059" algn="l"/>
                  </a:tabLst>
                </a:pPr>
                <a:r>
                  <a:rPr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Linea </a:t>
                </a:r>
                <a:r>
                  <a:rPr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di interruzione: </a:t>
                </a:r>
                <a:r>
                  <a:rPr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due linee inclinate</a:t>
                </a:r>
                <a:r>
                  <a:rPr spc="-25"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 </a:t>
                </a:r>
                <a:r>
                  <a:rPr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di</a:t>
                </a:r>
                <a:r>
                  <a:rPr spc="10"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 </a:t>
                </a:r>
                <a:r>
                  <a:rPr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45°</a:t>
                </a:r>
                <a:r>
                  <a:rPr b="1" dirty="0">
                    <a:solidFill>
                      <a:srgbClr val="001F5F"/>
                    </a:solidFill>
                    <a:cs typeface="Arial" panose="020B0604020202020204" pitchFamily="34" charset="0"/>
                  </a:rPr>
                  <a:t>	</a:t>
                </a:r>
                <a:endParaRPr lang="it-IT" b="1" dirty="0" smtClean="0">
                  <a:solidFill>
                    <a:srgbClr val="001F5F"/>
                  </a:solidFill>
                  <a:cs typeface="Arial" panose="020B0604020202020204" pitchFamily="34" charset="0"/>
                </a:endParaRPr>
              </a:p>
              <a:p>
                <a:pPr marL="23495">
                  <a:lnSpc>
                    <a:spcPct val="100000"/>
                  </a:lnSpc>
                  <a:spcBef>
                    <a:spcPts val="775"/>
                  </a:spcBef>
                  <a:tabLst>
                    <a:tab pos="6957059" algn="l"/>
                  </a:tabLst>
                </a:pPr>
                <a:r>
                  <a:rPr b="1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Numero</a:t>
                </a:r>
                <a:r>
                  <a:rPr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del gradino</a:t>
                </a:r>
                <a:r>
                  <a:rPr b="1" spc="-4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spc="-5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(alzata)</a:t>
                </a:r>
                <a:endParaRPr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object 23"/>
              <p:cNvSpPr txBox="1"/>
              <p:nvPr/>
            </p:nvSpPr>
            <p:spPr>
              <a:xfrm>
                <a:off x="4676136" y="6477640"/>
                <a:ext cx="3679807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L</a:t>
                </a:r>
                <a:r>
                  <a:rPr sz="1600" b="1" spc="-10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A</a:t>
                </a:r>
                <a:r>
                  <a:rPr sz="1600" b="1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R</a:t>
                </a:r>
                <a:r>
                  <a:rPr sz="1600" b="1" spc="-10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G</a:t>
                </a:r>
                <a:r>
                  <a:rPr sz="1600" b="1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HEZZA</a:t>
                </a:r>
                <a:r>
                  <a:rPr lang="it-IT" sz="16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e LUNGHEZZA RAMPA</a:t>
                </a:r>
                <a:endParaRPr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04" name="object 26"/>
              <p:cNvSpPr txBox="1"/>
              <p:nvPr/>
            </p:nvSpPr>
            <p:spPr>
              <a:xfrm>
                <a:off x="1099013" y="6477641"/>
                <a:ext cx="3017422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  <a:tabLst>
                    <a:tab pos="1094740" algn="l"/>
                  </a:tabLst>
                </a:pPr>
                <a:r>
                  <a:rPr lang="it-IT" sz="1600" b="1" spc="-5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DIMENSIONI</a:t>
                </a:r>
                <a:r>
                  <a:rPr sz="1600" b="1" spc="-5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 </a:t>
                </a:r>
                <a:r>
                  <a:rPr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PIANER</a:t>
                </a:r>
                <a:r>
                  <a:rPr sz="1600" b="1" spc="-15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O</a:t>
                </a:r>
                <a:r>
                  <a:rPr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TT</a:t>
                </a:r>
                <a:r>
                  <a:rPr sz="1600" b="1" spc="-1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OL</a:t>
                </a:r>
                <a:r>
                  <a:rPr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O</a:t>
                </a:r>
                <a:endParaRPr sz="16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" name="object 2"/>
            <p:cNvSpPr txBox="1"/>
            <p:nvPr/>
          </p:nvSpPr>
          <p:spPr>
            <a:xfrm>
              <a:off x="3337340" y="2677696"/>
              <a:ext cx="8298620" cy="58028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354965" algn="l"/>
                  <a:tab pos="355600" algn="l"/>
                </a:tabLst>
              </a:pPr>
              <a:r>
                <a:rPr dirty="0">
                  <a:solidFill>
                    <a:srgbClr val="001F5F"/>
                  </a:solidFill>
                  <a:cs typeface="Arial" panose="020B0604020202020204" pitchFamily="34" charset="0"/>
                </a:rPr>
                <a:t>dista 40-50 cm dal</a:t>
              </a:r>
              <a:r>
                <a:rPr lang="it-IT" dirty="0">
                  <a:solidFill>
                    <a:srgbClr val="001F5F"/>
                  </a:solidFill>
                  <a:cs typeface="Arial" panose="020B0604020202020204" pitchFamily="34" charset="0"/>
                </a:rPr>
                <a:t> corrimano o coincidente con asse </a:t>
              </a: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354965" algn="l"/>
                  <a:tab pos="355600" algn="l"/>
                </a:tabLst>
              </a:pPr>
              <a:r>
                <a:rPr lang="it-IT" dirty="0">
                  <a:solidFill>
                    <a:srgbClr val="001F5F"/>
                  </a:solidFill>
                  <a:cs typeface="Arial" panose="020B0604020202020204" pitchFamily="34" charset="0"/>
                </a:rPr>
                <a:t>di simmetria per rampe con L&gt;120 cm) </a:t>
              </a:r>
              <a:endParaRPr dirty="0">
                <a:solidFill>
                  <a:srgbClr val="001F5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" name="object 14"/>
            <p:cNvSpPr txBox="1"/>
            <p:nvPr/>
          </p:nvSpPr>
          <p:spPr>
            <a:xfrm>
              <a:off x="-465904" y="2560589"/>
              <a:ext cx="8585655" cy="407803"/>
            </a:xfrm>
            <a:prstGeom prst="rect">
              <a:avLst/>
            </a:prstGeom>
          </p:spPr>
          <p:txBody>
            <a:bodyPr vert="horz" wrap="square" lIns="0" tIns="129539" rIns="0" bIns="0" rtlCol="0">
              <a:spAutoFit/>
            </a:bodyPr>
            <a:lstStyle/>
            <a:p>
              <a:pPr marL="1134745">
                <a:lnSpc>
                  <a:spcPct val="100000"/>
                </a:lnSpc>
                <a:spcBef>
                  <a:spcPts val="1019"/>
                </a:spcBef>
              </a:pPr>
              <a:r>
                <a:rPr b="1" dirty="0">
                  <a:solidFill>
                    <a:srgbClr val="C00000"/>
                  </a:solidFill>
                  <a:cs typeface="Arial" panose="020B0604020202020204" pitchFamily="34" charset="0"/>
                </a:rPr>
                <a:t>La linea di </a:t>
              </a:r>
              <a:r>
                <a:rPr b="1" dirty="0" err="1" smtClean="0">
                  <a:solidFill>
                    <a:srgbClr val="C00000"/>
                  </a:solidFill>
                  <a:cs typeface="Arial" panose="020B0604020202020204" pitchFamily="34" charset="0"/>
                </a:rPr>
                <a:t>percorrenza</a:t>
              </a:r>
              <a:r>
                <a:rPr lang="it-IT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:</a:t>
              </a:r>
              <a:endParaRPr sz="2000" dirty="0">
                <a:cs typeface="Consolas"/>
              </a:endParaRPr>
            </a:p>
          </p:txBody>
        </p:sp>
      </p:grpSp>
      <p:sp>
        <p:nvSpPr>
          <p:cNvPr id="2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20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/>
          <p:cNvSpPr/>
          <p:nvPr/>
        </p:nvSpPr>
        <p:spPr>
          <a:xfrm rot="17962822">
            <a:off x="7737810" y="4228976"/>
            <a:ext cx="313128" cy="1882039"/>
          </a:xfrm>
          <a:prstGeom prst="rect">
            <a:avLst/>
          </a:prstGeom>
          <a:pattFill prst="lgConfetti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Connettore diritto 65"/>
          <p:cNvCxnSpPr/>
          <p:nvPr/>
        </p:nvCxnSpPr>
        <p:spPr>
          <a:xfrm>
            <a:off x="2734887" y="5937369"/>
            <a:ext cx="137447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e 67"/>
          <p:cNvSpPr/>
          <p:nvPr/>
        </p:nvSpPr>
        <p:spPr>
          <a:xfrm>
            <a:off x="2687886" y="5887557"/>
            <a:ext cx="101192" cy="9962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7212146" y="3426377"/>
            <a:ext cx="175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scala a giorno</a:t>
            </a:r>
            <a:endParaRPr lang="en-US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79" name="Gruppo 78"/>
          <p:cNvGrpSpPr/>
          <p:nvPr/>
        </p:nvGrpSpPr>
        <p:grpSpPr>
          <a:xfrm>
            <a:off x="7686712" y="5207369"/>
            <a:ext cx="1306701" cy="899277"/>
            <a:chOff x="7686712" y="5207369"/>
            <a:chExt cx="1306701" cy="899277"/>
          </a:xfrm>
        </p:grpSpPr>
        <p:sp>
          <p:nvSpPr>
            <p:cNvPr id="72" name="CasellaDiTesto 71"/>
            <p:cNvSpPr txBox="1"/>
            <p:nvPr/>
          </p:nvSpPr>
          <p:spPr>
            <a:xfrm>
              <a:off x="7686712" y="5768092"/>
              <a:ext cx="1306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solidFill>
                    <a:srgbClr val="002060"/>
                  </a:solidFill>
                  <a:cs typeface="Arial" panose="020B0604020202020204" pitchFamily="34" charset="0"/>
                </a:rPr>
                <a:t>sottogrado</a:t>
              </a:r>
              <a:endParaRPr lang="en-US" sz="16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6" name="Connettore 2 75"/>
            <p:cNvCxnSpPr>
              <a:endCxn id="59" idx="1"/>
            </p:cNvCxnSpPr>
            <p:nvPr/>
          </p:nvCxnSpPr>
          <p:spPr>
            <a:xfrm flipV="1">
              <a:off x="8190833" y="5207369"/>
              <a:ext cx="397655" cy="57428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o 86"/>
          <p:cNvGrpSpPr/>
          <p:nvPr/>
        </p:nvGrpSpPr>
        <p:grpSpPr>
          <a:xfrm>
            <a:off x="6610532" y="5207369"/>
            <a:ext cx="1306701" cy="374476"/>
            <a:chOff x="6610532" y="5207369"/>
            <a:chExt cx="1306701" cy="374476"/>
          </a:xfrm>
        </p:grpSpPr>
        <p:sp>
          <p:nvSpPr>
            <p:cNvPr id="83" name="CasellaDiTesto 82"/>
            <p:cNvSpPr txBox="1"/>
            <p:nvPr/>
          </p:nvSpPr>
          <p:spPr>
            <a:xfrm>
              <a:off x="6610532" y="5243291"/>
              <a:ext cx="1306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soletta</a:t>
              </a:r>
              <a:endParaRPr lang="en-US" sz="16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84" name="Connettore 2 83"/>
            <p:cNvCxnSpPr/>
            <p:nvPr/>
          </p:nvCxnSpPr>
          <p:spPr>
            <a:xfrm flipV="1">
              <a:off x="7627343" y="5207369"/>
              <a:ext cx="209596" cy="282083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CasellaDiTesto 87"/>
          <p:cNvSpPr txBox="1"/>
          <p:nvPr/>
        </p:nvSpPr>
        <p:spPr>
          <a:xfrm>
            <a:off x="5827452" y="6123387"/>
            <a:ext cx="27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CHIUSURA INCLINATA</a:t>
            </a:r>
            <a:endParaRPr lang="en-US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1190008" y="667964"/>
            <a:ext cx="681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98" name="Gruppo 97"/>
          <p:cNvGrpSpPr/>
          <p:nvPr/>
        </p:nvGrpSpPr>
        <p:grpSpPr>
          <a:xfrm>
            <a:off x="66903" y="1122219"/>
            <a:ext cx="7132320" cy="5735781"/>
            <a:chOff x="66903" y="1122219"/>
            <a:chExt cx="7132320" cy="5735781"/>
          </a:xfrm>
        </p:grpSpPr>
        <p:grpSp>
          <p:nvGrpSpPr>
            <p:cNvPr id="94" name="Gruppo 93"/>
            <p:cNvGrpSpPr/>
            <p:nvPr/>
          </p:nvGrpSpPr>
          <p:grpSpPr>
            <a:xfrm>
              <a:off x="66903" y="1122219"/>
              <a:ext cx="7132320" cy="5735781"/>
              <a:chOff x="66903" y="1122219"/>
              <a:chExt cx="7132320" cy="5735781"/>
            </a:xfrm>
          </p:grpSpPr>
          <p:grpSp>
            <p:nvGrpSpPr>
              <p:cNvPr id="65" name="Gruppo 64"/>
              <p:cNvGrpSpPr/>
              <p:nvPr/>
            </p:nvGrpSpPr>
            <p:grpSpPr>
              <a:xfrm>
                <a:off x="66903" y="1122219"/>
                <a:ext cx="7132320" cy="5735781"/>
                <a:chOff x="964276" y="1022465"/>
                <a:chExt cx="7132320" cy="5735781"/>
              </a:xfrm>
            </p:grpSpPr>
            <p:grpSp>
              <p:nvGrpSpPr>
                <p:cNvPr id="8" name="Gruppo 7"/>
                <p:cNvGrpSpPr/>
                <p:nvPr/>
              </p:nvGrpSpPr>
              <p:grpSpPr>
                <a:xfrm>
                  <a:off x="2351063" y="1097279"/>
                  <a:ext cx="3284966" cy="5660967"/>
                  <a:chOff x="3024394" y="1197032"/>
                  <a:chExt cx="3284966" cy="5660967"/>
                </a:xfrm>
              </p:grpSpPr>
              <p:pic>
                <p:nvPicPr>
                  <p:cNvPr id="2" name="Immagine 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4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68"/>
                  <a:stretch/>
                </p:blipFill>
                <p:spPr>
                  <a:xfrm>
                    <a:off x="3024394" y="1197032"/>
                    <a:ext cx="3095211" cy="5660967"/>
                  </a:xfrm>
                  <a:prstGeom prst="rect">
                    <a:avLst/>
                  </a:prstGeom>
                </p:spPr>
              </p:pic>
              <p:sp>
                <p:nvSpPr>
                  <p:cNvPr id="3" name="Rettangolo 2"/>
                  <p:cNvSpPr/>
                  <p:nvPr/>
                </p:nvSpPr>
                <p:spPr>
                  <a:xfrm>
                    <a:off x="6048946" y="5793970"/>
                    <a:ext cx="141317" cy="10640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" name="Rettangolo 3"/>
                  <p:cNvSpPr/>
                  <p:nvPr/>
                </p:nvSpPr>
                <p:spPr>
                  <a:xfrm>
                    <a:off x="6048946" y="5320145"/>
                    <a:ext cx="260414" cy="34082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" name="CasellaDiTesto 25"/>
                <p:cNvSpPr txBox="1"/>
                <p:nvPr/>
              </p:nvSpPr>
              <p:spPr>
                <a:xfrm>
                  <a:off x="5188578" y="2980558"/>
                  <a:ext cx="2908018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b="1" dirty="0">
                      <a:solidFill>
                        <a:srgbClr val="002060"/>
                      </a:solidFill>
                    </a:rPr>
                    <a:t>FASCIA </a:t>
                  </a:r>
                  <a:r>
                    <a:rPr lang="it-IT" sz="1600" b="1" dirty="0" smtClean="0">
                      <a:solidFill>
                        <a:srgbClr val="002060"/>
                      </a:solidFill>
                    </a:rPr>
                    <a:t>MARCAPIANO</a:t>
                  </a:r>
                </a:p>
                <a:p>
                  <a:r>
                    <a:rPr lang="it-IT" sz="1600" b="1" dirty="0" smtClean="0">
                      <a:solidFill>
                        <a:srgbClr val="002060"/>
                      </a:solidFill>
                    </a:rPr>
                    <a:t>TATTILE</a:t>
                  </a:r>
                  <a:endParaRPr lang="en-US" sz="1600" b="1" dirty="0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64" name="Gruppo 63"/>
                <p:cNvGrpSpPr/>
                <p:nvPr/>
              </p:nvGrpSpPr>
              <p:grpSpPr>
                <a:xfrm>
                  <a:off x="964276" y="1022465"/>
                  <a:ext cx="5678311" cy="5322090"/>
                  <a:chOff x="964276" y="1022465"/>
                  <a:chExt cx="5678311" cy="5322090"/>
                </a:xfrm>
              </p:grpSpPr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1837113" y="1022465"/>
                    <a:ext cx="1995054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CORRIMANO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PARAPETTO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18" name="Gruppo 17"/>
                  <p:cNvGrpSpPr/>
                  <p:nvPr/>
                </p:nvGrpSpPr>
                <p:grpSpPr>
                  <a:xfrm>
                    <a:off x="3009208" y="1205345"/>
                    <a:ext cx="940056" cy="451707"/>
                    <a:chOff x="3009208" y="1205345"/>
                    <a:chExt cx="940056" cy="451707"/>
                  </a:xfrm>
                </p:grpSpPr>
                <p:cxnSp>
                  <p:nvCxnSpPr>
                    <p:cNvPr id="11" name="Connettore diritto 10"/>
                    <p:cNvCxnSpPr/>
                    <p:nvPr/>
                  </p:nvCxnSpPr>
                  <p:spPr>
                    <a:xfrm>
                      <a:off x="3075709" y="1205345"/>
                      <a:ext cx="822959" cy="10950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Connettore diritto 13"/>
                    <p:cNvCxnSpPr/>
                    <p:nvPr/>
                  </p:nvCxnSpPr>
                  <p:spPr>
                    <a:xfrm>
                      <a:off x="3009208" y="1497733"/>
                      <a:ext cx="822959" cy="10950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" name="Ovale 15"/>
                    <p:cNvSpPr/>
                    <p:nvPr/>
                  </p:nvSpPr>
                  <p:spPr>
                    <a:xfrm>
                      <a:off x="3780851" y="1557428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" name="Ovale 16"/>
                    <p:cNvSpPr/>
                    <p:nvPr/>
                  </p:nvSpPr>
                  <p:spPr>
                    <a:xfrm>
                      <a:off x="3848072" y="1271550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9" name="CasellaDiTesto 18"/>
                  <p:cNvSpPr txBox="1"/>
                  <p:nvPr/>
                </p:nvSpPr>
                <p:spPr>
                  <a:xfrm>
                    <a:off x="964276" y="2934392"/>
                    <a:ext cx="152122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PIANEROTTOLO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di arrivo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20" name="Gruppo 19"/>
                  <p:cNvGrpSpPr/>
                  <p:nvPr/>
                </p:nvGrpSpPr>
                <p:grpSpPr>
                  <a:xfrm>
                    <a:off x="2431113" y="3053857"/>
                    <a:ext cx="745788" cy="99624"/>
                    <a:chOff x="3075709" y="1155533"/>
                    <a:chExt cx="745788" cy="99624"/>
                  </a:xfrm>
                </p:grpSpPr>
                <p:cxnSp>
                  <p:nvCxnSpPr>
                    <p:cNvPr id="21" name="Connettore diritto 20"/>
                    <p:cNvCxnSpPr/>
                    <p:nvPr/>
                  </p:nvCxnSpPr>
                  <p:spPr>
                    <a:xfrm>
                      <a:off x="3075709" y="1205345"/>
                      <a:ext cx="644596" cy="0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Ovale 23"/>
                    <p:cNvSpPr/>
                    <p:nvPr/>
                  </p:nvSpPr>
                  <p:spPr>
                    <a:xfrm>
                      <a:off x="3720305" y="11555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4712597" y="3223133"/>
                    <a:ext cx="663018" cy="99624"/>
                    <a:chOff x="4712597" y="3223133"/>
                    <a:chExt cx="663018" cy="99624"/>
                  </a:xfrm>
                </p:grpSpPr>
                <p:cxnSp>
                  <p:nvCxnSpPr>
                    <p:cNvPr id="28" name="Connettore diritto 27"/>
                    <p:cNvCxnSpPr/>
                    <p:nvPr/>
                  </p:nvCxnSpPr>
                  <p:spPr>
                    <a:xfrm flipV="1">
                      <a:off x="4763193" y="3272945"/>
                      <a:ext cx="612422" cy="1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Ovale 32"/>
                    <p:cNvSpPr/>
                    <p:nvPr/>
                  </p:nvSpPr>
                  <p:spPr>
                    <a:xfrm>
                      <a:off x="4712597" y="32231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34" name="CasellaDiTesto 33"/>
                  <p:cNvSpPr txBox="1"/>
                  <p:nvPr/>
                </p:nvSpPr>
                <p:spPr>
                  <a:xfrm>
                    <a:off x="5121358" y="1275866"/>
                    <a:ext cx="152122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PIANEROTTOLO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di riposo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38" name="Gruppo 37"/>
                  <p:cNvGrpSpPr/>
                  <p:nvPr/>
                </p:nvGrpSpPr>
                <p:grpSpPr>
                  <a:xfrm>
                    <a:off x="4515888" y="1664570"/>
                    <a:ext cx="663018" cy="99624"/>
                    <a:chOff x="4712597" y="3223133"/>
                    <a:chExt cx="663018" cy="99624"/>
                  </a:xfrm>
                </p:grpSpPr>
                <p:cxnSp>
                  <p:nvCxnSpPr>
                    <p:cNvPr id="39" name="Connettore diritto 38"/>
                    <p:cNvCxnSpPr/>
                    <p:nvPr/>
                  </p:nvCxnSpPr>
                  <p:spPr>
                    <a:xfrm flipV="1">
                      <a:off x="4763193" y="3272945"/>
                      <a:ext cx="612422" cy="1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Ovale 39"/>
                    <p:cNvSpPr/>
                    <p:nvPr/>
                  </p:nvSpPr>
                  <p:spPr>
                    <a:xfrm>
                      <a:off x="4712597" y="32231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1" name="Rettangolo 40"/>
                  <p:cNvSpPr/>
                  <p:nvPr/>
                </p:nvSpPr>
                <p:spPr>
                  <a:xfrm>
                    <a:off x="4872695" y="5123895"/>
                    <a:ext cx="573578" cy="964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4964135" y="5759780"/>
                    <a:ext cx="1483103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POZZO/ANIMA</a:t>
                    </a:r>
                  </a:p>
                  <a:p>
                    <a:r>
                      <a:rPr lang="it-IT" sz="1600" i="1" dirty="0" smtClean="0">
                        <a:solidFill>
                          <a:srgbClr val="002060"/>
                        </a:solidFill>
                      </a:rPr>
                      <a:t>tromba</a:t>
                    </a:r>
                    <a:endParaRPr lang="en-US" sz="1600" i="1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  <p:sp>
            <p:nvSpPr>
              <p:cNvPr id="90" name="CasellaDiTesto 89"/>
              <p:cNvSpPr txBox="1"/>
              <p:nvPr/>
            </p:nvSpPr>
            <p:spPr>
              <a:xfrm>
                <a:off x="4332158" y="3687604"/>
                <a:ext cx="1521229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2060"/>
                    </a:solidFill>
                  </a:rPr>
                  <a:t>RAMPA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91" name="Connettore diritto 90"/>
              <p:cNvCxnSpPr/>
              <p:nvPr/>
            </p:nvCxnSpPr>
            <p:spPr>
              <a:xfrm>
                <a:off x="3532909" y="3871932"/>
                <a:ext cx="855309" cy="10893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e 92"/>
              <p:cNvSpPr/>
              <p:nvPr/>
            </p:nvSpPr>
            <p:spPr>
              <a:xfrm>
                <a:off x="3485910" y="3822120"/>
                <a:ext cx="101192" cy="99624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5" name="Connettore diritto 94"/>
            <p:cNvCxnSpPr/>
            <p:nvPr/>
          </p:nvCxnSpPr>
          <p:spPr>
            <a:xfrm>
              <a:off x="2687886" y="6012184"/>
              <a:ext cx="1442161" cy="1089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e 96"/>
            <p:cNvSpPr/>
            <p:nvPr/>
          </p:nvSpPr>
          <p:spPr>
            <a:xfrm>
              <a:off x="2637290" y="5976858"/>
              <a:ext cx="101192" cy="99624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Ovale 68"/>
          <p:cNvSpPr/>
          <p:nvPr/>
        </p:nvSpPr>
        <p:spPr>
          <a:xfrm>
            <a:off x="5827452" y="3228145"/>
            <a:ext cx="1498188" cy="1561372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uppo 99"/>
          <p:cNvGrpSpPr/>
          <p:nvPr/>
        </p:nvGrpSpPr>
        <p:grpSpPr>
          <a:xfrm>
            <a:off x="5911787" y="2784279"/>
            <a:ext cx="2820173" cy="2618994"/>
            <a:chOff x="5911787" y="2784279"/>
            <a:chExt cx="2820173" cy="2618994"/>
          </a:xfrm>
        </p:grpSpPr>
        <p:grpSp>
          <p:nvGrpSpPr>
            <p:cNvPr id="63" name="Gruppo 62"/>
            <p:cNvGrpSpPr/>
            <p:nvPr/>
          </p:nvGrpSpPr>
          <p:grpSpPr>
            <a:xfrm>
              <a:off x="5911787" y="3834014"/>
              <a:ext cx="2778530" cy="1569259"/>
              <a:chOff x="6292734" y="3538916"/>
              <a:chExt cx="2778530" cy="1569259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6974378" y="3923607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7656022" y="4286424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8337666" y="4649242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Connettore 2 46"/>
              <p:cNvCxnSpPr/>
              <p:nvPr/>
            </p:nvCxnSpPr>
            <p:spPr>
              <a:xfrm>
                <a:off x="7095811" y="3557514"/>
                <a:ext cx="0" cy="362817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48"/>
              <p:cNvSpPr txBox="1"/>
              <p:nvPr/>
            </p:nvSpPr>
            <p:spPr>
              <a:xfrm>
                <a:off x="7187252" y="3538916"/>
                <a:ext cx="11554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2060"/>
                    </a:solidFill>
                  </a:rPr>
                  <a:t>alzata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8264930" y="4204917"/>
                <a:ext cx="8063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rgbClr val="002060"/>
                    </a:solidFill>
                  </a:rPr>
                  <a:t>pedata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52" name="Connettore 2 51"/>
              <p:cNvCxnSpPr/>
              <p:nvPr/>
            </p:nvCxnSpPr>
            <p:spPr>
              <a:xfrm>
                <a:off x="8321040" y="4526022"/>
                <a:ext cx="694114" cy="0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ttangolo 54"/>
              <p:cNvSpPr/>
              <p:nvPr/>
            </p:nvSpPr>
            <p:spPr>
              <a:xfrm>
                <a:off x="8279310" y="4353549"/>
                <a:ext cx="45719" cy="362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6292734" y="3582980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ttangolo 58"/>
              <p:cNvSpPr/>
              <p:nvPr/>
            </p:nvSpPr>
            <p:spPr>
              <a:xfrm>
                <a:off x="8969435" y="4716367"/>
                <a:ext cx="45719" cy="3918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CasellaDiTesto 98"/>
            <p:cNvSpPr txBox="1"/>
            <p:nvPr/>
          </p:nvSpPr>
          <p:spPr>
            <a:xfrm>
              <a:off x="6948162" y="2784279"/>
              <a:ext cx="1783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GRADINI</a:t>
              </a:r>
              <a:endParaRPr lang="en-US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5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/>
      <p:bldP spid="88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16931" y="625146"/>
            <a:ext cx="571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92040" y="1303506"/>
            <a:ext cx="8559917" cy="5554494"/>
            <a:chOff x="313662" y="1303507"/>
            <a:chExt cx="8559917" cy="555449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80650" y="1997819"/>
              <a:ext cx="5554493" cy="416587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13397" y="1997820"/>
              <a:ext cx="5554493" cy="4165870"/>
            </a:xfrm>
            <a:prstGeom prst="rect">
              <a:avLst/>
            </a:prstGeom>
          </p:spPr>
        </p:pic>
      </p:grpSp>
      <p:sp>
        <p:nvSpPr>
          <p:cNvPr id="5" name="CasellaDiTesto 4"/>
          <p:cNvSpPr txBox="1"/>
          <p:nvPr/>
        </p:nvSpPr>
        <p:spPr>
          <a:xfrm>
            <a:off x="1522219" y="1495665"/>
            <a:ext cx="1705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tromba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81140" y="1495665"/>
            <a:ext cx="1705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anima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0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16931" y="625146"/>
            <a:ext cx="571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94637" y="1452513"/>
            <a:ext cx="7973138" cy="1333938"/>
            <a:chOff x="1113712" y="1737578"/>
            <a:chExt cx="7973138" cy="1333938"/>
          </a:xfrm>
        </p:grpSpPr>
        <p:sp>
          <p:nvSpPr>
            <p:cNvPr id="13" name="object 3"/>
            <p:cNvSpPr txBox="1"/>
            <p:nvPr/>
          </p:nvSpPr>
          <p:spPr>
            <a:xfrm>
              <a:off x="1492377" y="1740788"/>
              <a:ext cx="1405382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R</a:t>
              </a:r>
              <a:r>
                <a:rPr sz="2000" b="1" spc="-10" dirty="0">
                  <a:solidFill>
                    <a:srgbClr val="001F5F"/>
                  </a:solidFill>
                  <a:cs typeface="Arial" panose="020B0604020202020204" pitchFamily="34" charset="0"/>
                </a:rPr>
                <a:t>A</a:t>
              </a:r>
              <a:r>
                <a:rPr sz="20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MPA</a:t>
              </a:r>
              <a:endParaRPr sz="2000" dirty="0">
                <a:cs typeface="Arial" panose="020B0604020202020204" pitchFamily="34" charset="0"/>
              </a:endParaRPr>
            </a:p>
          </p:txBody>
        </p:sp>
        <p:sp>
          <p:nvSpPr>
            <p:cNvPr id="14" name="object 4"/>
            <p:cNvSpPr/>
            <p:nvPr/>
          </p:nvSpPr>
          <p:spPr>
            <a:xfrm>
              <a:off x="3443694" y="1737578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400050" y="0"/>
                  </a:moveTo>
                  <a:lnTo>
                    <a:pt x="40005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00050" y="228600"/>
                  </a:lnTo>
                  <a:lnTo>
                    <a:pt x="400050" y="304800"/>
                  </a:lnTo>
                  <a:lnTo>
                    <a:pt x="533400" y="15240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4302252" y="1737578"/>
              <a:ext cx="4784598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001F5F"/>
                  </a:solidFill>
                  <a:cs typeface="Arial" panose="020B0604020202020204" pitchFamily="34" charset="0"/>
                </a:rPr>
                <a:t>è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composta </a:t>
              </a:r>
              <a:r>
                <a:rPr sz="1800" dirty="0">
                  <a:solidFill>
                    <a:srgbClr val="001F5F"/>
                  </a:solidFill>
                  <a:cs typeface="Arial" panose="020B0604020202020204" pitchFamily="34" charset="0"/>
                </a:rPr>
                <a:t>da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una</a:t>
              </a:r>
              <a:r>
                <a:rPr sz="1800" spc="-114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serie  continua di</a:t>
              </a:r>
              <a:r>
                <a:rPr sz="1800" spc="-30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gradini</a:t>
              </a:r>
              <a:endParaRPr sz="1800" dirty="0">
                <a:cs typeface="Arial" panose="020B0604020202020204" pitchFamily="34" charset="0"/>
              </a:endParaRPr>
            </a:p>
          </p:txBody>
        </p:sp>
        <p:sp>
          <p:nvSpPr>
            <p:cNvPr id="17" name="object 7"/>
            <p:cNvSpPr txBox="1"/>
            <p:nvPr/>
          </p:nvSpPr>
          <p:spPr>
            <a:xfrm>
              <a:off x="1113712" y="2589597"/>
              <a:ext cx="2192276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ct val="100000"/>
                </a:lnSpc>
                <a:spcBef>
                  <a:spcPts val="105"/>
                </a:spcBef>
                <a:defRPr sz="2000" b="1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>
                  <a:latin typeface="+mn-lt"/>
                </a:rPr>
                <a:t>PIANEROTTOLO</a:t>
              </a:r>
              <a:endParaRPr>
                <a:latin typeface="+mn-lt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3443694" y="2632055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400050" y="0"/>
                  </a:moveTo>
                  <a:lnTo>
                    <a:pt x="40005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00050" y="228600"/>
                  </a:lnTo>
                  <a:lnTo>
                    <a:pt x="400050" y="304800"/>
                  </a:lnTo>
                  <a:lnTo>
                    <a:pt x="533400" y="15240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/>
            <p:cNvSpPr txBox="1"/>
            <p:nvPr/>
          </p:nvSpPr>
          <p:spPr>
            <a:xfrm>
              <a:off x="4302252" y="2504694"/>
              <a:ext cx="4166996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001F5F"/>
                  </a:solidFill>
                  <a:cs typeface="Arial" panose="020B0604020202020204" pitchFamily="34" charset="0"/>
                </a:rPr>
                <a:t>è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una superficie piana</a:t>
              </a:r>
              <a:r>
                <a:rPr sz="1800" spc="-90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che  interrompe una serie  continua di</a:t>
              </a:r>
              <a:r>
                <a:rPr sz="1800" spc="-25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gradini</a:t>
              </a:r>
              <a:endParaRPr sz="18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028724" y="3183519"/>
            <a:ext cx="7086550" cy="3352863"/>
            <a:chOff x="685850" y="3246120"/>
            <a:chExt cx="7086550" cy="3352863"/>
          </a:xfrm>
        </p:grpSpPr>
        <p:sp>
          <p:nvSpPr>
            <p:cNvPr id="21" name="object 11"/>
            <p:cNvSpPr/>
            <p:nvPr/>
          </p:nvSpPr>
          <p:spPr>
            <a:xfrm>
              <a:off x="685850" y="3246120"/>
              <a:ext cx="3048000" cy="106679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2" name="object 12"/>
            <p:cNvSpPr txBox="1"/>
            <p:nvPr/>
          </p:nvSpPr>
          <p:spPr>
            <a:xfrm>
              <a:off x="1298194" y="4384294"/>
              <a:ext cx="159956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rampa </a:t>
              </a:r>
              <a:r>
                <a:rPr sz="1400" b="1" spc="5" dirty="0">
                  <a:solidFill>
                    <a:srgbClr val="001F5F"/>
                  </a:solidFill>
                  <a:cs typeface="Arial" panose="020B0604020202020204" pitchFamily="34" charset="0"/>
                </a:rPr>
                <a:t>di</a:t>
              </a:r>
              <a:r>
                <a:rPr sz="1400" b="1" spc="-75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400" b="1" spc="5" dirty="0">
                  <a:solidFill>
                    <a:srgbClr val="001F5F"/>
                  </a:solidFill>
                  <a:cs typeface="Arial" panose="020B0604020202020204" pitchFamily="34" charset="0"/>
                </a:rPr>
                <a:t>gradini</a:t>
              </a:r>
              <a:endParaRPr sz="1400">
                <a:cs typeface="Arial" panose="020B0604020202020204" pitchFamily="34" charset="0"/>
              </a:endParaRPr>
            </a:p>
          </p:txBody>
        </p:sp>
        <p:sp>
          <p:nvSpPr>
            <p:cNvPr id="23" name="object 13"/>
            <p:cNvSpPr txBox="1"/>
            <p:nvPr/>
          </p:nvSpPr>
          <p:spPr>
            <a:xfrm>
              <a:off x="688340" y="6118961"/>
              <a:ext cx="307530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pianerottolo interposto tra </a:t>
              </a:r>
              <a:r>
                <a:rPr sz="1400" b="1" spc="5" dirty="0">
                  <a:solidFill>
                    <a:srgbClr val="001F5F"/>
                  </a:solidFill>
                  <a:cs typeface="Arial" panose="020B0604020202020204" pitchFamily="34" charset="0"/>
                </a:rPr>
                <a:t>due  </a:t>
              </a:r>
              <a:r>
                <a:rPr sz="14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rampe</a:t>
              </a:r>
              <a:endParaRPr sz="1400">
                <a:cs typeface="Arial" panose="020B0604020202020204" pitchFamily="34" charset="0"/>
              </a:endParaRPr>
            </a:p>
          </p:txBody>
        </p:sp>
        <p:sp>
          <p:nvSpPr>
            <p:cNvPr id="24" name="object 14"/>
            <p:cNvSpPr/>
            <p:nvPr/>
          </p:nvSpPr>
          <p:spPr>
            <a:xfrm>
              <a:off x="685850" y="4693920"/>
              <a:ext cx="3048000" cy="144932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5" name="object 15"/>
            <p:cNvSpPr/>
            <p:nvPr/>
          </p:nvSpPr>
          <p:spPr>
            <a:xfrm>
              <a:off x="5410200" y="3703320"/>
              <a:ext cx="2362200" cy="2287524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6" name="object 16"/>
            <p:cNvSpPr/>
            <p:nvPr/>
          </p:nvSpPr>
          <p:spPr>
            <a:xfrm>
              <a:off x="32766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114300" y="0"/>
                  </a:moveTo>
                  <a:lnTo>
                    <a:pt x="0" y="76199"/>
                  </a:lnTo>
                  <a:lnTo>
                    <a:pt x="114300" y="152399"/>
                  </a:lnTo>
                  <a:lnTo>
                    <a:pt x="114300" y="114299"/>
                  </a:lnTo>
                  <a:lnTo>
                    <a:pt x="457200" y="114299"/>
                  </a:lnTo>
                  <a:lnTo>
                    <a:pt x="457200" y="38099"/>
                  </a:lnTo>
                  <a:lnTo>
                    <a:pt x="114300" y="3809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7" name="object 17"/>
            <p:cNvSpPr/>
            <p:nvPr/>
          </p:nvSpPr>
          <p:spPr>
            <a:xfrm>
              <a:off x="32766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76199"/>
                  </a:moveTo>
                  <a:lnTo>
                    <a:pt x="114300" y="0"/>
                  </a:lnTo>
                  <a:lnTo>
                    <a:pt x="114300" y="38099"/>
                  </a:lnTo>
                  <a:lnTo>
                    <a:pt x="457200" y="38099"/>
                  </a:lnTo>
                  <a:lnTo>
                    <a:pt x="457200" y="114299"/>
                  </a:lnTo>
                  <a:lnTo>
                    <a:pt x="114300" y="114299"/>
                  </a:lnTo>
                  <a:lnTo>
                    <a:pt x="114300" y="152399"/>
                  </a:lnTo>
                  <a:lnTo>
                    <a:pt x="0" y="761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8" name="object 18"/>
            <p:cNvSpPr/>
            <p:nvPr/>
          </p:nvSpPr>
          <p:spPr>
            <a:xfrm>
              <a:off x="7620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342900" y="0"/>
                  </a:moveTo>
                  <a:lnTo>
                    <a:pt x="342900" y="38099"/>
                  </a:lnTo>
                  <a:lnTo>
                    <a:pt x="0" y="38099"/>
                  </a:lnTo>
                  <a:lnTo>
                    <a:pt x="0" y="114299"/>
                  </a:lnTo>
                  <a:lnTo>
                    <a:pt x="342900" y="114299"/>
                  </a:lnTo>
                  <a:lnTo>
                    <a:pt x="342900" y="152399"/>
                  </a:lnTo>
                  <a:lnTo>
                    <a:pt x="457200" y="76199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29" name="object 19"/>
            <p:cNvSpPr/>
            <p:nvPr/>
          </p:nvSpPr>
          <p:spPr>
            <a:xfrm>
              <a:off x="7620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38099"/>
                  </a:moveTo>
                  <a:lnTo>
                    <a:pt x="342900" y="38099"/>
                  </a:lnTo>
                  <a:lnTo>
                    <a:pt x="342900" y="0"/>
                  </a:lnTo>
                  <a:lnTo>
                    <a:pt x="457200" y="76199"/>
                  </a:lnTo>
                  <a:lnTo>
                    <a:pt x="342900" y="152399"/>
                  </a:lnTo>
                  <a:lnTo>
                    <a:pt x="342900" y="114299"/>
                  </a:lnTo>
                  <a:lnTo>
                    <a:pt x="0" y="114299"/>
                  </a:lnTo>
                  <a:lnTo>
                    <a:pt x="0" y="380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0" name="object 20"/>
            <p:cNvSpPr/>
            <p:nvPr/>
          </p:nvSpPr>
          <p:spPr>
            <a:xfrm>
              <a:off x="1753361" y="507720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0" y="419100"/>
                  </a:moveTo>
                  <a:lnTo>
                    <a:pt x="2818" y="370213"/>
                  </a:lnTo>
                  <a:lnTo>
                    <a:pt x="11065" y="322985"/>
                  </a:lnTo>
                  <a:lnTo>
                    <a:pt x="24426" y="277731"/>
                  </a:lnTo>
                  <a:lnTo>
                    <a:pt x="42587" y="234764"/>
                  </a:lnTo>
                  <a:lnTo>
                    <a:pt x="65234" y="194399"/>
                  </a:lnTo>
                  <a:lnTo>
                    <a:pt x="92053" y="156949"/>
                  </a:lnTo>
                  <a:lnTo>
                    <a:pt x="122729" y="122729"/>
                  </a:lnTo>
                  <a:lnTo>
                    <a:pt x="156949" y="92053"/>
                  </a:lnTo>
                  <a:lnTo>
                    <a:pt x="194399" y="65234"/>
                  </a:lnTo>
                  <a:lnTo>
                    <a:pt x="234764" y="42587"/>
                  </a:lnTo>
                  <a:lnTo>
                    <a:pt x="277731" y="24426"/>
                  </a:lnTo>
                  <a:lnTo>
                    <a:pt x="322985" y="11065"/>
                  </a:lnTo>
                  <a:lnTo>
                    <a:pt x="370213" y="2818"/>
                  </a:lnTo>
                  <a:lnTo>
                    <a:pt x="419100" y="0"/>
                  </a:lnTo>
                  <a:lnTo>
                    <a:pt x="467986" y="2818"/>
                  </a:lnTo>
                  <a:lnTo>
                    <a:pt x="515214" y="11065"/>
                  </a:lnTo>
                  <a:lnTo>
                    <a:pt x="560468" y="24426"/>
                  </a:lnTo>
                  <a:lnTo>
                    <a:pt x="603435" y="42587"/>
                  </a:lnTo>
                  <a:lnTo>
                    <a:pt x="643800" y="65234"/>
                  </a:lnTo>
                  <a:lnTo>
                    <a:pt x="681250" y="92053"/>
                  </a:lnTo>
                  <a:lnTo>
                    <a:pt x="715470" y="122729"/>
                  </a:lnTo>
                  <a:lnTo>
                    <a:pt x="746146" y="156949"/>
                  </a:lnTo>
                  <a:lnTo>
                    <a:pt x="772965" y="194399"/>
                  </a:lnTo>
                  <a:lnTo>
                    <a:pt x="795612" y="234764"/>
                  </a:lnTo>
                  <a:lnTo>
                    <a:pt x="813773" y="277731"/>
                  </a:lnTo>
                  <a:lnTo>
                    <a:pt x="827134" y="322985"/>
                  </a:lnTo>
                  <a:lnTo>
                    <a:pt x="835381" y="370213"/>
                  </a:lnTo>
                  <a:lnTo>
                    <a:pt x="838200" y="419100"/>
                  </a:lnTo>
                  <a:lnTo>
                    <a:pt x="835381" y="467974"/>
                  </a:lnTo>
                  <a:lnTo>
                    <a:pt x="827134" y="515194"/>
                  </a:lnTo>
                  <a:lnTo>
                    <a:pt x="813773" y="560443"/>
                  </a:lnTo>
                  <a:lnTo>
                    <a:pt x="795612" y="603407"/>
                  </a:lnTo>
                  <a:lnTo>
                    <a:pt x="772965" y="643772"/>
                  </a:lnTo>
                  <a:lnTo>
                    <a:pt x="746146" y="681223"/>
                  </a:lnTo>
                  <a:lnTo>
                    <a:pt x="715470" y="715446"/>
                  </a:lnTo>
                  <a:lnTo>
                    <a:pt x="681250" y="746126"/>
                  </a:lnTo>
                  <a:lnTo>
                    <a:pt x="643800" y="772949"/>
                  </a:lnTo>
                  <a:lnTo>
                    <a:pt x="603435" y="795601"/>
                  </a:lnTo>
                  <a:lnTo>
                    <a:pt x="560468" y="813766"/>
                  </a:lnTo>
                  <a:lnTo>
                    <a:pt x="515214" y="827131"/>
                  </a:lnTo>
                  <a:lnTo>
                    <a:pt x="467986" y="835380"/>
                  </a:lnTo>
                  <a:lnTo>
                    <a:pt x="419100" y="838200"/>
                  </a:lnTo>
                  <a:lnTo>
                    <a:pt x="370213" y="835380"/>
                  </a:lnTo>
                  <a:lnTo>
                    <a:pt x="322985" y="827131"/>
                  </a:lnTo>
                  <a:lnTo>
                    <a:pt x="277731" y="813766"/>
                  </a:lnTo>
                  <a:lnTo>
                    <a:pt x="234764" y="795601"/>
                  </a:lnTo>
                  <a:lnTo>
                    <a:pt x="194399" y="772949"/>
                  </a:lnTo>
                  <a:lnTo>
                    <a:pt x="156949" y="746126"/>
                  </a:lnTo>
                  <a:lnTo>
                    <a:pt x="122729" y="715446"/>
                  </a:lnTo>
                  <a:lnTo>
                    <a:pt x="92053" y="681223"/>
                  </a:lnTo>
                  <a:lnTo>
                    <a:pt x="65234" y="643772"/>
                  </a:lnTo>
                  <a:lnTo>
                    <a:pt x="42587" y="603407"/>
                  </a:lnTo>
                  <a:lnTo>
                    <a:pt x="24426" y="560443"/>
                  </a:lnTo>
                  <a:lnTo>
                    <a:pt x="11065" y="515194"/>
                  </a:lnTo>
                  <a:lnTo>
                    <a:pt x="2818" y="467974"/>
                  </a:lnTo>
                  <a:lnTo>
                    <a:pt x="0" y="419100"/>
                  </a:lnTo>
                  <a:close/>
                </a:path>
              </a:pathLst>
            </a:custGeom>
            <a:ln w="2895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1" name="object 21"/>
            <p:cNvSpPr/>
            <p:nvPr/>
          </p:nvSpPr>
          <p:spPr>
            <a:xfrm>
              <a:off x="6477761" y="4085082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0" y="381000"/>
                  </a:moveTo>
                  <a:lnTo>
                    <a:pt x="2968" y="333204"/>
                  </a:lnTo>
                  <a:lnTo>
                    <a:pt x="11634" y="287181"/>
                  </a:lnTo>
                  <a:lnTo>
                    <a:pt x="25643" y="243288"/>
                  </a:lnTo>
                  <a:lnTo>
                    <a:pt x="44636" y="201881"/>
                  </a:lnTo>
                  <a:lnTo>
                    <a:pt x="68257" y="163318"/>
                  </a:lnTo>
                  <a:lnTo>
                    <a:pt x="96149" y="127955"/>
                  </a:lnTo>
                  <a:lnTo>
                    <a:pt x="127955" y="96149"/>
                  </a:lnTo>
                  <a:lnTo>
                    <a:pt x="163318" y="68257"/>
                  </a:lnTo>
                  <a:lnTo>
                    <a:pt x="201881" y="44636"/>
                  </a:lnTo>
                  <a:lnTo>
                    <a:pt x="243288" y="25643"/>
                  </a:lnTo>
                  <a:lnTo>
                    <a:pt x="287181" y="11634"/>
                  </a:lnTo>
                  <a:lnTo>
                    <a:pt x="333204" y="2968"/>
                  </a:lnTo>
                  <a:lnTo>
                    <a:pt x="380999" y="0"/>
                  </a:lnTo>
                  <a:lnTo>
                    <a:pt x="428795" y="2968"/>
                  </a:lnTo>
                  <a:lnTo>
                    <a:pt x="474818" y="11634"/>
                  </a:lnTo>
                  <a:lnTo>
                    <a:pt x="518711" y="25643"/>
                  </a:lnTo>
                  <a:lnTo>
                    <a:pt x="560118" y="44636"/>
                  </a:lnTo>
                  <a:lnTo>
                    <a:pt x="598681" y="68257"/>
                  </a:lnTo>
                  <a:lnTo>
                    <a:pt x="634044" y="96149"/>
                  </a:lnTo>
                  <a:lnTo>
                    <a:pt x="665850" y="127955"/>
                  </a:lnTo>
                  <a:lnTo>
                    <a:pt x="693742" y="163318"/>
                  </a:lnTo>
                  <a:lnTo>
                    <a:pt x="717363" y="201881"/>
                  </a:lnTo>
                  <a:lnTo>
                    <a:pt x="736356" y="243288"/>
                  </a:lnTo>
                  <a:lnTo>
                    <a:pt x="750365" y="287181"/>
                  </a:lnTo>
                  <a:lnTo>
                    <a:pt x="759031" y="333204"/>
                  </a:lnTo>
                  <a:lnTo>
                    <a:pt x="761999" y="381000"/>
                  </a:lnTo>
                  <a:lnTo>
                    <a:pt x="759031" y="428795"/>
                  </a:lnTo>
                  <a:lnTo>
                    <a:pt x="750365" y="474818"/>
                  </a:lnTo>
                  <a:lnTo>
                    <a:pt x="736356" y="518711"/>
                  </a:lnTo>
                  <a:lnTo>
                    <a:pt x="717363" y="560118"/>
                  </a:lnTo>
                  <a:lnTo>
                    <a:pt x="693742" y="598681"/>
                  </a:lnTo>
                  <a:lnTo>
                    <a:pt x="665850" y="634044"/>
                  </a:lnTo>
                  <a:lnTo>
                    <a:pt x="634044" y="665850"/>
                  </a:lnTo>
                  <a:lnTo>
                    <a:pt x="598681" y="693742"/>
                  </a:lnTo>
                  <a:lnTo>
                    <a:pt x="560118" y="717363"/>
                  </a:lnTo>
                  <a:lnTo>
                    <a:pt x="518711" y="736356"/>
                  </a:lnTo>
                  <a:lnTo>
                    <a:pt x="474818" y="750365"/>
                  </a:lnTo>
                  <a:lnTo>
                    <a:pt x="428795" y="759031"/>
                  </a:lnTo>
                  <a:lnTo>
                    <a:pt x="380999" y="762000"/>
                  </a:lnTo>
                  <a:lnTo>
                    <a:pt x="333204" y="759031"/>
                  </a:lnTo>
                  <a:lnTo>
                    <a:pt x="287181" y="750365"/>
                  </a:lnTo>
                  <a:lnTo>
                    <a:pt x="243288" y="736356"/>
                  </a:lnTo>
                  <a:lnTo>
                    <a:pt x="201881" y="717363"/>
                  </a:lnTo>
                  <a:lnTo>
                    <a:pt x="163318" y="693742"/>
                  </a:lnTo>
                  <a:lnTo>
                    <a:pt x="127955" y="665850"/>
                  </a:lnTo>
                  <a:lnTo>
                    <a:pt x="96149" y="634044"/>
                  </a:lnTo>
                  <a:lnTo>
                    <a:pt x="68257" y="598681"/>
                  </a:lnTo>
                  <a:lnTo>
                    <a:pt x="44636" y="560118"/>
                  </a:lnTo>
                  <a:lnTo>
                    <a:pt x="25643" y="518711"/>
                  </a:lnTo>
                  <a:lnTo>
                    <a:pt x="11634" y="474818"/>
                  </a:lnTo>
                  <a:lnTo>
                    <a:pt x="2968" y="428795"/>
                  </a:lnTo>
                  <a:lnTo>
                    <a:pt x="0" y="381000"/>
                  </a:lnTo>
                  <a:close/>
                </a:path>
              </a:pathLst>
            </a:custGeom>
            <a:ln w="2895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2" name="object 22"/>
            <p:cNvSpPr/>
            <p:nvPr/>
          </p:nvSpPr>
          <p:spPr>
            <a:xfrm>
              <a:off x="5181600" y="4389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342900" y="0"/>
                  </a:moveTo>
                  <a:lnTo>
                    <a:pt x="342900" y="38099"/>
                  </a:lnTo>
                  <a:lnTo>
                    <a:pt x="0" y="38099"/>
                  </a:lnTo>
                  <a:lnTo>
                    <a:pt x="0" y="114299"/>
                  </a:lnTo>
                  <a:lnTo>
                    <a:pt x="342900" y="114299"/>
                  </a:lnTo>
                  <a:lnTo>
                    <a:pt x="342900" y="152399"/>
                  </a:lnTo>
                  <a:lnTo>
                    <a:pt x="457200" y="76199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3" name="object 23"/>
            <p:cNvSpPr/>
            <p:nvPr/>
          </p:nvSpPr>
          <p:spPr>
            <a:xfrm>
              <a:off x="5181600" y="4389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38099"/>
                  </a:moveTo>
                  <a:lnTo>
                    <a:pt x="342900" y="38099"/>
                  </a:lnTo>
                  <a:lnTo>
                    <a:pt x="342900" y="0"/>
                  </a:lnTo>
                  <a:lnTo>
                    <a:pt x="457200" y="76199"/>
                  </a:lnTo>
                  <a:lnTo>
                    <a:pt x="342900" y="152399"/>
                  </a:lnTo>
                  <a:lnTo>
                    <a:pt x="342900" y="114299"/>
                  </a:lnTo>
                  <a:lnTo>
                    <a:pt x="0" y="114299"/>
                  </a:lnTo>
                  <a:lnTo>
                    <a:pt x="0" y="380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4" name="object 26"/>
            <p:cNvSpPr/>
            <p:nvPr/>
          </p:nvSpPr>
          <p:spPr>
            <a:xfrm>
              <a:off x="6781800" y="4389120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152400" y="285749"/>
                  </a:moveTo>
                  <a:lnTo>
                    <a:pt x="0" y="285749"/>
                  </a:lnTo>
                  <a:lnTo>
                    <a:pt x="76200" y="380999"/>
                  </a:lnTo>
                  <a:lnTo>
                    <a:pt x="152400" y="285749"/>
                  </a:lnTo>
                  <a:close/>
                </a:path>
                <a:path w="152400" h="381000">
                  <a:moveTo>
                    <a:pt x="114300" y="0"/>
                  </a:moveTo>
                  <a:lnTo>
                    <a:pt x="38100" y="0"/>
                  </a:lnTo>
                  <a:lnTo>
                    <a:pt x="38100" y="285749"/>
                  </a:lnTo>
                  <a:lnTo>
                    <a:pt x="114300" y="28574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5" name="object 27"/>
            <p:cNvSpPr/>
            <p:nvPr/>
          </p:nvSpPr>
          <p:spPr>
            <a:xfrm>
              <a:off x="6781800" y="4389120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0" y="285749"/>
                  </a:moveTo>
                  <a:lnTo>
                    <a:pt x="38100" y="285749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285749"/>
                  </a:lnTo>
                  <a:lnTo>
                    <a:pt x="152400" y="285749"/>
                  </a:lnTo>
                  <a:lnTo>
                    <a:pt x="76200" y="380999"/>
                  </a:lnTo>
                  <a:lnTo>
                    <a:pt x="0" y="28574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6" name="object 28"/>
            <p:cNvSpPr/>
            <p:nvPr/>
          </p:nvSpPr>
          <p:spPr>
            <a:xfrm>
              <a:off x="6781800" y="5762244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114300" y="95249"/>
                  </a:moveTo>
                  <a:lnTo>
                    <a:pt x="38100" y="95249"/>
                  </a:lnTo>
                  <a:lnTo>
                    <a:pt x="38100" y="380999"/>
                  </a:lnTo>
                  <a:lnTo>
                    <a:pt x="114300" y="380999"/>
                  </a:lnTo>
                  <a:lnTo>
                    <a:pt x="114300" y="95249"/>
                  </a:lnTo>
                  <a:close/>
                </a:path>
                <a:path w="152400" h="381000">
                  <a:moveTo>
                    <a:pt x="76200" y="0"/>
                  </a:moveTo>
                  <a:lnTo>
                    <a:pt x="0" y="95249"/>
                  </a:lnTo>
                  <a:lnTo>
                    <a:pt x="152400" y="9524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7" name="object 29"/>
            <p:cNvSpPr/>
            <p:nvPr/>
          </p:nvSpPr>
          <p:spPr>
            <a:xfrm>
              <a:off x="6781800" y="5762244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0" y="95249"/>
                  </a:moveTo>
                  <a:lnTo>
                    <a:pt x="76200" y="0"/>
                  </a:lnTo>
                  <a:lnTo>
                    <a:pt x="152400" y="95249"/>
                  </a:lnTo>
                  <a:lnTo>
                    <a:pt x="114300" y="95249"/>
                  </a:lnTo>
                  <a:lnTo>
                    <a:pt x="114300" y="380999"/>
                  </a:lnTo>
                  <a:lnTo>
                    <a:pt x="38100" y="380999"/>
                  </a:lnTo>
                  <a:lnTo>
                    <a:pt x="38100" y="95249"/>
                  </a:lnTo>
                  <a:lnTo>
                    <a:pt x="0" y="9524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8" name="object 30"/>
            <p:cNvSpPr txBox="1"/>
            <p:nvPr/>
          </p:nvSpPr>
          <p:spPr>
            <a:xfrm>
              <a:off x="5395546" y="6146228"/>
              <a:ext cx="2287905" cy="4527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pianerottolo interposto  tra due rampe</a:t>
              </a:r>
              <a:endParaRPr sz="1400" dirty="0">
                <a:cs typeface="Arial" panose="020B0604020202020204" pitchFamily="34" charset="0"/>
              </a:endParaRPr>
            </a:p>
          </p:txBody>
        </p:sp>
      </p:grpSp>
      <p:sp>
        <p:nvSpPr>
          <p:cNvPr id="40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29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482418" y="2276099"/>
            <a:ext cx="8179164" cy="3376597"/>
            <a:chOff x="183591" y="2190374"/>
            <a:chExt cx="8284846" cy="3376597"/>
          </a:xfrm>
        </p:grpSpPr>
        <p:sp>
          <p:nvSpPr>
            <p:cNvPr id="2" name="object 2"/>
            <p:cNvSpPr txBox="1"/>
            <p:nvPr/>
          </p:nvSpPr>
          <p:spPr>
            <a:xfrm>
              <a:off x="183591" y="2190374"/>
              <a:ext cx="8284845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buChar char="•"/>
                <a:tabLst>
                  <a:tab pos="347980" algn="l"/>
                  <a:tab pos="1900555" algn="l"/>
                </a:tabLst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5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0°-15°	</a:t>
              </a:r>
              <a:r>
                <a:rPr lang="it-IT" sz="2000" spc="-5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sz="2000" spc="-5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rampe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183591" y="2868548"/>
              <a:ext cx="426720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15°-</a:t>
              </a:r>
              <a:r>
                <a:rPr sz="2000" spc="1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45°	scale</a:t>
              </a:r>
              <a:r>
                <a:rPr sz="2000" spc="-6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83591" y="4514164"/>
              <a:ext cx="477202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45°-</a:t>
              </a:r>
              <a:r>
                <a:rPr sz="2000" spc="1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75°	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uso</a:t>
              </a:r>
              <a:r>
                <a:rPr sz="2000" spc="-5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bordo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83591" y="5246370"/>
              <a:ext cx="443484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75°-</a:t>
              </a:r>
              <a:r>
                <a:rPr sz="2000" spc="1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90°	</a:t>
              </a:r>
              <a:r>
                <a:rPr lang="it-IT"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2000" spc="-6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pioli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168343" y="2844526"/>
              <a:ext cx="1147826" cy="457200"/>
            </a:xfrm>
            <a:custGeom>
              <a:avLst/>
              <a:gdLst/>
              <a:ahLst/>
              <a:cxnLst/>
              <a:rect l="l" t="t" r="r" b="b"/>
              <a:pathLst>
                <a:path w="760729" h="457200">
                  <a:moveTo>
                    <a:pt x="0" y="114300"/>
                  </a:moveTo>
                  <a:lnTo>
                    <a:pt x="627126" y="114300"/>
                  </a:lnTo>
                  <a:lnTo>
                    <a:pt x="627126" y="0"/>
                  </a:lnTo>
                  <a:lnTo>
                    <a:pt x="760476" y="228600"/>
                  </a:lnTo>
                  <a:lnTo>
                    <a:pt x="627126" y="457200"/>
                  </a:lnTo>
                  <a:lnTo>
                    <a:pt x="627126" y="342900"/>
                  </a:lnTo>
                  <a:lnTo>
                    <a:pt x="0" y="3429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C00000"/>
            </a:solidFill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583555" y="2749276"/>
              <a:ext cx="2884882" cy="14228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°-23°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leggere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it-IT" sz="2000" b="1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°-35°</a:t>
              </a:r>
              <a:r>
                <a:rPr sz="20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it-IT" sz="2000" b="1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35°-45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</a:t>
              </a:r>
              <a:r>
                <a:rPr sz="2000" b="1" spc="-32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pesanti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14300" y="710808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IN BASE ALLA PENDENZA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82418" y="710808"/>
            <a:ext cx="8156659" cy="6147192"/>
            <a:chOff x="0" y="607217"/>
            <a:chExt cx="8334375" cy="6250783"/>
          </a:xfrm>
        </p:grpSpPr>
        <p:sp>
          <p:nvSpPr>
            <p:cNvPr id="13" name="object 3"/>
            <p:cNvSpPr/>
            <p:nvPr/>
          </p:nvSpPr>
          <p:spPr>
            <a:xfrm>
              <a:off x="0" y="4085430"/>
              <a:ext cx="4391025" cy="2772565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0" y="607217"/>
              <a:ext cx="8334375" cy="6250780"/>
              <a:chOff x="0" y="0"/>
              <a:chExt cx="9143998" cy="6857997"/>
            </a:xfrm>
          </p:grpSpPr>
          <p:sp>
            <p:nvSpPr>
              <p:cNvPr id="16" name="object 2"/>
              <p:cNvSpPr/>
              <p:nvPr/>
            </p:nvSpPr>
            <p:spPr>
              <a:xfrm>
                <a:off x="5766815" y="6095"/>
                <a:ext cx="3377183" cy="6851902"/>
              </a:xfrm>
              <a:prstGeom prst="rect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"/>
              <p:cNvSpPr/>
              <p:nvPr/>
            </p:nvSpPr>
            <p:spPr>
              <a:xfrm>
                <a:off x="0" y="0"/>
                <a:ext cx="5769864" cy="3816096"/>
              </a:xfrm>
              <a:prstGeom prst="rect">
                <a:avLst/>
              </a:prstGeom>
              <a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5"/>
            <p:cNvSpPr/>
            <p:nvPr/>
          </p:nvSpPr>
          <p:spPr>
            <a:xfrm>
              <a:off x="4242436" y="4085430"/>
              <a:ext cx="1050290" cy="2772570"/>
            </a:xfrm>
            <a:custGeom>
              <a:avLst/>
              <a:gdLst/>
              <a:ahLst/>
              <a:cxnLst/>
              <a:rect l="l" t="t" r="r" b="b"/>
              <a:pathLst>
                <a:path w="1050289" h="3032759">
                  <a:moveTo>
                    <a:pt x="0" y="3032760"/>
                  </a:moveTo>
                  <a:lnTo>
                    <a:pt x="1050036" y="3032760"/>
                  </a:lnTo>
                  <a:lnTo>
                    <a:pt x="1050036" y="0"/>
                  </a:lnTo>
                  <a:lnTo>
                    <a:pt x="0" y="0"/>
                  </a:lnTo>
                  <a:lnTo>
                    <a:pt x="0" y="303276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580566" y="1683557"/>
            <a:ext cx="532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Fondazione – Elevazione - Contenimento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571142" y="2959103"/>
            <a:ext cx="46641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Verticale – Orizzontale -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Inclinata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DEL SISTEMA TECNOLOGICO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614179" y="1667958"/>
            <a:ext cx="5557696" cy="4284226"/>
            <a:chOff x="614179" y="1667958"/>
            <a:chExt cx="5557696" cy="4284226"/>
          </a:xfrm>
        </p:grpSpPr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614179" y="1667958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STRUTTURE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614179" y="2315311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CHIUSURE</a:t>
              </a:r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614179" y="2962664"/>
              <a:ext cx="35238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PARTIZIONI INTERNE</a:t>
              </a: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614179" y="4257370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ATTREZZATURE I/E</a:t>
              </a:r>
            </a:p>
          </p:txBody>
        </p:sp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614179" y="3610017"/>
              <a:ext cx="41710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PARTIZIONI ESTERNE </a:t>
              </a:r>
            </a:p>
          </p:txBody>
        </p:sp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614179" y="4904723"/>
              <a:ext cx="55576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IMPIANTI FORNITURA SERVIZI</a:t>
              </a: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614179" y="5552074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IMPIANTI DI SICUREZZA</a:t>
              </a:r>
            </a:p>
          </p:txBody>
        </p:sp>
      </p:grp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885649" y="1135972"/>
            <a:ext cx="94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8290</a:t>
            </a: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3580566" y="3635503"/>
            <a:ext cx="4673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Verticale – Orizzontale - Inclinata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381000" y="2867891"/>
            <a:ext cx="8525933" cy="61514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3571142" y="2315311"/>
            <a:ext cx="532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Verticale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Orizzontale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Superiore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03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0" y="2097845"/>
            <a:ext cx="9144000" cy="4739640"/>
          </a:xfrm>
          <a:custGeom>
            <a:avLst/>
            <a:gdLst/>
            <a:ahLst/>
            <a:cxnLst/>
            <a:rect l="l" t="t" r="r" b="b"/>
            <a:pathLst>
              <a:path w="9144000" h="4739640">
                <a:moveTo>
                  <a:pt x="9143999" y="0"/>
                </a:moveTo>
                <a:lnTo>
                  <a:pt x="0" y="0"/>
                </a:lnTo>
                <a:lnTo>
                  <a:pt x="0" y="4739638"/>
                </a:lnTo>
                <a:lnTo>
                  <a:pt x="9143999" y="4739638"/>
                </a:lnTo>
                <a:lnTo>
                  <a:pt x="914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553755" y="1123816"/>
            <a:ext cx="810196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dirty="0" smtClean="0">
                <a:solidFill>
                  <a:srgbClr val="001F5F"/>
                </a:solidFill>
                <a:cs typeface="Consolas"/>
              </a:rPr>
              <a:t>DIMENSIONAMENTO </a:t>
            </a:r>
            <a:r>
              <a:rPr sz="2000" b="1" dirty="0">
                <a:solidFill>
                  <a:srgbClr val="001F5F"/>
                </a:solidFill>
                <a:cs typeface="Consolas"/>
              </a:rPr>
              <a:t>GRADINO – rapporto</a:t>
            </a:r>
            <a:r>
              <a:rPr sz="2000" b="1" spc="130" dirty="0">
                <a:solidFill>
                  <a:srgbClr val="001F5F"/>
                </a:solidFill>
                <a:cs typeface="Consolas"/>
              </a:rPr>
              <a:t> </a:t>
            </a:r>
            <a:r>
              <a:rPr sz="2000" b="1" dirty="0">
                <a:solidFill>
                  <a:srgbClr val="001F5F"/>
                </a:solidFill>
                <a:cs typeface="Consolas"/>
              </a:rPr>
              <a:t>alzata/pedata</a:t>
            </a:r>
            <a:endParaRPr sz="2000" dirty="0">
              <a:cs typeface="Consolas"/>
            </a:endParaRPr>
          </a:p>
          <a:p>
            <a:pPr marR="157480" algn="ctr">
              <a:lnSpc>
                <a:spcPct val="100000"/>
              </a:lnSpc>
              <a:spcBef>
                <a:spcPts val="25"/>
              </a:spcBef>
            </a:pPr>
            <a:r>
              <a:rPr sz="1800" b="1" spc="-5" dirty="0">
                <a:solidFill>
                  <a:srgbClr val="001F5F"/>
                </a:solidFill>
                <a:cs typeface="Consolas"/>
              </a:rPr>
              <a:t>consumo energetico </a:t>
            </a:r>
            <a:r>
              <a:rPr sz="1800" b="1" dirty="0">
                <a:solidFill>
                  <a:srgbClr val="001F5F"/>
                </a:solidFill>
                <a:cs typeface="Consolas"/>
              </a:rPr>
              <a:t>+ </a:t>
            </a:r>
            <a:r>
              <a:rPr sz="1800" b="1" spc="-10" dirty="0">
                <a:solidFill>
                  <a:srgbClr val="001F5F"/>
                </a:solidFill>
                <a:cs typeface="Consolas"/>
              </a:rPr>
              <a:t>lunghezza </a:t>
            </a:r>
            <a:r>
              <a:rPr sz="1800" b="1" spc="-5" dirty="0">
                <a:solidFill>
                  <a:srgbClr val="001F5F"/>
                </a:solidFill>
                <a:cs typeface="Consolas"/>
              </a:rPr>
              <a:t>piede </a:t>
            </a:r>
            <a:r>
              <a:rPr sz="1800" b="1" spc="-10" dirty="0">
                <a:solidFill>
                  <a:srgbClr val="001F5F"/>
                </a:solidFill>
                <a:cs typeface="Consolas"/>
              </a:rPr>
              <a:t>con</a:t>
            </a:r>
            <a:r>
              <a:rPr sz="1800" b="1" spc="-30" dirty="0">
                <a:solidFill>
                  <a:srgbClr val="001F5F"/>
                </a:solidFill>
                <a:cs typeface="Consolas"/>
              </a:rPr>
              <a:t> </a:t>
            </a:r>
            <a:r>
              <a:rPr sz="1800" b="1" spc="-5" dirty="0">
                <a:solidFill>
                  <a:srgbClr val="001F5F"/>
                </a:solidFill>
                <a:cs typeface="Consolas"/>
              </a:rPr>
              <a:t>scarpa</a:t>
            </a:r>
            <a:endParaRPr sz="1800" dirty="0">
              <a:cs typeface="Consolas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5350764" y="2997006"/>
            <a:ext cx="2368295" cy="24932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5094732" y="5139750"/>
            <a:ext cx="1603375" cy="751840"/>
          </a:xfrm>
          <a:custGeom>
            <a:avLst/>
            <a:gdLst/>
            <a:ahLst/>
            <a:cxnLst/>
            <a:rect l="l" t="t" r="r" b="b"/>
            <a:pathLst>
              <a:path w="1603375" h="751839">
                <a:moveTo>
                  <a:pt x="0" y="751332"/>
                </a:moveTo>
                <a:lnTo>
                  <a:pt x="1603247" y="751332"/>
                </a:lnTo>
                <a:lnTo>
                  <a:pt x="1603247" y="0"/>
                </a:lnTo>
                <a:lnTo>
                  <a:pt x="0" y="0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7321295" y="4993445"/>
            <a:ext cx="710565" cy="48895"/>
          </a:xfrm>
          <a:custGeom>
            <a:avLst/>
            <a:gdLst/>
            <a:ahLst/>
            <a:cxnLst/>
            <a:rect l="l" t="t" r="r" b="b"/>
            <a:pathLst>
              <a:path w="710565" h="48895">
                <a:moveTo>
                  <a:pt x="0" y="48767"/>
                </a:moveTo>
                <a:lnTo>
                  <a:pt x="710183" y="48767"/>
                </a:lnTo>
                <a:lnTo>
                  <a:pt x="710183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7063740" y="4655118"/>
            <a:ext cx="980440" cy="338455"/>
          </a:xfrm>
          <a:custGeom>
            <a:avLst/>
            <a:gdLst/>
            <a:ahLst/>
            <a:cxnLst/>
            <a:rect l="l" t="t" r="r" b="b"/>
            <a:pathLst>
              <a:path w="980440" h="338454">
                <a:moveTo>
                  <a:pt x="0" y="338327"/>
                </a:moveTo>
                <a:lnTo>
                  <a:pt x="979931" y="338327"/>
                </a:lnTo>
                <a:lnTo>
                  <a:pt x="979931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4916423" y="4789230"/>
            <a:ext cx="1617345" cy="338455"/>
          </a:xfrm>
          <a:custGeom>
            <a:avLst/>
            <a:gdLst/>
            <a:ahLst/>
            <a:cxnLst/>
            <a:rect l="l" t="t" r="r" b="b"/>
            <a:pathLst>
              <a:path w="1617345" h="338454">
                <a:moveTo>
                  <a:pt x="0" y="338327"/>
                </a:moveTo>
                <a:lnTo>
                  <a:pt x="1616964" y="338327"/>
                </a:lnTo>
                <a:lnTo>
                  <a:pt x="1616964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252984" y="3096065"/>
            <a:ext cx="4536948" cy="33909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5"/>
          <p:cNvSpPr/>
          <p:nvPr/>
        </p:nvSpPr>
        <p:spPr>
          <a:xfrm>
            <a:off x="1909572" y="6325421"/>
            <a:ext cx="1511935" cy="368935"/>
          </a:xfrm>
          <a:custGeom>
            <a:avLst/>
            <a:gdLst/>
            <a:ahLst/>
            <a:cxnLst/>
            <a:rect l="l" t="t" r="r" b="b"/>
            <a:pathLst>
              <a:path w="1511935" h="368934">
                <a:moveTo>
                  <a:pt x="0" y="368807"/>
                </a:moveTo>
                <a:lnTo>
                  <a:pt x="1511808" y="368807"/>
                </a:lnTo>
                <a:lnTo>
                  <a:pt x="1511808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1988947" y="6345640"/>
            <a:ext cx="1153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060"/>
                </a:solidFill>
                <a:cs typeface="Arial" panose="020B0604020202020204" pitchFamily="34" charset="0"/>
              </a:rPr>
              <a:t>pedata</a:t>
            </a:r>
            <a:r>
              <a:rPr sz="1800" b="1" spc="-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cs typeface="Arial" panose="020B0604020202020204" pitchFamily="34" charset="0"/>
              </a:rPr>
              <a:t>cm</a:t>
            </a:r>
            <a:endParaRPr sz="1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103779" y="4115652"/>
            <a:ext cx="317604" cy="1511935"/>
          </a:xfrm>
          <a:custGeom>
            <a:avLst/>
            <a:gdLst/>
            <a:ahLst/>
            <a:cxnLst/>
            <a:rect l="l" t="t" r="r" b="b"/>
            <a:pathLst>
              <a:path w="370840" h="1511935">
                <a:moveTo>
                  <a:pt x="0" y="1511808"/>
                </a:moveTo>
                <a:lnTo>
                  <a:pt x="370332" y="1511808"/>
                </a:lnTo>
                <a:lnTo>
                  <a:pt x="370332" y="0"/>
                </a:lnTo>
                <a:lnTo>
                  <a:pt x="0" y="0"/>
                </a:lnTo>
                <a:lnTo>
                  <a:pt x="0" y="1511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95275" y="4115620"/>
            <a:ext cx="230832" cy="1434875"/>
            <a:chOff x="95275" y="4115620"/>
            <a:chExt cx="230832" cy="1434875"/>
          </a:xfrm>
        </p:grpSpPr>
        <p:sp>
          <p:nvSpPr>
            <p:cNvPr id="21" name="object 18"/>
            <p:cNvSpPr txBox="1"/>
            <p:nvPr/>
          </p:nvSpPr>
          <p:spPr>
            <a:xfrm>
              <a:off x="95275" y="4773255"/>
              <a:ext cx="230832" cy="77724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00"/>
                </a:lnSpc>
              </a:pPr>
              <a:r>
                <a:rPr sz="1800" b="1" spc="-10" dirty="0">
                  <a:solidFill>
                    <a:srgbClr val="002060"/>
                  </a:solidFill>
                  <a:cs typeface="Arial" panose="020B0604020202020204" pitchFamily="34" charset="0"/>
                </a:rPr>
                <a:t>alzata</a:t>
              </a:r>
              <a:endParaRPr sz="18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object 19"/>
            <p:cNvSpPr txBox="1"/>
            <p:nvPr/>
          </p:nvSpPr>
          <p:spPr>
            <a:xfrm>
              <a:off x="95275" y="4115620"/>
              <a:ext cx="230832" cy="43291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00"/>
                </a:lnSpc>
              </a:pPr>
              <a:r>
                <a:rPr sz="1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cm</a:t>
              </a:r>
              <a:endParaRPr sz="18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" name="object 20"/>
          <p:cNvSpPr/>
          <p:nvPr/>
        </p:nvSpPr>
        <p:spPr>
          <a:xfrm>
            <a:off x="877824" y="2772978"/>
            <a:ext cx="7315200" cy="401320"/>
          </a:xfrm>
          <a:custGeom>
            <a:avLst/>
            <a:gdLst/>
            <a:ahLst/>
            <a:cxnLst/>
            <a:rect l="l" t="t" r="r" b="b"/>
            <a:pathLst>
              <a:path w="7315200" h="401319">
                <a:moveTo>
                  <a:pt x="0" y="400812"/>
                </a:moveTo>
                <a:lnTo>
                  <a:pt x="7315200" y="400812"/>
                </a:lnTo>
                <a:lnTo>
                  <a:pt x="73152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07322"/>
              </p:ext>
            </p:extLst>
          </p:nvPr>
        </p:nvGraphicFramePr>
        <p:xfrm>
          <a:off x="4947641" y="5775012"/>
          <a:ext cx="3906520" cy="95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400">
                <a:tc>
                  <a:txBody>
                    <a:bodyPr/>
                    <a:lstStyle/>
                    <a:p>
                      <a:pPr marR="29845" algn="ctr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edifici</a:t>
                      </a:r>
                      <a:endParaRPr sz="18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pubblici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20000"/>
                        </a:lnSpc>
                      </a:pPr>
                      <a:r>
                        <a:rPr sz="1800" b="1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-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a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min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30</a:t>
                      </a:r>
                      <a:r>
                        <a:rPr sz="1600" b="1" spc="-7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cm,</a:t>
                      </a:r>
                      <a:endParaRPr sz="16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26">
                <a:tc>
                  <a:txBody>
                    <a:bodyPr/>
                    <a:lstStyle/>
                    <a:p>
                      <a:pPr marR="15875" algn="ctr">
                        <a:lnSpc>
                          <a:spcPct val="120000"/>
                        </a:lnSpc>
                      </a:pPr>
                      <a:r>
                        <a:rPr lang="it-IT" sz="1600" b="1" spc="-5" dirty="0" smtClean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   </a:t>
                      </a: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max</a:t>
                      </a:r>
                      <a:r>
                        <a:rPr sz="1600" b="1" spc="-8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17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20000"/>
                        </a:lnSpc>
                      </a:pP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sz="1500">
                        <a:solidFill>
                          <a:srgbClr val="002060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733">
                <a:tc>
                  <a:txBody>
                    <a:bodyPr/>
                    <a:lstStyle/>
                    <a:p>
                      <a:pPr marR="29845" algn="ctr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edifici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privati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20000"/>
                        </a:lnSpc>
                      </a:pPr>
                      <a:r>
                        <a:rPr sz="1800" b="1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-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a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min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24</a:t>
                      </a:r>
                      <a:r>
                        <a:rPr sz="1600" b="1" spc="-5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object 22"/>
          <p:cNvSpPr txBox="1"/>
          <p:nvPr/>
        </p:nvSpPr>
        <p:spPr>
          <a:xfrm>
            <a:off x="326107" y="1847308"/>
            <a:ext cx="8557260" cy="127534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ctr">
              <a:lnSpc>
                <a:spcPts val="1910"/>
              </a:lnSpc>
              <a:spcBef>
                <a:spcPts val="165"/>
              </a:spcBef>
            </a:pPr>
            <a:r>
              <a:rPr sz="1600" spc="-1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profilo</a:t>
            </a:r>
            <a:r>
              <a:rPr sz="1600" spc="-1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del gradino preferibilmente continuo </a:t>
            </a:r>
            <a:r>
              <a:rPr sz="1600" spc="-5" dirty="0">
                <a:solidFill>
                  <a:srgbClr val="002060"/>
                </a:solidFill>
                <a:cs typeface="Arial" panose="020B0604020202020204" pitchFamily="34" charset="0"/>
              </a:rPr>
              <a:t>a 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spigoli </a:t>
            </a:r>
            <a:r>
              <a:rPr sz="1600" spc="-5" dirty="0">
                <a:solidFill>
                  <a:srgbClr val="002060"/>
                </a:solidFill>
                <a:cs typeface="Arial" panose="020B0604020202020204" pitchFamily="34" charset="0"/>
              </a:rPr>
              <a:t>arrotondati 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con  sottogrado </a:t>
            </a:r>
            <a:r>
              <a:rPr sz="1600" spc="-10" dirty="0" err="1">
                <a:solidFill>
                  <a:srgbClr val="002060"/>
                </a:solidFill>
                <a:cs typeface="Arial" panose="020B0604020202020204" pitchFamily="34" charset="0"/>
              </a:rPr>
              <a:t>inclinato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it-IT" sz="1600" spc="-1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700" marR="5080" algn="ctr">
              <a:lnSpc>
                <a:spcPts val="1910"/>
              </a:lnSpc>
              <a:spcBef>
                <a:spcPts val="165"/>
              </a:spcBef>
            </a:pPr>
            <a:r>
              <a:rPr sz="1600" spc="-10" dirty="0" smtClean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75°-85°), con eventuale aggetto compreso tra </a:t>
            </a:r>
            <a:r>
              <a:rPr sz="1600" spc="-5" dirty="0">
                <a:solidFill>
                  <a:srgbClr val="002060"/>
                </a:solidFill>
                <a:cs typeface="Arial" panose="020B0604020202020204" pitchFamily="34" charset="0"/>
              </a:rPr>
              <a:t>i 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2-2,5</a:t>
            </a:r>
            <a:r>
              <a:rPr sz="1600" spc="6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002060"/>
                </a:solidFill>
                <a:cs typeface="Arial" panose="020B0604020202020204" pitchFamily="34" charset="0"/>
              </a:rPr>
              <a:t>cm</a:t>
            </a:r>
            <a:endParaRPr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410"/>
              </a:spcBef>
            </a:pP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2a + p =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62-64 </a:t>
            </a:r>
            <a:r>
              <a:rPr sz="2000" b="1" dirty="0">
                <a:solidFill>
                  <a:srgbClr val="002060"/>
                </a:solidFill>
                <a:cs typeface="Arial" panose="020B0604020202020204" pitchFamily="34" charset="0"/>
              </a:rPr>
              <a:t>cm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(formula</a:t>
            </a:r>
            <a:r>
              <a:rPr sz="2000" b="1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2060"/>
                </a:solidFill>
                <a:cs typeface="Arial" panose="020B0604020202020204" pitchFamily="34" charset="0"/>
              </a:rPr>
              <a:t>empirica)</a:t>
            </a:r>
            <a:endParaRPr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5512689" y="3173790"/>
            <a:ext cx="2706732" cy="2163963"/>
            <a:chOff x="5512689" y="3173790"/>
            <a:chExt cx="2706732" cy="2163963"/>
          </a:xfrm>
        </p:grpSpPr>
        <p:sp>
          <p:nvSpPr>
            <p:cNvPr id="12" name="object 9"/>
            <p:cNvSpPr/>
            <p:nvPr/>
          </p:nvSpPr>
          <p:spPr>
            <a:xfrm>
              <a:off x="6017639" y="3690742"/>
              <a:ext cx="978535" cy="338455"/>
            </a:xfrm>
            <a:custGeom>
              <a:avLst/>
              <a:gdLst/>
              <a:ahLst/>
              <a:cxnLst/>
              <a:rect l="l" t="t" r="r" b="b"/>
              <a:pathLst>
                <a:path w="978534" h="338454">
                  <a:moveTo>
                    <a:pt x="0" y="338327"/>
                  </a:moveTo>
                  <a:lnTo>
                    <a:pt x="978407" y="338327"/>
                  </a:lnTo>
                  <a:lnTo>
                    <a:pt x="978407" y="0"/>
                  </a:lnTo>
                  <a:lnTo>
                    <a:pt x="0" y="0"/>
                  </a:lnTo>
                  <a:lnTo>
                    <a:pt x="0" y="338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en-US" b="1" spc="-5" dirty="0">
                  <a:solidFill>
                    <a:srgbClr val="002060"/>
                  </a:solidFill>
                  <a:cs typeface="Arial" panose="020B0604020202020204" pitchFamily="34" charset="0"/>
                </a:rPr>
                <a:t>30</a:t>
              </a:r>
              <a:r>
                <a:rPr lang="en-US" b="1" spc="-9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b="1" spc="-5" dirty="0">
                  <a:solidFill>
                    <a:srgbClr val="002060"/>
                  </a:solidFill>
                  <a:cs typeface="Arial" panose="020B0604020202020204" pitchFamily="34" charset="0"/>
                </a:rPr>
                <a:t>cm</a:t>
              </a:r>
              <a:endParaRPr lang="en-US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endParaRPr dirty="0">
                <a:cs typeface="Arial" panose="020B0604020202020204" pitchFamily="34" charset="0"/>
              </a:endParaRPr>
            </a:p>
          </p:txBody>
        </p:sp>
        <p:sp>
          <p:nvSpPr>
            <p:cNvPr id="14" name="object 11"/>
            <p:cNvSpPr txBox="1"/>
            <p:nvPr/>
          </p:nvSpPr>
          <p:spPr>
            <a:xfrm>
              <a:off x="7635856" y="4742758"/>
              <a:ext cx="58356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21218A"/>
                  </a:solidFill>
                  <a:cs typeface="Arial" panose="020B0604020202020204" pitchFamily="34" charset="0"/>
                </a:rPr>
                <a:t>17</a:t>
              </a:r>
              <a:r>
                <a:rPr sz="1600" b="1" spc="-85" dirty="0">
                  <a:solidFill>
                    <a:srgbClr val="21218A"/>
                  </a:solidFill>
                  <a:cs typeface="Arial" panose="020B0604020202020204" pitchFamily="34" charset="0"/>
                </a:rPr>
                <a:t> </a:t>
              </a:r>
              <a:r>
                <a:rPr sz="1600" b="1" spc="-10" dirty="0">
                  <a:solidFill>
                    <a:srgbClr val="21218A"/>
                  </a:solidFill>
                  <a:cs typeface="Arial" panose="020B0604020202020204" pitchFamily="34" charset="0"/>
                </a:rPr>
                <a:t>cm</a:t>
              </a:r>
              <a:endParaRPr sz="1600" dirty="0">
                <a:cs typeface="Arial" panose="020B0604020202020204" pitchFamily="34" charset="0"/>
              </a:endParaRPr>
            </a:p>
          </p:txBody>
        </p:sp>
        <p:sp>
          <p:nvSpPr>
            <p:cNvPr id="16" name="object 13"/>
            <p:cNvSpPr txBox="1"/>
            <p:nvPr/>
          </p:nvSpPr>
          <p:spPr>
            <a:xfrm>
              <a:off x="5512689" y="4811582"/>
              <a:ext cx="94297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21218A"/>
                  </a:solidFill>
                  <a:cs typeface="Arial" panose="020B0604020202020204" pitchFamily="34" charset="0"/>
                </a:rPr>
                <a:t>70° -</a:t>
              </a:r>
              <a:r>
                <a:rPr sz="1600" b="1" spc="-290" dirty="0">
                  <a:solidFill>
                    <a:srgbClr val="21218A"/>
                  </a:solidFill>
                  <a:cs typeface="Arial" panose="020B0604020202020204" pitchFamily="34" charset="0"/>
                </a:rPr>
                <a:t> </a:t>
              </a:r>
              <a:r>
                <a:rPr sz="1600" b="1" spc="-10" dirty="0">
                  <a:solidFill>
                    <a:srgbClr val="21218A"/>
                  </a:solidFill>
                  <a:cs typeface="Arial" panose="020B0604020202020204" pitchFamily="34" charset="0"/>
                </a:rPr>
                <a:t>80°</a:t>
              </a:r>
              <a:endParaRPr sz="1600">
                <a:cs typeface="Arial" panose="020B0604020202020204" pitchFamily="34" charset="0"/>
              </a:endParaRPr>
            </a:p>
          </p:txBody>
        </p:sp>
        <p:cxnSp>
          <p:nvCxnSpPr>
            <p:cNvPr id="3" name="Connettore 2 2"/>
            <p:cNvCxnSpPr/>
            <p:nvPr/>
          </p:nvCxnSpPr>
          <p:spPr>
            <a:xfrm>
              <a:off x="5725095" y="4115531"/>
              <a:ext cx="1271079" cy="89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o 27"/>
            <p:cNvGrpSpPr/>
            <p:nvPr/>
          </p:nvGrpSpPr>
          <p:grpSpPr>
            <a:xfrm>
              <a:off x="5644342" y="3173790"/>
              <a:ext cx="2387519" cy="2146355"/>
              <a:chOff x="5644342" y="3173790"/>
              <a:chExt cx="2387519" cy="2146355"/>
            </a:xfrm>
          </p:grpSpPr>
          <p:grpSp>
            <p:nvGrpSpPr>
              <p:cNvPr id="26" name="Gruppo 25"/>
              <p:cNvGrpSpPr/>
              <p:nvPr/>
            </p:nvGrpSpPr>
            <p:grpSpPr>
              <a:xfrm>
                <a:off x="5644342" y="3173790"/>
                <a:ext cx="2387519" cy="1481455"/>
                <a:chOff x="5644342" y="3173790"/>
                <a:chExt cx="2387519" cy="1481455"/>
              </a:xfrm>
            </p:grpSpPr>
            <p:sp>
              <p:nvSpPr>
                <p:cNvPr id="10" name="object 7"/>
                <p:cNvSpPr/>
                <p:nvPr/>
              </p:nvSpPr>
              <p:spPr>
                <a:xfrm>
                  <a:off x="7176229" y="3173790"/>
                  <a:ext cx="855632" cy="1481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565" h="1481454">
                      <a:moveTo>
                        <a:pt x="0" y="1481328"/>
                      </a:moveTo>
                      <a:lnTo>
                        <a:pt x="710183" y="1481328"/>
                      </a:lnTo>
                      <a:lnTo>
                        <a:pt x="710183" y="0"/>
                      </a:lnTo>
                      <a:lnTo>
                        <a:pt x="0" y="0"/>
                      </a:lnTo>
                      <a:lnTo>
                        <a:pt x="0" y="14813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Rettangolo 3"/>
                <p:cNvSpPr/>
                <p:nvPr/>
              </p:nvSpPr>
              <p:spPr>
                <a:xfrm>
                  <a:off x="5644342" y="3415676"/>
                  <a:ext cx="1736215" cy="240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ttangolo 26"/>
              <p:cNvSpPr/>
              <p:nvPr/>
            </p:nvSpPr>
            <p:spPr>
              <a:xfrm>
                <a:off x="7176228" y="4936203"/>
                <a:ext cx="310422" cy="383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Connettore 2 30"/>
            <p:cNvCxnSpPr/>
            <p:nvPr/>
          </p:nvCxnSpPr>
          <p:spPr>
            <a:xfrm flipH="1">
              <a:off x="7308182" y="4664571"/>
              <a:ext cx="793" cy="673182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bject 4"/>
          <p:cNvSpPr txBox="1"/>
          <p:nvPr/>
        </p:nvSpPr>
        <p:spPr>
          <a:xfrm>
            <a:off x="1618920" y="667673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3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6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/>
          <p:cNvSpPr txBox="1"/>
          <p:nvPr/>
        </p:nvSpPr>
        <p:spPr>
          <a:xfrm>
            <a:off x="1623708" y="875930"/>
            <a:ext cx="590615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8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800" dirty="0"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0" y="1787409"/>
            <a:ext cx="9153122" cy="4961334"/>
            <a:chOff x="123290" y="1531933"/>
            <a:chExt cx="9020710" cy="488956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6517" y="1531933"/>
              <a:ext cx="4777483" cy="4889562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-282071" y="1937294"/>
              <a:ext cx="4889562" cy="4078840"/>
            </a:xfrm>
            <a:prstGeom prst="rect">
              <a:avLst/>
            </a:prstGeom>
          </p:spPr>
        </p:pic>
      </p:grp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9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08515" y="1629295"/>
            <a:ext cx="8126971" cy="5228707"/>
            <a:chOff x="640080" y="1629295"/>
            <a:chExt cx="8126971" cy="522870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055172" y="2146123"/>
              <a:ext cx="5228705" cy="419505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0080" y="1629295"/>
              <a:ext cx="3715022" cy="5228706"/>
            </a:xfrm>
            <a:prstGeom prst="rect">
              <a:avLst/>
            </a:prstGeom>
          </p:spPr>
        </p:pic>
      </p:grpSp>
      <p:sp>
        <p:nvSpPr>
          <p:cNvPr id="10" name="object 4"/>
          <p:cNvSpPr txBox="1"/>
          <p:nvPr/>
        </p:nvSpPr>
        <p:spPr>
          <a:xfrm>
            <a:off x="2234780" y="1091762"/>
            <a:ext cx="46744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dirty="0" smtClean="0">
                <a:solidFill>
                  <a:srgbClr val="001F5F"/>
                </a:solidFill>
                <a:cs typeface="Consolas"/>
              </a:rPr>
              <a:t>GRADINO</a:t>
            </a:r>
            <a:r>
              <a:rPr lang="it-IT" sz="2000" b="1" dirty="0" smtClean="0">
                <a:solidFill>
                  <a:srgbClr val="001F5F"/>
                </a:solidFill>
                <a:cs typeface="Consolas"/>
              </a:rPr>
              <a:t> D’INVITO</a:t>
            </a:r>
            <a:endParaRPr sz="1800" dirty="0">
              <a:cs typeface="Consola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98516" y="4443736"/>
            <a:ext cx="3463962" cy="2223071"/>
            <a:chOff x="598516" y="4443736"/>
            <a:chExt cx="3463962" cy="2223071"/>
          </a:xfrm>
        </p:grpSpPr>
        <p:sp>
          <p:nvSpPr>
            <p:cNvPr id="11" name="Ovale 10"/>
            <p:cNvSpPr/>
            <p:nvPr/>
          </p:nvSpPr>
          <p:spPr>
            <a:xfrm>
              <a:off x="598516" y="5004262"/>
              <a:ext cx="1795549" cy="166254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496290" y="4443736"/>
              <a:ext cx="2566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>
                  <a:solidFill>
                    <a:srgbClr val="FFFF00"/>
                  </a:solidFill>
                </a:rPr>
                <a:t>segnaletica </a:t>
              </a:r>
              <a:r>
                <a:rPr lang="it-IT" b="1" dirty="0" smtClean="0">
                  <a:solidFill>
                    <a:srgbClr val="FFFF00"/>
                  </a:solidFill>
                </a:rPr>
                <a:t>di attenzione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object 4"/>
          <p:cNvSpPr txBox="1"/>
          <p:nvPr/>
        </p:nvSpPr>
        <p:spPr>
          <a:xfrm>
            <a:off x="1618920" y="679378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1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2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/>
          <p:cNvSpPr txBox="1"/>
          <p:nvPr/>
        </p:nvSpPr>
        <p:spPr>
          <a:xfrm>
            <a:off x="2234780" y="1091762"/>
            <a:ext cx="46744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dirty="0" smtClean="0">
                <a:solidFill>
                  <a:srgbClr val="001F5F"/>
                </a:solidFill>
                <a:cs typeface="Consolas"/>
              </a:rPr>
              <a:t>GRADINO</a:t>
            </a:r>
            <a:r>
              <a:rPr lang="it-IT" sz="2000" b="1" dirty="0" smtClean="0">
                <a:solidFill>
                  <a:srgbClr val="001F5F"/>
                </a:solidFill>
                <a:cs typeface="Consolas"/>
              </a:rPr>
              <a:t> D’ARRIVO</a:t>
            </a:r>
            <a:endParaRPr sz="1800" dirty="0">
              <a:cs typeface="Consolas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1618919" y="709606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400" dirty="0"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8908" y="1457864"/>
            <a:ext cx="5746182" cy="5400136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22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/>
          <p:nvPr/>
        </p:nvSpPr>
        <p:spPr>
          <a:xfrm>
            <a:off x="1983016" y="1138399"/>
            <a:ext cx="57832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cs typeface="Consolas"/>
              </a:rPr>
              <a:t>ELEMENTI</a:t>
            </a:r>
            <a:r>
              <a:rPr sz="2000" b="1" spc="-75" dirty="0">
                <a:solidFill>
                  <a:srgbClr val="001F5F"/>
                </a:solidFill>
                <a:cs typeface="Consolas"/>
              </a:rPr>
              <a:t> </a:t>
            </a:r>
            <a:r>
              <a:rPr lang="it-IT" sz="2000" b="1" spc="-5" dirty="0" smtClean="0">
                <a:solidFill>
                  <a:srgbClr val="001F5F"/>
                </a:solidFill>
                <a:cs typeface="Consolas"/>
              </a:rPr>
              <a:t>DI COMPLETAMENTO_RIVESTIMENTO</a:t>
            </a:r>
            <a:endParaRPr sz="2000" dirty="0">
              <a:cs typeface="Consolas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87849" y="1623447"/>
            <a:ext cx="9030978" cy="5234553"/>
            <a:chOff x="146286" y="1614396"/>
            <a:chExt cx="9030978" cy="5234553"/>
          </a:xfrm>
        </p:grpSpPr>
        <p:sp>
          <p:nvSpPr>
            <p:cNvPr id="8" name="object 5"/>
            <p:cNvSpPr txBox="1"/>
            <p:nvPr/>
          </p:nvSpPr>
          <p:spPr>
            <a:xfrm>
              <a:off x="5374847" y="1614396"/>
              <a:ext cx="3802417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2000" b="1" dirty="0" smtClean="0">
                  <a:solidFill>
                    <a:srgbClr val="001F5F"/>
                  </a:solidFill>
                  <a:cs typeface="Arial" panose="020B0604020202020204" pitchFamily="34" charset="0"/>
                </a:rPr>
                <a:t>TRATTAMENTO</a:t>
              </a:r>
              <a:r>
                <a:rPr lang="it-IT" sz="2000" b="1" dirty="0" smtClean="0">
                  <a:solidFill>
                    <a:srgbClr val="001F5F"/>
                  </a:solidFill>
                  <a:cs typeface="Arial" panose="020B0604020202020204" pitchFamily="34" charset="0"/>
                </a:rPr>
                <a:t> AL BORDO</a:t>
              </a:r>
              <a:endParaRPr sz="2000" dirty="0">
                <a:cs typeface="Arial" panose="020B0604020202020204" pitchFamily="34" charset="0"/>
              </a:endParaRPr>
            </a:p>
          </p:txBody>
        </p:sp>
        <p:sp>
          <p:nvSpPr>
            <p:cNvPr id="14" name="object 9"/>
            <p:cNvSpPr txBox="1"/>
            <p:nvPr/>
          </p:nvSpPr>
          <p:spPr>
            <a:xfrm>
              <a:off x="836869" y="1618811"/>
              <a:ext cx="200545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1440" algn="ctr">
                <a:lnSpc>
                  <a:spcPct val="100000"/>
                </a:lnSpc>
                <a:spcBef>
                  <a:spcPts val="100"/>
                </a:spcBef>
              </a:pPr>
              <a:r>
                <a:rPr sz="2000" b="1" dirty="0">
                  <a:solidFill>
                    <a:srgbClr val="001F5F"/>
                  </a:solidFill>
                  <a:cs typeface="Arial" panose="020B0604020202020204" pitchFamily="34" charset="0"/>
                </a:rPr>
                <a:t>A</a:t>
              </a:r>
              <a:r>
                <a:rPr sz="2000" b="1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2000" b="1" dirty="0" smtClean="0">
                  <a:solidFill>
                    <a:srgbClr val="001F5F"/>
                  </a:solidFill>
                  <a:cs typeface="Arial" panose="020B0604020202020204" pitchFamily="34" charset="0"/>
                </a:rPr>
                <a:t>NUDO</a:t>
              </a:r>
              <a:endParaRPr sz="2000" dirty="0">
                <a:cs typeface="Arial" panose="020B0604020202020204" pitchFamily="34" charset="0"/>
              </a:endParaRPr>
            </a:p>
          </p:txBody>
        </p:sp>
        <p:sp>
          <p:nvSpPr>
            <p:cNvPr id="15" name="object 9"/>
            <p:cNvSpPr txBox="1"/>
            <p:nvPr/>
          </p:nvSpPr>
          <p:spPr>
            <a:xfrm>
              <a:off x="3622419" y="5320025"/>
              <a:ext cx="2421285" cy="10438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105"/>
                </a:spcBef>
              </a:pPr>
              <a:r>
                <a:rPr lang="it-IT" sz="2000" b="1" dirty="0" smtClean="0">
                  <a:solidFill>
                    <a:srgbClr val="001F5F"/>
                  </a:solidFill>
                  <a:cs typeface="Arial" panose="020B0604020202020204" pitchFamily="34" charset="0"/>
                </a:rPr>
                <a:t>RIVESTITO</a:t>
              </a:r>
              <a:endParaRPr sz="2000" dirty="0">
                <a:cs typeface="Arial" panose="020B0604020202020204" pitchFamily="34" charset="0"/>
              </a:endParaRPr>
            </a:p>
            <a:p>
              <a:pPr marL="298450" marR="266700" indent="-285750">
                <a:lnSpc>
                  <a:spcPct val="100000"/>
                </a:lnSpc>
                <a:spcBef>
                  <a:spcPts val="910"/>
                </a:spcBef>
                <a:buFont typeface="Wingdings" panose="05000000000000000000" pitchFamily="2" charset="2"/>
                <a:buChar char="Ø"/>
              </a:pPr>
              <a:r>
                <a:rPr sz="1600" b="1"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con </a:t>
              </a:r>
              <a:r>
                <a:rPr sz="1600" b="1" spc="-5" dirty="0" err="1" smtClean="0">
                  <a:solidFill>
                    <a:srgbClr val="001F5F"/>
                  </a:solidFill>
                  <a:cs typeface="Arial" panose="020B0604020202020204" pitchFamily="34" charset="0"/>
                </a:rPr>
                <a:t>sormonto</a:t>
              </a:r>
              <a:endParaRPr lang="it-IT" sz="1600" b="1" spc="-5" dirty="0">
                <a:solidFill>
                  <a:srgbClr val="001F5F"/>
                </a:solidFill>
                <a:cs typeface="Arial" panose="020B0604020202020204" pitchFamily="34" charset="0"/>
              </a:endParaRPr>
            </a:p>
            <a:p>
              <a:pPr marL="298450" marR="266700" indent="-285750">
                <a:lnSpc>
                  <a:spcPct val="100000"/>
                </a:lnSpc>
                <a:spcBef>
                  <a:spcPts val="910"/>
                </a:spcBef>
                <a:buFont typeface="Wingdings" panose="05000000000000000000" pitchFamily="2" charset="2"/>
                <a:buChar char="Ø"/>
              </a:pPr>
              <a:r>
                <a:rPr sz="1600" b="1" spc="-5" dirty="0" err="1" smtClean="0">
                  <a:solidFill>
                    <a:srgbClr val="001F5F"/>
                  </a:solidFill>
                  <a:cs typeface="Arial" panose="020B0604020202020204" pitchFamily="34" charset="0"/>
                </a:rPr>
                <a:t>senza</a:t>
              </a:r>
              <a:r>
                <a:rPr sz="1600" b="1" spc="-85" dirty="0" smtClean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z="1600" b="1" spc="-5" dirty="0" err="1" smtClean="0">
                  <a:solidFill>
                    <a:srgbClr val="001F5F"/>
                  </a:solidFill>
                  <a:cs typeface="Arial" panose="020B0604020202020204" pitchFamily="34" charset="0"/>
                </a:rPr>
                <a:t>sormonto</a:t>
              </a:r>
              <a:endParaRPr sz="1600" dirty="0">
                <a:cs typeface="Arial" panose="020B0604020202020204" pitchFamily="34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46286" y="2034042"/>
              <a:ext cx="3386623" cy="4814906"/>
              <a:chOff x="146286" y="2407780"/>
              <a:chExt cx="3173881" cy="4456935"/>
            </a:xfrm>
          </p:grpSpPr>
          <p:sp>
            <p:nvSpPr>
              <p:cNvPr id="11" name="object 8"/>
              <p:cNvSpPr/>
              <p:nvPr/>
            </p:nvSpPr>
            <p:spPr>
              <a:xfrm>
                <a:off x="147724" y="4689551"/>
                <a:ext cx="3172443" cy="2175164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8"/>
              <p:cNvSpPr/>
              <p:nvPr/>
            </p:nvSpPr>
            <p:spPr>
              <a:xfrm>
                <a:off x="146286" y="2407780"/>
                <a:ext cx="3173881" cy="2184947"/>
              </a:xfrm>
              <a:prstGeom prst="rect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593" y="2034043"/>
              <a:ext cx="3196926" cy="4814906"/>
            </a:xfrm>
            <a:prstGeom prst="rect">
              <a:avLst/>
            </a:prstGeom>
          </p:spPr>
        </p:pic>
      </p:grpSp>
      <p:sp>
        <p:nvSpPr>
          <p:cNvPr id="21" name="object 4"/>
          <p:cNvSpPr txBox="1"/>
          <p:nvPr/>
        </p:nvSpPr>
        <p:spPr>
          <a:xfrm>
            <a:off x="1623708" y="684852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13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11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/>
          <p:nvPr/>
        </p:nvSpPr>
        <p:spPr>
          <a:xfrm>
            <a:off x="2654202" y="1090541"/>
            <a:ext cx="383559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cs typeface="Consolas"/>
              </a:rPr>
              <a:t>ELEMENTI</a:t>
            </a:r>
            <a:r>
              <a:rPr sz="2000" b="1" spc="-75" dirty="0">
                <a:solidFill>
                  <a:srgbClr val="001F5F"/>
                </a:solidFill>
                <a:cs typeface="Consolas"/>
              </a:rPr>
              <a:t> </a:t>
            </a:r>
            <a:r>
              <a:rPr lang="it-IT" sz="2000" b="1" spc="-5" dirty="0" smtClean="0">
                <a:solidFill>
                  <a:srgbClr val="001F5F"/>
                </a:solidFill>
                <a:cs typeface="Consolas"/>
              </a:rPr>
              <a:t>DI FINITURA</a:t>
            </a:r>
            <a:endParaRPr sz="2000" dirty="0">
              <a:cs typeface="Consolas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1618920" y="667673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TECNICI_GRADINO</a:t>
            </a:r>
            <a:endParaRPr sz="2400" dirty="0"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42730" y="1660813"/>
            <a:ext cx="7795968" cy="5197187"/>
            <a:chOff x="917297" y="1660812"/>
            <a:chExt cx="7795968" cy="5197187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648" y="2310461"/>
              <a:ext cx="5197187" cy="3897890"/>
            </a:xfrm>
            <a:prstGeom prst="rect">
              <a:avLst/>
            </a:prstGeom>
          </p:spPr>
        </p:pic>
        <p:grpSp>
          <p:nvGrpSpPr>
            <p:cNvPr id="9" name="Gruppo 8"/>
            <p:cNvGrpSpPr/>
            <p:nvPr/>
          </p:nvGrpSpPr>
          <p:grpSpPr>
            <a:xfrm>
              <a:off x="4954385" y="1660813"/>
              <a:ext cx="3758880" cy="5197186"/>
              <a:chOff x="4954385" y="1660813"/>
              <a:chExt cx="3758880" cy="519718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54386" y="1660813"/>
                <a:ext cx="3758879" cy="2709950"/>
              </a:xfrm>
              <a:prstGeom prst="rect">
                <a:avLst/>
              </a:prstGeom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679578" y="3824312"/>
                <a:ext cx="2308494" cy="3758879"/>
              </a:xfrm>
              <a:prstGeom prst="rect">
                <a:avLst/>
              </a:prstGeom>
            </p:spPr>
          </p:pic>
        </p:grpSp>
      </p:grpSp>
      <p:sp>
        <p:nvSpPr>
          <p:cNvPr id="11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0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/>
          <p:cNvSpPr txBox="1"/>
          <p:nvPr/>
        </p:nvSpPr>
        <p:spPr>
          <a:xfrm>
            <a:off x="498793" y="599766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RAMPA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3"/>
          <p:cNvSpPr txBox="1"/>
          <p:nvPr/>
        </p:nvSpPr>
        <p:spPr>
          <a:xfrm>
            <a:off x="461448" y="1914525"/>
            <a:ext cx="8221105" cy="463203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6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andamento regolare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e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omogeneo</a:t>
            </a:r>
            <a:endParaRPr dirty="0"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contenere</a:t>
            </a:r>
            <a:r>
              <a:rPr spc="29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lo</a:t>
            </a:r>
            <a:r>
              <a:rPr spc="28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stesso</a:t>
            </a:r>
            <a:r>
              <a:rPr spc="30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numero</a:t>
            </a:r>
            <a:r>
              <a:rPr spc="29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spc="30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gradini,</a:t>
            </a:r>
            <a:r>
              <a:rPr spc="28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caratterizzati</a:t>
            </a:r>
            <a:r>
              <a:rPr spc="29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da</a:t>
            </a:r>
            <a:r>
              <a:rPr spc="30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un</a:t>
            </a:r>
            <a:r>
              <a:rPr spc="29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corretto</a:t>
            </a:r>
            <a:endParaRPr dirty="0">
              <a:cs typeface="Arial" panose="020B0604020202020204" pitchFamily="34" charset="0"/>
            </a:endParaRPr>
          </a:p>
          <a:p>
            <a:pPr marL="299085">
              <a:lnSpc>
                <a:spcPct val="100000"/>
              </a:lnSpc>
              <a:spcBef>
                <a:spcPts val="960"/>
              </a:spcBef>
            </a:pP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rapporto alzata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 pedata</a:t>
            </a:r>
            <a:endParaRPr dirty="0"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per ogni rampa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i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gradini devono avere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la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stessa alzata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spc="2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pedata</a:t>
            </a:r>
            <a:endParaRPr dirty="0"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lunghezza rampe contenuta, in caso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contrario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interporre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un</a:t>
            </a:r>
            <a:r>
              <a:rPr spc="3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ripiano</a:t>
            </a:r>
            <a:endParaRPr dirty="0"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  <a:tab pos="299720" algn="l"/>
                <a:tab pos="1343025" algn="l"/>
                <a:tab pos="1827530" algn="l"/>
                <a:tab pos="3094355" algn="l"/>
                <a:tab pos="4137025" algn="l"/>
                <a:tab pos="4622800" algn="l"/>
                <a:tab pos="5886450" algn="l"/>
                <a:tab pos="6927850" algn="l"/>
                <a:tab pos="7303134" algn="l"/>
              </a:tabLst>
            </a:pPr>
            <a:r>
              <a:rPr lang="en-US"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segnale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al</a:t>
            </a:r>
            <a:r>
              <a:rPr lang="it-IT" spc="-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pavimento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(fascia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lang="it-IT" spc="-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materiale</a:t>
            </a:r>
            <a:r>
              <a:rPr lang="it-IT" spc="-1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diverso</a:t>
            </a:r>
            <a:r>
              <a:rPr lang="it-IT" spc="-1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spc="-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comunque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percepibile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>
                <a:solidFill>
                  <a:srgbClr val="001F5F"/>
                </a:solidFill>
                <a:cs typeface="Arial" panose="020B0604020202020204" pitchFamily="34" charset="0"/>
              </a:rPr>
              <a:t>anche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da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persone cieche) situato almeno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a 30 cm dal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primo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e 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dall’ultimo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gradino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per indicare inizio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e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fine</a:t>
            </a:r>
            <a:r>
              <a:rPr spc="-1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rampa</a:t>
            </a:r>
            <a:endParaRPr lang="it-IT" spc="-10" dirty="0" smtClean="0">
              <a:solidFill>
                <a:srgbClr val="001F5F"/>
              </a:solidFill>
              <a:cs typeface="Arial" panose="020B0604020202020204" pitchFamily="34" charset="0"/>
            </a:endParaRPr>
          </a:p>
          <a:p>
            <a:pPr marL="299085" marR="6350">
              <a:lnSpc>
                <a:spcPct val="150000"/>
              </a:lnSpc>
              <a:spcBef>
                <a:spcPts val="5"/>
              </a:spcBef>
            </a:pPr>
            <a:endParaRPr sz="1600" dirty="0">
              <a:cs typeface="Arial" panose="020B0604020202020204" pitchFamily="34" charset="0"/>
            </a:endParaRPr>
          </a:p>
          <a:p>
            <a:pPr marL="90170">
              <a:lnSpc>
                <a:spcPct val="100000"/>
              </a:lnSpc>
              <a:spcBef>
                <a:spcPts val="350"/>
              </a:spcBef>
            </a:pP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Larghezza</a:t>
            </a:r>
            <a:r>
              <a:rPr sz="2000" b="1" spc="-1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minima</a:t>
            </a:r>
            <a:endParaRPr sz="2000" dirty="0">
              <a:cs typeface="Arial" panose="020B0604020202020204" pitchFamily="34" charset="0"/>
            </a:endParaRPr>
          </a:p>
          <a:p>
            <a:pPr marL="376555" lvl="1" indent="-286385">
              <a:lnSpc>
                <a:spcPct val="100000"/>
              </a:lnSpc>
              <a:spcBef>
                <a:spcPts val="695"/>
              </a:spcBef>
              <a:buFont typeface="Wingdings"/>
              <a:buChar char=""/>
              <a:tabLst>
                <a:tab pos="376555" algn="l"/>
                <a:tab pos="377190" algn="l"/>
                <a:tab pos="5045710" algn="l"/>
              </a:tabLst>
            </a:pPr>
            <a:r>
              <a:rPr sz="1600" b="1" spc="-10" dirty="0">
                <a:solidFill>
                  <a:srgbClr val="001F5F"/>
                </a:solidFill>
                <a:cs typeface="Arial" panose="020B0604020202020204" pitchFamily="34" charset="0"/>
              </a:rPr>
              <a:t>120 </a:t>
            </a:r>
            <a:r>
              <a:rPr sz="1600" b="1" spc="-5" dirty="0">
                <a:solidFill>
                  <a:srgbClr val="001F5F"/>
                </a:solidFill>
                <a:cs typeface="Arial" panose="020B0604020202020204" pitchFamily="34" charset="0"/>
              </a:rPr>
              <a:t>cm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per scale che</a:t>
            </a:r>
            <a:r>
              <a:rPr spc="5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err="1">
                <a:solidFill>
                  <a:srgbClr val="001F5F"/>
                </a:solidFill>
                <a:cs typeface="Arial" panose="020B0604020202020204" pitchFamily="34" charset="0"/>
              </a:rPr>
              <a:t>costituiscono</a:t>
            </a:r>
            <a:r>
              <a:rPr spc="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parte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comune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o di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uso</a:t>
            </a:r>
            <a:r>
              <a:rPr spc="-4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pubblico</a:t>
            </a:r>
            <a:endParaRPr sz="1600" dirty="0">
              <a:cs typeface="Arial" panose="020B0604020202020204" pitchFamily="34" charset="0"/>
            </a:endParaRPr>
          </a:p>
          <a:p>
            <a:pPr marL="376555" marR="367665" lvl="1" indent="-286385">
              <a:lnSpc>
                <a:spcPct val="150000"/>
              </a:lnSpc>
              <a:buFont typeface="Wingdings"/>
              <a:buChar char=""/>
              <a:tabLst>
                <a:tab pos="376555" algn="l"/>
                <a:tab pos="377190" algn="l"/>
                <a:tab pos="792480" algn="l"/>
                <a:tab pos="1207135" algn="l"/>
                <a:tab pos="1733550" algn="l"/>
                <a:tab pos="2481580" algn="l"/>
                <a:tab pos="3007360" algn="l"/>
                <a:tab pos="3533140" algn="l"/>
                <a:tab pos="5170170" algn="l"/>
                <a:tab pos="5918835" algn="l"/>
                <a:tab pos="6778625" algn="l"/>
                <a:tab pos="7082155" algn="l"/>
                <a:tab pos="7496175" algn="l"/>
              </a:tabLst>
            </a:pPr>
            <a:r>
              <a:rPr sz="1600" b="1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8</a:t>
            </a:r>
            <a:r>
              <a:rPr sz="1600" b="1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0</a:t>
            </a:r>
            <a:r>
              <a:rPr lang="it-IT" sz="1600" b="1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600" b="1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c</a:t>
            </a:r>
            <a:r>
              <a:rPr sz="1600" b="1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m</a:t>
            </a:r>
            <a:r>
              <a:rPr lang="it-IT" sz="1600" b="1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pe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r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scal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ch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no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n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costituisco</a:t>
            </a:r>
            <a:r>
              <a:rPr spc="-2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n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part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comun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d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i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uso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pubblico</a:t>
            </a:r>
            <a:endParaRPr sz="1600" dirty="0"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461448" y="1459049"/>
            <a:ext cx="1505980" cy="41614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ts val="2225"/>
              </a:lnSpc>
            </a:pPr>
            <a:r>
              <a:rPr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Geometria</a:t>
            </a:r>
            <a:endParaRPr dirty="0">
              <a:cs typeface="Arial" panose="020B0604020202020204" pitchFamily="34" charset="0"/>
            </a:endParaRPr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4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147" y="1569838"/>
            <a:ext cx="8364754" cy="4574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0" indent="-335280">
              <a:lnSpc>
                <a:spcPct val="100000"/>
              </a:lnSpc>
              <a:buChar char="•"/>
              <a:tabLst>
                <a:tab pos="400685" algn="l"/>
                <a:tab pos="4057650" algn="l"/>
              </a:tabLst>
            </a:pP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scale</a:t>
            </a:r>
            <a:r>
              <a:rPr sz="2000" spc="2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spc="5" dirty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sz="2000" b="1" spc="2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1F5F"/>
                </a:solidFill>
                <a:cs typeface="Arial" panose="020B0604020202020204" pitchFamily="34" charset="0"/>
              </a:rPr>
              <a:t>servizio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	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80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- 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100</a:t>
            </a:r>
            <a:r>
              <a:rPr sz="2000" spc="-1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cm</a:t>
            </a:r>
            <a:endParaRPr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1F5F"/>
              </a:buClr>
              <a:buFont typeface="Consolas"/>
              <a:buChar char="•"/>
            </a:pPr>
            <a:endParaRPr sz="2400" dirty="0">
              <a:cs typeface="Arial" panose="020B0604020202020204" pitchFamily="34" charset="0"/>
            </a:endParaRPr>
          </a:p>
          <a:p>
            <a:pPr marL="400050" indent="-335280">
              <a:lnSpc>
                <a:spcPct val="100000"/>
              </a:lnSpc>
              <a:spcBef>
                <a:spcPts val="5"/>
              </a:spcBef>
              <a:buChar char="•"/>
              <a:tabLst>
                <a:tab pos="400685" algn="l"/>
                <a:tab pos="2807970" algn="l"/>
              </a:tabLst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scale</a:t>
            </a:r>
            <a:r>
              <a:rPr sz="2000" spc="1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spc="5" dirty="0">
                <a:solidFill>
                  <a:srgbClr val="001F5F"/>
                </a:solidFill>
                <a:cs typeface="Arial" panose="020B0604020202020204" pitchFamily="34" charset="0"/>
              </a:rPr>
              <a:t>comuni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	</a:t>
            </a:r>
            <a:r>
              <a:rPr lang="it-IT" sz="2000" spc="5" dirty="0" smtClean="0">
                <a:solidFill>
                  <a:srgbClr val="001F5F"/>
                </a:solidFill>
                <a:cs typeface="Arial" panose="020B0604020202020204" pitchFamily="34" charset="0"/>
              </a:rPr>
              <a:t>                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100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- 130</a:t>
            </a:r>
            <a:r>
              <a:rPr sz="2000" spc="2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cm</a:t>
            </a:r>
            <a:endParaRPr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001F5F"/>
              </a:buClr>
              <a:buFont typeface="Consolas"/>
              <a:buChar char="•"/>
            </a:pPr>
            <a:endParaRPr sz="2400" dirty="0">
              <a:cs typeface="Arial" panose="020B0604020202020204" pitchFamily="34" charset="0"/>
            </a:endParaRPr>
          </a:p>
          <a:p>
            <a:pPr marL="400050" indent="-335280">
              <a:lnSpc>
                <a:spcPct val="100000"/>
              </a:lnSpc>
              <a:spcBef>
                <a:spcPts val="5"/>
              </a:spcBef>
              <a:buChar char="•"/>
              <a:tabLst>
                <a:tab pos="400685" algn="l"/>
                <a:tab pos="3722370" algn="l"/>
              </a:tabLst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scale</a:t>
            </a:r>
            <a:r>
              <a:rPr sz="2000" spc="4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signorili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	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  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130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- 150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cm</a:t>
            </a:r>
            <a:endParaRPr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1F5F"/>
              </a:buClr>
              <a:buFont typeface="Consolas"/>
              <a:buChar char="•"/>
            </a:pPr>
            <a:endParaRPr sz="2400" dirty="0">
              <a:cs typeface="Arial" panose="020B0604020202020204" pitchFamily="34" charset="0"/>
            </a:endParaRPr>
          </a:p>
          <a:p>
            <a:pPr marL="400050" indent="-335280">
              <a:lnSpc>
                <a:spcPct val="100000"/>
              </a:lnSpc>
              <a:buChar char="•"/>
              <a:tabLst>
                <a:tab pos="400685" algn="l"/>
                <a:tab pos="3722370" algn="l"/>
              </a:tabLst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scaloni</a:t>
            </a:r>
            <a:r>
              <a:rPr sz="2000" spc="3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1F5F"/>
                </a:solidFill>
                <a:cs typeface="Arial" panose="020B0604020202020204" pitchFamily="34" charset="0"/>
              </a:rPr>
              <a:t>d’onore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	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  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150-300</a:t>
            </a:r>
            <a:r>
              <a:rPr sz="2000" spc="1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cm</a:t>
            </a:r>
            <a:endParaRPr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1F5F"/>
              </a:buClr>
              <a:buFont typeface="Consolas"/>
              <a:buChar char="•"/>
            </a:pPr>
            <a:endParaRPr sz="2500" dirty="0">
              <a:cs typeface="Arial" panose="020B0604020202020204" pitchFamily="34" charset="0"/>
            </a:endParaRPr>
          </a:p>
          <a:p>
            <a:pPr marL="400050" indent="-335280">
              <a:lnSpc>
                <a:spcPct val="100000"/>
              </a:lnSpc>
              <a:buChar char="•"/>
              <a:tabLst>
                <a:tab pos="400685" algn="l"/>
                <a:tab pos="5277485" algn="l"/>
              </a:tabLst>
            </a:pP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per edifici</a:t>
            </a:r>
            <a:r>
              <a:rPr sz="2000" spc="5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con</a:t>
            </a:r>
            <a:r>
              <a:rPr sz="2000" spc="3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particolari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destinazioni</a:t>
            </a:r>
            <a:endParaRPr sz="2000" dirty="0">
              <a:cs typeface="Arial" panose="020B0604020202020204" pitchFamily="34" charset="0"/>
            </a:endParaRPr>
          </a:p>
          <a:p>
            <a:pPr marL="64769">
              <a:lnSpc>
                <a:spcPct val="100000"/>
              </a:lnSpc>
              <a:spcBef>
                <a:spcPts val="25"/>
              </a:spcBef>
            </a:pPr>
            <a:r>
              <a:rPr lang="it-IT" sz="1600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     </a:t>
            </a:r>
            <a:r>
              <a:rPr i="1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(</a:t>
            </a:r>
            <a:r>
              <a:rPr i="1" spc="-5" dirty="0">
                <a:solidFill>
                  <a:srgbClr val="001F5F"/>
                </a:solidFill>
                <a:cs typeface="Arial" panose="020B0604020202020204" pitchFamily="34" charset="0"/>
              </a:rPr>
              <a:t>locali per lo spettacolo, grandi magazzini, edifici per lo</a:t>
            </a:r>
            <a:r>
              <a:rPr i="1" spc="-3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i="1" spc="-5" dirty="0">
                <a:solidFill>
                  <a:srgbClr val="001F5F"/>
                </a:solidFill>
                <a:cs typeface="Arial" panose="020B0604020202020204" pitchFamily="34" charset="0"/>
              </a:rPr>
              <a:t>sport)</a:t>
            </a:r>
            <a:endParaRPr i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1F5F"/>
                </a:solidFill>
                <a:cs typeface="Arial" panose="020B0604020202020204" pitchFamily="34" charset="0"/>
              </a:rPr>
              <a:t>s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cale</a:t>
            </a:r>
            <a:r>
              <a:rPr lang="it-IT" sz="2000" b="1" dirty="0" smtClean="0">
                <a:solidFill>
                  <a:srgbClr val="001F5F"/>
                </a:solidFill>
                <a:cs typeface="Arial" panose="020B0604020202020204" pitchFamily="34" charset="0"/>
              </a:rPr>
              <a:t> antincendio 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le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larghezze vanno calcolate in base al</a:t>
            </a:r>
            <a:r>
              <a:rPr sz="2000" spc="4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numero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delle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persone </a:t>
            </a:r>
            <a:r>
              <a:rPr sz="2000" spc="5" dirty="0">
                <a:solidFill>
                  <a:srgbClr val="001F5F"/>
                </a:solidFill>
                <a:cs typeface="Arial" panose="020B0604020202020204" pitchFamily="34" charset="0"/>
              </a:rPr>
              <a:t>da</a:t>
            </a:r>
            <a:r>
              <a:rPr sz="2000" spc="1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sfollare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4300" y="67701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CLASSIFICAZIONE IN BASE LARGHEZZA DELLA RAMPA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55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18672" y="1423641"/>
            <a:ext cx="6054427" cy="464871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001F5F"/>
                </a:solidFill>
                <a:cs typeface="Arial" panose="020B0604020202020204" pitchFamily="34" charset="0"/>
              </a:rPr>
              <a:t>Scale</a:t>
            </a:r>
            <a:r>
              <a:rPr sz="2000" b="1" spc="-4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z="2000" b="1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rettilinee_ in base al numero di rampe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1522" y="850756"/>
            <a:ext cx="8848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CLASSIFICAZIONE IN BASE ALLA GEOMETRIA DELLA RAMPA </a:t>
            </a:r>
            <a:endParaRPr lang="en-US" sz="2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661987" y="2160016"/>
            <a:ext cx="7788109" cy="4688433"/>
            <a:chOff x="584708" y="1943242"/>
            <a:chExt cx="7788109" cy="4688433"/>
          </a:xfrm>
        </p:grpSpPr>
        <p:sp>
          <p:nvSpPr>
            <p:cNvPr id="26" name="object 7"/>
            <p:cNvSpPr txBox="1"/>
            <p:nvPr/>
          </p:nvSpPr>
          <p:spPr>
            <a:xfrm>
              <a:off x="584708" y="2084242"/>
              <a:ext cx="3030851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2160"/>
                </a:spcBef>
                <a:buFont typeface="Consolas"/>
                <a:buChar char="•"/>
                <a:tabLst>
                  <a:tab pos="347980" algn="l"/>
                </a:tabLst>
              </a:pPr>
              <a:r>
                <a:rPr sz="20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scale </a:t>
              </a:r>
              <a:r>
                <a:rPr sz="2000" b="1" spc="5" dirty="0">
                  <a:solidFill>
                    <a:srgbClr val="C00000"/>
                  </a:solidFill>
                  <a:cs typeface="Arial" panose="020B0604020202020204" pitchFamily="34" charset="0"/>
                </a:rPr>
                <a:t>ad </a:t>
              </a: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una</a:t>
              </a:r>
              <a:r>
                <a:rPr sz="2000" b="1" spc="-5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sz="2000" b="1" spc="5" dirty="0">
                  <a:solidFill>
                    <a:srgbClr val="C00000"/>
                  </a:solidFill>
                  <a:cs typeface="Arial" panose="020B0604020202020204" pitchFamily="34" charset="0"/>
                </a:rPr>
                <a:t>rampa</a:t>
              </a:r>
              <a:endParaRPr sz="2000" dirty="0">
                <a:cs typeface="Arial" panose="020B0604020202020204" pitchFamily="34" charset="0"/>
              </a:endParaRPr>
            </a:p>
          </p:txBody>
        </p:sp>
        <p:sp>
          <p:nvSpPr>
            <p:cNvPr id="27" name="object 8"/>
            <p:cNvSpPr txBox="1"/>
            <p:nvPr/>
          </p:nvSpPr>
          <p:spPr>
            <a:xfrm>
              <a:off x="584708" y="3379089"/>
              <a:ext cx="321945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Font typeface="Consolas"/>
                <a:buChar char="•"/>
                <a:tabLst>
                  <a:tab pos="347980" algn="l"/>
                </a:tabLst>
              </a:pP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scale a due</a:t>
              </a:r>
              <a:r>
                <a:rPr sz="2000" b="1" spc="-30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rampe</a:t>
              </a:r>
              <a:endParaRPr sz="2000">
                <a:cs typeface="Arial" panose="020B0604020202020204" pitchFamily="34" charset="0"/>
              </a:endParaRPr>
            </a:p>
          </p:txBody>
        </p:sp>
        <p:sp>
          <p:nvSpPr>
            <p:cNvPr id="28" name="object 9"/>
            <p:cNvSpPr txBox="1"/>
            <p:nvPr/>
          </p:nvSpPr>
          <p:spPr>
            <a:xfrm>
              <a:off x="584708" y="4694935"/>
              <a:ext cx="3964940" cy="14234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Font typeface="Consolas"/>
                <a:buChar char="•"/>
                <a:tabLst>
                  <a:tab pos="347980" algn="l"/>
                </a:tabLst>
              </a:pP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scale a tre</a:t>
              </a:r>
              <a:r>
                <a:rPr sz="2000" b="1" spc="10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rampe</a:t>
              </a:r>
              <a:endParaRPr sz="2000"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buClr>
                  <a:srgbClr val="C00000"/>
                </a:buClr>
                <a:buFont typeface="Consolas"/>
                <a:buChar char="•"/>
              </a:pPr>
              <a:endParaRPr sz="2000"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buClr>
                  <a:srgbClr val="C00000"/>
                </a:buClr>
                <a:buFont typeface="Consolas"/>
                <a:buChar char="•"/>
              </a:pPr>
              <a:endParaRPr sz="2000">
                <a:cs typeface="Arial" panose="020B0604020202020204" pitchFamily="34" charset="0"/>
              </a:endParaRPr>
            </a:p>
            <a:p>
              <a:pPr marL="420370" lvl="1" indent="-335280">
                <a:lnSpc>
                  <a:spcPct val="100000"/>
                </a:lnSpc>
                <a:spcBef>
                  <a:spcPts val="1380"/>
                </a:spcBef>
                <a:buFont typeface="Consolas"/>
                <a:buChar char="•"/>
                <a:tabLst>
                  <a:tab pos="421005" algn="l"/>
                </a:tabLst>
              </a:pP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scale a quattro</a:t>
              </a:r>
              <a:r>
                <a:rPr sz="2000" b="1" spc="-25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rampe</a:t>
              </a:r>
              <a:endParaRPr sz="2000">
                <a:cs typeface="Arial" panose="020B0604020202020204" pitchFamily="34" charset="0"/>
              </a:endParaRPr>
            </a:p>
          </p:txBody>
        </p:sp>
        <p:grpSp>
          <p:nvGrpSpPr>
            <p:cNvPr id="66" name="Gruppo 65"/>
            <p:cNvGrpSpPr/>
            <p:nvPr/>
          </p:nvGrpSpPr>
          <p:grpSpPr>
            <a:xfrm>
              <a:off x="4001986" y="1943242"/>
              <a:ext cx="4370831" cy="4688433"/>
              <a:chOff x="4901971" y="2197502"/>
              <a:chExt cx="4370831" cy="4688433"/>
            </a:xfrm>
          </p:grpSpPr>
          <p:sp>
            <p:nvSpPr>
              <p:cNvPr id="43" name="object 3"/>
              <p:cNvSpPr/>
              <p:nvPr/>
            </p:nvSpPr>
            <p:spPr>
              <a:xfrm>
                <a:off x="5339359" y="2197502"/>
                <a:ext cx="3933443" cy="1097279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600">
                  <a:cs typeface="Arial" panose="020B0604020202020204" pitchFamily="34" charset="0"/>
                </a:endParaRPr>
              </a:p>
            </p:txBody>
          </p:sp>
          <p:grpSp>
            <p:nvGrpSpPr>
              <p:cNvPr id="65" name="Gruppo 64"/>
              <p:cNvGrpSpPr/>
              <p:nvPr/>
            </p:nvGrpSpPr>
            <p:grpSpPr>
              <a:xfrm>
                <a:off x="4901971" y="2275640"/>
                <a:ext cx="4370831" cy="4610295"/>
                <a:chOff x="4901971" y="2271417"/>
                <a:chExt cx="4370831" cy="4610295"/>
              </a:xfrm>
            </p:grpSpPr>
            <p:sp>
              <p:nvSpPr>
                <p:cNvPr id="45" name="object 4"/>
                <p:cNvSpPr/>
                <p:nvPr/>
              </p:nvSpPr>
              <p:spPr>
                <a:xfrm>
                  <a:off x="5276964" y="5738714"/>
                  <a:ext cx="1092707" cy="1142998"/>
                </a:xfrm>
                <a:prstGeom prst="rect">
                  <a:avLst/>
                </a:prstGeom>
                <a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object 5"/>
                <p:cNvSpPr/>
                <p:nvPr/>
              </p:nvSpPr>
              <p:spPr>
                <a:xfrm>
                  <a:off x="5339359" y="3366411"/>
                  <a:ext cx="3933443" cy="1097280"/>
                </a:xfrm>
                <a:prstGeom prst="rect">
                  <a:avLst/>
                </a:prstGeom>
                <a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bject 6"/>
                <p:cNvSpPr/>
                <p:nvPr/>
              </p:nvSpPr>
              <p:spPr>
                <a:xfrm>
                  <a:off x="5339359" y="4536842"/>
                  <a:ext cx="3933443" cy="1315211"/>
                </a:xfrm>
                <a:prstGeom prst="rect">
                  <a:avLst/>
                </a:prstGeom>
                <a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bject 10"/>
                <p:cNvSpPr/>
                <p:nvPr/>
              </p:nvSpPr>
              <p:spPr>
                <a:xfrm>
                  <a:off x="6141745" y="2856633"/>
                  <a:ext cx="364490" cy="36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9" h="365760">
                      <a:moveTo>
                        <a:pt x="0" y="182879"/>
                      </a:moveTo>
                      <a:lnTo>
                        <a:pt x="6505" y="134276"/>
                      </a:lnTo>
                      <a:lnTo>
                        <a:pt x="24863" y="90593"/>
                      </a:lnTo>
                      <a:lnTo>
                        <a:pt x="53339" y="53578"/>
                      </a:lnTo>
                      <a:lnTo>
                        <a:pt x="90198" y="24976"/>
                      </a:lnTo>
                      <a:lnTo>
                        <a:pt x="133702" y="6535"/>
                      </a:lnTo>
                      <a:lnTo>
                        <a:pt x="182117" y="0"/>
                      </a:lnTo>
                      <a:lnTo>
                        <a:pt x="230533" y="6535"/>
                      </a:lnTo>
                      <a:lnTo>
                        <a:pt x="274037" y="24976"/>
                      </a:lnTo>
                      <a:lnTo>
                        <a:pt x="310895" y="53578"/>
                      </a:lnTo>
                      <a:lnTo>
                        <a:pt x="339372" y="90593"/>
                      </a:lnTo>
                      <a:lnTo>
                        <a:pt x="357730" y="134276"/>
                      </a:lnTo>
                      <a:lnTo>
                        <a:pt x="364236" y="182879"/>
                      </a:lnTo>
                      <a:lnTo>
                        <a:pt x="357730" y="231483"/>
                      </a:lnTo>
                      <a:lnTo>
                        <a:pt x="339372" y="275166"/>
                      </a:lnTo>
                      <a:lnTo>
                        <a:pt x="310895" y="312181"/>
                      </a:lnTo>
                      <a:lnTo>
                        <a:pt x="274037" y="340783"/>
                      </a:lnTo>
                      <a:lnTo>
                        <a:pt x="230533" y="359224"/>
                      </a:lnTo>
                      <a:lnTo>
                        <a:pt x="182117" y="365760"/>
                      </a:lnTo>
                      <a:lnTo>
                        <a:pt x="133702" y="359224"/>
                      </a:lnTo>
                      <a:lnTo>
                        <a:pt x="90198" y="340783"/>
                      </a:lnTo>
                      <a:lnTo>
                        <a:pt x="53339" y="312181"/>
                      </a:lnTo>
                      <a:lnTo>
                        <a:pt x="24863" y="275166"/>
                      </a:lnTo>
                      <a:lnTo>
                        <a:pt x="6505" y="231483"/>
                      </a:lnTo>
                      <a:lnTo>
                        <a:pt x="0" y="182879"/>
                      </a:lnTo>
                      <a:close/>
                    </a:path>
                  </a:pathLst>
                </a:custGeom>
                <a:ln w="19812">
                  <a:solidFill>
                    <a:srgbClr val="FF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bject 11"/>
                <p:cNvSpPr/>
                <p:nvPr/>
              </p:nvSpPr>
              <p:spPr>
                <a:xfrm>
                  <a:off x="6723913" y="2271417"/>
                  <a:ext cx="364490" cy="36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9" h="365760">
                      <a:moveTo>
                        <a:pt x="0" y="182879"/>
                      </a:moveTo>
                      <a:lnTo>
                        <a:pt x="6505" y="134276"/>
                      </a:lnTo>
                      <a:lnTo>
                        <a:pt x="24863" y="90593"/>
                      </a:lnTo>
                      <a:lnTo>
                        <a:pt x="53340" y="53578"/>
                      </a:lnTo>
                      <a:lnTo>
                        <a:pt x="90198" y="24976"/>
                      </a:lnTo>
                      <a:lnTo>
                        <a:pt x="133702" y="6535"/>
                      </a:lnTo>
                      <a:lnTo>
                        <a:pt x="182118" y="0"/>
                      </a:lnTo>
                      <a:lnTo>
                        <a:pt x="230533" y="6535"/>
                      </a:lnTo>
                      <a:lnTo>
                        <a:pt x="274037" y="24976"/>
                      </a:lnTo>
                      <a:lnTo>
                        <a:pt x="310896" y="53578"/>
                      </a:lnTo>
                      <a:lnTo>
                        <a:pt x="339372" y="90593"/>
                      </a:lnTo>
                      <a:lnTo>
                        <a:pt x="357730" y="134276"/>
                      </a:lnTo>
                      <a:lnTo>
                        <a:pt x="364236" y="182879"/>
                      </a:lnTo>
                      <a:lnTo>
                        <a:pt x="357730" y="231483"/>
                      </a:lnTo>
                      <a:lnTo>
                        <a:pt x="339372" y="275166"/>
                      </a:lnTo>
                      <a:lnTo>
                        <a:pt x="310896" y="312181"/>
                      </a:lnTo>
                      <a:lnTo>
                        <a:pt x="274037" y="340783"/>
                      </a:lnTo>
                      <a:lnTo>
                        <a:pt x="230533" y="359224"/>
                      </a:lnTo>
                      <a:lnTo>
                        <a:pt x="182118" y="365760"/>
                      </a:lnTo>
                      <a:lnTo>
                        <a:pt x="133702" y="359224"/>
                      </a:lnTo>
                      <a:lnTo>
                        <a:pt x="90198" y="340783"/>
                      </a:lnTo>
                      <a:lnTo>
                        <a:pt x="53340" y="312181"/>
                      </a:lnTo>
                      <a:lnTo>
                        <a:pt x="24863" y="275166"/>
                      </a:lnTo>
                      <a:lnTo>
                        <a:pt x="6505" y="231483"/>
                      </a:lnTo>
                      <a:lnTo>
                        <a:pt x="0" y="182879"/>
                      </a:lnTo>
                      <a:close/>
                    </a:path>
                  </a:pathLst>
                </a:custGeom>
                <a:ln w="19812">
                  <a:solidFill>
                    <a:srgbClr val="FF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bject 12"/>
                <p:cNvSpPr/>
                <p:nvPr/>
              </p:nvSpPr>
              <p:spPr>
                <a:xfrm>
                  <a:off x="7307606" y="2271417"/>
                  <a:ext cx="364490" cy="36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90" h="365760">
                      <a:moveTo>
                        <a:pt x="0" y="182879"/>
                      </a:moveTo>
                      <a:lnTo>
                        <a:pt x="6505" y="134276"/>
                      </a:lnTo>
                      <a:lnTo>
                        <a:pt x="24863" y="90593"/>
                      </a:lnTo>
                      <a:lnTo>
                        <a:pt x="53339" y="53578"/>
                      </a:lnTo>
                      <a:lnTo>
                        <a:pt x="90198" y="24976"/>
                      </a:lnTo>
                      <a:lnTo>
                        <a:pt x="133702" y="6535"/>
                      </a:lnTo>
                      <a:lnTo>
                        <a:pt x="182117" y="0"/>
                      </a:lnTo>
                      <a:lnTo>
                        <a:pt x="230533" y="6535"/>
                      </a:lnTo>
                      <a:lnTo>
                        <a:pt x="274037" y="24976"/>
                      </a:lnTo>
                      <a:lnTo>
                        <a:pt x="310895" y="53578"/>
                      </a:lnTo>
                      <a:lnTo>
                        <a:pt x="339372" y="90593"/>
                      </a:lnTo>
                      <a:lnTo>
                        <a:pt x="357730" y="134276"/>
                      </a:lnTo>
                      <a:lnTo>
                        <a:pt x="364236" y="182879"/>
                      </a:lnTo>
                      <a:lnTo>
                        <a:pt x="357730" y="231483"/>
                      </a:lnTo>
                      <a:lnTo>
                        <a:pt x="339372" y="275166"/>
                      </a:lnTo>
                      <a:lnTo>
                        <a:pt x="310895" y="312181"/>
                      </a:lnTo>
                      <a:lnTo>
                        <a:pt x="274037" y="340783"/>
                      </a:lnTo>
                      <a:lnTo>
                        <a:pt x="230533" y="359224"/>
                      </a:lnTo>
                      <a:lnTo>
                        <a:pt x="182117" y="365760"/>
                      </a:lnTo>
                      <a:lnTo>
                        <a:pt x="133702" y="359224"/>
                      </a:lnTo>
                      <a:lnTo>
                        <a:pt x="90198" y="340783"/>
                      </a:lnTo>
                      <a:lnTo>
                        <a:pt x="53339" y="312181"/>
                      </a:lnTo>
                      <a:lnTo>
                        <a:pt x="24863" y="275166"/>
                      </a:lnTo>
                      <a:lnTo>
                        <a:pt x="6505" y="231483"/>
                      </a:lnTo>
                      <a:lnTo>
                        <a:pt x="0" y="182879"/>
                      </a:lnTo>
                      <a:close/>
                    </a:path>
                  </a:pathLst>
                </a:custGeom>
                <a:ln w="19812">
                  <a:solidFill>
                    <a:srgbClr val="FF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bject 13"/>
                <p:cNvSpPr/>
                <p:nvPr/>
              </p:nvSpPr>
              <p:spPr>
                <a:xfrm>
                  <a:off x="7379233" y="2856633"/>
                  <a:ext cx="364490" cy="36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90" h="365760">
                      <a:moveTo>
                        <a:pt x="0" y="182879"/>
                      </a:moveTo>
                      <a:lnTo>
                        <a:pt x="6505" y="134276"/>
                      </a:lnTo>
                      <a:lnTo>
                        <a:pt x="24863" y="90593"/>
                      </a:lnTo>
                      <a:lnTo>
                        <a:pt x="53340" y="53578"/>
                      </a:lnTo>
                      <a:lnTo>
                        <a:pt x="90198" y="24976"/>
                      </a:lnTo>
                      <a:lnTo>
                        <a:pt x="133702" y="6535"/>
                      </a:lnTo>
                      <a:lnTo>
                        <a:pt x="182118" y="0"/>
                      </a:lnTo>
                      <a:lnTo>
                        <a:pt x="230533" y="6535"/>
                      </a:lnTo>
                      <a:lnTo>
                        <a:pt x="274037" y="24976"/>
                      </a:lnTo>
                      <a:lnTo>
                        <a:pt x="310896" y="53578"/>
                      </a:lnTo>
                      <a:lnTo>
                        <a:pt x="339372" y="90593"/>
                      </a:lnTo>
                      <a:lnTo>
                        <a:pt x="357730" y="134276"/>
                      </a:lnTo>
                      <a:lnTo>
                        <a:pt x="364236" y="182879"/>
                      </a:lnTo>
                      <a:lnTo>
                        <a:pt x="357730" y="231483"/>
                      </a:lnTo>
                      <a:lnTo>
                        <a:pt x="339372" y="275166"/>
                      </a:lnTo>
                      <a:lnTo>
                        <a:pt x="310896" y="312181"/>
                      </a:lnTo>
                      <a:lnTo>
                        <a:pt x="274037" y="340783"/>
                      </a:lnTo>
                      <a:lnTo>
                        <a:pt x="230533" y="359224"/>
                      </a:lnTo>
                      <a:lnTo>
                        <a:pt x="182118" y="365760"/>
                      </a:lnTo>
                      <a:lnTo>
                        <a:pt x="133702" y="359224"/>
                      </a:lnTo>
                      <a:lnTo>
                        <a:pt x="90198" y="340783"/>
                      </a:lnTo>
                      <a:lnTo>
                        <a:pt x="53340" y="312181"/>
                      </a:lnTo>
                      <a:lnTo>
                        <a:pt x="24863" y="275166"/>
                      </a:lnTo>
                      <a:lnTo>
                        <a:pt x="6505" y="231483"/>
                      </a:lnTo>
                      <a:lnTo>
                        <a:pt x="0" y="182879"/>
                      </a:lnTo>
                      <a:close/>
                    </a:path>
                  </a:pathLst>
                </a:custGeom>
                <a:ln w="19811">
                  <a:solidFill>
                    <a:srgbClr val="FF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bject 14"/>
                <p:cNvSpPr/>
                <p:nvPr/>
              </p:nvSpPr>
              <p:spPr>
                <a:xfrm>
                  <a:off x="4975124" y="2423055"/>
                  <a:ext cx="436245" cy="14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45" h="144780">
                      <a:moveTo>
                        <a:pt x="327278" y="0"/>
                      </a:moveTo>
                      <a:lnTo>
                        <a:pt x="327278" y="36194"/>
                      </a:lnTo>
                      <a:lnTo>
                        <a:pt x="0" y="36194"/>
                      </a:lnTo>
                      <a:lnTo>
                        <a:pt x="0" y="108585"/>
                      </a:lnTo>
                      <a:lnTo>
                        <a:pt x="327278" y="108585"/>
                      </a:lnTo>
                      <a:lnTo>
                        <a:pt x="327278" y="144779"/>
                      </a:lnTo>
                      <a:lnTo>
                        <a:pt x="435863" y="72389"/>
                      </a:lnTo>
                      <a:lnTo>
                        <a:pt x="32727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bject 15"/>
                <p:cNvSpPr/>
                <p:nvPr/>
              </p:nvSpPr>
              <p:spPr>
                <a:xfrm>
                  <a:off x="4975124" y="2423055"/>
                  <a:ext cx="436245" cy="14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45" h="144780">
                      <a:moveTo>
                        <a:pt x="0" y="36194"/>
                      </a:moveTo>
                      <a:lnTo>
                        <a:pt x="327278" y="36194"/>
                      </a:lnTo>
                      <a:lnTo>
                        <a:pt x="327278" y="0"/>
                      </a:lnTo>
                      <a:lnTo>
                        <a:pt x="435863" y="72389"/>
                      </a:lnTo>
                      <a:lnTo>
                        <a:pt x="327278" y="144779"/>
                      </a:lnTo>
                      <a:lnTo>
                        <a:pt x="327278" y="108585"/>
                      </a:lnTo>
                      <a:lnTo>
                        <a:pt x="0" y="108585"/>
                      </a:lnTo>
                      <a:lnTo>
                        <a:pt x="0" y="36194"/>
                      </a:lnTo>
                      <a:close/>
                    </a:path>
                  </a:pathLst>
                </a:custGeom>
                <a:ln w="9143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bject 16"/>
                <p:cNvSpPr/>
                <p:nvPr/>
              </p:nvSpPr>
              <p:spPr>
                <a:xfrm>
                  <a:off x="7995691" y="3665115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5" h="146685">
                      <a:moveTo>
                        <a:pt x="327659" y="0"/>
                      </a:moveTo>
                      <a:lnTo>
                        <a:pt x="327659" y="36575"/>
                      </a:lnTo>
                      <a:lnTo>
                        <a:pt x="0" y="36575"/>
                      </a:lnTo>
                      <a:lnTo>
                        <a:pt x="0" y="109727"/>
                      </a:lnTo>
                      <a:lnTo>
                        <a:pt x="327659" y="109727"/>
                      </a:lnTo>
                      <a:lnTo>
                        <a:pt x="327659" y="146303"/>
                      </a:lnTo>
                      <a:lnTo>
                        <a:pt x="437387" y="73151"/>
                      </a:lnTo>
                      <a:lnTo>
                        <a:pt x="327659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bject 17"/>
                <p:cNvSpPr/>
                <p:nvPr/>
              </p:nvSpPr>
              <p:spPr>
                <a:xfrm>
                  <a:off x="7995691" y="3665115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5" h="146685">
                      <a:moveTo>
                        <a:pt x="0" y="36575"/>
                      </a:moveTo>
                      <a:lnTo>
                        <a:pt x="327659" y="36575"/>
                      </a:lnTo>
                      <a:lnTo>
                        <a:pt x="327659" y="0"/>
                      </a:lnTo>
                      <a:lnTo>
                        <a:pt x="437387" y="73151"/>
                      </a:lnTo>
                      <a:lnTo>
                        <a:pt x="327659" y="146303"/>
                      </a:lnTo>
                      <a:lnTo>
                        <a:pt x="327659" y="109727"/>
                      </a:lnTo>
                      <a:lnTo>
                        <a:pt x="0" y="109727"/>
                      </a:lnTo>
                      <a:lnTo>
                        <a:pt x="0" y="36575"/>
                      </a:lnTo>
                      <a:close/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object 18"/>
                <p:cNvSpPr/>
                <p:nvPr/>
              </p:nvSpPr>
              <p:spPr>
                <a:xfrm>
                  <a:off x="4901971" y="3811418"/>
                  <a:ext cx="437515" cy="14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4" h="144779">
                      <a:moveTo>
                        <a:pt x="328802" y="0"/>
                      </a:moveTo>
                      <a:lnTo>
                        <a:pt x="328802" y="36194"/>
                      </a:lnTo>
                      <a:lnTo>
                        <a:pt x="0" y="36194"/>
                      </a:lnTo>
                      <a:lnTo>
                        <a:pt x="0" y="108585"/>
                      </a:lnTo>
                      <a:lnTo>
                        <a:pt x="328802" y="108585"/>
                      </a:lnTo>
                      <a:lnTo>
                        <a:pt x="328802" y="144780"/>
                      </a:lnTo>
                      <a:lnTo>
                        <a:pt x="437388" y="72389"/>
                      </a:lnTo>
                      <a:lnTo>
                        <a:pt x="328802" y="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object 19"/>
                <p:cNvSpPr/>
                <p:nvPr/>
              </p:nvSpPr>
              <p:spPr>
                <a:xfrm>
                  <a:off x="4901971" y="3811418"/>
                  <a:ext cx="437515" cy="14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4" h="144779">
                      <a:moveTo>
                        <a:pt x="0" y="36194"/>
                      </a:moveTo>
                      <a:lnTo>
                        <a:pt x="328802" y="36194"/>
                      </a:lnTo>
                      <a:lnTo>
                        <a:pt x="328802" y="0"/>
                      </a:lnTo>
                      <a:lnTo>
                        <a:pt x="437388" y="72389"/>
                      </a:lnTo>
                      <a:lnTo>
                        <a:pt x="328802" y="144780"/>
                      </a:lnTo>
                      <a:lnTo>
                        <a:pt x="328802" y="108585"/>
                      </a:lnTo>
                      <a:lnTo>
                        <a:pt x="0" y="108585"/>
                      </a:lnTo>
                      <a:lnTo>
                        <a:pt x="0" y="36194"/>
                      </a:lnTo>
                      <a:close/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object 20"/>
                <p:cNvSpPr/>
                <p:nvPr/>
              </p:nvSpPr>
              <p:spPr>
                <a:xfrm>
                  <a:off x="8177048" y="2746142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5" h="146685">
                      <a:moveTo>
                        <a:pt x="327659" y="0"/>
                      </a:moveTo>
                      <a:lnTo>
                        <a:pt x="327659" y="36575"/>
                      </a:lnTo>
                      <a:lnTo>
                        <a:pt x="0" y="36575"/>
                      </a:lnTo>
                      <a:lnTo>
                        <a:pt x="0" y="109727"/>
                      </a:lnTo>
                      <a:lnTo>
                        <a:pt x="327659" y="109727"/>
                      </a:lnTo>
                      <a:lnTo>
                        <a:pt x="327659" y="146303"/>
                      </a:lnTo>
                      <a:lnTo>
                        <a:pt x="437388" y="73151"/>
                      </a:lnTo>
                      <a:lnTo>
                        <a:pt x="327659" y="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object 21"/>
                <p:cNvSpPr/>
                <p:nvPr/>
              </p:nvSpPr>
              <p:spPr>
                <a:xfrm>
                  <a:off x="8177048" y="2746142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5" h="146685">
                      <a:moveTo>
                        <a:pt x="0" y="36575"/>
                      </a:moveTo>
                      <a:lnTo>
                        <a:pt x="327659" y="36575"/>
                      </a:lnTo>
                      <a:lnTo>
                        <a:pt x="327659" y="0"/>
                      </a:lnTo>
                      <a:lnTo>
                        <a:pt x="437388" y="73151"/>
                      </a:lnTo>
                      <a:lnTo>
                        <a:pt x="327659" y="146303"/>
                      </a:lnTo>
                      <a:lnTo>
                        <a:pt x="327659" y="109727"/>
                      </a:lnTo>
                      <a:lnTo>
                        <a:pt x="0" y="109727"/>
                      </a:lnTo>
                      <a:lnTo>
                        <a:pt x="0" y="36575"/>
                      </a:lnTo>
                      <a:close/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object 22"/>
                <p:cNvSpPr/>
                <p:nvPr/>
              </p:nvSpPr>
              <p:spPr>
                <a:xfrm>
                  <a:off x="4901971" y="5199783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4" h="146685">
                      <a:moveTo>
                        <a:pt x="327660" y="0"/>
                      </a:moveTo>
                      <a:lnTo>
                        <a:pt x="327660" y="36575"/>
                      </a:lnTo>
                      <a:lnTo>
                        <a:pt x="0" y="36575"/>
                      </a:lnTo>
                      <a:lnTo>
                        <a:pt x="0" y="109728"/>
                      </a:lnTo>
                      <a:lnTo>
                        <a:pt x="327660" y="109728"/>
                      </a:lnTo>
                      <a:lnTo>
                        <a:pt x="327660" y="146304"/>
                      </a:lnTo>
                      <a:lnTo>
                        <a:pt x="437388" y="73151"/>
                      </a:lnTo>
                      <a:lnTo>
                        <a:pt x="327660" y="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object 23"/>
                <p:cNvSpPr/>
                <p:nvPr/>
              </p:nvSpPr>
              <p:spPr>
                <a:xfrm>
                  <a:off x="4901971" y="5199783"/>
                  <a:ext cx="437515" cy="14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14" h="146685">
                      <a:moveTo>
                        <a:pt x="0" y="36575"/>
                      </a:moveTo>
                      <a:lnTo>
                        <a:pt x="327660" y="36575"/>
                      </a:lnTo>
                      <a:lnTo>
                        <a:pt x="327660" y="0"/>
                      </a:lnTo>
                      <a:lnTo>
                        <a:pt x="437388" y="73151"/>
                      </a:lnTo>
                      <a:lnTo>
                        <a:pt x="327660" y="146304"/>
                      </a:lnTo>
                      <a:lnTo>
                        <a:pt x="327660" y="109728"/>
                      </a:lnTo>
                      <a:lnTo>
                        <a:pt x="0" y="109728"/>
                      </a:lnTo>
                      <a:lnTo>
                        <a:pt x="0" y="36575"/>
                      </a:lnTo>
                      <a:close/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9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24138" y="1004593"/>
            <a:ext cx="2310130" cy="464871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001F5F"/>
                </a:solidFill>
                <a:cs typeface="Arial" panose="020B0604020202020204" pitchFamily="34" charset="0"/>
              </a:rPr>
              <a:t>Scale</a:t>
            </a:r>
            <a:r>
              <a:rPr sz="2000" b="1" spc="-4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b="1"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elicoidali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78728" y="1004593"/>
            <a:ext cx="2541905" cy="464871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2000" b="1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>
                <a:latin typeface="+mn-lt"/>
              </a:rPr>
              <a:t>Scale a chiocciola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94592" y="1600631"/>
            <a:ext cx="8943025" cy="5257369"/>
            <a:chOff x="94592" y="1600631"/>
            <a:chExt cx="8943025" cy="5257369"/>
          </a:xfrm>
        </p:grpSpPr>
        <p:sp>
          <p:nvSpPr>
            <p:cNvPr id="4" name="object 4"/>
            <p:cNvSpPr txBox="1"/>
            <p:nvPr/>
          </p:nvSpPr>
          <p:spPr>
            <a:xfrm>
              <a:off x="94592" y="3035522"/>
              <a:ext cx="4550979" cy="8431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R="5080">
                <a:lnSpc>
                  <a:spcPct val="100000"/>
                </a:lnSpc>
                <a:defRPr spc="-1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dirty="0">
                  <a:latin typeface="+mn-lt"/>
                </a:rPr>
                <a:t>i connettivi  verticali che le  contengono possono  avere forme diverse  (quadrata,  rettangolare o  circolare)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28742" y="2289181"/>
              <a:ext cx="3700922" cy="56618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R="5080" algn="ctr">
                <a:lnSpc>
                  <a:spcPct val="100000"/>
                </a:lnSpc>
                <a:defRPr spc="-1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>
                  <a:latin typeface="+mn-lt"/>
                </a:rPr>
                <a:t>in genere i gradini  hanno la stessa  forma e</a:t>
              </a:r>
              <a:r>
                <a:rPr lang="it-IT"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rastremazione</a:t>
              </a:r>
              <a:endParaRPr dirty="0">
                <a:latin typeface="+mn-lt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645572" y="1600631"/>
              <a:ext cx="4261159" cy="56618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</a:pPr>
              <a:r>
                <a:rPr spc="-10" dirty="0">
                  <a:solidFill>
                    <a:srgbClr val="001F5F"/>
                  </a:solidFill>
                  <a:cs typeface="Arial" panose="020B0604020202020204" pitchFamily="34" charset="0"/>
                </a:rPr>
                <a:t>scale che si  sviluppano intorno  </a:t>
              </a:r>
              <a:r>
                <a:rPr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ad </a:t>
              </a:r>
              <a:r>
                <a:rPr spc="-10" dirty="0">
                  <a:solidFill>
                    <a:srgbClr val="001F5F"/>
                  </a:solidFill>
                  <a:cs typeface="Arial" panose="020B0604020202020204" pitchFamily="34" charset="0"/>
                </a:rPr>
                <a:t>una colonna (o  </a:t>
              </a:r>
              <a:r>
                <a:rPr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anima </a:t>
              </a:r>
              <a:r>
                <a:rPr spc="-10" dirty="0">
                  <a:solidFill>
                    <a:srgbClr val="001F5F"/>
                  </a:solidFill>
                  <a:cs typeface="Arial" panose="020B0604020202020204" pitchFamily="34" charset="0"/>
                </a:rPr>
                <a:t>centrale  piena </a:t>
              </a:r>
              <a:r>
                <a:rPr spc="-5" dirty="0">
                  <a:solidFill>
                    <a:srgbClr val="001F5F"/>
                  </a:solidFill>
                  <a:cs typeface="Arial" panose="020B0604020202020204" pitchFamily="34" charset="0"/>
                </a:rPr>
                <a:t>o</a:t>
              </a:r>
              <a:r>
                <a:rPr spc="-20" dirty="0">
                  <a:solidFill>
                    <a:srgbClr val="001F5F"/>
                  </a:solidFill>
                  <a:cs typeface="Arial" panose="020B0604020202020204" pitchFamily="34" charset="0"/>
                </a:rPr>
                <a:t> </a:t>
              </a:r>
              <a:r>
                <a:rPr spc="-10" dirty="0">
                  <a:solidFill>
                    <a:srgbClr val="001F5F"/>
                  </a:solidFill>
                  <a:cs typeface="Arial" panose="020B0604020202020204" pitchFamily="34" charset="0"/>
                </a:rPr>
                <a:t>cava)</a:t>
              </a:r>
              <a:endParaRPr dirty="0"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645572" y="2431316"/>
              <a:ext cx="4261159" cy="56618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R="5080" algn="ctr">
                <a:lnSpc>
                  <a:spcPct val="100000"/>
                </a:lnSpc>
                <a:defRPr spc="-1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>
                  <a:latin typeface="+mn-lt"/>
                </a:rPr>
                <a:t>gradini di forma  triangolare o  trapezoidale  attaccati  all’anima centrale</a:t>
              </a: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55770" y="3887946"/>
              <a:ext cx="3993930" cy="2830764"/>
              <a:chOff x="0" y="4032491"/>
              <a:chExt cx="3993930" cy="2830764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0" y="4032491"/>
                <a:ext cx="2121782" cy="2615166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r="-9037" b="-131510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6"/>
              <p:cNvSpPr/>
              <p:nvPr/>
            </p:nvSpPr>
            <p:spPr>
              <a:xfrm>
                <a:off x="1689104" y="5340074"/>
                <a:ext cx="2229452" cy="1523181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" t="-290328" r="-7601" b="-7156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6"/>
              <p:cNvSpPr/>
              <p:nvPr/>
            </p:nvSpPr>
            <p:spPr>
              <a:xfrm>
                <a:off x="1849848" y="4161050"/>
                <a:ext cx="2144082" cy="976146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319202" r="-7903" b="-319826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3"/>
            <p:cNvSpPr txBox="1"/>
            <p:nvPr/>
          </p:nvSpPr>
          <p:spPr>
            <a:xfrm>
              <a:off x="428743" y="1600631"/>
              <a:ext cx="3700921" cy="56618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R="5080" algn="ctr">
                <a:lnSpc>
                  <a:spcPct val="100000"/>
                </a:lnSpc>
                <a:defRPr spc="-1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>
                  <a:latin typeface="+mn-lt"/>
                </a:rPr>
                <a:t>scale curvilinee con  linee di percorso  chiuse o aperte</a:t>
              </a:r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4549700" y="3673367"/>
              <a:ext cx="4487917" cy="3184633"/>
              <a:chOff x="5163397" y="3677312"/>
              <a:chExt cx="3450044" cy="2430989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6892459" y="4980615"/>
                <a:ext cx="1720982" cy="1105331"/>
              </a:xfrm>
              <a:prstGeom prst="rect">
                <a:avLst/>
              </a:prstGeom>
              <a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9814" t="-188886" b="-181140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0"/>
              <p:cNvSpPr/>
              <p:nvPr/>
            </p:nvSpPr>
            <p:spPr>
              <a:xfrm>
                <a:off x="5535064" y="5131942"/>
                <a:ext cx="1559388" cy="976359"/>
              </a:xfrm>
              <a:prstGeom prst="rect">
                <a:avLst/>
              </a:prstGeom>
              <a:blipFill>
                <a:blip r:embed="rId4"/>
                <a:srcRect/>
                <a:stretch/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0"/>
              <p:cNvSpPr/>
              <p:nvPr/>
            </p:nvSpPr>
            <p:spPr>
              <a:xfrm>
                <a:off x="5163397" y="3841111"/>
                <a:ext cx="2061972" cy="848556"/>
              </a:xfrm>
              <a:prstGeom prst="rect">
                <a:avLst/>
              </a:prstGeom>
              <a:blipFill>
                <a:blip r:embed="rId4"/>
                <a:srcRect/>
                <a:stretch/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0"/>
              <p:cNvSpPr/>
              <p:nvPr/>
            </p:nvSpPr>
            <p:spPr>
              <a:xfrm>
                <a:off x="6835901" y="3677312"/>
                <a:ext cx="1575547" cy="1157634"/>
              </a:xfrm>
              <a:prstGeom prst="rect">
                <a:avLst/>
              </a:prstGeom>
              <a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8053" t="-29054" r="-12819" b="-319734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2" name="CasellaDiTesto 21"/>
          <p:cNvSpPr txBox="1"/>
          <p:nvPr/>
        </p:nvSpPr>
        <p:spPr>
          <a:xfrm>
            <a:off x="121522" y="625065"/>
            <a:ext cx="8848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CLASSIFICAZIONE IN BASE ALLA GEOMETRIA DELLA RAMPA </a:t>
            </a:r>
            <a:endParaRPr lang="en-US" sz="2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6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 txBox="1"/>
          <p:nvPr/>
        </p:nvSpPr>
        <p:spPr>
          <a:xfrm>
            <a:off x="170180" y="870873"/>
            <a:ext cx="880364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it-IT" sz="2800" b="1" spc="-4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ESIGENZA: SUPERARE DISLIVELLI</a:t>
            </a:r>
            <a:endParaRPr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57554" y="1459601"/>
            <a:ext cx="7828892" cy="5017398"/>
            <a:chOff x="940280" y="1459601"/>
            <a:chExt cx="7828892" cy="501739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02858" y="2097024"/>
              <a:ext cx="5017397" cy="3742554"/>
            </a:xfrm>
            <a:prstGeom prst="rect">
              <a:avLst/>
            </a:prstGeom>
          </p:spPr>
        </p:pic>
        <p:pic>
          <p:nvPicPr>
            <p:cNvPr id="1026" name="Picture 2" descr="Montasio (Jof di) dall'altopiano del Montasio, via normale - Escursionismo  | Camminata a Chiusaforte, Friuli-Venezia Giulia - Gulliver Outdoor  Community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124" y="1459601"/>
              <a:ext cx="3763048" cy="501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40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658225" y="1086200"/>
            <a:ext cx="7714593" cy="5703483"/>
            <a:chOff x="0" y="0"/>
            <a:chExt cx="9144000" cy="6760259"/>
          </a:xfrm>
        </p:grpSpPr>
        <p:sp>
          <p:nvSpPr>
            <p:cNvPr id="3" name="object 3"/>
            <p:cNvSpPr/>
            <p:nvPr/>
          </p:nvSpPr>
          <p:spPr>
            <a:xfrm>
              <a:off x="5221750" y="0"/>
              <a:ext cx="3922250" cy="6760259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5132690" cy="6760259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133599" y="5980386"/>
            <a:ext cx="14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elicoidali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94990" y="5980386"/>
            <a:ext cx="184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a chiocciola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1522" y="679929"/>
            <a:ext cx="8848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CLASSIFICAZIONE IN BASE ALLA GEOMETRIA DELLA RAMPA </a:t>
            </a:r>
            <a:endParaRPr lang="en-US" sz="2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08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4176015" y="4326393"/>
            <a:ext cx="457200" cy="453354"/>
          </a:xfrm>
          <a:custGeom>
            <a:avLst/>
            <a:gdLst/>
            <a:ahLst/>
            <a:cxnLst/>
            <a:rect l="l" t="t" r="r" b="b"/>
            <a:pathLst>
              <a:path w="457200" h="640079">
                <a:moveTo>
                  <a:pt x="457200" y="454151"/>
                </a:moveTo>
                <a:lnTo>
                  <a:pt x="0" y="454151"/>
                </a:lnTo>
                <a:lnTo>
                  <a:pt x="228600" y="640080"/>
                </a:lnTo>
                <a:lnTo>
                  <a:pt x="457200" y="454151"/>
                </a:lnTo>
                <a:close/>
              </a:path>
              <a:path w="457200" h="640079">
                <a:moveTo>
                  <a:pt x="342900" y="0"/>
                </a:moveTo>
                <a:lnTo>
                  <a:pt x="114300" y="0"/>
                </a:lnTo>
                <a:lnTo>
                  <a:pt x="114300" y="454151"/>
                </a:lnTo>
                <a:lnTo>
                  <a:pt x="342900" y="454151"/>
                </a:lnTo>
                <a:lnTo>
                  <a:pt x="3429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00">
              <a:cs typeface="Arial" panose="020B0604020202020204" pitchFamily="34" charset="0"/>
            </a:endParaRPr>
          </a:p>
        </p:txBody>
      </p:sp>
      <p:sp>
        <p:nvSpPr>
          <p:cNvPr id="14" name="object 11"/>
          <p:cNvSpPr txBox="1"/>
          <p:nvPr/>
        </p:nvSpPr>
        <p:spPr>
          <a:xfrm>
            <a:off x="449558" y="3596764"/>
            <a:ext cx="8128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La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riduzione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delle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pedate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ne modifica la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pendenza, aumenta 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lo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sforzo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fisico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per chi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sale e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la pericolosità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chi  </a:t>
            </a:r>
            <a:r>
              <a:rPr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scende</a:t>
            </a:r>
            <a:endParaRPr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348235" y="5287702"/>
            <a:ext cx="8569960" cy="1342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Si</a:t>
            </a:r>
            <a:r>
              <a:rPr spc="17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parte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dall’ipotesi</a:t>
            </a:r>
            <a:r>
              <a:rPr lang="it-IT" spc="24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lang="it-IT" spc="23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avere</a:t>
            </a:r>
            <a:r>
              <a:rPr lang="it-IT" spc="229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sulla</a:t>
            </a:r>
            <a:r>
              <a:rPr lang="it-IT" spc="24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linea</a:t>
            </a:r>
            <a:r>
              <a:rPr lang="it-IT" spc="25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lang="it-IT" spc="24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percorrenza</a:t>
            </a:r>
            <a:r>
              <a:rPr lang="it-IT" spc="23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un percorso a pendenza c</a:t>
            </a:r>
            <a:r>
              <a:rPr lang="it-IT" spc="-15" dirty="0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st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a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nt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: è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su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15" dirty="0" smtClean="0">
                <a:solidFill>
                  <a:srgbClr val="001F5F"/>
                </a:solidFill>
                <a:cs typeface="Arial" panose="020B0604020202020204" pitchFamily="34" charset="0"/>
              </a:rPr>
              <a:t>t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</a:t>
            </a:r>
            <a:r>
              <a:rPr lang="it-IT" spc="-15" dirty="0" smtClean="0">
                <a:solidFill>
                  <a:srgbClr val="001F5F"/>
                </a:solidFill>
                <a:cs typeface="Arial" panose="020B0604020202020204" pitchFamily="34" charset="0"/>
              </a:rPr>
              <a:t>l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15" dirty="0" smtClean="0">
                <a:solidFill>
                  <a:srgbClr val="001F5F"/>
                </a:solidFill>
                <a:cs typeface="Arial" panose="020B0604020202020204" pitchFamily="34" charset="0"/>
              </a:rPr>
              <a:t>l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in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a, una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v</a:t>
            </a:r>
            <a:r>
              <a:rPr lang="it-IT" spc="-15" dirty="0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lta che si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stabilisce una dimensione</a:t>
            </a:r>
            <a:r>
              <a:rPr lang="it-IT" spc="-409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di p</a:t>
            </a:r>
            <a:r>
              <a:rPr lang="it-IT" spc="5"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d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</a:t>
            </a:r>
            <a:r>
              <a:rPr lang="it-IT" spc="5" dirty="0" smtClean="0">
                <a:solidFill>
                  <a:srgbClr val="001F5F"/>
                </a:solidFill>
                <a:cs typeface="Arial" panose="020B0604020202020204" pitchFamily="34" charset="0"/>
              </a:rPr>
              <a:t>t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 ac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c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et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t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abile –</a:t>
            </a:r>
            <a:r>
              <a:rPr lang="it-IT" spc="27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min. 24 </a:t>
            </a:r>
            <a:r>
              <a:rPr lang="it-IT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cm)  che si stabilisce la sequenza modulare delle pedate e conseguentemente 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la pendenza della scala.</a:t>
            </a:r>
            <a:endParaRPr lang="it-IT" dirty="0" smtClean="0">
              <a:cs typeface="Arial" panose="020B0604020202020204" pitchFamily="34" charset="0"/>
            </a:endParaRPr>
          </a:p>
        </p:txBody>
      </p:sp>
      <p:sp>
        <p:nvSpPr>
          <p:cNvPr id="16" name="object 24"/>
          <p:cNvSpPr txBox="1"/>
          <p:nvPr/>
        </p:nvSpPr>
        <p:spPr>
          <a:xfrm>
            <a:off x="449558" y="1205054"/>
            <a:ext cx="821984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20000"/>
              </a:lnSpc>
            </a:pPr>
            <a:r>
              <a:rPr lang="it-IT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Se per esigenze di spazio è necessario ridurre lo </a:t>
            </a:r>
            <a:r>
              <a:rPr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sviluppo</a:t>
            </a:r>
            <a:r>
              <a:rPr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delle rampe (riducendo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o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annullando </a:t>
            </a:r>
            <a:r>
              <a:rPr dirty="0" err="1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pianerottoli </a:t>
            </a:r>
            <a:r>
              <a:rPr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intermedi, occorre </a:t>
            </a:r>
            <a:r>
              <a:rPr b="1"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modificare</a:t>
            </a:r>
            <a:r>
              <a:rPr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b="1" spc="-5" dirty="0">
                <a:solidFill>
                  <a:srgbClr val="002060"/>
                </a:solidFill>
                <a:cs typeface="Arial" panose="020B0604020202020204" pitchFamily="34" charset="0"/>
              </a:rPr>
              <a:t>il profilo delle</a:t>
            </a:r>
            <a:r>
              <a:rPr b="1" spc="-2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scale</a:t>
            </a:r>
            <a:endParaRPr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06598" y="1875779"/>
            <a:ext cx="8583992" cy="1524000"/>
            <a:chOff x="61215" y="1833232"/>
            <a:chExt cx="8656617" cy="1524000"/>
          </a:xfrm>
        </p:grpSpPr>
        <p:sp>
          <p:nvSpPr>
            <p:cNvPr id="5" name="object 2"/>
            <p:cNvSpPr/>
            <p:nvPr/>
          </p:nvSpPr>
          <p:spPr>
            <a:xfrm>
              <a:off x="5090415" y="1833232"/>
              <a:ext cx="3627417" cy="1447800"/>
            </a:xfrm>
            <a:custGeom>
              <a:avLst/>
              <a:gdLst/>
              <a:ahLst/>
              <a:cxnLst/>
              <a:rect l="l" t="t" r="r" b="b"/>
              <a:pathLst>
                <a:path w="4114800" h="1447800">
                  <a:moveTo>
                    <a:pt x="0" y="1447800"/>
                  </a:moveTo>
                  <a:lnTo>
                    <a:pt x="4114800" y="1447800"/>
                  </a:lnTo>
                  <a:lnTo>
                    <a:pt x="4114800" y="0"/>
                  </a:lnTo>
                  <a:lnTo>
                    <a:pt x="0" y="0"/>
                  </a:lnTo>
                  <a:lnTo>
                    <a:pt x="0" y="144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cs typeface="Arial" panose="020B0604020202020204" pitchFamily="34" charset="0"/>
              </a:endParaRPr>
            </a:p>
          </p:txBody>
        </p:sp>
        <p:sp>
          <p:nvSpPr>
            <p:cNvPr id="17" name="object 25"/>
            <p:cNvSpPr/>
            <p:nvPr/>
          </p:nvSpPr>
          <p:spPr>
            <a:xfrm>
              <a:off x="61215" y="2214232"/>
              <a:ext cx="3809999" cy="11430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cs typeface="Arial" panose="020B0604020202020204" pitchFamily="34" charset="0"/>
              </a:endParaRPr>
            </a:p>
          </p:txBody>
        </p:sp>
        <p:sp>
          <p:nvSpPr>
            <p:cNvPr id="18" name="object 26"/>
            <p:cNvSpPr/>
            <p:nvPr/>
          </p:nvSpPr>
          <p:spPr>
            <a:xfrm>
              <a:off x="5166615" y="2138032"/>
              <a:ext cx="3429000" cy="11430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cs typeface="Arial" panose="020B0604020202020204" pitchFamily="34" charset="0"/>
              </a:endParaRPr>
            </a:p>
          </p:txBody>
        </p:sp>
        <p:sp>
          <p:nvSpPr>
            <p:cNvPr id="19" name="object 27"/>
            <p:cNvSpPr/>
            <p:nvPr/>
          </p:nvSpPr>
          <p:spPr>
            <a:xfrm>
              <a:off x="4023615" y="2442832"/>
              <a:ext cx="762000" cy="533400"/>
            </a:xfrm>
            <a:custGeom>
              <a:avLst/>
              <a:gdLst/>
              <a:ahLst/>
              <a:cxnLst/>
              <a:rect l="l" t="t" r="r" b="b"/>
              <a:pathLst>
                <a:path w="762000" h="533400">
                  <a:moveTo>
                    <a:pt x="571500" y="0"/>
                  </a:moveTo>
                  <a:lnTo>
                    <a:pt x="571500" y="133350"/>
                  </a:lnTo>
                  <a:lnTo>
                    <a:pt x="0" y="133350"/>
                  </a:lnTo>
                  <a:lnTo>
                    <a:pt x="0" y="400050"/>
                  </a:lnTo>
                  <a:lnTo>
                    <a:pt x="571500" y="400050"/>
                  </a:lnTo>
                  <a:lnTo>
                    <a:pt x="571500" y="533400"/>
                  </a:lnTo>
                  <a:lnTo>
                    <a:pt x="762000" y="266700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cs typeface="Arial" panose="020B0604020202020204" pitchFamily="34" charset="0"/>
              </a:endParaRPr>
            </a:p>
          </p:txBody>
        </p:sp>
        <p:sp>
          <p:nvSpPr>
            <p:cNvPr id="20" name="TextBox 28"/>
            <p:cNvSpPr txBox="1"/>
            <p:nvPr/>
          </p:nvSpPr>
          <p:spPr>
            <a:xfrm>
              <a:off x="5539931" y="1881207"/>
              <a:ext cx="28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SCALE</a:t>
              </a:r>
              <a:r>
                <a:rPr lang="it-IT" sz="1600" b="1" spc="-85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it-IT" sz="1600" b="1" spc="-20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RACCORDATE</a:t>
              </a:r>
              <a:endParaRPr lang="it-IT" sz="16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object 2"/>
          <p:cNvSpPr txBox="1"/>
          <p:nvPr/>
        </p:nvSpPr>
        <p:spPr>
          <a:xfrm>
            <a:off x="498793" y="544902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RAMPA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340615" y="4862557"/>
            <a:ext cx="81280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16710">
              <a:lnSpc>
                <a:spcPct val="100000"/>
              </a:lnSpc>
            </a:pPr>
            <a:r>
              <a:rPr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CORREZIONE 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DELLE SCALE </a:t>
            </a:r>
            <a:r>
              <a:rPr sz="2000" b="1" spc="5" dirty="0">
                <a:solidFill>
                  <a:srgbClr val="C00000"/>
                </a:solidFill>
                <a:cs typeface="Arial" panose="020B0604020202020204" pitchFamily="34" charset="0"/>
              </a:rPr>
              <a:t>IN</a:t>
            </a:r>
            <a:r>
              <a:rPr sz="2000" b="1" spc="2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CURVA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2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1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753" y="1039496"/>
            <a:ext cx="1284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Par</a:t>
            </a:r>
            <a:r>
              <a:rPr sz="2000" b="1" spc="-10" dirty="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pe</a:t>
            </a:r>
            <a:r>
              <a:rPr sz="2000" b="1" spc="-10" dirty="0">
                <a:solidFill>
                  <a:srgbClr val="C00000"/>
                </a:solidFill>
                <a:cs typeface="Arial" panose="020B0604020202020204" pitchFamily="34" charset="0"/>
              </a:rPr>
              <a:t>t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to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7349" y="1636474"/>
            <a:ext cx="7585329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0000"/>
              </a:lnSpc>
              <a:buFont typeface="Wingdings"/>
              <a:buChar char=""/>
              <a:tabLst>
                <a:tab pos="299720" algn="l"/>
                <a:tab pos="767080" algn="l"/>
                <a:tab pos="1737995" algn="l"/>
                <a:tab pos="3458845" algn="l"/>
                <a:tab pos="3801745" algn="l"/>
                <a:tab pos="5274310" algn="l"/>
                <a:tab pos="6085205" algn="l"/>
              </a:tabLst>
            </a:pPr>
            <a:r>
              <a:rPr lang="en-US"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fac</a:t>
            </a:r>
            <a:r>
              <a:rPr dirty="0" smtClean="0">
                <a:solidFill>
                  <a:srgbClr val="001F5F"/>
                </a:solidFill>
                <a:cs typeface="Arial" panose="020B0604020202020204" pitchFamily="34" charset="0"/>
              </a:rPr>
              <a:t>i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l</a:t>
            </a:r>
            <a:r>
              <a:rPr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pren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d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ib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i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lit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à</a:t>
            </a:r>
            <a:r>
              <a:rPr lang="it-IT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dirty="0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r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ali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zz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at</a:t>
            </a:r>
            <a:r>
              <a:rPr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o</a:t>
            </a:r>
            <a:r>
              <a:rPr lang="it-IT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 smtClean="0">
                <a:solidFill>
                  <a:srgbClr val="001F5F"/>
                </a:solidFill>
                <a:cs typeface="Arial" panose="020B0604020202020204" pitchFamily="34" charset="0"/>
              </a:rPr>
              <a:t>co</a:t>
            </a:r>
            <a:r>
              <a:rPr dirty="0" smtClean="0">
                <a:solidFill>
                  <a:srgbClr val="001F5F"/>
                </a:solidFill>
                <a:cs typeface="Arial" panose="020B0604020202020204" pitchFamily="34" charset="0"/>
              </a:rPr>
              <a:t>n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	</a:t>
            </a:r>
            <a:r>
              <a:rPr dirty="0" err="1">
                <a:solidFill>
                  <a:srgbClr val="001F5F"/>
                </a:solidFill>
                <a:cs typeface="Arial" panose="020B0604020202020204" pitchFamily="34" charset="0"/>
              </a:rPr>
              <a:t>m</a:t>
            </a:r>
            <a:r>
              <a:rPr spc="-5" dirty="0" err="1">
                <a:solidFill>
                  <a:srgbClr val="001F5F"/>
                </a:solidFill>
                <a:cs typeface="Arial" panose="020B0604020202020204" pitchFamily="34" charset="0"/>
              </a:rPr>
              <a:t>ater</a:t>
            </a:r>
            <a:r>
              <a:rPr dirty="0" err="1">
                <a:solidFill>
                  <a:srgbClr val="001F5F"/>
                </a:solidFill>
                <a:cs typeface="Arial" panose="020B0604020202020204" pitchFamily="34" charset="0"/>
              </a:rPr>
              <a:t>i</a:t>
            </a:r>
            <a:r>
              <a:rPr spc="-5" dirty="0" err="1">
                <a:solidFill>
                  <a:srgbClr val="001F5F"/>
                </a:solidFill>
                <a:cs typeface="Arial" panose="020B0604020202020204" pitchFamily="34" charset="0"/>
              </a:rPr>
              <a:t>al</a:t>
            </a:r>
            <a:r>
              <a:rPr dirty="0" err="1">
                <a:solidFill>
                  <a:srgbClr val="001F5F"/>
                </a:solidFill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resistente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e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non</a:t>
            </a:r>
            <a:r>
              <a:rPr spc="-1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tagliente</a:t>
            </a:r>
            <a:endParaRPr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/>
              <a:buChar char=""/>
              <a:tabLst>
                <a:tab pos="299720" algn="l"/>
              </a:tabLst>
            </a:pP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h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tra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90-100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cm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per adulti, 75 cm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per</a:t>
            </a:r>
            <a:r>
              <a:rPr spc="-5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bambini</a:t>
            </a:r>
            <a:endParaRPr dirty="0"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7349" y="2375912"/>
            <a:ext cx="737925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R="5080">
              <a:lnSpc>
                <a:spcPct val="120000"/>
              </a:lnSpc>
              <a:buFont typeface="Wingdings"/>
              <a:buChar char=""/>
              <a:tabLst>
                <a:tab pos="299720" algn="l"/>
                <a:tab pos="767080" algn="l"/>
                <a:tab pos="1737995" algn="l"/>
                <a:tab pos="3458845" algn="l"/>
                <a:tab pos="3801745" algn="l"/>
                <a:tab pos="5274310" algn="l"/>
                <a:tab pos="6085205" algn="l"/>
              </a:tabLst>
              <a:defRPr spc="-1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>
                <a:latin typeface="+mn-lt"/>
              </a:rPr>
              <a:t>	</a:t>
            </a:r>
            <a:r>
              <a:rPr lang="it-IT" dirty="0">
                <a:latin typeface="+mn-lt"/>
              </a:rPr>
              <a:t>distante almeno 4 cm dalla parete, se piena</a:t>
            </a:r>
          </a:p>
          <a:p>
            <a:r>
              <a:rPr lang="it-IT" dirty="0">
                <a:latin typeface="+mn-lt"/>
              </a:rPr>
              <a:t>su entrambe i lati </a:t>
            </a:r>
            <a:r>
              <a:rPr dirty="0" err="1">
                <a:latin typeface="+mn-lt"/>
              </a:rPr>
              <a:t>nelle</a:t>
            </a:r>
            <a:r>
              <a:rPr lang="it-IT" dirty="0">
                <a:latin typeface="+mn-lt"/>
              </a:rPr>
              <a:t> </a:t>
            </a:r>
            <a:r>
              <a:rPr dirty="0">
                <a:latin typeface="+mn-lt"/>
              </a:rPr>
              <a:t>scale</a:t>
            </a:r>
            <a:r>
              <a:rPr lang="it-IT" dirty="0">
                <a:latin typeface="+mn-lt"/>
              </a:rPr>
              <a:t> </a:t>
            </a:r>
            <a:r>
              <a:rPr dirty="0" err="1">
                <a:latin typeface="+mn-lt"/>
              </a:rPr>
              <a:t>comuni</a:t>
            </a:r>
            <a:r>
              <a:rPr lang="it-IT" dirty="0">
                <a:latin typeface="+mn-lt"/>
              </a:rPr>
              <a:t> </a:t>
            </a:r>
            <a:r>
              <a:rPr dirty="0">
                <a:latin typeface="+mn-lt"/>
              </a:rPr>
              <a:t>e</a:t>
            </a:r>
            <a:r>
              <a:rPr lang="it-IT" dirty="0">
                <a:latin typeface="+mn-lt"/>
              </a:rPr>
              <a:t> </a:t>
            </a:r>
            <a:r>
              <a:rPr dirty="0" err="1">
                <a:latin typeface="+mn-lt"/>
              </a:rPr>
              <a:t>pubbliche</a:t>
            </a:r>
            <a:r>
              <a:rPr dirty="0">
                <a:latin typeface="+mn-lt"/>
              </a:rPr>
              <a:t>	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4546" y="1630013"/>
            <a:ext cx="145280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Corrim</a:t>
            </a:r>
            <a:r>
              <a:rPr sz="2000" b="1" spc="-15" dirty="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r>
              <a:rPr sz="2000" b="1" dirty="0">
                <a:solidFill>
                  <a:srgbClr val="C00000"/>
                </a:solidFill>
                <a:cs typeface="Arial" panose="020B0604020202020204" pitchFamily="34" charset="0"/>
              </a:rPr>
              <a:t>no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498792" y="447975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1411223" y="1070366"/>
            <a:ext cx="72269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difesa contro il vuoto, </a:t>
            </a:r>
            <a:r>
              <a:rPr spc="-10" dirty="0">
                <a:solidFill>
                  <a:srgbClr val="001F5F"/>
                </a:solidFill>
                <a:cs typeface="Arial" panose="020B0604020202020204" pitchFamily="34" charset="0"/>
              </a:rPr>
              <a:t>100 </a:t>
            </a:r>
            <a:r>
              <a:rPr dirty="0">
                <a:solidFill>
                  <a:srgbClr val="001F5F"/>
                </a:solidFill>
                <a:cs typeface="Arial" panose="020B0604020202020204" pitchFamily="34" charset="0"/>
              </a:rPr>
              <a:t>cm </a:t>
            </a:r>
            <a:r>
              <a:rPr spc="-5" dirty="0" err="1">
                <a:solidFill>
                  <a:srgbClr val="001F5F"/>
                </a:solidFill>
                <a:cs typeface="Arial" panose="020B0604020202020204" pitchFamily="34" charset="0"/>
              </a:rPr>
              <a:t>altezza</a:t>
            </a:r>
            <a:r>
              <a:rPr spc="-254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minima</a:t>
            </a:r>
            <a:endParaRPr dirty="0">
              <a:cs typeface="Arial" panose="020B060402020202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50913" y="3567114"/>
            <a:ext cx="3724273" cy="2857500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598170" y="2999251"/>
            <a:ext cx="4963665" cy="3701728"/>
            <a:chOff x="312420" y="2999251"/>
            <a:chExt cx="4963665" cy="3701728"/>
          </a:xfrm>
        </p:grpSpPr>
        <p:sp>
          <p:nvSpPr>
            <p:cNvPr id="9" name="object 9"/>
            <p:cNvSpPr/>
            <p:nvPr/>
          </p:nvSpPr>
          <p:spPr>
            <a:xfrm>
              <a:off x="413129" y="2999251"/>
              <a:ext cx="4862956" cy="3701728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16277" y="3769658"/>
              <a:ext cx="1007998" cy="440391"/>
            </a:xfrm>
            <a:custGeom>
              <a:avLst/>
              <a:gdLst/>
              <a:ahLst/>
              <a:cxnLst/>
              <a:rect l="l" t="t" r="r" b="b"/>
              <a:pathLst>
                <a:path w="893444" h="288289">
                  <a:moveTo>
                    <a:pt x="0" y="288035"/>
                  </a:moveTo>
                  <a:lnTo>
                    <a:pt x="893063" y="288035"/>
                  </a:lnTo>
                  <a:lnTo>
                    <a:pt x="893063" y="0"/>
                  </a:lnTo>
                  <a:lnTo>
                    <a:pt x="0" y="0"/>
                  </a:lnTo>
                  <a:lnTo>
                    <a:pt x="0" y="288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34590" y="3418581"/>
              <a:ext cx="998219" cy="287020"/>
            </a:xfrm>
            <a:custGeom>
              <a:avLst/>
              <a:gdLst/>
              <a:ahLst/>
              <a:cxnLst/>
              <a:rect l="l" t="t" r="r" b="b"/>
              <a:pathLst>
                <a:path w="998220" h="287020">
                  <a:moveTo>
                    <a:pt x="0" y="286512"/>
                  </a:moveTo>
                  <a:lnTo>
                    <a:pt x="998220" y="286512"/>
                  </a:lnTo>
                  <a:lnTo>
                    <a:pt x="998220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80789" y="4458937"/>
              <a:ext cx="386361" cy="223038"/>
            </a:xfrm>
            <a:custGeom>
              <a:avLst/>
              <a:gdLst/>
              <a:ahLst/>
              <a:cxnLst/>
              <a:rect l="l" t="t" r="r" b="b"/>
              <a:pathLst>
                <a:path w="239394" h="228600">
                  <a:moveTo>
                    <a:pt x="0" y="228600"/>
                  </a:moveTo>
                  <a:lnTo>
                    <a:pt x="239268" y="228600"/>
                  </a:lnTo>
                  <a:lnTo>
                    <a:pt x="239268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9871" y="4681975"/>
              <a:ext cx="871475" cy="574556"/>
            </a:xfrm>
            <a:custGeom>
              <a:avLst/>
              <a:gdLst/>
              <a:ahLst/>
              <a:cxnLst/>
              <a:rect l="l" t="t" r="r" b="b"/>
              <a:pathLst>
                <a:path w="239394" h="303529">
                  <a:moveTo>
                    <a:pt x="0" y="303276"/>
                  </a:moveTo>
                  <a:lnTo>
                    <a:pt x="239268" y="303276"/>
                  </a:lnTo>
                  <a:lnTo>
                    <a:pt x="239268" y="0"/>
                  </a:lnTo>
                  <a:lnTo>
                    <a:pt x="0" y="0"/>
                  </a:lnTo>
                  <a:lnTo>
                    <a:pt x="0" y="30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20696" y="6381914"/>
              <a:ext cx="1000125" cy="198120"/>
            </a:xfrm>
            <a:custGeom>
              <a:avLst/>
              <a:gdLst/>
              <a:ahLst/>
              <a:cxnLst/>
              <a:rect l="l" t="t" r="r" b="b"/>
              <a:pathLst>
                <a:path w="1000125" h="198120">
                  <a:moveTo>
                    <a:pt x="0" y="198119"/>
                  </a:moveTo>
                  <a:lnTo>
                    <a:pt x="999743" y="198119"/>
                  </a:lnTo>
                  <a:lnTo>
                    <a:pt x="999743" y="0"/>
                  </a:lnTo>
                  <a:lnTo>
                    <a:pt x="0" y="0"/>
                  </a:lnTo>
                  <a:lnTo>
                    <a:pt x="0" y="198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64322" y="3341302"/>
              <a:ext cx="774128" cy="495273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2420" y="5120640"/>
              <a:ext cx="792480" cy="433070"/>
            </a:xfrm>
            <a:custGeom>
              <a:avLst/>
              <a:gdLst/>
              <a:ahLst/>
              <a:cxnLst/>
              <a:rect l="l" t="t" r="r" b="b"/>
              <a:pathLst>
                <a:path w="792480" h="433070">
                  <a:moveTo>
                    <a:pt x="0" y="432816"/>
                  </a:moveTo>
                  <a:lnTo>
                    <a:pt x="792480" y="432816"/>
                  </a:lnTo>
                  <a:lnTo>
                    <a:pt x="792480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/>
            <p:cNvSpPr/>
            <p:nvPr/>
          </p:nvSpPr>
          <p:spPr>
            <a:xfrm>
              <a:off x="1155255" y="3138706"/>
              <a:ext cx="774128" cy="495273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/>
            <p:cNvSpPr/>
            <p:nvPr/>
          </p:nvSpPr>
          <p:spPr>
            <a:xfrm>
              <a:off x="2848039" y="3815523"/>
              <a:ext cx="774128" cy="495273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/>
            <p:cNvSpPr/>
            <p:nvPr/>
          </p:nvSpPr>
          <p:spPr>
            <a:xfrm>
              <a:off x="3314700" y="4101654"/>
              <a:ext cx="812674" cy="495273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/>
            <p:cNvSpPr/>
            <p:nvPr/>
          </p:nvSpPr>
          <p:spPr>
            <a:xfrm>
              <a:off x="3552825" y="5729971"/>
              <a:ext cx="935992" cy="773745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/>
            <p:cNvSpPr/>
            <p:nvPr/>
          </p:nvSpPr>
          <p:spPr>
            <a:xfrm>
              <a:off x="806063" y="4993182"/>
              <a:ext cx="935992" cy="773745"/>
            </a:xfrm>
            <a:custGeom>
              <a:avLst/>
              <a:gdLst/>
              <a:ahLst/>
              <a:cxnLst/>
              <a:rect l="l" t="t" r="r" b="b"/>
              <a:pathLst>
                <a:path w="459104" h="114300">
                  <a:moveTo>
                    <a:pt x="0" y="114300"/>
                  </a:moveTo>
                  <a:lnTo>
                    <a:pt x="458724" y="114300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/>
          <p:cNvSpPr/>
          <p:nvPr/>
        </p:nvSpPr>
        <p:spPr>
          <a:xfrm>
            <a:off x="3147584" y="3133730"/>
            <a:ext cx="2914650" cy="372427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95" y="3133728"/>
            <a:ext cx="2793205" cy="3724273"/>
          </a:xfrm>
          <a:prstGeom prst="rect">
            <a:avLst/>
          </a:prstGeom>
        </p:spPr>
      </p:pic>
      <p:sp>
        <p:nvSpPr>
          <p:cNvPr id="3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803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04837" y="1214082"/>
            <a:ext cx="820674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lang="it-IT" sz="2000" dirty="0">
                <a:solidFill>
                  <a:srgbClr val="001F5F"/>
                </a:solidFill>
                <a:cs typeface="Arial" panose="020B0604020202020204" pitchFamily="34" charset="0"/>
              </a:rPr>
              <a:t>è un </a:t>
            </a:r>
            <a:r>
              <a:rPr lang="it-IT" sz="2000" spc="-5" dirty="0">
                <a:solidFill>
                  <a:srgbClr val="001F5F"/>
                </a:solidFill>
                <a:cs typeface="Arial" panose="020B0604020202020204" pitchFamily="34" charset="0"/>
              </a:rPr>
              <a:t>elemento </a:t>
            </a:r>
            <a:r>
              <a:rPr lang="it-IT" sz="2000" dirty="0">
                <a:solidFill>
                  <a:srgbClr val="001F5F"/>
                </a:solidFill>
                <a:cs typeface="Arial" panose="020B0604020202020204" pitchFamily="34" charset="0"/>
              </a:rPr>
              <a:t>fissato</a:t>
            </a:r>
            <a:r>
              <a:rPr lang="it-IT" sz="2000" spc="-6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 panose="020B0604020202020204" pitchFamily="34" charset="0"/>
              </a:rPr>
              <a:t>a </a:t>
            </a:r>
            <a:r>
              <a:rPr lang="it-IT" sz="2000" b="1" dirty="0" smtClean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 panose="020B0604020202020204" pitchFamily="34" charset="0"/>
              </a:rPr>
              <a:t>lato </a:t>
            </a:r>
            <a:r>
              <a:rPr sz="200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della</a:t>
            </a:r>
            <a:r>
              <a:rPr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scala</a:t>
            </a:r>
            <a:r>
              <a:rPr sz="2000" spc="-10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per 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dare </a:t>
            </a:r>
            <a:r>
              <a:rPr sz="2000" spc="-5" dirty="0">
                <a:solidFill>
                  <a:srgbClr val="001F5F"/>
                </a:solidFill>
                <a:cs typeface="Arial" panose="020B0604020202020204" pitchFamily="34" charset="0"/>
              </a:rPr>
              <a:t>sicurezza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a</a:t>
            </a:r>
            <a:r>
              <a:rPr sz="2000" spc="-5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1F5F"/>
                </a:solidFill>
                <a:cs typeface="Arial" panose="020B0604020202020204" pitchFamily="34" charset="0"/>
              </a:rPr>
              <a:t>chi  </a:t>
            </a:r>
            <a:r>
              <a:rPr lang="it-IT" sz="2000" dirty="0" smtClean="0">
                <a:solidFill>
                  <a:srgbClr val="001F5F"/>
                </a:solidFill>
                <a:cs typeface="Arial" panose="020B0604020202020204" pitchFamily="34" charset="0"/>
              </a:rPr>
              <a:t>le </a:t>
            </a:r>
            <a:r>
              <a:rPr sz="2000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percorre</a:t>
            </a:r>
            <a:endParaRPr sz="2000" dirty="0"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39540" y="2916935"/>
            <a:ext cx="2438400" cy="304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1940" y="4517135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114300" y="0"/>
                </a:moveTo>
                <a:lnTo>
                  <a:pt x="0" y="76200"/>
                </a:lnTo>
                <a:lnTo>
                  <a:pt x="114300" y="152400"/>
                </a:lnTo>
                <a:lnTo>
                  <a:pt x="114300" y="114300"/>
                </a:lnTo>
                <a:lnTo>
                  <a:pt x="457200" y="114300"/>
                </a:lnTo>
                <a:lnTo>
                  <a:pt x="45720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1940" y="4517135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0" y="76200"/>
                </a:moveTo>
                <a:lnTo>
                  <a:pt x="114300" y="0"/>
                </a:lnTo>
                <a:lnTo>
                  <a:pt x="114300" y="38100"/>
                </a:lnTo>
                <a:lnTo>
                  <a:pt x="457200" y="38100"/>
                </a:lnTo>
                <a:lnTo>
                  <a:pt x="457200" y="114300"/>
                </a:lnTo>
                <a:lnTo>
                  <a:pt x="114300" y="114300"/>
                </a:lnTo>
                <a:lnTo>
                  <a:pt x="114300" y="15240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0340" y="2916935"/>
            <a:ext cx="2438400" cy="304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25740" y="3221735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114300" y="0"/>
                </a:moveTo>
                <a:lnTo>
                  <a:pt x="0" y="76200"/>
                </a:lnTo>
                <a:lnTo>
                  <a:pt x="114300" y="152400"/>
                </a:lnTo>
                <a:lnTo>
                  <a:pt x="114300" y="114300"/>
                </a:lnTo>
                <a:lnTo>
                  <a:pt x="457200" y="114300"/>
                </a:lnTo>
                <a:lnTo>
                  <a:pt x="45720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25740" y="3221735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0" y="76200"/>
                </a:moveTo>
                <a:lnTo>
                  <a:pt x="114300" y="0"/>
                </a:lnTo>
                <a:lnTo>
                  <a:pt x="114300" y="38100"/>
                </a:lnTo>
                <a:lnTo>
                  <a:pt x="457200" y="38100"/>
                </a:lnTo>
                <a:lnTo>
                  <a:pt x="457200" y="114300"/>
                </a:lnTo>
                <a:lnTo>
                  <a:pt x="114300" y="114300"/>
                </a:lnTo>
                <a:lnTo>
                  <a:pt x="114300" y="15240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62632" y="6074392"/>
            <a:ext cx="26323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1F5F"/>
                </a:solidFill>
                <a:cs typeface="Consolas"/>
              </a:rPr>
              <a:t>corrimano</a:t>
            </a:r>
            <a:r>
              <a:rPr sz="1800" spc="-70" dirty="0">
                <a:solidFill>
                  <a:srgbClr val="001F5F"/>
                </a:solidFill>
                <a:cs typeface="Consolas"/>
              </a:rPr>
              <a:t> </a:t>
            </a:r>
            <a:r>
              <a:rPr sz="1800" spc="-10" dirty="0">
                <a:solidFill>
                  <a:srgbClr val="001F5F"/>
                </a:solidFill>
                <a:cs typeface="Consolas"/>
              </a:rPr>
              <a:t>fissato</a:t>
            </a:r>
            <a:endParaRPr sz="1800" dirty="0"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001F5F"/>
                </a:solidFill>
                <a:cs typeface="Consolas"/>
              </a:rPr>
              <a:t>al</a:t>
            </a:r>
            <a:r>
              <a:rPr sz="1800" spc="-30" dirty="0">
                <a:solidFill>
                  <a:srgbClr val="001F5F"/>
                </a:solidFill>
                <a:cs typeface="Consolas"/>
              </a:rPr>
              <a:t> </a:t>
            </a:r>
            <a:r>
              <a:rPr sz="1800" spc="-5" dirty="0">
                <a:solidFill>
                  <a:srgbClr val="001F5F"/>
                </a:solidFill>
                <a:cs typeface="Consolas"/>
              </a:rPr>
              <a:t>muro</a:t>
            </a:r>
            <a:endParaRPr sz="1800" dirty="0"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91008" y="6018328"/>
            <a:ext cx="20219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1F5F"/>
                </a:solidFill>
                <a:cs typeface="Consolas"/>
              </a:rPr>
              <a:t>corrimano  integrato</a:t>
            </a:r>
            <a:r>
              <a:rPr sz="1800" spc="-100" dirty="0">
                <a:solidFill>
                  <a:srgbClr val="001F5F"/>
                </a:solidFill>
                <a:cs typeface="Consolas"/>
              </a:rPr>
              <a:t> </a:t>
            </a:r>
            <a:r>
              <a:rPr sz="1800" spc="-5" dirty="0">
                <a:solidFill>
                  <a:srgbClr val="001F5F"/>
                </a:solidFill>
                <a:cs typeface="Consolas"/>
              </a:rPr>
              <a:t>nel  parapetto</a:t>
            </a:r>
            <a:endParaRPr sz="1800" dirty="0">
              <a:cs typeface="Consola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2060574"/>
            <a:ext cx="3610355" cy="479742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/>
          <p:cNvSpPr txBox="1"/>
          <p:nvPr/>
        </p:nvSpPr>
        <p:spPr>
          <a:xfrm>
            <a:off x="503580" y="624258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CORRIMANO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9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5"/>
          <p:cNvSpPr/>
          <p:nvPr/>
        </p:nvSpPr>
        <p:spPr>
          <a:xfrm>
            <a:off x="557784" y="2663830"/>
            <a:ext cx="3461766" cy="347179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6"/>
          <p:cNvSpPr/>
          <p:nvPr/>
        </p:nvSpPr>
        <p:spPr>
          <a:xfrm>
            <a:off x="5067300" y="2786659"/>
            <a:ext cx="3577908" cy="34215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/>
          <p:cNvSpPr txBox="1"/>
          <p:nvPr/>
        </p:nvSpPr>
        <p:spPr>
          <a:xfrm>
            <a:off x="1447800" y="6225685"/>
            <a:ext cx="2156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cs typeface="Arial" panose="020B0604020202020204" pitchFamily="34" charset="0"/>
              </a:rPr>
              <a:t>a </a:t>
            </a:r>
            <a:r>
              <a:rPr sz="1800" b="1" spc="-5" dirty="0">
                <a:solidFill>
                  <a:srgbClr val="001F5F"/>
                </a:solidFill>
                <a:cs typeface="Arial" panose="020B0604020202020204" pitchFamily="34" charset="0"/>
              </a:rPr>
              <a:t>struttura</a:t>
            </a:r>
            <a:r>
              <a:rPr sz="1800" b="1" spc="-9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srgbClr val="001F5F"/>
                </a:solidFill>
                <a:cs typeface="Arial" panose="020B0604020202020204" pitchFamily="34" charset="0"/>
              </a:rPr>
              <a:t>piena</a:t>
            </a:r>
            <a:endParaRPr sz="1800" b="1" dirty="0">
              <a:cs typeface="Arial" panose="020B0604020202020204" pitchFamily="34" charset="0"/>
            </a:endParaRPr>
          </a:p>
        </p:txBody>
      </p:sp>
      <p:sp>
        <p:nvSpPr>
          <p:cNvPr id="27" name="object 8"/>
          <p:cNvSpPr txBox="1"/>
          <p:nvPr/>
        </p:nvSpPr>
        <p:spPr>
          <a:xfrm>
            <a:off x="5743575" y="6259003"/>
            <a:ext cx="1403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lnSpc>
                <a:spcPct val="100000"/>
              </a:lnSpc>
              <a:spcBef>
                <a:spcPts val="100"/>
              </a:spcBef>
              <a:defRPr b="1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>
                <a:latin typeface="+mn-lt"/>
              </a:rPr>
              <a:t>a ringhiera</a:t>
            </a:r>
          </a:p>
        </p:txBody>
      </p:sp>
      <p:sp>
        <p:nvSpPr>
          <p:cNvPr id="28" name="object 9"/>
          <p:cNvSpPr txBox="1"/>
          <p:nvPr/>
        </p:nvSpPr>
        <p:spPr>
          <a:xfrm>
            <a:off x="2127568" y="1010136"/>
            <a:ext cx="6302057" cy="1563633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285750" marR="54610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elemento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di</a:t>
            </a:r>
            <a:r>
              <a:rPr spc="-7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protezione  posto sul lato libero  delle scale</a:t>
            </a:r>
            <a:r>
              <a:rPr spc="-7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(</a:t>
            </a:r>
            <a:r>
              <a:rPr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struttura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piena o a ringhiera)</a:t>
            </a:r>
          </a:p>
          <a:p>
            <a:pPr marL="285750" marR="54610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dirty="0">
              <a:cs typeface="Arial" panose="020B0604020202020204" pitchFamily="34" charset="0"/>
            </a:endParaRPr>
          </a:p>
          <a:p>
            <a:pPr marL="285750" marR="671195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in </a:t>
            </a:r>
            <a:r>
              <a:rPr spc="-5" dirty="0">
                <a:solidFill>
                  <a:srgbClr val="001F5F"/>
                </a:solidFill>
                <a:cs typeface="Arial" panose="020B0604020202020204" pitchFamily="34" charset="0"/>
              </a:rPr>
              <a:t>alcuni </a:t>
            </a:r>
            <a:r>
              <a:rPr spc="-5" dirty="0" err="1">
                <a:solidFill>
                  <a:srgbClr val="001F5F"/>
                </a:solidFill>
                <a:cs typeface="Arial" panose="020B0604020202020204" pitchFamily="34" charset="0"/>
              </a:rPr>
              <a:t>casi</a:t>
            </a:r>
            <a:r>
              <a:rPr spc="-9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assume</a:t>
            </a:r>
            <a:r>
              <a:rPr lang="it-IT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funzione portante</a:t>
            </a:r>
            <a:endParaRPr dirty="0">
              <a:cs typeface="Arial" panose="020B0604020202020204" pitchFamily="34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498793" y="544902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PARAPETTO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1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790575" y="1343337"/>
            <a:ext cx="7650099" cy="5514663"/>
            <a:chOff x="152400" y="0"/>
            <a:chExt cx="8773667" cy="6324600"/>
          </a:xfrm>
        </p:grpSpPr>
        <p:sp>
          <p:nvSpPr>
            <p:cNvPr id="4" name="object 4"/>
            <p:cNvSpPr/>
            <p:nvPr/>
          </p:nvSpPr>
          <p:spPr>
            <a:xfrm>
              <a:off x="4648200" y="0"/>
              <a:ext cx="4277867" cy="6324600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" y="0"/>
              <a:ext cx="4277868" cy="6324600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385252" y="6076822"/>
            <a:ext cx="2677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2060"/>
                </a:solidFill>
                <a:latin typeface="Arial Narrow"/>
                <a:cs typeface="Arial Narrow"/>
              </a:rPr>
              <a:t>Parapetto a </a:t>
            </a:r>
            <a:r>
              <a:rPr sz="2000" b="1" spc="-5" dirty="0">
                <a:solidFill>
                  <a:srgbClr val="002060"/>
                </a:solidFill>
                <a:latin typeface="Arial Narrow"/>
                <a:cs typeface="Arial Narrow"/>
              </a:rPr>
              <a:t>struttura</a:t>
            </a:r>
            <a:r>
              <a:rPr sz="2000" b="1" spc="-85" dirty="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 Narrow"/>
                <a:cs typeface="Arial Narrow"/>
              </a:rPr>
              <a:t>piena</a:t>
            </a:r>
            <a:endParaRPr sz="2000" dirty="0">
              <a:solidFill>
                <a:srgbClr val="002060"/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02408" y="6076822"/>
            <a:ext cx="21139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rgbClr val="002060"/>
                </a:solidFill>
                <a:latin typeface="Arial Narrow"/>
                <a:cs typeface="Arial Narrow"/>
              </a:defRPr>
            </a:lvl1pPr>
          </a:lstStyle>
          <a:p>
            <a:r>
              <a:rPr dirty="0"/>
              <a:t>Parapetto a ringhiera</a:t>
            </a:r>
          </a:p>
        </p:txBody>
      </p:sp>
      <p:sp>
        <p:nvSpPr>
          <p:cNvPr id="15" name="object 2"/>
          <p:cNvSpPr txBox="1"/>
          <p:nvPr/>
        </p:nvSpPr>
        <p:spPr>
          <a:xfrm>
            <a:off x="498793" y="599766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PARAPETTO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9" y="1293997"/>
            <a:ext cx="8271561" cy="5564003"/>
          </a:xfrm>
          <a:prstGeom prst="rect">
            <a:avLst/>
          </a:prstGeom>
        </p:spPr>
      </p:pic>
      <p:sp>
        <p:nvSpPr>
          <p:cNvPr id="10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6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2425811"/>
            <a:ext cx="4895850" cy="37623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5000626" y="2433051"/>
            <a:ext cx="4133850" cy="375513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/>
          <p:nvPr/>
        </p:nvSpPr>
        <p:spPr>
          <a:xfrm>
            <a:off x="498791" y="812888"/>
            <a:ext cx="8146415" cy="50334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cs typeface="Arial" panose="020B0604020202020204" pitchFamily="34" charset="0"/>
              </a:rPr>
              <a:t>TECNICI _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PARAPETTO</a:t>
            </a:r>
            <a:endParaRPr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1514158" y="1459049"/>
            <a:ext cx="611568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cs typeface="Arial" panose="020B0604020202020204" pitchFamily="34" charset="0"/>
              </a:rPr>
              <a:t>integrazione con ulteriori elementi di</a:t>
            </a:r>
            <a:r>
              <a:rPr sz="2400" b="1" spc="9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1F5F"/>
                </a:solidFill>
                <a:cs typeface="Arial" panose="020B0604020202020204" pitchFamily="34" charset="0"/>
              </a:rPr>
              <a:t>sicurezza</a:t>
            </a:r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10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49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71182" y="606885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SISTEMA TRASFERIMENTO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CARICHI_</a:t>
            </a:r>
            <a:r>
              <a:rPr lang="it-IT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autonomo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926155" y="3316470"/>
            <a:ext cx="368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 scheletro portante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43069"/>
            <a:ext cx="4680065" cy="5816205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83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3" y="1079525"/>
            <a:ext cx="7704634" cy="5778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71182" y="606885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SISTEMA TRASFERIMENTO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CARICHI_</a:t>
            </a:r>
            <a:r>
              <a:rPr lang="it-IT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autonomo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15540" y="6209610"/>
            <a:ext cx="604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scheletro portante   autonomo, integrato</a:t>
            </a:r>
            <a:endParaRPr lang="en-US" sz="2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1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78971" y="648396"/>
            <a:ext cx="9301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SISTEMA TRASFERIMENTO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CARICHI_</a:t>
            </a:r>
            <a:r>
              <a:rPr lang="it-IT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struttura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di OE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06704" y="1296786"/>
            <a:ext cx="8549840" cy="5561214"/>
            <a:chOff x="266007" y="1296785"/>
            <a:chExt cx="8549840" cy="55612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07" y="1296785"/>
              <a:ext cx="4170911" cy="556121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936" y="1296785"/>
              <a:ext cx="4170911" cy="5561214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0" y="1160351"/>
            <a:ext cx="7596865" cy="56976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57350" y="6209610"/>
            <a:ext cx="604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 rampa  sospesa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77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523875" y="914400"/>
            <a:ext cx="8143875" cy="59436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5" y="1381125"/>
            <a:ext cx="8215313" cy="5476875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640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78971" y="648396"/>
            <a:ext cx="9301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SISTEMA TRASFERIMENTO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CARICHI_</a:t>
            </a:r>
            <a:r>
              <a:rPr lang="it-IT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struttura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in elevazione di OE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54" y="1293779"/>
            <a:ext cx="3999302" cy="5564221"/>
          </a:xfrm>
          <a:prstGeom prst="rect">
            <a:avLst/>
          </a:prstGeom>
        </p:spPr>
      </p:pic>
      <p:sp>
        <p:nvSpPr>
          <p:cNvPr id="18" name="object 2"/>
          <p:cNvSpPr/>
          <p:nvPr/>
        </p:nvSpPr>
        <p:spPr>
          <a:xfrm>
            <a:off x="4679188" y="1293778"/>
            <a:ext cx="3874262" cy="556422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4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253" y="2134753"/>
            <a:ext cx="3149600" cy="529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sz="2800" b="1" spc="-5" dirty="0">
                <a:solidFill>
                  <a:srgbClr val="002060"/>
                </a:solidFill>
                <a:cs typeface="Arial" panose="020B0604020202020204" pitchFamily="34" charset="0"/>
              </a:rPr>
              <a:t>SCALE</a:t>
            </a:r>
            <a:r>
              <a:rPr sz="2800" b="1" spc="-6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002060"/>
                </a:solidFill>
                <a:cs typeface="Arial" panose="020B0604020202020204" pitchFamily="34" charset="0"/>
              </a:rPr>
              <a:t>APPOGGIATE</a:t>
            </a:r>
            <a:endParaRPr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7253" y="4664367"/>
            <a:ext cx="3150235" cy="529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sz="2800" b="1" spc="-5" dirty="0">
                <a:solidFill>
                  <a:srgbClr val="002060"/>
                </a:solidFill>
                <a:cs typeface="Arial" panose="020B0604020202020204" pitchFamily="34" charset="0"/>
              </a:rPr>
              <a:t>SCALE</a:t>
            </a:r>
            <a:r>
              <a:rPr sz="2800" b="1" spc="-6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002060"/>
                </a:solidFill>
                <a:cs typeface="Arial" panose="020B0604020202020204" pitchFamily="34" charset="0"/>
              </a:rPr>
              <a:t>INCASTRATE</a:t>
            </a:r>
            <a:endParaRPr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4520" y="2134753"/>
            <a:ext cx="4559563" cy="2007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Il gradino trasferisce </a:t>
            </a:r>
            <a:r>
              <a:rPr sz="1800" dirty="0">
                <a:solidFill>
                  <a:srgbClr val="001F5F"/>
                </a:solidFill>
                <a:cs typeface="Arial" panose="020B0604020202020204" pitchFamily="34" charset="0"/>
              </a:rPr>
              <a:t>il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carico</a:t>
            </a:r>
            <a:r>
              <a:rPr sz="1800" spc="-9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ad  un elemento strutturale proprio  della scala, che lavora secondo lo  schema statico di </a:t>
            </a:r>
            <a:r>
              <a:rPr sz="1800" spc="-5" dirty="0" err="1">
                <a:solidFill>
                  <a:srgbClr val="001F5F"/>
                </a:solidFill>
                <a:cs typeface="Arial" panose="020B0604020202020204" pitchFamily="34" charset="0"/>
              </a:rPr>
              <a:t>una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800" b="1"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trave</a:t>
            </a:r>
            <a:r>
              <a:rPr sz="1800" b="1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  </a:t>
            </a:r>
            <a:r>
              <a:rPr sz="1800" b="1" spc="-5" dirty="0" err="1" smtClean="0">
                <a:solidFill>
                  <a:srgbClr val="001F5F"/>
                </a:solidFill>
                <a:cs typeface="Arial" panose="020B0604020202020204" pitchFamily="34" charset="0"/>
              </a:rPr>
              <a:t>appoggiata</a:t>
            </a:r>
            <a:r>
              <a:rPr sz="1800" spc="-5" dirty="0" smtClean="0">
                <a:solidFill>
                  <a:srgbClr val="001F5F"/>
                </a:solidFill>
                <a:cs typeface="Arial" panose="020B0604020202020204" pitchFamily="34" charset="0"/>
              </a:rPr>
              <a:t>,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il quale </a:t>
            </a:r>
            <a:r>
              <a:rPr sz="1800" dirty="0">
                <a:solidFill>
                  <a:srgbClr val="001F5F"/>
                </a:solidFill>
                <a:cs typeface="Arial" panose="020B0604020202020204" pitchFamily="34" charset="0"/>
              </a:rPr>
              <a:t>a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sua volta  lo trasferisce direttamente </a:t>
            </a:r>
            <a:r>
              <a:rPr sz="1800" dirty="0">
                <a:solidFill>
                  <a:srgbClr val="001F5F"/>
                </a:solidFill>
                <a:cs typeface="Arial" panose="020B0604020202020204" pitchFamily="34" charset="0"/>
              </a:rPr>
              <a:t>o 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indirettamente (attraverso </a:t>
            </a:r>
            <a:r>
              <a:rPr sz="1800" dirty="0">
                <a:solidFill>
                  <a:srgbClr val="001F5F"/>
                </a:solidFill>
                <a:cs typeface="Arial" panose="020B0604020202020204" pitchFamily="34" charset="0"/>
              </a:rPr>
              <a:t>i</a:t>
            </a:r>
            <a:r>
              <a:rPr sz="1800" spc="-75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solai)  alla struttura</a:t>
            </a:r>
            <a:r>
              <a:rPr sz="1800" spc="-30" dirty="0">
                <a:solidFill>
                  <a:srgbClr val="001F5F"/>
                </a:solidFill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srgbClr val="001F5F"/>
                </a:solidFill>
                <a:cs typeface="Arial" panose="020B0604020202020204" pitchFamily="34" charset="0"/>
              </a:rPr>
              <a:t>dell’edificio</a:t>
            </a:r>
            <a:endParaRPr sz="1800" dirty="0"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74837" y="4664367"/>
            <a:ext cx="4411980" cy="2007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marR="5080">
              <a:lnSpc>
                <a:spcPct val="120000"/>
              </a:lnSpc>
              <a:defRPr spc="-5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>
                <a:latin typeface="+mn-lt"/>
              </a:rPr>
              <a:t>Il </a:t>
            </a:r>
            <a:r>
              <a:rPr dirty="0" err="1" smtClean="0">
                <a:latin typeface="+mn-lt"/>
              </a:rPr>
              <a:t>gradino</a:t>
            </a:r>
            <a:r>
              <a:rPr lang="it-IT" dirty="0" smtClean="0">
                <a:latin typeface="+mn-lt"/>
              </a:rPr>
              <a:t>, che lavora secondo lo schema statico della </a:t>
            </a:r>
            <a:r>
              <a:rPr lang="it-IT" b="1" dirty="0" smtClean="0">
                <a:latin typeface="+mn-lt"/>
              </a:rPr>
              <a:t>mensola</a:t>
            </a:r>
            <a:r>
              <a:rPr dirty="0" smtClean="0">
                <a:latin typeface="+mn-lt"/>
              </a:rPr>
              <a:t> </a:t>
            </a:r>
            <a:r>
              <a:rPr dirty="0">
                <a:latin typeface="+mn-lt"/>
              </a:rPr>
              <a:t>trasferisce il carico ad  un elemento strutturale proprio  della scala, che trasferisce i  carichi a terra, o ad un elemento  strutturale principale  dell’edificio (trave o pilastro)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8300" y="1326380"/>
            <a:ext cx="8407400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305"/>
              </a:lnSpc>
            </a:pPr>
            <a:r>
              <a:rPr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classificazione</a:t>
            </a:r>
            <a:r>
              <a:rPr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delle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scale </a:t>
            </a:r>
            <a:r>
              <a:rPr spc="-10" dirty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spc="-5" dirty="0">
                <a:solidFill>
                  <a:srgbClr val="002060"/>
                </a:solidFill>
                <a:cs typeface="Arial" panose="020B0604020202020204" pitchFamily="34" charset="0"/>
              </a:rPr>
              <a:t>base </a:t>
            </a:r>
            <a:r>
              <a:rPr dirty="0">
                <a:solidFill>
                  <a:srgbClr val="002060"/>
                </a:solidFill>
                <a:cs typeface="Arial" panose="020B0604020202020204" pitchFamily="34" charset="0"/>
              </a:rPr>
              <a:t>al </a:t>
            </a:r>
            <a:r>
              <a:rPr spc="-5" dirty="0" err="1">
                <a:solidFill>
                  <a:srgbClr val="002060"/>
                </a:solidFill>
                <a:cs typeface="Arial" panose="020B0604020202020204" pitchFamily="34" charset="0"/>
              </a:rPr>
              <a:t>funzionamento</a:t>
            </a:r>
            <a:r>
              <a:rPr spc="10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statico</a:t>
            </a:r>
            <a:r>
              <a:rPr lang="it-IT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dirty="0" smtClean="0">
                <a:solidFill>
                  <a:srgbClr val="002060"/>
                </a:solidFill>
                <a:cs typeface="Arial" panose="020B0604020202020204" pitchFamily="34" charset="0"/>
              </a:rPr>
              <a:t>del</a:t>
            </a:r>
            <a:r>
              <a:rPr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b="1" spc="-5" dirty="0">
                <a:solidFill>
                  <a:srgbClr val="002060"/>
                </a:solidFill>
                <a:cs typeface="Arial" panose="020B0604020202020204" pitchFamily="34" charset="0"/>
              </a:rPr>
              <a:t>gradino/rampa</a:t>
            </a:r>
            <a:endParaRPr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92203" y="661841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MECCANISMO DI FUNZIONAMENTO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71182" y="581947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MECCANISMO DI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FUNZIONAMENTO_appoggiata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0" y="1204186"/>
            <a:ext cx="9144000" cy="5653814"/>
            <a:chOff x="0" y="1204186"/>
            <a:chExt cx="9144000" cy="5653814"/>
          </a:xfrm>
        </p:grpSpPr>
        <p:grpSp>
          <p:nvGrpSpPr>
            <p:cNvPr id="10" name="Gruppo 9"/>
            <p:cNvGrpSpPr/>
            <p:nvPr/>
          </p:nvGrpSpPr>
          <p:grpSpPr>
            <a:xfrm>
              <a:off x="0" y="1767843"/>
              <a:ext cx="9144000" cy="5090157"/>
              <a:chOff x="0" y="1767843"/>
              <a:chExt cx="9144000" cy="5090157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0" y="1767843"/>
                <a:ext cx="4381500" cy="5090157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3"/>
              <p:cNvSpPr/>
              <p:nvPr/>
            </p:nvSpPr>
            <p:spPr>
              <a:xfrm>
                <a:off x="4676775" y="1767843"/>
                <a:ext cx="4467225" cy="5090157"/>
              </a:xfrm>
              <a:prstGeom prst="rect">
                <a:avLst/>
              </a:prstGeom>
              <a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" name="Gruppo 10"/>
            <p:cNvGrpSpPr/>
            <p:nvPr/>
          </p:nvGrpSpPr>
          <p:grpSpPr>
            <a:xfrm>
              <a:off x="652462" y="1204186"/>
              <a:ext cx="7796212" cy="438818"/>
              <a:chOff x="652462" y="1204186"/>
              <a:chExt cx="7796212" cy="438818"/>
            </a:xfrm>
          </p:grpSpPr>
          <p:sp>
            <p:nvSpPr>
              <p:cNvPr id="7" name="CasellaDiTesto 6"/>
              <p:cNvSpPr txBox="1"/>
              <p:nvPr/>
            </p:nvSpPr>
            <p:spPr>
              <a:xfrm>
                <a:off x="652462" y="1204186"/>
                <a:ext cx="30765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gradino appoggiato</a:t>
                </a:r>
                <a:endParaRPr lang="en-US" sz="20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5372099" y="1242894"/>
                <a:ext cx="30765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soletta sagomata</a:t>
                </a:r>
                <a:endParaRPr lang="en-US" sz="20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object 2"/>
          <p:cNvSpPr/>
          <p:nvPr/>
        </p:nvSpPr>
        <p:spPr>
          <a:xfrm>
            <a:off x="1513522" y="1767842"/>
            <a:ext cx="6326506" cy="509015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asellaDiTesto 12"/>
          <p:cNvSpPr txBox="1"/>
          <p:nvPr/>
        </p:nvSpPr>
        <p:spPr>
          <a:xfrm>
            <a:off x="3012281" y="1204186"/>
            <a:ext cx="307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gradino riportato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11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5" y="1271080"/>
            <a:ext cx="7449227" cy="5586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5" y="1241697"/>
            <a:ext cx="7449227" cy="558692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1182" y="581947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MECCANISMO DI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FUNZIONAMENTO_appoggiata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82976" y="1018131"/>
            <a:ext cx="7708695" cy="4730709"/>
            <a:chOff x="380997" y="1018131"/>
            <a:chExt cx="6888227" cy="4227200"/>
          </a:xfrm>
        </p:grpSpPr>
        <p:cxnSp>
          <p:nvCxnSpPr>
            <p:cNvPr id="8" name="Connettore diritto 7"/>
            <p:cNvCxnSpPr>
              <a:stCxn id="9" idx="0"/>
            </p:cNvCxnSpPr>
            <p:nvPr/>
          </p:nvCxnSpPr>
          <p:spPr>
            <a:xfrm flipV="1">
              <a:off x="576090" y="1018131"/>
              <a:ext cx="6498041" cy="3894691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angolo isoscele 8"/>
            <p:cNvSpPr/>
            <p:nvPr/>
          </p:nvSpPr>
          <p:spPr>
            <a:xfrm>
              <a:off x="380997" y="4912822"/>
              <a:ext cx="390185" cy="332509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olo isoscele 11"/>
            <p:cNvSpPr/>
            <p:nvPr/>
          </p:nvSpPr>
          <p:spPr>
            <a:xfrm>
              <a:off x="6879039" y="1018131"/>
              <a:ext cx="390185" cy="332509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3250275" y="1737361"/>
            <a:ext cx="856211" cy="301752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o 21"/>
          <p:cNvGrpSpPr/>
          <p:nvPr/>
        </p:nvGrpSpPr>
        <p:grpSpPr>
          <a:xfrm>
            <a:off x="4236693" y="3491345"/>
            <a:ext cx="3848283" cy="3142213"/>
            <a:chOff x="4236693" y="3491345"/>
            <a:chExt cx="3848283" cy="3142213"/>
          </a:xfrm>
        </p:grpSpPr>
        <p:grpSp>
          <p:nvGrpSpPr>
            <p:cNvPr id="19" name="Gruppo 18"/>
            <p:cNvGrpSpPr/>
            <p:nvPr/>
          </p:nvGrpSpPr>
          <p:grpSpPr>
            <a:xfrm>
              <a:off x="7406639" y="3491345"/>
              <a:ext cx="678337" cy="3142213"/>
              <a:chOff x="8598157" y="1662545"/>
              <a:chExt cx="678337" cy="3142213"/>
            </a:xfrm>
            <a:solidFill>
              <a:schemeClr val="bg1"/>
            </a:solidFill>
          </p:grpSpPr>
          <p:sp>
            <p:nvSpPr>
              <p:cNvPr id="15" name="Rettangolo 14"/>
              <p:cNvSpPr/>
              <p:nvPr/>
            </p:nvSpPr>
            <p:spPr>
              <a:xfrm>
                <a:off x="8598157" y="1737361"/>
                <a:ext cx="130207" cy="266007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uppo 17"/>
              <p:cNvGrpSpPr/>
              <p:nvPr/>
            </p:nvGrpSpPr>
            <p:grpSpPr>
              <a:xfrm>
                <a:off x="8728364" y="1662545"/>
                <a:ext cx="548130" cy="3142213"/>
                <a:chOff x="8728364" y="3316778"/>
                <a:chExt cx="548130" cy="1487980"/>
              </a:xfrm>
              <a:grpFill/>
            </p:grpSpPr>
            <p:sp>
              <p:nvSpPr>
                <p:cNvPr id="16" name="Rettangolo 15"/>
                <p:cNvSpPr/>
                <p:nvPr/>
              </p:nvSpPr>
              <p:spPr>
                <a:xfrm>
                  <a:off x="8728364" y="3316778"/>
                  <a:ext cx="116378" cy="143810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ttangolo arrotondato 16"/>
                <p:cNvSpPr/>
                <p:nvPr/>
              </p:nvSpPr>
              <p:spPr>
                <a:xfrm>
                  <a:off x="8728364" y="4705004"/>
                  <a:ext cx="548130" cy="99754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1" name="Connettore 2 20"/>
            <p:cNvCxnSpPr/>
            <p:nvPr/>
          </p:nvCxnSpPr>
          <p:spPr>
            <a:xfrm>
              <a:off x="4236693" y="4754881"/>
              <a:ext cx="3012005" cy="49876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5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771182" y="723263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MECCANISMO DI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FUNZIONAMENTO_appoggiata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66850"/>
            <a:ext cx="6858000" cy="5143500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57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730612" y="654285"/>
            <a:ext cx="760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MECCANISMO DI </a:t>
            </a:r>
            <a:r>
              <a:rPr lang="it-IT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FUNZIONAMENTO_incastrata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771182" y="1184909"/>
            <a:ext cx="7919815" cy="5673091"/>
            <a:chOff x="592677" y="1184909"/>
            <a:chExt cx="7919815" cy="5673091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7" y="1196502"/>
              <a:ext cx="3760248" cy="5661498"/>
            </a:xfrm>
            <a:prstGeom prst="rect">
              <a:avLst/>
            </a:prstGeom>
          </p:spPr>
        </p:pic>
        <p:grpSp>
          <p:nvGrpSpPr>
            <p:cNvPr id="15" name="Gruppo 14"/>
            <p:cNvGrpSpPr/>
            <p:nvPr/>
          </p:nvGrpSpPr>
          <p:grpSpPr>
            <a:xfrm>
              <a:off x="5219700" y="5095874"/>
              <a:ext cx="2447925" cy="1699914"/>
              <a:chOff x="5257800" y="4805661"/>
              <a:chExt cx="2447925" cy="1699914"/>
            </a:xfrm>
          </p:grpSpPr>
          <p:cxnSp>
            <p:nvCxnSpPr>
              <p:cNvPr id="11" name="Connettore diritto 10"/>
              <p:cNvCxnSpPr>
                <a:stCxn id="5" idx="3"/>
              </p:cNvCxnSpPr>
              <p:nvPr/>
            </p:nvCxnSpPr>
            <p:spPr>
              <a:xfrm>
                <a:off x="5410200" y="5791200"/>
                <a:ext cx="2295525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ttangolo 4"/>
              <p:cNvSpPr/>
              <p:nvPr/>
            </p:nvSpPr>
            <p:spPr>
              <a:xfrm>
                <a:off x="5257800" y="5095875"/>
                <a:ext cx="152400" cy="1390650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Connettore diritto 8"/>
              <p:cNvCxnSpPr/>
              <p:nvPr/>
            </p:nvCxnSpPr>
            <p:spPr>
              <a:xfrm>
                <a:off x="5419725" y="5086350"/>
                <a:ext cx="9525" cy="1419225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>
                <a:off x="6877050" y="5314950"/>
                <a:ext cx="9525" cy="47625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3"/>
              <p:cNvSpPr txBox="1"/>
              <p:nvPr/>
            </p:nvSpPr>
            <p:spPr>
              <a:xfrm>
                <a:off x="6674167" y="4805661"/>
                <a:ext cx="4248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endPara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bject 2"/>
            <p:cNvSpPr/>
            <p:nvPr/>
          </p:nvSpPr>
          <p:spPr>
            <a:xfrm>
              <a:off x="4495800" y="1184909"/>
              <a:ext cx="4016692" cy="3615691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" b="-1619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65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59826" y="957530"/>
            <a:ext cx="8624348" cy="5589917"/>
            <a:chOff x="120680" y="957530"/>
            <a:chExt cx="8624348" cy="558991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90" y="957530"/>
              <a:ext cx="4192438" cy="558991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80" y="957530"/>
              <a:ext cx="4192438" cy="5589917"/>
            </a:xfrm>
            <a:prstGeom prst="rect">
              <a:avLst/>
            </a:prstGeom>
          </p:spPr>
        </p:pic>
      </p:grpSp>
      <p:sp>
        <p:nvSpPr>
          <p:cNvPr id="8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79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1" y="789317"/>
            <a:ext cx="8091577" cy="6068683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62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 txBox="1"/>
          <p:nvPr/>
        </p:nvSpPr>
        <p:spPr>
          <a:xfrm>
            <a:off x="100330" y="928254"/>
            <a:ext cx="8943340" cy="19280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635" marR="751840" algn="ctr">
              <a:lnSpc>
                <a:spcPct val="100000"/>
              </a:lnSpc>
              <a:spcBef>
                <a:spcPts val="95"/>
              </a:spcBef>
            </a:pPr>
            <a:r>
              <a:rPr lang="it-IT" sz="32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Unità tecnologiche </a:t>
            </a:r>
            <a:r>
              <a:rPr sz="3200" b="1" spc="-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che</a:t>
            </a:r>
            <a:r>
              <a:rPr sz="3200" b="1" spc="-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2060"/>
                </a:solidFill>
                <a:cs typeface="Arial" panose="020B0604020202020204" pitchFamily="34" charset="0"/>
              </a:rPr>
              <a:t>consentono</a:t>
            </a:r>
            <a:r>
              <a:rPr sz="3200" b="1" spc="-3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2060"/>
                </a:solidFill>
                <a:cs typeface="Arial" panose="020B0604020202020204" pitchFamily="34" charset="0"/>
              </a:rPr>
              <a:t>di  superare un</a:t>
            </a:r>
            <a:r>
              <a:rPr sz="3200" b="1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2060"/>
                </a:solidFill>
                <a:cs typeface="Arial" panose="020B0604020202020204" pitchFamily="34" charset="0"/>
              </a:rPr>
              <a:t>dislivello</a:t>
            </a:r>
            <a:endParaRPr sz="3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2065" marR="5080" indent="-5715" algn="ctr">
              <a:lnSpc>
                <a:spcPct val="100000"/>
              </a:lnSpc>
              <a:spcBef>
                <a:spcPts val="1470"/>
              </a:spcBef>
            </a:pPr>
            <a:r>
              <a:rPr lang="en-US"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</a:t>
            </a:r>
            <a:r>
              <a:rPr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roblema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sz="2400" b="1" spc="5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limitare</a:t>
            </a:r>
            <a:r>
              <a:rPr sz="2400" b="1" spc="5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2060"/>
                </a:solidFill>
                <a:cs typeface="Arial" panose="020B0604020202020204" pitchFamily="34" charset="0"/>
              </a:rPr>
              <a:t>dispendio di energia necessaria  per svolgere il </a:t>
            </a:r>
            <a:r>
              <a:rPr sz="2400" b="1" spc="5" dirty="0">
                <a:solidFill>
                  <a:srgbClr val="002060"/>
                </a:solidFill>
                <a:cs typeface="Arial" panose="020B0604020202020204" pitchFamily="34" charset="0"/>
              </a:rPr>
              <a:t>lavoro </a:t>
            </a:r>
            <a:r>
              <a:rPr sz="2400" spc="5" dirty="0">
                <a:solidFill>
                  <a:srgbClr val="002060"/>
                </a:solidFill>
                <a:cs typeface="Arial" panose="020B0604020202020204" pitchFamily="34" charset="0"/>
              </a:rPr>
              <a:t>(consumo 10-30 </a:t>
            </a:r>
            <a:r>
              <a:rPr sz="2400" dirty="0">
                <a:solidFill>
                  <a:srgbClr val="002060"/>
                </a:solidFill>
                <a:cs typeface="Arial" panose="020B0604020202020204" pitchFamily="34" charset="0"/>
              </a:rPr>
              <a:t>volte superiore  al camminare in</a:t>
            </a:r>
            <a:r>
              <a:rPr sz="2400" spc="1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002060"/>
                </a:solidFill>
                <a:cs typeface="Arial" panose="020B0604020202020204" pitchFamily="34" charset="0"/>
              </a:rPr>
              <a:t>piano)</a:t>
            </a:r>
            <a:endParaRPr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4229100" y="2994345"/>
            <a:ext cx="685800" cy="1467946"/>
          </a:xfrm>
          <a:custGeom>
            <a:avLst/>
            <a:gdLst/>
            <a:ahLst/>
            <a:cxnLst/>
            <a:rect l="l" t="t" r="r" b="b"/>
            <a:pathLst>
              <a:path w="574675" h="1007745">
                <a:moveTo>
                  <a:pt x="574548" y="720089"/>
                </a:moveTo>
                <a:lnTo>
                  <a:pt x="0" y="720089"/>
                </a:lnTo>
                <a:lnTo>
                  <a:pt x="287274" y="1007363"/>
                </a:lnTo>
                <a:lnTo>
                  <a:pt x="574548" y="720089"/>
                </a:lnTo>
                <a:close/>
              </a:path>
              <a:path w="574675" h="1007745">
                <a:moveTo>
                  <a:pt x="430911" y="0"/>
                </a:moveTo>
                <a:lnTo>
                  <a:pt x="143637" y="0"/>
                </a:lnTo>
                <a:lnTo>
                  <a:pt x="143637" y="720089"/>
                </a:lnTo>
                <a:lnTo>
                  <a:pt x="430911" y="720089"/>
                </a:lnTo>
                <a:lnTo>
                  <a:pt x="430911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4754880"/>
            <a:ext cx="9144000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Ricorso al piano inclinato</a:t>
            </a: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Scomposizione del dislivello in dislivelli minori</a:t>
            </a: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0051F2"/>
                </a:solidFill>
                <a:cs typeface="Arial" panose="020B0604020202020204" pitchFamily="34" charset="0"/>
              </a:rPr>
              <a:t>Ricorso all’azione meccanica per lo svolgimento del lavoro</a:t>
            </a:r>
            <a:endParaRPr lang="en-US" sz="2400" b="1" dirty="0">
              <a:solidFill>
                <a:srgbClr val="0051F2"/>
              </a:solidFill>
              <a:cs typeface="Arial" panose="020B0604020202020204" pitchFamily="34" charset="0"/>
            </a:endParaRPr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706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/>
        </p:nvSpPr>
        <p:spPr>
          <a:xfrm>
            <a:off x="0" y="1637606"/>
            <a:ext cx="3225339" cy="45636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5885410" y="1637604"/>
            <a:ext cx="3258589" cy="45636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290281" y="1637604"/>
            <a:ext cx="2518756" cy="456369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asellaDiTesto 2"/>
          <p:cNvSpPr txBox="1"/>
          <p:nvPr/>
        </p:nvSpPr>
        <p:spPr>
          <a:xfrm>
            <a:off x="519546" y="1097279"/>
            <a:ext cx="21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SCALE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56536" y="1097278"/>
            <a:ext cx="21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SCALE MOBILI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21581" y="1097278"/>
            <a:ext cx="21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ASCENSORI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52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48207" y="885030"/>
            <a:ext cx="21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RAMPE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563292" y="885030"/>
            <a:ext cx="21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GRADONATE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495906" y="1342230"/>
            <a:ext cx="3690851" cy="551577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4572000" y="1342230"/>
            <a:ext cx="4168833" cy="551577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4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BA57BE-D022-46C6-9A51-690C3BE27690}">
  <ds:schemaRefs>
    <ds:schemaRef ds:uri="http://purl.org/dc/terms/"/>
    <ds:schemaRef ds:uri="http://schemas.openxmlformats.org/package/2006/metadata/core-properties"/>
    <ds:schemaRef ds:uri="f3077446-a7b8-4994-9298-7551826f19f8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e2ceee5-4e98-448d-bd69-9759c291857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B228DB-F5AC-4601-9C89-6CD425779F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54D8FE-C290-483B-9CC4-FDFA6FC123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1473</Words>
  <Application>Microsoft Office PowerPoint</Application>
  <PresentationFormat>Presentazione su schermo (4:3)</PresentationFormat>
  <Paragraphs>278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Consolas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GAROFOLO ILARIA</dc:creator>
  <cp:lastModifiedBy>GAROFOLO ILARIA</cp:lastModifiedBy>
  <cp:revision>102</cp:revision>
  <dcterms:created xsi:type="dcterms:W3CDTF">2020-04-26T19:02:21Z</dcterms:created>
  <dcterms:modified xsi:type="dcterms:W3CDTF">2024-12-05T18:01:24Z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