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59" r:id="rId7"/>
    <p:sldId id="260" r:id="rId8"/>
    <p:sldId id="261" r:id="rId9"/>
    <p:sldId id="265" r:id="rId10"/>
    <p:sldId id="266" r:id="rId11"/>
    <p:sldId id="269" r:id="rId12"/>
    <p:sldId id="298" r:id="rId13"/>
    <p:sldId id="299" r:id="rId14"/>
    <p:sldId id="300" r:id="rId15"/>
    <p:sldId id="267" r:id="rId16"/>
    <p:sldId id="297" r:id="rId17"/>
    <p:sldId id="257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21" r:id="rId34"/>
    <p:sldId id="316" r:id="rId35"/>
    <p:sldId id="317" r:id="rId36"/>
    <p:sldId id="318" r:id="rId37"/>
    <p:sldId id="319" r:id="rId38"/>
    <p:sldId id="322" r:id="rId39"/>
    <p:sldId id="320" r:id="rId40"/>
    <p:sldId id="323" r:id="rId41"/>
    <p:sldId id="324" r:id="rId42"/>
    <p:sldId id="325" r:id="rId4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BFC85-70B1-228D-38D0-C4455CC8F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DA1E91-DB1F-B840-C401-D77DC890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43CE6B-824B-9BB3-A17E-C133639D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303A68-64DD-4124-8AB4-FF786687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D23877-E49D-BD8F-A2CA-B562BD8F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6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5C1CB-E677-432E-154E-DBBD100F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5D5B9B-9242-9150-BEBD-4293CC5A3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109C0D-ADC9-D123-9D55-333592AE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54281-584B-A0A7-F450-AC395EE8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6476CA-99EB-5E4B-627D-0FE2A2A8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2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81D0D02-9698-EF66-E0C5-0CD8E7605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E5B75E-87A5-2FA8-D8A6-0C743935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4A3CF3-5D3E-AE93-4442-8AAC29D8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F460D5-BC26-5C60-9804-F80F5320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778C01-31DF-D109-5964-8908C08A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62BD6-590E-5B5C-AD9D-F38D61F3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C56BE-1A9F-0CF0-2A25-E15628FD7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1C16BB-0BCF-01CE-89B8-2C47DFEB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9C5B7-7329-4953-117B-F6CD8A78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0F92E2-FD07-56A8-90E9-D19E92EB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77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99DF7-351A-6488-3162-70D04EFE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3C0B2-2226-C3B8-34DD-DEF95F7C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CF44C0-7585-FE58-6B5F-34FB420D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5DD837-92B9-20C4-126E-6E6126D6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E33AB-74C8-A944-8081-179BE578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7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8146D-F357-0B09-8EA3-8F4E58B5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4665F1-8E99-C814-4F52-876D839CA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D6579D-D16E-5CF9-4204-FBE9D0172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BC78B2-3205-A902-2BEE-4A908B55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31456B-E1C7-5F5F-6623-77387410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CA3F99-6CC5-1171-9D21-85706852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2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49226-CA14-2311-C02F-BB8103CD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C099BF-1088-C656-6FD7-51710B007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20D664-0EFE-42FD-C3E5-BBEE6F04B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117395-ECDB-F78A-D356-065E30C6E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1DE8FB-D17A-2EF6-61AC-840798B72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83DA51-AAE9-D1C9-9117-FCC03BF8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CFB09C-B756-DCE8-7584-5EE01778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A8F6F1-B58F-472E-6181-4CD60019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29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2AD92-7A6D-6585-F6A9-8A101FF1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9BFA8E-A51B-42EB-CE00-9C489F4C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E9927F-1016-C8D9-2B8F-0A0A9CA6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093F55-746C-CDAA-7A45-D2E80C62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79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A0C611-C579-2856-11DB-9528FC85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593EDB-D1D1-0D09-3350-551D7536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6EA965-BF47-0933-ED56-0900CCB3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1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B418C-E730-6922-69BC-890D6AAB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AF3A1B-3648-3725-73F4-8889B9C9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2C15FA-A7CF-B749-4D0C-D2CAF818B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12191E-B15C-B7A9-3EFE-192BB7AD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BB0AB2-4537-F99A-B72C-9ECD6EB7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91DAAB-33BD-53D8-375F-8E775B63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69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A7887-EBCE-B718-2793-D22F26E1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4EB5CC-BB71-19A7-CF74-84C412D1A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C68C33-B27D-F8A7-23F0-D81791168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82FC6C-9733-6373-F7A3-BA393676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64FCAE-5001-0201-6F67-87BD6EA6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F7D16-3747-7AE9-95A0-BD8DCDD1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21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CB4796-B95B-39C2-3BA7-AAEA6762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98642D-3B5E-970B-8BCB-A221E2AC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BEDEA3-6E5B-8884-241E-B32B3E2E2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668B5-366D-4252-A619-499CD41C66EE}" type="datetimeFigureOut">
              <a:rPr lang="it-IT" smtClean="0"/>
              <a:t>06/12/2024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E465D2-EB4A-9D20-3A18-BB2D2D4F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2C2C7-20D3-B1F1-1608-3104D4EE3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ADF85-29A1-4B5F-82A1-5ED61C0353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8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5FAC6-AA90-49DF-9906-4920DCFE1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Organocatalisi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255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45732FE-2387-A713-EDA9-B63E441CB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29" y="369332"/>
            <a:ext cx="8274090" cy="29647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FD9A82-E747-DE17-E0B3-39C185B0D410}"/>
              </a:ext>
            </a:extLst>
          </p:cNvPr>
          <p:cNvSpPr txBox="1"/>
          <p:nvPr/>
        </p:nvSpPr>
        <p:spPr>
          <a:xfrm>
            <a:off x="0" y="3339299"/>
            <a:ext cx="612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Regole di priorità di </a:t>
            </a:r>
            <a:r>
              <a:rPr lang="it-IT" b="1" dirty="0"/>
              <a:t>Cahn–</a:t>
            </a:r>
            <a:r>
              <a:rPr lang="it-IT" b="1" dirty="0" err="1"/>
              <a:t>Ingold</a:t>
            </a:r>
            <a:r>
              <a:rPr lang="it-IT" b="1" dirty="0"/>
              <a:t>–</a:t>
            </a:r>
            <a:r>
              <a:rPr lang="it-IT" b="1" dirty="0" err="1"/>
              <a:t>Prelog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16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1672B99-E210-5A98-71C0-BF7DB00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756" y="720234"/>
            <a:ext cx="7954296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Storicamente, 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c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 sono tre principale strategie catalitiche per preparare 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c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omposti organici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enantioarricchiti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/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enantiopuri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: 1)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Biocatalisi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2)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Organocatalisi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e 3) 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</a:rPr>
              <a:t>Catalisi a base metallica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820895-8EB4-78A2-C6C0-8BA7F872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56" y="1877962"/>
            <a:ext cx="8089891" cy="47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1672B99-E210-5A98-71C0-BF7DB00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40" y="801296"/>
            <a:ext cx="127819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Biocatalisi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788F94-E9E9-29C5-4210-05BA45CE46C9}"/>
              </a:ext>
            </a:extLst>
          </p:cNvPr>
          <p:cNvSpPr txBox="1"/>
          <p:nvPr/>
        </p:nvSpPr>
        <p:spPr>
          <a:xfrm>
            <a:off x="2143432" y="1455174"/>
            <a:ext cx="1441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Alto 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Efficienza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Alta TOF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1DE2DA-31AB-A33D-15E0-EFCC5D299263}"/>
              </a:ext>
            </a:extLst>
          </p:cNvPr>
          <p:cNvSpPr txBox="1"/>
          <p:nvPr/>
        </p:nvSpPr>
        <p:spPr>
          <a:xfrm>
            <a:off x="6096000" y="1455174"/>
            <a:ext cx="4986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Sensibili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Condizioni operative particolari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Pochi substrati tollerati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Accesso all’enantiomero opposto complicato</a:t>
            </a:r>
          </a:p>
        </p:txBody>
      </p:sp>
    </p:spTree>
    <p:extLst>
      <p:ext uri="{BB962C8B-B14F-4D97-AF65-F5344CB8AC3E}">
        <p14:creationId xmlns:p14="http://schemas.microsoft.com/office/powerpoint/2010/main" val="189606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1672B99-E210-5A98-71C0-BF7DB00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" y="801296"/>
            <a:ext cx="2615379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</a:rPr>
              <a:t>Metalli di transizione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788F94-E9E9-29C5-4210-05BA45CE46C9}"/>
              </a:ext>
            </a:extLst>
          </p:cNvPr>
          <p:cNvSpPr txBox="1"/>
          <p:nvPr/>
        </p:nvSpPr>
        <p:spPr>
          <a:xfrm>
            <a:off x="2143432" y="1455174"/>
            <a:ext cx="3588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Alto 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Efficienza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Alta TOF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Entrambi enantiomeri accessibili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Moltissimi substrati tollerati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1DE2DA-31AB-A33D-15E0-EFCC5D299263}"/>
              </a:ext>
            </a:extLst>
          </p:cNvPr>
          <p:cNvSpPr txBox="1"/>
          <p:nvPr/>
        </p:nvSpPr>
        <p:spPr>
          <a:xfrm>
            <a:off x="6272981" y="1455174"/>
            <a:ext cx="4631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Costi elevati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Condizioni operative particolari (</a:t>
            </a:r>
            <a:r>
              <a:rPr lang="it-IT" dirty="0" err="1"/>
              <a:t>glovebox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Inquinamento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Facili da deattivare</a:t>
            </a:r>
          </a:p>
        </p:txBody>
      </p:sp>
    </p:spTree>
    <p:extLst>
      <p:ext uri="{BB962C8B-B14F-4D97-AF65-F5344CB8AC3E}">
        <p14:creationId xmlns:p14="http://schemas.microsoft.com/office/powerpoint/2010/main" val="243583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1672B99-E210-5A98-71C0-BF7DB00E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" y="801296"/>
            <a:ext cx="2615379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Organocatalizzatori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788F94-E9E9-29C5-4210-05BA45CE46C9}"/>
              </a:ext>
            </a:extLst>
          </p:cNvPr>
          <p:cNvSpPr txBox="1"/>
          <p:nvPr/>
        </p:nvSpPr>
        <p:spPr>
          <a:xfrm>
            <a:off x="2143432" y="1455174"/>
            <a:ext cx="3588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Economici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Sicuri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Spesso da fonti naturali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Entrambi enantiomeri accessibili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Moltissimi substrati tollerati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1DE2DA-31AB-A33D-15E0-EFCC5D299263}"/>
              </a:ext>
            </a:extLst>
          </p:cNvPr>
          <p:cNvSpPr txBox="1"/>
          <p:nvPr/>
        </p:nvSpPr>
        <p:spPr>
          <a:xfrm>
            <a:off x="6272981" y="1455174"/>
            <a:ext cx="210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Svantaggi: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Bassi TON e TOF</a:t>
            </a:r>
          </a:p>
        </p:txBody>
      </p:sp>
    </p:spTree>
    <p:extLst>
      <p:ext uri="{BB962C8B-B14F-4D97-AF65-F5344CB8AC3E}">
        <p14:creationId xmlns:p14="http://schemas.microsoft.com/office/powerpoint/2010/main" val="210429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1E98162-B9F1-A4BA-955A-557A9E03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317" y="763178"/>
            <a:ext cx="479814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Reazione non catalizzata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4E93C38-0ED2-8867-69F2-86C0AC05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07" y="1216444"/>
            <a:ext cx="8608185" cy="51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1E98162-B9F1-A4BA-955A-557A9E03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878" y="940159"/>
            <a:ext cx="479814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Reazione catalitica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enantioselettiva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B04705-8978-94BB-7715-C5267FA1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19" y="1344614"/>
            <a:ext cx="8338278" cy="50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0CB62-33C6-A1B8-95D0-BBD6C2BFE6E8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992D18-D773-DD28-F2EE-822879911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2" y="885508"/>
            <a:ext cx="9145276" cy="233395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C87FF1-67F4-4FE6-BA6A-F7FBDD521CE7}"/>
              </a:ext>
            </a:extLst>
          </p:cNvPr>
          <p:cNvSpPr txBox="1"/>
          <p:nvPr/>
        </p:nvSpPr>
        <p:spPr>
          <a:xfrm>
            <a:off x="4100052" y="3429000"/>
            <a:ext cx="299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j. </a:t>
            </a:r>
            <a:r>
              <a:rPr lang="it-IT" dirty="0" err="1"/>
              <a:t>Org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</a:t>
            </a:r>
            <a:r>
              <a:rPr lang="it-IT" b="1" dirty="0"/>
              <a:t>1974</a:t>
            </a:r>
            <a:r>
              <a:rPr lang="it-IT" dirty="0"/>
              <a:t>, 39, 1615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0BF0B5-F534-7F59-4E94-D4ACA6E8D556}"/>
              </a:ext>
            </a:extLst>
          </p:cNvPr>
          <p:cNvSpPr txBox="1"/>
          <p:nvPr/>
        </p:nvSpPr>
        <p:spPr>
          <a:xfrm>
            <a:off x="3126658" y="4129549"/>
            <a:ext cx="5142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All’ epoca venne percepito come un risultato a sé e non come parte  di un nuovo campo della catalisi.</a:t>
            </a:r>
          </a:p>
          <a:p>
            <a:pPr algn="ctr"/>
            <a:r>
              <a:rPr lang="it-IT" b="1" dirty="0"/>
              <a:t>Molto simile a quello che fanno gli enzimi!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E88BE2D-B4EB-1AD3-A9E4-ACB68833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704" y="5972492"/>
            <a:ext cx="9965019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Tra il 1960 e il 2001, nessuna review sull'uso collettivo di catalizzatori organici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1512EEC-FAEE-B427-FE24-2846ED86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439" y="801296"/>
            <a:ext cx="2615379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inherit"/>
              </a:rPr>
              <a:t>Organocatalizzatori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8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Organocatalisi</a:t>
            </a:r>
            <a:r>
              <a:rPr lang="it-IT" sz="1800" b="1" dirty="0"/>
              <a:t> asimmetrica</a:t>
            </a:r>
            <a:endParaRPr lang="it-IT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07AC719-DA0E-F30D-98DA-CCD8D9BDC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75" y="738230"/>
            <a:ext cx="6742444" cy="255968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Esistono due principali modalità di attivazione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organocatalitica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a seconda del modo in cui l'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organocatalizzatore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attiva il substrato: 1) 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Catalisi Covalente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: i tratti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organocatalizzatori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e attivare il substrato attraverso la formazione di nuovi legami covalenti. 2) 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Catalisi Non Covalente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: l'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organocatalizzatore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interagisce e attiva il substrato attraverso il formazione di interazioni deboli (ad esempio, interazioni elettrostatiche).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AEF2C2-A2C6-26FD-F381-C0F6B394294B}"/>
              </a:ext>
            </a:extLst>
          </p:cNvPr>
          <p:cNvSpPr txBox="1"/>
          <p:nvPr/>
        </p:nvSpPr>
        <p:spPr>
          <a:xfrm>
            <a:off x="4240161" y="4057953"/>
            <a:ext cx="6120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Catalisi Covalente: ca 15 Kcal/mol</a:t>
            </a:r>
          </a:p>
          <a:p>
            <a:endParaRPr lang="it-IT" b="1" dirty="0">
              <a:solidFill>
                <a:srgbClr val="1F1F1F"/>
              </a:solidFill>
              <a:latin typeface="inherit"/>
            </a:endParaRPr>
          </a:p>
          <a:p>
            <a:r>
              <a:rPr lang="it-IT" b="1" dirty="0">
                <a:solidFill>
                  <a:srgbClr val="1F1F1F"/>
                </a:solidFill>
                <a:latin typeface="inherit"/>
              </a:rPr>
              <a:t>Catalisi non covalente: ca &lt;4 kcal/mol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3F16B4-6F78-5615-1535-5EDDDA1A47B7}"/>
              </a:ext>
            </a:extLst>
          </p:cNvPr>
          <p:cNvSpPr txBox="1"/>
          <p:nvPr/>
        </p:nvSpPr>
        <p:spPr>
          <a:xfrm>
            <a:off x="648929" y="5653548"/>
            <a:ext cx="633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 legami covalenti devono essere comunque reversibili (deboli)</a:t>
            </a:r>
          </a:p>
        </p:txBody>
      </p:sp>
    </p:spTree>
    <p:extLst>
      <p:ext uri="{BB962C8B-B14F-4D97-AF65-F5344CB8AC3E}">
        <p14:creationId xmlns:p14="http://schemas.microsoft.com/office/powerpoint/2010/main" val="201766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Organocatalisi</a:t>
            </a:r>
            <a:r>
              <a:rPr lang="it-IT" sz="1800" b="1" dirty="0"/>
              <a:t> asimmetrica: </a:t>
            </a:r>
            <a:r>
              <a:rPr lang="it-IT" sz="1800" b="1" dirty="0" err="1"/>
              <a:t>amminocatalisi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FC48AC-9D75-7D89-DA67-FB957F74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35" t="6565" b="9268"/>
          <a:stretch/>
        </p:blipFill>
        <p:spPr>
          <a:xfrm>
            <a:off x="727586" y="1010453"/>
            <a:ext cx="5028625" cy="33038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E09564-954E-2D89-E356-5D618D09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394" y="828556"/>
            <a:ext cx="4496427" cy="366763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4E6626-F549-2675-5F61-8567E5EED21B}"/>
              </a:ext>
            </a:extLst>
          </p:cNvPr>
          <p:cNvSpPr txBox="1"/>
          <p:nvPr/>
        </p:nvSpPr>
        <p:spPr>
          <a:xfrm>
            <a:off x="560439" y="641121"/>
            <a:ext cx="612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F1F1F"/>
                </a:solidFill>
                <a:latin typeface="inherit"/>
              </a:rPr>
              <a:t>Catalisi con </a:t>
            </a:r>
            <a:r>
              <a:rPr lang="it-IT" dirty="0" err="1">
                <a:solidFill>
                  <a:srgbClr val="1F1F1F"/>
                </a:solidFill>
                <a:latin typeface="inherit"/>
              </a:rPr>
              <a:t>enammine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3D2B31-9850-404B-4EF2-01E99F347AB9}"/>
              </a:ext>
            </a:extLst>
          </p:cNvPr>
          <p:cNvSpPr txBox="1"/>
          <p:nvPr/>
        </p:nvSpPr>
        <p:spPr>
          <a:xfrm>
            <a:off x="5884607" y="641121"/>
            <a:ext cx="612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F1F1F"/>
                </a:solidFill>
                <a:latin typeface="inherit"/>
              </a:rPr>
              <a:t>Catalisi con ione </a:t>
            </a:r>
            <a:r>
              <a:rPr lang="it-IT" dirty="0" err="1">
                <a:solidFill>
                  <a:srgbClr val="1F1F1F"/>
                </a:solidFill>
                <a:latin typeface="inherit"/>
              </a:rPr>
              <a:t>imminio</a:t>
            </a:r>
            <a:endParaRPr lang="it-IT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69C607B-9E76-1141-3D28-0BDD0446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609" y="5203438"/>
            <a:ext cx="9247995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 catalisi con ammine secondarie chirali 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amminocatalisi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asimmetrica) è diventata uno strumento sintetico consolidato e potente per la funzionalizzazione chemio-ed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enantioselettiva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di composti carbonilici..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3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9823A4-9219-6D3B-65F2-FB854CD6EC55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A23353-7501-3326-9B03-A2A2640F55E2}"/>
              </a:ext>
            </a:extLst>
          </p:cNvPr>
          <p:cNvSpPr txBox="1"/>
          <p:nvPr/>
        </p:nvSpPr>
        <p:spPr>
          <a:xfrm>
            <a:off x="109629" y="560440"/>
            <a:ext cx="921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Tuttavia la possibilità di formare molecole chirali in modo </a:t>
            </a:r>
            <a:r>
              <a:rPr lang="it-IT" dirty="0" err="1"/>
              <a:t>enantioselettivo</a:t>
            </a:r>
            <a:r>
              <a:rPr lang="it-IT" dirty="0"/>
              <a:t> ha un potenziale immenso, soprattutto dal punto di vista farmaceutico. </a:t>
            </a:r>
            <a:endParaRPr lang="it-IT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607202A-3D79-C1FF-ECB2-46835A3B5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021" y="5268302"/>
            <a:ext cx="8299938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Chiralità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IUPAC: la proprietà geometrica di un oggetto rigido (ad esempio una molecola) dell'essere non sovrapponibile alla sua immagine speculare. Se l'oggetto è sovrapponibile alla sua immagine speculare, il l'oggetto è descritto come achirale.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7189C0-88AD-F053-A4CE-BB7C8C7DF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79" y="1557549"/>
            <a:ext cx="4785621" cy="33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7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Organocatalisi</a:t>
            </a:r>
            <a:r>
              <a:rPr lang="it-IT" sz="1800" b="1" dirty="0"/>
              <a:t> asimmetrica: </a:t>
            </a:r>
            <a:r>
              <a:rPr lang="it-IT" sz="1800" b="1" dirty="0" err="1"/>
              <a:t>amminocatalisi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3D2B31-9850-404B-4EF2-01E99F347AB9}"/>
              </a:ext>
            </a:extLst>
          </p:cNvPr>
          <p:cNvSpPr txBox="1"/>
          <p:nvPr/>
        </p:nvSpPr>
        <p:spPr>
          <a:xfrm>
            <a:off x="5884607" y="641121"/>
            <a:ext cx="612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F1F1F"/>
                </a:solidFill>
                <a:latin typeface="inherit"/>
              </a:rPr>
              <a:t>Catalisi con ione </a:t>
            </a:r>
            <a:r>
              <a:rPr lang="it-IT" dirty="0" err="1">
                <a:solidFill>
                  <a:srgbClr val="1F1F1F"/>
                </a:solidFill>
                <a:latin typeface="inherit"/>
              </a:rPr>
              <a:t>imminio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E4494C-5FD3-517F-60FF-BB6B44DE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85" y="480601"/>
            <a:ext cx="6125430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0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Organocatalisi</a:t>
            </a:r>
            <a:r>
              <a:rPr lang="it-IT" sz="1800" b="1" dirty="0"/>
              <a:t> asimmetrica: </a:t>
            </a:r>
            <a:r>
              <a:rPr lang="it-IT" sz="1800" b="1" dirty="0" err="1"/>
              <a:t>enammine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DE670C-C01D-6E7F-C4AD-5C7DE5DB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807" y="504702"/>
            <a:ext cx="6120580" cy="61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Organocatalisi</a:t>
            </a:r>
            <a:r>
              <a:rPr lang="it-IT" sz="1800" b="1" dirty="0"/>
              <a:t> asimmetrica: </a:t>
            </a:r>
            <a:r>
              <a:rPr lang="it-IT" sz="1800" b="1" dirty="0" err="1"/>
              <a:t>enammine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88C14F-42EE-6DDE-705F-B1BFEF03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4" y="637785"/>
            <a:ext cx="8326012" cy="5582429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BC4FFB8-D8ED-284F-94FF-DD168784FDCE}"/>
              </a:ext>
            </a:extLst>
          </p:cNvPr>
          <p:cNvSpPr/>
          <p:nvPr/>
        </p:nvSpPr>
        <p:spPr>
          <a:xfrm>
            <a:off x="7600334" y="757083"/>
            <a:ext cx="2458065" cy="648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52CA34-C09B-6492-14B3-0C89564A89F5}"/>
              </a:ext>
            </a:extLst>
          </p:cNvPr>
          <p:cNvSpPr txBox="1"/>
          <p:nvPr/>
        </p:nvSpPr>
        <p:spPr>
          <a:xfrm>
            <a:off x="8239432" y="1828800"/>
            <a:ext cx="105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Alta resa</a:t>
            </a:r>
          </a:p>
          <a:p>
            <a:r>
              <a:rPr lang="it-IT" dirty="0"/>
              <a:t>Alto </a:t>
            </a:r>
            <a:r>
              <a:rPr lang="it-IT" dirty="0" err="1"/>
              <a:t>ee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E07543-82DE-DA15-73C6-C95660E59628}"/>
              </a:ext>
            </a:extLst>
          </p:cNvPr>
          <p:cNvSpPr txBox="1"/>
          <p:nvPr/>
        </p:nvSpPr>
        <p:spPr>
          <a:xfrm>
            <a:off x="7758402" y="6488667"/>
            <a:ext cx="4599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List et al J. Am. Chem. </a:t>
            </a:r>
            <a:r>
              <a:rPr lang="de-DE" dirty="0" err="1"/>
              <a:t>Soc</a:t>
            </a:r>
            <a:r>
              <a:rPr lang="de-DE" dirty="0"/>
              <a:t>. 2000, 122, 2395.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61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Organocatalisi</a:t>
            </a:r>
            <a:r>
              <a:rPr lang="it-IT" sz="1800" b="1" dirty="0"/>
              <a:t> asimmetrica: </a:t>
            </a:r>
            <a:r>
              <a:rPr lang="it-IT" sz="1800" b="1" dirty="0" err="1"/>
              <a:t>enammine</a:t>
            </a:r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BC4FFB8-D8ED-284F-94FF-DD168784FDCE}"/>
              </a:ext>
            </a:extLst>
          </p:cNvPr>
          <p:cNvSpPr/>
          <p:nvPr/>
        </p:nvSpPr>
        <p:spPr>
          <a:xfrm>
            <a:off x="7600334" y="757083"/>
            <a:ext cx="2458065" cy="648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46531F-A014-D157-AE74-F8131D47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94" y="1204602"/>
            <a:ext cx="7783011" cy="444879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ABC5F9-8587-BF3B-0784-75181A712771}"/>
              </a:ext>
            </a:extLst>
          </p:cNvPr>
          <p:cNvSpPr txBox="1"/>
          <p:nvPr/>
        </p:nvSpPr>
        <p:spPr>
          <a:xfrm>
            <a:off x="5073445" y="789338"/>
            <a:ext cx="401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Meccanismo</a:t>
            </a:r>
          </a:p>
        </p:txBody>
      </p:sp>
    </p:spTree>
    <p:extLst>
      <p:ext uri="{BB962C8B-B14F-4D97-AF65-F5344CB8AC3E}">
        <p14:creationId xmlns:p14="http://schemas.microsoft.com/office/powerpoint/2010/main" val="208788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FBA7F0-3DCF-B458-EBAD-864AD4D0C86C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E</a:t>
            </a:r>
            <a:r>
              <a:rPr lang="it-IT" sz="1800" b="1" dirty="0" err="1"/>
              <a:t>nammine</a:t>
            </a:r>
            <a:r>
              <a:rPr lang="it-IT" sz="1800" b="1" dirty="0"/>
              <a:t>: reazioni aldoliche intramolecolari</a:t>
            </a:r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BC4FFB8-D8ED-284F-94FF-DD168784FDCE}"/>
              </a:ext>
            </a:extLst>
          </p:cNvPr>
          <p:cNvSpPr/>
          <p:nvPr/>
        </p:nvSpPr>
        <p:spPr>
          <a:xfrm>
            <a:off x="7600334" y="757083"/>
            <a:ext cx="2458065" cy="6489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E02B02-091A-0DCE-E80C-C226642B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27" y="566338"/>
            <a:ext cx="6601746" cy="57253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49EA1C7-6141-4779-BF0D-7D94AD40CCB8}"/>
              </a:ext>
            </a:extLst>
          </p:cNvPr>
          <p:cNvSpPr/>
          <p:nvPr/>
        </p:nvSpPr>
        <p:spPr>
          <a:xfrm>
            <a:off x="9183329" y="629265"/>
            <a:ext cx="530942" cy="1189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65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1E98D-CB9D-AF7E-DD8B-DFCB7A35DEFB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reazioni aldoliche intramolecolari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8DD10B-DC4F-4B95-6008-7099A689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565" b="2841"/>
          <a:stretch/>
        </p:blipFill>
        <p:spPr>
          <a:xfrm>
            <a:off x="1571903" y="373025"/>
            <a:ext cx="9185845" cy="614376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94907A3-27C9-1B07-48B3-C14B750738DD}"/>
              </a:ext>
            </a:extLst>
          </p:cNvPr>
          <p:cNvSpPr/>
          <p:nvPr/>
        </p:nvSpPr>
        <p:spPr>
          <a:xfrm>
            <a:off x="2507226" y="6084172"/>
            <a:ext cx="5584723" cy="4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06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1E98D-CB9D-AF7E-DD8B-DFCB7A35DEFB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reazioni aldoliche intramolecolari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3ED653-662F-215C-EEC2-A4A75C80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366285"/>
            <a:ext cx="6468378" cy="61254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FF9B87-2A4A-DCC0-BD04-683E95690BFD}"/>
              </a:ext>
            </a:extLst>
          </p:cNvPr>
          <p:cNvSpPr txBox="1"/>
          <p:nvPr/>
        </p:nvSpPr>
        <p:spPr>
          <a:xfrm>
            <a:off x="8507361" y="6488668"/>
            <a:ext cx="3684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Gong et al Org. Lett. 2006, 8, 1263.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77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1E98D-CB9D-AF7E-DD8B-DFCB7A35DEFB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reazioni aldoliche intramolecolari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9FAC9A8-8996-ADF7-7EB3-B837E1F9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113"/>
            <a:ext cx="12192000" cy="50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1E98D-CB9D-AF7E-DD8B-DFCB7A35DEFB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reazioni aldoliche intramolecolari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727431-B4FB-3652-D73F-ECBDE0E7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12192000" cy="6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9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1E98D-CB9D-AF7E-DD8B-DFCB7A35DEFB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reazioni di </a:t>
            </a:r>
            <a:r>
              <a:rPr lang="it-IT" sz="1800" b="1" dirty="0" err="1"/>
              <a:t>mannich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FCB1EC-EBE9-68B1-7DAD-93F2BC81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646331"/>
            <a:ext cx="11745964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D4AEA2-B435-3206-DFCC-CA474127BF40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2D0755-6A49-A096-B07C-832C94958B28}"/>
              </a:ext>
            </a:extLst>
          </p:cNvPr>
          <p:cNvSpPr txBox="1"/>
          <p:nvPr/>
        </p:nvSpPr>
        <p:spPr>
          <a:xfrm>
            <a:off x="0" y="491614"/>
            <a:ext cx="921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Potenziale immenso, soprattutto dal punto di vista farmaceutico. </a:t>
            </a:r>
            <a:endParaRPr lang="it-IT" b="1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45FA846-3744-4996-C3CA-4AAE217A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077" y="6056040"/>
            <a:ext cx="9035845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Il 56% dei farmaci utilizzati in terapia sono composti chirali e venduti nella loro forma enantiopura</a:t>
            </a:r>
            <a:r>
              <a:rPr kumimoji="0" lang="it-IT" altLang="it-IT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E233AFB-7484-EAB9-CF14-091F1EB0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90407"/>
            <a:ext cx="7482943" cy="51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1E98D-CB9D-AF7E-DD8B-DFCB7A35DEFB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reazioni di </a:t>
            </a:r>
            <a:r>
              <a:rPr lang="it-IT" sz="1800" b="1" dirty="0" err="1"/>
              <a:t>mannich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FCB1EC-EBE9-68B1-7DAD-93F2BC81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646331"/>
            <a:ext cx="11745964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15CEDEC-344B-5E61-219A-7E3D6BEB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575864"/>
            <a:ext cx="11850754" cy="57062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Addizioni di Michael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596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err="1"/>
              <a:t>Enammine</a:t>
            </a:r>
            <a:r>
              <a:rPr lang="it-IT" sz="1800" b="1" dirty="0"/>
              <a:t>: Addizioni di Michael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606F7E-3D19-C56B-F400-6EE9488C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64" y="528057"/>
            <a:ext cx="11222016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4399935" y="1002891"/>
            <a:ext cx="339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Ioni </a:t>
            </a:r>
            <a:r>
              <a:rPr lang="it-IT" sz="4000" b="1" dirty="0" err="1"/>
              <a:t>imminio</a:t>
            </a:r>
            <a:endParaRPr lang="it-IT" sz="4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A6ECC5-20B7-88DB-3440-A17B3ABC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85" y="2441046"/>
            <a:ext cx="449642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0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Addizioni di Michael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AE6AAC0-50E4-443A-91A3-D246BF7C3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69332"/>
            <a:ext cx="6319188" cy="63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</a:t>
            </a:r>
            <a:r>
              <a:rPr lang="it-IT" sz="1800" b="1" dirty="0" err="1"/>
              <a:t>Diels-Alder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6B446A-62CF-9A48-FC07-0C0BA2B1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7754432" cy="45535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1290D50-3A09-7F70-C308-650838EB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024" y="3008672"/>
            <a:ext cx="4478360" cy="37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6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Friedel-</a:t>
            </a:r>
            <a:r>
              <a:rPr lang="it-IT" sz="1800" b="1" dirty="0" err="1"/>
              <a:t>Crafts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CF6DBF-8ECD-CA9E-1B87-1F210A70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757129"/>
            <a:ext cx="491558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1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</a:t>
            </a:r>
            <a:r>
              <a:rPr lang="it-IT" sz="1800" b="1" dirty="0" err="1"/>
              <a:t>Epossidazione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E32579C-F445-3E8D-A677-B5CE2DD6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18785"/>
            <a:ext cx="5534797" cy="52204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EC1A4C4-562B-11C2-B564-65DB3938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49" y="2102872"/>
            <a:ext cx="221963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Friedel-</a:t>
            </a:r>
            <a:r>
              <a:rPr lang="it-IT" sz="1800" b="1" dirty="0" err="1"/>
              <a:t>Crafts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CF6DBF-8ECD-CA9E-1B87-1F210A70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07" y="1757129"/>
            <a:ext cx="491558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Idrogenazione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A637B3-2EF9-8BBA-40D4-55C4CEB21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1" y="652771"/>
            <a:ext cx="8564170" cy="43725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F349343-6513-B9E0-302D-1BDE74F14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93" y="4065609"/>
            <a:ext cx="3677163" cy="24863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5C9AC0-DDAB-C178-BB88-479754B085D1}"/>
              </a:ext>
            </a:extLst>
          </p:cNvPr>
          <p:cNvSpPr txBox="1"/>
          <p:nvPr/>
        </p:nvSpPr>
        <p:spPr>
          <a:xfrm>
            <a:off x="9635613" y="618264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NADH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35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2187F8-84DB-7B1A-00B0-4CA7929B458D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3C0D28-1E22-1156-85FA-90A4725F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5" y="613969"/>
            <a:ext cx="10850489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07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Reazioni a cascata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CD878E-E41A-1DB5-BD00-B503B46D9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10" y="738598"/>
            <a:ext cx="7192379" cy="512516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6D224A-7C1B-CA6E-B9A7-CD596A72378C}"/>
              </a:ext>
            </a:extLst>
          </p:cNvPr>
          <p:cNvSpPr txBox="1"/>
          <p:nvPr/>
        </p:nvSpPr>
        <p:spPr>
          <a:xfrm>
            <a:off x="8576187" y="6488668"/>
            <a:ext cx="3615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Enders et al Nature, 2006, 441, 863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893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Reazioni a cascata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6D224A-7C1B-CA6E-B9A7-CD596A72378C}"/>
              </a:ext>
            </a:extLst>
          </p:cNvPr>
          <p:cNvSpPr txBox="1"/>
          <p:nvPr/>
        </p:nvSpPr>
        <p:spPr>
          <a:xfrm>
            <a:off x="8576187" y="6488668"/>
            <a:ext cx="3615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Enders et al Nature, 2006, 441, 863 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59E861-8B0A-82F8-21CE-17D2DB03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599680"/>
            <a:ext cx="10250330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5758E2-10AB-48AE-E331-9A8998403090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Ioni </a:t>
            </a:r>
            <a:r>
              <a:rPr lang="it-IT" b="1" dirty="0" err="1"/>
              <a:t>imminio</a:t>
            </a:r>
            <a:r>
              <a:rPr lang="it-IT" sz="1800" b="1" dirty="0"/>
              <a:t>: Reazioni a cascata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A4835B-C73B-323A-5F7E-544A78B94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1052181"/>
            <a:ext cx="9774014" cy="47536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00FC9C-C1F2-9366-BD94-9C2BD46C7449}"/>
              </a:ext>
            </a:extLst>
          </p:cNvPr>
          <p:cNvSpPr txBox="1"/>
          <p:nvPr/>
        </p:nvSpPr>
        <p:spPr>
          <a:xfrm>
            <a:off x="9411929" y="6488668"/>
            <a:ext cx="297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Chem</a:t>
            </a:r>
            <a:r>
              <a:rPr lang="it-IT" dirty="0"/>
              <a:t>, 2020, 6, 3022-3037 </a:t>
            </a:r>
          </a:p>
        </p:txBody>
      </p:sp>
    </p:spTree>
    <p:extLst>
      <p:ext uri="{BB962C8B-B14F-4D97-AF65-F5344CB8AC3E}">
        <p14:creationId xmlns:p14="http://schemas.microsoft.com/office/powerpoint/2010/main" val="2360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1125B1-0D7F-DD01-F9AD-1DAE6E0499B1}"/>
              </a:ext>
            </a:extLst>
          </p:cNvPr>
          <p:cNvSpPr txBox="1"/>
          <p:nvPr/>
        </p:nvSpPr>
        <p:spPr>
          <a:xfrm>
            <a:off x="0" y="0"/>
            <a:ext cx="4716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asimmetrica: Il caso talidomide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4C36C0-6ACC-FF93-D6E2-FB18BF8B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6"/>
          <a:stretch/>
        </p:blipFill>
        <p:spPr>
          <a:xfrm>
            <a:off x="351564" y="963561"/>
            <a:ext cx="3524742" cy="155007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E7B5A8-B566-ED22-89A1-1939BA8A0A5B}"/>
              </a:ext>
            </a:extLst>
          </p:cNvPr>
          <p:cNvSpPr txBox="1"/>
          <p:nvPr/>
        </p:nvSpPr>
        <p:spPr>
          <a:xfrm>
            <a:off x="4250977" y="1160206"/>
            <a:ext cx="432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Farmaco usato negli anni ’60 per il trattamento delle nausee mattutine in gravidanza e come blando ansiolitico: 2 enantiomeri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880F71B-9A16-826C-3782-38A8F12AD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66663"/>
              </p:ext>
            </p:extLst>
          </p:nvPr>
        </p:nvGraphicFramePr>
        <p:xfrm>
          <a:off x="2358021" y="3747268"/>
          <a:ext cx="2079956" cy="115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677818" imgH="935531" progId="ChemDraw.Document.6.0">
                  <p:embed/>
                </p:oleObj>
              </mc:Choice>
              <mc:Fallback>
                <p:oleObj name="CS ChemDraw Drawing" r:id="rId3" imgW="1677818" imgH="9355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8021" y="3747268"/>
                        <a:ext cx="2079956" cy="115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786636-4131-D70D-27F0-5E363C03D786}"/>
              </a:ext>
            </a:extLst>
          </p:cNvPr>
          <p:cNvSpPr txBox="1"/>
          <p:nvPr/>
        </p:nvSpPr>
        <p:spPr>
          <a:xfrm>
            <a:off x="3195484" y="508327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EE2662-30D6-1963-FC29-80AF0A8E3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37363"/>
              </p:ext>
            </p:extLst>
          </p:nvPr>
        </p:nvGraphicFramePr>
        <p:xfrm>
          <a:off x="5283118" y="3747268"/>
          <a:ext cx="2079956" cy="115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677818" imgH="935531" progId="ChemDraw.Document.6.0">
                  <p:embed/>
                </p:oleObj>
              </mc:Choice>
              <mc:Fallback>
                <p:oleObj name="CS ChemDraw Drawing" r:id="rId5" imgW="1677818" imgH="935531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880F71B-9A16-826C-3782-38A8F12AD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3118" y="3747268"/>
                        <a:ext cx="2079956" cy="1159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A533C8-0DA2-F4E5-585F-8C95E62BBD0A}"/>
              </a:ext>
            </a:extLst>
          </p:cNvPr>
          <p:cNvSpPr txBox="1"/>
          <p:nvPr/>
        </p:nvSpPr>
        <p:spPr>
          <a:xfrm>
            <a:off x="6088224" y="508327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D9E2F3-BC50-A827-BCDE-6C6D42140993}"/>
              </a:ext>
            </a:extLst>
          </p:cNvPr>
          <p:cNvSpPr txBox="1"/>
          <p:nvPr/>
        </p:nvSpPr>
        <p:spPr>
          <a:xfrm>
            <a:off x="2815868" y="5519794"/>
            <a:ext cx="14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Sedativo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1A1012-E831-6DB9-0D32-67C76C782C41}"/>
              </a:ext>
            </a:extLst>
          </p:cNvPr>
          <p:cNvSpPr txBox="1"/>
          <p:nvPr/>
        </p:nvSpPr>
        <p:spPr>
          <a:xfrm>
            <a:off x="5210310" y="5535166"/>
            <a:ext cx="207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Potente teratogeno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D483DE7-46AE-9318-36DB-9ED0EB519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025" y="3381299"/>
            <a:ext cx="4078183" cy="26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B3A91-63BA-37E0-FEDC-252DE32EC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458" y="1134159"/>
            <a:ext cx="8591341" cy="191335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Eccesso </a:t>
            </a: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enantiomerico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: l'eccesso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enantiomerico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(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 è una misura di purezza utilizzata per chirale sostanze. Riflette il grado in cui un campione contiene un enantiomero in misura maggiore quantità rispetto all'altro. La miscela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aracemica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ha un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dello 0%, mentre una singola è completamente pura l'enantiomero ha un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del 100%. Un campione con il 70% di un enantiomero e il 30% dell'altro ha un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del 40% (70% −30%).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3F8E58-71FF-4544-0984-DAEF3DD3328A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D636F9-D1F9-207D-14D4-9240567E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21" y="3429000"/>
            <a:ext cx="7554379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31CB10-33E7-0ACE-3251-611EFA2E9DDC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BD120B-BE5E-D116-1EC7-2EC25309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8" y="694595"/>
            <a:ext cx="8554644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6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AD88D5-CC92-4CFC-308E-031C433D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82" y="400110"/>
            <a:ext cx="6676102" cy="30376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E7C5E0-2DFD-A332-216A-9EA317C9AB89}"/>
              </a:ext>
            </a:extLst>
          </p:cNvPr>
          <p:cNvSpPr txBox="1"/>
          <p:nvPr/>
        </p:nvSpPr>
        <p:spPr>
          <a:xfrm>
            <a:off x="0" y="0"/>
            <a:ext cx="471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Organocatalisi</a:t>
            </a:r>
            <a:r>
              <a:rPr lang="it-IT" sz="2000" b="1" dirty="0"/>
              <a:t> asimmetrica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670BF55-416D-EDB0-512E-1C1A1B97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21" y="3486134"/>
            <a:ext cx="7085396" cy="32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4CD0649-CBFF-BA94-D0F0-25662F4E9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9" y="5552325"/>
            <a:ext cx="10778845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Prochiralità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IUPAC: la proprietà geometrica di un oggetto achirale (come una molecola) che è in grado di diventare chirale in un singolo passaggio di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desimetrizzazione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 Un'entità molecolare achirale, o una parte di esso considerata da sola, è quindi detta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prochirale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se può essere resa chirale dal sostituzione di un atomo esistente (o gruppo achirale) con uno diverso.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C94178-B35E-F49C-21DE-048A157C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39" y="369332"/>
            <a:ext cx="8792729" cy="481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8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766</Words>
  <Application>Microsoft Office PowerPoint</Application>
  <PresentationFormat>Widescreen</PresentationFormat>
  <Paragraphs>103</Paragraphs>
  <Slides>42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Aptos</vt:lpstr>
      <vt:lpstr>Aptos Display</vt:lpstr>
      <vt:lpstr>Arial</vt:lpstr>
      <vt:lpstr>inherit</vt:lpstr>
      <vt:lpstr>Tema di Office</vt:lpstr>
      <vt:lpstr>CS ChemDraw Drawing</vt:lpstr>
      <vt:lpstr>Organocatalisi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Jacopo Dosso</dc:creator>
  <cp:lastModifiedBy>Jacopo Dosso</cp:lastModifiedBy>
  <cp:revision>8</cp:revision>
  <dcterms:created xsi:type="dcterms:W3CDTF">2024-10-10T11:12:37Z</dcterms:created>
  <dcterms:modified xsi:type="dcterms:W3CDTF">2024-12-06T07:58:52Z</dcterms:modified>
</cp:coreProperties>
</file>