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12" r:id="rId5"/>
    <p:sldId id="362" r:id="rId6"/>
    <p:sldId id="316" r:id="rId7"/>
    <p:sldId id="332" r:id="rId8"/>
    <p:sldId id="317" r:id="rId9"/>
    <p:sldId id="329" r:id="rId10"/>
    <p:sldId id="366" r:id="rId11"/>
    <p:sldId id="324" r:id="rId12"/>
    <p:sldId id="325" r:id="rId13"/>
    <p:sldId id="370" r:id="rId14"/>
    <p:sldId id="371" r:id="rId15"/>
    <p:sldId id="372" r:id="rId16"/>
    <p:sldId id="369" r:id="rId17"/>
    <p:sldId id="368" r:id="rId18"/>
    <p:sldId id="348" r:id="rId19"/>
    <p:sldId id="321" r:id="rId20"/>
    <p:sldId id="336" r:id="rId21"/>
    <p:sldId id="337" r:id="rId22"/>
    <p:sldId id="338" r:id="rId23"/>
    <p:sldId id="322" r:id="rId24"/>
    <p:sldId id="344" r:id="rId25"/>
    <p:sldId id="330" r:id="rId26"/>
    <p:sldId id="346" r:id="rId27"/>
    <p:sldId id="334" r:id="rId28"/>
  </p:sldIdLst>
  <p:sldSz cx="9144000" cy="6858000" type="screen4x3"/>
  <p:notesSz cx="6870700" cy="965358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0505"/>
    <a:srgbClr val="002060"/>
    <a:srgbClr val="0B0498"/>
    <a:srgbClr val="0000FF"/>
    <a:srgbClr val="A5FDD3"/>
    <a:srgbClr val="CEFEE7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4" autoAdjust="0"/>
    <p:restoredTop sz="92914" autoAdjust="0"/>
  </p:normalViewPr>
  <p:slideViewPr>
    <p:cSldViewPr>
      <p:cViewPr varScale="1">
        <p:scale>
          <a:sx n="78" d="100"/>
          <a:sy n="78" d="100"/>
        </p:scale>
        <p:origin x="1891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7303" cy="482680"/>
          </a:xfrm>
          <a:prstGeom prst="rect">
            <a:avLst/>
          </a:prstGeom>
        </p:spPr>
        <p:txBody>
          <a:bodyPr vert="horz" lIns="94413" tIns="47206" rIns="94413" bIns="47206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91807" y="0"/>
            <a:ext cx="2977303" cy="482680"/>
          </a:xfrm>
          <a:prstGeom prst="rect">
            <a:avLst/>
          </a:prstGeom>
        </p:spPr>
        <p:txBody>
          <a:bodyPr vert="horz" lIns="94413" tIns="47206" rIns="94413" bIns="47206" rtlCol="0"/>
          <a:lstStyle>
            <a:lvl1pPr algn="r">
              <a:defRPr sz="1200"/>
            </a:lvl1pPr>
          </a:lstStyle>
          <a:p>
            <a:fld id="{A729A1F7-0EED-4B3E-A594-DF0DF7E5E5A6}" type="datetimeFigureOut">
              <a:rPr lang="it-IT" smtClean="0"/>
              <a:pPr/>
              <a:t>08/12/2024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169233"/>
            <a:ext cx="2977303" cy="482680"/>
          </a:xfrm>
          <a:prstGeom prst="rect">
            <a:avLst/>
          </a:prstGeom>
        </p:spPr>
        <p:txBody>
          <a:bodyPr vert="horz" lIns="94413" tIns="47206" rIns="94413" bIns="47206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91807" y="9169233"/>
            <a:ext cx="2977303" cy="482680"/>
          </a:xfrm>
          <a:prstGeom prst="rect">
            <a:avLst/>
          </a:prstGeom>
        </p:spPr>
        <p:txBody>
          <a:bodyPr vert="horz" lIns="94413" tIns="47206" rIns="94413" bIns="47206" rtlCol="0" anchor="b"/>
          <a:lstStyle>
            <a:lvl1pPr algn="r">
              <a:defRPr sz="1200"/>
            </a:lvl1pPr>
          </a:lstStyle>
          <a:p>
            <a:fld id="{0A9A0528-41F2-4CB8-8E38-FE277B855D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175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7303" cy="482680"/>
          </a:xfrm>
          <a:prstGeom prst="rect">
            <a:avLst/>
          </a:prstGeom>
        </p:spPr>
        <p:txBody>
          <a:bodyPr vert="horz" lIns="94413" tIns="47206" rIns="94413" bIns="47206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91807" y="0"/>
            <a:ext cx="2977303" cy="482680"/>
          </a:xfrm>
          <a:prstGeom prst="rect">
            <a:avLst/>
          </a:prstGeom>
        </p:spPr>
        <p:txBody>
          <a:bodyPr vert="horz" lIns="94413" tIns="47206" rIns="94413" bIns="47206" rtlCol="0"/>
          <a:lstStyle>
            <a:lvl1pPr algn="r">
              <a:defRPr sz="1200"/>
            </a:lvl1pPr>
          </a:lstStyle>
          <a:p>
            <a:fld id="{A6BC8818-0AC2-44D2-B748-5CE25277A1BD}" type="datetimeFigureOut">
              <a:rPr lang="it-IT" smtClean="0"/>
              <a:pPr/>
              <a:t>08/12/2024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23938" y="725488"/>
            <a:ext cx="4822825" cy="3617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13" tIns="47206" rIns="94413" bIns="47206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7070" y="4585454"/>
            <a:ext cx="5496560" cy="4344115"/>
          </a:xfrm>
          <a:prstGeom prst="rect">
            <a:avLst/>
          </a:prstGeom>
        </p:spPr>
        <p:txBody>
          <a:bodyPr vert="horz" lIns="94413" tIns="47206" rIns="94413" bIns="47206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169233"/>
            <a:ext cx="2977303" cy="482680"/>
          </a:xfrm>
          <a:prstGeom prst="rect">
            <a:avLst/>
          </a:prstGeom>
        </p:spPr>
        <p:txBody>
          <a:bodyPr vert="horz" lIns="94413" tIns="47206" rIns="94413" bIns="47206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91807" y="9169233"/>
            <a:ext cx="2977303" cy="482680"/>
          </a:xfrm>
          <a:prstGeom prst="rect">
            <a:avLst/>
          </a:prstGeom>
        </p:spPr>
        <p:txBody>
          <a:bodyPr vert="horz" lIns="94413" tIns="47206" rIns="94413" bIns="47206" rtlCol="0" anchor="b"/>
          <a:lstStyle>
            <a:lvl1pPr algn="r">
              <a:defRPr sz="1200"/>
            </a:lvl1pPr>
          </a:lstStyle>
          <a:p>
            <a:fld id="{E6AEB494-E780-4E78-97F2-AFC07DB2D8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241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646164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962677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19719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613778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898996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262231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072712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125294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092176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911798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98494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637760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581725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848298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414605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429970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362656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303067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657166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13859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099232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4101088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89088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0292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F23A1-D2AB-4E26-80E9-4B76F85C0495}" type="datetime1">
              <a:rPr lang="it-IT" smtClean="0"/>
              <a:pPr/>
              <a:t>08/12/2024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3A - Lapidei artificiali - Tecnologia del materiale e proprietà chimico fisiche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5DA8-18D4-433B-A80A-51D4B6EAF7F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A8C97-7246-4FF6-B2F3-8460BEC93065}" type="datetime1">
              <a:rPr lang="it-IT" smtClean="0"/>
              <a:pPr/>
              <a:t>08/12/2024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3A - Lapidei artificiali - Tecnologia del materiale e proprietà chimico fisiche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5DA8-18D4-433B-A80A-51D4B6EAF7F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5452-DCF0-4A33-977B-45BD5BD9A95C}" type="datetime1">
              <a:rPr lang="it-IT" smtClean="0"/>
              <a:pPr/>
              <a:t>08/12/2024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3A - Lapidei artificiali - Tecnologia del materiale e proprietà chimico fisiche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5DA8-18D4-433B-A80A-51D4B6EAF7F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9F6E8-7C38-4186-BB28-FB96DF174506}" type="datetime1">
              <a:rPr lang="it-IT" smtClean="0"/>
              <a:pPr/>
              <a:t>08/12/2024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3A - Lapidei artificiali - Tecnologia del materiale e proprietà chimico fisiche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5DA8-18D4-433B-A80A-51D4B6EAF7F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36B4-0BDC-4EDD-909C-3773B83B8DD9}" type="datetime1">
              <a:rPr lang="it-IT" smtClean="0"/>
              <a:pPr/>
              <a:t>08/12/2024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3A - Lapidei artificiali - Tecnologia del materiale e proprietà chimico fisiche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5DA8-18D4-433B-A80A-51D4B6EAF7F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7D2F-A17D-4509-AC69-9A0594314E24}" type="datetime1">
              <a:rPr lang="it-IT" smtClean="0"/>
              <a:pPr/>
              <a:t>08/12/2024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3A - Lapidei artificiali - Tecnologia del materiale e proprietà chimico fisiche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5DA8-18D4-433B-A80A-51D4B6EAF7F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9F675-B123-4A0F-B98A-1205375C767B}" type="datetime1">
              <a:rPr lang="it-IT" smtClean="0"/>
              <a:pPr/>
              <a:t>08/12/2024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3A - Lapidei artificiali - Tecnologia del materiale e proprietà chimico fisiche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5DA8-18D4-433B-A80A-51D4B6EAF7F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9FB0-0AB2-409A-BB07-48FC8D3C4E82}" type="datetime1">
              <a:rPr lang="it-IT" smtClean="0"/>
              <a:pPr/>
              <a:t>08/12/2024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3A - Lapidei artificiali - Tecnologia del materiale e proprietà chimico fisiche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5DA8-18D4-433B-A80A-51D4B6EAF7F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9D03-7E7C-44F4-98A5-D78597BBB88E}" type="datetime1">
              <a:rPr lang="it-IT" smtClean="0"/>
              <a:pPr/>
              <a:t>08/12/2024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3A - Lapidei artificiali - Tecnologia del materiale e proprietà chimico fisiche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5DA8-18D4-433B-A80A-51D4B6EAF7F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062C-7E51-4156-95FC-2C0DF6365762}" type="datetime1">
              <a:rPr lang="it-IT" smtClean="0"/>
              <a:pPr/>
              <a:t>08/12/2024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3A - Lapidei artificiali - Tecnologia del materiale e proprietà chimico fisiche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5DA8-18D4-433B-A80A-51D4B6EAF7F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5C3A-A2FA-40E4-8949-9A35C416913C}" type="datetime1">
              <a:rPr lang="it-IT" smtClean="0"/>
              <a:pPr/>
              <a:t>08/12/2024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3A - Lapidei artificiali - Tecnologia del materiale e proprietà chimico fisiche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5DA8-18D4-433B-A80A-51D4B6EAF7F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573B9-2151-45FB-8491-55DC51705D1F}" type="datetime1">
              <a:rPr lang="it-IT" smtClean="0"/>
              <a:pPr/>
              <a:t>08/12/2024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Gruppo 3A - Lapidei artificiali - Tecnologia del materiale e proprietà chimico fisiche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5DA8-18D4-433B-A80A-51D4B6EAF7F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395536" y="0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Laboratorio Progettazione Tecnologica Architettura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4497" y="663019"/>
            <a:ext cx="7772400" cy="1181805"/>
          </a:xfrm>
        </p:spPr>
        <p:txBody>
          <a:bodyPr>
            <a:noAutofit/>
          </a:bodyPr>
          <a:lstStyle/>
          <a:p>
            <a:pPr eaLnBrk="1" hangingPunct="1"/>
            <a:r>
              <a:rPr lang="it-IT" sz="6600" b="1" dirty="0" smtClean="0">
                <a:solidFill>
                  <a:srgbClr val="002060"/>
                </a:solidFill>
                <a:latin typeface="+mn-lt"/>
                <a:ea typeface="Calibri" pitchFamily="34" charset="0"/>
                <a:cs typeface="Arial" panose="020B0604020202020204" pitchFamily="34" charset="0"/>
              </a:rPr>
              <a:t>VETRO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07849"/>
            <a:ext cx="9144000" cy="3834389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86023" y="5805264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b="1" dirty="0" smtClean="0">
                <a:solidFill>
                  <a:srgbClr val="002060"/>
                </a:solidFill>
                <a:latin typeface="+mn-lt"/>
                <a:ea typeface="Calibri" pitchFamily="34" charset="0"/>
                <a:cs typeface="Arial" panose="020B0604020202020204" pitchFamily="34" charset="0"/>
              </a:rPr>
              <a:t>SERRAMENTI</a:t>
            </a:r>
          </a:p>
        </p:txBody>
      </p:sp>
    </p:spTree>
    <p:extLst>
      <p:ext uri="{BB962C8B-B14F-4D97-AF65-F5344CB8AC3E}">
        <p14:creationId xmlns:p14="http://schemas.microsoft.com/office/powerpoint/2010/main" val="171615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23"/>
          <a:stretch/>
        </p:blipFill>
        <p:spPr>
          <a:xfrm>
            <a:off x="0" y="3180415"/>
            <a:ext cx="9144000" cy="3657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524" y="695325"/>
            <a:ext cx="856895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9F0505"/>
                </a:solidFill>
                <a:cs typeface="Arial" panose="020B0604020202020204" pitchFamily="34" charset="0"/>
              </a:rPr>
              <a:t>TECNICHE DI PRODUZIONE DELLE LASTRE</a:t>
            </a:r>
          </a:p>
          <a:p>
            <a:pPr algn="ctr"/>
            <a:endParaRPr lang="it-IT" sz="1100" b="1" dirty="0" smtClean="0">
              <a:solidFill>
                <a:srgbClr val="0000FF"/>
              </a:solidFill>
              <a:cs typeface="Consolas" panose="020B0609020204030204" pitchFamily="49" charset="0"/>
            </a:endParaRPr>
          </a:p>
          <a:p>
            <a:pPr algn="ctr"/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TECNICA </a:t>
            </a: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DEL DISCO</a:t>
            </a:r>
          </a:p>
          <a:p>
            <a:pPr algn="ctr"/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dischi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di dimensioni ridotte (10-20 cm), di elevato spessore, colorati in pasta, con difetti (bolle e rigonfiamenti) macroscopici, di scarsa trasparenza. </a:t>
            </a:r>
            <a:endParaRPr lang="it-IT" sz="20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Legati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a piombo per realizzare vetrate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069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8512" y="614298"/>
            <a:ext cx="5299470" cy="6271086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50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809445"/>
            <a:ext cx="90773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9F0505"/>
                </a:solidFill>
                <a:cs typeface="Arial" panose="020B0604020202020204" pitchFamily="34" charset="0"/>
              </a:rPr>
              <a:t>TECNICHE DI PRODUZIONE DELLE LASTRE</a:t>
            </a:r>
          </a:p>
          <a:p>
            <a:pPr algn="ctr"/>
            <a:endParaRPr lang="it-IT" b="1" dirty="0" smtClean="0">
              <a:solidFill>
                <a:srgbClr val="0000FF"/>
              </a:solidFill>
              <a:cs typeface="Consolas" panose="020B0609020204030204" pitchFamily="49" charset="0"/>
            </a:endParaRPr>
          </a:p>
          <a:p>
            <a:pPr algn="ctr"/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TECNICA DELLA BOTTIGLIA</a:t>
            </a:r>
          </a:p>
          <a:p>
            <a:pPr algn="ctr"/>
            <a:endParaRPr lang="it-IT" sz="2400" b="1" dirty="0">
              <a:solidFill>
                <a:srgbClr val="9F0505"/>
              </a:solidFill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Lastre regolari di piccole dimensioni (circa 50-90x50- cm), di spessore ancora elevato ma sufficientemente costante, con difetti (bolle) macroscopici, di scarsa complanarità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429001"/>
            <a:ext cx="9144000" cy="3429000"/>
            <a:chOff x="251520" y="3819720"/>
            <a:chExt cx="8160737" cy="33756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4017"/>
            <a:stretch/>
          </p:blipFill>
          <p:spPr>
            <a:xfrm>
              <a:off x="251520" y="3819720"/>
              <a:ext cx="3608317" cy="337566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5844"/>
            <a:stretch/>
          </p:blipFill>
          <p:spPr>
            <a:xfrm>
              <a:off x="3859837" y="3836163"/>
              <a:ext cx="4552420" cy="3359222"/>
            </a:xfrm>
            <a:prstGeom prst="rect">
              <a:avLst/>
            </a:prstGeom>
          </p:spPr>
        </p:pic>
      </p:grpSp>
      <p:sp>
        <p:nvSpPr>
          <p:cNvPr id="7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941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516" y="542932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9F0505"/>
                </a:solidFill>
                <a:cs typeface="Arial" panose="020B0604020202020204" pitchFamily="34" charset="0"/>
              </a:rPr>
              <a:t>TECNICHE DI PRODUZIONE DELLE </a:t>
            </a:r>
            <a:r>
              <a:rPr lang="it-IT" sz="2400" b="1" dirty="0" smtClean="0">
                <a:solidFill>
                  <a:srgbClr val="9F0505"/>
                </a:solidFill>
                <a:cs typeface="Arial" panose="020B0604020202020204" pitchFamily="34" charset="0"/>
              </a:rPr>
              <a:t>LASTRE</a:t>
            </a:r>
            <a:endParaRPr lang="it-IT" sz="2400" b="1" dirty="0">
              <a:solidFill>
                <a:srgbClr val="9F0505"/>
              </a:solidFill>
              <a:cs typeface="Arial" panose="020B0604020202020204" pitchFamily="34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95312" y="-29560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2816"/>
            <a:ext cx="4039923" cy="4009893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4298872" y="1340768"/>
            <a:ext cx="4614735" cy="485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endParaRPr lang="it-IT" sz="2000" b="1" dirty="0" smtClean="0">
              <a:solidFill>
                <a:srgbClr val="0000FF"/>
              </a:solidFill>
              <a:cs typeface="Consolas" panose="020B0609020204030204" pitchFamily="49" charset="0"/>
            </a:endParaRPr>
          </a:p>
          <a:p>
            <a:pPr algn="ctr">
              <a:lnSpc>
                <a:spcPct val="140000"/>
              </a:lnSpc>
            </a:pPr>
            <a:r>
              <a:rPr 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TECNICA DELLA COLATA</a:t>
            </a:r>
          </a:p>
          <a:p>
            <a:pPr>
              <a:lnSpc>
                <a:spcPct val="140000"/>
              </a:lnSpc>
            </a:pPr>
            <a:endParaRPr lang="it-IT" sz="1100" b="1" dirty="0" smtClean="0">
              <a:solidFill>
                <a:srgbClr val="0000FF"/>
              </a:solidFill>
              <a:cs typeface="Consolas" panose="020B0609020204030204" pitchFamily="49" charset="0"/>
            </a:endParaRPr>
          </a:p>
          <a:p>
            <a:pPr>
              <a:lnSpc>
                <a:spcPct val="140000"/>
              </a:lnSpc>
            </a:pP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Lastre regolari di grandi dimensioni e spessore relativamente sottile, prive di difetti macroscopici, robuste, ottenute mediante distribuzione uniforme di vetro fuso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su una tavola di metallo, spianatura con rullo e ricottura prima della molatura e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lucidatura. Con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l’introduzione del forno a gas Siemens le fasi di miscela e di fusione vengono unificate, e le fasi di colata e ricottura aggregate. </a:t>
            </a:r>
            <a:endParaRPr lang="it-IT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01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516" y="620688"/>
            <a:ext cx="87129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9F0505"/>
                </a:solidFill>
                <a:cs typeface="Arial" panose="020B0604020202020204" pitchFamily="34" charset="0"/>
              </a:rPr>
              <a:t>TECNICHE DI PRODUZIONE DELLE </a:t>
            </a:r>
            <a:r>
              <a:rPr lang="it-IT" sz="2800" b="1" dirty="0" smtClean="0">
                <a:solidFill>
                  <a:srgbClr val="9F0505"/>
                </a:solidFill>
                <a:cs typeface="Arial" panose="020B0604020202020204" pitchFamily="34" charset="0"/>
              </a:rPr>
              <a:t>LASTRE</a:t>
            </a:r>
          </a:p>
          <a:p>
            <a:pPr algn="ctr"/>
            <a:endParaRPr lang="it-IT" sz="14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r>
              <a:rPr lang="it-IT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TECNICA FLOAT - </a:t>
            </a:r>
            <a:r>
              <a:rPr lang="it-IT" sz="2000" dirty="0" err="1">
                <a:solidFill>
                  <a:srgbClr val="002060"/>
                </a:solidFill>
                <a:cs typeface="Arial" panose="020B0604020202020204" pitchFamily="34" charset="0"/>
              </a:rPr>
              <a:t>Pilkinton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(1952)</a:t>
            </a:r>
          </a:p>
          <a:p>
            <a:pPr algn="ctr"/>
            <a:endParaRPr lang="it-IT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540772" y="1805001"/>
            <a:ext cx="8042523" cy="5052999"/>
            <a:chOff x="755576" y="1793732"/>
            <a:chExt cx="8042523" cy="5052999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576" y="1793732"/>
              <a:ext cx="8042523" cy="5052999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1043608" y="6237312"/>
              <a:ext cx="2088232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01415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510" y="501607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9F0505"/>
                </a:solidFill>
                <a:cs typeface="Arial" panose="020B0604020202020204" pitchFamily="34" charset="0"/>
              </a:rPr>
              <a:t>PRODUZIONE </a:t>
            </a:r>
            <a:r>
              <a:rPr lang="it-IT" sz="2800" b="1" dirty="0">
                <a:solidFill>
                  <a:srgbClr val="9F0505"/>
                </a:solidFill>
                <a:cs typeface="Arial" panose="020B0604020202020204" pitchFamily="34" charset="0"/>
              </a:rPr>
              <a:t>DELLE </a:t>
            </a:r>
            <a:r>
              <a:rPr lang="it-IT" sz="2800" b="1" dirty="0" smtClean="0">
                <a:solidFill>
                  <a:srgbClr val="9F0505"/>
                </a:solidFill>
                <a:cs typeface="Arial" panose="020B0604020202020204" pitchFamily="34" charset="0"/>
              </a:rPr>
              <a:t>LASTRE FLOAT</a:t>
            </a:r>
            <a:endParaRPr lang="it-IT" sz="2800" b="1" dirty="0">
              <a:solidFill>
                <a:srgbClr val="9F0505"/>
              </a:solidFill>
              <a:cs typeface="Arial" panose="020B0604020202020204" pitchFamily="34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95312" y="-42730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85196" y="1182739"/>
            <a:ext cx="8729595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Prima produzione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-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comprende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tre fasi principali: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la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fusione,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a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temperature vicine ai 1550 °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il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processo di omogeneizzazione del vetro fuso, che comprende l’affinaggio per l’eliminazione delle bolle gassose;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il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condizionamento termico, in cui il vetro, in condizioni di bassa viscosità, viene raffreddato fino a raggiungere una maggiore viscosità corrispondente alle esigenze del processo di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formazione</a:t>
            </a:r>
          </a:p>
          <a:p>
            <a:endParaRPr lang="it-IT" sz="11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Bagno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di stagno</a:t>
            </a:r>
          </a:p>
          <a:p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Il vetro allo stato pastoso viene versato su un bagno di stagno fuso a circa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1.000°C, su cui galleggia formando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un nastro di spessore naturale compreso tra 4 e 6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mm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it-IT" sz="11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Forno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di ricottura</a:t>
            </a:r>
          </a:p>
          <a:p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All'uscita dal bagno di stagno, il nastro di vetro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passa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attraverso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un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tunnel di raffreddamento. La temperatura del vetro si abbassa in maniera controllata da 620°C a 250°C. Segue poi un raffreddamento lento all'aria per eliminare le tensioni interne al vetro che potrebbero determinarne la rottura nel corso delle operazioni di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taglio</a:t>
            </a:r>
          </a:p>
          <a:p>
            <a:endParaRPr lang="it-IT" sz="11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Taglio</a:t>
            </a:r>
          </a:p>
          <a:p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Il nastro di vetro raffreddato viene tagliato automaticamente in lastre di 6.000 x 3.210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mm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40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419348"/>
            <a:ext cx="46085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Prodotti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di base</a:t>
            </a: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Vetri chiari comuni, o vetri trasparenti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Vetri colorati nella massa</a:t>
            </a: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Vetri colati laminati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Vetri retinati</a:t>
            </a: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Profilati a U</a:t>
            </a:r>
          </a:p>
          <a:p>
            <a:pPr>
              <a:lnSpc>
                <a:spcPct val="130000"/>
              </a:lnSpc>
            </a:pP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Prodotti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speciali</a:t>
            </a: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Vetri a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controllo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solare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Vetri uniti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al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perimetro - </a:t>
            </a:r>
            <a:r>
              <a:rPr lang="it-IT" i="1" dirty="0" smtClean="0">
                <a:solidFill>
                  <a:srgbClr val="002060"/>
                </a:solidFill>
                <a:cs typeface="Arial" panose="020B0604020202020204" pitchFamily="34" charset="0"/>
              </a:rPr>
              <a:t>vetrocamera</a:t>
            </a:r>
            <a:endParaRPr lang="it-IT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Vetri basso emissivi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836712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cap="all" dirty="0">
                <a:solidFill>
                  <a:srgbClr val="9F0505"/>
                </a:solidFill>
                <a:cs typeface="Arial" panose="020B0604020202020204" pitchFamily="34" charset="0"/>
              </a:rPr>
              <a:t>Classificazione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0411" y="1410093"/>
            <a:ext cx="40679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Prodotti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trasformati</a:t>
            </a: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Vetri temprati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Vetri stratificati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Vetri resistenti al fuoco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3102864"/>
            <a:ext cx="2623464" cy="375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7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83671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 smtClean="0">
                <a:solidFill>
                  <a:srgbClr val="9F0505"/>
                </a:solidFill>
                <a:cs typeface="Arial" panose="020B0604020202020204" pitchFamily="34" charset="0"/>
              </a:rPr>
              <a:t>VETRI UNITI AL PERIMETRO</a:t>
            </a:r>
            <a:endParaRPr lang="it-IT" sz="2800" b="1" cap="all" dirty="0">
              <a:solidFill>
                <a:srgbClr val="9F0505"/>
              </a:solidFill>
              <a:cs typeface="Arial" panose="020B0604020202020204" pitchFamily="34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572235"/>
            <a:ext cx="4600940" cy="528576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887956" y="1620470"/>
            <a:ext cx="425604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Formati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da due o tre lastre di vetro separate da opportune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intercapedini</a:t>
            </a:r>
          </a:p>
          <a:p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Le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lastre possono essere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vetro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monolitico o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vetro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stratificato, costituito da due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lastre incollate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con una speciale pellicola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che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ne aumenta la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resistenza</a:t>
            </a:r>
          </a:p>
          <a:p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Nell’intercapedine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, al posto dell’aria è possibile inserire gas nobili (più pesanti dell’aria) come argon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o </a:t>
            </a:r>
            <a:r>
              <a:rPr lang="it-IT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kripton</a:t>
            </a:r>
            <a:endParaRPr lang="it-IT" sz="20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it-IT" sz="20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La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struttura dei vetri viene solitamente indicata con 3 numeri,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che indicano gli spessori dei vetri e dell’intercapedine</a:t>
            </a:r>
          </a:p>
          <a:p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Es. vetro 4-6-4</a:t>
            </a:r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595017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 smtClean="0">
                <a:solidFill>
                  <a:srgbClr val="9F0505"/>
                </a:solidFill>
                <a:cs typeface="Arial" panose="020B0604020202020204" pitchFamily="34" charset="0"/>
              </a:rPr>
              <a:t>VETRI BASSO EMISSIVI</a:t>
            </a:r>
            <a:endParaRPr lang="it-IT" sz="2800" b="1" cap="all" dirty="0">
              <a:solidFill>
                <a:srgbClr val="9F0505"/>
              </a:solidFill>
              <a:cs typeface="Arial" panose="020B0604020202020204" pitchFamily="34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ttangolo 7"/>
          <p:cNvSpPr/>
          <p:nvPr/>
        </p:nvSpPr>
        <p:spPr>
          <a:xfrm>
            <a:off x="4932040" y="1340768"/>
            <a:ext cx="43701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Vetri isolanti  costituiti da due o più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lastre di vetro trattate,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distanziate da uno o più profili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distanziatori</a:t>
            </a:r>
          </a:p>
          <a:p>
            <a:pPr>
              <a:lnSpc>
                <a:spcPct val="120000"/>
              </a:lnSpc>
            </a:pP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Riflettono verso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l’interno parte del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calore emesso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come radiazione termica dai corpi contenuti nei locali abitati, riducendo notevolmente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la dispersione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termica. </a:t>
            </a:r>
            <a:endParaRPr lang="it-IT" sz="20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Il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vetro di partenza è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un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vetro float, cui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si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aggiungono 4 diversi tipi di strati: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• </a:t>
            </a:r>
            <a:r>
              <a:rPr lang="en-US" sz="2000" dirty="0" err="1">
                <a:solidFill>
                  <a:srgbClr val="002060"/>
                </a:solidFill>
                <a:cs typeface="Arial" panose="020B0604020202020204" pitchFamily="34" charset="0"/>
              </a:rPr>
              <a:t>strato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rgbClr val="002060"/>
                </a:solidFill>
                <a:cs typeface="Arial" panose="020B0604020202020204" pitchFamily="34" charset="0"/>
              </a:rPr>
              <a:t>adesione</a:t>
            </a:r>
            <a:endParaRPr 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• </a:t>
            </a:r>
            <a:r>
              <a:rPr lang="en-US" sz="2000" dirty="0" err="1">
                <a:solidFill>
                  <a:srgbClr val="002060"/>
                </a:solidFill>
                <a:cs typeface="Arial" panose="020B0604020202020204" pitchFamily="34" charset="0"/>
              </a:rPr>
              <a:t>strato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cs typeface="Arial" panose="020B0604020202020204" pitchFamily="34" charset="0"/>
              </a:rPr>
              <a:t>d’argento</a:t>
            </a:r>
            <a:endParaRPr 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• </a:t>
            </a:r>
            <a:r>
              <a:rPr lang="en-US" sz="2000" dirty="0" err="1">
                <a:solidFill>
                  <a:srgbClr val="002060"/>
                </a:solidFill>
                <a:cs typeface="Arial" panose="020B0604020202020204" pitchFamily="34" charset="0"/>
              </a:rPr>
              <a:t>strato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cs typeface="Arial" panose="020B0604020202020204" pitchFamily="34" charset="0"/>
              </a:rPr>
              <a:t>selettivo</a:t>
            </a:r>
            <a:endParaRPr 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• </a:t>
            </a:r>
            <a:r>
              <a:rPr lang="en-US" sz="2000" dirty="0" err="1">
                <a:solidFill>
                  <a:srgbClr val="002060"/>
                </a:solidFill>
                <a:cs typeface="Arial" panose="020B0604020202020204" pitchFamily="34" charset="0"/>
              </a:rPr>
              <a:t>strato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 di </a:t>
            </a:r>
            <a:r>
              <a:rPr lang="en-US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riempimento</a:t>
            </a:r>
            <a:endParaRPr 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0" y="1541149"/>
            <a:ext cx="4706223" cy="5316851"/>
            <a:chOff x="0" y="1541149"/>
            <a:chExt cx="4706223" cy="531685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1" y="1541149"/>
              <a:ext cx="4694851" cy="286283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333239"/>
              <a:ext cx="4706223" cy="25247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25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6671" y="726123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 smtClean="0">
                <a:solidFill>
                  <a:srgbClr val="9F0505"/>
                </a:solidFill>
                <a:cs typeface="Arial" panose="020B0604020202020204" pitchFamily="34" charset="0"/>
              </a:rPr>
              <a:t>VETRI A CONTROLLO SOLARE</a:t>
            </a:r>
            <a:endParaRPr lang="it-IT" sz="2800" b="1" cap="all" dirty="0">
              <a:solidFill>
                <a:srgbClr val="9F0505"/>
              </a:solidFill>
              <a:cs typeface="Arial" panose="020B0604020202020204" pitchFamily="34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ttangolo 7"/>
          <p:cNvSpPr/>
          <p:nvPr/>
        </p:nvSpPr>
        <p:spPr>
          <a:xfrm>
            <a:off x="605766" y="1309527"/>
            <a:ext cx="83691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Consentono il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passaggio della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luce solare attraverso una finestra, operando contemporaneamente la riflessione all’esterno di gran parte del calore solare, riducendo il flusso termico in ingresso. </a:t>
            </a:r>
          </a:p>
          <a:p>
            <a:pPr>
              <a:lnSpc>
                <a:spcPct val="12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Riducono il riflesso abbagliante causato dalla luce solare diretta</a:t>
            </a:r>
          </a:p>
          <a:p>
            <a:pPr>
              <a:lnSpc>
                <a:spcPct val="12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Hanno la superficie rivestita da un </a:t>
            </a:r>
            <a:r>
              <a:rPr lang="it-IT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coating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di metalli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trasparenti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60" b="4667"/>
          <a:stretch/>
        </p:blipFill>
        <p:spPr>
          <a:xfrm>
            <a:off x="1212552" y="3185592"/>
            <a:ext cx="671889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7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395536" y="0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6511" y="626491"/>
            <a:ext cx="7772400" cy="1051521"/>
          </a:xfrm>
        </p:spPr>
        <p:txBody>
          <a:bodyPr>
            <a:noAutofit/>
          </a:bodyPr>
          <a:lstStyle/>
          <a:p>
            <a:pPr eaLnBrk="1" hangingPunct="1"/>
            <a:r>
              <a:rPr lang="it-IT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Alcune definizioni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179512" y="2024776"/>
            <a:ext cx="8964489" cy="3324627"/>
            <a:chOff x="179512" y="2024776"/>
            <a:chExt cx="8964489" cy="3324627"/>
          </a:xfrm>
        </p:grpSpPr>
        <p:sp>
          <p:nvSpPr>
            <p:cNvPr id="2" name="Rettangolo 1"/>
            <p:cNvSpPr/>
            <p:nvPr/>
          </p:nvSpPr>
          <p:spPr>
            <a:xfrm>
              <a:off x="179512" y="2024776"/>
              <a:ext cx="601266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</a:rPr>
                <a:t>Il vetro è un materiale solido </a:t>
              </a:r>
              <a:r>
                <a:rPr lang="it-IT" sz="2000" b="1" dirty="0" smtClean="0">
                  <a:solidFill>
                    <a:srgbClr val="002060"/>
                  </a:solidFill>
                </a:rPr>
                <a:t>amorfo</a:t>
              </a:r>
              <a:r>
                <a:rPr lang="it-IT" sz="2000" dirty="0" smtClean="0">
                  <a:solidFill>
                    <a:srgbClr val="002060"/>
                  </a:solidFill>
                </a:rPr>
                <a:t>, </a:t>
              </a:r>
              <a:r>
                <a:rPr lang="it-IT" sz="2000" dirty="0">
                  <a:solidFill>
                    <a:srgbClr val="002060"/>
                  </a:solidFill>
                </a:rPr>
                <a:t>cioè </a:t>
              </a:r>
              <a:r>
                <a:rPr lang="it-IT" sz="2000" dirty="0" smtClean="0">
                  <a:solidFill>
                    <a:srgbClr val="002060"/>
                  </a:solidFill>
                </a:rPr>
                <a:t>un liquido ad elevatissima viscosità che </a:t>
              </a:r>
              <a:r>
                <a:rPr lang="it-IT" sz="2000" dirty="0">
                  <a:solidFill>
                    <a:srgbClr val="002060"/>
                  </a:solidFill>
                </a:rPr>
                <a:t>a temperatura ambiente si comporta come un </a:t>
              </a:r>
              <a:r>
                <a:rPr lang="it-IT" sz="2000" dirty="0" smtClean="0">
                  <a:solidFill>
                    <a:srgbClr val="002060"/>
                  </a:solidFill>
                </a:rPr>
                <a:t>solido, ed è privo di un punto di fusione preciso</a:t>
              </a:r>
            </a:p>
          </p:txBody>
        </p:sp>
        <p:sp>
          <p:nvSpPr>
            <p:cNvPr id="8" name="Rettangolo 7"/>
            <p:cNvSpPr/>
            <p:nvPr/>
          </p:nvSpPr>
          <p:spPr>
            <a:xfrm>
              <a:off x="179512" y="4641517"/>
              <a:ext cx="6012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 smtClean="0">
                  <a:solidFill>
                    <a:srgbClr val="002060"/>
                  </a:solidFill>
                </a:rPr>
                <a:t>Aspetti positivi: </a:t>
              </a:r>
              <a:r>
                <a:rPr lang="it-IT" sz="2000" b="1" dirty="0" smtClean="0">
                  <a:solidFill>
                    <a:srgbClr val="002060"/>
                  </a:solidFill>
                </a:rPr>
                <a:t>trasparenza</a:t>
              </a:r>
              <a:r>
                <a:rPr lang="it-IT" sz="2000" dirty="0" smtClean="0">
                  <a:solidFill>
                    <a:srgbClr val="002060"/>
                  </a:solidFill>
                </a:rPr>
                <a:t>, </a:t>
              </a:r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inalterabilità chimica </a:t>
              </a: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e </a:t>
              </a:r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biologica</a:t>
              </a:r>
              <a:r>
                <a:rPr lang="it-IT" sz="2000" b="1" dirty="0" smtClean="0">
                  <a:solidFill>
                    <a:srgbClr val="002060"/>
                  </a:solidFill>
                </a:rPr>
                <a:t>, bassa conducibilità elettrica</a:t>
              </a:r>
            </a:p>
          </p:txBody>
        </p:sp>
        <p:sp>
          <p:nvSpPr>
            <p:cNvPr id="7" name="Rettangolo 6"/>
            <p:cNvSpPr/>
            <p:nvPr/>
          </p:nvSpPr>
          <p:spPr>
            <a:xfrm>
              <a:off x="179512" y="3471646"/>
              <a:ext cx="601266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</a:rPr>
                <a:t>Aspetti negativi: a livello microscopico </a:t>
              </a:r>
              <a:r>
                <a:rPr lang="it-IT" sz="2000" b="1" dirty="0">
                  <a:solidFill>
                    <a:srgbClr val="002060"/>
                  </a:solidFill>
                </a:rPr>
                <a:t>non possiede  un reticolo cristallino ordinato </a:t>
              </a:r>
              <a:r>
                <a:rPr lang="it-IT" sz="2000" dirty="0">
                  <a:solidFill>
                    <a:srgbClr val="002060"/>
                  </a:solidFill>
                </a:rPr>
                <a:t>ma presenta una struttura disordinata e </a:t>
              </a:r>
              <a:r>
                <a:rPr lang="it-IT" sz="2000" dirty="0" smtClean="0">
                  <a:solidFill>
                    <a:srgbClr val="002060"/>
                  </a:solidFill>
                </a:rPr>
                <a:t>rigida, ha una </a:t>
              </a:r>
              <a:r>
                <a:rPr lang="it-IT" sz="2000" b="1" dirty="0" smtClean="0">
                  <a:solidFill>
                    <a:srgbClr val="002060"/>
                  </a:solidFill>
                </a:rPr>
                <a:t>rottura</a:t>
              </a:r>
              <a:r>
                <a:rPr lang="it-IT" sz="2000" dirty="0" smtClean="0">
                  <a:solidFill>
                    <a:srgbClr val="002060"/>
                  </a:solidFill>
                </a:rPr>
                <a:t> di tipo </a:t>
              </a:r>
              <a:r>
                <a:rPr lang="it-IT" sz="2000" b="1" dirty="0" smtClean="0">
                  <a:solidFill>
                    <a:srgbClr val="002060"/>
                  </a:solidFill>
                </a:rPr>
                <a:t>fragile</a:t>
              </a:r>
              <a:endParaRPr lang="it-IT" sz="2000" b="1" dirty="0">
                <a:solidFill>
                  <a:srgbClr val="002060"/>
                </a:solidFill>
              </a:endParaRPr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8185" y="2025192"/>
              <a:ext cx="2915816" cy="322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9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640671"/>
            <a:ext cx="870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cap="all" dirty="0">
                <a:solidFill>
                  <a:srgbClr val="9F0505"/>
                </a:solidFill>
                <a:cs typeface="Arial" panose="020B0604020202020204" pitchFamily="34" charset="0"/>
              </a:rPr>
              <a:t>TRATTAMENTI: TEMPRA </a:t>
            </a:r>
            <a:r>
              <a:rPr lang="it-IT" sz="2000" cap="all" dirty="0">
                <a:solidFill>
                  <a:srgbClr val="9F0505"/>
                </a:solidFill>
                <a:cs typeface="Arial" panose="020B0604020202020204" pitchFamily="34" charset="0"/>
              </a:rPr>
              <a:t>(TERMICA O CHIMICA)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1374" y="1225689"/>
            <a:ext cx="9166747" cy="5632311"/>
            <a:chOff x="4071" y="1371594"/>
            <a:chExt cx="9166747" cy="56323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369" r="53591" b="5209"/>
            <a:stretch/>
          </p:blipFill>
          <p:spPr>
            <a:xfrm>
              <a:off x="17659" y="1412776"/>
              <a:ext cx="2250086" cy="541593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813" r="55719"/>
            <a:stretch/>
          </p:blipFill>
          <p:spPr>
            <a:xfrm>
              <a:off x="6948265" y="1484783"/>
              <a:ext cx="2195736" cy="538817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11760" y="1371594"/>
              <a:ext cx="4666575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Il vetro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viene sottoposto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ad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un </a:t>
              </a:r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riscaldamento</a:t>
              </a:r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 seguito da </a:t>
              </a:r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brusco</a:t>
              </a:r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raffreddamento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 che produce una precompressione dovuta alla contrazione degli strati esterni e alla compressione di quelli </a:t>
              </a:r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interni. </a:t>
              </a:r>
            </a:p>
            <a:p>
              <a:pPr>
                <a:lnSpc>
                  <a:spcPct val="120000"/>
                </a:lnSpc>
              </a:pPr>
              <a:endParaRPr lang="it-IT" sz="2000" dirty="0" smtClean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La </a:t>
              </a: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resistenza </a:t>
              </a:r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a </a:t>
              </a: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flessione 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è dell’ordine dei 120-200 </a:t>
              </a:r>
              <a:r>
                <a:rPr lang="it-IT" sz="2000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Mpa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. </a:t>
              </a:r>
              <a:endParaRPr lang="it-IT" sz="2000" dirty="0" smtClean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it-IT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Tollera 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grandi differenze </a:t>
              </a:r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di temperatura 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senza </a:t>
              </a:r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rompersi (~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200°C</a:t>
              </a:r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)</a:t>
              </a:r>
            </a:p>
            <a:p>
              <a:pPr>
                <a:lnSpc>
                  <a:spcPct val="120000"/>
                </a:lnSpc>
              </a:pPr>
              <a:endParaRPr lang="it-IT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Il vetro ricotto può andare a </a:t>
              </a:r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rottura già 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con differenze di ~ </a:t>
              </a:r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40°C.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71" y="1371594"/>
              <a:ext cx="224973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VETRO RICOTTO NON SOLLECITATO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658" y="4221088"/>
              <a:ext cx="224973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VETRO RICOTTO SOLLECITATO A FLESSIONE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47908" y="4084741"/>
              <a:ext cx="219609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VETRO TEMPRATO SOLLECITATO A FLESSIONE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47907" y="1379192"/>
              <a:ext cx="222291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VETRO TEMPRATO NON SOLLECITATO</a:t>
              </a:r>
            </a:p>
          </p:txBody>
        </p:sp>
      </p:grpSp>
      <p:sp>
        <p:nvSpPr>
          <p:cNvPr id="13" name="Titolo 1"/>
          <p:cNvSpPr txBox="1">
            <a:spLocks/>
          </p:cNvSpPr>
          <p:nvPr/>
        </p:nvSpPr>
        <p:spPr>
          <a:xfrm>
            <a:off x="563833" y="-8616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369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328" y="1005654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 cap="all">
                <a:solidFill>
                  <a:srgbClr val="9F05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 smtClean="0">
                <a:solidFill>
                  <a:srgbClr val="002060"/>
                </a:solidFill>
                <a:latin typeface="+mn-lt"/>
              </a:rPr>
              <a:t>Rivestimento </a:t>
            </a:r>
            <a:r>
              <a:rPr lang="it-IT" dirty="0">
                <a:solidFill>
                  <a:srgbClr val="002060"/>
                </a:solidFill>
                <a:latin typeface="+mn-lt"/>
              </a:rPr>
              <a:t>a caldo - </a:t>
            </a:r>
            <a:r>
              <a:rPr lang="it-IT" dirty="0" smtClean="0">
                <a:solidFill>
                  <a:srgbClr val="002060"/>
                </a:solidFill>
                <a:latin typeface="+mn-lt"/>
              </a:rPr>
              <a:t>COATING</a:t>
            </a:r>
            <a:endParaRPr lang="it-IT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8496" y="56319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cap="all" dirty="0">
                <a:solidFill>
                  <a:srgbClr val="9F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ALTRI TRATTAMENTI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122" name="Picture 2" descr="https://www.pilkington.com/-/media/pilkington/site-content/italy/architect/immaginecoatizzazion.jpg?h=200&amp;w=287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4208" y="2132856"/>
            <a:ext cx="180020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23528" y="2357275"/>
            <a:ext cx="60486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Processi produttivi</a:t>
            </a:r>
            <a:endParaRPr lang="it-IT" altLang="it-IT" sz="16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coating</a:t>
            </a:r>
            <a:r>
              <a:rPr lang="it-IT" alt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002060"/>
                </a:solidFill>
                <a:cs typeface="Arial" panose="020B0604020202020204" pitchFamily="34" charset="0"/>
              </a:rPr>
              <a:t>on-line</a:t>
            </a:r>
            <a:r>
              <a:rPr lang="it-IT" alt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: vetro pirolitico</a:t>
            </a:r>
            <a:br>
              <a:rPr lang="it-IT" altLang="it-IT" sz="16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Il processo </a:t>
            </a:r>
            <a:r>
              <a:rPr lang="it-IT" alt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di pirolisi viene realizzato ad elevata temperatura, durante la formatura del vetro float, ed introduce legami forti tra deposito e vetro. La resistenza superficiale del rivestimento è quindi molto elevata, pari a quella del vetro</a:t>
            </a:r>
            <a: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. Questi </a:t>
            </a:r>
            <a:r>
              <a:rPr lang="it-IT" altLang="it-IT" sz="1600" dirty="0" err="1">
                <a:solidFill>
                  <a:srgbClr val="002060"/>
                </a:solidFill>
                <a:cs typeface="Arial" panose="020B0604020202020204" pitchFamily="34" charset="0"/>
              </a:rPr>
              <a:t>coating</a:t>
            </a:r>
            <a:r>
              <a:rPr lang="it-IT" alt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 resistono anche a trattamenti termici successivi, quali </a:t>
            </a:r>
            <a: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tempra o curvatura.</a:t>
            </a:r>
            <a:endParaRPr lang="it-IT" altLang="it-IT" sz="1600" dirty="0">
              <a:solidFill>
                <a:srgbClr val="555555"/>
              </a:solidFill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23528" y="1421703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Scopo: controllare </a:t>
            </a:r>
            <a:r>
              <a:rPr lang="it-IT" altLang="it-IT" dirty="0">
                <a:solidFill>
                  <a:srgbClr val="002060"/>
                </a:solidFill>
                <a:cs typeface="Arial" panose="020B0604020202020204" pitchFamily="34" charset="0"/>
              </a:rPr>
              <a:t>e migliorare le prestazioni ottico - energetiche delle </a:t>
            </a:r>
            <a:r>
              <a:rPr lang="it-IT" alt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vetrate</a:t>
            </a:r>
          </a:p>
          <a:p>
            <a:r>
              <a:rPr lang="it-IT" alt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Procedimento: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applicazione di un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ossido metallico sulla facciata superiore della lastra ancora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bollente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23528" y="4459250"/>
            <a:ext cx="869471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it-IT" altLang="it-IT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coating</a:t>
            </a:r>
            <a:r>
              <a:rPr lang="it-IT" alt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off-line</a:t>
            </a:r>
            <a: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: vetro </a:t>
            </a:r>
            <a:r>
              <a:rPr lang="it-IT" altLang="it-IT" sz="16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magnetronico</a:t>
            </a:r>
            <a: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Si applicano più strati di ossidi metallici. I vetri così ottenuti possono essere soggetti a deteriorabilità, pertanto alcune tipologie possono essere utilizzate esclusivamente se montate in vetrocamera.</a:t>
            </a:r>
            <a:b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L’ossidazione degli strati metallici applicati può essere completata con successivi trattamenti termici (</a:t>
            </a:r>
            <a:r>
              <a:rPr lang="it-IT" altLang="it-IT" sz="16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coating</a:t>
            </a:r>
            <a: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 temprabili).</a:t>
            </a:r>
            <a:b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Si possono realizzare lastre che riflettono e trasmettono la radiazione solare su specifiche lunghezze d’onda, con un’</a:t>
            </a:r>
            <a:r>
              <a:rPr lang="it-IT" altLang="it-IT" sz="16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emissività</a:t>
            </a:r>
            <a: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 estremamente ridotta (fino all'1%, contro il 90% del normale </a:t>
            </a:r>
            <a:r>
              <a:rPr lang="it-IT" altLang="it-IT" sz="1600" dirty="0" smtClean="0">
                <a:solidFill>
                  <a:srgbClr val="555555"/>
                </a:solidFill>
                <a:cs typeface="Arial" panose="020B0604020202020204" pitchFamily="34" charset="0"/>
              </a:rPr>
              <a:t>vetro float).</a:t>
            </a:r>
            <a:endParaRPr lang="it-IT" altLang="it-IT" sz="1600" dirty="0">
              <a:solidFill>
                <a:srgbClr val="555555"/>
              </a:solidFill>
              <a:cs typeface="Arial" panose="020B0604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60648" y="4403989"/>
            <a:ext cx="8406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Si possono </a:t>
            </a:r>
            <a:r>
              <a:rPr lang="it-IT" alt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realizzare lastre </a:t>
            </a:r>
            <a:r>
              <a:rPr lang="it-IT" alt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con </a:t>
            </a:r>
            <a:r>
              <a:rPr lang="it-IT" altLang="it-IT" sz="1600" dirty="0" err="1">
                <a:solidFill>
                  <a:srgbClr val="002060"/>
                </a:solidFill>
                <a:cs typeface="Arial" panose="020B0604020202020204" pitchFamily="34" charset="0"/>
              </a:rPr>
              <a:t>emissività</a:t>
            </a:r>
            <a:r>
              <a:rPr lang="it-IT" alt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 fino al 13% (contro il 90% del normale vetro float).</a:t>
            </a:r>
            <a:endParaRPr lang="it-IT" altLang="it-IT" sz="1600" dirty="0">
              <a:solidFill>
                <a:srgbClr val="555555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5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3436" y="1986211"/>
            <a:ext cx="815315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STRATIFICAZIONE</a:t>
            </a:r>
            <a:endParaRPr lang="it-IT" sz="28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Composizione di due o più fogli di vetro, uniti assieme con uno o più intercalari di materiale termoplastico (PVB), mediante un processo a caldo e sotto pressione. Il PVB agisce come adesivo e separatore tra le lastre di vetro, modificandone le prestazioni meccaniche, termiche ed acustiche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  <a:p>
            <a:endParaRPr lang="it-IT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Fasi di lavorazione:</a:t>
            </a:r>
          </a:p>
          <a:p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All'interno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di un ambiente climatizzato, avviene la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stesura dei fogli di </a:t>
            </a:r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PVB – </a:t>
            </a:r>
            <a:r>
              <a:rPr lang="it-IT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polivinilbutirrale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 -</a:t>
            </a:r>
            <a:r>
              <a:rPr lang="it-IT" sz="2000" dirty="0" smtClean="0"/>
              <a:t> </a:t>
            </a:r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tra le lastre di vetro,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asportandone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con taglio le eccedenze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rispetto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alla dimensione finale della lastra.</a:t>
            </a:r>
          </a:p>
          <a:p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La lastra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assemblata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passa quindi all'interno di un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primo forno 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dove viene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preriscaldata a 30°C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 e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calandrata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 per favorire il processo di deaerazione, eliminando quasi tutta l’aria presente tra il PVB e le lastre di vetro.</a:t>
            </a:r>
          </a:p>
          <a:p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In un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secondo forno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di riscaldamento la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temperatura sale a 60°C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, per completare il processo di deaerazione ed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attivare le proprietà adesive del PVB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. Sempre durante questa fase, la lastra multistrato passa sotto altre calandre, che completano la sigillatura ai bordi ed impediscono l’entrata di aria. </a:t>
            </a:r>
          </a:p>
          <a:p>
            <a:endParaRPr lang="it-IT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54868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rgbClr val="9F0505"/>
                </a:solidFill>
                <a:cs typeface="Arial" panose="020B0604020202020204" pitchFamily="34" charset="0"/>
              </a:rPr>
              <a:t>Lavorazioni secondarie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ttangolo 1"/>
          <p:cNvSpPr/>
          <p:nvPr/>
        </p:nvSpPr>
        <p:spPr>
          <a:xfrm>
            <a:off x="364464" y="1010345"/>
            <a:ext cx="8352929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ARMATURA</a:t>
            </a:r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Posizionamento di una rete metallica nella lastra appena colata</a:t>
            </a:r>
          </a:p>
        </p:txBody>
      </p:sp>
    </p:spTree>
    <p:extLst>
      <p:ext uri="{BB962C8B-B14F-4D97-AF65-F5344CB8AC3E}">
        <p14:creationId xmlns:p14="http://schemas.microsoft.com/office/powerpoint/2010/main" val="102001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553045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rgbClr val="9F0505"/>
                </a:solidFill>
                <a:cs typeface="Arial" panose="020B0604020202020204" pitchFamily="34" charset="0"/>
              </a:rPr>
              <a:t>Vetro Autopulente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ttangolo 1"/>
          <p:cNvSpPr/>
          <p:nvPr/>
        </p:nvSpPr>
        <p:spPr>
          <a:xfrm>
            <a:off x="168836" y="1004090"/>
            <a:ext cx="5384353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Vetro float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su cui è stato depositato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un </a:t>
            </a:r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rivestimento di materiale semiconduttore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(il migliore è il biossido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di titanio)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in grado di assorbire l’energia solare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utile a decomporre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sostanze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inquinanti, ossidandole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in due componenti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innocue: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CO2 (anidride carbonica) e H2O (acqua).</a:t>
            </a:r>
          </a:p>
          <a:p>
            <a:pPr>
              <a:lnSpc>
                <a:spcPct val="130000"/>
              </a:lnSpc>
            </a:pP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Il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rivestimento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può essere di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colore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neutro e mantiene una trasparenza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sia durante che dopo la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pioggia: 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l’effetto idrofilo del rivestimento induce lo scorrimento dell’acqua per film sottile e non a gocce,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impedendo così che rimangano tracce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sulla superficie del vetro.</a:t>
            </a:r>
          </a:p>
          <a:p>
            <a:pPr>
              <a:lnSpc>
                <a:spcPct val="130000"/>
              </a:lnSpc>
            </a:pP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Non è soggetto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ad usura o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erosione.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Presupposti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necessari per il suo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funzionamento sono l’esposizione alla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radiazione solare, per l’attivazione del particolare </a:t>
            </a:r>
            <a:r>
              <a:rPr lang="it-IT" dirty="0" err="1">
                <a:solidFill>
                  <a:srgbClr val="002060"/>
                </a:solidFill>
                <a:cs typeface="Arial" panose="020B0604020202020204" pitchFamily="34" charset="0"/>
              </a:rPr>
              <a:t>coating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, e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non essere riparato dalle precipitazioni atmosferiche. 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4" t="5042" r="4170" b="4909"/>
          <a:stretch/>
        </p:blipFill>
        <p:spPr>
          <a:xfrm>
            <a:off x="5553189" y="1202332"/>
            <a:ext cx="3470138" cy="510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7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20355" y="1585724"/>
            <a:ext cx="2987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Polimetilmetacrilato</a:t>
            </a:r>
          </a:p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densità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1,19 g/cm</a:t>
            </a:r>
            <a:r>
              <a:rPr lang="it-IT" baseline="30000" dirty="0" smtClean="0">
                <a:solidFill>
                  <a:srgbClr val="002060"/>
                </a:solidFill>
                <a:cs typeface="Arial" panose="020B0604020202020204" pitchFamily="34" charset="0"/>
              </a:rPr>
              <a:t>3</a:t>
            </a:r>
          </a:p>
          <a:p>
            <a:pPr algn="just">
              <a:lnSpc>
                <a:spcPct val="120000"/>
              </a:lnSpc>
            </a:pPr>
            <a:endParaRPr lang="it-IT" baseline="30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lastre estruse (sigla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XT)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lastre colate (sigla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GS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20000"/>
              </a:lnSpc>
            </a:pP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temperatura di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transizione vetrosa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110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°C circa</a:t>
            </a:r>
            <a:endParaRPr lang="it-IT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90872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cap="all" dirty="0" smtClean="0">
                <a:solidFill>
                  <a:srgbClr val="9F0505"/>
                </a:solidFill>
                <a:cs typeface="Arial" panose="020B0604020202020204" pitchFamily="34" charset="0"/>
              </a:rPr>
              <a:t>VETRI SINTETICI</a:t>
            </a:r>
            <a:endParaRPr lang="it-IT" sz="2400" b="1" cap="all" dirty="0">
              <a:solidFill>
                <a:srgbClr val="9F0505"/>
              </a:solidFill>
              <a:cs typeface="Arial" panose="020B0604020202020204" pitchFamily="34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734" y="1772816"/>
            <a:ext cx="5976664" cy="453650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213938" y="4653136"/>
            <a:ext cx="2729017" cy="2086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Polistirene in lastre</a:t>
            </a:r>
          </a:p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densità 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1,050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g/cm</a:t>
            </a:r>
            <a:r>
              <a:rPr lang="it-IT" baseline="30000" dirty="0">
                <a:solidFill>
                  <a:srgbClr val="002060"/>
                </a:solidFill>
                <a:cs typeface="Arial" panose="020B0604020202020204" pitchFamily="34" charset="0"/>
              </a:rPr>
              <a:t>3</a:t>
            </a:r>
          </a:p>
          <a:p>
            <a:pPr algn="just">
              <a:lnSpc>
                <a:spcPct val="120000"/>
              </a:lnSpc>
            </a:pPr>
            <a:endParaRPr lang="it-IT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temperatura di transizione </a:t>
            </a:r>
            <a:endParaRPr lang="it-IT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vetrosa 100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°C circa</a:t>
            </a:r>
          </a:p>
          <a:p>
            <a:pPr algn="just">
              <a:lnSpc>
                <a:spcPct val="120000"/>
              </a:lnSpc>
            </a:pP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0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9291" y="980728"/>
            <a:ext cx="9144000" cy="461665"/>
          </a:xfrm>
          <a:prstGeom prst="rect">
            <a:avLst/>
          </a:prstGeom>
          <a:solidFill>
            <a:srgbClr val="A5FDD3">
              <a:alpha val="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discontinuità tecnologica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più importante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di tutta la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storia dell’abitare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2195114"/>
            <a:ext cx="5389639" cy="46685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191946"/>
            <a:ext cx="3042193" cy="467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6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9291" y="980728"/>
            <a:ext cx="9144000" cy="461665"/>
          </a:xfrm>
          <a:prstGeom prst="rect">
            <a:avLst/>
          </a:prstGeom>
          <a:solidFill>
            <a:srgbClr val="A5FDD3">
              <a:alpha val="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discontinuità tecnologica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più importante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di tutta la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storia dell’abitare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1585094"/>
            <a:ext cx="9144000" cy="461665"/>
          </a:xfrm>
          <a:prstGeom prst="rect">
            <a:avLst/>
          </a:prstGeom>
          <a:solidFill>
            <a:srgbClr val="A5FDD3">
              <a:alpha val="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storia del vetro = storia della finestra e dell’impiantistica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2104400"/>
            <a:ext cx="3554597" cy="47536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175" y="2104400"/>
            <a:ext cx="3203848" cy="475359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04401"/>
            <a:ext cx="2120086" cy="47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609" y="1058848"/>
            <a:ext cx="8560289" cy="538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Il vetro </a:t>
            </a:r>
            <a:r>
              <a:rPr lang="it-IT" dirty="0" err="1">
                <a:solidFill>
                  <a:srgbClr val="002060"/>
                </a:solidFill>
                <a:cs typeface="Arial" panose="020B0604020202020204" pitchFamily="34" charset="0"/>
              </a:rPr>
              <a:t>silico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-sodo-calcico impiegati in edilizia sono il prodotto dalla solidificazione senza </a:t>
            </a:r>
            <a:r>
              <a:rPr lang="it-IT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cristallizzazionene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di un miscuglio omogeneo che fonde ad una temperatura di circa 1500°C, composto principalmente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di: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it-IT" sz="105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VETRIFICANTE: silicio</a:t>
            </a:r>
            <a:r>
              <a:rPr lang="it-IT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(sabbia, la parte essenziale del vetro, 70%-72%)</a:t>
            </a:r>
          </a:p>
          <a:p>
            <a:pPr>
              <a:lnSpc>
                <a:spcPct val="120000"/>
              </a:lnSpc>
            </a:pPr>
            <a:endParaRPr lang="it-IT" sz="11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FONDENTE: soda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(carbonato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o solfato di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sodio, permette di abbassare la temperatura di fusione della sabbia, 15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%)</a:t>
            </a:r>
          </a:p>
          <a:p>
            <a:pPr>
              <a:lnSpc>
                <a:spcPct val="120000"/>
              </a:lnSpc>
            </a:pPr>
            <a:endParaRPr lang="it-IT" sz="1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STABILIZZANTE: calce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(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sotto forma di calcare, stabilizza il vetro e ne evita la cristallizzazione e l’alterazione, 10%)</a:t>
            </a:r>
          </a:p>
          <a:p>
            <a:pPr>
              <a:lnSpc>
                <a:spcPct val="120000"/>
              </a:lnSpc>
            </a:pPr>
            <a:endParaRPr lang="it-IT" sz="1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altri componenti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-  AFFINANTI </a:t>
            </a:r>
            <a:r>
              <a:rPr 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(</a:t>
            </a:r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facilitano l’affinaggio del vetro, aiutando la massa di vetro fuso non omogenea e carica di bolle gassose prodotte dalla fusione, a trasformarsi in un fluido chiaro, trasparente e omogeneo),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OSSIDI</a:t>
            </a:r>
            <a:r>
              <a:rPr lang="it-IT" dirty="0"/>
              <a:t>  </a:t>
            </a:r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(come l'allumina e il magnesio che servono a migliorare le proprietà fisiche del vetro, in particolare la resistenza all'azione degli agenti atmosferici, o la colorazione nella massa, 5%)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8938" y="597183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9F0505"/>
                </a:solidFill>
                <a:cs typeface="Arial" panose="020B0604020202020204" pitchFamily="34" charset="0"/>
              </a:rPr>
              <a:t>TECNOLOGIA DEL MATERIALE</a:t>
            </a:r>
            <a:endParaRPr lang="it-IT" sz="2400" dirty="0" smtClean="0">
              <a:solidFill>
                <a:srgbClr val="9F0505"/>
              </a:solidFill>
              <a:cs typeface="Arial" panose="020B0604020202020204" pitchFamily="34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622731" y="-28599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9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620688"/>
            <a:ext cx="8496944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9F0505"/>
                </a:solidFill>
                <a:cs typeface="Arial" panose="020B0604020202020204" pitchFamily="34" charset="0"/>
              </a:rPr>
              <a:t>COSTI AMBIENTALI</a:t>
            </a:r>
          </a:p>
          <a:p>
            <a:pPr algn="ctr"/>
            <a:endParaRPr lang="it-IT" sz="1100" b="1" dirty="0" smtClean="0">
              <a:solidFill>
                <a:srgbClr val="0000FF"/>
              </a:solidFill>
              <a:cs typeface="Consolas" panose="020B0609020204030204" pitchFamily="49" charset="0"/>
            </a:endParaRPr>
          </a:p>
          <a:p>
            <a:pPr>
              <a:lnSpc>
                <a:spcPct val="12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Consumo energetico rilevante - mediamente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la produzione di 1 kg di vetro float richiede:</a:t>
            </a:r>
          </a:p>
          <a:p>
            <a:pPr algn="ctr">
              <a:lnSpc>
                <a:spcPct val="120000"/>
              </a:lnSpc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~ 13 MJ di energia   ~ 1 kg di CO2 emesso </a:t>
            </a:r>
            <a:endParaRPr lang="it-IT" sz="20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it-IT" sz="20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I valori includono l’energia necessaria a estrarre, processare e trasportare la materia prima in fabbrica, fondere, formare, tagliare ed immagazzinare il vetro piano. </a:t>
            </a:r>
            <a:endParaRPr lang="it-IT" sz="20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Il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rottame di vetro, ossia lo scarto e lo sfrido del processo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produttivo, viene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riutilizzato come materia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prima:</a:t>
            </a:r>
          </a:p>
          <a:p>
            <a:pPr>
              <a:lnSpc>
                <a:spcPct val="120000"/>
              </a:lnSpc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•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sostituisce materie prime vergini</a:t>
            </a:r>
          </a:p>
          <a:p>
            <a:pPr>
              <a:lnSpc>
                <a:spcPct val="12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• fonde a temperature inferiori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delle materie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prime vergini</a:t>
            </a:r>
          </a:p>
          <a:p>
            <a:pPr>
              <a:lnSpc>
                <a:spcPct val="12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• non emette CO2</a:t>
            </a:r>
          </a:p>
          <a:p>
            <a:pPr>
              <a:lnSpc>
                <a:spcPct val="12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• l’utilizzo di un 10% di rottame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consente un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risparmio del 3% di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combustibile fossile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43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273" y="1125959"/>
            <a:ext cx="8560289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La produzione che sfrutta il vetro riciclato rende il processo più sostenibile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it-IT" sz="105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Risparmio energia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l’impiego del 10% di rottame </a:t>
            </a:r>
            <a:r>
              <a:rPr lang="it-IT" i="1" dirty="0" smtClean="0">
                <a:solidFill>
                  <a:srgbClr val="002060"/>
                </a:solidFill>
                <a:cs typeface="Arial" panose="020B0604020202020204" pitchFamily="34" charset="0"/>
              </a:rPr>
              <a:t>pronto </a:t>
            </a:r>
            <a:r>
              <a:rPr lang="it-IT" i="1" dirty="0">
                <a:solidFill>
                  <a:srgbClr val="002060"/>
                </a:solidFill>
                <a:cs typeface="Arial" panose="020B0604020202020204" pitchFamily="34" charset="0"/>
              </a:rPr>
              <a:t>al </a:t>
            </a:r>
            <a:r>
              <a:rPr lang="it-IT" i="1" dirty="0" smtClean="0">
                <a:solidFill>
                  <a:srgbClr val="002060"/>
                </a:solidFill>
                <a:cs typeface="Arial" panose="020B0604020202020204" pitchFamily="34" charset="0"/>
              </a:rPr>
              <a:t>forno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come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MPS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 (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Materia Prima Seconda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) è pari al 2,5% dei consumi energetici totali necessari per la trasformazione chimica e la fusione del vetro</a:t>
            </a:r>
          </a:p>
          <a:p>
            <a:pPr>
              <a:lnSpc>
                <a:spcPct val="120000"/>
              </a:lnSpc>
            </a:pPr>
            <a:endParaRPr lang="it-IT" sz="11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Risparmio CO</a:t>
            </a:r>
            <a:r>
              <a:rPr lang="it-IT" sz="2400" b="1" baseline="-25000" dirty="0" smtClean="0">
                <a:solidFill>
                  <a:srgbClr val="002060"/>
                </a:solidFill>
                <a:cs typeface="Arial" panose="020B0604020202020204" pitchFamily="34" charset="0"/>
              </a:rPr>
              <a:t>2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l’uso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di rottame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i="1" dirty="0" smtClean="0">
                <a:solidFill>
                  <a:srgbClr val="002060"/>
                </a:solidFill>
                <a:cs typeface="Arial" panose="020B0604020202020204" pitchFamily="34" charset="0"/>
              </a:rPr>
              <a:t>pronto </a:t>
            </a:r>
            <a:r>
              <a:rPr lang="it-IT" i="1" dirty="0">
                <a:solidFill>
                  <a:srgbClr val="002060"/>
                </a:solidFill>
                <a:cs typeface="Arial" panose="020B0604020202020204" pitchFamily="34" charset="0"/>
              </a:rPr>
              <a:t>al </a:t>
            </a:r>
            <a:r>
              <a:rPr lang="it-IT" i="1" dirty="0" smtClean="0">
                <a:solidFill>
                  <a:srgbClr val="002060"/>
                </a:solidFill>
                <a:cs typeface="Arial" panose="020B0604020202020204" pitchFamily="34" charset="0"/>
              </a:rPr>
              <a:t>forno 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come MPS in sostituzione delle materie prime vergini consente anche una notevole riduzione di emissioni di anidride carbonica, derivante sia dal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minor uso del combustibile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, non più necessario per le trasformazioni chimiche, sia dalla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mancata decomposizione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della parte delle materie prime costituite dai </a:t>
            </a:r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carbonati</a:t>
            </a:r>
          </a:p>
          <a:p>
            <a:pPr>
              <a:lnSpc>
                <a:spcPct val="120000"/>
              </a:lnSpc>
            </a:pPr>
            <a:endParaRPr lang="it-IT" sz="10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Risparmio materie prime: </a:t>
            </a:r>
            <a:r>
              <a:rPr lang="it-IT" alt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l’uso del vetro riciclato permette </a:t>
            </a:r>
            <a:r>
              <a:rPr lang="it-IT" altLang="it-IT" dirty="0">
                <a:solidFill>
                  <a:srgbClr val="002060"/>
                </a:solidFill>
                <a:cs typeface="Arial" panose="020B0604020202020204" pitchFamily="34" charset="0"/>
              </a:rPr>
              <a:t>una riduzione sostanziale del consumo di risorse naturali e minor attività </a:t>
            </a:r>
            <a:r>
              <a:rPr lang="it-IT" alt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estrattiva, dal momento che per </a:t>
            </a:r>
            <a:r>
              <a:rPr lang="it-IT" altLang="it-IT" dirty="0">
                <a:solidFill>
                  <a:srgbClr val="002060"/>
                </a:solidFill>
                <a:cs typeface="Arial" panose="020B0604020202020204" pitchFamily="34" charset="0"/>
              </a:rPr>
              <a:t>produrre </a:t>
            </a:r>
            <a:r>
              <a:rPr lang="it-IT" altLang="it-IT" b="1" dirty="0">
                <a:solidFill>
                  <a:srgbClr val="002060"/>
                </a:solidFill>
                <a:cs typeface="Arial" panose="020B0604020202020204" pitchFamily="34" charset="0"/>
              </a:rPr>
              <a:t>100 kg di vetro </a:t>
            </a:r>
            <a:r>
              <a:rPr lang="it-IT" altLang="it-IT" dirty="0">
                <a:solidFill>
                  <a:srgbClr val="002060"/>
                </a:solidFill>
                <a:cs typeface="Arial" panose="020B0604020202020204" pitchFamily="34" charset="0"/>
              </a:rPr>
              <a:t>sono necessari circa </a:t>
            </a:r>
            <a:r>
              <a:rPr lang="it-IT" altLang="it-IT" b="1" dirty="0">
                <a:solidFill>
                  <a:srgbClr val="002060"/>
                </a:solidFill>
                <a:cs typeface="Arial" panose="020B0604020202020204" pitchFamily="34" charset="0"/>
              </a:rPr>
              <a:t>117 kg di materie prime vergini</a:t>
            </a:r>
            <a:r>
              <a:rPr lang="it-IT" altLang="it-IT" dirty="0">
                <a:solidFill>
                  <a:srgbClr val="002060"/>
                </a:solidFill>
                <a:cs typeface="Arial" panose="020B0604020202020204" pitchFamily="34" charset="0"/>
              </a:rPr>
              <a:t>, sostituibili con solo </a:t>
            </a:r>
            <a:r>
              <a:rPr lang="it-IT" altLang="it-IT" b="1" dirty="0">
                <a:solidFill>
                  <a:srgbClr val="002060"/>
                </a:solidFill>
                <a:cs typeface="Arial" panose="020B0604020202020204" pitchFamily="34" charset="0"/>
              </a:rPr>
              <a:t>100 kg di </a:t>
            </a:r>
            <a:r>
              <a:rPr lang="it-IT" alt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rottame</a:t>
            </a:r>
            <a:endParaRPr lang="it-IT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476672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9F0505"/>
                </a:solidFill>
                <a:cs typeface="Arial" panose="020B0604020202020204" pitchFamily="34" charset="0"/>
              </a:rPr>
              <a:t>TECNOLOGIA DEL MATERIALE</a:t>
            </a:r>
            <a:endParaRPr lang="it-IT" sz="2800" dirty="0" smtClean="0">
              <a:solidFill>
                <a:srgbClr val="9F0505"/>
              </a:solidFill>
              <a:cs typeface="Arial" panose="020B0604020202020204" pitchFamily="34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622731" y="-28599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75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999" y="1106649"/>
            <a:ext cx="8705935" cy="73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Il vetro è trasparente, duro,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pressoché,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presenta una superficie liscia ed è caratterizzato da una rottura di tipo fragile.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293633"/>
              </p:ext>
            </p:extLst>
          </p:nvPr>
        </p:nvGraphicFramePr>
        <p:xfrm>
          <a:off x="467544" y="4005064"/>
          <a:ext cx="7957392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9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9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9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9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solidFill>
                            <a:srgbClr val="9F05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Materiale</a:t>
                      </a:r>
                      <a:endParaRPr lang="it-IT" sz="1200" dirty="0">
                        <a:solidFill>
                          <a:srgbClr val="9F05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u="none" strike="noStrike" kern="1200" baseline="0" dirty="0" smtClean="0">
                          <a:solidFill>
                            <a:srgbClr val="9F050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Peso specifico</a:t>
                      </a:r>
                    </a:p>
                    <a:p>
                      <a:pPr algn="ctr"/>
                      <a:r>
                        <a:rPr lang="it-IT" sz="1200" b="0" i="0" u="none" strike="noStrike" kern="1200" baseline="0" dirty="0" smtClean="0">
                          <a:solidFill>
                            <a:srgbClr val="9F050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(kg/dm</a:t>
                      </a:r>
                      <a:r>
                        <a:rPr lang="it-IT" sz="1200" b="0" i="0" u="none" strike="noStrike" kern="1200" baseline="30000" dirty="0" smtClean="0">
                          <a:solidFill>
                            <a:srgbClr val="9F050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it-IT" sz="1200" b="0" i="0" u="none" strike="noStrike" kern="1200" baseline="0" dirty="0" smtClean="0">
                          <a:solidFill>
                            <a:srgbClr val="9F050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it-IT" sz="1200" dirty="0">
                        <a:solidFill>
                          <a:srgbClr val="9F05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u="none" strike="noStrike" kern="1200" baseline="0" dirty="0" smtClean="0">
                          <a:solidFill>
                            <a:srgbClr val="9F050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Densità</a:t>
                      </a:r>
                    </a:p>
                    <a:p>
                      <a:pPr algn="ctr"/>
                      <a:r>
                        <a:rPr lang="it-IT" sz="1200" b="0" i="0" u="none" strike="noStrike" kern="1200" baseline="0" dirty="0" smtClean="0">
                          <a:solidFill>
                            <a:srgbClr val="9F050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(kg/m</a:t>
                      </a:r>
                      <a:r>
                        <a:rPr lang="it-IT" sz="1200" b="0" i="0" u="none" strike="noStrike" kern="1200" baseline="30000" dirty="0" smtClean="0">
                          <a:solidFill>
                            <a:srgbClr val="9F050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it-IT" sz="1200" b="0" i="0" u="none" strike="noStrike" kern="1200" baseline="0" dirty="0" smtClean="0">
                          <a:solidFill>
                            <a:srgbClr val="9F050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it-IT" sz="1200" dirty="0">
                        <a:solidFill>
                          <a:srgbClr val="9F05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u="none" strike="noStrike" kern="1200" baseline="0" dirty="0" smtClean="0">
                          <a:solidFill>
                            <a:srgbClr val="9F050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Coefficiente</a:t>
                      </a:r>
                    </a:p>
                    <a:p>
                      <a:pPr algn="ctr"/>
                      <a:r>
                        <a:rPr lang="it-IT" sz="1200" b="0" i="0" u="none" strike="noStrike" kern="1200" baseline="0" dirty="0" smtClean="0">
                          <a:solidFill>
                            <a:srgbClr val="9F050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 dilatazione</a:t>
                      </a:r>
                    </a:p>
                    <a:p>
                      <a:pPr algn="ctr"/>
                      <a:r>
                        <a:rPr lang="it-IT" sz="1200" b="0" i="0" u="none" strike="noStrike" kern="1200" baseline="0" dirty="0" smtClean="0">
                          <a:solidFill>
                            <a:srgbClr val="9F050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lineare [10</a:t>
                      </a:r>
                      <a:r>
                        <a:rPr lang="it-IT" sz="1200" b="0" i="0" u="none" strike="noStrike" kern="1200" baseline="30000" dirty="0" smtClean="0">
                          <a:solidFill>
                            <a:srgbClr val="9F050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‐6</a:t>
                      </a:r>
                      <a:r>
                        <a:rPr lang="it-IT" sz="1200" b="0" i="0" u="none" strike="noStrike" kern="1200" baseline="0" dirty="0" smtClean="0">
                          <a:solidFill>
                            <a:srgbClr val="9F050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/°C]</a:t>
                      </a:r>
                      <a:endParaRPr lang="it-IT" sz="1200" dirty="0">
                        <a:solidFill>
                          <a:srgbClr val="9F05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VETRO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2400-2700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LEGNO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450-700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ALLUMINIO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2600-2750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ACCIAIO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7,6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7680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it-IT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03648" y="1913294"/>
            <a:ext cx="7272808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b="1" dirty="0">
                <a:solidFill>
                  <a:srgbClr val="002060"/>
                </a:solidFill>
                <a:cs typeface="Arial" panose="020B0604020202020204" pitchFamily="34" charset="0"/>
              </a:rPr>
              <a:t>Resistenza a compressione </a:t>
            </a:r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1 </a:t>
            </a:r>
            <a:r>
              <a:rPr 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N/mm</a:t>
            </a:r>
            <a:r>
              <a:rPr lang="it-IT" sz="1600" baseline="30000" dirty="0" smtClean="0">
                <a:solidFill>
                  <a:srgbClr val="002060"/>
                </a:solidFill>
                <a:cs typeface="Arial" panose="020B0604020202020204" pitchFamily="34" charset="0"/>
              </a:rPr>
              <a:t>2</a:t>
            </a:r>
            <a:endParaRPr lang="it-IT" sz="1600" baseline="30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1600" b="1" dirty="0">
                <a:solidFill>
                  <a:srgbClr val="002060"/>
                </a:solidFill>
                <a:cs typeface="Arial" panose="020B0604020202020204" pitchFamily="34" charset="0"/>
              </a:rPr>
              <a:t>Resistenza a flessione </a:t>
            </a:r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40÷200 </a:t>
            </a:r>
            <a:r>
              <a:rPr lang="it-IT" sz="1600" dirty="0" err="1">
                <a:solidFill>
                  <a:srgbClr val="002060"/>
                </a:solidFill>
                <a:cs typeface="Arial" panose="020B0604020202020204" pitchFamily="34" charset="0"/>
              </a:rPr>
              <a:t>MPa</a:t>
            </a:r>
            <a:endParaRPr lang="it-IT" sz="16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1600" b="1" dirty="0">
                <a:solidFill>
                  <a:srgbClr val="002060"/>
                </a:solidFill>
                <a:cs typeface="Arial" panose="020B0604020202020204" pitchFamily="34" charset="0"/>
              </a:rPr>
              <a:t>Modulo di elasticità longitudinale </a:t>
            </a:r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(</a:t>
            </a:r>
            <a:r>
              <a:rPr lang="it-IT" sz="1600" dirty="0" err="1">
                <a:solidFill>
                  <a:srgbClr val="002060"/>
                </a:solidFill>
                <a:cs typeface="Arial" panose="020B0604020202020204" pitchFamily="34" charset="0"/>
              </a:rPr>
              <a:t>Gpa</a:t>
            </a:r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) 37,67÷99,14</a:t>
            </a:r>
          </a:p>
          <a:p>
            <a:pPr>
              <a:lnSpc>
                <a:spcPct val="120000"/>
              </a:lnSpc>
            </a:pPr>
            <a:r>
              <a:rPr lang="it-IT" sz="1600" b="1" dirty="0">
                <a:solidFill>
                  <a:srgbClr val="002060"/>
                </a:solidFill>
                <a:cs typeface="Arial" panose="020B0604020202020204" pitchFamily="34" charset="0"/>
              </a:rPr>
              <a:t>Densità</a:t>
            </a:r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 2500 </a:t>
            </a:r>
            <a:r>
              <a:rPr lang="it-IT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kg/m3 (</a:t>
            </a:r>
            <a:r>
              <a:rPr lang="it-IT" sz="1600" dirty="0" smtClean="0">
                <a:solidFill>
                  <a:srgbClr val="002060"/>
                </a:solidFill>
              </a:rPr>
              <a:t>massa </a:t>
            </a:r>
            <a:r>
              <a:rPr lang="it-IT" sz="1600" dirty="0">
                <a:solidFill>
                  <a:srgbClr val="002060"/>
                </a:solidFill>
              </a:rPr>
              <a:t>di 2,5 kg per ogni m2 e per ogni mm di </a:t>
            </a:r>
            <a:r>
              <a:rPr lang="it-IT" sz="1600" dirty="0" smtClean="0">
                <a:solidFill>
                  <a:srgbClr val="002060"/>
                </a:solidFill>
              </a:rPr>
              <a:t>spessore)</a:t>
            </a:r>
            <a:endParaRPr lang="it-IT" sz="16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1600" b="1" dirty="0">
                <a:solidFill>
                  <a:srgbClr val="002060"/>
                </a:solidFill>
                <a:cs typeface="Arial" panose="020B0604020202020204" pitchFamily="34" charset="0"/>
              </a:rPr>
              <a:t>Durezza</a:t>
            </a:r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Arial" panose="020B0604020202020204" pitchFamily="34" charset="0"/>
              </a:rPr>
              <a:t>Mohs</a:t>
            </a:r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 (superficiale) 6</a:t>
            </a:r>
          </a:p>
          <a:p>
            <a:pPr>
              <a:lnSpc>
                <a:spcPct val="120000"/>
              </a:lnSpc>
            </a:pPr>
            <a:r>
              <a:rPr lang="it-IT" sz="1600" b="1" dirty="0">
                <a:solidFill>
                  <a:srgbClr val="002060"/>
                </a:solidFill>
                <a:cs typeface="Arial" panose="020B0604020202020204" pitchFamily="34" charset="0"/>
              </a:rPr>
              <a:t>Conducibilità termica </a:t>
            </a:r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1 W/(m °K)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244487" y="595469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9F0505"/>
                </a:solidFill>
                <a:cs typeface="Arial" panose="020B0604020202020204" pitchFamily="34" charset="0"/>
              </a:rPr>
              <a:t>PROPRIETA’ FISICHE E MECCANICHE</a:t>
            </a:r>
            <a:endParaRPr lang="it-IT" sz="2400" dirty="0" smtClean="0">
              <a:solidFill>
                <a:srgbClr val="9F0505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19" y="1772816"/>
            <a:ext cx="86409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fattore di trasmissione luminosa </a:t>
            </a:r>
            <a:r>
              <a:rPr lang="it-IT" sz="2000" b="1" dirty="0" err="1">
                <a:solidFill>
                  <a:srgbClr val="9F0505"/>
                </a:solidFill>
                <a:cs typeface="Arial" panose="020B0604020202020204" pitchFamily="34" charset="0"/>
              </a:rPr>
              <a:t>Tl</a:t>
            </a:r>
            <a:r>
              <a:rPr lang="it-IT" sz="2000" b="1" dirty="0">
                <a:solidFill>
                  <a:srgbClr val="9F0505"/>
                </a:solidFill>
                <a:cs typeface="Arial" panose="020B0604020202020204" pitchFamily="34" charset="0"/>
              </a:rPr>
              <a:t> </a:t>
            </a:r>
            <a:r>
              <a:rPr lang="it-IT" sz="2000" dirty="0" smtClean="0">
                <a:solidFill>
                  <a:srgbClr val="9F0505"/>
                </a:solidFill>
                <a:cs typeface="Arial" panose="020B0604020202020204" pitchFamily="34" charset="0"/>
              </a:rPr>
              <a:t>[%]</a:t>
            </a:r>
            <a:r>
              <a:rPr lang="it-IT" sz="2000" b="1" dirty="0" smtClean="0">
                <a:solidFill>
                  <a:srgbClr val="9F0505"/>
                </a:solidFill>
                <a:cs typeface="Arial" panose="020B0604020202020204" pitchFamily="34" charset="0"/>
              </a:rPr>
              <a:t>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è il rapporto tra il flusso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luminoso trasmesso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e il flusso luminoso incidente sulla superficie esterna del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vetro</a:t>
            </a:r>
          </a:p>
          <a:p>
            <a:pPr>
              <a:lnSpc>
                <a:spcPct val="120000"/>
              </a:lnSpc>
            </a:pP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fattore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solare </a:t>
            </a:r>
            <a:r>
              <a:rPr lang="it-IT" sz="2000" b="1" dirty="0">
                <a:solidFill>
                  <a:srgbClr val="9F0505"/>
                </a:solidFill>
                <a:cs typeface="Arial" panose="020B0604020202020204" pitchFamily="34" charset="0"/>
              </a:rPr>
              <a:t>g </a:t>
            </a:r>
            <a:r>
              <a:rPr lang="it-IT" sz="2000" dirty="0" smtClean="0">
                <a:solidFill>
                  <a:srgbClr val="9F0505"/>
                </a:solidFill>
                <a:cs typeface="Arial" panose="020B0604020202020204" pitchFamily="34" charset="0"/>
              </a:rPr>
              <a:t>[%]</a:t>
            </a:r>
            <a:r>
              <a:rPr lang="it-IT" sz="2000" b="1" dirty="0" smtClean="0">
                <a:solidFill>
                  <a:srgbClr val="9F0505"/>
                </a:solidFill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:</a:t>
            </a:r>
            <a:r>
              <a:rPr lang="it-IT" sz="2000" b="1" dirty="0" smtClean="0">
                <a:solidFill>
                  <a:srgbClr val="9F0505"/>
                </a:solidFill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rapporto tra energia solare trasmessa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nell’ambiente interno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e l’energia solare incidente sulla superficie esterna della vetrata.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Questa energia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è, a sua volta, costituita dalla somma dell’energia solare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introdotta nell’ambiente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interno per trasmissione diretta e dell’energia ceduta al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vetro all’ambiente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interno in seguito al suo riscaldamento per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assorbimento energetico</a:t>
            </a:r>
          </a:p>
          <a:p>
            <a:pPr>
              <a:lnSpc>
                <a:spcPct val="120000"/>
              </a:lnSpc>
            </a:pP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0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trasmittanza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termica </a:t>
            </a:r>
            <a:r>
              <a:rPr lang="it-IT" sz="2000" b="1" dirty="0">
                <a:solidFill>
                  <a:srgbClr val="9F0505"/>
                </a:solidFill>
                <a:cs typeface="Arial" panose="020B0604020202020204" pitchFamily="34" charset="0"/>
              </a:rPr>
              <a:t>U </a:t>
            </a:r>
            <a:r>
              <a:rPr lang="it-IT" sz="2000" dirty="0">
                <a:solidFill>
                  <a:srgbClr val="9F0505"/>
                </a:solidFill>
                <a:cs typeface="Arial" panose="020B0604020202020204" pitchFamily="34" charset="0"/>
              </a:rPr>
              <a:t>[W/m2K]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indica la potenza termica dispersa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dal sistema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di </a:t>
            </a:r>
            <a:r>
              <a:rPr lang="it-IT" sz="2000" dirty="0" err="1">
                <a:solidFill>
                  <a:srgbClr val="002060"/>
                </a:solidFill>
                <a:cs typeface="Arial" panose="020B0604020202020204" pitchFamily="34" charset="0"/>
              </a:rPr>
              <a:t>vetrature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per ogni m2 di superficie e per ogni grado di differenza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di temperatura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tra l’esterno e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l’interno </a:t>
            </a:r>
            <a:endParaRPr lang="it-IT" sz="1100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695325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9F0505"/>
                </a:solidFill>
                <a:cs typeface="Arial" panose="020B0604020202020204" pitchFamily="34" charset="0"/>
              </a:rPr>
              <a:t>ALTRE PROPRIETA</a:t>
            </a:r>
            <a:r>
              <a:rPr lang="it-IT" sz="2800" b="1" dirty="0">
                <a:solidFill>
                  <a:srgbClr val="9F0505"/>
                </a:solidFill>
                <a:cs typeface="Arial" panose="020B0604020202020204" pitchFamily="34" charset="0"/>
              </a:rPr>
              <a:t>’ DEL MATERIALE</a:t>
            </a:r>
          </a:p>
          <a:p>
            <a:pPr algn="ctr"/>
            <a:r>
              <a:rPr lang="it-IT" sz="2000" dirty="0">
                <a:solidFill>
                  <a:srgbClr val="9F0505"/>
                </a:solidFill>
                <a:cs typeface="Arial" panose="020B0604020202020204" pitchFamily="34" charset="0"/>
              </a:rPr>
              <a:t>che influiscono sul fabbisogno energetico dell’edificio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971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8" ma:contentTypeDescription="Creare un nuovo documento." ma:contentTypeScope="" ma:versionID="a5fde33fec3aad1f1e91b948fa1e7ad4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4387a7b7036918c27925447e6d5decc1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4654EC-AEA8-4A71-B6C0-6812FBD85B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77446-a7b8-4994-9298-7551826f19f8"/>
    <ds:schemaRef ds:uri="ce2ceee5-4e98-448d-bd69-9759c2918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C59783-7CFE-40FA-88A2-43324F6A19E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f3077446-a7b8-4994-9298-7551826f19f8"/>
    <ds:schemaRef ds:uri="ce2ceee5-4e98-448d-bd69-9759c291857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003E475-F9DA-49C4-8E26-1F939BB0E1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2198</TotalTime>
  <Words>2140</Words>
  <Application>Microsoft Office PowerPoint</Application>
  <PresentationFormat>Presentazione su schermo (4:3)</PresentationFormat>
  <Paragraphs>221</Paragraphs>
  <Slides>24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8" baseType="lpstr">
      <vt:lpstr>Arial</vt:lpstr>
      <vt:lpstr>Calibri</vt:lpstr>
      <vt:lpstr>Consolas</vt:lpstr>
      <vt:lpstr>Tema di Office</vt:lpstr>
      <vt:lpstr>VETRO</vt:lpstr>
      <vt:lpstr>Alcune definizioni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Lapidei artificiali</dc:title>
  <dc:creator>Utente</dc:creator>
  <cp:lastModifiedBy>GAROFOLO ILARIA</cp:lastModifiedBy>
  <cp:revision>343</cp:revision>
  <cp:lastPrinted>2012-04-22T14:43:57Z</cp:lastPrinted>
  <dcterms:created xsi:type="dcterms:W3CDTF">2012-04-01T08:12:29Z</dcterms:created>
  <dcterms:modified xsi:type="dcterms:W3CDTF">2024-12-08T19:58:36Z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