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4"/>
  </p:notesMasterIdLst>
  <p:sldIdLst>
    <p:sldId id="315" r:id="rId2"/>
    <p:sldId id="316" r:id="rId3"/>
    <p:sldId id="275" r:id="rId4"/>
    <p:sldId id="276" r:id="rId5"/>
    <p:sldId id="317" r:id="rId6"/>
    <p:sldId id="319" r:id="rId7"/>
    <p:sldId id="278" r:id="rId8"/>
    <p:sldId id="279" r:id="rId9"/>
    <p:sldId id="280" r:id="rId10"/>
    <p:sldId id="322" r:id="rId11"/>
    <p:sldId id="285" r:id="rId12"/>
    <p:sldId id="286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3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38688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195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044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5992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55588"/>
            <a:ext cx="1989138" cy="600233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71513" y="255588"/>
            <a:ext cx="5815012" cy="60023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031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4382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4916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764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6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5106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492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9904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04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1325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716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255588"/>
            <a:ext cx="780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781175"/>
            <a:ext cx="79565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827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657225" y="6419850"/>
            <a:ext cx="8486775" cy="87313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803400" y="6611938"/>
            <a:ext cx="7340600" cy="87312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 kern="1200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713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CDFB9-3EAE-164A-AD8B-792A5B55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48880"/>
            <a:ext cx="8155310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</p:spTree>
    <p:extLst>
      <p:ext uri="{BB962C8B-B14F-4D97-AF65-F5344CB8AC3E}">
        <p14:creationId xmlns:p14="http://schemas.microsoft.com/office/powerpoint/2010/main" val="352535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ACC6D6EB-50DF-644F-A0FF-2BA1D50C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44624"/>
            <a:ext cx="9036495" cy="94116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</a:t>
            </a:r>
            <a:b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del CERVELLETTO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5E8D018-5D17-2545-81D4-C49BC15CD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1196752"/>
            <a:ext cx="8640961" cy="576064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VESTIBOLOCEREBELLO: risposte motorie incoscienti relative all’ equilibrio ed ai movimenti oculari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SPINOCEREBELLO: risposte motorie incoscienti relative al mantenimento della postura sulla base di informazioni sulla posizione del corpo nello spazio 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CEREBROCEREBELLO: coinvolto nella esecuzione di movimenti complessi, il cosiddetto «automatismo» dei movimenti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90366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 DEL CERVELLETTO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06950"/>
          </a:xfrm>
          <a:ln/>
        </p:spPr>
        <p:txBody>
          <a:bodyPr tIns="25560"/>
          <a:lstStyle/>
          <a:p>
            <a:endParaRPr lang="it-IT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1425"/>
            <a:ext cx="9144000" cy="45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84288" y="3024188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29063" y="3573463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150"/>
            <a:ext cx="85693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1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038" y="3711856"/>
            <a:ext cx="3124200" cy="272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FFFF00"/>
                </a:solidFill>
              </a:rPr>
              <a:t> </a:t>
            </a:r>
            <a:r>
              <a:rPr lang="it-IT" altLang="it-IT" sz="1600" dirty="0">
                <a:solidFill>
                  <a:srgbClr val="FFFF00"/>
                </a:solidFill>
                <a:latin typeface="Arial Black" panose="020B0A04020102020204" pitchFamily="34" charset="0"/>
              </a:rPr>
              <a:t>VESTIBOLOCEREBELLO</a:t>
            </a:r>
            <a:r>
              <a:rPr lang="it-IT" altLang="it-IT" b="1" dirty="0">
                <a:solidFill>
                  <a:srgbClr val="F8F8F8"/>
                </a:solidFill>
              </a:rPr>
              <a:t>   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F8F8F8"/>
                </a:solidFill>
              </a:rPr>
              <a:t> 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dirty="0">
                <a:solidFill>
                  <a:srgbClr val="F8F8F8"/>
                </a:solidFill>
                <a:latin typeface="Arial Black" panose="020B0A04020102020204" pitchFamily="34" charset="0"/>
              </a:rPr>
              <a:t>SPINOCEREBELLO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66FF33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66FF33"/>
                </a:solidFill>
              </a:rPr>
              <a:t> </a:t>
            </a:r>
            <a:r>
              <a:rPr lang="it-IT" altLang="it-IT" dirty="0">
                <a:solidFill>
                  <a:srgbClr val="66FF33"/>
                </a:solidFill>
                <a:latin typeface="Arial Black" panose="020B0A04020102020204" pitchFamily="34" charset="0"/>
              </a:rPr>
              <a:t>CEREBROCEREBELLO</a:t>
            </a:r>
            <a:endParaRPr lang="it-IT" altLang="it-IT" sz="1600" b="1" dirty="0">
              <a:solidFill>
                <a:srgbClr val="66FF33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78138" y="3419475"/>
            <a:ext cx="2667000" cy="856261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LOBULO FLOCCULO-NODULARE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NUCLEI VESTIBOLARI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878138" y="4319588"/>
            <a:ext cx="2633662" cy="1270000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VERME E PORZIONI PARA-VERMIANE DEGLI EMISFERI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NUCLEO DEL FASTIGIO E NUCLEI GLOBOSO ED EMBOLIFORME.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302000" y="5626418"/>
            <a:ext cx="1905000" cy="955675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EMISFERI 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(PARTE LATERALE)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NUCLEO DENTATO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740401" y="3963671"/>
            <a:ext cx="609600" cy="1588"/>
          </a:xfrm>
          <a:prstGeom prst="line">
            <a:avLst/>
          </a:prstGeom>
          <a:noFill/>
          <a:ln w="127000" cap="sq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288088" y="3419475"/>
            <a:ext cx="1990725" cy="11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FFF00"/>
                </a:solidFill>
                <a:latin typeface="Arial Black" panose="020B0A04020102020204" pitchFamily="34" charset="0"/>
              </a:rPr>
              <a:t>Movimenti della testa e degli occhi Equilibrio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216650" y="4706938"/>
            <a:ext cx="24225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8F8F8"/>
                </a:solidFill>
                <a:latin typeface="Arial Black" panose="020B0A04020102020204" pitchFamily="34" charset="0"/>
              </a:rPr>
              <a:t>Postura e movimenti degli arti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818826" y="5513387"/>
            <a:ext cx="3116263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66FF33"/>
                </a:solidFill>
                <a:latin typeface="Arial Black" panose="020B0A04020102020204" pitchFamily="34" charset="0"/>
              </a:rPr>
              <a:t>Coordinazione muscolare, pianificazione dei movimenti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5740401" y="5074602"/>
            <a:ext cx="609600" cy="1588"/>
          </a:xfrm>
          <a:prstGeom prst="line">
            <a:avLst/>
          </a:prstGeom>
          <a:noFill/>
          <a:ln w="127000" cap="sq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740401" y="6015674"/>
            <a:ext cx="609600" cy="1588"/>
          </a:xfrm>
          <a:prstGeom prst="line">
            <a:avLst/>
          </a:prstGeom>
          <a:noFill/>
          <a:ln w="127000" cap="sq" cmpd="sng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3419475"/>
            <a:ext cx="8926513" cy="3357563"/>
          </a:xfrm>
          <a:prstGeom prst="rect">
            <a:avLst/>
          </a:prstGeom>
          <a:noFill/>
          <a:ln w="57240" cap="sq">
            <a:solidFill>
              <a:srgbClr val="F8F8F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450138" y="1268413"/>
            <a:ext cx="10922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>
                <a:latin typeface="Arial Black" panose="020B0A04020102020204" pitchFamily="34" charset="0"/>
                <a:cs typeface="Arial" panose="020B0604020202020204" pitchFamily="34" charset="0"/>
              </a:rPr>
              <a:t>o fastigio</a:t>
            </a:r>
          </a:p>
        </p:txBody>
      </p:sp>
    </p:spTree>
    <p:extLst>
      <p:ext uri="{BB962C8B-B14F-4D97-AF65-F5344CB8AC3E}">
        <p14:creationId xmlns:p14="http://schemas.microsoft.com/office/powerpoint/2010/main" val="2788922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A33CA-E471-854B-8FE9-1965036A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0"/>
            <a:ext cx="7807325" cy="90872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DFCB01-3587-2044-B4ED-A388314E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5" y="876445"/>
            <a:ext cx="7644903" cy="5688632"/>
          </a:xfrm>
        </p:spPr>
        <p:txBody>
          <a:bodyPr/>
          <a:lstStyle/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Struttura dell’ Encefalo localizzata nella Fossa </a:t>
            </a:r>
            <a:r>
              <a:rPr lang="it-IT" sz="26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Neurocranica</a:t>
            </a:r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 Posteriore, inferiormente ai Lobi Occipitali del Telencefalo.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Il suo primitivo sviluppo filogenetico è in relazione al Sistema Vestibolare (Equilibrio)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Contiene più della metà del numero totale di cellule dell’ 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riceve moltissime informazioni sensitive (Propriocettive e Vestibolari), tuttavia viene considerato un organo a prevalente funzione motoria del SNC, soprattutto per quanto riguarda il coordinamento dei movimenti.</a:t>
            </a: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7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RUOLO DEL CERVELLETTO NELLE </a:t>
            </a:r>
            <a:b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ATTIVITA’ MOTORIE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920037" cy="5400675"/>
          </a:xfrm>
          <a:ln/>
        </p:spPr>
        <p:txBody>
          <a:bodyPr lIns="90000" tIns="46800" rIns="90000" bIns="46800"/>
          <a:lstStyle/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interviene nella pianificazione dei processi che portano alla realizzazione del movimento, combinando, con continuità e, per così dire, in tempo reale, informazioni provenienti principalmente da: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1. </a:t>
            </a:r>
            <a:r>
              <a:rPr lang="it-IT" altLang="it-IT" sz="2400" b="1">
                <a:solidFill>
                  <a:schemeClr val="tx1"/>
                </a:solidFill>
                <a:latin typeface="Comic Sans MS" panose="030F0902030302020204" pitchFamily="66" charset="0"/>
              </a:rPr>
              <a:t>SISTEMA 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VESTIBOLARE E NUCLEI VESTIBOLARI del Tronco Encefalico;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2. MIDOLLO SPINALE, principalmente sulle diverse situazioni dei muscoli scheletrici e delle articolazioni (PROPRIOCEZIONE);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      3. CORTECCIA TELENCEFALICA, principalmente dalle aree motorie del lobo frontale.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endParaRPr lang="it-IT" altLang="it-IT" sz="2400" dirty="0">
              <a:solidFill>
                <a:schemeClr val="tx1"/>
              </a:solidFill>
            </a:endParaRP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3068960"/>
            <a:ext cx="2843808" cy="378904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Sostanza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Grigia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è rappresentata da: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NUCLEI 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PROFONDI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CORTECCIA 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CEREBELLARE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Sostanza Bianca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dall’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ARBOR  VITAE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it-IT" altLang="it-IT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486525" y="3540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5"/>
          <a:stretch>
            <a:fillRect/>
          </a:stretch>
        </p:blipFill>
        <p:spPr bwMode="auto">
          <a:xfrm>
            <a:off x="3792538" y="0"/>
            <a:ext cx="5349875" cy="65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37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C020D0-8BDB-1E46-805A-E70B186794A1}"/>
              </a:ext>
            </a:extLst>
          </p:cNvPr>
          <p:cNvSpPr txBox="1"/>
          <p:nvPr/>
        </p:nvSpPr>
        <p:spPr>
          <a:xfrm>
            <a:off x="2260305" y="296987"/>
            <a:ext cx="1843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tx1"/>
                </a:solidFill>
              </a:rPr>
              <a:t>FACCIA</a:t>
            </a:r>
          </a:p>
          <a:p>
            <a:pPr algn="ctr"/>
            <a:r>
              <a:rPr lang="it-IT" sz="2200" b="1" dirty="0">
                <a:solidFill>
                  <a:schemeClr val="tx1"/>
                </a:solidFill>
              </a:rPr>
              <a:t>SUPERIORE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FBCDC3-B972-FA4E-B39B-6E2BEFBA0BFF}"/>
              </a:ext>
            </a:extLst>
          </p:cNvPr>
          <p:cNvSpPr txBox="1"/>
          <p:nvPr/>
        </p:nvSpPr>
        <p:spPr>
          <a:xfrm>
            <a:off x="2383735" y="1988840"/>
            <a:ext cx="1720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tx1"/>
                </a:solidFill>
              </a:rPr>
              <a:t>FACCIA</a:t>
            </a:r>
          </a:p>
          <a:p>
            <a:pPr algn="ctr"/>
            <a:r>
              <a:rPr lang="it-IT" sz="2200" b="1" dirty="0">
                <a:solidFill>
                  <a:schemeClr val="tx1"/>
                </a:solidFill>
              </a:rPr>
              <a:t>INFERIORE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5D08357-4DC6-394E-91DF-6192364F65E4}"/>
              </a:ext>
            </a:extLst>
          </p:cNvPr>
          <p:cNvSpPr txBox="1"/>
          <p:nvPr/>
        </p:nvSpPr>
        <p:spPr>
          <a:xfrm>
            <a:off x="409322" y="1187601"/>
            <a:ext cx="3178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tx1"/>
                </a:solidFill>
              </a:rPr>
              <a:t>CERVELLETTO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21BF6-DD63-C345-842F-3AEF1097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-23572"/>
            <a:ext cx="7807325" cy="93610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MORFOLOGIA MACROSCOPICA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DA68C3-7477-3E42-AAEF-24127628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8352928" cy="5949280"/>
          </a:xfrm>
        </p:spPr>
        <p:txBody>
          <a:bodyPr/>
          <a:lstStyle/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Di forma grossolanamente ovoidale, risulta suddiviso in DUE EMISFERI (Destro e Sinistro, definiti anche Lobi) separati da una struttura mediana detta VERME.</a:t>
            </a:r>
          </a:p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Il VERME presenta anche il LOBO FLOCCULO-NODULARE</a:t>
            </a:r>
          </a:p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CORTECCIA CEREBELLARE è la SOSTANZA GRIGIA che riveste l’ Organo. Altra Sostanza Grigia di trova nei 3 NUCLEI PROFONDI, nell’ambito della Sostanza Bianca.</a:t>
            </a:r>
          </a:p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SOSTANZA BIANCA assume una morfologia caratteristica denominata </a:t>
            </a:r>
            <a:r>
              <a:rPr lang="it-IT" sz="2200" i="1" dirty="0" err="1">
                <a:solidFill>
                  <a:schemeClr val="tx1"/>
                </a:solidFill>
                <a:latin typeface="Copperplate Gothic Bold" panose="020E0705020206020404" pitchFamily="34" charset="77"/>
              </a:rPr>
              <a:t>Arbor</a:t>
            </a:r>
            <a:r>
              <a:rPr lang="it-IT" sz="2200" i="1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 Vitae</a:t>
            </a:r>
            <a:endParaRPr lang="it-IT" sz="22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endParaRPr lang="it-IT" sz="28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392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0F511-798D-6642-A0C5-9DE75543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492896"/>
            <a:ext cx="7807325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CORTECCIA  CEREBELLARE</a:t>
            </a:r>
          </a:p>
        </p:txBody>
      </p:sp>
    </p:spTree>
    <p:extLst>
      <p:ext uri="{BB962C8B-B14F-4D97-AF65-F5344CB8AC3E}">
        <p14:creationId xmlns:p14="http://schemas.microsoft.com/office/powerpoint/2010/main" val="85039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5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716016" y="549275"/>
            <a:ext cx="4104456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Stencil" panose="040409050D0802020404" pitchFamily="82" charset="0"/>
              </a:rPr>
              <a:t>Corteccia cerebellare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, </a:t>
            </a:r>
          </a:p>
          <a:p>
            <a:pPr algn="ctr">
              <a:buClr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dotata dei caratteristici </a:t>
            </a:r>
          </a:p>
          <a:p>
            <a:pPr algn="ctr">
              <a:buClr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3 strati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68663"/>
            <a:ext cx="4572000" cy="358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1520" y="3860800"/>
            <a:ext cx="4249043" cy="243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strato molecolare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esterno, 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delle cellule di </a:t>
            </a:r>
            <a:r>
              <a:rPr lang="it-IT" altLang="it-IT" sz="2800" dirty="0" err="1">
                <a:solidFill>
                  <a:schemeClr val="tx1"/>
                </a:solidFill>
                <a:latin typeface="Arial Black" panose="020B0A04020102020204" pitchFamily="34" charset="0"/>
              </a:rPr>
              <a:t>Purkinje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intermedio,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dei granuli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interno.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863600"/>
            <a:ext cx="80645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 contrast="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84696" y="260350"/>
            <a:ext cx="642064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“CITOARCHITETTONICA” CEREBELLARE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989513" y="835025"/>
            <a:ext cx="98583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 b="1">
                <a:solidFill>
                  <a:srgbClr val="000000"/>
                </a:solidFill>
              </a:rPr>
              <a:t>GRANULI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361113" y="1077913"/>
            <a:ext cx="838200" cy="117475"/>
          </a:xfrm>
          <a:prstGeom prst="roundRect">
            <a:avLst>
              <a:gd name="adj" fmla="val 1347"/>
            </a:avLst>
          </a:prstGeom>
          <a:solidFill>
            <a:srgbClr val="FFFFCC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024832"/>
              </p:ext>
            </p:extLst>
          </p:nvPr>
        </p:nvGraphicFramePr>
        <p:xfrm>
          <a:off x="755577" y="1052737"/>
          <a:ext cx="7128792" cy="5441022"/>
        </p:xfrm>
        <a:graphic>
          <a:graphicData uri="http://schemas.openxmlformats.org/drawingml/2006/table">
            <a:tbl>
              <a:tblPr/>
              <a:tblGrid>
                <a:gridCol w="1269546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072110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583985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311979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1891172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692624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60630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858222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D32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a canestro (strato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1242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  <p:graphicFrame>
        <p:nvGraphicFramePr>
          <p:cNvPr id="3" name="Group 1">
            <a:extLst>
              <a:ext uri="{FF2B5EF4-FFF2-40B4-BE49-F238E27FC236}">
                <a16:creationId xmlns:a16="http://schemas.microsoft.com/office/drawing/2014/main" id="{0AAD7959-0125-4973-9069-E64E7A68E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071939"/>
              </p:ext>
            </p:extLst>
          </p:nvPr>
        </p:nvGraphicFramePr>
        <p:xfrm>
          <a:off x="107504" y="116632"/>
          <a:ext cx="8928991" cy="6624737"/>
        </p:xfrm>
        <a:graphic>
          <a:graphicData uri="http://schemas.openxmlformats.org/drawingml/2006/table">
            <a:tbl>
              <a:tblPr/>
              <a:tblGrid>
                <a:gridCol w="1590139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342845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983980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643287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2368740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893295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78196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1044931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Canestri (strato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449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10067</TotalTime>
  <Words>595</Words>
  <Application>Microsoft Macintosh PowerPoint</Application>
  <PresentationFormat>Presentazione su schermo (4:3)</PresentationFormat>
  <Paragraphs>118</Paragraphs>
  <Slides>12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Comic Sans MS</vt:lpstr>
      <vt:lpstr>Copperplate Gothic Bold</vt:lpstr>
      <vt:lpstr>Gurmukhi MN</vt:lpstr>
      <vt:lpstr>Stencil</vt:lpstr>
      <vt:lpstr>Times New Roman</vt:lpstr>
      <vt:lpstr>Tema di Office</vt:lpstr>
      <vt:lpstr>CERVELLETTO</vt:lpstr>
      <vt:lpstr>CERVELLETTO</vt:lpstr>
      <vt:lpstr>RUOLO DEL CERVELLETTO NELLE  ATTIVITA’ MOTORIE</vt:lpstr>
      <vt:lpstr>    Sostanza Grigia  è rappresentata da:   NUCLEI  PROFONDI CORTECCIA  CEREBELLARE  Sostanza Bianca dall’ ARBOR  VITAE    </vt:lpstr>
      <vt:lpstr>MORFOLOGIA MACROSCOPICA</vt:lpstr>
      <vt:lpstr>CORTECCIA  CEREBELLARE</vt:lpstr>
      <vt:lpstr>Presentazione standard di PowerPoint</vt:lpstr>
      <vt:lpstr>Presentazione standard di PowerPoint</vt:lpstr>
      <vt:lpstr>Presentazione standard di PowerPoint</vt:lpstr>
      <vt:lpstr>SUDDIVISIONE  MORFO-FUNZIONALE  del CERVELLETTO</vt:lpstr>
      <vt:lpstr>SUDDIVISIONE  MORFO-FUNZIONALE  DEL CERVELLETTO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CONFORMAZIONE ESTERNA ASSE CEREBROSPINALE</dc:title>
  <dc:creator>unife</dc:creator>
  <cp:lastModifiedBy>Utente di Microsoft Office</cp:lastModifiedBy>
  <cp:revision>329</cp:revision>
  <cp:lastPrinted>1601-01-01T00:00:00Z</cp:lastPrinted>
  <dcterms:created xsi:type="dcterms:W3CDTF">2003-10-27T08:43:16Z</dcterms:created>
  <dcterms:modified xsi:type="dcterms:W3CDTF">2024-12-09T10:37:35Z</dcterms:modified>
</cp:coreProperties>
</file>