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54"/>
  </p:handoutMasterIdLst>
  <p:sldIdLst>
    <p:sldId id="256" r:id="rId2"/>
    <p:sldId id="494" r:id="rId3"/>
    <p:sldId id="474" r:id="rId4"/>
    <p:sldId id="495" r:id="rId5"/>
    <p:sldId id="496" r:id="rId6"/>
    <p:sldId id="497" r:id="rId7"/>
    <p:sldId id="498" r:id="rId8"/>
    <p:sldId id="521" r:id="rId9"/>
    <p:sldId id="499" r:id="rId10"/>
    <p:sldId id="500" r:id="rId11"/>
    <p:sldId id="501" r:id="rId12"/>
    <p:sldId id="502" r:id="rId13"/>
    <p:sldId id="503" r:id="rId14"/>
    <p:sldId id="504" r:id="rId15"/>
    <p:sldId id="505" r:id="rId16"/>
    <p:sldId id="506" r:id="rId17"/>
    <p:sldId id="350" r:id="rId18"/>
    <p:sldId id="332" r:id="rId19"/>
    <p:sldId id="507" r:id="rId20"/>
    <p:sldId id="334" r:id="rId21"/>
    <p:sldId id="528" r:id="rId22"/>
    <p:sldId id="529" r:id="rId23"/>
    <p:sldId id="522" r:id="rId24"/>
    <p:sldId id="525" r:id="rId25"/>
    <p:sldId id="405" r:id="rId26"/>
    <p:sldId id="508" r:id="rId27"/>
    <p:sldId id="399" r:id="rId28"/>
    <p:sldId id="509" r:id="rId29"/>
    <p:sldId id="510" r:id="rId30"/>
    <p:sldId id="514" r:id="rId31"/>
    <p:sldId id="511" r:id="rId32"/>
    <p:sldId id="512" r:id="rId33"/>
    <p:sldId id="513" r:id="rId34"/>
    <p:sldId id="516" r:id="rId35"/>
    <p:sldId id="337" r:id="rId36"/>
    <p:sldId id="338" r:id="rId37"/>
    <p:sldId id="526" r:id="rId38"/>
    <p:sldId id="352" r:id="rId39"/>
    <p:sldId id="404" r:id="rId40"/>
    <p:sldId id="348" r:id="rId41"/>
    <p:sldId id="349" r:id="rId42"/>
    <p:sldId id="524" r:id="rId43"/>
    <p:sldId id="523" r:id="rId44"/>
    <p:sldId id="383" r:id="rId45"/>
    <p:sldId id="359" r:id="rId46"/>
    <p:sldId id="384" r:id="rId47"/>
    <p:sldId id="396" r:id="rId48"/>
    <p:sldId id="389" r:id="rId49"/>
    <p:sldId id="385" r:id="rId50"/>
    <p:sldId id="387" r:id="rId51"/>
    <p:sldId id="386" r:id="rId52"/>
    <p:sldId id="388" r:id="rId53"/>
  </p:sldIdLst>
  <p:sldSz cx="9144000" cy="6858000" type="screen4x3"/>
  <p:notesSz cx="6858000" cy="9144000"/>
  <p:embeddedFontLst>
    <p:embeddedFont>
      <p:font typeface="Segoe UI" panose="020B0502040204020203" pitchFamily="34" charset="0"/>
      <p:regular r:id="rId55"/>
      <p:bold r:id="rId56"/>
      <p:italic r:id="rId57"/>
      <p:boldItalic r:id="rId58"/>
    </p:embeddedFont>
    <p:embeddedFont>
      <p:font typeface="Swis721 Cn BT" panose="020B0506020202030204" pitchFamily="34" charset="0"/>
      <p:regular r:id="rId59"/>
      <p:bold r:id="rId60"/>
      <p:italic r:id="rId61"/>
      <p:boldItalic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FF7C80"/>
    <a:srgbClr val="FFE285"/>
    <a:srgbClr val="FFFBEF"/>
    <a:srgbClr val="FFF5D5"/>
    <a:srgbClr val="FFEEB9"/>
    <a:srgbClr val="008080"/>
    <a:srgbClr val="009999"/>
    <a:srgbClr val="339966"/>
    <a:srgbClr val="00E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4" autoAdjust="0"/>
    <p:restoredTop sz="94660"/>
  </p:normalViewPr>
  <p:slideViewPr>
    <p:cSldViewPr snapToGrid="0">
      <p:cViewPr varScale="1">
        <p:scale>
          <a:sx n="85" d="100"/>
          <a:sy n="85" d="100"/>
        </p:scale>
        <p:origin x="1680" y="168"/>
      </p:cViewPr>
      <p:guideLst>
        <p:guide orient="horz" pos="2160"/>
        <p:guide pos="2880"/>
      </p:guideLst>
    </p:cSldViewPr>
  </p:slideViewPr>
  <p:notesTextViewPr>
    <p:cViewPr>
      <p:scale>
        <a:sx n="1" d="1"/>
        <a:sy n="1" d="1"/>
      </p:scale>
      <p:origin x="0" y="0"/>
    </p:cViewPr>
  </p:notesTextViewPr>
  <p:notesViewPr>
    <p:cSldViewPr snapToGrid="0">
      <p:cViewPr varScale="1">
        <p:scale>
          <a:sx n="124" d="100"/>
          <a:sy n="124" d="100"/>
        </p:scale>
        <p:origin x="4960" y="8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4980FED-9E73-41D5-86A4-19CA07FC33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38E968A-403A-4F8D-AA4D-DCFE7C1B4E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3D12D-D17B-487E-953F-38809628DE7C}" type="datetimeFigureOut">
              <a:rPr lang="it-IT" smtClean="0"/>
              <a:t>09/12/2024</a:t>
            </a:fld>
            <a:endParaRPr lang="it-IT"/>
          </a:p>
        </p:txBody>
      </p:sp>
      <p:sp>
        <p:nvSpPr>
          <p:cNvPr id="4" name="Segnaposto piè di pagina 3">
            <a:extLst>
              <a:ext uri="{FF2B5EF4-FFF2-40B4-BE49-F238E27FC236}">
                <a16:creationId xmlns:a16="http://schemas.microsoft.com/office/drawing/2014/main" id="{11E895EA-FC8D-4672-9F72-F9B5067AFF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BF2B496-F226-4E6F-A779-077D4CACDE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066DB3-1548-4BDD-9D1C-AF2AB352DA78}" type="slidenum">
              <a:rPr lang="it-IT" smtClean="0"/>
              <a:t>‹N›</a:t>
            </a:fld>
            <a:endParaRPr lang="it-IT"/>
          </a:p>
        </p:txBody>
      </p:sp>
    </p:spTree>
    <p:extLst>
      <p:ext uri="{BB962C8B-B14F-4D97-AF65-F5344CB8AC3E}">
        <p14:creationId xmlns:p14="http://schemas.microsoft.com/office/powerpoint/2010/main" val="11172069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cxnSp>
        <p:nvCxnSpPr>
          <p:cNvPr id="7" name="Connettore 1 6">
            <a:extLst>
              <a:ext uri="{FF2B5EF4-FFF2-40B4-BE49-F238E27FC236}">
                <a16:creationId xmlns:a16="http://schemas.microsoft.com/office/drawing/2014/main" id="{B2265149-7078-49A1-85E3-981827BA6E9B}"/>
              </a:ext>
            </a:extLst>
          </p:cNvPr>
          <p:cNvCxnSpPr/>
          <p:nvPr userDrawn="1"/>
        </p:nvCxnSpPr>
        <p:spPr>
          <a:xfrm>
            <a:off x="3219450" y="4935787"/>
            <a:ext cx="5295900"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B8E3A30F-A9E1-4C6A-A429-C237F91A64B6}"/>
              </a:ext>
            </a:extLst>
          </p:cNvPr>
          <p:cNvCxnSpPr/>
          <p:nvPr userDrawn="1"/>
        </p:nvCxnSpPr>
        <p:spPr>
          <a:xfrm flipV="1">
            <a:off x="3219450" y="4983702"/>
            <a:ext cx="5295900" cy="285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B9E338E1-9531-48B0-B6F4-A75F2565592D}"/>
              </a:ext>
            </a:extLst>
          </p:cNvPr>
          <p:cNvSpPr txBox="1">
            <a:spLocks/>
          </p:cNvSpPr>
          <p:nvPr userDrawn="1"/>
        </p:nvSpPr>
        <p:spPr>
          <a:xfrm>
            <a:off x="5456579" y="334555"/>
            <a:ext cx="3058771" cy="136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lnSpc>
                <a:spcPct val="100000"/>
              </a:lnSpc>
            </a:pPr>
            <a:r>
              <a:rPr lang="it-IT" sz="1400" b="1" kern="1200" dirty="0">
                <a:solidFill>
                  <a:schemeClr val="tx1"/>
                </a:solidFill>
                <a:latin typeface="Swis721 Cn BT" panose="020B0506020202030204" pitchFamily="34" charset="0"/>
                <a:ea typeface="+mj-ea"/>
                <a:cs typeface="+mj-cs"/>
              </a:rPr>
              <a:t>Ing. Carlo Antonio Stival</a:t>
            </a:r>
          </a:p>
          <a:p>
            <a:pPr algn="r">
              <a:lnSpc>
                <a:spcPct val="100000"/>
              </a:lnSpc>
            </a:pPr>
            <a:r>
              <a:rPr lang="it-IT" sz="1400" b="0" kern="1200" dirty="0">
                <a:solidFill>
                  <a:schemeClr val="tx1"/>
                </a:solidFill>
                <a:latin typeface="Swis721 Cn BT" panose="020B0506020202030204" pitchFamily="34" charset="0"/>
                <a:ea typeface="+mj-ea"/>
                <a:cs typeface="+mj-cs"/>
              </a:rPr>
              <a:t>via A. Valerio 6/1</a:t>
            </a:r>
          </a:p>
          <a:p>
            <a:pPr algn="r">
              <a:lnSpc>
                <a:spcPct val="100000"/>
              </a:lnSpc>
            </a:pPr>
            <a:r>
              <a:rPr lang="it-IT" sz="1400" b="0" kern="1200" dirty="0">
                <a:solidFill>
                  <a:schemeClr val="tx1"/>
                </a:solidFill>
                <a:latin typeface="Swis721 Cn BT" panose="020B0506020202030204" pitchFamily="34" charset="0"/>
                <a:ea typeface="+mj-ea"/>
                <a:cs typeface="+mj-cs"/>
              </a:rPr>
              <a:t>34127 Trieste</a:t>
            </a:r>
          </a:p>
          <a:p>
            <a:pPr algn="r">
              <a:lnSpc>
                <a:spcPct val="100000"/>
              </a:lnSpc>
            </a:pPr>
            <a:r>
              <a:rPr lang="it-IT" sz="1400" b="0" kern="1200" dirty="0">
                <a:solidFill>
                  <a:schemeClr val="tx1"/>
                </a:solidFill>
                <a:latin typeface="Swis721 Cn BT" panose="020B0506020202030204" pitchFamily="34" charset="0"/>
                <a:ea typeface="+mj-ea"/>
                <a:cs typeface="+mj-cs"/>
              </a:rPr>
              <a:t>+390405583478</a:t>
            </a:r>
          </a:p>
          <a:p>
            <a:pPr algn="r">
              <a:lnSpc>
                <a:spcPct val="100000"/>
              </a:lnSpc>
            </a:pPr>
            <a:r>
              <a:rPr lang="it-IT" sz="1400" b="0" kern="1200" dirty="0">
                <a:solidFill>
                  <a:schemeClr val="tx1"/>
                </a:solidFill>
                <a:latin typeface="Swis721 Cn BT" panose="020B0506020202030204" pitchFamily="34" charset="0"/>
                <a:ea typeface="+mj-ea"/>
                <a:cs typeface="+mj-cs"/>
              </a:rPr>
              <a:t>cstival@units.it</a:t>
            </a:r>
          </a:p>
        </p:txBody>
      </p:sp>
      <p:pic>
        <p:nvPicPr>
          <p:cNvPr id="16" name="Picture 2" descr="immagine menu dipartimento | Dipartimento di Ingegneria e Architettur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50687" y="297971"/>
            <a:ext cx="1305892" cy="9820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uovo logo UniTS"/>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3675" y="252838"/>
            <a:ext cx="3025775" cy="10186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D7F93584-C288-2E36-197B-ECD76F2D3015}"/>
              </a:ext>
            </a:extLst>
          </p:cNvPr>
          <p:cNvSpPr txBox="1">
            <a:spLocks/>
          </p:cNvSpPr>
          <p:nvPr userDrawn="1"/>
        </p:nvSpPr>
        <p:spPr>
          <a:xfrm>
            <a:off x="0" y="3124002"/>
            <a:ext cx="3219450" cy="82037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fontAlgn="auto">
              <a:lnSpc>
                <a:spcPct val="100000"/>
              </a:lnSpc>
              <a:spcAft>
                <a:spcPts val="0"/>
              </a:spcAft>
              <a:defRPr/>
            </a:pPr>
            <a:r>
              <a:rPr lang="it-IT" sz="3600" b="1" i="0" dirty="0">
                <a:solidFill>
                  <a:schemeClr val="accent4">
                    <a:lumMod val="75000"/>
                  </a:schemeClr>
                </a:solidFill>
                <a:latin typeface="Swis721 Cn BT" panose="020B0506020202030204" pitchFamily="34" charset="0"/>
              </a:rPr>
              <a:t>LEZIONE</a:t>
            </a:r>
          </a:p>
        </p:txBody>
      </p:sp>
      <p:sp>
        <p:nvSpPr>
          <p:cNvPr id="3" name="Title 3">
            <a:extLst>
              <a:ext uri="{FF2B5EF4-FFF2-40B4-BE49-F238E27FC236}">
                <a16:creationId xmlns:a16="http://schemas.microsoft.com/office/drawing/2014/main" id="{345A6FA4-97B2-DC34-56A1-63A28B505C8A}"/>
              </a:ext>
            </a:extLst>
          </p:cNvPr>
          <p:cNvSpPr txBox="1">
            <a:spLocks/>
          </p:cNvSpPr>
          <p:nvPr userDrawn="1"/>
        </p:nvSpPr>
        <p:spPr>
          <a:xfrm>
            <a:off x="0" y="3312000"/>
            <a:ext cx="3219450" cy="3204000"/>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fontAlgn="auto">
              <a:lnSpc>
                <a:spcPct val="100000"/>
              </a:lnSpc>
              <a:spcAft>
                <a:spcPts val="0"/>
              </a:spcAft>
              <a:defRPr/>
            </a:pPr>
            <a:r>
              <a:rPr lang="it-IT" sz="16700" b="1" dirty="0">
                <a:solidFill>
                  <a:schemeClr val="accent4">
                    <a:lumMod val="75000"/>
                  </a:schemeClr>
                </a:solidFill>
                <a:latin typeface="Swis721 Cn BT" panose="020B0506020202030204" pitchFamily="34" charset="0"/>
              </a:rPr>
              <a:t>11</a:t>
            </a:r>
            <a:endParaRPr lang="it-IT" sz="11600" b="1" dirty="0">
              <a:solidFill>
                <a:schemeClr val="accent4">
                  <a:lumMod val="75000"/>
                </a:schemeClr>
              </a:solidFill>
              <a:latin typeface="Swis721 Cn BT" panose="020B0506020202030204" pitchFamily="34" charset="0"/>
            </a:endParaRPr>
          </a:p>
        </p:txBody>
      </p:sp>
      <p:sp>
        <p:nvSpPr>
          <p:cNvPr id="4" name="Title 3">
            <a:extLst>
              <a:ext uri="{FF2B5EF4-FFF2-40B4-BE49-F238E27FC236}">
                <a16:creationId xmlns:a16="http://schemas.microsoft.com/office/drawing/2014/main" id="{02DC497B-157B-598D-1362-84298483FD71}"/>
              </a:ext>
            </a:extLst>
          </p:cNvPr>
          <p:cNvSpPr txBox="1">
            <a:spLocks/>
          </p:cNvSpPr>
          <p:nvPr userDrawn="1"/>
        </p:nvSpPr>
        <p:spPr>
          <a:xfrm>
            <a:off x="3219451" y="5051145"/>
            <a:ext cx="5295900" cy="12190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lang="it-IT" sz="1200" b="1" kern="1200" baseline="0" dirty="0">
                <a:solidFill>
                  <a:schemeClr val="bg1">
                    <a:lumMod val="65000"/>
                  </a:schemeClr>
                </a:solidFill>
                <a:latin typeface="Swis721 Cn BT" panose="020B0506020202030204" pitchFamily="34" charset="0"/>
                <a:ea typeface="+mj-ea"/>
                <a:cs typeface="+mj-cs"/>
              </a:rPr>
              <a:t>Laboratorio di </a:t>
            </a:r>
            <a:r>
              <a:rPr lang="it-IT" sz="1800" b="1" kern="1200" baseline="0" dirty="0">
                <a:solidFill>
                  <a:schemeClr val="bg1">
                    <a:lumMod val="65000"/>
                  </a:schemeClr>
                </a:solidFill>
                <a:latin typeface="Swis721 Cn BT" panose="020B0506020202030204" pitchFamily="34" charset="0"/>
                <a:ea typeface="+mj-ea"/>
                <a:cs typeface="+mj-cs"/>
              </a:rPr>
              <a:t>Progettazione Tecnologica dell’Architettura</a:t>
            </a:r>
          </a:p>
          <a:p>
            <a:pPr marL="0" marR="0" lvl="0" indent="0" algn="r" defTabSz="914400" rtl="0" eaLnBrk="1" fontAlgn="base" latinLnBrk="0" hangingPunct="1">
              <a:lnSpc>
                <a:spcPct val="100000"/>
              </a:lnSpc>
              <a:spcBef>
                <a:spcPct val="0"/>
              </a:spcBef>
              <a:spcAft>
                <a:spcPct val="0"/>
              </a:spcAft>
              <a:buClrTx/>
              <a:buSzTx/>
              <a:buFontTx/>
              <a:buNone/>
              <a:tabLst/>
              <a:defRPr/>
            </a:pPr>
            <a:r>
              <a:rPr lang="it-IT" sz="1200" b="1" kern="1200" baseline="0" dirty="0">
                <a:solidFill>
                  <a:schemeClr val="bg1">
                    <a:lumMod val="65000"/>
                  </a:schemeClr>
                </a:solidFill>
                <a:latin typeface="Swis721 Cn BT" panose="020B0506020202030204" pitchFamily="34" charset="0"/>
                <a:ea typeface="+mj-ea"/>
                <a:cs typeface="+mj-cs"/>
              </a:rPr>
              <a:t>Corso di </a:t>
            </a:r>
            <a:r>
              <a:rPr lang="it-IT" sz="1800" b="1" kern="1200" baseline="0" dirty="0">
                <a:solidFill>
                  <a:schemeClr val="bg1">
                    <a:lumMod val="65000"/>
                  </a:schemeClr>
                </a:solidFill>
                <a:latin typeface="Swis721 Cn BT" panose="020B0506020202030204" pitchFamily="34" charset="0"/>
                <a:ea typeface="+mj-ea"/>
                <a:cs typeface="+mj-cs"/>
              </a:rPr>
              <a:t>Materiali ed Elementi Costruttivi</a:t>
            </a:r>
          </a:p>
        </p:txBody>
      </p:sp>
    </p:spTree>
    <p:extLst>
      <p:ext uri="{BB962C8B-B14F-4D97-AF65-F5344CB8AC3E}">
        <p14:creationId xmlns:p14="http://schemas.microsoft.com/office/powerpoint/2010/main" val="334945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522EF6-1B50-4C06-A1D8-20F6E87FBDAD}"/>
              </a:ext>
            </a:extLst>
          </p:cNvPr>
          <p:cNvSpPr>
            <a:spLocks noGrp="1"/>
          </p:cNvSpPr>
          <p:nvPr>
            <p:ph type="title"/>
          </p:nvPr>
        </p:nvSpPr>
        <p:spPr>
          <a:xfrm>
            <a:off x="628651" y="365125"/>
            <a:ext cx="6579870" cy="655638"/>
          </a:xfrm>
          <a:prstGeom prst="rect">
            <a:avLst/>
          </a:prstGeom>
        </p:spPr>
        <p:txBody>
          <a:bodyPr/>
          <a:lstStyle>
            <a:lvl1pPr>
              <a:lnSpc>
                <a:spcPct val="100000"/>
              </a:lnSpc>
              <a:defRPr sz="3000" b="1">
                <a:latin typeface="Swis721 Cn BT" panose="020B0506020202030204" pitchFamily="34" charset="0"/>
              </a:defRPr>
            </a:lvl1pPr>
          </a:lstStyle>
          <a:p>
            <a:r>
              <a:rPr lang="it-IT" dirty="0"/>
              <a:t>Fare clic per modificare lo stile del titolo</a:t>
            </a:r>
            <a:endParaRPr lang="en-US" dirty="0"/>
          </a:p>
        </p:txBody>
      </p:sp>
      <p:sp>
        <p:nvSpPr>
          <p:cNvPr id="5" name="Title 3">
            <a:extLst>
              <a:ext uri="{FF2B5EF4-FFF2-40B4-BE49-F238E27FC236}">
                <a16:creationId xmlns:a16="http://schemas.microsoft.com/office/drawing/2014/main" id="{6869FF64-B989-4996-8642-1465F584A571}"/>
              </a:ext>
            </a:extLst>
          </p:cNvPr>
          <p:cNvSpPr txBox="1">
            <a:spLocks/>
          </p:cNvSpPr>
          <p:nvPr userDrawn="1"/>
        </p:nvSpPr>
        <p:spPr>
          <a:xfrm>
            <a:off x="628649" y="50143"/>
            <a:ext cx="4720591" cy="553107"/>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1200" i="1" kern="1200" noProof="0" dirty="0">
                <a:solidFill>
                  <a:schemeClr val="tx1"/>
                </a:solidFill>
                <a:latin typeface="Swis721 Cn BT" panose="020B0506020202030204" pitchFamily="34" charset="0"/>
                <a:ea typeface="+mj-ea"/>
                <a:cs typeface="+mj-cs"/>
              </a:rPr>
              <a:t>Materiali da costruzione. Vetro e serramenti</a:t>
            </a:r>
          </a:p>
          <a:p>
            <a:pPr algn="l" fontAlgn="auto">
              <a:spcAft>
                <a:spcPts val="0"/>
              </a:spcAft>
              <a:defRPr/>
            </a:pPr>
            <a:endParaRPr lang="it-IT" sz="1200" i="1" kern="1200" noProof="0" dirty="0">
              <a:solidFill>
                <a:schemeClr val="tx1"/>
              </a:solidFill>
              <a:latin typeface="Swis721 Cn BT" panose="020B0506020202030204" pitchFamily="34" charset="0"/>
              <a:ea typeface="+mj-ea"/>
              <a:cs typeface="+mj-cs"/>
            </a:endParaRPr>
          </a:p>
        </p:txBody>
      </p:sp>
      <p:sp>
        <p:nvSpPr>
          <p:cNvPr id="6" name="Title 1">
            <a:extLst>
              <a:ext uri="{FF2B5EF4-FFF2-40B4-BE49-F238E27FC236}">
                <a16:creationId xmlns:a16="http://schemas.microsoft.com/office/drawing/2014/main" id="{643E4097-8D0D-419D-8F89-973C7F24FAF2}"/>
              </a:ext>
            </a:extLst>
          </p:cNvPr>
          <p:cNvSpPr txBox="1">
            <a:spLocks/>
          </p:cNvSpPr>
          <p:nvPr userDrawn="1"/>
        </p:nvSpPr>
        <p:spPr bwMode="auto">
          <a:xfrm>
            <a:off x="7208520" y="0"/>
            <a:ext cx="1306829" cy="10207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Source Sans Pro Black"/>
              </a:defRPr>
            </a:lvl2pPr>
            <a:lvl3pPr algn="l" rtl="0" eaLnBrk="0" fontAlgn="base" hangingPunct="0">
              <a:lnSpc>
                <a:spcPct val="90000"/>
              </a:lnSpc>
              <a:spcBef>
                <a:spcPct val="0"/>
              </a:spcBef>
              <a:spcAft>
                <a:spcPct val="0"/>
              </a:spcAft>
              <a:defRPr sz="3200">
                <a:solidFill>
                  <a:schemeClr val="tx1"/>
                </a:solidFill>
                <a:latin typeface="Source Sans Pro Black"/>
              </a:defRPr>
            </a:lvl3pPr>
            <a:lvl4pPr algn="l" rtl="0" eaLnBrk="0" fontAlgn="base" hangingPunct="0">
              <a:lnSpc>
                <a:spcPct val="90000"/>
              </a:lnSpc>
              <a:spcBef>
                <a:spcPct val="0"/>
              </a:spcBef>
              <a:spcAft>
                <a:spcPct val="0"/>
              </a:spcAft>
              <a:defRPr sz="3200">
                <a:solidFill>
                  <a:schemeClr val="tx1"/>
                </a:solidFill>
                <a:latin typeface="Source Sans Pro Black"/>
              </a:defRPr>
            </a:lvl4pPr>
            <a:lvl5pPr algn="l" rtl="0" eaLnBrk="0" fontAlgn="base" hangingPunct="0">
              <a:lnSpc>
                <a:spcPct val="90000"/>
              </a:lnSpc>
              <a:spcBef>
                <a:spcPct val="0"/>
              </a:spcBef>
              <a:spcAft>
                <a:spcPct val="0"/>
              </a:spcAft>
              <a:defRPr sz="3200">
                <a:solidFill>
                  <a:schemeClr val="tx1"/>
                </a:solidFill>
                <a:latin typeface="Source Sans Pro Black"/>
              </a:defRPr>
            </a:lvl5pPr>
            <a:lvl6pPr marL="457200" algn="l" rtl="0" fontAlgn="base">
              <a:lnSpc>
                <a:spcPct val="90000"/>
              </a:lnSpc>
              <a:spcBef>
                <a:spcPct val="0"/>
              </a:spcBef>
              <a:spcAft>
                <a:spcPct val="0"/>
              </a:spcAft>
              <a:defRPr sz="3200">
                <a:solidFill>
                  <a:schemeClr val="tx1"/>
                </a:solidFill>
                <a:latin typeface="Source Sans Pro Black"/>
              </a:defRPr>
            </a:lvl6pPr>
            <a:lvl7pPr marL="914400" algn="l" rtl="0" fontAlgn="base">
              <a:lnSpc>
                <a:spcPct val="90000"/>
              </a:lnSpc>
              <a:spcBef>
                <a:spcPct val="0"/>
              </a:spcBef>
              <a:spcAft>
                <a:spcPct val="0"/>
              </a:spcAft>
              <a:defRPr sz="3200">
                <a:solidFill>
                  <a:schemeClr val="tx1"/>
                </a:solidFill>
                <a:latin typeface="Source Sans Pro Black"/>
              </a:defRPr>
            </a:lvl7pPr>
            <a:lvl8pPr marL="1371600" algn="l" rtl="0" fontAlgn="base">
              <a:lnSpc>
                <a:spcPct val="90000"/>
              </a:lnSpc>
              <a:spcBef>
                <a:spcPct val="0"/>
              </a:spcBef>
              <a:spcAft>
                <a:spcPct val="0"/>
              </a:spcAft>
              <a:defRPr sz="3200">
                <a:solidFill>
                  <a:schemeClr val="tx1"/>
                </a:solidFill>
                <a:latin typeface="Source Sans Pro Black"/>
              </a:defRPr>
            </a:lvl8pPr>
            <a:lvl9pPr marL="1828800" algn="l" rtl="0" fontAlgn="base">
              <a:lnSpc>
                <a:spcPct val="90000"/>
              </a:lnSpc>
              <a:spcBef>
                <a:spcPct val="0"/>
              </a:spcBef>
              <a:spcAft>
                <a:spcPct val="0"/>
              </a:spcAft>
              <a:defRPr sz="3200">
                <a:solidFill>
                  <a:schemeClr val="tx1"/>
                </a:solidFill>
                <a:latin typeface="Source Sans Pro Black"/>
              </a:defRPr>
            </a:lvl9pPr>
          </a:lstStyle>
          <a:p>
            <a:pPr algn="r">
              <a:lnSpc>
                <a:spcPct val="100000"/>
              </a:lnSpc>
            </a:pPr>
            <a:fld id="{925AA9F4-7852-4789-B752-44D4F3C209BD}" type="slidenum">
              <a:rPr lang="en-US" sz="6400" spc="-300" baseline="0" smtClean="0">
                <a:solidFill>
                  <a:schemeClr val="accent4">
                    <a:lumMod val="75000"/>
                  </a:schemeClr>
                </a:solidFill>
                <a:latin typeface="Swis721 Cn BT" panose="020B0506020202030204" pitchFamily="34" charset="0"/>
                <a:ea typeface="Source Sans Pro Semibold" panose="020B0603030403020204" pitchFamily="34" charset="0"/>
              </a:rPr>
              <a:pPr algn="r">
                <a:lnSpc>
                  <a:spcPct val="100000"/>
                </a:lnSpc>
              </a:pPr>
              <a:t>‹N›</a:t>
            </a:fld>
            <a:endParaRPr lang="en-US" sz="6400" spc="-300" baseline="0" dirty="0">
              <a:solidFill>
                <a:schemeClr val="accent4">
                  <a:lumMod val="75000"/>
                </a:schemeClr>
              </a:solidFill>
              <a:latin typeface="Swis721 Cn BT" panose="020B0506020202030204" pitchFamily="34" charset="0"/>
              <a:ea typeface="Source Sans Pro Semibold" panose="020B0603030403020204" pitchFamily="34" charset="0"/>
            </a:endParaRPr>
          </a:p>
        </p:txBody>
      </p:sp>
      <p:sp>
        <p:nvSpPr>
          <p:cNvPr id="7" name="Title 3">
            <a:extLst>
              <a:ext uri="{FF2B5EF4-FFF2-40B4-BE49-F238E27FC236}">
                <a16:creationId xmlns:a16="http://schemas.microsoft.com/office/drawing/2014/main" id="{11BE3A05-6A21-4053-ACD4-DB14ACBB2E74}"/>
              </a:ext>
            </a:extLst>
          </p:cNvPr>
          <p:cNvSpPr txBox="1">
            <a:spLocks/>
          </p:cNvSpPr>
          <p:nvPr userDrawn="1"/>
        </p:nvSpPr>
        <p:spPr>
          <a:xfrm>
            <a:off x="7892031" y="6385764"/>
            <a:ext cx="697987" cy="37393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fontAlgn="auto">
              <a:lnSpc>
                <a:spcPct val="100000"/>
              </a:lnSpc>
              <a:spcAft>
                <a:spcPts val="0"/>
              </a:spcAft>
              <a:defRPr/>
            </a:pPr>
            <a:r>
              <a:rPr lang="it-IT" sz="2800" b="1" dirty="0">
                <a:solidFill>
                  <a:schemeClr val="accent4">
                    <a:lumMod val="75000"/>
                  </a:schemeClr>
                </a:solidFill>
                <a:latin typeface="Swis721 Cn BT" panose="020B0506020202030204" pitchFamily="34" charset="0"/>
              </a:rPr>
              <a:t>11</a:t>
            </a:r>
          </a:p>
        </p:txBody>
      </p:sp>
      <p:sp>
        <p:nvSpPr>
          <p:cNvPr id="10" name="Rettangolo 9">
            <a:extLst>
              <a:ext uri="{FF2B5EF4-FFF2-40B4-BE49-F238E27FC236}">
                <a16:creationId xmlns:a16="http://schemas.microsoft.com/office/drawing/2014/main" id="{9FCF78F5-128B-415A-B643-34FDFB828A3B}"/>
              </a:ext>
            </a:extLst>
          </p:cNvPr>
          <p:cNvSpPr/>
          <p:nvPr userDrawn="1"/>
        </p:nvSpPr>
        <p:spPr>
          <a:xfrm>
            <a:off x="1158242" y="6814840"/>
            <a:ext cx="13849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1" name="Connettore 1 7">
            <a:extLst>
              <a:ext uri="{FF2B5EF4-FFF2-40B4-BE49-F238E27FC236}">
                <a16:creationId xmlns:a16="http://schemas.microsoft.com/office/drawing/2014/main" id="{DE4B0E0D-7076-4D0D-83BE-D32F433F0023}"/>
              </a:ext>
            </a:extLst>
          </p:cNvPr>
          <p:cNvCxnSpPr/>
          <p:nvPr userDrawn="1"/>
        </p:nvCxnSpPr>
        <p:spPr>
          <a:xfrm>
            <a:off x="628650" y="1020763"/>
            <a:ext cx="7886700"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1 8">
            <a:extLst>
              <a:ext uri="{FF2B5EF4-FFF2-40B4-BE49-F238E27FC236}">
                <a16:creationId xmlns:a16="http://schemas.microsoft.com/office/drawing/2014/main" id="{4FCECAA5-50A2-442E-A8A4-3A7895112292}"/>
              </a:ext>
            </a:extLst>
          </p:cNvPr>
          <p:cNvCxnSpPr/>
          <p:nvPr userDrawn="1"/>
        </p:nvCxnSpPr>
        <p:spPr>
          <a:xfrm>
            <a:off x="628650" y="6338888"/>
            <a:ext cx="78867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immagine menu dipartimento | Dipartimento di Ingegneria e Architettur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613" y="6387359"/>
            <a:ext cx="510563" cy="383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uovo logo UniTS"/>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8649" y="6385764"/>
            <a:ext cx="1189765" cy="400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13C1B78A-76B7-43FF-DEB9-F86D7C999B0E}"/>
              </a:ext>
            </a:extLst>
          </p:cNvPr>
          <p:cNvSpPr txBox="1">
            <a:spLocks/>
          </p:cNvSpPr>
          <p:nvPr userDrawn="1"/>
        </p:nvSpPr>
        <p:spPr>
          <a:xfrm>
            <a:off x="0" y="3602169"/>
            <a:ext cx="3219450" cy="263168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fontAlgn="auto">
              <a:lnSpc>
                <a:spcPct val="100000"/>
              </a:lnSpc>
              <a:spcAft>
                <a:spcPts val="0"/>
              </a:spcAft>
              <a:defRPr/>
            </a:pPr>
            <a:r>
              <a:rPr lang="it-IT" sz="19900" b="1" kern="1200" baseline="0" dirty="0">
                <a:solidFill>
                  <a:srgbClr val="FFFBEF"/>
                </a:solidFill>
                <a:latin typeface="Swis721 Cn BT" panose="020B0506020202030204" pitchFamily="34" charset="0"/>
                <a:ea typeface="+mj-ea"/>
                <a:cs typeface="+mj-cs"/>
              </a:rPr>
              <a:t>11</a:t>
            </a:r>
          </a:p>
        </p:txBody>
      </p:sp>
      <p:sp>
        <p:nvSpPr>
          <p:cNvPr id="8" name="Title 3">
            <a:extLst>
              <a:ext uri="{FF2B5EF4-FFF2-40B4-BE49-F238E27FC236}">
                <a16:creationId xmlns:a16="http://schemas.microsoft.com/office/drawing/2014/main" id="{71329339-E661-0FC8-7CA2-C99A0EB0CCE4}"/>
              </a:ext>
            </a:extLst>
          </p:cNvPr>
          <p:cNvSpPr txBox="1">
            <a:spLocks/>
          </p:cNvSpPr>
          <p:nvPr userDrawn="1"/>
        </p:nvSpPr>
        <p:spPr>
          <a:xfrm>
            <a:off x="1277537" y="6470650"/>
            <a:ext cx="6838949" cy="38261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fontAlgn="auto">
              <a:spcAft>
                <a:spcPts val="0"/>
              </a:spcAft>
              <a:defRPr/>
            </a:pPr>
            <a:r>
              <a:rPr lang="it-IT" sz="900" b="1" kern="1200" baseline="0" dirty="0">
                <a:solidFill>
                  <a:schemeClr val="bg1">
                    <a:lumMod val="65000"/>
                  </a:schemeClr>
                </a:solidFill>
                <a:latin typeface="Swis721 Cn BT" panose="020B0506020202030204" pitchFamily="34" charset="0"/>
                <a:ea typeface="+mj-ea"/>
                <a:cs typeface="+mj-cs"/>
              </a:rPr>
              <a:t>Prof. </a:t>
            </a:r>
            <a:r>
              <a:rPr lang="it-IT" sz="1100" b="1" kern="1200" baseline="0" dirty="0">
                <a:solidFill>
                  <a:schemeClr val="bg1">
                    <a:lumMod val="65000"/>
                  </a:schemeClr>
                </a:solidFill>
                <a:latin typeface="Swis721 Cn BT" panose="020B0506020202030204" pitchFamily="34" charset="0"/>
                <a:ea typeface="+mj-ea"/>
                <a:cs typeface="+mj-cs"/>
              </a:rPr>
              <a:t>Ilaria Garofolo </a:t>
            </a:r>
            <a:r>
              <a:rPr lang="it-IT" sz="900" b="1" kern="1200" baseline="0" dirty="0">
                <a:solidFill>
                  <a:schemeClr val="bg1">
                    <a:lumMod val="65000"/>
                  </a:schemeClr>
                </a:solidFill>
                <a:latin typeface="Swis721 Cn BT" panose="020B0506020202030204" pitchFamily="34" charset="0"/>
                <a:ea typeface="+mj-ea"/>
                <a:cs typeface="+mj-cs"/>
              </a:rPr>
              <a:t>- Ing. </a:t>
            </a:r>
            <a:r>
              <a:rPr lang="it-IT" sz="1100" b="1" kern="1200" baseline="0" dirty="0">
                <a:solidFill>
                  <a:schemeClr val="bg1">
                    <a:lumMod val="65000"/>
                  </a:schemeClr>
                </a:solidFill>
                <a:latin typeface="Swis721 Cn BT" panose="020B0506020202030204" pitchFamily="34" charset="0"/>
                <a:ea typeface="+mj-ea"/>
                <a:cs typeface="+mj-cs"/>
              </a:rPr>
              <a:t>Carlo Antonio Stival</a:t>
            </a:r>
          </a:p>
          <a:p>
            <a:pPr marL="0" marR="0" lvl="0" indent="0" algn="r" defTabSz="914400" rtl="0" eaLnBrk="1" fontAlgn="auto" latinLnBrk="0" hangingPunct="1">
              <a:lnSpc>
                <a:spcPct val="90000"/>
              </a:lnSpc>
              <a:spcBef>
                <a:spcPct val="0"/>
              </a:spcBef>
              <a:spcAft>
                <a:spcPts val="0"/>
              </a:spcAft>
              <a:buClrTx/>
              <a:buSzTx/>
              <a:buFontTx/>
              <a:buNone/>
              <a:tabLst/>
              <a:defRPr/>
            </a:pPr>
            <a:r>
              <a:rPr lang="it-IT" sz="900" b="1" kern="1200" baseline="0" dirty="0">
                <a:solidFill>
                  <a:schemeClr val="bg1">
                    <a:lumMod val="65000"/>
                  </a:schemeClr>
                </a:solidFill>
                <a:latin typeface="Swis721 Cn BT" panose="020B0506020202030204" pitchFamily="34" charset="0"/>
                <a:ea typeface="+mj-ea"/>
                <a:cs typeface="+mj-cs"/>
              </a:rPr>
              <a:t>Corso di </a:t>
            </a:r>
            <a:r>
              <a:rPr lang="it-IT" sz="1100" b="1" kern="1200" baseline="0" dirty="0">
                <a:solidFill>
                  <a:schemeClr val="bg1">
                    <a:lumMod val="65000"/>
                  </a:schemeClr>
                </a:solidFill>
                <a:latin typeface="Swis721 Cn BT" panose="020B0506020202030204" pitchFamily="34" charset="0"/>
                <a:ea typeface="+mj-ea"/>
                <a:cs typeface="+mj-cs"/>
              </a:rPr>
              <a:t>Materiali ed elementi costruttivi</a:t>
            </a:r>
            <a:endParaRPr lang="it-IT" sz="1100" b="1" kern="1200" dirty="0">
              <a:solidFill>
                <a:schemeClr val="bg1">
                  <a:lumMod val="65000"/>
                </a:schemeClr>
              </a:solidFill>
              <a:latin typeface="Swis721 Cn BT" panose="020B0506020202030204" pitchFamily="34" charset="0"/>
              <a:ea typeface="+mj-ea"/>
              <a:cs typeface="+mj-cs"/>
            </a:endParaRPr>
          </a:p>
          <a:p>
            <a:pPr algn="r" fontAlgn="auto">
              <a:spcAft>
                <a:spcPts val="0"/>
              </a:spcAft>
              <a:defRPr/>
            </a:pPr>
            <a:endParaRPr lang="it-IT" sz="1100" i="1" dirty="0">
              <a:latin typeface="Swis721 Cn BT" panose="020B0506020202030204" pitchFamily="34" charset="0"/>
            </a:endParaRPr>
          </a:p>
        </p:txBody>
      </p:sp>
    </p:spTree>
    <p:extLst>
      <p:ext uri="{BB962C8B-B14F-4D97-AF65-F5344CB8AC3E}">
        <p14:creationId xmlns:p14="http://schemas.microsoft.com/office/powerpoint/2010/main" val="378077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zione">
    <p:spTree>
      <p:nvGrpSpPr>
        <p:cNvPr id="1" name=""/>
        <p:cNvGrpSpPr/>
        <p:nvPr/>
      </p:nvGrpSpPr>
      <p:grpSpPr>
        <a:xfrm>
          <a:off x="0" y="0"/>
          <a:ext cx="0" cy="0"/>
          <a:chOff x="0" y="0"/>
          <a:chExt cx="0" cy="0"/>
        </a:xfrm>
      </p:grpSpPr>
      <p:cxnSp>
        <p:nvCxnSpPr>
          <p:cNvPr id="10" name="Connettore 1 6"/>
          <p:cNvCxnSpPr/>
          <p:nvPr userDrawn="1"/>
        </p:nvCxnSpPr>
        <p:spPr>
          <a:xfrm>
            <a:off x="628650" y="3502343"/>
            <a:ext cx="7886700"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1 7"/>
          <p:cNvCxnSpPr/>
          <p:nvPr userDrawn="1"/>
        </p:nvCxnSpPr>
        <p:spPr>
          <a:xfrm>
            <a:off x="628650" y="3566597"/>
            <a:ext cx="78867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8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89164D-ED9E-457E-AE8A-875D66310EB9}"/>
              </a:ext>
            </a:extLst>
          </p:cNvPr>
          <p:cNvSpPr>
            <a:spLocks noGrp="1"/>
          </p:cNvSpPr>
          <p:nvPr>
            <p:ph type="title"/>
          </p:nvPr>
        </p:nvSpPr>
        <p:spPr>
          <a:xfrm>
            <a:off x="628650" y="365125"/>
            <a:ext cx="6773635" cy="655638"/>
          </a:xfrm>
          <a:prstGeom prst="rect">
            <a:avLst/>
          </a:prstGeom>
        </p:spPr>
        <p:txBody>
          <a:bodyPr/>
          <a:lstStyle>
            <a:lvl1pPr>
              <a:lnSpc>
                <a:spcPct val="100000"/>
              </a:lnSpc>
              <a:defRPr sz="3000" b="1">
                <a:latin typeface="Swis721 Cn BT" panose="020B0506020202030204" pitchFamily="34" charset="0"/>
                <a:cs typeface="Segoe UI Semilight" panose="020B0402040204020203" pitchFamily="34" charset="0"/>
              </a:defRPr>
            </a:lvl1pPr>
          </a:lstStyle>
          <a:p>
            <a:r>
              <a:rPr lang="it-IT" dirty="0"/>
              <a:t>Fare clic per modificare lo stile del titolo</a:t>
            </a:r>
            <a:endParaRPr lang="en-US" dirty="0"/>
          </a:p>
        </p:txBody>
      </p:sp>
      <p:sp>
        <p:nvSpPr>
          <p:cNvPr id="10" name="Title 3">
            <a:extLst>
              <a:ext uri="{FF2B5EF4-FFF2-40B4-BE49-F238E27FC236}">
                <a16:creationId xmlns:a16="http://schemas.microsoft.com/office/drawing/2014/main" id="{AB4E2125-2EEC-442C-A87E-8B3014652F92}"/>
              </a:ext>
            </a:extLst>
          </p:cNvPr>
          <p:cNvSpPr txBox="1">
            <a:spLocks/>
          </p:cNvSpPr>
          <p:nvPr userDrawn="1"/>
        </p:nvSpPr>
        <p:spPr>
          <a:xfrm>
            <a:off x="1277537" y="6470650"/>
            <a:ext cx="6838949" cy="38261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fontAlgn="auto">
              <a:spcAft>
                <a:spcPts val="0"/>
              </a:spcAft>
              <a:defRPr/>
            </a:pPr>
            <a:r>
              <a:rPr lang="it-IT" sz="1100" b="1" kern="1200" baseline="0" dirty="0">
                <a:solidFill>
                  <a:schemeClr val="bg1">
                    <a:lumMod val="65000"/>
                  </a:schemeClr>
                </a:solidFill>
                <a:latin typeface="Swis721 Cn BT" panose="020B0506020202030204" pitchFamily="34" charset="0"/>
                <a:ea typeface="+mj-ea"/>
                <a:cs typeface="Segoe UI Semilight" panose="020B0402040204020203" pitchFamily="34" charset="0"/>
              </a:rPr>
              <a:t>Carlo Antonio Stival</a:t>
            </a:r>
          </a:p>
          <a:p>
            <a:pPr marL="0" marR="0" lvl="0" indent="0" algn="r" defTabSz="914400" rtl="0" eaLnBrk="1" fontAlgn="auto" latinLnBrk="0" hangingPunct="1">
              <a:lnSpc>
                <a:spcPct val="90000"/>
              </a:lnSpc>
              <a:spcBef>
                <a:spcPct val="0"/>
              </a:spcBef>
              <a:spcAft>
                <a:spcPts val="0"/>
              </a:spcAft>
              <a:buClrTx/>
              <a:buSzTx/>
              <a:buFontTx/>
              <a:buNone/>
              <a:tabLst/>
              <a:defRPr/>
            </a:pPr>
            <a:r>
              <a:rPr lang="it-IT" sz="1100" b="1" kern="1200" baseline="0" dirty="0">
                <a:solidFill>
                  <a:schemeClr val="bg1">
                    <a:lumMod val="65000"/>
                  </a:schemeClr>
                </a:solidFill>
                <a:latin typeface="Swis721 Cn BT" panose="020B0506020202030204" pitchFamily="34" charset="0"/>
                <a:ea typeface="+mj-ea"/>
                <a:cs typeface="Segoe UI Semilight" panose="020B0402040204020203" pitchFamily="34" charset="0"/>
              </a:rPr>
              <a:t>Architettura Tecnica</a:t>
            </a:r>
            <a:endParaRPr lang="it-IT" sz="1100" b="1" kern="1200" dirty="0">
              <a:solidFill>
                <a:schemeClr val="bg1">
                  <a:lumMod val="65000"/>
                </a:schemeClr>
              </a:solidFill>
              <a:latin typeface="Swis721 Cn BT" panose="020B0506020202030204" pitchFamily="34" charset="0"/>
              <a:ea typeface="+mj-ea"/>
              <a:cs typeface="Segoe UI Semilight" panose="020B0402040204020203" pitchFamily="34" charset="0"/>
            </a:endParaRPr>
          </a:p>
          <a:p>
            <a:pPr algn="r" fontAlgn="auto">
              <a:spcAft>
                <a:spcPts val="0"/>
              </a:spcAft>
              <a:defRPr/>
            </a:pPr>
            <a:endParaRPr lang="it-IT" sz="1100" i="1" dirty="0">
              <a:latin typeface="Swis721 Cn BT" panose="020B0506020202030204" pitchFamily="34" charset="0"/>
              <a:cs typeface="Segoe UI Semilight" panose="020B0402040204020203" pitchFamily="34" charset="0"/>
            </a:endParaRPr>
          </a:p>
        </p:txBody>
      </p:sp>
      <p:sp>
        <p:nvSpPr>
          <p:cNvPr id="15" name="Title 3">
            <a:extLst>
              <a:ext uri="{FF2B5EF4-FFF2-40B4-BE49-F238E27FC236}">
                <a16:creationId xmlns:a16="http://schemas.microsoft.com/office/drawing/2014/main" id="{E68B8727-6C62-4211-84F9-10CD97442B2E}"/>
              </a:ext>
            </a:extLst>
          </p:cNvPr>
          <p:cNvSpPr txBox="1">
            <a:spLocks/>
          </p:cNvSpPr>
          <p:nvPr userDrawn="1"/>
        </p:nvSpPr>
        <p:spPr>
          <a:xfrm>
            <a:off x="628649" y="50143"/>
            <a:ext cx="5273043" cy="553107"/>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1200" i="1" kern="1200" noProof="0" dirty="0">
                <a:solidFill>
                  <a:schemeClr val="tx1"/>
                </a:solidFill>
                <a:latin typeface="Swis721 Cn BT" panose="020B0506020202030204" pitchFamily="34" charset="0"/>
                <a:ea typeface="+mj-ea"/>
                <a:cs typeface="Segoe UI Semilight" panose="020B0402040204020203" pitchFamily="34" charset="0"/>
              </a:rPr>
              <a:t>La chiusura dei vani: infissi e vetri. Materiali e tecnologie.</a:t>
            </a:r>
          </a:p>
        </p:txBody>
      </p:sp>
      <p:sp>
        <p:nvSpPr>
          <p:cNvPr id="16" name="Title 1">
            <a:extLst>
              <a:ext uri="{FF2B5EF4-FFF2-40B4-BE49-F238E27FC236}">
                <a16:creationId xmlns:a16="http://schemas.microsoft.com/office/drawing/2014/main" id="{9B88E710-8B70-44E9-BFA5-EC9FC23A138E}"/>
              </a:ext>
            </a:extLst>
          </p:cNvPr>
          <p:cNvSpPr txBox="1">
            <a:spLocks/>
          </p:cNvSpPr>
          <p:nvPr userDrawn="1"/>
        </p:nvSpPr>
        <p:spPr bwMode="auto">
          <a:xfrm>
            <a:off x="7208520" y="0"/>
            <a:ext cx="1306829" cy="102076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Source Sans Pro Black"/>
              </a:defRPr>
            </a:lvl2pPr>
            <a:lvl3pPr algn="l" rtl="0" eaLnBrk="0" fontAlgn="base" hangingPunct="0">
              <a:lnSpc>
                <a:spcPct val="90000"/>
              </a:lnSpc>
              <a:spcBef>
                <a:spcPct val="0"/>
              </a:spcBef>
              <a:spcAft>
                <a:spcPct val="0"/>
              </a:spcAft>
              <a:defRPr sz="3200">
                <a:solidFill>
                  <a:schemeClr val="tx1"/>
                </a:solidFill>
                <a:latin typeface="Source Sans Pro Black"/>
              </a:defRPr>
            </a:lvl3pPr>
            <a:lvl4pPr algn="l" rtl="0" eaLnBrk="0" fontAlgn="base" hangingPunct="0">
              <a:lnSpc>
                <a:spcPct val="90000"/>
              </a:lnSpc>
              <a:spcBef>
                <a:spcPct val="0"/>
              </a:spcBef>
              <a:spcAft>
                <a:spcPct val="0"/>
              </a:spcAft>
              <a:defRPr sz="3200">
                <a:solidFill>
                  <a:schemeClr val="tx1"/>
                </a:solidFill>
                <a:latin typeface="Source Sans Pro Black"/>
              </a:defRPr>
            </a:lvl4pPr>
            <a:lvl5pPr algn="l" rtl="0" eaLnBrk="0" fontAlgn="base" hangingPunct="0">
              <a:lnSpc>
                <a:spcPct val="90000"/>
              </a:lnSpc>
              <a:spcBef>
                <a:spcPct val="0"/>
              </a:spcBef>
              <a:spcAft>
                <a:spcPct val="0"/>
              </a:spcAft>
              <a:defRPr sz="3200">
                <a:solidFill>
                  <a:schemeClr val="tx1"/>
                </a:solidFill>
                <a:latin typeface="Source Sans Pro Black"/>
              </a:defRPr>
            </a:lvl5pPr>
            <a:lvl6pPr marL="457200" algn="l" rtl="0" fontAlgn="base">
              <a:lnSpc>
                <a:spcPct val="90000"/>
              </a:lnSpc>
              <a:spcBef>
                <a:spcPct val="0"/>
              </a:spcBef>
              <a:spcAft>
                <a:spcPct val="0"/>
              </a:spcAft>
              <a:defRPr sz="3200">
                <a:solidFill>
                  <a:schemeClr val="tx1"/>
                </a:solidFill>
                <a:latin typeface="Source Sans Pro Black"/>
              </a:defRPr>
            </a:lvl6pPr>
            <a:lvl7pPr marL="914400" algn="l" rtl="0" fontAlgn="base">
              <a:lnSpc>
                <a:spcPct val="90000"/>
              </a:lnSpc>
              <a:spcBef>
                <a:spcPct val="0"/>
              </a:spcBef>
              <a:spcAft>
                <a:spcPct val="0"/>
              </a:spcAft>
              <a:defRPr sz="3200">
                <a:solidFill>
                  <a:schemeClr val="tx1"/>
                </a:solidFill>
                <a:latin typeface="Source Sans Pro Black"/>
              </a:defRPr>
            </a:lvl7pPr>
            <a:lvl8pPr marL="1371600" algn="l" rtl="0" fontAlgn="base">
              <a:lnSpc>
                <a:spcPct val="90000"/>
              </a:lnSpc>
              <a:spcBef>
                <a:spcPct val="0"/>
              </a:spcBef>
              <a:spcAft>
                <a:spcPct val="0"/>
              </a:spcAft>
              <a:defRPr sz="3200">
                <a:solidFill>
                  <a:schemeClr val="tx1"/>
                </a:solidFill>
                <a:latin typeface="Source Sans Pro Black"/>
              </a:defRPr>
            </a:lvl8pPr>
            <a:lvl9pPr marL="1828800" algn="l" rtl="0" fontAlgn="base">
              <a:lnSpc>
                <a:spcPct val="90000"/>
              </a:lnSpc>
              <a:spcBef>
                <a:spcPct val="0"/>
              </a:spcBef>
              <a:spcAft>
                <a:spcPct val="0"/>
              </a:spcAft>
              <a:defRPr sz="3200">
                <a:solidFill>
                  <a:schemeClr val="tx1"/>
                </a:solidFill>
                <a:latin typeface="Source Sans Pro Black"/>
              </a:defRPr>
            </a:lvl9pPr>
          </a:lstStyle>
          <a:p>
            <a:pPr algn="r">
              <a:lnSpc>
                <a:spcPct val="100000"/>
              </a:lnSpc>
            </a:pPr>
            <a:fld id="{925AA9F4-7852-4789-B752-44D4F3C209BD}" type="slidenum">
              <a:rPr lang="en-US" sz="6400" spc="-300" baseline="0" smtClean="0">
                <a:solidFill>
                  <a:srgbClr val="00B050"/>
                </a:solidFill>
                <a:latin typeface="Swis721 Cn BT" panose="020B0506020202030204" pitchFamily="34" charset="0"/>
                <a:ea typeface="Source Sans Pro Semibold" panose="020B0603030403020204" pitchFamily="34" charset="0"/>
                <a:cs typeface="Segoe UI Semilight" panose="020B0402040204020203" pitchFamily="34" charset="0"/>
              </a:rPr>
              <a:pPr algn="r">
                <a:lnSpc>
                  <a:spcPct val="100000"/>
                </a:lnSpc>
              </a:pPr>
              <a:t>‹N›</a:t>
            </a:fld>
            <a:endParaRPr lang="en-US" sz="6400" spc="-300" baseline="0" dirty="0">
              <a:solidFill>
                <a:srgbClr val="00B050"/>
              </a:solidFill>
              <a:latin typeface="Swis721 Cn BT" panose="020B0506020202030204" pitchFamily="34" charset="0"/>
              <a:ea typeface="Source Sans Pro Semibold" panose="020B0603030403020204" pitchFamily="34" charset="0"/>
              <a:cs typeface="Segoe UI Semilight" panose="020B0402040204020203" pitchFamily="34" charset="0"/>
            </a:endParaRPr>
          </a:p>
        </p:txBody>
      </p:sp>
      <p:sp>
        <p:nvSpPr>
          <p:cNvPr id="17" name="Title 3">
            <a:extLst>
              <a:ext uri="{FF2B5EF4-FFF2-40B4-BE49-F238E27FC236}">
                <a16:creationId xmlns:a16="http://schemas.microsoft.com/office/drawing/2014/main" id="{0C190DE4-FBA8-441D-826A-927C30FC1884}"/>
              </a:ext>
            </a:extLst>
          </p:cNvPr>
          <p:cNvSpPr txBox="1">
            <a:spLocks/>
          </p:cNvSpPr>
          <p:nvPr userDrawn="1"/>
        </p:nvSpPr>
        <p:spPr>
          <a:xfrm>
            <a:off x="7892031" y="6385764"/>
            <a:ext cx="697987" cy="37393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fontAlgn="auto">
              <a:lnSpc>
                <a:spcPct val="100000"/>
              </a:lnSpc>
              <a:spcAft>
                <a:spcPts val="0"/>
              </a:spcAft>
              <a:defRPr/>
            </a:pPr>
            <a:r>
              <a:rPr lang="it-IT" sz="2800" b="1" spc="-100" baseline="0" dirty="0">
                <a:solidFill>
                  <a:srgbClr val="00B050"/>
                </a:solidFill>
                <a:latin typeface="Swis721 Cn BT" panose="020B0506020202030204" pitchFamily="34" charset="0"/>
                <a:cs typeface="Segoe UI Semilight" panose="020B0402040204020203" pitchFamily="34" charset="0"/>
              </a:rPr>
              <a:t>16</a:t>
            </a:r>
          </a:p>
        </p:txBody>
      </p:sp>
      <p:sp>
        <p:nvSpPr>
          <p:cNvPr id="18" name="Rettangolo 17">
            <a:extLst>
              <a:ext uri="{FF2B5EF4-FFF2-40B4-BE49-F238E27FC236}">
                <a16:creationId xmlns:a16="http://schemas.microsoft.com/office/drawing/2014/main" id="{570C3369-336E-4C2D-ABC3-FD557731A659}"/>
              </a:ext>
            </a:extLst>
          </p:cNvPr>
          <p:cNvSpPr/>
          <p:nvPr userDrawn="1"/>
        </p:nvSpPr>
        <p:spPr>
          <a:xfrm>
            <a:off x="1158242" y="6814840"/>
            <a:ext cx="13849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1 7">
            <a:extLst>
              <a:ext uri="{FF2B5EF4-FFF2-40B4-BE49-F238E27FC236}">
                <a16:creationId xmlns:a16="http://schemas.microsoft.com/office/drawing/2014/main" id="{5AD04D2A-2C12-4440-B139-C6AF2ABC0714}"/>
              </a:ext>
            </a:extLst>
          </p:cNvPr>
          <p:cNvCxnSpPr/>
          <p:nvPr userDrawn="1"/>
        </p:nvCxnSpPr>
        <p:spPr>
          <a:xfrm>
            <a:off x="628650" y="1020763"/>
            <a:ext cx="78867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ttore 1 8">
            <a:extLst>
              <a:ext uri="{FF2B5EF4-FFF2-40B4-BE49-F238E27FC236}">
                <a16:creationId xmlns:a16="http://schemas.microsoft.com/office/drawing/2014/main" id="{29BD3FD7-8B63-49FB-8F92-C2D3D19B2561}"/>
              </a:ext>
            </a:extLst>
          </p:cNvPr>
          <p:cNvCxnSpPr/>
          <p:nvPr userDrawn="1"/>
        </p:nvCxnSpPr>
        <p:spPr>
          <a:xfrm>
            <a:off x="628650" y="6338888"/>
            <a:ext cx="78867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FF7AC778-0FA4-42E9-BE8A-CABB50C90497}"/>
              </a:ext>
            </a:extLst>
          </p:cNvPr>
          <p:cNvSpPr txBox="1">
            <a:spLocks/>
          </p:cNvSpPr>
          <p:nvPr userDrawn="1"/>
        </p:nvSpPr>
        <p:spPr>
          <a:xfrm>
            <a:off x="0" y="3602169"/>
            <a:ext cx="3219450" cy="2631688"/>
          </a:xfrm>
          <a:prstGeom prst="rect">
            <a:avLst/>
          </a:prstGeom>
        </p:spPr>
        <p:txBody>
          <a:bodyPr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fontAlgn="auto">
              <a:lnSpc>
                <a:spcPct val="100000"/>
              </a:lnSpc>
              <a:spcAft>
                <a:spcPts val="0"/>
              </a:spcAft>
              <a:defRPr/>
            </a:pPr>
            <a:r>
              <a:rPr lang="it-IT" sz="19900" b="1" kern="1200" spc="-1000" baseline="0" dirty="0">
                <a:solidFill>
                  <a:srgbClr val="F3FFF8"/>
                </a:solidFill>
                <a:latin typeface="Swis721 Cn BT" panose="020B0506020202030204" pitchFamily="34" charset="0"/>
                <a:ea typeface="+mj-ea"/>
                <a:cs typeface="Segoe UI Semilight" panose="020B0402040204020203" pitchFamily="34" charset="0"/>
              </a:rPr>
              <a:t>16</a:t>
            </a:r>
          </a:p>
        </p:txBody>
      </p:sp>
      <p:pic>
        <p:nvPicPr>
          <p:cNvPr id="22" name="Picture 2" descr="immagine menu dipartimento | Dipartimento di Ingegneria e Architettura">
            <a:extLst>
              <a:ext uri="{FF2B5EF4-FFF2-40B4-BE49-F238E27FC236}">
                <a16:creationId xmlns:a16="http://schemas.microsoft.com/office/drawing/2014/main" id="{5EE3CAFB-99F2-488A-9E3D-E2FE2F32E53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613" y="6387359"/>
            <a:ext cx="510563" cy="3839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nuovo logo UniTS">
            <a:extLst>
              <a:ext uri="{FF2B5EF4-FFF2-40B4-BE49-F238E27FC236}">
                <a16:creationId xmlns:a16="http://schemas.microsoft.com/office/drawing/2014/main" id="{81029BEC-1953-4BCE-9714-A418AEBFB11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8649" y="6385764"/>
            <a:ext cx="1189765" cy="40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2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85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a:extLst>
              <a:ext uri="{FF2B5EF4-FFF2-40B4-BE49-F238E27FC236}">
                <a16:creationId xmlns:a16="http://schemas.microsoft.com/office/drawing/2014/main" id="{50832087-1BA5-4C5A-A08C-FC5949BB964B}"/>
              </a:ext>
            </a:extLst>
          </p:cNvPr>
          <p:cNvSpPr txBox="1">
            <a:spLocks/>
          </p:cNvSpPr>
          <p:nvPr/>
        </p:nvSpPr>
        <p:spPr bwMode="auto">
          <a:xfrm>
            <a:off x="3219450" y="3816599"/>
            <a:ext cx="5295900" cy="1090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ctr" rtl="0" eaLnBrk="0" fontAlgn="base" hangingPunct="0">
              <a:lnSpc>
                <a:spcPct val="90000"/>
              </a:lnSpc>
              <a:spcBef>
                <a:spcPts val="1000"/>
              </a:spcBef>
              <a:spcAft>
                <a:spcPct val="0"/>
              </a:spcAft>
              <a:buFont typeface="Arial" charset="0"/>
              <a:buNone/>
              <a:defRPr sz="2400" kern="1200">
                <a:solidFill>
                  <a:schemeClr val="tx1"/>
                </a:solidFill>
                <a:latin typeface="Swis721 Cn BT" panose="020B0506020202030204" pitchFamily="34" charset="0"/>
                <a:ea typeface="+mn-ea"/>
                <a:cs typeface="+mn-cs"/>
              </a:defRPr>
            </a:lvl1pPr>
            <a:lvl2pPr marL="457200" indent="0" algn="ctr" rtl="0" eaLnBrk="0" fontAlgn="base" hangingPunct="0">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0"/>
              </a:spcBef>
              <a:spcAft>
                <a:spcPct val="0"/>
              </a:spcAft>
              <a:buClrTx/>
              <a:buSzTx/>
              <a:buFont typeface="Arial" charset="0"/>
              <a:buNone/>
              <a:tabLst/>
              <a:defRPr/>
            </a:pPr>
            <a:r>
              <a:rPr kumimoji="0" lang="it-IT" sz="2800" b="1" i="0" u="none" strike="noStrike" kern="1200" cap="none" spc="0" normalizeH="0" baseline="0" noProof="0" dirty="0">
                <a:ln>
                  <a:noFill/>
                </a:ln>
                <a:solidFill>
                  <a:schemeClr val="accent4">
                    <a:lumMod val="75000"/>
                  </a:schemeClr>
                </a:solidFill>
                <a:effectLst/>
                <a:uLnTx/>
                <a:uFillTx/>
                <a:latin typeface="Swis721 Cn BT" panose="020B0506020202030204" pitchFamily="34" charset="0"/>
                <a:ea typeface="+mn-ea"/>
                <a:cs typeface="+mn-cs"/>
              </a:rPr>
              <a:t>Materiali per la costruzione.</a:t>
            </a:r>
          </a:p>
          <a:p>
            <a:pPr marL="0" marR="0" lvl="0" indent="0" algn="ctr" defTabSz="914400" rtl="0" eaLnBrk="0" fontAlgn="base" latinLnBrk="0" hangingPunct="0">
              <a:lnSpc>
                <a:spcPct val="90000"/>
              </a:lnSpc>
              <a:spcBef>
                <a:spcPts val="0"/>
              </a:spcBef>
              <a:spcAft>
                <a:spcPct val="0"/>
              </a:spcAft>
              <a:buClrTx/>
              <a:buSzTx/>
              <a:buFont typeface="Arial" charset="0"/>
              <a:buNone/>
              <a:tabLst/>
              <a:defRPr/>
            </a:pPr>
            <a:r>
              <a:rPr kumimoji="0" lang="it-IT" sz="2800" b="1" i="0" u="none" strike="noStrike" kern="1200" cap="none" spc="0" normalizeH="0" baseline="0" noProof="0" dirty="0">
                <a:ln>
                  <a:noFill/>
                </a:ln>
                <a:solidFill>
                  <a:schemeClr val="accent4">
                    <a:lumMod val="75000"/>
                  </a:schemeClr>
                </a:solidFill>
                <a:effectLst/>
                <a:uLnTx/>
                <a:uFillTx/>
                <a:latin typeface="Swis721 Cn BT" panose="020B0506020202030204" pitchFamily="34" charset="0"/>
                <a:ea typeface="+mn-ea"/>
                <a:cs typeface="+mn-cs"/>
              </a:rPr>
              <a:t>Vetro e serramenti</a:t>
            </a:r>
          </a:p>
        </p:txBody>
      </p:sp>
    </p:spTree>
    <p:extLst>
      <p:ext uri="{BB962C8B-B14F-4D97-AF65-F5344CB8AC3E}">
        <p14:creationId xmlns:p14="http://schemas.microsoft.com/office/powerpoint/2010/main" val="139074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sz="2600" dirty="0"/>
              <a:t>Caratteristiche fisiche e meccaniche del vetro</a:t>
            </a:r>
          </a:p>
        </p:txBody>
      </p:sp>
      <p:graphicFrame>
        <p:nvGraphicFramePr>
          <p:cNvPr id="2" name="Tabella 3">
            <a:extLst>
              <a:ext uri="{FF2B5EF4-FFF2-40B4-BE49-F238E27FC236}">
                <a16:creationId xmlns:a16="http://schemas.microsoft.com/office/drawing/2014/main" id="{D0FA2A77-02A3-CC42-95DE-6F72DD1793D3}"/>
              </a:ext>
            </a:extLst>
          </p:cNvPr>
          <p:cNvGraphicFramePr>
            <a:graphicFrameLocks noGrp="1"/>
          </p:cNvGraphicFramePr>
          <p:nvPr>
            <p:extLst>
              <p:ext uri="{D42A27DB-BD31-4B8C-83A1-F6EECF244321}">
                <p14:modId xmlns:p14="http://schemas.microsoft.com/office/powerpoint/2010/main" val="2329253962"/>
              </p:ext>
            </p:extLst>
          </p:nvPr>
        </p:nvGraphicFramePr>
        <p:xfrm>
          <a:off x="1438754" y="3844136"/>
          <a:ext cx="6266492" cy="2194560"/>
        </p:xfrm>
        <a:graphic>
          <a:graphicData uri="http://schemas.openxmlformats.org/drawingml/2006/table">
            <a:tbl>
              <a:tblPr firstRow="1" bandRow="1">
                <a:tableStyleId>{E929F9F4-4A8F-4326-A1B4-22849713DDAB}</a:tableStyleId>
              </a:tblPr>
              <a:tblGrid>
                <a:gridCol w="1348718">
                  <a:extLst>
                    <a:ext uri="{9D8B030D-6E8A-4147-A177-3AD203B41FA5}">
                      <a16:colId xmlns:a16="http://schemas.microsoft.com/office/drawing/2014/main" val="3162863932"/>
                    </a:ext>
                  </a:extLst>
                </a:gridCol>
                <a:gridCol w="1639258">
                  <a:extLst>
                    <a:ext uri="{9D8B030D-6E8A-4147-A177-3AD203B41FA5}">
                      <a16:colId xmlns:a16="http://schemas.microsoft.com/office/drawing/2014/main" val="505077221"/>
                    </a:ext>
                  </a:extLst>
                </a:gridCol>
                <a:gridCol w="1639258">
                  <a:extLst>
                    <a:ext uri="{9D8B030D-6E8A-4147-A177-3AD203B41FA5}">
                      <a16:colId xmlns:a16="http://schemas.microsoft.com/office/drawing/2014/main" val="4240133532"/>
                    </a:ext>
                  </a:extLst>
                </a:gridCol>
                <a:gridCol w="1639258">
                  <a:extLst>
                    <a:ext uri="{9D8B030D-6E8A-4147-A177-3AD203B41FA5}">
                      <a16:colId xmlns:a16="http://schemas.microsoft.com/office/drawing/2014/main" val="3645497003"/>
                    </a:ext>
                  </a:extLst>
                </a:gridCol>
              </a:tblGrid>
              <a:tr h="305944">
                <a:tc>
                  <a:txBody>
                    <a:bodyPr/>
                    <a:lstStyle/>
                    <a:p>
                      <a:pPr algn="ctr"/>
                      <a:r>
                        <a:rPr lang="it-IT" sz="1400" dirty="0">
                          <a:latin typeface="Swis721 Cn BT" panose="020B0506020202030204" pitchFamily="34" charset="0"/>
                        </a:rPr>
                        <a:t>Materiale </a:t>
                      </a:r>
                    </a:p>
                  </a:txBody>
                  <a:tcPr anchor="ctr"/>
                </a:tc>
                <a:tc>
                  <a:txBody>
                    <a:bodyPr/>
                    <a:lstStyle/>
                    <a:p>
                      <a:pPr algn="ctr"/>
                      <a:r>
                        <a:rPr lang="it-IT" sz="1400" dirty="0">
                          <a:latin typeface="Swis721 Cn BT" panose="020B0506020202030204" pitchFamily="34" charset="0"/>
                        </a:rPr>
                        <a:t>Peso specifico</a:t>
                      </a:r>
                    </a:p>
                    <a:p>
                      <a:pPr algn="ctr"/>
                      <a:r>
                        <a:rPr lang="it-IT" sz="1400" dirty="0">
                          <a:latin typeface="Swis721 Cn BT" panose="020B0506020202030204" pitchFamily="34" charset="0"/>
                        </a:rPr>
                        <a:t>[kg dm</a:t>
                      </a:r>
                      <a:r>
                        <a:rPr lang="it-IT" sz="1400" baseline="30000" dirty="0">
                          <a:latin typeface="Swis721 Cn BT" panose="020B0506020202030204" pitchFamily="34" charset="0"/>
                        </a:rPr>
                        <a:t>-3</a:t>
                      </a:r>
                      <a:r>
                        <a:rPr lang="it-IT" sz="1400" dirty="0">
                          <a:latin typeface="Swis721 Cn BT" panose="020B0506020202030204" pitchFamily="34" charset="0"/>
                        </a:rPr>
                        <a:t>]</a:t>
                      </a:r>
                    </a:p>
                  </a:txBody>
                  <a:tcPr anchor="ctr"/>
                </a:tc>
                <a:tc>
                  <a:txBody>
                    <a:bodyPr/>
                    <a:lstStyle/>
                    <a:p>
                      <a:pPr algn="ctr"/>
                      <a:r>
                        <a:rPr lang="it-IT" sz="1400" dirty="0">
                          <a:latin typeface="Swis721 Cn BT" panose="020B0506020202030204" pitchFamily="34" charset="0"/>
                        </a:rPr>
                        <a:t>Densità</a:t>
                      </a:r>
                    </a:p>
                    <a:p>
                      <a:pPr algn="ctr"/>
                      <a:r>
                        <a:rPr lang="it-IT" sz="1400" dirty="0">
                          <a:latin typeface="Swis721 Cn BT" panose="020B0506020202030204" pitchFamily="34" charset="0"/>
                        </a:rPr>
                        <a:t>[kg m</a:t>
                      </a:r>
                      <a:r>
                        <a:rPr lang="it-IT" sz="1400" baseline="30000" dirty="0">
                          <a:latin typeface="Swis721 Cn BT" panose="020B0506020202030204" pitchFamily="34" charset="0"/>
                        </a:rPr>
                        <a:t>-3</a:t>
                      </a:r>
                      <a:r>
                        <a:rPr lang="it-IT" sz="1400" dirty="0">
                          <a:latin typeface="Swis721 Cn BT" panose="020B0506020202030204" pitchFamily="34" charset="0"/>
                        </a:rPr>
                        <a:t>]</a:t>
                      </a:r>
                    </a:p>
                  </a:txBody>
                  <a:tcPr anchor="ctr"/>
                </a:tc>
                <a:tc>
                  <a:txBody>
                    <a:bodyPr/>
                    <a:lstStyle/>
                    <a:p>
                      <a:pPr algn="ctr"/>
                      <a:r>
                        <a:rPr lang="it-IT" sz="1400" dirty="0">
                          <a:latin typeface="Swis721 Cn BT" panose="020B0506020202030204" pitchFamily="34" charset="0"/>
                        </a:rPr>
                        <a:t>Coefficiente di dilatazione lineare</a:t>
                      </a:r>
                    </a:p>
                    <a:p>
                      <a:pPr algn="ctr"/>
                      <a:r>
                        <a:rPr lang="it-IT" sz="1400" dirty="0">
                          <a:latin typeface="Swis721 Cn BT" panose="020B0506020202030204" pitchFamily="34" charset="0"/>
                        </a:rPr>
                        <a:t>[10</a:t>
                      </a:r>
                      <a:r>
                        <a:rPr lang="it-IT" sz="1400" baseline="30000" dirty="0">
                          <a:latin typeface="Swis721 Cn BT" panose="020B0506020202030204" pitchFamily="34" charset="0"/>
                        </a:rPr>
                        <a:t>-6</a:t>
                      </a:r>
                      <a:r>
                        <a:rPr lang="it-IT" sz="1400" dirty="0">
                          <a:latin typeface="Swis721 Cn BT" panose="020B0506020202030204" pitchFamily="34" charset="0"/>
                        </a:rPr>
                        <a:t> °C</a:t>
                      </a:r>
                      <a:r>
                        <a:rPr lang="it-IT" sz="1400" baseline="30000" dirty="0">
                          <a:latin typeface="Swis721 Cn BT" panose="020B0506020202030204" pitchFamily="34" charset="0"/>
                        </a:rPr>
                        <a:t>-1</a:t>
                      </a:r>
                      <a:r>
                        <a:rPr lang="it-IT" sz="1400" dirty="0">
                          <a:latin typeface="Swis721 Cn BT" panose="020B0506020202030204" pitchFamily="34" charset="0"/>
                        </a:rPr>
                        <a:t>]</a:t>
                      </a:r>
                    </a:p>
                  </a:txBody>
                  <a:tcPr anchor="ctr"/>
                </a:tc>
                <a:extLst>
                  <a:ext uri="{0D108BD9-81ED-4DB2-BD59-A6C34878D82A}">
                    <a16:rowId xmlns:a16="http://schemas.microsoft.com/office/drawing/2014/main" val="210337152"/>
                  </a:ext>
                </a:extLst>
              </a:tr>
              <a:tr h="247778">
                <a:tc>
                  <a:txBody>
                    <a:bodyPr/>
                    <a:lstStyle/>
                    <a:p>
                      <a:pPr algn="l"/>
                      <a:r>
                        <a:rPr lang="it-IT" dirty="0">
                          <a:latin typeface="Swis721 Cn BT" panose="020B0506020202030204" pitchFamily="34" charset="0"/>
                        </a:rPr>
                        <a:t>Vetro</a:t>
                      </a:r>
                    </a:p>
                  </a:txBody>
                  <a:tcPr anchor="ctr"/>
                </a:tc>
                <a:tc>
                  <a:txBody>
                    <a:bodyPr/>
                    <a:lstStyle/>
                    <a:p>
                      <a:pPr algn="ctr"/>
                      <a:r>
                        <a:rPr lang="it-IT" dirty="0">
                          <a:latin typeface="Swis721 Cn BT" panose="020B0506020202030204" pitchFamily="34" charset="0"/>
                        </a:rPr>
                        <a:t>2,6</a:t>
                      </a:r>
                    </a:p>
                  </a:txBody>
                  <a:tcPr anchor="ctr"/>
                </a:tc>
                <a:tc>
                  <a:txBody>
                    <a:bodyPr/>
                    <a:lstStyle/>
                    <a:p>
                      <a:pPr algn="ctr"/>
                      <a:r>
                        <a:rPr lang="it-IT" dirty="0">
                          <a:latin typeface="Swis721 Cn BT" panose="020B0506020202030204" pitchFamily="34" charset="0"/>
                        </a:rPr>
                        <a:t>2400-2700</a:t>
                      </a:r>
                    </a:p>
                  </a:txBody>
                  <a:tcPr anchor="ctr"/>
                </a:tc>
                <a:tc>
                  <a:txBody>
                    <a:bodyPr/>
                    <a:lstStyle/>
                    <a:p>
                      <a:pPr algn="ctr"/>
                      <a:r>
                        <a:rPr lang="it-IT" dirty="0">
                          <a:latin typeface="Swis721 Cn BT" panose="020B0506020202030204" pitchFamily="34" charset="0"/>
                        </a:rPr>
                        <a:t>9</a:t>
                      </a:r>
                    </a:p>
                  </a:txBody>
                  <a:tcPr anchor="ctr"/>
                </a:tc>
                <a:extLst>
                  <a:ext uri="{0D108BD9-81ED-4DB2-BD59-A6C34878D82A}">
                    <a16:rowId xmlns:a16="http://schemas.microsoft.com/office/drawing/2014/main" val="3595686107"/>
                  </a:ext>
                </a:extLst>
              </a:tr>
              <a:tr h="247778">
                <a:tc>
                  <a:txBody>
                    <a:bodyPr/>
                    <a:lstStyle/>
                    <a:p>
                      <a:pPr algn="l"/>
                      <a:r>
                        <a:rPr lang="it-IT" dirty="0">
                          <a:latin typeface="Swis721 Cn BT" panose="020B0506020202030204" pitchFamily="34" charset="0"/>
                        </a:rPr>
                        <a:t>Legno</a:t>
                      </a:r>
                    </a:p>
                  </a:txBody>
                  <a:tcPr anchor="ctr"/>
                </a:tc>
                <a:tc>
                  <a:txBody>
                    <a:bodyPr/>
                    <a:lstStyle/>
                    <a:p>
                      <a:pPr algn="ctr"/>
                      <a:r>
                        <a:rPr lang="it-IT" dirty="0">
                          <a:latin typeface="Swis721 Cn BT" panose="020B0506020202030204" pitchFamily="34" charset="0"/>
                        </a:rPr>
                        <a:t>0,47</a:t>
                      </a:r>
                    </a:p>
                  </a:txBody>
                  <a:tcPr anchor="ctr"/>
                </a:tc>
                <a:tc>
                  <a:txBody>
                    <a:bodyPr/>
                    <a:lstStyle/>
                    <a:p>
                      <a:pPr algn="ctr"/>
                      <a:r>
                        <a:rPr lang="it-IT" dirty="0">
                          <a:latin typeface="Swis721 Cn BT" panose="020B0506020202030204" pitchFamily="34" charset="0"/>
                        </a:rPr>
                        <a:t>450-700</a:t>
                      </a:r>
                    </a:p>
                  </a:txBody>
                  <a:tcPr anchor="ctr"/>
                </a:tc>
                <a:tc>
                  <a:txBody>
                    <a:bodyPr/>
                    <a:lstStyle/>
                    <a:p>
                      <a:pPr algn="ctr"/>
                      <a:r>
                        <a:rPr lang="it-IT" dirty="0">
                          <a:latin typeface="Swis721 Cn BT" panose="020B0506020202030204" pitchFamily="34" charset="0"/>
                        </a:rPr>
                        <a:t>4</a:t>
                      </a:r>
                    </a:p>
                  </a:txBody>
                  <a:tcPr anchor="ctr"/>
                </a:tc>
                <a:extLst>
                  <a:ext uri="{0D108BD9-81ED-4DB2-BD59-A6C34878D82A}">
                    <a16:rowId xmlns:a16="http://schemas.microsoft.com/office/drawing/2014/main" val="440482057"/>
                  </a:ext>
                </a:extLst>
              </a:tr>
              <a:tr h="247778">
                <a:tc>
                  <a:txBody>
                    <a:bodyPr/>
                    <a:lstStyle/>
                    <a:p>
                      <a:pPr algn="l"/>
                      <a:r>
                        <a:rPr lang="it-IT" dirty="0">
                          <a:latin typeface="Swis721 Cn BT" panose="020B0506020202030204" pitchFamily="34" charset="0"/>
                        </a:rPr>
                        <a:t>Alluminio</a:t>
                      </a:r>
                    </a:p>
                  </a:txBody>
                  <a:tcPr anchor="ctr"/>
                </a:tc>
                <a:tc>
                  <a:txBody>
                    <a:bodyPr/>
                    <a:lstStyle/>
                    <a:p>
                      <a:pPr algn="ctr"/>
                      <a:r>
                        <a:rPr lang="it-IT" dirty="0">
                          <a:latin typeface="Swis721 Cn BT" panose="020B0506020202030204" pitchFamily="34" charset="0"/>
                        </a:rPr>
                        <a:t>2,7</a:t>
                      </a:r>
                    </a:p>
                  </a:txBody>
                  <a:tcPr anchor="ctr"/>
                </a:tc>
                <a:tc>
                  <a:txBody>
                    <a:bodyPr/>
                    <a:lstStyle/>
                    <a:p>
                      <a:pPr algn="ctr"/>
                      <a:r>
                        <a:rPr lang="it-IT" dirty="0">
                          <a:latin typeface="Swis721 Cn BT" panose="020B0506020202030204" pitchFamily="34" charset="0"/>
                        </a:rPr>
                        <a:t>2600-2750</a:t>
                      </a:r>
                    </a:p>
                  </a:txBody>
                  <a:tcPr anchor="ctr"/>
                </a:tc>
                <a:tc>
                  <a:txBody>
                    <a:bodyPr/>
                    <a:lstStyle/>
                    <a:p>
                      <a:pPr algn="ctr"/>
                      <a:r>
                        <a:rPr lang="it-IT" dirty="0">
                          <a:latin typeface="Swis721 Cn BT" panose="020B0506020202030204" pitchFamily="34" charset="0"/>
                        </a:rPr>
                        <a:t>23</a:t>
                      </a:r>
                    </a:p>
                  </a:txBody>
                  <a:tcPr anchor="ctr"/>
                </a:tc>
                <a:extLst>
                  <a:ext uri="{0D108BD9-81ED-4DB2-BD59-A6C34878D82A}">
                    <a16:rowId xmlns:a16="http://schemas.microsoft.com/office/drawing/2014/main" val="1835987941"/>
                  </a:ext>
                </a:extLst>
              </a:tr>
              <a:tr h="247778">
                <a:tc>
                  <a:txBody>
                    <a:bodyPr/>
                    <a:lstStyle/>
                    <a:p>
                      <a:pPr algn="l"/>
                      <a:r>
                        <a:rPr lang="it-IT" dirty="0">
                          <a:latin typeface="Swis721 Cn BT" panose="020B0506020202030204" pitchFamily="34" charset="0"/>
                        </a:rPr>
                        <a:t>Acciaio</a:t>
                      </a:r>
                    </a:p>
                  </a:txBody>
                  <a:tcPr anchor="ctr"/>
                </a:tc>
                <a:tc>
                  <a:txBody>
                    <a:bodyPr/>
                    <a:lstStyle/>
                    <a:p>
                      <a:pPr algn="ctr"/>
                      <a:r>
                        <a:rPr lang="it-IT" dirty="0">
                          <a:latin typeface="Swis721 Cn BT" panose="020B0506020202030204" pitchFamily="34" charset="0"/>
                        </a:rPr>
                        <a:t>7,6</a:t>
                      </a:r>
                    </a:p>
                  </a:txBody>
                  <a:tcPr anchor="ctr"/>
                </a:tc>
                <a:tc>
                  <a:txBody>
                    <a:bodyPr/>
                    <a:lstStyle/>
                    <a:p>
                      <a:pPr algn="ctr"/>
                      <a:r>
                        <a:rPr lang="it-IT" dirty="0">
                          <a:latin typeface="Swis721 Cn BT" panose="020B0506020202030204" pitchFamily="34" charset="0"/>
                        </a:rPr>
                        <a:t>7680</a:t>
                      </a:r>
                    </a:p>
                  </a:txBody>
                  <a:tcPr anchor="ctr"/>
                </a:tc>
                <a:tc>
                  <a:txBody>
                    <a:bodyPr/>
                    <a:lstStyle/>
                    <a:p>
                      <a:pPr algn="ctr"/>
                      <a:r>
                        <a:rPr lang="it-IT" dirty="0">
                          <a:latin typeface="Swis721 Cn BT" panose="020B0506020202030204" pitchFamily="34" charset="0"/>
                        </a:rPr>
                        <a:t>12</a:t>
                      </a:r>
                    </a:p>
                  </a:txBody>
                  <a:tcPr anchor="ctr"/>
                </a:tc>
                <a:extLst>
                  <a:ext uri="{0D108BD9-81ED-4DB2-BD59-A6C34878D82A}">
                    <a16:rowId xmlns:a16="http://schemas.microsoft.com/office/drawing/2014/main" val="2245353223"/>
                  </a:ext>
                </a:extLst>
              </a:tr>
            </a:tbl>
          </a:graphicData>
        </a:graphic>
      </p:graphicFrame>
      <p:sp>
        <p:nvSpPr>
          <p:cNvPr id="7" name="Title 3">
            <a:extLst>
              <a:ext uri="{FF2B5EF4-FFF2-40B4-BE49-F238E27FC236}">
                <a16:creationId xmlns:a16="http://schemas.microsoft.com/office/drawing/2014/main" id="{C657C093-62A3-167C-E9C8-AE8CC099C84C}"/>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PROPRIETÀ DEL VETRO</a:t>
            </a:r>
          </a:p>
        </p:txBody>
      </p:sp>
      <p:sp>
        <p:nvSpPr>
          <p:cNvPr id="8" name="Title 3">
            <a:extLst>
              <a:ext uri="{FF2B5EF4-FFF2-40B4-BE49-F238E27FC236}">
                <a16:creationId xmlns:a16="http://schemas.microsoft.com/office/drawing/2014/main" id="{669499E2-8ACF-1918-928A-3EE1D33F1703}"/>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Il vetro è </a:t>
            </a:r>
            <a:r>
              <a:rPr lang="it-IT" b="1" dirty="0">
                <a:solidFill>
                  <a:schemeClr val="accent4">
                    <a:lumMod val="75000"/>
                  </a:schemeClr>
                </a:solidFill>
              </a:rPr>
              <a:t>trasparente</a:t>
            </a:r>
            <a:r>
              <a:rPr lang="it-IT" dirty="0"/>
              <a:t>, duro, presenta una superficie </a:t>
            </a:r>
            <a:r>
              <a:rPr lang="it-IT" b="1" dirty="0">
                <a:solidFill>
                  <a:schemeClr val="accent4">
                    <a:lumMod val="75000"/>
                  </a:schemeClr>
                </a:solidFill>
              </a:rPr>
              <a:t>liscia</a:t>
            </a:r>
            <a:r>
              <a:rPr lang="it-IT" dirty="0"/>
              <a:t> ed è caratterizzato da una </a:t>
            </a:r>
            <a:r>
              <a:rPr lang="it-IT" b="1" dirty="0">
                <a:solidFill>
                  <a:schemeClr val="accent4">
                    <a:lumMod val="75000"/>
                  </a:schemeClr>
                </a:solidFill>
              </a:rPr>
              <a:t>rottura</a:t>
            </a:r>
            <a:r>
              <a:rPr lang="it-IT" dirty="0"/>
              <a:t> di tipo </a:t>
            </a:r>
            <a:r>
              <a:rPr lang="it-IT" b="1" dirty="0">
                <a:solidFill>
                  <a:schemeClr val="accent4">
                    <a:lumMod val="75000"/>
                  </a:schemeClr>
                </a:solidFill>
              </a:rPr>
              <a:t>fragile</a:t>
            </a:r>
            <a:r>
              <a:rPr lang="it-IT" dirty="0"/>
              <a:t>.</a:t>
            </a:r>
          </a:p>
          <a:p>
            <a:pPr marL="0" indent="0">
              <a:buNone/>
            </a:pPr>
            <a:r>
              <a:rPr lang="it-IT" dirty="0"/>
              <a:t>Proprietà caratteristiche:</a:t>
            </a:r>
          </a:p>
          <a:p>
            <a:r>
              <a:rPr lang="it-IT" dirty="0"/>
              <a:t>Resistenza  a compressione 1 N mm</a:t>
            </a:r>
            <a:r>
              <a:rPr lang="it-IT" baseline="30000" dirty="0"/>
              <a:t>-2</a:t>
            </a:r>
            <a:r>
              <a:rPr lang="it-IT" dirty="0"/>
              <a:t>;</a:t>
            </a:r>
          </a:p>
          <a:p>
            <a:r>
              <a:rPr lang="it-IT" dirty="0"/>
              <a:t>Resistenza a flessione 40-200 </a:t>
            </a:r>
            <a:r>
              <a:rPr lang="it-IT" dirty="0" err="1"/>
              <a:t>MPa</a:t>
            </a:r>
            <a:r>
              <a:rPr lang="it-IT" dirty="0"/>
              <a:t>;</a:t>
            </a:r>
          </a:p>
          <a:p>
            <a:r>
              <a:rPr lang="it-IT" dirty="0"/>
              <a:t>Modulo di elasticità tangenziale G 38-99 </a:t>
            </a:r>
            <a:r>
              <a:rPr lang="it-IT" dirty="0" err="1"/>
              <a:t>GPa</a:t>
            </a:r>
            <a:r>
              <a:rPr lang="it-IT" dirty="0"/>
              <a:t>;</a:t>
            </a:r>
          </a:p>
          <a:p>
            <a:r>
              <a:rPr lang="it-IT" dirty="0"/>
              <a:t>Densità 2500 kg m</a:t>
            </a:r>
            <a:r>
              <a:rPr lang="it-IT" baseline="30000" dirty="0"/>
              <a:t>-3</a:t>
            </a:r>
            <a:r>
              <a:rPr lang="it-IT" dirty="0"/>
              <a:t>;</a:t>
            </a:r>
          </a:p>
          <a:p>
            <a:r>
              <a:rPr lang="it-IT" dirty="0"/>
              <a:t>Durezza Mohs 6 (superficiale);</a:t>
            </a:r>
          </a:p>
          <a:p>
            <a:r>
              <a:rPr lang="it-IT" dirty="0"/>
              <a:t>Conducibilità termica 1 W (m K)</a:t>
            </a:r>
            <a:r>
              <a:rPr lang="it-IT" baseline="30000" dirty="0"/>
              <a:t>-1</a:t>
            </a:r>
            <a:r>
              <a:rPr lang="it-IT" dirty="0"/>
              <a:t>.</a:t>
            </a:r>
          </a:p>
        </p:txBody>
      </p:sp>
    </p:spTree>
    <p:extLst>
      <p:ext uri="{BB962C8B-B14F-4D97-AF65-F5344CB8AC3E}">
        <p14:creationId xmlns:p14="http://schemas.microsoft.com/office/powerpoint/2010/main" val="96349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PROPRIETÀ DEL VETRO</a:t>
            </a:r>
          </a:p>
        </p:txBody>
      </p:sp>
      <p:sp>
        <p:nvSpPr>
          <p:cNvPr id="4" name="Title 3">
            <a:extLst>
              <a:ext uri="{FF2B5EF4-FFF2-40B4-BE49-F238E27FC236}">
                <a16:creationId xmlns:a16="http://schemas.microsoft.com/office/drawing/2014/main" id="{90032175-DAE5-BB33-CFC8-71B86D3A7507}"/>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Ci sono inoltre ulteriori proprietà del materiale che influiscono sulla prestazione energetica di un edificio.</a:t>
            </a:r>
          </a:p>
        </p:txBody>
      </p:sp>
      <p:sp>
        <p:nvSpPr>
          <p:cNvPr id="2" name="TextBox 3">
            <a:extLst>
              <a:ext uri="{FF2B5EF4-FFF2-40B4-BE49-F238E27FC236}">
                <a16:creationId xmlns:a16="http://schemas.microsoft.com/office/drawing/2014/main" id="{A196F885-F53A-94C3-E16C-9DCCEA3D7D35}"/>
              </a:ext>
            </a:extLst>
          </p:cNvPr>
          <p:cNvSpPr txBox="1"/>
          <p:nvPr/>
        </p:nvSpPr>
        <p:spPr>
          <a:xfrm>
            <a:off x="1471442" y="2450046"/>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pPr>
              <a:lnSpc>
                <a:spcPct val="90000"/>
              </a:lnSpc>
            </a:pPr>
            <a:r>
              <a:rPr lang="it-IT" dirty="0"/>
              <a:t>FATTORE DI TRASMISSIONE LUMINOSA t</a:t>
            </a:r>
            <a:r>
              <a:rPr lang="it-IT" baseline="-25000" dirty="0"/>
              <a:t>L</a:t>
            </a:r>
          </a:p>
        </p:txBody>
      </p:sp>
      <p:sp>
        <p:nvSpPr>
          <p:cNvPr id="5" name="TextBox 13">
            <a:extLst>
              <a:ext uri="{FF2B5EF4-FFF2-40B4-BE49-F238E27FC236}">
                <a16:creationId xmlns:a16="http://schemas.microsoft.com/office/drawing/2014/main" id="{4062A208-81FE-E7F2-3F31-5D6B6FCD9FDC}"/>
              </a:ext>
            </a:extLst>
          </p:cNvPr>
          <p:cNvSpPr txBox="1"/>
          <p:nvPr/>
        </p:nvSpPr>
        <p:spPr>
          <a:xfrm>
            <a:off x="3505200" y="2438894"/>
            <a:ext cx="4920937"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è il rapporto tra il flusso luminoso trasmesso</a:t>
            </a:r>
          </a:p>
          <a:p>
            <a:r>
              <a:rPr lang="it-IT" dirty="0"/>
              <a:t>e il flusso luminoso incidente sulla superficie esterna del vetro</a:t>
            </a:r>
          </a:p>
        </p:txBody>
      </p:sp>
      <p:sp>
        <p:nvSpPr>
          <p:cNvPr id="7" name="TextBox 3">
            <a:extLst>
              <a:ext uri="{FF2B5EF4-FFF2-40B4-BE49-F238E27FC236}">
                <a16:creationId xmlns:a16="http://schemas.microsoft.com/office/drawing/2014/main" id="{262D02FE-EBA6-64E6-D28B-787BCD665386}"/>
              </a:ext>
            </a:extLst>
          </p:cNvPr>
          <p:cNvSpPr txBox="1"/>
          <p:nvPr/>
        </p:nvSpPr>
        <p:spPr>
          <a:xfrm>
            <a:off x="1471441" y="3853929"/>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FATTORE SOLARE g</a:t>
            </a:r>
            <a:endParaRPr lang="it-IT" baseline="-25000" dirty="0"/>
          </a:p>
        </p:txBody>
      </p:sp>
      <p:sp>
        <p:nvSpPr>
          <p:cNvPr id="8" name="TextBox 13">
            <a:extLst>
              <a:ext uri="{FF2B5EF4-FFF2-40B4-BE49-F238E27FC236}">
                <a16:creationId xmlns:a16="http://schemas.microsoft.com/office/drawing/2014/main" id="{6D33F69B-48F7-58DB-92DD-D2C89694CFBD}"/>
              </a:ext>
            </a:extLst>
          </p:cNvPr>
          <p:cNvSpPr txBox="1"/>
          <p:nvPr/>
        </p:nvSpPr>
        <p:spPr>
          <a:xfrm>
            <a:off x="3505200" y="3492501"/>
            <a:ext cx="4920937" cy="1471910"/>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rapporto tra energia solare trasmessa nell’ambiente interno</a:t>
            </a:r>
          </a:p>
          <a:p>
            <a:r>
              <a:rPr lang="it-IT" dirty="0"/>
              <a:t>e l’energia solare incidente sulla superficie esterna della vetrata</a:t>
            </a:r>
          </a:p>
          <a:p>
            <a:r>
              <a:rPr lang="it-IT" dirty="0"/>
              <a:t> Questa energia è, a sua volta, costituita dalla somma dell’energia solare introdotta nell’ambiente interno per trasmissione diretta</a:t>
            </a:r>
          </a:p>
          <a:p>
            <a:r>
              <a:rPr lang="it-IT" dirty="0"/>
              <a:t>e dell’energia ceduta al vetro all’ambiente interno</a:t>
            </a:r>
          </a:p>
          <a:p>
            <a:r>
              <a:rPr lang="it-IT" dirty="0"/>
              <a:t>in seguito al suo riscaldamento per assorbimento energetico</a:t>
            </a:r>
          </a:p>
        </p:txBody>
      </p:sp>
      <p:sp>
        <p:nvSpPr>
          <p:cNvPr id="9" name="TextBox 3">
            <a:extLst>
              <a:ext uri="{FF2B5EF4-FFF2-40B4-BE49-F238E27FC236}">
                <a16:creationId xmlns:a16="http://schemas.microsoft.com/office/drawing/2014/main" id="{EE415DDD-9645-4684-C6C0-6A940183B23C}"/>
              </a:ext>
            </a:extLst>
          </p:cNvPr>
          <p:cNvSpPr txBox="1"/>
          <p:nvPr/>
        </p:nvSpPr>
        <p:spPr>
          <a:xfrm>
            <a:off x="1471441" y="5257812"/>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TRASMITTANZA TERMICA U</a:t>
            </a:r>
            <a:r>
              <a:rPr lang="it-IT" baseline="-25000" dirty="0"/>
              <a:t>G</a:t>
            </a:r>
          </a:p>
        </p:txBody>
      </p:sp>
      <p:sp>
        <p:nvSpPr>
          <p:cNvPr id="10" name="TextBox 13">
            <a:extLst>
              <a:ext uri="{FF2B5EF4-FFF2-40B4-BE49-F238E27FC236}">
                <a16:creationId xmlns:a16="http://schemas.microsoft.com/office/drawing/2014/main" id="{193B5C64-995E-2A81-2976-C8F5B1188990}"/>
              </a:ext>
            </a:extLst>
          </p:cNvPr>
          <p:cNvSpPr txBox="1"/>
          <p:nvPr/>
        </p:nvSpPr>
        <p:spPr>
          <a:xfrm>
            <a:off x="3505200" y="5227672"/>
            <a:ext cx="4920937" cy="1038251"/>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indica la potenza termica dispersa dal sistema di vetrature</a:t>
            </a:r>
          </a:p>
          <a:p>
            <a:r>
              <a:rPr lang="it-IT" dirty="0"/>
              <a:t>per ogni unità di superficie</a:t>
            </a:r>
          </a:p>
          <a:p>
            <a:r>
              <a:rPr lang="it-IT" dirty="0"/>
              <a:t>e per ogni grado di differenza di temperatura tra l’esterno e l’interno </a:t>
            </a:r>
          </a:p>
        </p:txBody>
      </p:sp>
    </p:spTree>
    <p:extLst>
      <p:ext uri="{BB962C8B-B14F-4D97-AF65-F5344CB8AC3E}">
        <p14:creationId xmlns:p14="http://schemas.microsoft.com/office/powerpoint/2010/main" val="127220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Tecniche di produzione delle lastre</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Porta a </a:t>
            </a:r>
            <a:r>
              <a:rPr lang="it-IT" b="1" dirty="0">
                <a:solidFill>
                  <a:schemeClr val="accent4">
                    <a:lumMod val="75000"/>
                  </a:schemeClr>
                </a:solidFill>
              </a:rPr>
              <a:t>lastre</a:t>
            </a:r>
            <a:r>
              <a:rPr lang="it-IT" dirty="0"/>
              <a:t> </a:t>
            </a:r>
            <a:r>
              <a:rPr lang="it-IT" b="1" dirty="0">
                <a:solidFill>
                  <a:schemeClr val="accent4">
                    <a:lumMod val="75000"/>
                  </a:schemeClr>
                </a:solidFill>
              </a:rPr>
              <a:t>regolari</a:t>
            </a:r>
            <a:r>
              <a:rPr lang="it-IT" dirty="0"/>
              <a:t> di </a:t>
            </a:r>
            <a:r>
              <a:rPr lang="it-IT" b="1" dirty="0">
                <a:solidFill>
                  <a:schemeClr val="accent4">
                    <a:lumMod val="75000"/>
                  </a:schemeClr>
                </a:solidFill>
              </a:rPr>
              <a:t>grandi dimensioni </a:t>
            </a:r>
            <a:r>
              <a:rPr lang="it-IT" dirty="0"/>
              <a:t>e spessore relativamente sottile, prive di difetti macroscopici, robuste, ottenute mediante </a:t>
            </a:r>
            <a:r>
              <a:rPr lang="it-IT" b="1" dirty="0">
                <a:solidFill>
                  <a:schemeClr val="accent4">
                    <a:lumMod val="75000"/>
                  </a:schemeClr>
                </a:solidFill>
              </a:rPr>
              <a:t>distribuzione</a:t>
            </a:r>
            <a:r>
              <a:rPr lang="it-IT" dirty="0"/>
              <a:t> </a:t>
            </a:r>
            <a:r>
              <a:rPr lang="it-IT" b="1" dirty="0">
                <a:solidFill>
                  <a:schemeClr val="accent4">
                    <a:lumMod val="75000"/>
                  </a:schemeClr>
                </a:solidFill>
              </a:rPr>
              <a:t>uniforme</a:t>
            </a:r>
            <a:r>
              <a:rPr lang="it-IT" dirty="0"/>
              <a:t> di </a:t>
            </a:r>
            <a:r>
              <a:rPr lang="it-IT" b="1" dirty="0">
                <a:solidFill>
                  <a:schemeClr val="accent4">
                    <a:lumMod val="75000"/>
                  </a:schemeClr>
                </a:solidFill>
              </a:rPr>
              <a:t>vetro fuso </a:t>
            </a:r>
            <a:r>
              <a:rPr lang="it-IT" dirty="0"/>
              <a:t>su una </a:t>
            </a:r>
            <a:r>
              <a:rPr lang="it-IT" b="1" dirty="0">
                <a:solidFill>
                  <a:schemeClr val="accent4">
                    <a:lumMod val="75000"/>
                  </a:schemeClr>
                </a:solidFill>
              </a:rPr>
              <a:t>tavola di metallo</a:t>
            </a:r>
            <a:r>
              <a:rPr lang="it-IT" dirty="0"/>
              <a:t>, spianatura con rullo e ricottura prima della molatura e lucidatura.</a:t>
            </a:r>
          </a:p>
          <a:p>
            <a:pPr marL="0" indent="0">
              <a:buNone/>
            </a:pPr>
            <a:r>
              <a:rPr lang="it-IT" dirty="0"/>
              <a:t>Con l’introduzione del forno a gas Siemens le fasi di miscela e di fusione vengono unificate, e le fasi di colata e ricottura aggregate.</a:t>
            </a:r>
          </a:p>
        </p:txBody>
      </p:sp>
      <p:sp>
        <p:nvSpPr>
          <p:cNvPr id="8" name="Title 3">
            <a:extLst>
              <a:ext uri="{FF2B5EF4-FFF2-40B4-BE49-F238E27FC236}">
                <a16:creationId xmlns:a16="http://schemas.microsoft.com/office/drawing/2014/main" id="{27D3786F-2C5A-EBCA-ED24-DA001457784F}"/>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COLATA</a:t>
            </a:r>
          </a:p>
        </p:txBody>
      </p:sp>
      <p:pic>
        <p:nvPicPr>
          <p:cNvPr id="3" name="Immagine 2">
            <a:extLst>
              <a:ext uri="{FF2B5EF4-FFF2-40B4-BE49-F238E27FC236}">
                <a16:creationId xmlns:a16="http://schemas.microsoft.com/office/drawing/2014/main" id="{D9CA849F-0E52-777A-A560-B5370F909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200" y="2065668"/>
            <a:ext cx="4039923" cy="4009893"/>
          </a:xfrm>
          <a:prstGeom prst="rect">
            <a:avLst/>
          </a:prstGeom>
        </p:spPr>
      </p:pic>
      <p:pic>
        <p:nvPicPr>
          <p:cNvPr id="4" name="Immagine 3">
            <a:extLst>
              <a:ext uri="{FF2B5EF4-FFF2-40B4-BE49-F238E27FC236}">
                <a16:creationId xmlns:a16="http://schemas.microsoft.com/office/drawing/2014/main" id="{C513E033-8CB8-483E-93CB-A5149AC8C1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429000"/>
            <a:ext cx="4015687" cy="2824181"/>
          </a:xfrm>
          <a:prstGeom prst="rect">
            <a:avLst/>
          </a:prstGeom>
        </p:spPr>
      </p:pic>
    </p:spTree>
    <p:extLst>
      <p:ext uri="{BB962C8B-B14F-4D97-AF65-F5344CB8AC3E}">
        <p14:creationId xmlns:p14="http://schemas.microsoft.com/office/powerpoint/2010/main" val="16899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2CC6EDD-64AD-4F73-79EE-6493A7CAEC01}"/>
              </a:ext>
            </a:extLst>
          </p:cNvPr>
          <p:cNvPicPr>
            <a:picLocks noChangeAspect="1"/>
          </p:cNvPicPr>
          <p:nvPr/>
        </p:nvPicPr>
        <p:blipFill>
          <a:blip r:embed="rId2"/>
          <a:stretch>
            <a:fillRect/>
          </a:stretch>
        </p:blipFill>
        <p:spPr>
          <a:xfrm>
            <a:off x="628651" y="1168421"/>
            <a:ext cx="8042523" cy="5052999"/>
          </a:xfrm>
          <a:prstGeom prst="rect">
            <a:avLst/>
          </a:prstGeom>
        </p:spPr>
      </p:pic>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Tecniche di produzione delle lastre</a:t>
            </a:r>
          </a:p>
        </p:txBody>
      </p:sp>
      <p:sp>
        <p:nvSpPr>
          <p:cNvPr id="10" name="Rettangolo 9">
            <a:extLst>
              <a:ext uri="{FF2B5EF4-FFF2-40B4-BE49-F238E27FC236}">
                <a16:creationId xmlns:a16="http://schemas.microsoft.com/office/drawing/2014/main" id="{561977B8-BB97-9CA0-BF6C-9BAEFD58056A}"/>
              </a:ext>
            </a:extLst>
          </p:cNvPr>
          <p:cNvSpPr/>
          <p:nvPr/>
        </p:nvSpPr>
        <p:spPr>
          <a:xfrm>
            <a:off x="955804" y="5689579"/>
            <a:ext cx="208823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le 3">
            <a:extLst>
              <a:ext uri="{FF2B5EF4-FFF2-40B4-BE49-F238E27FC236}">
                <a16:creationId xmlns:a16="http://schemas.microsoft.com/office/drawing/2014/main" id="{27D3786F-2C5A-EBCA-ED24-DA001457784F}"/>
              </a:ext>
            </a:extLst>
          </p:cNvPr>
          <p:cNvSpPr txBox="1">
            <a:spLocks/>
          </p:cNvSpPr>
          <p:nvPr/>
        </p:nvSpPr>
        <p:spPr>
          <a:xfrm>
            <a:off x="784765" y="547183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FLOAT</a:t>
            </a:r>
          </a:p>
          <a:p>
            <a:r>
              <a:rPr lang="it-IT" sz="1800" dirty="0"/>
              <a:t>(Pilkington 1952)</a:t>
            </a:r>
          </a:p>
        </p:txBody>
      </p:sp>
    </p:spTree>
    <p:extLst>
      <p:ext uri="{BB962C8B-B14F-4D97-AF65-F5344CB8AC3E}">
        <p14:creationId xmlns:p14="http://schemas.microsoft.com/office/powerpoint/2010/main" val="176167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Tecniche di produzione delle lastre</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La prima produzione comprende tre fasi principali:</a:t>
            </a:r>
          </a:p>
          <a:p>
            <a:r>
              <a:rPr lang="it-IT" dirty="0"/>
              <a:t>la </a:t>
            </a:r>
            <a:r>
              <a:rPr lang="it-IT" b="1" dirty="0">
                <a:solidFill>
                  <a:schemeClr val="accent4">
                    <a:lumMod val="75000"/>
                  </a:schemeClr>
                </a:solidFill>
              </a:rPr>
              <a:t>fusione</a:t>
            </a:r>
            <a:r>
              <a:rPr lang="it-IT" dirty="0"/>
              <a:t>, a temperature vicine ai 1550 °C;</a:t>
            </a:r>
          </a:p>
          <a:p>
            <a:r>
              <a:rPr lang="it-IT" dirty="0"/>
              <a:t>il processo di </a:t>
            </a:r>
            <a:r>
              <a:rPr lang="it-IT" b="1" dirty="0">
                <a:solidFill>
                  <a:schemeClr val="accent4">
                    <a:lumMod val="75000"/>
                  </a:schemeClr>
                </a:solidFill>
              </a:rPr>
              <a:t>omogeneizzazione</a:t>
            </a:r>
            <a:r>
              <a:rPr lang="it-IT" dirty="0"/>
              <a:t> del vetro fuso, che comprende l’</a:t>
            </a:r>
            <a:r>
              <a:rPr lang="it-IT" b="1" dirty="0">
                <a:solidFill>
                  <a:schemeClr val="accent4">
                    <a:lumMod val="75000"/>
                  </a:schemeClr>
                </a:solidFill>
              </a:rPr>
              <a:t>affinaggio</a:t>
            </a:r>
            <a:r>
              <a:rPr lang="it-IT" dirty="0"/>
              <a:t> che elimina le bolle gassose;</a:t>
            </a:r>
          </a:p>
          <a:p>
            <a:r>
              <a:rPr lang="it-IT" dirty="0"/>
              <a:t>il </a:t>
            </a:r>
            <a:r>
              <a:rPr lang="it-IT" b="1" dirty="0">
                <a:solidFill>
                  <a:schemeClr val="accent4">
                    <a:lumMod val="75000"/>
                  </a:schemeClr>
                </a:solidFill>
              </a:rPr>
              <a:t>condizionamento termico</a:t>
            </a:r>
            <a:r>
              <a:rPr lang="it-IT" dirty="0"/>
              <a:t>, in cui il vetro, in condizioni di bassa viscosità, viene raffreddato fino a raggiungere una maggiore viscosità corrispondente alle esigenze del processo di formazione.</a:t>
            </a:r>
          </a:p>
          <a:p>
            <a:pPr marL="0" indent="0">
              <a:buNone/>
            </a:pPr>
            <a:r>
              <a:rPr lang="it-IT" dirty="0"/>
              <a:t>Successivamente il vetro allo </a:t>
            </a:r>
            <a:r>
              <a:rPr lang="it-IT" b="1" dirty="0">
                <a:solidFill>
                  <a:schemeClr val="accent4">
                    <a:lumMod val="75000"/>
                  </a:schemeClr>
                </a:solidFill>
              </a:rPr>
              <a:t>stato pastoso </a:t>
            </a:r>
            <a:r>
              <a:rPr lang="it-IT" dirty="0"/>
              <a:t>viene versato su un </a:t>
            </a:r>
            <a:r>
              <a:rPr lang="it-IT" b="1" dirty="0">
                <a:solidFill>
                  <a:schemeClr val="accent4">
                    <a:lumMod val="75000"/>
                  </a:schemeClr>
                </a:solidFill>
              </a:rPr>
              <a:t>bagno di stagno fuso </a:t>
            </a:r>
            <a:r>
              <a:rPr lang="it-IT" dirty="0"/>
              <a:t>a circa 1.000°C, su cui galleggia formando un </a:t>
            </a:r>
            <a:r>
              <a:rPr lang="it-IT" b="1" dirty="0">
                <a:solidFill>
                  <a:schemeClr val="accent4">
                    <a:lumMod val="75000"/>
                  </a:schemeClr>
                </a:solidFill>
              </a:rPr>
              <a:t>nastro</a:t>
            </a:r>
            <a:r>
              <a:rPr lang="it-IT" dirty="0"/>
              <a:t> di </a:t>
            </a:r>
            <a:r>
              <a:rPr lang="it-IT" b="1" dirty="0">
                <a:solidFill>
                  <a:schemeClr val="accent4">
                    <a:lumMod val="75000"/>
                  </a:schemeClr>
                </a:solidFill>
              </a:rPr>
              <a:t>spessore</a:t>
            </a:r>
            <a:r>
              <a:rPr lang="it-IT" dirty="0"/>
              <a:t> </a:t>
            </a:r>
            <a:r>
              <a:rPr lang="it-IT" b="1" dirty="0">
                <a:solidFill>
                  <a:schemeClr val="accent4">
                    <a:lumMod val="75000"/>
                  </a:schemeClr>
                </a:solidFill>
              </a:rPr>
              <a:t>naturale</a:t>
            </a:r>
            <a:r>
              <a:rPr lang="it-IT" dirty="0"/>
              <a:t> compreso tra </a:t>
            </a:r>
            <a:r>
              <a:rPr lang="it-IT" b="1" dirty="0">
                <a:solidFill>
                  <a:schemeClr val="accent4">
                    <a:lumMod val="75000"/>
                  </a:schemeClr>
                </a:solidFill>
              </a:rPr>
              <a:t>4 e 6 mm</a:t>
            </a:r>
            <a:r>
              <a:rPr lang="it-IT" dirty="0"/>
              <a:t>.</a:t>
            </a:r>
          </a:p>
          <a:p>
            <a:pPr marL="0" indent="0">
              <a:buNone/>
            </a:pPr>
            <a:r>
              <a:rPr lang="it-IT" dirty="0"/>
              <a:t>All'uscita, il nastro di vetro passa attraverso un </a:t>
            </a:r>
            <a:r>
              <a:rPr lang="it-IT" b="1" dirty="0">
                <a:solidFill>
                  <a:schemeClr val="accent4">
                    <a:lumMod val="75000"/>
                  </a:schemeClr>
                </a:solidFill>
              </a:rPr>
              <a:t>tunnel</a:t>
            </a:r>
            <a:r>
              <a:rPr lang="it-IT" dirty="0"/>
              <a:t> di </a:t>
            </a:r>
            <a:r>
              <a:rPr lang="it-IT" b="1" dirty="0">
                <a:solidFill>
                  <a:schemeClr val="accent4">
                    <a:lumMod val="75000"/>
                  </a:schemeClr>
                </a:solidFill>
              </a:rPr>
              <a:t>raffreddamento</a:t>
            </a:r>
            <a:r>
              <a:rPr lang="it-IT" dirty="0"/>
              <a:t>. La temperatura del vetro si abbassa in maniera controllata da 620°C a </a:t>
            </a:r>
            <a:r>
              <a:rPr lang="it-IT" b="1" dirty="0">
                <a:solidFill>
                  <a:schemeClr val="accent4">
                    <a:lumMod val="75000"/>
                  </a:schemeClr>
                </a:solidFill>
              </a:rPr>
              <a:t>250°C</a:t>
            </a:r>
            <a:r>
              <a:rPr lang="it-IT" dirty="0"/>
              <a:t>. Segue poi un </a:t>
            </a:r>
            <a:r>
              <a:rPr lang="it-IT" b="1" dirty="0">
                <a:solidFill>
                  <a:schemeClr val="accent4">
                    <a:lumMod val="75000"/>
                  </a:schemeClr>
                </a:solidFill>
              </a:rPr>
              <a:t>raffreddamento</a:t>
            </a:r>
            <a:r>
              <a:rPr lang="it-IT" dirty="0"/>
              <a:t> lento all'aria per eliminare le tensioni interne al vetro che potrebbero causarne la rottura al momento in cui il nastro di vetro raffreddato viene </a:t>
            </a:r>
            <a:r>
              <a:rPr lang="it-IT" b="1" dirty="0">
                <a:solidFill>
                  <a:schemeClr val="accent4">
                    <a:lumMod val="75000"/>
                  </a:schemeClr>
                </a:solidFill>
              </a:rPr>
              <a:t>tagliato</a:t>
            </a:r>
            <a:r>
              <a:rPr lang="it-IT" dirty="0"/>
              <a:t> in lastre di 6.000 x 3.210 mm</a:t>
            </a:r>
            <a:r>
              <a:rPr lang="it-IT" baseline="30000" dirty="0"/>
              <a:t>2</a:t>
            </a:r>
            <a:r>
              <a:rPr lang="it-IT" dirty="0"/>
              <a:t>.</a:t>
            </a:r>
          </a:p>
          <a:p>
            <a:pPr marL="0" indent="0">
              <a:buNone/>
            </a:pPr>
            <a:endParaRPr lang="it-IT" dirty="0"/>
          </a:p>
          <a:p>
            <a:pPr marL="0" indent="0">
              <a:buNone/>
            </a:pPr>
            <a:endParaRPr lang="it-IT" dirty="0"/>
          </a:p>
        </p:txBody>
      </p:sp>
      <p:sp>
        <p:nvSpPr>
          <p:cNvPr id="8" name="Title 3">
            <a:extLst>
              <a:ext uri="{FF2B5EF4-FFF2-40B4-BE49-F238E27FC236}">
                <a16:creationId xmlns:a16="http://schemas.microsoft.com/office/drawing/2014/main" id="{27D3786F-2C5A-EBCA-ED24-DA001457784F}"/>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FLOAT</a:t>
            </a:r>
          </a:p>
        </p:txBody>
      </p:sp>
    </p:spTree>
    <p:extLst>
      <p:ext uri="{BB962C8B-B14F-4D97-AF65-F5344CB8AC3E}">
        <p14:creationId xmlns:p14="http://schemas.microsoft.com/office/powerpoint/2010/main" val="37984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Classificazione dei prodotti</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PRODOTTI DI BASE</a:t>
            </a:r>
          </a:p>
        </p:txBody>
      </p:sp>
      <p:sp>
        <p:nvSpPr>
          <p:cNvPr id="10" name="TextBox 13">
            <a:extLst>
              <a:ext uri="{FF2B5EF4-FFF2-40B4-BE49-F238E27FC236}">
                <a16:creationId xmlns:a16="http://schemas.microsoft.com/office/drawing/2014/main" id="{6AD2B913-BC21-0415-04E2-9BA3A268746C}"/>
              </a:ext>
            </a:extLst>
          </p:cNvPr>
          <p:cNvSpPr txBox="1"/>
          <p:nvPr/>
        </p:nvSpPr>
        <p:spPr>
          <a:xfrm>
            <a:off x="6423102" y="2043366"/>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retinati</a:t>
            </a:r>
          </a:p>
        </p:txBody>
      </p:sp>
      <p:sp>
        <p:nvSpPr>
          <p:cNvPr id="12" name="TextBox 13">
            <a:extLst>
              <a:ext uri="{FF2B5EF4-FFF2-40B4-BE49-F238E27FC236}">
                <a16:creationId xmlns:a16="http://schemas.microsoft.com/office/drawing/2014/main" id="{9455A525-050E-5453-1A22-E3FA77C19573}"/>
              </a:ext>
            </a:extLst>
          </p:cNvPr>
          <p:cNvSpPr txBox="1"/>
          <p:nvPr/>
        </p:nvSpPr>
        <p:spPr>
          <a:xfrm>
            <a:off x="6423102" y="2918311"/>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stratificati</a:t>
            </a:r>
          </a:p>
        </p:txBody>
      </p:sp>
      <p:sp>
        <p:nvSpPr>
          <p:cNvPr id="2" name="Title 3">
            <a:extLst>
              <a:ext uri="{FF2B5EF4-FFF2-40B4-BE49-F238E27FC236}">
                <a16:creationId xmlns:a16="http://schemas.microsoft.com/office/drawing/2014/main" id="{993B174D-D12E-8C36-F921-1D653E1C0E2D}"/>
              </a:ext>
            </a:extLst>
          </p:cNvPr>
          <p:cNvSpPr txBox="1">
            <a:spLocks/>
          </p:cNvSpPr>
          <p:nvPr/>
        </p:nvSpPr>
        <p:spPr>
          <a:xfrm>
            <a:off x="784765" y="2918310"/>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PRODOTTI TRASFORMATI</a:t>
            </a:r>
          </a:p>
        </p:txBody>
      </p:sp>
      <p:sp>
        <p:nvSpPr>
          <p:cNvPr id="28" name="TextBox 13">
            <a:extLst>
              <a:ext uri="{FF2B5EF4-FFF2-40B4-BE49-F238E27FC236}">
                <a16:creationId xmlns:a16="http://schemas.microsoft.com/office/drawing/2014/main" id="{C0C39A7D-F6B0-E918-8E93-224793D6EFB8}"/>
              </a:ext>
            </a:extLst>
          </p:cNvPr>
          <p:cNvSpPr txBox="1"/>
          <p:nvPr/>
        </p:nvSpPr>
        <p:spPr>
          <a:xfrm>
            <a:off x="4004219" y="2043365"/>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colati laminati</a:t>
            </a:r>
          </a:p>
        </p:txBody>
      </p:sp>
      <p:sp>
        <p:nvSpPr>
          <p:cNvPr id="29" name="TextBox 13">
            <a:extLst>
              <a:ext uri="{FF2B5EF4-FFF2-40B4-BE49-F238E27FC236}">
                <a16:creationId xmlns:a16="http://schemas.microsoft.com/office/drawing/2014/main" id="{2466F2EE-CA3B-9AF5-9C4C-BA4A207AF912}"/>
              </a:ext>
            </a:extLst>
          </p:cNvPr>
          <p:cNvSpPr txBox="1"/>
          <p:nvPr/>
        </p:nvSpPr>
        <p:spPr>
          <a:xfrm>
            <a:off x="4004219" y="2918310"/>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temprati</a:t>
            </a:r>
          </a:p>
        </p:txBody>
      </p:sp>
      <p:sp>
        <p:nvSpPr>
          <p:cNvPr id="30" name="TextBox 13">
            <a:extLst>
              <a:ext uri="{FF2B5EF4-FFF2-40B4-BE49-F238E27FC236}">
                <a16:creationId xmlns:a16="http://schemas.microsoft.com/office/drawing/2014/main" id="{A4228793-04C0-203A-908D-A0958D1A8B34}"/>
              </a:ext>
            </a:extLst>
          </p:cNvPr>
          <p:cNvSpPr txBox="1"/>
          <p:nvPr/>
        </p:nvSpPr>
        <p:spPr>
          <a:xfrm>
            <a:off x="4004219" y="3793255"/>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resistenti al fuoco</a:t>
            </a:r>
          </a:p>
        </p:txBody>
      </p:sp>
      <p:sp>
        <p:nvSpPr>
          <p:cNvPr id="4" name="Title 3">
            <a:extLst>
              <a:ext uri="{FF2B5EF4-FFF2-40B4-BE49-F238E27FC236}">
                <a16:creationId xmlns:a16="http://schemas.microsoft.com/office/drawing/2014/main" id="{98B3A844-44A1-AEAF-854E-DE8D6CC8AB6D}"/>
              </a:ext>
            </a:extLst>
          </p:cNvPr>
          <p:cNvSpPr txBox="1">
            <a:spLocks/>
          </p:cNvSpPr>
          <p:nvPr/>
        </p:nvSpPr>
        <p:spPr>
          <a:xfrm>
            <a:off x="784765" y="4668200"/>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PRODOTTI SPECIALI</a:t>
            </a:r>
          </a:p>
        </p:txBody>
      </p:sp>
      <p:sp>
        <p:nvSpPr>
          <p:cNvPr id="8" name="TextBox 13">
            <a:extLst>
              <a:ext uri="{FF2B5EF4-FFF2-40B4-BE49-F238E27FC236}">
                <a16:creationId xmlns:a16="http://schemas.microsoft.com/office/drawing/2014/main" id="{BA245D2F-6085-B1BA-3512-D297B7572F97}"/>
              </a:ext>
            </a:extLst>
          </p:cNvPr>
          <p:cNvSpPr txBox="1"/>
          <p:nvPr/>
        </p:nvSpPr>
        <p:spPr>
          <a:xfrm>
            <a:off x="6423102" y="1168420"/>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profilati a U</a:t>
            </a:r>
          </a:p>
          <a:p>
            <a:r>
              <a:rPr lang="it-IT" dirty="0"/>
              <a:t>(piegati al bordo)</a:t>
            </a:r>
          </a:p>
        </p:txBody>
      </p:sp>
      <p:sp>
        <p:nvSpPr>
          <p:cNvPr id="9" name="TextBox 13">
            <a:extLst>
              <a:ext uri="{FF2B5EF4-FFF2-40B4-BE49-F238E27FC236}">
                <a16:creationId xmlns:a16="http://schemas.microsoft.com/office/drawing/2014/main" id="{2E4AB489-FE6D-46F3-E4D9-BCCD6AFF3771}"/>
              </a:ext>
            </a:extLst>
          </p:cNvPr>
          <p:cNvSpPr txBox="1"/>
          <p:nvPr/>
        </p:nvSpPr>
        <p:spPr>
          <a:xfrm>
            <a:off x="4004219" y="1168419"/>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comuni trasparenti</a:t>
            </a:r>
          </a:p>
        </p:txBody>
      </p:sp>
      <p:sp>
        <p:nvSpPr>
          <p:cNvPr id="11" name="TextBox 13">
            <a:extLst>
              <a:ext uri="{FF2B5EF4-FFF2-40B4-BE49-F238E27FC236}">
                <a16:creationId xmlns:a16="http://schemas.microsoft.com/office/drawing/2014/main" id="{6A56CC56-4DA1-9980-CCF1-C338901DEEBA}"/>
              </a:ext>
            </a:extLst>
          </p:cNvPr>
          <p:cNvSpPr txBox="1"/>
          <p:nvPr/>
        </p:nvSpPr>
        <p:spPr>
          <a:xfrm>
            <a:off x="6423102" y="4668201"/>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basso-emissivi</a:t>
            </a:r>
          </a:p>
        </p:txBody>
      </p:sp>
      <p:sp>
        <p:nvSpPr>
          <p:cNvPr id="15" name="TextBox 13">
            <a:extLst>
              <a:ext uri="{FF2B5EF4-FFF2-40B4-BE49-F238E27FC236}">
                <a16:creationId xmlns:a16="http://schemas.microsoft.com/office/drawing/2014/main" id="{D742BC38-87BF-FB9F-850A-C03DECFAFDAB}"/>
              </a:ext>
            </a:extLst>
          </p:cNvPr>
          <p:cNvSpPr txBox="1"/>
          <p:nvPr/>
        </p:nvSpPr>
        <p:spPr>
          <a:xfrm>
            <a:off x="4004219" y="4668200"/>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uniti al perimetro</a:t>
            </a:r>
          </a:p>
          <a:p>
            <a:r>
              <a:rPr lang="it-IT" dirty="0"/>
              <a:t>Vetrocamera</a:t>
            </a:r>
          </a:p>
        </p:txBody>
      </p:sp>
      <p:sp>
        <p:nvSpPr>
          <p:cNvPr id="16" name="TextBox 13">
            <a:extLst>
              <a:ext uri="{FF2B5EF4-FFF2-40B4-BE49-F238E27FC236}">
                <a16:creationId xmlns:a16="http://schemas.microsoft.com/office/drawing/2014/main" id="{176DF760-AE21-7C6B-7749-59E824334A4D}"/>
              </a:ext>
            </a:extLst>
          </p:cNvPr>
          <p:cNvSpPr txBox="1"/>
          <p:nvPr/>
        </p:nvSpPr>
        <p:spPr>
          <a:xfrm>
            <a:off x="4004219" y="5543145"/>
            <a:ext cx="2092246"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Vetri a controllo solare</a:t>
            </a:r>
          </a:p>
        </p:txBody>
      </p:sp>
    </p:spTree>
    <p:extLst>
      <p:ext uri="{BB962C8B-B14F-4D97-AF65-F5344CB8AC3E}">
        <p14:creationId xmlns:p14="http://schemas.microsoft.com/office/powerpoint/2010/main" val="328140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Classificazione dei prodotti</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Sono costituiti da </a:t>
            </a:r>
            <a:r>
              <a:rPr lang="it-IT" b="1" dirty="0">
                <a:solidFill>
                  <a:schemeClr val="accent4">
                    <a:lumMod val="75000"/>
                  </a:schemeClr>
                </a:solidFill>
              </a:rPr>
              <a:t>due o tre lastre </a:t>
            </a:r>
            <a:r>
              <a:rPr lang="it-IT" dirty="0"/>
              <a:t>di vetro separate da opportune </a:t>
            </a:r>
            <a:r>
              <a:rPr lang="it-IT" b="1" dirty="0">
                <a:solidFill>
                  <a:schemeClr val="accent4">
                    <a:lumMod val="75000"/>
                  </a:schemeClr>
                </a:solidFill>
              </a:rPr>
              <a:t>intercapedini</a:t>
            </a:r>
            <a:r>
              <a:rPr lang="it-IT" dirty="0"/>
              <a:t>, a formare una </a:t>
            </a:r>
            <a:r>
              <a:rPr lang="it-IT" b="1" dirty="0">
                <a:solidFill>
                  <a:schemeClr val="accent4">
                    <a:lumMod val="75000"/>
                  </a:schemeClr>
                </a:solidFill>
              </a:rPr>
              <a:t>camera</a:t>
            </a:r>
            <a:r>
              <a:rPr lang="it-IT" dirty="0"/>
              <a:t>.</a:t>
            </a:r>
          </a:p>
          <a:p>
            <a:pPr marL="0" indent="0">
              <a:buNone/>
            </a:pPr>
            <a:r>
              <a:rPr lang="it-IT" dirty="0"/>
              <a:t>Le lastre possono essere </a:t>
            </a:r>
            <a:r>
              <a:rPr lang="it-IT" b="1" dirty="0">
                <a:solidFill>
                  <a:schemeClr val="accent4">
                    <a:lumMod val="75000"/>
                  </a:schemeClr>
                </a:solidFill>
              </a:rPr>
              <a:t>vetro monolitico </a:t>
            </a:r>
            <a:r>
              <a:rPr lang="it-IT" dirty="0"/>
              <a:t>o vetro </a:t>
            </a:r>
            <a:r>
              <a:rPr lang="it-IT" b="1" dirty="0">
                <a:solidFill>
                  <a:schemeClr val="accent4">
                    <a:lumMod val="75000"/>
                  </a:schemeClr>
                </a:solidFill>
              </a:rPr>
              <a:t>stratificato</a:t>
            </a:r>
            <a:r>
              <a:rPr lang="it-IT" dirty="0"/>
              <a:t>, costituito da due lastre incollate con una speciale pellicola che ne aumenta la resistenza</a:t>
            </a:r>
          </a:p>
          <a:p>
            <a:pPr marL="0" indent="0">
              <a:buNone/>
            </a:pPr>
            <a:r>
              <a:rPr lang="it-IT" dirty="0"/>
              <a:t>Nell’intercapedine, al posto dell’aria è possibile inserire </a:t>
            </a:r>
            <a:r>
              <a:rPr lang="it-IT" b="1" dirty="0">
                <a:solidFill>
                  <a:schemeClr val="accent4">
                    <a:lumMod val="75000"/>
                  </a:schemeClr>
                </a:solidFill>
              </a:rPr>
              <a:t>gas nobili </a:t>
            </a:r>
            <a:r>
              <a:rPr lang="it-IT" dirty="0"/>
              <a:t>(più pesanti dell’aria) come argon o kripton.</a:t>
            </a:r>
          </a:p>
          <a:p>
            <a:pPr marL="0" indent="0">
              <a:buNone/>
            </a:pPr>
            <a:r>
              <a:rPr lang="it-IT" dirty="0"/>
              <a:t>La struttura dei vetri viene solitamente indicata con 3 numeri, che indicano gli spessori dei vetri e dell’intercapedine; ad esempio, vetrocamera 6+12+4.</a:t>
            </a:r>
          </a:p>
        </p:txBody>
      </p:sp>
      <p:sp>
        <p:nvSpPr>
          <p:cNvPr id="8" name="Title 3">
            <a:extLst>
              <a:ext uri="{FF2B5EF4-FFF2-40B4-BE49-F238E27FC236}">
                <a16:creationId xmlns:a16="http://schemas.microsoft.com/office/drawing/2014/main" id="{27D3786F-2C5A-EBCA-ED24-DA001457784F}"/>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VETRI UNITI</a:t>
            </a:r>
          </a:p>
          <a:p>
            <a:r>
              <a:rPr lang="it-IT" dirty="0"/>
              <a:t>AL PERIMETRO</a:t>
            </a:r>
          </a:p>
        </p:txBody>
      </p:sp>
      <p:pic>
        <p:nvPicPr>
          <p:cNvPr id="3" name="Immagine 2">
            <a:extLst>
              <a:ext uri="{FF2B5EF4-FFF2-40B4-BE49-F238E27FC236}">
                <a16:creationId xmlns:a16="http://schemas.microsoft.com/office/drawing/2014/main" id="{E5FC823C-3FD0-8C5E-3442-4CA43D820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642" y="2065668"/>
            <a:ext cx="3501944" cy="4023189"/>
          </a:xfrm>
          <a:prstGeom prst="rect">
            <a:avLst/>
          </a:prstGeom>
        </p:spPr>
      </p:pic>
    </p:spTree>
    <p:extLst>
      <p:ext uri="{BB962C8B-B14F-4D97-AF65-F5344CB8AC3E}">
        <p14:creationId xmlns:p14="http://schemas.microsoft.com/office/powerpoint/2010/main" val="189005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vetri rivestiti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sono lastre sulle quali è applicato un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deposito di ossidi metallici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argento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fluoruri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o altri composti per alterarne una o più proprietà. Secondo la UNI 1096, si individuano le seguenti classi:</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Classe A. La superficie rivestita può essere posta sia verso l’esterno, sia verso i locali interni;</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Classe B. La superficie rivestita deve essere rivolta verso i locali interni;</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Classe C. Il vetro deve essere impiegato solo in vetrate multistrato sigillate, con la superficie rivestita rivolta verso l’intercapedine;</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Classe D. Come la classe C; il vetro deve però essere incorporato in vetrate sigillate già al termine del processo di produzione;</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Classe S. Come la classe A, per applicazioni specifiche.</a:t>
            </a:r>
          </a:p>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Il </a:t>
            </a:r>
            <a:r>
              <a:rPr lang="it-IT" sz="1200" b="1" dirty="0" err="1">
                <a:solidFill>
                  <a:srgbClr val="BF9000"/>
                </a:solidFill>
                <a:latin typeface="Segoe UI" panose="020B0502040204020203" pitchFamily="34" charset="0"/>
                <a:ea typeface="Source Sans Pro Light" panose="020B0403030403020204" pitchFamily="34" charset="0"/>
                <a:cs typeface="Segoe UI" panose="020B0502040204020203" pitchFamily="34" charset="0"/>
              </a:rPr>
              <a:t>coating</a:t>
            </a:r>
            <a:r>
              <a:rPr lang="it-IT" sz="1200" b="1" dirty="0">
                <a:solidFill>
                  <a:srgbClr val="87C30A"/>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err="1">
                <a:solidFill>
                  <a:srgbClr val="BF9000"/>
                </a:solidFill>
                <a:latin typeface="Segoe UI" panose="020B0502040204020203" pitchFamily="34" charset="0"/>
                <a:ea typeface="Source Sans Pro Light" panose="020B0403030403020204" pitchFamily="34" charset="0"/>
                <a:cs typeface="Segoe UI" panose="020B0502040204020203" pitchFamily="34" charset="0"/>
              </a:rPr>
              <a:t>magnetronico</a:t>
            </a:r>
            <a:r>
              <a:rPr lang="it-IT" sz="1200" b="1" dirty="0">
                <a:solidFill>
                  <a:srgbClr val="87C30A"/>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permette di ridurre l’emissività del vetro float da 0,85 a 0,05, o inferiore. La pellicola prodotta deve essere protetta in intercapedine.</a:t>
            </a: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Vetro per serramenti</a:t>
            </a:r>
          </a:p>
        </p:txBody>
      </p:sp>
      <p:sp>
        <p:nvSpPr>
          <p:cNvPr id="8" name="Title 3">
            <a:extLst>
              <a:ext uri="{FF2B5EF4-FFF2-40B4-BE49-F238E27FC236}">
                <a16:creationId xmlns:a16="http://schemas.microsoft.com/office/drawing/2014/main" id="{AF088F60-DBAA-4142-9471-80649B4AC52A}"/>
              </a:ext>
            </a:extLst>
          </p:cNvPr>
          <p:cNvSpPr txBox="1">
            <a:spLocks/>
          </p:cNvSpPr>
          <p:nvPr/>
        </p:nvSpPr>
        <p:spPr bwMode="auto">
          <a:xfrm>
            <a:off x="5849938" y="1096963"/>
            <a:ext cx="1763712" cy="736600"/>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DEPOSITI PIROLITICI</a:t>
            </a:r>
          </a:p>
        </p:txBody>
      </p:sp>
      <p:sp>
        <p:nvSpPr>
          <p:cNvPr id="9" name="Title 3">
            <a:extLst>
              <a:ext uri="{FF2B5EF4-FFF2-40B4-BE49-F238E27FC236}">
                <a16:creationId xmlns:a16="http://schemas.microsoft.com/office/drawing/2014/main" id="{1D6D26C1-F1B1-42E6-B820-E68B0D8A952F}"/>
              </a:ext>
            </a:extLst>
          </p:cNvPr>
          <p:cNvSpPr txBox="1">
            <a:spLocks/>
          </p:cNvSpPr>
          <p:nvPr/>
        </p:nvSpPr>
        <p:spPr>
          <a:xfrm>
            <a:off x="4873625" y="2038350"/>
            <a:ext cx="3621088" cy="858838"/>
          </a:xfrm>
          <a:prstGeom prst="rect">
            <a:avLst/>
          </a:prstGeom>
          <a:solidFill>
            <a:srgbClr val="EAEAEA"/>
          </a:solidFill>
        </p:spPr>
        <p:txBody>
          <a:bodyPr tIns="108000" bIns="108000" anchor="ctr"/>
          <a:lstStyle>
            <a:defPPr>
              <a:defRPr lang="it-IT"/>
            </a:defPPr>
            <a:lvl1pPr algn="just">
              <a:lnSpc>
                <a:spcPct val="150000"/>
              </a:lnSpc>
              <a:spcBef>
                <a:spcPct val="0"/>
              </a:spcBef>
              <a:buNone/>
              <a:defRPr sz="1200">
                <a:ea typeface="+mj-ea"/>
                <a:cs typeface="+mj-cs"/>
              </a:defRPr>
            </a:lvl1pPr>
          </a:lstStyle>
          <a:p>
            <a:pPr algn="ctr" fontAlgn="auto">
              <a:lnSpc>
                <a:spcPct val="100000"/>
              </a:lnSpc>
              <a:spcAft>
                <a:spcPts val="0"/>
              </a:spcAft>
              <a:defRPr/>
            </a:pPr>
            <a:r>
              <a:rPr lang="it-IT" sz="1400" dirty="0">
                <a:latin typeface="Swis721 Cn BT" panose="020B0506020202030204" pitchFamily="34" charset="0"/>
              </a:rPr>
              <a:t>Durante la produzione della lastra </a:t>
            </a:r>
            <a:r>
              <a:rPr lang="it-IT" sz="1400" i="1" dirty="0">
                <a:latin typeface="Swis721 Cn BT" panose="020B0506020202030204" pitchFamily="34" charset="0"/>
              </a:rPr>
              <a:t>float</a:t>
            </a:r>
            <a:r>
              <a:rPr lang="it-IT" sz="1400" dirty="0">
                <a:latin typeface="Swis721 Cn BT" panose="020B0506020202030204" pitchFamily="34" charset="0"/>
              </a:rPr>
              <a:t>, in fase di ricottura, si spruzzano ossidi metallici per consentire lavorazioni successive</a:t>
            </a:r>
            <a:endParaRPr lang="it-IT" sz="1600" dirty="0">
              <a:latin typeface="Swis721 Cn BT" panose="020B0506020202030204" pitchFamily="34" charset="0"/>
            </a:endParaRPr>
          </a:p>
        </p:txBody>
      </p:sp>
      <p:sp>
        <p:nvSpPr>
          <p:cNvPr id="10" name="Title 3">
            <a:extLst>
              <a:ext uri="{FF2B5EF4-FFF2-40B4-BE49-F238E27FC236}">
                <a16:creationId xmlns:a16="http://schemas.microsoft.com/office/drawing/2014/main" id="{9DDCC0FA-1FF4-474F-B2BA-21C1024EA8BA}"/>
              </a:ext>
            </a:extLst>
          </p:cNvPr>
          <p:cNvSpPr txBox="1">
            <a:spLocks/>
          </p:cNvSpPr>
          <p:nvPr/>
        </p:nvSpPr>
        <p:spPr bwMode="auto">
          <a:xfrm>
            <a:off x="5849938" y="3776663"/>
            <a:ext cx="1763712" cy="736600"/>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sz="1900" dirty="0"/>
              <a:t>DEPOSITI MAGNETRONICI</a:t>
            </a:r>
          </a:p>
        </p:txBody>
      </p:sp>
      <p:sp>
        <p:nvSpPr>
          <p:cNvPr id="11" name="Title 3">
            <a:extLst>
              <a:ext uri="{FF2B5EF4-FFF2-40B4-BE49-F238E27FC236}">
                <a16:creationId xmlns:a16="http://schemas.microsoft.com/office/drawing/2014/main" id="{F8FA798E-84DC-41F4-9990-2A7168A10A53}"/>
              </a:ext>
            </a:extLst>
          </p:cNvPr>
          <p:cNvSpPr txBox="1">
            <a:spLocks/>
          </p:cNvSpPr>
          <p:nvPr/>
        </p:nvSpPr>
        <p:spPr>
          <a:xfrm>
            <a:off x="4873625" y="4718050"/>
            <a:ext cx="3621088" cy="858838"/>
          </a:xfrm>
          <a:prstGeom prst="rect">
            <a:avLst/>
          </a:prstGeom>
          <a:solidFill>
            <a:srgbClr val="EAEAEA"/>
          </a:solidFill>
        </p:spPr>
        <p:txBody>
          <a:bodyPr tIns="108000" bIns="108000" anchor="ctr"/>
          <a:lstStyle>
            <a:defPPr>
              <a:defRPr lang="it-IT"/>
            </a:defPPr>
            <a:lvl1pPr algn="just">
              <a:lnSpc>
                <a:spcPct val="150000"/>
              </a:lnSpc>
              <a:spcBef>
                <a:spcPct val="0"/>
              </a:spcBef>
              <a:buNone/>
              <a:defRPr sz="1200">
                <a:ea typeface="+mj-ea"/>
                <a:cs typeface="+mj-cs"/>
              </a:defRPr>
            </a:lvl1pPr>
          </a:lstStyle>
          <a:p>
            <a:pPr algn="ctr" fontAlgn="auto">
              <a:lnSpc>
                <a:spcPct val="100000"/>
              </a:lnSpc>
              <a:spcAft>
                <a:spcPts val="0"/>
              </a:spcAft>
              <a:defRPr/>
            </a:pPr>
            <a:r>
              <a:rPr lang="it-IT" sz="1400" dirty="0">
                <a:latin typeface="Swis721 Cn BT" panose="020B0506020202030204" pitchFamily="34" charset="0"/>
              </a:rPr>
              <a:t>Sono effettuati su lastre finite mediante elettroni accelerati che, in camere sottovuoto, proiettano atomi di metallo sulle lastre.</a:t>
            </a:r>
            <a:endParaRPr lang="it-IT" sz="1600" dirty="0">
              <a:latin typeface="Swis721 Cn BT" panose="020B0506020202030204" pitchFamily="34" charset="0"/>
            </a:endParaRPr>
          </a:p>
        </p:txBody>
      </p:sp>
      <p:sp>
        <p:nvSpPr>
          <p:cNvPr id="12" name="Rectangle 16">
            <a:extLst>
              <a:ext uri="{FF2B5EF4-FFF2-40B4-BE49-F238E27FC236}">
                <a16:creationId xmlns:a16="http://schemas.microsoft.com/office/drawing/2014/main" id="{A9A98D18-606C-4C4F-875D-A022C428F7C3}"/>
              </a:ext>
            </a:extLst>
          </p:cNvPr>
          <p:cNvSpPr>
            <a:spLocks noChangeArrowheads="1"/>
          </p:cNvSpPr>
          <p:nvPr/>
        </p:nvSpPr>
        <p:spPr bwMode="auto">
          <a:xfrm>
            <a:off x="4873625" y="2908300"/>
            <a:ext cx="3621088" cy="830997"/>
          </a:xfrm>
          <a:prstGeom prst="rect">
            <a:avLst/>
          </a:prstGeom>
          <a:noFill/>
          <a:ln w="12700">
            <a:noFill/>
            <a:miter lim="800000"/>
            <a:headEnd/>
            <a:tailEnd/>
          </a:ln>
        </p:spPr>
        <p:txBody>
          <a:bodyPr>
            <a:spAutoFit/>
          </a:bodyPr>
          <a:lstStyle/>
          <a:p>
            <a:pPr algn="ctr"/>
            <a:r>
              <a:rPr lang="it-IT" sz="1600" b="1" dirty="0">
                <a:solidFill>
                  <a:srgbClr val="BF9000"/>
                </a:solidFill>
                <a:latin typeface="Swis721 Cn BT" panose="020B0506020202030204" pitchFamily="34" charset="0"/>
                <a:ea typeface="DilleniaUPC"/>
                <a:cs typeface="DilleniaUPC"/>
              </a:rPr>
              <a:t>Riduzione scambi termici radiativi</a:t>
            </a:r>
          </a:p>
          <a:p>
            <a:pPr algn="ctr"/>
            <a:r>
              <a:rPr lang="el-GR" sz="2400" b="1" dirty="0">
                <a:solidFill>
                  <a:srgbClr val="BF9000"/>
                </a:solidFill>
                <a:latin typeface="Swis721 Cn BT" panose="020B0506020202030204" pitchFamily="34" charset="0"/>
                <a:ea typeface="DilleniaUPC"/>
                <a:cs typeface="DilleniaUPC"/>
              </a:rPr>
              <a:t>ε</a:t>
            </a:r>
            <a:r>
              <a:rPr lang="it-IT" sz="2400" b="1" dirty="0">
                <a:solidFill>
                  <a:srgbClr val="BF9000"/>
                </a:solidFill>
                <a:latin typeface="Swis721 Cn BT" panose="020B0506020202030204" pitchFamily="34" charset="0"/>
                <a:ea typeface="DilleniaUPC"/>
                <a:cs typeface="DilleniaUPC"/>
              </a:rPr>
              <a:t>=0,20</a:t>
            </a:r>
            <a:r>
              <a:rPr lang="it-IT" sz="3200" b="1" dirty="0">
                <a:solidFill>
                  <a:srgbClr val="BF9000"/>
                </a:solidFill>
                <a:latin typeface="Swis721 Cn BT" panose="020B0506020202030204" pitchFamily="34" charset="0"/>
                <a:ea typeface="DilleniaUPC"/>
                <a:cs typeface="DilleniaUPC"/>
              </a:rPr>
              <a:t>÷</a:t>
            </a:r>
            <a:r>
              <a:rPr lang="it-IT" sz="2400" b="1" dirty="0">
                <a:solidFill>
                  <a:srgbClr val="BF9000"/>
                </a:solidFill>
                <a:latin typeface="Swis721 Cn BT" panose="020B0506020202030204" pitchFamily="34" charset="0"/>
                <a:ea typeface="DilleniaUPC"/>
                <a:cs typeface="DilleniaUPC"/>
              </a:rPr>
              <a:t>0,15</a:t>
            </a:r>
          </a:p>
        </p:txBody>
      </p:sp>
      <p:sp>
        <p:nvSpPr>
          <p:cNvPr id="13" name="Rectangle 16">
            <a:extLst>
              <a:ext uri="{FF2B5EF4-FFF2-40B4-BE49-F238E27FC236}">
                <a16:creationId xmlns:a16="http://schemas.microsoft.com/office/drawing/2014/main" id="{77AD9F6A-3CF7-4482-9B0C-19E5F9FCE06A}"/>
              </a:ext>
            </a:extLst>
          </p:cNvPr>
          <p:cNvSpPr>
            <a:spLocks noChangeArrowheads="1"/>
          </p:cNvSpPr>
          <p:nvPr/>
        </p:nvSpPr>
        <p:spPr bwMode="auto">
          <a:xfrm>
            <a:off x="4873625" y="5576888"/>
            <a:ext cx="3621088" cy="830997"/>
          </a:xfrm>
          <a:prstGeom prst="rect">
            <a:avLst/>
          </a:prstGeom>
          <a:noFill/>
          <a:ln w="12700">
            <a:noFill/>
            <a:miter lim="800000"/>
            <a:headEnd/>
            <a:tailEnd/>
          </a:ln>
        </p:spPr>
        <p:txBody>
          <a:bodyPr>
            <a:spAutoFit/>
          </a:bodyPr>
          <a:lstStyle/>
          <a:p>
            <a:pPr algn="ctr"/>
            <a:r>
              <a:rPr lang="it-IT" sz="1600" b="1" dirty="0">
                <a:solidFill>
                  <a:srgbClr val="BF9000"/>
                </a:solidFill>
                <a:latin typeface="Swis721 Cn BT" panose="020B0506020202030204" pitchFamily="34" charset="0"/>
                <a:ea typeface="DilleniaUPC"/>
                <a:cs typeface="DilleniaUPC"/>
              </a:rPr>
              <a:t>Riduzione scambi termici radiativi</a:t>
            </a:r>
          </a:p>
          <a:p>
            <a:pPr algn="ctr"/>
            <a:r>
              <a:rPr lang="el-GR" sz="2400" b="1" dirty="0">
                <a:solidFill>
                  <a:srgbClr val="BF9000"/>
                </a:solidFill>
                <a:latin typeface="Swis721 Cn BT" panose="020B0506020202030204" pitchFamily="34" charset="0"/>
                <a:ea typeface="DilleniaUPC"/>
                <a:cs typeface="DilleniaUPC"/>
              </a:rPr>
              <a:t>ε</a:t>
            </a:r>
            <a:r>
              <a:rPr lang="it-IT" sz="2400" b="1" dirty="0">
                <a:solidFill>
                  <a:srgbClr val="BF9000"/>
                </a:solidFill>
                <a:latin typeface="Swis721 Cn BT" panose="020B0506020202030204" pitchFamily="34" charset="0"/>
                <a:ea typeface="DilleniaUPC"/>
                <a:cs typeface="DilleniaUPC"/>
              </a:rPr>
              <a:t>=0,05</a:t>
            </a:r>
            <a:r>
              <a:rPr lang="it-IT" sz="3200" b="1" dirty="0">
                <a:solidFill>
                  <a:srgbClr val="BF9000"/>
                </a:solidFill>
                <a:latin typeface="Swis721 Cn BT" panose="020B0506020202030204" pitchFamily="34" charset="0"/>
                <a:cs typeface="DilleniaUPC"/>
              </a:rPr>
              <a:t>÷</a:t>
            </a:r>
            <a:r>
              <a:rPr lang="it-IT" sz="2400" b="1" dirty="0">
                <a:solidFill>
                  <a:srgbClr val="BF9000"/>
                </a:solidFill>
                <a:latin typeface="Swis721 Cn BT" panose="020B0506020202030204" pitchFamily="34" charset="0"/>
                <a:ea typeface="DilleniaUPC"/>
                <a:cs typeface="DilleniaUPC"/>
              </a:rPr>
              <a:t>0,02</a:t>
            </a:r>
          </a:p>
        </p:txBody>
      </p:sp>
    </p:spTree>
    <p:extLst>
      <p:ext uri="{BB962C8B-B14F-4D97-AF65-F5344CB8AC3E}">
        <p14:creationId xmlns:p14="http://schemas.microsoft.com/office/powerpoint/2010/main" val="426758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In base alle proprietà selettive del deposito, si distinguono:</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vetri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riflettenti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controllo termico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basso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emissivi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capaci di riflettere una quota significativa del flusso termico che investe il vetro partendo dall’ambiente interno. La trasmittanza termica delle lastre risulta perciò ridotta, e risultano trascurabili gli effetti di trasmissione della radiazione luminosa (incolore all’occhio umano);</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vetri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riflettenti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controllo solare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dotati di un deposito specchiante per l’energia solare contenuta alle lunghezze d’onda dell’infrarosso e, in parte, del visibile. La prestazione dipende dallo spessore del deposito, influendo anche su trasparenza ed aspetto cromatico della lastra;</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vetri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selettivi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controllo termico e solare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soluzioni che uniscono le prestazioni delle due precedenti categorie.</a:t>
            </a: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Vetro per serramenti</a:t>
            </a:r>
          </a:p>
        </p:txBody>
      </p:sp>
      <p:pic>
        <p:nvPicPr>
          <p:cNvPr id="14" name="Picture 1">
            <a:extLst>
              <a:ext uri="{FF2B5EF4-FFF2-40B4-BE49-F238E27FC236}">
                <a16:creationId xmlns:a16="http://schemas.microsoft.com/office/drawing/2014/main" id="{CEEA676E-0C28-4474-B424-E927EABAD39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9225" y="3808413"/>
            <a:ext cx="1893888" cy="2239962"/>
          </a:xfrm>
          <a:prstGeom prst="rect">
            <a:avLst/>
          </a:prstGeom>
          <a:noFill/>
          <a:ln w="9525">
            <a:noFill/>
            <a:miter lim="800000"/>
            <a:headEnd/>
            <a:tailEnd/>
          </a:ln>
        </p:spPr>
      </p:pic>
      <p:pic>
        <p:nvPicPr>
          <p:cNvPr id="15" name="Picture 13">
            <a:extLst>
              <a:ext uri="{FF2B5EF4-FFF2-40B4-BE49-F238E27FC236}">
                <a16:creationId xmlns:a16="http://schemas.microsoft.com/office/drawing/2014/main" id="{4BB64FE6-1EB6-42EB-8AFA-B1BF105730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679825"/>
            <a:ext cx="2225675" cy="2330450"/>
          </a:xfrm>
          <a:prstGeom prst="rect">
            <a:avLst/>
          </a:prstGeom>
          <a:noFill/>
          <a:ln w="9525">
            <a:noFill/>
            <a:miter lim="800000"/>
            <a:headEnd/>
            <a:tailEnd/>
          </a:ln>
        </p:spPr>
      </p:pic>
      <p:pic>
        <p:nvPicPr>
          <p:cNvPr id="16" name="Picture 14">
            <a:extLst>
              <a:ext uri="{FF2B5EF4-FFF2-40B4-BE49-F238E27FC236}">
                <a16:creationId xmlns:a16="http://schemas.microsoft.com/office/drawing/2014/main" id="{BE86DD88-33CF-4EC9-BDA7-CA7CB3FCCCF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375" y="1131888"/>
            <a:ext cx="2065338" cy="2274887"/>
          </a:xfrm>
          <a:prstGeom prst="rect">
            <a:avLst/>
          </a:prstGeom>
          <a:noFill/>
          <a:ln w="9525">
            <a:noFill/>
            <a:miter lim="800000"/>
            <a:headEnd/>
            <a:tailEnd/>
          </a:ln>
        </p:spPr>
      </p:pic>
      <p:pic>
        <p:nvPicPr>
          <p:cNvPr id="17" name="Picture 18">
            <a:extLst>
              <a:ext uri="{FF2B5EF4-FFF2-40B4-BE49-F238E27FC236}">
                <a16:creationId xmlns:a16="http://schemas.microsoft.com/office/drawing/2014/main" id="{809C341B-8408-4E5B-AAED-4BB5CDF764C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131888"/>
            <a:ext cx="2154238" cy="2290762"/>
          </a:xfrm>
          <a:prstGeom prst="rect">
            <a:avLst/>
          </a:prstGeom>
          <a:noFill/>
          <a:ln w="9525">
            <a:noFill/>
            <a:miter lim="800000"/>
            <a:headEnd/>
            <a:tailEnd/>
          </a:ln>
        </p:spPr>
      </p:pic>
    </p:spTree>
    <p:extLst>
      <p:ext uri="{BB962C8B-B14F-4D97-AF65-F5344CB8AC3E}">
        <p14:creationId xmlns:p14="http://schemas.microsoft.com/office/powerpoint/2010/main" val="240868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Classificazione dei prodotti</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Sono vetri con </a:t>
            </a:r>
            <a:r>
              <a:rPr lang="it-IT" b="1" dirty="0">
                <a:solidFill>
                  <a:schemeClr val="accent4">
                    <a:lumMod val="75000"/>
                  </a:schemeClr>
                </a:solidFill>
              </a:rPr>
              <a:t>funzione</a:t>
            </a:r>
            <a:r>
              <a:rPr lang="it-IT" dirty="0"/>
              <a:t> </a:t>
            </a:r>
            <a:r>
              <a:rPr lang="it-IT" b="1" dirty="0">
                <a:solidFill>
                  <a:schemeClr val="accent4">
                    <a:lumMod val="75000"/>
                  </a:schemeClr>
                </a:solidFill>
              </a:rPr>
              <a:t>isolante</a:t>
            </a:r>
            <a:r>
              <a:rPr lang="it-IT" dirty="0"/>
              <a:t> costituiti da due o più lastre di vetro trattate, distanziate da uno o più </a:t>
            </a:r>
            <a:r>
              <a:rPr lang="it-IT" b="1" dirty="0">
                <a:solidFill>
                  <a:schemeClr val="accent4">
                    <a:lumMod val="75000"/>
                  </a:schemeClr>
                </a:solidFill>
              </a:rPr>
              <a:t>profili</a:t>
            </a:r>
            <a:r>
              <a:rPr lang="it-IT" dirty="0"/>
              <a:t> </a:t>
            </a:r>
            <a:r>
              <a:rPr lang="it-IT" b="1" dirty="0">
                <a:solidFill>
                  <a:schemeClr val="accent4">
                    <a:lumMod val="75000"/>
                  </a:schemeClr>
                </a:solidFill>
              </a:rPr>
              <a:t>distanziatori</a:t>
            </a:r>
            <a:r>
              <a:rPr lang="it-IT" dirty="0"/>
              <a:t>.</a:t>
            </a:r>
          </a:p>
          <a:p>
            <a:pPr marL="0" indent="0">
              <a:buNone/>
            </a:pPr>
            <a:r>
              <a:rPr lang="it-IT" dirty="0"/>
              <a:t>Riflettono verso l’interno parte del calore emesso come radiazione termica dai corpi contenuti nei locali abitati, </a:t>
            </a:r>
            <a:r>
              <a:rPr lang="it-IT" b="1" dirty="0">
                <a:solidFill>
                  <a:schemeClr val="accent4">
                    <a:lumMod val="75000"/>
                  </a:schemeClr>
                </a:solidFill>
              </a:rPr>
              <a:t>riducendo</a:t>
            </a:r>
            <a:r>
              <a:rPr lang="it-IT" dirty="0"/>
              <a:t> notevolmente la </a:t>
            </a:r>
            <a:r>
              <a:rPr lang="it-IT" b="1" dirty="0">
                <a:solidFill>
                  <a:schemeClr val="accent4">
                    <a:lumMod val="75000"/>
                  </a:schemeClr>
                </a:solidFill>
              </a:rPr>
              <a:t>dispersione termica</a:t>
            </a:r>
            <a:r>
              <a:rPr lang="it-IT" dirty="0"/>
              <a:t>. </a:t>
            </a:r>
          </a:p>
          <a:p>
            <a:pPr marL="0" indent="0">
              <a:buNone/>
            </a:pPr>
            <a:r>
              <a:rPr lang="it-IT" dirty="0"/>
              <a:t>Il vetro di partenza è un vetro float, cui si aggiungono 4 diversi tipi di strati:</a:t>
            </a:r>
          </a:p>
          <a:p>
            <a:r>
              <a:rPr lang="it-IT" dirty="0"/>
              <a:t>strato di adesione;</a:t>
            </a:r>
          </a:p>
          <a:p>
            <a:r>
              <a:rPr lang="it-IT" dirty="0"/>
              <a:t>strato d’argento;</a:t>
            </a:r>
          </a:p>
          <a:p>
            <a:r>
              <a:rPr lang="it-IT" dirty="0"/>
              <a:t>strato selettivo;</a:t>
            </a:r>
          </a:p>
          <a:p>
            <a:r>
              <a:rPr lang="it-IT" dirty="0"/>
              <a:t>strato di riempimento.</a:t>
            </a:r>
          </a:p>
          <a:p>
            <a:pPr marL="0" indent="0">
              <a:buNone/>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L’incremento delle prestazioni è reso possibile proprio dall’</a:t>
            </a:r>
            <a:r>
              <a:rPr lang="it-IT" b="1" dirty="0">
                <a:solidFill>
                  <a:schemeClr val="accent4">
                    <a:lumMod val="75000"/>
                  </a:schemeClr>
                </a:solidFill>
              </a:rPr>
              <a:t>intercapedine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che riduce la trasmittanza della vetrata: in essa sono presenti, per </a:t>
            </a:r>
            <a:r>
              <a:rPr lang="it-IT" b="1" dirty="0">
                <a:solidFill>
                  <a:schemeClr val="accent4">
                    <a:lumMod val="75000"/>
                  </a:schemeClr>
                </a:solidFill>
              </a:rPr>
              <a:t>saturazione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aria secca o </a:t>
            </a:r>
            <a:r>
              <a:rPr lang="it-IT" b="1" dirty="0">
                <a:solidFill>
                  <a:schemeClr val="accent4">
                    <a:lumMod val="75000"/>
                  </a:schemeClr>
                </a:solidFill>
              </a:rPr>
              <a:t>gas nobili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con una conducibilità termica estremamente inferiore a quella della vetrata.</a:t>
            </a:r>
            <a:endParaRPr lang="it-IT" dirty="0"/>
          </a:p>
        </p:txBody>
      </p:sp>
      <p:sp>
        <p:nvSpPr>
          <p:cNvPr id="8" name="Title 3">
            <a:extLst>
              <a:ext uri="{FF2B5EF4-FFF2-40B4-BE49-F238E27FC236}">
                <a16:creationId xmlns:a16="http://schemas.microsoft.com/office/drawing/2014/main" id="{27D3786F-2C5A-EBCA-ED24-DA001457784F}"/>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VETRI BASSO-EMISSIVI</a:t>
            </a:r>
          </a:p>
        </p:txBody>
      </p:sp>
      <p:pic>
        <p:nvPicPr>
          <p:cNvPr id="9" name="Immagine 8">
            <a:extLst>
              <a:ext uri="{FF2B5EF4-FFF2-40B4-BE49-F238E27FC236}">
                <a16:creationId xmlns:a16="http://schemas.microsoft.com/office/drawing/2014/main" id="{E4E5BF09-E584-4473-A24B-A3258DC38B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852" y="2293620"/>
            <a:ext cx="3174534" cy="1989932"/>
          </a:xfrm>
          <a:prstGeom prst="rect">
            <a:avLst/>
          </a:prstGeom>
        </p:spPr>
      </p:pic>
      <p:pic>
        <p:nvPicPr>
          <p:cNvPr id="10" name="Immagine 9">
            <a:extLst>
              <a:ext uri="{FF2B5EF4-FFF2-40B4-BE49-F238E27FC236}">
                <a16:creationId xmlns:a16="http://schemas.microsoft.com/office/drawing/2014/main" id="{FA1B1286-E807-4740-9B7D-1E145C75C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445" y="4234379"/>
            <a:ext cx="3182223" cy="1754941"/>
          </a:xfrm>
          <a:prstGeom prst="rect">
            <a:avLst/>
          </a:prstGeom>
        </p:spPr>
      </p:pic>
    </p:spTree>
    <p:extLst>
      <p:ext uri="{BB962C8B-B14F-4D97-AF65-F5344CB8AC3E}">
        <p14:creationId xmlns:p14="http://schemas.microsoft.com/office/powerpoint/2010/main" val="307793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txBox="1">
            <a:spLocks/>
          </p:cNvSpPr>
          <p:nvPr/>
        </p:nvSpPr>
        <p:spPr>
          <a:xfrm>
            <a:off x="1143000" y="3602037"/>
            <a:ext cx="6858000" cy="1005131"/>
          </a:xfrm>
          <a:prstGeom prst="rect">
            <a:avLst/>
          </a:prstGeom>
        </p:spPr>
        <p:txBody>
          <a:bodyPr vert="horz" lIns="91440" tIns="45720" rIns="91440" bIns="45720" rtlCol="0">
            <a:normAutofit/>
          </a:bodyPr>
          <a:lstStyle>
            <a:lvl1pPr marL="0" indent="0" algn="ctr" defTabSz="914400" eaLnBrk="1" latinLnBrk="0" hangingPunct="1">
              <a:lnSpc>
                <a:spcPct val="90000"/>
              </a:lnSpc>
              <a:spcBef>
                <a:spcPts val="1000"/>
              </a:spcBef>
              <a:buFont typeface="Arial" panose="020B0604020202020204" pitchFamily="34" charset="0"/>
              <a:buNone/>
              <a:defRPr sz="4000" b="1">
                <a:latin typeface="Source Sans Pro" panose="020B0503030403020204" pitchFamily="34" charset="0"/>
              </a:defRPr>
            </a:lvl1pPr>
            <a:lvl2pPr indent="0" algn="ctr" defTabSz="914400" eaLnBrk="1" latinLnBrk="0" hangingPunct="1">
              <a:lnSpc>
                <a:spcPct val="90000"/>
              </a:lnSpc>
              <a:spcBef>
                <a:spcPts val="500"/>
              </a:spcBef>
              <a:buFont typeface="Arial" panose="020B0604020202020204" pitchFamily="34" charset="0"/>
              <a:buNone/>
              <a:defRPr sz="2000">
                <a:latin typeface="+mn-lt"/>
              </a:defRPr>
            </a:lvl2pPr>
            <a:lvl3pPr indent="0" algn="ctr" defTabSz="914400" eaLnBrk="1" latinLnBrk="0" hangingPunct="1">
              <a:lnSpc>
                <a:spcPct val="90000"/>
              </a:lnSpc>
              <a:spcBef>
                <a:spcPts val="500"/>
              </a:spcBef>
              <a:buFont typeface="Arial" panose="020B0604020202020204" pitchFamily="34" charset="0"/>
              <a:buNone/>
              <a:defRPr sz="1800">
                <a:latin typeface="+mn-lt"/>
              </a:defRPr>
            </a:lvl3pPr>
            <a:lvl4pPr indent="0" algn="ctr" defTabSz="914400" eaLnBrk="1" latinLnBrk="0" hangingPunct="1">
              <a:lnSpc>
                <a:spcPct val="90000"/>
              </a:lnSpc>
              <a:spcBef>
                <a:spcPts val="500"/>
              </a:spcBef>
              <a:buFont typeface="Arial" panose="020B0604020202020204" pitchFamily="34" charset="0"/>
              <a:buNone/>
              <a:defRPr sz="1600">
                <a:latin typeface="+mn-lt"/>
              </a:defRPr>
            </a:lvl4pPr>
            <a:lvl5pPr indent="0" algn="ctr" defTabSz="914400" eaLnBrk="1" latinLnBrk="0" hangingPunct="1">
              <a:lnSpc>
                <a:spcPct val="90000"/>
              </a:lnSpc>
              <a:spcBef>
                <a:spcPts val="500"/>
              </a:spcBef>
              <a:buFont typeface="Arial" panose="020B0604020202020204" pitchFamily="34" charset="0"/>
              <a:buNone/>
              <a:defRPr sz="1600">
                <a:latin typeface="+mn-lt"/>
              </a:defRPr>
            </a:lvl5pPr>
            <a:lvl6pPr indent="0" algn="ctr">
              <a:lnSpc>
                <a:spcPct val="90000"/>
              </a:lnSpc>
              <a:spcBef>
                <a:spcPts val="500"/>
              </a:spcBef>
              <a:buFont typeface="Arial" panose="020B0604020202020204" pitchFamily="34" charset="0"/>
              <a:buNone/>
              <a:defRPr sz="1600">
                <a:latin typeface="+mn-lt"/>
              </a:defRPr>
            </a:lvl6pPr>
            <a:lvl7pPr indent="0" algn="ctr">
              <a:lnSpc>
                <a:spcPct val="90000"/>
              </a:lnSpc>
              <a:spcBef>
                <a:spcPts val="500"/>
              </a:spcBef>
              <a:buFont typeface="Arial" panose="020B0604020202020204" pitchFamily="34" charset="0"/>
              <a:buNone/>
              <a:defRPr sz="1600">
                <a:latin typeface="+mn-lt"/>
              </a:defRPr>
            </a:lvl7pPr>
            <a:lvl8pPr indent="0" algn="ctr">
              <a:lnSpc>
                <a:spcPct val="90000"/>
              </a:lnSpc>
              <a:spcBef>
                <a:spcPts val="500"/>
              </a:spcBef>
              <a:buFont typeface="Arial" panose="020B0604020202020204" pitchFamily="34" charset="0"/>
              <a:buNone/>
              <a:defRPr sz="1600">
                <a:latin typeface="+mn-lt"/>
              </a:defRPr>
            </a:lvl8pPr>
            <a:lvl9pPr indent="0" algn="ctr">
              <a:lnSpc>
                <a:spcPct val="90000"/>
              </a:lnSpc>
              <a:spcBef>
                <a:spcPts val="500"/>
              </a:spcBef>
              <a:buFont typeface="Arial" panose="020B0604020202020204" pitchFamily="34" charset="0"/>
              <a:buNone/>
              <a:defRPr sz="1600">
                <a:latin typeface="+mn-lt"/>
              </a:defRPr>
            </a:lvl9pPr>
          </a:lstStyle>
          <a:p>
            <a:r>
              <a:rPr lang="it-IT" sz="2800" dirty="0">
                <a:latin typeface="Swis721 Cn BT" panose="020B0506020202030204" pitchFamily="34" charset="0"/>
              </a:rPr>
              <a:t>Vetro in architettura</a:t>
            </a:r>
          </a:p>
        </p:txBody>
      </p:sp>
      <p:sp>
        <p:nvSpPr>
          <p:cNvPr id="3" name="Sottotitolo 2">
            <a:extLst>
              <a:ext uri="{FF2B5EF4-FFF2-40B4-BE49-F238E27FC236}">
                <a16:creationId xmlns:a16="http://schemas.microsoft.com/office/drawing/2014/main" id="{38A41E07-A6AF-43A0-A181-B99689608CEB}"/>
              </a:ext>
            </a:extLst>
          </p:cNvPr>
          <p:cNvSpPr txBox="1">
            <a:spLocks/>
          </p:cNvSpPr>
          <p:nvPr/>
        </p:nvSpPr>
        <p:spPr>
          <a:xfrm>
            <a:off x="1143000" y="2423869"/>
            <a:ext cx="6858000" cy="1005131"/>
          </a:xfrm>
          <a:prstGeom prst="rect">
            <a:avLst/>
          </a:prstGeom>
        </p:spPr>
        <p:txBody>
          <a:bodyPr vert="horz" lIns="91440" tIns="45720" rIns="91440" bIns="45720" rtlCol="0">
            <a:normAutofit/>
          </a:bodyPr>
          <a:lstStyle>
            <a:lvl1pPr marL="0" indent="0" algn="ctr" defTabSz="914400" eaLnBrk="1" latinLnBrk="0" hangingPunct="1">
              <a:lnSpc>
                <a:spcPct val="90000"/>
              </a:lnSpc>
              <a:spcBef>
                <a:spcPts val="1000"/>
              </a:spcBef>
              <a:buFont typeface="Arial" panose="020B0604020202020204" pitchFamily="34" charset="0"/>
              <a:buNone/>
              <a:defRPr sz="4000" b="1">
                <a:latin typeface="Source Sans Pro" panose="020B0503030403020204" pitchFamily="34" charset="0"/>
              </a:defRPr>
            </a:lvl1pPr>
            <a:lvl2pPr indent="0" algn="ctr" defTabSz="914400" eaLnBrk="1" latinLnBrk="0" hangingPunct="1">
              <a:lnSpc>
                <a:spcPct val="90000"/>
              </a:lnSpc>
              <a:spcBef>
                <a:spcPts val="500"/>
              </a:spcBef>
              <a:buFont typeface="Arial" panose="020B0604020202020204" pitchFamily="34" charset="0"/>
              <a:buNone/>
              <a:defRPr sz="2000">
                <a:latin typeface="+mn-lt"/>
              </a:defRPr>
            </a:lvl2pPr>
            <a:lvl3pPr indent="0" algn="ctr" defTabSz="914400" eaLnBrk="1" latinLnBrk="0" hangingPunct="1">
              <a:lnSpc>
                <a:spcPct val="90000"/>
              </a:lnSpc>
              <a:spcBef>
                <a:spcPts val="500"/>
              </a:spcBef>
              <a:buFont typeface="Arial" panose="020B0604020202020204" pitchFamily="34" charset="0"/>
              <a:buNone/>
              <a:defRPr sz="1800">
                <a:latin typeface="+mn-lt"/>
              </a:defRPr>
            </a:lvl3pPr>
            <a:lvl4pPr indent="0" algn="ctr" defTabSz="914400" eaLnBrk="1" latinLnBrk="0" hangingPunct="1">
              <a:lnSpc>
                <a:spcPct val="90000"/>
              </a:lnSpc>
              <a:spcBef>
                <a:spcPts val="500"/>
              </a:spcBef>
              <a:buFont typeface="Arial" panose="020B0604020202020204" pitchFamily="34" charset="0"/>
              <a:buNone/>
              <a:defRPr sz="1600">
                <a:latin typeface="+mn-lt"/>
              </a:defRPr>
            </a:lvl4pPr>
            <a:lvl5pPr indent="0" algn="ctr" defTabSz="914400" eaLnBrk="1" latinLnBrk="0" hangingPunct="1">
              <a:lnSpc>
                <a:spcPct val="90000"/>
              </a:lnSpc>
              <a:spcBef>
                <a:spcPts val="500"/>
              </a:spcBef>
              <a:buFont typeface="Arial" panose="020B0604020202020204" pitchFamily="34" charset="0"/>
              <a:buNone/>
              <a:defRPr sz="1600">
                <a:latin typeface="+mn-lt"/>
              </a:defRPr>
            </a:lvl5pPr>
            <a:lvl6pPr indent="0" algn="ctr">
              <a:lnSpc>
                <a:spcPct val="90000"/>
              </a:lnSpc>
              <a:spcBef>
                <a:spcPts val="500"/>
              </a:spcBef>
              <a:buFont typeface="Arial" panose="020B0604020202020204" pitchFamily="34" charset="0"/>
              <a:buNone/>
              <a:defRPr sz="1600">
                <a:latin typeface="+mn-lt"/>
              </a:defRPr>
            </a:lvl6pPr>
            <a:lvl7pPr indent="0" algn="ctr">
              <a:lnSpc>
                <a:spcPct val="90000"/>
              </a:lnSpc>
              <a:spcBef>
                <a:spcPts val="500"/>
              </a:spcBef>
              <a:buFont typeface="Arial" panose="020B0604020202020204" pitchFamily="34" charset="0"/>
              <a:buNone/>
              <a:defRPr sz="1600">
                <a:latin typeface="+mn-lt"/>
              </a:defRPr>
            </a:lvl7pPr>
            <a:lvl8pPr indent="0" algn="ctr">
              <a:lnSpc>
                <a:spcPct val="90000"/>
              </a:lnSpc>
              <a:spcBef>
                <a:spcPts val="500"/>
              </a:spcBef>
              <a:buFont typeface="Arial" panose="020B0604020202020204" pitchFamily="34" charset="0"/>
              <a:buNone/>
              <a:defRPr sz="1600">
                <a:latin typeface="+mn-lt"/>
              </a:defRPr>
            </a:lvl8pPr>
            <a:lvl9pPr indent="0" algn="ctr">
              <a:lnSpc>
                <a:spcPct val="90000"/>
              </a:lnSpc>
              <a:spcBef>
                <a:spcPts val="500"/>
              </a:spcBef>
              <a:buFont typeface="Arial" panose="020B0604020202020204" pitchFamily="34" charset="0"/>
              <a:buNone/>
              <a:defRPr sz="1600">
                <a:latin typeface="+mn-lt"/>
              </a:defRPr>
            </a:lvl9pPr>
          </a:lstStyle>
          <a:p>
            <a:r>
              <a:rPr lang="it-IT" sz="6600" dirty="0">
                <a:solidFill>
                  <a:schemeClr val="accent4">
                    <a:lumMod val="75000"/>
                  </a:schemeClr>
                </a:solidFill>
                <a:latin typeface="Swis721 Cn BT" panose="020B0506020202030204" pitchFamily="34" charset="0"/>
              </a:rPr>
              <a:t>11.1</a:t>
            </a:r>
          </a:p>
        </p:txBody>
      </p:sp>
    </p:spTree>
    <p:extLst>
      <p:ext uri="{BB962C8B-B14F-4D97-AF65-F5344CB8AC3E}">
        <p14:creationId xmlns:p14="http://schemas.microsoft.com/office/powerpoint/2010/main" val="7765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Se la prestazione di isolamento termico è prevalente sulle altre, si individuano:</a:t>
            </a:r>
          </a:p>
          <a:p>
            <a:pPr marL="171450" indent="-171450" algn="just">
              <a:lnSpc>
                <a:spcPct val="150000"/>
              </a:lnSpc>
              <a:spcBef>
                <a:spcPts val="0"/>
              </a:spcBef>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Doppi vetri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costituiti da due lastre di vetro separate da un’intercapedine satura d’aria secca ferma. Lo spessore delle lastre varia da 3 a 10 mm, con interposizione di una lama d’aria di spessore variabile tra 6 e 16 mm;</a:t>
            </a:r>
          </a:p>
          <a:p>
            <a:pPr marL="171450" indent="-171450" algn="just">
              <a:lnSpc>
                <a:spcPct val="150000"/>
              </a:lnSpc>
              <a:spcBef>
                <a:spcPts val="0"/>
              </a:spcBef>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Doppi vetri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con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intercapedine saturata di gas nobile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rispetto all’aria ferma (λ = 0,026 W m</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K</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si ottengono prestazioni più elevate impiegando argon (λ = 0,017 W m</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K</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o krypton (λ = 0,009 W m</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K</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Vetro per serramenti</a:t>
            </a:r>
          </a:p>
        </p:txBody>
      </p:sp>
      <p:sp>
        <p:nvSpPr>
          <p:cNvPr id="26" name="Title 3">
            <a:extLst>
              <a:ext uri="{FF2B5EF4-FFF2-40B4-BE49-F238E27FC236}">
                <a16:creationId xmlns:a16="http://schemas.microsoft.com/office/drawing/2014/main" id="{B901CA5D-2244-45DD-AA61-6313E5ABC239}"/>
              </a:ext>
            </a:extLst>
          </p:cNvPr>
          <p:cNvSpPr txBox="1">
            <a:spLocks/>
          </p:cNvSpPr>
          <p:nvPr/>
        </p:nvSpPr>
        <p:spPr>
          <a:xfrm>
            <a:off x="457200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171450" lvl="0" indent="-171450" algn="just" fontAlgn="auto">
              <a:lnSpc>
                <a:spcPct val="150000"/>
              </a:lnSpc>
              <a:spcBef>
                <a:spcPts val="0"/>
              </a:spcBef>
              <a:spcAft>
                <a:spcPts val="0"/>
              </a:spcAft>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Doppi vetri ad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elevate prestazioni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comprendenti lastre riflettenti basso emissive, oppure / e a controllo solare, oppure / e stratificate. La presenza di un rivestimento sulla faccia interna della seconda lastra incrementa la riflessione del calore assorbito dalla lastra stessa verso i locali interni;</a:t>
            </a:r>
          </a:p>
          <a:p>
            <a:pPr marL="171450" lvl="0" indent="-171450" algn="just" fontAlgn="auto">
              <a:lnSpc>
                <a:spcPct val="150000"/>
              </a:lnSpc>
              <a:spcBef>
                <a:spcPts val="0"/>
              </a:spcBef>
              <a:spcAft>
                <a:spcPts val="0"/>
              </a:spcAft>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Tripli vetri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soluzioni per portare la trasmittanza della vetrata a valori inferiori a 1,0 W m</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-2</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K</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 riempimenti delle intercapedini e l’adozione di rivestimenti e stratificazioni avviene in maniera analoga a quanto visto per i doppi vetri.</a:t>
            </a:r>
          </a:p>
        </p:txBody>
      </p:sp>
      <p:pic>
        <p:nvPicPr>
          <p:cNvPr id="27" name="Picture 2">
            <a:extLst>
              <a:ext uri="{FF2B5EF4-FFF2-40B4-BE49-F238E27FC236}">
                <a16:creationId xmlns:a16="http://schemas.microsoft.com/office/drawing/2014/main" id="{2810CB53-F467-483D-95AA-9B8DD6841018}"/>
              </a:ext>
            </a:extLst>
          </p:cNvPr>
          <p:cNvPicPr>
            <a:picLocks noChangeAspect="1"/>
          </p:cNvPicPr>
          <p:nvPr/>
        </p:nvPicPr>
        <p:blipFill rotWithShape="1">
          <a:blip r:embed="rId2" cstate="email">
            <a:biLevel thresh="50000"/>
            <a:extLst>
              <a:ext uri="{28A0092B-C50C-407E-A947-70E740481C1C}">
                <a14:useLocalDpi xmlns:a14="http://schemas.microsoft.com/office/drawing/2010/main"/>
              </a:ext>
            </a:extLst>
          </a:blip>
          <a:srcRect/>
          <a:stretch/>
        </p:blipFill>
        <p:spPr>
          <a:xfrm>
            <a:off x="641686" y="4437851"/>
            <a:ext cx="7873664" cy="1376149"/>
          </a:xfrm>
          <a:prstGeom prst="rect">
            <a:avLst/>
          </a:prstGeom>
          <a:scene3d>
            <a:camera prst="orthographicFront">
              <a:rot lat="0" lon="0" rev="21540000"/>
            </a:camera>
            <a:lightRig rig="threePt" dir="t"/>
          </a:scene3d>
        </p:spPr>
      </p:pic>
    </p:spTree>
    <p:extLst>
      <p:ext uri="{BB962C8B-B14F-4D97-AF65-F5344CB8AC3E}">
        <p14:creationId xmlns:p14="http://schemas.microsoft.com/office/powerpoint/2010/main" val="113265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9C447-F0B7-5240-0E8E-4D44B743A50C}"/>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49A5C6E7-8F08-44E7-6496-1D14295960C0}"/>
              </a:ext>
            </a:extLst>
          </p:cNvPr>
          <p:cNvSpPr>
            <a:spLocks noGrp="1"/>
          </p:cNvSpPr>
          <p:nvPr>
            <p:ph type="title"/>
          </p:nvPr>
        </p:nvSpPr>
        <p:spPr>
          <a:xfrm>
            <a:off x="628651" y="365125"/>
            <a:ext cx="6579870" cy="655638"/>
          </a:xfrm>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5AC9A185-E0A6-DBB5-EA28-51F86EB1CF8D}"/>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PROPRIETÀ DEL VETRO</a:t>
            </a:r>
          </a:p>
        </p:txBody>
      </p:sp>
      <p:pic>
        <p:nvPicPr>
          <p:cNvPr id="4" name="Immagine 3">
            <a:extLst>
              <a:ext uri="{FF2B5EF4-FFF2-40B4-BE49-F238E27FC236}">
                <a16:creationId xmlns:a16="http://schemas.microsoft.com/office/drawing/2014/main" id="{9DBBE96E-84B5-0751-3AA9-7D631470665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38760" y="2398404"/>
            <a:ext cx="8666480" cy="3523055"/>
          </a:xfrm>
          <a:prstGeom prst="rect">
            <a:avLst/>
          </a:prstGeom>
        </p:spPr>
      </p:pic>
    </p:spTree>
    <p:extLst>
      <p:ext uri="{BB962C8B-B14F-4D97-AF65-F5344CB8AC3E}">
        <p14:creationId xmlns:p14="http://schemas.microsoft.com/office/powerpoint/2010/main" val="82946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518EB-D512-5C2B-1AC8-B488098C48B3}"/>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1527AD20-937C-182E-ECD9-4A61D45C619B}"/>
              </a:ext>
            </a:extLst>
          </p:cNvPr>
          <p:cNvSpPr>
            <a:spLocks noGrp="1"/>
          </p:cNvSpPr>
          <p:nvPr>
            <p:ph type="title"/>
          </p:nvPr>
        </p:nvSpPr>
        <p:spPr>
          <a:xfrm>
            <a:off x="628651" y="365125"/>
            <a:ext cx="6579870" cy="655638"/>
          </a:xfrm>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8E0E28AA-D5C0-BAB1-88E7-08CB87BCA918}"/>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PROPRIETÀ DEL VETRO</a:t>
            </a:r>
          </a:p>
        </p:txBody>
      </p:sp>
      <p:pic>
        <p:nvPicPr>
          <p:cNvPr id="5" name="Immagine 4">
            <a:extLst>
              <a:ext uri="{FF2B5EF4-FFF2-40B4-BE49-F238E27FC236}">
                <a16:creationId xmlns:a16="http://schemas.microsoft.com/office/drawing/2014/main" id="{8530DF03-AA45-73F4-1A4E-829825CFE2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314" y="2611120"/>
            <a:ext cx="8475371" cy="3388909"/>
          </a:xfrm>
          <a:prstGeom prst="rect">
            <a:avLst/>
          </a:prstGeom>
        </p:spPr>
      </p:pic>
    </p:spTree>
    <p:extLst>
      <p:ext uri="{BB962C8B-B14F-4D97-AF65-F5344CB8AC3E}">
        <p14:creationId xmlns:p14="http://schemas.microsoft.com/office/powerpoint/2010/main" val="216289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p:txBody>
          <a:bodyPr/>
          <a:lstStyle/>
          <a:p>
            <a:pPr>
              <a:tabLst>
                <a:tab pos="4040188" algn="l"/>
              </a:tabLst>
            </a:pPr>
            <a:r>
              <a:rPr lang="it-IT" dirty="0"/>
              <a:t>Classificazione dei prodotti</a:t>
            </a:r>
          </a:p>
        </p:txBody>
      </p:sp>
      <p:sp>
        <p:nvSpPr>
          <p:cNvPr id="4" name="Title 3">
            <a:extLst>
              <a:ext uri="{FF2B5EF4-FFF2-40B4-BE49-F238E27FC236}">
                <a16:creationId xmlns:a16="http://schemas.microsoft.com/office/drawing/2014/main" id="{F2D112AE-CA7D-BFFE-9EA0-6F18C6F69EF0}"/>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Il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distanziatore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è l'elemento volto a mantenere la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distanza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tra le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lastre di vetro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realizzato usualmente in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alluminio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attraverso l'applicazione di un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sigillante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butilico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ne è garantita la tenuta all'aria.</a:t>
            </a:r>
          </a:p>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Per quanto concerne la possibile formazione di condensa a causa del ponte termico generatosi localmente, soluzioni definite "</a:t>
            </a:r>
            <a:r>
              <a:rPr lang="it-IT" sz="1200" b="1" i="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warm edge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 giunto caldo", permettono di ovviare all'elevata conduttività termica dell'alluminio, pari a 180 W m</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K</a:t>
            </a:r>
            <a:r>
              <a:rPr lang="it-IT" sz="1200" baseline="30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-1</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con la realizzazione di un </a:t>
            </a:r>
            <a:r>
              <a:rPr lang="it-IT" sz="1200" b="1" dirty="0">
                <a:solidFill>
                  <a:schemeClr val="accent4">
                    <a:lumMod val="75000"/>
                  </a:schemeClr>
                </a:solidFill>
                <a:latin typeface="Segoe UI" panose="020B0502040204020203" pitchFamily="34" charset="0"/>
                <a:ea typeface="Source Sans Pro Light" panose="020B0403030403020204" pitchFamily="34" charset="0"/>
                <a:cs typeface="Segoe UI" panose="020B0502040204020203" pitchFamily="34" charset="0"/>
              </a:rPr>
              <a:t>profilo distanziatore in PVC o PP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o in materiale organico rinforzato con fibra di vetro: in questo modo è possibile ridurre la trasmittanza lineica del distanziatore, permettendo una riduzione massima del 10% della dispersione di calore complessiva del serramento.</a:t>
            </a:r>
          </a:p>
          <a:p>
            <a:pPr algn="just">
              <a:lnSpc>
                <a:spcPct val="150000"/>
              </a:lnSpc>
              <a:spcBef>
                <a:spcPts val="0"/>
              </a:spcBef>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È quindi opportuno prevedere elementi tecnici dotati di pannelli termoisolanti, di spessore minimo di 20 mm sui due lati del cassonetto comunicanti con l'ambiente esterno.</a:t>
            </a:r>
            <a:endParaRPr lang="it-IT" sz="1200" baseline="-250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endParaRPr>
          </a:p>
        </p:txBody>
      </p:sp>
      <p:sp>
        <p:nvSpPr>
          <p:cNvPr id="5" name="Title 3">
            <a:extLst>
              <a:ext uri="{FF2B5EF4-FFF2-40B4-BE49-F238E27FC236}">
                <a16:creationId xmlns:a16="http://schemas.microsoft.com/office/drawing/2014/main" id="{B767451D-811B-0C75-ACF4-038950D7A9B2}"/>
              </a:ext>
            </a:extLst>
          </p:cNvPr>
          <p:cNvSpPr txBox="1">
            <a:spLocks/>
          </p:cNvSpPr>
          <p:nvPr/>
        </p:nvSpPr>
        <p:spPr>
          <a:xfrm>
            <a:off x="457200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Per quanto concerne i cassonetti, questi elementi per l’alloggiamento degli avvolgibili sono punti singolari a forte dispersione termica, in cui si manifestano inoltre riduzioni delle prestazioni di isolamento acustico e tenuta all'aria dell'involucro edilizio.</a:t>
            </a:r>
          </a:p>
          <a:p>
            <a:pPr marL="171450" lvl="0" indent="-171450" algn="just" fontAlgn="auto">
              <a:lnSpc>
                <a:spcPct val="150000"/>
              </a:lnSpc>
              <a:spcBef>
                <a:spcPts val="0"/>
              </a:spcBef>
              <a:spcAft>
                <a:spcPts val="0"/>
              </a:spcAft>
              <a:buFontTx/>
              <a:buChar char="-"/>
            </a:pPr>
            <a:endPar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endParaRPr>
          </a:p>
        </p:txBody>
      </p:sp>
      <p:pic>
        <p:nvPicPr>
          <p:cNvPr id="7" name="Picture 2" descr="http://www.ferportsic.com/images/serramenti_pvc_49.jpg">
            <a:extLst>
              <a:ext uri="{FF2B5EF4-FFF2-40B4-BE49-F238E27FC236}">
                <a16:creationId xmlns:a16="http://schemas.microsoft.com/office/drawing/2014/main" id="{1B7AA0E3-5AFC-DA75-10AD-6057E62998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9176" y="2529293"/>
            <a:ext cx="2085975" cy="2187575"/>
          </a:xfrm>
          <a:prstGeom prst="rect">
            <a:avLst/>
          </a:prstGeom>
          <a:noFill/>
          <a:ln w="9525">
            <a:noFill/>
            <a:miter lim="800000"/>
            <a:headEnd/>
            <a:tailEnd/>
          </a:ln>
        </p:spPr>
      </p:pic>
      <p:pic>
        <p:nvPicPr>
          <p:cNvPr id="9" name="Picture 1">
            <a:extLst>
              <a:ext uri="{FF2B5EF4-FFF2-40B4-BE49-F238E27FC236}">
                <a16:creationId xmlns:a16="http://schemas.microsoft.com/office/drawing/2014/main" id="{975788BE-8959-3FCA-8038-112FC45951A6}"/>
              </a:ext>
            </a:extLst>
          </p:cNvPr>
          <p:cNvPicPr>
            <a:picLocks noChangeAspect="1"/>
          </p:cNvPicPr>
          <p:nvPr/>
        </p:nvPicPr>
        <p:blipFill rotWithShape="1">
          <a:blip r:embed="rId3"/>
          <a:srcRect l="4678" t="18952" r="17343" b="23257"/>
          <a:stretch/>
        </p:blipFill>
        <p:spPr>
          <a:xfrm>
            <a:off x="4680435" y="4282530"/>
            <a:ext cx="1758950" cy="1531470"/>
          </a:xfrm>
          <a:prstGeom prst="rect">
            <a:avLst/>
          </a:prstGeom>
          <a:scene3d>
            <a:camera prst="orthographicFront">
              <a:rot lat="0" lon="0" rev="21564000"/>
            </a:camera>
            <a:lightRig rig="threePt" dir="t"/>
          </a:scene3d>
        </p:spPr>
      </p:pic>
      <p:sp>
        <p:nvSpPr>
          <p:cNvPr id="10" name="Rectangle 100">
            <a:extLst>
              <a:ext uri="{FF2B5EF4-FFF2-40B4-BE49-F238E27FC236}">
                <a16:creationId xmlns:a16="http://schemas.microsoft.com/office/drawing/2014/main" id="{2FE20EE4-5776-DC31-C143-7D4C7DD6A51E}"/>
              </a:ext>
            </a:extLst>
          </p:cNvPr>
          <p:cNvSpPr>
            <a:spLocks noChangeArrowheads="1"/>
          </p:cNvSpPr>
          <p:nvPr/>
        </p:nvSpPr>
        <p:spPr bwMode="auto">
          <a:xfrm>
            <a:off x="4803223" y="3876063"/>
            <a:ext cx="1270000" cy="358775"/>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altLang="it-IT" sz="1400" dirty="0">
                <a:solidFill>
                  <a:srgbClr val="BF9000"/>
                </a:solidFill>
                <a:latin typeface="Swis721 Cn BT" panose="020B0506020202030204" pitchFamily="34" charset="0"/>
                <a:ea typeface="+mj-ea"/>
                <a:cs typeface="Segoe UI Semilight" panose="020B0402040204020203" pitchFamily="34" charset="0"/>
              </a:rPr>
              <a:t>distanziatore</a:t>
            </a:r>
          </a:p>
        </p:txBody>
      </p:sp>
      <p:sp>
        <p:nvSpPr>
          <p:cNvPr id="11" name="Rectangle 100">
            <a:extLst>
              <a:ext uri="{FF2B5EF4-FFF2-40B4-BE49-F238E27FC236}">
                <a16:creationId xmlns:a16="http://schemas.microsoft.com/office/drawing/2014/main" id="{4CDC393D-8B3D-9773-FFDC-367BF0976E58}"/>
              </a:ext>
            </a:extLst>
          </p:cNvPr>
          <p:cNvSpPr>
            <a:spLocks noChangeArrowheads="1"/>
          </p:cNvSpPr>
          <p:nvPr/>
        </p:nvSpPr>
        <p:spPr bwMode="auto">
          <a:xfrm>
            <a:off x="4803223" y="5822275"/>
            <a:ext cx="927100" cy="360000"/>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altLang="it-IT" sz="1400" dirty="0">
                <a:solidFill>
                  <a:srgbClr val="BF9000"/>
                </a:solidFill>
                <a:latin typeface="Swis721 Cn BT" panose="020B0506020202030204" pitchFamily="34" charset="0"/>
                <a:ea typeface="+mj-ea"/>
                <a:cs typeface="Segoe UI Semilight" panose="020B0402040204020203" pitchFamily="34" charset="0"/>
              </a:rPr>
              <a:t>sigillante</a:t>
            </a:r>
          </a:p>
        </p:txBody>
      </p:sp>
      <p:sp>
        <p:nvSpPr>
          <p:cNvPr id="12" name="Rectangle 100">
            <a:extLst>
              <a:ext uri="{FF2B5EF4-FFF2-40B4-BE49-F238E27FC236}">
                <a16:creationId xmlns:a16="http://schemas.microsoft.com/office/drawing/2014/main" id="{16B31C78-01E0-924A-CD73-01CC8EBCA2F7}"/>
              </a:ext>
            </a:extLst>
          </p:cNvPr>
          <p:cNvSpPr>
            <a:spLocks noChangeArrowheads="1"/>
          </p:cNvSpPr>
          <p:nvPr/>
        </p:nvSpPr>
        <p:spPr bwMode="auto">
          <a:xfrm>
            <a:off x="6009792" y="5822274"/>
            <a:ext cx="1116012" cy="360000"/>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altLang="it-IT" sz="1400" dirty="0">
                <a:solidFill>
                  <a:srgbClr val="BF9000"/>
                </a:solidFill>
                <a:latin typeface="Swis721 Cn BT" panose="020B0506020202030204" pitchFamily="34" charset="0"/>
                <a:ea typeface="+mj-ea"/>
                <a:cs typeface="Segoe UI Semilight" panose="020B0402040204020203" pitchFamily="34" charset="0"/>
              </a:rPr>
              <a:t>disidratante</a:t>
            </a:r>
          </a:p>
        </p:txBody>
      </p:sp>
    </p:spTree>
    <p:extLst>
      <p:ext uri="{BB962C8B-B14F-4D97-AF65-F5344CB8AC3E}">
        <p14:creationId xmlns:p14="http://schemas.microsoft.com/office/powerpoint/2010/main" val="413327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BAE9-1240-D104-EC70-65944B66C743}"/>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51542663-05CE-3843-E89C-50F7299D51D5}"/>
              </a:ext>
            </a:extLst>
          </p:cNvPr>
          <p:cNvSpPr>
            <a:spLocks noGrp="1"/>
          </p:cNvSpPr>
          <p:nvPr>
            <p:ph type="title"/>
          </p:nvPr>
        </p:nvSpPr>
        <p:spPr/>
        <p:txBody>
          <a:bodyPr/>
          <a:lstStyle/>
          <a:p>
            <a:pPr>
              <a:tabLst>
                <a:tab pos="4040188" algn="l"/>
              </a:tabLst>
            </a:pPr>
            <a:r>
              <a:rPr lang="it-IT" dirty="0"/>
              <a:t>Classificazione dei prodotti</a:t>
            </a:r>
          </a:p>
        </p:txBody>
      </p:sp>
      <p:pic>
        <p:nvPicPr>
          <p:cNvPr id="3076" name="Picture 4" descr="vetrata isoalnte">
            <a:extLst>
              <a:ext uri="{FF2B5EF4-FFF2-40B4-BE49-F238E27FC236}">
                <a16:creationId xmlns:a16="http://schemas.microsoft.com/office/drawing/2014/main" id="{A3612496-9E74-8FA0-B43A-2D3E5B1E9A7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6620" y="1176020"/>
            <a:ext cx="2443480" cy="3275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0">
            <a:extLst>
              <a:ext uri="{FF2B5EF4-FFF2-40B4-BE49-F238E27FC236}">
                <a16:creationId xmlns:a16="http://schemas.microsoft.com/office/drawing/2014/main" id="{B9F10708-A201-0DF9-9073-3212E42204D4}"/>
              </a:ext>
            </a:extLst>
          </p:cNvPr>
          <p:cNvGraphicFramePr>
            <a:graphicFrameLocks noGrp="1"/>
          </p:cNvGraphicFramePr>
          <p:nvPr>
            <p:extLst>
              <p:ext uri="{D42A27DB-BD31-4B8C-83A1-F6EECF244321}">
                <p14:modId xmlns:p14="http://schemas.microsoft.com/office/powerpoint/2010/main" val="2169888147"/>
              </p:ext>
            </p:extLst>
          </p:nvPr>
        </p:nvGraphicFramePr>
        <p:xfrm>
          <a:off x="758156" y="4607169"/>
          <a:ext cx="2937543" cy="1671711"/>
        </p:xfrm>
        <a:graphic>
          <a:graphicData uri="http://schemas.openxmlformats.org/drawingml/2006/table">
            <a:tbl>
              <a:tblPr firstRow="1" firstCol="1" bandRow="1">
                <a:tableStyleId>{5C22544A-7EE6-4342-B048-85BDC9FD1C3A}</a:tableStyleId>
              </a:tblPr>
              <a:tblGrid>
                <a:gridCol w="2937543">
                  <a:extLst>
                    <a:ext uri="{9D8B030D-6E8A-4147-A177-3AD203B41FA5}">
                      <a16:colId xmlns:a16="http://schemas.microsoft.com/office/drawing/2014/main" val="20000"/>
                    </a:ext>
                  </a:extLst>
                </a:gridCol>
              </a:tblGrid>
              <a:tr h="1671711">
                <a:tc>
                  <a:txBody>
                    <a:bodyPr/>
                    <a:lstStyle/>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Lastra di vetro o vetro stratificato</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Intercapedine di gas nobile</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Distanziatore con profilo metallico</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Sigillante butilico</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Sali disidratanti</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Sigillante in silicone o PUR</a:t>
                      </a:r>
                    </a:p>
                  </a:txBody>
                  <a:tcPr marL="68580" marR="68580" marT="0" marB="0" anchor="ctr">
                    <a:solidFill>
                      <a:schemeClr val="bg1">
                        <a:lumMod val="95000"/>
                      </a:schemeClr>
                    </a:solidFill>
                  </a:tcPr>
                </a:tc>
                <a:extLst>
                  <a:ext uri="{0D108BD9-81ED-4DB2-BD59-A6C34878D82A}">
                    <a16:rowId xmlns:a16="http://schemas.microsoft.com/office/drawing/2014/main" val="10000"/>
                  </a:ext>
                </a:extLst>
              </a:tr>
            </a:tbl>
          </a:graphicData>
        </a:graphic>
      </p:graphicFrame>
      <p:pic>
        <p:nvPicPr>
          <p:cNvPr id="3080" name="Picture 8" descr="Perché una canalina a bordo caldo ti protegge ulteriormente da ...">
            <a:extLst>
              <a:ext uri="{FF2B5EF4-FFF2-40B4-BE49-F238E27FC236}">
                <a16:creationId xmlns:a16="http://schemas.microsoft.com/office/drawing/2014/main" id="{F4A94108-86D1-F63A-11F4-70430F4A548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3314" y="1189844"/>
            <a:ext cx="4223657" cy="3262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10">
            <a:extLst>
              <a:ext uri="{FF2B5EF4-FFF2-40B4-BE49-F238E27FC236}">
                <a16:creationId xmlns:a16="http://schemas.microsoft.com/office/drawing/2014/main" id="{5ADCC3C5-39D4-2F59-E057-20C83FF7C109}"/>
              </a:ext>
            </a:extLst>
          </p:cNvPr>
          <p:cNvGraphicFramePr>
            <a:graphicFrameLocks noGrp="1"/>
          </p:cNvGraphicFramePr>
          <p:nvPr>
            <p:extLst>
              <p:ext uri="{D42A27DB-BD31-4B8C-83A1-F6EECF244321}">
                <p14:modId xmlns:p14="http://schemas.microsoft.com/office/powerpoint/2010/main" val="3787799760"/>
              </p:ext>
            </p:extLst>
          </p:nvPr>
        </p:nvGraphicFramePr>
        <p:xfrm>
          <a:off x="5026370" y="4607169"/>
          <a:ext cx="2937543" cy="458318"/>
        </p:xfrm>
        <a:graphic>
          <a:graphicData uri="http://schemas.openxmlformats.org/drawingml/2006/table">
            <a:tbl>
              <a:tblPr firstRow="1" firstCol="1" bandRow="1">
                <a:tableStyleId>{5C22544A-7EE6-4342-B048-85BDC9FD1C3A}</a:tableStyleId>
              </a:tblPr>
              <a:tblGrid>
                <a:gridCol w="2937543">
                  <a:extLst>
                    <a:ext uri="{9D8B030D-6E8A-4147-A177-3AD203B41FA5}">
                      <a16:colId xmlns:a16="http://schemas.microsoft.com/office/drawing/2014/main" val="20000"/>
                    </a:ext>
                  </a:extLst>
                </a:gridCol>
              </a:tblGrid>
              <a:tr h="458318">
                <a:tc>
                  <a:txBody>
                    <a:bodyPr/>
                    <a:lstStyle/>
                    <a:p>
                      <a:pPr marL="21590" indent="0" algn="just" defTabSz="914400" rtl="0" eaLnBrk="1" latinLnBrk="0" hangingPunct="1">
                        <a:spcAft>
                          <a:spcPts val="0"/>
                        </a:spcAft>
                        <a:buFont typeface="+mj-lt"/>
                        <a:buNone/>
                      </a:pPr>
                      <a:r>
                        <a:rPr lang="it-IT" sz="1600" b="0" kern="1200" spc="-20" baseline="0" dirty="0">
                          <a:solidFill>
                            <a:srgbClr val="BF9000"/>
                          </a:solidFill>
                          <a:effectLst/>
                          <a:latin typeface="Swis721 Cn BT" panose="020B0506020202030204" pitchFamily="34" charset="0"/>
                          <a:ea typeface="+mn-ea"/>
                          <a:cs typeface="+mn-cs"/>
                        </a:rPr>
                        <a:t>Canalina termica in PVC o PP</a:t>
                      </a:r>
                    </a:p>
                  </a:txBody>
                  <a:tcPr marL="68580" marR="68580" marT="0" marB="0" anchor="ct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759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Connessioni vetro - telaio</a:t>
            </a:r>
          </a:p>
        </p:txBody>
      </p:sp>
      <p:pic>
        <p:nvPicPr>
          <p:cNvPr id="2" name="Immagine 1">
            <a:extLst>
              <a:ext uri="{FF2B5EF4-FFF2-40B4-BE49-F238E27FC236}">
                <a16:creationId xmlns:a16="http://schemas.microsoft.com/office/drawing/2014/main" id="{2705E88A-F289-4AE8-AC0C-2C47718C77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89967"/>
            <a:ext cx="9144000" cy="4870545"/>
          </a:xfrm>
          <a:prstGeom prst="rect">
            <a:avLst/>
          </a:prstGeom>
        </p:spPr>
      </p:pic>
    </p:spTree>
    <p:extLst>
      <p:ext uri="{BB962C8B-B14F-4D97-AF65-F5344CB8AC3E}">
        <p14:creationId xmlns:p14="http://schemas.microsoft.com/office/powerpoint/2010/main" val="222651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Classificazione dei prodotti</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Consentono il passaggio della luce solare attraverso un’apertura, operando al contempo la </a:t>
            </a:r>
            <a:r>
              <a:rPr lang="it-IT" b="1" dirty="0">
                <a:solidFill>
                  <a:schemeClr val="accent4">
                    <a:lumMod val="75000"/>
                  </a:schemeClr>
                </a:solidFill>
              </a:rPr>
              <a:t>riflessione</a:t>
            </a:r>
            <a:r>
              <a:rPr lang="it-IT" dirty="0"/>
              <a:t> </a:t>
            </a:r>
            <a:r>
              <a:rPr lang="it-IT" b="1" dirty="0">
                <a:solidFill>
                  <a:schemeClr val="accent4">
                    <a:lumMod val="75000"/>
                  </a:schemeClr>
                </a:solidFill>
              </a:rPr>
              <a:t>all’esterno</a:t>
            </a:r>
            <a:r>
              <a:rPr lang="it-IT" dirty="0"/>
              <a:t> di gran parte del </a:t>
            </a:r>
            <a:r>
              <a:rPr lang="it-IT" b="1" dirty="0">
                <a:solidFill>
                  <a:schemeClr val="accent4">
                    <a:lumMod val="75000"/>
                  </a:schemeClr>
                </a:solidFill>
              </a:rPr>
              <a:t>calore</a:t>
            </a:r>
            <a:r>
              <a:rPr lang="it-IT" dirty="0"/>
              <a:t> </a:t>
            </a:r>
            <a:r>
              <a:rPr lang="it-IT" b="1" dirty="0">
                <a:solidFill>
                  <a:schemeClr val="accent4">
                    <a:lumMod val="75000"/>
                  </a:schemeClr>
                </a:solidFill>
              </a:rPr>
              <a:t>solare</a:t>
            </a:r>
            <a:r>
              <a:rPr lang="it-IT" dirty="0"/>
              <a:t>, </a:t>
            </a:r>
            <a:r>
              <a:rPr lang="it-IT" b="1" dirty="0">
                <a:solidFill>
                  <a:schemeClr val="accent4">
                    <a:lumMod val="75000"/>
                  </a:schemeClr>
                </a:solidFill>
              </a:rPr>
              <a:t>riducendo</a:t>
            </a:r>
            <a:r>
              <a:rPr lang="it-IT" dirty="0"/>
              <a:t> il </a:t>
            </a:r>
            <a:r>
              <a:rPr lang="it-IT" b="1" dirty="0">
                <a:solidFill>
                  <a:schemeClr val="accent4">
                    <a:lumMod val="75000"/>
                  </a:schemeClr>
                </a:solidFill>
              </a:rPr>
              <a:t>flusso</a:t>
            </a:r>
            <a:r>
              <a:rPr lang="it-IT" dirty="0"/>
              <a:t> </a:t>
            </a:r>
            <a:r>
              <a:rPr lang="it-IT" b="1" dirty="0">
                <a:solidFill>
                  <a:schemeClr val="accent4">
                    <a:lumMod val="75000"/>
                  </a:schemeClr>
                </a:solidFill>
              </a:rPr>
              <a:t>termico</a:t>
            </a:r>
            <a:r>
              <a:rPr lang="it-IT" dirty="0"/>
              <a:t> in ingresso. </a:t>
            </a:r>
          </a:p>
          <a:p>
            <a:pPr marL="0" indent="0">
              <a:buNone/>
            </a:pPr>
            <a:r>
              <a:rPr lang="it-IT" dirty="0"/>
              <a:t>Riducono il riflesso abbagliante causato dalla luce solare diretta.</a:t>
            </a:r>
          </a:p>
          <a:p>
            <a:pPr marL="0" indent="0">
              <a:buNone/>
            </a:pPr>
            <a:r>
              <a:rPr lang="it-IT" dirty="0"/>
              <a:t>Hanno la superficie rivestita da un coating di metalli trasparenti, un </a:t>
            </a:r>
            <a:r>
              <a:rPr lang="it-IT" b="1" dirty="0">
                <a:solidFill>
                  <a:schemeClr val="accent4">
                    <a:lumMod val="75000"/>
                  </a:schemeClr>
                </a:solidFill>
              </a:rPr>
              <a:t>deposito specchiante </a:t>
            </a:r>
            <a:r>
              <a:rPr lang="it-IT" dirty="0"/>
              <a:t>che agisce essenzialmente alle lunghezze d’onda dell’</a:t>
            </a:r>
            <a:r>
              <a:rPr lang="it-IT" b="1" dirty="0">
                <a:solidFill>
                  <a:schemeClr val="accent4">
                    <a:lumMod val="75000"/>
                  </a:schemeClr>
                </a:solidFill>
              </a:rPr>
              <a:t>ultravioletto</a:t>
            </a:r>
            <a:r>
              <a:rPr lang="it-IT" dirty="0"/>
              <a:t> e, in parte, del visibile.</a:t>
            </a:r>
          </a:p>
          <a:p>
            <a:pPr marL="0" indent="0">
              <a:buNone/>
            </a:pPr>
            <a:r>
              <a:rPr lang="it-IT" dirty="0"/>
              <a:t>La prestazione dipende dallo spessore del deposito, influendo anche su trasparenza ed </a:t>
            </a:r>
            <a:r>
              <a:rPr lang="it-IT" b="1" dirty="0">
                <a:solidFill>
                  <a:schemeClr val="accent4">
                    <a:lumMod val="75000"/>
                  </a:schemeClr>
                </a:solidFill>
              </a:rPr>
              <a:t>aspetto cromatico </a:t>
            </a:r>
            <a:r>
              <a:rPr lang="it-IT" dirty="0"/>
              <a:t>della lastra.</a:t>
            </a:r>
          </a:p>
        </p:txBody>
      </p:sp>
      <p:sp>
        <p:nvSpPr>
          <p:cNvPr id="8" name="Title 3">
            <a:extLst>
              <a:ext uri="{FF2B5EF4-FFF2-40B4-BE49-F238E27FC236}">
                <a16:creationId xmlns:a16="http://schemas.microsoft.com/office/drawing/2014/main" id="{27D3786F-2C5A-EBCA-ED24-DA001457784F}"/>
              </a:ext>
            </a:extLst>
          </p:cNvPr>
          <p:cNvSpPr txBox="1">
            <a:spLocks/>
          </p:cNvSpPr>
          <p:nvPr/>
        </p:nvSpPr>
        <p:spPr>
          <a:xfrm>
            <a:off x="784765" y="1168421"/>
            <a:ext cx="1765300" cy="112519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VETRI A CONTROLLO SOLARE</a:t>
            </a:r>
          </a:p>
        </p:txBody>
      </p:sp>
      <p:pic>
        <p:nvPicPr>
          <p:cNvPr id="7" name="Immagine 6">
            <a:extLst>
              <a:ext uri="{FF2B5EF4-FFF2-40B4-BE49-F238E27FC236}">
                <a16:creationId xmlns:a16="http://schemas.microsoft.com/office/drawing/2014/main" id="{854661AF-4541-4904-9084-15051C656C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 y="3680361"/>
            <a:ext cx="4212887" cy="2302676"/>
          </a:xfrm>
          <a:prstGeom prst="rect">
            <a:avLst/>
          </a:prstGeom>
        </p:spPr>
      </p:pic>
      <p:sp>
        <p:nvSpPr>
          <p:cNvPr id="11" name="TextBox 13">
            <a:extLst>
              <a:ext uri="{FF2B5EF4-FFF2-40B4-BE49-F238E27FC236}">
                <a16:creationId xmlns:a16="http://schemas.microsoft.com/office/drawing/2014/main" id="{A319E144-94A9-459F-AFA9-3C9A8771F9D1}"/>
              </a:ext>
            </a:extLst>
          </p:cNvPr>
          <p:cNvSpPr txBox="1"/>
          <p:nvPr/>
        </p:nvSpPr>
        <p:spPr>
          <a:xfrm>
            <a:off x="98686" y="4153519"/>
            <a:ext cx="1372158" cy="342281"/>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Radiazione solare</a:t>
            </a:r>
          </a:p>
        </p:txBody>
      </p:sp>
      <p:sp>
        <p:nvSpPr>
          <p:cNvPr id="12" name="TextBox 13">
            <a:extLst>
              <a:ext uri="{FF2B5EF4-FFF2-40B4-BE49-F238E27FC236}">
                <a16:creationId xmlns:a16="http://schemas.microsoft.com/office/drawing/2014/main" id="{B9AC0038-92A6-4072-8043-CFA09F2658C1}"/>
              </a:ext>
            </a:extLst>
          </p:cNvPr>
          <p:cNvSpPr txBox="1"/>
          <p:nvPr/>
        </p:nvSpPr>
        <p:spPr>
          <a:xfrm>
            <a:off x="3199842" y="4846321"/>
            <a:ext cx="1372158" cy="594360"/>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Energia termica entrante</a:t>
            </a:r>
          </a:p>
        </p:txBody>
      </p:sp>
      <p:sp>
        <p:nvSpPr>
          <p:cNvPr id="13" name="TextBox 13">
            <a:extLst>
              <a:ext uri="{FF2B5EF4-FFF2-40B4-BE49-F238E27FC236}">
                <a16:creationId xmlns:a16="http://schemas.microsoft.com/office/drawing/2014/main" id="{4050F4EE-08AB-4CB1-91B7-F250DD42CD8C}"/>
              </a:ext>
            </a:extLst>
          </p:cNvPr>
          <p:cNvSpPr txBox="1"/>
          <p:nvPr/>
        </p:nvSpPr>
        <p:spPr>
          <a:xfrm>
            <a:off x="2742641" y="5544759"/>
            <a:ext cx="1607405" cy="594360"/>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Energia ritrasmessa all’interno</a:t>
            </a:r>
          </a:p>
        </p:txBody>
      </p:sp>
      <p:sp>
        <p:nvSpPr>
          <p:cNvPr id="14" name="TextBox 13">
            <a:extLst>
              <a:ext uri="{FF2B5EF4-FFF2-40B4-BE49-F238E27FC236}">
                <a16:creationId xmlns:a16="http://schemas.microsoft.com/office/drawing/2014/main" id="{9854CEA0-CFFF-4666-BBA5-A667F8A11E37}"/>
              </a:ext>
            </a:extLst>
          </p:cNvPr>
          <p:cNvSpPr txBox="1"/>
          <p:nvPr/>
        </p:nvSpPr>
        <p:spPr>
          <a:xfrm>
            <a:off x="98686" y="5544759"/>
            <a:ext cx="1607405" cy="594360"/>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Energia ritrasmessa all’esterno</a:t>
            </a:r>
          </a:p>
        </p:txBody>
      </p:sp>
      <p:sp>
        <p:nvSpPr>
          <p:cNvPr id="15" name="TextBox 13">
            <a:extLst>
              <a:ext uri="{FF2B5EF4-FFF2-40B4-BE49-F238E27FC236}">
                <a16:creationId xmlns:a16="http://schemas.microsoft.com/office/drawing/2014/main" id="{DB3383B3-EAE9-44BD-92CD-FD64FD282767}"/>
              </a:ext>
            </a:extLst>
          </p:cNvPr>
          <p:cNvSpPr txBox="1"/>
          <p:nvPr/>
        </p:nvSpPr>
        <p:spPr>
          <a:xfrm>
            <a:off x="98686" y="5098400"/>
            <a:ext cx="1372158" cy="342281"/>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Riflessione</a:t>
            </a:r>
          </a:p>
        </p:txBody>
      </p:sp>
    </p:spTree>
    <p:extLst>
      <p:ext uri="{BB962C8B-B14F-4D97-AF65-F5344CB8AC3E}">
        <p14:creationId xmlns:p14="http://schemas.microsoft.com/office/powerpoint/2010/main" val="2308989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Vetro per serramenti</a:t>
            </a:r>
          </a:p>
        </p:txBody>
      </p:sp>
      <p:sp>
        <p:nvSpPr>
          <p:cNvPr id="14" name="Rettangolo 13">
            <a:extLst>
              <a:ext uri="{FF2B5EF4-FFF2-40B4-BE49-F238E27FC236}">
                <a16:creationId xmlns:a16="http://schemas.microsoft.com/office/drawing/2014/main" id="{994DF0B5-6415-426E-9936-CF59D0EC3DE1}"/>
              </a:ext>
            </a:extLst>
          </p:cNvPr>
          <p:cNvSpPr/>
          <p:nvPr/>
        </p:nvSpPr>
        <p:spPr>
          <a:xfrm>
            <a:off x="5091642" y="5472198"/>
            <a:ext cx="3322027" cy="738664"/>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sz="1400" dirty="0">
                <a:solidFill>
                  <a:srgbClr val="BF9000"/>
                </a:solidFill>
                <a:latin typeface="Swis721 Cn BT" panose="020B0506020202030204" pitchFamily="34" charset="0"/>
                <a:ea typeface="+mj-ea"/>
                <a:cs typeface="Segoe UI Semilight" panose="020B0402040204020203" pitchFamily="34" charset="0"/>
              </a:rPr>
              <a:t>Concessionaria Mercedes, Roma</a:t>
            </a:r>
          </a:p>
        </p:txBody>
      </p:sp>
      <p:pic>
        <p:nvPicPr>
          <p:cNvPr id="7170" name="Picture 2" descr="https://www.focchi.it/upload/progetti/immagini/Mercedes%20Benz,%20nuova%20ABC_photo_50be0abf2f876.jpg">
            <a:extLst>
              <a:ext uri="{FF2B5EF4-FFF2-40B4-BE49-F238E27FC236}">
                <a16:creationId xmlns:a16="http://schemas.microsoft.com/office/drawing/2014/main" id="{2A2D06D1-C3EB-48E7-84F8-8EB735ADC2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1110124"/>
            <a:ext cx="3996757" cy="51007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focchi.it/upload/progetti/immagini/Mercedes%20Benz,%20nuova%20ABC_photo_50be0aa50f1a9.jpg">
            <a:extLst>
              <a:ext uri="{FF2B5EF4-FFF2-40B4-BE49-F238E27FC236}">
                <a16:creationId xmlns:a16="http://schemas.microsoft.com/office/drawing/2014/main" id="{6AB84734-2DC5-472E-A1BF-6392F3FCFD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8366" y="1110124"/>
            <a:ext cx="43680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0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Trattamenti e lavorazioni sul vetro</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Il vetro viene sottoposto ad un </a:t>
            </a:r>
            <a:r>
              <a:rPr lang="it-IT" b="1" dirty="0">
                <a:solidFill>
                  <a:schemeClr val="accent4">
                    <a:lumMod val="75000"/>
                  </a:schemeClr>
                </a:solidFill>
              </a:rPr>
              <a:t>riscaldamento</a:t>
            </a:r>
            <a:r>
              <a:rPr lang="it-IT" dirty="0"/>
              <a:t> seguito da </a:t>
            </a:r>
            <a:r>
              <a:rPr lang="it-IT" b="1" dirty="0">
                <a:solidFill>
                  <a:schemeClr val="accent4">
                    <a:lumMod val="75000"/>
                  </a:schemeClr>
                </a:solidFill>
              </a:rPr>
              <a:t>brusco raffreddamento </a:t>
            </a:r>
            <a:r>
              <a:rPr lang="it-IT" dirty="0"/>
              <a:t>che produce una </a:t>
            </a:r>
            <a:r>
              <a:rPr lang="it-IT" b="1" dirty="0">
                <a:solidFill>
                  <a:schemeClr val="accent4">
                    <a:lumMod val="75000"/>
                  </a:schemeClr>
                </a:solidFill>
              </a:rPr>
              <a:t>precompressione</a:t>
            </a:r>
            <a:r>
              <a:rPr lang="it-IT" dirty="0"/>
              <a:t> dovuta alla contrazione degli strati esterni e alla compressione di quelli interni. </a:t>
            </a:r>
          </a:p>
          <a:p>
            <a:pPr marL="0" indent="0">
              <a:buNone/>
            </a:pPr>
            <a:r>
              <a:rPr lang="it-IT" dirty="0"/>
              <a:t>La resistenza a flessione è dell’ordine dei 120-200 </a:t>
            </a:r>
            <a:r>
              <a:rPr lang="it-IT" dirty="0" err="1"/>
              <a:t>Mpa</a:t>
            </a:r>
            <a:r>
              <a:rPr lang="it-IT" dirty="0"/>
              <a:t>. </a:t>
            </a:r>
          </a:p>
          <a:p>
            <a:pPr marL="0" indent="0">
              <a:buNone/>
            </a:pPr>
            <a:r>
              <a:rPr lang="it-IT" dirty="0"/>
              <a:t>Tollera grandi differenze di temperatura senza rompersi (circa 200°C).</a:t>
            </a:r>
          </a:p>
          <a:p>
            <a:pPr marL="0" indent="0">
              <a:buNone/>
            </a:pPr>
            <a:r>
              <a:rPr lang="it-IT" dirty="0"/>
              <a:t>Il vetro ricotto può andare a rottura già con differenze di temperatura prossime a 40°C. </a:t>
            </a:r>
          </a:p>
        </p:txBody>
      </p:sp>
      <p:sp>
        <p:nvSpPr>
          <p:cNvPr id="16" name="Title 3">
            <a:extLst>
              <a:ext uri="{FF2B5EF4-FFF2-40B4-BE49-F238E27FC236}">
                <a16:creationId xmlns:a16="http://schemas.microsoft.com/office/drawing/2014/main" id="{1BD518A6-7286-4CD7-BE55-3026B86DE602}"/>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TEMPRA</a:t>
            </a:r>
          </a:p>
        </p:txBody>
      </p:sp>
      <p:pic>
        <p:nvPicPr>
          <p:cNvPr id="19" name="Picture 1">
            <a:extLst>
              <a:ext uri="{FF2B5EF4-FFF2-40B4-BE49-F238E27FC236}">
                <a16:creationId xmlns:a16="http://schemas.microsoft.com/office/drawing/2014/main" id="{90F69CF1-B2AD-4459-B7FC-F3E06265FE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369" r="53591" b="5209"/>
          <a:stretch/>
        </p:blipFill>
        <p:spPr>
          <a:xfrm>
            <a:off x="593317" y="2033441"/>
            <a:ext cx="1764278" cy="4246603"/>
          </a:xfrm>
          <a:prstGeom prst="rect">
            <a:avLst/>
          </a:prstGeom>
        </p:spPr>
      </p:pic>
      <p:pic>
        <p:nvPicPr>
          <p:cNvPr id="20" name="Picture 2">
            <a:extLst>
              <a:ext uri="{FF2B5EF4-FFF2-40B4-BE49-F238E27FC236}">
                <a16:creationId xmlns:a16="http://schemas.microsoft.com/office/drawing/2014/main" id="{E84C2311-B7D0-4862-A005-1A115DC89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813" r="55719"/>
          <a:stretch/>
        </p:blipFill>
        <p:spPr>
          <a:xfrm>
            <a:off x="2695765" y="2033441"/>
            <a:ext cx="1730535" cy="4246603"/>
          </a:xfrm>
          <a:prstGeom prst="rect">
            <a:avLst/>
          </a:prstGeom>
        </p:spPr>
      </p:pic>
      <p:sp>
        <p:nvSpPr>
          <p:cNvPr id="21" name="TextBox 7">
            <a:extLst>
              <a:ext uri="{FF2B5EF4-FFF2-40B4-BE49-F238E27FC236}">
                <a16:creationId xmlns:a16="http://schemas.microsoft.com/office/drawing/2014/main" id="{410EC240-46F7-4C15-9C4E-9FA1871AB3F4}"/>
              </a:ext>
            </a:extLst>
          </p:cNvPr>
          <p:cNvSpPr txBox="1"/>
          <p:nvPr/>
        </p:nvSpPr>
        <p:spPr>
          <a:xfrm>
            <a:off x="543784" y="1980361"/>
            <a:ext cx="1863344" cy="441123"/>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Vetro ricotto</a:t>
            </a:r>
          </a:p>
          <a:p>
            <a:r>
              <a:rPr lang="it-IT" dirty="0"/>
              <a:t>non sollecitato</a:t>
            </a:r>
          </a:p>
        </p:txBody>
      </p:sp>
      <p:sp>
        <p:nvSpPr>
          <p:cNvPr id="22" name="TextBox 8">
            <a:extLst>
              <a:ext uri="{FF2B5EF4-FFF2-40B4-BE49-F238E27FC236}">
                <a16:creationId xmlns:a16="http://schemas.microsoft.com/office/drawing/2014/main" id="{A6E3C7A3-4243-4A77-8998-B703E970DE00}"/>
              </a:ext>
            </a:extLst>
          </p:cNvPr>
          <p:cNvSpPr txBox="1"/>
          <p:nvPr/>
        </p:nvSpPr>
        <p:spPr>
          <a:xfrm>
            <a:off x="538590" y="4353116"/>
            <a:ext cx="1863345" cy="441124"/>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Vetro ricotto </a:t>
            </a:r>
          </a:p>
          <a:p>
            <a:r>
              <a:rPr lang="it-IT" dirty="0"/>
              <a:t>sollecitato a flessione</a:t>
            </a:r>
          </a:p>
        </p:txBody>
      </p:sp>
      <p:sp>
        <p:nvSpPr>
          <p:cNvPr id="23" name="TextBox 10">
            <a:extLst>
              <a:ext uri="{FF2B5EF4-FFF2-40B4-BE49-F238E27FC236}">
                <a16:creationId xmlns:a16="http://schemas.microsoft.com/office/drawing/2014/main" id="{1D902DC0-C7BB-4950-B459-A1AB7C54321E}"/>
              </a:ext>
            </a:extLst>
          </p:cNvPr>
          <p:cNvSpPr txBox="1"/>
          <p:nvPr/>
        </p:nvSpPr>
        <p:spPr>
          <a:xfrm>
            <a:off x="2629359" y="4353116"/>
            <a:ext cx="1863344" cy="441124"/>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Vetro temprato</a:t>
            </a:r>
          </a:p>
          <a:p>
            <a:r>
              <a:rPr lang="it-IT" dirty="0"/>
              <a:t>sollecitato a flessione</a:t>
            </a:r>
          </a:p>
        </p:txBody>
      </p:sp>
      <p:sp>
        <p:nvSpPr>
          <p:cNvPr id="24" name="TextBox 11">
            <a:extLst>
              <a:ext uri="{FF2B5EF4-FFF2-40B4-BE49-F238E27FC236}">
                <a16:creationId xmlns:a16="http://schemas.microsoft.com/office/drawing/2014/main" id="{624B01AA-25CF-4CF8-BDA8-443744C3D5CF}"/>
              </a:ext>
            </a:extLst>
          </p:cNvPr>
          <p:cNvSpPr txBox="1"/>
          <p:nvPr/>
        </p:nvSpPr>
        <p:spPr>
          <a:xfrm>
            <a:off x="2629360" y="1980360"/>
            <a:ext cx="1863344" cy="441123"/>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Vetro temprato</a:t>
            </a:r>
          </a:p>
          <a:p>
            <a:r>
              <a:rPr lang="it-IT" dirty="0"/>
              <a:t>non sollecitato</a:t>
            </a:r>
          </a:p>
        </p:txBody>
      </p:sp>
    </p:spTree>
    <p:extLst>
      <p:ext uri="{BB962C8B-B14F-4D97-AF65-F5344CB8AC3E}">
        <p14:creationId xmlns:p14="http://schemas.microsoft.com/office/powerpoint/2010/main" val="292076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Trattamenti e lavorazioni sul vetro</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Lo scopo del </a:t>
            </a:r>
            <a:r>
              <a:rPr lang="it-IT" b="1" dirty="0">
                <a:solidFill>
                  <a:schemeClr val="accent4">
                    <a:lumMod val="75000"/>
                  </a:schemeClr>
                </a:solidFill>
              </a:rPr>
              <a:t>rivestimento a caldo </a:t>
            </a:r>
            <a:r>
              <a:rPr lang="it-IT" dirty="0"/>
              <a:t>(</a:t>
            </a:r>
            <a:r>
              <a:rPr lang="it-IT" b="1" dirty="0">
                <a:solidFill>
                  <a:schemeClr val="accent4">
                    <a:lumMod val="75000"/>
                  </a:schemeClr>
                </a:solidFill>
              </a:rPr>
              <a:t>coating</a:t>
            </a:r>
            <a:r>
              <a:rPr lang="it-IT" dirty="0"/>
              <a:t>) è quello di controllare e </a:t>
            </a:r>
            <a:r>
              <a:rPr lang="it-IT" b="1" dirty="0">
                <a:solidFill>
                  <a:schemeClr val="accent4">
                    <a:lumMod val="75000"/>
                  </a:schemeClr>
                </a:solidFill>
              </a:rPr>
              <a:t>migliorare</a:t>
            </a:r>
            <a:r>
              <a:rPr lang="it-IT" dirty="0"/>
              <a:t> le </a:t>
            </a:r>
            <a:r>
              <a:rPr lang="it-IT" b="1" dirty="0">
                <a:solidFill>
                  <a:schemeClr val="accent4">
                    <a:lumMod val="75000"/>
                  </a:schemeClr>
                </a:solidFill>
              </a:rPr>
              <a:t>prestazioni</a:t>
            </a:r>
            <a:r>
              <a:rPr lang="it-IT" dirty="0"/>
              <a:t> </a:t>
            </a:r>
            <a:r>
              <a:rPr lang="it-IT" b="1" dirty="0">
                <a:solidFill>
                  <a:schemeClr val="accent4">
                    <a:lumMod val="75000"/>
                  </a:schemeClr>
                </a:solidFill>
              </a:rPr>
              <a:t>ottico</a:t>
            </a:r>
            <a:r>
              <a:rPr lang="it-IT" dirty="0"/>
              <a:t> - </a:t>
            </a:r>
            <a:r>
              <a:rPr lang="it-IT" b="1" dirty="0">
                <a:solidFill>
                  <a:schemeClr val="accent4">
                    <a:lumMod val="75000"/>
                  </a:schemeClr>
                </a:solidFill>
              </a:rPr>
              <a:t>energetiche</a:t>
            </a:r>
            <a:r>
              <a:rPr lang="it-IT" dirty="0"/>
              <a:t> delle vetrate</a:t>
            </a:r>
          </a:p>
          <a:p>
            <a:pPr marL="0" indent="0">
              <a:buNone/>
            </a:pPr>
            <a:r>
              <a:rPr lang="it-IT" dirty="0"/>
              <a:t>Procedimento: applicazione di un </a:t>
            </a:r>
            <a:r>
              <a:rPr lang="it-IT" b="1" dirty="0">
                <a:solidFill>
                  <a:schemeClr val="accent4">
                    <a:lumMod val="75000"/>
                  </a:schemeClr>
                </a:solidFill>
              </a:rPr>
              <a:t>ossido metallico </a:t>
            </a:r>
            <a:r>
              <a:rPr lang="it-IT" dirty="0"/>
              <a:t>sulla facciata superiore della lastra ancora bollente</a:t>
            </a:r>
          </a:p>
        </p:txBody>
      </p:sp>
      <p:sp>
        <p:nvSpPr>
          <p:cNvPr id="16" name="Title 3">
            <a:extLst>
              <a:ext uri="{FF2B5EF4-FFF2-40B4-BE49-F238E27FC236}">
                <a16:creationId xmlns:a16="http://schemas.microsoft.com/office/drawing/2014/main" id="{1BD518A6-7286-4CD7-BE55-3026B86DE602}"/>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ALTRI TRATTAMENTI</a:t>
            </a:r>
          </a:p>
        </p:txBody>
      </p:sp>
      <p:sp>
        <p:nvSpPr>
          <p:cNvPr id="11" name="TextBox 3">
            <a:extLst>
              <a:ext uri="{FF2B5EF4-FFF2-40B4-BE49-F238E27FC236}">
                <a16:creationId xmlns:a16="http://schemas.microsoft.com/office/drawing/2014/main" id="{FD424AA4-F788-416F-8E06-50FA894B3F33}"/>
              </a:ext>
            </a:extLst>
          </p:cNvPr>
          <p:cNvSpPr txBox="1"/>
          <p:nvPr/>
        </p:nvSpPr>
        <p:spPr>
          <a:xfrm>
            <a:off x="1471441" y="2530334"/>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COATING</a:t>
            </a:r>
          </a:p>
          <a:p>
            <a:r>
              <a:rPr lang="it-IT" dirty="0"/>
              <a:t>ON-LINE</a:t>
            </a:r>
            <a:endParaRPr lang="it-IT" baseline="-25000" dirty="0"/>
          </a:p>
        </p:txBody>
      </p:sp>
      <p:sp>
        <p:nvSpPr>
          <p:cNvPr id="12" name="TextBox 13">
            <a:extLst>
              <a:ext uri="{FF2B5EF4-FFF2-40B4-BE49-F238E27FC236}">
                <a16:creationId xmlns:a16="http://schemas.microsoft.com/office/drawing/2014/main" id="{534BACE2-3771-4049-9070-9396CA1BD764}"/>
              </a:ext>
            </a:extLst>
          </p:cNvPr>
          <p:cNvSpPr txBox="1"/>
          <p:nvPr/>
        </p:nvSpPr>
        <p:spPr>
          <a:xfrm>
            <a:off x="3505200" y="2530334"/>
            <a:ext cx="4920937" cy="1726706"/>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VETRO PIROLITICO</a:t>
            </a:r>
            <a:br>
              <a:rPr lang="it-IT" dirty="0"/>
            </a:br>
            <a:r>
              <a:rPr lang="it-IT" dirty="0"/>
              <a:t>Il processo di pirolisi viene realizzato ad elevata temperatura, durante la formatura del vetro float, ed introduce legami forti tra deposito e vetro. La resistenza superficiale del rivestimento è molto elevata, pari a quella del vetro. Questi coating resistono anche a trattamenti termici successivi, quali tempra o curvatura. Si possono realizzare lastre con </a:t>
            </a:r>
            <a:r>
              <a:rPr lang="it-IT" dirty="0" err="1"/>
              <a:t>emissività</a:t>
            </a:r>
            <a:r>
              <a:rPr lang="it-IT" dirty="0"/>
              <a:t> fino al 13% (contro il 90% del normale vetro float).</a:t>
            </a:r>
          </a:p>
        </p:txBody>
      </p:sp>
      <p:sp>
        <p:nvSpPr>
          <p:cNvPr id="13" name="TextBox 3">
            <a:extLst>
              <a:ext uri="{FF2B5EF4-FFF2-40B4-BE49-F238E27FC236}">
                <a16:creationId xmlns:a16="http://schemas.microsoft.com/office/drawing/2014/main" id="{90883A83-F347-4514-8496-993DBD012640}"/>
              </a:ext>
            </a:extLst>
          </p:cNvPr>
          <p:cNvSpPr txBox="1"/>
          <p:nvPr/>
        </p:nvSpPr>
        <p:spPr>
          <a:xfrm>
            <a:off x="1471441" y="5478489"/>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COATING</a:t>
            </a:r>
          </a:p>
          <a:p>
            <a:r>
              <a:rPr lang="it-IT" dirty="0"/>
              <a:t>OFF-LINE</a:t>
            </a:r>
            <a:endParaRPr lang="it-IT" baseline="-25000" dirty="0"/>
          </a:p>
        </p:txBody>
      </p:sp>
      <p:sp>
        <p:nvSpPr>
          <p:cNvPr id="14" name="TextBox 13">
            <a:extLst>
              <a:ext uri="{FF2B5EF4-FFF2-40B4-BE49-F238E27FC236}">
                <a16:creationId xmlns:a16="http://schemas.microsoft.com/office/drawing/2014/main" id="{88C6688C-B0A2-458D-A5C4-392BD5611406}"/>
              </a:ext>
            </a:extLst>
          </p:cNvPr>
          <p:cNvSpPr txBox="1"/>
          <p:nvPr/>
        </p:nvSpPr>
        <p:spPr>
          <a:xfrm>
            <a:off x="3505200" y="4304504"/>
            <a:ext cx="4920937" cy="1923575"/>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VETRO MAGNETRONICO</a:t>
            </a:r>
          </a:p>
          <a:p>
            <a:r>
              <a:rPr lang="it-IT" dirty="0"/>
              <a:t>Si applicano più strati di ossidi metallici. I vetri così ottenuti possono essere soggetti a deteriorabilità (utilizzo esclusivo entro un vetrocamera).</a:t>
            </a:r>
            <a:br>
              <a:rPr lang="it-IT" dirty="0"/>
            </a:br>
            <a:r>
              <a:rPr lang="it-IT" dirty="0"/>
              <a:t>L’ossidazione degli strati metallici applicati può essere completata con successivi trattamenti termici (coating temprabili).</a:t>
            </a:r>
            <a:br>
              <a:rPr lang="it-IT" dirty="0"/>
            </a:br>
            <a:r>
              <a:rPr lang="it-IT" dirty="0"/>
              <a:t>Si possono realizzare lastre che riflettono e trasmettono la radiazione solare su specifiche lunghezze d’onda, con un’</a:t>
            </a:r>
            <a:r>
              <a:rPr lang="it-IT" dirty="0" err="1"/>
              <a:t>emissività</a:t>
            </a:r>
            <a:r>
              <a:rPr lang="it-IT" dirty="0"/>
              <a:t> estremamente ridotta (fino all'1%, contro il 90% del normale vetro float).</a:t>
            </a:r>
          </a:p>
        </p:txBody>
      </p:sp>
      <p:pic>
        <p:nvPicPr>
          <p:cNvPr id="15" name="Picture 2" descr="https://www.pilkington.com/-/media/pilkington/site-content/italy/architect/immaginecoatizzazion.jpg?h=200&amp;w=287">
            <a:extLst>
              <a:ext uri="{FF2B5EF4-FFF2-40B4-BE49-F238E27FC236}">
                <a16:creationId xmlns:a16="http://schemas.microsoft.com/office/drawing/2014/main" id="{41274154-3575-4123-B6EE-A64098614D5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9511" y="3443102"/>
            <a:ext cx="180020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8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Definizioni</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VETRO</a:t>
            </a:r>
          </a:p>
        </p:txBody>
      </p:sp>
      <p:sp>
        <p:nvSpPr>
          <p:cNvPr id="4" name="Title 3">
            <a:extLst>
              <a:ext uri="{FF2B5EF4-FFF2-40B4-BE49-F238E27FC236}">
                <a16:creationId xmlns:a16="http://schemas.microsoft.com/office/drawing/2014/main" id="{90032175-DAE5-BB33-CFC8-71B86D3A7507}"/>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Il vetro è un </a:t>
            </a:r>
            <a:r>
              <a:rPr lang="it-IT" b="1" dirty="0">
                <a:solidFill>
                  <a:schemeClr val="accent4">
                    <a:lumMod val="75000"/>
                  </a:schemeClr>
                </a:solidFill>
              </a:rPr>
              <a:t>materiale solido amorfo</a:t>
            </a:r>
            <a:r>
              <a:rPr lang="it-IT" dirty="0"/>
              <a:t>, cioè un liquido ad </a:t>
            </a:r>
            <a:r>
              <a:rPr lang="it-IT" b="1" dirty="0">
                <a:solidFill>
                  <a:schemeClr val="accent4">
                    <a:lumMod val="75000"/>
                  </a:schemeClr>
                </a:solidFill>
              </a:rPr>
              <a:t>elevatissima viscosità </a:t>
            </a:r>
            <a:r>
              <a:rPr lang="it-IT" dirty="0"/>
              <a:t>che </a:t>
            </a:r>
            <a:r>
              <a:rPr lang="it-IT" b="1" dirty="0">
                <a:solidFill>
                  <a:schemeClr val="accent4">
                    <a:lumMod val="75000"/>
                  </a:schemeClr>
                </a:solidFill>
              </a:rPr>
              <a:t>a temperatura ambiente </a:t>
            </a:r>
            <a:r>
              <a:rPr lang="it-IT" dirty="0"/>
              <a:t>si comporta come un </a:t>
            </a:r>
            <a:r>
              <a:rPr lang="it-IT" b="1" dirty="0">
                <a:solidFill>
                  <a:schemeClr val="accent4">
                    <a:lumMod val="75000"/>
                  </a:schemeClr>
                </a:solidFill>
              </a:rPr>
              <a:t>solido</a:t>
            </a:r>
            <a:r>
              <a:rPr lang="it-IT" dirty="0"/>
              <a:t>, ed è privo di un punto di fusione preciso.</a:t>
            </a:r>
          </a:p>
          <a:p>
            <a:pPr marL="0" indent="0">
              <a:buNone/>
            </a:pPr>
            <a:r>
              <a:rPr lang="it-IT" dirty="0"/>
              <a:t>A certe temperature acquista </a:t>
            </a:r>
            <a:r>
              <a:rPr lang="it-IT" b="1" dirty="0">
                <a:solidFill>
                  <a:schemeClr val="accent4">
                    <a:lumMod val="75000"/>
                  </a:schemeClr>
                </a:solidFill>
              </a:rPr>
              <a:t>plasticità</a:t>
            </a:r>
            <a:r>
              <a:rPr lang="it-IT" dirty="0"/>
              <a:t>, il che lo rende </a:t>
            </a:r>
            <a:r>
              <a:rPr lang="it-IT" b="1" dirty="0">
                <a:solidFill>
                  <a:schemeClr val="accent4">
                    <a:lumMod val="75000"/>
                  </a:schemeClr>
                </a:solidFill>
              </a:rPr>
              <a:t>modellabile</a:t>
            </a:r>
            <a:r>
              <a:rPr lang="it-IT" dirty="0"/>
              <a:t>.</a:t>
            </a:r>
          </a:p>
          <a:p>
            <a:pPr marL="0" indent="0">
              <a:buNone/>
            </a:pPr>
            <a:endParaRPr lang="it-IT" dirty="0"/>
          </a:p>
        </p:txBody>
      </p:sp>
      <p:pic>
        <p:nvPicPr>
          <p:cNvPr id="8" name="Immagine 7">
            <a:extLst>
              <a:ext uri="{FF2B5EF4-FFF2-40B4-BE49-F238E27FC236}">
                <a16:creationId xmlns:a16="http://schemas.microsoft.com/office/drawing/2014/main" id="{E245ADD5-EC9D-3CD0-A944-4BAC7554CFA3}"/>
              </a:ext>
            </a:extLst>
          </p:cNvPr>
          <p:cNvPicPr>
            <a:picLocks noChangeAspect="1"/>
          </p:cNvPicPr>
          <p:nvPr/>
        </p:nvPicPr>
        <p:blipFill>
          <a:blip r:embed="rId2"/>
          <a:stretch>
            <a:fillRect/>
          </a:stretch>
        </p:blipFill>
        <p:spPr>
          <a:xfrm>
            <a:off x="706176" y="2685592"/>
            <a:ext cx="2915816" cy="3220013"/>
          </a:xfrm>
          <a:prstGeom prst="rect">
            <a:avLst/>
          </a:prstGeom>
        </p:spPr>
      </p:pic>
      <p:sp>
        <p:nvSpPr>
          <p:cNvPr id="9" name="TextBox 3">
            <a:extLst>
              <a:ext uri="{FF2B5EF4-FFF2-40B4-BE49-F238E27FC236}">
                <a16:creationId xmlns:a16="http://schemas.microsoft.com/office/drawing/2014/main" id="{2C2814E2-AE7A-D0C4-4864-6693987D0ACA}"/>
              </a:ext>
            </a:extLst>
          </p:cNvPr>
          <p:cNvSpPr txBox="1"/>
          <p:nvPr/>
        </p:nvSpPr>
        <p:spPr>
          <a:xfrm>
            <a:off x="3926694" y="3347481"/>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ASPETTI NEGATIVI</a:t>
            </a:r>
          </a:p>
        </p:txBody>
      </p:sp>
      <p:sp>
        <p:nvSpPr>
          <p:cNvPr id="10" name="TextBox 13">
            <a:extLst>
              <a:ext uri="{FF2B5EF4-FFF2-40B4-BE49-F238E27FC236}">
                <a16:creationId xmlns:a16="http://schemas.microsoft.com/office/drawing/2014/main" id="{D9716742-DAE9-CF18-ED0F-0FC0E966F088}"/>
              </a:ext>
            </a:extLst>
          </p:cNvPr>
          <p:cNvSpPr txBox="1"/>
          <p:nvPr/>
        </p:nvSpPr>
        <p:spPr>
          <a:xfrm>
            <a:off x="5698807" y="2959100"/>
            <a:ext cx="2739017" cy="1137971"/>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a livello microscopico non possiede  un reticolo cristallino ordinato ma presenta una struttura disordinata e rigida, ha una rottura di tipo fragile</a:t>
            </a:r>
          </a:p>
        </p:txBody>
      </p:sp>
      <p:sp>
        <p:nvSpPr>
          <p:cNvPr id="11" name="TextBox 3">
            <a:extLst>
              <a:ext uri="{FF2B5EF4-FFF2-40B4-BE49-F238E27FC236}">
                <a16:creationId xmlns:a16="http://schemas.microsoft.com/office/drawing/2014/main" id="{85CC9F86-7E98-B482-4FFE-448B110E59B6}"/>
              </a:ext>
            </a:extLst>
          </p:cNvPr>
          <p:cNvSpPr txBox="1"/>
          <p:nvPr/>
        </p:nvSpPr>
        <p:spPr>
          <a:xfrm>
            <a:off x="3926694" y="4372542"/>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ASPETTI POSITIVI</a:t>
            </a:r>
          </a:p>
        </p:txBody>
      </p:sp>
      <p:sp>
        <p:nvSpPr>
          <p:cNvPr id="12" name="TextBox 13">
            <a:extLst>
              <a:ext uri="{FF2B5EF4-FFF2-40B4-BE49-F238E27FC236}">
                <a16:creationId xmlns:a16="http://schemas.microsoft.com/office/drawing/2014/main" id="{2DD05205-594F-91C9-4A4C-86D313B801A9}"/>
              </a:ext>
            </a:extLst>
          </p:cNvPr>
          <p:cNvSpPr txBox="1"/>
          <p:nvPr/>
        </p:nvSpPr>
        <p:spPr>
          <a:xfrm>
            <a:off x="5698807" y="4372543"/>
            <a:ext cx="2739017" cy="1137971"/>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trasparenza, inalterabilità chimica e biologica, bassa conducibilità elettrica</a:t>
            </a:r>
          </a:p>
        </p:txBody>
      </p:sp>
    </p:spTree>
    <p:extLst>
      <p:ext uri="{BB962C8B-B14F-4D97-AF65-F5344CB8AC3E}">
        <p14:creationId xmlns:p14="http://schemas.microsoft.com/office/powerpoint/2010/main" val="36580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Trattamenti e lavorazioni sul vetro</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La </a:t>
            </a:r>
            <a:r>
              <a:rPr lang="it-IT" b="1" dirty="0">
                <a:solidFill>
                  <a:schemeClr val="accent4">
                    <a:lumMod val="75000"/>
                  </a:schemeClr>
                </a:solidFill>
              </a:rPr>
              <a:t>satinatura</a:t>
            </a:r>
            <a:r>
              <a:rPr lang="it-IT" dirty="0"/>
              <a:t> è una </a:t>
            </a:r>
            <a:r>
              <a:rPr lang="it-IT" b="1" dirty="0">
                <a:solidFill>
                  <a:schemeClr val="accent4">
                    <a:lumMod val="75000"/>
                  </a:schemeClr>
                </a:solidFill>
              </a:rPr>
              <a:t>lavorazione chimica </a:t>
            </a:r>
            <a:r>
              <a:rPr lang="it-IT" dirty="0"/>
              <a:t>che avviene con la </a:t>
            </a:r>
            <a:r>
              <a:rPr lang="it-IT" b="1" dirty="0">
                <a:solidFill>
                  <a:schemeClr val="accent4">
                    <a:lumMod val="75000"/>
                  </a:schemeClr>
                </a:solidFill>
              </a:rPr>
              <a:t>stesura di acidi </a:t>
            </a:r>
            <a:r>
              <a:rPr lang="it-IT" dirty="0"/>
              <a:t>sulla superficie del vetro, determinando un </a:t>
            </a:r>
            <a:r>
              <a:rPr lang="it-IT" b="1" dirty="0">
                <a:solidFill>
                  <a:schemeClr val="accent4">
                    <a:lumMod val="75000"/>
                  </a:schemeClr>
                </a:solidFill>
              </a:rPr>
              <a:t>incremento</a:t>
            </a:r>
            <a:r>
              <a:rPr lang="it-IT" dirty="0"/>
              <a:t> </a:t>
            </a:r>
            <a:r>
              <a:rPr lang="it-IT" b="1" dirty="0">
                <a:solidFill>
                  <a:schemeClr val="accent4">
                    <a:lumMod val="75000"/>
                  </a:schemeClr>
                </a:solidFill>
              </a:rPr>
              <a:t>dell’opacità</a:t>
            </a:r>
            <a:r>
              <a:rPr lang="it-IT" dirty="0"/>
              <a:t> </a:t>
            </a:r>
            <a:r>
              <a:rPr lang="it-IT" b="1" dirty="0">
                <a:solidFill>
                  <a:schemeClr val="accent4">
                    <a:lumMod val="75000"/>
                  </a:schemeClr>
                </a:solidFill>
              </a:rPr>
              <a:t>superficiale</a:t>
            </a:r>
            <a:r>
              <a:rPr lang="it-IT" dirty="0"/>
              <a:t> e della ruvidità.</a:t>
            </a:r>
          </a:p>
        </p:txBody>
      </p:sp>
      <p:sp>
        <p:nvSpPr>
          <p:cNvPr id="16" name="Title 3">
            <a:extLst>
              <a:ext uri="{FF2B5EF4-FFF2-40B4-BE49-F238E27FC236}">
                <a16:creationId xmlns:a16="http://schemas.microsoft.com/office/drawing/2014/main" id="{1BD518A6-7286-4CD7-BE55-3026B86DE602}"/>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ALTRI TRATTAMENTI</a:t>
            </a:r>
          </a:p>
        </p:txBody>
      </p:sp>
      <p:pic>
        <p:nvPicPr>
          <p:cNvPr id="1030" name="Picture 6" descr="vetro satinato">
            <a:extLst>
              <a:ext uri="{FF2B5EF4-FFF2-40B4-BE49-F238E27FC236}">
                <a16:creationId xmlns:a16="http://schemas.microsoft.com/office/drawing/2014/main" id="{4BE41E65-4731-4F2A-923F-76322983716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41420" y="2568137"/>
            <a:ext cx="4701540" cy="351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134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Trattamenti e lavorazioni sul vetro</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L’armatura consiste nel </a:t>
            </a:r>
            <a:r>
              <a:rPr lang="it-IT" b="1" dirty="0">
                <a:solidFill>
                  <a:schemeClr val="accent4">
                    <a:lumMod val="75000"/>
                  </a:schemeClr>
                </a:solidFill>
              </a:rPr>
              <a:t>posizionamento</a:t>
            </a:r>
            <a:r>
              <a:rPr lang="it-IT" dirty="0"/>
              <a:t> di una </a:t>
            </a:r>
            <a:r>
              <a:rPr lang="it-IT" b="1" dirty="0">
                <a:solidFill>
                  <a:schemeClr val="accent4">
                    <a:lumMod val="75000"/>
                  </a:schemeClr>
                </a:solidFill>
              </a:rPr>
              <a:t>rete</a:t>
            </a:r>
            <a:r>
              <a:rPr lang="it-IT" dirty="0"/>
              <a:t> </a:t>
            </a:r>
            <a:r>
              <a:rPr lang="it-IT" b="1" dirty="0">
                <a:solidFill>
                  <a:schemeClr val="accent4">
                    <a:lumMod val="75000"/>
                  </a:schemeClr>
                </a:solidFill>
              </a:rPr>
              <a:t>metallica</a:t>
            </a:r>
            <a:r>
              <a:rPr lang="it-IT" dirty="0"/>
              <a:t> nella </a:t>
            </a:r>
            <a:r>
              <a:rPr lang="it-IT" b="1" dirty="0">
                <a:solidFill>
                  <a:schemeClr val="accent4">
                    <a:lumMod val="75000"/>
                  </a:schemeClr>
                </a:solidFill>
              </a:rPr>
              <a:t>lastra</a:t>
            </a:r>
            <a:r>
              <a:rPr lang="it-IT" dirty="0"/>
              <a:t> </a:t>
            </a:r>
            <a:r>
              <a:rPr lang="it-IT" b="1" dirty="0">
                <a:solidFill>
                  <a:schemeClr val="accent4">
                    <a:lumMod val="75000"/>
                  </a:schemeClr>
                </a:solidFill>
              </a:rPr>
              <a:t>appena colata</a:t>
            </a:r>
            <a:r>
              <a:rPr lang="it-IT" dirty="0"/>
              <a:t>.</a:t>
            </a:r>
          </a:p>
          <a:p>
            <a:pPr marL="0" indent="0">
              <a:buNone/>
            </a:pPr>
            <a:r>
              <a:rPr lang="it-IT" dirty="0"/>
              <a:t>La </a:t>
            </a:r>
            <a:r>
              <a:rPr lang="it-IT" b="1" dirty="0">
                <a:solidFill>
                  <a:schemeClr val="accent4">
                    <a:lumMod val="75000"/>
                  </a:schemeClr>
                </a:solidFill>
              </a:rPr>
              <a:t>stratificazione</a:t>
            </a:r>
            <a:r>
              <a:rPr lang="it-IT" dirty="0"/>
              <a:t>, invece, porta alla composizione di </a:t>
            </a:r>
            <a:r>
              <a:rPr lang="it-IT" b="1" dirty="0">
                <a:solidFill>
                  <a:schemeClr val="accent4">
                    <a:lumMod val="75000"/>
                  </a:schemeClr>
                </a:solidFill>
              </a:rPr>
              <a:t>due</a:t>
            </a:r>
            <a:r>
              <a:rPr lang="it-IT" dirty="0"/>
              <a:t> o </a:t>
            </a:r>
            <a:r>
              <a:rPr lang="it-IT" b="1" dirty="0">
                <a:solidFill>
                  <a:schemeClr val="accent4">
                    <a:lumMod val="75000"/>
                  </a:schemeClr>
                </a:solidFill>
              </a:rPr>
              <a:t>più</a:t>
            </a:r>
            <a:r>
              <a:rPr lang="it-IT" dirty="0"/>
              <a:t> </a:t>
            </a:r>
            <a:r>
              <a:rPr lang="it-IT" b="1" dirty="0">
                <a:solidFill>
                  <a:schemeClr val="accent4">
                    <a:lumMod val="75000"/>
                  </a:schemeClr>
                </a:solidFill>
              </a:rPr>
              <a:t>fogli di vetro</a:t>
            </a:r>
            <a:r>
              <a:rPr lang="it-IT" dirty="0"/>
              <a:t>, uniti assieme con uno o più intercalari di </a:t>
            </a:r>
            <a:r>
              <a:rPr lang="it-IT" b="1" dirty="0">
                <a:solidFill>
                  <a:schemeClr val="accent4">
                    <a:lumMod val="75000"/>
                  </a:schemeClr>
                </a:solidFill>
              </a:rPr>
              <a:t>materia termoplastica </a:t>
            </a:r>
            <a:r>
              <a:rPr lang="it-IT" dirty="0"/>
              <a:t>(</a:t>
            </a:r>
            <a:r>
              <a:rPr lang="it-IT" dirty="0" err="1"/>
              <a:t>PoliVinilButirrale</a:t>
            </a:r>
            <a:r>
              <a:rPr lang="it-IT" dirty="0"/>
              <a:t>), mediante un processo </a:t>
            </a:r>
            <a:r>
              <a:rPr lang="it-IT" b="1" dirty="0">
                <a:solidFill>
                  <a:schemeClr val="accent4">
                    <a:lumMod val="75000"/>
                  </a:schemeClr>
                </a:solidFill>
              </a:rPr>
              <a:t>a caldo </a:t>
            </a:r>
            <a:r>
              <a:rPr lang="it-IT" dirty="0"/>
              <a:t>e </a:t>
            </a:r>
            <a:r>
              <a:rPr lang="it-IT" b="1" dirty="0">
                <a:solidFill>
                  <a:schemeClr val="accent4">
                    <a:lumMod val="75000"/>
                  </a:schemeClr>
                </a:solidFill>
              </a:rPr>
              <a:t>sotto pressione</a:t>
            </a:r>
            <a:r>
              <a:rPr lang="it-IT" dirty="0"/>
              <a:t>. Il PVB agisce come </a:t>
            </a:r>
            <a:r>
              <a:rPr lang="it-IT" b="1" dirty="0">
                <a:solidFill>
                  <a:schemeClr val="accent4">
                    <a:lumMod val="75000"/>
                  </a:schemeClr>
                </a:solidFill>
              </a:rPr>
              <a:t>adesivo</a:t>
            </a:r>
            <a:r>
              <a:rPr lang="it-IT" dirty="0"/>
              <a:t> e </a:t>
            </a:r>
            <a:r>
              <a:rPr lang="it-IT" b="1" dirty="0">
                <a:solidFill>
                  <a:schemeClr val="accent4">
                    <a:lumMod val="75000"/>
                  </a:schemeClr>
                </a:solidFill>
              </a:rPr>
              <a:t>separatore</a:t>
            </a:r>
            <a:r>
              <a:rPr lang="it-IT" dirty="0"/>
              <a:t> tra le lastre di vetro, (prestazioni </a:t>
            </a:r>
            <a:r>
              <a:rPr lang="it-IT" b="1" dirty="0">
                <a:solidFill>
                  <a:schemeClr val="accent4">
                    <a:lumMod val="75000"/>
                  </a:schemeClr>
                </a:solidFill>
              </a:rPr>
              <a:t>meccaniche</a:t>
            </a:r>
            <a:r>
              <a:rPr lang="it-IT" dirty="0"/>
              <a:t>, </a:t>
            </a:r>
            <a:r>
              <a:rPr lang="it-IT" b="1" dirty="0">
                <a:solidFill>
                  <a:schemeClr val="accent4">
                    <a:lumMod val="75000"/>
                  </a:schemeClr>
                </a:solidFill>
              </a:rPr>
              <a:t>termiche</a:t>
            </a:r>
            <a:r>
              <a:rPr lang="it-IT" dirty="0"/>
              <a:t> ed </a:t>
            </a:r>
            <a:r>
              <a:rPr lang="it-IT" b="1" dirty="0">
                <a:solidFill>
                  <a:schemeClr val="accent4">
                    <a:lumMod val="75000"/>
                  </a:schemeClr>
                </a:solidFill>
              </a:rPr>
              <a:t>acustiche</a:t>
            </a:r>
            <a:r>
              <a:rPr lang="it-IT" dirty="0"/>
              <a:t>).</a:t>
            </a:r>
          </a:p>
          <a:p>
            <a:pPr marL="0" indent="0">
              <a:buNone/>
            </a:pPr>
            <a:r>
              <a:rPr lang="it-IT" dirty="0"/>
              <a:t>All'interno di un ambiente climatizzato, avviene la stesura dei fogli di PVB tra le lastre di vetro, asportandone con taglio le </a:t>
            </a:r>
            <a:r>
              <a:rPr lang="it-IT" b="1" dirty="0">
                <a:solidFill>
                  <a:schemeClr val="accent4">
                    <a:lumMod val="75000"/>
                  </a:schemeClr>
                </a:solidFill>
              </a:rPr>
              <a:t>eccedenze</a:t>
            </a:r>
            <a:r>
              <a:rPr lang="it-IT" dirty="0"/>
              <a:t>. La lastra assemblata passa quindi all'interno di un primo </a:t>
            </a:r>
            <a:r>
              <a:rPr lang="it-IT" b="1" dirty="0">
                <a:solidFill>
                  <a:schemeClr val="accent4">
                    <a:lumMod val="75000"/>
                  </a:schemeClr>
                </a:solidFill>
              </a:rPr>
              <a:t>forno</a:t>
            </a:r>
            <a:r>
              <a:rPr lang="it-IT" dirty="0"/>
              <a:t>  dove viene preriscaldata a 30°C e calandrata per favorire il processo di </a:t>
            </a:r>
            <a:r>
              <a:rPr lang="it-IT" b="1" dirty="0">
                <a:solidFill>
                  <a:schemeClr val="accent4">
                    <a:lumMod val="75000"/>
                  </a:schemeClr>
                </a:solidFill>
              </a:rPr>
              <a:t>deaerazione</a:t>
            </a:r>
            <a:r>
              <a:rPr lang="it-IT" dirty="0"/>
              <a:t>, eliminando quasi tutta l’aria presente tra il PVB e le lastre di vetro. In un secondo forno di riscaldamento, a 60°C, si attivano le </a:t>
            </a:r>
            <a:r>
              <a:rPr lang="it-IT" b="1" dirty="0">
                <a:solidFill>
                  <a:schemeClr val="accent4">
                    <a:lumMod val="75000"/>
                  </a:schemeClr>
                </a:solidFill>
              </a:rPr>
              <a:t>proprietà</a:t>
            </a:r>
            <a:r>
              <a:rPr lang="it-IT" dirty="0"/>
              <a:t> </a:t>
            </a:r>
            <a:r>
              <a:rPr lang="it-IT" b="1" dirty="0">
                <a:solidFill>
                  <a:schemeClr val="accent4">
                    <a:lumMod val="75000"/>
                  </a:schemeClr>
                </a:solidFill>
              </a:rPr>
              <a:t>adesive</a:t>
            </a:r>
            <a:r>
              <a:rPr lang="it-IT" dirty="0"/>
              <a:t> del PVB. Sempre durante questa fase, la lastra multistrato passa sotto altre calandre, che completano la </a:t>
            </a:r>
            <a:r>
              <a:rPr lang="it-IT" b="1" dirty="0">
                <a:solidFill>
                  <a:schemeClr val="accent4">
                    <a:lumMod val="75000"/>
                  </a:schemeClr>
                </a:solidFill>
              </a:rPr>
              <a:t>sigillatura</a:t>
            </a:r>
            <a:r>
              <a:rPr lang="it-IT" dirty="0"/>
              <a:t> ai bordi ed impediscono l’entrata di aria. </a:t>
            </a:r>
          </a:p>
          <a:p>
            <a:pPr marL="0" indent="0">
              <a:buNone/>
            </a:pPr>
            <a:endParaRPr lang="it-IT" dirty="0"/>
          </a:p>
        </p:txBody>
      </p:sp>
      <p:sp>
        <p:nvSpPr>
          <p:cNvPr id="16" name="Title 3">
            <a:extLst>
              <a:ext uri="{FF2B5EF4-FFF2-40B4-BE49-F238E27FC236}">
                <a16:creationId xmlns:a16="http://schemas.microsoft.com/office/drawing/2014/main" id="{1BD518A6-7286-4CD7-BE55-3026B86DE602}"/>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LAVORAZIONI SECONDARIE</a:t>
            </a:r>
          </a:p>
        </p:txBody>
      </p:sp>
      <p:pic>
        <p:nvPicPr>
          <p:cNvPr id="1026" name="Picture 2" descr="Vetri stratificati - Isoterglass">
            <a:extLst>
              <a:ext uri="{FF2B5EF4-FFF2-40B4-BE49-F238E27FC236}">
                <a16:creationId xmlns:a16="http://schemas.microsoft.com/office/drawing/2014/main" id="{3857CF3E-0434-4D0A-5B0E-79D1F6D913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516308" y="2574108"/>
            <a:ext cx="4067514" cy="305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47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Trattamenti e lavorazioni sul vetro</a:t>
            </a:r>
          </a:p>
        </p:txBody>
      </p:sp>
      <p:sp>
        <p:nvSpPr>
          <p:cNvPr id="2" name="Title 3">
            <a:extLst>
              <a:ext uri="{FF2B5EF4-FFF2-40B4-BE49-F238E27FC236}">
                <a16:creationId xmlns:a16="http://schemas.microsoft.com/office/drawing/2014/main" id="{24261A4C-22D5-FCEA-0B72-BCB9787BF99C}"/>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È un vetro float su cui è stato depositato un </a:t>
            </a:r>
            <a:r>
              <a:rPr lang="it-IT" b="1" dirty="0">
                <a:solidFill>
                  <a:schemeClr val="accent4">
                    <a:lumMod val="75000"/>
                  </a:schemeClr>
                </a:solidFill>
              </a:rPr>
              <a:t>rivestimento</a:t>
            </a:r>
            <a:r>
              <a:rPr lang="it-IT" dirty="0"/>
              <a:t> di </a:t>
            </a:r>
            <a:r>
              <a:rPr lang="it-IT" b="1" dirty="0">
                <a:solidFill>
                  <a:schemeClr val="accent4">
                    <a:lumMod val="75000"/>
                  </a:schemeClr>
                </a:solidFill>
              </a:rPr>
              <a:t>materiale</a:t>
            </a:r>
            <a:r>
              <a:rPr lang="it-IT" dirty="0"/>
              <a:t> </a:t>
            </a:r>
            <a:r>
              <a:rPr lang="it-IT" b="1" dirty="0">
                <a:solidFill>
                  <a:schemeClr val="accent4">
                    <a:lumMod val="75000"/>
                  </a:schemeClr>
                </a:solidFill>
              </a:rPr>
              <a:t>semiconduttore</a:t>
            </a:r>
            <a:r>
              <a:rPr lang="it-IT" dirty="0"/>
              <a:t> (il migliore è il biossido di titanio) in grado di assorbire l’energia solare utile a </a:t>
            </a:r>
            <a:r>
              <a:rPr lang="it-IT" b="1" dirty="0">
                <a:solidFill>
                  <a:schemeClr val="accent4">
                    <a:lumMod val="75000"/>
                  </a:schemeClr>
                </a:solidFill>
              </a:rPr>
              <a:t>decomporre sostanze inquinanti</a:t>
            </a:r>
            <a:r>
              <a:rPr lang="it-IT" dirty="0"/>
              <a:t>, ossidandole in due componenti innocue: CO2 (anidride carbonica) e H2O (acqua).</a:t>
            </a:r>
          </a:p>
          <a:p>
            <a:pPr marL="0" indent="0">
              <a:buNone/>
            </a:pPr>
            <a:r>
              <a:rPr lang="it-IT" dirty="0"/>
              <a:t>Il rivestimento può essere di </a:t>
            </a:r>
            <a:r>
              <a:rPr lang="it-IT" b="1" dirty="0">
                <a:solidFill>
                  <a:schemeClr val="accent4">
                    <a:lumMod val="75000"/>
                  </a:schemeClr>
                </a:solidFill>
              </a:rPr>
              <a:t>colore</a:t>
            </a:r>
            <a:r>
              <a:rPr lang="it-IT" dirty="0"/>
              <a:t> </a:t>
            </a:r>
            <a:r>
              <a:rPr lang="it-IT" b="1" dirty="0">
                <a:solidFill>
                  <a:schemeClr val="accent4">
                    <a:lumMod val="75000"/>
                  </a:schemeClr>
                </a:solidFill>
              </a:rPr>
              <a:t>neutro</a:t>
            </a:r>
            <a:r>
              <a:rPr lang="it-IT" dirty="0"/>
              <a:t> e mantiene una trasparenza sia durante che dopo la pioggia:  l’effetto idrofilo del rivestimento induce lo scorrimento dell’acqua per film sottile e non a gocce, </a:t>
            </a:r>
            <a:r>
              <a:rPr lang="it-IT" b="1" dirty="0">
                <a:solidFill>
                  <a:schemeClr val="accent4">
                    <a:lumMod val="75000"/>
                  </a:schemeClr>
                </a:solidFill>
              </a:rPr>
              <a:t>impedendo</a:t>
            </a:r>
            <a:r>
              <a:rPr lang="it-IT" dirty="0"/>
              <a:t> così che rimangano </a:t>
            </a:r>
            <a:r>
              <a:rPr lang="it-IT" b="1" dirty="0">
                <a:solidFill>
                  <a:schemeClr val="accent4">
                    <a:lumMod val="75000"/>
                  </a:schemeClr>
                </a:solidFill>
              </a:rPr>
              <a:t>tracce</a:t>
            </a:r>
            <a:r>
              <a:rPr lang="it-IT" dirty="0"/>
              <a:t> sulla superficie del vetro.</a:t>
            </a:r>
          </a:p>
          <a:p>
            <a:pPr marL="0" indent="0">
              <a:buNone/>
            </a:pPr>
            <a:r>
              <a:rPr lang="it-IT" dirty="0"/>
              <a:t>Non è soggetto ad usura o erosione.</a:t>
            </a:r>
          </a:p>
          <a:p>
            <a:pPr marL="0" indent="0">
              <a:buNone/>
            </a:pPr>
            <a:r>
              <a:rPr lang="it-IT" dirty="0"/>
              <a:t>Presupposti necessari per il suo funzionamento sono l’</a:t>
            </a:r>
            <a:r>
              <a:rPr lang="it-IT" b="1" dirty="0">
                <a:solidFill>
                  <a:schemeClr val="accent4">
                    <a:lumMod val="75000"/>
                  </a:schemeClr>
                </a:solidFill>
              </a:rPr>
              <a:t>esposizione alla radiazione solare</a:t>
            </a:r>
            <a:r>
              <a:rPr lang="it-IT" dirty="0"/>
              <a:t>, per l’attivazione del particolare coating, e non essere riparato dalle precipitazioni atmosferiche. </a:t>
            </a:r>
          </a:p>
          <a:p>
            <a:pPr marL="0" indent="0">
              <a:buNone/>
            </a:pPr>
            <a:endParaRPr lang="it-IT" dirty="0"/>
          </a:p>
        </p:txBody>
      </p:sp>
      <p:sp>
        <p:nvSpPr>
          <p:cNvPr id="16" name="Title 3">
            <a:extLst>
              <a:ext uri="{FF2B5EF4-FFF2-40B4-BE49-F238E27FC236}">
                <a16:creationId xmlns:a16="http://schemas.microsoft.com/office/drawing/2014/main" id="{1BD518A6-7286-4CD7-BE55-3026B86DE602}"/>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VETRO AUTOPULENTE</a:t>
            </a:r>
          </a:p>
        </p:txBody>
      </p:sp>
      <p:pic>
        <p:nvPicPr>
          <p:cNvPr id="5" name="Immagine 4">
            <a:extLst>
              <a:ext uri="{FF2B5EF4-FFF2-40B4-BE49-F238E27FC236}">
                <a16:creationId xmlns:a16="http://schemas.microsoft.com/office/drawing/2014/main" id="{5E551DB6-2B16-455B-AB06-F8547775DF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765" y="2188464"/>
            <a:ext cx="2621960" cy="3858728"/>
          </a:xfrm>
          <a:prstGeom prst="rect">
            <a:avLst/>
          </a:prstGeom>
        </p:spPr>
      </p:pic>
    </p:spTree>
    <p:extLst>
      <p:ext uri="{BB962C8B-B14F-4D97-AF65-F5344CB8AC3E}">
        <p14:creationId xmlns:p14="http://schemas.microsoft.com/office/powerpoint/2010/main" val="2919760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A9D86423-DAFE-408C-848F-1729D6EB65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8282" y="2545675"/>
            <a:ext cx="4839314" cy="3673214"/>
          </a:xfrm>
          <a:prstGeom prst="rect">
            <a:avLst/>
          </a:prstGeom>
        </p:spPr>
      </p:pic>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Trattamenti e lavorazioni sul vetro</a:t>
            </a:r>
          </a:p>
        </p:txBody>
      </p:sp>
      <p:sp>
        <p:nvSpPr>
          <p:cNvPr id="16" name="Title 3">
            <a:extLst>
              <a:ext uri="{FF2B5EF4-FFF2-40B4-BE49-F238E27FC236}">
                <a16:creationId xmlns:a16="http://schemas.microsoft.com/office/drawing/2014/main" id="{1BD518A6-7286-4CD7-BE55-3026B86DE602}"/>
              </a:ext>
            </a:extLst>
          </p:cNvPr>
          <p:cNvSpPr txBox="1">
            <a:spLocks/>
          </p:cNvSpPr>
          <p:nvPr/>
        </p:nvSpPr>
        <p:spPr>
          <a:xfrm>
            <a:off x="784765" y="1168421"/>
            <a:ext cx="1765300" cy="749589"/>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VETRI SINTETICI</a:t>
            </a:r>
          </a:p>
        </p:txBody>
      </p:sp>
      <p:sp>
        <p:nvSpPr>
          <p:cNvPr id="11" name="TextBox 3">
            <a:extLst>
              <a:ext uri="{FF2B5EF4-FFF2-40B4-BE49-F238E27FC236}">
                <a16:creationId xmlns:a16="http://schemas.microsoft.com/office/drawing/2014/main" id="{5044B8DC-F6B7-4F11-AE71-552BCE998D8B}"/>
              </a:ext>
            </a:extLst>
          </p:cNvPr>
          <p:cNvSpPr txBox="1"/>
          <p:nvPr/>
        </p:nvSpPr>
        <p:spPr>
          <a:xfrm>
            <a:off x="3907388" y="1648428"/>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POLIMETIL</a:t>
            </a:r>
          </a:p>
          <a:p>
            <a:r>
              <a:rPr lang="it-IT" dirty="0"/>
              <a:t>METACRILATO</a:t>
            </a:r>
          </a:p>
        </p:txBody>
      </p:sp>
      <p:sp>
        <p:nvSpPr>
          <p:cNvPr id="12" name="TextBox 13">
            <a:extLst>
              <a:ext uri="{FF2B5EF4-FFF2-40B4-BE49-F238E27FC236}">
                <a16:creationId xmlns:a16="http://schemas.microsoft.com/office/drawing/2014/main" id="{8664C964-822B-49DA-9C7B-0B8DDD8DFAEA}"/>
              </a:ext>
            </a:extLst>
          </p:cNvPr>
          <p:cNvSpPr txBox="1"/>
          <p:nvPr/>
        </p:nvSpPr>
        <p:spPr>
          <a:xfrm>
            <a:off x="5679501" y="1168421"/>
            <a:ext cx="2739017" cy="1229598"/>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densità 1,19 g cm</a:t>
            </a:r>
            <a:r>
              <a:rPr lang="it-IT" baseline="30000" dirty="0"/>
              <a:t>-3</a:t>
            </a:r>
            <a:endParaRPr lang="it-IT" dirty="0"/>
          </a:p>
          <a:p>
            <a:r>
              <a:rPr lang="it-IT" dirty="0"/>
              <a:t>lastre estruse (sigla XT)</a:t>
            </a:r>
          </a:p>
          <a:p>
            <a:r>
              <a:rPr lang="it-IT" dirty="0"/>
              <a:t>lastre colate (sigla GS)</a:t>
            </a:r>
          </a:p>
          <a:p>
            <a:r>
              <a:rPr lang="it-IT" dirty="0"/>
              <a:t>temperatura di transizione vetrosa:</a:t>
            </a:r>
          </a:p>
          <a:p>
            <a:r>
              <a:rPr lang="it-IT" dirty="0"/>
              <a:t>110 °C circa</a:t>
            </a:r>
          </a:p>
        </p:txBody>
      </p:sp>
      <p:sp>
        <p:nvSpPr>
          <p:cNvPr id="13" name="TextBox 3">
            <a:extLst>
              <a:ext uri="{FF2B5EF4-FFF2-40B4-BE49-F238E27FC236}">
                <a16:creationId xmlns:a16="http://schemas.microsoft.com/office/drawing/2014/main" id="{226BF767-BA6D-4684-832F-DE1169B41850}"/>
              </a:ext>
            </a:extLst>
          </p:cNvPr>
          <p:cNvSpPr txBox="1"/>
          <p:nvPr/>
        </p:nvSpPr>
        <p:spPr>
          <a:xfrm>
            <a:off x="3907388" y="2600928"/>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POLISTIRENE</a:t>
            </a:r>
          </a:p>
          <a:p>
            <a:r>
              <a:rPr lang="it-IT" dirty="0"/>
              <a:t>IN LASTRE</a:t>
            </a:r>
          </a:p>
        </p:txBody>
      </p:sp>
      <p:sp>
        <p:nvSpPr>
          <p:cNvPr id="14" name="TextBox 13">
            <a:extLst>
              <a:ext uri="{FF2B5EF4-FFF2-40B4-BE49-F238E27FC236}">
                <a16:creationId xmlns:a16="http://schemas.microsoft.com/office/drawing/2014/main" id="{EB14639F-864A-4CDB-B35D-186E10FF4E25}"/>
              </a:ext>
            </a:extLst>
          </p:cNvPr>
          <p:cNvSpPr txBox="1"/>
          <p:nvPr/>
        </p:nvSpPr>
        <p:spPr>
          <a:xfrm>
            <a:off x="5679501" y="2600929"/>
            <a:ext cx="2739017" cy="1229598"/>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densità  1,05 g cm</a:t>
            </a:r>
            <a:r>
              <a:rPr lang="it-IT" baseline="30000" dirty="0"/>
              <a:t>-3</a:t>
            </a:r>
          </a:p>
          <a:p>
            <a:r>
              <a:rPr lang="it-IT" dirty="0"/>
              <a:t>temperatura di transizione vetrosa:</a:t>
            </a:r>
          </a:p>
          <a:p>
            <a:r>
              <a:rPr lang="it-IT" dirty="0"/>
              <a:t>100 °C circa</a:t>
            </a:r>
          </a:p>
        </p:txBody>
      </p:sp>
    </p:spTree>
    <p:extLst>
      <p:ext uri="{BB962C8B-B14F-4D97-AF65-F5344CB8AC3E}">
        <p14:creationId xmlns:p14="http://schemas.microsoft.com/office/powerpoint/2010/main" val="152700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21B2A-736F-6C19-E9C1-888EEFC982D1}"/>
            </a:ext>
          </a:extLst>
        </p:cNvPr>
        <p:cNvGrpSpPr/>
        <p:nvPr/>
      </p:nvGrpSpPr>
      <p:grpSpPr>
        <a:xfrm>
          <a:off x="0" y="0"/>
          <a:ext cx="0" cy="0"/>
          <a:chOff x="0" y="0"/>
          <a:chExt cx="0" cy="0"/>
        </a:xfrm>
      </p:grpSpPr>
      <p:sp>
        <p:nvSpPr>
          <p:cNvPr id="4" name="Sottotitolo 2">
            <a:extLst>
              <a:ext uri="{FF2B5EF4-FFF2-40B4-BE49-F238E27FC236}">
                <a16:creationId xmlns:a16="http://schemas.microsoft.com/office/drawing/2014/main" id="{CC002D37-6804-C351-45FF-0BE0AD011AC3}"/>
              </a:ext>
            </a:extLst>
          </p:cNvPr>
          <p:cNvSpPr txBox="1">
            <a:spLocks/>
          </p:cNvSpPr>
          <p:nvPr/>
        </p:nvSpPr>
        <p:spPr>
          <a:xfrm>
            <a:off x="1143000" y="3602037"/>
            <a:ext cx="6858000" cy="1005131"/>
          </a:xfrm>
          <a:prstGeom prst="rect">
            <a:avLst/>
          </a:prstGeom>
        </p:spPr>
        <p:txBody>
          <a:bodyPr vert="horz" lIns="91440" tIns="45720" rIns="91440" bIns="45720" rtlCol="0">
            <a:normAutofit/>
          </a:bodyPr>
          <a:lstStyle>
            <a:lvl1pPr marL="0" indent="0" algn="ctr" defTabSz="914400" eaLnBrk="1" latinLnBrk="0" hangingPunct="1">
              <a:lnSpc>
                <a:spcPct val="90000"/>
              </a:lnSpc>
              <a:spcBef>
                <a:spcPts val="1000"/>
              </a:spcBef>
              <a:buFont typeface="Arial" panose="020B0604020202020204" pitchFamily="34" charset="0"/>
              <a:buNone/>
              <a:defRPr sz="4000" b="1">
                <a:latin typeface="Source Sans Pro" panose="020B0503030403020204" pitchFamily="34" charset="0"/>
              </a:defRPr>
            </a:lvl1pPr>
            <a:lvl2pPr indent="0" algn="ctr" defTabSz="914400" eaLnBrk="1" latinLnBrk="0" hangingPunct="1">
              <a:lnSpc>
                <a:spcPct val="90000"/>
              </a:lnSpc>
              <a:spcBef>
                <a:spcPts val="500"/>
              </a:spcBef>
              <a:buFont typeface="Arial" panose="020B0604020202020204" pitchFamily="34" charset="0"/>
              <a:buNone/>
              <a:defRPr sz="2000">
                <a:latin typeface="+mn-lt"/>
              </a:defRPr>
            </a:lvl2pPr>
            <a:lvl3pPr indent="0" algn="ctr" defTabSz="914400" eaLnBrk="1" latinLnBrk="0" hangingPunct="1">
              <a:lnSpc>
                <a:spcPct val="90000"/>
              </a:lnSpc>
              <a:spcBef>
                <a:spcPts val="500"/>
              </a:spcBef>
              <a:buFont typeface="Arial" panose="020B0604020202020204" pitchFamily="34" charset="0"/>
              <a:buNone/>
              <a:defRPr sz="1800">
                <a:latin typeface="+mn-lt"/>
              </a:defRPr>
            </a:lvl3pPr>
            <a:lvl4pPr indent="0" algn="ctr" defTabSz="914400" eaLnBrk="1" latinLnBrk="0" hangingPunct="1">
              <a:lnSpc>
                <a:spcPct val="90000"/>
              </a:lnSpc>
              <a:spcBef>
                <a:spcPts val="500"/>
              </a:spcBef>
              <a:buFont typeface="Arial" panose="020B0604020202020204" pitchFamily="34" charset="0"/>
              <a:buNone/>
              <a:defRPr sz="1600">
                <a:latin typeface="+mn-lt"/>
              </a:defRPr>
            </a:lvl4pPr>
            <a:lvl5pPr indent="0" algn="ctr" defTabSz="914400" eaLnBrk="1" latinLnBrk="0" hangingPunct="1">
              <a:lnSpc>
                <a:spcPct val="90000"/>
              </a:lnSpc>
              <a:spcBef>
                <a:spcPts val="500"/>
              </a:spcBef>
              <a:buFont typeface="Arial" panose="020B0604020202020204" pitchFamily="34" charset="0"/>
              <a:buNone/>
              <a:defRPr sz="1600">
                <a:latin typeface="+mn-lt"/>
              </a:defRPr>
            </a:lvl5pPr>
            <a:lvl6pPr indent="0" algn="ctr">
              <a:lnSpc>
                <a:spcPct val="90000"/>
              </a:lnSpc>
              <a:spcBef>
                <a:spcPts val="500"/>
              </a:spcBef>
              <a:buFont typeface="Arial" panose="020B0604020202020204" pitchFamily="34" charset="0"/>
              <a:buNone/>
              <a:defRPr sz="1600">
                <a:latin typeface="+mn-lt"/>
              </a:defRPr>
            </a:lvl6pPr>
            <a:lvl7pPr indent="0" algn="ctr">
              <a:lnSpc>
                <a:spcPct val="90000"/>
              </a:lnSpc>
              <a:spcBef>
                <a:spcPts val="500"/>
              </a:spcBef>
              <a:buFont typeface="Arial" panose="020B0604020202020204" pitchFamily="34" charset="0"/>
              <a:buNone/>
              <a:defRPr sz="1600">
                <a:latin typeface="+mn-lt"/>
              </a:defRPr>
            </a:lvl7pPr>
            <a:lvl8pPr indent="0" algn="ctr">
              <a:lnSpc>
                <a:spcPct val="90000"/>
              </a:lnSpc>
              <a:spcBef>
                <a:spcPts val="500"/>
              </a:spcBef>
              <a:buFont typeface="Arial" panose="020B0604020202020204" pitchFamily="34" charset="0"/>
              <a:buNone/>
              <a:defRPr sz="1600">
                <a:latin typeface="+mn-lt"/>
              </a:defRPr>
            </a:lvl8pPr>
            <a:lvl9pPr indent="0" algn="ctr">
              <a:lnSpc>
                <a:spcPct val="90000"/>
              </a:lnSpc>
              <a:spcBef>
                <a:spcPts val="500"/>
              </a:spcBef>
              <a:buFont typeface="Arial" panose="020B0604020202020204" pitchFamily="34" charset="0"/>
              <a:buNone/>
              <a:defRPr sz="1600">
                <a:latin typeface="+mn-lt"/>
              </a:defRPr>
            </a:lvl9pPr>
          </a:lstStyle>
          <a:p>
            <a:r>
              <a:rPr lang="it-IT" sz="2800" dirty="0">
                <a:latin typeface="Swis721 Cn BT" panose="020B0506020202030204" pitchFamily="34" charset="0"/>
              </a:rPr>
              <a:t>I </a:t>
            </a:r>
            <a:r>
              <a:rPr lang="it-IT" sz="2800" dirty="0" err="1">
                <a:latin typeface="Swis721 Cn BT" panose="020B0506020202030204" pitchFamily="34" charset="0"/>
              </a:rPr>
              <a:t>comple</a:t>
            </a:r>
            <a:r>
              <a:rPr lang="it-IT" sz="2800" dirty="0">
                <a:latin typeface="Swis721 Cn BT" panose="020B0506020202030204" pitchFamily="34" charset="0"/>
              </a:rPr>
              <a:t>(</a:t>
            </a:r>
            <a:r>
              <a:rPr lang="it-IT" sz="2800" dirty="0" err="1">
                <a:latin typeface="Swis721 Cn BT" panose="020B0506020202030204" pitchFamily="34" charset="0"/>
              </a:rPr>
              <a:t>ta</a:t>
            </a:r>
            <a:r>
              <a:rPr lang="it-IT" sz="2800" dirty="0">
                <a:latin typeface="Swis721 Cn BT" panose="020B0506020202030204" pitchFamily="34" charset="0"/>
              </a:rPr>
              <a:t>)menti dei componenti vetrati</a:t>
            </a:r>
          </a:p>
        </p:txBody>
      </p:sp>
      <p:sp>
        <p:nvSpPr>
          <p:cNvPr id="3" name="Sottotitolo 2">
            <a:extLst>
              <a:ext uri="{FF2B5EF4-FFF2-40B4-BE49-F238E27FC236}">
                <a16:creationId xmlns:a16="http://schemas.microsoft.com/office/drawing/2014/main" id="{139BA69F-588B-3567-9C24-46A0721F916A}"/>
              </a:ext>
            </a:extLst>
          </p:cNvPr>
          <p:cNvSpPr txBox="1">
            <a:spLocks/>
          </p:cNvSpPr>
          <p:nvPr/>
        </p:nvSpPr>
        <p:spPr>
          <a:xfrm>
            <a:off x="1143000" y="2423869"/>
            <a:ext cx="6858000" cy="1005131"/>
          </a:xfrm>
          <a:prstGeom prst="rect">
            <a:avLst/>
          </a:prstGeom>
        </p:spPr>
        <p:txBody>
          <a:bodyPr vert="horz" lIns="91440" tIns="45720" rIns="91440" bIns="45720" rtlCol="0">
            <a:normAutofit/>
          </a:bodyPr>
          <a:lstStyle>
            <a:lvl1pPr marL="0" indent="0" algn="ctr" defTabSz="914400" eaLnBrk="1" latinLnBrk="0" hangingPunct="1">
              <a:lnSpc>
                <a:spcPct val="90000"/>
              </a:lnSpc>
              <a:spcBef>
                <a:spcPts val="1000"/>
              </a:spcBef>
              <a:buFont typeface="Arial" panose="020B0604020202020204" pitchFamily="34" charset="0"/>
              <a:buNone/>
              <a:defRPr sz="4000" b="1">
                <a:latin typeface="Source Sans Pro" panose="020B0503030403020204" pitchFamily="34" charset="0"/>
              </a:defRPr>
            </a:lvl1pPr>
            <a:lvl2pPr indent="0" algn="ctr" defTabSz="914400" eaLnBrk="1" latinLnBrk="0" hangingPunct="1">
              <a:lnSpc>
                <a:spcPct val="90000"/>
              </a:lnSpc>
              <a:spcBef>
                <a:spcPts val="500"/>
              </a:spcBef>
              <a:buFont typeface="Arial" panose="020B0604020202020204" pitchFamily="34" charset="0"/>
              <a:buNone/>
              <a:defRPr sz="2000">
                <a:latin typeface="+mn-lt"/>
              </a:defRPr>
            </a:lvl2pPr>
            <a:lvl3pPr indent="0" algn="ctr" defTabSz="914400" eaLnBrk="1" latinLnBrk="0" hangingPunct="1">
              <a:lnSpc>
                <a:spcPct val="90000"/>
              </a:lnSpc>
              <a:spcBef>
                <a:spcPts val="500"/>
              </a:spcBef>
              <a:buFont typeface="Arial" panose="020B0604020202020204" pitchFamily="34" charset="0"/>
              <a:buNone/>
              <a:defRPr sz="1800">
                <a:latin typeface="+mn-lt"/>
              </a:defRPr>
            </a:lvl3pPr>
            <a:lvl4pPr indent="0" algn="ctr" defTabSz="914400" eaLnBrk="1" latinLnBrk="0" hangingPunct="1">
              <a:lnSpc>
                <a:spcPct val="90000"/>
              </a:lnSpc>
              <a:spcBef>
                <a:spcPts val="500"/>
              </a:spcBef>
              <a:buFont typeface="Arial" panose="020B0604020202020204" pitchFamily="34" charset="0"/>
              <a:buNone/>
              <a:defRPr sz="1600">
                <a:latin typeface="+mn-lt"/>
              </a:defRPr>
            </a:lvl4pPr>
            <a:lvl5pPr indent="0" algn="ctr" defTabSz="914400" eaLnBrk="1" latinLnBrk="0" hangingPunct="1">
              <a:lnSpc>
                <a:spcPct val="90000"/>
              </a:lnSpc>
              <a:spcBef>
                <a:spcPts val="500"/>
              </a:spcBef>
              <a:buFont typeface="Arial" panose="020B0604020202020204" pitchFamily="34" charset="0"/>
              <a:buNone/>
              <a:defRPr sz="1600">
                <a:latin typeface="+mn-lt"/>
              </a:defRPr>
            </a:lvl5pPr>
            <a:lvl6pPr indent="0" algn="ctr">
              <a:lnSpc>
                <a:spcPct val="90000"/>
              </a:lnSpc>
              <a:spcBef>
                <a:spcPts val="500"/>
              </a:spcBef>
              <a:buFont typeface="Arial" panose="020B0604020202020204" pitchFamily="34" charset="0"/>
              <a:buNone/>
              <a:defRPr sz="1600">
                <a:latin typeface="+mn-lt"/>
              </a:defRPr>
            </a:lvl6pPr>
            <a:lvl7pPr indent="0" algn="ctr">
              <a:lnSpc>
                <a:spcPct val="90000"/>
              </a:lnSpc>
              <a:spcBef>
                <a:spcPts val="500"/>
              </a:spcBef>
              <a:buFont typeface="Arial" panose="020B0604020202020204" pitchFamily="34" charset="0"/>
              <a:buNone/>
              <a:defRPr sz="1600">
                <a:latin typeface="+mn-lt"/>
              </a:defRPr>
            </a:lvl7pPr>
            <a:lvl8pPr indent="0" algn="ctr">
              <a:lnSpc>
                <a:spcPct val="90000"/>
              </a:lnSpc>
              <a:spcBef>
                <a:spcPts val="500"/>
              </a:spcBef>
              <a:buFont typeface="Arial" panose="020B0604020202020204" pitchFamily="34" charset="0"/>
              <a:buNone/>
              <a:defRPr sz="1600">
                <a:latin typeface="+mn-lt"/>
              </a:defRPr>
            </a:lvl8pPr>
            <a:lvl9pPr indent="0" algn="ctr">
              <a:lnSpc>
                <a:spcPct val="90000"/>
              </a:lnSpc>
              <a:spcBef>
                <a:spcPts val="500"/>
              </a:spcBef>
              <a:buFont typeface="Arial" panose="020B0604020202020204" pitchFamily="34" charset="0"/>
              <a:buNone/>
              <a:defRPr sz="1600">
                <a:latin typeface="+mn-lt"/>
              </a:defRPr>
            </a:lvl9pPr>
          </a:lstStyle>
          <a:p>
            <a:r>
              <a:rPr lang="it-IT" sz="6600" dirty="0">
                <a:solidFill>
                  <a:schemeClr val="accent4">
                    <a:lumMod val="75000"/>
                  </a:schemeClr>
                </a:solidFill>
                <a:latin typeface="Swis721 Cn BT" panose="020B0506020202030204" pitchFamily="34" charset="0"/>
              </a:rPr>
              <a:t>11.2</a:t>
            </a:r>
          </a:p>
        </p:txBody>
      </p:sp>
    </p:spTree>
    <p:extLst>
      <p:ext uri="{BB962C8B-B14F-4D97-AF65-F5344CB8AC3E}">
        <p14:creationId xmlns:p14="http://schemas.microsoft.com/office/powerpoint/2010/main" val="2696521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Le parti funzionali di un serramento sono schematicamente definibili come segue:</a:t>
            </a:r>
          </a:p>
          <a:p>
            <a:pPr marL="228600" indent="-228600" algn="just">
              <a:lnSpc>
                <a:spcPct val="150000"/>
              </a:lnSpc>
              <a:buFont typeface="+mj-lt"/>
              <a:buAutoNum type="arabicPeriod"/>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Controtelaio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che realizza l’interfaccia e la connessione con la parete d’inserimento e delimita la superficie pertinente al serramento. Esso è vincolato lateralmente alla muratura d’ambito;</a:t>
            </a:r>
          </a:p>
          <a:p>
            <a:pPr marL="228600" indent="-228600" algn="just">
              <a:lnSpc>
                <a:spcPct val="150000"/>
              </a:lnSpc>
              <a:buFont typeface="+mj-lt"/>
              <a:buAutoNum type="arabicPeriod"/>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Telaio fisso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rigidamente connesso al controtelaio, costituisce al suo perimetro esterno il vano netto del serramento (foro finestra) e configura la geometria degli elementi di tenuta con la parte mobile;</a:t>
            </a:r>
          </a:p>
          <a:p>
            <a:pPr marL="228600" indent="-228600" algn="just">
              <a:lnSpc>
                <a:spcPct val="150000"/>
              </a:lnSpc>
              <a:buFont typeface="+mj-lt"/>
              <a:buAutoNum type="arabicPeriod"/>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Telaio mobile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incernierato al telaio fisso e consistente nella parte mobile del serramento. L’apertura può avvenire anche per scorrimento delle ante sul telaio;</a:t>
            </a:r>
          </a:p>
          <a:p>
            <a:pPr marL="228600" indent="-228600" algn="just">
              <a:lnSpc>
                <a:spcPct val="150000"/>
              </a:lnSpc>
              <a:buFont typeface="+mj-lt"/>
              <a:buAutoNum type="arabicPeriod"/>
            </a:pPr>
            <a:r>
              <a:rPr lang="it-IT" sz="1200" b="1" dirty="0" err="1">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Vetratura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(o specchiatura), eventualmente suddivisa in ante e, per </a:t>
            </a:r>
            <a:r>
              <a:rPr lang="it-IT" sz="1200" dirty="0" err="1">
                <a:solidFill>
                  <a:prstClr val="black"/>
                </a:solidFill>
                <a:latin typeface="Segoe UI" panose="020B0502040204020203" pitchFamily="34" charset="0"/>
                <a:ea typeface="Source Sans Pro Light" panose="020B0403030403020204" pitchFamily="34" charset="0"/>
                <a:cs typeface="Segoe UI" panose="020B0502040204020203" pitchFamily="34" charset="0"/>
              </a:rPr>
              <a:t>porte-finestra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 parte sostituibile da pannelli opachi;</a:t>
            </a:r>
          </a:p>
          <a:p>
            <a:pPr marL="228600" indent="-228600" algn="just">
              <a:lnSpc>
                <a:spcPct val="150000"/>
              </a:lnSpc>
              <a:buFont typeface="+mj-lt"/>
              <a:buAutoNum type="arabicPeriod"/>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Ferramenta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insieme degli elementi metallici per fissaggio, articolazione e mobilità del serramento.</a:t>
            </a: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Elementi costituenti il serramento</a:t>
            </a:r>
          </a:p>
        </p:txBody>
      </p:sp>
      <p:pic>
        <p:nvPicPr>
          <p:cNvPr id="16" name="Picture 1">
            <a:extLst>
              <a:ext uri="{FF2B5EF4-FFF2-40B4-BE49-F238E27FC236}">
                <a16:creationId xmlns:a16="http://schemas.microsoft.com/office/drawing/2014/main" id="{F74C0E1E-5948-4C66-A073-DC24877B103D}"/>
              </a:ext>
            </a:extLst>
          </p:cNvPr>
          <p:cNvPicPr>
            <a:picLocks noChangeAspect="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4910138" y="1301750"/>
            <a:ext cx="3327400" cy="3606800"/>
          </a:xfrm>
          <a:prstGeom prst="rect">
            <a:avLst/>
          </a:prstGeom>
          <a:noFill/>
          <a:ln w="9525">
            <a:noFill/>
            <a:miter lim="800000"/>
            <a:headEnd/>
            <a:tailEnd/>
          </a:ln>
        </p:spPr>
      </p:pic>
      <p:graphicFrame>
        <p:nvGraphicFramePr>
          <p:cNvPr id="17" name="Table 10">
            <a:extLst>
              <a:ext uri="{FF2B5EF4-FFF2-40B4-BE49-F238E27FC236}">
                <a16:creationId xmlns:a16="http://schemas.microsoft.com/office/drawing/2014/main" id="{9EAF19C0-CFFF-463D-84D0-83E90265AFE0}"/>
              </a:ext>
            </a:extLst>
          </p:cNvPr>
          <p:cNvGraphicFramePr>
            <a:graphicFrameLocks noGrp="1"/>
          </p:cNvGraphicFramePr>
          <p:nvPr>
            <p:extLst>
              <p:ext uri="{D42A27DB-BD31-4B8C-83A1-F6EECF244321}">
                <p14:modId xmlns:p14="http://schemas.microsoft.com/office/powerpoint/2010/main" val="3298968716"/>
              </p:ext>
            </p:extLst>
          </p:nvPr>
        </p:nvGraphicFramePr>
        <p:xfrm>
          <a:off x="5673057" y="4908550"/>
          <a:ext cx="1948738" cy="1366838"/>
        </p:xfrm>
        <a:graphic>
          <a:graphicData uri="http://schemas.openxmlformats.org/drawingml/2006/table">
            <a:tbl>
              <a:tblPr firstRow="1" firstCol="1" bandRow="1">
                <a:tableStyleId>{5C22544A-7EE6-4342-B048-85BDC9FD1C3A}</a:tableStyleId>
              </a:tblPr>
              <a:tblGrid>
                <a:gridCol w="1948738">
                  <a:extLst>
                    <a:ext uri="{9D8B030D-6E8A-4147-A177-3AD203B41FA5}">
                      <a16:colId xmlns:a16="http://schemas.microsoft.com/office/drawing/2014/main" val="20000"/>
                    </a:ext>
                  </a:extLst>
                </a:gridCol>
              </a:tblGrid>
              <a:tr h="1366838">
                <a:tc>
                  <a:txBody>
                    <a:bodyPr/>
                    <a:lstStyle/>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Controtelaio</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Telaio fisso</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Telaio mobile</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Vetratura</a:t>
                      </a:r>
                    </a:p>
                    <a:p>
                      <a:pPr marL="250190" indent="-228600" algn="just" defTabSz="914400" rtl="0" eaLnBrk="1" latinLnBrk="0" hangingPunct="1">
                        <a:spcAft>
                          <a:spcPts val="0"/>
                        </a:spcAft>
                        <a:buFont typeface="+mj-lt"/>
                        <a:buAutoNum type="arabicPeriod"/>
                      </a:pPr>
                      <a:r>
                        <a:rPr lang="it-IT" sz="1600" b="0" kern="1200" spc="-20" baseline="0" dirty="0">
                          <a:solidFill>
                            <a:srgbClr val="BF9000"/>
                          </a:solidFill>
                          <a:effectLst/>
                          <a:latin typeface="Swis721 Cn BT" panose="020B0506020202030204" pitchFamily="34" charset="0"/>
                          <a:ea typeface="+mn-ea"/>
                          <a:cs typeface="+mn-cs"/>
                        </a:rPr>
                        <a:t>Cerniera</a:t>
                      </a:r>
                    </a:p>
                  </a:txBody>
                  <a:tcPr marL="68580" marR="68580" marT="0" marB="0" anchor="ctr">
                    <a:solidFill>
                      <a:schemeClr val="bg1">
                        <a:lumMod val="95000"/>
                      </a:schemeClr>
                    </a:solidFill>
                  </a:tcPr>
                </a:tc>
                <a:extLst>
                  <a:ext uri="{0D108BD9-81ED-4DB2-BD59-A6C34878D82A}">
                    <a16:rowId xmlns:a16="http://schemas.microsoft.com/office/drawing/2014/main" val="10000"/>
                  </a:ext>
                </a:extLst>
              </a:tr>
            </a:tbl>
          </a:graphicData>
        </a:graphic>
      </p:graphicFrame>
      <p:sp>
        <p:nvSpPr>
          <p:cNvPr id="18" name="Rectangle 2">
            <a:extLst>
              <a:ext uri="{FF2B5EF4-FFF2-40B4-BE49-F238E27FC236}">
                <a16:creationId xmlns:a16="http://schemas.microsoft.com/office/drawing/2014/main" id="{DD6192F7-DA1E-4C52-9577-2579C9CBC13A}"/>
              </a:ext>
            </a:extLst>
          </p:cNvPr>
          <p:cNvSpPr/>
          <p:nvPr/>
        </p:nvSpPr>
        <p:spPr>
          <a:xfrm>
            <a:off x="4910138" y="3695700"/>
            <a:ext cx="750885" cy="1306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Rectangle 25">
            <a:extLst>
              <a:ext uri="{FF2B5EF4-FFF2-40B4-BE49-F238E27FC236}">
                <a16:creationId xmlns:a16="http://schemas.microsoft.com/office/drawing/2014/main" id="{6BD0BD73-107E-44AF-B676-B1811B9AD945}"/>
              </a:ext>
            </a:extLst>
          </p:cNvPr>
          <p:cNvSpPr/>
          <p:nvPr/>
        </p:nvSpPr>
        <p:spPr>
          <a:xfrm>
            <a:off x="4910138" y="2689225"/>
            <a:ext cx="347662" cy="72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2" name="Straight Connector 5">
            <a:extLst>
              <a:ext uri="{FF2B5EF4-FFF2-40B4-BE49-F238E27FC236}">
                <a16:creationId xmlns:a16="http://schemas.microsoft.com/office/drawing/2014/main" id="{0DBC63BB-52D4-4CCF-988E-A54882FB15D6}"/>
              </a:ext>
            </a:extLst>
          </p:cNvPr>
          <p:cNvCxnSpPr>
            <a:cxnSpLocks noChangeShapeType="1"/>
          </p:cNvCxnSpPr>
          <p:nvPr/>
        </p:nvCxnSpPr>
        <p:spPr bwMode="auto">
          <a:xfrm flipH="1">
            <a:off x="5957888" y="1676400"/>
            <a:ext cx="0" cy="2357438"/>
          </a:xfrm>
          <a:prstGeom prst="line">
            <a:avLst/>
          </a:prstGeom>
          <a:noFill/>
          <a:ln w="25400">
            <a:solidFill>
              <a:srgbClr val="BF9000"/>
            </a:solidFill>
            <a:prstDash val="lgDash"/>
            <a:miter lim="800000"/>
            <a:headEnd/>
            <a:tailEnd/>
          </a:ln>
        </p:spPr>
      </p:cxnSp>
      <p:sp>
        <p:nvSpPr>
          <p:cNvPr id="23" name="Rectangle 16">
            <a:extLst>
              <a:ext uri="{FF2B5EF4-FFF2-40B4-BE49-F238E27FC236}">
                <a16:creationId xmlns:a16="http://schemas.microsoft.com/office/drawing/2014/main" id="{91689E05-47D6-4E19-9287-199F4206111B}"/>
              </a:ext>
            </a:extLst>
          </p:cNvPr>
          <p:cNvSpPr>
            <a:spLocks noChangeArrowheads="1"/>
          </p:cNvSpPr>
          <p:nvPr/>
        </p:nvSpPr>
        <p:spPr bwMode="auto">
          <a:xfrm>
            <a:off x="4875213" y="4014788"/>
            <a:ext cx="1625600" cy="584200"/>
          </a:xfrm>
          <a:prstGeom prst="rect">
            <a:avLst/>
          </a:prstGeom>
          <a:noFill/>
          <a:ln w="12700">
            <a:noFill/>
            <a:miter lim="800000"/>
            <a:headEnd/>
            <a:tailEnd/>
          </a:ln>
        </p:spPr>
        <p:txBody>
          <a:bodyPr>
            <a:spAutoFit/>
          </a:bodyPr>
          <a:lstStyle/>
          <a:p>
            <a:pPr algn="ctr"/>
            <a:r>
              <a:rPr lang="it-IT" sz="1600" b="1">
                <a:solidFill>
                  <a:srgbClr val="BF9000"/>
                </a:solidFill>
                <a:latin typeface="Swis721 Cn BT" panose="020B0506020202030204" pitchFamily="34" charset="0"/>
                <a:ea typeface="DilleniaUPC"/>
                <a:cs typeface="DilleniaUPC"/>
              </a:rPr>
              <a:t>luce netta del serramento</a:t>
            </a:r>
          </a:p>
        </p:txBody>
      </p:sp>
      <p:cxnSp>
        <p:nvCxnSpPr>
          <p:cNvPr id="24" name="Straight Connector 28">
            <a:extLst>
              <a:ext uri="{FF2B5EF4-FFF2-40B4-BE49-F238E27FC236}">
                <a16:creationId xmlns:a16="http://schemas.microsoft.com/office/drawing/2014/main" id="{30737AEA-6A06-4894-B592-4BB0DE6FF885}"/>
              </a:ext>
            </a:extLst>
          </p:cNvPr>
          <p:cNvCxnSpPr>
            <a:cxnSpLocks noChangeShapeType="1"/>
          </p:cNvCxnSpPr>
          <p:nvPr/>
        </p:nvCxnSpPr>
        <p:spPr bwMode="auto">
          <a:xfrm>
            <a:off x="6791325" y="1301750"/>
            <a:ext cx="0" cy="3127375"/>
          </a:xfrm>
          <a:prstGeom prst="line">
            <a:avLst/>
          </a:prstGeom>
          <a:noFill/>
          <a:ln w="25400">
            <a:solidFill>
              <a:srgbClr val="BF9000"/>
            </a:solidFill>
            <a:prstDash val="lgDash"/>
            <a:miter lim="800000"/>
            <a:headEnd/>
            <a:tailEnd/>
          </a:ln>
        </p:spPr>
      </p:cxnSp>
      <p:sp>
        <p:nvSpPr>
          <p:cNvPr id="25" name="Rectangle 16">
            <a:extLst>
              <a:ext uri="{FF2B5EF4-FFF2-40B4-BE49-F238E27FC236}">
                <a16:creationId xmlns:a16="http://schemas.microsoft.com/office/drawing/2014/main" id="{6A637734-8ACA-49F7-ACD1-CFDC48D788FE}"/>
              </a:ext>
            </a:extLst>
          </p:cNvPr>
          <p:cNvSpPr>
            <a:spLocks noChangeArrowheads="1"/>
          </p:cNvSpPr>
          <p:nvPr/>
        </p:nvSpPr>
        <p:spPr bwMode="auto">
          <a:xfrm>
            <a:off x="6810375" y="1092200"/>
            <a:ext cx="1716088" cy="338138"/>
          </a:xfrm>
          <a:prstGeom prst="rect">
            <a:avLst/>
          </a:prstGeom>
          <a:noFill/>
          <a:ln w="12700">
            <a:noFill/>
            <a:miter lim="800000"/>
            <a:headEnd/>
            <a:tailEnd/>
          </a:ln>
        </p:spPr>
        <p:txBody>
          <a:bodyPr>
            <a:spAutoFit/>
          </a:bodyPr>
          <a:lstStyle/>
          <a:p>
            <a:pPr algn="ctr"/>
            <a:r>
              <a:rPr lang="it-IT" sz="1600" b="1" dirty="0">
                <a:solidFill>
                  <a:srgbClr val="BF9000"/>
                </a:solidFill>
                <a:latin typeface="Swis721 Cn BT" panose="020B0506020202030204" pitchFamily="34" charset="0"/>
                <a:ea typeface="DilleniaUPC"/>
                <a:cs typeface="DilleniaUPC"/>
              </a:rPr>
              <a:t>area trasparente</a:t>
            </a:r>
          </a:p>
        </p:txBody>
      </p:sp>
    </p:spTree>
    <p:extLst>
      <p:ext uri="{BB962C8B-B14F-4D97-AF65-F5344CB8AC3E}">
        <p14:creationId xmlns:p14="http://schemas.microsoft.com/office/powerpoint/2010/main" val="1215706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telaio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oppure una delle ante del serramento, a sua volta è suddiviso in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montanti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traversi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superiore e inferiore; possono anche essere previsti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elementi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intermedi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Sono inoltre individuabili altri elementi:</a:t>
            </a:r>
          </a:p>
          <a:p>
            <a:pPr marL="171450" indent="-171450" algn="just">
              <a:lnSpc>
                <a:spcPct val="150000"/>
              </a:lnSpc>
              <a:spcBef>
                <a:spcPts val="0"/>
              </a:spcBef>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coprifili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che proteggono la giunzione tra il controtelaio ed il telaio fisso;</a:t>
            </a:r>
          </a:p>
          <a:p>
            <a:pPr marL="171450" indent="-171450" algn="just">
              <a:lnSpc>
                <a:spcPct val="150000"/>
              </a:lnSpc>
              <a:spcBef>
                <a:spcPts val="0"/>
              </a:spcBef>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battuta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superficie a perimetro di interfaccia, ricavata per sagomatura, tra il telaio fisso ed il telaio mobile, atta a contenere le perdite per tenuta all’aria e ad ospitare le giunzioni;</a:t>
            </a:r>
          </a:p>
          <a:p>
            <a:pPr marL="171450" indent="-171450" algn="just">
              <a:lnSpc>
                <a:spcPct val="150000"/>
              </a:lnSpc>
              <a:spcBef>
                <a:spcPts val="0"/>
              </a:spcBef>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guarnizioni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elementi elastici che migliorano le prestazioni di isolamento termoacustico e di tenuta all’aria del serramento contenendone la permeabilità agli agenti atmosferici.</a:t>
            </a: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Elementi costituenti il serramento</a:t>
            </a:r>
          </a:p>
        </p:txBody>
      </p:sp>
      <p:pic>
        <p:nvPicPr>
          <p:cNvPr id="12" name="Picture 18">
            <a:extLst>
              <a:ext uri="{FF2B5EF4-FFF2-40B4-BE49-F238E27FC236}">
                <a16:creationId xmlns:a16="http://schemas.microsoft.com/office/drawing/2014/main" id="{47A7AF14-70EB-407D-BFD2-4C2C6803E91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020888"/>
            <a:ext cx="3922713" cy="2889250"/>
          </a:xfrm>
          <a:prstGeom prst="rect">
            <a:avLst/>
          </a:prstGeom>
          <a:noFill/>
          <a:ln w="9525">
            <a:noFill/>
            <a:miter lim="800000"/>
            <a:headEnd/>
            <a:tailEnd/>
          </a:ln>
        </p:spPr>
      </p:pic>
    </p:spTree>
    <p:extLst>
      <p:ext uri="{BB962C8B-B14F-4D97-AF65-F5344CB8AC3E}">
        <p14:creationId xmlns:p14="http://schemas.microsoft.com/office/powerpoint/2010/main" val="3281657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F2C20-4F1A-C6EA-6074-6276610A1E59}"/>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D46FC223-AE61-0D13-87BE-B385750FEAE6}"/>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legno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è stato il primo materiale impiegato per la produzione di serramenti, grazie a indiscutibili vantaggi quali il gradevole aspetto, le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trascurabili dilatazioni termiche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ridotta conducibilità termica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durabilità del sistema è assicurata con l’impiego di:</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legno con tasso di umidità non superiore al 16%;</a:t>
            </a:r>
          </a:p>
          <a:p>
            <a:pPr marL="171450" indent="-171450" algn="just">
              <a:lnSpc>
                <a:spcPct val="150000"/>
              </a:lnSpc>
              <a:spcBef>
                <a:spcPts val="0"/>
              </a:spcBef>
              <a:buFontTx/>
              <a:buChar char="-"/>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sagomatura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profili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che eviti l’infiltrazione d’acqua (controllo dell’aderenza tra diverse superfici);</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trattamenti idrorepellenti, ripetuti nel tempo;</a:t>
            </a:r>
          </a:p>
          <a:p>
            <a:pPr marL="171450" indent="-171450" algn="just">
              <a:lnSpc>
                <a:spcPct val="150000"/>
              </a:lnSpc>
              <a:spcBef>
                <a:spcPts val="0"/>
              </a:spcBef>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colle efficaci in condizioni di elevata umidità relativa.</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tenuta all’aria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dei battenti è assicurata dalla geometria dei profili, che formano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battute</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almeno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due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camere d’aria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almeno una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ad eventuali profili coprigiunto. Il contatto tra i punti di battuta è migliorato con guarnizioni in gomma.</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tenuta dei giunti tra telaio e parete è assicurata dalla realizzazione di mazzette, per i profili verticali; sul piano d’intesta, è opportuno realizzare due diverse piane, interna ed esterna, ai fini dell’isolamento acustico.</a:t>
            </a:r>
          </a:p>
          <a:p>
            <a:pPr algn="just">
              <a:lnSpc>
                <a:spcPct val="150000"/>
              </a:lnSpc>
            </a:pPr>
            <a:endPar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endParaRPr>
          </a:p>
        </p:txBody>
      </p:sp>
      <p:sp>
        <p:nvSpPr>
          <p:cNvPr id="6" name="Titolo 1">
            <a:extLst>
              <a:ext uri="{FF2B5EF4-FFF2-40B4-BE49-F238E27FC236}">
                <a16:creationId xmlns:a16="http://schemas.microsoft.com/office/drawing/2014/main" id="{8C72A3C2-A7DA-BD94-9519-9610DB5ABE8A}"/>
              </a:ext>
            </a:extLst>
          </p:cNvPr>
          <p:cNvSpPr>
            <a:spLocks noGrp="1"/>
          </p:cNvSpPr>
          <p:nvPr>
            <p:ph type="title"/>
          </p:nvPr>
        </p:nvSpPr>
        <p:spPr>
          <a:xfrm>
            <a:off x="628651" y="365125"/>
            <a:ext cx="6579870" cy="655638"/>
          </a:xfrm>
        </p:spPr>
        <p:txBody>
          <a:bodyPr/>
          <a:lstStyle/>
          <a:p>
            <a:pPr>
              <a:tabLst>
                <a:tab pos="4040188" algn="l"/>
              </a:tabLst>
            </a:pPr>
            <a:r>
              <a:rPr lang="it-IT" dirty="0"/>
              <a:t>Materiali costituenti il telaio</a:t>
            </a:r>
          </a:p>
        </p:txBody>
      </p:sp>
      <p:pic>
        <p:nvPicPr>
          <p:cNvPr id="5122" name="Picture 2" descr="M80 DIAMANT">
            <a:extLst>
              <a:ext uri="{FF2B5EF4-FFF2-40B4-BE49-F238E27FC236}">
                <a16:creationId xmlns:a16="http://schemas.microsoft.com/office/drawing/2014/main" id="{73DC9174-A2D2-7E79-2541-621F10C2C3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5474" y="1117147"/>
            <a:ext cx="2664839" cy="5126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10">
            <a:extLst>
              <a:ext uri="{FF2B5EF4-FFF2-40B4-BE49-F238E27FC236}">
                <a16:creationId xmlns:a16="http://schemas.microsoft.com/office/drawing/2014/main" id="{D50CE2F3-7D71-03CE-693F-252D2DE47171}"/>
              </a:ext>
            </a:extLst>
          </p:cNvPr>
          <p:cNvGraphicFramePr>
            <a:graphicFrameLocks noGrp="1"/>
          </p:cNvGraphicFramePr>
          <p:nvPr>
            <p:extLst>
              <p:ext uri="{D42A27DB-BD31-4B8C-83A1-F6EECF244321}">
                <p14:modId xmlns:p14="http://schemas.microsoft.com/office/powerpoint/2010/main" val="2188925613"/>
              </p:ext>
            </p:extLst>
          </p:nvPr>
        </p:nvGraphicFramePr>
        <p:xfrm>
          <a:off x="6955757" y="1280160"/>
          <a:ext cx="1959643" cy="2148840"/>
        </p:xfrm>
        <a:graphic>
          <a:graphicData uri="http://schemas.openxmlformats.org/drawingml/2006/table">
            <a:tbl>
              <a:tblPr firstRow="1" firstCol="1" bandRow="1">
                <a:tableStyleId>{5C22544A-7EE6-4342-B048-85BDC9FD1C3A}</a:tableStyleId>
              </a:tblPr>
              <a:tblGrid>
                <a:gridCol w="1959643">
                  <a:extLst>
                    <a:ext uri="{9D8B030D-6E8A-4147-A177-3AD203B41FA5}">
                      <a16:colId xmlns:a16="http://schemas.microsoft.com/office/drawing/2014/main" val="20000"/>
                    </a:ext>
                  </a:extLst>
                </a:gridCol>
              </a:tblGrid>
              <a:tr h="2148840">
                <a:tc>
                  <a:txBody>
                    <a:bodyPr/>
                    <a:lstStyle/>
                    <a:p>
                      <a:pPr marL="364490" indent="-342900" algn="just" defTabSz="914400" rtl="0" eaLnBrk="1" latinLnBrk="0" hangingPunct="1">
                        <a:spcAft>
                          <a:spcPts val="0"/>
                        </a:spcAft>
                        <a:buFont typeface="+mj-lt"/>
                        <a:buAutoNum type="alphaUcPeriod"/>
                      </a:pPr>
                      <a:r>
                        <a:rPr lang="it-IT" sz="1600" b="0" kern="1200" spc="-20" baseline="0" dirty="0">
                          <a:solidFill>
                            <a:srgbClr val="BF9000"/>
                          </a:solidFill>
                          <a:effectLst/>
                          <a:latin typeface="Swis721 Cn BT" panose="020B0506020202030204" pitchFamily="34" charset="0"/>
                          <a:ea typeface="+mn-ea"/>
                          <a:cs typeface="+mn-cs"/>
                        </a:rPr>
                        <a:t>Telaio fisso</a:t>
                      </a:r>
                    </a:p>
                    <a:p>
                      <a:pPr marL="364490" indent="-342900" algn="just" defTabSz="914400" rtl="0" eaLnBrk="1" latinLnBrk="0" hangingPunct="1">
                        <a:spcAft>
                          <a:spcPts val="0"/>
                        </a:spcAft>
                        <a:buFont typeface="+mj-lt"/>
                        <a:buAutoNum type="alphaUcPeriod"/>
                      </a:pPr>
                      <a:r>
                        <a:rPr lang="it-IT" sz="1600" b="0" kern="1200" spc="-20" baseline="0" dirty="0">
                          <a:solidFill>
                            <a:srgbClr val="BF9000"/>
                          </a:solidFill>
                          <a:effectLst/>
                          <a:latin typeface="Swis721 Cn BT" panose="020B0506020202030204" pitchFamily="34" charset="0"/>
                          <a:ea typeface="+mn-ea"/>
                          <a:cs typeface="+mn-cs"/>
                        </a:rPr>
                        <a:t>Verniciatura</a:t>
                      </a:r>
                    </a:p>
                    <a:p>
                      <a:pPr marL="364490" indent="-342900" algn="just" defTabSz="914400" rtl="0" eaLnBrk="1" latinLnBrk="0" hangingPunct="1">
                        <a:spcAft>
                          <a:spcPts val="0"/>
                        </a:spcAft>
                        <a:buFont typeface="+mj-lt"/>
                        <a:buAutoNum type="alphaUcPeriod"/>
                      </a:pPr>
                      <a:r>
                        <a:rPr lang="it-IT" sz="1600" b="0" kern="1200" spc="-20" baseline="0" dirty="0">
                          <a:solidFill>
                            <a:srgbClr val="BF9000"/>
                          </a:solidFill>
                          <a:effectLst/>
                          <a:latin typeface="Swis721 Cn BT" panose="020B0506020202030204" pitchFamily="34" charset="0"/>
                          <a:ea typeface="+mn-ea"/>
                          <a:cs typeface="+mn-cs"/>
                        </a:rPr>
                        <a:t>Battuta interna</a:t>
                      </a:r>
                    </a:p>
                    <a:p>
                      <a:pPr marL="364490" indent="-342900" algn="just" defTabSz="914400" rtl="0" eaLnBrk="1" latinLnBrk="0" hangingPunct="1">
                        <a:spcAft>
                          <a:spcPts val="0"/>
                        </a:spcAft>
                        <a:buFont typeface="+mj-lt"/>
                        <a:buAutoNum type="alphaUcPeriod"/>
                      </a:pPr>
                      <a:r>
                        <a:rPr lang="it-IT" sz="1600" b="0" kern="1200" spc="-20" baseline="0" dirty="0">
                          <a:solidFill>
                            <a:srgbClr val="BF9000"/>
                          </a:solidFill>
                          <a:effectLst/>
                          <a:latin typeface="Swis721 Cn BT" panose="020B0506020202030204" pitchFamily="34" charset="0"/>
                          <a:ea typeface="+mn-ea"/>
                          <a:cs typeface="+mn-cs"/>
                        </a:rPr>
                        <a:t>Profilo esterno con gocciolatoio</a:t>
                      </a:r>
                    </a:p>
                    <a:p>
                      <a:pPr marL="364490" indent="-342900" algn="just" defTabSz="914400" rtl="0" eaLnBrk="1" latinLnBrk="0" hangingPunct="1">
                        <a:spcAft>
                          <a:spcPts val="0"/>
                        </a:spcAft>
                        <a:buFont typeface="+mj-lt"/>
                        <a:buAutoNum type="alphaUcPeriod"/>
                      </a:pPr>
                      <a:r>
                        <a:rPr lang="it-IT" sz="1600" b="0" kern="1200" spc="-20" baseline="0" dirty="0">
                          <a:solidFill>
                            <a:srgbClr val="BF9000"/>
                          </a:solidFill>
                          <a:effectLst/>
                          <a:latin typeface="Swis721 Cn BT" panose="020B0506020202030204" pitchFamily="34" charset="0"/>
                          <a:ea typeface="+mn-ea"/>
                          <a:cs typeface="+mn-cs"/>
                        </a:rPr>
                        <a:t>Vetrocamera triplo</a:t>
                      </a:r>
                    </a:p>
                    <a:p>
                      <a:pPr marL="364490" indent="-342900" algn="just" defTabSz="914400" rtl="0" eaLnBrk="1" latinLnBrk="0" hangingPunct="1">
                        <a:spcAft>
                          <a:spcPts val="0"/>
                        </a:spcAft>
                        <a:buFont typeface="+mj-lt"/>
                        <a:buAutoNum type="alphaUcPeriod"/>
                      </a:pPr>
                      <a:r>
                        <a:rPr lang="it-IT" sz="1600" b="0" kern="1200" spc="-20" baseline="0" dirty="0">
                          <a:solidFill>
                            <a:srgbClr val="BF9000"/>
                          </a:solidFill>
                          <a:effectLst/>
                          <a:latin typeface="Swis721 Cn BT" panose="020B0506020202030204" pitchFamily="34" charset="0"/>
                          <a:ea typeface="+mn-ea"/>
                          <a:cs typeface="+mn-cs"/>
                        </a:rPr>
                        <a:t>Battuta esterna con guarnizione</a:t>
                      </a:r>
                    </a:p>
                  </a:txBody>
                  <a:tcPr marL="68580" marR="68580" marT="0" marB="0" anchor="ct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8040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Materiali costituenti il telaio</a:t>
            </a:r>
          </a:p>
        </p:txBody>
      </p:sp>
      <p:pic>
        <p:nvPicPr>
          <p:cNvPr id="2" name="Immagine 1">
            <a:extLst>
              <a:ext uri="{FF2B5EF4-FFF2-40B4-BE49-F238E27FC236}">
                <a16:creationId xmlns:a16="http://schemas.microsoft.com/office/drawing/2014/main" id="{567F6899-2039-4E16-B963-C7F7B5DA1B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65848"/>
            <a:ext cx="4532695" cy="5077656"/>
          </a:xfrm>
          <a:prstGeom prst="rect">
            <a:avLst/>
          </a:prstGeom>
        </p:spPr>
      </p:pic>
      <p:pic>
        <p:nvPicPr>
          <p:cNvPr id="4" name="Immagine 3">
            <a:extLst>
              <a:ext uri="{FF2B5EF4-FFF2-40B4-BE49-F238E27FC236}">
                <a16:creationId xmlns:a16="http://schemas.microsoft.com/office/drawing/2014/main" id="{95E750A2-458D-458B-892D-C66F7FBB7B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9188" y="1287785"/>
            <a:ext cx="4415507" cy="4594514"/>
          </a:xfrm>
          <a:prstGeom prst="rect">
            <a:avLst/>
          </a:prstGeom>
        </p:spPr>
      </p:pic>
    </p:spTree>
    <p:extLst>
      <p:ext uri="{BB962C8B-B14F-4D97-AF65-F5344CB8AC3E}">
        <p14:creationId xmlns:p14="http://schemas.microsoft.com/office/powerpoint/2010/main" val="154656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79857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Un involucro edilizio fortemente soggetto a infiltrazioni vede l’anello debole nella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tenuta all’aria dei serramenti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Nel caso di serramenti esistenti, oltre alla sostituzione, può esserne valutato il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recupero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con miglioramento della tenuta all’aria, che è valutata pesando le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prestazioni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dell’</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interfaccia telaio fisso-controtelaio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e del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perimetro apribile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algn="just">
              <a:lnSpc>
                <a:spcPct val="150000"/>
              </a:lnSpc>
            </a:pPr>
            <a:endPar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endParaRP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Tenuta all’aria</a:t>
            </a:r>
          </a:p>
        </p:txBody>
      </p:sp>
      <p:pic>
        <p:nvPicPr>
          <p:cNvPr id="2" name="Immagine 1">
            <a:extLst>
              <a:ext uri="{FF2B5EF4-FFF2-40B4-BE49-F238E27FC236}">
                <a16:creationId xmlns:a16="http://schemas.microsoft.com/office/drawing/2014/main" id="{0C65F2A6-4441-4252-8108-CDED535F92B7}"/>
              </a:ext>
            </a:extLst>
          </p:cNvPr>
          <p:cNvPicPr>
            <a:picLocks noChangeAspect="1"/>
          </p:cNvPicPr>
          <p:nvPr/>
        </p:nvPicPr>
        <p:blipFill>
          <a:blip r:embed="rId2"/>
          <a:stretch>
            <a:fillRect/>
          </a:stretch>
        </p:blipFill>
        <p:spPr>
          <a:xfrm rot="10800000">
            <a:off x="947250" y="3093719"/>
            <a:ext cx="2205989" cy="3161980"/>
          </a:xfrm>
          <a:prstGeom prst="rect">
            <a:avLst/>
          </a:prstGeom>
        </p:spPr>
      </p:pic>
      <p:pic>
        <p:nvPicPr>
          <p:cNvPr id="4" name="Immagine 3">
            <a:extLst>
              <a:ext uri="{FF2B5EF4-FFF2-40B4-BE49-F238E27FC236}">
                <a16:creationId xmlns:a16="http://schemas.microsoft.com/office/drawing/2014/main" id="{51A715B3-9420-440C-9214-06ED400603A7}"/>
              </a:ext>
            </a:extLst>
          </p:cNvPr>
          <p:cNvPicPr>
            <a:picLocks noChangeAspect="1"/>
          </p:cNvPicPr>
          <p:nvPr/>
        </p:nvPicPr>
        <p:blipFill rotWithShape="1">
          <a:blip r:embed="rId3"/>
          <a:srcRect l="16088" r="8461"/>
          <a:stretch/>
        </p:blipFill>
        <p:spPr>
          <a:xfrm rot="10800000">
            <a:off x="6511451" y="1165859"/>
            <a:ext cx="2232499" cy="4890704"/>
          </a:xfrm>
          <a:prstGeom prst="rect">
            <a:avLst/>
          </a:prstGeom>
        </p:spPr>
      </p:pic>
      <p:pic>
        <p:nvPicPr>
          <p:cNvPr id="5" name="Immagine 4">
            <a:extLst>
              <a:ext uri="{FF2B5EF4-FFF2-40B4-BE49-F238E27FC236}">
                <a16:creationId xmlns:a16="http://schemas.microsoft.com/office/drawing/2014/main" id="{7B3D58FB-5969-41F4-87A9-D37446026E61}"/>
              </a:ext>
            </a:extLst>
          </p:cNvPr>
          <p:cNvPicPr>
            <a:picLocks noChangeAspect="1"/>
          </p:cNvPicPr>
          <p:nvPr/>
        </p:nvPicPr>
        <p:blipFill>
          <a:blip r:embed="rId4"/>
          <a:stretch>
            <a:fillRect/>
          </a:stretch>
        </p:blipFill>
        <p:spPr>
          <a:xfrm rot="10800000">
            <a:off x="4480888" y="1165859"/>
            <a:ext cx="2007088" cy="4890703"/>
          </a:xfrm>
          <a:prstGeom prst="rect">
            <a:avLst/>
          </a:prstGeom>
        </p:spPr>
      </p:pic>
      <p:sp>
        <p:nvSpPr>
          <p:cNvPr id="7" name="Rettangolo 6">
            <a:extLst>
              <a:ext uri="{FF2B5EF4-FFF2-40B4-BE49-F238E27FC236}">
                <a16:creationId xmlns:a16="http://schemas.microsoft.com/office/drawing/2014/main" id="{6636DAB9-3750-4FDF-AFDF-8FD3DFD5FB3F}"/>
              </a:ext>
            </a:extLst>
          </p:cNvPr>
          <p:cNvSpPr/>
          <p:nvPr/>
        </p:nvSpPr>
        <p:spPr>
          <a:xfrm>
            <a:off x="4107180" y="5730240"/>
            <a:ext cx="464820" cy="34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64DF6D81-04EF-45BB-8F96-EC7663A626BE}"/>
              </a:ext>
            </a:extLst>
          </p:cNvPr>
          <p:cNvSpPr/>
          <p:nvPr/>
        </p:nvSpPr>
        <p:spPr>
          <a:xfrm>
            <a:off x="6434963" y="5730240"/>
            <a:ext cx="464820" cy="34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1775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Discontinuità tecnologica</a:t>
            </a:r>
          </a:p>
        </p:txBody>
      </p:sp>
      <p:pic>
        <p:nvPicPr>
          <p:cNvPr id="2" name="Immagine 1">
            <a:extLst>
              <a:ext uri="{FF2B5EF4-FFF2-40B4-BE49-F238E27FC236}">
                <a16:creationId xmlns:a16="http://schemas.microsoft.com/office/drawing/2014/main" id="{909DA099-587C-6B39-D439-67F49F6C4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128" y="1328346"/>
            <a:ext cx="3042193" cy="4674877"/>
          </a:xfrm>
          <a:prstGeom prst="rect">
            <a:avLst/>
          </a:prstGeom>
        </p:spPr>
      </p:pic>
      <p:pic>
        <p:nvPicPr>
          <p:cNvPr id="5" name="Immagine 4">
            <a:extLst>
              <a:ext uri="{FF2B5EF4-FFF2-40B4-BE49-F238E27FC236}">
                <a16:creationId xmlns:a16="http://schemas.microsoft.com/office/drawing/2014/main" id="{B5709877-D6FC-00C9-76B1-0705898DE7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56233" y="1334683"/>
            <a:ext cx="5389639" cy="4668540"/>
          </a:xfrm>
          <a:prstGeom prst="rect">
            <a:avLst/>
          </a:prstGeom>
        </p:spPr>
      </p:pic>
    </p:spTree>
    <p:extLst>
      <p:ext uri="{BB962C8B-B14F-4D97-AF65-F5344CB8AC3E}">
        <p14:creationId xmlns:p14="http://schemas.microsoft.com/office/powerpoint/2010/main" val="3269788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 partire dal 1930 circa è iniziato l’impiego dell’</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acciaio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per la realizzazione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telai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per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serramenti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ad esempio, la società ILVA iniziò a produrre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profili a caldo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speciali che potevano essere tagliati e saldati in opera per realizzare sistemi in grado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sostituire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 componenti del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telaio ligneo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scarsa tenuta dei giunti ha portato, nel Secondo Dopoguerra, alla produzione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profili tubolari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che indussero una notevole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riduzione del peso</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dei serramenti, ed una conseguente riduzione delle operazioni in cantiere (produzione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sistemi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monoblocco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Al periodo tra le due guerre si ascrivono anche i primi esempi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profilati in alluminio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inizialmente poco diffusi. La produzione commerciale iniziò, in Italia, alla fine degli Anni ’50, alla ricerca di sistemi per il miglioramento della tenuta: agli anni ‘60 risale l’introduzione delle prime guarnizioni in PVC per la realizzazione di serramenti in battuta.</a:t>
            </a:r>
          </a:p>
          <a:p>
            <a:pPr algn="just">
              <a:lnSpc>
                <a:spcPct val="150000"/>
              </a:lnSpc>
            </a:pPr>
            <a:endPar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endParaRP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Materiali costituenti il telaio</a:t>
            </a:r>
          </a:p>
        </p:txBody>
      </p:sp>
      <p:sp>
        <p:nvSpPr>
          <p:cNvPr id="12" name="Title 3">
            <a:extLst>
              <a:ext uri="{FF2B5EF4-FFF2-40B4-BE49-F238E27FC236}">
                <a16:creationId xmlns:a16="http://schemas.microsoft.com/office/drawing/2014/main" id="{5EB934FD-212E-454F-A851-C0FCB27C18D9}"/>
              </a:ext>
            </a:extLst>
          </p:cNvPr>
          <p:cNvSpPr txBox="1">
            <a:spLocks/>
          </p:cNvSpPr>
          <p:nvPr/>
        </p:nvSpPr>
        <p:spPr>
          <a:xfrm>
            <a:off x="4616450" y="1154113"/>
            <a:ext cx="1800225" cy="541337"/>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dirty="0"/>
              <a:t>legno</a:t>
            </a:r>
          </a:p>
        </p:txBody>
      </p:sp>
      <p:sp>
        <p:nvSpPr>
          <p:cNvPr id="13" name="Title 3">
            <a:extLst>
              <a:ext uri="{FF2B5EF4-FFF2-40B4-BE49-F238E27FC236}">
                <a16:creationId xmlns:a16="http://schemas.microsoft.com/office/drawing/2014/main" id="{3A1286EF-6E28-4C09-AFA6-88E279D6D9CF}"/>
              </a:ext>
            </a:extLst>
          </p:cNvPr>
          <p:cNvSpPr txBox="1">
            <a:spLocks/>
          </p:cNvSpPr>
          <p:nvPr/>
        </p:nvSpPr>
        <p:spPr>
          <a:xfrm>
            <a:off x="6665913" y="1160463"/>
            <a:ext cx="1800225" cy="539750"/>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dirty="0"/>
              <a:t>acciaio</a:t>
            </a:r>
          </a:p>
        </p:txBody>
      </p:sp>
      <p:sp>
        <p:nvSpPr>
          <p:cNvPr id="14" name="Title 3">
            <a:extLst>
              <a:ext uri="{FF2B5EF4-FFF2-40B4-BE49-F238E27FC236}">
                <a16:creationId xmlns:a16="http://schemas.microsoft.com/office/drawing/2014/main" id="{D8286568-0CC9-4F41-824E-9BB7AFBA06CD}"/>
              </a:ext>
            </a:extLst>
          </p:cNvPr>
          <p:cNvSpPr txBox="1">
            <a:spLocks/>
          </p:cNvSpPr>
          <p:nvPr/>
        </p:nvSpPr>
        <p:spPr>
          <a:xfrm>
            <a:off x="4616450" y="1806575"/>
            <a:ext cx="1800225" cy="539750"/>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dirty="0"/>
              <a:t>ferro</a:t>
            </a:r>
          </a:p>
        </p:txBody>
      </p:sp>
      <p:sp>
        <p:nvSpPr>
          <p:cNvPr id="15" name="Title 3">
            <a:extLst>
              <a:ext uri="{FF2B5EF4-FFF2-40B4-BE49-F238E27FC236}">
                <a16:creationId xmlns:a16="http://schemas.microsoft.com/office/drawing/2014/main" id="{F8AEAE14-2A28-4021-B21B-E88DF8F6089D}"/>
              </a:ext>
            </a:extLst>
          </p:cNvPr>
          <p:cNvSpPr txBox="1">
            <a:spLocks/>
          </p:cNvSpPr>
          <p:nvPr/>
        </p:nvSpPr>
        <p:spPr>
          <a:xfrm>
            <a:off x="6665913" y="1806575"/>
            <a:ext cx="1800225" cy="539750"/>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dirty="0"/>
              <a:t>alluminio</a:t>
            </a:r>
          </a:p>
        </p:txBody>
      </p:sp>
      <p:sp>
        <p:nvSpPr>
          <p:cNvPr id="16" name="Title 3">
            <a:extLst>
              <a:ext uri="{FF2B5EF4-FFF2-40B4-BE49-F238E27FC236}">
                <a16:creationId xmlns:a16="http://schemas.microsoft.com/office/drawing/2014/main" id="{4367D974-8DDC-4FAA-8BBB-C0A65C7A2F07}"/>
              </a:ext>
            </a:extLst>
          </p:cNvPr>
          <p:cNvSpPr txBox="1">
            <a:spLocks/>
          </p:cNvSpPr>
          <p:nvPr/>
        </p:nvSpPr>
        <p:spPr>
          <a:xfrm>
            <a:off x="4616450" y="2459038"/>
            <a:ext cx="1800225" cy="539750"/>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dirty="0"/>
              <a:t>PVC</a:t>
            </a:r>
          </a:p>
        </p:txBody>
      </p:sp>
      <p:pic>
        <p:nvPicPr>
          <p:cNvPr id="24" name="Picture 30">
            <a:extLst>
              <a:ext uri="{FF2B5EF4-FFF2-40B4-BE49-F238E27FC236}">
                <a16:creationId xmlns:a16="http://schemas.microsoft.com/office/drawing/2014/main" id="{561D4AA3-F4D4-4E04-8F51-416BC8A75ED3}"/>
              </a:ext>
            </a:extLst>
          </p:cNvPr>
          <p:cNvPicPr>
            <a:picLocks noChangeAspect="1"/>
          </p:cNvPicPr>
          <p:nvPr/>
        </p:nvPicPr>
        <p:blipFill rotWithShape="1">
          <a:blip r:embed="rId2" cstate="email">
            <a:biLevel thresh="50000"/>
            <a:extLst>
              <a:ext uri="{28A0092B-C50C-407E-A947-70E740481C1C}">
                <a14:useLocalDpi xmlns:a14="http://schemas.microsoft.com/office/drawing/2010/main"/>
              </a:ext>
            </a:extLst>
          </a:blip>
          <a:srcRect/>
          <a:stretch/>
        </p:blipFill>
        <p:spPr>
          <a:xfrm rot="5400000">
            <a:off x="4983262" y="3250094"/>
            <a:ext cx="3013621" cy="2859986"/>
          </a:xfrm>
          <a:prstGeom prst="rect">
            <a:avLst/>
          </a:prstGeom>
          <a:scene3d>
            <a:camera prst="orthographicFront">
              <a:rot lat="0" lon="0" rev="36000"/>
            </a:camera>
            <a:lightRig rig="threePt" dir="t"/>
          </a:scene3d>
        </p:spPr>
      </p:pic>
      <p:sp>
        <p:nvSpPr>
          <p:cNvPr id="25" name="Rectangle 16">
            <a:extLst>
              <a:ext uri="{FF2B5EF4-FFF2-40B4-BE49-F238E27FC236}">
                <a16:creationId xmlns:a16="http://schemas.microsoft.com/office/drawing/2014/main" id="{BAE56FA9-1003-46EF-B739-480083B338AC}"/>
              </a:ext>
            </a:extLst>
          </p:cNvPr>
          <p:cNvSpPr>
            <a:spLocks noChangeArrowheads="1"/>
          </p:cNvSpPr>
          <p:nvPr/>
        </p:nvSpPr>
        <p:spPr bwMode="auto">
          <a:xfrm rot="16200000">
            <a:off x="6726237" y="4387851"/>
            <a:ext cx="3013075" cy="584200"/>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sz="1400" dirty="0">
                <a:solidFill>
                  <a:srgbClr val="BF9000"/>
                </a:solidFill>
                <a:latin typeface="Swis721 Cn BT" panose="020B0506020202030204" pitchFamily="34" charset="0"/>
                <a:ea typeface="+mj-ea"/>
                <a:cs typeface="Segoe UI Semilight" panose="020B0402040204020203" pitchFamily="34" charset="0"/>
              </a:rPr>
              <a:t>serramento con</a:t>
            </a:r>
          </a:p>
          <a:p>
            <a:pPr algn="ctr"/>
            <a:r>
              <a:rPr lang="it-IT" sz="1400" dirty="0">
                <a:solidFill>
                  <a:srgbClr val="BF9000"/>
                </a:solidFill>
                <a:latin typeface="Swis721 Cn BT" panose="020B0506020202030204" pitchFamily="34" charset="0"/>
                <a:ea typeface="+mj-ea"/>
                <a:cs typeface="Segoe UI Semilight" panose="020B0402040204020203" pitchFamily="34" charset="0"/>
              </a:rPr>
              <a:t>guarnizioni in battuta</a:t>
            </a:r>
          </a:p>
        </p:txBody>
      </p:sp>
    </p:spTree>
    <p:extLst>
      <p:ext uri="{BB962C8B-B14F-4D97-AF65-F5344CB8AC3E}">
        <p14:creationId xmlns:p14="http://schemas.microsoft.com/office/powerpoint/2010/main" val="872449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F72382-BD79-4842-AF97-D9524B39DE8F}"/>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Di particolare interesse è la produzione, a fine degli Anni ‘80, del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serramento a giunto aperto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 cui la tenuta è affidata ad una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guarnizione centrale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che si flette e s’appoggia ad una porzione di profilo inclinata presente nell’anta mobile. Tanto maggiore è la pressione esercitata dal vento, tanto maggiore è la forza di adesione e la conseguente tenuta all’aria.</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L’ultima generazione di serramenti è quella cosiddetta 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taglio termico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che supera l’inconveniente legato all’elevata conducibilità termica dei metalli: la parzializzazione dei profili metallici interrompe il flusso termico con materiale a ridotta conducibilità, ad esempio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poliammide con fibre di vetro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algn="just">
              <a:lnSpc>
                <a:spcPct val="150000"/>
              </a:lnSpc>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Produzioni recenti sono basate su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profili composti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alluminio-legno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 rischio condensazione sulle superfici di transizione, e sistemi misti con telaio mobile in legno e telaio fisso in alluminio. Analoghi alle soluzioni viste sono i serramenti in PVC, da superfici lisce, resistenti, saldate a piastra calda in corrispondenza degli angoli.</a:t>
            </a:r>
          </a:p>
          <a:p>
            <a:pPr algn="just">
              <a:lnSpc>
                <a:spcPct val="150000"/>
              </a:lnSpc>
            </a:pPr>
            <a:endPar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endParaRPr>
          </a:p>
        </p:txBody>
      </p:sp>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Materiali costituenti il telaio</a:t>
            </a:r>
          </a:p>
        </p:txBody>
      </p:sp>
      <p:sp>
        <p:nvSpPr>
          <p:cNvPr id="17" name="Rectangle 16">
            <a:extLst>
              <a:ext uri="{FF2B5EF4-FFF2-40B4-BE49-F238E27FC236}">
                <a16:creationId xmlns:a16="http://schemas.microsoft.com/office/drawing/2014/main" id="{0B8FFCED-7DDB-443B-8691-1E32285776B6}"/>
              </a:ext>
            </a:extLst>
          </p:cNvPr>
          <p:cNvSpPr>
            <a:spLocks noChangeArrowheads="1"/>
          </p:cNvSpPr>
          <p:nvPr/>
        </p:nvSpPr>
        <p:spPr bwMode="auto">
          <a:xfrm>
            <a:off x="6554788" y="1301750"/>
            <a:ext cx="1846262" cy="584200"/>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sz="1400" dirty="0">
                <a:solidFill>
                  <a:srgbClr val="BF9000"/>
                </a:solidFill>
                <a:latin typeface="Swis721 Cn BT" panose="020B0506020202030204" pitchFamily="34" charset="0"/>
                <a:ea typeface="+mj-ea"/>
                <a:cs typeface="Segoe UI Semilight" panose="020B0402040204020203" pitchFamily="34" charset="0"/>
              </a:rPr>
              <a:t>Serramento</a:t>
            </a:r>
          </a:p>
          <a:p>
            <a:pPr algn="ctr"/>
            <a:r>
              <a:rPr lang="it-IT" sz="1400" dirty="0">
                <a:solidFill>
                  <a:srgbClr val="BF9000"/>
                </a:solidFill>
                <a:latin typeface="Swis721 Cn BT" panose="020B0506020202030204" pitchFamily="34" charset="0"/>
                <a:ea typeface="+mj-ea"/>
                <a:cs typeface="Segoe UI Semilight" panose="020B0402040204020203" pitchFamily="34" charset="0"/>
              </a:rPr>
              <a:t>a giunto aperto</a:t>
            </a:r>
          </a:p>
        </p:txBody>
      </p:sp>
      <p:pic>
        <p:nvPicPr>
          <p:cNvPr id="18" name="Picture 2">
            <a:extLst>
              <a:ext uri="{FF2B5EF4-FFF2-40B4-BE49-F238E27FC236}">
                <a16:creationId xmlns:a16="http://schemas.microsoft.com/office/drawing/2014/main" id="{55084B64-31AB-40EA-A05E-5284CA8F46AF}"/>
              </a:ext>
            </a:extLst>
          </p:cNvPr>
          <p:cNvPicPr>
            <a:picLocks noChangeAspect="1"/>
          </p:cNvPicPr>
          <p:nvPr/>
        </p:nvPicPr>
        <p:blipFill rotWithShape="1">
          <a:blip r:embed="rId2" cstate="email">
            <a:biLevel thresh="50000"/>
            <a:extLst>
              <a:ext uri="{28A0092B-C50C-407E-A947-70E740481C1C}">
                <a14:useLocalDpi xmlns:a14="http://schemas.microsoft.com/office/drawing/2010/main"/>
              </a:ext>
            </a:extLst>
          </a:blip>
          <a:srcRect/>
          <a:stretch/>
        </p:blipFill>
        <p:spPr>
          <a:xfrm rot="5400000">
            <a:off x="4167505" y="1624745"/>
            <a:ext cx="2571095" cy="1584922"/>
          </a:xfrm>
          <a:prstGeom prst="rect">
            <a:avLst/>
          </a:prstGeom>
          <a:scene3d>
            <a:camera prst="orthographicFront">
              <a:rot lat="0" lon="0" rev="0"/>
            </a:camera>
            <a:lightRig rig="threePt" dir="t"/>
          </a:scene3d>
        </p:spPr>
      </p:pic>
      <p:pic>
        <p:nvPicPr>
          <p:cNvPr id="19" name="Picture 4">
            <a:extLst>
              <a:ext uri="{FF2B5EF4-FFF2-40B4-BE49-F238E27FC236}">
                <a16:creationId xmlns:a16="http://schemas.microsoft.com/office/drawing/2014/main" id="{881D0085-6008-4F97-B05F-E2A2D4877E4D}"/>
              </a:ext>
            </a:extLst>
          </p:cNvPr>
          <p:cNvPicPr>
            <a:picLocks noChangeAspect="1"/>
          </p:cNvPicPr>
          <p:nvPr/>
        </p:nvPicPr>
        <p:blipFill rotWithShape="1">
          <a:blip r:embed="rId3" cstate="email">
            <a:biLevel thresh="50000"/>
            <a:extLst>
              <a:ext uri="{28A0092B-C50C-407E-A947-70E740481C1C}">
                <a14:useLocalDpi xmlns:a14="http://schemas.microsoft.com/office/drawing/2010/main"/>
              </a:ext>
            </a:extLst>
          </a:blip>
          <a:srcRect/>
          <a:stretch/>
        </p:blipFill>
        <p:spPr>
          <a:xfrm rot="5400000">
            <a:off x="5610682" y="3190062"/>
            <a:ext cx="1886855" cy="4078515"/>
          </a:xfrm>
          <a:prstGeom prst="rect">
            <a:avLst/>
          </a:prstGeom>
          <a:scene3d>
            <a:camera prst="orthographicFront">
              <a:rot lat="0" lon="0" rev="0"/>
            </a:camera>
            <a:lightRig rig="threePt" dir="t"/>
          </a:scene3d>
        </p:spPr>
      </p:pic>
      <p:sp>
        <p:nvSpPr>
          <p:cNvPr id="20" name="Rectangle 16">
            <a:extLst>
              <a:ext uri="{FF2B5EF4-FFF2-40B4-BE49-F238E27FC236}">
                <a16:creationId xmlns:a16="http://schemas.microsoft.com/office/drawing/2014/main" id="{EB2BF308-1B1B-4DE7-B923-325A779CF3BA}"/>
              </a:ext>
            </a:extLst>
          </p:cNvPr>
          <p:cNvSpPr>
            <a:spLocks noChangeArrowheads="1"/>
          </p:cNvSpPr>
          <p:nvPr/>
        </p:nvSpPr>
        <p:spPr bwMode="auto">
          <a:xfrm>
            <a:off x="6554788" y="3497263"/>
            <a:ext cx="1846262" cy="584200"/>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sz="1400" dirty="0">
                <a:solidFill>
                  <a:srgbClr val="BF9000"/>
                </a:solidFill>
                <a:latin typeface="Swis721 Cn BT" panose="020B0506020202030204" pitchFamily="34" charset="0"/>
                <a:ea typeface="+mj-ea"/>
                <a:cs typeface="Segoe UI Semilight" panose="020B0402040204020203" pitchFamily="34" charset="0"/>
              </a:rPr>
              <a:t>Serramento</a:t>
            </a:r>
          </a:p>
          <a:p>
            <a:pPr algn="ctr"/>
            <a:r>
              <a:rPr lang="it-IT" sz="1400" dirty="0">
                <a:solidFill>
                  <a:srgbClr val="BF9000"/>
                </a:solidFill>
                <a:latin typeface="Swis721 Cn BT" panose="020B0506020202030204" pitchFamily="34" charset="0"/>
                <a:ea typeface="+mj-ea"/>
                <a:cs typeface="Segoe UI Semilight" panose="020B0402040204020203" pitchFamily="34" charset="0"/>
              </a:rPr>
              <a:t>a taglio termico</a:t>
            </a:r>
          </a:p>
        </p:txBody>
      </p:sp>
    </p:spTree>
    <p:extLst>
      <p:ext uri="{BB962C8B-B14F-4D97-AF65-F5344CB8AC3E}">
        <p14:creationId xmlns:p14="http://schemas.microsoft.com/office/powerpoint/2010/main" val="1035888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2BDF7-6765-1EDF-C0B5-09AEFB76A099}"/>
            </a:ext>
          </a:extLst>
        </p:cNvPr>
        <p:cNvGrpSpPr/>
        <p:nvPr/>
      </p:nvGrpSpPr>
      <p:grpSpPr>
        <a:xfrm>
          <a:off x="0" y="0"/>
          <a:ext cx="0" cy="0"/>
          <a:chOff x="0" y="0"/>
          <a:chExt cx="0" cy="0"/>
        </a:xfrm>
      </p:grpSpPr>
      <p:sp>
        <p:nvSpPr>
          <p:cNvPr id="6" name="Titolo 1">
            <a:extLst>
              <a:ext uri="{FF2B5EF4-FFF2-40B4-BE49-F238E27FC236}">
                <a16:creationId xmlns:a16="http://schemas.microsoft.com/office/drawing/2014/main" id="{DA2866EC-B812-2EA0-074B-579B29E4B590}"/>
              </a:ext>
            </a:extLst>
          </p:cNvPr>
          <p:cNvSpPr>
            <a:spLocks noGrp="1"/>
          </p:cNvSpPr>
          <p:nvPr>
            <p:ph type="title"/>
          </p:nvPr>
        </p:nvSpPr>
        <p:spPr>
          <a:xfrm>
            <a:off x="628651" y="365125"/>
            <a:ext cx="6579870" cy="655638"/>
          </a:xfrm>
        </p:spPr>
        <p:txBody>
          <a:bodyPr/>
          <a:lstStyle/>
          <a:p>
            <a:pPr>
              <a:tabLst>
                <a:tab pos="4040188" algn="l"/>
              </a:tabLst>
            </a:pPr>
            <a:r>
              <a:rPr lang="it-IT" dirty="0"/>
              <a:t>Materiali costituenti il telaio</a:t>
            </a:r>
          </a:p>
        </p:txBody>
      </p:sp>
      <p:pic>
        <p:nvPicPr>
          <p:cNvPr id="3" name="Immagine 2">
            <a:extLst>
              <a:ext uri="{FF2B5EF4-FFF2-40B4-BE49-F238E27FC236}">
                <a16:creationId xmlns:a16="http://schemas.microsoft.com/office/drawing/2014/main" id="{D0B81FE1-EA76-10E0-0DC6-620BFFA890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874" y="1137897"/>
            <a:ext cx="4911137" cy="5110396"/>
          </a:xfrm>
          <a:prstGeom prst="rect">
            <a:avLst/>
          </a:prstGeom>
        </p:spPr>
      </p:pic>
      <p:pic>
        <p:nvPicPr>
          <p:cNvPr id="2050" name="Picture 2" descr="Infissi legno alluminio taglio termico – Serramenti misti">
            <a:extLst>
              <a:ext uri="{FF2B5EF4-FFF2-40B4-BE49-F238E27FC236}">
                <a16:creationId xmlns:a16="http://schemas.microsoft.com/office/drawing/2014/main" id="{9772B6E6-D834-FE83-0EED-FECF1C6F6D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6011" y="1137897"/>
            <a:ext cx="3524044" cy="511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8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19CE-EE7A-4F1D-176E-08003D16DFD6}"/>
            </a:ext>
          </a:extLst>
        </p:cNvPr>
        <p:cNvGrpSpPr/>
        <p:nvPr/>
      </p:nvGrpSpPr>
      <p:grpSpPr>
        <a:xfrm>
          <a:off x="0" y="0"/>
          <a:ext cx="0" cy="0"/>
          <a:chOff x="0" y="0"/>
          <a:chExt cx="0" cy="0"/>
        </a:xfrm>
      </p:grpSpPr>
      <p:sp>
        <p:nvSpPr>
          <p:cNvPr id="4" name="Sottotitolo 2">
            <a:extLst>
              <a:ext uri="{FF2B5EF4-FFF2-40B4-BE49-F238E27FC236}">
                <a16:creationId xmlns:a16="http://schemas.microsoft.com/office/drawing/2014/main" id="{A49E308B-678A-8253-7066-EEA8312F5B73}"/>
              </a:ext>
            </a:extLst>
          </p:cNvPr>
          <p:cNvSpPr txBox="1">
            <a:spLocks/>
          </p:cNvSpPr>
          <p:nvPr/>
        </p:nvSpPr>
        <p:spPr>
          <a:xfrm>
            <a:off x="1143000" y="3602037"/>
            <a:ext cx="6858000" cy="1005131"/>
          </a:xfrm>
          <a:prstGeom prst="rect">
            <a:avLst/>
          </a:prstGeom>
        </p:spPr>
        <p:txBody>
          <a:bodyPr vert="horz" lIns="91440" tIns="45720" rIns="91440" bIns="45720" rtlCol="0">
            <a:normAutofit/>
          </a:bodyPr>
          <a:lstStyle>
            <a:lvl1pPr marL="0" indent="0" algn="ctr" defTabSz="914400" eaLnBrk="1" latinLnBrk="0" hangingPunct="1">
              <a:lnSpc>
                <a:spcPct val="90000"/>
              </a:lnSpc>
              <a:spcBef>
                <a:spcPts val="1000"/>
              </a:spcBef>
              <a:buFont typeface="Arial" panose="020B0604020202020204" pitchFamily="34" charset="0"/>
              <a:buNone/>
              <a:defRPr sz="4000" b="1">
                <a:latin typeface="Source Sans Pro" panose="020B0503030403020204" pitchFamily="34" charset="0"/>
              </a:defRPr>
            </a:lvl1pPr>
            <a:lvl2pPr indent="0" algn="ctr" defTabSz="914400" eaLnBrk="1" latinLnBrk="0" hangingPunct="1">
              <a:lnSpc>
                <a:spcPct val="90000"/>
              </a:lnSpc>
              <a:spcBef>
                <a:spcPts val="500"/>
              </a:spcBef>
              <a:buFont typeface="Arial" panose="020B0604020202020204" pitchFamily="34" charset="0"/>
              <a:buNone/>
              <a:defRPr sz="2000">
                <a:latin typeface="+mn-lt"/>
              </a:defRPr>
            </a:lvl2pPr>
            <a:lvl3pPr indent="0" algn="ctr" defTabSz="914400" eaLnBrk="1" latinLnBrk="0" hangingPunct="1">
              <a:lnSpc>
                <a:spcPct val="90000"/>
              </a:lnSpc>
              <a:spcBef>
                <a:spcPts val="500"/>
              </a:spcBef>
              <a:buFont typeface="Arial" panose="020B0604020202020204" pitchFamily="34" charset="0"/>
              <a:buNone/>
              <a:defRPr sz="1800">
                <a:latin typeface="+mn-lt"/>
              </a:defRPr>
            </a:lvl3pPr>
            <a:lvl4pPr indent="0" algn="ctr" defTabSz="914400" eaLnBrk="1" latinLnBrk="0" hangingPunct="1">
              <a:lnSpc>
                <a:spcPct val="90000"/>
              </a:lnSpc>
              <a:spcBef>
                <a:spcPts val="500"/>
              </a:spcBef>
              <a:buFont typeface="Arial" panose="020B0604020202020204" pitchFamily="34" charset="0"/>
              <a:buNone/>
              <a:defRPr sz="1600">
                <a:latin typeface="+mn-lt"/>
              </a:defRPr>
            </a:lvl4pPr>
            <a:lvl5pPr indent="0" algn="ctr" defTabSz="914400" eaLnBrk="1" latinLnBrk="0" hangingPunct="1">
              <a:lnSpc>
                <a:spcPct val="90000"/>
              </a:lnSpc>
              <a:spcBef>
                <a:spcPts val="500"/>
              </a:spcBef>
              <a:buFont typeface="Arial" panose="020B0604020202020204" pitchFamily="34" charset="0"/>
              <a:buNone/>
              <a:defRPr sz="1600">
                <a:latin typeface="+mn-lt"/>
              </a:defRPr>
            </a:lvl5pPr>
            <a:lvl6pPr indent="0" algn="ctr">
              <a:lnSpc>
                <a:spcPct val="90000"/>
              </a:lnSpc>
              <a:spcBef>
                <a:spcPts val="500"/>
              </a:spcBef>
              <a:buFont typeface="Arial" panose="020B0604020202020204" pitchFamily="34" charset="0"/>
              <a:buNone/>
              <a:defRPr sz="1600">
                <a:latin typeface="+mn-lt"/>
              </a:defRPr>
            </a:lvl6pPr>
            <a:lvl7pPr indent="0" algn="ctr">
              <a:lnSpc>
                <a:spcPct val="90000"/>
              </a:lnSpc>
              <a:spcBef>
                <a:spcPts val="500"/>
              </a:spcBef>
              <a:buFont typeface="Arial" panose="020B0604020202020204" pitchFamily="34" charset="0"/>
              <a:buNone/>
              <a:defRPr sz="1600">
                <a:latin typeface="+mn-lt"/>
              </a:defRPr>
            </a:lvl7pPr>
            <a:lvl8pPr indent="0" algn="ctr">
              <a:lnSpc>
                <a:spcPct val="90000"/>
              </a:lnSpc>
              <a:spcBef>
                <a:spcPts val="500"/>
              </a:spcBef>
              <a:buFont typeface="Arial" panose="020B0604020202020204" pitchFamily="34" charset="0"/>
              <a:buNone/>
              <a:defRPr sz="1600">
                <a:latin typeface="+mn-lt"/>
              </a:defRPr>
            </a:lvl8pPr>
            <a:lvl9pPr indent="0" algn="ctr">
              <a:lnSpc>
                <a:spcPct val="90000"/>
              </a:lnSpc>
              <a:spcBef>
                <a:spcPts val="500"/>
              </a:spcBef>
              <a:buFont typeface="Arial" panose="020B0604020202020204" pitchFamily="34" charset="0"/>
              <a:buNone/>
              <a:defRPr sz="1600">
                <a:latin typeface="+mn-lt"/>
              </a:defRPr>
            </a:lvl9pPr>
          </a:lstStyle>
          <a:p>
            <a:r>
              <a:rPr lang="it-IT" sz="2800" dirty="0">
                <a:latin typeface="Swis721 Cn BT" panose="020B0506020202030204" pitchFamily="34" charset="0"/>
              </a:rPr>
              <a:t>Vetrature evolute</a:t>
            </a:r>
          </a:p>
        </p:txBody>
      </p:sp>
      <p:sp>
        <p:nvSpPr>
          <p:cNvPr id="3" name="Sottotitolo 2">
            <a:extLst>
              <a:ext uri="{FF2B5EF4-FFF2-40B4-BE49-F238E27FC236}">
                <a16:creationId xmlns:a16="http://schemas.microsoft.com/office/drawing/2014/main" id="{7DB5074D-F24D-B197-C534-92F704692468}"/>
              </a:ext>
            </a:extLst>
          </p:cNvPr>
          <p:cNvSpPr txBox="1">
            <a:spLocks/>
          </p:cNvSpPr>
          <p:nvPr/>
        </p:nvSpPr>
        <p:spPr>
          <a:xfrm>
            <a:off x="1143000" y="2423869"/>
            <a:ext cx="6858000" cy="1005131"/>
          </a:xfrm>
          <a:prstGeom prst="rect">
            <a:avLst/>
          </a:prstGeom>
        </p:spPr>
        <p:txBody>
          <a:bodyPr vert="horz" lIns="91440" tIns="45720" rIns="91440" bIns="45720" rtlCol="0">
            <a:normAutofit/>
          </a:bodyPr>
          <a:lstStyle>
            <a:lvl1pPr marL="0" indent="0" algn="ctr" defTabSz="914400" eaLnBrk="1" latinLnBrk="0" hangingPunct="1">
              <a:lnSpc>
                <a:spcPct val="90000"/>
              </a:lnSpc>
              <a:spcBef>
                <a:spcPts val="1000"/>
              </a:spcBef>
              <a:buFont typeface="Arial" panose="020B0604020202020204" pitchFamily="34" charset="0"/>
              <a:buNone/>
              <a:defRPr sz="4000" b="1">
                <a:latin typeface="Source Sans Pro" panose="020B0503030403020204" pitchFamily="34" charset="0"/>
              </a:defRPr>
            </a:lvl1pPr>
            <a:lvl2pPr indent="0" algn="ctr" defTabSz="914400" eaLnBrk="1" latinLnBrk="0" hangingPunct="1">
              <a:lnSpc>
                <a:spcPct val="90000"/>
              </a:lnSpc>
              <a:spcBef>
                <a:spcPts val="500"/>
              </a:spcBef>
              <a:buFont typeface="Arial" panose="020B0604020202020204" pitchFamily="34" charset="0"/>
              <a:buNone/>
              <a:defRPr sz="2000">
                <a:latin typeface="+mn-lt"/>
              </a:defRPr>
            </a:lvl2pPr>
            <a:lvl3pPr indent="0" algn="ctr" defTabSz="914400" eaLnBrk="1" latinLnBrk="0" hangingPunct="1">
              <a:lnSpc>
                <a:spcPct val="90000"/>
              </a:lnSpc>
              <a:spcBef>
                <a:spcPts val="500"/>
              </a:spcBef>
              <a:buFont typeface="Arial" panose="020B0604020202020204" pitchFamily="34" charset="0"/>
              <a:buNone/>
              <a:defRPr sz="1800">
                <a:latin typeface="+mn-lt"/>
              </a:defRPr>
            </a:lvl3pPr>
            <a:lvl4pPr indent="0" algn="ctr" defTabSz="914400" eaLnBrk="1" latinLnBrk="0" hangingPunct="1">
              <a:lnSpc>
                <a:spcPct val="90000"/>
              </a:lnSpc>
              <a:spcBef>
                <a:spcPts val="500"/>
              </a:spcBef>
              <a:buFont typeface="Arial" panose="020B0604020202020204" pitchFamily="34" charset="0"/>
              <a:buNone/>
              <a:defRPr sz="1600">
                <a:latin typeface="+mn-lt"/>
              </a:defRPr>
            </a:lvl4pPr>
            <a:lvl5pPr indent="0" algn="ctr" defTabSz="914400" eaLnBrk="1" latinLnBrk="0" hangingPunct="1">
              <a:lnSpc>
                <a:spcPct val="90000"/>
              </a:lnSpc>
              <a:spcBef>
                <a:spcPts val="500"/>
              </a:spcBef>
              <a:buFont typeface="Arial" panose="020B0604020202020204" pitchFamily="34" charset="0"/>
              <a:buNone/>
              <a:defRPr sz="1600">
                <a:latin typeface="+mn-lt"/>
              </a:defRPr>
            </a:lvl5pPr>
            <a:lvl6pPr indent="0" algn="ctr">
              <a:lnSpc>
                <a:spcPct val="90000"/>
              </a:lnSpc>
              <a:spcBef>
                <a:spcPts val="500"/>
              </a:spcBef>
              <a:buFont typeface="Arial" panose="020B0604020202020204" pitchFamily="34" charset="0"/>
              <a:buNone/>
              <a:defRPr sz="1600">
                <a:latin typeface="+mn-lt"/>
              </a:defRPr>
            </a:lvl6pPr>
            <a:lvl7pPr indent="0" algn="ctr">
              <a:lnSpc>
                <a:spcPct val="90000"/>
              </a:lnSpc>
              <a:spcBef>
                <a:spcPts val="500"/>
              </a:spcBef>
              <a:buFont typeface="Arial" panose="020B0604020202020204" pitchFamily="34" charset="0"/>
              <a:buNone/>
              <a:defRPr sz="1600">
                <a:latin typeface="+mn-lt"/>
              </a:defRPr>
            </a:lvl7pPr>
            <a:lvl8pPr indent="0" algn="ctr">
              <a:lnSpc>
                <a:spcPct val="90000"/>
              </a:lnSpc>
              <a:spcBef>
                <a:spcPts val="500"/>
              </a:spcBef>
              <a:buFont typeface="Arial" panose="020B0604020202020204" pitchFamily="34" charset="0"/>
              <a:buNone/>
              <a:defRPr sz="1600">
                <a:latin typeface="+mn-lt"/>
              </a:defRPr>
            </a:lvl8pPr>
            <a:lvl9pPr indent="0" algn="ctr">
              <a:lnSpc>
                <a:spcPct val="90000"/>
              </a:lnSpc>
              <a:spcBef>
                <a:spcPts val="500"/>
              </a:spcBef>
              <a:buFont typeface="Arial" panose="020B0604020202020204" pitchFamily="34" charset="0"/>
              <a:buNone/>
              <a:defRPr sz="1600">
                <a:latin typeface="+mn-lt"/>
              </a:defRPr>
            </a:lvl9pPr>
          </a:lstStyle>
          <a:p>
            <a:r>
              <a:rPr lang="it-IT" sz="6600" dirty="0">
                <a:solidFill>
                  <a:schemeClr val="accent4">
                    <a:lumMod val="75000"/>
                  </a:schemeClr>
                </a:solidFill>
                <a:latin typeface="Swis721 Cn BT" panose="020B0506020202030204" pitchFamily="34" charset="0"/>
              </a:rPr>
              <a:t>11.3</a:t>
            </a:r>
          </a:p>
        </p:txBody>
      </p:sp>
    </p:spTree>
    <p:extLst>
      <p:ext uri="{BB962C8B-B14F-4D97-AF65-F5344CB8AC3E}">
        <p14:creationId xmlns:p14="http://schemas.microsoft.com/office/powerpoint/2010/main" val="1286051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selettività angolare</a:t>
            </a:r>
          </a:p>
        </p:txBody>
      </p:sp>
      <p:sp>
        <p:nvSpPr>
          <p:cNvPr id="4" name="Title 3">
            <a:extLst>
              <a:ext uri="{FF2B5EF4-FFF2-40B4-BE49-F238E27FC236}">
                <a16:creationId xmlns:a16="http://schemas.microsoft.com/office/drawing/2014/main" id="{BC10C198-E210-47CF-BC51-80B0AC0FD219}"/>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Nessun vetro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per quanto sottile e chiaro,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permette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passaggio totale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della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radiazione</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solare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Qualsiasi superficie che riceve la radiazione solare trasforma quest’ultima in tre componenti: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trasmessa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all’interno,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assorbita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riflessa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verso l’esterno. 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frazione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α</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 energia assorbita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dipende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dall’eventuale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rivestimento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dal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suo spessore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mentre 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frazione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el-GR"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ρ</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riflessa dipende dalla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natura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superficie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dall’</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angolo di incidenza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della radiazione valutato rispetto alla normale alla superficie stessa.</a:t>
            </a:r>
          </a:p>
        </p:txBody>
      </p:sp>
      <p:sp>
        <p:nvSpPr>
          <p:cNvPr id="9" name="Title 3">
            <a:extLst>
              <a:ext uri="{FF2B5EF4-FFF2-40B4-BE49-F238E27FC236}">
                <a16:creationId xmlns:a16="http://schemas.microsoft.com/office/drawing/2014/main" id="{130A6861-B153-4D9F-9E76-14D20A29570E}"/>
              </a:ext>
            </a:extLst>
          </p:cNvPr>
          <p:cNvSpPr txBox="1">
            <a:spLocks/>
          </p:cNvSpPr>
          <p:nvPr/>
        </p:nvSpPr>
        <p:spPr>
          <a:xfrm>
            <a:off x="4572000" y="1056033"/>
            <a:ext cx="3943350" cy="5260690"/>
          </a:xfrm>
          <a:prstGeom prst="rect">
            <a:avLst/>
          </a:prstGeom>
          <a:solidFill>
            <a:schemeClr val="bg1"/>
          </a:solidFill>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Un vetro può bloccare la radiazione solare anche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sfruttando le leggi della riflessione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Infatti la trasmittanza del vetro è funzione dell’angolo di incidenza formato tra il raggio solare e la normale alla superficie del vetro.</a:t>
            </a:r>
          </a:p>
        </p:txBody>
      </p:sp>
      <p:pic>
        <p:nvPicPr>
          <p:cNvPr id="10" name="Picture 11">
            <a:extLst>
              <a:ext uri="{FF2B5EF4-FFF2-40B4-BE49-F238E27FC236}">
                <a16:creationId xmlns:a16="http://schemas.microsoft.com/office/drawing/2014/main" id="{0B483E76-0EC4-47B5-B0F0-08008841CA6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1100" y="2595563"/>
            <a:ext cx="3084513" cy="3438525"/>
          </a:xfrm>
          <a:prstGeom prst="rect">
            <a:avLst/>
          </a:prstGeom>
          <a:noFill/>
          <a:ln w="9525">
            <a:noFill/>
            <a:miter lim="800000"/>
            <a:headEnd/>
            <a:tailEnd/>
          </a:ln>
        </p:spPr>
      </p:pic>
      <p:pic>
        <p:nvPicPr>
          <p:cNvPr id="11" name="Picture 12">
            <a:extLst>
              <a:ext uri="{FF2B5EF4-FFF2-40B4-BE49-F238E27FC236}">
                <a16:creationId xmlns:a16="http://schemas.microsoft.com/office/drawing/2014/main" id="{D9061C12-8577-4D6B-A3FC-E171FD1506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8387" y="3892868"/>
            <a:ext cx="2047875" cy="2279650"/>
          </a:xfrm>
          <a:prstGeom prst="rect">
            <a:avLst/>
          </a:prstGeom>
          <a:noFill/>
          <a:ln w="9525">
            <a:noFill/>
            <a:miter lim="800000"/>
            <a:headEnd/>
            <a:tailEnd/>
          </a:ln>
        </p:spPr>
      </p:pic>
    </p:spTree>
    <p:extLst>
      <p:ext uri="{BB962C8B-B14F-4D97-AF65-F5344CB8AC3E}">
        <p14:creationId xmlns:p14="http://schemas.microsoft.com/office/powerpoint/2010/main" val="10166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Vetri a selettività angolare</a:t>
            </a:r>
          </a:p>
        </p:txBody>
      </p:sp>
      <p:pic>
        <p:nvPicPr>
          <p:cNvPr id="13" name="Picture 2" descr="https://upload.wikimedia.org/wikipedia/commons/3/35/Tempe_Municipal_Building-5.jpg">
            <a:extLst>
              <a:ext uri="{FF2B5EF4-FFF2-40B4-BE49-F238E27FC236}">
                <a16:creationId xmlns:a16="http://schemas.microsoft.com/office/drawing/2014/main" id="{F005719B-0493-421D-A120-5DF3448CDE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1766069"/>
            <a:ext cx="5432868" cy="4346294"/>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994DF0B5-6415-426E-9936-CF59D0EC3DE1}"/>
              </a:ext>
            </a:extLst>
          </p:cNvPr>
          <p:cNvSpPr/>
          <p:nvPr/>
        </p:nvSpPr>
        <p:spPr>
          <a:xfrm>
            <a:off x="5091642" y="5472198"/>
            <a:ext cx="3322027" cy="738664"/>
          </a:xfrm>
          <a:prstGeom prst="rect">
            <a:avLst/>
          </a:prstGeom>
          <a:solidFill>
            <a:schemeClr val="bg1">
              <a:lumMod val="95000"/>
            </a:schemeClr>
          </a:solidFill>
          <a:ln w="9525">
            <a:solidFill>
              <a:srgbClr val="BF9000"/>
            </a:solidFill>
          </a:ln>
        </p:spPr>
        <p:txBody>
          <a:bodyPr vert="horz" lIns="91440" tIns="108000" rIns="91440" bIns="108000" rtlCol="0" anchor="ctr">
            <a:noAutofit/>
          </a:bodyPr>
          <a:lstStyle/>
          <a:p>
            <a:pPr algn="ctr"/>
            <a:r>
              <a:rPr lang="it-IT" sz="1400" dirty="0">
                <a:solidFill>
                  <a:srgbClr val="BF9000"/>
                </a:solidFill>
                <a:latin typeface="Swis721 Cn BT" panose="020B0506020202030204" pitchFamily="34" charset="0"/>
                <a:ea typeface="+mj-ea"/>
                <a:cs typeface="Segoe UI Semilight" panose="020B0402040204020203" pitchFamily="34" charset="0"/>
              </a:rPr>
              <a:t>Tempe City Hall, Arizona (USA)</a:t>
            </a:r>
          </a:p>
        </p:txBody>
      </p:sp>
      <p:pic>
        <p:nvPicPr>
          <p:cNvPr id="15" name="Immagine 14">
            <a:extLst>
              <a:ext uri="{FF2B5EF4-FFF2-40B4-BE49-F238E27FC236}">
                <a16:creationId xmlns:a16="http://schemas.microsoft.com/office/drawing/2014/main" id="{2EDE8C30-8F05-4471-96A3-3FE48B16A8EA}"/>
              </a:ext>
            </a:extLst>
          </p:cNvPr>
          <p:cNvPicPr>
            <a:picLocks noChangeAspect="1"/>
          </p:cNvPicPr>
          <p:nvPr/>
        </p:nvPicPr>
        <p:blipFill>
          <a:blip r:embed="rId3"/>
          <a:stretch>
            <a:fillRect/>
          </a:stretch>
        </p:blipFill>
        <p:spPr>
          <a:xfrm>
            <a:off x="5334543" y="1110125"/>
            <a:ext cx="3079125" cy="3407934"/>
          </a:xfrm>
          <a:prstGeom prst="rect">
            <a:avLst/>
          </a:prstGeom>
        </p:spPr>
      </p:pic>
      <p:sp>
        <p:nvSpPr>
          <p:cNvPr id="17" name="Title 3">
            <a:extLst>
              <a:ext uri="{FF2B5EF4-FFF2-40B4-BE49-F238E27FC236}">
                <a16:creationId xmlns:a16="http://schemas.microsoft.com/office/drawing/2014/main" id="{E648813B-701A-49A7-9E30-887E2A530112}"/>
              </a:ext>
            </a:extLst>
          </p:cNvPr>
          <p:cNvSpPr txBox="1">
            <a:spLocks/>
          </p:cNvSpPr>
          <p:nvPr/>
        </p:nvSpPr>
        <p:spPr>
          <a:xfrm>
            <a:off x="628650" y="1036637"/>
            <a:ext cx="3943350" cy="5272723"/>
          </a:xfrm>
          <a:prstGeom prst="rect">
            <a:avLst/>
          </a:prstGeom>
        </p:spPr>
        <p:txBody>
          <a:bodyPr lIns="90000" tIns="36000" rIns="90000" bIns="36000"/>
          <a:lstStyle>
            <a:defPPr>
              <a:defRPr lang="en-US"/>
            </a:defPPr>
            <a:lvl1pPr algn="just" defTabSz="914400">
              <a:lnSpc>
                <a:spcPct val="150000"/>
              </a:lnSpc>
              <a:spcBef>
                <a:spcPts val="0"/>
              </a:spcBef>
              <a:buNone/>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r>
              <a:rPr lang="en-AU"/>
              <a:t>Il vetro può bloccare l’accesso della radiazione solare anche sfruttando</a:t>
            </a:r>
            <a:r>
              <a:rPr lang="en-AU" dirty="0"/>
              <a:t> </a:t>
            </a:r>
            <a:r>
              <a:rPr lang="en-AU"/>
              <a:t>le leggi ottiche della riflessione.</a:t>
            </a:r>
            <a:endParaRPr lang="en-AU" dirty="0"/>
          </a:p>
        </p:txBody>
      </p:sp>
    </p:spTree>
    <p:extLst>
      <p:ext uri="{BB962C8B-B14F-4D97-AF65-F5344CB8AC3E}">
        <p14:creationId xmlns:p14="http://schemas.microsoft.com/office/powerpoint/2010/main" val="2140119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selettività angolare</a:t>
            </a:r>
          </a:p>
        </p:txBody>
      </p:sp>
      <p:sp>
        <p:nvSpPr>
          <p:cNvPr id="4" name="Title 3">
            <a:extLst>
              <a:ext uri="{FF2B5EF4-FFF2-40B4-BE49-F238E27FC236}">
                <a16:creationId xmlns:a16="http://schemas.microsoft.com/office/drawing/2014/main" id="{BC10C198-E210-47CF-BC51-80B0AC0FD219}"/>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 cosiddetti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vetri di nuova generazione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sono in grado di modificare in modo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di</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namico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smissione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luminosa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termica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radiazione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solare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verso gli ambienti interni. Se un vetro do­tato di un fattore solare g ridotto può essere considerato come uno schermo permanente, al­lora questi vetri possono essere definiti come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schermature solari</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prestazione variabile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prima categoria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vetri selettivi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com­prende i cosiddetti vetri 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selettività an</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golare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che sfruttano principi geometrici per il direzionamento nella profondità degli ambienti della radiazione solare. È quindi possibile, in base all'angolo d'inclinazione della radiazione stessa, operare una selezione dei raggi escludendone una parte, che rimane all'esterno.</a:t>
            </a:r>
          </a:p>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vetri prismatici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sono sistemi passivi capaci di produrre una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deflessione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radiazione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incidente avente un angolo di incidenza superiore a quello critico del dispositivo. La geometria del sistema permette la differenziazione delle prestazioni durante l'anno:</a:t>
            </a:r>
          </a:p>
        </p:txBody>
      </p:sp>
      <p:sp>
        <p:nvSpPr>
          <p:cNvPr id="9" name="Title 3">
            <a:extLst>
              <a:ext uri="{FF2B5EF4-FFF2-40B4-BE49-F238E27FC236}">
                <a16:creationId xmlns:a16="http://schemas.microsoft.com/office/drawing/2014/main" id="{130A6861-B153-4D9F-9E76-14D20A29570E}"/>
              </a:ext>
            </a:extLst>
          </p:cNvPr>
          <p:cNvSpPr txBox="1">
            <a:spLocks/>
          </p:cNvSpPr>
          <p:nvPr/>
        </p:nvSpPr>
        <p:spPr>
          <a:xfrm>
            <a:off x="4572000" y="1056033"/>
            <a:ext cx="3943350" cy="5260690"/>
          </a:xfrm>
          <a:prstGeom prst="rect">
            <a:avLst/>
          </a:prstGeom>
          <a:solidFill>
            <a:schemeClr val="bg1"/>
          </a:solidFill>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171450" lvl="0" indent="-171450" algn="just" fontAlgn="auto">
              <a:lnSpc>
                <a:spcPct val="150000"/>
              </a:lnSpc>
              <a:spcAft>
                <a:spcPts val="0"/>
              </a:spcAft>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nella stagione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estiva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raggi colpiscono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faccia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superiore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 pannello, senza interagire con la faccia inferiore; essi sono dunque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rifratti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infine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riflessi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a:p>
            <a:pPr marL="171450" lvl="0" indent="-171450" algn="just" fontAlgn="auto">
              <a:lnSpc>
                <a:spcPct val="150000"/>
              </a:lnSpc>
              <a:spcAft>
                <a:spcPts val="0"/>
              </a:spcAft>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inverno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 raggi solari incidono su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entrambe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le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facce del profilo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cosicché la radiazione perviene all'ambiente evitandone un direzionamento verso le postazioni di lavoro e permettendo una maggiore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uniformità</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d'illuminazione naturale.</a:t>
            </a:r>
          </a:p>
        </p:txBody>
      </p:sp>
      <p:pic>
        <p:nvPicPr>
          <p:cNvPr id="7" name="Immagine 611" descr="C:\Users\io\AppData\Local\Microsoft\Windows\Temporary Internet Files\Content.Word\prisma.jpg">
            <a:extLst>
              <a:ext uri="{FF2B5EF4-FFF2-40B4-BE49-F238E27FC236}">
                <a16:creationId xmlns:a16="http://schemas.microsoft.com/office/drawing/2014/main" id="{EB9CA10C-7A1B-463D-A0F7-CA41EF6DD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7313" y="3527425"/>
            <a:ext cx="2936875" cy="2597150"/>
          </a:xfrm>
          <a:prstGeom prst="rect">
            <a:avLst/>
          </a:prstGeom>
          <a:noFill/>
          <a:ln w="9525">
            <a:noFill/>
            <a:miter lim="800000"/>
            <a:headEnd/>
            <a:tailEnd/>
          </a:ln>
        </p:spPr>
      </p:pic>
    </p:spTree>
    <p:extLst>
      <p:ext uri="{BB962C8B-B14F-4D97-AF65-F5344CB8AC3E}">
        <p14:creationId xmlns:p14="http://schemas.microsoft.com/office/powerpoint/2010/main" val="121116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selettività angolare</a:t>
            </a:r>
          </a:p>
        </p:txBody>
      </p:sp>
      <p:pic>
        <p:nvPicPr>
          <p:cNvPr id="8" name="Picture 2">
            <a:extLst>
              <a:ext uri="{FF2B5EF4-FFF2-40B4-BE49-F238E27FC236}">
                <a16:creationId xmlns:a16="http://schemas.microsoft.com/office/drawing/2014/main" id="{BC14D53C-46A3-44E3-9F1A-D2418D602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650" y="1850231"/>
            <a:ext cx="3689350" cy="362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8E44DED5-C011-4887-9766-DFE270B2EF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24531" y="1850231"/>
            <a:ext cx="3599286" cy="362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575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selettività angolare</a:t>
            </a:r>
          </a:p>
        </p:txBody>
      </p:sp>
      <p:pic>
        <p:nvPicPr>
          <p:cNvPr id="2" name="Immagine 1">
            <a:extLst>
              <a:ext uri="{FF2B5EF4-FFF2-40B4-BE49-F238E27FC236}">
                <a16:creationId xmlns:a16="http://schemas.microsoft.com/office/drawing/2014/main" id="{311F3AF5-4460-4685-8EDA-A100ADB164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 y="1500554"/>
            <a:ext cx="8580120" cy="4145866"/>
          </a:xfrm>
          <a:prstGeom prst="rect">
            <a:avLst/>
          </a:prstGeom>
        </p:spPr>
      </p:pic>
      <p:sp>
        <p:nvSpPr>
          <p:cNvPr id="8" name="Title 3">
            <a:extLst>
              <a:ext uri="{FF2B5EF4-FFF2-40B4-BE49-F238E27FC236}">
                <a16:creationId xmlns:a16="http://schemas.microsoft.com/office/drawing/2014/main" id="{3CABCF31-394D-4A8D-9E93-68AE6D368FE5}"/>
              </a:ext>
            </a:extLst>
          </p:cNvPr>
          <p:cNvSpPr txBox="1">
            <a:spLocks/>
          </p:cNvSpPr>
          <p:nvPr/>
        </p:nvSpPr>
        <p:spPr bwMode="auto">
          <a:xfrm>
            <a:off x="666750" y="5775960"/>
            <a:ext cx="3470910" cy="419100"/>
          </a:xfrm>
          <a:prstGeom prst="rect">
            <a:avLst/>
          </a:prstGeom>
          <a:solidFill>
            <a:srgbClr val="00808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sz="1400" dirty="0"/>
              <a:t>IN </a:t>
            </a:r>
            <a:r>
              <a:rPr lang="it-IT" dirty="0"/>
              <a:t>PRESENZA</a:t>
            </a:r>
            <a:r>
              <a:rPr lang="it-IT" sz="1400" dirty="0"/>
              <a:t> DI RADIAZIONE DIRETTA</a:t>
            </a:r>
          </a:p>
        </p:txBody>
      </p:sp>
      <p:sp>
        <p:nvSpPr>
          <p:cNvPr id="10" name="Title 3">
            <a:extLst>
              <a:ext uri="{FF2B5EF4-FFF2-40B4-BE49-F238E27FC236}">
                <a16:creationId xmlns:a16="http://schemas.microsoft.com/office/drawing/2014/main" id="{569C06E1-F5F5-4674-998F-BD268AD80F0F}"/>
              </a:ext>
            </a:extLst>
          </p:cNvPr>
          <p:cNvSpPr txBox="1">
            <a:spLocks/>
          </p:cNvSpPr>
          <p:nvPr/>
        </p:nvSpPr>
        <p:spPr bwMode="auto">
          <a:xfrm>
            <a:off x="5006340" y="5775960"/>
            <a:ext cx="3470910" cy="419100"/>
          </a:xfrm>
          <a:prstGeom prst="rect">
            <a:avLst/>
          </a:prstGeom>
          <a:solidFill>
            <a:srgbClr val="00808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sz="1400" dirty="0"/>
              <a:t>IN </a:t>
            </a:r>
            <a:r>
              <a:rPr lang="it-IT" dirty="0"/>
              <a:t>ASSENZA</a:t>
            </a:r>
            <a:r>
              <a:rPr lang="it-IT" sz="1400" dirty="0"/>
              <a:t> DI RADIAZIONE DIRETTA</a:t>
            </a:r>
          </a:p>
        </p:txBody>
      </p:sp>
    </p:spTree>
    <p:extLst>
      <p:ext uri="{BB962C8B-B14F-4D97-AF65-F5344CB8AC3E}">
        <p14:creationId xmlns:p14="http://schemas.microsoft.com/office/powerpoint/2010/main" val="1967509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selettività angolare</a:t>
            </a:r>
          </a:p>
        </p:txBody>
      </p:sp>
      <p:sp>
        <p:nvSpPr>
          <p:cNvPr id="4" name="Title 3">
            <a:extLst>
              <a:ext uri="{FF2B5EF4-FFF2-40B4-BE49-F238E27FC236}">
                <a16:creationId xmlns:a16="http://schemas.microsoft.com/office/drawing/2014/main" id="{BC10C198-E210-47CF-BC51-80B0AC0FD219}"/>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Un risultato simile è conseguibile inserendo dei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sistemi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geometrici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per la deflessione dei raggi solari all'interno del serramento. La prima caratteristica distintiva di questi serramenti è lo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spessore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ben superiore rispetto ad uno tradizionale; inoltre, la variabilità delle condizioni ottiche e luminose è garantita da una struttura univocamente identificabile. Opportuni profili di schermatura ottemperano a diverse necessità:</a:t>
            </a:r>
          </a:p>
        </p:txBody>
      </p:sp>
      <p:sp>
        <p:nvSpPr>
          <p:cNvPr id="9" name="Title 3">
            <a:extLst>
              <a:ext uri="{FF2B5EF4-FFF2-40B4-BE49-F238E27FC236}">
                <a16:creationId xmlns:a16="http://schemas.microsoft.com/office/drawing/2014/main" id="{130A6861-B153-4D9F-9E76-14D20A29570E}"/>
              </a:ext>
            </a:extLst>
          </p:cNvPr>
          <p:cNvSpPr txBox="1">
            <a:spLocks/>
          </p:cNvSpPr>
          <p:nvPr/>
        </p:nvSpPr>
        <p:spPr>
          <a:xfrm>
            <a:off x="4572000" y="1056033"/>
            <a:ext cx="3943350" cy="5260690"/>
          </a:xfrm>
          <a:prstGeom prst="rect">
            <a:avLst/>
          </a:prstGeom>
          <a:solidFill>
            <a:schemeClr val="bg1"/>
          </a:solidFill>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171450" lvl="0" indent="-171450" algn="just" fontAlgn="auto">
              <a:lnSpc>
                <a:spcPct val="150000"/>
              </a:lnSpc>
              <a:spcAft>
                <a:spcPts val="0"/>
              </a:spcAft>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semplice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schermatura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della radiazione solare;</a:t>
            </a:r>
          </a:p>
          <a:p>
            <a:pPr marL="171450" lvl="0" indent="-171450" algn="just" fontAlgn="auto">
              <a:lnSpc>
                <a:spcPct val="150000"/>
              </a:lnSpc>
              <a:spcAft>
                <a:spcPts val="0"/>
              </a:spcAft>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una schermatura abbinata alla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deviazione verso l'alto della radiazione</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stessa, al fine di incrementare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l'uniformità</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illuminazione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nell'ambiente;</a:t>
            </a:r>
          </a:p>
          <a:p>
            <a:pPr marL="171450" lvl="0" indent="-171450" algn="just" fontAlgn="auto">
              <a:lnSpc>
                <a:spcPct val="150000"/>
              </a:lnSpc>
              <a:spcAft>
                <a:spcPts val="0"/>
              </a:spcAft>
              <a:buFontTx/>
              <a:buChar char="-"/>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l'abbinamento delle due precedenti funzioni alla riflessione verso l'esterno della radiazione solare. </a:t>
            </a:r>
          </a:p>
          <a:p>
            <a:pPr lvl="0" algn="just" fontAlgn="auto">
              <a:lnSpc>
                <a:spcPct val="150000"/>
              </a:lnSpc>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Il sistema è costituito da due la­stre in vetro termico in cui sono inserite delle lamelle metalliche fisse.</a:t>
            </a:r>
          </a:p>
        </p:txBody>
      </p:sp>
      <p:pic>
        <p:nvPicPr>
          <p:cNvPr id="8" name="Immagine 463" descr="F:\ASUS vecchio\D\DOTTORATO\Pubblicazioni\STIVAL - Schermature solari\Immagini\Figura 4.jpg">
            <a:extLst>
              <a:ext uri="{FF2B5EF4-FFF2-40B4-BE49-F238E27FC236}">
                <a16:creationId xmlns:a16="http://schemas.microsoft.com/office/drawing/2014/main" id="{152B2269-C475-4F7E-9BE5-2487EE34604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7227" y="3281535"/>
            <a:ext cx="5880392" cy="3047221"/>
          </a:xfrm>
          <a:prstGeom prst="rect">
            <a:avLst/>
          </a:prstGeom>
          <a:ln>
            <a:noFill/>
          </a:ln>
          <a:effectLst>
            <a:softEdge rad="112500"/>
          </a:effectLst>
        </p:spPr>
      </p:pic>
    </p:spTree>
    <p:extLst>
      <p:ext uri="{BB962C8B-B14F-4D97-AF65-F5344CB8AC3E}">
        <p14:creationId xmlns:p14="http://schemas.microsoft.com/office/powerpoint/2010/main" val="124009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Discontinuità tecnologica</a:t>
            </a:r>
          </a:p>
        </p:txBody>
      </p:sp>
      <p:pic>
        <p:nvPicPr>
          <p:cNvPr id="3" name="Immagine 2">
            <a:extLst>
              <a:ext uri="{FF2B5EF4-FFF2-40B4-BE49-F238E27FC236}">
                <a16:creationId xmlns:a16="http://schemas.microsoft.com/office/drawing/2014/main" id="{1FBACBFA-2C8E-DC29-BC73-EA3147414B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9403" y="1342400"/>
            <a:ext cx="3554597" cy="4753600"/>
          </a:xfrm>
          <a:prstGeom prst="rect">
            <a:avLst/>
          </a:prstGeom>
        </p:spPr>
      </p:pic>
      <p:pic>
        <p:nvPicPr>
          <p:cNvPr id="4" name="Immagine 3">
            <a:extLst>
              <a:ext uri="{FF2B5EF4-FFF2-40B4-BE49-F238E27FC236}">
                <a16:creationId xmlns:a16="http://schemas.microsoft.com/office/drawing/2014/main" id="{3BD861BC-0375-A2E3-5892-E8D343588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2820" y="1342400"/>
            <a:ext cx="3203848" cy="4753599"/>
          </a:xfrm>
          <a:prstGeom prst="rect">
            <a:avLst/>
          </a:prstGeom>
        </p:spPr>
      </p:pic>
      <p:pic>
        <p:nvPicPr>
          <p:cNvPr id="7" name="Immagine 6">
            <a:extLst>
              <a:ext uri="{FF2B5EF4-FFF2-40B4-BE49-F238E27FC236}">
                <a16:creationId xmlns:a16="http://schemas.microsoft.com/office/drawing/2014/main" id="{76F88FC9-C25B-1E42-F498-082FA433F1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342401"/>
            <a:ext cx="2120086" cy="4767663"/>
          </a:xfrm>
          <a:prstGeom prst="rect">
            <a:avLst/>
          </a:prstGeom>
        </p:spPr>
      </p:pic>
    </p:spTree>
    <p:extLst>
      <p:ext uri="{BB962C8B-B14F-4D97-AF65-F5344CB8AC3E}">
        <p14:creationId xmlns:p14="http://schemas.microsoft.com/office/powerpoint/2010/main" val="333782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selettività angolare</a:t>
            </a:r>
          </a:p>
        </p:txBody>
      </p:sp>
      <p:pic>
        <p:nvPicPr>
          <p:cNvPr id="2" name="Immagine 1">
            <a:extLst>
              <a:ext uri="{FF2B5EF4-FFF2-40B4-BE49-F238E27FC236}">
                <a16:creationId xmlns:a16="http://schemas.microsoft.com/office/drawing/2014/main" id="{65CC7975-8B31-4DE0-93E7-D4098631D50A}"/>
              </a:ext>
            </a:extLst>
          </p:cNvPr>
          <p:cNvPicPr>
            <a:picLocks noChangeAspect="1"/>
          </p:cNvPicPr>
          <p:nvPr/>
        </p:nvPicPr>
        <p:blipFill>
          <a:blip r:embed="rId2"/>
          <a:stretch>
            <a:fillRect/>
          </a:stretch>
        </p:blipFill>
        <p:spPr>
          <a:xfrm>
            <a:off x="4622389" y="1073483"/>
            <a:ext cx="3865044" cy="5141001"/>
          </a:xfrm>
          <a:prstGeom prst="rect">
            <a:avLst/>
          </a:prstGeom>
        </p:spPr>
      </p:pic>
      <p:pic>
        <p:nvPicPr>
          <p:cNvPr id="3" name="Immagine 2">
            <a:extLst>
              <a:ext uri="{FF2B5EF4-FFF2-40B4-BE49-F238E27FC236}">
                <a16:creationId xmlns:a16="http://schemas.microsoft.com/office/drawing/2014/main" id="{B8FAA499-3A3A-477D-B8C4-61181A103C77}"/>
              </a:ext>
            </a:extLst>
          </p:cNvPr>
          <p:cNvPicPr>
            <a:picLocks noChangeAspect="1"/>
          </p:cNvPicPr>
          <p:nvPr/>
        </p:nvPicPr>
        <p:blipFill>
          <a:blip r:embed="rId3"/>
          <a:stretch>
            <a:fillRect/>
          </a:stretch>
        </p:blipFill>
        <p:spPr>
          <a:xfrm>
            <a:off x="669315" y="1073484"/>
            <a:ext cx="2458125" cy="2567267"/>
          </a:xfrm>
          <a:prstGeom prst="rect">
            <a:avLst/>
          </a:prstGeom>
        </p:spPr>
      </p:pic>
      <p:pic>
        <p:nvPicPr>
          <p:cNvPr id="5" name="Immagine 4">
            <a:extLst>
              <a:ext uri="{FF2B5EF4-FFF2-40B4-BE49-F238E27FC236}">
                <a16:creationId xmlns:a16="http://schemas.microsoft.com/office/drawing/2014/main" id="{5D0ECF7F-E58D-43D9-B46B-C3AE130A5CED}"/>
              </a:ext>
            </a:extLst>
          </p:cNvPr>
          <p:cNvPicPr>
            <a:picLocks noChangeAspect="1"/>
          </p:cNvPicPr>
          <p:nvPr/>
        </p:nvPicPr>
        <p:blipFill>
          <a:blip r:embed="rId4"/>
          <a:stretch>
            <a:fillRect/>
          </a:stretch>
        </p:blipFill>
        <p:spPr>
          <a:xfrm>
            <a:off x="669315" y="3640751"/>
            <a:ext cx="3803625" cy="2573734"/>
          </a:xfrm>
          <a:prstGeom prst="rect">
            <a:avLst/>
          </a:prstGeom>
        </p:spPr>
      </p:pic>
    </p:spTree>
    <p:extLst>
      <p:ext uri="{BB962C8B-B14F-4D97-AF65-F5344CB8AC3E}">
        <p14:creationId xmlns:p14="http://schemas.microsoft.com/office/powerpoint/2010/main" val="1275062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trasmissione variabile</a:t>
            </a:r>
          </a:p>
        </p:txBody>
      </p:sp>
      <p:sp>
        <p:nvSpPr>
          <p:cNvPr id="10" name="Title 3">
            <a:extLst>
              <a:ext uri="{FF2B5EF4-FFF2-40B4-BE49-F238E27FC236}">
                <a16:creationId xmlns:a16="http://schemas.microsoft.com/office/drawing/2014/main" id="{ABC4E263-BC10-4675-B92F-9071858498C5}"/>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Esposti alla luce solare, i vetri </a:t>
            </a:r>
            <a:r>
              <a:rPr lang="it-IT" sz="1200" b="1" dirty="0" err="1">
                <a:solidFill>
                  <a:srgbClr val="BF9000"/>
                </a:solidFill>
                <a:latin typeface="Segoe UI" panose="020B0502040204020203" pitchFamily="34" charset="0"/>
                <a:ea typeface="Source Sans Pro Light" panose="020B0403030403020204" pitchFamily="34" charset="0"/>
                <a:cs typeface="Segoe UI" panose="020B0502040204020203" pitchFamily="34" charset="0"/>
              </a:rPr>
              <a:t>fotocromici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assumono una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forte colorazione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che perdono al termine della fase di irraggiamento diretto; viene modificata la trasmissione luminosa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 seconda della quantità di luce</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che viene ad incidere sulla superficie del vetro, grazie all’</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inserimento nella pasta di vetro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alogenuri di argento sensibili ai raggi ultravioletti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L’impiego dei vetri </a:t>
            </a:r>
            <a:r>
              <a:rPr lang="it-IT" sz="1200" dirty="0" err="1">
                <a:solidFill>
                  <a:prstClr val="black"/>
                </a:solidFill>
                <a:latin typeface="Segoe UI" panose="020B0502040204020203" pitchFamily="34" charset="0"/>
                <a:ea typeface="Source Sans Pro Light" panose="020B0403030403020204" pitchFamily="34" charset="0"/>
                <a:cs typeface="Segoe UI" panose="020B0502040204020203" pitchFamily="34" charset="0"/>
              </a:rPr>
              <a:t>fotocromici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nell’edilizia è limitato dalla sensibilità che questi materiali hanno nei confronti della temperatura ambiente.</a:t>
            </a:r>
          </a:p>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 vetri </a:t>
            </a:r>
            <a:r>
              <a:rPr lang="it-IT" sz="1200" b="1" dirty="0" err="1">
                <a:solidFill>
                  <a:srgbClr val="BF9000"/>
                </a:solidFill>
                <a:latin typeface="Segoe UI" panose="020B0502040204020203" pitchFamily="34" charset="0"/>
                <a:ea typeface="Source Sans Pro Light" panose="020B0403030403020204" pitchFamily="34" charset="0"/>
                <a:cs typeface="Segoe UI" panose="020B0502040204020203" pitchFamily="34" charset="0"/>
              </a:rPr>
              <a:t>termocromici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hanno invece la capacità di modificare l’assorbimento della luce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rendendosi opachi al di sopra di una certa temperatura critica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dipendente dal tipo di prodotto (10 - 90 °C);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all’abbassarsi della temperatura, il vetro torna ad essere trasparente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Questa proprietà è resa possibile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rivestendo</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la lastra di vetro con un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ossido di tungsteno</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o di</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vanadio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passaggio</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all’opacità</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avviene in modo</a:t>
            </a:r>
            <a:r>
              <a:rPr lang="it-IT" sz="1200" b="1" dirty="0">
                <a:solidFill>
                  <a:srgbClr val="00808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immediato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senza alcuna gradualità. </a:t>
            </a:r>
          </a:p>
        </p:txBody>
      </p:sp>
      <p:sp>
        <p:nvSpPr>
          <p:cNvPr id="11" name="Rectangle 16">
            <a:extLst>
              <a:ext uri="{FF2B5EF4-FFF2-40B4-BE49-F238E27FC236}">
                <a16:creationId xmlns:a16="http://schemas.microsoft.com/office/drawing/2014/main" id="{0796E008-225B-4558-B941-C5CA4300D074}"/>
              </a:ext>
            </a:extLst>
          </p:cNvPr>
          <p:cNvSpPr>
            <a:spLocks noChangeArrowheads="1"/>
          </p:cNvSpPr>
          <p:nvPr/>
        </p:nvSpPr>
        <p:spPr bwMode="auto">
          <a:xfrm>
            <a:off x="4783138" y="3438525"/>
            <a:ext cx="3621087" cy="581025"/>
          </a:xfrm>
          <a:prstGeom prst="rect">
            <a:avLst/>
          </a:prstGeom>
          <a:noFill/>
          <a:ln w="12700">
            <a:noFill/>
            <a:miter lim="800000"/>
            <a:headEnd/>
            <a:tailEnd/>
          </a:ln>
        </p:spPr>
        <p:txBody>
          <a:bodyPr>
            <a:spAutoFit/>
          </a:bodyPr>
          <a:lstStyle/>
          <a:p>
            <a:pPr algn="ctr"/>
            <a:r>
              <a:rPr lang="it-IT" sz="1600" b="1" dirty="0" err="1">
                <a:solidFill>
                  <a:srgbClr val="BF9000"/>
                </a:solidFill>
                <a:latin typeface="Swis721 Cn BT" panose="020B0506020202030204" pitchFamily="34" charset="0"/>
                <a:ea typeface="DilleniaUPC"/>
                <a:cs typeface="DilleniaUPC"/>
              </a:rPr>
              <a:t>trv</a:t>
            </a:r>
            <a:r>
              <a:rPr lang="it-IT" sz="1600" b="1" dirty="0">
                <a:solidFill>
                  <a:srgbClr val="BF9000"/>
                </a:solidFill>
                <a:latin typeface="Swis721 Cn BT" panose="020B0506020202030204" pitchFamily="34" charset="0"/>
                <a:ea typeface="DilleniaUPC"/>
                <a:cs typeface="DilleniaUPC"/>
              </a:rPr>
              <a:t>: trasmissione radiazione visibile</a:t>
            </a:r>
          </a:p>
          <a:p>
            <a:pPr algn="ctr"/>
            <a:r>
              <a:rPr lang="it-IT" sz="1600" b="1" dirty="0" err="1">
                <a:solidFill>
                  <a:srgbClr val="BF9000"/>
                </a:solidFill>
                <a:latin typeface="Swis721 Cn BT" panose="020B0506020202030204" pitchFamily="34" charset="0"/>
                <a:ea typeface="DilleniaUPC"/>
                <a:cs typeface="DilleniaUPC"/>
              </a:rPr>
              <a:t>trs</a:t>
            </a:r>
            <a:r>
              <a:rPr lang="it-IT" sz="1600" b="1" dirty="0">
                <a:solidFill>
                  <a:srgbClr val="BF9000"/>
                </a:solidFill>
                <a:latin typeface="Swis721 Cn BT" panose="020B0506020202030204" pitchFamily="34" charset="0"/>
                <a:ea typeface="DilleniaUPC"/>
                <a:cs typeface="DilleniaUPC"/>
              </a:rPr>
              <a:t>: trasmissione radiazione solare</a:t>
            </a:r>
          </a:p>
        </p:txBody>
      </p:sp>
      <p:pic>
        <p:nvPicPr>
          <p:cNvPr id="12" name="Picture 12">
            <a:extLst>
              <a:ext uri="{FF2B5EF4-FFF2-40B4-BE49-F238E27FC236}">
                <a16:creationId xmlns:a16="http://schemas.microsoft.com/office/drawing/2014/main" id="{B7D185B3-734F-4503-845A-AB4432191AC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5050" y="1068388"/>
            <a:ext cx="3279775" cy="2354262"/>
          </a:xfrm>
          <a:prstGeom prst="rect">
            <a:avLst/>
          </a:prstGeom>
          <a:noFill/>
          <a:ln w="9525">
            <a:noFill/>
            <a:miter lim="800000"/>
            <a:headEnd/>
            <a:tailEnd/>
          </a:ln>
        </p:spPr>
      </p:pic>
      <p:pic>
        <p:nvPicPr>
          <p:cNvPr id="13" name="Picture 14">
            <a:extLst>
              <a:ext uri="{FF2B5EF4-FFF2-40B4-BE49-F238E27FC236}">
                <a16:creationId xmlns:a16="http://schemas.microsoft.com/office/drawing/2014/main" id="{7C1E1CAF-7939-4FD7-8DD3-56904B6899F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2838" y="4038600"/>
            <a:ext cx="3159125" cy="2236788"/>
          </a:xfrm>
          <a:prstGeom prst="rect">
            <a:avLst/>
          </a:prstGeom>
          <a:noFill/>
          <a:ln w="9525">
            <a:noFill/>
            <a:miter lim="800000"/>
            <a:headEnd/>
            <a:tailEnd/>
          </a:ln>
        </p:spPr>
      </p:pic>
      <p:sp>
        <p:nvSpPr>
          <p:cNvPr id="14" name="Title 3">
            <a:extLst>
              <a:ext uri="{FF2B5EF4-FFF2-40B4-BE49-F238E27FC236}">
                <a16:creationId xmlns:a16="http://schemas.microsoft.com/office/drawing/2014/main" id="{C0DB5289-72BC-49AF-AC3E-FD9245AFBD36}"/>
              </a:ext>
            </a:extLst>
          </p:cNvPr>
          <p:cNvSpPr txBox="1">
            <a:spLocks/>
          </p:cNvSpPr>
          <p:nvPr/>
        </p:nvSpPr>
        <p:spPr bwMode="auto">
          <a:xfrm>
            <a:off x="6416040" y="1249680"/>
            <a:ext cx="2099310" cy="419100"/>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sz="1400" dirty="0"/>
              <a:t>VETRI FOTOCROMICI</a:t>
            </a:r>
          </a:p>
        </p:txBody>
      </p:sp>
      <p:sp>
        <p:nvSpPr>
          <p:cNvPr id="15" name="Title 3">
            <a:extLst>
              <a:ext uri="{FF2B5EF4-FFF2-40B4-BE49-F238E27FC236}">
                <a16:creationId xmlns:a16="http://schemas.microsoft.com/office/drawing/2014/main" id="{4D6A70C5-0F0C-4C7C-86E9-5A2E3A375D15}"/>
              </a:ext>
            </a:extLst>
          </p:cNvPr>
          <p:cNvSpPr txBox="1">
            <a:spLocks/>
          </p:cNvSpPr>
          <p:nvPr/>
        </p:nvSpPr>
        <p:spPr bwMode="auto">
          <a:xfrm>
            <a:off x="6416040" y="4175760"/>
            <a:ext cx="2099310" cy="419100"/>
          </a:xfrm>
          <a:prstGeom prst="rect">
            <a:avLst/>
          </a:prstGeom>
          <a:solidFill>
            <a:srgbClr val="BF9000"/>
          </a:solidFill>
        </p:spPr>
        <p:txBody>
          <a:bodyPr vert="horz" lIns="91440" tIns="108000" rIns="91440" bIns="108000" rtlCol="0" anchor="ctr">
            <a:noAutofit/>
          </a:bodyPr>
          <a:lstStyle>
            <a:defPPr>
              <a:defRPr lang="en-US"/>
            </a:defPPr>
            <a:lvl1pPr algn="ctr">
              <a:lnSpc>
                <a:spcPct val="100000"/>
              </a:lnSpc>
              <a:spcBef>
                <a:spcPct val="0"/>
              </a:spcBef>
              <a:buNone/>
              <a:defRPr b="1">
                <a:solidFill>
                  <a:schemeClr val="bg1"/>
                </a:solidFill>
                <a:latin typeface="Swis721 Cn BT" panose="020B0506020202030204" pitchFamily="34" charset="0"/>
                <a:ea typeface="+mj-ea"/>
                <a:cs typeface="Segoe UI" panose="020B0502040204020203" pitchFamily="34" charset="0"/>
              </a:defRPr>
            </a:lvl1pPr>
          </a:lstStyle>
          <a:p>
            <a:r>
              <a:rPr lang="it-IT" sz="1400" dirty="0"/>
              <a:t>VETRI TERMOCROMICI</a:t>
            </a:r>
          </a:p>
        </p:txBody>
      </p:sp>
    </p:spTree>
    <p:extLst>
      <p:ext uri="{BB962C8B-B14F-4D97-AF65-F5344CB8AC3E}">
        <p14:creationId xmlns:p14="http://schemas.microsoft.com/office/powerpoint/2010/main" val="3718359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0" y="365125"/>
            <a:ext cx="6998969" cy="655638"/>
          </a:xfrm>
        </p:spPr>
        <p:txBody>
          <a:bodyPr/>
          <a:lstStyle/>
          <a:p>
            <a:pPr>
              <a:tabLst>
                <a:tab pos="4040188" algn="l"/>
              </a:tabLst>
            </a:pPr>
            <a:r>
              <a:rPr lang="it-IT" dirty="0"/>
              <a:t>Vetri a trasmissione variabile</a:t>
            </a:r>
          </a:p>
        </p:txBody>
      </p:sp>
      <p:sp>
        <p:nvSpPr>
          <p:cNvPr id="10" name="Title 3">
            <a:extLst>
              <a:ext uri="{FF2B5EF4-FFF2-40B4-BE49-F238E27FC236}">
                <a16:creationId xmlns:a16="http://schemas.microsoft.com/office/drawing/2014/main" id="{ABC4E263-BC10-4675-B92F-9071858498C5}"/>
              </a:ext>
            </a:extLst>
          </p:cNvPr>
          <p:cNvSpPr txBox="1">
            <a:spLocks/>
          </p:cNvSpPr>
          <p:nvPr/>
        </p:nvSpPr>
        <p:spPr>
          <a:xfrm>
            <a:off x="628650" y="1044000"/>
            <a:ext cx="3943350" cy="5272723"/>
          </a:xfrm>
          <a:prstGeom prst="rect">
            <a:avLst/>
          </a:prstGeom>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Anche 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vetri </a:t>
            </a:r>
            <a:r>
              <a:rPr lang="it-IT" sz="1200" b="1" dirty="0" err="1">
                <a:solidFill>
                  <a:srgbClr val="BF9000"/>
                </a:solidFill>
                <a:latin typeface="Segoe UI" panose="020B0502040204020203" pitchFamily="34" charset="0"/>
                <a:ea typeface="Source Sans Pro Light" panose="020B0403030403020204" pitchFamily="34" charset="0"/>
                <a:cs typeface="Segoe UI" panose="020B0502040204020203" pitchFamily="34" charset="0"/>
              </a:rPr>
              <a:t>elettrocromici</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offrono una trasmissione luminosa variabile, alla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ricezione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 un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impulso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elettrico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Il campo elettrico che viene a crearsi serve essenzialmente per permettere il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cambiamento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fase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trasparente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ad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opaco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e viceversa; inoltre non è necessario mantenere attivo questo campo per conservare lo stato appena raggiunto.</a:t>
            </a:r>
          </a:p>
          <a:p>
            <a:pPr lvl="0" algn="just" fontAlgn="auto">
              <a:lnSpc>
                <a:spcPct val="150000"/>
              </a:lnSpc>
              <a:spcBef>
                <a:spcPts val="0"/>
              </a:spcBef>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Nei vetri 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cristalli liquidi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interposto tra le lastre di vetro viene messo un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film</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dotato di una serie di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cavità</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sferiche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contenenti appunto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cristalli liquidi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a:t>
            </a:r>
          </a:p>
        </p:txBody>
      </p:sp>
      <p:sp>
        <p:nvSpPr>
          <p:cNvPr id="8" name="Title 3">
            <a:extLst>
              <a:ext uri="{FF2B5EF4-FFF2-40B4-BE49-F238E27FC236}">
                <a16:creationId xmlns:a16="http://schemas.microsoft.com/office/drawing/2014/main" id="{1BE56AD3-D96F-40FD-B66E-4ACE2F4674D2}"/>
              </a:ext>
            </a:extLst>
          </p:cNvPr>
          <p:cNvSpPr txBox="1">
            <a:spLocks/>
          </p:cNvSpPr>
          <p:nvPr/>
        </p:nvSpPr>
        <p:spPr>
          <a:xfrm>
            <a:off x="4572000" y="1056033"/>
            <a:ext cx="3943350" cy="5260690"/>
          </a:xfrm>
          <a:prstGeom prst="rect">
            <a:avLst/>
          </a:prstGeom>
          <a:solidFill>
            <a:schemeClr val="bg1"/>
          </a:solidFill>
        </p:spPr>
        <p:txBody>
          <a:bodyPr lIns="90000" tIns="36000" rIns="90000" bIns="36000"/>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gn="just" fontAlgn="auto">
              <a:lnSpc>
                <a:spcPct val="150000"/>
              </a:lnSpc>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In assenza di corrente, questi si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dispongono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modo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casuale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diffondendo la luce incidente e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bloccando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la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vista</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attraverso di essi.</a:t>
            </a:r>
          </a:p>
          <a:p>
            <a:pPr lvl="0" algn="just" fontAlgn="auto">
              <a:lnSpc>
                <a:spcPct val="150000"/>
              </a:lnSpc>
              <a:spcAft>
                <a:spcPts val="0"/>
              </a:spcAft>
            </a:pP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Creando un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campo elettrico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(di tensione intorno ai 100 V) tra le superfici esterne del film, 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cristalli</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si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posizionano</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ordinatamente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rendendo il vetro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trasparente</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 il passaggio avviene in un tempo pari circa a 10 centesimi di secondo, ma </a:t>
            </a:r>
            <a:r>
              <a:rPr lang="it-IT" sz="1200" b="1" dirty="0">
                <a:solidFill>
                  <a:srgbClr val="BF9000"/>
                </a:solidFill>
                <a:latin typeface="Segoe UI" panose="020B0502040204020203" pitchFamily="34" charset="0"/>
                <a:ea typeface="Source Sans Pro Light" panose="020B0403030403020204" pitchFamily="34" charset="0"/>
                <a:cs typeface="Segoe UI" panose="020B0502040204020203" pitchFamily="34" charset="0"/>
              </a:rPr>
              <a:t>la tensione elettrica va mantenuta per tutto il tempo </a:t>
            </a:r>
            <a:r>
              <a:rPr lang="it-IT" sz="1200" dirty="0">
                <a:solidFill>
                  <a:prstClr val="black"/>
                </a:solidFill>
                <a:latin typeface="Segoe UI" panose="020B0502040204020203" pitchFamily="34" charset="0"/>
                <a:ea typeface="Source Sans Pro Light" panose="020B0403030403020204" pitchFamily="34" charset="0"/>
                <a:cs typeface="Segoe UI" panose="020B0502040204020203" pitchFamily="34" charset="0"/>
              </a:rPr>
              <a:t>per cui si vuole garantire la trasparenza del vetro.</a:t>
            </a:r>
          </a:p>
        </p:txBody>
      </p:sp>
      <p:pic>
        <p:nvPicPr>
          <p:cNvPr id="7" name="Picture 1">
            <a:extLst>
              <a:ext uri="{FF2B5EF4-FFF2-40B4-BE49-F238E27FC236}">
                <a16:creationId xmlns:a16="http://schemas.microsoft.com/office/drawing/2014/main" id="{FEA0FE35-A1CC-484E-9CEF-9639846A610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3788" y="3984625"/>
            <a:ext cx="4416425" cy="2282825"/>
          </a:xfrm>
          <a:prstGeom prst="rect">
            <a:avLst/>
          </a:prstGeom>
          <a:noFill/>
          <a:ln w="9525">
            <a:noFill/>
            <a:miter lim="800000"/>
            <a:headEnd/>
            <a:tailEnd/>
          </a:ln>
        </p:spPr>
      </p:pic>
    </p:spTree>
    <p:extLst>
      <p:ext uri="{BB962C8B-B14F-4D97-AF65-F5344CB8AC3E}">
        <p14:creationId xmlns:p14="http://schemas.microsoft.com/office/powerpoint/2010/main" val="257104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VETRO IN EDILIZIA</a:t>
            </a:r>
          </a:p>
        </p:txBody>
      </p:sp>
      <p:sp>
        <p:nvSpPr>
          <p:cNvPr id="4" name="Title 3">
            <a:extLst>
              <a:ext uri="{FF2B5EF4-FFF2-40B4-BE49-F238E27FC236}">
                <a16:creationId xmlns:a16="http://schemas.microsoft.com/office/drawing/2014/main" id="{90032175-DAE5-BB33-CFC8-71B86D3A7507}"/>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I </a:t>
            </a:r>
            <a:r>
              <a:rPr lang="it-IT" b="1" dirty="0">
                <a:solidFill>
                  <a:schemeClr val="accent4">
                    <a:lumMod val="75000"/>
                  </a:schemeClr>
                </a:solidFill>
              </a:rPr>
              <a:t>vetri silico-sodico-calcico </a:t>
            </a:r>
            <a:r>
              <a:rPr lang="it-IT" dirty="0"/>
              <a:t>impiegati in edilizia sono il prodotto dalla </a:t>
            </a:r>
            <a:r>
              <a:rPr lang="it-IT" b="1" dirty="0">
                <a:solidFill>
                  <a:schemeClr val="accent4">
                    <a:lumMod val="75000"/>
                  </a:schemeClr>
                </a:solidFill>
              </a:rPr>
              <a:t>solidificazione</a:t>
            </a:r>
            <a:r>
              <a:rPr lang="it-IT" dirty="0"/>
              <a:t> </a:t>
            </a:r>
            <a:r>
              <a:rPr lang="it-IT" b="1" dirty="0">
                <a:solidFill>
                  <a:schemeClr val="accent4">
                    <a:lumMod val="75000"/>
                  </a:schemeClr>
                </a:solidFill>
              </a:rPr>
              <a:t>senza</a:t>
            </a:r>
            <a:r>
              <a:rPr lang="it-IT" dirty="0"/>
              <a:t> </a:t>
            </a:r>
            <a:r>
              <a:rPr lang="it-IT" b="1" dirty="0">
                <a:solidFill>
                  <a:schemeClr val="accent4">
                    <a:lumMod val="75000"/>
                  </a:schemeClr>
                </a:solidFill>
              </a:rPr>
              <a:t>cristallizzazione</a:t>
            </a:r>
            <a:r>
              <a:rPr lang="it-IT" dirty="0"/>
              <a:t> di un miscuglio omogeneo che fonde a circa 1500°C, composto principalmente dei seguenti elementi.</a:t>
            </a:r>
          </a:p>
        </p:txBody>
      </p:sp>
      <p:sp>
        <p:nvSpPr>
          <p:cNvPr id="2" name="TextBox 3">
            <a:extLst>
              <a:ext uri="{FF2B5EF4-FFF2-40B4-BE49-F238E27FC236}">
                <a16:creationId xmlns:a16="http://schemas.microsoft.com/office/drawing/2014/main" id="{F67A4999-12DE-A3ED-858E-6998CD893492}"/>
              </a:ext>
            </a:extLst>
          </p:cNvPr>
          <p:cNvSpPr txBox="1"/>
          <p:nvPr/>
        </p:nvSpPr>
        <p:spPr>
          <a:xfrm>
            <a:off x="3915008" y="2344181"/>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VETRIFICANTE</a:t>
            </a:r>
          </a:p>
        </p:txBody>
      </p:sp>
      <p:sp>
        <p:nvSpPr>
          <p:cNvPr id="5" name="TextBox 13">
            <a:extLst>
              <a:ext uri="{FF2B5EF4-FFF2-40B4-BE49-F238E27FC236}">
                <a16:creationId xmlns:a16="http://schemas.microsoft.com/office/drawing/2014/main" id="{F79E0DF9-05D4-4661-0B47-EE78D17DD23A}"/>
              </a:ext>
            </a:extLst>
          </p:cNvPr>
          <p:cNvSpPr txBox="1"/>
          <p:nvPr/>
        </p:nvSpPr>
        <p:spPr>
          <a:xfrm>
            <a:off x="5687121" y="2344182"/>
            <a:ext cx="2739017"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Silicio</a:t>
            </a:r>
          </a:p>
          <a:p>
            <a:r>
              <a:rPr lang="it-IT" dirty="0"/>
              <a:t>(sabbia, la parte essenziale del vetro, al 70%-72%)</a:t>
            </a:r>
          </a:p>
        </p:txBody>
      </p:sp>
      <p:sp>
        <p:nvSpPr>
          <p:cNvPr id="7" name="TextBox 3">
            <a:extLst>
              <a:ext uri="{FF2B5EF4-FFF2-40B4-BE49-F238E27FC236}">
                <a16:creationId xmlns:a16="http://schemas.microsoft.com/office/drawing/2014/main" id="{71E05969-4802-224E-1142-7CEA099B2DEA}"/>
              </a:ext>
            </a:extLst>
          </p:cNvPr>
          <p:cNvSpPr txBox="1"/>
          <p:nvPr/>
        </p:nvSpPr>
        <p:spPr>
          <a:xfrm>
            <a:off x="3915008" y="3296681"/>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FONDENTE</a:t>
            </a:r>
          </a:p>
        </p:txBody>
      </p:sp>
      <p:sp>
        <p:nvSpPr>
          <p:cNvPr id="13" name="TextBox 13">
            <a:extLst>
              <a:ext uri="{FF2B5EF4-FFF2-40B4-BE49-F238E27FC236}">
                <a16:creationId xmlns:a16="http://schemas.microsoft.com/office/drawing/2014/main" id="{53B28801-BEE8-2481-4FEF-19459C374E5F}"/>
              </a:ext>
            </a:extLst>
          </p:cNvPr>
          <p:cNvSpPr txBox="1"/>
          <p:nvPr/>
        </p:nvSpPr>
        <p:spPr>
          <a:xfrm>
            <a:off x="5687121" y="3296682"/>
            <a:ext cx="2739017"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Soda (carbonato o solfato di sodio, per abbassare la temperatura di fusione della sabbia, al 15%)</a:t>
            </a:r>
          </a:p>
        </p:txBody>
      </p:sp>
      <p:sp>
        <p:nvSpPr>
          <p:cNvPr id="14" name="TextBox 3">
            <a:extLst>
              <a:ext uri="{FF2B5EF4-FFF2-40B4-BE49-F238E27FC236}">
                <a16:creationId xmlns:a16="http://schemas.microsoft.com/office/drawing/2014/main" id="{29D9910A-77EE-7205-AFFD-38AA8F0680C3}"/>
              </a:ext>
            </a:extLst>
          </p:cNvPr>
          <p:cNvSpPr txBox="1"/>
          <p:nvPr/>
        </p:nvSpPr>
        <p:spPr>
          <a:xfrm>
            <a:off x="3915008" y="4249181"/>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STABILIZZANTE</a:t>
            </a:r>
          </a:p>
        </p:txBody>
      </p:sp>
      <p:sp>
        <p:nvSpPr>
          <p:cNvPr id="15" name="TextBox 13">
            <a:extLst>
              <a:ext uri="{FF2B5EF4-FFF2-40B4-BE49-F238E27FC236}">
                <a16:creationId xmlns:a16="http://schemas.microsoft.com/office/drawing/2014/main" id="{DBC6560C-B109-2B05-B9CB-37BB23668052}"/>
              </a:ext>
            </a:extLst>
          </p:cNvPr>
          <p:cNvSpPr txBox="1"/>
          <p:nvPr/>
        </p:nvSpPr>
        <p:spPr>
          <a:xfrm>
            <a:off x="5687121" y="4249182"/>
            <a:ext cx="2739017"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Calce (sotto forma di calcare, per stabilizzare il vetro e evitarne cristallizzazione e alterazione, al 10%)</a:t>
            </a:r>
          </a:p>
        </p:txBody>
      </p:sp>
      <p:sp>
        <p:nvSpPr>
          <p:cNvPr id="20" name="TextBox 3">
            <a:extLst>
              <a:ext uri="{FF2B5EF4-FFF2-40B4-BE49-F238E27FC236}">
                <a16:creationId xmlns:a16="http://schemas.microsoft.com/office/drawing/2014/main" id="{9B111461-BE0E-C71A-77DC-0367FD10C083}"/>
              </a:ext>
            </a:extLst>
          </p:cNvPr>
          <p:cNvSpPr txBox="1"/>
          <p:nvPr/>
        </p:nvSpPr>
        <p:spPr>
          <a:xfrm>
            <a:off x="4749931" y="5201680"/>
            <a:ext cx="1147289"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OSSIDI</a:t>
            </a:r>
          </a:p>
        </p:txBody>
      </p:sp>
      <p:sp>
        <p:nvSpPr>
          <p:cNvPr id="21" name="TextBox 13">
            <a:extLst>
              <a:ext uri="{FF2B5EF4-FFF2-40B4-BE49-F238E27FC236}">
                <a16:creationId xmlns:a16="http://schemas.microsoft.com/office/drawing/2014/main" id="{0F89F498-4E5B-0B99-BD65-5D2EDE5A9DDA}"/>
              </a:ext>
            </a:extLst>
          </p:cNvPr>
          <p:cNvSpPr txBox="1"/>
          <p:nvPr/>
        </p:nvSpPr>
        <p:spPr>
          <a:xfrm>
            <a:off x="6117373" y="5201681"/>
            <a:ext cx="2308765" cy="97051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allumina e magnesio migliorano le proprietà fisiche del vetro (la resistenza agli agenti atmosferici, o la colorazione)</a:t>
            </a:r>
          </a:p>
        </p:txBody>
      </p:sp>
      <p:sp>
        <p:nvSpPr>
          <p:cNvPr id="24" name="TextBox 3">
            <a:extLst>
              <a:ext uri="{FF2B5EF4-FFF2-40B4-BE49-F238E27FC236}">
                <a16:creationId xmlns:a16="http://schemas.microsoft.com/office/drawing/2014/main" id="{54C1B7E4-356C-B56D-06F1-365F39D196FA}"/>
              </a:ext>
            </a:extLst>
          </p:cNvPr>
          <p:cNvSpPr txBox="1"/>
          <p:nvPr/>
        </p:nvSpPr>
        <p:spPr>
          <a:xfrm>
            <a:off x="586428" y="5201679"/>
            <a:ext cx="1147289"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AFFINANTI</a:t>
            </a:r>
          </a:p>
        </p:txBody>
      </p:sp>
      <p:sp>
        <p:nvSpPr>
          <p:cNvPr id="25" name="TextBox 13">
            <a:extLst>
              <a:ext uri="{FF2B5EF4-FFF2-40B4-BE49-F238E27FC236}">
                <a16:creationId xmlns:a16="http://schemas.microsoft.com/office/drawing/2014/main" id="{BDB842C2-2681-EA91-F7BB-6CBE53283B40}"/>
              </a:ext>
            </a:extLst>
          </p:cNvPr>
          <p:cNvSpPr txBox="1"/>
          <p:nvPr/>
        </p:nvSpPr>
        <p:spPr>
          <a:xfrm>
            <a:off x="1953870" y="5201680"/>
            <a:ext cx="2308765" cy="970520"/>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permettono alla massa disomogenea di vetro fuso di trasformarsi in un fluido chiaro, trasparente e omogeneo</a:t>
            </a:r>
          </a:p>
        </p:txBody>
      </p:sp>
    </p:spTree>
    <p:extLst>
      <p:ext uri="{BB962C8B-B14F-4D97-AF65-F5344CB8AC3E}">
        <p14:creationId xmlns:p14="http://schemas.microsoft.com/office/powerpoint/2010/main" val="411369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VETRO IN EDILIZIA</a:t>
            </a:r>
          </a:p>
        </p:txBody>
      </p:sp>
      <p:sp>
        <p:nvSpPr>
          <p:cNvPr id="4" name="Title 3">
            <a:extLst>
              <a:ext uri="{FF2B5EF4-FFF2-40B4-BE49-F238E27FC236}">
                <a16:creationId xmlns:a16="http://schemas.microsoft.com/office/drawing/2014/main" id="{90032175-DAE5-BB33-CFC8-71B86D3A7507}"/>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I </a:t>
            </a:r>
            <a:r>
              <a:rPr lang="it-IT" b="1" dirty="0">
                <a:solidFill>
                  <a:schemeClr val="accent4">
                    <a:lumMod val="75000"/>
                  </a:schemeClr>
                </a:solidFill>
              </a:rPr>
              <a:t>costi ambientali </a:t>
            </a:r>
            <a:r>
              <a:rPr lang="it-IT" dirty="0"/>
              <a:t>della produzione del vetro sono significativi: la produzione di </a:t>
            </a:r>
            <a:r>
              <a:rPr lang="it-IT" b="1" dirty="0">
                <a:solidFill>
                  <a:schemeClr val="accent4">
                    <a:lumMod val="75000"/>
                  </a:schemeClr>
                </a:solidFill>
              </a:rPr>
              <a:t>1 kg </a:t>
            </a:r>
            <a:r>
              <a:rPr lang="it-IT" dirty="0"/>
              <a:t>di vetro float richiede circa </a:t>
            </a:r>
            <a:r>
              <a:rPr lang="it-IT" b="1" dirty="0">
                <a:solidFill>
                  <a:schemeClr val="accent4">
                    <a:lumMod val="75000"/>
                  </a:schemeClr>
                </a:solidFill>
              </a:rPr>
              <a:t>13 MJ di energia</a:t>
            </a:r>
            <a:r>
              <a:rPr lang="it-IT" dirty="0"/>
              <a:t>, con conseguente </a:t>
            </a:r>
            <a:r>
              <a:rPr lang="it-IT" b="1" dirty="0">
                <a:solidFill>
                  <a:schemeClr val="accent4">
                    <a:lumMod val="75000"/>
                  </a:schemeClr>
                </a:solidFill>
              </a:rPr>
              <a:t>1 kg </a:t>
            </a:r>
            <a:r>
              <a:rPr lang="it-IT" dirty="0"/>
              <a:t>di </a:t>
            </a:r>
            <a:r>
              <a:rPr lang="it-IT" b="1" dirty="0">
                <a:solidFill>
                  <a:schemeClr val="accent4">
                    <a:lumMod val="75000"/>
                  </a:schemeClr>
                </a:solidFill>
              </a:rPr>
              <a:t>CO</a:t>
            </a:r>
            <a:r>
              <a:rPr lang="it-IT" b="1" baseline="-25000" dirty="0">
                <a:solidFill>
                  <a:schemeClr val="accent4">
                    <a:lumMod val="75000"/>
                  </a:schemeClr>
                </a:solidFill>
              </a:rPr>
              <a:t>2</a:t>
            </a:r>
            <a:r>
              <a:rPr lang="it-IT" dirty="0"/>
              <a:t> emesso.</a:t>
            </a:r>
          </a:p>
          <a:p>
            <a:pPr marL="0" indent="0">
              <a:buNone/>
            </a:pPr>
            <a:r>
              <a:rPr lang="it-IT" dirty="0"/>
              <a:t>I valori includono l’energia necessaria a </a:t>
            </a:r>
            <a:r>
              <a:rPr lang="it-IT" b="1" dirty="0">
                <a:solidFill>
                  <a:schemeClr val="accent4">
                    <a:lumMod val="75000"/>
                  </a:schemeClr>
                </a:solidFill>
              </a:rPr>
              <a:t>estrarre</a:t>
            </a:r>
            <a:r>
              <a:rPr lang="it-IT" dirty="0"/>
              <a:t>, </a:t>
            </a:r>
            <a:r>
              <a:rPr lang="it-IT" b="1" dirty="0">
                <a:solidFill>
                  <a:schemeClr val="accent4">
                    <a:lumMod val="75000"/>
                  </a:schemeClr>
                </a:solidFill>
              </a:rPr>
              <a:t>processare</a:t>
            </a:r>
            <a:r>
              <a:rPr lang="it-IT" dirty="0"/>
              <a:t> e </a:t>
            </a:r>
            <a:r>
              <a:rPr lang="it-IT" b="1" dirty="0">
                <a:solidFill>
                  <a:schemeClr val="accent4">
                    <a:lumMod val="75000"/>
                  </a:schemeClr>
                </a:solidFill>
              </a:rPr>
              <a:t>trasportare</a:t>
            </a:r>
            <a:r>
              <a:rPr lang="it-IT" dirty="0"/>
              <a:t> la </a:t>
            </a:r>
            <a:r>
              <a:rPr lang="it-IT" b="1" dirty="0">
                <a:solidFill>
                  <a:schemeClr val="accent4">
                    <a:lumMod val="75000"/>
                  </a:schemeClr>
                </a:solidFill>
              </a:rPr>
              <a:t>materia prima </a:t>
            </a:r>
            <a:r>
              <a:rPr lang="it-IT" dirty="0"/>
              <a:t>in fabbrica, </a:t>
            </a:r>
            <a:r>
              <a:rPr lang="it-IT" b="1" dirty="0">
                <a:solidFill>
                  <a:schemeClr val="accent4">
                    <a:lumMod val="75000"/>
                  </a:schemeClr>
                </a:solidFill>
              </a:rPr>
              <a:t>fondere</a:t>
            </a:r>
            <a:r>
              <a:rPr lang="it-IT" dirty="0"/>
              <a:t>, </a:t>
            </a:r>
            <a:r>
              <a:rPr lang="it-IT" b="1" dirty="0">
                <a:solidFill>
                  <a:schemeClr val="accent4">
                    <a:lumMod val="75000"/>
                  </a:schemeClr>
                </a:solidFill>
              </a:rPr>
              <a:t>formare</a:t>
            </a:r>
            <a:r>
              <a:rPr lang="it-IT" dirty="0"/>
              <a:t>, </a:t>
            </a:r>
            <a:r>
              <a:rPr lang="it-IT" b="1" dirty="0">
                <a:solidFill>
                  <a:schemeClr val="accent4">
                    <a:lumMod val="75000"/>
                  </a:schemeClr>
                </a:solidFill>
              </a:rPr>
              <a:t>tagliare</a:t>
            </a:r>
            <a:r>
              <a:rPr lang="it-IT" dirty="0"/>
              <a:t> ed </a:t>
            </a:r>
            <a:r>
              <a:rPr lang="it-IT" b="1" dirty="0">
                <a:solidFill>
                  <a:schemeClr val="accent4">
                    <a:lumMod val="75000"/>
                  </a:schemeClr>
                </a:solidFill>
              </a:rPr>
              <a:t>immagazzinare</a:t>
            </a:r>
            <a:r>
              <a:rPr lang="it-IT" dirty="0"/>
              <a:t> il </a:t>
            </a:r>
            <a:r>
              <a:rPr lang="it-IT" b="1" dirty="0">
                <a:solidFill>
                  <a:schemeClr val="accent4">
                    <a:lumMod val="75000"/>
                  </a:schemeClr>
                </a:solidFill>
              </a:rPr>
              <a:t>vetro</a:t>
            </a:r>
            <a:r>
              <a:rPr lang="it-IT" dirty="0"/>
              <a:t> </a:t>
            </a:r>
            <a:r>
              <a:rPr lang="it-IT" b="1" dirty="0">
                <a:solidFill>
                  <a:schemeClr val="accent4">
                    <a:lumMod val="75000"/>
                  </a:schemeClr>
                </a:solidFill>
              </a:rPr>
              <a:t>piano</a:t>
            </a:r>
            <a:r>
              <a:rPr lang="it-IT" dirty="0"/>
              <a:t>. </a:t>
            </a:r>
          </a:p>
          <a:p>
            <a:pPr marL="0" indent="0">
              <a:buNone/>
            </a:pPr>
            <a:r>
              <a:rPr lang="it-IT" dirty="0"/>
              <a:t>Il rottame di vetro, ossia lo scarto e lo sfrido del processo produttivo, viene riutilizzato come materia prima:</a:t>
            </a:r>
          </a:p>
          <a:p>
            <a:r>
              <a:rPr lang="it-IT" dirty="0"/>
              <a:t>sostituisce materie prime vergini;</a:t>
            </a:r>
          </a:p>
          <a:p>
            <a:r>
              <a:rPr lang="it-IT" dirty="0"/>
              <a:t>fonde a temperature inferiori delle materie prime vergini</a:t>
            </a:r>
          </a:p>
          <a:p>
            <a:r>
              <a:rPr lang="it-IT" dirty="0"/>
              <a:t>non emette CO</a:t>
            </a:r>
            <a:r>
              <a:rPr lang="it-IT" baseline="-25000" dirty="0"/>
              <a:t>2</a:t>
            </a:r>
            <a:r>
              <a:rPr lang="it-IT" dirty="0"/>
              <a:t>;</a:t>
            </a:r>
          </a:p>
          <a:p>
            <a:r>
              <a:rPr lang="it-IT" dirty="0"/>
              <a:t>l’utilizzo di un 10% di rottame consente un risparmio del 3% di combustibile fossile.</a:t>
            </a:r>
          </a:p>
        </p:txBody>
      </p:sp>
    </p:spTree>
    <p:extLst>
      <p:ext uri="{BB962C8B-B14F-4D97-AF65-F5344CB8AC3E}">
        <p14:creationId xmlns:p14="http://schemas.microsoft.com/office/powerpoint/2010/main" val="224840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VETRO IN EDILIZIA</a:t>
            </a:r>
          </a:p>
        </p:txBody>
      </p:sp>
      <p:sp>
        <p:nvSpPr>
          <p:cNvPr id="4" name="Title 3">
            <a:extLst>
              <a:ext uri="{FF2B5EF4-FFF2-40B4-BE49-F238E27FC236}">
                <a16:creationId xmlns:a16="http://schemas.microsoft.com/office/drawing/2014/main" id="{90032175-DAE5-BB33-CFC8-71B86D3A7507}"/>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Segoe UI" panose="020B0502040204020203" pitchFamily="34" charset="0"/>
                <a:ea typeface="Source Sans Pro Light" panose="020B0403030403020204" pitchFamily="34" charset="0"/>
                <a:cs typeface="Segoe UI" panose="020B0502040204020203" pitchFamily="34" charset="0"/>
              </a:rPr>
              <a:t>La </a:t>
            </a:r>
            <a:r>
              <a:rPr lang="it-IT" b="1" dirty="0">
                <a:solidFill>
                  <a:schemeClr val="accent4">
                    <a:lumMod val="75000"/>
                  </a:schemeClr>
                </a:solidFill>
              </a:rPr>
              <a:t>differenziazione</a:t>
            </a:r>
            <a:r>
              <a:rPr kumimoji="0" lang="it-IT" sz="1200" b="0" i="0" u="none" strike="noStrike" kern="1200" cap="none" spc="0" normalizeH="0" baseline="0" noProof="0" dirty="0">
                <a:ln>
                  <a:noFill/>
                </a:ln>
                <a:solidFill>
                  <a:prstClr val="black"/>
                </a:solidFill>
                <a:effectLst/>
                <a:uLnTx/>
                <a:uFillTx/>
                <a:latin typeface="Segoe UI" panose="020B0502040204020203" pitchFamily="34" charset="0"/>
                <a:ea typeface="Source Sans Pro Light" panose="020B0403030403020204" pitchFamily="34" charset="0"/>
                <a:cs typeface="Segoe UI" panose="020B0502040204020203" pitchFamily="34" charset="0"/>
              </a:rPr>
              <a:t> tra i tipi di vetro, ottenuti per trattamenti termici, chimici, rivestimento e trattamento superficiale, è volta a ottimizzare le prestazioni riconducibili a diversi requisiti:</a:t>
            </a:r>
          </a:p>
          <a:p>
            <a:pPr marL="171450" marR="0" lvl="0" indent="-171450" algn="just" defTabSz="457200" rtl="0" eaLnBrk="1" fontAlgn="auto" latinLnBrk="0" hangingPunct="1">
              <a:lnSpc>
                <a:spcPct val="150000"/>
              </a:lnSpc>
              <a:spcBef>
                <a:spcPts val="0"/>
              </a:spcBef>
              <a:spcAft>
                <a:spcPts val="0"/>
              </a:spcAft>
              <a:buClrTx/>
              <a:buSzTx/>
              <a:buFontTx/>
              <a:buChar char="-"/>
              <a:tabLst/>
              <a:defRPr/>
            </a:pPr>
            <a:r>
              <a:rPr lang="it-IT" b="1" dirty="0">
                <a:solidFill>
                  <a:schemeClr val="accent4">
                    <a:lumMod val="75000"/>
                  </a:schemeClr>
                </a:solidFill>
              </a:rPr>
              <a:t>benessere</a:t>
            </a:r>
            <a:r>
              <a:rPr kumimoji="0" lang="it-IT" sz="1200" b="0" i="0" u="none" strike="noStrike" kern="1200" cap="none" spc="0" normalizeH="0" baseline="0" noProof="0" dirty="0">
                <a:ln>
                  <a:noFill/>
                </a:ln>
                <a:solidFill>
                  <a:prstClr val="black"/>
                </a:solidFill>
                <a:effectLst/>
                <a:uLnTx/>
                <a:uFillTx/>
                <a:latin typeface="Segoe UI" panose="020B0502040204020203" pitchFamily="34" charset="0"/>
                <a:ea typeface="Source Sans Pro Light" panose="020B0403030403020204" pitchFamily="34" charset="0"/>
                <a:cs typeface="Segoe UI" panose="020B0502040204020203" pitchFamily="34" charset="0"/>
              </a:rPr>
              <a:t> ed </a:t>
            </a:r>
            <a:r>
              <a:rPr lang="it-IT" b="1" dirty="0">
                <a:solidFill>
                  <a:schemeClr val="accent4">
                    <a:lumMod val="75000"/>
                  </a:schemeClr>
                </a:solidFill>
              </a:rPr>
              <a:t>efficienza energetica</a:t>
            </a:r>
            <a:r>
              <a:rPr kumimoji="0" lang="it-IT" sz="1200" b="0" i="0" u="none" strike="noStrike" kern="1200" cap="none" spc="0" normalizeH="0" baseline="0" noProof="0" dirty="0">
                <a:ln>
                  <a:noFill/>
                </a:ln>
                <a:solidFill>
                  <a:prstClr val="black"/>
                </a:solidFill>
                <a:effectLst/>
                <a:uLnTx/>
                <a:uFillTx/>
                <a:latin typeface="Segoe UI" panose="020B0502040204020203" pitchFamily="34" charset="0"/>
                <a:ea typeface="Source Sans Pro Light" panose="020B0403030403020204" pitchFamily="34" charset="0"/>
                <a:cs typeface="Segoe UI" panose="020B0502040204020203" pitchFamily="34" charset="0"/>
              </a:rPr>
              <a:t>, con lo sfruttamento (o l’esclusione) di apporti passivi e attivi di calore e luce;</a:t>
            </a:r>
          </a:p>
          <a:p>
            <a:pPr marL="171450" marR="0" lvl="0" indent="-171450" algn="just" defTabSz="457200" rtl="0" eaLnBrk="1" fontAlgn="auto" latinLnBrk="0" hangingPunct="1">
              <a:lnSpc>
                <a:spcPct val="150000"/>
              </a:lnSpc>
              <a:spcBef>
                <a:spcPts val="0"/>
              </a:spcBef>
              <a:spcAft>
                <a:spcPts val="0"/>
              </a:spcAft>
              <a:buClrTx/>
              <a:buSzTx/>
              <a:buFontTx/>
              <a:buChar char="-"/>
              <a:tabLst/>
              <a:defRPr/>
            </a:pPr>
            <a:r>
              <a:rPr lang="it-IT" b="1" dirty="0">
                <a:solidFill>
                  <a:schemeClr val="accent4">
                    <a:lumMod val="75000"/>
                  </a:schemeClr>
                </a:solidFill>
              </a:rPr>
              <a:t>sicurezza</a:t>
            </a:r>
            <a:r>
              <a:rPr kumimoji="0" lang="it-IT" sz="1200" b="0" i="0" u="none" strike="noStrike" kern="1200" cap="none" spc="0" normalizeH="0" baseline="0" noProof="0" dirty="0">
                <a:ln>
                  <a:noFill/>
                </a:ln>
                <a:solidFill>
                  <a:prstClr val="black"/>
                </a:solidFill>
                <a:effectLst/>
                <a:uLnTx/>
                <a:uFillTx/>
                <a:latin typeface="Segoe UI" panose="020B0502040204020203" pitchFamily="34" charset="0"/>
                <a:ea typeface="Source Sans Pro Light" panose="020B0403030403020204" pitchFamily="34" charset="0"/>
                <a:cs typeface="Segoe UI" panose="020B0502040204020203" pitchFamily="34" charset="0"/>
              </a:rPr>
              <a:t>, per sopportare urti e rotture;</a:t>
            </a:r>
          </a:p>
          <a:p>
            <a:pPr marL="171450" marR="0" lvl="0" indent="-171450" algn="just" defTabSz="457200" rtl="0" eaLnBrk="1" fontAlgn="auto" latinLnBrk="0" hangingPunct="1">
              <a:lnSpc>
                <a:spcPct val="150000"/>
              </a:lnSpc>
              <a:spcBef>
                <a:spcPts val="0"/>
              </a:spcBef>
              <a:spcAft>
                <a:spcPts val="0"/>
              </a:spcAft>
              <a:buClrTx/>
              <a:buSzTx/>
              <a:buFontTx/>
              <a:buChar char="-"/>
              <a:tabLst/>
              <a:defRPr/>
            </a:pPr>
            <a:r>
              <a:rPr lang="it-IT" b="1" dirty="0">
                <a:solidFill>
                  <a:schemeClr val="accent4">
                    <a:lumMod val="75000"/>
                  </a:schemeClr>
                </a:solidFill>
              </a:rPr>
              <a:t>aspetto</a:t>
            </a:r>
            <a:r>
              <a:rPr kumimoji="0" lang="it-IT" sz="1200" b="0" i="0" u="none" strike="noStrike" kern="1200" cap="none" spc="0" normalizeH="0" baseline="0" noProof="0" dirty="0">
                <a:ln>
                  <a:noFill/>
                </a:ln>
                <a:solidFill>
                  <a:prstClr val="black"/>
                </a:solidFill>
                <a:effectLst/>
                <a:uLnTx/>
                <a:uFillTx/>
                <a:latin typeface="Segoe UI" panose="020B0502040204020203" pitchFamily="34" charset="0"/>
                <a:ea typeface="Source Sans Pro Light" panose="020B0403030403020204" pitchFamily="34" charset="0"/>
                <a:cs typeface="Segoe UI" panose="020B0502040204020203" pitchFamily="34" charset="0"/>
              </a:rPr>
              <a:t>, tradotto nella possibilità di ottenere diverse finiture superficiali.</a:t>
            </a:r>
          </a:p>
          <a:p>
            <a:pPr marL="0" indent="0">
              <a:buNone/>
            </a:pPr>
            <a:endParaRPr lang="it-IT" dirty="0"/>
          </a:p>
        </p:txBody>
      </p:sp>
      <p:pic>
        <p:nvPicPr>
          <p:cNvPr id="8" name="Picture 1">
            <a:extLst>
              <a:ext uri="{FF2B5EF4-FFF2-40B4-BE49-F238E27FC236}">
                <a16:creationId xmlns:a16="http://schemas.microsoft.com/office/drawing/2014/main" id="{617C6BEF-90A2-7855-5753-04544D3C9F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01" t="1425" r="67786" b="34105"/>
          <a:stretch/>
        </p:blipFill>
        <p:spPr>
          <a:xfrm>
            <a:off x="784765" y="2484028"/>
            <a:ext cx="3718461" cy="3692995"/>
          </a:xfrm>
          <a:prstGeom prst="rect">
            <a:avLst/>
          </a:prstGeom>
          <a:scene3d>
            <a:camera prst="orthographicFront">
              <a:rot lat="0" lon="0" rev="90000"/>
            </a:camera>
            <a:lightRig rig="threePt" dir="t"/>
          </a:scene3d>
        </p:spPr>
      </p:pic>
    </p:spTree>
    <p:extLst>
      <p:ext uri="{BB962C8B-B14F-4D97-AF65-F5344CB8AC3E}">
        <p14:creationId xmlns:p14="http://schemas.microsoft.com/office/powerpoint/2010/main" val="356034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20378988-034A-4D90-9CE9-9B9F6C522C5A}"/>
              </a:ext>
            </a:extLst>
          </p:cNvPr>
          <p:cNvSpPr>
            <a:spLocks noGrp="1"/>
          </p:cNvSpPr>
          <p:nvPr>
            <p:ph type="title"/>
          </p:nvPr>
        </p:nvSpPr>
        <p:spPr>
          <a:xfrm>
            <a:off x="628651" y="365125"/>
            <a:ext cx="6579870" cy="655638"/>
          </a:xfrm>
        </p:spPr>
        <p:txBody>
          <a:bodyPr/>
          <a:lstStyle/>
          <a:p>
            <a:pPr>
              <a:tabLst>
                <a:tab pos="4040188" algn="l"/>
              </a:tabLst>
            </a:pPr>
            <a:r>
              <a:rPr lang="it-IT" dirty="0"/>
              <a:t>Tecnologia del vetro</a:t>
            </a:r>
          </a:p>
        </p:txBody>
      </p:sp>
      <p:sp>
        <p:nvSpPr>
          <p:cNvPr id="3" name="Title 3">
            <a:extLst>
              <a:ext uri="{FF2B5EF4-FFF2-40B4-BE49-F238E27FC236}">
                <a16:creationId xmlns:a16="http://schemas.microsoft.com/office/drawing/2014/main" id="{054E5722-2FFB-8FAE-65DB-E0DA89E98DD9}"/>
              </a:ext>
            </a:extLst>
          </p:cNvPr>
          <p:cNvSpPr txBox="1">
            <a:spLocks/>
          </p:cNvSpPr>
          <p:nvPr/>
        </p:nvSpPr>
        <p:spPr>
          <a:xfrm>
            <a:off x="784765" y="1171421"/>
            <a:ext cx="1765300" cy="1076325"/>
          </a:xfrm>
          <a:prstGeom prst="rect">
            <a:avLst/>
          </a:prstGeom>
          <a:solidFill>
            <a:schemeClr val="accent4">
              <a:lumMod val="75000"/>
            </a:schemeClr>
          </a:solidFill>
        </p:spPr>
        <p:txBody>
          <a:bodyPr vert="horz" lIns="91440" tIns="108000" rIns="91440" bIns="108000" rtlCol="0" anchor="ctr">
            <a:noAutofit/>
          </a:bodyPr>
          <a:lstStyle>
            <a:defPPr>
              <a:defRPr lang="en-US"/>
            </a:defPPr>
            <a:lvl1pPr algn="ctr">
              <a:spcBef>
                <a:spcPct val="0"/>
              </a:spcBef>
              <a:defRPr sz="2000" b="1">
                <a:solidFill>
                  <a:schemeClr val="bg1"/>
                </a:solidFill>
                <a:latin typeface="Swis721 Cn BT" panose="020B0506020202030204" pitchFamily="34" charset="0"/>
                <a:ea typeface="+mj-ea"/>
                <a:cs typeface="Segoe UI" panose="020B0502040204020203" pitchFamily="34" charset="0"/>
              </a:defRPr>
            </a:lvl1pPr>
          </a:lstStyle>
          <a:p>
            <a:r>
              <a:rPr lang="it-IT" dirty="0"/>
              <a:t>PRODUZIONE DEL VETRO</a:t>
            </a:r>
          </a:p>
        </p:txBody>
      </p:sp>
      <p:sp>
        <p:nvSpPr>
          <p:cNvPr id="4" name="Title 3">
            <a:extLst>
              <a:ext uri="{FF2B5EF4-FFF2-40B4-BE49-F238E27FC236}">
                <a16:creationId xmlns:a16="http://schemas.microsoft.com/office/drawing/2014/main" id="{90032175-DAE5-BB33-CFC8-71B86D3A7507}"/>
              </a:ext>
            </a:extLst>
          </p:cNvPr>
          <p:cNvSpPr txBox="1">
            <a:spLocks/>
          </p:cNvSpPr>
          <p:nvPr/>
        </p:nvSpPr>
        <p:spPr>
          <a:xfrm>
            <a:off x="4572000" y="1044000"/>
            <a:ext cx="3943350" cy="5272723"/>
          </a:xfrm>
          <a:prstGeom prst="rect">
            <a:avLst/>
          </a:prstGeom>
        </p:spPr>
        <p:txBody>
          <a:bodyPr lIns="90000" tIns="36000" rIns="90000" bIns="36000"/>
          <a:lstStyle>
            <a:defPPr>
              <a:defRPr lang="en-US"/>
            </a:defPPr>
            <a:lvl1pPr marL="171450" lvl="0" indent="-171450" algn="just" defTabSz="914400" fontAlgn="auto">
              <a:lnSpc>
                <a:spcPct val="150000"/>
              </a:lnSpc>
              <a:spcBef>
                <a:spcPts val="0"/>
              </a:spcBef>
              <a:spcAft>
                <a:spcPts val="0"/>
              </a:spcAft>
              <a:buFontTx/>
              <a:buChar char="-"/>
              <a:defRPr sz="1200">
                <a:solidFill>
                  <a:prstClr val="black"/>
                </a:solidFill>
                <a:latin typeface="Segoe UI" panose="020B0502040204020203" pitchFamily="34" charset="0"/>
                <a:ea typeface="Source Sans Pro Light" panose="020B0403030403020204" pitchFamily="34" charset="0"/>
                <a:cs typeface="Segoe UI" panose="020B0502040204020203" pitchFamily="34" charset="0"/>
              </a:defRPr>
            </a:lvl1pPr>
          </a:lstStyle>
          <a:p>
            <a:pPr marL="0" indent="0">
              <a:buNone/>
            </a:pPr>
            <a:r>
              <a:rPr lang="it-IT" dirty="0"/>
              <a:t>La produzione che sfrutta il </a:t>
            </a:r>
            <a:r>
              <a:rPr lang="it-IT" b="1" dirty="0">
                <a:solidFill>
                  <a:schemeClr val="accent4">
                    <a:lumMod val="75000"/>
                  </a:schemeClr>
                </a:solidFill>
              </a:rPr>
              <a:t>vetro riciclato </a:t>
            </a:r>
            <a:r>
              <a:rPr lang="it-IT" dirty="0"/>
              <a:t>rende il processo più </a:t>
            </a:r>
            <a:r>
              <a:rPr lang="it-IT" b="1" dirty="0">
                <a:solidFill>
                  <a:schemeClr val="accent4">
                    <a:lumMod val="75000"/>
                  </a:schemeClr>
                </a:solidFill>
              </a:rPr>
              <a:t>sostenibile</a:t>
            </a:r>
            <a:r>
              <a:rPr lang="it-IT" dirty="0"/>
              <a:t>.</a:t>
            </a:r>
          </a:p>
        </p:txBody>
      </p:sp>
      <p:sp>
        <p:nvSpPr>
          <p:cNvPr id="2" name="TextBox 3">
            <a:extLst>
              <a:ext uri="{FF2B5EF4-FFF2-40B4-BE49-F238E27FC236}">
                <a16:creationId xmlns:a16="http://schemas.microsoft.com/office/drawing/2014/main" id="{A196F885-F53A-94C3-E16C-9DCCEA3D7D35}"/>
              </a:ext>
            </a:extLst>
          </p:cNvPr>
          <p:cNvSpPr txBox="1"/>
          <p:nvPr/>
        </p:nvSpPr>
        <p:spPr>
          <a:xfrm>
            <a:off x="1471442" y="2450046"/>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RISPARMIO ENERGETICO</a:t>
            </a:r>
          </a:p>
        </p:txBody>
      </p:sp>
      <p:sp>
        <p:nvSpPr>
          <p:cNvPr id="5" name="TextBox 13">
            <a:extLst>
              <a:ext uri="{FF2B5EF4-FFF2-40B4-BE49-F238E27FC236}">
                <a16:creationId xmlns:a16="http://schemas.microsoft.com/office/drawing/2014/main" id="{4062A208-81FE-E7F2-3F31-5D6B6FCD9FDC}"/>
              </a:ext>
            </a:extLst>
          </p:cNvPr>
          <p:cNvSpPr txBox="1"/>
          <p:nvPr/>
        </p:nvSpPr>
        <p:spPr>
          <a:xfrm>
            <a:off x="3505200" y="2438894"/>
            <a:ext cx="4920937" cy="749589"/>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l’impiego del 10% di rottame pronto al forno come MPS (Materia Prima Secondaria) è pari al 2,5% dei consumi energetici totali necessari per la trasformazione chimica e la fusione del vetro</a:t>
            </a:r>
          </a:p>
        </p:txBody>
      </p:sp>
      <p:sp>
        <p:nvSpPr>
          <p:cNvPr id="7" name="TextBox 3">
            <a:extLst>
              <a:ext uri="{FF2B5EF4-FFF2-40B4-BE49-F238E27FC236}">
                <a16:creationId xmlns:a16="http://schemas.microsoft.com/office/drawing/2014/main" id="{262D02FE-EBA6-64E6-D28B-787BCD665386}"/>
              </a:ext>
            </a:extLst>
          </p:cNvPr>
          <p:cNvSpPr txBox="1"/>
          <p:nvPr/>
        </p:nvSpPr>
        <p:spPr>
          <a:xfrm>
            <a:off x="1471441" y="3853929"/>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RIDUZIONE EMISSIONI CO</a:t>
            </a:r>
            <a:r>
              <a:rPr lang="it-IT" baseline="-25000" dirty="0"/>
              <a:t>2</a:t>
            </a:r>
          </a:p>
        </p:txBody>
      </p:sp>
      <p:sp>
        <p:nvSpPr>
          <p:cNvPr id="8" name="TextBox 13">
            <a:extLst>
              <a:ext uri="{FF2B5EF4-FFF2-40B4-BE49-F238E27FC236}">
                <a16:creationId xmlns:a16="http://schemas.microsoft.com/office/drawing/2014/main" id="{6D33F69B-48F7-58DB-92DD-D2C89694CFBD}"/>
              </a:ext>
            </a:extLst>
          </p:cNvPr>
          <p:cNvSpPr txBox="1"/>
          <p:nvPr/>
        </p:nvSpPr>
        <p:spPr>
          <a:xfrm>
            <a:off x="3505200" y="3492501"/>
            <a:ext cx="4920937" cy="1471910"/>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l’uso di rottame </a:t>
            </a:r>
            <a:r>
              <a:rPr lang="it-IT" i="1" dirty="0"/>
              <a:t>pronto al forno </a:t>
            </a:r>
            <a:r>
              <a:rPr lang="it-IT" dirty="0"/>
              <a:t>come MPS in sostituzione delle materie prime vergini consente anche una notevole riduzione di emissioni di CO</a:t>
            </a:r>
            <a:r>
              <a:rPr lang="it-IT" baseline="-25000" dirty="0"/>
              <a:t>2</a:t>
            </a:r>
            <a:r>
              <a:rPr lang="it-IT" dirty="0"/>
              <a:t>, derivante sia dal minor uso del combustibile, non più necessario per le trasformazioni chimiche, sia dalla mancata decomposizione della parte delle materie prime costituite dai carbonati</a:t>
            </a:r>
          </a:p>
        </p:txBody>
      </p:sp>
      <p:sp>
        <p:nvSpPr>
          <p:cNvPr id="9" name="TextBox 3">
            <a:extLst>
              <a:ext uri="{FF2B5EF4-FFF2-40B4-BE49-F238E27FC236}">
                <a16:creationId xmlns:a16="http://schemas.microsoft.com/office/drawing/2014/main" id="{EE415DDD-9645-4684-C6C0-6A940183B23C}"/>
              </a:ext>
            </a:extLst>
          </p:cNvPr>
          <p:cNvSpPr txBox="1"/>
          <p:nvPr/>
        </p:nvSpPr>
        <p:spPr>
          <a:xfrm>
            <a:off x="1471441" y="5257812"/>
            <a:ext cx="1562981" cy="749590"/>
          </a:xfrm>
          <a:prstGeom prst="rect">
            <a:avLst/>
          </a:prstGeom>
          <a:solidFill>
            <a:schemeClr val="bg1">
              <a:lumMod val="95000"/>
            </a:schemeClr>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600" spc="-10">
                <a:solidFill>
                  <a:schemeClr val="accent4">
                    <a:lumMod val="75000"/>
                  </a:schemeClr>
                </a:solidFill>
                <a:latin typeface="Swis721 Cn BT" panose="020B0506020202030204" pitchFamily="34" charset="0"/>
                <a:ea typeface="+mj-ea"/>
                <a:cs typeface="+mj-cs"/>
              </a:defRPr>
            </a:lvl1pPr>
          </a:lstStyle>
          <a:p>
            <a:r>
              <a:rPr lang="it-IT" dirty="0"/>
              <a:t>RIDUZIONE USO MATERIE VERGINI</a:t>
            </a:r>
          </a:p>
        </p:txBody>
      </p:sp>
      <p:sp>
        <p:nvSpPr>
          <p:cNvPr id="10" name="TextBox 13">
            <a:extLst>
              <a:ext uri="{FF2B5EF4-FFF2-40B4-BE49-F238E27FC236}">
                <a16:creationId xmlns:a16="http://schemas.microsoft.com/office/drawing/2014/main" id="{193B5C64-995E-2A81-2976-C8F5B1188990}"/>
              </a:ext>
            </a:extLst>
          </p:cNvPr>
          <p:cNvSpPr txBox="1"/>
          <p:nvPr/>
        </p:nvSpPr>
        <p:spPr>
          <a:xfrm>
            <a:off x="3505200" y="5227672"/>
            <a:ext cx="4920937" cy="1038251"/>
          </a:xfrm>
          <a:prstGeom prst="rect">
            <a:avLst/>
          </a:prstGeom>
          <a:solidFill>
            <a:schemeClr val="bg1"/>
          </a:solidFill>
          <a:ln>
            <a:solidFill>
              <a:schemeClr val="accent4">
                <a:lumMod val="75000"/>
              </a:schemeClr>
            </a:solidFill>
          </a:ln>
        </p:spPr>
        <p:txBody>
          <a:bodyPr vert="horz" lIns="91440" tIns="108000" rIns="91440" bIns="108000" rtlCol="0" anchor="ctr">
            <a:noAutofit/>
          </a:bodyPr>
          <a:lstStyle>
            <a:defPPr>
              <a:defRPr lang="en-US"/>
            </a:defPPr>
            <a:lvl1pPr algn="ctr">
              <a:spcBef>
                <a:spcPct val="0"/>
              </a:spcBef>
              <a:defRPr sz="1400" b="0" spc="-20">
                <a:solidFill>
                  <a:schemeClr val="accent4">
                    <a:lumMod val="75000"/>
                  </a:schemeClr>
                </a:solidFill>
                <a:latin typeface="Swis721 Cn BT" panose="020B0506020202030204" pitchFamily="34" charset="0"/>
                <a:ea typeface="+mj-ea"/>
                <a:cs typeface="+mj-cs"/>
              </a:defRPr>
            </a:lvl1pPr>
          </a:lstStyle>
          <a:p>
            <a:r>
              <a:rPr lang="it-IT" dirty="0"/>
              <a:t>l’uso del vetro riciclato permette una riduzione sostanziale del consumo di risorse naturali e minor attività estrattiva, dal momento che per produrre 100 kg di vetro sono necessari circa 117 kg di materie prime vergini, sostituibili con solo 100 kg di rottame</a:t>
            </a:r>
          </a:p>
        </p:txBody>
      </p:sp>
    </p:spTree>
    <p:extLst>
      <p:ext uri="{BB962C8B-B14F-4D97-AF65-F5344CB8AC3E}">
        <p14:creationId xmlns:p14="http://schemas.microsoft.com/office/powerpoint/2010/main" val="227870745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4712</Words>
  <Application>Microsoft Office PowerPoint</Application>
  <PresentationFormat>Presentazione su schermo (4:3)</PresentationFormat>
  <Paragraphs>360</Paragraphs>
  <Slides>52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52</vt:i4>
      </vt:variant>
    </vt:vector>
  </HeadingPairs>
  <TitlesOfParts>
    <vt:vector size="57" baseType="lpstr">
      <vt:lpstr>Arial</vt:lpstr>
      <vt:lpstr>Calibri</vt:lpstr>
      <vt:lpstr>Segoe UI</vt:lpstr>
      <vt:lpstr>Swis721 Cn BT</vt:lpstr>
      <vt:lpstr>Tema di Office</vt:lpstr>
      <vt:lpstr>Presentazione standard di PowerPoint</vt:lpstr>
      <vt:lpstr>Presentazione standard di PowerPoint</vt:lpstr>
      <vt:lpstr>Definizioni</vt:lpstr>
      <vt:lpstr>Discontinuità tecnologica</vt:lpstr>
      <vt:lpstr>Discontinuità tecnologica</vt:lpstr>
      <vt:lpstr>Tecnologia del vetro</vt:lpstr>
      <vt:lpstr>Tecnologia del vetro</vt:lpstr>
      <vt:lpstr>Tecnologia del vetro</vt:lpstr>
      <vt:lpstr>Tecnologia del vetro</vt:lpstr>
      <vt:lpstr>Caratteristiche fisiche e meccaniche del vetro</vt:lpstr>
      <vt:lpstr>Tecnologia del vetro</vt:lpstr>
      <vt:lpstr>Tecniche di produzione delle lastre</vt:lpstr>
      <vt:lpstr>Tecniche di produzione delle lastre</vt:lpstr>
      <vt:lpstr>Tecniche di produzione delle lastre</vt:lpstr>
      <vt:lpstr>Classificazione dei prodotti</vt:lpstr>
      <vt:lpstr>Classificazione dei prodotti</vt:lpstr>
      <vt:lpstr>Vetro per serramenti</vt:lpstr>
      <vt:lpstr>Vetro per serramenti</vt:lpstr>
      <vt:lpstr>Classificazione dei prodotti</vt:lpstr>
      <vt:lpstr>Vetro per serramenti</vt:lpstr>
      <vt:lpstr>Tecnologia del vetro</vt:lpstr>
      <vt:lpstr>Tecnologia del vetro</vt:lpstr>
      <vt:lpstr>Classificazione dei prodotti</vt:lpstr>
      <vt:lpstr>Classificazione dei prodotti</vt:lpstr>
      <vt:lpstr>Connessioni vetro - telaio</vt:lpstr>
      <vt:lpstr>Classificazione dei prodotti</vt:lpstr>
      <vt:lpstr>Vetro per serramenti</vt:lpstr>
      <vt:lpstr>Trattamenti e lavorazioni sul vetro</vt:lpstr>
      <vt:lpstr>Trattamenti e lavorazioni sul vetro</vt:lpstr>
      <vt:lpstr>Trattamenti e lavorazioni sul vetro</vt:lpstr>
      <vt:lpstr>Trattamenti e lavorazioni sul vetro</vt:lpstr>
      <vt:lpstr>Trattamenti e lavorazioni sul vetro</vt:lpstr>
      <vt:lpstr>Trattamenti e lavorazioni sul vetro</vt:lpstr>
      <vt:lpstr>Presentazione standard di PowerPoint</vt:lpstr>
      <vt:lpstr>Elementi costituenti il serramento</vt:lpstr>
      <vt:lpstr>Elementi costituenti il serramento</vt:lpstr>
      <vt:lpstr>Materiali costituenti il telaio</vt:lpstr>
      <vt:lpstr>Materiali costituenti il telaio</vt:lpstr>
      <vt:lpstr>Tenuta all’aria</vt:lpstr>
      <vt:lpstr>Materiali costituenti il telaio</vt:lpstr>
      <vt:lpstr>Materiali costituenti il telaio</vt:lpstr>
      <vt:lpstr>Materiali costituenti il telaio</vt:lpstr>
      <vt:lpstr>Presentazione standard di PowerPoint</vt:lpstr>
      <vt:lpstr>Vetri a selettività angolare</vt:lpstr>
      <vt:lpstr>Vetri a selettività angolare</vt:lpstr>
      <vt:lpstr>Vetri a selettività angolare</vt:lpstr>
      <vt:lpstr>Vetri a selettività angolare</vt:lpstr>
      <vt:lpstr>Vetri a selettività angolare</vt:lpstr>
      <vt:lpstr>Vetri a selettività angolare</vt:lpstr>
      <vt:lpstr>Vetri a selettività angolare</vt:lpstr>
      <vt:lpstr>Vetri a trasmissione variabile</vt:lpstr>
      <vt:lpstr>Vetri a trasmissione variabile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PCE_arg_16</dc:title>
  <dc:creator>Carlo Antonio Stival</dc:creator>
  <cp:keywords>MEC_04_2021</cp:keywords>
  <cp:lastModifiedBy>STIVAL CARLO ANTONIO</cp:lastModifiedBy>
  <cp:revision>584</cp:revision>
  <dcterms:created xsi:type="dcterms:W3CDTF">2018-02-02T13:45:01Z</dcterms:created>
  <dcterms:modified xsi:type="dcterms:W3CDTF">2024-12-09T15:08:51Z</dcterms:modified>
</cp:coreProperties>
</file>