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C80D46-F2BC-44BC-89AC-6D8C4949CD34}" v="10" dt="2023-12-28T13:28:20.356"/>
    <p1510:client id="{8F8309DD-575A-4FDA-8B14-C38740CC71B0}" v="1" dt="2023-12-22T10:42:45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6"/>
  </p:normalViewPr>
  <p:slideViewPr>
    <p:cSldViewPr snapToGrid="0" snapToObjects="1">
      <p:cViewPr>
        <p:scale>
          <a:sx n="91" d="100"/>
          <a:sy n="91" d="100"/>
        </p:scale>
        <p:origin x="510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89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17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1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15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58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63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21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31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04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03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82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B69BF-3221-4F4F-B23C-EEB443FE6D39}" type="datetimeFigureOut">
              <a:rPr lang="it-IT" smtClean="0"/>
              <a:t>11/12/2024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159D7-48F9-5E47-9230-2D1DDA79CC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78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re.com/articles/s41467-022-29907-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8417" y="318053"/>
            <a:ext cx="1515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/>
              <a:t>Instructions</a:t>
            </a:r>
            <a:r>
              <a:rPr lang="it-IT" sz="2000" b="1" dirty="0"/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0574" y="927653"/>
            <a:ext cx="5989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it-IT" sz="1400" dirty="0" err="1"/>
              <a:t>Get</a:t>
            </a:r>
            <a:r>
              <a:rPr lang="it-IT" sz="1400" dirty="0"/>
              <a:t> the complete </a:t>
            </a:r>
            <a:r>
              <a:rPr lang="it-IT" sz="1400" dirty="0" err="1"/>
              <a:t>qRT</a:t>
            </a:r>
            <a:r>
              <a:rPr lang="it-IT" sz="1400" dirty="0"/>
              <a:t>-PCR data of </a:t>
            </a:r>
            <a:r>
              <a:rPr lang="it-IT" sz="1400" dirty="0" err="1"/>
              <a:t>your</a:t>
            </a:r>
            <a:r>
              <a:rPr lang="it-IT" sz="1400" dirty="0"/>
              <a:t> ”turno” from </a:t>
            </a:r>
            <a:r>
              <a:rPr lang="it-IT" sz="1400" dirty="0" err="1"/>
              <a:t>excel</a:t>
            </a:r>
            <a:r>
              <a:rPr lang="it-IT" sz="1400" dirty="0"/>
              <a:t> </a:t>
            </a:r>
            <a:r>
              <a:rPr lang="it-IT" sz="1400" dirty="0" err="1"/>
              <a:t>files</a:t>
            </a:r>
            <a:r>
              <a:rPr lang="it-IT" sz="1400" dirty="0"/>
              <a:t> </a:t>
            </a:r>
            <a:r>
              <a:rPr lang="it-IT" sz="1400" dirty="0" err="1"/>
              <a:t>placed</a:t>
            </a:r>
            <a:r>
              <a:rPr lang="it-IT" sz="1400" dirty="0"/>
              <a:t> on </a:t>
            </a:r>
            <a:r>
              <a:rPr lang="it-IT" sz="1400" dirty="0" smtClean="0"/>
              <a:t>Moodle</a:t>
            </a:r>
            <a:endParaRPr lang="it-IT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50573" y="1388017"/>
            <a:ext cx="598998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it-IT" sz="1400" dirty="0" err="1" smtClean="0"/>
              <a:t>Perform</a:t>
            </a:r>
            <a:r>
              <a:rPr lang="it-IT" sz="1400" dirty="0" smtClean="0"/>
              <a:t> </a:t>
            </a:r>
            <a:r>
              <a:rPr lang="it-IT" sz="1400" dirty="0"/>
              <a:t>data </a:t>
            </a:r>
            <a:r>
              <a:rPr lang="it-IT" sz="1400" dirty="0" err="1"/>
              <a:t>analysis</a:t>
            </a:r>
            <a:r>
              <a:rPr lang="it-IT" sz="1400" dirty="0"/>
              <a:t> </a:t>
            </a:r>
            <a:r>
              <a:rPr lang="it-IT" sz="1400" dirty="0" err="1"/>
              <a:t>according</a:t>
            </a:r>
            <a:r>
              <a:rPr lang="it-IT" sz="1400" dirty="0"/>
              <a:t> to the practice session in the </a:t>
            </a:r>
            <a:r>
              <a:rPr lang="it-IT" sz="1400" dirty="0" err="1" smtClean="0"/>
              <a:t>laboratory</a:t>
            </a:r>
            <a:r>
              <a:rPr lang="it-IT" sz="1400" dirty="0"/>
              <a:t> </a:t>
            </a:r>
            <a:r>
              <a:rPr lang="it-IT" sz="1400" dirty="0" err="1" smtClean="0"/>
              <a:t>Make</a:t>
            </a:r>
            <a:r>
              <a:rPr lang="it-IT" sz="1400" dirty="0" smtClean="0"/>
              <a:t> the data </a:t>
            </a:r>
            <a:r>
              <a:rPr lang="it-IT" sz="1400" dirty="0" err="1" smtClean="0"/>
              <a:t>analysis</a:t>
            </a:r>
            <a:r>
              <a:rPr lang="it-IT" sz="1400" dirty="0" smtClean="0"/>
              <a:t> </a:t>
            </a:r>
            <a:r>
              <a:rPr lang="it-IT" sz="1400" dirty="0" err="1" smtClean="0"/>
              <a:t>all</a:t>
            </a:r>
            <a:r>
              <a:rPr lang="it-IT" sz="1400" dirty="0" smtClean="0"/>
              <a:t> </a:t>
            </a:r>
            <a:r>
              <a:rPr lang="it-IT" sz="1400" dirty="0" err="1" smtClean="0"/>
              <a:t>groups</a:t>
            </a:r>
            <a:r>
              <a:rPr lang="it-IT" sz="1400" dirty="0"/>
              <a:t> </a:t>
            </a:r>
            <a:r>
              <a:rPr lang="it-IT" sz="1400" dirty="0" smtClean="0"/>
              <a:t>of </a:t>
            </a:r>
            <a:r>
              <a:rPr lang="it-IT" sz="1400" dirty="0" err="1" smtClean="0"/>
              <a:t>your</a:t>
            </a:r>
            <a:r>
              <a:rPr lang="it-IT" sz="1400" dirty="0" smtClean="0"/>
              <a:t> “turno” (for </a:t>
            </a:r>
            <a:r>
              <a:rPr lang="it-IT" sz="1400" dirty="0" err="1" smtClean="0"/>
              <a:t>details</a:t>
            </a:r>
            <a:r>
              <a:rPr lang="it-IT" sz="1400" dirty="0" smtClean="0"/>
              <a:t> </a:t>
            </a:r>
            <a:r>
              <a:rPr lang="it-IT" sz="1400" dirty="0" err="1" smtClean="0"/>
              <a:t>see</a:t>
            </a:r>
            <a:r>
              <a:rPr lang="it-IT" sz="1400" dirty="0" smtClean="0"/>
              <a:t> </a:t>
            </a:r>
            <a:r>
              <a:rPr lang="it-IT" sz="1400" dirty="0" err="1" smtClean="0"/>
              <a:t>next</a:t>
            </a:r>
            <a:r>
              <a:rPr lang="it-IT" sz="1400" dirty="0" smtClean="0"/>
              <a:t> slide). </a:t>
            </a:r>
          </a:p>
          <a:p>
            <a:pPr marL="457200" indent="-457200">
              <a:buAutoNum type="arabicPeriod" startAt="2"/>
            </a:pPr>
            <a:endParaRPr lang="it-IT" sz="1400" dirty="0" smtClean="0"/>
          </a:p>
          <a:p>
            <a:pPr marL="457200" indent="-457200">
              <a:buFontTx/>
              <a:buAutoNum type="arabicPeriod" startAt="2"/>
            </a:pPr>
            <a:r>
              <a:rPr lang="it-IT" sz="1400" dirty="0" err="1"/>
              <a:t>Perform</a:t>
            </a:r>
            <a:r>
              <a:rPr lang="it-IT" sz="1400" dirty="0"/>
              <a:t> data </a:t>
            </a:r>
            <a:r>
              <a:rPr lang="it-IT" sz="1400" dirty="0" err="1"/>
              <a:t>analysis</a:t>
            </a:r>
            <a:r>
              <a:rPr lang="it-IT" sz="1400" dirty="0"/>
              <a:t> </a:t>
            </a:r>
            <a:r>
              <a:rPr lang="it-IT" sz="1400" dirty="0" err="1" smtClean="0"/>
              <a:t>using</a:t>
            </a:r>
            <a:r>
              <a:rPr lang="it-IT" sz="1400" dirty="0" smtClean="0"/>
              <a:t> the COMBINED data of “turno 1, 2 and 3</a:t>
            </a:r>
            <a:r>
              <a:rPr lang="it-IT" sz="1400" dirty="0"/>
              <a:t>” (for </a:t>
            </a:r>
            <a:r>
              <a:rPr lang="it-IT" sz="1400" dirty="0" err="1"/>
              <a:t>details</a:t>
            </a:r>
            <a:r>
              <a:rPr lang="it-IT" sz="1400" dirty="0"/>
              <a:t> </a:t>
            </a:r>
            <a:r>
              <a:rPr lang="it-IT" sz="1400" dirty="0" err="1"/>
              <a:t>see</a:t>
            </a:r>
            <a:r>
              <a:rPr lang="it-IT" sz="1400" dirty="0"/>
              <a:t> </a:t>
            </a:r>
            <a:r>
              <a:rPr lang="it-IT" sz="1400" dirty="0" err="1"/>
              <a:t>next</a:t>
            </a:r>
            <a:r>
              <a:rPr lang="it-IT" sz="1400" dirty="0"/>
              <a:t> slide). </a:t>
            </a:r>
            <a:endParaRPr lang="it-IT" sz="1400" dirty="0" smtClean="0"/>
          </a:p>
          <a:p>
            <a:pPr marL="457200" indent="-457200"/>
            <a:endParaRPr lang="it-IT" sz="1400" dirty="0"/>
          </a:p>
          <a:p>
            <a:pPr marL="457200" lvl="0" indent="-457200"/>
            <a:r>
              <a:rPr lang="it-IT" sz="1400" dirty="0"/>
              <a:t>4</a:t>
            </a:r>
            <a:r>
              <a:rPr lang="it-IT" sz="1400" dirty="0" smtClean="0"/>
              <a:t>. 	Generate the data </a:t>
            </a:r>
            <a:r>
              <a:rPr lang="it-IT" sz="1400" dirty="0" err="1" smtClean="0"/>
              <a:t>blot</a:t>
            </a:r>
            <a:r>
              <a:rPr lang="it-IT" sz="1400" dirty="0" smtClean="0"/>
              <a:t> (figure panel). The bar </a:t>
            </a:r>
            <a:r>
              <a:rPr lang="it-IT" sz="1400" dirty="0" err="1" smtClean="0"/>
              <a:t>diagram</a:t>
            </a:r>
            <a:r>
              <a:rPr lang="it-IT" sz="1400" dirty="0" smtClean="0"/>
              <a:t> </a:t>
            </a:r>
            <a:r>
              <a:rPr lang="it-IT" sz="1400" dirty="0" err="1" smtClean="0"/>
              <a:t>shoud</a:t>
            </a:r>
            <a:r>
              <a:rPr lang="it-IT" sz="1400" dirty="0" smtClean="0"/>
              <a:t> show: medium </a:t>
            </a:r>
            <a:r>
              <a:rPr lang="it-IT" sz="1400" dirty="0" err="1" smtClean="0"/>
              <a:t>expression</a:t>
            </a:r>
            <a:r>
              <a:rPr lang="it-IT" sz="1400" dirty="0" smtClean="0"/>
              <a:t>, standard </a:t>
            </a:r>
            <a:r>
              <a:rPr lang="it-IT" sz="1400" dirty="0" err="1" smtClean="0"/>
              <a:t>deviation</a:t>
            </a:r>
            <a:r>
              <a:rPr lang="it-IT" sz="1400" dirty="0" smtClean="0"/>
              <a:t> and p-</a:t>
            </a:r>
            <a:r>
              <a:rPr lang="it-IT" sz="1400" dirty="0" err="1" smtClean="0"/>
              <a:t>values</a:t>
            </a:r>
            <a:r>
              <a:rPr lang="it-IT" sz="1400" dirty="0" smtClean="0"/>
              <a:t> (</a:t>
            </a:r>
            <a:r>
              <a:rPr lang="it-IT" sz="1400" dirty="0" err="1" smtClean="0"/>
              <a:t>paired</a:t>
            </a:r>
            <a:r>
              <a:rPr lang="it-IT" sz="1400" dirty="0" smtClean="0"/>
              <a:t> </a:t>
            </a:r>
            <a:r>
              <a:rPr lang="it-IT" sz="1400" dirty="0" err="1" smtClean="0"/>
              <a:t>Student’s</a:t>
            </a:r>
            <a:r>
              <a:rPr lang="it-IT" sz="1400" dirty="0" smtClean="0"/>
              <a:t> t-test), </a:t>
            </a:r>
            <a:r>
              <a:rPr lang="it-IT" sz="1400" dirty="0" err="1" smtClean="0"/>
              <a:t>labelling</a:t>
            </a:r>
            <a:r>
              <a:rPr lang="it-IT" sz="1400" dirty="0" smtClean="0"/>
              <a:t> of </a:t>
            </a:r>
            <a:r>
              <a:rPr lang="it-IT" sz="1400" dirty="0" err="1" smtClean="0"/>
              <a:t>x+y</a:t>
            </a:r>
            <a:r>
              <a:rPr lang="it-IT" sz="1400" dirty="0" smtClean="0"/>
              <a:t> </a:t>
            </a:r>
            <a:r>
              <a:rPr lang="it-IT" sz="1400" dirty="0" err="1" smtClean="0"/>
              <a:t>axis</a:t>
            </a:r>
            <a:r>
              <a:rPr lang="it-IT" sz="1400" dirty="0" smtClean="0"/>
              <a:t>, </a:t>
            </a:r>
            <a:r>
              <a:rPr lang="it-IT" sz="1400" dirty="0" err="1" smtClean="0"/>
              <a:t>number</a:t>
            </a:r>
            <a:r>
              <a:rPr lang="it-IT" sz="1400" dirty="0" smtClean="0"/>
              <a:t> of </a:t>
            </a:r>
            <a:r>
              <a:rPr lang="it-IT" sz="1400" dirty="0" err="1" smtClean="0"/>
              <a:t>biological</a:t>
            </a:r>
            <a:r>
              <a:rPr lang="it-IT" sz="1400" dirty="0" smtClean="0"/>
              <a:t> </a:t>
            </a:r>
            <a:r>
              <a:rPr lang="it-IT" sz="1400" dirty="0" err="1" smtClean="0"/>
              <a:t>replicates</a:t>
            </a:r>
            <a:r>
              <a:rPr lang="it-IT" sz="1400" dirty="0" smtClean="0"/>
              <a:t> (N=) and a brief figure </a:t>
            </a:r>
            <a:r>
              <a:rPr lang="it-IT" sz="1400" dirty="0" err="1" smtClean="0"/>
              <a:t>legend</a:t>
            </a:r>
            <a:r>
              <a:rPr lang="it-IT" sz="1400" dirty="0"/>
              <a:t>. </a:t>
            </a:r>
            <a:r>
              <a:rPr lang="it-IT" sz="1400" u="sng" dirty="0" err="1" smtClean="0"/>
              <a:t>Place</a:t>
            </a:r>
            <a:r>
              <a:rPr lang="it-IT" sz="1400" u="sng" dirty="0" smtClean="0"/>
              <a:t> the data on SFPQ </a:t>
            </a:r>
            <a:r>
              <a:rPr lang="it-IT" sz="1400" u="sng" dirty="0"/>
              <a:t>and </a:t>
            </a:r>
            <a:r>
              <a:rPr lang="it-IT" sz="1400" u="sng" dirty="0" smtClean="0"/>
              <a:t>CCL5  </a:t>
            </a:r>
            <a:r>
              <a:rPr lang="it-IT" sz="1400" u="sng" dirty="0" err="1" smtClean="0"/>
              <a:t>into</a:t>
            </a:r>
            <a:r>
              <a:rPr lang="it-IT" sz="1400" u="sng" dirty="0" smtClean="0"/>
              <a:t> a </a:t>
            </a:r>
            <a:r>
              <a:rPr lang="it-IT" sz="1400" b="1" u="sng" dirty="0" smtClean="0"/>
              <a:t>single </a:t>
            </a:r>
            <a:r>
              <a:rPr lang="it-IT" sz="1400" b="1" u="sng" dirty="0" err="1" smtClean="0"/>
              <a:t>graph</a:t>
            </a:r>
            <a:r>
              <a:rPr lang="it-IT" sz="1400" dirty="0" smtClean="0"/>
              <a:t>. </a:t>
            </a:r>
            <a:r>
              <a:rPr lang="it-IT" sz="1400" dirty="0" err="1" smtClean="0"/>
              <a:t>As</a:t>
            </a:r>
            <a:r>
              <a:rPr lang="it-IT" sz="1400" dirty="0" smtClean="0"/>
              <a:t> model </a:t>
            </a:r>
            <a:r>
              <a:rPr lang="it-IT" sz="1400" dirty="0" err="1" smtClean="0"/>
              <a:t>you</a:t>
            </a:r>
            <a:r>
              <a:rPr lang="it-IT" sz="1400" dirty="0" smtClean="0"/>
              <a:t> can use figure panel 1b from </a:t>
            </a:r>
            <a:r>
              <a:rPr lang="it-IT" sz="1400" dirty="0" err="1" smtClean="0"/>
              <a:t>this</a:t>
            </a:r>
            <a:r>
              <a:rPr lang="it-IT" sz="1400" dirty="0" smtClean="0"/>
              <a:t> </a:t>
            </a:r>
            <a:r>
              <a:rPr lang="it-IT" sz="1400" dirty="0" err="1" smtClean="0"/>
              <a:t>publication</a:t>
            </a:r>
            <a:r>
              <a:rPr lang="it-IT" sz="1400" dirty="0" smtClean="0"/>
              <a:t> </a:t>
            </a:r>
            <a:r>
              <a:rPr lang="it-IT" sz="1400" b="1" dirty="0" smtClean="0"/>
              <a:t>LINK</a:t>
            </a:r>
            <a:r>
              <a:rPr lang="it-IT" sz="1400" dirty="0" smtClean="0"/>
              <a:t>: </a:t>
            </a:r>
            <a:r>
              <a:rPr lang="it-IT" sz="1400" dirty="0" smtClean="0">
                <a:hlinkClick r:id="rId2"/>
              </a:rPr>
              <a:t>https://www.nature.com/articles/s41467-022-29907-z</a:t>
            </a:r>
            <a:endParaRPr lang="it-IT" sz="1400" dirty="0" smtClean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4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/>
              <a:t>5</a:t>
            </a:r>
            <a:r>
              <a:rPr lang="it-IT" sz="1400" dirty="0" smtClean="0"/>
              <a:t>. 	</a:t>
            </a:r>
            <a:r>
              <a:rPr lang="it-IT" sz="1400" dirty="0" err="1" smtClean="0"/>
              <a:t>Insert</a:t>
            </a:r>
            <a:r>
              <a:rPr lang="it-IT" sz="1400" dirty="0" smtClean="0"/>
              <a:t> </a:t>
            </a:r>
            <a:r>
              <a:rPr lang="it-IT" sz="1400" dirty="0"/>
              <a:t>the </a:t>
            </a:r>
            <a:r>
              <a:rPr lang="it-IT" sz="1400" dirty="0" smtClean="0"/>
              <a:t>complete </a:t>
            </a:r>
            <a:r>
              <a:rPr lang="it-IT" sz="1400" dirty="0" err="1" smtClean="0"/>
              <a:t>figures</a:t>
            </a:r>
            <a:r>
              <a:rPr lang="it-IT" sz="1400" dirty="0" smtClean="0"/>
              <a:t> </a:t>
            </a:r>
            <a:r>
              <a:rPr lang="it-IT" sz="1400" dirty="0"/>
              <a:t>on page 2 (Field </a:t>
            </a:r>
            <a:r>
              <a:rPr lang="it-IT" sz="1400" dirty="0" smtClean="0"/>
              <a:t>1 + 2</a:t>
            </a:r>
            <a:r>
              <a:rPr lang="it-IT" sz="1400" dirty="0"/>
              <a:t>) of </a:t>
            </a:r>
            <a:r>
              <a:rPr lang="it-IT" sz="1400" b="1" dirty="0" err="1"/>
              <a:t>this</a:t>
            </a:r>
            <a:r>
              <a:rPr lang="it-IT" sz="1400" dirty="0"/>
              <a:t> </a:t>
            </a:r>
            <a:r>
              <a:rPr lang="it-IT" sz="1400" dirty="0" err="1"/>
              <a:t>ppt</a:t>
            </a:r>
            <a:r>
              <a:rPr lang="it-IT" sz="1400" dirty="0"/>
              <a:t> file. </a:t>
            </a:r>
            <a:r>
              <a:rPr lang="it-IT" sz="1400" dirty="0" err="1"/>
              <a:t>Insert</a:t>
            </a:r>
            <a:r>
              <a:rPr lang="it-IT" sz="1400" dirty="0"/>
              <a:t> </a:t>
            </a:r>
            <a:r>
              <a:rPr lang="it-IT" sz="1400" dirty="0" err="1"/>
              <a:t>your</a:t>
            </a:r>
            <a:r>
              <a:rPr lang="it-IT" sz="1400" dirty="0"/>
              <a:t> figure </a:t>
            </a:r>
            <a:r>
              <a:rPr lang="it-IT" sz="1400" dirty="0" err="1"/>
              <a:t>generated</a:t>
            </a:r>
            <a:r>
              <a:rPr lang="it-IT" sz="1400" dirty="0"/>
              <a:t> </a:t>
            </a:r>
            <a:r>
              <a:rPr lang="it-IT" sz="1400" dirty="0" smtClean="0"/>
              <a:t>from </a:t>
            </a:r>
            <a:r>
              <a:rPr lang="it-IT" sz="1400" dirty="0" err="1" smtClean="0"/>
              <a:t>your</a:t>
            </a:r>
            <a:r>
              <a:rPr lang="it-IT" sz="1400" dirty="0" smtClean="0"/>
              <a:t> </a:t>
            </a:r>
            <a:r>
              <a:rPr lang="it-IT" sz="1400" dirty="0" err="1" smtClean="0"/>
              <a:t>tunro</a:t>
            </a:r>
            <a:r>
              <a:rPr lang="it-IT" sz="1400" dirty="0" smtClean="0"/>
              <a:t> in </a:t>
            </a:r>
            <a:r>
              <a:rPr lang="it-IT" sz="1400" dirty="0"/>
              <a:t>Field 1. </a:t>
            </a:r>
            <a:r>
              <a:rPr lang="it-IT" sz="1400" dirty="0" err="1" smtClean="0"/>
              <a:t>Insert</a:t>
            </a:r>
            <a:r>
              <a:rPr lang="it-IT" sz="1400" dirty="0" smtClean="0"/>
              <a:t> the figure </a:t>
            </a:r>
            <a:r>
              <a:rPr lang="it-IT" sz="1400" dirty="0" err="1" smtClean="0"/>
              <a:t>obtained</a:t>
            </a:r>
            <a:r>
              <a:rPr lang="it-IT" sz="1400" dirty="0" smtClean="0"/>
              <a:t> by </a:t>
            </a:r>
            <a:r>
              <a:rPr lang="it-IT" sz="1400" dirty="0" err="1" smtClean="0"/>
              <a:t>collecting</a:t>
            </a:r>
            <a:r>
              <a:rPr lang="it-IT" sz="1400" dirty="0" smtClean="0"/>
              <a:t> data from turno 1, 2 and 3. </a:t>
            </a:r>
            <a:r>
              <a:rPr lang="it-IT" sz="1400" dirty="0" err="1" smtClean="0"/>
              <a:t>Place</a:t>
            </a:r>
            <a:r>
              <a:rPr lang="it-IT" sz="1400" dirty="0" smtClean="0"/>
              <a:t> </a:t>
            </a:r>
            <a:r>
              <a:rPr lang="it-IT" sz="1400" dirty="0"/>
              <a:t>the figure </a:t>
            </a:r>
            <a:r>
              <a:rPr lang="it-IT" sz="1400" dirty="0" err="1"/>
              <a:t>legends</a:t>
            </a:r>
            <a:r>
              <a:rPr lang="it-IT" sz="1400" dirty="0"/>
              <a:t> </a:t>
            </a:r>
            <a:r>
              <a:rPr lang="it-IT" sz="1400" dirty="0" err="1"/>
              <a:t>below</a:t>
            </a:r>
            <a:r>
              <a:rPr lang="it-IT" sz="1400" dirty="0"/>
              <a:t> </a:t>
            </a:r>
            <a:r>
              <a:rPr lang="it-IT" sz="1400" dirty="0" err="1"/>
              <a:t>each</a:t>
            </a:r>
            <a:r>
              <a:rPr lang="it-IT" sz="1400" dirty="0"/>
              <a:t> of the 2 </a:t>
            </a:r>
            <a:r>
              <a:rPr lang="it-IT" sz="1400" dirty="0" err="1"/>
              <a:t>figures</a:t>
            </a:r>
            <a:r>
              <a:rPr lang="it-IT" sz="1400" dirty="0"/>
              <a:t>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4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/>
              <a:t>5. </a:t>
            </a:r>
            <a:r>
              <a:rPr lang="it-IT" sz="1400" dirty="0" smtClean="0"/>
              <a:t>	</a:t>
            </a:r>
            <a:r>
              <a:rPr lang="it-IT" sz="1400" dirty="0" err="1" smtClean="0"/>
              <a:t>Give</a:t>
            </a:r>
            <a:r>
              <a:rPr lang="it-IT" sz="1400" dirty="0" smtClean="0"/>
              <a:t> </a:t>
            </a:r>
            <a:r>
              <a:rPr lang="it-IT" sz="1400" dirty="0"/>
              <a:t>a brief </a:t>
            </a:r>
            <a:r>
              <a:rPr lang="it-IT" sz="1400" dirty="0" err="1"/>
              <a:t>answer</a:t>
            </a:r>
            <a:r>
              <a:rPr lang="it-IT" sz="1400" dirty="0"/>
              <a:t> to the </a:t>
            </a:r>
            <a:r>
              <a:rPr lang="it-IT" sz="1400" dirty="0" err="1"/>
              <a:t>questions</a:t>
            </a:r>
            <a:r>
              <a:rPr lang="it-IT" sz="1400" dirty="0"/>
              <a:t> </a:t>
            </a:r>
            <a:r>
              <a:rPr lang="it-IT" sz="1400" dirty="0" err="1"/>
              <a:t>you</a:t>
            </a:r>
            <a:r>
              <a:rPr lang="it-IT" sz="1400" dirty="0"/>
              <a:t> can </a:t>
            </a:r>
            <a:r>
              <a:rPr lang="it-IT" sz="1400" dirty="0" err="1"/>
              <a:t>find</a:t>
            </a:r>
            <a:r>
              <a:rPr lang="it-IT" sz="1400" dirty="0"/>
              <a:t> on page 2. Do </a:t>
            </a:r>
            <a:r>
              <a:rPr lang="it-IT" sz="1400" dirty="0" err="1"/>
              <a:t>not</a:t>
            </a:r>
            <a:r>
              <a:rPr lang="it-IT" sz="1400" dirty="0"/>
              <a:t> </a:t>
            </a:r>
            <a:r>
              <a:rPr lang="it-IT" sz="1400" dirty="0" err="1"/>
              <a:t>write</a:t>
            </a:r>
            <a:r>
              <a:rPr lang="it-IT" sz="1400" dirty="0"/>
              <a:t> more </a:t>
            </a:r>
            <a:r>
              <a:rPr lang="it-IT" sz="1400" dirty="0" err="1"/>
              <a:t>than</a:t>
            </a:r>
            <a:r>
              <a:rPr lang="it-IT" sz="1400" dirty="0"/>
              <a:t> 30 </a:t>
            </a:r>
            <a:r>
              <a:rPr lang="it-IT" sz="1400" dirty="0" err="1"/>
              <a:t>words</a:t>
            </a:r>
            <a:r>
              <a:rPr lang="it-IT" sz="1400" dirty="0"/>
              <a:t> for </a:t>
            </a:r>
            <a:r>
              <a:rPr lang="it-IT" sz="1400" dirty="0" err="1"/>
              <a:t>each</a:t>
            </a:r>
            <a:r>
              <a:rPr lang="it-IT" sz="1400" dirty="0"/>
              <a:t> </a:t>
            </a:r>
            <a:r>
              <a:rPr lang="it-IT" sz="1400" dirty="0" err="1"/>
              <a:t>answer</a:t>
            </a:r>
            <a:r>
              <a:rPr lang="it-IT" sz="1400" dirty="0"/>
              <a:t>.</a:t>
            </a:r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4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/>
              <a:t>6. </a:t>
            </a:r>
            <a:r>
              <a:rPr lang="it-IT" sz="1400" dirty="0" smtClean="0"/>
              <a:t>	</a:t>
            </a:r>
            <a:r>
              <a:rPr lang="it-IT" sz="1400" dirty="0" err="1" smtClean="0"/>
              <a:t>Covert</a:t>
            </a:r>
            <a:r>
              <a:rPr lang="it-IT" sz="1400" dirty="0" smtClean="0"/>
              <a:t> </a:t>
            </a:r>
            <a:r>
              <a:rPr lang="it-IT" sz="1400" dirty="0"/>
              <a:t>page 2 </a:t>
            </a:r>
            <a:r>
              <a:rPr lang="it-IT" sz="1400" dirty="0" err="1"/>
              <a:t>into</a:t>
            </a:r>
            <a:r>
              <a:rPr lang="it-IT" sz="1400" dirty="0"/>
              <a:t> a pdf file and </a:t>
            </a:r>
            <a:r>
              <a:rPr lang="it-IT" sz="1400" dirty="0" err="1"/>
              <a:t>name</a:t>
            </a:r>
            <a:r>
              <a:rPr lang="it-IT" sz="1400" dirty="0"/>
              <a:t> the file: “TURNO 1, 2 o 3_ COGNOME” </a:t>
            </a:r>
            <a:r>
              <a:rPr lang="it-IT" sz="1400" dirty="0" smtClean="0"/>
              <a:t>and </a:t>
            </a:r>
            <a:r>
              <a:rPr lang="it-IT" sz="1400" dirty="0" err="1" smtClean="0"/>
              <a:t>deposit</a:t>
            </a:r>
            <a:r>
              <a:rPr lang="it-IT" sz="1400" dirty="0" smtClean="0"/>
              <a:t> </a:t>
            </a:r>
            <a:r>
              <a:rPr lang="it-IT" sz="1400" dirty="0" err="1" smtClean="0"/>
              <a:t>into</a:t>
            </a:r>
            <a:r>
              <a:rPr lang="it-IT" sz="1400" dirty="0" smtClean="0"/>
              <a:t> Moodle</a:t>
            </a:r>
            <a:endParaRPr lang="it-IT" sz="14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400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400" b="1" dirty="0"/>
          </a:p>
          <a:p>
            <a:pPr marL="457200" marR="0" lvl="0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b="1" dirty="0"/>
              <a:t>DEADLINE: </a:t>
            </a:r>
            <a:r>
              <a:rPr lang="it-IT" sz="1400" b="1" dirty="0" smtClean="0"/>
              <a:t>19.12.2024</a:t>
            </a:r>
            <a:endParaRPr lang="it-IT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0573" y="8108282"/>
            <a:ext cx="6259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1600" b="1" dirty="0" err="1"/>
              <a:t>Please</a:t>
            </a:r>
            <a:r>
              <a:rPr lang="it-IT" sz="1600" b="1" dirty="0"/>
              <a:t> Note: </a:t>
            </a:r>
            <a:r>
              <a:rPr lang="it-IT" sz="1600" b="1" dirty="0" err="1"/>
              <a:t>Documents</a:t>
            </a:r>
            <a:r>
              <a:rPr lang="it-IT" sz="1600" b="1" dirty="0"/>
              <a:t> </a:t>
            </a:r>
            <a:r>
              <a:rPr lang="it-IT" sz="1600" b="1" dirty="0" err="1"/>
              <a:t>that</a:t>
            </a:r>
            <a:r>
              <a:rPr lang="it-IT" sz="1600" b="1" dirty="0"/>
              <a:t> are </a:t>
            </a:r>
            <a:r>
              <a:rPr lang="it-IT" sz="1600" b="1" dirty="0" err="1"/>
              <a:t>uploaded</a:t>
            </a:r>
            <a:r>
              <a:rPr lang="it-IT" sz="1600" b="1" dirty="0"/>
              <a:t> or </a:t>
            </a:r>
            <a:r>
              <a:rPr lang="it-IT" sz="1600" b="1" dirty="0" err="1"/>
              <a:t>modified</a:t>
            </a:r>
            <a:r>
              <a:rPr lang="it-IT" sz="1600" b="1" dirty="0"/>
              <a:t> </a:t>
            </a:r>
            <a:r>
              <a:rPr lang="it-IT" sz="1600" b="1" dirty="0" err="1"/>
              <a:t>after</a:t>
            </a:r>
            <a:r>
              <a:rPr lang="it-IT" sz="1600" b="1" dirty="0"/>
              <a:t> </a:t>
            </a:r>
            <a:r>
              <a:rPr lang="it-IT" sz="1600" b="1" dirty="0" err="1"/>
              <a:t>this</a:t>
            </a:r>
            <a:r>
              <a:rPr lang="it-IT" sz="1600" b="1" dirty="0"/>
              <a:t> date </a:t>
            </a:r>
            <a:r>
              <a:rPr lang="it-IT" sz="1600" b="1" dirty="0" err="1"/>
              <a:t>will</a:t>
            </a:r>
            <a:r>
              <a:rPr lang="it-IT" sz="1600" b="1" dirty="0"/>
              <a:t> be </a:t>
            </a:r>
            <a:r>
              <a:rPr lang="it-IT" sz="1600" b="1" dirty="0" err="1"/>
              <a:t>evaluated</a:t>
            </a:r>
            <a:r>
              <a:rPr lang="it-IT" sz="1600" b="1" dirty="0"/>
              <a:t> with ZERO </a:t>
            </a:r>
            <a:r>
              <a:rPr lang="it-IT" sz="1600" b="1" dirty="0" err="1"/>
              <a:t>points</a:t>
            </a:r>
            <a:r>
              <a:rPr lang="it-IT" sz="1600" b="1" dirty="0"/>
              <a:t>. </a:t>
            </a: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68598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3462" y="-8657"/>
            <a:ext cx="320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TURNO “X” – NOME COGNOME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97537" y="714857"/>
            <a:ext cx="3210128" cy="28465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ctangle 5"/>
          <p:cNvSpPr/>
          <p:nvPr/>
        </p:nvSpPr>
        <p:spPr>
          <a:xfrm>
            <a:off x="3440944" y="714857"/>
            <a:ext cx="3151168" cy="28633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extBox 7"/>
          <p:cNvSpPr txBox="1"/>
          <p:nvPr/>
        </p:nvSpPr>
        <p:spPr>
          <a:xfrm>
            <a:off x="3846799" y="714856"/>
            <a:ext cx="23845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Field 2:</a:t>
            </a:r>
          </a:p>
          <a:p>
            <a:pPr algn="ctr"/>
            <a:r>
              <a:rPr lang="it-IT" sz="1200" dirty="0"/>
              <a:t>Figure </a:t>
            </a:r>
            <a:r>
              <a:rPr lang="it-IT" sz="1200" dirty="0" err="1"/>
              <a:t>generated</a:t>
            </a:r>
            <a:r>
              <a:rPr lang="it-IT" sz="1200" dirty="0"/>
              <a:t> </a:t>
            </a:r>
            <a:r>
              <a:rPr lang="it-IT" sz="1200" dirty="0" err="1"/>
              <a:t>as</a:t>
            </a:r>
            <a:r>
              <a:rPr lang="it-IT" sz="1200" dirty="0"/>
              <a:t> </a:t>
            </a:r>
            <a:r>
              <a:rPr lang="it-IT" sz="1200" dirty="0" err="1"/>
              <a:t>homework</a:t>
            </a:r>
            <a:endParaRPr lang="it-IT" sz="1200" dirty="0"/>
          </a:p>
          <a:p>
            <a:pPr algn="ctr"/>
            <a:r>
              <a:rPr lang="it-IT" sz="1200" dirty="0" smtClean="0"/>
              <a:t>- Turno 1, 2 and 3</a:t>
            </a:r>
          </a:p>
          <a:p>
            <a:pPr algn="ctr"/>
            <a:r>
              <a:rPr lang="it-IT" sz="1200" dirty="0"/>
              <a:t>SFPQ and </a:t>
            </a:r>
            <a:r>
              <a:rPr lang="it-IT" sz="1200" dirty="0" smtClean="0"/>
              <a:t>CCL5 </a:t>
            </a:r>
            <a:r>
              <a:rPr lang="it-IT" sz="1200" dirty="0"/>
              <a:t>in single </a:t>
            </a:r>
            <a:r>
              <a:rPr lang="it-IT" sz="1200" dirty="0" err="1" smtClean="0"/>
              <a:t>graph</a:t>
            </a:r>
            <a:endParaRPr lang="it-IT" sz="1200" dirty="0" smtClean="0"/>
          </a:p>
          <a:p>
            <a:pPr algn="ctr"/>
            <a:r>
              <a:rPr lang="it-IT" sz="1200" dirty="0"/>
              <a:t>P</a:t>
            </a:r>
            <a:r>
              <a:rPr lang="it-IT" sz="1200" dirty="0" smtClean="0"/>
              <a:t>ut </a:t>
            </a:r>
            <a:r>
              <a:rPr lang="it-IT" sz="1200" dirty="0" err="1" smtClean="0"/>
              <a:t>all</a:t>
            </a:r>
            <a:r>
              <a:rPr lang="it-IT" sz="1200" dirty="0" smtClean="0"/>
              <a:t> data from </a:t>
            </a:r>
            <a:r>
              <a:rPr lang="it-IT" sz="1200" dirty="0" err="1" smtClean="0"/>
              <a:t>all</a:t>
            </a:r>
            <a:r>
              <a:rPr lang="it-IT" sz="1200" dirty="0" smtClean="0"/>
              <a:t> </a:t>
            </a:r>
            <a:r>
              <a:rPr lang="it-IT" sz="1200" dirty="0" err="1" smtClean="0"/>
              <a:t>groups</a:t>
            </a:r>
            <a:r>
              <a:rPr lang="it-IT" sz="1200" dirty="0" smtClean="0"/>
              <a:t> of turno 1, 2, 3 </a:t>
            </a:r>
            <a:r>
              <a:rPr lang="it-IT" sz="1200" dirty="0" err="1" smtClean="0"/>
              <a:t>into</a:t>
            </a:r>
            <a:r>
              <a:rPr lang="it-IT" sz="1200" dirty="0" smtClean="0"/>
              <a:t> a single </a:t>
            </a:r>
            <a:r>
              <a:rPr lang="it-IT" sz="1200" smtClean="0"/>
              <a:t>figure.</a:t>
            </a:r>
            <a:endParaRPr lang="it-IT" sz="1200" dirty="0"/>
          </a:p>
          <a:p>
            <a:pPr algn="ctr"/>
            <a:r>
              <a:rPr lang="it-IT" sz="1200" dirty="0" smtClean="0"/>
              <a:t>For </a:t>
            </a:r>
            <a:r>
              <a:rPr lang="it-IT" sz="1200" dirty="0" err="1" smtClean="0"/>
              <a:t>example</a:t>
            </a:r>
            <a:r>
              <a:rPr lang="it-IT" sz="1200" dirty="0" smtClean="0"/>
              <a:t>:</a:t>
            </a:r>
          </a:p>
          <a:p>
            <a:pPr algn="ctr"/>
            <a:r>
              <a:rPr lang="it-IT" sz="1200" dirty="0" smtClean="0"/>
              <a:t>Turno 1: 4 </a:t>
            </a:r>
            <a:r>
              <a:rPr lang="it-IT" sz="1200" dirty="0" err="1" smtClean="0"/>
              <a:t>groups</a:t>
            </a:r>
            <a:endParaRPr lang="it-IT" sz="1200" dirty="0" smtClean="0"/>
          </a:p>
          <a:p>
            <a:pPr algn="ctr"/>
            <a:r>
              <a:rPr lang="it-IT" sz="1200" dirty="0" smtClean="0"/>
              <a:t>Turno 2: 6 </a:t>
            </a:r>
            <a:r>
              <a:rPr lang="it-IT" sz="1200" dirty="0" err="1" smtClean="0"/>
              <a:t>groups</a:t>
            </a:r>
            <a:endParaRPr lang="it-IT" sz="1200" dirty="0" smtClean="0"/>
          </a:p>
          <a:p>
            <a:pPr algn="ctr"/>
            <a:r>
              <a:rPr lang="it-IT" sz="1200" dirty="0" smtClean="0"/>
              <a:t>Turno 3: 5 </a:t>
            </a:r>
            <a:r>
              <a:rPr lang="it-IT" sz="1200" dirty="0" err="1" smtClean="0"/>
              <a:t>groups</a:t>
            </a:r>
            <a:endParaRPr lang="it-IT" sz="1200" dirty="0" smtClean="0"/>
          </a:p>
          <a:p>
            <a:pPr algn="ctr"/>
            <a:r>
              <a:rPr lang="it-IT" sz="1200" dirty="0" smtClean="0"/>
              <a:t>Combine the data of </a:t>
            </a:r>
            <a:r>
              <a:rPr lang="it-IT" sz="1200" dirty="0" err="1" smtClean="0"/>
              <a:t>biological</a:t>
            </a:r>
            <a:r>
              <a:rPr lang="it-IT" sz="1200" dirty="0" smtClean="0"/>
              <a:t> </a:t>
            </a:r>
            <a:r>
              <a:rPr lang="it-IT" sz="1200" dirty="0" err="1" smtClean="0"/>
              <a:t>replicates</a:t>
            </a:r>
            <a:r>
              <a:rPr lang="it-IT" sz="1200" dirty="0" smtClean="0"/>
              <a:t>: N=15</a:t>
            </a:r>
          </a:p>
          <a:p>
            <a:pPr algn="ctr"/>
            <a:r>
              <a:rPr lang="it-IT" sz="1200" dirty="0" err="1"/>
              <a:t>Calculate</a:t>
            </a:r>
            <a:r>
              <a:rPr lang="it-IT" sz="1200" dirty="0"/>
              <a:t> </a:t>
            </a:r>
            <a:r>
              <a:rPr lang="it-IT" sz="1200" dirty="0" err="1"/>
              <a:t>Stdev</a:t>
            </a:r>
            <a:r>
              <a:rPr lang="it-IT" sz="1200" dirty="0"/>
              <a:t> and p-</a:t>
            </a:r>
            <a:r>
              <a:rPr lang="it-IT" sz="1200" dirty="0" err="1"/>
              <a:t>value</a:t>
            </a:r>
            <a:r>
              <a:rPr lang="it-IT" sz="1200" dirty="0"/>
              <a:t> on N</a:t>
            </a:r>
            <a:r>
              <a:rPr lang="it-IT" sz="1200" dirty="0" smtClean="0"/>
              <a:t>=15</a:t>
            </a:r>
            <a:endParaRPr lang="it-IT" sz="1200" dirty="0"/>
          </a:p>
          <a:p>
            <a:pPr algn="ctr"/>
            <a:endParaRPr lang="it-IT" sz="1200" dirty="0"/>
          </a:p>
        </p:txBody>
      </p:sp>
      <p:sp>
        <p:nvSpPr>
          <p:cNvPr id="9" name="Rectangle 8"/>
          <p:cNvSpPr/>
          <p:nvPr/>
        </p:nvSpPr>
        <p:spPr>
          <a:xfrm>
            <a:off x="97537" y="3675398"/>
            <a:ext cx="3210128" cy="10928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3440944" y="3678035"/>
            <a:ext cx="3151165" cy="10928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393575" y="3832283"/>
            <a:ext cx="2571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Insert</a:t>
            </a:r>
            <a:r>
              <a:rPr lang="it-IT" dirty="0"/>
              <a:t> figure </a:t>
            </a:r>
            <a:r>
              <a:rPr lang="it-IT" dirty="0" err="1" smtClean="0"/>
              <a:t>legend</a:t>
            </a:r>
            <a:r>
              <a:rPr lang="it-IT" dirty="0"/>
              <a:t>=</a:t>
            </a:r>
            <a:r>
              <a:rPr lang="it-IT" dirty="0" smtClean="0"/>
              <a:t> home work </a:t>
            </a:r>
            <a:r>
              <a:rPr lang="it-IT" dirty="0" err="1" smtClean="0"/>
              <a:t>exercise</a:t>
            </a:r>
            <a:endParaRPr lang="it-IT" dirty="0"/>
          </a:p>
        </p:txBody>
      </p:sp>
      <p:sp>
        <p:nvSpPr>
          <p:cNvPr id="12" name="TextBox 11"/>
          <p:cNvSpPr txBox="1"/>
          <p:nvPr/>
        </p:nvSpPr>
        <p:spPr>
          <a:xfrm>
            <a:off x="3751634" y="3803892"/>
            <a:ext cx="2384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/>
              <a:t>Insert</a:t>
            </a:r>
            <a:r>
              <a:rPr lang="it-IT" dirty="0"/>
              <a:t> figure </a:t>
            </a:r>
            <a:r>
              <a:rPr lang="it-IT" dirty="0" err="1" smtClean="0"/>
              <a:t>legend</a:t>
            </a:r>
            <a:r>
              <a:rPr lang="it-IT" dirty="0"/>
              <a:t>=</a:t>
            </a:r>
            <a:r>
              <a:rPr lang="it-IT" dirty="0" smtClean="0"/>
              <a:t>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dirty="0" err="1"/>
              <a:t>homework</a:t>
            </a:r>
            <a:endParaRPr lang="it-IT" dirty="0"/>
          </a:p>
        </p:txBody>
      </p:sp>
      <p:sp>
        <p:nvSpPr>
          <p:cNvPr id="13" name="TextBox 12"/>
          <p:cNvSpPr txBox="1"/>
          <p:nvPr/>
        </p:nvSpPr>
        <p:spPr>
          <a:xfrm>
            <a:off x="233462" y="5241638"/>
            <a:ext cx="63586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err="1"/>
              <a:t>Question</a:t>
            </a:r>
            <a:r>
              <a:rPr lang="it-IT" sz="1400" dirty="0"/>
              <a:t> 1: </a:t>
            </a:r>
            <a:r>
              <a:rPr lang="it-IT" sz="1400" dirty="0" err="1" smtClean="0"/>
              <a:t>make</a:t>
            </a:r>
            <a:r>
              <a:rPr lang="it-IT" sz="1400" dirty="0" smtClean="0"/>
              <a:t> general </a:t>
            </a:r>
            <a:r>
              <a:rPr lang="it-IT" sz="1400" dirty="0" err="1" smtClean="0"/>
              <a:t>observations</a:t>
            </a:r>
            <a:r>
              <a:rPr lang="it-IT" sz="1400" dirty="0" smtClean="0"/>
              <a:t> For </a:t>
            </a:r>
            <a:r>
              <a:rPr lang="it-IT" sz="1400" dirty="0" err="1" smtClean="0"/>
              <a:t>example</a:t>
            </a:r>
            <a:r>
              <a:rPr lang="it-IT" sz="1400" dirty="0" smtClean="0"/>
              <a:t> </a:t>
            </a:r>
            <a:r>
              <a:rPr lang="it-IT" sz="1400" dirty="0" err="1" smtClean="0"/>
              <a:t>what</a:t>
            </a:r>
            <a:r>
              <a:rPr lang="it-IT" sz="1400" dirty="0" smtClean="0"/>
              <a:t> </a:t>
            </a:r>
            <a:r>
              <a:rPr lang="it-IT" sz="1400" dirty="0" err="1" smtClean="0"/>
              <a:t>could</a:t>
            </a:r>
            <a:r>
              <a:rPr lang="it-IT" sz="1400" dirty="0" smtClean="0"/>
              <a:t> impact on </a:t>
            </a:r>
            <a:r>
              <a:rPr lang="it-IT" sz="1400" dirty="0" err="1" smtClean="0"/>
              <a:t>size</a:t>
            </a:r>
            <a:r>
              <a:rPr lang="it-IT" sz="1400" dirty="0" smtClean="0"/>
              <a:t> of standard </a:t>
            </a:r>
            <a:r>
              <a:rPr lang="it-IT" sz="1400" dirty="0" err="1" smtClean="0"/>
              <a:t>deviatio</a:t>
            </a:r>
            <a:r>
              <a:rPr lang="it-IT" sz="1400" dirty="0" smtClean="0"/>
              <a:t>?; </a:t>
            </a:r>
            <a:r>
              <a:rPr lang="it-IT" sz="1400" dirty="0" err="1" smtClean="0"/>
              <a:t>what</a:t>
            </a:r>
            <a:r>
              <a:rPr lang="it-IT" sz="1400" dirty="0" smtClean="0"/>
              <a:t> </a:t>
            </a:r>
            <a:r>
              <a:rPr lang="it-IT" sz="1400" dirty="0" err="1" smtClean="0"/>
              <a:t>may</a:t>
            </a:r>
            <a:r>
              <a:rPr lang="it-IT" sz="1400" dirty="0" smtClean="0"/>
              <a:t> </a:t>
            </a:r>
            <a:r>
              <a:rPr lang="it-IT" sz="1400" dirty="0" err="1" smtClean="0"/>
              <a:t>have</a:t>
            </a:r>
            <a:r>
              <a:rPr lang="it-IT" sz="1400" dirty="0" smtClean="0"/>
              <a:t> </a:t>
            </a:r>
            <a:r>
              <a:rPr lang="it-IT" sz="1400" dirty="0" err="1" smtClean="0"/>
              <a:t>caused</a:t>
            </a:r>
            <a:r>
              <a:rPr lang="it-IT" sz="1400" dirty="0" smtClean="0"/>
              <a:t> the standard </a:t>
            </a:r>
            <a:r>
              <a:rPr lang="it-IT" sz="1400" dirty="0" err="1" smtClean="0"/>
              <a:t>deviation</a:t>
            </a:r>
            <a:r>
              <a:rPr lang="it-IT" sz="1400" dirty="0" smtClean="0"/>
              <a:t> </a:t>
            </a:r>
            <a:r>
              <a:rPr lang="it-IT" sz="1400" dirty="0" err="1" smtClean="0"/>
              <a:t>observed</a:t>
            </a:r>
            <a:r>
              <a:rPr lang="it-IT" sz="1400" dirty="0" smtClean="0"/>
              <a:t>? </a:t>
            </a:r>
            <a:r>
              <a:rPr lang="it-IT" sz="1400" dirty="0" err="1" smtClean="0"/>
              <a:t>What</a:t>
            </a:r>
            <a:r>
              <a:rPr lang="it-IT" sz="1400" dirty="0" smtClean="0"/>
              <a:t> </a:t>
            </a:r>
            <a:r>
              <a:rPr lang="it-IT" sz="1400" dirty="0" err="1" smtClean="0"/>
              <a:t>may</a:t>
            </a:r>
            <a:r>
              <a:rPr lang="it-IT" sz="1400" dirty="0" smtClean="0"/>
              <a:t> </a:t>
            </a:r>
            <a:r>
              <a:rPr lang="it-IT" sz="1400" dirty="0" err="1" smtClean="0"/>
              <a:t>have</a:t>
            </a:r>
            <a:r>
              <a:rPr lang="it-IT" sz="1400" dirty="0" smtClean="0"/>
              <a:t> </a:t>
            </a:r>
            <a:r>
              <a:rPr lang="it-IT" sz="1400" dirty="0" err="1" smtClean="0"/>
              <a:t>impacted</a:t>
            </a:r>
            <a:r>
              <a:rPr lang="it-IT" sz="1400" dirty="0" smtClean="0"/>
              <a:t> on </a:t>
            </a:r>
            <a:r>
              <a:rPr lang="it-IT" sz="1400" dirty="0" err="1" smtClean="0"/>
              <a:t>fold</a:t>
            </a:r>
            <a:r>
              <a:rPr lang="it-IT" sz="1400" dirty="0" smtClean="0"/>
              <a:t> </a:t>
            </a:r>
            <a:r>
              <a:rPr lang="it-IT" sz="1400" dirty="0" err="1" smtClean="0"/>
              <a:t>change</a:t>
            </a:r>
            <a:r>
              <a:rPr lang="it-IT" sz="1400" dirty="0" smtClean="0"/>
              <a:t> </a:t>
            </a:r>
            <a:r>
              <a:rPr lang="it-IT" sz="1400" dirty="0" err="1" smtClean="0"/>
              <a:t>values</a:t>
            </a:r>
            <a:r>
              <a:rPr lang="it-IT" sz="1400" dirty="0" smtClean="0"/>
              <a:t>? </a:t>
            </a:r>
            <a:r>
              <a:rPr lang="it-IT" sz="1400" dirty="0" err="1" smtClean="0"/>
              <a:t>what</a:t>
            </a:r>
            <a:r>
              <a:rPr lang="it-IT" sz="1400" dirty="0" smtClean="0"/>
              <a:t> </a:t>
            </a:r>
            <a:r>
              <a:rPr lang="it-IT" sz="1400" dirty="0" err="1" smtClean="0"/>
              <a:t>could</a:t>
            </a:r>
            <a:r>
              <a:rPr lang="it-IT" sz="1400" dirty="0" smtClean="0"/>
              <a:t> be </a:t>
            </a:r>
            <a:r>
              <a:rPr lang="it-IT" sz="1400" dirty="0" err="1" smtClean="0"/>
              <a:t>done</a:t>
            </a:r>
            <a:r>
              <a:rPr lang="it-IT" sz="1400" dirty="0" smtClean="0"/>
              <a:t> do </a:t>
            </a:r>
            <a:r>
              <a:rPr lang="it-IT" sz="1400" dirty="0" err="1" smtClean="0"/>
              <a:t>improve</a:t>
            </a:r>
            <a:r>
              <a:rPr lang="it-IT" sz="1400" dirty="0" smtClean="0"/>
              <a:t> the data? </a:t>
            </a:r>
            <a:r>
              <a:rPr lang="it-IT" sz="1400" dirty="0" err="1" smtClean="0"/>
              <a:t>between</a:t>
            </a:r>
            <a:r>
              <a:rPr lang="it-IT" sz="1400" dirty="0" smtClean="0"/>
              <a:t> </a:t>
            </a:r>
            <a:r>
              <a:rPr lang="it-IT" sz="1400" dirty="0" err="1"/>
              <a:t>extent</a:t>
            </a:r>
            <a:r>
              <a:rPr lang="it-IT" sz="1400" dirty="0"/>
              <a:t> of standard </a:t>
            </a:r>
            <a:r>
              <a:rPr lang="it-IT" sz="1400" dirty="0" err="1"/>
              <a:t>deviation</a:t>
            </a:r>
            <a:r>
              <a:rPr lang="it-IT" sz="1400" dirty="0"/>
              <a:t> and </a:t>
            </a:r>
            <a:r>
              <a:rPr lang="it-IT" sz="1400" dirty="0" err="1"/>
              <a:t>p-value</a:t>
            </a:r>
            <a:r>
              <a:rPr lang="it-IT" sz="1400" dirty="0"/>
              <a:t> (</a:t>
            </a:r>
            <a:r>
              <a:rPr lang="it-IT" sz="1400" dirty="0" smtClean="0"/>
              <a:t>max. </a:t>
            </a:r>
            <a:r>
              <a:rPr lang="it-IT" sz="1400" dirty="0"/>
              <a:t>30 </a:t>
            </a:r>
            <a:r>
              <a:rPr lang="it-IT" sz="1400" dirty="0" err="1"/>
              <a:t>words</a:t>
            </a:r>
            <a:r>
              <a:rPr lang="it-IT" sz="1400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4917" y="7989692"/>
            <a:ext cx="6367192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it-IT" sz="1400" dirty="0" err="1"/>
              <a:t>Question</a:t>
            </a:r>
            <a:r>
              <a:rPr lang="it-IT" sz="1400" dirty="0"/>
              <a:t> 2: </a:t>
            </a:r>
            <a:r>
              <a:rPr lang="it-IT" sz="1400" dirty="0" err="1"/>
              <a:t>Why</a:t>
            </a:r>
            <a:r>
              <a:rPr lang="it-IT" sz="1400" dirty="0"/>
              <a:t> </a:t>
            </a:r>
            <a:r>
              <a:rPr lang="it-IT" sz="1400" dirty="0" err="1"/>
              <a:t>is</a:t>
            </a:r>
            <a:r>
              <a:rPr lang="it-IT" sz="1400" dirty="0"/>
              <a:t> p-</a:t>
            </a:r>
            <a:r>
              <a:rPr lang="it-IT" sz="1400" dirty="0" err="1"/>
              <a:t>value</a:t>
            </a:r>
            <a:r>
              <a:rPr lang="it-IT" sz="1400" dirty="0"/>
              <a:t> of figure 2 </a:t>
            </a:r>
            <a:r>
              <a:rPr lang="it-IT" sz="1400" dirty="0" err="1"/>
              <a:t>better</a:t>
            </a:r>
            <a:r>
              <a:rPr lang="it-IT" sz="1400" dirty="0"/>
              <a:t> </a:t>
            </a:r>
            <a:r>
              <a:rPr lang="it-IT" sz="1400" dirty="0" err="1"/>
              <a:t>then</a:t>
            </a:r>
            <a:r>
              <a:rPr lang="it-IT" sz="1400" dirty="0"/>
              <a:t> </a:t>
            </a:r>
            <a:r>
              <a:rPr lang="it-IT" sz="1400" dirty="0" err="1"/>
              <a:t>that</a:t>
            </a:r>
            <a:r>
              <a:rPr lang="it-IT" sz="1400" dirty="0"/>
              <a:t> </a:t>
            </a:r>
            <a:r>
              <a:rPr lang="it-IT" sz="1400" dirty="0" err="1"/>
              <a:t>shown</a:t>
            </a:r>
            <a:r>
              <a:rPr lang="it-IT" sz="1400" dirty="0"/>
              <a:t> in figure 1 (max 30 words)</a:t>
            </a:r>
          </a:p>
          <a:p>
            <a:pPr algn="just"/>
            <a:endParaRPr lang="it-IT" sz="1400" dirty="0"/>
          </a:p>
        </p:txBody>
      </p:sp>
      <p:sp>
        <p:nvSpPr>
          <p:cNvPr id="15" name="Rectangle 14"/>
          <p:cNvSpPr/>
          <p:nvPr/>
        </p:nvSpPr>
        <p:spPr>
          <a:xfrm>
            <a:off x="97537" y="4894149"/>
            <a:ext cx="6494573" cy="2979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233462" y="7989691"/>
            <a:ext cx="6358647" cy="16472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35148" y="221513"/>
            <a:ext cx="22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Figure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40944" y="310486"/>
            <a:ext cx="223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Figure 2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65" y="791881"/>
            <a:ext cx="1620651" cy="25891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48385" y="670408"/>
            <a:ext cx="18077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Field 1:</a:t>
            </a:r>
          </a:p>
          <a:p>
            <a:pPr algn="ctr"/>
            <a:r>
              <a:rPr lang="it-IT" sz="1200" dirty="0"/>
              <a:t>Figure of </a:t>
            </a:r>
            <a:r>
              <a:rPr lang="it-IT" sz="1200" dirty="0" err="1"/>
              <a:t>exercise</a:t>
            </a:r>
            <a:r>
              <a:rPr lang="it-IT" sz="1200" dirty="0"/>
              <a:t> in </a:t>
            </a:r>
            <a:r>
              <a:rPr lang="it-IT" sz="1200" dirty="0" err="1"/>
              <a:t>laboratory</a:t>
            </a:r>
            <a:endParaRPr lang="it-IT" sz="1200" dirty="0"/>
          </a:p>
          <a:p>
            <a:pPr algn="ctr"/>
            <a:r>
              <a:rPr lang="it-IT" sz="1200" dirty="0" smtClean="0"/>
              <a:t>-</a:t>
            </a:r>
            <a:r>
              <a:rPr lang="it-IT" sz="1200" dirty="0" err="1" smtClean="0"/>
              <a:t>your</a:t>
            </a:r>
            <a:r>
              <a:rPr lang="it-IT" sz="1200" dirty="0" smtClean="0"/>
              <a:t> turno - </a:t>
            </a:r>
          </a:p>
          <a:p>
            <a:pPr algn="ctr"/>
            <a:r>
              <a:rPr lang="it-IT" sz="1200" dirty="0" smtClean="0"/>
              <a:t>SFPQ and CCL5 in a single </a:t>
            </a:r>
            <a:r>
              <a:rPr lang="it-IT" sz="1200" dirty="0" err="1" smtClean="0"/>
              <a:t>graph</a:t>
            </a:r>
            <a:endParaRPr lang="it-IT" sz="1200" dirty="0"/>
          </a:p>
          <a:p>
            <a:pPr algn="ctr"/>
            <a:r>
              <a:rPr lang="it-IT" sz="1200" dirty="0"/>
              <a:t>P</a:t>
            </a:r>
            <a:r>
              <a:rPr lang="it-IT" sz="1200" dirty="0" smtClean="0"/>
              <a:t>ut data from </a:t>
            </a:r>
            <a:r>
              <a:rPr lang="it-IT" sz="1200" dirty="0" err="1" smtClean="0"/>
              <a:t>all</a:t>
            </a:r>
            <a:r>
              <a:rPr lang="it-IT" sz="1200" dirty="0" smtClean="0"/>
              <a:t> </a:t>
            </a:r>
            <a:r>
              <a:rPr lang="it-IT" sz="1200" dirty="0" err="1" smtClean="0"/>
              <a:t>groups</a:t>
            </a:r>
            <a:r>
              <a:rPr lang="it-IT" sz="1200" dirty="0" smtClean="0"/>
              <a:t> of </a:t>
            </a:r>
            <a:r>
              <a:rPr lang="it-IT" sz="1200" dirty="0" err="1" smtClean="0"/>
              <a:t>your</a:t>
            </a:r>
            <a:r>
              <a:rPr lang="it-IT" sz="1200" dirty="0" smtClean="0"/>
              <a:t> turno </a:t>
            </a:r>
            <a:r>
              <a:rPr lang="it-IT" sz="1200" dirty="0" err="1" smtClean="0"/>
              <a:t>into</a:t>
            </a:r>
            <a:r>
              <a:rPr lang="it-IT" sz="1200" dirty="0" smtClean="0"/>
              <a:t> a single figure.</a:t>
            </a:r>
          </a:p>
          <a:p>
            <a:pPr algn="ctr"/>
            <a:r>
              <a:rPr lang="it-IT" sz="1200" dirty="0" smtClean="0"/>
              <a:t>For </a:t>
            </a:r>
            <a:r>
              <a:rPr lang="it-IT" sz="1200" dirty="0" err="1" smtClean="0"/>
              <a:t>example</a:t>
            </a:r>
            <a:r>
              <a:rPr lang="it-IT" sz="1200" dirty="0" smtClean="0"/>
              <a:t>:</a:t>
            </a:r>
          </a:p>
          <a:p>
            <a:pPr algn="ctr"/>
            <a:r>
              <a:rPr lang="it-IT" sz="1200" dirty="0" smtClean="0"/>
              <a:t>Turno 1: 4 </a:t>
            </a:r>
            <a:r>
              <a:rPr lang="it-IT" sz="1200" dirty="0" err="1" smtClean="0"/>
              <a:t>groups</a:t>
            </a:r>
            <a:r>
              <a:rPr lang="it-IT" sz="1200" dirty="0" smtClean="0"/>
              <a:t> </a:t>
            </a:r>
            <a:r>
              <a:rPr lang="it-IT" sz="1200" dirty="0"/>
              <a:t>Combine the data of </a:t>
            </a:r>
            <a:r>
              <a:rPr lang="it-IT" sz="1200" dirty="0" err="1" smtClean="0"/>
              <a:t>all</a:t>
            </a:r>
            <a:r>
              <a:rPr lang="it-IT" sz="1200" dirty="0" smtClean="0"/>
              <a:t> </a:t>
            </a:r>
            <a:r>
              <a:rPr lang="it-IT" sz="1200" dirty="0" err="1" smtClean="0"/>
              <a:t>biological</a:t>
            </a:r>
            <a:r>
              <a:rPr lang="it-IT" sz="1200" dirty="0" smtClean="0"/>
              <a:t> </a:t>
            </a:r>
            <a:r>
              <a:rPr lang="it-IT" sz="1200" dirty="0" err="1"/>
              <a:t>replicates</a:t>
            </a:r>
            <a:r>
              <a:rPr lang="it-IT" sz="1200" dirty="0"/>
              <a:t>: </a:t>
            </a:r>
            <a:r>
              <a:rPr lang="it-IT" sz="1200" dirty="0" smtClean="0"/>
              <a:t>N=4</a:t>
            </a:r>
          </a:p>
          <a:p>
            <a:pPr algn="ctr"/>
            <a:r>
              <a:rPr lang="it-IT" sz="1200" dirty="0" err="1" smtClean="0"/>
              <a:t>Calculate</a:t>
            </a:r>
            <a:r>
              <a:rPr lang="it-IT" sz="1200" dirty="0" smtClean="0"/>
              <a:t> </a:t>
            </a:r>
            <a:r>
              <a:rPr lang="it-IT" sz="1200" dirty="0" err="1" smtClean="0"/>
              <a:t>Stdev</a:t>
            </a:r>
            <a:r>
              <a:rPr lang="it-IT" sz="1200" dirty="0" smtClean="0"/>
              <a:t> and p-</a:t>
            </a:r>
            <a:r>
              <a:rPr lang="it-IT" sz="1200" dirty="0" err="1" smtClean="0"/>
              <a:t>value</a:t>
            </a:r>
            <a:r>
              <a:rPr lang="it-IT" sz="1200" dirty="0" smtClean="0"/>
              <a:t> on N=4</a:t>
            </a:r>
            <a:endParaRPr lang="it-IT" sz="1200" dirty="0"/>
          </a:p>
          <a:p>
            <a:pPr algn="ctr"/>
            <a:r>
              <a:rPr lang="it-IT" sz="1200" dirty="0" smtClean="0"/>
              <a:t> </a:t>
            </a:r>
          </a:p>
          <a:p>
            <a:pPr algn="ctr"/>
            <a:r>
              <a:rPr lang="it-IT" sz="1200" dirty="0" smtClean="0"/>
              <a:t> </a:t>
            </a:r>
            <a:endParaRPr lang="it-IT" sz="1200" dirty="0"/>
          </a:p>
        </p:txBody>
      </p:sp>
      <p:sp>
        <p:nvSpPr>
          <p:cNvPr id="19" name="Rettangolo 18"/>
          <p:cNvSpPr/>
          <p:nvPr/>
        </p:nvSpPr>
        <p:spPr>
          <a:xfrm>
            <a:off x="132034" y="2608293"/>
            <a:ext cx="312297" cy="1242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/>
          </a:p>
        </p:txBody>
      </p:sp>
      <p:sp>
        <p:nvSpPr>
          <p:cNvPr id="20" name="Rettangolo 19"/>
          <p:cNvSpPr/>
          <p:nvPr/>
        </p:nvSpPr>
        <p:spPr>
          <a:xfrm>
            <a:off x="127681" y="2776975"/>
            <a:ext cx="316650" cy="12420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/>
          </a:p>
        </p:txBody>
      </p:sp>
      <p:sp>
        <p:nvSpPr>
          <p:cNvPr id="21" name="CasellaDiTesto 20"/>
          <p:cNvSpPr txBox="1"/>
          <p:nvPr/>
        </p:nvSpPr>
        <p:spPr>
          <a:xfrm>
            <a:off x="388362" y="2545826"/>
            <a:ext cx="5597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err="1" smtClean="0"/>
              <a:t>siControl</a:t>
            </a:r>
            <a:endParaRPr lang="it-IT" sz="800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385837" y="2731037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err="1" smtClean="0"/>
              <a:t>siSFPQ</a:t>
            </a:r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1166635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7A2CA6A65F8224989530A1ADB14FE1D" ma:contentTypeVersion="7" ma:contentTypeDescription="Creare un nuovo documento." ma:contentTypeScope="" ma:versionID="eccadb4a8c898c6560809dd6f4b53f7b">
  <xsd:schema xmlns:xsd="http://www.w3.org/2001/XMLSchema" xmlns:xs="http://www.w3.org/2001/XMLSchema" xmlns:p="http://schemas.microsoft.com/office/2006/metadata/properties" xmlns:ns2="d9caeb6d-7264-4b4b-ac2f-16b9e3327996" targetNamespace="http://schemas.microsoft.com/office/2006/metadata/properties" ma:root="true" ma:fieldsID="3b1f5da230a50b476960a03600a7b480" ns2:_="">
    <xsd:import namespace="d9caeb6d-7264-4b4b-ac2f-16b9e33279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caeb6d-7264-4b4b-ac2f-16b9e33279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21BA2B-E293-497F-9094-C822BA4C31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caeb6d-7264-4b4b-ac2f-16b9e33279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32D12D-F0DD-41B3-999D-87AC697B32F3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9caeb6d-7264-4b4b-ac2f-16b9e332799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A5C6EC-859F-4E61-B5E8-9594383CC0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</TotalTime>
  <Words>513</Words>
  <Application>Microsoft Office PowerPoint</Application>
  <PresentationFormat>A4 (21x29,7 cm)</PresentationFormat>
  <Paragraphs>47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SCHOEFTNER STEFAN</cp:lastModifiedBy>
  <cp:revision>40</cp:revision>
  <dcterms:created xsi:type="dcterms:W3CDTF">2023-12-22T07:55:52Z</dcterms:created>
  <dcterms:modified xsi:type="dcterms:W3CDTF">2024-12-11T16:37:28Z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0x01010097A2CA6A65F8224989530A1ADB14FE1D</vt:lpwstr>
  </property>
</Properties>
</file>