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63" r:id="rId3"/>
    <p:sldId id="262" r:id="rId4"/>
    <p:sldId id="285" r:id="rId5"/>
    <p:sldId id="286" r:id="rId6"/>
    <p:sldId id="317" r:id="rId7"/>
    <p:sldId id="287" r:id="rId8"/>
    <p:sldId id="288" r:id="rId9"/>
    <p:sldId id="318" r:id="rId10"/>
    <p:sldId id="289" r:id="rId11"/>
    <p:sldId id="319" r:id="rId12"/>
    <p:sldId id="321" r:id="rId13"/>
    <p:sldId id="294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16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677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440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041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759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342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411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940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26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106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193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676BA-5BDB-429B-98C8-A19F0AD279E9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58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633E34-4EE2-40F6-81F2-F806DAF65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68367"/>
            <a:ext cx="10972800" cy="1023457"/>
          </a:xfrm>
        </p:spPr>
        <p:txBody>
          <a:bodyPr>
            <a:normAutofit fontScale="90000"/>
          </a:bodyPr>
          <a:lstStyle/>
          <a:p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 radicalizzazione del nazionalismo</a:t>
            </a:r>
            <a:b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nell’Europa orientale interbellica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170027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26247B-C8E3-4693-8B25-B6031C43A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63399"/>
            <a:ext cx="10972800" cy="536276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Alla base del dissidio romeno-sovietico vi erano motivi di ordine economico: ruolo della Romania nel </a:t>
            </a:r>
            <a:r>
              <a:rPr lang="it-IT" sz="2800" dirty="0" err="1"/>
              <a:t>Comecon</a:t>
            </a:r>
            <a:endParaRPr lang="it-IT" sz="2800" dirty="0"/>
          </a:p>
          <a:p>
            <a:pPr algn="just"/>
            <a:r>
              <a:rPr lang="it-IT" sz="2800" dirty="0"/>
              <a:t>La rivalità fra Urss e Cina rende più difficile ai sovietici imporre la propria linea ai diversi PC</a:t>
            </a:r>
          </a:p>
          <a:p>
            <a:pPr algn="just"/>
            <a:r>
              <a:rPr lang="it-IT" sz="2800" dirty="0"/>
              <a:t>Dichiarazione del PC romeno nell’aprile del 1964: non doveva esistere un partito-guida nel campo socialista</a:t>
            </a:r>
          </a:p>
          <a:p>
            <a:pPr algn="just"/>
            <a:r>
              <a:rPr lang="it-IT" sz="2800" dirty="0"/>
              <a:t>Apertura della Romania all’Occidente e al Terzo Mondo</a:t>
            </a:r>
          </a:p>
          <a:p>
            <a:pPr algn="just"/>
            <a:r>
              <a:rPr lang="it-IT" sz="2800" dirty="0"/>
              <a:t>Dal 1965 al 1989 Nicolae </a:t>
            </a:r>
            <a:r>
              <a:rPr lang="it-IT" sz="2800" dirty="0" err="1"/>
              <a:t>Ceauşescu</a:t>
            </a:r>
            <a:r>
              <a:rPr lang="it-IT" sz="2800" dirty="0"/>
              <a:t> è a capo del PCR</a:t>
            </a:r>
          </a:p>
          <a:p>
            <a:pPr algn="just"/>
            <a:r>
              <a:rPr lang="it-IT" sz="2800" dirty="0" err="1"/>
              <a:t>Ceauşescu</a:t>
            </a:r>
            <a:r>
              <a:rPr lang="it-IT" sz="2800" dirty="0"/>
              <a:t> intensifica i rapporti politici ed economici con l’Occidente e con gli stessi Stati Uniti</a:t>
            </a:r>
          </a:p>
        </p:txBody>
      </p:sp>
    </p:spTree>
    <p:extLst>
      <p:ext uri="{BB962C8B-B14F-4D97-AF65-F5344CB8AC3E}">
        <p14:creationId xmlns:p14="http://schemas.microsoft.com/office/powerpoint/2010/main" val="706806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34C4A9-AD95-43B4-95B6-E95DC8128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80177"/>
            <a:ext cx="10972800" cy="53459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800" dirty="0"/>
              <a:t>Condanna romena della repressione della Primavera di Praga e dell’invasione sovietica della Cecoslovacchia (agosto 1968)</a:t>
            </a:r>
          </a:p>
          <a:p>
            <a:pPr algn="just"/>
            <a:r>
              <a:rPr lang="it-IT" sz="2800" dirty="0"/>
              <a:t>Dialogo fra PC romeno e Partito comunista italiano (entrambi condannano l’intervento sovietico in Cecoslovacchia): vie nazionali al socialismo e superamento dei blocchi militari</a:t>
            </a:r>
          </a:p>
          <a:p>
            <a:pPr algn="just"/>
            <a:r>
              <a:rPr lang="it-IT" sz="2800" dirty="0"/>
              <a:t>Permaneva però una differenza di vedute sulla questione della democrazia: il PCI, specialmente con le segreterie di Luigi Longo (1964-1972) ed Enrico Berlinguer (1972-1984), aveva ormai definitivamente aperto all’idea di pluralismo politico, al contrario del PCR</a:t>
            </a:r>
          </a:p>
          <a:p>
            <a:pPr algn="just"/>
            <a:r>
              <a:rPr lang="it-IT" sz="2800" dirty="0"/>
              <a:t>Alla Romania di </a:t>
            </a:r>
            <a:r>
              <a:rPr lang="it-IT" sz="2800" dirty="0" err="1"/>
              <a:t>Ceauşescu</a:t>
            </a:r>
            <a:r>
              <a:rPr lang="it-IT" sz="2800" dirty="0"/>
              <a:t> guardano positivamente la gran parte dei partiti politici italiani e i gruppi di interesse economici (Ansaldo, Montedison, Fiat)</a:t>
            </a:r>
          </a:p>
          <a:p>
            <a:pPr algn="just"/>
            <a:r>
              <a:rPr lang="it-IT" sz="2800" dirty="0"/>
              <a:t>Adesione della Romania alle strutture economico-finanziarie internazionali: GATT (General Agreement on </a:t>
            </a:r>
            <a:r>
              <a:rPr lang="it-IT" sz="2800" dirty="0" err="1"/>
              <a:t>Tariffs</a:t>
            </a:r>
            <a:r>
              <a:rPr lang="it-IT" sz="2800" dirty="0"/>
              <a:t> and Trade) (1971), Banca mondiale e Fondo monetario internazionale (1972)</a:t>
            </a:r>
          </a:p>
        </p:txBody>
      </p:sp>
    </p:spTree>
    <p:extLst>
      <p:ext uri="{BB962C8B-B14F-4D97-AF65-F5344CB8AC3E}">
        <p14:creationId xmlns:p14="http://schemas.microsoft.com/office/powerpoint/2010/main" val="1746601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34C4A9-AD95-43B4-95B6-E95DC8128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80177"/>
            <a:ext cx="10972800" cy="53459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800" dirty="0"/>
              <a:t>Condanna romena della repressione della Primavera di Praga e dell’invasione sovietica della Cecoslovacchia (agosto 1968)</a:t>
            </a:r>
          </a:p>
          <a:p>
            <a:pPr algn="just"/>
            <a:r>
              <a:rPr lang="it-IT" sz="2800" dirty="0"/>
              <a:t>Dialogo fra PC romeno e Partito comunista italiano (entrambi condannano l’intervento sovietico in Cecoslovacchia): vie nazionali al socialismo e superamento dei blocchi militari</a:t>
            </a:r>
          </a:p>
          <a:p>
            <a:pPr algn="just"/>
            <a:r>
              <a:rPr lang="it-IT" sz="2800" dirty="0"/>
              <a:t>Permaneva però una differenza di vedute sulla questione della democrazia: il PCI, specialmente con le segreterie di Luigi Longo (1964-1972) ed Enrico Berlinguer (1972-1984), aveva ormai definitivamente aperto all’idea di pluralismo politico, al contrario del PCR</a:t>
            </a:r>
          </a:p>
          <a:p>
            <a:pPr algn="just"/>
            <a:r>
              <a:rPr lang="it-IT" sz="2800" dirty="0"/>
              <a:t>Alla Romania di </a:t>
            </a:r>
            <a:r>
              <a:rPr lang="it-IT" sz="2800" dirty="0" err="1"/>
              <a:t>Ceauşescu</a:t>
            </a:r>
            <a:r>
              <a:rPr lang="it-IT" sz="2800" dirty="0"/>
              <a:t> guardano positivamente la gran parte dei partiti politici italiani e i gruppi di interesse economici (Ansaldo, Montedison, Fiat)</a:t>
            </a:r>
          </a:p>
          <a:p>
            <a:pPr algn="just"/>
            <a:r>
              <a:rPr lang="it-IT" sz="2800" dirty="0"/>
              <a:t>Adesione della Romania alle strutture economico-finanziarie internazionali: GATT (General Agreement on </a:t>
            </a:r>
            <a:r>
              <a:rPr lang="it-IT" sz="2800" dirty="0" err="1"/>
              <a:t>Tariffs</a:t>
            </a:r>
            <a:r>
              <a:rPr lang="it-IT" sz="2800" dirty="0"/>
              <a:t> and Trade) (1971), Banca mondiale e Fondo monetario internazionale (1972)</a:t>
            </a:r>
          </a:p>
        </p:txBody>
      </p:sp>
    </p:spTree>
    <p:extLst>
      <p:ext uri="{BB962C8B-B14F-4D97-AF65-F5344CB8AC3E}">
        <p14:creationId xmlns:p14="http://schemas.microsoft.com/office/powerpoint/2010/main" val="951767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126B7C-9685-4D1F-B219-382DC89CC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80177"/>
            <a:ext cx="10972800" cy="5345988"/>
          </a:xfrm>
        </p:spPr>
        <p:txBody>
          <a:bodyPr>
            <a:normAutofit fontScale="850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partire dalla prima crisi energetica del 1973 la Romania (insieme a tutto il campo socialista) comincia ad entrare in una «crisi di sistema», prima economica, poi politica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Atto finale della Conferenza di Helsinki sulla cooperazione e la sicurezza in Europa (1975): rispetto dei diritti dell’uomo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Crescente debito estero e inadeguatezza strutturale nel saper rispondere alla domanda interna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Obsolescenza degli impianti industriali, orientati dall’epoca stalinista all’industria pesante ma non all’industria dei beni di consumo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L’avvio della perestrojka da parte di Gorbačëv in Urss fece di quest’ultima un polo di riferimento per il «comunismo riformatore», come quello del Pci, mentre l’opposizione alle riforme di </a:t>
            </a:r>
            <a:r>
              <a:rPr lang="it-IT" sz="2800" dirty="0" err="1">
                <a:solidFill>
                  <a:prstClr val="black"/>
                </a:solidFill>
                <a:latin typeface="Calibri"/>
              </a:rPr>
              <a:t>Ceauşescu</a:t>
            </a:r>
            <a:r>
              <a:rPr lang="it-IT" sz="2800" dirty="0">
                <a:solidFill>
                  <a:prstClr val="black"/>
                </a:solidFill>
                <a:latin typeface="Calibri"/>
              </a:rPr>
              <a:t> gli allontanarono le simpatie dell’Occidente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Crollo dei sistemi comunisti in Europa orientale e Unione Sovietica (1989-91)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Fine del regime comunista romeno ed esecuzione di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Ceauşescu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della moglie (dicembre 1989)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413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1453" y="780176"/>
            <a:ext cx="10679185" cy="5410899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Problema della formazione di una nuova classe dirigente</a:t>
            </a:r>
          </a:p>
          <a:p>
            <a:pPr algn="just"/>
            <a:r>
              <a:rPr lang="it-IT" sz="2800" dirty="0"/>
              <a:t>Il sistema dell’istruzione serve a forgiare una generazione devota alla nazione: insegnamento basato su miti di derivazione risorgimentale-romantica</a:t>
            </a:r>
          </a:p>
          <a:p>
            <a:pPr algn="just"/>
            <a:r>
              <a:rPr lang="it-IT" sz="2800" dirty="0"/>
              <a:t>Meta principale degli studenti universitari di origine umile: amministrazione pubblica</a:t>
            </a:r>
          </a:p>
          <a:p>
            <a:pPr algn="just"/>
            <a:r>
              <a:rPr lang="it-IT" sz="2800" dirty="0"/>
              <a:t>Studenti borghesi: professionisti, avvocati, medici, ingegneri</a:t>
            </a:r>
          </a:p>
          <a:p>
            <a:pPr algn="just"/>
            <a:r>
              <a:rPr lang="it-IT" sz="2800" dirty="0"/>
              <a:t>Protezionismo industriale e penetrazione del capitale straniero</a:t>
            </a:r>
          </a:p>
          <a:p>
            <a:pPr algn="just"/>
            <a:r>
              <a:rPr lang="it-IT" sz="2800" dirty="0"/>
              <a:t>Crescita dell’antisemitismo: accuse agli ebrei di controllare l’economia nazionale</a:t>
            </a:r>
          </a:p>
          <a:p>
            <a:pPr algn="just"/>
            <a:r>
              <a:rPr lang="it-IT" sz="2800" dirty="0"/>
              <a:t>I sistemi politici passano fra anni Venti e Trenta dalla pseudo-democrazia all’autoritarismo</a:t>
            </a:r>
          </a:p>
        </p:txBody>
      </p:sp>
    </p:spTree>
    <p:extLst>
      <p:ext uri="{BB962C8B-B14F-4D97-AF65-F5344CB8AC3E}">
        <p14:creationId xmlns:p14="http://schemas.microsoft.com/office/powerpoint/2010/main" val="2676866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4675" y="612395"/>
            <a:ext cx="10670797" cy="5561901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La crisi economica del 1929 si manifesta in Europa orientale nei primi anni Trenta</a:t>
            </a:r>
          </a:p>
          <a:p>
            <a:pPr algn="just"/>
            <a:r>
              <a:rPr lang="it-IT" sz="2800" dirty="0"/>
              <a:t>Il prezzo del grano si dimezza, ma i prezzi dei prodotti industriali restano più alti</a:t>
            </a:r>
          </a:p>
          <a:p>
            <a:pPr algn="just"/>
            <a:r>
              <a:rPr lang="it-IT" sz="2800" dirty="0"/>
              <a:t>La «forbice dei prezzi» mette in grande difficoltà i contadini</a:t>
            </a:r>
          </a:p>
          <a:p>
            <a:pPr algn="just"/>
            <a:r>
              <a:rPr lang="it-IT" sz="2800" dirty="0"/>
              <a:t>La popolazione contadina o trova sbocco nell’industria o nell’emigrazione, prima verso l’America poi verso l’Europa occidentale (soprattutto la Francia)</a:t>
            </a:r>
          </a:p>
          <a:p>
            <a:pPr algn="just"/>
            <a:r>
              <a:rPr lang="it-IT" sz="2800" dirty="0"/>
              <a:t>Crescente successo del modello corporativo presso le classi dirigenti dell’Europa orientale come possibile «terza via» fra capitalismo liberal-democratico occidentale e comunismo sovietico</a:t>
            </a:r>
          </a:p>
        </p:txBody>
      </p:sp>
    </p:spTree>
    <p:extLst>
      <p:ext uri="{BB962C8B-B14F-4D97-AF65-F5344CB8AC3E}">
        <p14:creationId xmlns:p14="http://schemas.microsoft.com/office/powerpoint/2010/main" val="244227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5123A2-DCE6-4A1C-9C63-07B3CBE30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0511"/>
            <a:ext cx="10972800" cy="5295654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Rivalità fra fascismo italiano e nazismo tedesco per imporre una propria area di influenza in Europa centro-orientale</a:t>
            </a:r>
          </a:p>
          <a:p>
            <a:pPr algn="just"/>
            <a:r>
              <a:rPr lang="it-IT" sz="2400" dirty="0"/>
              <a:t>La propaganda fascista utilizza i temi della «latinità» e del contributo dato dalla «civiltà italiana» nei secoli all’Europa orientale, dall’Impero romano al Rinascimento, al Risorgimento e alla Grande Guerra</a:t>
            </a:r>
          </a:p>
          <a:p>
            <a:pPr algn="just"/>
            <a:r>
              <a:rPr lang="it-IT" sz="2400" dirty="0"/>
              <a:t>La propaganda nazista fa soprattutto leva sulle idee del pangermanismo e dell’antisemitismo</a:t>
            </a:r>
          </a:p>
          <a:p>
            <a:pPr algn="just"/>
            <a:r>
              <a:rPr lang="it-IT" sz="2400" dirty="0"/>
              <a:t>Il fascismo italiano tenta negli anni Trenta di sviluppare l’idea di un’internazionale fascista: fondazione dei CAUR (Comitati d’azione per l’universalità di Roma)</a:t>
            </a:r>
          </a:p>
          <a:p>
            <a:pPr algn="just"/>
            <a:r>
              <a:rPr lang="it-IT" sz="2400" dirty="0"/>
              <a:t>Ideologia dei CAUR: antimarxismo, ma anche, in parte, atteggiamento conflittuale con il paganesimo nazista</a:t>
            </a:r>
          </a:p>
        </p:txBody>
      </p:sp>
    </p:spTree>
    <p:extLst>
      <p:ext uri="{BB962C8B-B14F-4D97-AF65-F5344CB8AC3E}">
        <p14:creationId xmlns:p14="http://schemas.microsoft.com/office/powerpoint/2010/main" val="4192452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D670DE-A3BB-4402-A0F2-4A4E7FC56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47289"/>
            <a:ext cx="10972800" cy="5278876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All’inizio degli anni Quaranta, con l’appoggio dell’Asse, in diversi paesi dell’Europa orientale il potere passò dalla destra autoritaria a formazioni di tipo fascista</a:t>
            </a:r>
          </a:p>
          <a:p>
            <a:pPr algn="just"/>
            <a:r>
              <a:rPr lang="it-IT" sz="2400" dirty="0"/>
              <a:t>Punti caratterizzanti: nazionalismo e antisemitismo radicale, elementi rivoluzionari «sociali» in contrapposizione al conservatorismo della destra autoritaria</a:t>
            </a:r>
          </a:p>
          <a:p>
            <a:pPr algn="just"/>
            <a:r>
              <a:rPr lang="it-IT" sz="2400" dirty="0"/>
              <a:t>In Slovacchia il Partito popolare slovacco di monsignor Jozef Tiso</a:t>
            </a:r>
          </a:p>
          <a:p>
            <a:pPr algn="just"/>
            <a:r>
              <a:rPr lang="it-IT" sz="2400" dirty="0"/>
              <a:t>In Ungheria le Croci frecciate di Ferenc </a:t>
            </a:r>
            <a:r>
              <a:rPr lang="it-IT" sz="2400" dirty="0" err="1"/>
              <a:t>Szálasi</a:t>
            </a:r>
            <a:endParaRPr lang="it-IT" sz="2400" dirty="0"/>
          </a:p>
          <a:p>
            <a:pPr algn="just"/>
            <a:r>
              <a:rPr lang="it-IT" sz="2400" dirty="0"/>
              <a:t>In Croazia gli Ustascia di Ante Pavelić</a:t>
            </a:r>
          </a:p>
          <a:p>
            <a:pPr algn="just"/>
            <a:r>
              <a:rPr lang="it-IT" sz="2400" dirty="0"/>
              <a:t>In Romania la Guardia di Ferro di </a:t>
            </a:r>
            <a:r>
              <a:rPr lang="it-IT" sz="2400" dirty="0" err="1"/>
              <a:t>Horia</a:t>
            </a:r>
            <a:r>
              <a:rPr lang="it-IT" sz="2400" dirty="0"/>
              <a:t> Sima (governò dal settembre 1940 al febbraio 1941 insieme al generale Ion Antonescu nello Stato nazionale legionario)</a:t>
            </a:r>
          </a:p>
          <a:p>
            <a:pPr algn="just"/>
            <a:r>
              <a:rPr lang="it-IT" sz="2400" dirty="0"/>
              <a:t>Tutti questi movimenti si sviluppano nell’orbita dell’Asse nel contesto del progettato Nuovo Ordine Europeo egemonizzato dalla Germania nazista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2609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221520-9CF6-48D7-B944-91013BE9D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550253"/>
            <a:ext cx="10972800" cy="973123"/>
          </a:xfrm>
        </p:spPr>
        <p:txBody>
          <a:bodyPr/>
          <a:lstStyle/>
          <a:p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L’instaurazione dei regimi comunisti in Europa orientale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6904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6FA2B2-A10C-454B-B312-FA2272717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56345"/>
            <a:ext cx="10972800" cy="5169819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Fra il 1944 e il 1945 l’Armata rossa sovietica libera l’Europa orientale, con l’appoggio di importanti movimenti partigiani (soprattutto in Polonia e Jugoslavia)</a:t>
            </a:r>
          </a:p>
          <a:p>
            <a:pPr algn="just"/>
            <a:r>
              <a:rPr lang="it-IT" sz="2800" dirty="0"/>
              <a:t>«Democrazie popolari» (1945-48): coalizioni antifasciste con i partiti comunisti in posizioni chiave</a:t>
            </a:r>
          </a:p>
          <a:p>
            <a:pPr algn="just"/>
            <a:r>
              <a:rPr lang="it-IT" sz="2800" dirty="0"/>
              <a:t>Dal 1948 i regimi comunisti eliminano le opposizioni, obbligando i socialisti ad unificarsi con i partiti comunisti in posizione di subalternità</a:t>
            </a:r>
          </a:p>
        </p:txBody>
      </p:sp>
    </p:spTree>
    <p:extLst>
      <p:ext uri="{BB962C8B-B14F-4D97-AF65-F5344CB8AC3E}">
        <p14:creationId xmlns:p14="http://schemas.microsoft.com/office/powerpoint/2010/main" val="2655762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9DC6FC-1DF9-4DC1-B0A1-50BAC79DE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0511"/>
            <a:ext cx="10972800" cy="5295654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In Romania il Partito comunista (dal 1948 al 1965 Partito romeno dei lavoratori) è guidato dal 1944 al 1965 da </a:t>
            </a:r>
            <a:r>
              <a:rPr lang="it-IT" sz="2400" dirty="0" err="1"/>
              <a:t>Gheorghe</a:t>
            </a:r>
            <a:r>
              <a:rPr lang="it-IT" sz="2400" dirty="0"/>
              <a:t> Gheorghiu-</a:t>
            </a:r>
            <a:r>
              <a:rPr lang="it-IT" sz="2400" dirty="0" err="1"/>
              <a:t>Dej</a:t>
            </a:r>
            <a:endParaRPr lang="it-IT" sz="2400" dirty="0"/>
          </a:p>
          <a:p>
            <a:pPr algn="just"/>
            <a:r>
              <a:rPr lang="it-IT" sz="2400" dirty="0"/>
              <a:t>Gradualmente, dopo il XX Congresso del Pcus (1956) la Romania inizia un processo limitato di riforma</a:t>
            </a:r>
          </a:p>
          <a:p>
            <a:pPr algn="just"/>
            <a:r>
              <a:rPr lang="it-IT" sz="2400" dirty="0"/>
              <a:t>Obiettivo: allargare il consenso della popolazione intorno al partito e al regime</a:t>
            </a:r>
          </a:p>
          <a:p>
            <a:pPr algn="just"/>
            <a:r>
              <a:rPr lang="it-IT" sz="2400" dirty="0"/>
              <a:t>Strumento principale: recupero ed esaltazione del sentimento nazionale</a:t>
            </a:r>
          </a:p>
          <a:p>
            <a:pPr algn="just"/>
            <a:r>
              <a:rPr lang="it-IT" sz="2400" dirty="0"/>
              <a:t>Crescente autonomia dall’Urss, tollerata da Mosca</a:t>
            </a:r>
          </a:p>
          <a:p>
            <a:pPr algn="just"/>
            <a:r>
              <a:rPr lang="it-IT" sz="2400" dirty="0"/>
              <a:t>Scioglimento delle società miste sovietico-romene</a:t>
            </a:r>
          </a:p>
          <a:p>
            <a:pPr algn="just"/>
            <a:r>
              <a:rPr lang="it-IT" sz="2400" dirty="0"/>
              <a:t>Ritiro dell’Armata rossa dalla Romania (1958)</a:t>
            </a:r>
          </a:p>
          <a:p>
            <a:pPr algn="just"/>
            <a:r>
              <a:rPr lang="it-IT" sz="2400" dirty="0"/>
              <a:t>Inizia a venire elaborato un «comunismo nazionale» che sarà poi portato avanti da Nicolae </a:t>
            </a:r>
            <a:r>
              <a:rPr lang="it-IT" sz="2400" dirty="0" err="1"/>
              <a:t>Ceauşescu</a:t>
            </a:r>
            <a:r>
              <a:rPr lang="it-IT" sz="2400" dirty="0"/>
              <a:t>, segretario del PC romeno dal 1965 al 1989</a:t>
            </a:r>
          </a:p>
          <a:p>
            <a:pPr algn="just"/>
            <a:r>
              <a:rPr lang="it-IT" sz="2400" dirty="0"/>
              <a:t>Il recupero del nazionalismo si coniuga con l’ideologia marxista-leninista</a:t>
            </a:r>
          </a:p>
        </p:txBody>
      </p:sp>
    </p:spTree>
    <p:extLst>
      <p:ext uri="{BB962C8B-B14F-4D97-AF65-F5344CB8AC3E}">
        <p14:creationId xmlns:p14="http://schemas.microsoft.com/office/powerpoint/2010/main" val="3287835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9DC6FC-1DF9-4DC1-B0A1-50BAC79DE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0511"/>
            <a:ext cx="10972800" cy="5295654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In Romania il Partito comunista (dal 1948 al 1965 Partito romeno dei lavoratori) è guidato dal 1944 al 1965 da </a:t>
            </a:r>
            <a:r>
              <a:rPr lang="it-IT" sz="2400" dirty="0" err="1"/>
              <a:t>Gheorghe</a:t>
            </a:r>
            <a:r>
              <a:rPr lang="it-IT" sz="2400" dirty="0"/>
              <a:t> Gheorghiu-</a:t>
            </a:r>
            <a:r>
              <a:rPr lang="it-IT" sz="2400" dirty="0" err="1"/>
              <a:t>Dej</a:t>
            </a:r>
            <a:endParaRPr lang="it-IT" sz="2400" dirty="0"/>
          </a:p>
          <a:p>
            <a:pPr algn="just"/>
            <a:r>
              <a:rPr lang="it-IT" sz="2400" dirty="0"/>
              <a:t>Gradualmente, dopo il XX Congresso del Pcus (1956) la Romania inizia un processo limitato di riforma</a:t>
            </a:r>
          </a:p>
          <a:p>
            <a:pPr algn="just"/>
            <a:r>
              <a:rPr lang="it-IT" sz="2400" dirty="0"/>
              <a:t>Obiettivo: allargare il consenso della popolazione intorno al partito e al regime</a:t>
            </a:r>
          </a:p>
          <a:p>
            <a:pPr algn="just"/>
            <a:r>
              <a:rPr lang="it-IT" sz="2400" dirty="0"/>
              <a:t>Strumento principale: recupero ed esaltazione del sentimento nazionale</a:t>
            </a:r>
          </a:p>
          <a:p>
            <a:pPr algn="just"/>
            <a:r>
              <a:rPr lang="it-IT" sz="2400" dirty="0"/>
              <a:t>Crescente autonomia dall’Urss, tollerata da Mosca</a:t>
            </a:r>
          </a:p>
          <a:p>
            <a:pPr algn="just"/>
            <a:r>
              <a:rPr lang="it-IT" sz="2400" dirty="0"/>
              <a:t>Scioglimento delle società miste sovietico-romene</a:t>
            </a:r>
          </a:p>
          <a:p>
            <a:pPr algn="just"/>
            <a:r>
              <a:rPr lang="it-IT" sz="2400" dirty="0"/>
              <a:t>Ritiro dell’Armata rossa dalla Romania (1958)</a:t>
            </a:r>
          </a:p>
          <a:p>
            <a:pPr algn="just"/>
            <a:r>
              <a:rPr lang="it-IT" sz="2400" dirty="0"/>
              <a:t>Inizia a venire elaborato un «comunismo nazionale» che sarà poi portato avanti da Nicolae </a:t>
            </a:r>
            <a:r>
              <a:rPr lang="it-IT" sz="2400" dirty="0" err="1"/>
              <a:t>Ceauşescu</a:t>
            </a:r>
            <a:r>
              <a:rPr lang="it-IT" sz="2400" dirty="0"/>
              <a:t>, segretario del PC romeno dal 1965 al 1989</a:t>
            </a:r>
          </a:p>
          <a:p>
            <a:pPr algn="just"/>
            <a:r>
              <a:rPr lang="it-IT" sz="2400" dirty="0"/>
              <a:t>Il recupero del nazionalismo si coniuga con l’ideologia marxista-leninista</a:t>
            </a:r>
          </a:p>
        </p:txBody>
      </p:sp>
    </p:spTree>
    <p:extLst>
      <p:ext uri="{BB962C8B-B14F-4D97-AF65-F5344CB8AC3E}">
        <p14:creationId xmlns:p14="http://schemas.microsoft.com/office/powerpoint/2010/main" val="19934600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1220</Words>
  <Application>Microsoft Office PowerPoint</Application>
  <PresentationFormat>Widescreen</PresentationFormat>
  <Paragraphs>70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6" baseType="lpstr">
      <vt:lpstr>Arial</vt:lpstr>
      <vt:lpstr>Calibri</vt:lpstr>
      <vt:lpstr>1_Tema di Office</vt:lpstr>
      <vt:lpstr>La radicalizzazione del nazionalismo nell’Europa orientale interbellica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L’instaurazione dei regimi comunisti in Europa orientale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SANTORO STEFANO</dc:creator>
  <cp:lastModifiedBy>SANTORO STEFANO</cp:lastModifiedBy>
  <cp:revision>1</cp:revision>
  <dcterms:created xsi:type="dcterms:W3CDTF">2024-12-10T10:03:39Z</dcterms:created>
  <dcterms:modified xsi:type="dcterms:W3CDTF">2024-12-10T10:04:13Z</dcterms:modified>
</cp:coreProperties>
</file>