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88" r:id="rId3"/>
  </p:sldMasterIdLst>
  <p:notesMasterIdLst>
    <p:notesMasterId r:id="rId27"/>
  </p:notesMasterIdLst>
  <p:sldIdLst>
    <p:sldId id="256" r:id="rId4"/>
    <p:sldId id="258" r:id="rId5"/>
    <p:sldId id="261" r:id="rId6"/>
    <p:sldId id="259" r:id="rId7"/>
    <p:sldId id="312" r:id="rId8"/>
    <p:sldId id="263" r:id="rId9"/>
    <p:sldId id="267" r:id="rId10"/>
    <p:sldId id="311" r:id="rId11"/>
    <p:sldId id="264" r:id="rId12"/>
    <p:sldId id="265" r:id="rId13"/>
    <p:sldId id="303" r:id="rId14"/>
    <p:sldId id="266" r:id="rId15"/>
    <p:sldId id="270" r:id="rId16"/>
    <p:sldId id="308" r:id="rId17"/>
    <p:sldId id="309" r:id="rId18"/>
    <p:sldId id="306" r:id="rId19"/>
    <p:sldId id="305" r:id="rId20"/>
    <p:sldId id="271" r:id="rId21"/>
    <p:sldId id="272" r:id="rId22"/>
    <p:sldId id="304" r:id="rId23"/>
    <p:sldId id="277" r:id="rId24"/>
    <p:sldId id="269" r:id="rId25"/>
    <p:sldId id="296" r:id="rId2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68" autoAdjust="0"/>
    <p:restoredTop sz="94648"/>
  </p:normalViewPr>
  <p:slideViewPr>
    <p:cSldViewPr>
      <p:cViewPr varScale="1">
        <p:scale>
          <a:sx n="117" d="100"/>
          <a:sy n="117" d="100"/>
        </p:scale>
        <p:origin x="1712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8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D48EF591-CCDB-4E89-AE7E-1C082B013EA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1985CC-EBE7-4A8A-9893-69284454195A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A16610-0A60-4D59-9E12-9A17A5F7D29A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64E08B-55DD-4228-80EB-EC91A0F7AEE3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7CCE02-75B3-4705-8397-142DE06C5881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86830A-B18F-484A-A4B0-58DDA729E616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A55082-D667-45F8-892E-BC4238616BAC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542DC8-2B69-4774-9B75-7CF2153772A2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A21A47-D7DC-4D82-8F12-603A51C04B7C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D706EE-FD29-4FA7-A0F7-44A857FBCC89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9EFEC1-C240-45AD-900F-3173EC2CBECD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0387CB-1DE9-4844-A9A9-06F627B0F169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B3B884-203D-4E9C-97EA-AC5C28B2BE55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19AFEA-8DFD-4ACD-8DB9-ADFC04D3247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29D7399-A546-495B-88D5-03C2EF82D66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A4AE4E14-BD8C-4C5A-9AE4-765AF98343B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26881A08-68A9-4B4E-BD84-DBB397A03ED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3896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2F83F07-42CC-4A68-848D-819082F38C0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14007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C9FBF1-56C9-4B0F-8CD0-1AAC094D3EF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949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D0124E-CE08-4DD3-80F6-822870F329F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852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609600"/>
            <a:ext cx="1941513" cy="54816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3725" cy="54816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BC6C82A-3879-447A-9E96-289599CDBA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9131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67638" cy="4110038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0401BD29-64EE-4768-8BE0-BBCABC147B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1663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197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8413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F9CF0A24-9CE8-435F-8593-065FB2BE46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6295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8DB9AB-4295-4D03-B11D-1C9152CED14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4070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5BB2223-73EE-4B8A-ACF0-F2742549B55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7231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D75C93D-3DB4-4420-8ED4-FBF1A01134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6853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98E410-4126-46FB-A1A2-98613DF544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4614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E97E99-40CB-4C8C-A277-EE663A8039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0603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43D817F-5DCB-48DE-B52E-287A4514581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27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1C9FA2-B846-425A-888B-3773D8D44B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0495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A26977-2B47-41E3-8999-DB2C526253B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6734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E92BE62-F82F-4A9B-9622-62B873D4B1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1077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AF52E58-8F83-4EEE-92CC-22D51CC8128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5533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0C3C45-A615-484D-B286-B612566A5C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5064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953250" y="762000"/>
            <a:ext cx="2108200" cy="541496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172200" cy="5414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98BDE2-3895-4342-8E48-BE866782C1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04796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76779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76563574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0365049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4375799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01028237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FA2E3-596A-4482-A1C4-4281F45107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9780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5663642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7163818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24503967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6316605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52463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30788968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9029784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69341145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386033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6AD798-2ACC-49DD-9E0F-60A11C068D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2124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BF72E3-8C15-4EC3-A98A-0928301303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26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945593-434B-42E8-9E60-F9AE6992A6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543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5EE33C-1265-466F-B55E-5CD3235879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145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6FC31C-9872-4F23-85D8-43CE445E631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070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8523D91-F25F-490D-9773-61821DF3725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727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/>
          <p:cNvGrpSpPr>
            <a:grpSpLocks/>
          </p:cNvGrpSpPr>
          <p:nvPr/>
        </p:nvGrpSpPr>
        <p:grpSpPr bwMode="auto">
          <a:xfrm>
            <a:off x="-8410575" y="1588"/>
            <a:ext cx="17538700" cy="13685837"/>
            <a:chOff x="-5298" y="1"/>
            <a:chExt cx="11048" cy="8621"/>
          </a:xfrm>
        </p:grpSpPr>
        <p:sp>
          <p:nvSpPr>
            <p:cNvPr id="1026" name="Freeform 2"/>
            <p:cNvSpPr>
              <a:spLocks noChangeArrowheads="1"/>
            </p:cNvSpPr>
            <p:nvPr/>
          </p:nvSpPr>
          <p:spPr bwMode="auto">
            <a:xfrm>
              <a:off x="3394" y="999"/>
              <a:ext cx="2356" cy="3311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-5298" y="1"/>
              <a:ext cx="10593" cy="8621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7638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DE4EA1C-6807-4445-801C-96457A2F999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-7761288" y="1465263"/>
            <a:ext cx="16900526" cy="10780712"/>
            <a:chOff x="-4889" y="923"/>
            <a:chExt cx="10646" cy="6791"/>
          </a:xfrm>
        </p:grpSpPr>
        <p:sp>
          <p:nvSpPr>
            <p:cNvPr id="2050" name="Freeform 2"/>
            <p:cNvSpPr>
              <a:spLocks noChangeArrowheads="1"/>
            </p:cNvSpPr>
            <p:nvPr/>
          </p:nvSpPr>
          <p:spPr bwMode="auto">
            <a:xfrm>
              <a:off x="2061" y="1707"/>
              <a:ext cx="3696" cy="2610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1" name="AutoShape 3"/>
            <p:cNvSpPr>
              <a:spLocks noChangeArrowheads="1"/>
            </p:cNvSpPr>
            <p:nvPr/>
          </p:nvSpPr>
          <p:spPr bwMode="auto">
            <a:xfrm>
              <a:off x="-4889" y="923"/>
              <a:ext cx="8471" cy="6791"/>
            </a:xfrm>
            <a:custGeom>
              <a:avLst/>
              <a:gdLst>
                <a:gd name="G0" fmla="sin 10800 18390083"/>
                <a:gd name="G1" fmla="+- G0 10800 0"/>
                <a:gd name="G2" fmla="cos 10800 18390083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174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2787" y="184"/>
                  </a:moveTo>
                  <a:cubicBezTo>
                    <a:pt x="17897" y="1141"/>
                    <a:pt x="21600" y="5601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2787" y="184"/>
                  </a:moveTo>
                  <a:cubicBezTo>
                    <a:pt x="17897" y="1141"/>
                    <a:pt x="21600" y="5601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93813" y="762000"/>
            <a:ext cx="7767637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3" name="Rectangle 5"/>
          <p:cNvSpPr>
            <a:spLocks noGrp="1" noChangeArrowheads="1"/>
          </p:cNvSpPr>
          <p:nvPr/>
        </p:nvSpPr>
        <p:spPr bwMode="auto">
          <a:xfrm>
            <a:off x="685800" y="3429000"/>
            <a:ext cx="6396038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it-IT"/>
              <a:t>Fate clic per aggiungere testo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 algn="ct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 algn="r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fld id="{6588E05A-484E-4BAF-B5A1-77B991E68C8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ctr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7569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2708275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MUSCOLI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della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REGIONE ADDOMINALE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MM. RETTO ADDOMINALE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ed OBLIQUO ESTERNO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953716"/>
            <a:ext cx="6767513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36000"/>
                  </a:blip>
                  <a:srcRect l="4869" r="5771" b="55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037AF1A7-8D6C-48D0-A7D0-FCC6665E2E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8392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br>
              <a:rPr lang="it-IT" altLang="it-IT" sz="28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PARETE ADDOMINALE ANTERO-LATERALE (2)</a:t>
            </a:r>
          </a:p>
        </p:txBody>
      </p:sp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6F2FD43D-9C7E-4FFB-AD11-320A8D8BD1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475" y="887413"/>
          <a:ext cx="8797925" cy="565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3" imgW="9017000" imgH="5562600" progId="Word.Document.8">
                  <p:embed/>
                </p:oleObj>
              </mc:Choice>
              <mc:Fallback>
                <p:oleObj name="Documento" r:id="rId3" imgW="9017000" imgH="5562600" progId="Word.Document.8">
                  <p:embed/>
                  <p:pic>
                    <p:nvPicPr>
                      <p:cNvPr id="15362" name="Object 2">
                        <a:extLst>
                          <a:ext uri="{FF2B5EF4-FFF2-40B4-BE49-F238E27FC236}">
                            <a16:creationId xmlns:a16="http://schemas.microsoft.com/office/drawing/2014/main" id="{6F2FD43D-9C7E-4FFB-AD11-320A8D8BD1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" y="887413"/>
                        <a:ext cx="8797925" cy="5654675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3643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M. OBLIQUO INTERNO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7380288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l="1846" t="2730" r="3804" b="61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276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4704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M. TRASVERSO DELL’ ADDOME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24" y="599030"/>
            <a:ext cx="8028384" cy="62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343578" y="976940"/>
            <a:ext cx="8456845" cy="49041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3228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0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908720"/>
            <a:ext cx="8856984" cy="3672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363983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3152750" y="145059"/>
            <a:ext cx="2838500" cy="6189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956366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6484DA-5A3A-774C-9E31-75EDBFE0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492896"/>
            <a:ext cx="7767638" cy="1138238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STRUTTURE FIBROSE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DELLA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PARETE ADDOMINALE 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ANTERO-LATERALE</a:t>
            </a:r>
          </a:p>
        </p:txBody>
      </p:sp>
    </p:spTree>
    <p:extLst>
      <p:ext uri="{BB962C8B-B14F-4D97-AF65-F5344CB8AC3E}">
        <p14:creationId xmlns:p14="http://schemas.microsoft.com/office/powerpoint/2010/main" val="2509069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</a:rPr>
              <a:t>APONEUROSI DEI MUSCOLI ANTERO-LATERALI DELL’ ADDOME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5334000"/>
          </a:xfrm>
          <a:ln/>
        </p:spPr>
        <p:txBody>
          <a:bodyPr/>
          <a:lstStyle/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SONO RILEVANTI STRUTTURE FIBROSE CHE APPARTENGONO ALLA PARETE ADDOMINALE ANTERO-LATERALE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FORMANO LA GUAINA DEI MUSCOLI RETTI E LA LINEA ALBA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COSTITUISCONO UN RILEVANTE DISPOSITIVO DI CONTENIMENTO DEL CONTENUTO ADDOMINALE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VANNO A  COSTITUIRE INFERIORMENTE IL CANALE INGUINALE CHE, NEL MASCHIO, COSTITUISCE IL TRAGITTO PER LA DISCESA DEL TESTICOLO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20938"/>
            <a:ext cx="24717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GUAINE DELLA PARETE </a:t>
            </a: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ADDOMINALE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 ANTERO-LATERALE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6804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6632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MUSCOLI REGIONE ADDOMINALE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50292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Possono essere distinti in :</a:t>
            </a:r>
          </a:p>
          <a:p>
            <a:pPr marL="338138" indent="-333375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DELLA PARETE ADDOMINALE POSTERIORE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DELLA PARETE ADDOMINALE ANTERO-LATERALE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A4C89CF-3D65-403A-ACA6-7616F7E52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0"/>
            <a:ext cx="8640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97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PARETE ADDOMINALE ANTERIORE: VEDUTA “ INTERNA “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27113"/>
            <a:ext cx="6172200" cy="56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620688"/>
            <a:ext cx="7776864" cy="5328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64496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204" y="-2726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CANALE e TRAGITTO INGUINALE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850097"/>
            <a:ext cx="6066656" cy="600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-243408"/>
            <a:ext cx="8136904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PARETE  POSTERIORE  DELL’ ADDOME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00829"/>
            <a:ext cx="8496944" cy="635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0"/>
            <a:ext cx="8784976" cy="98072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PARETE ADDOMINALE POSTERIORE</a:t>
            </a:r>
          </a:p>
        </p:txBody>
      </p:sp>
      <p:graphicFrame>
        <p:nvGraphicFramePr>
          <p:cNvPr id="717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708221"/>
              </p:ext>
            </p:extLst>
          </p:nvPr>
        </p:nvGraphicFramePr>
        <p:xfrm>
          <a:off x="305779" y="836712"/>
          <a:ext cx="8532441" cy="5585596"/>
        </p:xfrm>
        <a:graphic>
          <a:graphicData uri="http://schemas.openxmlformats.org/drawingml/2006/table">
            <a:tbl>
              <a:tblPr/>
              <a:tblGrid>
                <a:gridCol w="1562528">
                  <a:extLst>
                    <a:ext uri="{9D8B030D-6E8A-4147-A177-3AD203B41FA5}">
                      <a16:colId xmlns:a16="http://schemas.microsoft.com/office/drawing/2014/main" val="2988622751"/>
                    </a:ext>
                  </a:extLst>
                </a:gridCol>
                <a:gridCol w="1864666">
                  <a:extLst>
                    <a:ext uri="{9D8B030D-6E8A-4147-A177-3AD203B41FA5}">
                      <a16:colId xmlns:a16="http://schemas.microsoft.com/office/drawing/2014/main" val="840976882"/>
                    </a:ext>
                  </a:extLst>
                </a:gridCol>
                <a:gridCol w="1775131">
                  <a:extLst>
                    <a:ext uri="{9D8B030D-6E8A-4147-A177-3AD203B41FA5}">
                      <a16:colId xmlns:a16="http://schemas.microsoft.com/office/drawing/2014/main" val="55580028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83772263"/>
                    </a:ext>
                  </a:extLst>
                </a:gridCol>
                <a:gridCol w="1817948">
                  <a:extLst>
                    <a:ext uri="{9D8B030D-6E8A-4147-A177-3AD203B41FA5}">
                      <a16:colId xmlns:a16="http://schemas.microsoft.com/office/drawing/2014/main" val="4156580961"/>
                    </a:ext>
                  </a:extLst>
                </a:gridCol>
              </a:tblGrid>
              <a:tr h="71296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567601"/>
                  </a:ext>
                </a:extLst>
              </a:tr>
              <a:tr h="138624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QUADRATO DEI LOMBI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CRESTA ILIACA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L1 – L4 (PROCESSI TRASVERSI) 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12a COSTA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T12 – L4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429844"/>
                  </a:ext>
                </a:extLst>
              </a:tr>
              <a:tr h="10938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PICCOLO PSOAS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vertebre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T12 – L1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FASCIA ILIACA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LATERALE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 DEL TRONCO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11453"/>
                  </a:ext>
                </a:extLst>
              </a:tr>
              <a:tr h="107312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GRANDE PSOAS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Vertebre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T12 – L4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PICCOLO TROCANTERE FEMORE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L1 – L4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COSCIA sul TRONCO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0719426"/>
                  </a:ext>
                </a:extLst>
              </a:tr>
              <a:tr h="114086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ILIACO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FOSSA ILIACA 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SACRO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PICCOLO TROCANTERE FEMORE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L2 – L3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COSCIA sul TRONCO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60979"/>
                  </a:ext>
                </a:extLst>
              </a:tr>
            </a:tbl>
          </a:graphicData>
        </a:graphic>
      </p:graphicFrame>
      <p:sp>
        <p:nvSpPr>
          <p:cNvPr id="7256" name="Rectangle 88"/>
          <p:cNvSpPr>
            <a:spLocks noChangeArrowheads="1"/>
          </p:cNvSpPr>
          <p:nvPr/>
        </p:nvSpPr>
        <p:spPr bwMode="auto">
          <a:xfrm>
            <a:off x="5724006" y="3490405"/>
            <a:ext cx="96722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600" dirty="0">
                <a:solidFill>
                  <a:schemeClr val="tx1"/>
                </a:solidFill>
                <a:latin typeface="Arial Black" panose="020B0A04020102020204" pitchFamily="34" charset="0"/>
              </a:rPr>
              <a:t>L1 – L4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16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273977" y="875992"/>
            <a:ext cx="8596047" cy="480924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F648C07-146E-2C4E-818B-3A56C2180292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>
                <a:solidFill>
                  <a:schemeClr val="tx1"/>
                </a:solidFill>
                <a:latin typeface="Chalkboard SE" panose="03050602040202020205" pitchFamily="66" charset="77"/>
              </a:rPr>
              <a:t>PARETE ADDOMINALE ANTERIORE</a:t>
            </a:r>
            <a:endParaRPr lang="it-IT" altLang="it-IT" sz="3200" kern="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57811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ADDOMINALI </a:t>
            </a:r>
            <a:b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PARETE ANTERO-LATERALE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143000"/>
            <a:ext cx="8496944" cy="5029200"/>
          </a:xfrm>
          <a:ln/>
        </p:spPr>
        <p:txBody>
          <a:bodyPr/>
          <a:lstStyle/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anatomica di RILEVANTE INTERESSE MEDICO-CHIRURGICO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È deputata a CONTENERE i visceri addominali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Notevole rilevanza è pure rivestita dai sistemi fasciali costituiti dai muscoli coinvolti nella sua costituzione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12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465297"/>
            <a:ext cx="7257400" cy="598070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9DD68A0-9BB3-F246-8E18-F86B3D0E5A99}"/>
              </a:ext>
            </a:extLst>
          </p:cNvPr>
          <p:cNvSpPr txBox="1">
            <a:spLocks noChangeArrowheads="1"/>
          </p:cNvSpPr>
          <p:nvPr/>
        </p:nvSpPr>
        <p:spPr>
          <a:xfrm>
            <a:off x="758712" y="-315416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PARETE ADDOMINALE ANTERIORE</a:t>
            </a:r>
          </a:p>
        </p:txBody>
      </p:sp>
    </p:spTree>
    <p:extLst>
      <p:ext uri="{BB962C8B-B14F-4D97-AF65-F5344CB8AC3E}">
        <p14:creationId xmlns:p14="http://schemas.microsoft.com/office/powerpoint/2010/main" val="16415659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15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003281" y="606893"/>
            <a:ext cx="7137439" cy="5456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93093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43408"/>
            <a:ext cx="9144000" cy="89964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br>
              <a:rPr lang="it-IT" altLang="it-IT" sz="240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</a:br>
            <a:r>
              <a:rPr lang="it-IT" altLang="it-IT" sz="24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PARETE ANTERO-LATERALE (1)</a:t>
            </a:r>
          </a:p>
        </p:txBody>
      </p:sp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594058"/>
              </p:ext>
            </p:extLst>
          </p:nvPr>
        </p:nvGraphicFramePr>
        <p:xfrm>
          <a:off x="107504" y="674617"/>
          <a:ext cx="8928991" cy="5879216"/>
        </p:xfrm>
        <a:graphic>
          <a:graphicData uri="http://schemas.openxmlformats.org/drawingml/2006/table">
            <a:tbl>
              <a:tblPr/>
              <a:tblGrid>
                <a:gridCol w="1635148">
                  <a:extLst>
                    <a:ext uri="{9D8B030D-6E8A-4147-A177-3AD203B41FA5}">
                      <a16:colId xmlns:a16="http://schemas.microsoft.com/office/drawing/2014/main" val="1992237991"/>
                    </a:ext>
                  </a:extLst>
                </a:gridCol>
                <a:gridCol w="1605212">
                  <a:extLst>
                    <a:ext uri="{9D8B030D-6E8A-4147-A177-3AD203B41FA5}">
                      <a16:colId xmlns:a16="http://schemas.microsoft.com/office/drawing/2014/main" val="52567091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582756057"/>
                    </a:ext>
                  </a:extLst>
                </a:gridCol>
                <a:gridCol w="2172564">
                  <a:extLst>
                    <a:ext uri="{9D8B030D-6E8A-4147-A177-3AD203B41FA5}">
                      <a16:colId xmlns:a16="http://schemas.microsoft.com/office/drawing/2014/main" val="287125856"/>
                    </a:ext>
                  </a:extLst>
                </a:gridCol>
                <a:gridCol w="1859883">
                  <a:extLst>
                    <a:ext uri="{9D8B030D-6E8A-4147-A177-3AD203B41FA5}">
                      <a16:colId xmlns:a16="http://schemas.microsoft.com/office/drawing/2014/main" val="2574065839"/>
                    </a:ext>
                  </a:extLst>
                </a:gridCol>
              </a:tblGrid>
              <a:tr h="61921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1692858"/>
                  </a:ext>
                </a:extLst>
              </a:tr>
              <a:tr h="233074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RETTO DELL’ ADDOME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5a – 7a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CARTILAGINE COSTALE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PUBE (SINFISI PUBICA)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NN. INTERCOSTALI e N.ILEOIPOGASTRICO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T6 – L1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DEL TRONCO IN AVANTI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ABBASSAMENTO DELLE COSTE (ESPIRAZIONE)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830541"/>
                  </a:ext>
                </a:extLst>
              </a:tr>
              <a:tr h="11795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PIRAMIDALE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SINFISI PUBICA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LINEA ALBA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N. SOTTOCOSTALE (T12)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TENSIONE LINEA ALBA TRA I MM.RETTI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076667"/>
                  </a:ext>
                </a:extLst>
              </a:tr>
              <a:tr h="170312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OBLIQUO ESTERNO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5a - 12a COSTA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CRESTA ILIACA e  AMPIA APONEUROSI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T7 – T11 E N. SOTTOCOSTALE, ILEOIPOGASTRICO ed ILEOINGUINALE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LATERALE DEL TRONCO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ABBASSAMENTO DELLE COSTE </a:t>
                      </a: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(espirazione)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65495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2227</TotalTime>
  <Words>611</Words>
  <Application>Microsoft Macintosh PowerPoint</Application>
  <PresentationFormat>Presentazione su schermo (4:3)</PresentationFormat>
  <Paragraphs>109</Paragraphs>
  <Slides>23</Slides>
  <Notes>14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7" baseType="lpstr">
      <vt:lpstr>Arial</vt:lpstr>
      <vt:lpstr>Arial Black</vt:lpstr>
      <vt:lpstr>Arial Rounded MT Bold</vt:lpstr>
      <vt:lpstr>Chalkboard SE</vt:lpstr>
      <vt:lpstr>Copperplate Gothic Bold</vt:lpstr>
      <vt:lpstr>Gill Sans</vt:lpstr>
      <vt:lpstr>Gurmukhi MN</vt:lpstr>
      <vt:lpstr>Helvetica</vt:lpstr>
      <vt:lpstr>Times New Roman</vt:lpstr>
      <vt:lpstr>Wingdings</vt:lpstr>
      <vt:lpstr>Tema di Office</vt:lpstr>
      <vt:lpstr>Tema di Office</vt:lpstr>
      <vt:lpstr>Default</vt:lpstr>
      <vt:lpstr>Documento</vt:lpstr>
      <vt:lpstr>MUSCOLI della REGIONE ADDOMINALE</vt:lpstr>
      <vt:lpstr>MUSCOLI REGIONE ADDOMINALE</vt:lpstr>
      <vt:lpstr>PARETE  POSTERIORE  DELL’ ADDOME</vt:lpstr>
      <vt:lpstr>PARETE ADDOMINALE POSTERIORE</vt:lpstr>
      <vt:lpstr>Presentazione standard di PowerPoint</vt:lpstr>
      <vt:lpstr>MUSCOLI ADDOMINALI  PARETE ANTERO-LATERALE</vt:lpstr>
      <vt:lpstr>Presentazione standard di PowerPoint</vt:lpstr>
      <vt:lpstr>Presentazione standard di PowerPoint</vt:lpstr>
      <vt:lpstr>  PARETE ANTERO-LATERALE (1)</vt:lpstr>
      <vt:lpstr>MM. RETTO ADDOMINALE  ed OBLIQUO ESTERNO</vt:lpstr>
      <vt:lpstr> PARETE ADDOMINALE ANTERO-LATERALE (2)</vt:lpstr>
      <vt:lpstr>M. OBLIQUO INTERNO</vt:lpstr>
      <vt:lpstr>M. TRASVERSO DELL’ ADDOME</vt:lpstr>
      <vt:lpstr>Presentazione standard di PowerPoint</vt:lpstr>
      <vt:lpstr>Presentazione standard di PowerPoint</vt:lpstr>
      <vt:lpstr>Presentazione standard di PowerPoint</vt:lpstr>
      <vt:lpstr>STRUTTURE FIBROSE DELLA PARETE ADDOMINALE  ANTERO-LATERALE</vt:lpstr>
      <vt:lpstr>APONEUROSI DEI MUSCOLI ANTERO-LATERALI DELL’ ADDOME</vt:lpstr>
      <vt:lpstr>GUAINE DELLA PARETE ADDOMINALE ANTERO-LATERALE</vt:lpstr>
      <vt:lpstr>Presentazione standard di PowerPoint</vt:lpstr>
      <vt:lpstr>PARETE ADDOMINALE ANTERIORE: VEDUTA “ INTERNA “</vt:lpstr>
      <vt:lpstr>Presentazione standard di PowerPoint</vt:lpstr>
      <vt:lpstr>CANALE e TRAGITTO INGUINALE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MUSCOLI SPINOAPPENDICOLARI (2) STRATO PROFONDO (ossia L’ INTERMEDIO DEL DORSO)</dc:title>
  <dc:creator>Vittorio Grill</dc:creator>
  <cp:lastModifiedBy>Utente di Microsoft Office</cp:lastModifiedBy>
  <cp:revision>154</cp:revision>
  <cp:lastPrinted>1601-01-01T00:00:00Z</cp:lastPrinted>
  <dcterms:created xsi:type="dcterms:W3CDTF">2000-11-22T20:54:46Z</dcterms:created>
  <dcterms:modified xsi:type="dcterms:W3CDTF">2024-12-11T06:56:26Z</dcterms:modified>
</cp:coreProperties>
</file>