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6"/>
  </p:notesMasterIdLst>
  <p:handoutMasterIdLst>
    <p:handoutMasterId r:id="rId37"/>
  </p:handoutMasterIdLst>
  <p:sldIdLst>
    <p:sldId id="268" r:id="rId5"/>
    <p:sldId id="295" r:id="rId6"/>
    <p:sldId id="269" r:id="rId7"/>
    <p:sldId id="299" r:id="rId8"/>
    <p:sldId id="301" r:id="rId9"/>
    <p:sldId id="267" r:id="rId10"/>
    <p:sldId id="298" r:id="rId11"/>
    <p:sldId id="300" r:id="rId12"/>
    <p:sldId id="283" r:id="rId13"/>
    <p:sldId id="280" r:id="rId14"/>
    <p:sldId id="296" r:id="rId15"/>
    <p:sldId id="297" r:id="rId16"/>
    <p:sldId id="302" r:id="rId17"/>
    <p:sldId id="303" r:id="rId18"/>
    <p:sldId id="304" r:id="rId19"/>
    <p:sldId id="306" r:id="rId20"/>
    <p:sldId id="307" r:id="rId21"/>
    <p:sldId id="309" r:id="rId22"/>
    <p:sldId id="324" r:id="rId23"/>
    <p:sldId id="312" r:id="rId24"/>
    <p:sldId id="305" r:id="rId25"/>
    <p:sldId id="310" r:id="rId26"/>
    <p:sldId id="315" r:id="rId27"/>
    <p:sldId id="316" r:id="rId28"/>
    <p:sldId id="317" r:id="rId29"/>
    <p:sldId id="318" r:id="rId30"/>
    <p:sldId id="320" r:id="rId31"/>
    <p:sldId id="321" r:id="rId32"/>
    <p:sldId id="322" r:id="rId33"/>
    <p:sldId id="323" r:id="rId34"/>
    <p:sldId id="319" r:id="rId35"/>
  </p:sldIdLst>
  <p:sldSz cx="12192000" cy="6858000"/>
  <p:notesSz cx="6669088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58" autoAdjust="0"/>
    <p:restoredTop sz="95233" autoAdjust="0"/>
  </p:normalViewPr>
  <p:slideViewPr>
    <p:cSldViewPr snapToGrid="0">
      <p:cViewPr varScale="1">
        <p:scale>
          <a:sx n="152" d="100"/>
          <a:sy n="152" d="100"/>
        </p:scale>
        <p:origin x="2850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F33F8E-6ECE-412E-9DA1-270F379D15CC}" type="datetimeFigureOut">
              <a:rPr lang="it-IT" smtClean="0"/>
              <a:t>13/12/2024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15270F-BD07-4549-8E98-84902F7631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13367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0EE205-B78D-4E7F-9B9B-BF2F1D266DEB}" type="datetimeFigureOut">
              <a:rPr lang="it-IT" smtClean="0"/>
              <a:t>13/12/2024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66909" y="4777194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9FA719-B194-4BAF-9259-6D5E296476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983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FA719-B194-4BAF-9259-6D5E29647685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79113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FA719-B194-4BAF-9259-6D5E29647685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58903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FA719-B194-4BAF-9259-6D5E29647685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60827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FA719-B194-4BAF-9259-6D5E29647685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61464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FA719-B194-4BAF-9259-6D5E29647685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39090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FA719-B194-4BAF-9259-6D5E29647685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23406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FA719-B194-4BAF-9259-6D5E29647685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46416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FA719-B194-4BAF-9259-6D5E29647685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06128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FA719-B194-4BAF-9259-6D5E29647685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43974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FA719-B194-4BAF-9259-6D5E29647685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89563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FA719-B194-4BAF-9259-6D5E29647685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0084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FA719-B194-4BAF-9259-6D5E29647685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22462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FA719-B194-4BAF-9259-6D5E29647685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91155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FA719-B194-4BAF-9259-6D5E29647685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42081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FA719-B194-4BAF-9259-6D5E29647685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20292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FA719-B194-4BAF-9259-6D5E29647685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29048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FA719-B194-4BAF-9259-6D5E29647685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76253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FA719-B194-4BAF-9259-6D5E29647685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97992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FA719-B194-4BAF-9259-6D5E29647685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73352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FA719-B194-4BAF-9259-6D5E29647685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20248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FA719-B194-4BAF-9259-6D5E29647685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2882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FA719-B194-4BAF-9259-6D5E29647685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6001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FA719-B194-4BAF-9259-6D5E29647685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4504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FA719-B194-4BAF-9259-6D5E29647685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42191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FA719-B194-4BAF-9259-6D5E29647685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0279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FA719-B194-4BAF-9259-6D5E29647685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94663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FA719-B194-4BAF-9259-6D5E29647685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81082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FA719-B194-4BAF-9259-6D5E29647685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03863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FA719-B194-4BAF-9259-6D5E29647685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77845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FA719-B194-4BAF-9259-6D5E29647685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7768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D10A3-4046-4210-90E4-C25F6D5F39C4}" type="datetimeFigureOut">
              <a:rPr lang="it-IT" smtClean="0"/>
              <a:t>13/12/2024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868BD-4C28-451A-959D-B5642ABA83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5095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D10A3-4046-4210-90E4-C25F6D5F39C4}" type="datetimeFigureOut">
              <a:rPr lang="it-IT" smtClean="0"/>
              <a:t>13/12/2024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868BD-4C28-451A-959D-B5642ABA83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4072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D10A3-4046-4210-90E4-C25F6D5F39C4}" type="datetimeFigureOut">
              <a:rPr lang="it-IT" smtClean="0"/>
              <a:t>13/12/2024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868BD-4C28-451A-959D-B5642ABA83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7852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D10A3-4046-4210-90E4-C25F6D5F39C4}" type="datetimeFigureOut">
              <a:rPr lang="it-IT" smtClean="0"/>
              <a:t>13/12/2024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868BD-4C28-451A-959D-B5642ABA83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1714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D10A3-4046-4210-90E4-C25F6D5F39C4}" type="datetimeFigureOut">
              <a:rPr lang="it-IT" smtClean="0"/>
              <a:t>13/12/2024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868BD-4C28-451A-959D-B5642ABA83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1897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D10A3-4046-4210-90E4-C25F6D5F39C4}" type="datetimeFigureOut">
              <a:rPr lang="it-IT" smtClean="0"/>
              <a:t>13/12/2024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868BD-4C28-451A-959D-B5642ABA83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5400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D10A3-4046-4210-90E4-C25F6D5F39C4}" type="datetimeFigureOut">
              <a:rPr lang="it-IT" smtClean="0"/>
              <a:t>13/12/2024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868BD-4C28-451A-959D-B5642ABA83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095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D10A3-4046-4210-90E4-C25F6D5F39C4}" type="datetimeFigureOut">
              <a:rPr lang="it-IT" smtClean="0"/>
              <a:t>13/12/2024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868BD-4C28-451A-959D-B5642ABA83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8488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D10A3-4046-4210-90E4-C25F6D5F39C4}" type="datetimeFigureOut">
              <a:rPr lang="it-IT" smtClean="0"/>
              <a:t>13/12/2024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868BD-4C28-451A-959D-B5642ABA83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9190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D10A3-4046-4210-90E4-C25F6D5F39C4}" type="datetimeFigureOut">
              <a:rPr lang="it-IT" smtClean="0"/>
              <a:t>13/12/2024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868BD-4C28-451A-959D-B5642ABA83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5844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D10A3-4046-4210-90E4-C25F6D5F39C4}" type="datetimeFigureOut">
              <a:rPr lang="it-IT" smtClean="0"/>
              <a:t>13/12/2024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868BD-4C28-451A-959D-B5642ABA83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4645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D10A3-4046-4210-90E4-C25F6D5F39C4}" type="datetimeFigureOut">
              <a:rPr lang="it-IT" smtClean="0"/>
              <a:t>13/12/2024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0868BD-4C28-451A-959D-B5642ABA83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7927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jpe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uildnews.it/articolo/il-progetto-delle-strutture-e-degli-impianti-del-grattacielo-intesa-san-paolo" TargetMode="External"/><Relationship Id="rId3" Type="http://schemas.openxmlformats.org/officeDocument/2006/relationships/hyperlink" Target="https://www.videoman.gr/it/158650" TargetMode="External"/><Relationship Id="rId7" Type="http://schemas.openxmlformats.org/officeDocument/2006/relationships/hyperlink" Target="https://www.towerfast.com/press-room/mega-skyscrapers-present-fire-safety-challenges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geopop.it/i-problemi-del-sistema-fognario-del-burj-khalifa/" TargetMode="External"/><Relationship Id="rId5" Type="http://schemas.openxmlformats.org/officeDocument/2006/relationships/hyperlink" Target="https://www.teknoring.com/news/ingegneria-strutturale/grattacieli-guasti-432-park-avenue-new-york/?fbclid=iwar3jxxnh9nlcrraba4j2nmpwvetxzxidhi0zb9jokpgvexp8qpcpb_7arwo/" TargetMode="External"/><Relationship Id="rId4" Type="http://schemas.openxmlformats.org/officeDocument/2006/relationships/hyperlink" Target="https://www.youtube.com/watch?v=xUK49UuwmHo" TargetMode="External"/><Relationship Id="rId9" Type="http://schemas.openxmlformats.org/officeDocument/2006/relationships/hyperlink" Target="https://www.ctbuh.org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rofilbaru.com/it/Metro" TargetMode="External"/><Relationship Id="rId7" Type="http://schemas.openxmlformats.org/officeDocument/2006/relationships/hyperlink" Target="https://www.ctbuh.org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4266" y="-8626"/>
            <a:ext cx="4821764" cy="6504299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1" y="3459693"/>
            <a:ext cx="12192000" cy="52322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002060"/>
                </a:solidFill>
              </a:rPr>
              <a:t>La corsa verso l’</a:t>
            </a:r>
            <a:r>
              <a:rPr lang="it-IT" sz="2800" b="1" dirty="0" err="1" smtClean="0">
                <a:solidFill>
                  <a:srgbClr val="002060"/>
                </a:solidFill>
              </a:rPr>
              <a:t>alto_Temi</a:t>
            </a:r>
            <a:r>
              <a:rPr lang="it-IT" sz="2800" b="1" dirty="0" smtClean="0">
                <a:solidFill>
                  <a:srgbClr val="002060"/>
                </a:solidFill>
              </a:rPr>
              <a:t> e problemi nella progettazione di un grattacielo</a:t>
            </a:r>
            <a:endParaRPr lang="it-IT" sz="2800" b="1" dirty="0">
              <a:solidFill>
                <a:srgbClr val="00206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6672563" y="6249452"/>
            <a:ext cx="18934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i="1" dirty="0" smtClean="0">
                <a:solidFill>
                  <a:schemeClr val="bg1"/>
                </a:solidFill>
              </a:rPr>
              <a:t>Tour sans </a:t>
            </a:r>
            <a:r>
              <a:rPr lang="it-IT" sz="1000" i="1" dirty="0" err="1" smtClean="0">
                <a:solidFill>
                  <a:schemeClr val="bg1"/>
                </a:solidFill>
              </a:rPr>
              <a:t>fins</a:t>
            </a:r>
            <a:r>
              <a:rPr lang="it-IT" sz="1000" i="1" dirty="0" smtClean="0">
                <a:solidFill>
                  <a:schemeClr val="bg1"/>
                </a:solidFill>
              </a:rPr>
              <a:t>, Jean </a:t>
            </a:r>
            <a:r>
              <a:rPr lang="it-IT" sz="1000" i="1" dirty="0" err="1" smtClean="0">
                <a:solidFill>
                  <a:schemeClr val="bg1"/>
                </a:solidFill>
              </a:rPr>
              <a:t>Nouvel</a:t>
            </a:r>
            <a:r>
              <a:rPr lang="it-IT" sz="1000" i="1" dirty="0" smtClean="0">
                <a:solidFill>
                  <a:schemeClr val="bg1"/>
                </a:solidFill>
              </a:rPr>
              <a:t>, Paris</a:t>
            </a:r>
            <a:endParaRPr lang="it-IT" sz="1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66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/>
          <p:cNvSpPr txBox="1"/>
          <p:nvPr/>
        </p:nvSpPr>
        <p:spPr>
          <a:xfrm>
            <a:off x="2235679" y="280187"/>
            <a:ext cx="7720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2060"/>
                </a:solidFill>
              </a:rPr>
              <a:t>La corsa verso </a:t>
            </a:r>
            <a:r>
              <a:rPr lang="it-IT" sz="2400" b="1" dirty="0" smtClean="0">
                <a:solidFill>
                  <a:srgbClr val="002060"/>
                </a:solidFill>
              </a:rPr>
              <a:t>l’</a:t>
            </a:r>
            <a:r>
              <a:rPr lang="it-IT" sz="2400" b="1" dirty="0" err="1" smtClean="0">
                <a:solidFill>
                  <a:srgbClr val="002060"/>
                </a:solidFill>
              </a:rPr>
              <a:t>alto_L’esperienza</a:t>
            </a:r>
            <a:r>
              <a:rPr lang="it-IT" sz="2400" b="1" dirty="0" smtClean="0">
                <a:solidFill>
                  <a:srgbClr val="002060"/>
                </a:solidFill>
              </a:rPr>
              <a:t> italiana</a:t>
            </a:r>
            <a:endParaRPr lang="it-IT" sz="2400" b="1" dirty="0">
              <a:solidFill>
                <a:srgbClr val="002060"/>
              </a:solidFill>
            </a:endParaRPr>
          </a:p>
        </p:txBody>
      </p:sp>
      <p:grpSp>
        <p:nvGrpSpPr>
          <p:cNvPr id="9" name="Gruppo 8"/>
          <p:cNvGrpSpPr/>
          <p:nvPr/>
        </p:nvGrpSpPr>
        <p:grpSpPr>
          <a:xfrm>
            <a:off x="56094" y="917332"/>
            <a:ext cx="12079810" cy="5525814"/>
            <a:chOff x="54278" y="1173957"/>
            <a:chExt cx="12079810" cy="5525814"/>
          </a:xfrm>
        </p:grpSpPr>
        <p:grpSp>
          <p:nvGrpSpPr>
            <p:cNvPr id="4" name="Gruppo 3"/>
            <p:cNvGrpSpPr/>
            <p:nvPr/>
          </p:nvGrpSpPr>
          <p:grpSpPr>
            <a:xfrm>
              <a:off x="2025651" y="1173957"/>
              <a:ext cx="8642350" cy="2506282"/>
              <a:chOff x="-40724" y="1296582"/>
              <a:chExt cx="13430021" cy="4134061"/>
            </a:xfrm>
          </p:grpSpPr>
          <p:pic>
            <p:nvPicPr>
              <p:cNvPr id="1026" name="Picture 2" descr="Lo skyline di Milano: Torre Velasca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0724" y="1296582"/>
                <a:ext cx="6703743" cy="41340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" name="Immagine 2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31711" y="1308323"/>
                <a:ext cx="6557586" cy="4097205"/>
              </a:xfrm>
              <a:prstGeom prst="rect">
                <a:avLst/>
              </a:prstGeom>
            </p:spPr>
          </p:pic>
        </p:grpSp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03590" y="3766927"/>
              <a:ext cx="5521472" cy="2804908"/>
            </a:xfrm>
            <a:prstGeom prst="rect">
              <a:avLst/>
            </a:prstGeom>
          </p:spPr>
        </p:pic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55668" y="3694359"/>
              <a:ext cx="4383907" cy="3005412"/>
            </a:xfrm>
            <a:prstGeom prst="rect">
              <a:avLst/>
            </a:prstGeom>
          </p:spPr>
        </p:pic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78" y="1173957"/>
              <a:ext cx="1917096" cy="1177645"/>
            </a:xfrm>
            <a:prstGeom prst="rect">
              <a:avLst/>
            </a:prstGeom>
          </p:spPr>
        </p:pic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24328" y="1181075"/>
              <a:ext cx="1409760" cy="1986480"/>
            </a:xfrm>
            <a:prstGeom prst="rect">
              <a:avLst/>
            </a:prstGeom>
          </p:spPr>
        </p:pic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24327" y="3247053"/>
              <a:ext cx="1394407" cy="1856792"/>
            </a:xfrm>
            <a:prstGeom prst="rect">
              <a:avLst/>
            </a:prstGeom>
          </p:spPr>
        </p:pic>
      </p:grpSp>
      <p:sp>
        <p:nvSpPr>
          <p:cNvPr id="21" name="CasellaDiTesto 20"/>
          <p:cNvSpPr txBox="1"/>
          <p:nvPr/>
        </p:nvSpPr>
        <p:spPr>
          <a:xfrm>
            <a:off x="0" y="2166419"/>
            <a:ext cx="202746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i="1" dirty="0" smtClean="0">
                <a:solidFill>
                  <a:srgbClr val="002060"/>
                </a:solidFill>
              </a:rPr>
              <a:t>BBPR</a:t>
            </a:r>
            <a:r>
              <a:rPr lang="it-IT" sz="1100" i="1" dirty="0">
                <a:solidFill>
                  <a:srgbClr val="002060"/>
                </a:solidFill>
              </a:rPr>
              <a:t>:  </a:t>
            </a:r>
            <a:endParaRPr lang="it-IT" sz="1100" i="1" dirty="0" smtClean="0">
              <a:solidFill>
                <a:srgbClr val="002060"/>
              </a:solidFill>
            </a:endParaRPr>
          </a:p>
          <a:p>
            <a:r>
              <a:rPr lang="it-IT" sz="1100" i="1" dirty="0" smtClean="0">
                <a:solidFill>
                  <a:srgbClr val="002060"/>
                </a:solidFill>
              </a:rPr>
              <a:t>Gian </a:t>
            </a:r>
            <a:r>
              <a:rPr lang="it-IT" sz="1100" i="1" dirty="0">
                <a:solidFill>
                  <a:srgbClr val="002060"/>
                </a:solidFill>
              </a:rPr>
              <a:t>Luigi </a:t>
            </a:r>
            <a:r>
              <a:rPr lang="it-IT" sz="1100" i="1" dirty="0" smtClean="0">
                <a:solidFill>
                  <a:srgbClr val="002060"/>
                </a:solidFill>
              </a:rPr>
              <a:t>Banfi</a:t>
            </a:r>
          </a:p>
          <a:p>
            <a:r>
              <a:rPr lang="it-IT" sz="1100" i="1" dirty="0" smtClean="0">
                <a:solidFill>
                  <a:srgbClr val="002060"/>
                </a:solidFill>
              </a:rPr>
              <a:t>Lodovico </a:t>
            </a:r>
            <a:r>
              <a:rPr lang="it-IT" sz="1100" i="1" dirty="0">
                <a:solidFill>
                  <a:srgbClr val="002060"/>
                </a:solidFill>
              </a:rPr>
              <a:t>Barbiano di </a:t>
            </a:r>
            <a:r>
              <a:rPr lang="it-IT" sz="1100" i="1" dirty="0" err="1" smtClean="0">
                <a:solidFill>
                  <a:srgbClr val="002060"/>
                </a:solidFill>
              </a:rPr>
              <a:t>Belgiojoso</a:t>
            </a:r>
            <a:r>
              <a:rPr lang="it-IT" sz="1100" i="1" dirty="0" smtClean="0">
                <a:solidFill>
                  <a:srgbClr val="002060"/>
                </a:solidFill>
              </a:rPr>
              <a:t> </a:t>
            </a:r>
            <a:r>
              <a:rPr lang="it-IT" sz="1100" i="1" dirty="0">
                <a:solidFill>
                  <a:srgbClr val="002060"/>
                </a:solidFill>
              </a:rPr>
              <a:t>Enrico </a:t>
            </a:r>
            <a:r>
              <a:rPr lang="it-IT" sz="1100" i="1" dirty="0" err="1">
                <a:solidFill>
                  <a:srgbClr val="002060"/>
                </a:solidFill>
              </a:rPr>
              <a:t>Peressutti</a:t>
            </a:r>
            <a:r>
              <a:rPr lang="it-IT" sz="1100" i="1" dirty="0">
                <a:solidFill>
                  <a:srgbClr val="002060"/>
                </a:solidFill>
              </a:rPr>
              <a:t> </a:t>
            </a:r>
          </a:p>
          <a:p>
            <a:r>
              <a:rPr lang="it-IT" sz="1100" i="1" dirty="0" smtClean="0">
                <a:solidFill>
                  <a:srgbClr val="002060"/>
                </a:solidFill>
              </a:rPr>
              <a:t>Ernesto </a:t>
            </a:r>
            <a:r>
              <a:rPr lang="it-IT" sz="1100" i="1" dirty="0">
                <a:solidFill>
                  <a:srgbClr val="002060"/>
                </a:solidFill>
              </a:rPr>
              <a:t>Nathan </a:t>
            </a:r>
            <a:r>
              <a:rPr lang="it-IT" sz="1100" i="1" dirty="0" err="1">
                <a:solidFill>
                  <a:srgbClr val="002060"/>
                </a:solidFill>
              </a:rPr>
              <a:t>Rogers</a:t>
            </a:r>
            <a:endParaRPr lang="it-IT" sz="1100" i="1" dirty="0">
              <a:solidFill>
                <a:srgbClr val="002060"/>
              </a:solidFill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10726143" y="4885195"/>
            <a:ext cx="20274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i="1" dirty="0" smtClean="0">
                <a:solidFill>
                  <a:srgbClr val="002060"/>
                </a:solidFill>
              </a:rPr>
              <a:t>Pier Luigi Nervi</a:t>
            </a:r>
          </a:p>
          <a:p>
            <a:r>
              <a:rPr lang="it-IT" sz="1100" i="1" dirty="0" err="1" smtClean="0">
                <a:solidFill>
                  <a:srgbClr val="002060"/>
                </a:solidFill>
              </a:rPr>
              <a:t>Gio</a:t>
            </a:r>
            <a:r>
              <a:rPr lang="it-IT" sz="1100" i="1" dirty="0" smtClean="0">
                <a:solidFill>
                  <a:srgbClr val="002060"/>
                </a:solidFill>
              </a:rPr>
              <a:t> Ponti</a:t>
            </a:r>
            <a:endParaRPr lang="it-IT" sz="1100" i="1" dirty="0">
              <a:solidFill>
                <a:srgbClr val="002060"/>
              </a:solidFill>
            </a:endParaRPr>
          </a:p>
        </p:txBody>
      </p:sp>
      <p:sp>
        <p:nvSpPr>
          <p:cNvPr id="10" name="Ovale 9"/>
          <p:cNvSpPr/>
          <p:nvPr/>
        </p:nvSpPr>
        <p:spPr>
          <a:xfrm>
            <a:off x="2339984" y="3470358"/>
            <a:ext cx="1305717" cy="1352319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Ovale 23"/>
          <p:cNvSpPr/>
          <p:nvPr/>
        </p:nvSpPr>
        <p:spPr>
          <a:xfrm>
            <a:off x="6508191" y="3494901"/>
            <a:ext cx="1502229" cy="1555845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Ovale 24"/>
          <p:cNvSpPr/>
          <p:nvPr/>
        </p:nvSpPr>
        <p:spPr>
          <a:xfrm>
            <a:off x="9167588" y="3480956"/>
            <a:ext cx="1502229" cy="1555845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373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4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/>
          <p:cNvSpPr txBox="1"/>
          <p:nvPr/>
        </p:nvSpPr>
        <p:spPr>
          <a:xfrm>
            <a:off x="2235679" y="280187"/>
            <a:ext cx="7720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2060"/>
                </a:solidFill>
              </a:rPr>
              <a:t>La corsa verso </a:t>
            </a:r>
            <a:r>
              <a:rPr lang="it-IT" sz="2400" b="1" dirty="0" smtClean="0">
                <a:solidFill>
                  <a:srgbClr val="002060"/>
                </a:solidFill>
              </a:rPr>
              <a:t>l’</a:t>
            </a:r>
            <a:r>
              <a:rPr lang="it-IT" sz="2400" b="1" dirty="0" err="1" smtClean="0">
                <a:solidFill>
                  <a:srgbClr val="002060"/>
                </a:solidFill>
              </a:rPr>
              <a:t>alto_Forme</a:t>
            </a:r>
            <a:r>
              <a:rPr lang="it-IT" sz="2400" b="1" dirty="0" smtClean="0">
                <a:solidFill>
                  <a:srgbClr val="002060"/>
                </a:solidFill>
              </a:rPr>
              <a:t> e funzioni</a:t>
            </a:r>
            <a:endParaRPr lang="it-IT" sz="2400" b="1" dirty="0">
              <a:solidFill>
                <a:srgbClr val="002060"/>
              </a:solidFill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4854438" y="1047208"/>
            <a:ext cx="7181650" cy="5202361"/>
            <a:chOff x="4854438" y="1047208"/>
            <a:chExt cx="7181650" cy="5202361"/>
          </a:xfrm>
        </p:grpSpPr>
        <p:cxnSp>
          <p:nvCxnSpPr>
            <p:cNvPr id="1028" name="Connettore diritto 1027"/>
            <p:cNvCxnSpPr/>
            <p:nvPr/>
          </p:nvCxnSpPr>
          <p:spPr>
            <a:xfrm>
              <a:off x="5017324" y="5903532"/>
              <a:ext cx="2596896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Gruppo 1"/>
            <p:cNvGrpSpPr/>
            <p:nvPr/>
          </p:nvGrpSpPr>
          <p:grpSpPr>
            <a:xfrm>
              <a:off x="4854438" y="1047208"/>
              <a:ext cx="7181650" cy="5202361"/>
              <a:chOff x="4854438" y="1047208"/>
              <a:chExt cx="7181650" cy="5202361"/>
            </a:xfrm>
          </p:grpSpPr>
          <p:sp>
            <p:nvSpPr>
              <p:cNvPr id="31" name="CasellaDiTesto 30"/>
              <p:cNvSpPr txBox="1"/>
              <p:nvPr/>
            </p:nvSpPr>
            <p:spPr>
              <a:xfrm>
                <a:off x="7369076" y="1047208"/>
                <a:ext cx="1623526" cy="3732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b="1" dirty="0" smtClean="0">
                    <a:solidFill>
                      <a:srgbClr val="002060"/>
                    </a:solidFill>
                  </a:rPr>
                  <a:t>CO-JOINED</a:t>
                </a:r>
                <a:endParaRPr lang="it-IT" b="1" dirty="0">
                  <a:solidFill>
                    <a:srgbClr val="002060"/>
                  </a:solidFill>
                </a:endParaRPr>
              </a:p>
            </p:txBody>
          </p:sp>
          <p:pic>
            <p:nvPicPr>
              <p:cNvPr id="22" name="Immagine 2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50863" y="1536404"/>
                <a:ext cx="2018213" cy="4353008"/>
              </a:xfrm>
              <a:prstGeom prst="rect">
                <a:avLst/>
              </a:prstGeom>
            </p:spPr>
          </p:pic>
          <p:pic>
            <p:nvPicPr>
              <p:cNvPr id="1024" name="Immagine 1023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544439" y="1628649"/>
                <a:ext cx="4491649" cy="4565091"/>
              </a:xfrm>
              <a:prstGeom prst="rect">
                <a:avLst/>
              </a:prstGeom>
            </p:spPr>
          </p:pic>
          <p:sp>
            <p:nvSpPr>
              <p:cNvPr id="1029" name="Rettangolo 1028"/>
              <p:cNvSpPr/>
              <p:nvPr/>
            </p:nvSpPr>
            <p:spPr>
              <a:xfrm>
                <a:off x="4854438" y="5987959"/>
                <a:ext cx="3098110" cy="2616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1100" i="1" dirty="0">
                    <a:solidFill>
                      <a:srgbClr val="002060"/>
                    </a:solidFill>
                  </a:rPr>
                  <a:t>Tokyo </a:t>
                </a:r>
                <a:r>
                  <a:rPr lang="it-IT" sz="1100" i="1" dirty="0" err="1">
                    <a:solidFill>
                      <a:srgbClr val="002060"/>
                    </a:solidFill>
                  </a:rPr>
                  <a:t>Metropolitan</a:t>
                </a:r>
                <a:r>
                  <a:rPr lang="it-IT" sz="1100" i="1" dirty="0">
                    <a:solidFill>
                      <a:srgbClr val="002060"/>
                    </a:solidFill>
                  </a:rPr>
                  <a:t> </a:t>
                </a:r>
                <a:r>
                  <a:rPr lang="it-IT" sz="1100" i="1" dirty="0" smtClean="0">
                    <a:solidFill>
                      <a:srgbClr val="002060"/>
                    </a:solidFill>
                  </a:rPr>
                  <a:t>Building</a:t>
                </a:r>
                <a:endParaRPr lang="it-IT" sz="1100" i="1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38" name="Rettangolo 37"/>
              <p:cNvSpPr/>
              <p:nvPr/>
            </p:nvSpPr>
            <p:spPr>
              <a:xfrm>
                <a:off x="7865501" y="5987959"/>
                <a:ext cx="1835581" cy="2616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1100" i="1" dirty="0" err="1">
                    <a:solidFill>
                      <a:srgbClr val="002060"/>
                    </a:solidFill>
                  </a:rPr>
                  <a:t>Beijing</a:t>
                </a:r>
                <a:r>
                  <a:rPr lang="it-IT" sz="1100" i="1" dirty="0">
                    <a:solidFill>
                      <a:srgbClr val="002060"/>
                    </a:solidFill>
                  </a:rPr>
                  <a:t> </a:t>
                </a:r>
                <a:r>
                  <a:rPr lang="it-IT" sz="1100" i="1" dirty="0" smtClean="0">
                    <a:solidFill>
                      <a:srgbClr val="002060"/>
                    </a:solidFill>
                  </a:rPr>
                  <a:t>,CCTV Headquarters</a:t>
                </a:r>
                <a:endParaRPr lang="it-IT" sz="1100" i="1" dirty="0">
                  <a:solidFill>
                    <a:srgbClr val="002060"/>
                  </a:solidFill>
                </a:endParaRPr>
              </a:p>
            </p:txBody>
          </p:sp>
        </p:grpSp>
      </p:grpSp>
      <p:sp>
        <p:nvSpPr>
          <p:cNvPr id="4" name="CasellaDiTesto 3"/>
          <p:cNvSpPr txBox="1"/>
          <p:nvPr/>
        </p:nvSpPr>
        <p:spPr>
          <a:xfrm>
            <a:off x="5964174" y="3300200"/>
            <a:ext cx="50617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C00000"/>
                </a:solidFill>
              </a:rPr>
              <a:t>MIX FUNZIONALITA-FLESSIBILITA’</a:t>
            </a:r>
            <a:endParaRPr lang="it-IT" sz="2000" b="1" dirty="0">
              <a:solidFill>
                <a:srgbClr val="C00000"/>
              </a:solidFill>
            </a:endParaRPr>
          </a:p>
        </p:txBody>
      </p:sp>
      <p:grpSp>
        <p:nvGrpSpPr>
          <p:cNvPr id="21" name="Gruppo 20"/>
          <p:cNvGrpSpPr/>
          <p:nvPr/>
        </p:nvGrpSpPr>
        <p:grpSpPr>
          <a:xfrm>
            <a:off x="191451" y="645385"/>
            <a:ext cx="4602093" cy="5849613"/>
            <a:chOff x="223112" y="755972"/>
            <a:chExt cx="4615319" cy="5744298"/>
          </a:xfrm>
        </p:grpSpPr>
        <p:pic>
          <p:nvPicPr>
            <p:cNvPr id="25" name="Picture 4" descr="HoHo Wien mix funzionale e flessibilità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112" y="755972"/>
              <a:ext cx="4615319" cy="5744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ttangolo 9"/>
            <p:cNvSpPr/>
            <p:nvPr/>
          </p:nvSpPr>
          <p:spPr>
            <a:xfrm>
              <a:off x="234107" y="6226409"/>
              <a:ext cx="2265004" cy="2251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9" name="Gruppo 8"/>
          <p:cNvGrpSpPr/>
          <p:nvPr/>
        </p:nvGrpSpPr>
        <p:grpSpPr>
          <a:xfrm>
            <a:off x="45582" y="545565"/>
            <a:ext cx="5217599" cy="5899784"/>
            <a:chOff x="0" y="825071"/>
            <a:chExt cx="5217599" cy="5710336"/>
          </a:xfrm>
        </p:grpSpPr>
        <p:grpSp>
          <p:nvGrpSpPr>
            <p:cNvPr id="7" name="Gruppo 6"/>
            <p:cNvGrpSpPr/>
            <p:nvPr/>
          </p:nvGrpSpPr>
          <p:grpSpPr>
            <a:xfrm>
              <a:off x="0" y="825071"/>
              <a:ext cx="4902890" cy="5710336"/>
              <a:chOff x="0" y="825071"/>
              <a:chExt cx="4902890" cy="5710336"/>
            </a:xfrm>
          </p:grpSpPr>
          <p:grpSp>
            <p:nvGrpSpPr>
              <p:cNvPr id="6" name="Gruppo 5"/>
              <p:cNvGrpSpPr/>
              <p:nvPr/>
            </p:nvGrpSpPr>
            <p:grpSpPr>
              <a:xfrm>
                <a:off x="0" y="825071"/>
                <a:ext cx="4902890" cy="5710336"/>
                <a:chOff x="0" y="825071"/>
                <a:chExt cx="4902890" cy="5710336"/>
              </a:xfrm>
            </p:grpSpPr>
            <p:grpSp>
              <p:nvGrpSpPr>
                <p:cNvPr id="15" name="Gruppo 14"/>
                <p:cNvGrpSpPr/>
                <p:nvPr/>
              </p:nvGrpSpPr>
              <p:grpSpPr>
                <a:xfrm>
                  <a:off x="0" y="825071"/>
                  <a:ext cx="4902890" cy="5710336"/>
                  <a:chOff x="1193109" y="765110"/>
                  <a:chExt cx="4902890" cy="5710336"/>
                </a:xfrm>
              </p:grpSpPr>
              <p:pic>
                <p:nvPicPr>
                  <p:cNvPr id="11" name="Immagine 10"/>
                  <p:cNvPicPr>
                    <a:picLocks noChangeAspect="1"/>
                  </p:cNvPicPr>
                  <p:nvPr/>
                </p:nvPicPr>
                <p:blipFill rotWithShape="1">
                  <a:blip r:embed="rId6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1193109" y="921812"/>
                    <a:ext cx="4902890" cy="5553634"/>
                  </a:xfrm>
                  <a:prstGeom prst="rect">
                    <a:avLst/>
                  </a:prstGeom>
                </p:spPr>
              </p:pic>
              <p:sp>
                <p:nvSpPr>
                  <p:cNvPr id="13" name="Rettangolo 12"/>
                  <p:cNvSpPr/>
                  <p:nvPr/>
                </p:nvSpPr>
                <p:spPr>
                  <a:xfrm>
                    <a:off x="1847461" y="1035698"/>
                    <a:ext cx="1418253" cy="54117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29" name="Rettangolo 28"/>
                  <p:cNvSpPr/>
                  <p:nvPr/>
                </p:nvSpPr>
                <p:spPr>
                  <a:xfrm>
                    <a:off x="3380792" y="765110"/>
                    <a:ext cx="1418253" cy="54117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sp>
              <p:nvSpPr>
                <p:cNvPr id="16" name="CasellaDiTesto 15"/>
                <p:cNvSpPr txBox="1"/>
                <p:nvPr/>
              </p:nvSpPr>
              <p:spPr>
                <a:xfrm>
                  <a:off x="503263" y="1044603"/>
                  <a:ext cx="1623526" cy="37322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b="1" dirty="0" smtClean="0">
                      <a:solidFill>
                        <a:srgbClr val="002060"/>
                      </a:solidFill>
                    </a:rPr>
                    <a:t>SINGLE USE</a:t>
                  </a:r>
                  <a:endParaRPr lang="it-IT" b="1" dirty="0">
                    <a:solidFill>
                      <a:srgbClr val="002060"/>
                    </a:solidFill>
                  </a:endParaRPr>
                </a:p>
              </p:txBody>
            </p:sp>
          </p:grpSp>
          <p:sp>
            <p:nvSpPr>
              <p:cNvPr id="30" name="CasellaDiTesto 29"/>
              <p:cNvSpPr txBox="1"/>
              <p:nvPr/>
            </p:nvSpPr>
            <p:spPr>
              <a:xfrm>
                <a:off x="2279190" y="1047208"/>
                <a:ext cx="1623526" cy="3732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b="1" dirty="0" smtClean="0">
                    <a:solidFill>
                      <a:srgbClr val="002060"/>
                    </a:solidFill>
                  </a:rPr>
                  <a:t>MIXED USE</a:t>
                </a:r>
                <a:endParaRPr lang="it-IT" b="1" dirty="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1030" name="Rettangolo 1029"/>
            <p:cNvSpPr/>
            <p:nvPr/>
          </p:nvSpPr>
          <p:spPr>
            <a:xfrm>
              <a:off x="322740" y="5948372"/>
              <a:ext cx="1330859" cy="5242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9" name="Rettangolo 38"/>
            <p:cNvSpPr/>
            <p:nvPr/>
          </p:nvSpPr>
          <p:spPr>
            <a:xfrm>
              <a:off x="155909" y="5987959"/>
              <a:ext cx="3098110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100" i="1" dirty="0" smtClean="0">
                  <a:solidFill>
                    <a:srgbClr val="002060"/>
                  </a:solidFill>
                </a:rPr>
                <a:t>Taiwan, Taipei 101_Offices</a:t>
              </a:r>
              <a:endParaRPr lang="it-IT" sz="1100" i="1" dirty="0">
                <a:solidFill>
                  <a:srgbClr val="002060"/>
                </a:solidFill>
              </a:endParaRPr>
            </a:p>
          </p:txBody>
        </p:sp>
        <p:sp>
          <p:nvSpPr>
            <p:cNvPr id="1031" name="Rettangolo 1030"/>
            <p:cNvSpPr/>
            <p:nvPr/>
          </p:nvSpPr>
          <p:spPr>
            <a:xfrm>
              <a:off x="2024153" y="5943279"/>
              <a:ext cx="1956187" cy="5292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1" name="Rettangolo 40"/>
            <p:cNvSpPr/>
            <p:nvPr/>
          </p:nvSpPr>
          <p:spPr>
            <a:xfrm>
              <a:off x="2119489" y="5987959"/>
              <a:ext cx="3098110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100" i="1" dirty="0" smtClean="0">
                  <a:solidFill>
                    <a:srgbClr val="002060"/>
                  </a:solidFill>
                </a:rPr>
                <a:t>Guangzhou CTF Finance </a:t>
              </a:r>
              <a:r>
                <a:rPr lang="it-IT" sz="1100" i="1" dirty="0" err="1" smtClean="0">
                  <a:solidFill>
                    <a:srgbClr val="002060"/>
                  </a:solidFill>
                </a:rPr>
                <a:t>Centre_Office</a:t>
              </a:r>
              <a:r>
                <a:rPr lang="it-IT" sz="1100" i="1" dirty="0" smtClean="0">
                  <a:solidFill>
                    <a:srgbClr val="002060"/>
                  </a:solidFill>
                </a:rPr>
                <a:t>/</a:t>
              </a:r>
              <a:r>
                <a:rPr lang="it-IT" sz="1100" i="1" dirty="0" err="1" smtClean="0">
                  <a:solidFill>
                    <a:srgbClr val="002060"/>
                  </a:solidFill>
                </a:rPr>
                <a:t>Residential</a:t>
              </a:r>
              <a:r>
                <a:rPr lang="it-IT" sz="1100" i="1" dirty="0" smtClean="0">
                  <a:solidFill>
                    <a:srgbClr val="002060"/>
                  </a:solidFill>
                </a:rPr>
                <a:t>/Hotel</a:t>
              </a:r>
              <a:endParaRPr lang="it-IT" sz="1100" i="1" dirty="0">
                <a:solidFill>
                  <a:srgbClr val="002060"/>
                </a:solidFill>
              </a:endParaRPr>
            </a:p>
          </p:txBody>
        </p:sp>
        <p:sp>
          <p:nvSpPr>
            <p:cNvPr id="5" name="Rettangolo 4"/>
            <p:cNvSpPr/>
            <p:nvPr/>
          </p:nvSpPr>
          <p:spPr>
            <a:xfrm>
              <a:off x="0" y="6193740"/>
              <a:ext cx="2079770" cy="2251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4125661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asellaDiTesto 24"/>
          <p:cNvSpPr txBox="1"/>
          <p:nvPr/>
        </p:nvSpPr>
        <p:spPr>
          <a:xfrm>
            <a:off x="2235679" y="280187"/>
            <a:ext cx="7720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2060"/>
                </a:solidFill>
              </a:rPr>
              <a:t>La corsa verso </a:t>
            </a:r>
            <a:r>
              <a:rPr lang="it-IT" sz="2400" b="1" dirty="0" smtClean="0">
                <a:solidFill>
                  <a:srgbClr val="002060"/>
                </a:solidFill>
              </a:rPr>
              <a:t>l’</a:t>
            </a:r>
            <a:r>
              <a:rPr lang="it-IT" sz="2400" b="1" dirty="0" err="1" smtClean="0">
                <a:solidFill>
                  <a:srgbClr val="002060"/>
                </a:solidFill>
              </a:rPr>
              <a:t>alto_La</a:t>
            </a:r>
            <a:r>
              <a:rPr lang="it-IT" sz="2400" b="1" dirty="0" smtClean="0">
                <a:solidFill>
                  <a:srgbClr val="002060"/>
                </a:solidFill>
              </a:rPr>
              <a:t> </a:t>
            </a:r>
            <a:r>
              <a:rPr lang="it-IT" sz="2400" b="1" i="1" dirty="0" smtClean="0">
                <a:solidFill>
                  <a:srgbClr val="002060"/>
                </a:solidFill>
              </a:rPr>
              <a:t>struttura</a:t>
            </a:r>
            <a:endParaRPr lang="it-IT" sz="2400" b="1" i="1" dirty="0">
              <a:solidFill>
                <a:srgbClr val="002060"/>
              </a:solidFill>
            </a:endParaRPr>
          </a:p>
        </p:txBody>
      </p:sp>
      <p:pic>
        <p:nvPicPr>
          <p:cNvPr id="34" name="Immagine 3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2525" y="1017342"/>
            <a:ext cx="6891076" cy="5168307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1241051" y="986564"/>
            <a:ext cx="2969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rgbClr val="C00000"/>
                </a:solidFill>
              </a:rPr>
              <a:t>LO SCHELETRO</a:t>
            </a:r>
            <a:endParaRPr lang="it-IT" sz="3200" b="1" dirty="0">
              <a:solidFill>
                <a:srgbClr val="C0000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16052"/>
            <a:ext cx="4695875" cy="4266314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98352" y="6082366"/>
            <a:ext cx="26798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>
                <a:solidFill>
                  <a:srgbClr val="002060"/>
                </a:solidFill>
              </a:rPr>
              <a:t>Burj</a:t>
            </a:r>
            <a:r>
              <a:rPr lang="it-IT" sz="1200" dirty="0" smtClean="0">
                <a:solidFill>
                  <a:srgbClr val="002060"/>
                </a:solidFill>
              </a:rPr>
              <a:t> Khalifa, Dubai</a:t>
            </a:r>
            <a:endParaRPr lang="it-IT" sz="1200" dirty="0">
              <a:solidFill>
                <a:srgbClr val="002060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5152525" y="6220865"/>
            <a:ext cx="26798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>
                <a:solidFill>
                  <a:srgbClr val="002060"/>
                </a:solidFill>
              </a:rPr>
              <a:t>Turning</a:t>
            </a:r>
            <a:r>
              <a:rPr lang="it-IT" sz="1200" dirty="0" smtClean="0">
                <a:solidFill>
                  <a:srgbClr val="002060"/>
                </a:solidFill>
              </a:rPr>
              <a:t> Torso, Malmö</a:t>
            </a:r>
            <a:endParaRPr lang="it-IT" sz="1200" dirty="0">
              <a:solidFill>
                <a:srgbClr val="002060"/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8598063" y="6230758"/>
            <a:ext cx="34810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dirty="0">
                <a:solidFill>
                  <a:srgbClr val="002060"/>
                </a:solidFill>
              </a:rPr>
              <a:t>https://www.cityanatomy.com/articles/turning-torso</a:t>
            </a:r>
          </a:p>
        </p:txBody>
      </p:sp>
    </p:spTree>
    <p:extLst>
      <p:ext uri="{BB962C8B-B14F-4D97-AF65-F5344CB8AC3E}">
        <p14:creationId xmlns:p14="http://schemas.microsoft.com/office/powerpoint/2010/main" val="4063747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asellaDiTesto 24"/>
          <p:cNvSpPr txBox="1"/>
          <p:nvPr/>
        </p:nvSpPr>
        <p:spPr>
          <a:xfrm>
            <a:off x="2235679" y="238276"/>
            <a:ext cx="7720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2060"/>
                </a:solidFill>
              </a:rPr>
              <a:t>La corsa verso </a:t>
            </a:r>
            <a:r>
              <a:rPr lang="it-IT" sz="2400" b="1" dirty="0" smtClean="0">
                <a:solidFill>
                  <a:srgbClr val="002060"/>
                </a:solidFill>
              </a:rPr>
              <a:t>l’</a:t>
            </a:r>
            <a:r>
              <a:rPr lang="it-IT" sz="2400" b="1" dirty="0" err="1" smtClean="0">
                <a:solidFill>
                  <a:srgbClr val="002060"/>
                </a:solidFill>
              </a:rPr>
              <a:t>alto_La</a:t>
            </a:r>
            <a:r>
              <a:rPr lang="it-IT" sz="2400" b="1" dirty="0" smtClean="0">
                <a:solidFill>
                  <a:srgbClr val="002060"/>
                </a:solidFill>
              </a:rPr>
              <a:t> </a:t>
            </a:r>
            <a:r>
              <a:rPr lang="it-IT" sz="2400" b="1" i="1" dirty="0" smtClean="0">
                <a:solidFill>
                  <a:srgbClr val="002060"/>
                </a:solidFill>
              </a:rPr>
              <a:t>struttura</a:t>
            </a:r>
            <a:endParaRPr lang="it-IT" sz="2400" b="1" i="1" dirty="0">
              <a:solidFill>
                <a:srgbClr val="002060"/>
              </a:solidFill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470844" y="699941"/>
            <a:ext cx="11497837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dirty="0" err="1">
                <a:solidFill>
                  <a:srgbClr val="C00000"/>
                </a:solidFill>
              </a:rPr>
              <a:t>Reinforced</a:t>
            </a:r>
            <a:r>
              <a:rPr lang="it-IT" sz="1600" b="1" dirty="0">
                <a:solidFill>
                  <a:srgbClr val="C00000"/>
                </a:solidFill>
              </a:rPr>
              <a:t> Concrete</a:t>
            </a:r>
          </a:p>
          <a:p>
            <a:r>
              <a:rPr lang="en-US" sz="1400" dirty="0">
                <a:solidFill>
                  <a:srgbClr val="002060"/>
                </a:solidFill>
              </a:rPr>
              <a:t>Both the main vertical/lateral structural elements and the floor spanning systems are constructed from concrete which has been cast in place and utilizes steel reinforcement bars.</a:t>
            </a:r>
          </a:p>
          <a:p>
            <a:endParaRPr lang="en-US" sz="1600" b="1" dirty="0">
              <a:solidFill>
                <a:srgbClr val="C00000"/>
              </a:solidFill>
            </a:endParaRPr>
          </a:p>
          <a:p>
            <a:r>
              <a:rPr lang="it-IT" sz="1600" b="1" dirty="0" err="1">
                <a:solidFill>
                  <a:srgbClr val="C00000"/>
                </a:solidFill>
              </a:rPr>
              <a:t>Precast</a:t>
            </a:r>
            <a:r>
              <a:rPr lang="it-IT" sz="1600" b="1" dirty="0">
                <a:solidFill>
                  <a:srgbClr val="C00000"/>
                </a:solidFill>
              </a:rPr>
              <a:t> Concrete</a:t>
            </a:r>
          </a:p>
          <a:p>
            <a:r>
              <a:rPr lang="en-US" sz="1400" dirty="0">
                <a:solidFill>
                  <a:srgbClr val="002060"/>
                </a:solidFill>
              </a:rPr>
              <a:t>Both the main vertical/lateral structural elements and the floor spanning system are constructed from steel reinforced concrete which has been precast as individual components and assembled together on-site.</a:t>
            </a:r>
          </a:p>
          <a:p>
            <a:endParaRPr lang="en-US" sz="1400" dirty="0">
              <a:solidFill>
                <a:srgbClr val="002060"/>
              </a:solidFill>
            </a:endParaRPr>
          </a:p>
          <a:p>
            <a:r>
              <a:rPr lang="it-IT" sz="1600" b="1" dirty="0" smtClean="0">
                <a:solidFill>
                  <a:srgbClr val="C00000"/>
                </a:solidFill>
              </a:rPr>
              <a:t>Steel</a:t>
            </a:r>
            <a:endParaRPr lang="it-IT" sz="1400" b="1" dirty="0">
              <a:solidFill>
                <a:srgbClr val="C00000"/>
              </a:solidFill>
            </a:endParaRPr>
          </a:p>
          <a:p>
            <a:r>
              <a:rPr lang="en-US" sz="1400" dirty="0">
                <a:solidFill>
                  <a:srgbClr val="002060"/>
                </a:solidFill>
              </a:rPr>
              <a:t>Both the main vertical/lateral structural elements and the floor spanning systems are constructed from </a:t>
            </a:r>
            <a:r>
              <a:rPr lang="en-US" sz="1400" dirty="0" err="1" smtClean="0">
                <a:solidFill>
                  <a:srgbClr val="002060"/>
                </a:solidFill>
              </a:rPr>
              <a:t>steel.Aa</a:t>
            </a:r>
            <a:r>
              <a:rPr lang="en-US" sz="1400" dirty="0" smtClean="0">
                <a:solidFill>
                  <a:srgbClr val="002060"/>
                </a:solidFill>
              </a:rPr>
              <a:t> </a:t>
            </a:r>
            <a:r>
              <a:rPr lang="en-US" sz="1400" dirty="0">
                <a:solidFill>
                  <a:srgbClr val="002060"/>
                </a:solidFill>
              </a:rPr>
              <a:t>building of steel construction with a floor system of concrete planks or concrete slab on top of steel beams is </a:t>
            </a:r>
            <a:r>
              <a:rPr lang="en-US" sz="1400" dirty="0" smtClean="0">
                <a:solidFill>
                  <a:srgbClr val="002060"/>
                </a:solidFill>
              </a:rPr>
              <a:t>still considered </a:t>
            </a:r>
            <a:r>
              <a:rPr lang="en-US" sz="1400" dirty="0">
                <a:solidFill>
                  <a:srgbClr val="002060"/>
                </a:solidFill>
              </a:rPr>
              <a:t>a “steel” structure as the concrete elements are not acting as the primary structure</a:t>
            </a:r>
            <a:r>
              <a:rPr lang="en-US" sz="1400" dirty="0" smtClean="0">
                <a:solidFill>
                  <a:srgbClr val="002060"/>
                </a:solidFill>
              </a:rPr>
              <a:t>.</a:t>
            </a:r>
          </a:p>
          <a:p>
            <a:endParaRPr lang="en-US" sz="1400" dirty="0">
              <a:solidFill>
                <a:srgbClr val="002060"/>
              </a:solidFill>
            </a:endParaRPr>
          </a:p>
          <a:p>
            <a:r>
              <a:rPr lang="it-IT" sz="1600" b="1" dirty="0" err="1" smtClean="0">
                <a:solidFill>
                  <a:srgbClr val="C00000"/>
                </a:solidFill>
              </a:rPr>
              <a:t>Timber</a:t>
            </a:r>
            <a:endParaRPr lang="it-IT" sz="1600" b="1" dirty="0">
              <a:solidFill>
                <a:srgbClr val="C00000"/>
              </a:solidFill>
            </a:endParaRPr>
          </a:p>
          <a:p>
            <a:r>
              <a:rPr lang="en-US" sz="1400" dirty="0">
                <a:solidFill>
                  <a:srgbClr val="002060"/>
                </a:solidFill>
              </a:rPr>
              <a:t>Both the main vertical/lateral structural elements and the floor spanning systems are constructed from timber. </a:t>
            </a:r>
            <a:r>
              <a:rPr lang="en-US" sz="1400" dirty="0" smtClean="0">
                <a:solidFill>
                  <a:srgbClr val="002060"/>
                </a:solidFill>
              </a:rPr>
              <a:t>An all-timber </a:t>
            </a:r>
            <a:r>
              <a:rPr lang="en-US" sz="1400" dirty="0">
                <a:solidFill>
                  <a:srgbClr val="002060"/>
                </a:solidFill>
              </a:rPr>
              <a:t>structure may include the use of localized non-timber connections between timber elements. </a:t>
            </a:r>
            <a:r>
              <a:rPr lang="en-US" sz="1400" dirty="0" smtClean="0">
                <a:solidFill>
                  <a:srgbClr val="002060"/>
                </a:solidFill>
              </a:rPr>
              <a:t>A building </a:t>
            </a:r>
            <a:r>
              <a:rPr lang="en-US" sz="1400" dirty="0">
                <a:solidFill>
                  <a:srgbClr val="002060"/>
                </a:solidFill>
              </a:rPr>
              <a:t>of timber construction with a floor system of concrete planks or concrete slab on top of timber beams is </a:t>
            </a:r>
            <a:r>
              <a:rPr lang="en-US" sz="1400" dirty="0" smtClean="0">
                <a:solidFill>
                  <a:srgbClr val="002060"/>
                </a:solidFill>
              </a:rPr>
              <a:t>still considered </a:t>
            </a:r>
            <a:r>
              <a:rPr lang="en-US" sz="1400" dirty="0">
                <a:solidFill>
                  <a:srgbClr val="002060"/>
                </a:solidFill>
              </a:rPr>
              <a:t>a “timber” structure as the concrete elements are not acting as the primary structure</a:t>
            </a:r>
            <a:r>
              <a:rPr lang="en-US" sz="1400" dirty="0" smtClean="0">
                <a:solidFill>
                  <a:srgbClr val="002060"/>
                </a:solidFill>
              </a:rPr>
              <a:t>.</a:t>
            </a:r>
          </a:p>
          <a:p>
            <a:endParaRPr lang="en-US" sz="1400" dirty="0">
              <a:solidFill>
                <a:srgbClr val="002060"/>
              </a:solidFill>
            </a:endParaRPr>
          </a:p>
          <a:p>
            <a:r>
              <a:rPr lang="it-IT" sz="1600" b="1" dirty="0">
                <a:solidFill>
                  <a:srgbClr val="C00000"/>
                </a:solidFill>
              </a:rPr>
              <a:t>Mixed-</a:t>
            </a:r>
            <a:r>
              <a:rPr lang="it-IT" sz="1600" b="1" dirty="0" err="1">
                <a:solidFill>
                  <a:srgbClr val="C00000"/>
                </a:solidFill>
              </a:rPr>
              <a:t>Structure</a:t>
            </a:r>
            <a:endParaRPr lang="it-IT" sz="1600" b="1" dirty="0">
              <a:solidFill>
                <a:srgbClr val="C00000"/>
              </a:solidFill>
            </a:endParaRPr>
          </a:p>
          <a:p>
            <a:r>
              <a:rPr lang="en-US" sz="1400" dirty="0">
                <a:solidFill>
                  <a:srgbClr val="002060"/>
                </a:solidFill>
              </a:rPr>
              <a:t>Utilizes distinct systems, one on top of the other. For example, a steel/concrete indicates a steel structural system </a:t>
            </a:r>
            <a:r>
              <a:rPr lang="en-US" sz="1400" dirty="0" smtClean="0">
                <a:solidFill>
                  <a:srgbClr val="002060"/>
                </a:solidFill>
              </a:rPr>
              <a:t>located on </a:t>
            </a:r>
            <a:r>
              <a:rPr lang="en-US" sz="1400" dirty="0">
                <a:solidFill>
                  <a:srgbClr val="002060"/>
                </a:solidFill>
              </a:rPr>
              <a:t>top of a concrete structural system, with the opposite true of concrete/steel</a:t>
            </a:r>
            <a:r>
              <a:rPr lang="en-US" sz="1400" dirty="0" smtClean="0">
                <a:solidFill>
                  <a:srgbClr val="002060"/>
                </a:solidFill>
              </a:rPr>
              <a:t>.</a:t>
            </a:r>
          </a:p>
          <a:p>
            <a:endParaRPr lang="en-US" sz="1400" dirty="0">
              <a:solidFill>
                <a:srgbClr val="002060"/>
              </a:solidFill>
            </a:endParaRPr>
          </a:p>
          <a:p>
            <a:r>
              <a:rPr lang="it-IT" sz="1600" b="1" dirty="0">
                <a:solidFill>
                  <a:srgbClr val="C00000"/>
                </a:solidFill>
              </a:rPr>
              <a:t>Composite</a:t>
            </a:r>
          </a:p>
          <a:p>
            <a:r>
              <a:rPr lang="en-US" sz="1400" dirty="0">
                <a:solidFill>
                  <a:srgbClr val="002060"/>
                </a:solidFill>
              </a:rPr>
              <a:t>A combination of two or more materials are used together in the main structural elements. Examples include </a:t>
            </a:r>
            <a:r>
              <a:rPr lang="en-US" sz="1400" dirty="0" smtClean="0">
                <a:solidFill>
                  <a:srgbClr val="002060"/>
                </a:solidFill>
              </a:rPr>
              <a:t>buildings which </a:t>
            </a:r>
            <a:r>
              <a:rPr lang="en-US" sz="1400" dirty="0">
                <a:solidFill>
                  <a:srgbClr val="002060"/>
                </a:solidFill>
              </a:rPr>
              <a:t>utilize: steel columns with a floor system of reinforced concrete beams; a steel frame system with a concrete core</a:t>
            </a:r>
            <a:r>
              <a:rPr lang="en-US" sz="1400" dirty="0" smtClean="0">
                <a:solidFill>
                  <a:srgbClr val="002060"/>
                </a:solidFill>
              </a:rPr>
              <a:t>; concrete-encased </a:t>
            </a:r>
            <a:r>
              <a:rPr lang="en-US" sz="1400" dirty="0">
                <a:solidFill>
                  <a:srgbClr val="002060"/>
                </a:solidFill>
              </a:rPr>
              <a:t>steel columns; concrete-filled steel tubes; a timber frame with a concrete core, etc. </a:t>
            </a:r>
            <a:endParaRPr lang="it-IT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724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o 13"/>
          <p:cNvGrpSpPr/>
          <p:nvPr/>
        </p:nvGrpSpPr>
        <p:grpSpPr>
          <a:xfrm>
            <a:off x="0" y="6618627"/>
            <a:ext cx="12192000" cy="291131"/>
            <a:chOff x="0" y="6566869"/>
            <a:chExt cx="12192000" cy="291131"/>
          </a:xfrm>
          <a:solidFill>
            <a:schemeClr val="bg1"/>
          </a:solidFill>
        </p:grpSpPr>
        <p:sp>
          <p:nvSpPr>
            <p:cNvPr id="17" name="Rettangolo 16"/>
            <p:cNvSpPr/>
            <p:nvPr/>
          </p:nvSpPr>
          <p:spPr>
            <a:xfrm>
              <a:off x="0" y="6566869"/>
              <a:ext cx="12192000" cy="2911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>
                <a:solidFill>
                  <a:srgbClr val="002060"/>
                </a:solidFill>
              </a:endParaRPr>
            </a:p>
          </p:txBody>
        </p:sp>
        <p:sp>
          <p:nvSpPr>
            <p:cNvPr id="20" name="Rettangolo 19"/>
            <p:cNvSpPr/>
            <p:nvPr/>
          </p:nvSpPr>
          <p:spPr>
            <a:xfrm>
              <a:off x="8744133" y="6581000"/>
              <a:ext cx="3447867" cy="26161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r"/>
              <a:r>
                <a:rPr lang="it-IT" sz="1100" dirty="0" smtClean="0">
                  <a:solidFill>
                    <a:srgbClr val="002060"/>
                  </a:solidFill>
                </a:rPr>
                <a:t>Prof. Ilaria Garofolo, martedì </a:t>
              </a:r>
              <a:r>
                <a:rPr lang="it-IT" sz="1100" dirty="0">
                  <a:solidFill>
                    <a:srgbClr val="002060"/>
                  </a:solidFill>
                </a:rPr>
                <a:t>14 marzo 2023</a:t>
              </a:r>
            </a:p>
          </p:txBody>
        </p:sp>
      </p:grpSp>
      <p:sp>
        <p:nvSpPr>
          <p:cNvPr id="25" name="CasellaDiTesto 24"/>
          <p:cNvSpPr txBox="1"/>
          <p:nvPr/>
        </p:nvSpPr>
        <p:spPr>
          <a:xfrm>
            <a:off x="2235679" y="176298"/>
            <a:ext cx="7720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2060"/>
                </a:solidFill>
              </a:rPr>
              <a:t>La corsa verso </a:t>
            </a:r>
            <a:r>
              <a:rPr lang="it-IT" sz="2400" b="1" dirty="0" smtClean="0">
                <a:solidFill>
                  <a:srgbClr val="002060"/>
                </a:solidFill>
              </a:rPr>
              <a:t>l’</a:t>
            </a:r>
            <a:r>
              <a:rPr lang="it-IT" sz="2400" b="1" dirty="0" err="1" smtClean="0">
                <a:solidFill>
                  <a:srgbClr val="002060"/>
                </a:solidFill>
              </a:rPr>
              <a:t>alto_La</a:t>
            </a:r>
            <a:r>
              <a:rPr lang="it-IT" sz="2400" b="1" dirty="0" smtClean="0">
                <a:solidFill>
                  <a:srgbClr val="002060"/>
                </a:solidFill>
              </a:rPr>
              <a:t> </a:t>
            </a:r>
            <a:r>
              <a:rPr lang="it-IT" sz="2400" b="1" i="1" dirty="0" smtClean="0">
                <a:solidFill>
                  <a:srgbClr val="002060"/>
                </a:solidFill>
              </a:rPr>
              <a:t>struttura</a:t>
            </a:r>
            <a:endParaRPr lang="it-IT" sz="2400" b="1" i="1" dirty="0">
              <a:solidFill>
                <a:srgbClr val="002060"/>
              </a:solidFill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591492" y="741852"/>
            <a:ext cx="2885039" cy="5854777"/>
            <a:chOff x="627705" y="953570"/>
            <a:chExt cx="3268395" cy="6632742"/>
          </a:xfrm>
        </p:grpSpPr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705" y="953570"/>
              <a:ext cx="3268395" cy="2178930"/>
            </a:xfrm>
            <a:prstGeom prst="rect">
              <a:avLst/>
            </a:prstGeom>
          </p:spPr>
        </p:pic>
        <p:pic>
          <p:nvPicPr>
            <p:cNvPr id="11" name="Immagine 10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705" y="3250194"/>
              <a:ext cx="3252089" cy="4336118"/>
            </a:xfrm>
            <a:prstGeom prst="rect">
              <a:avLst/>
            </a:prstGeom>
          </p:spPr>
        </p:pic>
      </p:grpSp>
      <p:sp>
        <p:nvSpPr>
          <p:cNvPr id="12" name="Rettangolo 11"/>
          <p:cNvSpPr/>
          <p:nvPr/>
        </p:nvSpPr>
        <p:spPr>
          <a:xfrm>
            <a:off x="531687" y="5834888"/>
            <a:ext cx="300464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solidFill>
                  <a:schemeClr val="bg1"/>
                </a:solidFill>
              </a:rPr>
              <a:t>https://www.fondazionepirelli.org/archivio-storico/bookreader/pubblicazioni-e-riviste/RivistaPirelli/1955_3.html#page/18/mode/2up</a:t>
            </a:r>
          </a:p>
        </p:txBody>
      </p:sp>
      <p:grpSp>
        <p:nvGrpSpPr>
          <p:cNvPr id="6" name="Gruppo 5"/>
          <p:cNvGrpSpPr/>
          <p:nvPr/>
        </p:nvGrpSpPr>
        <p:grpSpPr>
          <a:xfrm>
            <a:off x="3777363" y="754155"/>
            <a:ext cx="3595034" cy="5849071"/>
            <a:chOff x="3864337" y="741852"/>
            <a:chExt cx="3595034" cy="5849071"/>
          </a:xfrm>
        </p:grpSpPr>
        <p:pic>
          <p:nvPicPr>
            <p:cNvPr id="13" name="Immagine 12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75568" y="741852"/>
              <a:ext cx="3583803" cy="2507810"/>
            </a:xfrm>
            <a:prstGeom prst="rect">
              <a:avLst/>
            </a:prstGeom>
          </p:spPr>
        </p:pic>
        <p:pic>
          <p:nvPicPr>
            <p:cNvPr id="5" name="Immagine 4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64337" y="3338898"/>
              <a:ext cx="3595034" cy="3252025"/>
            </a:xfrm>
            <a:prstGeom prst="rect">
              <a:avLst/>
            </a:prstGeom>
          </p:spPr>
        </p:pic>
      </p:grpSp>
      <p:sp>
        <p:nvSpPr>
          <p:cNvPr id="7" name="Rettangolo 6"/>
          <p:cNvSpPr/>
          <p:nvPr/>
        </p:nvSpPr>
        <p:spPr>
          <a:xfrm>
            <a:off x="3699669" y="6097622"/>
            <a:ext cx="417684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solidFill>
                  <a:schemeClr val="bg1"/>
                </a:solidFill>
              </a:rPr>
              <a:t>https://www.peri.id/projects/skyscrapers-and-towers/turning-torso.html</a:t>
            </a:r>
          </a:p>
        </p:txBody>
      </p:sp>
      <p:pic>
        <p:nvPicPr>
          <p:cNvPr id="23" name="Immagine 22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84460" y="749646"/>
            <a:ext cx="3802456" cy="2520113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84460" y="3351201"/>
            <a:ext cx="3838845" cy="3245428"/>
          </a:xfrm>
          <a:prstGeom prst="rect">
            <a:avLst/>
          </a:prstGeom>
        </p:spPr>
      </p:pic>
      <p:sp>
        <p:nvSpPr>
          <p:cNvPr id="24" name="Rettangolo 23"/>
          <p:cNvSpPr/>
          <p:nvPr/>
        </p:nvSpPr>
        <p:spPr>
          <a:xfrm>
            <a:off x="7729498" y="6181153"/>
            <a:ext cx="197041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solidFill>
                  <a:srgbClr val="002060"/>
                </a:solidFill>
              </a:rPr>
              <a:t>https://www.alhamra.com.kw/</a:t>
            </a:r>
          </a:p>
        </p:txBody>
      </p:sp>
    </p:spTree>
    <p:extLst>
      <p:ext uri="{BB962C8B-B14F-4D97-AF65-F5344CB8AC3E}">
        <p14:creationId xmlns:p14="http://schemas.microsoft.com/office/powerpoint/2010/main" val="95360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asellaDiTesto 24"/>
          <p:cNvSpPr txBox="1"/>
          <p:nvPr/>
        </p:nvSpPr>
        <p:spPr>
          <a:xfrm>
            <a:off x="2235679" y="176298"/>
            <a:ext cx="7720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2060"/>
                </a:solidFill>
              </a:rPr>
              <a:t>La corsa verso </a:t>
            </a:r>
            <a:r>
              <a:rPr lang="it-IT" sz="2400" b="1" dirty="0" smtClean="0">
                <a:solidFill>
                  <a:srgbClr val="002060"/>
                </a:solidFill>
              </a:rPr>
              <a:t>l’</a:t>
            </a:r>
            <a:r>
              <a:rPr lang="it-IT" sz="2400" b="1" dirty="0" err="1" smtClean="0">
                <a:solidFill>
                  <a:srgbClr val="002060"/>
                </a:solidFill>
              </a:rPr>
              <a:t>alto_La</a:t>
            </a:r>
            <a:r>
              <a:rPr lang="it-IT" sz="2400" b="1" dirty="0" smtClean="0">
                <a:solidFill>
                  <a:srgbClr val="002060"/>
                </a:solidFill>
              </a:rPr>
              <a:t> </a:t>
            </a:r>
            <a:r>
              <a:rPr lang="it-IT" sz="2400" b="1" i="1" dirty="0" smtClean="0">
                <a:solidFill>
                  <a:srgbClr val="002060"/>
                </a:solidFill>
              </a:rPr>
              <a:t>struttura</a:t>
            </a:r>
            <a:endParaRPr lang="it-IT" sz="2400" b="1" i="1" dirty="0">
              <a:solidFill>
                <a:srgbClr val="002060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531687" y="5834888"/>
            <a:ext cx="300464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solidFill>
                  <a:schemeClr val="bg1"/>
                </a:solidFill>
              </a:rPr>
              <a:t>https://www.fondazionepirelli.org/archivio-storico/bookreader/pubblicazioni-e-riviste/RivistaPirelli/1955_3.html#page/18/mode/2up</a:t>
            </a:r>
          </a:p>
        </p:txBody>
      </p:sp>
      <p:grpSp>
        <p:nvGrpSpPr>
          <p:cNvPr id="3" name="Gruppo 2"/>
          <p:cNvGrpSpPr/>
          <p:nvPr/>
        </p:nvGrpSpPr>
        <p:grpSpPr>
          <a:xfrm>
            <a:off x="172357" y="685538"/>
            <a:ext cx="3175361" cy="5905569"/>
            <a:chOff x="585928" y="176298"/>
            <a:chExt cx="3958992" cy="7362974"/>
          </a:xfrm>
        </p:grpSpPr>
        <p:pic>
          <p:nvPicPr>
            <p:cNvPr id="21" name="Immagine 20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5062" y="176298"/>
              <a:ext cx="3940724" cy="4648451"/>
            </a:xfrm>
            <a:prstGeom prst="rect">
              <a:avLst/>
            </a:prstGeom>
          </p:spPr>
        </p:pic>
        <p:pic>
          <p:nvPicPr>
            <p:cNvPr id="22" name="Immagine 21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5928" y="4899944"/>
              <a:ext cx="3958992" cy="2639328"/>
            </a:xfrm>
            <a:prstGeom prst="rect">
              <a:avLst/>
            </a:prstGeom>
          </p:spPr>
        </p:pic>
      </p:grpSp>
      <p:sp>
        <p:nvSpPr>
          <p:cNvPr id="26" name="Rettangolo 25"/>
          <p:cNvSpPr/>
          <p:nvPr/>
        </p:nvSpPr>
        <p:spPr>
          <a:xfrm>
            <a:off x="539013" y="6253696"/>
            <a:ext cx="30818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dirty="0">
                <a:solidFill>
                  <a:schemeClr val="bg1"/>
                </a:solidFill>
              </a:rPr>
              <a:t>https://www.moelven.com/mjostarnet/video/</a:t>
            </a:r>
          </a:p>
        </p:txBody>
      </p:sp>
      <p:grpSp>
        <p:nvGrpSpPr>
          <p:cNvPr id="15" name="Gruppo 14"/>
          <p:cNvGrpSpPr/>
          <p:nvPr/>
        </p:nvGrpSpPr>
        <p:grpSpPr>
          <a:xfrm>
            <a:off x="3528338" y="579550"/>
            <a:ext cx="4856465" cy="6009041"/>
            <a:chOff x="4369016" y="564527"/>
            <a:chExt cx="4856465" cy="6009041"/>
          </a:xfrm>
        </p:grpSpPr>
        <p:grpSp>
          <p:nvGrpSpPr>
            <p:cNvPr id="9" name="Gruppo 8"/>
            <p:cNvGrpSpPr/>
            <p:nvPr/>
          </p:nvGrpSpPr>
          <p:grpSpPr>
            <a:xfrm>
              <a:off x="4369016" y="564527"/>
              <a:ext cx="4856465" cy="3421043"/>
              <a:chOff x="4240353" y="652083"/>
              <a:chExt cx="5414829" cy="3883703"/>
            </a:xfrm>
          </p:grpSpPr>
          <p:pic>
            <p:nvPicPr>
              <p:cNvPr id="27" name="Immagine 26"/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240353" y="1048657"/>
                <a:ext cx="5414829" cy="3487129"/>
              </a:xfrm>
              <a:prstGeom prst="rect">
                <a:avLst/>
              </a:prstGeom>
            </p:spPr>
          </p:pic>
          <p:sp>
            <p:nvSpPr>
              <p:cNvPr id="4" name="Rettangolo 3"/>
              <p:cNvSpPr/>
              <p:nvPr/>
            </p:nvSpPr>
            <p:spPr>
              <a:xfrm>
                <a:off x="5984341" y="652083"/>
                <a:ext cx="1973655" cy="52486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pic>
          <p:nvPicPr>
            <p:cNvPr id="28" name="Immagine 27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51238" y="4030629"/>
              <a:ext cx="4520779" cy="2542939"/>
            </a:xfrm>
            <a:prstGeom prst="rect">
              <a:avLst/>
            </a:prstGeom>
          </p:spPr>
        </p:pic>
      </p:grpSp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26778" y="842713"/>
            <a:ext cx="3639128" cy="5687982"/>
          </a:xfrm>
          <a:prstGeom prst="rect">
            <a:avLst/>
          </a:prstGeom>
        </p:spPr>
      </p:pic>
      <p:sp>
        <p:nvSpPr>
          <p:cNvPr id="29" name="Rettangolo 28"/>
          <p:cNvSpPr/>
          <p:nvPr/>
        </p:nvSpPr>
        <p:spPr>
          <a:xfrm>
            <a:off x="8440904" y="5621499"/>
            <a:ext cx="41755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schemeClr val="bg1"/>
                </a:solidFill>
              </a:rPr>
              <a:t>https://www.dezeen.com/2021/10/08/sara-kulturhus-skelleftea-sweden-white-arkitekter/</a:t>
            </a:r>
          </a:p>
        </p:txBody>
      </p:sp>
      <p:sp>
        <p:nvSpPr>
          <p:cNvPr id="30" name="Rettangolo 29"/>
          <p:cNvSpPr/>
          <p:nvPr/>
        </p:nvSpPr>
        <p:spPr>
          <a:xfrm>
            <a:off x="8440904" y="6083164"/>
            <a:ext cx="33158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schemeClr val="bg1"/>
                </a:solidFill>
              </a:rPr>
              <a:t>https://www.sarakulturhus.se/en/a-climate-smart-house</a:t>
            </a:r>
            <a:r>
              <a:rPr lang="it-IT" sz="1200" dirty="0" smtClean="0">
                <a:solidFill>
                  <a:schemeClr val="bg1"/>
                </a:solidFill>
              </a:rPr>
              <a:t>/</a:t>
            </a: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610560" y="6268714"/>
            <a:ext cx="32842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schemeClr val="bg1"/>
                </a:solidFill>
              </a:rPr>
              <a:t>https://www.siga.swiss/ch_it/progetti/hoho-wien</a:t>
            </a:r>
          </a:p>
        </p:txBody>
      </p:sp>
    </p:spTree>
    <p:extLst>
      <p:ext uri="{BB962C8B-B14F-4D97-AF65-F5344CB8AC3E}">
        <p14:creationId xmlns:p14="http://schemas.microsoft.com/office/powerpoint/2010/main" val="263542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asellaDiTesto 24"/>
          <p:cNvSpPr txBox="1"/>
          <p:nvPr/>
        </p:nvSpPr>
        <p:spPr>
          <a:xfrm>
            <a:off x="2235679" y="280187"/>
            <a:ext cx="7720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2060"/>
                </a:solidFill>
              </a:rPr>
              <a:t>La corsa verso </a:t>
            </a:r>
            <a:r>
              <a:rPr lang="it-IT" sz="2400" b="1" dirty="0" smtClean="0">
                <a:solidFill>
                  <a:srgbClr val="002060"/>
                </a:solidFill>
              </a:rPr>
              <a:t>l’</a:t>
            </a:r>
            <a:r>
              <a:rPr lang="it-IT" sz="2400" b="1" dirty="0" err="1" smtClean="0">
                <a:solidFill>
                  <a:srgbClr val="002060"/>
                </a:solidFill>
              </a:rPr>
              <a:t>alto_La</a:t>
            </a:r>
            <a:r>
              <a:rPr lang="it-IT" sz="2400" b="1" dirty="0" smtClean="0">
                <a:solidFill>
                  <a:srgbClr val="002060"/>
                </a:solidFill>
              </a:rPr>
              <a:t> </a:t>
            </a:r>
            <a:r>
              <a:rPr lang="it-IT" sz="2400" b="1" i="1" dirty="0" smtClean="0">
                <a:solidFill>
                  <a:srgbClr val="002060"/>
                </a:solidFill>
              </a:rPr>
              <a:t>struttura</a:t>
            </a:r>
            <a:endParaRPr lang="it-IT" sz="2400" b="1" i="1" dirty="0">
              <a:solidFill>
                <a:srgbClr val="002060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5199272" y="860227"/>
            <a:ext cx="1793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C00000"/>
                </a:solidFill>
              </a:rPr>
              <a:t>LA PELLE</a:t>
            </a:r>
            <a:endParaRPr lang="it-IT" sz="3200" b="1" dirty="0">
              <a:solidFill>
                <a:srgbClr val="C00000"/>
              </a:solidFill>
            </a:endParaRP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473" y="1654545"/>
            <a:ext cx="3480947" cy="4787175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4420" y="1798815"/>
            <a:ext cx="3645967" cy="48439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9024" y="2554321"/>
            <a:ext cx="4654338" cy="3710493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7389024" y="6278948"/>
            <a:ext cx="243848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100" dirty="0">
                <a:solidFill>
                  <a:srgbClr val="002060"/>
                </a:solidFill>
              </a:rPr>
              <a:t>https://www.permasteelisagroup.com/</a:t>
            </a:r>
          </a:p>
        </p:txBody>
      </p:sp>
    </p:spTree>
    <p:extLst>
      <p:ext uri="{BB962C8B-B14F-4D97-AF65-F5344CB8AC3E}">
        <p14:creationId xmlns:p14="http://schemas.microsoft.com/office/powerpoint/2010/main" val="331933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asellaDiTesto 24"/>
          <p:cNvSpPr txBox="1"/>
          <p:nvPr/>
        </p:nvSpPr>
        <p:spPr>
          <a:xfrm>
            <a:off x="2235677" y="284391"/>
            <a:ext cx="7720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2060"/>
                </a:solidFill>
              </a:rPr>
              <a:t>La corsa verso </a:t>
            </a:r>
            <a:r>
              <a:rPr lang="it-IT" sz="2400" b="1" dirty="0" smtClean="0">
                <a:solidFill>
                  <a:srgbClr val="002060"/>
                </a:solidFill>
              </a:rPr>
              <a:t>l’</a:t>
            </a:r>
            <a:r>
              <a:rPr lang="it-IT" sz="2400" b="1" dirty="0" err="1" smtClean="0">
                <a:solidFill>
                  <a:srgbClr val="002060"/>
                </a:solidFill>
              </a:rPr>
              <a:t>alto_La</a:t>
            </a:r>
            <a:r>
              <a:rPr lang="it-IT" sz="2400" b="1" dirty="0" smtClean="0">
                <a:solidFill>
                  <a:srgbClr val="002060"/>
                </a:solidFill>
              </a:rPr>
              <a:t> </a:t>
            </a:r>
            <a:r>
              <a:rPr lang="it-IT" sz="2400" b="1" i="1" dirty="0" smtClean="0">
                <a:solidFill>
                  <a:srgbClr val="002060"/>
                </a:solidFill>
              </a:rPr>
              <a:t>struttura</a:t>
            </a:r>
            <a:endParaRPr lang="it-IT" sz="2400" b="1" i="1" dirty="0">
              <a:solidFill>
                <a:srgbClr val="002060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5199272" y="860227"/>
            <a:ext cx="1793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C00000"/>
                </a:solidFill>
              </a:rPr>
              <a:t>LA PELLE</a:t>
            </a:r>
            <a:endParaRPr lang="it-IT" sz="3200" b="1" dirty="0">
              <a:solidFill>
                <a:srgbClr val="C0000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084" y="1657942"/>
            <a:ext cx="5223147" cy="419564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1315" y="1673343"/>
            <a:ext cx="6536602" cy="4180242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44084" y="5928328"/>
            <a:ext cx="4882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>
                <a:solidFill>
                  <a:srgbClr val="002060"/>
                </a:solidFill>
              </a:rPr>
              <a:t>Single </a:t>
            </a:r>
            <a:r>
              <a:rPr lang="it-IT" sz="1400" dirty="0" err="1" smtClean="0">
                <a:solidFill>
                  <a:srgbClr val="002060"/>
                </a:solidFill>
              </a:rPr>
              <a:t>embossed</a:t>
            </a:r>
            <a:r>
              <a:rPr lang="it-IT" sz="1400" dirty="0" smtClean="0">
                <a:solidFill>
                  <a:srgbClr val="002060"/>
                </a:solidFill>
              </a:rPr>
              <a:t> </a:t>
            </a:r>
            <a:r>
              <a:rPr lang="it-IT" sz="1400" dirty="0" err="1" smtClean="0">
                <a:solidFill>
                  <a:srgbClr val="002060"/>
                </a:solidFill>
              </a:rPr>
              <a:t>skin_modellazione</a:t>
            </a:r>
            <a:r>
              <a:rPr lang="it-IT" sz="1400" dirty="0" smtClean="0">
                <a:solidFill>
                  <a:srgbClr val="002060"/>
                </a:solidFill>
              </a:rPr>
              <a:t> Università di Buffalo</a:t>
            </a:r>
            <a:endParaRPr lang="it-IT" sz="1400" dirty="0">
              <a:solidFill>
                <a:srgbClr val="002060"/>
              </a:solidFill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5511315" y="5919681"/>
            <a:ext cx="4882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err="1" smtClean="0">
                <a:solidFill>
                  <a:srgbClr val="002060"/>
                </a:solidFill>
              </a:rPr>
              <a:t>Structural</a:t>
            </a:r>
            <a:r>
              <a:rPr lang="it-IT" sz="1400" dirty="0" smtClean="0">
                <a:solidFill>
                  <a:srgbClr val="002060"/>
                </a:solidFill>
              </a:rPr>
              <a:t> </a:t>
            </a:r>
            <a:r>
              <a:rPr lang="it-IT" sz="1400" dirty="0" err="1" smtClean="0">
                <a:solidFill>
                  <a:srgbClr val="002060"/>
                </a:solidFill>
              </a:rPr>
              <a:t>skin</a:t>
            </a:r>
            <a:endParaRPr lang="it-IT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6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asellaDiTesto 24"/>
          <p:cNvSpPr txBox="1"/>
          <p:nvPr/>
        </p:nvSpPr>
        <p:spPr>
          <a:xfrm>
            <a:off x="2235679" y="176298"/>
            <a:ext cx="7720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>
                <a:solidFill>
                  <a:srgbClr val="002060"/>
                </a:solidFill>
              </a:rPr>
              <a:t>Supertall</a:t>
            </a:r>
            <a:r>
              <a:rPr lang="it-IT" sz="2400" b="1" dirty="0">
                <a:solidFill>
                  <a:srgbClr val="002060"/>
                </a:solidFill>
              </a:rPr>
              <a:t> </a:t>
            </a:r>
            <a:r>
              <a:rPr lang="it-IT" sz="2400" b="1" dirty="0" err="1">
                <a:solidFill>
                  <a:srgbClr val="002060"/>
                </a:solidFill>
              </a:rPr>
              <a:t>Buildings</a:t>
            </a:r>
            <a:r>
              <a:rPr lang="it-IT" sz="2400" b="1" dirty="0">
                <a:solidFill>
                  <a:srgbClr val="002060"/>
                </a:solidFill>
              </a:rPr>
              <a:t>, Super-</a:t>
            </a:r>
            <a:r>
              <a:rPr lang="it-IT" sz="2400" b="1" dirty="0" err="1">
                <a:solidFill>
                  <a:srgbClr val="002060"/>
                </a:solidFill>
              </a:rPr>
              <a:t>Complicated</a:t>
            </a:r>
            <a:r>
              <a:rPr lang="it-IT" sz="2400" b="1" dirty="0">
                <a:solidFill>
                  <a:srgbClr val="002060"/>
                </a:solidFill>
              </a:rPr>
              <a:t> </a:t>
            </a:r>
            <a:r>
              <a:rPr lang="it-IT" sz="2400" b="1" dirty="0" err="1">
                <a:solidFill>
                  <a:srgbClr val="002060"/>
                </a:solidFill>
              </a:rPr>
              <a:t>Concerns</a:t>
            </a:r>
            <a:r>
              <a:rPr lang="it-IT" sz="24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531687" y="5834888"/>
            <a:ext cx="300464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solidFill>
                  <a:schemeClr val="bg1"/>
                </a:solidFill>
              </a:rPr>
              <a:t>https://www.fondazionepirelli.org/archivio-storico/bookreader/pubblicazioni-e-riviste/RivistaPirelli/1955_3.html#page/18/mode/2up</a:t>
            </a:r>
          </a:p>
        </p:txBody>
      </p:sp>
      <p:sp>
        <p:nvSpPr>
          <p:cNvPr id="26" name="Rettangolo 25"/>
          <p:cNvSpPr/>
          <p:nvPr/>
        </p:nvSpPr>
        <p:spPr>
          <a:xfrm>
            <a:off x="539013" y="6253696"/>
            <a:ext cx="30818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dirty="0">
                <a:solidFill>
                  <a:schemeClr val="bg1"/>
                </a:solidFill>
              </a:rPr>
              <a:t>https://www.moelven.com/mjostarnet/video/</a:t>
            </a:r>
          </a:p>
        </p:txBody>
      </p:sp>
      <p:sp>
        <p:nvSpPr>
          <p:cNvPr id="29" name="Rettangolo 28"/>
          <p:cNvSpPr/>
          <p:nvPr/>
        </p:nvSpPr>
        <p:spPr>
          <a:xfrm>
            <a:off x="3969890" y="6109387"/>
            <a:ext cx="41755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schemeClr val="bg1"/>
                </a:solidFill>
              </a:rPr>
              <a:t>https://www.dezeen.com/2021/10/08/sara-kulturhus-skelleftea-sweden-white-arkitekter/</a:t>
            </a:r>
          </a:p>
        </p:txBody>
      </p:sp>
      <p:sp>
        <p:nvSpPr>
          <p:cNvPr id="30" name="Rettangolo 29"/>
          <p:cNvSpPr/>
          <p:nvPr/>
        </p:nvSpPr>
        <p:spPr>
          <a:xfrm>
            <a:off x="8440904" y="6083164"/>
            <a:ext cx="33158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schemeClr val="bg1"/>
                </a:solidFill>
              </a:rPr>
              <a:t>https://www.sarakulturhus.se/en/a-climate-smart-house</a:t>
            </a:r>
            <a:r>
              <a:rPr lang="it-IT" sz="1200" dirty="0" smtClean="0">
                <a:solidFill>
                  <a:schemeClr val="bg1"/>
                </a:solidFill>
              </a:rPr>
              <a:t>/</a:t>
            </a:r>
            <a:endParaRPr lang="it-IT" sz="1200" dirty="0">
              <a:solidFill>
                <a:schemeClr val="bg1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2879" y="819328"/>
            <a:ext cx="7348722" cy="609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12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asellaDiTesto 24"/>
          <p:cNvSpPr txBox="1"/>
          <p:nvPr/>
        </p:nvSpPr>
        <p:spPr>
          <a:xfrm>
            <a:off x="2235679" y="176298"/>
            <a:ext cx="7720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>
                <a:solidFill>
                  <a:srgbClr val="002060"/>
                </a:solidFill>
              </a:rPr>
              <a:t>Supertall</a:t>
            </a:r>
            <a:r>
              <a:rPr lang="it-IT" sz="2400" b="1" dirty="0">
                <a:solidFill>
                  <a:srgbClr val="002060"/>
                </a:solidFill>
              </a:rPr>
              <a:t> </a:t>
            </a:r>
            <a:r>
              <a:rPr lang="it-IT" sz="2400" b="1" dirty="0" err="1">
                <a:solidFill>
                  <a:srgbClr val="002060"/>
                </a:solidFill>
              </a:rPr>
              <a:t>Buildings</a:t>
            </a:r>
            <a:r>
              <a:rPr lang="it-IT" sz="2400" b="1" dirty="0">
                <a:solidFill>
                  <a:srgbClr val="002060"/>
                </a:solidFill>
              </a:rPr>
              <a:t>, Super-</a:t>
            </a:r>
            <a:r>
              <a:rPr lang="it-IT" sz="2400" b="1" dirty="0" err="1">
                <a:solidFill>
                  <a:srgbClr val="002060"/>
                </a:solidFill>
              </a:rPr>
              <a:t>Complicated</a:t>
            </a:r>
            <a:r>
              <a:rPr lang="it-IT" sz="2400" b="1" dirty="0">
                <a:solidFill>
                  <a:srgbClr val="002060"/>
                </a:solidFill>
              </a:rPr>
              <a:t> </a:t>
            </a:r>
            <a:r>
              <a:rPr lang="it-IT" sz="2400" b="1" dirty="0" err="1">
                <a:solidFill>
                  <a:srgbClr val="002060"/>
                </a:solidFill>
              </a:rPr>
              <a:t>Concerns</a:t>
            </a:r>
            <a:r>
              <a:rPr lang="it-IT" sz="24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531687" y="5834888"/>
            <a:ext cx="300464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solidFill>
                  <a:schemeClr val="bg1"/>
                </a:solidFill>
              </a:rPr>
              <a:t>https://www.fondazionepirelli.org/archivio-storico/bookreader/pubblicazioni-e-riviste/RivistaPirelli/1955_3.html#page/18/mode/2up</a:t>
            </a:r>
          </a:p>
        </p:txBody>
      </p:sp>
      <p:sp>
        <p:nvSpPr>
          <p:cNvPr id="26" name="Rettangolo 25"/>
          <p:cNvSpPr/>
          <p:nvPr/>
        </p:nvSpPr>
        <p:spPr>
          <a:xfrm>
            <a:off x="539013" y="6253696"/>
            <a:ext cx="30818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dirty="0">
                <a:solidFill>
                  <a:schemeClr val="bg1"/>
                </a:solidFill>
              </a:rPr>
              <a:t>https://www.moelven.com/mjostarnet/video/</a:t>
            </a:r>
          </a:p>
        </p:txBody>
      </p:sp>
      <p:sp>
        <p:nvSpPr>
          <p:cNvPr id="29" name="Rettangolo 28"/>
          <p:cNvSpPr/>
          <p:nvPr/>
        </p:nvSpPr>
        <p:spPr>
          <a:xfrm>
            <a:off x="3969890" y="6109387"/>
            <a:ext cx="41755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schemeClr val="bg1"/>
                </a:solidFill>
              </a:rPr>
              <a:t>https://www.dezeen.com/2021/10/08/sara-kulturhus-skelleftea-sweden-white-arkitekter/</a:t>
            </a:r>
          </a:p>
        </p:txBody>
      </p:sp>
      <p:sp>
        <p:nvSpPr>
          <p:cNvPr id="30" name="Rettangolo 29"/>
          <p:cNvSpPr/>
          <p:nvPr/>
        </p:nvSpPr>
        <p:spPr>
          <a:xfrm>
            <a:off x="8440904" y="6083164"/>
            <a:ext cx="33158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schemeClr val="bg1"/>
                </a:solidFill>
              </a:rPr>
              <a:t>https://www.sarakulturhus.se/en/a-climate-smart-house</a:t>
            </a:r>
            <a:r>
              <a:rPr lang="it-IT" sz="1200" dirty="0" smtClean="0">
                <a:solidFill>
                  <a:schemeClr val="bg1"/>
                </a:solidFill>
              </a:rPr>
              <a:t>/</a:t>
            </a:r>
            <a:endParaRPr lang="it-IT" sz="1200" dirty="0">
              <a:solidFill>
                <a:schemeClr val="bg1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4935" y="637963"/>
            <a:ext cx="3027515" cy="618134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74" y="3047482"/>
            <a:ext cx="3248210" cy="311828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889" y="1287262"/>
            <a:ext cx="3886235" cy="4966434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1012054" y="1376039"/>
            <a:ext cx="2405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err="1" smtClean="0">
                <a:solidFill>
                  <a:srgbClr val="C00000"/>
                </a:solidFill>
              </a:rPr>
              <a:t>Foundations</a:t>
            </a:r>
            <a:endParaRPr lang="it-IT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841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sellaDiTesto 15"/>
          <p:cNvSpPr txBox="1"/>
          <p:nvPr/>
        </p:nvSpPr>
        <p:spPr>
          <a:xfrm>
            <a:off x="2235679" y="280187"/>
            <a:ext cx="7720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2060"/>
                </a:solidFill>
              </a:rPr>
              <a:t>La corsa verso l’</a:t>
            </a:r>
            <a:r>
              <a:rPr lang="it-IT" sz="2400" b="1" dirty="0" err="1">
                <a:solidFill>
                  <a:srgbClr val="002060"/>
                </a:solidFill>
              </a:rPr>
              <a:t>alto_Il</a:t>
            </a:r>
            <a:r>
              <a:rPr lang="it-IT" sz="2400" b="1" dirty="0">
                <a:solidFill>
                  <a:srgbClr val="002060"/>
                </a:solidFill>
              </a:rPr>
              <a:t> </a:t>
            </a:r>
            <a:r>
              <a:rPr lang="it-IT" sz="2400" b="1" dirty="0" smtClean="0">
                <a:solidFill>
                  <a:srgbClr val="002060"/>
                </a:solidFill>
              </a:rPr>
              <a:t>ritorno alle origini: da edifici alti…..</a:t>
            </a:r>
            <a:endParaRPr lang="it-IT" sz="2400" b="1" dirty="0">
              <a:solidFill>
                <a:srgbClr val="002060"/>
              </a:solidFill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1876072" y="755986"/>
            <a:ext cx="8273768" cy="5378914"/>
            <a:chOff x="1876072" y="741852"/>
            <a:chExt cx="8273768" cy="5378914"/>
          </a:xfrm>
        </p:grpSpPr>
        <p:pic>
          <p:nvPicPr>
            <p:cNvPr id="17" name="Immagine 16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76072" y="741852"/>
              <a:ext cx="8273768" cy="5378914"/>
            </a:xfrm>
            <a:prstGeom prst="rect">
              <a:avLst/>
            </a:prstGeom>
          </p:spPr>
        </p:pic>
        <p:sp>
          <p:nvSpPr>
            <p:cNvPr id="2" name="Rettangolo 1"/>
            <p:cNvSpPr/>
            <p:nvPr/>
          </p:nvSpPr>
          <p:spPr>
            <a:xfrm>
              <a:off x="5926347" y="5857336"/>
              <a:ext cx="569344" cy="1207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15981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asellaDiTesto 24"/>
          <p:cNvSpPr txBox="1"/>
          <p:nvPr/>
        </p:nvSpPr>
        <p:spPr>
          <a:xfrm>
            <a:off x="2235679" y="176298"/>
            <a:ext cx="7720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2060"/>
                </a:solidFill>
              </a:rPr>
              <a:t>La corsa verso </a:t>
            </a:r>
            <a:r>
              <a:rPr lang="it-IT" sz="2400" b="1" dirty="0" smtClean="0">
                <a:solidFill>
                  <a:srgbClr val="002060"/>
                </a:solidFill>
              </a:rPr>
              <a:t>l’</a:t>
            </a:r>
            <a:r>
              <a:rPr lang="it-IT" sz="2400" b="1" dirty="0" err="1" smtClean="0">
                <a:solidFill>
                  <a:srgbClr val="002060"/>
                </a:solidFill>
              </a:rPr>
              <a:t>alto_Le</a:t>
            </a:r>
            <a:r>
              <a:rPr lang="it-IT" sz="2400" b="1" dirty="0" smtClean="0">
                <a:solidFill>
                  <a:srgbClr val="002060"/>
                </a:solidFill>
              </a:rPr>
              <a:t> maggiori problematiche</a:t>
            </a:r>
            <a:endParaRPr lang="it-IT" sz="2400" b="1" i="1" dirty="0">
              <a:solidFill>
                <a:srgbClr val="002060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531687" y="5834888"/>
            <a:ext cx="300464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solidFill>
                  <a:schemeClr val="bg1"/>
                </a:solidFill>
              </a:rPr>
              <a:t>https://www.fondazionepirelli.org/archivio-storico/bookreader/pubblicazioni-e-riviste/RivistaPirelli/1955_3.html#page/18/mode/2up</a:t>
            </a:r>
          </a:p>
        </p:txBody>
      </p:sp>
      <p:sp>
        <p:nvSpPr>
          <p:cNvPr id="26" name="Rettangolo 25"/>
          <p:cNvSpPr/>
          <p:nvPr/>
        </p:nvSpPr>
        <p:spPr>
          <a:xfrm>
            <a:off x="539013" y="6253696"/>
            <a:ext cx="30818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dirty="0">
                <a:solidFill>
                  <a:schemeClr val="bg1"/>
                </a:solidFill>
              </a:rPr>
              <a:t>https://www.moelven.com/mjostarnet/video/</a:t>
            </a:r>
          </a:p>
        </p:txBody>
      </p:sp>
      <p:sp>
        <p:nvSpPr>
          <p:cNvPr id="29" name="Rettangolo 28"/>
          <p:cNvSpPr/>
          <p:nvPr/>
        </p:nvSpPr>
        <p:spPr>
          <a:xfrm>
            <a:off x="3969890" y="6109387"/>
            <a:ext cx="41755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schemeClr val="bg1"/>
                </a:solidFill>
              </a:rPr>
              <a:t>https://www.dezeen.com/2021/10/08/sara-kulturhus-skelleftea-sweden-white-arkitekter/</a:t>
            </a:r>
          </a:p>
        </p:txBody>
      </p:sp>
      <p:sp>
        <p:nvSpPr>
          <p:cNvPr id="30" name="Rettangolo 29"/>
          <p:cNvSpPr/>
          <p:nvPr/>
        </p:nvSpPr>
        <p:spPr>
          <a:xfrm>
            <a:off x="8440904" y="6083164"/>
            <a:ext cx="33158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schemeClr val="bg1"/>
                </a:solidFill>
              </a:rPr>
              <a:t>https://www.sarakulturhus.se/en/a-climate-smart-house</a:t>
            </a:r>
            <a:r>
              <a:rPr lang="it-IT" sz="1200" dirty="0" smtClean="0">
                <a:solidFill>
                  <a:schemeClr val="bg1"/>
                </a:solidFill>
              </a:rPr>
              <a:t>/</a:t>
            </a: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973709" y="634943"/>
            <a:ext cx="5858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C00000"/>
                </a:solidFill>
              </a:rPr>
              <a:t>L’interazione con il vento e la stabilità</a:t>
            </a:r>
            <a:endParaRPr lang="it-IT" sz="2800" b="1" dirty="0">
              <a:solidFill>
                <a:srgbClr val="C00000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814" y="1459435"/>
            <a:ext cx="3962087" cy="478998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3435" y="1675856"/>
            <a:ext cx="3399540" cy="4664363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4137163" y="6162867"/>
            <a:ext cx="4266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2060"/>
                </a:solidFill>
              </a:rPr>
              <a:t>Meccanismi </a:t>
            </a:r>
            <a:r>
              <a:rPr lang="it-IT" b="1" dirty="0" err="1" smtClean="0">
                <a:solidFill>
                  <a:srgbClr val="002060"/>
                </a:solidFill>
              </a:rPr>
              <a:t>passivi_vuoti</a:t>
            </a:r>
            <a:r>
              <a:rPr lang="it-IT" b="1" dirty="0" smtClean="0">
                <a:solidFill>
                  <a:srgbClr val="002060"/>
                </a:solidFill>
              </a:rPr>
              <a:t> e controventi</a:t>
            </a:r>
            <a:endParaRPr lang="it-IT" b="1" dirty="0">
              <a:solidFill>
                <a:srgbClr val="002060"/>
              </a:solidFill>
            </a:endParaRPr>
          </a:p>
        </p:txBody>
      </p:sp>
      <p:pic>
        <p:nvPicPr>
          <p:cNvPr id="8194" name="Picture 2" descr="Chicago's 100-story Hancock building getting new name | The Seattle Times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58457" y="1330083"/>
            <a:ext cx="2771822" cy="4794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4700792" y="5773231"/>
            <a:ext cx="29090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chemeClr val="bg1"/>
                </a:solidFill>
              </a:rPr>
              <a:t>John </a:t>
            </a:r>
            <a:r>
              <a:rPr lang="it-IT" sz="1200" dirty="0" err="1" smtClean="0">
                <a:solidFill>
                  <a:schemeClr val="bg1"/>
                </a:solidFill>
              </a:rPr>
              <a:t>Hancok</a:t>
            </a:r>
            <a:r>
              <a:rPr lang="it-IT" sz="1200" dirty="0" smtClean="0">
                <a:solidFill>
                  <a:schemeClr val="bg1"/>
                </a:solidFill>
              </a:rPr>
              <a:t> building, </a:t>
            </a:r>
            <a:r>
              <a:rPr lang="it-IT" sz="1200" dirty="0" err="1" smtClean="0">
                <a:solidFill>
                  <a:schemeClr val="bg1"/>
                </a:solidFill>
              </a:rPr>
              <a:t>Chicago_S.O.M</a:t>
            </a:r>
            <a:r>
              <a:rPr lang="it-IT" sz="1200" dirty="0" smtClean="0">
                <a:solidFill>
                  <a:schemeClr val="bg1"/>
                </a:solidFill>
              </a:rPr>
              <a:t>. 1969</a:t>
            </a: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7672496" y="6018525"/>
            <a:ext cx="33505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chemeClr val="bg1"/>
                </a:solidFill>
              </a:rPr>
              <a:t>John 432 Park Avenue</a:t>
            </a:r>
            <a:r>
              <a:rPr lang="it-IT" sz="1200" dirty="0">
                <a:solidFill>
                  <a:schemeClr val="bg1"/>
                </a:solidFill>
              </a:rPr>
              <a:t>, </a:t>
            </a:r>
            <a:r>
              <a:rPr lang="it-IT" sz="1200" dirty="0" err="1">
                <a:solidFill>
                  <a:schemeClr val="bg1"/>
                </a:solidFill>
              </a:rPr>
              <a:t>NY_Rafael</a:t>
            </a:r>
            <a:r>
              <a:rPr lang="it-IT" sz="1200" dirty="0">
                <a:solidFill>
                  <a:schemeClr val="bg1"/>
                </a:solidFill>
              </a:rPr>
              <a:t> </a:t>
            </a:r>
            <a:r>
              <a:rPr lang="it-IT" sz="1200" dirty="0" err="1" smtClean="0">
                <a:solidFill>
                  <a:schemeClr val="bg1"/>
                </a:solidFill>
              </a:rPr>
              <a:t>Viñoly</a:t>
            </a:r>
            <a:r>
              <a:rPr lang="it-IT" sz="1200" dirty="0" smtClean="0">
                <a:solidFill>
                  <a:schemeClr val="bg1"/>
                </a:solidFill>
              </a:rPr>
              <a:t> 2015</a:t>
            </a:r>
            <a:endParaRPr lang="it-IT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27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asellaDiTesto 24"/>
          <p:cNvSpPr txBox="1"/>
          <p:nvPr/>
        </p:nvSpPr>
        <p:spPr>
          <a:xfrm>
            <a:off x="2235679" y="176298"/>
            <a:ext cx="7720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2060"/>
                </a:solidFill>
              </a:rPr>
              <a:t>La corsa verso </a:t>
            </a:r>
            <a:r>
              <a:rPr lang="it-IT" sz="2400" b="1" dirty="0" smtClean="0">
                <a:solidFill>
                  <a:srgbClr val="002060"/>
                </a:solidFill>
              </a:rPr>
              <a:t>l’</a:t>
            </a:r>
            <a:r>
              <a:rPr lang="it-IT" sz="2400" b="1" dirty="0" err="1" smtClean="0">
                <a:solidFill>
                  <a:srgbClr val="002060"/>
                </a:solidFill>
              </a:rPr>
              <a:t>alto_Le</a:t>
            </a:r>
            <a:r>
              <a:rPr lang="it-IT" sz="2400" b="1" dirty="0" smtClean="0">
                <a:solidFill>
                  <a:srgbClr val="002060"/>
                </a:solidFill>
              </a:rPr>
              <a:t> maggiori problematiche</a:t>
            </a:r>
            <a:endParaRPr lang="it-IT" sz="2400" b="1" i="1" dirty="0">
              <a:solidFill>
                <a:srgbClr val="002060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531687" y="5834888"/>
            <a:ext cx="300464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solidFill>
                  <a:schemeClr val="bg1"/>
                </a:solidFill>
              </a:rPr>
              <a:t>https://www.fondazionepirelli.org/archivio-storico/bookreader/pubblicazioni-e-riviste/RivistaPirelli/1955_3.html#page/18/mode/2up</a:t>
            </a:r>
          </a:p>
        </p:txBody>
      </p:sp>
      <p:sp>
        <p:nvSpPr>
          <p:cNvPr id="26" name="Rettangolo 25"/>
          <p:cNvSpPr/>
          <p:nvPr/>
        </p:nvSpPr>
        <p:spPr>
          <a:xfrm>
            <a:off x="539013" y="6253696"/>
            <a:ext cx="30818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dirty="0">
                <a:solidFill>
                  <a:schemeClr val="bg1"/>
                </a:solidFill>
              </a:rPr>
              <a:t>https://www.moelven.com/mjostarnet/video/</a:t>
            </a:r>
          </a:p>
        </p:txBody>
      </p:sp>
      <p:sp>
        <p:nvSpPr>
          <p:cNvPr id="29" name="Rettangolo 28"/>
          <p:cNvSpPr/>
          <p:nvPr/>
        </p:nvSpPr>
        <p:spPr>
          <a:xfrm>
            <a:off x="3969890" y="6109387"/>
            <a:ext cx="41755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schemeClr val="bg1"/>
                </a:solidFill>
              </a:rPr>
              <a:t>https://www.dezeen.com/2021/10/08/sara-kulturhus-skelleftea-sweden-white-arkitekter/</a:t>
            </a:r>
          </a:p>
        </p:txBody>
      </p:sp>
      <p:sp>
        <p:nvSpPr>
          <p:cNvPr id="30" name="Rettangolo 29"/>
          <p:cNvSpPr/>
          <p:nvPr/>
        </p:nvSpPr>
        <p:spPr>
          <a:xfrm>
            <a:off x="8440904" y="6083164"/>
            <a:ext cx="33158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schemeClr val="bg1"/>
                </a:solidFill>
              </a:rPr>
              <a:t>https://www.sarakulturhus.se/en/a-climate-smart-house</a:t>
            </a:r>
            <a:r>
              <a:rPr lang="it-IT" sz="1200" dirty="0" smtClean="0">
                <a:solidFill>
                  <a:schemeClr val="bg1"/>
                </a:solidFill>
              </a:rPr>
              <a:t>/</a:t>
            </a: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973709" y="634943"/>
            <a:ext cx="5858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C00000"/>
                </a:solidFill>
              </a:rPr>
              <a:t>L’interazione con il vento e la stabilità</a:t>
            </a:r>
            <a:endParaRPr lang="it-IT" sz="2800" b="1" dirty="0">
              <a:solidFill>
                <a:srgbClr val="C00000"/>
              </a:solidFill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6504" y="1326868"/>
            <a:ext cx="3243124" cy="2507584"/>
          </a:xfrm>
          <a:prstGeom prst="rect">
            <a:avLst/>
          </a:prstGeom>
        </p:spPr>
      </p:pic>
      <p:grpSp>
        <p:nvGrpSpPr>
          <p:cNvPr id="4096" name="Gruppo 4095"/>
          <p:cNvGrpSpPr/>
          <p:nvPr/>
        </p:nvGrpSpPr>
        <p:grpSpPr>
          <a:xfrm>
            <a:off x="4982232" y="1355731"/>
            <a:ext cx="3752619" cy="5065327"/>
            <a:chOff x="293469" y="1246095"/>
            <a:chExt cx="4801376" cy="6480951"/>
          </a:xfrm>
        </p:grpSpPr>
        <p:pic>
          <p:nvPicPr>
            <p:cNvPr id="24" name="Immagine 23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469" y="1246095"/>
              <a:ext cx="4801376" cy="3127296"/>
            </a:xfrm>
            <a:prstGeom prst="rect">
              <a:avLst/>
            </a:prstGeom>
          </p:spPr>
        </p:pic>
        <p:pic>
          <p:nvPicPr>
            <p:cNvPr id="31" name="Immagine 30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469" y="4513325"/>
              <a:ext cx="4801376" cy="3213721"/>
            </a:xfrm>
            <a:prstGeom prst="rect">
              <a:avLst/>
            </a:prstGeom>
          </p:spPr>
        </p:pic>
      </p:grpSp>
      <p:pic>
        <p:nvPicPr>
          <p:cNvPr id="4097" name="Immagine 409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389" y="3054018"/>
            <a:ext cx="4633190" cy="3058630"/>
          </a:xfrm>
          <a:prstGeom prst="rect">
            <a:avLst/>
          </a:prstGeom>
        </p:spPr>
      </p:pic>
      <p:pic>
        <p:nvPicPr>
          <p:cNvPr id="4099" name="Immagine 4098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323" y="1398032"/>
            <a:ext cx="4612228" cy="1588667"/>
          </a:xfrm>
          <a:prstGeom prst="rect">
            <a:avLst/>
          </a:prstGeom>
        </p:spPr>
      </p:pic>
      <p:pic>
        <p:nvPicPr>
          <p:cNvPr id="4100" name="Immagine 409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6504" y="3913910"/>
            <a:ext cx="3243124" cy="2507147"/>
          </a:xfrm>
          <a:prstGeom prst="rect">
            <a:avLst/>
          </a:prstGeom>
        </p:spPr>
      </p:pic>
      <p:sp>
        <p:nvSpPr>
          <p:cNvPr id="4101" name="Rettangolo 4100"/>
          <p:cNvSpPr/>
          <p:nvPr/>
        </p:nvSpPr>
        <p:spPr>
          <a:xfrm>
            <a:off x="5074954" y="5965844"/>
            <a:ext cx="12030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Shanghai Tower </a:t>
            </a: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38" name="Rettangolo 37"/>
          <p:cNvSpPr/>
          <p:nvPr/>
        </p:nvSpPr>
        <p:spPr>
          <a:xfrm>
            <a:off x="8903532" y="3513139"/>
            <a:ext cx="10018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Taipei </a:t>
            </a:r>
            <a:r>
              <a:rPr lang="en-GB" sz="12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Tower </a:t>
            </a: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39" name="Rettangolo 38"/>
          <p:cNvSpPr/>
          <p:nvPr/>
        </p:nvSpPr>
        <p:spPr>
          <a:xfrm>
            <a:off x="8858429" y="6048018"/>
            <a:ext cx="168315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Shinjuku Mitsui Building</a:t>
            </a: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4102" name="CasellaDiTesto 4101"/>
          <p:cNvSpPr txBox="1"/>
          <p:nvPr/>
        </p:nvSpPr>
        <p:spPr>
          <a:xfrm>
            <a:off x="237389" y="6179967"/>
            <a:ext cx="5171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2060"/>
                </a:solidFill>
              </a:rPr>
              <a:t>Meccanismi </a:t>
            </a:r>
            <a:r>
              <a:rPr lang="it-IT" b="1" dirty="0" err="1" smtClean="0">
                <a:solidFill>
                  <a:srgbClr val="002060"/>
                </a:solidFill>
              </a:rPr>
              <a:t>attivi_TMD-Tuned</a:t>
            </a:r>
            <a:r>
              <a:rPr lang="it-IT" b="1" dirty="0" smtClean="0">
                <a:solidFill>
                  <a:srgbClr val="002060"/>
                </a:solidFill>
              </a:rPr>
              <a:t> </a:t>
            </a:r>
            <a:r>
              <a:rPr lang="it-IT" b="1" dirty="0">
                <a:solidFill>
                  <a:srgbClr val="002060"/>
                </a:solidFill>
              </a:rPr>
              <a:t>mass </a:t>
            </a:r>
            <a:r>
              <a:rPr lang="it-IT" b="1" dirty="0" err="1">
                <a:solidFill>
                  <a:srgbClr val="002060"/>
                </a:solidFill>
              </a:rPr>
              <a:t>damper</a:t>
            </a:r>
            <a:endParaRPr lang="it-IT" b="1" dirty="0">
              <a:solidFill>
                <a:srgbClr val="002060"/>
              </a:solidFill>
            </a:endParaRPr>
          </a:p>
          <a:p>
            <a:endParaRPr lang="it-IT" b="1" dirty="0">
              <a:solidFill>
                <a:srgbClr val="002060"/>
              </a:solidFill>
            </a:endParaRPr>
          </a:p>
        </p:txBody>
      </p:sp>
      <p:sp>
        <p:nvSpPr>
          <p:cNvPr id="41" name="Rettangolo 40"/>
          <p:cNvSpPr/>
          <p:nvPr/>
        </p:nvSpPr>
        <p:spPr>
          <a:xfrm>
            <a:off x="5051977" y="3499930"/>
            <a:ext cx="12030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Shanghai Tower </a:t>
            </a:r>
            <a:endParaRPr lang="it-IT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23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asellaDiTesto 24"/>
          <p:cNvSpPr txBox="1"/>
          <p:nvPr/>
        </p:nvSpPr>
        <p:spPr>
          <a:xfrm>
            <a:off x="2235679" y="176298"/>
            <a:ext cx="7720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2060"/>
                </a:solidFill>
              </a:rPr>
              <a:t>La corsa verso </a:t>
            </a:r>
            <a:r>
              <a:rPr lang="it-IT" sz="2400" b="1" dirty="0" smtClean="0">
                <a:solidFill>
                  <a:srgbClr val="002060"/>
                </a:solidFill>
              </a:rPr>
              <a:t>l’</a:t>
            </a:r>
            <a:r>
              <a:rPr lang="it-IT" sz="2400" b="1" dirty="0" err="1" smtClean="0">
                <a:solidFill>
                  <a:srgbClr val="002060"/>
                </a:solidFill>
              </a:rPr>
              <a:t>alto_Le</a:t>
            </a:r>
            <a:r>
              <a:rPr lang="it-IT" sz="2400" b="1" dirty="0" smtClean="0">
                <a:solidFill>
                  <a:srgbClr val="002060"/>
                </a:solidFill>
              </a:rPr>
              <a:t> maggiori problematiche</a:t>
            </a:r>
            <a:endParaRPr lang="it-IT" sz="2400" b="1" i="1" dirty="0">
              <a:solidFill>
                <a:srgbClr val="002060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531687" y="5834888"/>
            <a:ext cx="300464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solidFill>
                  <a:schemeClr val="bg1"/>
                </a:solidFill>
              </a:rPr>
              <a:t>https://www.fondazionepirelli.org/archivio-storico/bookreader/pubblicazioni-e-riviste/RivistaPirelli/1955_3.html#page/18/mode/2up</a:t>
            </a:r>
          </a:p>
        </p:txBody>
      </p:sp>
      <p:sp>
        <p:nvSpPr>
          <p:cNvPr id="26" name="Rettangolo 25"/>
          <p:cNvSpPr/>
          <p:nvPr/>
        </p:nvSpPr>
        <p:spPr>
          <a:xfrm>
            <a:off x="539013" y="6253696"/>
            <a:ext cx="30818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dirty="0">
                <a:solidFill>
                  <a:schemeClr val="bg1"/>
                </a:solidFill>
              </a:rPr>
              <a:t>https://www.moelven.com/mjostarnet/video/</a:t>
            </a:r>
          </a:p>
        </p:txBody>
      </p:sp>
      <p:sp>
        <p:nvSpPr>
          <p:cNvPr id="29" name="Rettangolo 28"/>
          <p:cNvSpPr/>
          <p:nvPr/>
        </p:nvSpPr>
        <p:spPr>
          <a:xfrm>
            <a:off x="3969890" y="6109387"/>
            <a:ext cx="41755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schemeClr val="bg1"/>
                </a:solidFill>
              </a:rPr>
              <a:t>https://www.dezeen.com/2021/10/08/sara-kulturhus-skelleftea-sweden-white-arkitekter/</a:t>
            </a:r>
          </a:p>
        </p:txBody>
      </p:sp>
      <p:sp>
        <p:nvSpPr>
          <p:cNvPr id="30" name="Rettangolo 29"/>
          <p:cNvSpPr/>
          <p:nvPr/>
        </p:nvSpPr>
        <p:spPr>
          <a:xfrm>
            <a:off x="8440904" y="6083164"/>
            <a:ext cx="33158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schemeClr val="bg1"/>
                </a:solidFill>
              </a:rPr>
              <a:t>https://www.sarakulturhus.se/en/a-climate-smart-house</a:t>
            </a:r>
            <a:r>
              <a:rPr lang="it-IT" sz="1200" dirty="0" smtClean="0">
                <a:solidFill>
                  <a:schemeClr val="bg1"/>
                </a:solidFill>
              </a:rPr>
              <a:t>/</a:t>
            </a: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973709" y="634943"/>
            <a:ext cx="5858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C00000"/>
                </a:solidFill>
              </a:rPr>
              <a:t>L’integrazione impiantistica</a:t>
            </a:r>
            <a:endParaRPr lang="it-IT" sz="2800" b="1" dirty="0">
              <a:solidFill>
                <a:srgbClr val="C00000"/>
              </a:solidFill>
            </a:endParaRPr>
          </a:p>
        </p:txBody>
      </p:sp>
      <p:pic>
        <p:nvPicPr>
          <p:cNvPr id="27" name="Immagin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332" y="1491246"/>
            <a:ext cx="4924425" cy="4714875"/>
          </a:xfrm>
          <a:prstGeom prst="rect">
            <a:avLst/>
          </a:prstGeom>
        </p:spPr>
      </p:pic>
      <p:grpSp>
        <p:nvGrpSpPr>
          <p:cNvPr id="13" name="Gruppo 12"/>
          <p:cNvGrpSpPr/>
          <p:nvPr/>
        </p:nvGrpSpPr>
        <p:grpSpPr>
          <a:xfrm>
            <a:off x="6581003" y="1731286"/>
            <a:ext cx="4185847" cy="4660909"/>
            <a:chOff x="6581003" y="1731286"/>
            <a:chExt cx="4185847" cy="4660909"/>
          </a:xfrm>
        </p:grpSpPr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1003" y="1731286"/>
              <a:ext cx="4185847" cy="4608933"/>
            </a:xfrm>
            <a:prstGeom prst="rect">
              <a:avLst/>
            </a:prstGeom>
          </p:spPr>
        </p:pic>
        <p:sp>
          <p:nvSpPr>
            <p:cNvPr id="11" name="Rettangolo 10"/>
            <p:cNvSpPr/>
            <p:nvPr/>
          </p:nvSpPr>
          <p:spPr>
            <a:xfrm>
              <a:off x="6581003" y="5776304"/>
              <a:ext cx="1060018" cy="6158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9463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asellaDiTesto 24"/>
          <p:cNvSpPr txBox="1"/>
          <p:nvPr/>
        </p:nvSpPr>
        <p:spPr>
          <a:xfrm>
            <a:off x="2267210" y="183220"/>
            <a:ext cx="7720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2060"/>
                </a:solidFill>
              </a:rPr>
              <a:t>La corsa verso </a:t>
            </a:r>
            <a:r>
              <a:rPr lang="it-IT" sz="2400" b="1" dirty="0" smtClean="0">
                <a:solidFill>
                  <a:srgbClr val="002060"/>
                </a:solidFill>
              </a:rPr>
              <a:t>l’</a:t>
            </a:r>
            <a:r>
              <a:rPr lang="it-IT" sz="2400" b="1" dirty="0" err="1" smtClean="0">
                <a:solidFill>
                  <a:srgbClr val="002060"/>
                </a:solidFill>
              </a:rPr>
              <a:t>alto_Le</a:t>
            </a:r>
            <a:r>
              <a:rPr lang="it-IT" sz="2400" b="1" dirty="0" smtClean="0">
                <a:solidFill>
                  <a:srgbClr val="002060"/>
                </a:solidFill>
              </a:rPr>
              <a:t> maggiori problematiche</a:t>
            </a:r>
            <a:endParaRPr lang="it-IT" sz="2400" b="1" i="1" dirty="0">
              <a:solidFill>
                <a:srgbClr val="002060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531687" y="5834888"/>
            <a:ext cx="300464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solidFill>
                  <a:schemeClr val="bg1"/>
                </a:solidFill>
              </a:rPr>
              <a:t>https://www.fondazionepirelli.org/archivio-storico/bookreader/pubblicazioni-e-riviste/RivistaPirelli/1955_3.html#page/18/mode/2up</a:t>
            </a:r>
          </a:p>
        </p:txBody>
      </p:sp>
      <p:sp>
        <p:nvSpPr>
          <p:cNvPr id="26" name="Rettangolo 25"/>
          <p:cNvSpPr/>
          <p:nvPr/>
        </p:nvSpPr>
        <p:spPr>
          <a:xfrm>
            <a:off x="539013" y="6253696"/>
            <a:ext cx="30818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dirty="0">
                <a:solidFill>
                  <a:schemeClr val="bg1"/>
                </a:solidFill>
              </a:rPr>
              <a:t>https://www.moelven.com/mjostarnet/video/</a:t>
            </a:r>
          </a:p>
        </p:txBody>
      </p:sp>
      <p:sp>
        <p:nvSpPr>
          <p:cNvPr id="29" name="Rettangolo 28"/>
          <p:cNvSpPr/>
          <p:nvPr/>
        </p:nvSpPr>
        <p:spPr>
          <a:xfrm>
            <a:off x="3969890" y="6109387"/>
            <a:ext cx="41755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schemeClr val="bg1"/>
                </a:solidFill>
              </a:rPr>
              <a:t>https://www.dezeen.com/2021/10/08/sara-kulturhus-skelleftea-sweden-white-arkitekter/</a:t>
            </a:r>
          </a:p>
        </p:txBody>
      </p:sp>
      <p:sp>
        <p:nvSpPr>
          <p:cNvPr id="30" name="Rettangolo 29"/>
          <p:cNvSpPr/>
          <p:nvPr/>
        </p:nvSpPr>
        <p:spPr>
          <a:xfrm>
            <a:off x="8440904" y="6083164"/>
            <a:ext cx="33158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schemeClr val="bg1"/>
                </a:solidFill>
              </a:rPr>
              <a:t>https://www.sarakulturhus.se/en/a-climate-smart-house</a:t>
            </a:r>
            <a:r>
              <a:rPr lang="it-IT" sz="1200" dirty="0" smtClean="0">
                <a:solidFill>
                  <a:schemeClr val="bg1"/>
                </a:solidFill>
              </a:rPr>
              <a:t>/</a:t>
            </a:r>
            <a:endParaRPr lang="it-IT" sz="1200" dirty="0">
              <a:solidFill>
                <a:schemeClr val="bg1"/>
              </a:solidFill>
            </a:endParaRPr>
          </a:p>
        </p:txBody>
      </p:sp>
      <p:grpSp>
        <p:nvGrpSpPr>
          <p:cNvPr id="10" name="Gruppo 9"/>
          <p:cNvGrpSpPr/>
          <p:nvPr/>
        </p:nvGrpSpPr>
        <p:grpSpPr>
          <a:xfrm>
            <a:off x="729218" y="1246095"/>
            <a:ext cx="10656916" cy="5386652"/>
            <a:chOff x="539013" y="1246095"/>
            <a:chExt cx="10656916" cy="5386652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9013" y="1246095"/>
              <a:ext cx="4537104" cy="5185027"/>
            </a:xfrm>
            <a:prstGeom prst="rect">
              <a:avLst/>
            </a:prstGeom>
          </p:spPr>
        </p:pic>
        <p:sp>
          <p:nvSpPr>
            <p:cNvPr id="28" name="Rettangolo 27"/>
            <p:cNvSpPr/>
            <p:nvPr/>
          </p:nvSpPr>
          <p:spPr>
            <a:xfrm>
              <a:off x="741503" y="6003425"/>
              <a:ext cx="14533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400" dirty="0" smtClean="0">
                  <a:solidFill>
                    <a:schemeClr val="bg1"/>
                  </a:solidFill>
                </a:rPr>
                <a:t>432 Park Avenue</a:t>
              </a:r>
              <a:endParaRPr lang="it-IT" sz="1400" b="0" i="0" dirty="0">
                <a:solidFill>
                  <a:schemeClr val="bg1"/>
                </a:solidFill>
                <a:effectLst/>
              </a:endParaRPr>
            </a:p>
          </p:txBody>
        </p:sp>
        <p:pic>
          <p:nvPicPr>
            <p:cNvPr id="10244" name="Picture 4" descr="The Technology of Tall (Part III): Getting to the Core - Skynomics Blog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425124" y="1299967"/>
              <a:ext cx="5770805" cy="53327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CasellaDiTesto 31"/>
          <p:cNvSpPr txBox="1"/>
          <p:nvPr/>
        </p:nvSpPr>
        <p:spPr>
          <a:xfrm>
            <a:off x="2973709" y="634943"/>
            <a:ext cx="5858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C00000"/>
                </a:solidFill>
              </a:rPr>
              <a:t>L’integrazione impiantistica</a:t>
            </a:r>
            <a:endParaRPr lang="it-IT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30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asellaDiTesto 24"/>
          <p:cNvSpPr txBox="1"/>
          <p:nvPr/>
        </p:nvSpPr>
        <p:spPr>
          <a:xfrm>
            <a:off x="2235679" y="176298"/>
            <a:ext cx="7720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2060"/>
                </a:solidFill>
              </a:rPr>
              <a:t>La corsa verso </a:t>
            </a:r>
            <a:r>
              <a:rPr lang="it-IT" sz="2400" b="1" dirty="0" smtClean="0">
                <a:solidFill>
                  <a:srgbClr val="002060"/>
                </a:solidFill>
              </a:rPr>
              <a:t>l’</a:t>
            </a:r>
            <a:r>
              <a:rPr lang="it-IT" sz="2400" b="1" dirty="0" err="1" smtClean="0">
                <a:solidFill>
                  <a:srgbClr val="002060"/>
                </a:solidFill>
              </a:rPr>
              <a:t>alto_Le</a:t>
            </a:r>
            <a:r>
              <a:rPr lang="it-IT" sz="2400" b="1" dirty="0" smtClean="0">
                <a:solidFill>
                  <a:srgbClr val="002060"/>
                </a:solidFill>
              </a:rPr>
              <a:t> maggiori problematiche</a:t>
            </a:r>
            <a:endParaRPr lang="it-IT" sz="2400" b="1" i="1" dirty="0">
              <a:solidFill>
                <a:srgbClr val="002060"/>
              </a:solidFill>
            </a:endParaRPr>
          </a:p>
        </p:txBody>
      </p:sp>
      <p:sp>
        <p:nvSpPr>
          <p:cNvPr id="26" name="Rettangolo 25"/>
          <p:cNvSpPr/>
          <p:nvPr/>
        </p:nvSpPr>
        <p:spPr>
          <a:xfrm>
            <a:off x="539013" y="6253696"/>
            <a:ext cx="30818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dirty="0">
                <a:solidFill>
                  <a:schemeClr val="bg1"/>
                </a:solidFill>
              </a:rPr>
              <a:t>https://www.moelven.com/mjostarnet/video/</a:t>
            </a:r>
          </a:p>
        </p:txBody>
      </p:sp>
      <p:sp>
        <p:nvSpPr>
          <p:cNvPr id="30" name="Rettangolo 29"/>
          <p:cNvSpPr/>
          <p:nvPr/>
        </p:nvSpPr>
        <p:spPr>
          <a:xfrm>
            <a:off x="8440904" y="6083164"/>
            <a:ext cx="33158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schemeClr val="bg1"/>
                </a:solidFill>
              </a:rPr>
              <a:t>https://www.sarakulturhus.se/en/a-climate-smart-house</a:t>
            </a:r>
            <a:r>
              <a:rPr lang="it-IT" sz="1200" dirty="0" smtClean="0">
                <a:solidFill>
                  <a:schemeClr val="bg1"/>
                </a:solidFill>
              </a:rPr>
              <a:t>/</a:t>
            </a:r>
            <a:endParaRPr lang="it-IT" sz="1200" dirty="0">
              <a:solidFill>
                <a:schemeClr val="bg1"/>
              </a:solidFill>
            </a:endParaRPr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240" y="1334368"/>
            <a:ext cx="5859421" cy="4575333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3927822" y="5938131"/>
            <a:ext cx="161454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100" dirty="0" err="1">
                <a:solidFill>
                  <a:srgbClr val="002060"/>
                </a:solidFill>
              </a:rPr>
              <a:t>Burj</a:t>
            </a:r>
            <a:r>
              <a:rPr lang="it-IT" sz="1100" dirty="0">
                <a:solidFill>
                  <a:srgbClr val="002060"/>
                </a:solidFill>
              </a:rPr>
              <a:t> al </a:t>
            </a:r>
            <a:r>
              <a:rPr lang="it-IT" sz="1100" dirty="0" smtClean="0">
                <a:solidFill>
                  <a:srgbClr val="002060"/>
                </a:solidFill>
              </a:rPr>
              <a:t>Arab_Dubai,2019</a:t>
            </a:r>
            <a:r>
              <a:rPr lang="it-IT" sz="1100" dirty="0">
                <a:solidFill>
                  <a:srgbClr val="002060"/>
                </a:solidFill>
              </a:rPr>
              <a:t> </a:t>
            </a:r>
            <a:endParaRPr lang="it-IT" sz="1100" i="0" dirty="0">
              <a:solidFill>
                <a:srgbClr val="002060"/>
              </a:solidFill>
              <a:effectLst/>
            </a:endParaRPr>
          </a:p>
        </p:txBody>
      </p:sp>
      <p:sp>
        <p:nvSpPr>
          <p:cNvPr id="22" name="Rettangolo 21"/>
          <p:cNvSpPr/>
          <p:nvPr/>
        </p:nvSpPr>
        <p:spPr>
          <a:xfrm>
            <a:off x="10588093" y="6092020"/>
            <a:ext cx="105670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100" dirty="0" smtClean="0">
                <a:solidFill>
                  <a:srgbClr val="002060"/>
                </a:solidFill>
              </a:rPr>
              <a:t>Shangai </a:t>
            </a:r>
            <a:r>
              <a:rPr lang="it-IT" sz="1100" dirty="0" err="1" smtClean="0">
                <a:solidFill>
                  <a:srgbClr val="002060"/>
                </a:solidFill>
              </a:rPr>
              <a:t>Tower</a:t>
            </a:r>
            <a:r>
              <a:rPr lang="it-IT" sz="1100" dirty="0">
                <a:solidFill>
                  <a:srgbClr val="002060"/>
                </a:solidFill>
              </a:rPr>
              <a:t> </a:t>
            </a:r>
            <a:endParaRPr lang="it-IT" sz="1100" i="0" dirty="0">
              <a:solidFill>
                <a:srgbClr val="002060"/>
              </a:solidFill>
              <a:effectLst/>
            </a:endParaRPr>
          </a:p>
        </p:txBody>
      </p:sp>
      <p:pic>
        <p:nvPicPr>
          <p:cNvPr id="9218" name="Picture 2" descr="Atriums and a cam-shaped exterior help buffer the Shanghai Tower from solar heat gain.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33118" y="1383800"/>
            <a:ext cx="2658882" cy="474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0753" y="1244495"/>
            <a:ext cx="3358661" cy="4880979"/>
          </a:xfrm>
          <a:prstGeom prst="rect">
            <a:avLst/>
          </a:prstGeom>
        </p:spPr>
      </p:pic>
      <p:sp>
        <p:nvSpPr>
          <p:cNvPr id="23" name="CasellaDiTesto 22"/>
          <p:cNvSpPr txBox="1"/>
          <p:nvPr/>
        </p:nvSpPr>
        <p:spPr>
          <a:xfrm>
            <a:off x="2973709" y="634943"/>
            <a:ext cx="5858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C00000"/>
                </a:solidFill>
              </a:rPr>
              <a:t>L’integrazione impiantistica</a:t>
            </a:r>
            <a:endParaRPr lang="it-IT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546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asellaDiTesto 24"/>
          <p:cNvSpPr txBox="1"/>
          <p:nvPr/>
        </p:nvSpPr>
        <p:spPr>
          <a:xfrm>
            <a:off x="2235679" y="176298"/>
            <a:ext cx="7720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2060"/>
                </a:solidFill>
              </a:rPr>
              <a:t>La corsa verso </a:t>
            </a:r>
            <a:r>
              <a:rPr lang="it-IT" sz="2400" b="1" dirty="0" smtClean="0">
                <a:solidFill>
                  <a:srgbClr val="002060"/>
                </a:solidFill>
              </a:rPr>
              <a:t>l’</a:t>
            </a:r>
            <a:r>
              <a:rPr lang="it-IT" sz="2400" b="1" dirty="0" err="1" smtClean="0">
                <a:solidFill>
                  <a:srgbClr val="002060"/>
                </a:solidFill>
              </a:rPr>
              <a:t>alto_Le</a:t>
            </a:r>
            <a:r>
              <a:rPr lang="it-IT" sz="2400" b="1" dirty="0" smtClean="0">
                <a:solidFill>
                  <a:srgbClr val="002060"/>
                </a:solidFill>
              </a:rPr>
              <a:t> maggiori problematiche</a:t>
            </a:r>
            <a:endParaRPr lang="it-IT" sz="2400" b="1" i="1" dirty="0">
              <a:solidFill>
                <a:srgbClr val="002060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531687" y="5834888"/>
            <a:ext cx="300464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solidFill>
                  <a:schemeClr val="bg1"/>
                </a:solidFill>
              </a:rPr>
              <a:t>https://www.fondazionepirelli.org/archivio-storico/bookreader/pubblicazioni-e-riviste/RivistaPirelli/1955_3.html#page/18/mode/2up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973709" y="634943"/>
            <a:ext cx="5858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C00000"/>
                </a:solidFill>
              </a:rPr>
              <a:t>I flussi verticali</a:t>
            </a:r>
            <a:endParaRPr lang="it-IT" sz="2800" b="1" dirty="0">
              <a:solidFill>
                <a:srgbClr val="C00000"/>
              </a:solidFill>
            </a:endParaRP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117" y="1079898"/>
            <a:ext cx="4833774" cy="5323175"/>
          </a:xfrm>
          <a:prstGeom prst="rect">
            <a:avLst/>
          </a:prstGeom>
        </p:spPr>
      </p:pic>
      <p:grpSp>
        <p:nvGrpSpPr>
          <p:cNvPr id="13" name="Gruppo 12"/>
          <p:cNvGrpSpPr/>
          <p:nvPr/>
        </p:nvGrpSpPr>
        <p:grpSpPr>
          <a:xfrm>
            <a:off x="5347595" y="1315003"/>
            <a:ext cx="6707771" cy="4931229"/>
            <a:chOff x="5347595" y="1315003"/>
            <a:chExt cx="6707771" cy="4931229"/>
          </a:xfrm>
        </p:grpSpPr>
        <p:pic>
          <p:nvPicPr>
            <p:cNvPr id="6" name="Immagine 5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47595" y="1315003"/>
              <a:ext cx="6707771" cy="4931229"/>
            </a:xfrm>
            <a:prstGeom prst="rect">
              <a:avLst/>
            </a:prstGeom>
          </p:spPr>
        </p:pic>
        <p:sp>
          <p:nvSpPr>
            <p:cNvPr id="7" name="Rettangolo 6"/>
            <p:cNvSpPr/>
            <p:nvPr/>
          </p:nvSpPr>
          <p:spPr>
            <a:xfrm>
              <a:off x="6987210" y="1643432"/>
              <a:ext cx="2249214" cy="264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407986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asellaDiTesto 24"/>
          <p:cNvSpPr txBox="1"/>
          <p:nvPr/>
        </p:nvSpPr>
        <p:spPr>
          <a:xfrm>
            <a:off x="2235679" y="176298"/>
            <a:ext cx="7720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2060"/>
                </a:solidFill>
              </a:rPr>
              <a:t>La corsa verso </a:t>
            </a:r>
            <a:r>
              <a:rPr lang="it-IT" sz="2400" b="1" dirty="0" smtClean="0">
                <a:solidFill>
                  <a:srgbClr val="002060"/>
                </a:solidFill>
              </a:rPr>
              <a:t>l’</a:t>
            </a:r>
            <a:r>
              <a:rPr lang="it-IT" sz="2400" b="1" dirty="0" err="1" smtClean="0">
                <a:solidFill>
                  <a:srgbClr val="002060"/>
                </a:solidFill>
              </a:rPr>
              <a:t>alto_Le</a:t>
            </a:r>
            <a:r>
              <a:rPr lang="it-IT" sz="2400" b="1" dirty="0" smtClean="0">
                <a:solidFill>
                  <a:srgbClr val="002060"/>
                </a:solidFill>
              </a:rPr>
              <a:t> maggiori problematiche</a:t>
            </a:r>
            <a:endParaRPr lang="it-IT" sz="2400" b="1" i="1" dirty="0">
              <a:solidFill>
                <a:srgbClr val="00206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973709" y="634943"/>
            <a:ext cx="5858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C00000"/>
                </a:solidFill>
              </a:rPr>
              <a:t>I flussi verticali</a:t>
            </a:r>
            <a:endParaRPr lang="it-IT" sz="2800" b="1" dirty="0">
              <a:solidFill>
                <a:srgbClr val="C00000"/>
              </a:solidFill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349359" y="1407478"/>
            <a:ext cx="5610007" cy="1910233"/>
            <a:chOff x="349359" y="1409998"/>
            <a:chExt cx="6419194" cy="1910233"/>
          </a:xfrm>
        </p:grpSpPr>
        <p:sp>
          <p:nvSpPr>
            <p:cNvPr id="15" name="Rettangolo 14"/>
            <p:cNvSpPr/>
            <p:nvPr/>
          </p:nvSpPr>
          <p:spPr>
            <a:xfrm>
              <a:off x="349359" y="1409998"/>
              <a:ext cx="6096000" cy="33855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pt-BR" sz="1600" b="1" dirty="0">
                  <a:solidFill>
                    <a:srgbClr val="002060"/>
                  </a:solidFill>
                </a:rPr>
                <a:t>#1 – Guangzhou CTF Finance Centre, Guangzhou (Cina)</a:t>
              </a:r>
              <a:endParaRPr lang="it-IT" sz="1600" dirty="0">
                <a:solidFill>
                  <a:srgbClr val="002060"/>
                </a:solidFill>
              </a:endParaRPr>
            </a:p>
          </p:txBody>
        </p:sp>
        <p:sp>
          <p:nvSpPr>
            <p:cNvPr id="21" name="Rettangolo 20"/>
            <p:cNvSpPr/>
            <p:nvPr/>
          </p:nvSpPr>
          <p:spPr>
            <a:xfrm>
              <a:off x="349359" y="1750571"/>
              <a:ext cx="6419194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200" dirty="0">
                  <a:solidFill>
                    <a:srgbClr val="002060"/>
                  </a:solidFill>
                </a:rPr>
                <a:t>Velocità: 72 km/h</a:t>
              </a:r>
              <a:br>
                <a:rPr lang="it-IT" sz="1200" dirty="0">
                  <a:solidFill>
                    <a:srgbClr val="002060"/>
                  </a:solidFill>
                </a:rPr>
              </a:br>
              <a:r>
                <a:rPr lang="it-IT" sz="1200" dirty="0">
                  <a:solidFill>
                    <a:srgbClr val="002060"/>
                  </a:solidFill>
                </a:rPr>
                <a:t>Tempo di percorrenza: 43 s</a:t>
              </a:r>
              <a:br>
                <a:rPr lang="it-IT" sz="1200" dirty="0">
                  <a:solidFill>
                    <a:srgbClr val="002060"/>
                  </a:solidFill>
                </a:rPr>
              </a:br>
              <a:r>
                <a:rPr lang="it-IT" sz="1200" dirty="0">
                  <a:solidFill>
                    <a:srgbClr val="002060"/>
                  </a:solidFill>
                </a:rPr>
                <a:t>Altezza: 530 m</a:t>
              </a:r>
            </a:p>
            <a:p>
              <a:r>
                <a:rPr lang="it-IT" sz="1200" dirty="0" smtClean="0">
                  <a:solidFill>
                    <a:srgbClr val="002060"/>
                  </a:solidFill>
                </a:rPr>
                <a:t>Realizzazione: Hitachi</a:t>
              </a:r>
            </a:p>
            <a:p>
              <a:r>
                <a:rPr lang="it-IT" sz="1200" dirty="0" smtClean="0">
                  <a:solidFill>
                    <a:srgbClr val="002060"/>
                  </a:solidFill>
                </a:rPr>
                <a:t>I </a:t>
              </a:r>
              <a:r>
                <a:rPr lang="it-IT" sz="1200" dirty="0">
                  <a:solidFill>
                    <a:srgbClr val="002060"/>
                  </a:solidFill>
                </a:rPr>
                <a:t>modelli standard si muovono a circa 20 m/s (72 km/h), ma nel giugno 2017, in seguito a nuovi test e modifiche, è stato possibile fornire una velocità superiore a quella nominale e raggiungere una velocità massima di 21 m/s (75,6 km/h). Per raggiungere queste performance, gli ascensori utilizzano motori a magneti permanenti</a:t>
              </a:r>
              <a:r>
                <a:rPr lang="it-IT" sz="1200" dirty="0" smtClean="0">
                  <a:solidFill>
                    <a:srgbClr val="002060"/>
                  </a:solidFill>
                </a:rPr>
                <a:t>.</a:t>
              </a:r>
              <a:endParaRPr lang="it-IT" sz="1200" b="0" i="0" dirty="0">
                <a:solidFill>
                  <a:srgbClr val="002060"/>
                </a:solidFill>
                <a:effectLst/>
              </a:endParaRPr>
            </a:p>
          </p:txBody>
        </p:sp>
      </p:grpSp>
      <p:grpSp>
        <p:nvGrpSpPr>
          <p:cNvPr id="3" name="Gruppo 2"/>
          <p:cNvGrpSpPr/>
          <p:nvPr/>
        </p:nvGrpSpPr>
        <p:grpSpPr>
          <a:xfrm>
            <a:off x="349359" y="3763366"/>
            <a:ext cx="5610007" cy="1908214"/>
            <a:chOff x="0" y="3706913"/>
            <a:chExt cx="6308178" cy="1908214"/>
          </a:xfrm>
        </p:grpSpPr>
        <p:sp>
          <p:nvSpPr>
            <p:cNvPr id="22" name="Rettangolo 21"/>
            <p:cNvSpPr/>
            <p:nvPr/>
          </p:nvSpPr>
          <p:spPr>
            <a:xfrm>
              <a:off x="0" y="3706913"/>
              <a:ext cx="397995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1" dirty="0">
                  <a:solidFill>
                    <a:srgbClr val="002060"/>
                  </a:solidFill>
                </a:rPr>
                <a:t>#2 – Shanghai Tower, Shanghai (</a:t>
              </a:r>
              <a:r>
                <a:rPr lang="en-US" sz="1600" b="1" dirty="0" err="1">
                  <a:solidFill>
                    <a:srgbClr val="002060"/>
                  </a:solidFill>
                </a:rPr>
                <a:t>Cina</a:t>
              </a:r>
              <a:r>
                <a:rPr lang="en-US" sz="1600" b="1" dirty="0">
                  <a:solidFill>
                    <a:srgbClr val="002060"/>
                  </a:solidFill>
                </a:rPr>
                <a:t>)</a:t>
              </a:r>
              <a:endParaRPr lang="it-IT" sz="1600" b="1" dirty="0">
                <a:solidFill>
                  <a:srgbClr val="002060"/>
                </a:solidFill>
              </a:endParaRPr>
            </a:p>
          </p:txBody>
        </p:sp>
        <p:sp>
          <p:nvSpPr>
            <p:cNvPr id="23" name="Rettangolo 22"/>
            <p:cNvSpPr/>
            <p:nvPr/>
          </p:nvSpPr>
          <p:spPr>
            <a:xfrm>
              <a:off x="0" y="4045467"/>
              <a:ext cx="6308178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200" dirty="0" smtClean="0">
                  <a:solidFill>
                    <a:srgbClr val="002060"/>
                  </a:solidFill>
                </a:rPr>
                <a:t>Velocità: 65 km/h</a:t>
              </a:r>
              <a:br>
                <a:rPr lang="it-IT" sz="1200" dirty="0" smtClean="0">
                  <a:solidFill>
                    <a:srgbClr val="002060"/>
                  </a:solidFill>
                </a:rPr>
              </a:br>
              <a:r>
                <a:rPr lang="it-IT" sz="1200" dirty="0" smtClean="0">
                  <a:solidFill>
                    <a:srgbClr val="002060"/>
                  </a:solidFill>
                </a:rPr>
                <a:t>Tempo di percorrenza: 55 s</a:t>
              </a:r>
              <a:br>
                <a:rPr lang="it-IT" sz="1200" dirty="0" smtClean="0">
                  <a:solidFill>
                    <a:srgbClr val="002060"/>
                  </a:solidFill>
                </a:rPr>
              </a:br>
              <a:r>
                <a:rPr lang="it-IT" sz="1200" dirty="0" smtClean="0">
                  <a:solidFill>
                    <a:srgbClr val="002060"/>
                  </a:solidFill>
                </a:rPr>
                <a:t>Altezza: 632 m</a:t>
              </a:r>
            </a:p>
            <a:p>
              <a:r>
                <a:rPr lang="it-IT" sz="1200" dirty="0" smtClean="0">
                  <a:solidFill>
                    <a:srgbClr val="002060"/>
                  </a:solidFill>
                </a:rPr>
                <a:t>Realizzazione</a:t>
              </a:r>
              <a:r>
                <a:rPr lang="it-IT" sz="1200" dirty="0">
                  <a:solidFill>
                    <a:srgbClr val="002060"/>
                  </a:solidFill>
                </a:rPr>
                <a:t>: Mitsubishi </a:t>
              </a:r>
              <a:r>
                <a:rPr lang="it-IT" sz="1200" dirty="0" err="1">
                  <a:solidFill>
                    <a:srgbClr val="002060"/>
                  </a:solidFill>
                </a:rPr>
                <a:t>Electric</a:t>
              </a:r>
              <a:endParaRPr lang="it-IT" sz="1200" dirty="0" smtClean="0">
                <a:solidFill>
                  <a:srgbClr val="002060"/>
                </a:solidFill>
              </a:endParaRPr>
            </a:p>
            <a:p>
              <a:r>
                <a:rPr lang="it-IT" sz="1200" dirty="0" smtClean="0">
                  <a:solidFill>
                    <a:srgbClr val="002060"/>
                  </a:solidFill>
                </a:rPr>
                <a:t>I visitatori possono salire fino alla terrazza panoramica tramite tre ascensori ad alta velocità che viaggiano a 18 m/s (65 km/h). Alcuni degli ascensori raggiungono anche i 74 km/h. In caso di emergenza, ognuno di essi può far evacuare gli occupanti in speciali piani, localizzati a intervalli regolari </a:t>
              </a:r>
              <a:r>
                <a:rPr lang="it-IT" sz="1200" dirty="0">
                  <a:solidFill>
                    <a:srgbClr val="002060"/>
                  </a:solidFill>
                </a:rPr>
                <a:t>lungo</a:t>
              </a:r>
              <a:r>
                <a:rPr lang="it-IT" sz="1200" dirty="0" smtClean="0">
                  <a:solidFill>
                    <a:srgbClr val="002060"/>
                  </a:solidFill>
                </a:rPr>
                <a:t> tutta la torre.</a:t>
              </a:r>
              <a:endParaRPr lang="it-IT" sz="1200" b="0" i="0" dirty="0">
                <a:solidFill>
                  <a:srgbClr val="002060"/>
                </a:solidFill>
                <a:effectLst/>
              </a:endParaRPr>
            </a:p>
          </p:txBody>
        </p:sp>
      </p:grpSp>
      <p:grpSp>
        <p:nvGrpSpPr>
          <p:cNvPr id="4" name="Gruppo 3"/>
          <p:cNvGrpSpPr/>
          <p:nvPr/>
        </p:nvGrpSpPr>
        <p:grpSpPr>
          <a:xfrm>
            <a:off x="6581002" y="1316408"/>
            <a:ext cx="5421811" cy="1754327"/>
            <a:chOff x="7104989" y="1376700"/>
            <a:chExt cx="5002928" cy="1754327"/>
          </a:xfrm>
        </p:grpSpPr>
        <p:sp>
          <p:nvSpPr>
            <p:cNvPr id="24" name="Rettangolo 23"/>
            <p:cNvSpPr/>
            <p:nvPr/>
          </p:nvSpPr>
          <p:spPr>
            <a:xfrm>
              <a:off x="7104989" y="1376700"/>
              <a:ext cx="2816156" cy="33855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fi-FI" sz="1600" b="1" dirty="0">
                  <a:solidFill>
                    <a:srgbClr val="002060"/>
                  </a:solidFill>
                </a:rPr>
                <a:t>#3 – Taipei 101, Taipei (Taiwan)</a:t>
              </a:r>
              <a:endParaRPr lang="it-IT" sz="1600" b="1" dirty="0">
                <a:solidFill>
                  <a:srgbClr val="002060"/>
                </a:solidFill>
              </a:endParaRPr>
            </a:p>
          </p:txBody>
        </p:sp>
        <p:sp>
          <p:nvSpPr>
            <p:cNvPr id="26" name="Rettangolo 25"/>
            <p:cNvSpPr/>
            <p:nvPr/>
          </p:nvSpPr>
          <p:spPr>
            <a:xfrm>
              <a:off x="7104989" y="1746032"/>
              <a:ext cx="5002928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200" dirty="0">
                  <a:solidFill>
                    <a:srgbClr val="002060"/>
                  </a:solidFill>
                </a:rPr>
                <a:t>Velocità: 61 km/h</a:t>
              </a:r>
              <a:br>
                <a:rPr lang="it-IT" sz="1200" dirty="0">
                  <a:solidFill>
                    <a:srgbClr val="002060"/>
                  </a:solidFill>
                </a:rPr>
              </a:br>
              <a:r>
                <a:rPr lang="it-IT" sz="1200" dirty="0">
                  <a:solidFill>
                    <a:srgbClr val="002060"/>
                  </a:solidFill>
                </a:rPr>
                <a:t>Tempo di percorrenza: 37 s</a:t>
              </a:r>
              <a:br>
                <a:rPr lang="it-IT" sz="1200" dirty="0">
                  <a:solidFill>
                    <a:srgbClr val="002060"/>
                  </a:solidFill>
                </a:rPr>
              </a:br>
              <a:r>
                <a:rPr lang="it-IT" sz="1200" dirty="0">
                  <a:solidFill>
                    <a:srgbClr val="002060"/>
                  </a:solidFill>
                </a:rPr>
                <a:t>Altezza: 508 m</a:t>
              </a:r>
            </a:p>
            <a:p>
              <a:r>
                <a:rPr lang="it-IT" sz="1200" dirty="0" smtClean="0">
                  <a:solidFill>
                    <a:srgbClr val="002060"/>
                  </a:solidFill>
                </a:rPr>
                <a:t>Realizzazione: Toshiba</a:t>
              </a:r>
            </a:p>
            <a:p>
              <a:r>
                <a:rPr lang="it-IT" sz="1200" dirty="0" smtClean="0">
                  <a:solidFill>
                    <a:srgbClr val="002060"/>
                  </a:solidFill>
                </a:rPr>
                <a:t>61 ascensori trasportano i </a:t>
              </a:r>
              <a:r>
                <a:rPr lang="it-IT" sz="1200" dirty="0">
                  <a:solidFill>
                    <a:srgbClr val="002060"/>
                  </a:solidFill>
                </a:rPr>
                <a:t>passeggeri dal quinto all’89esimo piano, dove si trova la piattaforma panoramica, in </a:t>
              </a:r>
              <a:r>
                <a:rPr lang="it-IT" sz="1200" dirty="0" smtClean="0">
                  <a:solidFill>
                    <a:srgbClr val="002060"/>
                  </a:solidFill>
                </a:rPr>
                <a:t>37 </a:t>
              </a:r>
              <a:r>
                <a:rPr lang="it-IT" sz="1200" dirty="0">
                  <a:solidFill>
                    <a:srgbClr val="002060"/>
                  </a:solidFill>
                </a:rPr>
                <a:t>secondi. Alcuni degli ascensori sono anche a due piani.</a:t>
              </a:r>
            </a:p>
          </p:txBody>
        </p:sp>
      </p:grpSp>
      <p:grpSp>
        <p:nvGrpSpPr>
          <p:cNvPr id="9" name="Gruppo 8"/>
          <p:cNvGrpSpPr/>
          <p:nvPr/>
        </p:nvGrpSpPr>
        <p:grpSpPr>
          <a:xfrm>
            <a:off x="6581002" y="3763366"/>
            <a:ext cx="6096000" cy="1195252"/>
            <a:chOff x="6581002" y="3565229"/>
            <a:chExt cx="6096000" cy="1195252"/>
          </a:xfrm>
        </p:grpSpPr>
        <p:sp>
          <p:nvSpPr>
            <p:cNvPr id="27" name="Rectangle 3"/>
            <p:cNvSpPr>
              <a:spLocks noChangeArrowheads="1"/>
            </p:cNvSpPr>
            <p:nvPr/>
          </p:nvSpPr>
          <p:spPr bwMode="auto">
            <a:xfrm>
              <a:off x="6581002" y="3929484"/>
              <a:ext cx="4260849" cy="830997"/>
            </a:xfrm>
            <a:prstGeom prst="rect">
              <a:avLst/>
            </a:prstGeom>
            <a:extLst/>
          </p:spPr>
          <p:txBody>
            <a:bodyPr wrap="square">
              <a:spAutoFit/>
            </a:bodyPr>
            <a:lstStyle/>
            <a:p>
              <a:r>
                <a:rPr lang="it-IT" altLang="it-IT" sz="1200" dirty="0">
                  <a:solidFill>
                    <a:srgbClr val="002060"/>
                  </a:solidFill>
                </a:rPr>
                <a:t>Velocità: 36 km/h</a:t>
              </a:r>
              <a:br>
                <a:rPr lang="it-IT" altLang="it-IT" sz="1200" dirty="0">
                  <a:solidFill>
                    <a:srgbClr val="002060"/>
                  </a:solidFill>
                </a:rPr>
              </a:br>
              <a:r>
                <a:rPr lang="it-IT" altLang="it-IT" sz="1200" dirty="0">
                  <a:solidFill>
                    <a:srgbClr val="002060"/>
                  </a:solidFill>
                </a:rPr>
                <a:t>Tempo di percorrenza: 33 s</a:t>
              </a:r>
              <a:br>
                <a:rPr lang="it-IT" altLang="it-IT" sz="1200" dirty="0">
                  <a:solidFill>
                    <a:srgbClr val="002060"/>
                  </a:solidFill>
                </a:rPr>
              </a:br>
              <a:r>
                <a:rPr lang="it-IT" altLang="it-IT" sz="1200" dirty="0">
                  <a:solidFill>
                    <a:srgbClr val="002060"/>
                  </a:solidFill>
                </a:rPr>
                <a:t>Altezza: 330 m</a:t>
              </a:r>
            </a:p>
            <a:p>
              <a:r>
                <a:rPr lang="it-IT" altLang="it-IT" sz="1200" dirty="0" smtClean="0">
                  <a:solidFill>
                    <a:srgbClr val="002060"/>
                  </a:solidFill>
                </a:rPr>
                <a:t>Realizzazione: Schindler Group </a:t>
              </a:r>
            </a:p>
          </p:txBody>
        </p:sp>
        <p:sp>
          <p:nvSpPr>
            <p:cNvPr id="8" name="Rettangolo 7"/>
            <p:cNvSpPr/>
            <p:nvPr/>
          </p:nvSpPr>
          <p:spPr>
            <a:xfrm>
              <a:off x="6581002" y="3565229"/>
              <a:ext cx="6096000" cy="33855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it-IT" altLang="it-IT" sz="1600" b="1" dirty="0">
                  <a:solidFill>
                    <a:srgbClr val="002060"/>
                  </a:solidFill>
                </a:rPr>
                <a:t>#9 –China World </a:t>
              </a:r>
              <a:r>
                <a:rPr lang="it-IT" altLang="it-IT" sz="1600" b="1" dirty="0" err="1">
                  <a:solidFill>
                    <a:srgbClr val="002060"/>
                  </a:solidFill>
                </a:rPr>
                <a:t>Trade</a:t>
              </a:r>
              <a:r>
                <a:rPr lang="it-IT" altLang="it-IT" sz="1600" b="1" dirty="0">
                  <a:solidFill>
                    <a:srgbClr val="002060"/>
                  </a:solidFill>
                </a:rPr>
                <a:t> Center </a:t>
              </a:r>
              <a:r>
                <a:rPr lang="it-IT" altLang="it-IT" sz="1600" b="1" dirty="0" err="1">
                  <a:solidFill>
                    <a:srgbClr val="002060"/>
                  </a:solidFill>
                </a:rPr>
                <a:t>Tower</a:t>
              </a:r>
              <a:r>
                <a:rPr lang="it-IT" altLang="it-IT" sz="1600" b="1" dirty="0">
                  <a:solidFill>
                    <a:srgbClr val="002060"/>
                  </a:solidFill>
                </a:rPr>
                <a:t> III, Pechino (Cina)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127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o 13"/>
          <p:cNvGrpSpPr/>
          <p:nvPr/>
        </p:nvGrpSpPr>
        <p:grpSpPr>
          <a:xfrm>
            <a:off x="0" y="6618627"/>
            <a:ext cx="12192000" cy="291131"/>
            <a:chOff x="0" y="6566869"/>
            <a:chExt cx="12192000" cy="291131"/>
          </a:xfrm>
          <a:solidFill>
            <a:schemeClr val="bg1"/>
          </a:solidFill>
        </p:grpSpPr>
        <p:sp>
          <p:nvSpPr>
            <p:cNvPr id="17" name="Rettangolo 16"/>
            <p:cNvSpPr/>
            <p:nvPr/>
          </p:nvSpPr>
          <p:spPr>
            <a:xfrm>
              <a:off x="0" y="6566869"/>
              <a:ext cx="12192000" cy="2911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>
                <a:solidFill>
                  <a:srgbClr val="002060"/>
                </a:solidFill>
              </a:endParaRPr>
            </a:p>
          </p:txBody>
        </p:sp>
        <p:sp>
          <p:nvSpPr>
            <p:cNvPr id="20" name="Rettangolo 19"/>
            <p:cNvSpPr/>
            <p:nvPr/>
          </p:nvSpPr>
          <p:spPr>
            <a:xfrm>
              <a:off x="8744133" y="6581000"/>
              <a:ext cx="3447867" cy="26161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r"/>
              <a:r>
                <a:rPr lang="it-IT" sz="1100" dirty="0" smtClean="0">
                  <a:solidFill>
                    <a:srgbClr val="002060"/>
                  </a:solidFill>
                </a:rPr>
                <a:t>Prof. Ilaria Garofolo, martedì </a:t>
              </a:r>
              <a:r>
                <a:rPr lang="it-IT" sz="1100" dirty="0">
                  <a:solidFill>
                    <a:srgbClr val="002060"/>
                  </a:solidFill>
                </a:rPr>
                <a:t>14 marzo 2023</a:t>
              </a:r>
            </a:p>
          </p:txBody>
        </p:sp>
      </p:grpSp>
      <p:sp>
        <p:nvSpPr>
          <p:cNvPr id="25" name="CasellaDiTesto 24"/>
          <p:cNvSpPr txBox="1"/>
          <p:nvPr/>
        </p:nvSpPr>
        <p:spPr>
          <a:xfrm>
            <a:off x="2235680" y="176298"/>
            <a:ext cx="7720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2060"/>
                </a:solidFill>
              </a:rPr>
              <a:t>La corsa verso </a:t>
            </a:r>
            <a:r>
              <a:rPr lang="it-IT" sz="2400" b="1" dirty="0" smtClean="0">
                <a:solidFill>
                  <a:srgbClr val="002060"/>
                </a:solidFill>
              </a:rPr>
              <a:t>l’</a:t>
            </a:r>
            <a:r>
              <a:rPr lang="it-IT" sz="2400" b="1" dirty="0" err="1" smtClean="0">
                <a:solidFill>
                  <a:srgbClr val="002060"/>
                </a:solidFill>
              </a:rPr>
              <a:t>alto_Le</a:t>
            </a:r>
            <a:r>
              <a:rPr lang="it-IT" sz="2400" b="1" dirty="0" smtClean="0">
                <a:solidFill>
                  <a:srgbClr val="002060"/>
                </a:solidFill>
              </a:rPr>
              <a:t> maggiori problematiche</a:t>
            </a:r>
            <a:endParaRPr lang="it-IT" sz="2400" b="1" i="1" dirty="0">
              <a:solidFill>
                <a:srgbClr val="002060"/>
              </a:solidFill>
            </a:endParaRPr>
          </a:p>
        </p:txBody>
      </p:sp>
      <p:sp>
        <p:nvSpPr>
          <p:cNvPr id="29" name="Rettangolo 28"/>
          <p:cNvSpPr/>
          <p:nvPr/>
        </p:nvSpPr>
        <p:spPr>
          <a:xfrm>
            <a:off x="7334527" y="6278300"/>
            <a:ext cx="41755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srgbClr val="002060"/>
                </a:solidFill>
              </a:rPr>
              <a:t>122 </a:t>
            </a:r>
            <a:r>
              <a:rPr lang="it-IT" sz="1200" dirty="0" err="1">
                <a:solidFill>
                  <a:srgbClr val="002060"/>
                </a:solidFill>
              </a:rPr>
              <a:t>Leadenhall</a:t>
            </a:r>
            <a:r>
              <a:rPr lang="it-IT" sz="1200" dirty="0">
                <a:solidFill>
                  <a:srgbClr val="002060"/>
                </a:solidFill>
              </a:rPr>
              <a:t> </a:t>
            </a:r>
            <a:r>
              <a:rPr lang="it-IT" sz="1200" dirty="0" smtClean="0">
                <a:solidFill>
                  <a:srgbClr val="002060"/>
                </a:solidFill>
              </a:rPr>
              <a:t>Street, </a:t>
            </a:r>
            <a:r>
              <a:rPr lang="it-IT" sz="1200" dirty="0" err="1" smtClean="0">
                <a:solidFill>
                  <a:srgbClr val="002060"/>
                </a:solidFill>
              </a:rPr>
              <a:t>London</a:t>
            </a:r>
            <a:r>
              <a:rPr lang="it-IT" sz="1200" dirty="0" smtClean="0">
                <a:solidFill>
                  <a:srgbClr val="002060"/>
                </a:solidFill>
              </a:rPr>
              <a:t> 2014_Rogers &amp; </a:t>
            </a:r>
            <a:r>
              <a:rPr lang="it-IT" sz="1200" dirty="0" err="1" smtClean="0">
                <a:solidFill>
                  <a:srgbClr val="002060"/>
                </a:solidFill>
              </a:rPr>
              <a:t>Partners</a:t>
            </a:r>
            <a:endParaRPr lang="it-IT" sz="1200" dirty="0">
              <a:solidFill>
                <a:srgbClr val="00206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3166814" y="598320"/>
            <a:ext cx="5858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C00000"/>
                </a:solidFill>
              </a:rPr>
              <a:t>Manutenzione</a:t>
            </a:r>
            <a:endParaRPr lang="it-IT" sz="2800" b="1" dirty="0">
              <a:solidFill>
                <a:srgbClr val="C00000"/>
              </a:solidFill>
            </a:endParaRPr>
          </a:p>
        </p:txBody>
      </p:sp>
      <p:grpSp>
        <p:nvGrpSpPr>
          <p:cNvPr id="7" name="Gruppo 6"/>
          <p:cNvGrpSpPr/>
          <p:nvPr/>
        </p:nvGrpSpPr>
        <p:grpSpPr>
          <a:xfrm>
            <a:off x="0" y="1172283"/>
            <a:ext cx="12192000" cy="5091883"/>
            <a:chOff x="199697" y="1205738"/>
            <a:chExt cx="12097406" cy="5107561"/>
          </a:xfrm>
        </p:grpSpPr>
        <p:pic>
          <p:nvPicPr>
            <p:cNvPr id="17410" name="Picture 2" descr="https://as1.ftcdn.net/v2/jpg/00/50/43/50/1000_F_50435027_sSsn75CWwPbKTK7mHNHjOd0kmRGZXM0F.jpg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99697" y="1205738"/>
              <a:ext cx="6705600" cy="51075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Immagine 5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65184" y="1205738"/>
              <a:ext cx="5231919" cy="51075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212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asellaDiTesto 24"/>
          <p:cNvSpPr txBox="1"/>
          <p:nvPr/>
        </p:nvSpPr>
        <p:spPr>
          <a:xfrm>
            <a:off x="2235679" y="176298"/>
            <a:ext cx="7720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2060"/>
                </a:solidFill>
              </a:rPr>
              <a:t>La corsa verso </a:t>
            </a:r>
            <a:r>
              <a:rPr lang="it-IT" sz="2400" b="1" dirty="0" smtClean="0">
                <a:solidFill>
                  <a:srgbClr val="002060"/>
                </a:solidFill>
              </a:rPr>
              <a:t>l’</a:t>
            </a:r>
            <a:r>
              <a:rPr lang="it-IT" sz="2400" b="1" dirty="0" err="1" smtClean="0">
                <a:solidFill>
                  <a:srgbClr val="002060"/>
                </a:solidFill>
              </a:rPr>
              <a:t>alto_Le</a:t>
            </a:r>
            <a:r>
              <a:rPr lang="it-IT" sz="2400" b="1" dirty="0" smtClean="0">
                <a:solidFill>
                  <a:srgbClr val="002060"/>
                </a:solidFill>
              </a:rPr>
              <a:t> maggiori problematiche</a:t>
            </a:r>
            <a:endParaRPr lang="it-IT" sz="2400" b="1" i="1" dirty="0">
              <a:solidFill>
                <a:srgbClr val="00206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973709" y="634943"/>
            <a:ext cx="5858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C00000"/>
                </a:solidFill>
              </a:rPr>
              <a:t>La sicurezza al fuoco</a:t>
            </a:r>
            <a:endParaRPr lang="it-IT" sz="2800" b="1" dirty="0">
              <a:solidFill>
                <a:srgbClr val="C00000"/>
              </a:solidFill>
            </a:endParaRP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753" y="1370365"/>
            <a:ext cx="6191250" cy="4648200"/>
          </a:xfrm>
          <a:prstGeom prst="rect">
            <a:avLst/>
          </a:prstGeom>
        </p:spPr>
      </p:pic>
      <p:sp>
        <p:nvSpPr>
          <p:cNvPr id="16" name="Rettangolo 15"/>
          <p:cNvSpPr/>
          <p:nvPr/>
        </p:nvSpPr>
        <p:spPr>
          <a:xfrm>
            <a:off x="318732" y="6066140"/>
            <a:ext cx="211788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100" dirty="0" err="1">
                <a:solidFill>
                  <a:srgbClr val="002060"/>
                </a:solidFill>
              </a:rPr>
              <a:t>Grenfell</a:t>
            </a:r>
            <a:r>
              <a:rPr lang="it-IT" sz="1100" dirty="0">
                <a:solidFill>
                  <a:srgbClr val="002060"/>
                </a:solidFill>
              </a:rPr>
              <a:t> </a:t>
            </a:r>
            <a:r>
              <a:rPr lang="it-IT" sz="1100" dirty="0" err="1" smtClean="0">
                <a:solidFill>
                  <a:srgbClr val="002060"/>
                </a:solidFill>
              </a:rPr>
              <a:t>Tower</a:t>
            </a:r>
            <a:r>
              <a:rPr lang="it-IT" sz="1100" dirty="0" smtClean="0">
                <a:solidFill>
                  <a:srgbClr val="002060"/>
                </a:solidFill>
              </a:rPr>
              <a:t> </a:t>
            </a:r>
            <a:r>
              <a:rPr lang="it-IT" sz="1100" dirty="0" err="1" smtClean="0">
                <a:solidFill>
                  <a:srgbClr val="002060"/>
                </a:solidFill>
              </a:rPr>
              <a:t>fire</a:t>
            </a:r>
            <a:r>
              <a:rPr lang="it-IT" sz="1100" dirty="0" smtClean="0">
                <a:solidFill>
                  <a:srgbClr val="002060"/>
                </a:solidFill>
              </a:rPr>
              <a:t>, </a:t>
            </a:r>
            <a:r>
              <a:rPr lang="it-IT" sz="1100" dirty="0" err="1" smtClean="0">
                <a:solidFill>
                  <a:srgbClr val="002060"/>
                </a:solidFill>
              </a:rPr>
              <a:t>London</a:t>
            </a:r>
            <a:r>
              <a:rPr lang="it-IT" sz="1100" dirty="0" smtClean="0">
                <a:solidFill>
                  <a:srgbClr val="002060"/>
                </a:solidFill>
              </a:rPr>
              <a:t> 2017</a:t>
            </a:r>
            <a:r>
              <a:rPr lang="it-IT" sz="1100" dirty="0">
                <a:solidFill>
                  <a:srgbClr val="002060"/>
                </a:solidFill>
              </a:rPr>
              <a:t> </a:t>
            </a:r>
          </a:p>
        </p:txBody>
      </p:sp>
      <p:graphicFrame>
        <p:nvGraphicFramePr>
          <p:cNvPr id="3" name="Tabel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7390642"/>
              </p:ext>
            </p:extLst>
          </p:nvPr>
        </p:nvGraphicFramePr>
        <p:xfrm>
          <a:off x="6886852" y="2185883"/>
          <a:ext cx="5305148" cy="2659018"/>
        </p:xfrm>
        <a:graphic>
          <a:graphicData uri="http://schemas.openxmlformats.org/drawingml/2006/table">
            <a:tbl>
              <a:tblPr/>
              <a:tblGrid>
                <a:gridCol w="1432390">
                  <a:extLst>
                    <a:ext uri="{9D8B030D-6E8A-4147-A177-3AD203B41FA5}">
                      <a16:colId xmlns:a16="http://schemas.microsoft.com/office/drawing/2014/main" val="2291163129"/>
                    </a:ext>
                  </a:extLst>
                </a:gridCol>
                <a:gridCol w="106103">
                  <a:extLst>
                    <a:ext uri="{9D8B030D-6E8A-4147-A177-3AD203B41FA5}">
                      <a16:colId xmlns:a16="http://schemas.microsoft.com/office/drawing/2014/main" val="469561383"/>
                    </a:ext>
                  </a:extLst>
                </a:gridCol>
                <a:gridCol w="3766655">
                  <a:extLst>
                    <a:ext uri="{9D8B030D-6E8A-4147-A177-3AD203B41FA5}">
                      <a16:colId xmlns:a16="http://schemas.microsoft.com/office/drawing/2014/main" val="2575190301"/>
                    </a:ext>
                  </a:extLst>
                </a:gridCol>
              </a:tblGrid>
              <a:tr h="799738">
                <a:tc>
                  <a:txBody>
                    <a:bodyPr/>
                    <a:lstStyle/>
                    <a:p>
                      <a:r>
                        <a:rPr lang="it-IT" sz="3200" b="1" dirty="0">
                          <a:solidFill>
                            <a:srgbClr val="002060"/>
                          </a:solidFill>
                          <a:effectLst/>
                        </a:rPr>
                        <a:t>I</a:t>
                      </a:r>
                      <a:r>
                        <a:rPr lang="it-IT" sz="1600" b="0" dirty="0">
                          <a:solidFill>
                            <a:srgbClr val="002060"/>
                          </a:solidFill>
                          <a:effectLst/>
                        </a:rPr>
                        <a:t>NFORMATION</a:t>
                      </a:r>
                      <a:endParaRPr lang="it-IT" sz="160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rgbClr val="002060"/>
                          </a:solidFill>
                          <a:effectLst/>
                        </a:rPr>
                        <a:t>Gather and assess any existing building risk and current incident </a:t>
                      </a:r>
                      <a:r>
                        <a:rPr lang="en-US" sz="1200" b="0" dirty="0" smtClean="0">
                          <a:solidFill>
                            <a:srgbClr val="002060"/>
                          </a:solidFill>
                          <a:effectLst/>
                        </a:rPr>
                        <a:t>information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3228350"/>
                  </a:ext>
                </a:extLst>
              </a:tr>
              <a:tr h="460030">
                <a:tc>
                  <a:txBody>
                    <a:bodyPr/>
                    <a:lstStyle/>
                    <a:p>
                      <a:r>
                        <a:rPr lang="it-IT" sz="2800" b="1" dirty="0" err="1">
                          <a:solidFill>
                            <a:srgbClr val="002060"/>
                          </a:solidFill>
                          <a:effectLst/>
                        </a:rPr>
                        <a:t>R</a:t>
                      </a:r>
                      <a:r>
                        <a:rPr lang="it-IT" sz="1600" b="0" dirty="0" err="1">
                          <a:solidFill>
                            <a:srgbClr val="002060"/>
                          </a:solidFill>
                          <a:effectLst/>
                        </a:rPr>
                        <a:t>ESCUE's</a:t>
                      </a:r>
                      <a:endParaRPr lang="it-IT" sz="160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>
                          <a:solidFill>
                            <a:srgbClr val="002060"/>
                          </a:solidFill>
                          <a:effectLst/>
                        </a:rPr>
                        <a:t>Rescue tactics for SAVABLE life</a:t>
                      </a:r>
                      <a:endParaRPr lang="en-US" sz="120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5880293"/>
                  </a:ext>
                </a:extLst>
              </a:tr>
              <a:tr h="437593">
                <a:tc>
                  <a:txBody>
                    <a:bodyPr/>
                    <a:lstStyle/>
                    <a:p>
                      <a:r>
                        <a:rPr lang="it-IT" sz="2800" b="1" dirty="0">
                          <a:solidFill>
                            <a:srgbClr val="002060"/>
                          </a:solidFill>
                          <a:effectLst/>
                        </a:rPr>
                        <a:t>I</a:t>
                      </a:r>
                      <a:r>
                        <a:rPr lang="it-IT" sz="1600" b="0" dirty="0">
                          <a:solidFill>
                            <a:srgbClr val="002060"/>
                          </a:solidFill>
                          <a:effectLst/>
                        </a:rPr>
                        <a:t>NTERVENTION</a:t>
                      </a:r>
                      <a:endParaRPr lang="it-IT" sz="160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b="0" dirty="0" err="1">
                          <a:solidFill>
                            <a:srgbClr val="002060"/>
                          </a:solidFill>
                          <a:effectLst/>
                        </a:rPr>
                        <a:t>Firefighting</a:t>
                      </a:r>
                      <a:r>
                        <a:rPr lang="it-IT" sz="1200" b="0" dirty="0">
                          <a:solidFill>
                            <a:srgbClr val="002060"/>
                          </a:solidFill>
                          <a:effectLst/>
                        </a:rPr>
                        <a:t> and </a:t>
                      </a:r>
                      <a:r>
                        <a:rPr lang="it-IT" sz="1200" b="0" dirty="0" err="1">
                          <a:solidFill>
                            <a:srgbClr val="002060"/>
                          </a:solidFill>
                          <a:effectLst/>
                        </a:rPr>
                        <a:t>Extinguishing</a:t>
                      </a:r>
                      <a:r>
                        <a:rPr lang="it-IT" sz="1200" b="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it-IT" sz="1200" b="0" dirty="0" err="1">
                          <a:solidFill>
                            <a:srgbClr val="002060"/>
                          </a:solidFill>
                          <a:effectLst/>
                        </a:rPr>
                        <a:t>tactics</a:t>
                      </a:r>
                      <a:endParaRPr lang="it-IT" sz="120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9918848"/>
                  </a:ext>
                </a:extLst>
              </a:tr>
              <a:tr h="437593">
                <a:tc>
                  <a:txBody>
                    <a:bodyPr/>
                    <a:lstStyle/>
                    <a:p>
                      <a:r>
                        <a:rPr lang="it-IT" sz="2800" b="1" dirty="0">
                          <a:solidFill>
                            <a:srgbClr val="002060"/>
                          </a:solidFill>
                          <a:effectLst/>
                        </a:rPr>
                        <a:t>S</a:t>
                      </a:r>
                      <a:r>
                        <a:rPr lang="it-IT" sz="1600" b="0" dirty="0">
                          <a:solidFill>
                            <a:srgbClr val="002060"/>
                          </a:solidFill>
                          <a:effectLst/>
                        </a:rPr>
                        <a:t>TABILISATION</a:t>
                      </a:r>
                      <a:endParaRPr lang="it-IT" sz="120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>
                          <a:solidFill>
                            <a:srgbClr val="002060"/>
                          </a:solidFill>
                          <a:effectLst/>
                        </a:rPr>
                        <a:t>Contain and control Fire &amp; Smoke</a:t>
                      </a:r>
                      <a:endParaRPr lang="en-US" sz="120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0330200"/>
                  </a:ext>
                </a:extLst>
              </a:tr>
              <a:tr h="437593">
                <a:tc>
                  <a:txBody>
                    <a:bodyPr/>
                    <a:lstStyle/>
                    <a:p>
                      <a:r>
                        <a:rPr lang="it-IT" sz="2800" b="1" dirty="0">
                          <a:solidFill>
                            <a:srgbClr val="002060"/>
                          </a:solidFill>
                          <a:effectLst/>
                        </a:rPr>
                        <a:t>E</a:t>
                      </a:r>
                      <a:r>
                        <a:rPr lang="it-IT" sz="1600" b="0" dirty="0">
                          <a:solidFill>
                            <a:srgbClr val="002060"/>
                          </a:solidFill>
                          <a:effectLst/>
                        </a:rPr>
                        <a:t>VACUATION</a:t>
                      </a:r>
                      <a:endParaRPr lang="it-IT" sz="120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</a:rPr>
                        <a:t>Clear all potentially affected areas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943023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7988960" y="1269619"/>
            <a:ext cx="151035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n-lt"/>
                <a:cs typeface="Arial" panose="020B0604020202020204" pitchFamily="34" charset="0"/>
              </a:rPr>
              <a:t> </a:t>
            </a:r>
            <a:r>
              <a:rPr kumimoji="0" lang="it-IT" altLang="it-IT" sz="4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n-lt"/>
                <a:cs typeface="Arial" panose="020B0604020202020204" pitchFamily="34" charset="0"/>
              </a:rPr>
              <a:t>I-RISE</a:t>
            </a:r>
            <a:endParaRPr kumimoji="0" lang="it-IT" altLang="it-IT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n-l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kumimoji="0" lang="it-IT" alt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93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asellaDiTesto 24"/>
          <p:cNvSpPr txBox="1"/>
          <p:nvPr/>
        </p:nvSpPr>
        <p:spPr>
          <a:xfrm>
            <a:off x="2235679" y="176298"/>
            <a:ext cx="7720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2060"/>
                </a:solidFill>
              </a:rPr>
              <a:t>La corsa verso </a:t>
            </a:r>
            <a:r>
              <a:rPr lang="it-IT" sz="2400" b="1" dirty="0" smtClean="0">
                <a:solidFill>
                  <a:srgbClr val="002060"/>
                </a:solidFill>
              </a:rPr>
              <a:t>l’</a:t>
            </a:r>
            <a:r>
              <a:rPr lang="it-IT" sz="2400" b="1" dirty="0" err="1" smtClean="0">
                <a:solidFill>
                  <a:srgbClr val="002060"/>
                </a:solidFill>
              </a:rPr>
              <a:t>alto_Le</a:t>
            </a:r>
            <a:r>
              <a:rPr lang="it-IT" sz="2400" b="1" dirty="0" smtClean="0">
                <a:solidFill>
                  <a:srgbClr val="002060"/>
                </a:solidFill>
              </a:rPr>
              <a:t> maggiori problematiche</a:t>
            </a:r>
            <a:endParaRPr lang="it-IT" sz="2400" b="1" i="1" dirty="0">
              <a:solidFill>
                <a:srgbClr val="00206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3166813" y="636196"/>
            <a:ext cx="5858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C00000"/>
                </a:solidFill>
              </a:rPr>
              <a:t>La sicurezza al fuoco</a:t>
            </a:r>
            <a:endParaRPr lang="it-IT" sz="2800" b="1" dirty="0">
              <a:solidFill>
                <a:srgbClr val="C00000"/>
              </a:solidFill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126670" y="5418070"/>
            <a:ext cx="331372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100" dirty="0">
                <a:solidFill>
                  <a:srgbClr val="002060"/>
                </a:solidFill>
              </a:rPr>
              <a:t>American </a:t>
            </a:r>
            <a:r>
              <a:rPr lang="it-IT" sz="1100" dirty="0" err="1">
                <a:solidFill>
                  <a:srgbClr val="002060"/>
                </a:solidFill>
              </a:rPr>
              <a:t>Copper</a:t>
            </a:r>
            <a:r>
              <a:rPr lang="it-IT" sz="1100" dirty="0">
                <a:solidFill>
                  <a:srgbClr val="002060"/>
                </a:solidFill>
              </a:rPr>
              <a:t> </a:t>
            </a:r>
            <a:r>
              <a:rPr lang="it-IT" sz="1100" dirty="0" err="1" smtClean="0">
                <a:solidFill>
                  <a:srgbClr val="002060"/>
                </a:solidFill>
              </a:rPr>
              <a:t>Buildings</a:t>
            </a:r>
            <a:r>
              <a:rPr lang="it-IT" sz="1100" dirty="0" smtClean="0">
                <a:solidFill>
                  <a:srgbClr val="002060"/>
                </a:solidFill>
              </a:rPr>
              <a:t>,  </a:t>
            </a:r>
            <a:r>
              <a:rPr lang="it-IT" sz="1100" dirty="0">
                <a:solidFill>
                  <a:srgbClr val="002060"/>
                </a:solidFill>
              </a:rPr>
              <a:t>NY 2017_SHoP </a:t>
            </a:r>
            <a:r>
              <a:rPr lang="it-IT" sz="1100" dirty="0" err="1">
                <a:solidFill>
                  <a:srgbClr val="002060"/>
                </a:solidFill>
              </a:rPr>
              <a:t>Architects</a:t>
            </a:r>
            <a:r>
              <a:rPr lang="it-IT" sz="1100" dirty="0">
                <a:solidFill>
                  <a:srgbClr val="002060"/>
                </a:solidFill>
              </a:rPr>
              <a:t> </a:t>
            </a: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119931" y="1096608"/>
            <a:ext cx="195213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n-lt"/>
                <a:cs typeface="Arial" panose="020B0604020202020204" pitchFamily="34" charset="0"/>
              </a:rPr>
              <a:t> </a:t>
            </a:r>
            <a:r>
              <a:rPr kumimoji="0" lang="it-IT" altLang="it-IT" sz="28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+mn-lt"/>
                <a:cs typeface="Arial" panose="020B0604020202020204" pitchFamily="34" charset="0"/>
              </a:rPr>
              <a:t>Sky</a:t>
            </a:r>
            <a:r>
              <a:rPr kumimoji="0" lang="it-IT" altLang="it-IT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n-lt"/>
                <a:cs typeface="Arial" panose="020B0604020202020204" pitchFamily="34" charset="0"/>
              </a:rPr>
              <a:t> </a:t>
            </a:r>
            <a:r>
              <a:rPr kumimoji="0" lang="it-IT" altLang="it-IT" sz="28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+mn-lt"/>
                <a:cs typeface="Arial" panose="020B0604020202020204" pitchFamily="34" charset="0"/>
              </a:rPr>
              <a:t>bridges</a:t>
            </a:r>
            <a:endParaRPr kumimoji="0" lang="it-IT" altLang="it-IT" sz="1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n-l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7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kumimoji="0" lang="it-IT" altLang="it-IT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074" name="Picture 2" descr="sky bridg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670" y="2631027"/>
            <a:ext cx="4050657" cy="270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05994" y="1631184"/>
            <a:ext cx="3421188" cy="4451856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8333544" y="6097174"/>
            <a:ext cx="198163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rgbClr val="002060"/>
                </a:solidFill>
              </a:rPr>
              <a:t>Cross Towers, </a:t>
            </a:r>
            <a:r>
              <a:rPr lang="en-US" sz="1100" dirty="0" smtClean="0">
                <a:solidFill>
                  <a:srgbClr val="002060"/>
                </a:solidFill>
              </a:rPr>
              <a:t>Seoul 2017_BIG</a:t>
            </a:r>
            <a:r>
              <a:rPr lang="en-US" sz="1100" dirty="0">
                <a:solidFill>
                  <a:srgbClr val="002060"/>
                </a:solidFill>
              </a:rPr>
              <a:t>  </a:t>
            </a:r>
            <a:endParaRPr lang="it-IT" sz="1100" dirty="0">
              <a:solidFill>
                <a:srgbClr val="002060"/>
              </a:solidFill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6332" y="2631027"/>
            <a:ext cx="4050657" cy="2702367"/>
          </a:xfrm>
          <a:prstGeom prst="rect">
            <a:avLst/>
          </a:prstGeom>
        </p:spPr>
      </p:pic>
      <p:sp>
        <p:nvSpPr>
          <p:cNvPr id="21" name="Rettangolo 20"/>
          <p:cNvSpPr/>
          <p:nvPr/>
        </p:nvSpPr>
        <p:spPr>
          <a:xfrm>
            <a:off x="4177327" y="5369610"/>
            <a:ext cx="257474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srgbClr val="002060"/>
                </a:solidFill>
              </a:rPr>
              <a:t>Petronas Tower, Kuala Lumpur 1999_Pelli</a:t>
            </a:r>
            <a:endParaRPr lang="it-IT" sz="11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2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o 14"/>
          <p:cNvGrpSpPr/>
          <p:nvPr/>
        </p:nvGrpSpPr>
        <p:grpSpPr>
          <a:xfrm>
            <a:off x="2067876" y="1038688"/>
            <a:ext cx="8056245" cy="4692738"/>
            <a:chOff x="1800987" y="854385"/>
            <a:chExt cx="8056245" cy="4692738"/>
          </a:xfrm>
        </p:grpSpPr>
        <p:pic>
          <p:nvPicPr>
            <p:cNvPr id="13" name="Immagine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00987" y="854385"/>
              <a:ext cx="8056245" cy="4692738"/>
            </a:xfrm>
            <a:prstGeom prst="rect">
              <a:avLst/>
            </a:prstGeom>
          </p:spPr>
        </p:pic>
        <p:sp>
          <p:nvSpPr>
            <p:cNvPr id="2" name="Rettangolo 1"/>
            <p:cNvSpPr/>
            <p:nvPr/>
          </p:nvSpPr>
          <p:spPr>
            <a:xfrm>
              <a:off x="3949350" y="1063667"/>
              <a:ext cx="2551233" cy="4286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Rettangolo 8"/>
            <p:cNvSpPr/>
            <p:nvPr/>
          </p:nvSpPr>
          <p:spPr>
            <a:xfrm>
              <a:off x="7278624" y="5285232"/>
              <a:ext cx="2578608" cy="2041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2" name="CasellaDiTesto 21"/>
          <p:cNvSpPr txBox="1"/>
          <p:nvPr/>
        </p:nvSpPr>
        <p:spPr>
          <a:xfrm>
            <a:off x="2235679" y="280187"/>
            <a:ext cx="7720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2060"/>
                </a:solidFill>
              </a:rPr>
              <a:t>La corsa verso </a:t>
            </a:r>
            <a:r>
              <a:rPr lang="it-IT" sz="2400" b="1" dirty="0" smtClean="0">
                <a:solidFill>
                  <a:srgbClr val="002060"/>
                </a:solidFill>
              </a:rPr>
              <a:t>l’alto_…… alle torri</a:t>
            </a:r>
            <a:endParaRPr lang="it-IT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20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asellaDiTesto 24"/>
          <p:cNvSpPr txBox="1"/>
          <p:nvPr/>
        </p:nvSpPr>
        <p:spPr>
          <a:xfrm>
            <a:off x="2235679" y="176298"/>
            <a:ext cx="7720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2060"/>
                </a:solidFill>
              </a:rPr>
              <a:t>La corsa verso </a:t>
            </a:r>
            <a:r>
              <a:rPr lang="it-IT" sz="2400" b="1" dirty="0" smtClean="0">
                <a:solidFill>
                  <a:srgbClr val="002060"/>
                </a:solidFill>
              </a:rPr>
              <a:t>l’</a:t>
            </a:r>
            <a:r>
              <a:rPr lang="it-IT" sz="2400" b="1" dirty="0" err="1" smtClean="0">
                <a:solidFill>
                  <a:srgbClr val="002060"/>
                </a:solidFill>
              </a:rPr>
              <a:t>alto_Le</a:t>
            </a:r>
            <a:r>
              <a:rPr lang="it-IT" sz="2400" b="1" dirty="0" smtClean="0">
                <a:solidFill>
                  <a:srgbClr val="002060"/>
                </a:solidFill>
              </a:rPr>
              <a:t> maggiori problematiche</a:t>
            </a:r>
            <a:endParaRPr lang="it-IT" sz="2400" b="1" i="1" dirty="0">
              <a:solidFill>
                <a:srgbClr val="00206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3166813" y="573380"/>
            <a:ext cx="5858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C00000"/>
                </a:solidFill>
              </a:rPr>
              <a:t>La sicurezza al fuoco</a:t>
            </a:r>
            <a:endParaRPr lang="it-IT" sz="2800" b="1" dirty="0">
              <a:solidFill>
                <a:srgbClr val="C00000"/>
              </a:solidFill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272056" y="1077745"/>
            <a:ext cx="263225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n-lt"/>
                <a:cs typeface="Arial" panose="020B0604020202020204" pitchFamily="34" charset="0"/>
              </a:rPr>
              <a:t> </a:t>
            </a:r>
            <a:r>
              <a:rPr kumimoji="0" lang="it-IT" altLang="it-IT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+mn-lt"/>
                <a:cs typeface="Arial" panose="020B0604020202020204" pitchFamily="34" charset="0"/>
              </a:rPr>
              <a:t>Refuges</a:t>
            </a:r>
            <a:r>
              <a:rPr kumimoji="0" lang="it-IT" altLang="it-IT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n-lt"/>
                <a:cs typeface="Arial" panose="020B0604020202020204" pitchFamily="34" charset="0"/>
              </a:rPr>
              <a:t> </a:t>
            </a:r>
            <a:r>
              <a:rPr kumimoji="0" lang="it-IT" altLang="it-IT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+mn-lt"/>
                <a:cs typeface="Arial" panose="020B0604020202020204" pitchFamily="34" charset="0"/>
              </a:rPr>
              <a:t>floor</a:t>
            </a:r>
            <a:r>
              <a:rPr kumimoji="0" lang="it-IT" altLang="it-IT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n-lt"/>
                <a:cs typeface="Arial" panose="020B0604020202020204" pitchFamily="34" charset="0"/>
              </a:rPr>
              <a:t>/area</a:t>
            </a:r>
            <a:endParaRPr kumimoji="0" lang="it-IT" altLang="it-IT" sz="11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n-l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kumimoji="0" lang="it-IT" altLang="it-IT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2" name="Gruppo 11"/>
          <p:cNvGrpSpPr/>
          <p:nvPr/>
        </p:nvGrpSpPr>
        <p:grpSpPr>
          <a:xfrm>
            <a:off x="215447" y="1631184"/>
            <a:ext cx="3754843" cy="4903423"/>
            <a:chOff x="215447" y="1631184"/>
            <a:chExt cx="3754843" cy="4903423"/>
          </a:xfrm>
        </p:grpSpPr>
        <p:sp>
          <p:nvSpPr>
            <p:cNvPr id="16" name="Rettangolo 15"/>
            <p:cNvSpPr/>
            <p:nvPr/>
          </p:nvSpPr>
          <p:spPr>
            <a:xfrm>
              <a:off x="215447" y="6272997"/>
              <a:ext cx="2201244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100" dirty="0" err="1" smtClean="0">
                  <a:solidFill>
                    <a:srgbClr val="002060"/>
                  </a:solidFill>
                </a:rPr>
                <a:t>CapitaSpring</a:t>
              </a:r>
              <a:r>
                <a:rPr lang="it-IT" sz="1100" dirty="0" smtClean="0">
                  <a:solidFill>
                    <a:srgbClr val="002060"/>
                  </a:solidFill>
                </a:rPr>
                <a:t>, Singapore 2022_BIG</a:t>
              </a:r>
              <a:r>
                <a:rPr lang="it-IT" sz="1100" dirty="0">
                  <a:solidFill>
                    <a:srgbClr val="002060"/>
                  </a:solidFill>
                </a:rPr>
                <a:t> </a:t>
              </a:r>
            </a:p>
          </p:txBody>
        </p:sp>
        <p:grpSp>
          <p:nvGrpSpPr>
            <p:cNvPr id="8" name="Gruppo 7"/>
            <p:cNvGrpSpPr/>
            <p:nvPr/>
          </p:nvGrpSpPr>
          <p:grpSpPr>
            <a:xfrm>
              <a:off x="294901" y="1631184"/>
              <a:ext cx="3675389" cy="4608638"/>
              <a:chOff x="322093" y="1708553"/>
              <a:chExt cx="3800423" cy="4765420"/>
            </a:xfrm>
          </p:grpSpPr>
          <p:pic>
            <p:nvPicPr>
              <p:cNvPr id="4098" name="Picture 2" descr="https://d1tm14lrsghf7q.cloudfront.net/public/media/96532/conversions/BIG-CRA-CapitaSpring-Cover-cover.jpg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0856" y="1708553"/>
                <a:ext cx="3782899" cy="21278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" name="Immagine 2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2093" y="3940357"/>
                <a:ext cx="3800423" cy="2533616"/>
              </a:xfrm>
              <a:prstGeom prst="rect">
                <a:avLst/>
              </a:prstGeom>
            </p:spPr>
          </p:pic>
        </p:grpSp>
      </p:grp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8721" y="1631184"/>
            <a:ext cx="4286250" cy="2017538"/>
          </a:xfrm>
          <a:prstGeom prst="rect">
            <a:avLst/>
          </a:prstGeom>
        </p:spPr>
      </p:pic>
      <p:grpSp>
        <p:nvGrpSpPr>
          <p:cNvPr id="11" name="Gruppo 10"/>
          <p:cNvGrpSpPr/>
          <p:nvPr/>
        </p:nvGrpSpPr>
        <p:grpSpPr>
          <a:xfrm>
            <a:off x="4083706" y="1616808"/>
            <a:ext cx="3479810" cy="4884386"/>
            <a:chOff x="4220644" y="1617046"/>
            <a:chExt cx="3479810" cy="4884386"/>
          </a:xfrm>
        </p:grpSpPr>
        <p:pic>
          <p:nvPicPr>
            <p:cNvPr id="4100" name="Picture 4" descr="File:The Masterpiece (Hong Kong).jpg - 维基百科，自由的百科全书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3961" y="1617046"/>
              <a:ext cx="3456493" cy="4608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ttangolo 21"/>
            <p:cNvSpPr/>
            <p:nvPr/>
          </p:nvSpPr>
          <p:spPr>
            <a:xfrm>
              <a:off x="4220644" y="6239822"/>
              <a:ext cx="2574744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100" dirty="0" smtClean="0">
                  <a:solidFill>
                    <a:srgbClr val="002060"/>
                  </a:solidFill>
                </a:rPr>
                <a:t>The </a:t>
              </a:r>
              <a:r>
                <a:rPr lang="it-IT" sz="1100" dirty="0" err="1" smtClean="0">
                  <a:solidFill>
                    <a:srgbClr val="002060"/>
                  </a:solidFill>
                </a:rPr>
                <a:t>Masterpiece</a:t>
              </a:r>
              <a:r>
                <a:rPr lang="it-IT" sz="1100" dirty="0" smtClean="0">
                  <a:solidFill>
                    <a:srgbClr val="002060"/>
                  </a:solidFill>
                </a:rPr>
                <a:t>, </a:t>
              </a:r>
              <a:r>
                <a:rPr lang="it-IT" sz="1100" dirty="0" err="1" smtClean="0">
                  <a:solidFill>
                    <a:srgbClr val="002060"/>
                  </a:solidFill>
                </a:rPr>
                <a:t>Honk</a:t>
              </a:r>
              <a:r>
                <a:rPr lang="it-IT" sz="1100" dirty="0" smtClean="0">
                  <a:solidFill>
                    <a:srgbClr val="002060"/>
                  </a:solidFill>
                </a:rPr>
                <a:t> Kong 2009_ARUP</a:t>
              </a:r>
              <a:r>
                <a:rPr lang="it-IT" sz="1100" dirty="0">
                  <a:solidFill>
                    <a:srgbClr val="002060"/>
                  </a:solidFill>
                </a:rPr>
                <a:t> </a:t>
              </a:r>
            </a:p>
          </p:txBody>
        </p:sp>
      </p:grpSp>
      <p:sp>
        <p:nvSpPr>
          <p:cNvPr id="27" name="Rectangle 1"/>
          <p:cNvSpPr>
            <a:spLocks noChangeArrowheads="1"/>
          </p:cNvSpPr>
          <p:nvPr/>
        </p:nvSpPr>
        <p:spPr bwMode="auto">
          <a:xfrm>
            <a:off x="8832081" y="1172297"/>
            <a:ext cx="1973746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n-lt"/>
                <a:cs typeface="Arial" panose="020B0604020202020204" pitchFamily="34" charset="0"/>
              </a:rPr>
              <a:t> </a:t>
            </a:r>
            <a:r>
              <a:rPr kumimoji="0" lang="it-IT" altLang="it-IT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+mn-lt"/>
                <a:cs typeface="Arial" panose="020B0604020202020204" pitchFamily="34" charset="0"/>
              </a:rPr>
              <a:t>Fire</a:t>
            </a:r>
            <a:r>
              <a:rPr kumimoji="0" lang="it-IT" altLang="it-IT" sz="24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+mn-lt"/>
                <a:cs typeface="Arial" panose="020B0604020202020204" pitchFamily="34" charset="0"/>
              </a:rPr>
              <a:t> </a:t>
            </a:r>
            <a:r>
              <a:rPr kumimoji="0" lang="it-IT" altLang="it-IT" sz="2400" b="1" i="0" u="none" strike="noStrike" cap="none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+mn-lt"/>
                <a:cs typeface="Arial" panose="020B0604020202020204" pitchFamily="34" charset="0"/>
              </a:rPr>
              <a:t>elevators</a:t>
            </a:r>
            <a:endParaRPr kumimoji="0" lang="it-IT" altLang="it-IT" sz="11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n-l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kumimoji="0" lang="it-IT" altLang="it-IT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2878" y="3732742"/>
            <a:ext cx="2291639" cy="257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8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asellaDiTesto 24"/>
          <p:cNvSpPr txBox="1"/>
          <p:nvPr/>
        </p:nvSpPr>
        <p:spPr>
          <a:xfrm>
            <a:off x="2235679" y="176298"/>
            <a:ext cx="7720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2060"/>
                </a:solidFill>
              </a:rPr>
              <a:t>La corsa verso </a:t>
            </a:r>
            <a:r>
              <a:rPr lang="it-IT" sz="2400" b="1" dirty="0" smtClean="0">
                <a:solidFill>
                  <a:srgbClr val="002060"/>
                </a:solidFill>
              </a:rPr>
              <a:t>l’</a:t>
            </a:r>
            <a:r>
              <a:rPr lang="it-IT" sz="2400" b="1" dirty="0" err="1" smtClean="0">
                <a:solidFill>
                  <a:srgbClr val="002060"/>
                </a:solidFill>
              </a:rPr>
              <a:t>alto_Le</a:t>
            </a:r>
            <a:r>
              <a:rPr lang="it-IT" sz="2400" b="1" dirty="0" smtClean="0">
                <a:solidFill>
                  <a:srgbClr val="002060"/>
                </a:solidFill>
              </a:rPr>
              <a:t> maggiori problematiche</a:t>
            </a:r>
            <a:endParaRPr lang="it-IT" sz="2400" b="1" i="1" dirty="0">
              <a:solidFill>
                <a:srgbClr val="00206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368186" y="867838"/>
            <a:ext cx="73789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C00000"/>
                </a:solidFill>
              </a:rPr>
              <a:t>Un po</a:t>
            </a:r>
            <a:r>
              <a:rPr lang="it-IT" sz="2800" b="1" dirty="0">
                <a:solidFill>
                  <a:srgbClr val="C00000"/>
                </a:solidFill>
              </a:rPr>
              <a:t>’ di </a:t>
            </a:r>
            <a:r>
              <a:rPr lang="it-IT" sz="2800" b="1" dirty="0" err="1">
                <a:solidFill>
                  <a:srgbClr val="C00000"/>
                </a:solidFill>
              </a:rPr>
              <a:t>sitografia</a:t>
            </a:r>
            <a:r>
              <a:rPr lang="it-IT" sz="2800" b="1" dirty="0">
                <a:solidFill>
                  <a:srgbClr val="C00000"/>
                </a:solidFill>
              </a:rPr>
              <a:t> e qualcosa da guardare</a:t>
            </a:r>
          </a:p>
          <a:p>
            <a:pPr algn="ctr"/>
            <a:endParaRPr lang="it-IT" sz="2800" b="1" dirty="0">
              <a:solidFill>
                <a:srgbClr val="C00000"/>
              </a:solidFill>
            </a:endParaRPr>
          </a:p>
        </p:txBody>
      </p:sp>
      <p:grpSp>
        <p:nvGrpSpPr>
          <p:cNvPr id="8" name="Gruppo 7"/>
          <p:cNvGrpSpPr/>
          <p:nvPr/>
        </p:nvGrpSpPr>
        <p:grpSpPr>
          <a:xfrm>
            <a:off x="585369" y="1630054"/>
            <a:ext cx="11354383" cy="4783343"/>
            <a:chOff x="585369" y="1787709"/>
            <a:chExt cx="11354383" cy="4783343"/>
          </a:xfrm>
        </p:grpSpPr>
        <p:sp>
          <p:nvSpPr>
            <p:cNvPr id="29" name="Rettangolo 28"/>
            <p:cNvSpPr/>
            <p:nvPr/>
          </p:nvSpPr>
          <p:spPr>
            <a:xfrm>
              <a:off x="3969890" y="6109387"/>
              <a:ext cx="417557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200" dirty="0">
                  <a:solidFill>
                    <a:schemeClr val="bg1"/>
                  </a:solidFill>
                </a:rPr>
                <a:t>https://www.dezeen.com/2021/10/08/sara-kulturhus-skelleftea-sweden-white-arkitekter/</a:t>
              </a:r>
            </a:p>
          </p:txBody>
        </p:sp>
        <p:sp>
          <p:nvSpPr>
            <p:cNvPr id="16" name="Rettangolo 15"/>
            <p:cNvSpPr/>
            <p:nvPr/>
          </p:nvSpPr>
          <p:spPr>
            <a:xfrm>
              <a:off x="3875871" y="2452965"/>
              <a:ext cx="363272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dirty="0">
                  <a:hlinkClick r:id="rId3"/>
                </a:rPr>
                <a:t>https://</a:t>
              </a:r>
              <a:r>
                <a:rPr lang="it-IT" dirty="0" smtClean="0">
                  <a:hlinkClick r:id="rId3"/>
                </a:rPr>
                <a:t>www.videoman.gr/it/158650</a:t>
              </a:r>
              <a:endParaRPr lang="it-IT" dirty="0"/>
            </a:p>
          </p:txBody>
        </p:sp>
        <p:sp>
          <p:nvSpPr>
            <p:cNvPr id="24" name="Rettangolo 23"/>
            <p:cNvSpPr/>
            <p:nvPr/>
          </p:nvSpPr>
          <p:spPr>
            <a:xfrm>
              <a:off x="3875871" y="1787709"/>
              <a:ext cx="541026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dirty="0">
                  <a:hlinkClick r:id="rId4"/>
                </a:rPr>
                <a:t>https://</a:t>
              </a:r>
              <a:r>
                <a:rPr lang="it-IT" dirty="0" smtClean="0">
                  <a:hlinkClick r:id="rId4"/>
                </a:rPr>
                <a:t>www.youtube.com/watch?v=xUK49UuwmHo</a:t>
              </a:r>
              <a:r>
                <a:rPr lang="it-IT" dirty="0" smtClean="0"/>
                <a:t> i</a:t>
              </a:r>
              <a:endParaRPr lang="it-IT" dirty="0"/>
            </a:p>
          </p:txBody>
        </p:sp>
        <p:sp>
          <p:nvSpPr>
            <p:cNvPr id="4" name="CasellaDiTesto 3"/>
            <p:cNvSpPr txBox="1"/>
            <p:nvPr/>
          </p:nvSpPr>
          <p:spPr>
            <a:xfrm>
              <a:off x="585369" y="1797756"/>
              <a:ext cx="22807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smtClean="0">
                  <a:solidFill>
                    <a:srgbClr val="002060"/>
                  </a:solidFill>
                </a:rPr>
                <a:t>Sulla manutenzione</a:t>
              </a:r>
              <a:endParaRPr lang="it-IT" dirty="0">
                <a:solidFill>
                  <a:srgbClr val="002060"/>
                </a:solidFill>
              </a:endParaRPr>
            </a:p>
          </p:txBody>
        </p:sp>
        <p:sp>
          <p:nvSpPr>
            <p:cNvPr id="6" name="Rettangolo 5"/>
            <p:cNvSpPr/>
            <p:nvPr/>
          </p:nvSpPr>
          <p:spPr>
            <a:xfrm>
              <a:off x="585369" y="2482306"/>
              <a:ext cx="329308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dirty="0" smtClean="0">
                  <a:solidFill>
                    <a:srgbClr val="002060"/>
                  </a:solidFill>
                </a:rPr>
                <a:t>Sulla progettazione e costruzione</a:t>
              </a:r>
              <a:endParaRPr lang="it-IT" dirty="0">
                <a:solidFill>
                  <a:srgbClr val="002060"/>
                </a:solidFill>
              </a:endParaRPr>
            </a:p>
          </p:txBody>
        </p:sp>
        <p:sp>
          <p:nvSpPr>
            <p:cNvPr id="26" name="Rettangolo 25"/>
            <p:cNvSpPr/>
            <p:nvPr/>
          </p:nvSpPr>
          <p:spPr>
            <a:xfrm>
              <a:off x="3875871" y="4225201"/>
              <a:ext cx="8063881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dirty="0" smtClean="0">
                  <a:hlinkClick r:id="rId5"/>
                </a:rPr>
                <a:t>https://www.teknoring.com/news/ingegneria-strutturale/grattacieli-guasti-432-park-avenue-new-york/?fbclid=iwar3jxxnh9nlcrraba4j2nmpwvetxzxidhi0zb9jokpgvexp8qpcpb_7arwo/</a:t>
              </a:r>
              <a:r>
                <a:rPr lang="it-IT" dirty="0" smtClean="0"/>
                <a:t> </a:t>
              </a:r>
            </a:p>
            <a:p>
              <a:endParaRPr lang="it-IT" dirty="0"/>
            </a:p>
            <a:p>
              <a:r>
                <a:rPr lang="it-IT" dirty="0">
                  <a:hlinkClick r:id="rId6"/>
                </a:rPr>
                <a:t>https://www.geopop.it/i-problemi-del-sistema-fognario-del-burj-khalifa</a:t>
              </a:r>
              <a:r>
                <a:rPr lang="it-IT" dirty="0" smtClean="0">
                  <a:hlinkClick r:id="rId6"/>
                </a:rPr>
                <a:t>/</a:t>
              </a:r>
              <a:r>
                <a:rPr lang="it-IT" dirty="0" smtClean="0"/>
                <a:t> </a:t>
              </a:r>
            </a:p>
            <a:p>
              <a:endParaRPr lang="it-IT" dirty="0"/>
            </a:p>
            <a:p>
              <a:r>
                <a:rPr lang="it-IT" dirty="0">
                  <a:hlinkClick r:id="rId7"/>
                </a:rPr>
                <a:t>https://</a:t>
              </a:r>
              <a:r>
                <a:rPr lang="it-IT" dirty="0" smtClean="0">
                  <a:hlinkClick r:id="rId7"/>
                </a:rPr>
                <a:t>www.towerfast.com/press-room/mega-skyscrapers-present-fire-safety-challenges</a:t>
              </a:r>
              <a:r>
                <a:rPr lang="it-IT" dirty="0" smtClean="0"/>
                <a:t> </a:t>
              </a:r>
              <a:endParaRPr lang="it-IT" dirty="0"/>
            </a:p>
          </p:txBody>
        </p:sp>
        <p:sp>
          <p:nvSpPr>
            <p:cNvPr id="27" name="Rettangolo 26"/>
            <p:cNvSpPr/>
            <p:nvPr/>
          </p:nvSpPr>
          <p:spPr>
            <a:xfrm>
              <a:off x="585369" y="4276436"/>
              <a:ext cx="205434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dirty="0" smtClean="0">
                  <a:solidFill>
                    <a:srgbClr val="002060"/>
                  </a:solidFill>
                </a:rPr>
                <a:t>Sulle problematiche</a:t>
              </a:r>
              <a:endParaRPr lang="it-IT" dirty="0">
                <a:solidFill>
                  <a:srgbClr val="002060"/>
                </a:solidFill>
              </a:endParaRPr>
            </a:p>
          </p:txBody>
        </p:sp>
        <p:sp>
          <p:nvSpPr>
            <p:cNvPr id="7" name="Rettangolo 6"/>
            <p:cNvSpPr/>
            <p:nvPr/>
          </p:nvSpPr>
          <p:spPr>
            <a:xfrm>
              <a:off x="3875871" y="2930455"/>
              <a:ext cx="7522239" cy="10849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dirty="0">
                  <a:hlinkClick r:id="rId8"/>
                </a:rPr>
                <a:t>https://www.buildnews.it/articolo/il-progetto-delle-strutture-e-degli-impianti-del-grattacielo-intesa-san-paolo</a:t>
              </a:r>
              <a:r>
                <a:rPr lang="it-IT" dirty="0"/>
                <a:t> </a:t>
              </a:r>
              <a:endParaRPr lang="it-IT" dirty="0" smtClean="0"/>
            </a:p>
            <a:p>
              <a:endParaRPr lang="it-IT" sz="1050" dirty="0"/>
            </a:p>
            <a:p>
              <a:r>
                <a:rPr lang="it-IT" dirty="0">
                  <a:hlinkClick r:id="rId9"/>
                </a:rPr>
                <a:t>https://www.ctbuh.org</a:t>
              </a:r>
              <a:r>
                <a:rPr lang="it-IT" dirty="0" smtClean="0">
                  <a:hlinkClick r:id="rId9"/>
                </a:rPr>
                <a:t>/</a:t>
              </a:r>
              <a:r>
                <a:rPr lang="it-IT" dirty="0" smtClean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979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asellaDiTesto 21"/>
          <p:cNvSpPr txBox="1"/>
          <p:nvPr/>
        </p:nvSpPr>
        <p:spPr>
          <a:xfrm>
            <a:off x="2235679" y="280187"/>
            <a:ext cx="7720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2060"/>
                </a:solidFill>
              </a:rPr>
              <a:t>La corsa verso </a:t>
            </a:r>
            <a:r>
              <a:rPr lang="it-IT" sz="2400" b="1" dirty="0" smtClean="0">
                <a:solidFill>
                  <a:srgbClr val="002060"/>
                </a:solidFill>
              </a:rPr>
              <a:t>l’</a:t>
            </a:r>
            <a:r>
              <a:rPr lang="it-IT" sz="2400" b="1" dirty="0" err="1" smtClean="0">
                <a:solidFill>
                  <a:srgbClr val="002060"/>
                </a:solidFill>
              </a:rPr>
              <a:t>alto_il</a:t>
            </a:r>
            <a:r>
              <a:rPr lang="it-IT" sz="2400" b="1" dirty="0" smtClean="0">
                <a:solidFill>
                  <a:srgbClr val="002060"/>
                </a:solidFill>
              </a:rPr>
              <a:t> ruolo dell’innovazione tecnologica</a:t>
            </a:r>
            <a:endParaRPr lang="it-IT" sz="2400" b="1" dirty="0">
              <a:solidFill>
                <a:srgbClr val="002060"/>
              </a:solidFill>
            </a:endParaRPr>
          </a:p>
        </p:txBody>
      </p:sp>
      <p:grpSp>
        <p:nvGrpSpPr>
          <p:cNvPr id="27" name="Gruppo 26"/>
          <p:cNvGrpSpPr/>
          <p:nvPr/>
        </p:nvGrpSpPr>
        <p:grpSpPr>
          <a:xfrm>
            <a:off x="4127366" y="807173"/>
            <a:ext cx="3352800" cy="5677042"/>
            <a:chOff x="4331855" y="926184"/>
            <a:chExt cx="3352800" cy="5677042"/>
          </a:xfrm>
        </p:grpSpPr>
        <p:pic>
          <p:nvPicPr>
            <p:cNvPr id="10" name="Immagine 9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1855" y="926184"/>
              <a:ext cx="3352800" cy="5456404"/>
            </a:xfrm>
            <a:prstGeom prst="rect">
              <a:avLst/>
            </a:prstGeom>
          </p:spPr>
        </p:pic>
        <p:sp>
          <p:nvSpPr>
            <p:cNvPr id="11" name="CasellaDiTesto 10"/>
            <p:cNvSpPr txBox="1"/>
            <p:nvPr/>
          </p:nvSpPr>
          <p:spPr>
            <a:xfrm>
              <a:off x="4370293" y="6295449"/>
              <a:ext cx="31951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dirty="0" smtClean="0">
                  <a:solidFill>
                    <a:srgbClr val="002060"/>
                  </a:solidFill>
                </a:rPr>
                <a:t>Introduzione dello scheletro in acciaio </a:t>
              </a:r>
              <a:endParaRPr lang="it-IT" sz="14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31" name="Gruppo 30"/>
          <p:cNvGrpSpPr/>
          <p:nvPr/>
        </p:nvGrpSpPr>
        <p:grpSpPr>
          <a:xfrm>
            <a:off x="161870" y="1075972"/>
            <a:ext cx="4038543" cy="2659184"/>
            <a:chOff x="161870" y="1075972"/>
            <a:chExt cx="4038543" cy="2659184"/>
          </a:xfrm>
        </p:grpSpPr>
        <p:sp>
          <p:nvSpPr>
            <p:cNvPr id="21" name="CasellaDiTesto 20"/>
            <p:cNvSpPr txBox="1"/>
            <p:nvPr/>
          </p:nvSpPr>
          <p:spPr>
            <a:xfrm>
              <a:off x="161870" y="3427379"/>
              <a:ext cx="40385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dirty="0" smtClean="0">
                  <a:solidFill>
                    <a:srgbClr val="002060"/>
                  </a:solidFill>
                </a:rPr>
                <a:t>Invenzione del freno meccanico per elevatori, 1857</a:t>
              </a:r>
              <a:endParaRPr lang="it-IT" sz="1400" b="1" dirty="0">
                <a:solidFill>
                  <a:srgbClr val="002060"/>
                </a:solidFill>
              </a:endParaRPr>
            </a:p>
          </p:txBody>
        </p:sp>
        <p:pic>
          <p:nvPicPr>
            <p:cNvPr id="6" name="Immagine 5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8049" y="1075972"/>
              <a:ext cx="3610648" cy="2388391"/>
            </a:xfrm>
            <a:prstGeom prst="rect">
              <a:avLst/>
            </a:prstGeom>
          </p:spPr>
        </p:pic>
      </p:grpSp>
      <p:grpSp>
        <p:nvGrpSpPr>
          <p:cNvPr id="2048" name="Gruppo 2047"/>
          <p:cNvGrpSpPr/>
          <p:nvPr/>
        </p:nvGrpSpPr>
        <p:grpSpPr>
          <a:xfrm>
            <a:off x="161870" y="3833028"/>
            <a:ext cx="3686828" cy="2720277"/>
            <a:chOff x="161870" y="3833028"/>
            <a:chExt cx="3686828" cy="2720277"/>
          </a:xfrm>
        </p:grpSpPr>
        <p:pic>
          <p:nvPicPr>
            <p:cNvPr id="12" name="Immagine 11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049" y="3833028"/>
              <a:ext cx="3610648" cy="2404691"/>
            </a:xfrm>
            <a:prstGeom prst="rect">
              <a:avLst/>
            </a:prstGeom>
          </p:spPr>
        </p:pic>
        <p:sp>
          <p:nvSpPr>
            <p:cNvPr id="24" name="CasellaDiTesto 23"/>
            <p:cNvSpPr txBox="1"/>
            <p:nvPr/>
          </p:nvSpPr>
          <p:spPr>
            <a:xfrm>
              <a:off x="161870" y="6245528"/>
              <a:ext cx="36868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dirty="0" smtClean="0">
                  <a:solidFill>
                    <a:srgbClr val="002060"/>
                  </a:solidFill>
                </a:rPr>
                <a:t>Adozione del </a:t>
              </a:r>
              <a:r>
                <a:rPr lang="it-IT" sz="1400" b="1" dirty="0" err="1" smtClean="0">
                  <a:solidFill>
                    <a:srgbClr val="002060"/>
                  </a:solidFill>
                </a:rPr>
                <a:t>curtain</a:t>
              </a:r>
              <a:r>
                <a:rPr lang="it-IT" sz="1400" b="1" dirty="0" smtClean="0">
                  <a:solidFill>
                    <a:srgbClr val="002060"/>
                  </a:solidFill>
                </a:rPr>
                <a:t> </a:t>
              </a:r>
              <a:r>
                <a:rPr lang="it-IT" sz="1400" b="1" dirty="0" err="1" smtClean="0">
                  <a:solidFill>
                    <a:srgbClr val="002060"/>
                  </a:solidFill>
                </a:rPr>
                <a:t>wall</a:t>
              </a:r>
              <a:endParaRPr lang="it-IT" sz="16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8" name="Gruppo 27"/>
          <p:cNvGrpSpPr/>
          <p:nvPr/>
        </p:nvGrpSpPr>
        <p:grpSpPr>
          <a:xfrm>
            <a:off x="7480166" y="2120008"/>
            <a:ext cx="4549961" cy="3321576"/>
            <a:chOff x="7565426" y="2154553"/>
            <a:chExt cx="4549961" cy="3321576"/>
          </a:xfrm>
        </p:grpSpPr>
        <p:pic>
          <p:nvPicPr>
            <p:cNvPr id="25" name="Immagine 24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48553" y="2154553"/>
              <a:ext cx="4466834" cy="2999665"/>
            </a:xfrm>
            <a:prstGeom prst="rect">
              <a:avLst/>
            </a:prstGeom>
          </p:spPr>
        </p:pic>
        <p:sp>
          <p:nvSpPr>
            <p:cNvPr id="26" name="CasellaDiTesto 25"/>
            <p:cNvSpPr txBox="1"/>
            <p:nvPr/>
          </p:nvSpPr>
          <p:spPr>
            <a:xfrm>
              <a:off x="7565426" y="5168352"/>
              <a:ext cx="37783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dirty="0" smtClean="0">
                  <a:solidFill>
                    <a:srgbClr val="002060"/>
                  </a:solidFill>
                </a:rPr>
                <a:t>Chicago Great </a:t>
              </a:r>
              <a:r>
                <a:rPr lang="it-IT" sz="1400" b="1" dirty="0" err="1" smtClean="0">
                  <a:solidFill>
                    <a:srgbClr val="002060"/>
                  </a:solidFill>
                </a:rPr>
                <a:t>Fire</a:t>
              </a:r>
              <a:r>
                <a:rPr lang="it-IT" sz="1400" b="1" dirty="0" smtClean="0">
                  <a:solidFill>
                    <a:srgbClr val="002060"/>
                  </a:solidFill>
                </a:rPr>
                <a:t>, 1871</a:t>
              </a:r>
              <a:endParaRPr lang="it-IT" sz="1400" b="1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869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sellaDiTesto 15"/>
          <p:cNvSpPr txBox="1"/>
          <p:nvPr/>
        </p:nvSpPr>
        <p:spPr>
          <a:xfrm>
            <a:off x="2235679" y="280187"/>
            <a:ext cx="7720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002060"/>
                </a:solidFill>
              </a:rPr>
              <a:t>La corsa verso l’</a:t>
            </a:r>
            <a:r>
              <a:rPr lang="it-IT" sz="2400" b="1" dirty="0" err="1" smtClean="0">
                <a:solidFill>
                  <a:srgbClr val="002060"/>
                </a:solidFill>
              </a:rPr>
              <a:t>alto_Il</a:t>
            </a:r>
            <a:r>
              <a:rPr lang="it-IT" sz="2400" b="1" dirty="0" smtClean="0">
                <a:solidFill>
                  <a:srgbClr val="002060"/>
                </a:solidFill>
              </a:rPr>
              <a:t> primato dell’altezza (1)</a:t>
            </a:r>
            <a:endParaRPr lang="it-IT" sz="2400" b="1" dirty="0">
              <a:solidFill>
                <a:srgbClr val="00206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8635" y="2526327"/>
            <a:ext cx="8585033" cy="4099353"/>
          </a:xfrm>
          <a:prstGeom prst="rect">
            <a:avLst/>
          </a:prstGeom>
        </p:spPr>
      </p:pic>
      <p:grpSp>
        <p:nvGrpSpPr>
          <p:cNvPr id="12" name="Gruppo 11"/>
          <p:cNvGrpSpPr/>
          <p:nvPr/>
        </p:nvGrpSpPr>
        <p:grpSpPr>
          <a:xfrm>
            <a:off x="58948" y="1052139"/>
            <a:ext cx="12074102" cy="1844568"/>
            <a:chOff x="132629" y="889177"/>
            <a:chExt cx="12074102" cy="1844568"/>
          </a:xfrm>
        </p:grpSpPr>
        <p:sp>
          <p:nvSpPr>
            <p:cNvPr id="4" name="Rettangolo 3"/>
            <p:cNvSpPr/>
            <p:nvPr/>
          </p:nvSpPr>
          <p:spPr>
            <a:xfrm>
              <a:off x="8009359" y="889177"/>
              <a:ext cx="4095124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b="1" dirty="0" err="1">
                  <a:solidFill>
                    <a:srgbClr val="C00000"/>
                  </a:solidFill>
                </a:rPr>
                <a:t>Height</a:t>
              </a:r>
              <a:r>
                <a:rPr lang="it-IT" b="1" dirty="0">
                  <a:solidFill>
                    <a:srgbClr val="C00000"/>
                  </a:solidFill>
                </a:rPr>
                <a:t> to </a:t>
              </a:r>
              <a:r>
                <a:rPr lang="it-IT" b="1" dirty="0" err="1">
                  <a:solidFill>
                    <a:srgbClr val="C00000"/>
                  </a:solidFill>
                </a:rPr>
                <a:t>Architectural</a:t>
              </a:r>
              <a:r>
                <a:rPr lang="it-IT" b="1" dirty="0">
                  <a:solidFill>
                    <a:srgbClr val="C00000"/>
                  </a:solidFill>
                </a:rPr>
                <a:t> </a:t>
              </a:r>
              <a:r>
                <a:rPr lang="it-IT" b="1" dirty="0" smtClean="0">
                  <a:solidFill>
                    <a:srgbClr val="C00000"/>
                  </a:solidFill>
                </a:rPr>
                <a:t>Top</a:t>
              </a:r>
              <a:endParaRPr lang="it-IT" b="1" dirty="0">
                <a:solidFill>
                  <a:srgbClr val="C00000"/>
                </a:solidFill>
              </a:endParaRPr>
            </a:p>
            <a:p>
              <a:r>
                <a:rPr lang="en-US" dirty="0">
                  <a:solidFill>
                    <a:srgbClr val="002060"/>
                  </a:solidFill>
                </a:rPr>
                <a:t>the architectural top of the building, including spires, but not including antennae, signage, flagpoles or other functional-technical equipment</a:t>
              </a:r>
              <a:endParaRPr lang="it-IT" dirty="0">
                <a:solidFill>
                  <a:srgbClr val="002060"/>
                </a:solidFill>
              </a:endParaRPr>
            </a:p>
          </p:txBody>
        </p:sp>
        <p:sp>
          <p:nvSpPr>
            <p:cNvPr id="5" name="Rettangolo 4"/>
            <p:cNvSpPr/>
            <p:nvPr/>
          </p:nvSpPr>
          <p:spPr>
            <a:xfrm>
              <a:off x="132629" y="908246"/>
              <a:ext cx="3873589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</a:rPr>
                <a:t>Height </a:t>
              </a:r>
              <a:r>
                <a:rPr lang="en-US" b="1" dirty="0">
                  <a:solidFill>
                    <a:srgbClr val="C00000"/>
                  </a:solidFill>
                </a:rPr>
                <a:t>to Highest Occupied </a:t>
              </a:r>
              <a:r>
                <a:rPr lang="en-US" b="1" dirty="0" smtClean="0">
                  <a:solidFill>
                    <a:srgbClr val="C00000"/>
                  </a:solidFill>
                </a:rPr>
                <a:t>Floor</a:t>
              </a:r>
              <a:endParaRPr lang="en-US" dirty="0"/>
            </a:p>
            <a:p>
              <a:r>
                <a:rPr lang="en-US" dirty="0" smtClean="0">
                  <a:solidFill>
                    <a:srgbClr val="002060"/>
                  </a:solidFill>
                </a:rPr>
                <a:t>the </a:t>
              </a:r>
              <a:r>
                <a:rPr lang="en-US" dirty="0">
                  <a:solidFill>
                    <a:srgbClr val="002060"/>
                  </a:solidFill>
                </a:rPr>
                <a:t>finished floor level of the highest </a:t>
              </a:r>
              <a:r>
                <a:rPr lang="en-US" dirty="0" err="1" smtClean="0">
                  <a:solidFill>
                    <a:srgbClr val="002060"/>
                  </a:solidFill>
                </a:rPr>
                <a:t>occupable</a:t>
              </a:r>
              <a:r>
                <a:rPr lang="en-US" dirty="0">
                  <a:solidFill>
                    <a:srgbClr val="002060"/>
                  </a:solidFill>
                </a:rPr>
                <a:t> floor within the </a:t>
              </a:r>
              <a:r>
                <a:rPr lang="en-US" dirty="0" smtClean="0">
                  <a:solidFill>
                    <a:srgbClr val="002060"/>
                  </a:solidFill>
                </a:rPr>
                <a:t>building</a:t>
              </a:r>
              <a:endParaRPr lang="en-US" i="0" dirty="0">
                <a:solidFill>
                  <a:srgbClr val="002060"/>
                </a:solidFill>
                <a:effectLst/>
              </a:endParaRPr>
            </a:p>
          </p:txBody>
        </p:sp>
        <p:sp>
          <p:nvSpPr>
            <p:cNvPr id="10" name="Rettangolo 9"/>
            <p:cNvSpPr/>
            <p:nvPr/>
          </p:nvSpPr>
          <p:spPr>
            <a:xfrm>
              <a:off x="4094429" y="908246"/>
              <a:ext cx="382672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b="1" dirty="0" err="1">
                  <a:solidFill>
                    <a:srgbClr val="C00000"/>
                  </a:solidFill>
                </a:rPr>
                <a:t>Height</a:t>
              </a:r>
              <a:r>
                <a:rPr lang="it-IT" b="1" dirty="0">
                  <a:solidFill>
                    <a:srgbClr val="C00000"/>
                  </a:solidFill>
                </a:rPr>
                <a:t> to </a:t>
              </a:r>
              <a:r>
                <a:rPr lang="it-IT" b="1" dirty="0" err="1" smtClean="0">
                  <a:solidFill>
                    <a:srgbClr val="C00000"/>
                  </a:solidFill>
                </a:rPr>
                <a:t>Tip</a:t>
              </a:r>
              <a:endParaRPr lang="it-IT" b="1" dirty="0" smtClean="0">
                <a:solidFill>
                  <a:srgbClr val="C00000"/>
                </a:solidFill>
              </a:endParaRPr>
            </a:p>
            <a:p>
              <a:r>
                <a:rPr lang="en-US" dirty="0" smtClean="0">
                  <a:solidFill>
                    <a:srgbClr val="002060"/>
                  </a:solidFill>
                </a:rPr>
                <a:t>to </a:t>
              </a:r>
              <a:r>
                <a:rPr lang="en-US" dirty="0">
                  <a:solidFill>
                    <a:srgbClr val="002060"/>
                  </a:solidFill>
                </a:rPr>
                <a:t>the highest point of the building, irrespective of material or function of the highest </a:t>
              </a:r>
              <a:r>
                <a:rPr lang="en-US" dirty="0" smtClean="0">
                  <a:solidFill>
                    <a:srgbClr val="002060"/>
                  </a:solidFill>
                </a:rPr>
                <a:t>element</a:t>
              </a:r>
              <a:endParaRPr lang="it-IT" dirty="0">
                <a:solidFill>
                  <a:srgbClr val="002060"/>
                </a:solidFill>
              </a:endParaRPr>
            </a:p>
          </p:txBody>
        </p:sp>
        <p:sp>
          <p:nvSpPr>
            <p:cNvPr id="11" name="Rettangolo 10"/>
            <p:cNvSpPr/>
            <p:nvPr/>
          </p:nvSpPr>
          <p:spPr>
            <a:xfrm rot="10800000" flipV="1">
              <a:off x="8009359" y="2425968"/>
              <a:ext cx="419737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rgbClr val="002060"/>
                  </a:solidFill>
                </a:rPr>
                <a:t>CTBUH rankings of the </a:t>
              </a:r>
              <a:r>
                <a:rPr lang="en-US" sz="1400" i="1" dirty="0" smtClean="0">
                  <a:solidFill>
                    <a:srgbClr val="002060"/>
                  </a:solidFill>
                </a:rPr>
                <a:t>World’s </a:t>
              </a:r>
              <a:r>
                <a:rPr lang="en-US" sz="1400" i="1" dirty="0">
                  <a:solidFill>
                    <a:srgbClr val="002060"/>
                  </a:solidFill>
                </a:rPr>
                <a:t>Tallest </a:t>
              </a:r>
              <a:r>
                <a:rPr lang="en-US" sz="1400" i="1" dirty="0" smtClean="0">
                  <a:solidFill>
                    <a:srgbClr val="002060"/>
                  </a:solidFill>
                </a:rPr>
                <a:t>Buildings</a:t>
              </a:r>
              <a:endParaRPr lang="it-IT" sz="1400" i="1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080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sellaDiTesto 15"/>
          <p:cNvSpPr txBox="1"/>
          <p:nvPr/>
        </p:nvSpPr>
        <p:spPr>
          <a:xfrm>
            <a:off x="2235679" y="280187"/>
            <a:ext cx="7720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002060"/>
                </a:solidFill>
              </a:rPr>
              <a:t>La corsa verso l’</a:t>
            </a:r>
            <a:r>
              <a:rPr lang="it-IT" sz="2400" b="1" dirty="0" err="1" smtClean="0">
                <a:solidFill>
                  <a:srgbClr val="002060"/>
                </a:solidFill>
              </a:rPr>
              <a:t>alto_il</a:t>
            </a:r>
            <a:r>
              <a:rPr lang="it-IT" sz="2400" b="1" dirty="0" smtClean="0">
                <a:solidFill>
                  <a:srgbClr val="002060"/>
                </a:solidFill>
              </a:rPr>
              <a:t> primato dell’altezza (2)</a:t>
            </a:r>
            <a:endParaRPr lang="it-IT" sz="2400" b="1" dirty="0">
              <a:solidFill>
                <a:srgbClr val="002060"/>
              </a:solidFill>
            </a:endParaRPr>
          </a:p>
        </p:txBody>
      </p:sp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6902244"/>
              </p:ext>
            </p:extLst>
          </p:nvPr>
        </p:nvGraphicFramePr>
        <p:xfrm>
          <a:off x="2466614" y="1414534"/>
          <a:ext cx="7002737" cy="4355330"/>
        </p:xfrm>
        <a:graphic>
          <a:graphicData uri="http://schemas.openxmlformats.org/drawingml/2006/table">
            <a:tbl>
              <a:tblPr/>
              <a:tblGrid>
                <a:gridCol w="1000391">
                  <a:extLst>
                    <a:ext uri="{9D8B030D-6E8A-4147-A177-3AD203B41FA5}">
                      <a16:colId xmlns:a16="http://schemas.microsoft.com/office/drawing/2014/main" val="128111401"/>
                    </a:ext>
                  </a:extLst>
                </a:gridCol>
                <a:gridCol w="1000391">
                  <a:extLst>
                    <a:ext uri="{9D8B030D-6E8A-4147-A177-3AD203B41FA5}">
                      <a16:colId xmlns:a16="http://schemas.microsoft.com/office/drawing/2014/main" val="2860017552"/>
                    </a:ext>
                  </a:extLst>
                </a:gridCol>
                <a:gridCol w="1000391">
                  <a:extLst>
                    <a:ext uri="{9D8B030D-6E8A-4147-A177-3AD203B41FA5}">
                      <a16:colId xmlns:a16="http://schemas.microsoft.com/office/drawing/2014/main" val="2973496072"/>
                    </a:ext>
                  </a:extLst>
                </a:gridCol>
                <a:gridCol w="1000391">
                  <a:extLst>
                    <a:ext uri="{9D8B030D-6E8A-4147-A177-3AD203B41FA5}">
                      <a16:colId xmlns:a16="http://schemas.microsoft.com/office/drawing/2014/main" val="3072315317"/>
                    </a:ext>
                  </a:extLst>
                </a:gridCol>
                <a:gridCol w="1000391">
                  <a:extLst>
                    <a:ext uri="{9D8B030D-6E8A-4147-A177-3AD203B41FA5}">
                      <a16:colId xmlns:a16="http://schemas.microsoft.com/office/drawing/2014/main" val="2573606416"/>
                    </a:ext>
                  </a:extLst>
                </a:gridCol>
                <a:gridCol w="1000391">
                  <a:extLst>
                    <a:ext uri="{9D8B030D-6E8A-4147-A177-3AD203B41FA5}">
                      <a16:colId xmlns:a16="http://schemas.microsoft.com/office/drawing/2014/main" val="136737312"/>
                    </a:ext>
                  </a:extLst>
                </a:gridCol>
                <a:gridCol w="1000391">
                  <a:extLst>
                    <a:ext uri="{9D8B030D-6E8A-4147-A177-3AD203B41FA5}">
                      <a16:colId xmlns:a16="http://schemas.microsoft.com/office/drawing/2014/main" val="639307483"/>
                    </a:ext>
                  </a:extLst>
                </a:gridCol>
              </a:tblGrid>
              <a:tr h="428791">
                <a:tc>
                  <a:txBody>
                    <a:bodyPr/>
                    <a:lstStyle/>
                    <a:p>
                      <a:pPr algn="ctr"/>
                      <a:r>
                        <a:rPr lang="it-IT" sz="1200">
                          <a:solidFill>
                            <a:srgbClr val="002060"/>
                          </a:solidFill>
                          <a:effectLst/>
                        </a:rPr>
                        <a:t>Posiz.</a:t>
                      </a:r>
                    </a:p>
                  </a:txBody>
                  <a:tcPr marL="31715" marR="31715" marT="31715" marB="317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>
                          <a:solidFill>
                            <a:srgbClr val="002060"/>
                          </a:solidFill>
                          <a:effectLst/>
                        </a:rPr>
                        <a:t>Nome</a:t>
                      </a:r>
                    </a:p>
                  </a:txBody>
                  <a:tcPr marL="31715" marR="31715" marT="31715" marB="317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>
                          <a:solidFill>
                            <a:srgbClr val="002060"/>
                          </a:solidFill>
                          <a:effectLst/>
                        </a:rPr>
                        <a:t>Città</a:t>
                      </a:r>
                    </a:p>
                  </a:txBody>
                  <a:tcPr marL="31715" marR="31715" marT="31715" marB="317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>
                          <a:solidFill>
                            <a:srgbClr val="002060"/>
                          </a:solidFill>
                          <a:effectLst/>
                        </a:rPr>
                        <a:t>Stato</a:t>
                      </a:r>
                    </a:p>
                  </a:txBody>
                  <a:tcPr marL="31715" marR="31715" marT="31715" marB="317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>
                          <a:solidFill>
                            <a:srgbClr val="002060"/>
                          </a:solidFill>
                          <a:effectLst/>
                        </a:rPr>
                        <a:t>Altezza</a:t>
                      </a:r>
                      <a:br>
                        <a:rPr lang="it-IT" sz="120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it-IT" sz="1200">
                          <a:solidFill>
                            <a:srgbClr val="002060"/>
                          </a:solidFill>
                          <a:effectLst/>
                        </a:rPr>
                        <a:t>(</a:t>
                      </a:r>
                      <a:r>
                        <a:rPr lang="it-IT" sz="1200" u="none" strike="noStrike">
                          <a:solidFill>
                            <a:srgbClr val="002060"/>
                          </a:solidFill>
                          <a:effectLst/>
                          <a:hlinkClick r:id="rId3" tooltip="Metro"/>
                        </a:rPr>
                        <a:t>m</a:t>
                      </a:r>
                      <a:r>
                        <a:rPr lang="it-IT" sz="1200">
                          <a:solidFill>
                            <a:srgbClr val="002060"/>
                          </a:solidFill>
                          <a:effectLst/>
                        </a:rPr>
                        <a:t>)</a:t>
                      </a:r>
                    </a:p>
                  </a:txBody>
                  <a:tcPr marL="31715" marR="31715" marT="31715" marB="317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>
                          <a:solidFill>
                            <a:srgbClr val="002060"/>
                          </a:solidFill>
                          <a:effectLst/>
                        </a:rPr>
                        <a:t>Piani</a:t>
                      </a:r>
                    </a:p>
                  </a:txBody>
                  <a:tcPr marL="31715" marR="31715" marT="31715" marB="317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>
                          <a:solidFill>
                            <a:srgbClr val="002060"/>
                          </a:solidFill>
                          <a:effectLst/>
                        </a:rPr>
                        <a:t>Anno</a:t>
                      </a:r>
                    </a:p>
                  </a:txBody>
                  <a:tcPr marL="31715" marR="31715" marT="31715" marB="317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374118"/>
                  </a:ext>
                </a:extLst>
              </a:tr>
              <a:tr h="428791">
                <a:tc>
                  <a:txBody>
                    <a:bodyPr/>
                    <a:lstStyle/>
                    <a:p>
                      <a:r>
                        <a:rPr lang="it-IT" sz="1200">
                          <a:solidFill>
                            <a:srgbClr val="002060"/>
                          </a:solidFill>
                          <a:effectLst/>
                        </a:rPr>
                        <a:t>1</a:t>
                      </a:r>
                    </a:p>
                  </a:txBody>
                  <a:tcPr marL="31715" marR="31715" marT="31715" marB="317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u="none" strike="noStrike" dirty="0" err="1" smtClean="0">
                          <a:solidFill>
                            <a:srgbClr val="002060"/>
                          </a:solidFill>
                          <a:effectLst/>
                        </a:rPr>
                        <a:t>Burj</a:t>
                      </a:r>
                      <a:r>
                        <a:rPr lang="it-IT" sz="1200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 Khalifa</a:t>
                      </a:r>
                      <a:endParaRPr lang="it-IT" sz="120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31715" marR="31715" marT="31715" marB="317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Dubai</a:t>
                      </a:r>
                      <a:endParaRPr lang="it-IT" sz="120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31715" marR="31715" marT="31715" marB="317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dirty="0" smtClean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r>
                        <a:rPr lang="it-IT" sz="1200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Emirati Arabi Uniti</a:t>
                      </a:r>
                      <a:endParaRPr lang="it-IT" sz="120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31715" marR="31715" marT="31715" marB="317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>
                          <a:solidFill>
                            <a:srgbClr val="002060"/>
                          </a:solidFill>
                          <a:effectLst/>
                        </a:rPr>
                        <a:t>829,80</a:t>
                      </a:r>
                    </a:p>
                  </a:txBody>
                  <a:tcPr marL="31715" marR="31715" marT="31715" marB="317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>
                          <a:solidFill>
                            <a:srgbClr val="002060"/>
                          </a:solidFill>
                          <a:effectLst/>
                        </a:rPr>
                        <a:t>163</a:t>
                      </a:r>
                    </a:p>
                  </a:txBody>
                  <a:tcPr marL="31715" marR="31715" marT="31715" marB="317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>
                          <a:solidFill>
                            <a:srgbClr val="002060"/>
                          </a:solidFill>
                          <a:effectLst/>
                        </a:rPr>
                        <a:t>2010</a:t>
                      </a:r>
                    </a:p>
                  </a:txBody>
                  <a:tcPr marL="31715" marR="31715" marT="31715" marB="317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4813313"/>
                  </a:ext>
                </a:extLst>
              </a:tr>
              <a:tr h="246111">
                <a:tc>
                  <a:txBody>
                    <a:bodyPr/>
                    <a:lstStyle/>
                    <a:p>
                      <a:r>
                        <a:rPr lang="it-IT" sz="1200">
                          <a:solidFill>
                            <a:srgbClr val="002060"/>
                          </a:solidFill>
                          <a:effectLst/>
                        </a:rPr>
                        <a:t>2</a:t>
                      </a:r>
                    </a:p>
                  </a:txBody>
                  <a:tcPr marL="31715" marR="31715" marT="31715" marB="317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u="none" strike="noStrike" dirty="0" err="1" smtClean="0">
                          <a:solidFill>
                            <a:srgbClr val="002060"/>
                          </a:solidFill>
                          <a:effectLst/>
                        </a:rPr>
                        <a:t>Merdeka</a:t>
                      </a:r>
                      <a:r>
                        <a:rPr lang="it-IT" sz="1200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 118</a:t>
                      </a:r>
                      <a:endParaRPr lang="it-IT" sz="120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31715" marR="31715" marT="31715" marB="317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Kuala Lumpur</a:t>
                      </a:r>
                      <a:endParaRPr lang="it-IT" sz="120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31715" marR="31715" marT="31715" marB="317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dirty="0" smtClean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r>
                        <a:rPr lang="it-IT" sz="1200" u="none" strike="noStrike" dirty="0" err="1" smtClean="0">
                          <a:solidFill>
                            <a:srgbClr val="002060"/>
                          </a:solidFill>
                          <a:effectLst/>
                        </a:rPr>
                        <a:t>Malaysia</a:t>
                      </a:r>
                      <a:endParaRPr lang="it-IT" sz="120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31715" marR="31715" marT="31715" marB="317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>
                          <a:solidFill>
                            <a:srgbClr val="002060"/>
                          </a:solidFill>
                          <a:effectLst/>
                        </a:rPr>
                        <a:t>678,90</a:t>
                      </a:r>
                    </a:p>
                  </a:txBody>
                  <a:tcPr marL="31715" marR="31715" marT="31715" marB="317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>
                          <a:solidFill>
                            <a:srgbClr val="002060"/>
                          </a:solidFill>
                          <a:effectLst/>
                        </a:rPr>
                        <a:t>118</a:t>
                      </a:r>
                    </a:p>
                  </a:txBody>
                  <a:tcPr marL="31715" marR="31715" marT="31715" marB="317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>
                          <a:solidFill>
                            <a:srgbClr val="002060"/>
                          </a:solidFill>
                          <a:effectLst/>
                        </a:rPr>
                        <a:t>2023</a:t>
                      </a:r>
                    </a:p>
                  </a:txBody>
                  <a:tcPr marL="31715" marR="31715" marT="31715" marB="317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2667670"/>
                  </a:ext>
                </a:extLst>
              </a:tr>
              <a:tr h="428791">
                <a:tc>
                  <a:txBody>
                    <a:bodyPr/>
                    <a:lstStyle/>
                    <a:p>
                      <a:r>
                        <a:rPr lang="it-IT" sz="1200">
                          <a:solidFill>
                            <a:srgbClr val="002060"/>
                          </a:solidFill>
                          <a:effectLst/>
                        </a:rPr>
                        <a:t>3</a:t>
                      </a:r>
                    </a:p>
                  </a:txBody>
                  <a:tcPr marL="31715" marR="31715" marT="31715" marB="317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Shanghai </a:t>
                      </a:r>
                      <a:r>
                        <a:rPr lang="it-IT" sz="1200" u="none" strike="noStrike" dirty="0" err="1" smtClean="0">
                          <a:solidFill>
                            <a:srgbClr val="002060"/>
                          </a:solidFill>
                          <a:effectLst/>
                        </a:rPr>
                        <a:t>Tower</a:t>
                      </a:r>
                      <a:endParaRPr lang="it-IT" sz="120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31715" marR="31715" marT="31715" marB="317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Shanghai</a:t>
                      </a:r>
                      <a:endParaRPr lang="it-IT" sz="120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31715" marR="31715" marT="31715" marB="317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dirty="0" smtClean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r>
                        <a:rPr lang="it-IT" sz="1200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Cina</a:t>
                      </a:r>
                      <a:endParaRPr lang="it-IT" sz="120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31715" marR="31715" marT="31715" marB="317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>
                          <a:solidFill>
                            <a:srgbClr val="002060"/>
                          </a:solidFill>
                          <a:effectLst/>
                        </a:rPr>
                        <a:t>632</a:t>
                      </a:r>
                    </a:p>
                  </a:txBody>
                  <a:tcPr marL="31715" marR="31715" marT="31715" marB="317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>
                          <a:solidFill>
                            <a:srgbClr val="002060"/>
                          </a:solidFill>
                          <a:effectLst/>
                        </a:rPr>
                        <a:t>128</a:t>
                      </a:r>
                    </a:p>
                  </a:txBody>
                  <a:tcPr marL="31715" marR="31715" marT="31715" marB="317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>
                          <a:solidFill>
                            <a:srgbClr val="002060"/>
                          </a:solidFill>
                          <a:effectLst/>
                        </a:rPr>
                        <a:t>2015</a:t>
                      </a:r>
                    </a:p>
                  </a:txBody>
                  <a:tcPr marL="31715" marR="31715" marT="31715" marB="317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4516201"/>
                  </a:ext>
                </a:extLst>
              </a:tr>
              <a:tr h="246111">
                <a:tc>
                  <a:txBody>
                    <a:bodyPr/>
                    <a:lstStyle/>
                    <a:p>
                      <a:r>
                        <a:rPr lang="it-IT" sz="1200">
                          <a:solidFill>
                            <a:srgbClr val="002060"/>
                          </a:solidFill>
                          <a:effectLst/>
                        </a:rPr>
                        <a:t>4</a:t>
                      </a:r>
                    </a:p>
                  </a:txBody>
                  <a:tcPr marL="31715" marR="31715" marT="31715" marB="317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u="none" strike="noStrike" dirty="0" err="1" smtClean="0">
                          <a:solidFill>
                            <a:srgbClr val="002060"/>
                          </a:solidFill>
                          <a:effectLst/>
                        </a:rPr>
                        <a:t>Abraj</a:t>
                      </a:r>
                      <a:r>
                        <a:rPr lang="it-IT" sz="1200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 Al </a:t>
                      </a:r>
                      <a:r>
                        <a:rPr lang="it-IT" sz="1200" u="none" strike="noStrike" dirty="0" err="1" smtClean="0">
                          <a:solidFill>
                            <a:srgbClr val="002060"/>
                          </a:solidFill>
                          <a:effectLst/>
                        </a:rPr>
                        <a:t>Bait</a:t>
                      </a:r>
                      <a:endParaRPr lang="it-IT" sz="120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31715" marR="31715" marT="31715" marB="317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La Mecca</a:t>
                      </a:r>
                      <a:endParaRPr lang="it-IT" sz="120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31715" marR="31715" marT="31715" marB="317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dirty="0" smtClean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r>
                        <a:rPr lang="it-IT" sz="1200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Arabia Saudita</a:t>
                      </a:r>
                      <a:endParaRPr lang="it-IT" sz="120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31715" marR="31715" marT="31715" marB="317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>
                          <a:solidFill>
                            <a:srgbClr val="002060"/>
                          </a:solidFill>
                          <a:effectLst/>
                        </a:rPr>
                        <a:t>601</a:t>
                      </a:r>
                    </a:p>
                  </a:txBody>
                  <a:tcPr marL="31715" marR="31715" marT="31715" marB="317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>
                          <a:solidFill>
                            <a:srgbClr val="002060"/>
                          </a:solidFill>
                          <a:effectLst/>
                        </a:rPr>
                        <a:t>120</a:t>
                      </a:r>
                    </a:p>
                  </a:txBody>
                  <a:tcPr marL="31715" marR="31715" marT="31715" marB="317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>
                          <a:solidFill>
                            <a:srgbClr val="002060"/>
                          </a:solidFill>
                          <a:effectLst/>
                        </a:rPr>
                        <a:t>2012</a:t>
                      </a:r>
                    </a:p>
                  </a:txBody>
                  <a:tcPr marL="31715" marR="31715" marT="31715" marB="317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899585"/>
                  </a:ext>
                </a:extLst>
              </a:tr>
              <a:tr h="428791">
                <a:tc>
                  <a:txBody>
                    <a:bodyPr/>
                    <a:lstStyle/>
                    <a:p>
                      <a:r>
                        <a:rPr lang="it-IT" sz="1200">
                          <a:solidFill>
                            <a:srgbClr val="002060"/>
                          </a:solidFill>
                          <a:effectLst/>
                        </a:rPr>
                        <a:t>5</a:t>
                      </a:r>
                    </a:p>
                  </a:txBody>
                  <a:tcPr marL="31715" marR="31715" marT="31715" marB="317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u="none" strike="noStrike" dirty="0" err="1" smtClean="0">
                          <a:solidFill>
                            <a:srgbClr val="002060"/>
                          </a:solidFill>
                          <a:effectLst/>
                        </a:rPr>
                        <a:t>Ping</a:t>
                      </a:r>
                      <a:r>
                        <a:rPr lang="it-IT" sz="1200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 An Finance Centre</a:t>
                      </a:r>
                      <a:endParaRPr lang="it-IT" sz="120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31715" marR="31715" marT="31715" marB="317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Shenzhen</a:t>
                      </a:r>
                      <a:endParaRPr lang="it-IT" sz="120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31715" marR="31715" marT="31715" marB="317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dirty="0" smtClean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r>
                        <a:rPr lang="it-IT" sz="1200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Cina</a:t>
                      </a:r>
                      <a:endParaRPr lang="it-IT" sz="120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31715" marR="31715" marT="31715" marB="317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>
                          <a:solidFill>
                            <a:srgbClr val="002060"/>
                          </a:solidFill>
                          <a:effectLst/>
                        </a:rPr>
                        <a:t>599,10</a:t>
                      </a:r>
                    </a:p>
                  </a:txBody>
                  <a:tcPr marL="31715" marR="31715" marT="31715" marB="317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>
                          <a:solidFill>
                            <a:srgbClr val="002060"/>
                          </a:solidFill>
                          <a:effectLst/>
                        </a:rPr>
                        <a:t>115</a:t>
                      </a:r>
                    </a:p>
                  </a:txBody>
                  <a:tcPr marL="31715" marR="31715" marT="31715" marB="317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>
                          <a:solidFill>
                            <a:srgbClr val="002060"/>
                          </a:solidFill>
                          <a:effectLst/>
                        </a:rPr>
                        <a:t>2017</a:t>
                      </a:r>
                    </a:p>
                  </a:txBody>
                  <a:tcPr marL="31715" marR="31715" marT="31715" marB="317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0921258"/>
                  </a:ext>
                </a:extLst>
              </a:tr>
              <a:tr h="428791">
                <a:tc>
                  <a:txBody>
                    <a:bodyPr/>
                    <a:lstStyle/>
                    <a:p>
                      <a:r>
                        <a:rPr lang="it-IT" sz="1200">
                          <a:solidFill>
                            <a:srgbClr val="002060"/>
                          </a:solidFill>
                          <a:effectLst/>
                        </a:rPr>
                        <a:t>6</a:t>
                      </a:r>
                    </a:p>
                  </a:txBody>
                  <a:tcPr marL="31715" marR="31715" marT="31715" marB="317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Lotte World </a:t>
                      </a:r>
                      <a:r>
                        <a:rPr lang="it-IT" sz="1200" u="none" strike="noStrike" dirty="0" err="1" smtClean="0">
                          <a:solidFill>
                            <a:srgbClr val="002060"/>
                          </a:solidFill>
                          <a:effectLst/>
                        </a:rPr>
                        <a:t>Tower</a:t>
                      </a:r>
                      <a:endParaRPr lang="it-IT" sz="120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31715" marR="31715" marT="31715" marB="317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Seoul</a:t>
                      </a:r>
                      <a:endParaRPr lang="it-IT" sz="120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31715" marR="31715" marT="31715" marB="317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dirty="0" smtClean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r>
                        <a:rPr lang="it-IT" sz="1200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Corea del Sud</a:t>
                      </a:r>
                      <a:endParaRPr lang="it-IT" sz="120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31715" marR="31715" marT="31715" marB="317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>
                          <a:solidFill>
                            <a:srgbClr val="002060"/>
                          </a:solidFill>
                          <a:effectLst/>
                        </a:rPr>
                        <a:t>555,70</a:t>
                      </a:r>
                    </a:p>
                  </a:txBody>
                  <a:tcPr marL="31715" marR="31715" marT="31715" marB="317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>
                          <a:solidFill>
                            <a:srgbClr val="002060"/>
                          </a:solidFill>
                          <a:effectLst/>
                        </a:rPr>
                        <a:t>123</a:t>
                      </a:r>
                    </a:p>
                  </a:txBody>
                  <a:tcPr marL="31715" marR="31715" marT="31715" marB="317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>
                          <a:solidFill>
                            <a:srgbClr val="002060"/>
                          </a:solidFill>
                          <a:effectLst/>
                        </a:rPr>
                        <a:t>2017</a:t>
                      </a:r>
                    </a:p>
                  </a:txBody>
                  <a:tcPr marL="31715" marR="31715" marT="31715" marB="317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7548938"/>
                  </a:ext>
                </a:extLst>
              </a:tr>
              <a:tr h="428791">
                <a:tc>
                  <a:txBody>
                    <a:bodyPr/>
                    <a:lstStyle/>
                    <a:p>
                      <a:r>
                        <a:rPr lang="it-IT" sz="1200">
                          <a:solidFill>
                            <a:srgbClr val="002060"/>
                          </a:solidFill>
                          <a:effectLst/>
                        </a:rPr>
                        <a:t>7</a:t>
                      </a:r>
                    </a:p>
                  </a:txBody>
                  <a:tcPr marL="31715" marR="31715" marT="31715" marB="317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u="none" strike="noStrike" dirty="0" err="1" smtClean="0">
                          <a:solidFill>
                            <a:srgbClr val="002060"/>
                          </a:solidFill>
                          <a:effectLst/>
                        </a:rPr>
                        <a:t>One</a:t>
                      </a:r>
                      <a:r>
                        <a:rPr lang="it-IT" sz="1200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 World </a:t>
                      </a:r>
                      <a:r>
                        <a:rPr lang="it-IT" sz="1200" u="none" strike="noStrike" dirty="0" err="1" smtClean="0">
                          <a:solidFill>
                            <a:srgbClr val="002060"/>
                          </a:solidFill>
                          <a:effectLst/>
                        </a:rPr>
                        <a:t>Trade</a:t>
                      </a:r>
                      <a:r>
                        <a:rPr lang="it-IT" sz="1200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 Center</a:t>
                      </a:r>
                      <a:endParaRPr lang="it-IT" sz="120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31715" marR="31715" marT="31715" marB="317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New York</a:t>
                      </a:r>
                      <a:endParaRPr lang="it-IT" sz="120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31715" marR="31715" marT="31715" marB="317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dirty="0" smtClean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r>
                        <a:rPr lang="it-IT" sz="1200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Stati Uniti</a:t>
                      </a:r>
                      <a:endParaRPr lang="it-IT" sz="120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31715" marR="31715" marT="31715" marB="317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dirty="0">
                          <a:solidFill>
                            <a:srgbClr val="002060"/>
                          </a:solidFill>
                          <a:effectLst/>
                        </a:rPr>
                        <a:t>541,33</a:t>
                      </a:r>
                    </a:p>
                  </a:txBody>
                  <a:tcPr marL="31715" marR="31715" marT="31715" marB="317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>
                          <a:solidFill>
                            <a:srgbClr val="002060"/>
                          </a:solidFill>
                          <a:effectLst/>
                        </a:rPr>
                        <a:t>94</a:t>
                      </a:r>
                    </a:p>
                  </a:txBody>
                  <a:tcPr marL="31715" marR="31715" marT="31715" marB="317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>
                          <a:solidFill>
                            <a:srgbClr val="002060"/>
                          </a:solidFill>
                          <a:effectLst/>
                        </a:rPr>
                        <a:t>2014</a:t>
                      </a:r>
                    </a:p>
                  </a:txBody>
                  <a:tcPr marL="31715" marR="31715" marT="31715" marB="317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7227227"/>
                  </a:ext>
                </a:extLst>
              </a:tr>
              <a:tr h="428791">
                <a:tc>
                  <a:txBody>
                    <a:bodyPr/>
                    <a:lstStyle/>
                    <a:p>
                      <a:r>
                        <a:rPr lang="it-IT" sz="1200">
                          <a:solidFill>
                            <a:srgbClr val="002060"/>
                          </a:solidFill>
                          <a:effectLst/>
                        </a:rPr>
                        <a:t>8</a:t>
                      </a:r>
                    </a:p>
                  </a:txBody>
                  <a:tcPr marL="31715" marR="31715" marT="31715" marB="317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Tianjin CTF Finance Centre</a:t>
                      </a:r>
                      <a:endParaRPr lang="it-IT" sz="120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31715" marR="31715" marT="31715" marB="317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Tianjin</a:t>
                      </a:r>
                      <a:endParaRPr lang="it-IT" sz="120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31715" marR="31715" marT="31715" marB="317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dirty="0" smtClean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r>
                        <a:rPr lang="it-IT" sz="1200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Cina</a:t>
                      </a:r>
                      <a:endParaRPr lang="it-IT" sz="120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31715" marR="31715" marT="31715" marB="317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>
                          <a:solidFill>
                            <a:srgbClr val="002060"/>
                          </a:solidFill>
                          <a:effectLst/>
                        </a:rPr>
                        <a:t>530,40</a:t>
                      </a:r>
                    </a:p>
                  </a:txBody>
                  <a:tcPr marL="31715" marR="31715" marT="31715" marB="317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>
                          <a:solidFill>
                            <a:srgbClr val="002060"/>
                          </a:solidFill>
                          <a:effectLst/>
                        </a:rPr>
                        <a:t>97</a:t>
                      </a:r>
                    </a:p>
                  </a:txBody>
                  <a:tcPr marL="31715" marR="31715" marT="31715" marB="317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>
                          <a:solidFill>
                            <a:srgbClr val="002060"/>
                          </a:solidFill>
                          <a:effectLst/>
                        </a:rPr>
                        <a:t>2019</a:t>
                      </a:r>
                    </a:p>
                  </a:txBody>
                  <a:tcPr marL="31715" marR="31715" marT="31715" marB="317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7819183"/>
                  </a:ext>
                </a:extLst>
              </a:tr>
              <a:tr h="611471">
                <a:tc>
                  <a:txBody>
                    <a:bodyPr/>
                    <a:lstStyle/>
                    <a:p>
                      <a:r>
                        <a:rPr lang="it-IT" sz="1200">
                          <a:solidFill>
                            <a:srgbClr val="002060"/>
                          </a:solidFill>
                          <a:effectLst/>
                        </a:rPr>
                        <a:t>9</a:t>
                      </a:r>
                    </a:p>
                  </a:txBody>
                  <a:tcPr marL="31715" marR="31715" marT="31715" marB="317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Guangzhou CTF Finance Centre</a:t>
                      </a:r>
                      <a:endParaRPr lang="it-IT" sz="120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31715" marR="31715" marT="31715" marB="317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Canton</a:t>
                      </a:r>
                      <a:endParaRPr lang="it-IT" sz="120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31715" marR="31715" marT="31715" marB="317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dirty="0" smtClean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r>
                        <a:rPr lang="it-IT" sz="1200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Cina</a:t>
                      </a:r>
                      <a:endParaRPr lang="it-IT" sz="120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31715" marR="31715" marT="31715" marB="317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>
                          <a:solidFill>
                            <a:srgbClr val="002060"/>
                          </a:solidFill>
                          <a:effectLst/>
                        </a:rPr>
                        <a:t>530</a:t>
                      </a:r>
                    </a:p>
                  </a:txBody>
                  <a:tcPr marL="31715" marR="31715" marT="31715" marB="317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>
                          <a:solidFill>
                            <a:srgbClr val="002060"/>
                          </a:solidFill>
                          <a:effectLst/>
                        </a:rPr>
                        <a:t>111</a:t>
                      </a:r>
                    </a:p>
                  </a:txBody>
                  <a:tcPr marL="31715" marR="31715" marT="31715" marB="317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>
                          <a:solidFill>
                            <a:srgbClr val="002060"/>
                          </a:solidFill>
                          <a:effectLst/>
                        </a:rPr>
                        <a:t>2016</a:t>
                      </a:r>
                    </a:p>
                  </a:txBody>
                  <a:tcPr marL="31715" marR="31715" marT="31715" marB="317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9236517"/>
                  </a:ext>
                </a:extLst>
              </a:tr>
              <a:tr h="246111">
                <a:tc>
                  <a:txBody>
                    <a:bodyPr/>
                    <a:lstStyle/>
                    <a:p>
                      <a:r>
                        <a:rPr lang="it-IT" sz="1200">
                          <a:solidFill>
                            <a:srgbClr val="002060"/>
                          </a:solidFill>
                          <a:effectLst/>
                        </a:rPr>
                        <a:t>10</a:t>
                      </a:r>
                    </a:p>
                  </a:txBody>
                  <a:tcPr marL="31715" marR="31715" marT="31715" marB="317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China </a:t>
                      </a:r>
                      <a:r>
                        <a:rPr lang="it-IT" sz="1200" u="none" strike="noStrike" dirty="0" err="1" smtClean="0">
                          <a:solidFill>
                            <a:srgbClr val="002060"/>
                          </a:solidFill>
                          <a:effectLst/>
                        </a:rPr>
                        <a:t>Zun</a:t>
                      </a:r>
                      <a:endParaRPr lang="it-IT" sz="120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31715" marR="31715" marT="31715" marB="317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Pechino</a:t>
                      </a:r>
                      <a:endParaRPr lang="it-IT" sz="120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31715" marR="31715" marT="31715" marB="317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dirty="0" smtClean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r>
                        <a:rPr lang="it-IT" sz="1200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Cina</a:t>
                      </a:r>
                      <a:endParaRPr lang="it-IT" sz="120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31715" marR="31715" marT="31715" marB="317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>
                          <a:solidFill>
                            <a:srgbClr val="002060"/>
                          </a:solidFill>
                          <a:effectLst/>
                        </a:rPr>
                        <a:t>528</a:t>
                      </a:r>
                    </a:p>
                  </a:txBody>
                  <a:tcPr marL="31715" marR="31715" marT="31715" marB="317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>
                          <a:solidFill>
                            <a:srgbClr val="002060"/>
                          </a:solidFill>
                          <a:effectLst/>
                        </a:rPr>
                        <a:t>109</a:t>
                      </a:r>
                    </a:p>
                  </a:txBody>
                  <a:tcPr marL="31715" marR="31715" marT="31715" marB="317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dirty="0">
                          <a:solidFill>
                            <a:srgbClr val="002060"/>
                          </a:solidFill>
                          <a:effectLst/>
                        </a:rPr>
                        <a:t>2018</a:t>
                      </a:r>
                    </a:p>
                  </a:txBody>
                  <a:tcPr marL="31715" marR="31715" marT="31715" marB="317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5967955"/>
                  </a:ext>
                </a:extLst>
              </a:tr>
            </a:tbl>
          </a:graphicData>
        </a:graphic>
      </p:graphicFrame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100" y="1414534"/>
            <a:ext cx="2206480" cy="435533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6385" y="1414534"/>
            <a:ext cx="2492950" cy="4355330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0" y="5841220"/>
            <a:ext cx="34804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i="1" dirty="0" smtClean="0">
                <a:solidFill>
                  <a:srgbClr val="002060"/>
                </a:solidFill>
              </a:rPr>
              <a:t>Adolf </a:t>
            </a:r>
            <a:r>
              <a:rPr lang="it-IT" sz="1100" i="1" dirty="0" err="1" smtClean="0">
                <a:solidFill>
                  <a:srgbClr val="002060"/>
                </a:solidFill>
              </a:rPr>
              <a:t>Loos</a:t>
            </a:r>
            <a:r>
              <a:rPr lang="it-IT" sz="1100" i="1" dirty="0" smtClean="0">
                <a:solidFill>
                  <a:srgbClr val="002060"/>
                </a:solidFill>
              </a:rPr>
              <a:t>, Chicago Tribune, 1922</a:t>
            </a:r>
            <a:endParaRPr lang="it-IT" sz="1100" i="1" dirty="0">
              <a:solidFill>
                <a:srgbClr val="002060"/>
              </a:solidFill>
            </a:endParaRPr>
          </a:p>
        </p:txBody>
      </p:sp>
      <p:sp>
        <p:nvSpPr>
          <p:cNvPr id="38" name="CasellaDiTesto 37"/>
          <p:cNvSpPr txBox="1"/>
          <p:nvPr/>
        </p:nvSpPr>
        <p:spPr>
          <a:xfrm>
            <a:off x="9616385" y="5841220"/>
            <a:ext cx="24929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100" i="1" dirty="0" smtClean="0">
                <a:solidFill>
                  <a:srgbClr val="002060"/>
                </a:solidFill>
              </a:rPr>
              <a:t>S.O.M, </a:t>
            </a:r>
            <a:r>
              <a:rPr lang="it-IT" sz="1100" i="1" dirty="0" err="1" smtClean="0">
                <a:solidFill>
                  <a:srgbClr val="002060"/>
                </a:solidFill>
              </a:rPr>
              <a:t>Burj</a:t>
            </a:r>
            <a:r>
              <a:rPr lang="it-IT" sz="1100" i="1" dirty="0" smtClean="0">
                <a:solidFill>
                  <a:srgbClr val="002060"/>
                </a:solidFill>
              </a:rPr>
              <a:t> Khalifa, 2010</a:t>
            </a:r>
            <a:endParaRPr lang="it-IT" sz="1100" i="1" dirty="0">
              <a:solidFill>
                <a:srgbClr val="002060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331533" y="5991397"/>
            <a:ext cx="26196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hlinkClick r:id="rId7"/>
              </a:rPr>
              <a:t>https://www.ctbuh.org</a:t>
            </a:r>
            <a:r>
              <a:rPr lang="it-IT" dirty="0" smtClean="0">
                <a:hlinkClick r:id="rId7"/>
              </a:rPr>
              <a:t>/#</a:t>
            </a:r>
            <a:r>
              <a:rPr lang="it-IT" dirty="0" smtClean="0"/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2158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sellaDiTesto 15"/>
          <p:cNvSpPr txBox="1"/>
          <p:nvPr/>
        </p:nvSpPr>
        <p:spPr>
          <a:xfrm>
            <a:off x="2235679" y="280187"/>
            <a:ext cx="7720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002060"/>
                </a:solidFill>
              </a:rPr>
              <a:t>La corsa verso l’</a:t>
            </a:r>
            <a:r>
              <a:rPr lang="it-IT" sz="2400" b="1" dirty="0" err="1" smtClean="0">
                <a:solidFill>
                  <a:srgbClr val="002060"/>
                </a:solidFill>
              </a:rPr>
              <a:t>alto_alcune</a:t>
            </a:r>
            <a:r>
              <a:rPr lang="it-IT" sz="2400" b="1" dirty="0" smtClean="0">
                <a:solidFill>
                  <a:srgbClr val="002060"/>
                </a:solidFill>
              </a:rPr>
              <a:t> definizioni</a:t>
            </a:r>
            <a:endParaRPr lang="it-IT" sz="2400" b="1" dirty="0">
              <a:solidFill>
                <a:srgbClr val="002060"/>
              </a:solidFill>
            </a:endParaRPr>
          </a:p>
        </p:txBody>
      </p:sp>
      <p:grpSp>
        <p:nvGrpSpPr>
          <p:cNvPr id="21" name="Gruppo 20"/>
          <p:cNvGrpSpPr/>
          <p:nvPr/>
        </p:nvGrpSpPr>
        <p:grpSpPr>
          <a:xfrm>
            <a:off x="8424459" y="1476580"/>
            <a:ext cx="3404103" cy="1363517"/>
            <a:chOff x="312123" y="1174521"/>
            <a:chExt cx="3404103" cy="1363517"/>
          </a:xfrm>
        </p:grpSpPr>
        <p:sp>
          <p:nvSpPr>
            <p:cNvPr id="28" name="CasellaDiTesto 27"/>
            <p:cNvSpPr txBox="1"/>
            <p:nvPr/>
          </p:nvSpPr>
          <p:spPr>
            <a:xfrm>
              <a:off x="312123" y="1174521"/>
              <a:ext cx="34041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1" dirty="0" smtClean="0">
                  <a:solidFill>
                    <a:srgbClr val="C00000"/>
                  </a:solidFill>
                </a:rPr>
                <a:t>HIGH RISE BUILDING</a:t>
              </a:r>
              <a:endParaRPr lang="it-IT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5" name="Rettangolo 4"/>
            <p:cNvSpPr/>
            <p:nvPr/>
          </p:nvSpPr>
          <p:spPr>
            <a:xfrm>
              <a:off x="312123" y="1522375"/>
              <a:ext cx="243108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solidFill>
                    <a:srgbClr val="002060"/>
                  </a:solidFill>
                </a:rPr>
                <a:t>building with more </a:t>
              </a:r>
              <a:r>
                <a:rPr lang="en-US" sz="2000" dirty="0">
                  <a:solidFill>
                    <a:srgbClr val="002060"/>
                  </a:solidFill>
                </a:rPr>
                <a:t>than 7-10 storeys or 23-30 m</a:t>
              </a:r>
              <a:endParaRPr lang="it-IT" sz="20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7" name="Gruppo 16"/>
          <p:cNvGrpSpPr/>
          <p:nvPr/>
        </p:nvGrpSpPr>
        <p:grpSpPr>
          <a:xfrm>
            <a:off x="8424460" y="3293848"/>
            <a:ext cx="3404103" cy="1064760"/>
            <a:chOff x="289267" y="2344352"/>
            <a:chExt cx="3404103" cy="1064760"/>
          </a:xfrm>
        </p:grpSpPr>
        <p:sp>
          <p:nvSpPr>
            <p:cNvPr id="24" name="CasellaDiTesto 23"/>
            <p:cNvSpPr txBox="1"/>
            <p:nvPr/>
          </p:nvSpPr>
          <p:spPr>
            <a:xfrm>
              <a:off x="289267" y="2344352"/>
              <a:ext cx="34041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1" dirty="0">
                  <a:solidFill>
                    <a:srgbClr val="C00000"/>
                  </a:solidFill>
                </a:rPr>
                <a:t>SKYSCRAPER</a:t>
              </a:r>
            </a:p>
          </p:txBody>
        </p:sp>
        <p:sp>
          <p:nvSpPr>
            <p:cNvPr id="10" name="Rettangolo 9"/>
            <p:cNvSpPr/>
            <p:nvPr/>
          </p:nvSpPr>
          <p:spPr>
            <a:xfrm>
              <a:off x="289268" y="2701226"/>
              <a:ext cx="324589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>
                  <a:solidFill>
                    <a:srgbClr val="002060"/>
                  </a:solidFill>
                </a:rPr>
                <a:t> </a:t>
              </a:r>
              <a:r>
                <a:rPr lang="en-US" sz="2000" dirty="0" smtClean="0">
                  <a:solidFill>
                    <a:srgbClr val="002060"/>
                  </a:solidFill>
                </a:rPr>
                <a:t>building with at </a:t>
              </a:r>
              <a:r>
                <a:rPr lang="en-US" sz="2000" dirty="0">
                  <a:solidFill>
                    <a:srgbClr val="002060"/>
                  </a:solidFill>
                </a:rPr>
                <a:t>least 10 storeys </a:t>
              </a:r>
              <a:endParaRPr lang="it-IT" sz="20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0" name="Gruppo 19"/>
          <p:cNvGrpSpPr/>
          <p:nvPr/>
        </p:nvGrpSpPr>
        <p:grpSpPr>
          <a:xfrm>
            <a:off x="6665927" y="2613753"/>
            <a:ext cx="4496995" cy="1744855"/>
            <a:chOff x="312123" y="3519437"/>
            <a:chExt cx="3517062" cy="1384995"/>
          </a:xfrm>
        </p:grpSpPr>
        <p:sp>
          <p:nvSpPr>
            <p:cNvPr id="2" name="CasellaDiTesto 1"/>
            <p:cNvSpPr txBox="1"/>
            <p:nvPr/>
          </p:nvSpPr>
          <p:spPr>
            <a:xfrm>
              <a:off x="312123" y="3519437"/>
              <a:ext cx="34041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1" dirty="0">
                  <a:solidFill>
                    <a:srgbClr val="C00000"/>
                  </a:solidFill>
                </a:rPr>
                <a:t>TOWER</a:t>
              </a:r>
            </a:p>
          </p:txBody>
        </p:sp>
        <p:sp>
          <p:nvSpPr>
            <p:cNvPr id="35" name="CasellaDiTesto 34"/>
            <p:cNvSpPr txBox="1"/>
            <p:nvPr/>
          </p:nvSpPr>
          <p:spPr>
            <a:xfrm>
              <a:off x="312123" y="3888769"/>
              <a:ext cx="3517062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it-IT"/>
              </a:defPPr>
              <a:lvl1pPr>
                <a:defRPr>
                  <a:solidFill>
                    <a:srgbClr val="002060"/>
                  </a:solidFill>
                </a:defRPr>
              </a:lvl1pPr>
            </a:lstStyle>
            <a:p>
              <a:r>
                <a:rPr lang="it-IT" sz="2000" dirty="0"/>
                <a:t>multi store </a:t>
              </a:r>
              <a:r>
                <a:rPr lang="it-IT" sz="2000" dirty="0" err="1"/>
                <a:t>structure</a:t>
              </a:r>
              <a:r>
                <a:rPr lang="it-IT" sz="2000" dirty="0"/>
                <a:t> over 50 </a:t>
              </a:r>
              <a:r>
                <a:rPr lang="it-IT" sz="2000" dirty="0" smtClean="0"/>
                <a:t>m, </a:t>
              </a:r>
              <a:r>
                <a:rPr lang="it-IT" sz="2000" dirty="0" err="1" smtClean="0"/>
                <a:t>at</a:t>
              </a:r>
              <a:r>
                <a:rPr lang="it-IT" sz="2000" dirty="0" smtClean="0"/>
                <a:t> </a:t>
              </a:r>
              <a:r>
                <a:rPr lang="it-IT" sz="2000" dirty="0" err="1" smtClean="0"/>
                <a:t>least</a:t>
              </a:r>
              <a:r>
                <a:rPr lang="it-IT" sz="2000" dirty="0" smtClean="0"/>
                <a:t> 50% of the </a:t>
              </a:r>
              <a:r>
                <a:rPr lang="it-IT" sz="2000" dirty="0" err="1" smtClean="0"/>
                <a:t>surface</a:t>
              </a:r>
              <a:r>
                <a:rPr lang="it-IT" sz="2000" dirty="0" smtClean="0"/>
                <a:t> </a:t>
              </a:r>
              <a:r>
                <a:rPr lang="it-IT" sz="2000" dirty="0" err="1" smtClean="0"/>
                <a:t>occupable</a:t>
              </a:r>
              <a:endParaRPr lang="it-IT" sz="2000" dirty="0"/>
            </a:p>
          </p:txBody>
        </p:sp>
      </p:grpSp>
      <p:grpSp>
        <p:nvGrpSpPr>
          <p:cNvPr id="32" name="Gruppo 31"/>
          <p:cNvGrpSpPr/>
          <p:nvPr/>
        </p:nvGrpSpPr>
        <p:grpSpPr>
          <a:xfrm>
            <a:off x="215150" y="950614"/>
            <a:ext cx="8209309" cy="5540720"/>
            <a:chOff x="215150" y="950614"/>
            <a:chExt cx="8209309" cy="5540720"/>
          </a:xfrm>
        </p:grpSpPr>
        <p:grpSp>
          <p:nvGrpSpPr>
            <p:cNvPr id="23" name="Gruppo 22"/>
            <p:cNvGrpSpPr/>
            <p:nvPr/>
          </p:nvGrpSpPr>
          <p:grpSpPr>
            <a:xfrm>
              <a:off x="215150" y="950614"/>
              <a:ext cx="4460246" cy="5540720"/>
              <a:chOff x="215149" y="759180"/>
              <a:chExt cx="4614349" cy="5732154"/>
            </a:xfrm>
          </p:grpSpPr>
          <p:pic>
            <p:nvPicPr>
              <p:cNvPr id="36" name="Immagine 35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9875" y="759180"/>
                <a:ext cx="4587093" cy="1720160"/>
              </a:xfrm>
              <a:prstGeom prst="rect">
                <a:avLst/>
              </a:prstGeom>
            </p:spPr>
          </p:pic>
          <p:pic>
            <p:nvPicPr>
              <p:cNvPr id="37" name="Immagine 36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5149" y="2542397"/>
                <a:ext cx="4591819" cy="1721932"/>
              </a:xfrm>
              <a:prstGeom prst="rect">
                <a:avLst/>
              </a:prstGeom>
            </p:spPr>
          </p:pic>
          <p:pic>
            <p:nvPicPr>
              <p:cNvPr id="39" name="Immagine 38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9875" y="4342097"/>
                <a:ext cx="4609623" cy="2149237"/>
              </a:xfrm>
              <a:prstGeom prst="rect">
                <a:avLst/>
              </a:prstGeom>
            </p:spPr>
          </p:pic>
        </p:grpSp>
        <p:sp>
          <p:nvSpPr>
            <p:cNvPr id="29" name="CasellaDiTesto 28"/>
            <p:cNvSpPr txBox="1"/>
            <p:nvPr/>
          </p:nvSpPr>
          <p:spPr>
            <a:xfrm>
              <a:off x="4675396" y="1861723"/>
              <a:ext cx="34493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 smtClean="0">
                  <a:solidFill>
                    <a:srgbClr val="002060"/>
                  </a:solidFill>
                </a:rPr>
                <a:t>altezza in rapporto al contesto</a:t>
              </a:r>
              <a:endParaRPr lang="it-IT" sz="1600" dirty="0">
                <a:solidFill>
                  <a:srgbClr val="002060"/>
                </a:solidFill>
              </a:endParaRPr>
            </a:p>
          </p:txBody>
        </p:sp>
        <p:sp>
          <p:nvSpPr>
            <p:cNvPr id="46" name="CasellaDiTesto 45"/>
            <p:cNvSpPr txBox="1"/>
            <p:nvPr/>
          </p:nvSpPr>
          <p:spPr>
            <a:xfrm>
              <a:off x="4675396" y="3544580"/>
              <a:ext cx="34493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 smtClean="0">
                  <a:solidFill>
                    <a:srgbClr val="002060"/>
                  </a:solidFill>
                </a:rPr>
                <a:t>snellezza</a:t>
              </a:r>
              <a:endParaRPr lang="it-IT" sz="1600" dirty="0">
                <a:solidFill>
                  <a:srgbClr val="002060"/>
                </a:solidFill>
              </a:endParaRPr>
            </a:p>
          </p:txBody>
        </p:sp>
        <p:sp>
          <p:nvSpPr>
            <p:cNvPr id="47" name="CasellaDiTesto 46"/>
            <p:cNvSpPr txBox="1"/>
            <p:nvPr/>
          </p:nvSpPr>
          <p:spPr>
            <a:xfrm>
              <a:off x="4675396" y="5254954"/>
              <a:ext cx="37490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 smtClean="0">
                  <a:solidFill>
                    <a:srgbClr val="002060"/>
                  </a:solidFill>
                </a:rPr>
                <a:t>necessità di controventamento</a:t>
              </a:r>
            </a:p>
            <a:p>
              <a:r>
                <a:rPr lang="it-IT" sz="1600" dirty="0" smtClean="0">
                  <a:solidFill>
                    <a:srgbClr val="002060"/>
                  </a:solidFill>
                </a:rPr>
                <a:t>necessità di ECV meccanizzati</a:t>
              </a:r>
              <a:endParaRPr lang="it-IT" sz="1600" dirty="0">
                <a:solidFill>
                  <a:srgbClr val="002060"/>
                </a:solidFill>
              </a:endParaRPr>
            </a:p>
          </p:txBody>
        </p:sp>
      </p:grpSp>
      <p:pic>
        <p:nvPicPr>
          <p:cNvPr id="33" name="Immagine 3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659" y="736621"/>
            <a:ext cx="5197058" cy="581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51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sellaDiTesto 15"/>
          <p:cNvSpPr txBox="1"/>
          <p:nvPr/>
        </p:nvSpPr>
        <p:spPr>
          <a:xfrm>
            <a:off x="2235679" y="280187"/>
            <a:ext cx="7720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002060"/>
                </a:solidFill>
              </a:rPr>
              <a:t>La corsa verso l’</a:t>
            </a:r>
            <a:r>
              <a:rPr lang="it-IT" sz="2400" b="1" dirty="0" err="1" smtClean="0">
                <a:solidFill>
                  <a:srgbClr val="002060"/>
                </a:solidFill>
              </a:rPr>
              <a:t>alto_criteri</a:t>
            </a:r>
            <a:r>
              <a:rPr lang="it-IT" sz="2400" b="1" dirty="0" smtClean="0">
                <a:solidFill>
                  <a:srgbClr val="002060"/>
                </a:solidFill>
              </a:rPr>
              <a:t> di classificazione edifici alti</a:t>
            </a:r>
            <a:endParaRPr lang="it-IT" sz="2400" b="1" dirty="0">
              <a:solidFill>
                <a:srgbClr val="002060"/>
              </a:solidFill>
            </a:endParaRPr>
          </a:p>
        </p:txBody>
      </p:sp>
      <p:grpSp>
        <p:nvGrpSpPr>
          <p:cNvPr id="12" name="Gruppo 11"/>
          <p:cNvGrpSpPr/>
          <p:nvPr/>
        </p:nvGrpSpPr>
        <p:grpSpPr>
          <a:xfrm>
            <a:off x="860073" y="1812616"/>
            <a:ext cx="3304519" cy="1786358"/>
            <a:chOff x="860074" y="1612561"/>
            <a:chExt cx="3404107" cy="1786358"/>
          </a:xfrm>
        </p:grpSpPr>
        <p:sp>
          <p:nvSpPr>
            <p:cNvPr id="26" name="CasellaDiTesto 25"/>
            <p:cNvSpPr txBox="1"/>
            <p:nvPr/>
          </p:nvSpPr>
          <p:spPr>
            <a:xfrm>
              <a:off x="860074" y="1612561"/>
              <a:ext cx="34041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>
                <a:defRPr sz="2000" b="1">
                  <a:solidFill>
                    <a:srgbClr val="C00000"/>
                  </a:solidFill>
                </a:defRPr>
              </a:lvl1pPr>
            </a:lstStyle>
            <a:p>
              <a:r>
                <a:rPr lang="it-IT" dirty="0"/>
                <a:t>TALL</a:t>
              </a:r>
            </a:p>
          </p:txBody>
        </p:sp>
        <p:sp>
          <p:nvSpPr>
            <p:cNvPr id="27" name="CasellaDiTesto 26"/>
            <p:cNvSpPr txBox="1"/>
            <p:nvPr/>
          </p:nvSpPr>
          <p:spPr>
            <a:xfrm>
              <a:off x="860078" y="2305685"/>
              <a:ext cx="34041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>
                <a:defRPr sz="2000" b="1">
                  <a:solidFill>
                    <a:srgbClr val="C00000"/>
                  </a:solidFill>
                </a:defRPr>
              </a:lvl1pPr>
            </a:lstStyle>
            <a:p>
              <a:r>
                <a:rPr lang="it-IT" dirty="0"/>
                <a:t>SUPER TALL</a:t>
              </a:r>
            </a:p>
          </p:txBody>
        </p:sp>
        <p:sp>
          <p:nvSpPr>
            <p:cNvPr id="30" name="CasellaDiTesto 29"/>
            <p:cNvSpPr txBox="1"/>
            <p:nvPr/>
          </p:nvSpPr>
          <p:spPr>
            <a:xfrm>
              <a:off x="860077" y="2998809"/>
              <a:ext cx="34041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1" dirty="0">
                  <a:solidFill>
                    <a:srgbClr val="C00000"/>
                  </a:solidFill>
                </a:rPr>
                <a:t>MEGA</a:t>
              </a:r>
              <a:r>
                <a:rPr lang="it-IT" dirty="0" smtClean="0"/>
                <a:t> </a:t>
              </a:r>
              <a:r>
                <a:rPr lang="it-IT" sz="2000" b="1" dirty="0">
                  <a:solidFill>
                    <a:srgbClr val="C00000"/>
                  </a:solidFill>
                </a:rPr>
                <a:t>TALL</a:t>
              </a:r>
            </a:p>
          </p:txBody>
        </p:sp>
      </p:grpSp>
      <p:pic>
        <p:nvPicPr>
          <p:cNvPr id="11" name="Immagin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4174" y="891914"/>
            <a:ext cx="7092426" cy="4406170"/>
          </a:xfrm>
          <a:prstGeom prst="rect">
            <a:avLst/>
          </a:prstGeom>
        </p:spPr>
      </p:pic>
      <p:grpSp>
        <p:nvGrpSpPr>
          <p:cNvPr id="20" name="Gruppo 19"/>
          <p:cNvGrpSpPr/>
          <p:nvPr/>
        </p:nvGrpSpPr>
        <p:grpSpPr>
          <a:xfrm>
            <a:off x="860073" y="3930463"/>
            <a:ext cx="3404103" cy="1249738"/>
            <a:chOff x="860073" y="5098029"/>
            <a:chExt cx="3404103" cy="1249738"/>
          </a:xfrm>
        </p:grpSpPr>
        <p:sp>
          <p:nvSpPr>
            <p:cNvPr id="9" name="Rettangolo 8"/>
            <p:cNvSpPr/>
            <p:nvPr/>
          </p:nvSpPr>
          <p:spPr>
            <a:xfrm>
              <a:off x="860073" y="5424437"/>
              <a:ext cx="3168719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002060"/>
                  </a:solidFill>
                </a:rPr>
                <a:t>minimum 1:10 or 1:12 ratio (of the width of the building's base to its height)</a:t>
              </a:r>
              <a:endParaRPr lang="it-IT" dirty="0">
                <a:solidFill>
                  <a:srgbClr val="002060"/>
                </a:solidFill>
              </a:endParaRPr>
            </a:p>
          </p:txBody>
        </p:sp>
        <p:sp>
          <p:nvSpPr>
            <p:cNvPr id="29" name="CasellaDiTesto 28"/>
            <p:cNvSpPr txBox="1"/>
            <p:nvPr/>
          </p:nvSpPr>
          <p:spPr>
            <a:xfrm>
              <a:off x="860073" y="5098029"/>
              <a:ext cx="34041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1" dirty="0" smtClean="0">
                  <a:solidFill>
                    <a:srgbClr val="C00000"/>
                  </a:solidFill>
                </a:rPr>
                <a:t>SLIM e SUPER SLIM</a:t>
              </a:r>
              <a:endParaRPr lang="it-IT" sz="20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4" name="Gruppo 33"/>
          <p:cNvGrpSpPr/>
          <p:nvPr/>
        </p:nvGrpSpPr>
        <p:grpSpPr>
          <a:xfrm>
            <a:off x="4155391" y="741414"/>
            <a:ext cx="8036609" cy="5861812"/>
            <a:chOff x="4155391" y="741414"/>
            <a:chExt cx="8036609" cy="5861812"/>
          </a:xfrm>
        </p:grpSpPr>
        <p:grpSp>
          <p:nvGrpSpPr>
            <p:cNvPr id="31" name="Gruppo 30"/>
            <p:cNvGrpSpPr/>
            <p:nvPr/>
          </p:nvGrpSpPr>
          <p:grpSpPr>
            <a:xfrm>
              <a:off x="4155391" y="741414"/>
              <a:ext cx="8036609" cy="5861812"/>
              <a:chOff x="4155391" y="741414"/>
              <a:chExt cx="8036609" cy="5861812"/>
            </a:xfrm>
          </p:grpSpPr>
          <p:pic>
            <p:nvPicPr>
              <p:cNvPr id="21" name="Immagine 20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55391" y="741415"/>
                <a:ext cx="3297784" cy="5861811"/>
              </a:xfrm>
              <a:prstGeom prst="rect">
                <a:avLst/>
              </a:prstGeom>
            </p:spPr>
          </p:pic>
          <p:pic>
            <p:nvPicPr>
              <p:cNvPr id="22" name="Immagine 21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575823" y="741414"/>
                <a:ext cx="4616177" cy="5861811"/>
              </a:xfrm>
              <a:prstGeom prst="rect">
                <a:avLst/>
              </a:prstGeom>
            </p:spPr>
          </p:pic>
        </p:grpSp>
        <p:sp>
          <p:nvSpPr>
            <p:cNvPr id="32" name="CasellaDiTesto 31"/>
            <p:cNvSpPr txBox="1"/>
            <p:nvPr/>
          </p:nvSpPr>
          <p:spPr>
            <a:xfrm>
              <a:off x="4155391" y="6295448"/>
              <a:ext cx="31890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 smtClean="0">
                  <a:solidFill>
                    <a:schemeClr val="bg1"/>
                  </a:solidFill>
                </a:rPr>
                <a:t>432 Park </a:t>
              </a:r>
              <a:r>
                <a:rPr lang="it-IT" sz="1400" dirty="0" err="1" smtClean="0">
                  <a:solidFill>
                    <a:schemeClr val="bg1"/>
                  </a:solidFill>
                </a:rPr>
                <a:t>Avenue_Pencil</a:t>
              </a:r>
              <a:r>
                <a:rPr lang="it-IT" sz="1400" dirty="0" smtClean="0">
                  <a:solidFill>
                    <a:schemeClr val="bg1"/>
                  </a:solidFill>
                </a:rPr>
                <a:t> </a:t>
              </a:r>
              <a:r>
                <a:rPr lang="it-IT" sz="1400" dirty="0" err="1" smtClean="0">
                  <a:solidFill>
                    <a:schemeClr val="bg1"/>
                  </a:solidFill>
                </a:rPr>
                <a:t>Tower</a:t>
              </a:r>
              <a:endParaRPr lang="it-IT" sz="1400" dirty="0">
                <a:solidFill>
                  <a:schemeClr val="bg1"/>
                </a:solidFill>
              </a:endParaRPr>
            </a:p>
          </p:txBody>
        </p:sp>
        <p:sp>
          <p:nvSpPr>
            <p:cNvPr id="33" name="CasellaDiTesto 32"/>
            <p:cNvSpPr txBox="1"/>
            <p:nvPr/>
          </p:nvSpPr>
          <p:spPr>
            <a:xfrm>
              <a:off x="7575823" y="6295447"/>
              <a:ext cx="31890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 err="1" smtClean="0">
                  <a:solidFill>
                    <a:schemeClr val="bg1"/>
                  </a:solidFill>
                </a:rPr>
                <a:t>Billionaires</a:t>
              </a:r>
              <a:r>
                <a:rPr lang="it-IT" sz="1400" dirty="0" smtClean="0">
                  <a:solidFill>
                    <a:schemeClr val="bg1"/>
                  </a:solidFill>
                </a:rPr>
                <a:t> </a:t>
              </a:r>
              <a:r>
                <a:rPr lang="it-IT" sz="1400" dirty="0" err="1" smtClean="0">
                  <a:solidFill>
                    <a:schemeClr val="bg1"/>
                  </a:solidFill>
                </a:rPr>
                <a:t>Row</a:t>
              </a:r>
              <a:endParaRPr lang="it-IT" sz="1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8947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asellaDiTesto 23"/>
          <p:cNvSpPr txBox="1"/>
          <p:nvPr/>
        </p:nvSpPr>
        <p:spPr>
          <a:xfrm>
            <a:off x="2388079" y="432587"/>
            <a:ext cx="7720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2060"/>
                </a:solidFill>
              </a:rPr>
              <a:t>La corsa verso l’</a:t>
            </a:r>
            <a:r>
              <a:rPr lang="it-IT" sz="2400" b="1" dirty="0" err="1">
                <a:solidFill>
                  <a:srgbClr val="002060"/>
                </a:solidFill>
              </a:rPr>
              <a:t>alto_Le</a:t>
            </a:r>
            <a:r>
              <a:rPr lang="it-IT" sz="2400" b="1" dirty="0">
                <a:solidFill>
                  <a:srgbClr val="002060"/>
                </a:solidFill>
              </a:rPr>
              <a:t> </a:t>
            </a:r>
            <a:r>
              <a:rPr lang="it-IT" sz="2400" b="1" dirty="0" smtClean="0">
                <a:solidFill>
                  <a:srgbClr val="002060"/>
                </a:solidFill>
              </a:rPr>
              <a:t>esperienze estere</a:t>
            </a:r>
            <a:endParaRPr lang="it-IT" sz="2400" b="1" dirty="0">
              <a:solidFill>
                <a:srgbClr val="002060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866898" y="6325643"/>
            <a:ext cx="373904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solidFill>
                  <a:srgbClr val="002060"/>
                </a:solidFill>
              </a:rPr>
              <a:t>https://www.pcf-p.com/projects/bank-of-china-tower/</a:t>
            </a:r>
          </a:p>
        </p:txBody>
      </p:sp>
      <p:grpSp>
        <p:nvGrpSpPr>
          <p:cNvPr id="13" name="Gruppo 12"/>
          <p:cNvGrpSpPr/>
          <p:nvPr/>
        </p:nvGrpSpPr>
        <p:grpSpPr>
          <a:xfrm>
            <a:off x="57085" y="1174749"/>
            <a:ext cx="11455465" cy="5566094"/>
            <a:chOff x="57085" y="1174749"/>
            <a:chExt cx="11455465" cy="5566094"/>
          </a:xfrm>
        </p:grpSpPr>
        <p:grpSp>
          <p:nvGrpSpPr>
            <p:cNvPr id="5" name="Gruppo 4"/>
            <p:cNvGrpSpPr/>
            <p:nvPr/>
          </p:nvGrpSpPr>
          <p:grpSpPr>
            <a:xfrm>
              <a:off x="57085" y="1174749"/>
              <a:ext cx="11455465" cy="5266012"/>
              <a:chOff x="57085" y="1174749"/>
              <a:chExt cx="11455465" cy="5266012"/>
            </a:xfrm>
          </p:grpSpPr>
          <p:pic>
            <p:nvPicPr>
              <p:cNvPr id="4" name="Immagine 3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200000">
                <a:off x="5340960" y="3897248"/>
                <a:ext cx="2947311" cy="2139715"/>
              </a:xfrm>
              <a:prstGeom prst="rect">
                <a:avLst/>
              </a:prstGeom>
            </p:spPr>
          </p:pic>
          <p:pic>
            <p:nvPicPr>
              <p:cNvPr id="6" name="Immagine 5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0566" y="1174749"/>
                <a:ext cx="1743633" cy="2203952"/>
              </a:xfrm>
              <a:prstGeom prst="rect">
                <a:avLst/>
              </a:prstGeom>
            </p:spPr>
          </p:pic>
          <p:pic>
            <p:nvPicPr>
              <p:cNvPr id="8" name="Immagine 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41512" y="1174749"/>
                <a:ext cx="3305175" cy="5105400"/>
              </a:xfrm>
              <a:prstGeom prst="rect">
                <a:avLst/>
              </a:prstGeom>
            </p:spPr>
          </p:pic>
          <p:pic>
            <p:nvPicPr>
              <p:cNvPr id="10" name="Immagine 9"/>
              <p:cNvPicPr>
                <a:picLocks noChangeAspect="1"/>
              </p:cNvPicPr>
              <p:nvPr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717309" y="1174749"/>
                <a:ext cx="2163041" cy="2206216"/>
              </a:xfrm>
              <a:prstGeom prst="rect">
                <a:avLst/>
              </a:prstGeom>
            </p:spPr>
          </p:pic>
          <p:grpSp>
            <p:nvGrpSpPr>
              <p:cNvPr id="12" name="Gruppo 11"/>
              <p:cNvGrpSpPr/>
              <p:nvPr/>
            </p:nvGrpSpPr>
            <p:grpSpPr>
              <a:xfrm>
                <a:off x="7962900" y="1174749"/>
                <a:ext cx="3549650" cy="5105400"/>
                <a:chOff x="7308850" y="1174749"/>
                <a:chExt cx="4762500" cy="5938209"/>
              </a:xfrm>
            </p:grpSpPr>
            <p:pic>
              <p:nvPicPr>
                <p:cNvPr id="9" name="Immagine 8"/>
                <p:cNvPicPr>
                  <a:picLocks noChangeAspect="1"/>
                </p:cNvPicPr>
                <p:nvPr/>
              </p:nvPicPr>
              <p:blipFill>
                <a:blip r:embed="rId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08850" y="1174749"/>
                  <a:ext cx="4762500" cy="3177268"/>
                </a:xfrm>
                <a:prstGeom prst="rect">
                  <a:avLst/>
                </a:prstGeom>
              </p:spPr>
            </p:pic>
            <p:pic>
              <p:nvPicPr>
                <p:cNvPr id="11" name="Immagine 10"/>
                <p:cNvPicPr>
                  <a:picLocks noChangeAspect="1"/>
                </p:cNvPicPr>
                <p:nvPr/>
              </p:nvPicPr>
              <p:blipFill>
                <a:blip r:embed="rId8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08850" y="4461957"/>
                  <a:ext cx="4762500" cy="2651001"/>
                </a:xfrm>
                <a:prstGeom prst="rect">
                  <a:avLst/>
                </a:prstGeom>
              </p:spPr>
            </p:pic>
          </p:grpSp>
          <p:sp>
            <p:nvSpPr>
              <p:cNvPr id="15" name="CasellaDiTesto 14"/>
              <p:cNvSpPr txBox="1"/>
              <p:nvPr/>
            </p:nvSpPr>
            <p:spPr>
              <a:xfrm>
                <a:off x="57085" y="3378701"/>
                <a:ext cx="1884427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100" i="1" dirty="0" err="1" smtClean="0">
                    <a:solidFill>
                      <a:srgbClr val="002060"/>
                    </a:solidFill>
                  </a:rPr>
                  <a:t>Iheo</a:t>
                </a:r>
                <a:r>
                  <a:rPr lang="it-IT" sz="1100" i="1" dirty="0" smtClean="0">
                    <a:solidFill>
                      <a:srgbClr val="002060"/>
                    </a:solidFill>
                  </a:rPr>
                  <a:t> Ming Pei</a:t>
                </a:r>
                <a:endParaRPr lang="it-IT" sz="1100" i="1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16" name="CasellaDiTesto 15"/>
              <p:cNvSpPr txBox="1"/>
              <p:nvPr/>
            </p:nvSpPr>
            <p:spPr>
              <a:xfrm>
                <a:off x="1896242" y="5965115"/>
                <a:ext cx="2982977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100" i="1" dirty="0" err="1" smtClean="0">
                    <a:solidFill>
                      <a:schemeClr val="bg1"/>
                    </a:solidFill>
                  </a:rPr>
                  <a:t>Honk</a:t>
                </a:r>
                <a:r>
                  <a:rPr lang="it-IT" sz="1100" i="1" dirty="0" smtClean="0">
                    <a:solidFill>
                      <a:schemeClr val="bg1"/>
                    </a:solidFill>
                  </a:rPr>
                  <a:t> Kong, </a:t>
                </a:r>
                <a:r>
                  <a:rPr lang="it-IT" sz="1100" i="1" dirty="0" err="1" smtClean="0">
                    <a:solidFill>
                      <a:schemeClr val="bg1"/>
                    </a:solidFill>
                  </a:rPr>
                  <a:t>Bank</a:t>
                </a:r>
                <a:r>
                  <a:rPr lang="it-IT" sz="1100" i="1" dirty="0" smtClean="0">
                    <a:solidFill>
                      <a:schemeClr val="bg1"/>
                    </a:solidFill>
                  </a:rPr>
                  <a:t> of China, 1990</a:t>
                </a:r>
                <a:endParaRPr lang="it-IT" sz="1100" i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CasellaDiTesto 20"/>
              <p:cNvSpPr txBox="1"/>
              <p:nvPr/>
            </p:nvSpPr>
            <p:spPr>
              <a:xfrm>
                <a:off x="7962900" y="5986450"/>
                <a:ext cx="199332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100" i="1" dirty="0" smtClean="0">
                    <a:solidFill>
                      <a:schemeClr val="bg1"/>
                    </a:solidFill>
                  </a:rPr>
                  <a:t>Milano, Torre Unicredit, 2012</a:t>
                </a:r>
                <a:endParaRPr lang="it-IT" sz="1100" i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CasellaDiTesto 22"/>
              <p:cNvSpPr txBox="1"/>
              <p:nvPr/>
            </p:nvSpPr>
            <p:spPr>
              <a:xfrm>
                <a:off x="5717309" y="3386798"/>
                <a:ext cx="1884427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100" i="1" dirty="0" err="1" smtClean="0">
                    <a:solidFill>
                      <a:srgbClr val="002060"/>
                    </a:solidFill>
                  </a:rPr>
                  <a:t>César</a:t>
                </a:r>
                <a:r>
                  <a:rPr lang="it-IT" sz="1100" i="1" dirty="0" smtClean="0">
                    <a:solidFill>
                      <a:srgbClr val="002060"/>
                    </a:solidFill>
                  </a:rPr>
                  <a:t> Pelli</a:t>
                </a:r>
                <a:endParaRPr lang="it-IT" sz="1100" i="1" dirty="0">
                  <a:solidFill>
                    <a:srgbClr val="002060"/>
                  </a:solidFill>
                </a:endParaRPr>
              </a:p>
            </p:txBody>
          </p:sp>
          <p:pic>
            <p:nvPicPr>
              <p:cNvPr id="2" name="Immagine 1"/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0566" y="4513887"/>
                <a:ext cx="1756332" cy="1749008"/>
              </a:xfrm>
              <a:prstGeom prst="rect">
                <a:avLst/>
              </a:prstGeom>
            </p:spPr>
          </p:pic>
          <p:sp>
            <p:nvSpPr>
              <p:cNvPr id="22" name="CasellaDiTesto 21"/>
              <p:cNvSpPr txBox="1"/>
              <p:nvPr/>
            </p:nvSpPr>
            <p:spPr>
              <a:xfrm>
                <a:off x="7962900" y="3561264"/>
                <a:ext cx="267982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100" i="1" dirty="0" smtClean="0">
                    <a:solidFill>
                      <a:schemeClr val="bg1"/>
                    </a:solidFill>
                  </a:rPr>
                  <a:t>Kuala Lumpur, Petronas </a:t>
                </a:r>
                <a:r>
                  <a:rPr lang="it-IT" sz="1100" i="1" dirty="0" err="1" smtClean="0">
                    <a:solidFill>
                      <a:schemeClr val="bg1"/>
                    </a:solidFill>
                  </a:rPr>
                  <a:t>Tower</a:t>
                </a:r>
                <a:r>
                  <a:rPr lang="it-IT" sz="1100" i="1" dirty="0" smtClean="0">
                    <a:solidFill>
                      <a:schemeClr val="bg1"/>
                    </a:solidFill>
                  </a:rPr>
                  <a:t>, 1996</a:t>
                </a:r>
                <a:endParaRPr lang="it-IT" sz="1100" i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" name="Rettangolo 6"/>
            <p:cNvSpPr/>
            <p:nvPr/>
          </p:nvSpPr>
          <p:spPr>
            <a:xfrm>
              <a:off x="5605938" y="6309956"/>
              <a:ext cx="2670924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100" dirty="0"/>
                <a:t>https://</a:t>
              </a:r>
              <a:r>
                <a:rPr lang="it-IT" sz="1100" dirty="0">
                  <a:solidFill>
                    <a:srgbClr val="002060"/>
                  </a:solidFill>
                </a:rPr>
                <a:t>www.petronastwintowers.com.my</a:t>
              </a:r>
              <a:r>
                <a:rPr lang="it-IT" sz="1100" dirty="0" smtClean="0"/>
                <a:t>/</a:t>
              </a:r>
            </a:p>
            <a:p>
              <a:r>
                <a:rPr lang="it-IT" sz="1100" dirty="0"/>
                <a:t>https://pcparch.com</a:t>
              </a:r>
              <a:r>
                <a:rPr lang="it-IT" sz="1100" dirty="0" smtClean="0"/>
                <a:t>/ </a:t>
              </a:r>
              <a:endParaRPr lang="it-IT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3414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CE008C23DB7DD4EAE85E55115C4A7EA" ma:contentTypeVersion="18" ma:contentTypeDescription="Creare un nuovo documento." ma:contentTypeScope="" ma:versionID="a5fde33fec3aad1f1e91b948fa1e7ad4">
  <xsd:schema xmlns:xsd="http://www.w3.org/2001/XMLSchema" xmlns:xs="http://www.w3.org/2001/XMLSchema" xmlns:p="http://schemas.microsoft.com/office/2006/metadata/properties" xmlns:ns3="f3077446-a7b8-4994-9298-7551826f19f8" xmlns:ns4="ce2ceee5-4e98-448d-bd69-9759c2918574" targetNamespace="http://schemas.microsoft.com/office/2006/metadata/properties" ma:root="true" ma:fieldsID="4387a7b7036918c27925447e6d5decc1" ns3:_="" ns4:_="">
    <xsd:import namespace="f3077446-a7b8-4994-9298-7551826f19f8"/>
    <xsd:import namespace="ce2ceee5-4e98-448d-bd69-9759c2918574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Location" minOccurs="0"/>
                <xsd:element ref="ns4:MediaServiceOCR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077446-a7b8-4994-9298-7551826f19f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ash suggerimento condivisione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2ceee5-4e98-448d-bd69-9759c29185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e2ceee5-4e98-448d-bd69-9759c2918574" xsi:nil="true"/>
  </documentManagement>
</p:properties>
</file>

<file path=customXml/itemProps1.xml><?xml version="1.0" encoding="utf-8"?>
<ds:datastoreItem xmlns:ds="http://schemas.openxmlformats.org/officeDocument/2006/customXml" ds:itemID="{1511A270-0BF0-47F6-BCF5-30CE187201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3077446-a7b8-4994-9298-7551826f19f8"/>
    <ds:schemaRef ds:uri="ce2ceee5-4e98-448d-bd69-9759c291857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E0ABE84-BA63-4692-8815-40AA3161DB8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54A7904-691C-4AB9-833B-F25D93193705}">
  <ds:schemaRefs>
    <ds:schemaRef ds:uri="http://purl.org/dc/terms/"/>
    <ds:schemaRef ds:uri="http://schemas.openxmlformats.org/package/2006/metadata/core-properties"/>
    <ds:schemaRef ds:uri="f3077446-a7b8-4994-9298-7551826f19f8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ce2ceee5-4e98-448d-bd69-9759c2918574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2314</TotalTime>
  <Words>1605</Words>
  <Application>Microsoft Office PowerPoint</Application>
  <PresentationFormat>Widescreen</PresentationFormat>
  <Paragraphs>338</Paragraphs>
  <Slides>31</Slides>
  <Notes>30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Times New Roman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GAROFOLO ILARIA</dc:creator>
  <cp:lastModifiedBy>GAROFOLO ILARIA</cp:lastModifiedBy>
  <cp:revision>170</cp:revision>
  <dcterms:created xsi:type="dcterms:W3CDTF">2023-02-22T15:46:44Z</dcterms:created>
  <dcterms:modified xsi:type="dcterms:W3CDTF">2024-12-13T08:00:31Z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0x0101007CE008C23DB7DD4EAE85E55115C4A7EA</vt:lpwstr>
  </property>
</Properties>
</file>