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318" r:id="rId3"/>
    <p:sldId id="319" r:id="rId4"/>
    <p:sldId id="323" r:id="rId5"/>
    <p:sldId id="295" r:id="rId6"/>
    <p:sldId id="296" r:id="rId7"/>
    <p:sldId id="297" r:id="rId8"/>
    <p:sldId id="328" r:id="rId9"/>
    <p:sldId id="329" r:id="rId10"/>
    <p:sldId id="298" r:id="rId11"/>
    <p:sldId id="321" r:id="rId12"/>
    <p:sldId id="299" r:id="rId13"/>
    <p:sldId id="300" r:id="rId14"/>
    <p:sldId id="301" r:id="rId15"/>
    <p:sldId id="302" r:id="rId16"/>
    <p:sldId id="303" r:id="rId17"/>
    <p:sldId id="324" r:id="rId18"/>
    <p:sldId id="325" r:id="rId19"/>
    <p:sldId id="305" r:id="rId20"/>
    <p:sldId id="339" r:id="rId21"/>
    <p:sldId id="278" r:id="rId22"/>
    <p:sldId id="326" r:id="rId23"/>
    <p:sldId id="327" r:id="rId24"/>
    <p:sldId id="337" r:id="rId25"/>
    <p:sldId id="322" r:id="rId26"/>
    <p:sldId id="333" r:id="rId27"/>
    <p:sldId id="334" r:id="rId28"/>
    <p:sldId id="304" r:id="rId29"/>
    <p:sldId id="336" r:id="rId30"/>
    <p:sldId id="330" r:id="rId31"/>
    <p:sldId id="331" r:id="rId32"/>
    <p:sldId id="332" r:id="rId33"/>
    <p:sldId id="338" r:id="rId34"/>
    <p:sldId id="310" r:id="rId35"/>
    <p:sldId id="341" r:id="rId36"/>
    <p:sldId id="308" r:id="rId37"/>
    <p:sldId id="309" r:id="rId38"/>
    <p:sldId id="306" r:id="rId39"/>
    <p:sldId id="307" r:id="rId40"/>
    <p:sldId id="340" r:id="rId41"/>
    <p:sldId id="312" r:id="rId4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BF621-CFCE-4E3D-84AE-01486FA2741A}" type="datetimeFigureOut">
              <a:rPr lang="it-IT" smtClean="0"/>
              <a:t>10/12/2024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B144A-3596-40E4-BA63-EE93C1983B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7819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9B144A-3596-40E4-BA63-EE93C1983BE8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409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03F840-4E9E-B4FF-8027-B264A35710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1F86673-B007-65C7-4E2B-A5296A722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14616A6-4707-C74D-6A2C-891762A7F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98DF0-BF81-4231-A4EE-A0599D520B30}" type="datetimeFigureOut">
              <a:rPr lang="it-IT" smtClean="0"/>
              <a:t>10/12/2024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C9BF42-24BE-DE25-FAC5-330782099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87BB67-77C8-8F81-13F4-B39EA7EB0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24C3-57BE-4D63-ADA4-BD7150E397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8252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8B9FF6-F2FF-D970-7CCE-23F7D85DD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60D42F2-751B-572E-92C1-75B7AA5E63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58CCEC-C302-F309-87E5-0285DEBD3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98DF0-BF81-4231-A4EE-A0599D520B30}" type="datetimeFigureOut">
              <a:rPr lang="it-IT" smtClean="0"/>
              <a:t>10/12/2024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830DBD0-4495-31CF-9B6B-3EB03CCAB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0E6413-DCC0-B779-7CB0-63D3DBE12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24C3-57BE-4D63-ADA4-BD7150E397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8223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6E6602A-4823-3BC8-3715-838C22500D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92FA5EC-98F2-3913-C050-800C127CE5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C2D691-31BD-E145-487A-5B9BAA9AE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98DF0-BF81-4231-A4EE-A0599D520B30}" type="datetimeFigureOut">
              <a:rPr lang="it-IT" smtClean="0"/>
              <a:t>10/12/2024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CFA372-6A4C-908B-D3AE-33CEFFEB4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A5A666C-E816-938A-DD05-546A9E598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24C3-57BE-4D63-ADA4-BD7150E397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3881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BC00B3-3A92-FD1B-EC3E-16BCCF57A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83AC5D-8C74-1B21-7F9C-AB1E0555E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B31068D-90D7-AE59-3215-97A7D7375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98DF0-BF81-4231-A4EE-A0599D520B30}" type="datetimeFigureOut">
              <a:rPr lang="it-IT" smtClean="0"/>
              <a:t>10/12/2024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711CF0-C55D-55CA-03AD-A199A031C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9AB893-EF68-5377-390B-9E0E54E6A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24C3-57BE-4D63-ADA4-BD7150E397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8966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2CE5398-3B03-84AA-DFBE-3C4CF8C38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3357079-6BC9-C27B-2795-E879A8179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BC020A-C91D-A376-D72D-36CFC33AB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98DF0-BF81-4231-A4EE-A0599D520B30}" type="datetimeFigureOut">
              <a:rPr lang="it-IT" smtClean="0"/>
              <a:t>10/12/2024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4F1A32-E1BB-8FB5-DAD7-00181A1C7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B3285B4-25CD-0457-726A-5A04D75B4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24C3-57BE-4D63-ADA4-BD7150E397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4656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2AFE98-7A56-D91D-62D0-2BE68EB2A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1AFC98-30F8-CF32-2571-9565D86628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F7F16E3-1D27-E759-AAF0-4C8A6242F8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5421112-9280-26A4-DE96-CE1D8F591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98DF0-BF81-4231-A4EE-A0599D520B30}" type="datetimeFigureOut">
              <a:rPr lang="it-IT" smtClean="0"/>
              <a:t>10/12/2024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A54FBF9-ED89-4FBD-4113-48932C235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6299AC8-365B-73FB-6CA8-5E5066F78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24C3-57BE-4D63-ADA4-BD7150E397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674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D538F6-8608-E8F5-B989-B9496EAB0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6208983-BFEB-A6C1-E3A1-02CE5C430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2B1417C-DA49-4495-D744-06E404943A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68902F6-4D1B-A1E0-DE20-0CE2A379D6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F43E833-DDF5-ABC0-7189-FE1B91B770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CD02488-7388-A48E-0CBA-2EC3AF53D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98DF0-BF81-4231-A4EE-A0599D520B30}" type="datetimeFigureOut">
              <a:rPr lang="it-IT" smtClean="0"/>
              <a:t>10/12/2024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D26EFE5-F933-A9EA-1B0E-C225EBBDC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D3646EE-A8A8-D8B3-BBF8-5E7D7E3AD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24C3-57BE-4D63-ADA4-BD7150E397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7708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A5A8FB-D15C-BC69-2D0E-9F8830420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9C75EEB-F558-D151-7C2C-3046DA37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98DF0-BF81-4231-A4EE-A0599D520B30}" type="datetimeFigureOut">
              <a:rPr lang="it-IT" smtClean="0"/>
              <a:t>10/12/2024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CBBB5E-8664-ECD9-D252-6C1227F12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959A6AE-B236-4C00-7C91-EB6F90DC8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24C3-57BE-4D63-ADA4-BD7150E397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4358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73AEB6A-8452-66AD-BE10-8B19205A1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98DF0-BF81-4231-A4EE-A0599D520B30}" type="datetimeFigureOut">
              <a:rPr lang="it-IT" smtClean="0"/>
              <a:t>10/12/2024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519855A-3A14-23C3-8298-E30BFB743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030EE4D-49D4-341D-4B65-C9D605758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24C3-57BE-4D63-ADA4-BD7150E397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7391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1877B6-4FB3-3FD1-65A7-47E4261A1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D59BE5-CA5A-5F5F-B424-78C99627B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E632BF7-764F-0D96-1569-46224508F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29DDB96-0B39-1F4F-3760-2BEECF234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98DF0-BF81-4231-A4EE-A0599D520B30}" type="datetimeFigureOut">
              <a:rPr lang="it-IT" smtClean="0"/>
              <a:t>10/12/2024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4F1CDFE-9CD4-B4B8-4B78-0D1D1B9CC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2B413CF-4F27-3F0F-7A38-1A3C90574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24C3-57BE-4D63-ADA4-BD7150E397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6844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5F2C60-8649-BBBE-04AC-445497E71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E7E38B4-3D38-B7BA-26AE-4FE95865BD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990001C-2953-0271-8F15-E584C27BE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AE18B1D-B11B-78F5-8130-7FE0265E7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98DF0-BF81-4231-A4EE-A0599D520B30}" type="datetimeFigureOut">
              <a:rPr lang="it-IT" smtClean="0"/>
              <a:t>10/12/2024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2F4B494-119E-41AE-9168-C769D2A37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9E35ADB-C698-5241-DCEC-88C6CCCC5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424C3-57BE-4D63-ADA4-BD7150E397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5019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5D4226E-D2A8-913E-2DA9-481632A2B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94016F7-C7D2-7F37-F4DC-6B386A6EA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AACA0FA-C81B-6D82-E128-D90DC12065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A98DF0-BF81-4231-A4EE-A0599D520B30}" type="datetimeFigureOut">
              <a:rPr lang="it-IT" smtClean="0"/>
              <a:t>10/12/2024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6350643-04B2-638B-F53D-95E344ABC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33F859-331B-E78E-9E1F-AB03F7F615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D424C3-57BE-4D63-ADA4-BD7150E397D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057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8C14C7-136E-ED09-27F3-0C29D9D65E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Fotocatalisi</a:t>
            </a:r>
          </a:p>
        </p:txBody>
      </p:sp>
    </p:spTree>
    <p:extLst>
      <p:ext uri="{BB962C8B-B14F-4D97-AF65-F5344CB8AC3E}">
        <p14:creationId xmlns:p14="http://schemas.microsoft.com/office/powerpoint/2010/main" val="3495469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AD4254-9095-2037-2B97-85F793C45418}"/>
              </a:ext>
            </a:extLst>
          </p:cNvPr>
          <p:cNvSpPr txBox="1"/>
          <p:nvPr/>
        </p:nvSpPr>
        <p:spPr>
          <a:xfrm>
            <a:off x="0" y="0"/>
            <a:ext cx="8465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Reattività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termica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vs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Reattività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fotochimica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C89E23C-BF2A-F11C-71B2-20277DEF1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07" y="1709218"/>
            <a:ext cx="5358581" cy="396786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7CE7012-68D5-5E24-C0A8-1455F68C7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101" y="1709218"/>
            <a:ext cx="5610948" cy="404737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6F25D18-378A-B3DB-9D83-E48EDC07A689}"/>
              </a:ext>
            </a:extLst>
          </p:cNvPr>
          <p:cNvSpPr txBox="1"/>
          <p:nvPr/>
        </p:nvSpPr>
        <p:spPr>
          <a:xfrm>
            <a:off x="2736810" y="1524552"/>
            <a:ext cx="1766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Termico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49A3408-D478-D63D-8C1B-D7C05CFE0BFC}"/>
              </a:ext>
            </a:extLst>
          </p:cNvPr>
          <p:cNvSpPr txBox="1"/>
          <p:nvPr/>
        </p:nvSpPr>
        <p:spPr>
          <a:xfrm>
            <a:off x="8095391" y="1524552"/>
            <a:ext cx="1766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Fotochimico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E7107FE-1ACF-D27A-AA5B-C4FEE36C83EB}"/>
              </a:ext>
            </a:extLst>
          </p:cNvPr>
          <p:cNvSpPr txBox="1"/>
          <p:nvPr/>
        </p:nvSpPr>
        <p:spPr>
          <a:xfrm>
            <a:off x="4624604" y="5941259"/>
            <a:ext cx="3369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 fotoni della luce possono sbloccare nuove reattività</a:t>
            </a:r>
          </a:p>
        </p:txBody>
      </p:sp>
    </p:spTree>
    <p:extLst>
      <p:ext uri="{BB962C8B-B14F-4D97-AF65-F5344CB8AC3E}">
        <p14:creationId xmlns:p14="http://schemas.microsoft.com/office/powerpoint/2010/main" val="2380751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AD4254-9095-2037-2B97-85F793C45418}"/>
              </a:ext>
            </a:extLst>
          </p:cNvPr>
          <p:cNvSpPr txBox="1"/>
          <p:nvPr/>
        </p:nvSpPr>
        <p:spPr>
          <a:xfrm>
            <a:off x="0" y="0"/>
            <a:ext cx="8465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Fotoreazioni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F94FB16-0174-BFCE-2C14-FD801DB2C436}"/>
              </a:ext>
            </a:extLst>
          </p:cNvPr>
          <p:cNvSpPr txBox="1"/>
          <p:nvPr/>
        </p:nvSpPr>
        <p:spPr>
          <a:xfrm>
            <a:off x="3130728" y="693174"/>
            <a:ext cx="5551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Una volta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assorbita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radiazione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luminosa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possiamo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distinguere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due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classi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fotoreazioni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ADECC67-A6A4-0CE9-3C60-BCF531572AEA}"/>
              </a:ext>
            </a:extLst>
          </p:cNvPr>
          <p:cNvSpPr txBox="1"/>
          <p:nvPr/>
        </p:nvSpPr>
        <p:spPr>
          <a:xfrm>
            <a:off x="1297012" y="1927122"/>
            <a:ext cx="1642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Fotocatalisi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3E84DD2-8026-FB84-108C-C789C71E479E}"/>
              </a:ext>
            </a:extLst>
          </p:cNvPr>
          <p:cNvSpPr txBox="1"/>
          <p:nvPr/>
        </p:nvSpPr>
        <p:spPr>
          <a:xfrm>
            <a:off x="7261121" y="1920535"/>
            <a:ext cx="2841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Fotochimica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diretta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E5FFCF7-670C-36E7-2A52-5DFE7E955E0B}"/>
              </a:ext>
            </a:extLst>
          </p:cNvPr>
          <p:cNvSpPr txBox="1"/>
          <p:nvPr/>
        </p:nvSpPr>
        <p:spPr>
          <a:xfrm>
            <a:off x="6296714" y="2580950"/>
            <a:ext cx="5551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Reagenti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intermedi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arrivano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allo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stato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eccitato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assorbimento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diretto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fotoni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9667A7A-573B-75AE-FD87-805D5EC1E83F}"/>
              </a:ext>
            </a:extLst>
          </p:cNvPr>
          <p:cNvSpPr txBox="1"/>
          <p:nvPr/>
        </p:nvSpPr>
        <p:spPr>
          <a:xfrm>
            <a:off x="344131" y="2566184"/>
            <a:ext cx="42995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Reazioni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sono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promosse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da un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fotocatalizzatore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C8D6C5B2-1B5F-DA18-8115-DC696F3A46EC}"/>
              </a:ext>
            </a:extLst>
          </p:cNvPr>
          <p:cNvSpPr/>
          <p:nvPr/>
        </p:nvSpPr>
        <p:spPr>
          <a:xfrm>
            <a:off x="1862790" y="3429000"/>
            <a:ext cx="511277" cy="101019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693ECFC-3274-C952-B53C-83FC842255FA}"/>
              </a:ext>
            </a:extLst>
          </p:cNvPr>
          <p:cNvSpPr txBox="1"/>
          <p:nvPr/>
        </p:nvSpPr>
        <p:spPr>
          <a:xfrm>
            <a:off x="1154866" y="4594124"/>
            <a:ext cx="2438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Fotocatalizzatore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ccia in giù 8">
            <a:extLst>
              <a:ext uri="{FF2B5EF4-FFF2-40B4-BE49-F238E27FC236}">
                <a16:creationId xmlns:a16="http://schemas.microsoft.com/office/drawing/2014/main" id="{64039651-A7C5-488C-0148-20A2E77B8BCE}"/>
              </a:ext>
            </a:extLst>
          </p:cNvPr>
          <p:cNvSpPr/>
          <p:nvPr/>
        </p:nvSpPr>
        <p:spPr>
          <a:xfrm>
            <a:off x="8209936" y="3429000"/>
            <a:ext cx="511277" cy="101019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7B24B66B-1781-5418-BAEC-A21C6AB9A9AC}"/>
              </a:ext>
            </a:extLst>
          </p:cNvPr>
          <p:cNvSpPr/>
          <p:nvPr/>
        </p:nvSpPr>
        <p:spPr>
          <a:xfrm rot="16200000">
            <a:off x="4921047" y="3225933"/>
            <a:ext cx="511277" cy="313648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8B53859-D031-CDDE-7BBF-0596179EBFE6}"/>
              </a:ext>
            </a:extLst>
          </p:cNvPr>
          <p:cNvSpPr txBox="1"/>
          <p:nvPr/>
        </p:nvSpPr>
        <p:spPr>
          <a:xfrm>
            <a:off x="7452850" y="4468726"/>
            <a:ext cx="4119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Substrati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Intermedi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7703B78-1BB5-59C0-63E9-7E2C43F36503}"/>
              </a:ext>
            </a:extLst>
          </p:cNvPr>
          <p:cNvSpPr txBox="1"/>
          <p:nvPr/>
        </p:nvSpPr>
        <p:spPr>
          <a:xfrm>
            <a:off x="7696201" y="6488668"/>
            <a:ext cx="6130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/>
              <a:t>Angew</a:t>
            </a:r>
            <a:r>
              <a:rPr lang="it-IT" dirty="0"/>
              <a:t>. </a:t>
            </a:r>
            <a:r>
              <a:rPr lang="it-IT" dirty="0" err="1"/>
              <a:t>Chem</a:t>
            </a:r>
            <a:r>
              <a:rPr lang="it-IT" dirty="0"/>
              <a:t>. Int. Ed. 2019, 58, 3730 – 3747</a:t>
            </a:r>
          </a:p>
        </p:txBody>
      </p:sp>
    </p:spTree>
    <p:extLst>
      <p:ext uri="{BB962C8B-B14F-4D97-AF65-F5344CB8AC3E}">
        <p14:creationId xmlns:p14="http://schemas.microsoft.com/office/powerpoint/2010/main" val="3184658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AD4254-9095-2037-2B97-85F793C45418}"/>
              </a:ext>
            </a:extLst>
          </p:cNvPr>
          <p:cNvSpPr txBox="1"/>
          <p:nvPr/>
        </p:nvSpPr>
        <p:spPr>
          <a:xfrm>
            <a:off x="0" y="0"/>
            <a:ext cx="8465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Reazioni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fotochimiche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dirette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9B70ED2-B9F2-442C-F51F-D6BCC514E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653" y="1523808"/>
            <a:ext cx="6462814" cy="518179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26BB74F-980C-CB63-B855-57230D6DBE25}"/>
              </a:ext>
            </a:extLst>
          </p:cNvPr>
          <p:cNvSpPr txBox="1"/>
          <p:nvPr/>
        </p:nvSpPr>
        <p:spPr>
          <a:xfrm>
            <a:off x="-1" y="761904"/>
            <a:ext cx="8465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Parametri importanti: assorbimento e energia della radiazione luminosa</a:t>
            </a:r>
          </a:p>
        </p:txBody>
      </p:sp>
    </p:spTree>
    <p:extLst>
      <p:ext uri="{BB962C8B-B14F-4D97-AF65-F5344CB8AC3E}">
        <p14:creationId xmlns:p14="http://schemas.microsoft.com/office/powerpoint/2010/main" val="898529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AD4254-9095-2037-2B97-85F793C45418}"/>
              </a:ext>
            </a:extLst>
          </p:cNvPr>
          <p:cNvSpPr txBox="1"/>
          <p:nvPr/>
        </p:nvSpPr>
        <p:spPr>
          <a:xfrm>
            <a:off x="0" y="0"/>
            <a:ext cx="99994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Reazioni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fotochimiche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dirette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Ciclizzazioni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di Mallory</a:t>
            </a:r>
          </a:p>
        </p:txBody>
      </p:sp>
      <p:graphicFrame>
        <p:nvGraphicFramePr>
          <p:cNvPr id="2" name="Oggetto 1">
            <a:extLst>
              <a:ext uri="{FF2B5EF4-FFF2-40B4-BE49-F238E27FC236}">
                <a16:creationId xmlns:a16="http://schemas.microsoft.com/office/drawing/2014/main" id="{A6CD8856-4AA5-37F2-737C-71EE699054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58679"/>
              </p:ext>
            </p:extLst>
          </p:nvPr>
        </p:nvGraphicFramePr>
        <p:xfrm>
          <a:off x="2847819" y="671059"/>
          <a:ext cx="4432194" cy="3097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872803" imgH="2706814" progId="ChemDraw.Document.6.0">
                  <p:embed/>
                </p:oleObj>
              </mc:Choice>
              <mc:Fallback>
                <p:oleObj name="CS ChemDraw Drawing" r:id="rId2" imgW="3872803" imgH="2706814" progId="ChemDraw.Document.6.0">
                  <p:embed/>
                  <p:pic>
                    <p:nvPicPr>
                      <p:cNvPr id="3" name="Oggetto 2">
                        <a:extLst>
                          <a:ext uri="{FF2B5EF4-FFF2-40B4-BE49-F238E27FC236}">
                            <a16:creationId xmlns:a16="http://schemas.microsoft.com/office/drawing/2014/main" id="{D41925A3-30E3-D257-8B00-4C22256892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47819" y="671059"/>
                        <a:ext cx="4432194" cy="30970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Immagine 2">
            <a:extLst>
              <a:ext uri="{FF2B5EF4-FFF2-40B4-BE49-F238E27FC236}">
                <a16:creationId xmlns:a16="http://schemas.microsoft.com/office/drawing/2014/main" id="{2ADC1EDF-C8F1-657F-629E-DCB557A4D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4541" y="4039094"/>
            <a:ext cx="8022918" cy="249969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0AF20CF-D928-FE30-D377-F70D1648CF76}"/>
              </a:ext>
            </a:extLst>
          </p:cNvPr>
          <p:cNvSpPr txBox="1"/>
          <p:nvPr/>
        </p:nvSpPr>
        <p:spPr>
          <a:xfrm>
            <a:off x="7633902" y="1854472"/>
            <a:ext cx="5551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genere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2000" dirty="0" err="1">
                <a:latin typeface="Symbol" panose="05050102010706020507" pitchFamily="18" charset="2"/>
                <a:cs typeface="Arial" panose="020B0604020202020204" pitchFamily="34" charset="0"/>
              </a:rPr>
              <a:t>n</a:t>
            </a:r>
            <a:r>
              <a:rPr lang="en-GB" sz="2000" dirty="0">
                <a:latin typeface="Symbol" panose="05050102010706020507" pitchFamily="18" charset="2"/>
                <a:cs typeface="Arial" panose="020B0604020202020204" pitchFamily="34" charset="0"/>
              </a:rPr>
              <a:t>&lt;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365 nm</a:t>
            </a:r>
          </a:p>
        </p:txBody>
      </p:sp>
    </p:spTree>
    <p:extLst>
      <p:ext uri="{BB962C8B-B14F-4D97-AF65-F5344CB8AC3E}">
        <p14:creationId xmlns:p14="http://schemas.microsoft.com/office/powerpoint/2010/main" val="2232665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AD4254-9095-2037-2B97-85F793C45418}"/>
              </a:ext>
            </a:extLst>
          </p:cNvPr>
          <p:cNvSpPr txBox="1"/>
          <p:nvPr/>
        </p:nvSpPr>
        <p:spPr>
          <a:xfrm>
            <a:off x="0" y="0"/>
            <a:ext cx="8465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Reazioni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fotochimiche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dirette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Ciclodeidro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clorinazione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26E8DFF-4978-5ED4-4795-F145AB3EE169}"/>
              </a:ext>
            </a:extLst>
          </p:cNvPr>
          <p:cNvSpPr txBox="1"/>
          <p:nvPr/>
        </p:nvSpPr>
        <p:spPr>
          <a:xfrm>
            <a:off x="7708490" y="6488668"/>
            <a:ext cx="4621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/>
              <a:t>Angew</a:t>
            </a:r>
            <a:r>
              <a:rPr lang="it-IT" dirty="0"/>
              <a:t>. </a:t>
            </a:r>
            <a:r>
              <a:rPr lang="it-IT" dirty="0" err="1"/>
              <a:t>Chem</a:t>
            </a:r>
            <a:r>
              <a:rPr lang="it-IT" dirty="0"/>
              <a:t>. Int. Ed. 2016, 55, 2042 –2047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7A7C28A-98D1-51A4-353D-5003A2132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700" y="1113400"/>
            <a:ext cx="8346526" cy="450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362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D4F0C12-D52E-C900-64FC-4FF58EDA9B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9056"/>
          <a:stretch/>
        </p:blipFill>
        <p:spPr>
          <a:xfrm>
            <a:off x="729213" y="1058872"/>
            <a:ext cx="6348476" cy="494562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B32EE95-B4B5-F5C0-1D3D-51B90F4FFE49}"/>
              </a:ext>
            </a:extLst>
          </p:cNvPr>
          <p:cNvSpPr txBox="1"/>
          <p:nvPr/>
        </p:nvSpPr>
        <p:spPr>
          <a:xfrm>
            <a:off x="7767484" y="6488668"/>
            <a:ext cx="4621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/>
              <a:t>Angew</a:t>
            </a:r>
            <a:r>
              <a:rPr lang="it-IT" dirty="0"/>
              <a:t>. </a:t>
            </a:r>
            <a:r>
              <a:rPr lang="it-IT" dirty="0" err="1"/>
              <a:t>Chem</a:t>
            </a:r>
            <a:r>
              <a:rPr lang="it-IT" dirty="0"/>
              <a:t>. Int. Ed. 2016, 55, 2042 –2047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20967FD-6D0C-EDDA-14D2-73C7DF9ADD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205" r="31499" b="60973"/>
          <a:stretch/>
        </p:blipFill>
        <p:spPr>
          <a:xfrm>
            <a:off x="7365124" y="1285014"/>
            <a:ext cx="4097663" cy="398507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A08673A-E4FA-0131-F059-44DD5B2D7B4E}"/>
              </a:ext>
            </a:extLst>
          </p:cNvPr>
          <p:cNvSpPr txBox="1"/>
          <p:nvPr/>
        </p:nvSpPr>
        <p:spPr>
          <a:xfrm>
            <a:off x="0" y="0"/>
            <a:ext cx="8465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Reazioni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fotochimiche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dirette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642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AD4254-9095-2037-2B97-85F793C45418}"/>
              </a:ext>
            </a:extLst>
          </p:cNvPr>
          <p:cNvSpPr txBox="1"/>
          <p:nvPr/>
        </p:nvSpPr>
        <p:spPr>
          <a:xfrm>
            <a:off x="0" y="0"/>
            <a:ext cx="8465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Fotocatalisi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organica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2CE1EAB-783B-54B3-7144-72FD6AEF7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139" y="1289151"/>
            <a:ext cx="6637680" cy="4107622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5C01AB6-5A9A-40D0-96EF-5617807F98E7}"/>
              </a:ext>
            </a:extLst>
          </p:cNvPr>
          <p:cNvSpPr txBox="1"/>
          <p:nvPr/>
        </p:nvSpPr>
        <p:spPr>
          <a:xfrm>
            <a:off x="0" y="897775"/>
            <a:ext cx="46211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Assorbimento limitato, moltissime molecole organiche assorbono esclusivamente nell’UV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50B31A5-8995-E53E-BBA8-7E6526806E92}"/>
              </a:ext>
            </a:extLst>
          </p:cNvPr>
          <p:cNvSpPr txBox="1"/>
          <p:nvPr/>
        </p:nvSpPr>
        <p:spPr>
          <a:xfrm>
            <a:off x="717757" y="5664946"/>
            <a:ext cx="4621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La luce UV spesso è troppo energetica e può portare a reazioni indesiderate!</a:t>
            </a:r>
          </a:p>
        </p:txBody>
      </p:sp>
    </p:spTree>
    <p:extLst>
      <p:ext uri="{BB962C8B-B14F-4D97-AF65-F5344CB8AC3E}">
        <p14:creationId xmlns:p14="http://schemas.microsoft.com/office/powerpoint/2010/main" val="1615542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AD4254-9095-2037-2B97-85F793C45418}"/>
              </a:ext>
            </a:extLst>
          </p:cNvPr>
          <p:cNvSpPr txBox="1"/>
          <p:nvPr/>
        </p:nvSpPr>
        <p:spPr>
          <a:xfrm>
            <a:off x="0" y="0"/>
            <a:ext cx="8465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Fotocatalisi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organica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50B31A5-8995-E53E-BBA8-7E6526806E92}"/>
              </a:ext>
            </a:extLst>
          </p:cNvPr>
          <p:cNvSpPr txBox="1"/>
          <p:nvPr/>
        </p:nvSpPr>
        <p:spPr>
          <a:xfrm>
            <a:off x="393293" y="866804"/>
            <a:ext cx="4621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La luce UV spesso è troppo energetica e può portare a reazioni indesiderate!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3F77451-241F-990A-9407-ACBD05C2F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690" y="2490430"/>
            <a:ext cx="6682620" cy="187714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83EDEE8-D5B8-B9A5-1342-E120772633A2}"/>
              </a:ext>
            </a:extLst>
          </p:cNvPr>
          <p:cNvSpPr txBox="1"/>
          <p:nvPr/>
        </p:nvSpPr>
        <p:spPr>
          <a:xfrm>
            <a:off x="4232787" y="4367570"/>
            <a:ext cx="4621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254 nm</a:t>
            </a:r>
          </a:p>
        </p:txBody>
      </p:sp>
    </p:spTree>
    <p:extLst>
      <p:ext uri="{BB962C8B-B14F-4D97-AF65-F5344CB8AC3E}">
        <p14:creationId xmlns:p14="http://schemas.microsoft.com/office/powerpoint/2010/main" val="2372160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64B7066F-16BF-9C6C-09B1-C3FF69C91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144" y="866804"/>
            <a:ext cx="6742717" cy="5669346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AD4254-9095-2037-2B97-85F793C45418}"/>
              </a:ext>
            </a:extLst>
          </p:cNvPr>
          <p:cNvSpPr txBox="1"/>
          <p:nvPr/>
        </p:nvSpPr>
        <p:spPr>
          <a:xfrm>
            <a:off x="0" y="0"/>
            <a:ext cx="8465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Fotocatalisi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organica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50B31A5-8995-E53E-BBA8-7E6526806E92}"/>
              </a:ext>
            </a:extLst>
          </p:cNvPr>
          <p:cNvSpPr txBox="1"/>
          <p:nvPr/>
        </p:nvSpPr>
        <p:spPr>
          <a:xfrm>
            <a:off x="393293" y="866804"/>
            <a:ext cx="46211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La luce UV spesso è troppo energetica e può portare a reazioni indesiderate!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83EDEE8-D5B8-B9A5-1342-E120772633A2}"/>
              </a:ext>
            </a:extLst>
          </p:cNvPr>
          <p:cNvSpPr txBox="1"/>
          <p:nvPr/>
        </p:nvSpPr>
        <p:spPr>
          <a:xfrm>
            <a:off x="4232787" y="4367570"/>
            <a:ext cx="4621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254 nm</a:t>
            </a:r>
          </a:p>
        </p:txBody>
      </p:sp>
    </p:spTree>
    <p:extLst>
      <p:ext uri="{BB962C8B-B14F-4D97-AF65-F5344CB8AC3E}">
        <p14:creationId xmlns:p14="http://schemas.microsoft.com/office/powerpoint/2010/main" val="2656039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BEF654E-9372-E8E8-46BC-2893B44CA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234" y="0"/>
            <a:ext cx="9303271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C07B43D-5825-37E8-FBFF-17A2713D5330}"/>
              </a:ext>
            </a:extLst>
          </p:cNvPr>
          <p:cNvSpPr txBox="1"/>
          <p:nvPr/>
        </p:nvSpPr>
        <p:spPr>
          <a:xfrm>
            <a:off x="0" y="0"/>
            <a:ext cx="8465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Fotocatalisi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organica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415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AD4254-9095-2037-2B97-85F793C45418}"/>
              </a:ext>
            </a:extLst>
          </p:cNvPr>
          <p:cNvSpPr txBox="1"/>
          <p:nvPr/>
        </p:nvSpPr>
        <p:spPr>
          <a:xfrm>
            <a:off x="0" y="0"/>
            <a:ext cx="8465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Reazioni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con la luce: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sistemi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naturali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49CF8B0-FFE8-71E3-7D4E-1F411CFF5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52" y="795360"/>
            <a:ext cx="605790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F4E044B-E173-AF2F-69FB-16EC67E49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787" y="4067161"/>
            <a:ext cx="7706801" cy="186716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E70ABE6-3419-2ABE-53C4-EF9E7F021ABB}"/>
              </a:ext>
            </a:extLst>
          </p:cNvPr>
          <p:cNvSpPr txBox="1"/>
          <p:nvPr/>
        </p:nvSpPr>
        <p:spPr>
          <a:xfrm>
            <a:off x="8086187" y="1528916"/>
            <a:ext cx="2718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La vita è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direttamente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dipendente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dalla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luce come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energia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reccia in giù 1">
            <a:extLst>
              <a:ext uri="{FF2B5EF4-FFF2-40B4-BE49-F238E27FC236}">
                <a16:creationId xmlns:a16="http://schemas.microsoft.com/office/drawing/2014/main" id="{E78A8951-FFAC-5C0C-44DF-C24D0877A863}"/>
              </a:ext>
            </a:extLst>
          </p:cNvPr>
          <p:cNvSpPr/>
          <p:nvPr/>
        </p:nvSpPr>
        <p:spPr>
          <a:xfrm>
            <a:off x="9160171" y="2577279"/>
            <a:ext cx="570271" cy="67842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DF34FB1-8F50-84D4-EF03-E1F1273627EC}"/>
              </a:ext>
            </a:extLst>
          </p:cNvPr>
          <p:cNvSpPr txBox="1"/>
          <p:nvPr/>
        </p:nvSpPr>
        <p:spPr>
          <a:xfrm>
            <a:off x="8491154" y="3269371"/>
            <a:ext cx="19083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Fotoreazioni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2303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C07B43D-5825-37E8-FBFF-17A2713D5330}"/>
              </a:ext>
            </a:extLst>
          </p:cNvPr>
          <p:cNvSpPr txBox="1"/>
          <p:nvPr/>
        </p:nvSpPr>
        <p:spPr>
          <a:xfrm>
            <a:off x="0" y="0"/>
            <a:ext cx="8465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Fotocatalisi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organica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4A4C0DA-4EAF-EEC6-8961-3A3CCE992A44}"/>
              </a:ext>
            </a:extLst>
          </p:cNvPr>
          <p:cNvSpPr txBox="1"/>
          <p:nvPr/>
        </p:nvSpPr>
        <p:spPr>
          <a:xfrm>
            <a:off x="275303" y="862009"/>
            <a:ext cx="73643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Design dei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fotocatalizzatori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Assorbimento (</a:t>
            </a:r>
            <a:r>
              <a:rPr lang="it-IT" sz="2000" dirty="0">
                <a:latin typeface="Symbol" panose="05050102010706020507" pitchFamily="18" charset="2"/>
                <a:cs typeface="Arial" panose="020B0604020202020204" pitchFamily="34" charset="0"/>
              </a:rPr>
              <a:t>e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000" dirty="0">
                <a:latin typeface="Symbol" panose="05050102010706020507" pitchFamily="18" charset="2"/>
                <a:cs typeface="Arial" panose="020B0604020202020204" pitchFamily="34" charset="0"/>
              </a:rPr>
              <a:t>l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Potenziali redox allo stato fondamentale ed eccitato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Solubilità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Stabilità</a:t>
            </a:r>
          </a:p>
          <a:p>
            <a:pPr marL="457200" indent="-457200">
              <a:buFont typeface="+mj-lt"/>
              <a:buAutoNum type="arabicPeriod"/>
            </a:pP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06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3875B4A6-1087-3DB0-983B-85313129D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651" y="968410"/>
            <a:ext cx="8183117" cy="5353797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AD4254-9095-2037-2B97-85F793C45418}"/>
              </a:ext>
            </a:extLst>
          </p:cNvPr>
          <p:cNvSpPr txBox="1"/>
          <p:nvPr/>
        </p:nvSpPr>
        <p:spPr>
          <a:xfrm>
            <a:off x="0" y="-68826"/>
            <a:ext cx="8465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Perilene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bisimide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8001A0E-77FC-B2F7-248F-F5B7A69ECDCF}"/>
              </a:ext>
            </a:extLst>
          </p:cNvPr>
          <p:cNvSpPr txBox="1"/>
          <p:nvPr/>
        </p:nvSpPr>
        <p:spPr>
          <a:xfrm>
            <a:off x="8072284" y="2349910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/>
              <a:t>Qy</a:t>
            </a:r>
            <a:r>
              <a:rPr lang="it-IT" dirty="0"/>
              <a:t>= 90%</a:t>
            </a:r>
          </a:p>
        </p:txBody>
      </p:sp>
    </p:spTree>
    <p:extLst>
      <p:ext uri="{BB962C8B-B14F-4D97-AF65-F5344CB8AC3E}">
        <p14:creationId xmlns:p14="http://schemas.microsoft.com/office/powerpoint/2010/main" val="648764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AD4254-9095-2037-2B97-85F793C45418}"/>
              </a:ext>
            </a:extLst>
          </p:cNvPr>
          <p:cNvSpPr txBox="1"/>
          <p:nvPr/>
        </p:nvSpPr>
        <p:spPr>
          <a:xfrm>
            <a:off x="0" y="0"/>
            <a:ext cx="8465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Fotocatalisi organica: Parametri importanti di un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fotocatalizzatore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DDA343A-C5FA-8E12-E24F-73193CD57205}"/>
              </a:ext>
            </a:extLst>
          </p:cNvPr>
          <p:cNvSpPr txBox="1"/>
          <p:nvPr/>
        </p:nvSpPr>
        <p:spPr>
          <a:xfrm>
            <a:off x="0" y="685378"/>
            <a:ext cx="3116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Lo stato fondamentale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E9F1F92-3433-AE65-DB38-3A9687D839D7}"/>
              </a:ext>
            </a:extLst>
          </p:cNvPr>
          <p:cNvSpPr txBox="1"/>
          <p:nvPr/>
        </p:nvSpPr>
        <p:spPr>
          <a:xfrm>
            <a:off x="0" y="1294629"/>
            <a:ext cx="73643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Assorbimento (legge di lambert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beer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Interazioni allo stato fondamentale con substrati (legame idrogeno, alogeno, EDA)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Elettrochimica (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ciclovoltammetria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339B3D6-C469-10E7-FB80-1376E0796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74" y="2871671"/>
            <a:ext cx="6687483" cy="386769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1C6E66C-7694-0412-71BF-54BFF5E3D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7777" y="685378"/>
            <a:ext cx="4467849" cy="437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86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AD4254-9095-2037-2B97-85F793C45418}"/>
              </a:ext>
            </a:extLst>
          </p:cNvPr>
          <p:cNvSpPr txBox="1"/>
          <p:nvPr/>
        </p:nvSpPr>
        <p:spPr>
          <a:xfrm>
            <a:off x="0" y="0"/>
            <a:ext cx="8465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Fotocatalisi organica: Parametri importanti di un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fotocatalizzatore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DDA343A-C5FA-8E12-E24F-73193CD57205}"/>
              </a:ext>
            </a:extLst>
          </p:cNvPr>
          <p:cNvSpPr txBox="1"/>
          <p:nvPr/>
        </p:nvSpPr>
        <p:spPr>
          <a:xfrm>
            <a:off x="0" y="938981"/>
            <a:ext cx="3116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Lo stato Eccitato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E9F1F92-3433-AE65-DB38-3A9687D839D7}"/>
              </a:ext>
            </a:extLst>
          </p:cNvPr>
          <p:cNvSpPr txBox="1"/>
          <p:nvPr/>
        </p:nvSpPr>
        <p:spPr>
          <a:xfrm>
            <a:off x="0" y="1548232"/>
            <a:ext cx="8465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Energia dello stato eccitato e suoi potenziali Redox: Deve esserci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driving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force per il trasferimento di elettroni o energia!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657F451-A30E-A3DE-E16E-0B7A48224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517" y="2550877"/>
            <a:ext cx="6916115" cy="409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487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C07B43D-5825-37E8-FBFF-17A2713D5330}"/>
              </a:ext>
            </a:extLst>
          </p:cNvPr>
          <p:cNvSpPr txBox="1"/>
          <p:nvPr/>
        </p:nvSpPr>
        <p:spPr>
          <a:xfrm>
            <a:off x="0" y="0"/>
            <a:ext cx="8465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Fotocatalisi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organica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DE6D5EF-07E3-1F78-B62C-138C6AE8A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255" y="602449"/>
            <a:ext cx="10199077" cy="596549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767AB24-CA94-F4B9-44BD-3E43FA8204EF}"/>
              </a:ext>
            </a:extLst>
          </p:cNvPr>
          <p:cNvSpPr txBox="1"/>
          <p:nvPr/>
        </p:nvSpPr>
        <p:spPr>
          <a:xfrm>
            <a:off x="7588046" y="6488668"/>
            <a:ext cx="6130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1" dirty="0" err="1">
                <a:effectLst/>
                <a:latin typeface="Source Sans Pro" panose="020B0503030403020204" pitchFamily="34" charset="0"/>
              </a:rPr>
              <a:t>Photochem</a:t>
            </a:r>
            <a:r>
              <a:rPr lang="it-IT" b="0" i="1" dirty="0">
                <a:effectLst/>
                <a:latin typeface="Source Sans Pro" panose="020B0503030403020204" pitchFamily="34" charset="0"/>
              </a:rPr>
              <a:t>. Photobiol. Sci.</a:t>
            </a:r>
            <a:r>
              <a:rPr lang="it-IT" b="0" i="0" dirty="0">
                <a:effectLst/>
                <a:latin typeface="Source Sans Pro" panose="020B0503030403020204" pitchFamily="34" charset="0"/>
              </a:rPr>
              <a:t>, 2020, </a:t>
            </a:r>
            <a:r>
              <a:rPr lang="it-IT" b="1" i="0" dirty="0">
                <a:effectLst/>
                <a:latin typeface="Source Sans Pro" panose="020B0503030403020204" pitchFamily="34" charset="0"/>
              </a:rPr>
              <a:t>19</a:t>
            </a:r>
            <a:r>
              <a:rPr lang="it-IT" b="0" i="0" dirty="0">
                <a:effectLst/>
                <a:latin typeface="Source Sans Pro" panose="020B0503030403020204" pitchFamily="34" charset="0"/>
              </a:rPr>
              <a:t>, 1035-1041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2075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AD4254-9095-2037-2B97-85F793C45418}"/>
              </a:ext>
            </a:extLst>
          </p:cNvPr>
          <p:cNvSpPr txBox="1"/>
          <p:nvPr/>
        </p:nvSpPr>
        <p:spPr>
          <a:xfrm>
            <a:off x="0" y="0"/>
            <a:ext cx="8465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Fotoreazioni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Modi di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interazione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B7F0134-E482-382D-1592-76D0C25A7E47}"/>
              </a:ext>
            </a:extLst>
          </p:cNvPr>
          <p:cNvSpPr txBox="1"/>
          <p:nvPr/>
        </p:nvSpPr>
        <p:spPr>
          <a:xfrm>
            <a:off x="255639" y="948812"/>
            <a:ext cx="5551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Queste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specie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allo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stato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eccitato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come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possono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interagire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loro?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BF5D415-F018-563D-0FAF-CD77FA53B2E0}"/>
              </a:ext>
            </a:extLst>
          </p:cNvPr>
          <p:cNvSpPr txBox="1"/>
          <p:nvPr/>
        </p:nvSpPr>
        <p:spPr>
          <a:xfrm>
            <a:off x="329382" y="2721114"/>
            <a:ext cx="3210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Trasferimento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energia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79DB983-6BA6-6BC3-7A85-800E6C32602F}"/>
              </a:ext>
            </a:extLst>
          </p:cNvPr>
          <p:cNvSpPr txBox="1"/>
          <p:nvPr/>
        </p:nvSpPr>
        <p:spPr>
          <a:xfrm>
            <a:off x="4326195" y="2720596"/>
            <a:ext cx="3392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Trasferimento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elettroni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32129C9-021E-5519-A1DC-0104C823C314}"/>
              </a:ext>
            </a:extLst>
          </p:cNvPr>
          <p:cNvSpPr txBox="1"/>
          <p:nvPr/>
        </p:nvSpPr>
        <p:spPr>
          <a:xfrm>
            <a:off x="8652388" y="2720596"/>
            <a:ext cx="3210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Trasferimento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Atomi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5F34714-0768-DF78-17FD-2CC19A2986FD}"/>
              </a:ext>
            </a:extLst>
          </p:cNvPr>
          <p:cNvSpPr txBox="1"/>
          <p:nvPr/>
        </p:nvSpPr>
        <p:spPr>
          <a:xfrm>
            <a:off x="176981" y="3228945"/>
            <a:ext cx="3362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Trasferimento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diretto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energia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dalla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specie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eccitata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ad un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accettore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6C092DC-A406-3E6A-FA67-3E8BFE00187E}"/>
              </a:ext>
            </a:extLst>
          </p:cNvPr>
          <p:cNvSpPr txBox="1"/>
          <p:nvPr/>
        </p:nvSpPr>
        <p:spPr>
          <a:xfrm>
            <a:off x="4232787" y="3225584"/>
            <a:ext cx="3362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La specie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eccitata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comporta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ossidante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o da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riducente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1E0579B-B152-D092-9813-16BD3AF52080}"/>
              </a:ext>
            </a:extLst>
          </p:cNvPr>
          <p:cNvSpPr txBox="1"/>
          <p:nvPr/>
        </p:nvSpPr>
        <p:spPr>
          <a:xfrm>
            <a:off x="8499987" y="3225584"/>
            <a:ext cx="33626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La specie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eccitata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acquisisce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o cede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atomi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47A1AEF-BB9A-7690-A7FF-ED7D80344E18}"/>
              </a:ext>
            </a:extLst>
          </p:cNvPr>
          <p:cNvSpPr txBox="1"/>
          <p:nvPr/>
        </p:nvSpPr>
        <p:spPr>
          <a:xfrm>
            <a:off x="329382" y="4485533"/>
            <a:ext cx="2974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Fotosensitizzazione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(PS)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3BE32F9-0A7D-EB71-D338-2740F52DEE24}"/>
              </a:ext>
            </a:extLst>
          </p:cNvPr>
          <p:cNvSpPr txBox="1"/>
          <p:nvPr/>
        </p:nvSpPr>
        <p:spPr>
          <a:xfrm>
            <a:off x="4426974" y="4485533"/>
            <a:ext cx="29742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Trasferimento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elettroni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foto-indotto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(PET)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3EA2831A-3D2F-CED4-9AFE-2C7017A623D5}"/>
              </a:ext>
            </a:extLst>
          </p:cNvPr>
          <p:cNvSpPr txBox="1"/>
          <p:nvPr/>
        </p:nvSpPr>
        <p:spPr>
          <a:xfrm>
            <a:off x="8770375" y="4485533"/>
            <a:ext cx="29742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Trasferimento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atomi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idrogeno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(HAT) o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reazioni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trasferimento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radicali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(ATRA)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3827215-6D23-A349-D001-9D1CE4FAFB3B}"/>
              </a:ext>
            </a:extLst>
          </p:cNvPr>
          <p:cNvSpPr txBox="1"/>
          <p:nvPr/>
        </p:nvSpPr>
        <p:spPr>
          <a:xfrm>
            <a:off x="7718322" y="6508936"/>
            <a:ext cx="6130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/>
              <a:t>Angew</a:t>
            </a:r>
            <a:r>
              <a:rPr lang="it-IT" dirty="0"/>
              <a:t>. </a:t>
            </a:r>
            <a:r>
              <a:rPr lang="it-IT" dirty="0" err="1"/>
              <a:t>Chem</a:t>
            </a:r>
            <a:r>
              <a:rPr lang="it-IT" dirty="0"/>
              <a:t>. Int. Ed. 2019, 58, 3730 – 3747</a:t>
            </a:r>
          </a:p>
        </p:txBody>
      </p:sp>
    </p:spTree>
    <p:extLst>
      <p:ext uri="{BB962C8B-B14F-4D97-AF65-F5344CB8AC3E}">
        <p14:creationId xmlns:p14="http://schemas.microsoft.com/office/powerpoint/2010/main" val="2340868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AD4254-9095-2037-2B97-85F793C45418}"/>
              </a:ext>
            </a:extLst>
          </p:cNvPr>
          <p:cNvSpPr txBox="1"/>
          <p:nvPr/>
        </p:nvSpPr>
        <p:spPr>
          <a:xfrm>
            <a:off x="0" y="0"/>
            <a:ext cx="8465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Fotoreazioni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Modi di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interazione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47A1AEF-BB9A-7690-A7FF-ED7D80344E18}"/>
              </a:ext>
            </a:extLst>
          </p:cNvPr>
          <p:cNvSpPr txBox="1"/>
          <p:nvPr/>
        </p:nvSpPr>
        <p:spPr>
          <a:xfrm>
            <a:off x="-93405" y="827933"/>
            <a:ext cx="2974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Fotosensitizzazione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(PS)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64A29139-33E7-363C-A733-317872E346D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29"/>
          <a:stretch/>
        </p:blipFill>
        <p:spPr>
          <a:xfrm>
            <a:off x="2122102" y="1425676"/>
            <a:ext cx="9588488" cy="5356591"/>
          </a:xfrm>
          <a:prstGeom prst="rect">
            <a:avLst/>
          </a:prstGeom>
        </p:spPr>
      </p:pic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20DF62F3-C1B3-9599-9976-2FA00D753BA1}"/>
              </a:ext>
            </a:extLst>
          </p:cNvPr>
          <p:cNvSpPr/>
          <p:nvPr/>
        </p:nvSpPr>
        <p:spPr>
          <a:xfrm>
            <a:off x="10845166" y="1750141"/>
            <a:ext cx="993058" cy="63909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09157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AD4254-9095-2037-2B97-85F793C45418}"/>
              </a:ext>
            </a:extLst>
          </p:cNvPr>
          <p:cNvSpPr txBox="1"/>
          <p:nvPr/>
        </p:nvSpPr>
        <p:spPr>
          <a:xfrm>
            <a:off x="0" y="0"/>
            <a:ext cx="8465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Fotoreazioni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Modi di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interazione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3BE32F9-0A7D-EB71-D338-2740F52DEE24}"/>
              </a:ext>
            </a:extLst>
          </p:cNvPr>
          <p:cNvSpPr txBox="1"/>
          <p:nvPr/>
        </p:nvSpPr>
        <p:spPr>
          <a:xfrm>
            <a:off x="0" y="729610"/>
            <a:ext cx="29742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Trasferimento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elettroni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foto-indotto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(PET)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3827215-6D23-A349-D001-9D1CE4FAFB3B}"/>
              </a:ext>
            </a:extLst>
          </p:cNvPr>
          <p:cNvSpPr txBox="1"/>
          <p:nvPr/>
        </p:nvSpPr>
        <p:spPr>
          <a:xfrm>
            <a:off x="7718322" y="6508936"/>
            <a:ext cx="6130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/>
              <a:t>Angew</a:t>
            </a:r>
            <a:r>
              <a:rPr lang="it-IT" dirty="0"/>
              <a:t>. </a:t>
            </a:r>
            <a:r>
              <a:rPr lang="it-IT" dirty="0" err="1"/>
              <a:t>Chem</a:t>
            </a:r>
            <a:r>
              <a:rPr lang="it-IT" dirty="0"/>
              <a:t>. Int. Ed. 2019, 58, 3730 – 3747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E37FDE8F-8ABD-9FCD-E432-6DD195B5A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80" y="1964464"/>
            <a:ext cx="5087060" cy="1009791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BF26BD6F-5920-FCCD-E135-132F5AB9D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608" y="708677"/>
            <a:ext cx="4919563" cy="40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405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AD4254-9095-2037-2B97-85F793C45418}"/>
              </a:ext>
            </a:extLst>
          </p:cNvPr>
          <p:cNvSpPr txBox="1"/>
          <p:nvPr/>
        </p:nvSpPr>
        <p:spPr>
          <a:xfrm>
            <a:off x="0" y="0"/>
            <a:ext cx="8465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Fotocatalisi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organica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PET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B5C69C9-EAFB-0AD7-D3A7-F25B1B5F5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809" y="618733"/>
            <a:ext cx="9002381" cy="562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6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AD4254-9095-2037-2B97-85F793C45418}"/>
              </a:ext>
            </a:extLst>
          </p:cNvPr>
          <p:cNvSpPr txBox="1"/>
          <p:nvPr/>
        </p:nvSpPr>
        <p:spPr>
          <a:xfrm>
            <a:off x="0" y="0"/>
            <a:ext cx="8465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Fotocatalisi organica: PET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DDA343A-C5FA-8E12-E24F-73193CD57205}"/>
              </a:ext>
            </a:extLst>
          </p:cNvPr>
          <p:cNvSpPr txBox="1"/>
          <p:nvPr/>
        </p:nvSpPr>
        <p:spPr>
          <a:xfrm>
            <a:off x="0" y="938981"/>
            <a:ext cx="3116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Lo stato Eccitato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E9F1F92-3433-AE65-DB38-3A9687D839D7}"/>
              </a:ext>
            </a:extLst>
          </p:cNvPr>
          <p:cNvSpPr txBox="1"/>
          <p:nvPr/>
        </p:nvSpPr>
        <p:spPr>
          <a:xfrm>
            <a:off x="-1" y="1477852"/>
            <a:ext cx="8465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Grafico Stern-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Volmer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Tempo di vita di fluorescenza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F86D145-153E-3BD3-11F0-4F1693B47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273" y="1445341"/>
            <a:ext cx="5557533" cy="498003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87A26B8-BA2B-D2C6-EAAB-ED6916CC0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335" y="3279157"/>
            <a:ext cx="2295845" cy="771633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D935AEC3-AB2F-BBF9-029E-662899B11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05" y="4651998"/>
            <a:ext cx="6317227" cy="159018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Lo studio di Stern-</a:t>
            </a:r>
            <a:r>
              <a:rPr kumimoji="0" lang="it-IT" altLang="it-IT" sz="2100" b="0" i="0" u="none" strike="noStrike" cap="none" normalizeH="0" baseline="0" dirty="0" err="1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Volmer</a:t>
            </a:r>
            <a:r>
              <a:rPr kumimoji="0" lang="it-IT" altLang="it-IT" sz="2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inherit"/>
              </a:rPr>
              <a:t> non fornisce alcuna informazione sulla reazione effettiva che sta innescando lo stato eccitato di un sensibilizzatore</a:t>
            </a:r>
            <a:r>
              <a:rPr lang="it-IT" altLang="it-IT" sz="2100" dirty="0">
                <a:solidFill>
                  <a:srgbClr val="1F1F1F"/>
                </a:solidFill>
                <a:latin typeface="inherit"/>
              </a:rPr>
              <a:t>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2100" b="0" i="0" u="none" strike="noStrike" cap="none" normalizeH="0" baseline="0" dirty="0">
              <a:ln>
                <a:noFill/>
              </a:ln>
              <a:solidFill>
                <a:srgbClr val="1F1F1F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altLang="it-IT" sz="2100" dirty="0">
                <a:solidFill>
                  <a:srgbClr val="1F1F1F"/>
                </a:solidFill>
                <a:latin typeface="inherit"/>
              </a:rPr>
              <a:t>Assorbimento Transiente!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391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AD4254-9095-2037-2B97-85F793C45418}"/>
              </a:ext>
            </a:extLst>
          </p:cNvPr>
          <p:cNvSpPr txBox="1"/>
          <p:nvPr/>
        </p:nvSpPr>
        <p:spPr>
          <a:xfrm>
            <a:off x="0" y="0"/>
            <a:ext cx="8465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Reazioni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con la luce in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chimica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organica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Fotochimica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822198A-1102-A1D2-8C30-4B83D4FEA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095" y="1868385"/>
            <a:ext cx="4515480" cy="292458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D575CCB-4567-7EC4-C5B3-65C734CA0F7A}"/>
              </a:ext>
            </a:extLst>
          </p:cNvPr>
          <p:cNvSpPr txBox="1"/>
          <p:nvPr/>
        </p:nvSpPr>
        <p:spPr>
          <a:xfrm>
            <a:off x="397360" y="5147187"/>
            <a:ext cx="55511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Giacomo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Ciamician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fu uno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primi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impiegare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la luce in modo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razionale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svolgere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reazioni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chimiche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8195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AD4254-9095-2037-2B97-85F793C45418}"/>
              </a:ext>
            </a:extLst>
          </p:cNvPr>
          <p:cNvSpPr txBox="1"/>
          <p:nvPr/>
        </p:nvSpPr>
        <p:spPr>
          <a:xfrm>
            <a:off x="0" y="0"/>
            <a:ext cx="8465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Fotocatalisi organica: Complessi EDA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DDA343A-C5FA-8E12-E24F-73193CD57205}"/>
              </a:ext>
            </a:extLst>
          </p:cNvPr>
          <p:cNvSpPr txBox="1"/>
          <p:nvPr/>
        </p:nvSpPr>
        <p:spPr>
          <a:xfrm>
            <a:off x="0" y="685378"/>
            <a:ext cx="3116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Lo stato fondamentale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E9F1F92-3433-AE65-DB38-3A9687D839D7}"/>
              </a:ext>
            </a:extLst>
          </p:cNvPr>
          <p:cNvSpPr txBox="1"/>
          <p:nvPr/>
        </p:nvSpPr>
        <p:spPr>
          <a:xfrm>
            <a:off x="0" y="1294629"/>
            <a:ext cx="7364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Complessi EDA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7670F62-F9A0-8B5E-AC17-E3F79FC3C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827" y="1187954"/>
            <a:ext cx="6506483" cy="524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5867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DDA343A-C5FA-8E12-E24F-73193CD57205}"/>
              </a:ext>
            </a:extLst>
          </p:cNvPr>
          <p:cNvSpPr txBox="1"/>
          <p:nvPr/>
        </p:nvSpPr>
        <p:spPr>
          <a:xfrm>
            <a:off x="0" y="685378"/>
            <a:ext cx="3116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Lo stato fondamentale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E9F1F92-3433-AE65-DB38-3A9687D839D7}"/>
              </a:ext>
            </a:extLst>
          </p:cNvPr>
          <p:cNvSpPr txBox="1"/>
          <p:nvPr/>
        </p:nvSpPr>
        <p:spPr>
          <a:xfrm>
            <a:off x="0" y="1294629"/>
            <a:ext cx="7364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Complessi EDA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774D0E3-D95F-A320-9EFD-86C2A50C7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958" y="1903880"/>
            <a:ext cx="7983064" cy="455358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107B30D-52F6-FAD3-EA2D-F6B8FFF10B6B}"/>
              </a:ext>
            </a:extLst>
          </p:cNvPr>
          <p:cNvSpPr txBox="1"/>
          <p:nvPr/>
        </p:nvSpPr>
        <p:spPr>
          <a:xfrm>
            <a:off x="0" y="0"/>
            <a:ext cx="8465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Fotocatalisi organica: Complessi EDA</a:t>
            </a:r>
          </a:p>
        </p:txBody>
      </p:sp>
    </p:spTree>
    <p:extLst>
      <p:ext uri="{BB962C8B-B14F-4D97-AF65-F5344CB8AC3E}">
        <p14:creationId xmlns:p14="http://schemas.microsoft.com/office/powerpoint/2010/main" val="30449362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DDA343A-C5FA-8E12-E24F-73193CD57205}"/>
              </a:ext>
            </a:extLst>
          </p:cNvPr>
          <p:cNvSpPr txBox="1"/>
          <p:nvPr/>
        </p:nvSpPr>
        <p:spPr>
          <a:xfrm>
            <a:off x="0" y="685378"/>
            <a:ext cx="3116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Lo stato fondamentale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E9F1F92-3433-AE65-DB38-3A9687D839D7}"/>
              </a:ext>
            </a:extLst>
          </p:cNvPr>
          <p:cNvSpPr txBox="1"/>
          <p:nvPr/>
        </p:nvSpPr>
        <p:spPr>
          <a:xfrm>
            <a:off x="0" y="1294629"/>
            <a:ext cx="7364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Complessi EDA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A512668-8B72-B606-27D7-7DCC0AED2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677" y="464958"/>
            <a:ext cx="6786198" cy="6393042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04A73B3-6748-A6E9-0C26-4B964A4CF954}"/>
              </a:ext>
            </a:extLst>
          </p:cNvPr>
          <p:cNvSpPr txBox="1"/>
          <p:nvPr/>
        </p:nvSpPr>
        <p:spPr>
          <a:xfrm>
            <a:off x="0" y="0"/>
            <a:ext cx="8465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Fotocatalisi organica: Complessi EDA</a:t>
            </a:r>
          </a:p>
        </p:txBody>
      </p:sp>
    </p:spTree>
    <p:extLst>
      <p:ext uri="{BB962C8B-B14F-4D97-AF65-F5344CB8AC3E}">
        <p14:creationId xmlns:p14="http://schemas.microsoft.com/office/powerpoint/2010/main" val="17888439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0372E4-A6E2-6D76-2B5E-5D480BBA5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690" y="2675706"/>
            <a:ext cx="10515600" cy="1325563"/>
          </a:xfrm>
        </p:spPr>
        <p:txBody>
          <a:bodyPr/>
          <a:lstStyle/>
          <a:p>
            <a:pPr algn="ctr"/>
            <a:r>
              <a:rPr lang="it-IT" dirty="0"/>
              <a:t>Esempi di reazioni </a:t>
            </a:r>
            <a:r>
              <a:rPr lang="it-IT" dirty="0" err="1"/>
              <a:t>fotocatalizzate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55839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83329F1-53CC-EA98-0F70-2144A7317F95}"/>
              </a:ext>
            </a:extLst>
          </p:cNvPr>
          <p:cNvSpPr txBox="1"/>
          <p:nvPr/>
        </p:nvSpPr>
        <p:spPr>
          <a:xfrm>
            <a:off x="0" y="0"/>
            <a:ext cx="8465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Organo-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fotocatalisi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riduzioni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D0036C5-7B7E-F67B-CAED-97A7D127C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75" y="400110"/>
            <a:ext cx="9897856" cy="6315956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4DEE332-5EF1-0855-2B06-A9223C91B085}"/>
              </a:ext>
            </a:extLst>
          </p:cNvPr>
          <p:cNvSpPr txBox="1"/>
          <p:nvPr/>
        </p:nvSpPr>
        <p:spPr>
          <a:xfrm>
            <a:off x="9932614" y="6134724"/>
            <a:ext cx="24461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/>
              <a:t>Angew</a:t>
            </a:r>
            <a:r>
              <a:rPr lang="it-IT" dirty="0"/>
              <a:t>. </a:t>
            </a:r>
            <a:r>
              <a:rPr lang="it-IT" dirty="0" err="1"/>
              <a:t>Chem</a:t>
            </a:r>
            <a:r>
              <a:rPr lang="it-IT" dirty="0"/>
              <a:t>. 2023, 135, e202306364</a:t>
            </a:r>
          </a:p>
        </p:txBody>
      </p:sp>
    </p:spTree>
    <p:extLst>
      <p:ext uri="{BB962C8B-B14F-4D97-AF65-F5344CB8AC3E}">
        <p14:creationId xmlns:p14="http://schemas.microsoft.com/office/powerpoint/2010/main" val="17626805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283329F1-53CC-EA98-0F70-2144A7317F95}"/>
              </a:ext>
            </a:extLst>
          </p:cNvPr>
          <p:cNvSpPr txBox="1"/>
          <p:nvPr/>
        </p:nvSpPr>
        <p:spPr>
          <a:xfrm>
            <a:off x="0" y="0"/>
            <a:ext cx="8465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Organo-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fotocatalisi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riduzioni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5DDAEAC-5248-EA96-FA85-5C58589E7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9" y="369332"/>
            <a:ext cx="8851064" cy="6348757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019B346-CF79-E5CB-D9E6-CE6F737A6B64}"/>
              </a:ext>
            </a:extLst>
          </p:cNvPr>
          <p:cNvSpPr txBox="1"/>
          <p:nvPr/>
        </p:nvSpPr>
        <p:spPr>
          <a:xfrm>
            <a:off x="9008382" y="6211669"/>
            <a:ext cx="37264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 err="1"/>
              <a:t>Angew</a:t>
            </a:r>
            <a:r>
              <a:rPr lang="it-IT" dirty="0"/>
              <a:t>. </a:t>
            </a:r>
            <a:r>
              <a:rPr lang="it-IT" dirty="0" err="1"/>
              <a:t>Chem</a:t>
            </a:r>
            <a:r>
              <a:rPr lang="it-IT" dirty="0"/>
              <a:t>. 2023, 135, e202306364</a:t>
            </a:r>
          </a:p>
        </p:txBody>
      </p:sp>
    </p:spTree>
    <p:extLst>
      <p:ext uri="{BB962C8B-B14F-4D97-AF65-F5344CB8AC3E}">
        <p14:creationId xmlns:p14="http://schemas.microsoft.com/office/powerpoint/2010/main" val="35913751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AC099D5-0094-40DD-A1E9-F4962E73A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502" y="0"/>
            <a:ext cx="5068956" cy="685800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92864FF-85A0-E0F4-A5A4-D86860329751}"/>
              </a:ext>
            </a:extLst>
          </p:cNvPr>
          <p:cNvSpPr txBox="1"/>
          <p:nvPr/>
        </p:nvSpPr>
        <p:spPr>
          <a:xfrm>
            <a:off x="0" y="0"/>
            <a:ext cx="8465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Organo-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fotocatalisi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riduzioni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2441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594B850-1F72-364D-28EE-FB3C76642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733" y="556811"/>
            <a:ext cx="5620534" cy="5744377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A5E4A6B-7BCD-74BD-B504-E7BF34FC2B8A}"/>
              </a:ext>
            </a:extLst>
          </p:cNvPr>
          <p:cNvSpPr txBox="1"/>
          <p:nvPr/>
        </p:nvSpPr>
        <p:spPr>
          <a:xfrm>
            <a:off x="0" y="0"/>
            <a:ext cx="8465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Organo-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fotocatalisi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riduzioni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499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AD4254-9095-2037-2B97-85F793C45418}"/>
              </a:ext>
            </a:extLst>
          </p:cNvPr>
          <p:cNvSpPr txBox="1"/>
          <p:nvPr/>
        </p:nvSpPr>
        <p:spPr>
          <a:xfrm>
            <a:off x="0" y="0"/>
            <a:ext cx="8465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Organo-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fotocatalisi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ossidazioni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45168DE-72FB-6B02-A01A-45F551ACB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4" y="539229"/>
            <a:ext cx="12024417" cy="610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276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6FAC828-AE4F-0196-3248-BFC13BFF08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7911"/>
            <a:ext cx="12192000" cy="578217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38779D3-64CA-FEEA-5B28-9B213119D88F}"/>
              </a:ext>
            </a:extLst>
          </p:cNvPr>
          <p:cNvSpPr txBox="1"/>
          <p:nvPr/>
        </p:nvSpPr>
        <p:spPr>
          <a:xfrm>
            <a:off x="0" y="0"/>
            <a:ext cx="8465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Organo-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fotocatalisi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ossidazioni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630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AD4254-9095-2037-2B97-85F793C45418}"/>
              </a:ext>
            </a:extLst>
          </p:cNvPr>
          <p:cNvSpPr txBox="1"/>
          <p:nvPr/>
        </p:nvSpPr>
        <p:spPr>
          <a:xfrm>
            <a:off x="0" y="0"/>
            <a:ext cx="8465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Reazioni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con la luce in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chimica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organica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Fotochimica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D575CCB-4567-7EC4-C5B3-65C734CA0F7A}"/>
              </a:ext>
            </a:extLst>
          </p:cNvPr>
          <p:cNvSpPr txBox="1"/>
          <p:nvPr/>
        </p:nvSpPr>
        <p:spPr>
          <a:xfrm>
            <a:off x="181051" y="1017639"/>
            <a:ext cx="55511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fotochimica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è la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branca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chimica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studia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gli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effetti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chimici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della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luce. Le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reazioni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fotochimiche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sono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processi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chimici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determinati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dall’assorbimento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luce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367B753-03BD-7941-5C72-630A51423E5F}"/>
              </a:ext>
            </a:extLst>
          </p:cNvPr>
          <p:cNvSpPr txBox="1"/>
          <p:nvPr/>
        </p:nvSpPr>
        <p:spPr>
          <a:xfrm>
            <a:off x="6754761" y="2123768"/>
            <a:ext cx="55511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 generale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affichè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avvenga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reazione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fotochimica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è necessaria la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presenza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di specie in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grado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assorbire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radiazione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luminosa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46D50B2-057E-EE75-647D-A2D306267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51" y="3222616"/>
            <a:ext cx="7354326" cy="306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061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38779D3-64CA-FEEA-5B28-9B213119D88F}"/>
              </a:ext>
            </a:extLst>
          </p:cNvPr>
          <p:cNvSpPr txBox="1"/>
          <p:nvPr/>
        </p:nvSpPr>
        <p:spPr>
          <a:xfrm>
            <a:off x="0" y="0"/>
            <a:ext cx="8465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Organo-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fotocatalisi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ossidazioni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49BEA21-0A74-BB2E-E938-7747E9862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356" y="503082"/>
            <a:ext cx="6410488" cy="608453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9A848E3-47B0-B62D-A34B-043CB4B0A994}"/>
              </a:ext>
            </a:extLst>
          </p:cNvPr>
          <p:cNvSpPr txBox="1"/>
          <p:nvPr/>
        </p:nvSpPr>
        <p:spPr>
          <a:xfrm>
            <a:off x="8642555" y="6402947"/>
            <a:ext cx="3421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0" i="1" dirty="0">
                <a:solidFill>
                  <a:srgbClr val="595959"/>
                </a:solidFill>
                <a:effectLst/>
                <a:latin typeface="roboto" panose="02000000000000000000" pitchFamily="2" charset="0"/>
              </a:rPr>
              <a:t>Science </a:t>
            </a:r>
            <a:r>
              <a:rPr lang="it-IT" b="1" i="0" dirty="0">
                <a:solidFill>
                  <a:srgbClr val="595959"/>
                </a:solidFill>
                <a:effectLst/>
                <a:latin typeface="roboto" panose="02000000000000000000" pitchFamily="2" charset="0"/>
              </a:rPr>
              <a:t>349</a:t>
            </a:r>
            <a:r>
              <a:rPr lang="it-IT" b="0" i="0" dirty="0">
                <a:solidFill>
                  <a:srgbClr val="595959"/>
                </a:solidFill>
                <a:effectLst/>
                <a:latin typeface="roboto" panose="02000000000000000000" pitchFamily="2" charset="0"/>
              </a:rPr>
              <a:t>,1326-1330(2015).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322737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AD4254-9095-2037-2B97-85F793C45418}"/>
              </a:ext>
            </a:extLst>
          </p:cNvPr>
          <p:cNvSpPr txBox="1"/>
          <p:nvPr/>
        </p:nvSpPr>
        <p:spPr>
          <a:xfrm>
            <a:off x="0" y="0"/>
            <a:ext cx="8465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C-H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Arilazione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B03F594-F210-4DAF-7AE7-4F99C7A83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726" y="1104912"/>
            <a:ext cx="4468868" cy="408222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7322DA8-1872-B6F8-E745-DC6DA5984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2825" y="0"/>
            <a:ext cx="5914103" cy="677771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4D6DF47C-E25D-334E-7651-E572283E0440}"/>
              </a:ext>
            </a:extLst>
          </p:cNvPr>
          <p:cNvSpPr txBox="1"/>
          <p:nvPr/>
        </p:nvSpPr>
        <p:spPr>
          <a:xfrm>
            <a:off x="194187" y="6328734"/>
            <a:ext cx="61304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Chem. </a:t>
            </a:r>
            <a:r>
              <a:rPr lang="en-US" dirty="0" err="1"/>
              <a:t>Commun</a:t>
            </a:r>
            <a:r>
              <a:rPr lang="en-US" dirty="0"/>
              <a:t>., 2024, 60, 602–605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0524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AD4254-9095-2037-2B97-85F793C45418}"/>
              </a:ext>
            </a:extLst>
          </p:cNvPr>
          <p:cNvSpPr txBox="1"/>
          <p:nvPr/>
        </p:nvSpPr>
        <p:spPr>
          <a:xfrm>
            <a:off x="0" y="0"/>
            <a:ext cx="8465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Stato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eccitato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56CE0DB-196E-F975-B02F-0BB6B95F3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390" y="723522"/>
            <a:ext cx="6049219" cy="54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66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AD4254-9095-2037-2B97-85F793C45418}"/>
              </a:ext>
            </a:extLst>
          </p:cNvPr>
          <p:cNvSpPr txBox="1"/>
          <p:nvPr/>
        </p:nvSpPr>
        <p:spPr>
          <a:xfrm>
            <a:off x="0" y="0"/>
            <a:ext cx="8465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Lo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stato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eccitato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come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nuova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entità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chimica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0A4753E-F6A4-B666-AC02-6F938696F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493" y="980733"/>
            <a:ext cx="8869013" cy="489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53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AD4254-9095-2037-2B97-85F793C45418}"/>
              </a:ext>
            </a:extLst>
          </p:cNvPr>
          <p:cNvSpPr txBox="1"/>
          <p:nvPr/>
        </p:nvSpPr>
        <p:spPr>
          <a:xfrm>
            <a:off x="0" y="0"/>
            <a:ext cx="8465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Lo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stato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eccitato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come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nuova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entità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chimica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4F49C78-311F-4AF6-604A-798033CC9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32" y="514946"/>
            <a:ext cx="8364117" cy="466790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68194B4-9BD5-E455-0D60-B04603D8B41A}"/>
              </a:ext>
            </a:extLst>
          </p:cNvPr>
          <p:cNvSpPr txBox="1"/>
          <p:nvPr/>
        </p:nvSpPr>
        <p:spPr>
          <a:xfrm>
            <a:off x="8967020" y="1735394"/>
            <a:ext cx="2718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Allo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stato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eccitato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le molecule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diventano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sia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migliori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ossidanti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migliori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riducenti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44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AD4254-9095-2037-2B97-85F793C45418}"/>
              </a:ext>
            </a:extLst>
          </p:cNvPr>
          <p:cNvSpPr txBox="1"/>
          <p:nvPr/>
        </p:nvSpPr>
        <p:spPr>
          <a:xfrm>
            <a:off x="0" y="0"/>
            <a:ext cx="8465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Stato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eccitato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diagramma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Jablonsky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2FE502E-53CF-BD54-0630-B876593F6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123" y="1038586"/>
            <a:ext cx="5008321" cy="452647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804D771-2294-BF4B-2626-8C84322D8A00}"/>
              </a:ext>
            </a:extLst>
          </p:cNvPr>
          <p:cNvSpPr txBox="1"/>
          <p:nvPr/>
        </p:nvSpPr>
        <p:spPr>
          <a:xfrm>
            <a:off x="3202859" y="1614637"/>
            <a:ext cx="838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Kasha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55476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2AD4254-9095-2037-2B97-85F793C45418}"/>
              </a:ext>
            </a:extLst>
          </p:cNvPr>
          <p:cNvSpPr txBox="1"/>
          <p:nvPr/>
        </p:nvSpPr>
        <p:spPr>
          <a:xfrm>
            <a:off x="0" y="0"/>
            <a:ext cx="8465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Stato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eccitato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Emissione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processi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allo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stato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eccittato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DC20C9B-CAAC-5F6D-A38F-1AE304118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441" y="674318"/>
            <a:ext cx="8116433" cy="6020640"/>
          </a:xfrm>
          <a:prstGeom prst="rect">
            <a:avLst/>
          </a:prstGeom>
        </p:spPr>
      </p:pic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90F9491D-9377-E4C7-60A0-3D47DC864EB3}"/>
              </a:ext>
            </a:extLst>
          </p:cNvPr>
          <p:cNvCxnSpPr/>
          <p:nvPr/>
        </p:nvCxnSpPr>
        <p:spPr>
          <a:xfrm flipH="1" flipV="1">
            <a:off x="4680155" y="3283974"/>
            <a:ext cx="353961" cy="22614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3554885-2EB7-4741-8A1F-2743075E966C}"/>
              </a:ext>
            </a:extLst>
          </p:cNvPr>
          <p:cNvSpPr txBox="1"/>
          <p:nvPr/>
        </p:nvSpPr>
        <p:spPr>
          <a:xfrm>
            <a:off x="4380723" y="2914642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E</a:t>
            </a:r>
            <a:r>
              <a:rPr lang="it-IT" baseline="-25000" dirty="0"/>
              <a:t>00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73798D6-DA0D-AF44-E859-5BA16366D782}"/>
              </a:ext>
            </a:extLst>
          </p:cNvPr>
          <p:cNvSpPr txBox="1"/>
          <p:nvPr/>
        </p:nvSpPr>
        <p:spPr>
          <a:xfrm>
            <a:off x="10864044" y="2683809"/>
            <a:ext cx="6602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dirty="0"/>
              <a:t>QY!</a:t>
            </a:r>
          </a:p>
          <a:p>
            <a:pPr algn="ctr"/>
            <a:r>
              <a:rPr lang="it-IT" sz="2400" dirty="0">
                <a:latin typeface="Symbol" panose="05050102010706020507" pitchFamily="18" charset="2"/>
              </a:rPr>
              <a:t>e!</a:t>
            </a:r>
          </a:p>
          <a:p>
            <a:pPr algn="ctr"/>
            <a:r>
              <a:rPr lang="it-IT" sz="2400" dirty="0">
                <a:latin typeface="Symbol" panose="05050102010706020507" pitchFamily="18" charset="2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5229960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719</Words>
  <Application>Microsoft Office PowerPoint</Application>
  <PresentationFormat>Widescreen</PresentationFormat>
  <Paragraphs>120</Paragraphs>
  <Slides>41</Slides>
  <Notes>1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50" baseType="lpstr">
      <vt:lpstr>Aptos</vt:lpstr>
      <vt:lpstr>Aptos Display</vt:lpstr>
      <vt:lpstr>Arial</vt:lpstr>
      <vt:lpstr>inherit</vt:lpstr>
      <vt:lpstr>roboto</vt:lpstr>
      <vt:lpstr>Source Sans Pro</vt:lpstr>
      <vt:lpstr>Symbol</vt:lpstr>
      <vt:lpstr>Tema di Office</vt:lpstr>
      <vt:lpstr>CS ChemDraw Drawing</vt:lpstr>
      <vt:lpstr>Fotocatalisi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Esempi di reazioni fotocatalizzate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Jacopo Dosso</dc:creator>
  <cp:lastModifiedBy>Jacopo Dosso</cp:lastModifiedBy>
  <cp:revision>11</cp:revision>
  <dcterms:created xsi:type="dcterms:W3CDTF">2024-11-12T09:44:32Z</dcterms:created>
  <dcterms:modified xsi:type="dcterms:W3CDTF">2024-12-10T16:38:26Z</dcterms:modified>
</cp:coreProperties>
</file>