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60" r:id="rId4"/>
    <p:sldId id="259" r:id="rId5"/>
    <p:sldId id="283" r:id="rId6"/>
    <p:sldId id="261" r:id="rId7"/>
    <p:sldId id="257" r:id="rId8"/>
    <p:sldId id="289" r:id="rId9"/>
    <p:sldId id="290" r:id="rId10"/>
    <p:sldId id="266" r:id="rId11"/>
    <p:sldId id="263" r:id="rId12"/>
    <p:sldId id="267" r:id="rId13"/>
    <p:sldId id="288" r:id="rId14"/>
    <p:sldId id="268" r:id="rId15"/>
    <p:sldId id="270" r:id="rId16"/>
    <p:sldId id="287" r:id="rId17"/>
    <p:sldId id="272" r:id="rId18"/>
    <p:sldId id="286" r:id="rId19"/>
    <p:sldId id="284" r:id="rId20"/>
    <p:sldId id="28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F798A-F7E7-0D54-80C8-2C4C0F9E7B55}" v="529" dt="2024-12-18T12:10:22.843"/>
    <p1510:client id="{70130B63-2BDB-266F-C9C7-7E638C6E9A85}" v="3510" dt="2024-12-17T13:13:41.542"/>
    <p1510:client id="{85707F78-1A61-4E42-F3EF-84D5B7499DA5}" v="53" dt="2024-12-19T08:13:00.746"/>
    <p1510:client id="{FE12C7A6-A7A3-B9C2-DE5D-17127E83B691}" v="2" dt="2024-12-17T08:58:42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EB78F-6DDF-4297-8E96-26B87531FA32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4373B-60B4-47AC-A7BD-5BDBDBB2B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88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4373B-60B4-47AC-A7BD-5BDBDBB2BD0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95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1B95A5-95D4-40AC-9A93-35873566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CBB393-FAD0-4B15-9FFF-5DE0079C2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3CAA12-CCFD-42BC-9BF9-E73AD0CA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FF86C-140E-4A54-A769-6208C4E7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3AFA77-4BB0-4568-ADB4-EB2953D3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9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7CBCFA-0716-41D8-92A9-D0996118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F0C038-123A-412F-A5DA-B7C3CA836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E93187-01AE-471E-B49D-9BA877C9F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C3EBDD-4DFD-49DA-A90A-8472EA16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A9AB95-40AA-4C37-A385-1D2EA64A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14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962631-1078-4B4C-9924-4462EEDF4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484FD8-3614-4F8D-8797-0E403C38B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76B6FF-96DB-430F-ACC3-2F3EA5E6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960C20-3C5C-4901-B2A9-E6148BE1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C0E101-DD57-4713-AEB2-3865F63C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1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760203-0B34-4AB6-B9C1-ED4265DD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B703BD-909F-4B29-A7AC-59AA7DCA4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68B47A-B7D4-467B-AFDE-61ED1458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177842-891A-461A-A3D6-27A4DB31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4C5F9-9250-435F-BB9B-F8FD3E1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35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EFDA6-5E93-4C1D-AF28-1BE23C3D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27DAB4-EBC1-4901-ADCA-C3A9CB998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588389-E0FB-4D1E-81C8-D6360865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88821F-5AB1-4D9B-8B6B-192B5991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D3A172-CF4F-407C-9157-79911DF4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5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CE4E1-9826-4F6B-B4C3-40991DBD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58BBD-782A-488A-AEBE-6622734AA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12F950-6041-4FC6-AAB8-7C9813ACA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3CA525-52EE-412F-AF40-29C410CB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A12992-4AAF-448F-B8AB-698C0D22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79678E-197D-4144-8A07-19BFA037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64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04E8F-ECAC-4C36-A7A8-C280FFA2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7905A8-D6A9-4745-8066-6EC4DC10F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E2FE23-55ED-473E-86EA-ED4759EB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B8DA998-B0D2-491B-B8AF-2082FFBBA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8A7A88-AB18-4B3A-AFEE-84C0961D0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80FD61-A5FB-476B-B55D-6DF59922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03D638-CE4E-4BE5-B157-D050CB2E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A0413B-1203-4FBC-A862-96CCCA82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33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7D411-CA78-4454-B9F8-9ECCA205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36F5FA-9F00-4335-A3FE-0EBBF2501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70FE342-73E2-458A-8D12-33271AF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E673EE-A6E8-49C4-A73E-B41A07EF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2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3DF3C7-CEF2-4A39-8ADB-3E2870D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B44CCA-6323-4227-B2EE-EA3EB926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25A9AE-43AB-4902-B648-C7399E93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34BC3-9445-4AB9-A474-02BC12D3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8BD2F0-3EC9-4515-898D-32E01082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BE7202-7A2F-4FD7-9D5B-5CB59E63E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E47E0E-6AD1-4EE0-B136-EF9931BD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E803F-8C5C-465A-95EA-C011F92B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E675AD-7916-47EF-A8E1-BBC18109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98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BC570A-AC15-4B65-B2F2-B38442DD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1C82B29-BA92-4008-BA35-ABF3D00BD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D5ADA7-6A67-4766-9354-5C4E8C38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FF40EE-4817-40BA-A31F-4ADDEABC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5890FF-1679-424D-B24E-FDDA3BC2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22A579-54F1-4A3F-A3E3-9C744D6C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89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1B9A7A-54EC-428F-8370-4DC3F1B7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BE6DF8-FAEC-47BD-8FF2-B8CCFE70D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E3E953-2645-4398-9052-EA346D7C6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08B5-1E7F-470E-8EB5-699EFE8C9939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824921-9EE9-4B14-BD1E-3F21FF8B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EEFBE0-2184-4000-A307-2F75307C2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E127C-994D-49B3-9722-733DF0A26D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1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pecchio, cielo, persona, aria aperta&#10;&#10;Descrizione generata automaticamente">
            <a:extLst>
              <a:ext uri="{FF2B5EF4-FFF2-40B4-BE49-F238E27FC236}">
                <a16:creationId xmlns:a16="http://schemas.microsoft.com/office/drawing/2014/main" id="{970A7C5F-C57B-83B2-B865-E5AB57A0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r="13779" b="1"/>
          <a:stretch/>
        </p:blipFill>
        <p:spPr>
          <a:xfrm>
            <a:off x="50039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3DDA401-D03D-4AFF-B07F-3E093A153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071" y="2111147"/>
            <a:ext cx="9144000" cy="195709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ea typeface="Calibri Light"/>
                <a:cs typeface="Calibri Light"/>
              </a:rPr>
              <a:t>L'OSSERVAZIONE NEI CONTESTI EDUCATIVI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CE6FFE-5B53-424D-A763-086FF7C3D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071" y="4913920"/>
            <a:ext cx="9144000" cy="177201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t-IT" sz="1100">
              <a:solidFill>
                <a:srgbClr val="FFFFFF"/>
              </a:solidFill>
            </a:endParaRPr>
          </a:p>
          <a:p>
            <a:r>
              <a:rPr lang="it-IT" sz="2800">
                <a:solidFill>
                  <a:srgbClr val="FFFFFF"/>
                </a:solidFill>
                <a:ea typeface="Calibri"/>
                <a:cs typeface="Calibri"/>
              </a:rPr>
              <a:t>A CURA DI</a:t>
            </a:r>
          </a:p>
          <a:p>
            <a:r>
              <a:rPr lang="it-IT" sz="2800">
                <a:solidFill>
                  <a:srgbClr val="FFFFFF"/>
                </a:solidFill>
                <a:ea typeface="Calibri"/>
                <a:cs typeface="Calibri"/>
              </a:rPr>
              <a:t> ALESSANDRA REA E LISA DE GIUSTI</a:t>
            </a:r>
          </a:p>
          <a:p>
            <a:r>
              <a:rPr lang="it-IT" sz="2800">
                <a:solidFill>
                  <a:srgbClr val="FFFFFF"/>
                </a:solidFill>
                <a:ea typeface="Calibri"/>
                <a:cs typeface="Calibri"/>
              </a:rPr>
              <a:t>TUTOR ORGANIZZATORI</a:t>
            </a: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BF80908C-CD87-4D48-C716-33CEC02C7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" y="6162467"/>
            <a:ext cx="2210489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2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B10F0A6-78A3-6083-11DA-7C9DA465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809233"/>
              </p:ext>
            </p:extLst>
          </p:nvPr>
        </p:nvGraphicFramePr>
        <p:xfrm>
          <a:off x="-55217" y="33130"/>
          <a:ext cx="12286379" cy="623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454">
                  <a:extLst>
                    <a:ext uri="{9D8B030D-6E8A-4147-A177-3AD203B41FA5}">
                      <a16:colId xmlns:a16="http://schemas.microsoft.com/office/drawing/2014/main" val="3818201501"/>
                    </a:ext>
                  </a:extLst>
                </a:gridCol>
                <a:gridCol w="3480106">
                  <a:extLst>
                    <a:ext uri="{9D8B030D-6E8A-4147-A177-3AD203B41FA5}">
                      <a16:colId xmlns:a16="http://schemas.microsoft.com/office/drawing/2014/main" val="1400092300"/>
                    </a:ext>
                  </a:extLst>
                </a:gridCol>
                <a:gridCol w="3637576">
                  <a:extLst>
                    <a:ext uri="{9D8B030D-6E8A-4147-A177-3AD203B41FA5}">
                      <a16:colId xmlns:a16="http://schemas.microsoft.com/office/drawing/2014/main" val="254041908"/>
                    </a:ext>
                  </a:extLst>
                </a:gridCol>
                <a:gridCol w="3369243">
                  <a:extLst>
                    <a:ext uri="{9D8B030D-6E8A-4147-A177-3AD203B41FA5}">
                      <a16:colId xmlns:a16="http://schemas.microsoft.com/office/drawing/2014/main" val="3266772659"/>
                    </a:ext>
                  </a:extLst>
                </a:gridCol>
              </a:tblGrid>
              <a:tr h="61684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84052"/>
                  </a:ext>
                </a:extLst>
              </a:tr>
              <a:tr h="91124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b="1">
                          <a:solidFill>
                            <a:srgbClr val="7030A0"/>
                          </a:solidFill>
                        </a:rPr>
                        <a:t>TIPOLOGIE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7030A0"/>
                          </a:solidFill>
                        </a:rPr>
                        <a:t>Osservazione </a:t>
                      </a:r>
                      <a:r>
                        <a:rPr lang="it-IT" b="1">
                          <a:solidFill>
                            <a:srgbClr val="7030A0"/>
                          </a:solidFill>
                        </a:rPr>
                        <a:t>ETNOGRAFICA</a:t>
                      </a:r>
                      <a:r>
                        <a:rPr lang="it-IT">
                          <a:solidFill>
                            <a:srgbClr val="7030A0"/>
                          </a:solidFill>
                        </a:rPr>
                        <a:t>: che cosa significa </a:t>
                      </a:r>
                      <a:r>
                        <a:rPr lang="it-IT" b="1">
                          <a:solidFill>
                            <a:srgbClr val="7030A0"/>
                          </a:solidFill>
                        </a:rPr>
                        <a:t>partecipare</a:t>
                      </a:r>
                      <a:r>
                        <a:rPr lang="it-IT">
                          <a:solidFill>
                            <a:srgbClr val="7030A0"/>
                          </a:solidFill>
                        </a:rPr>
                        <a:t> a quella specifica classe?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7030A0"/>
                          </a:solidFill>
                        </a:rPr>
                        <a:t>Osservazione </a:t>
                      </a:r>
                      <a:r>
                        <a:rPr lang="it-IT" b="1">
                          <a:solidFill>
                            <a:srgbClr val="7030A0"/>
                          </a:solidFill>
                        </a:rPr>
                        <a:t>SEMISTRUTTURATA</a:t>
                      </a:r>
                      <a:r>
                        <a:rPr lang="it-IT">
                          <a:solidFill>
                            <a:srgbClr val="7030A0"/>
                          </a:solidFill>
                        </a:rPr>
                        <a:t>: l'analisi delle interazioni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>
                          <a:solidFill>
                            <a:srgbClr val="7030A0"/>
                          </a:solidFill>
                        </a:rPr>
                        <a:t>Osservazione </a:t>
                      </a:r>
                      <a:r>
                        <a:rPr lang="it-IT" b="1">
                          <a:solidFill>
                            <a:srgbClr val="7030A0"/>
                          </a:solidFill>
                        </a:rPr>
                        <a:t>STRUTTURATA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55474"/>
                  </a:ext>
                </a:extLst>
              </a:tr>
              <a:tr h="3030681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it-IT" sz="1600"/>
                        <a:t>CARATTERISTICHE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§"/>
                      </a:pP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L'osservatore si immerge nel contesto;</a:t>
                      </a:r>
                      <a:endParaRPr lang="it-IT" sz="1600"/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/>
                        <a:t>Categorie molto aperte di osservazione;</a:t>
                      </a:r>
                      <a:endParaRPr lang="it-IT"/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/>
                        <a:t>Prolungata raccolta dei dati;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/>
                        <a:t>Contestualizzazione delle attività didattiche;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/>
                        <a:t>Partecipazione di alunne/i.</a:t>
                      </a: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endParaRPr lang="it-IT" sz="1600"/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/>
                        <a:t>20'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L'osservatore è in parte sganciato da schemi fissi sia nell'osservazione che nell'interpretazione dei dati;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Coglie aspetti e sfumature della realtà non rilevabili con i criteri su cui si basano gli strumenti di rilevazione strutturati.</a:t>
                      </a:r>
                      <a:endParaRPr lang="it-IT" sz="16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Si avvale di strumenti strutturati di raccolta e classificazione delle informazioni: </a:t>
                      </a:r>
                      <a:endParaRPr lang="it-IT" sz="16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 b="0" i="1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griglie di osservazione</a:t>
                      </a: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che riportano elenchi di comportamenti attesi;</a:t>
                      </a:r>
                      <a:endParaRPr lang="it-IT" sz="16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it-IT" sz="1600" b="0" i="1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check list </a:t>
                      </a: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per controllare la presenza o meno di determinati comportamenti;</a:t>
                      </a:r>
                      <a:endParaRPr lang="it-IT" sz="16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Wingdings"/>
                        <a:buChar char="§"/>
                      </a:pPr>
                      <a:r>
                        <a:rPr lang="it-IT" sz="1600" b="0" i="1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scale di valutazione</a:t>
                      </a:r>
                      <a:r>
                        <a:rPr lang="it-IT" sz="16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, per definire l’intensità di determinati caratteri e comportamenti.</a:t>
                      </a:r>
                      <a:endParaRPr lang="it-IT" sz="16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82710"/>
                  </a:ext>
                </a:extLst>
              </a:tr>
              <a:tr h="5888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/>
                        <a:t>VANTAGGI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Costruisce interpretazioni </a:t>
                      </a:r>
                      <a:r>
                        <a:rPr lang="it-IT" sz="1600" i="1"/>
                        <a:t>in progress</a:t>
                      </a:r>
                      <a:r>
                        <a:rPr lang="it-IT" sz="1600"/>
                        <a:t>.</a:t>
                      </a:r>
                    </a:p>
                    <a:p>
                      <a:pPr lvl="0">
                        <a:buNone/>
                      </a:pPr>
                      <a:r>
                        <a:rPr lang="it-IT" sz="1600"/>
                        <a:t>Valorizza la specificità </a:t>
                      </a:r>
                      <a:r>
                        <a:rPr lang="it-IT" sz="1600" err="1"/>
                        <a:t>deil</a:t>
                      </a:r>
                      <a:r>
                        <a:rPr lang="it-IT" sz="1600"/>
                        <a:t> </a:t>
                      </a:r>
                      <a:r>
                        <a:rPr lang="it-IT" sz="1600" i="1"/>
                        <a:t>setting</a:t>
                      </a:r>
                      <a:r>
                        <a:rPr lang="it-IT" sz="16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Interpretazione non guidata.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Alta selettività dei dati.</a:t>
                      </a: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556734"/>
                  </a:ext>
                </a:extLst>
              </a:tr>
              <a:tr h="10794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it-IT" sz="1600"/>
                        <a:t>SVANTAGGI</a:t>
                      </a:r>
                    </a:p>
                    <a:p>
                      <a:pPr lvl="0">
                        <a:buNone/>
                      </a:pPr>
                      <a:endParaRPr lang="it-IT" sz="1600"/>
                    </a:p>
                    <a:p>
                      <a:pPr lvl="0">
                        <a:buNone/>
                      </a:pPr>
                      <a:endParaRPr lang="it-IT" sz="1600"/>
                    </a:p>
                    <a:p>
                      <a:pPr lvl="0">
                        <a:buNone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Scarsa </a:t>
                      </a:r>
                      <a:r>
                        <a:rPr lang="it-IT" sz="1600" err="1"/>
                        <a:t>generalizzabilità</a:t>
                      </a:r>
                      <a:r>
                        <a:rPr lang="it-IT" sz="1600"/>
                        <a:t>;</a:t>
                      </a:r>
                    </a:p>
                    <a:p>
                      <a:pPr lvl="0">
                        <a:buNone/>
                      </a:pPr>
                      <a:r>
                        <a:rPr lang="it-IT" sz="1600"/>
                        <a:t>Basso controllo delle procedure;</a:t>
                      </a:r>
                    </a:p>
                    <a:p>
                      <a:pPr lvl="0">
                        <a:buNone/>
                      </a:pPr>
                      <a:r>
                        <a:rPr lang="it-IT" sz="1600"/>
                        <a:t>Rischio di favorire linee interpretative.</a:t>
                      </a:r>
                    </a:p>
                    <a:p>
                      <a:pPr lvl="0">
                        <a:buNone/>
                      </a:pPr>
                      <a:endParaRPr lang="it-IT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Interpretazione non guidata.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it-IT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Guidata da ipotesi: risultati attesi</a:t>
                      </a:r>
                      <a:endParaRPr lang="it-IT"/>
                    </a:p>
                    <a:p>
                      <a:pPr lvl="0">
                        <a:buNone/>
                      </a:pP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248655"/>
                  </a:ext>
                </a:extLst>
              </a:tr>
            </a:tbl>
          </a:graphicData>
        </a:graphic>
      </p:graphicFrame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597CD7A7-82E7-4E94-A272-EE3D0638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9" y="6297819"/>
            <a:ext cx="1780760" cy="5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75FFC6-3E48-65B3-C237-487CBE39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COSA OSSERVARE A SCUOLA</a:t>
            </a:r>
            <a:endParaRPr lang="it-IT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6FC23-4A54-519F-0E83-BD47CADD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sz="2200">
                <a:ea typeface="+mn-lt"/>
                <a:cs typeface="+mn-lt"/>
              </a:rPr>
              <a:t>Spazi scolastici 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342900" indent="-342900"/>
            <a:r>
              <a:rPr lang="it-IT" sz="2200">
                <a:ea typeface="+mn-lt"/>
                <a:cs typeface="+mn-lt"/>
              </a:rPr>
              <a:t>Ambienti di apprendimento </a:t>
            </a:r>
          </a:p>
          <a:p>
            <a:pPr marL="342900" indent="-342900"/>
            <a:r>
              <a:rPr lang="it-IT" sz="2200">
                <a:ea typeface="+mn-lt"/>
                <a:cs typeface="+mn-lt"/>
              </a:rPr>
              <a:t> Interazioni e relazioni tra pari, adulto/bambino/i ... </a:t>
            </a:r>
          </a:p>
          <a:p>
            <a:pPr marL="342900" indent="-342900"/>
            <a:r>
              <a:rPr lang="it-IT" sz="2200">
                <a:ea typeface="+mn-lt"/>
                <a:cs typeface="+mn-lt"/>
              </a:rPr>
              <a:t> Stili comunicativi </a:t>
            </a:r>
          </a:p>
          <a:p>
            <a:pPr marL="342900" indent="-342900"/>
            <a:r>
              <a:rPr lang="it-IT" sz="2200">
                <a:ea typeface="+mn-lt"/>
                <a:cs typeface="+mn-lt"/>
              </a:rPr>
              <a:t>Comportamenti/atteggiamenti </a:t>
            </a:r>
          </a:p>
          <a:p>
            <a:pPr marL="342900" indent="-342900"/>
            <a:r>
              <a:rPr lang="it-IT" sz="2200">
                <a:ea typeface="+mn-lt"/>
                <a:cs typeface="+mn-lt"/>
              </a:rPr>
              <a:t> Attività didattiche </a:t>
            </a:r>
          </a:p>
          <a:p>
            <a:pPr marL="342900" indent="-342900"/>
            <a:r>
              <a:rPr lang="it-IT" sz="2200">
                <a:ea typeface="+mn-lt"/>
                <a:cs typeface="+mn-lt"/>
              </a:rPr>
              <a:t> Metodologie didattiche</a:t>
            </a:r>
            <a:endParaRPr lang="it-IT" sz="2200">
              <a:ea typeface="Calibri"/>
              <a:cs typeface="Calibri"/>
            </a:endParaRPr>
          </a:p>
        </p:txBody>
      </p:sp>
      <p:pic>
        <p:nvPicPr>
          <p:cNvPr id="5" name="Immagine 4" descr="Immagine che contiene libro, testo, persona, aria aperta&#10;&#10;Descrizione generata automaticamente">
            <a:extLst>
              <a:ext uri="{FF2B5EF4-FFF2-40B4-BE49-F238E27FC236}">
                <a16:creationId xmlns:a16="http://schemas.microsoft.com/office/drawing/2014/main" id="{75F63C58-7870-D95C-8D6E-208D2280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08" r="20671" b="-1"/>
          <a:stretch/>
        </p:blipFill>
        <p:spPr>
          <a:xfrm>
            <a:off x="7467015" y="1994190"/>
            <a:ext cx="4122493" cy="4205369"/>
          </a:xfrm>
          <a:prstGeom prst="rect">
            <a:avLst/>
          </a:prstGeom>
        </p:spPr>
      </p:pic>
      <p:pic>
        <p:nvPicPr>
          <p:cNvPr id="4" name="Immagine 3" descr="Università degli Studi di Trieste | NQSTI">
            <a:extLst>
              <a:ext uri="{FF2B5EF4-FFF2-40B4-BE49-F238E27FC236}">
                <a16:creationId xmlns:a16="http://schemas.microsoft.com/office/drawing/2014/main" id="{780563DC-36FC-DC58-7711-A5A1FD66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0" y="5952641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3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2C8181-0890-EA18-31B2-072C85C5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OSSERVAZIONE ETNOGRAFICA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8FF594-0E16-2570-4BF1-EECB8426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200" b="1">
                <a:ea typeface="+mn-lt"/>
                <a:cs typeface="+mn-lt"/>
              </a:rPr>
              <a:t>Sguardo molto ampio che:</a:t>
            </a:r>
            <a:endParaRPr lang="it-IT"/>
          </a:p>
          <a:p>
            <a:r>
              <a:rPr lang="it-IT" sz="2200" b="1">
                <a:ea typeface="+mn-lt"/>
                <a:cs typeface="+mn-lt"/>
              </a:rPr>
              <a:t> ricostruisce la cultura del contesto didattico e degli schemi condivisi della scuola;</a:t>
            </a:r>
          </a:p>
          <a:p>
            <a:r>
              <a:rPr lang="it-IT" sz="2200" b="1">
                <a:ea typeface="+mn-lt"/>
                <a:cs typeface="+mn-lt"/>
              </a:rPr>
              <a:t>Rileva la struttura dell’attività didattica e l'organizzazione della scuola - Setting d’aula -; </a:t>
            </a:r>
            <a:endParaRPr lang="it-IT" b="1">
              <a:ea typeface="Calibri"/>
              <a:cs typeface="Calibri"/>
            </a:endParaRPr>
          </a:p>
          <a:p>
            <a:r>
              <a:rPr lang="it-IT" sz="2200">
                <a:ea typeface="+mn-lt"/>
                <a:cs typeface="+mn-lt"/>
              </a:rPr>
              <a:t>Osservazione: 20 minuti di un’attività strutturata (carta e matita); note osservative e riflessive;</a:t>
            </a:r>
          </a:p>
          <a:p>
            <a:r>
              <a:rPr lang="it-IT" sz="2200">
                <a:ea typeface="+mn-lt"/>
                <a:cs typeface="+mn-lt"/>
              </a:rPr>
              <a:t>Riflessione a posteriori: che cosa ho osservato, qual è il significato delle attività osservate.</a:t>
            </a:r>
            <a:endParaRPr lang="it-IT" sz="2200">
              <a:ea typeface="Calibri"/>
              <a:cs typeface="Calibri"/>
            </a:endParaRPr>
          </a:p>
        </p:txBody>
      </p:sp>
      <p:pic>
        <p:nvPicPr>
          <p:cNvPr id="4" name="Immagine 3" descr="Immagine che contiene aria aperta, cielo, vetro a mano, persona&#10;&#10;Descrizione generata automaticamente">
            <a:extLst>
              <a:ext uri="{FF2B5EF4-FFF2-40B4-BE49-F238E27FC236}">
                <a16:creationId xmlns:a16="http://schemas.microsoft.com/office/drawing/2014/main" id="{759A5917-A474-8D68-6EB1-CE5B3512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88" r="3" b="993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7B51AD5A-55C9-91F6-D9BF-A627AFB5C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02" y="604098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1100DA-956C-D84E-9DEF-A3B99F70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it-IT" b="1">
                <a:ea typeface="Calibri Light"/>
                <a:cs typeface="Calibri Light"/>
              </a:rPr>
              <a:t>SCAFFOLDING (dall'inglese SCAFFOLD = ponteggio, impalcatura)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7238B-5EAC-11BF-92A3-FDFD73935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1400">
                <a:ea typeface="Calibri"/>
                <a:cs typeface="Calibri"/>
              </a:rPr>
              <a:t>A coniare questo termine - partendo dal concetto chiave di</a:t>
            </a:r>
            <a:r>
              <a:rPr lang="it-IT" sz="1400" b="1">
                <a:solidFill>
                  <a:schemeClr val="accent2">
                    <a:lumMod val="76000"/>
                  </a:schemeClr>
                </a:solidFill>
                <a:ea typeface="Calibri"/>
                <a:cs typeface="Calibri"/>
              </a:rPr>
              <a:t> zona di sviluppo prossimale</a:t>
            </a:r>
            <a:r>
              <a:rPr lang="it-IT" sz="1400" b="1">
                <a:ea typeface="Calibri"/>
                <a:cs typeface="Calibri"/>
              </a:rPr>
              <a:t> </a:t>
            </a:r>
            <a:r>
              <a:rPr lang="it-IT" sz="1400">
                <a:ea typeface="Calibri"/>
                <a:cs typeface="Calibri"/>
              </a:rPr>
              <a:t>di VYGOTSKY - è stato lo psicologo statunitense Jerome BRUNER, che ha definito anche 6 operazioni fondamentali da considerare nell'organizzazione di un intervento di tutoraggio: operazioni essenziali affinché l'interazione con l'alunno sia efficace ovvero utile allo sviluppo delle sue competenze.</a:t>
            </a:r>
          </a:p>
          <a:p>
            <a:r>
              <a:rPr lang="it-IT" sz="1400">
                <a:ea typeface="Calibri"/>
                <a:cs typeface="Calibri"/>
              </a:rPr>
              <a:t>Viene utilizzato in psicologia e pedagogia. Indica l'aiuto dato da una persona a un'altra per svolgere un compito.</a:t>
            </a:r>
          </a:p>
          <a:p>
            <a:r>
              <a:rPr lang="it-IT" sz="1400">
                <a:ea typeface="Calibri"/>
                <a:cs typeface="Calibri"/>
              </a:rPr>
              <a:t>In ambito didattico consiste nell'offrire a ciascun discente l'aiuto ad personam che consenta la progressione in base alle conoscenze pregresse, dalle abilità cognitive e dalle capacità personali. </a:t>
            </a: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BE943E7B-A693-80FE-935B-2143F8E36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2" y="6237212"/>
            <a:ext cx="2102279" cy="6257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carretto&#10;&#10;Descrizione generata automaticamente">
            <a:extLst>
              <a:ext uri="{FF2B5EF4-FFF2-40B4-BE49-F238E27FC236}">
                <a16:creationId xmlns:a16="http://schemas.microsoft.com/office/drawing/2014/main" id="{286BC55B-1E86-D3BC-D789-0E76DCBF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90" y="2277165"/>
            <a:ext cx="25923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9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5BFF2D7-9871-8030-CE0F-6C2ACA26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>
                <a:ea typeface="Calibri Light"/>
                <a:cs typeface="Calibri Light"/>
              </a:rPr>
              <a:t>OSSERVAZIONE SEMISTRUTTURATA DELLO SCAFFOLDING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6D6301-8911-67D8-5489-0B64F79EF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 i="1">
                <a:ea typeface="+mn-lt"/>
                <a:cs typeface="+mn-lt"/>
              </a:rPr>
              <a:t>'</a:t>
            </a:r>
            <a:r>
              <a:rPr lang="it-IT" sz="2200" i="1" err="1">
                <a:ea typeface="+mn-lt"/>
                <a:cs typeface="+mn-lt"/>
              </a:rPr>
              <a:t>Scaffolding</a:t>
            </a:r>
            <a:r>
              <a:rPr lang="it-IT" sz="2200" i="1">
                <a:ea typeface="+mn-lt"/>
                <a:cs typeface="+mn-lt"/>
              </a:rPr>
              <a:t>’</a:t>
            </a:r>
            <a:r>
              <a:rPr lang="it-IT" sz="2200">
                <a:ea typeface="+mn-lt"/>
                <a:cs typeface="+mn-lt"/>
              </a:rPr>
              <a:t>  indica come gli insegnanti o i pari più competenti siano in grado di utilizzare specifici atti linguistici che indicano all‘allievo/allieva cosa mettere al centro della sua attenzione, come agire e come riflettere. </a:t>
            </a:r>
          </a:p>
          <a:p>
            <a:r>
              <a:rPr lang="it-IT" sz="2200">
                <a:ea typeface="+mn-lt"/>
                <a:cs typeface="+mn-lt"/>
              </a:rPr>
              <a:t>L'intervento può essere un semplice feedback, orientato alla risposta attesa oppure aprire a nuove possibilità di espressione e di co-costruzione della conoscenza</a:t>
            </a:r>
            <a:endParaRPr lang="it-IT" sz="2200">
              <a:ea typeface="Calibri"/>
              <a:cs typeface="Calibri"/>
            </a:endParaRPr>
          </a:p>
        </p:txBody>
      </p:sp>
      <p:pic>
        <p:nvPicPr>
          <p:cNvPr id="4" name="Immagine 3" descr="Immagine che contiene impalcatura, costruzione, acciaio, edificio&#10;&#10;Descrizione generata automaticamente">
            <a:extLst>
              <a:ext uri="{FF2B5EF4-FFF2-40B4-BE49-F238E27FC236}">
                <a16:creationId xmlns:a16="http://schemas.microsoft.com/office/drawing/2014/main" id="{24A55AA6-D05A-B323-CBBB-DE9D77BB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29" r="14150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53A62887-3055-B021-33F4-ABF3FB192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4" y="584220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iversità degli Studi di Trieste | NQSTI">
            <a:extLst>
              <a:ext uri="{FF2B5EF4-FFF2-40B4-BE49-F238E27FC236}">
                <a16:creationId xmlns:a16="http://schemas.microsoft.com/office/drawing/2014/main" id="{AC36D801-98A2-AFFC-2ED6-375F28F9D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B4757C-DA88-BB44-9CB2-24ADAE1FE469}"/>
              </a:ext>
            </a:extLst>
          </p:cNvPr>
          <p:cNvSpPr txBox="1"/>
          <p:nvPr/>
        </p:nvSpPr>
        <p:spPr>
          <a:xfrm>
            <a:off x="1036320" y="487680"/>
            <a:ext cx="9621520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STRATEGIE DI SCAFFOLDING</a:t>
            </a:r>
          </a:p>
          <a:p>
            <a:pPr algn="just"/>
            <a:r>
              <a:rPr lang="en-US" sz="2000" b="1"/>
              <a:t>PROCEDURALE</a:t>
            </a:r>
            <a:r>
              <a:rPr lang="en-US" sz="2000"/>
              <a:t> - </a:t>
            </a:r>
            <a:r>
              <a:rPr lang="en-US" sz="2000" err="1"/>
              <a:t>indicazioni</a:t>
            </a:r>
            <a:r>
              <a:rPr lang="en-US" sz="2000"/>
              <a:t> </a:t>
            </a:r>
            <a:r>
              <a:rPr lang="en-US" sz="2000" err="1"/>
              <a:t>sull’</a:t>
            </a:r>
            <a:r>
              <a:rPr lang="en-US" sz="2000" b="1" err="1">
                <a:solidFill>
                  <a:srgbClr val="215F9A"/>
                </a:solidFill>
              </a:rPr>
              <a:t>attività</a:t>
            </a:r>
            <a:r>
              <a:rPr lang="en-US" sz="2000"/>
              <a:t>, </a:t>
            </a:r>
            <a:r>
              <a:rPr lang="en-US" sz="2000" err="1"/>
              <a:t>l’</a:t>
            </a:r>
            <a:r>
              <a:rPr lang="en-US" sz="2000" b="1" err="1">
                <a:solidFill>
                  <a:srgbClr val="215F9A"/>
                </a:solidFill>
              </a:rPr>
              <a:t>uso</a:t>
            </a:r>
            <a:r>
              <a:rPr lang="en-US" sz="2000" b="1">
                <a:solidFill>
                  <a:srgbClr val="215F9A"/>
                </a:solidFill>
              </a:rPr>
              <a:t> </a:t>
            </a:r>
            <a:r>
              <a:rPr lang="en-US" sz="2000" b="1" err="1">
                <a:solidFill>
                  <a:srgbClr val="215F9A"/>
                </a:solidFill>
              </a:rPr>
              <a:t>degli</a:t>
            </a:r>
            <a:r>
              <a:rPr lang="en-US" sz="2000" b="1">
                <a:solidFill>
                  <a:srgbClr val="215F9A"/>
                </a:solidFill>
              </a:rPr>
              <a:t> </a:t>
            </a:r>
            <a:r>
              <a:rPr lang="en-US" sz="2000" b="1" err="1">
                <a:solidFill>
                  <a:srgbClr val="215F9A"/>
                </a:solidFill>
              </a:rPr>
              <a:t>strumenti</a:t>
            </a:r>
            <a:r>
              <a:rPr lang="en-US" sz="2000">
                <a:solidFill>
                  <a:srgbClr val="215F9A"/>
                </a:solidFill>
              </a:rPr>
              <a:t> </a:t>
            </a:r>
            <a:r>
              <a:rPr lang="en-US" sz="2000"/>
              <a:t>e </a:t>
            </a:r>
            <a:r>
              <a:rPr lang="en-US" sz="2000" err="1"/>
              <a:t>l’</a:t>
            </a:r>
            <a:r>
              <a:rPr lang="en-US" sz="2000" b="1" err="1">
                <a:solidFill>
                  <a:srgbClr val="215F9A"/>
                </a:solidFill>
              </a:rPr>
              <a:t>esecuzione</a:t>
            </a:r>
            <a:r>
              <a:rPr lang="en-US" sz="2000"/>
              <a:t>: 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/>
              <a:t>Cosa </a:t>
            </a:r>
            <a:r>
              <a:rPr lang="en-US" sz="2000" err="1"/>
              <a:t>possiamo</a:t>
            </a:r>
            <a:r>
              <a:rPr lang="en-US" sz="2000"/>
              <a:t> fare?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/>
              <a:t>Quali </a:t>
            </a:r>
            <a:r>
              <a:rPr lang="en-US" sz="2000" err="1"/>
              <a:t>obiettivi</a:t>
            </a:r>
            <a:r>
              <a:rPr lang="en-US" sz="2000"/>
              <a:t>?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/>
              <a:t>Come </a:t>
            </a:r>
            <a:r>
              <a:rPr lang="en-US" sz="2000" err="1"/>
              <a:t>si</a:t>
            </a:r>
            <a:r>
              <a:rPr lang="en-US" sz="2000"/>
              <a:t> fa?</a:t>
            </a:r>
            <a:endParaRPr lang="en-US" sz="2000">
              <a:ea typeface="Calibri"/>
              <a:cs typeface="Calibri"/>
            </a:endParaRPr>
          </a:p>
          <a:p>
            <a:pPr algn="just"/>
            <a:endParaRPr lang="en-US" sz="2000">
              <a:ea typeface="Calibri"/>
              <a:cs typeface="Calibri"/>
            </a:endParaRPr>
          </a:p>
          <a:p>
            <a:pPr algn="just"/>
            <a:r>
              <a:rPr lang="en-US" sz="2000" b="1"/>
              <a:t>RIFLESSIVO</a:t>
            </a:r>
            <a:r>
              <a:rPr lang="en-US" sz="2000"/>
              <a:t> - </a:t>
            </a:r>
            <a:r>
              <a:rPr lang="en-US" sz="2000" b="1" err="1">
                <a:solidFill>
                  <a:srgbClr val="215F9A"/>
                </a:solidFill>
              </a:rPr>
              <a:t>pianificazione</a:t>
            </a:r>
            <a:r>
              <a:rPr lang="en-US" sz="2000"/>
              <a:t> e </a:t>
            </a:r>
            <a:r>
              <a:rPr lang="en-US" sz="2000" b="1" err="1">
                <a:solidFill>
                  <a:srgbClr val="215F9A"/>
                </a:solidFill>
              </a:rPr>
              <a:t>documentazione</a:t>
            </a:r>
            <a:r>
              <a:rPr lang="en-US" sz="2000"/>
              <a:t> </a:t>
            </a:r>
            <a:r>
              <a:rPr lang="en-US" sz="2000" err="1"/>
              <a:t>dell’attività</a:t>
            </a:r>
            <a:r>
              <a:rPr lang="en-US" sz="2000"/>
              <a:t>: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 err="1"/>
              <a:t>Perché</a:t>
            </a:r>
            <a:r>
              <a:rPr lang="en-US" sz="2000"/>
              <a:t> </a:t>
            </a:r>
            <a:r>
              <a:rPr lang="en-US" sz="2000" err="1"/>
              <a:t>organizziamo</a:t>
            </a:r>
            <a:r>
              <a:rPr lang="en-US" sz="2000"/>
              <a:t> </a:t>
            </a:r>
            <a:r>
              <a:rPr lang="en-US" sz="2000" err="1"/>
              <a:t>così</a:t>
            </a:r>
            <a:r>
              <a:rPr lang="en-US" sz="2000"/>
              <a:t>?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/>
              <a:t>Quanto è </a:t>
            </a:r>
            <a:r>
              <a:rPr lang="en-US" sz="2000" err="1"/>
              <a:t>importante</a:t>
            </a:r>
            <a:r>
              <a:rPr lang="en-US" sz="2000"/>
              <a:t>?</a:t>
            </a:r>
            <a:endParaRPr lang="en-US" sz="2000">
              <a:ea typeface="Calibri"/>
              <a:cs typeface="Calibri"/>
            </a:endParaRPr>
          </a:p>
          <a:p>
            <a:pPr algn="just"/>
            <a:endParaRPr lang="en-US" sz="2000">
              <a:ea typeface="Calibri"/>
              <a:cs typeface="Calibri"/>
            </a:endParaRPr>
          </a:p>
          <a:p>
            <a:pPr algn="just"/>
            <a:r>
              <a:rPr lang="en-US" sz="2000" b="1"/>
              <a:t>CONNETTIVO E FORMULATIVO</a:t>
            </a:r>
            <a:r>
              <a:rPr lang="en-US" sz="2000"/>
              <a:t> - </a:t>
            </a:r>
            <a:r>
              <a:rPr lang="en-US" sz="2000" b="1" err="1">
                <a:solidFill>
                  <a:schemeClr val="accent1">
                    <a:lumMod val="76000"/>
                  </a:schemeClr>
                </a:solidFill>
              </a:rPr>
              <a:t>connessione</a:t>
            </a:r>
            <a:r>
              <a:rPr lang="en-US" sz="2000"/>
              <a:t> di </a:t>
            </a:r>
            <a:r>
              <a:rPr lang="en-US" sz="2000" b="1">
                <a:solidFill>
                  <a:schemeClr val="accent1">
                    <a:lumMod val="76000"/>
                  </a:schemeClr>
                </a:solidFill>
              </a:rPr>
              <a:t>idee</a:t>
            </a:r>
            <a:r>
              <a:rPr lang="en-US" sz="2000"/>
              <a:t> e </a:t>
            </a:r>
            <a:r>
              <a:rPr lang="en-US" sz="2000" b="1" err="1">
                <a:solidFill>
                  <a:schemeClr val="accent1">
                    <a:lumMod val="76000"/>
                  </a:schemeClr>
                </a:solidFill>
              </a:rPr>
              <a:t>formulazione</a:t>
            </a:r>
            <a:r>
              <a:rPr lang="en-US" sz="2000"/>
              <a:t> di </a:t>
            </a:r>
            <a:r>
              <a:rPr lang="en-US" sz="2000" b="1" err="1">
                <a:solidFill>
                  <a:schemeClr val="accent1">
                    <a:lumMod val="76000"/>
                  </a:schemeClr>
                </a:solidFill>
              </a:rPr>
              <a:t>ipotesi</a:t>
            </a:r>
            <a:r>
              <a:rPr lang="en-US" sz="2000"/>
              <a:t>: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/>
              <a:t>Se </a:t>
            </a:r>
            <a:r>
              <a:rPr lang="en-US" sz="2000" err="1"/>
              <a:t>facciamo</a:t>
            </a:r>
            <a:r>
              <a:rPr lang="en-US" sz="2000"/>
              <a:t> </a:t>
            </a:r>
            <a:r>
              <a:rPr lang="en-US" sz="2000" err="1"/>
              <a:t>questo</a:t>
            </a:r>
            <a:r>
              <a:rPr lang="en-US" sz="2000"/>
              <a:t> ne </a:t>
            </a:r>
            <a:r>
              <a:rPr lang="en-US" sz="2000" err="1"/>
              <a:t>consegue</a:t>
            </a:r>
            <a:r>
              <a:rPr lang="en-US" sz="2000"/>
              <a:t> </a:t>
            </a:r>
            <a:r>
              <a:rPr lang="en-US" sz="2000" err="1"/>
              <a:t>che</a:t>
            </a:r>
            <a:r>
              <a:rPr lang="en-US" sz="2000"/>
              <a:t>…</a:t>
            </a:r>
            <a:endParaRPr lang="en-US" sz="2000">
              <a:ea typeface="Calibri"/>
              <a:cs typeface="Calibri"/>
            </a:endParaRPr>
          </a:p>
          <a:p>
            <a:pPr marL="114300" indent="-342900" algn="just">
              <a:buFont typeface="Arial"/>
              <a:buChar char="•"/>
            </a:pPr>
            <a:r>
              <a:rPr lang="en-US" sz="2000" err="1"/>
              <a:t>Questo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lega</a:t>
            </a:r>
            <a:r>
              <a:rPr lang="en-US" sz="2000"/>
              <a:t> a </a:t>
            </a:r>
            <a:r>
              <a:rPr lang="en-US" sz="2000" err="1"/>
              <a:t>quello</a:t>
            </a:r>
            <a:r>
              <a:rPr lang="en-US" sz="2000"/>
              <a:t>… (</a:t>
            </a:r>
            <a:r>
              <a:rPr lang="en-US" sz="2000" err="1"/>
              <a:t>perché</a:t>
            </a:r>
            <a:r>
              <a:rPr lang="en-US" sz="2000"/>
              <a:t>…se…</a:t>
            </a:r>
            <a:r>
              <a:rPr lang="en-US" sz="2000" err="1"/>
              <a:t>allora</a:t>
            </a:r>
            <a:r>
              <a:rPr lang="en-US" sz="2000"/>
              <a:t>…)</a:t>
            </a:r>
            <a:endParaRPr lang="en-US" sz="2000">
              <a:ea typeface="Calibri"/>
              <a:cs typeface="Calibri"/>
            </a:endParaRPr>
          </a:p>
          <a:p>
            <a:pPr algn="just"/>
            <a:endParaRPr lang="en-US" sz="20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000" i="1">
                <a:solidFill>
                  <a:srgbClr val="215F9A"/>
                </a:solidFill>
              </a:rPr>
              <a:t>“Le sue </a:t>
            </a:r>
            <a:r>
              <a:rPr lang="en-US" sz="2000" i="1" err="1">
                <a:solidFill>
                  <a:srgbClr val="215F9A"/>
                </a:solidFill>
              </a:rPr>
              <a:t>componenti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riguardano</a:t>
            </a:r>
            <a:r>
              <a:rPr lang="en-US" sz="2000" i="1">
                <a:solidFill>
                  <a:srgbClr val="215F9A"/>
                </a:solidFill>
              </a:rPr>
              <a:t> la </a:t>
            </a:r>
            <a:r>
              <a:rPr lang="en-US" sz="2000" i="1" err="1">
                <a:solidFill>
                  <a:srgbClr val="215F9A"/>
                </a:solidFill>
              </a:rPr>
              <a:t>capacità</a:t>
            </a:r>
            <a:r>
              <a:rPr lang="en-US" sz="2000" i="1">
                <a:solidFill>
                  <a:srgbClr val="215F9A"/>
                </a:solidFill>
              </a:rPr>
              <a:t> di </a:t>
            </a:r>
            <a:r>
              <a:rPr lang="en-US" sz="2000" i="1" err="1">
                <a:solidFill>
                  <a:srgbClr val="215F9A"/>
                </a:solidFill>
              </a:rPr>
              <a:t>comprendere</a:t>
            </a:r>
            <a:r>
              <a:rPr lang="en-US" sz="2000" i="1">
                <a:solidFill>
                  <a:srgbClr val="215F9A"/>
                </a:solidFill>
              </a:rPr>
              <a:t> e </a:t>
            </a:r>
            <a:r>
              <a:rPr lang="en-US" sz="2000" i="1" err="1">
                <a:solidFill>
                  <a:srgbClr val="215F9A"/>
                </a:solidFill>
              </a:rPr>
              <a:t>regolare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gli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aspetti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cognitivi</a:t>
            </a:r>
            <a:r>
              <a:rPr lang="en-US" sz="2000" i="1">
                <a:solidFill>
                  <a:srgbClr val="215F9A"/>
                </a:solidFill>
              </a:rPr>
              <a:t>, </a:t>
            </a:r>
            <a:r>
              <a:rPr lang="en-US" sz="2000" i="1" err="1">
                <a:solidFill>
                  <a:srgbClr val="215F9A"/>
                </a:solidFill>
              </a:rPr>
              <a:t>sociali</a:t>
            </a:r>
            <a:r>
              <a:rPr lang="en-US" sz="2000" i="1">
                <a:solidFill>
                  <a:srgbClr val="215F9A"/>
                </a:solidFill>
              </a:rPr>
              <a:t> ed </a:t>
            </a:r>
            <a:r>
              <a:rPr lang="en-US" sz="2000" i="1" err="1">
                <a:solidFill>
                  <a:srgbClr val="215F9A"/>
                </a:solidFill>
              </a:rPr>
              <a:t>emotivi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mentre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si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svolge</a:t>
            </a:r>
            <a:r>
              <a:rPr lang="en-US" sz="2000" i="1">
                <a:solidFill>
                  <a:srgbClr val="215F9A"/>
                </a:solidFill>
              </a:rPr>
              <a:t> </a:t>
            </a:r>
            <a:r>
              <a:rPr lang="en-US" sz="2000" i="1" err="1">
                <a:solidFill>
                  <a:srgbClr val="215F9A"/>
                </a:solidFill>
              </a:rPr>
              <a:t>un’attività</a:t>
            </a:r>
            <a:r>
              <a:rPr lang="en-US" sz="2000" i="1">
                <a:solidFill>
                  <a:srgbClr val="215F9A"/>
                </a:solidFill>
              </a:rPr>
              <a:t>”.</a:t>
            </a:r>
            <a:endParaRPr lang="en-US" sz="2000" i="1">
              <a:solidFill>
                <a:srgbClr val="215F9A"/>
              </a:solidFill>
              <a:ea typeface="Calibri"/>
              <a:cs typeface="Calibri"/>
            </a:endParaRPr>
          </a:p>
          <a:p>
            <a:pPr marL="4046220" algn="just"/>
            <a:r>
              <a:rPr lang="en-US" sz="1400">
                <a:solidFill>
                  <a:srgbClr val="215F9A"/>
                </a:solidFill>
              </a:rPr>
              <a:t>                                                                                                (Flavel, 1979)</a:t>
            </a:r>
            <a:endParaRPr lang="en-US" sz="1400">
              <a:solidFill>
                <a:srgbClr val="215F9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24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0B09F5C-DC7D-710A-6628-D1D2DF9B4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25051"/>
              </p:ext>
            </p:extLst>
          </p:nvPr>
        </p:nvGraphicFramePr>
        <p:xfrm>
          <a:off x="1258956" y="1833217"/>
          <a:ext cx="9618468" cy="403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669">
                  <a:extLst>
                    <a:ext uri="{9D8B030D-6E8A-4147-A177-3AD203B41FA5}">
                      <a16:colId xmlns:a16="http://schemas.microsoft.com/office/drawing/2014/main" val="2493967952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1527781793"/>
                    </a:ext>
                  </a:extLst>
                </a:gridCol>
                <a:gridCol w="3117132">
                  <a:extLst>
                    <a:ext uri="{9D8B030D-6E8A-4147-A177-3AD203B41FA5}">
                      <a16:colId xmlns:a16="http://schemas.microsoft.com/office/drawing/2014/main" val="786322417"/>
                    </a:ext>
                  </a:extLst>
                </a:gridCol>
                <a:gridCol w="2035259">
                  <a:extLst>
                    <a:ext uri="{9D8B030D-6E8A-4147-A177-3AD203B41FA5}">
                      <a16:colId xmlns:a16="http://schemas.microsoft.com/office/drawing/2014/main" val="2501471295"/>
                    </a:ext>
                  </a:extLst>
                </a:gridCol>
              </a:tblGrid>
              <a:tr h="534929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1" i="0" u="none" strike="noStrike" noProof="0">
                          <a:latin typeface="Aptos"/>
                        </a:rPr>
                        <a:t>SCAFFOLDING</a:t>
                      </a:r>
                      <a:endParaRPr lang="it-IT" sz="2800"/>
                    </a:p>
                    <a:p>
                      <a:pPr lvl="0">
                        <a:buNone/>
                      </a:pPr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343715"/>
                  </a:ext>
                </a:extLst>
              </a:tr>
              <a:tr h="373207">
                <a:tc>
                  <a:txBody>
                    <a:bodyPr/>
                    <a:lstStyle/>
                    <a:p>
                      <a:r>
                        <a:rPr lang="it-IT"/>
                        <a:t>PROCEDURALE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descrizione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RIFLESSIVO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/>
                        <a:t>descrizione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92303"/>
                  </a:ext>
                </a:extLst>
              </a:tr>
              <a:tr h="2500488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Maggiori spiegazioni sul compito.</a:t>
                      </a:r>
                      <a:endParaRPr lang="it-IT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Suggerimenti.</a:t>
                      </a:r>
                      <a:endParaRPr lang="it-IT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Istruzioni su come eseguire il compito.</a:t>
                      </a:r>
                      <a:endParaRPr lang="it-IT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Modellamento.</a:t>
                      </a:r>
                    </a:p>
                    <a:p>
                      <a:pPr lvl="0">
                        <a:buNone/>
                      </a:pPr>
                      <a:endParaRPr lang="it-IT" sz="1100" b="0" i="0" u="none" strike="noStrike" noProof="0"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0" u="none" strike="noStrike" noProof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0" u="none" strike="noStrike" noProof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Cosa avviene nell’interazione</a:t>
                      </a:r>
                      <a:endParaRPr lang="it-IT"/>
                    </a:p>
                    <a:p>
                      <a:pPr lvl="0">
                        <a:buNone/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Feedback</a:t>
                      </a:r>
                      <a:endParaRPr lang="it-IT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Domande aperte per favorire l’attività cognitiva;</a:t>
                      </a:r>
                      <a:endParaRPr lang="it-IT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§"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Pensiero costruttivo: ipotizzare, immaginare, predire</a:t>
                      </a:r>
                      <a:endParaRPr lang="it-IT"/>
                    </a:p>
                    <a:p>
                      <a:pPr marL="285750" lvl="0" indent="-285750" algn="l">
                        <a:buFont typeface="Wingdings"/>
                        <a:buChar char="§"/>
                      </a:pPr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0" u="none" strike="noStrike" noProof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b="0" i="0" u="none" strike="noStrike" noProof="0">
                        <a:latin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b="0" i="0" u="none" strike="noStrike" noProof="0">
                          <a:latin typeface="Calibri"/>
                        </a:rPr>
                        <a:t>Cosa avviene nell’interazione</a:t>
                      </a:r>
                      <a:endParaRPr lang="it-IT"/>
                    </a:p>
                    <a:p>
                      <a:pPr lvl="0">
                        <a:buNone/>
                      </a:pPr>
                      <a:endParaRPr lang="it-IT"/>
                    </a:p>
                    <a:p>
                      <a:pPr lvl="0">
                        <a:buNone/>
                      </a:pPr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617619"/>
                  </a:ext>
                </a:extLst>
              </a:tr>
              <a:tr h="373207">
                <a:tc gridSpan="4">
                  <a:txBody>
                    <a:bodyPr/>
                    <a:lstStyle/>
                    <a:p>
                      <a:r>
                        <a:rPr lang="it-IT"/>
                        <a:t>OSSERVAZIONI ULTERIORI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2271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9457B2-4C3E-9BAA-E787-4392E5BB312F}"/>
              </a:ext>
            </a:extLst>
          </p:cNvPr>
          <p:cNvSpPr txBox="1"/>
          <p:nvPr/>
        </p:nvSpPr>
        <p:spPr>
          <a:xfrm>
            <a:off x="3399183" y="185530"/>
            <a:ext cx="54046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OSSERVAZIONE SEMISTRUTTURATA DELLO SCAFFOLDING</a:t>
            </a:r>
            <a:endParaRPr lang="en-US" b="1">
              <a:ea typeface="Calibri"/>
              <a:cs typeface="Calibri"/>
            </a:endParaRPr>
          </a:p>
          <a:p>
            <a:pPr algn="ctr"/>
            <a:r>
              <a:rPr lang="en-US" b="1" err="1"/>
              <a:t>Descrizione</a:t>
            </a:r>
            <a:r>
              <a:rPr lang="en-US" b="1"/>
              <a:t> </a:t>
            </a:r>
            <a:r>
              <a:rPr lang="en-US" b="1" err="1"/>
              <a:t>dell’attività</a:t>
            </a:r>
            <a:endParaRPr lang="en-US" b="1" err="1">
              <a:ea typeface="Calibri"/>
              <a:cs typeface="Calibri"/>
            </a:endParaRPr>
          </a:p>
          <a:p>
            <a:pPr algn="ctr"/>
            <a:r>
              <a:rPr lang="en-US" b="1"/>
              <a:t>Tempo: 20’</a:t>
            </a:r>
            <a:endParaRPr lang="en-US" b="1">
              <a:ea typeface="Calibri"/>
              <a:cs typeface="Calibri"/>
            </a:endParaRP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3531A564-5F3E-4A14-27BF-02917C88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2" y="604098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8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7AC68E-B6E8-CCC4-B752-BD582145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it-IT" sz="3800" b="1">
                <a:latin typeface="Calibri"/>
                <a:ea typeface="Calibri"/>
                <a:cs typeface="Calibri"/>
              </a:rPr>
            </a:br>
            <a:r>
              <a:rPr lang="it-IT" sz="3800" b="1">
                <a:latin typeface="Calibri"/>
                <a:ea typeface="Calibri"/>
                <a:cs typeface="Calibri"/>
              </a:rPr>
              <a:t>IL CLASS – Classroom Assessment Scoring System™</a:t>
            </a:r>
            <a:endParaRPr lang="it-IT" sz="3800"/>
          </a:p>
          <a:p>
            <a:endParaRPr lang="it-IT" sz="3800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14572-97B2-6649-5BA7-D3DE55EA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>
                <a:ea typeface="Calibri" panose="020F0502020204030204"/>
                <a:cs typeface="Calibri" panose="020F0502020204030204"/>
              </a:rPr>
              <a:t>È uno strumento utile per valutare la qualità delle relazioni nelle classi associate a:</a:t>
            </a:r>
          </a:p>
          <a:p>
            <a:r>
              <a:rPr lang="it-IT" err="1">
                <a:latin typeface="Wingdings"/>
                <a:sym typeface="Wingdings"/>
              </a:rPr>
              <a:t>Ü</a:t>
            </a:r>
            <a:r>
              <a:rPr lang="it-IT" err="1">
                <a:ea typeface="Calibri"/>
                <a:cs typeface="Calibri"/>
              </a:rPr>
              <a:t>rendimento</a:t>
            </a:r>
            <a:r>
              <a:rPr lang="it-IT">
                <a:ea typeface="Calibri"/>
                <a:cs typeface="Calibri"/>
              </a:rPr>
              <a:t>  scolastico degli studenti</a:t>
            </a:r>
          </a:p>
          <a:p>
            <a:r>
              <a:rPr lang="it-IT" err="1">
                <a:latin typeface="Wingdings"/>
                <a:sym typeface="Wingdings"/>
              </a:rPr>
              <a:t>Ü</a:t>
            </a:r>
            <a:r>
              <a:rPr lang="it-IT" err="1">
                <a:ea typeface="Calibri"/>
                <a:cs typeface="Calibri"/>
              </a:rPr>
              <a:t>sviluppo</a:t>
            </a:r>
            <a:r>
              <a:rPr lang="it-IT">
                <a:ea typeface="Calibri"/>
                <a:cs typeface="Calibri"/>
              </a:rPr>
              <a:t>  e comportamento degli studenti</a:t>
            </a:r>
          </a:p>
          <a:p>
            <a:pPr marL="0" indent="0">
              <a:buNone/>
            </a:pPr>
            <a:r>
              <a:rPr lang="it-IT">
                <a:ea typeface="Calibri"/>
                <a:cs typeface="Calibri"/>
              </a:rPr>
              <a:t>Si concentra sulle interazioni insegnante – gruppo classe con l’utilizzo dei materiali che gli insegnanti hanno a disposizione</a:t>
            </a:r>
          </a:p>
          <a:p>
            <a:endParaRPr lang="it-IT" sz="2200">
              <a:ea typeface="Calibri"/>
              <a:cs typeface="Calibri"/>
            </a:endParaRPr>
          </a:p>
        </p:txBody>
      </p:sp>
      <p:pic>
        <p:nvPicPr>
          <p:cNvPr id="4" name="Immagine 3" descr="Immagine che contiene persona, bambino, aria aperta, vestiti&#10;&#10;Descrizione generata automaticamente">
            <a:extLst>
              <a:ext uri="{FF2B5EF4-FFF2-40B4-BE49-F238E27FC236}">
                <a16:creationId xmlns:a16="http://schemas.microsoft.com/office/drawing/2014/main" id="{04FA30FB-6102-3D7C-7CCF-3461301C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3" r="2299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C71DFFA8-DCB9-BF8B-0426-4C939D75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7AC68E-B6E8-CCC4-B752-BD582145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it-IT" sz="3800" b="1">
                <a:latin typeface="Calibri"/>
                <a:ea typeface="Calibri"/>
                <a:cs typeface="Calibri"/>
              </a:rPr>
            </a:br>
            <a:r>
              <a:rPr lang="it-IT" sz="3800" b="1">
                <a:latin typeface="Calibri"/>
                <a:ea typeface="Calibri"/>
                <a:cs typeface="Calibri"/>
              </a:rPr>
              <a:t>IL CLASS – </a:t>
            </a:r>
            <a:r>
              <a:rPr lang="it-IT" sz="3800" b="1" err="1">
                <a:latin typeface="Calibri"/>
                <a:ea typeface="Calibri"/>
                <a:cs typeface="Calibri"/>
              </a:rPr>
              <a:t>Classroom</a:t>
            </a:r>
            <a:r>
              <a:rPr lang="it-IT" sz="3800" b="1">
                <a:latin typeface="Calibri"/>
                <a:ea typeface="Calibri"/>
                <a:cs typeface="Calibri"/>
              </a:rPr>
              <a:t> </a:t>
            </a:r>
            <a:r>
              <a:rPr lang="it-IT" sz="3800" b="1" err="1">
                <a:latin typeface="Calibri"/>
                <a:ea typeface="Calibri"/>
                <a:cs typeface="Calibri"/>
              </a:rPr>
              <a:t>Assessment</a:t>
            </a:r>
            <a:r>
              <a:rPr lang="it-IT" sz="3800" b="1">
                <a:latin typeface="Calibri"/>
                <a:ea typeface="Calibri"/>
                <a:cs typeface="Calibri"/>
              </a:rPr>
              <a:t> Scoring System™</a:t>
            </a:r>
            <a:endParaRPr lang="it-IT" sz="3800"/>
          </a:p>
          <a:p>
            <a:endParaRPr lang="it-IT" sz="3800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14572-97B2-6649-5BA7-D3DE55EA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8530"/>
            <a:ext cx="6894980" cy="40919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Presenta una struttura multilivello</a:t>
            </a:r>
            <a:endParaRPr lang="it-IT"/>
          </a:p>
          <a:p>
            <a:pPr>
              <a:buNone/>
            </a:pPr>
            <a:r>
              <a:rPr lang="it-IT" b="1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Dominio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>
                <a:solidFill>
                  <a:srgbClr val="162456"/>
                </a:solidFill>
                <a:latin typeface="Wingdings"/>
                <a:ea typeface="Calibri" panose="020F0502020204030204"/>
                <a:cs typeface="Calibri" panose="020F0502020204030204"/>
                <a:sym typeface="Wingdings"/>
              </a:rPr>
              <a:t>à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ampie categorie che contengono le interazioni efficaci che avvengono all’interno della classe o sezione</a:t>
            </a:r>
            <a:endParaRPr lang="it-IT"/>
          </a:p>
          <a:p>
            <a:pPr>
              <a:buNone/>
            </a:pPr>
            <a:r>
              <a:rPr lang="it-IT" b="1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Dimensione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>
                <a:solidFill>
                  <a:srgbClr val="162456"/>
                </a:solidFill>
                <a:latin typeface="Wingdings"/>
                <a:ea typeface="Calibri" panose="020F0502020204030204"/>
                <a:cs typeface="Calibri" panose="020F0502020204030204"/>
                <a:sym typeface="Wingdings"/>
              </a:rPr>
              <a:t>à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sottocategorie dei domini che catturano aspetti più specifici delle interazioni educative ritenuti rilevanti nel promuovere lo sviluppo e l’apprendimento dei bambini</a:t>
            </a:r>
            <a:endParaRPr lang="it-IT"/>
          </a:p>
          <a:p>
            <a:pPr>
              <a:buNone/>
            </a:pPr>
            <a:r>
              <a:rPr lang="it-IT" b="1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Descrizione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it-IT">
                <a:solidFill>
                  <a:srgbClr val="162456"/>
                </a:solidFill>
                <a:latin typeface="Wingdings"/>
                <a:ea typeface="Calibri" panose="020F0502020204030204"/>
                <a:cs typeface="Calibri" panose="020F0502020204030204"/>
                <a:sym typeface="Wingdings"/>
              </a:rPr>
              <a:t>à</a:t>
            </a:r>
            <a:r>
              <a:rPr lang="it-IT">
                <a:solidFill>
                  <a:srgbClr val="162456"/>
                </a:solidFill>
                <a:ea typeface="Calibri" panose="020F0502020204030204"/>
                <a:cs typeface="Calibri" panose="020F0502020204030204"/>
              </a:rPr>
              <a:t> descritti a loro volta da una serie di marker comportamentali direttamente osservabili</a:t>
            </a:r>
            <a:endParaRPr lang="it-IT"/>
          </a:p>
          <a:p>
            <a:pPr marL="0" indent="0">
              <a:buNone/>
            </a:pPr>
            <a:endParaRPr lang="it-IT">
              <a:ea typeface="Calibri" panose="020F0502020204030204"/>
              <a:cs typeface="Calibri" panose="020F0502020204030204"/>
            </a:endParaRPr>
          </a:p>
          <a:p>
            <a:endParaRPr lang="it-IT" sz="2200">
              <a:ea typeface="Calibri"/>
              <a:cs typeface="Calibri"/>
            </a:endParaRPr>
          </a:p>
        </p:txBody>
      </p:sp>
      <p:pic>
        <p:nvPicPr>
          <p:cNvPr id="4" name="Immagine 3" descr="Immagine che contiene persona, bambino, aria aperta, vestiti&#10;&#10;Descrizione generata automaticamente">
            <a:extLst>
              <a:ext uri="{FF2B5EF4-FFF2-40B4-BE49-F238E27FC236}">
                <a16:creationId xmlns:a16="http://schemas.microsoft.com/office/drawing/2014/main" id="{04FA30FB-6102-3D7C-7CCF-3461301C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3" r="2299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5BCF4D60-4008-6183-12FC-6797A936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9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7AC68E-B6E8-CCC4-B752-BD582145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it-IT" sz="3800" b="1">
                <a:latin typeface="Calibri"/>
                <a:ea typeface="Calibri"/>
                <a:cs typeface="Calibri"/>
              </a:rPr>
            </a:br>
            <a:r>
              <a:rPr lang="it-IT" sz="3800" b="1">
                <a:latin typeface="Calibri"/>
                <a:ea typeface="Calibri"/>
                <a:cs typeface="Calibri"/>
              </a:rPr>
              <a:t>A CHI È RIVOLTO?</a:t>
            </a:r>
          </a:p>
          <a:p>
            <a:endParaRPr lang="it-IT" sz="3800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14572-97B2-6649-5BA7-D3DE55EA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681244"/>
            <a:ext cx="6713552" cy="50444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  <a:p>
            <a:r>
              <a:rPr lang="it-IT" sz="2000" b="1">
                <a:ea typeface="Calibri"/>
                <a:cs typeface="Calibri"/>
              </a:rPr>
              <a:t>Figure professionali responsabili </a:t>
            </a:r>
            <a:r>
              <a:rPr lang="it-IT" sz="2000">
                <a:latin typeface="Wingdings"/>
                <a:ea typeface="Calibri"/>
                <a:cs typeface="Calibri"/>
                <a:sym typeface="Wingdings"/>
              </a:rPr>
              <a:t>à</a:t>
            </a:r>
            <a:r>
              <a:rPr lang="it-IT" sz="2000">
                <a:ea typeface="Calibri"/>
                <a:cs typeface="Calibri"/>
              </a:rPr>
              <a:t> per raccogliere informazioni standardizzate sulla qualità del clima all’interno degli ambienti di apprendimento dalla scuola materna alla scuola primaria.</a:t>
            </a:r>
            <a:endParaRPr lang="en-US" sz="2000">
              <a:ea typeface="Calibri"/>
              <a:cs typeface="Calibri"/>
            </a:endParaRPr>
          </a:p>
          <a:p>
            <a:r>
              <a:rPr lang="it-IT" sz="2000" b="1">
                <a:ea typeface="Calibri"/>
                <a:cs typeface="Calibri"/>
              </a:rPr>
              <a:t>Insegnanti in servizio </a:t>
            </a:r>
            <a:r>
              <a:rPr lang="it-IT" sz="2000">
                <a:latin typeface="Wingdings"/>
                <a:ea typeface="Calibri"/>
                <a:cs typeface="Calibri"/>
                <a:sym typeface="Wingdings"/>
              </a:rPr>
              <a:t>à</a:t>
            </a:r>
            <a:r>
              <a:rPr lang="it-IT" sz="2000">
                <a:ea typeface="Calibri"/>
                <a:cs typeface="Calibri"/>
              </a:rPr>
              <a:t> come strumento di auto-osservazione e sviluppo professionale, fornisce:</a:t>
            </a:r>
          </a:p>
          <a:p>
            <a:r>
              <a:rPr lang="it-IT" sz="2000" err="1">
                <a:latin typeface="Wingdings"/>
                <a:ea typeface="Calibri"/>
                <a:cs typeface="Calibri"/>
                <a:sym typeface="Wingdings"/>
              </a:rPr>
              <a:t>ü</a:t>
            </a:r>
            <a:r>
              <a:rPr lang="it-IT" sz="2000" err="1">
                <a:ea typeface="Calibri"/>
                <a:cs typeface="Calibri"/>
              </a:rPr>
              <a:t>un</a:t>
            </a:r>
            <a:r>
              <a:rPr lang="it-IT" sz="2000">
                <a:ea typeface="Calibri"/>
                <a:cs typeface="Calibri"/>
              </a:rPr>
              <a:t> feedback diretto sulle pratiche didattiche ed educative attuate in classe</a:t>
            </a:r>
          </a:p>
          <a:p>
            <a:r>
              <a:rPr lang="it-IT" sz="2000" err="1">
                <a:latin typeface="Wingdings"/>
                <a:ea typeface="Calibri"/>
                <a:cs typeface="Calibri"/>
                <a:sym typeface="Wingdings"/>
              </a:rPr>
              <a:t>ü</a:t>
            </a:r>
            <a:r>
              <a:rPr lang="it-IT" sz="2000" err="1">
                <a:ea typeface="Calibri"/>
                <a:cs typeface="Calibri"/>
              </a:rPr>
              <a:t>un</a:t>
            </a:r>
            <a:r>
              <a:rPr lang="it-IT" sz="2000">
                <a:ea typeface="Calibri"/>
                <a:cs typeface="Calibri"/>
              </a:rPr>
              <a:t> feedback a intervalli regolari durante tutto l’anno scolastico</a:t>
            </a:r>
          </a:p>
          <a:p>
            <a:r>
              <a:rPr lang="it-IT" sz="2000" err="1">
                <a:latin typeface="Wingdings"/>
                <a:ea typeface="Calibri"/>
                <a:cs typeface="Calibri"/>
                <a:sym typeface="Wingdings"/>
              </a:rPr>
              <a:t>ü</a:t>
            </a:r>
            <a:r>
              <a:rPr lang="it-IT" sz="2000" err="1">
                <a:ea typeface="Calibri"/>
                <a:cs typeface="Calibri"/>
              </a:rPr>
              <a:t>una</a:t>
            </a:r>
            <a:r>
              <a:rPr lang="it-IT" sz="2000">
                <a:ea typeface="Calibri"/>
                <a:cs typeface="Calibri"/>
              </a:rPr>
              <a:t> valutazione dell’effetto del proprio insegnamento sullo sviluppo sociale e scolastico degli studenti</a:t>
            </a:r>
          </a:p>
          <a:p>
            <a:r>
              <a:rPr lang="it-IT" sz="2000">
                <a:ea typeface="Calibri"/>
                <a:cs typeface="Calibri"/>
              </a:rPr>
              <a:t>una misurazione obiettiva e concreta dei punti di forza e di quelli da potenzia</a:t>
            </a:r>
          </a:p>
          <a:p>
            <a:endParaRPr lang="it-IT" sz="2000">
              <a:ea typeface="Calibri"/>
              <a:cs typeface="Calibri"/>
            </a:endParaRPr>
          </a:p>
        </p:txBody>
      </p:sp>
      <p:pic>
        <p:nvPicPr>
          <p:cNvPr id="4" name="Immagine 3" descr="Immagine che contiene persona, bambino, aria aperta, vestiti&#10;&#10;Descrizione generata automaticamente">
            <a:extLst>
              <a:ext uri="{FF2B5EF4-FFF2-40B4-BE49-F238E27FC236}">
                <a16:creationId xmlns:a16="http://schemas.microsoft.com/office/drawing/2014/main" id="{04FA30FB-6102-3D7C-7CCF-3461301C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3" r="2299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52B8CD78-032E-8791-24E7-3E2392A1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24" y="242313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5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31224C-A476-33AA-F2BE-58B6876C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39" y="325369"/>
            <a:ext cx="4675381" cy="1481829"/>
          </a:xfrm>
        </p:spPr>
        <p:txBody>
          <a:bodyPr anchor="b">
            <a:normAutofit fontScale="90000"/>
          </a:bodyPr>
          <a:lstStyle/>
          <a:p>
            <a:r>
              <a:rPr lang="it-IT">
                <a:ea typeface="Calibri Light"/>
                <a:cs typeface="Calibri Light"/>
              </a:rPr>
              <a:t>IN VIAGGIO DA SOLA E CON QUALCUNO</a:t>
            </a:r>
            <a:endParaRPr lang="it-IT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72151-1550-F5BD-FC17-293F746F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38" y="2863003"/>
            <a:ext cx="4679017" cy="33206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000" i="1">
                <a:ea typeface="+mn-lt"/>
                <a:cs typeface="+mn-lt"/>
              </a:rPr>
              <a:t>"</a:t>
            </a:r>
            <a:r>
              <a:rPr lang="it-IT" i="1">
                <a:ea typeface="+mn-lt"/>
                <a:cs typeface="+mn-lt"/>
              </a:rPr>
              <a:t>Ciò che definisce la tua vita sono le cose in cui credi, per cui sei disposta a sacrificarti, che ammiri e che ami. E puoi imparare lentamente e non senza dolore, ad avere rispetto per la Storia e per il tuo posto nella Storia."</a:t>
            </a:r>
            <a:endParaRPr lang="it-IT" i="1">
              <a:ea typeface="Calibri" panose="020F0502020204030204"/>
              <a:cs typeface="Calibri" panose="020F0502020204030204"/>
            </a:endParaRPr>
          </a:p>
          <a:p>
            <a:endParaRPr lang="it-IT" sz="2000"/>
          </a:p>
          <a:p>
            <a:pPr marL="0" indent="0" algn="r">
              <a:buNone/>
            </a:pPr>
            <a:r>
              <a:rPr lang="it-IT" sz="2000">
                <a:ea typeface="+mn-lt"/>
                <a:cs typeface="+mn-lt"/>
              </a:rPr>
              <a:t>                                                                                          Martha </a:t>
            </a:r>
            <a:r>
              <a:rPr lang="it-IT" sz="2000" err="1">
                <a:ea typeface="+mn-lt"/>
                <a:cs typeface="+mn-lt"/>
              </a:rPr>
              <a:t>Gellhorn</a:t>
            </a:r>
            <a:endParaRPr lang="it-IT" sz="2000" err="1">
              <a:ea typeface="Calibri"/>
              <a:cs typeface="Calibri"/>
            </a:endParaRPr>
          </a:p>
          <a:p>
            <a:endParaRPr lang="it-IT" sz="2000">
              <a:ea typeface="Calibri"/>
              <a:cs typeface="Calibri"/>
            </a:endParaRPr>
          </a:p>
        </p:txBody>
      </p:sp>
      <p:pic>
        <p:nvPicPr>
          <p:cNvPr id="4" name="Immagine 3" descr="Immagine che contiene persona, Viso umano, vestiti, bianco e nero&#10;&#10;Descrizione generata automaticamente">
            <a:extLst>
              <a:ext uri="{FF2B5EF4-FFF2-40B4-BE49-F238E27FC236}">
                <a16:creationId xmlns:a16="http://schemas.microsoft.com/office/drawing/2014/main" id="{1037B21C-4AE8-907C-4FB5-25BEC1F1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23" r="545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5D00EF12-B954-F69B-3E86-037BE5E9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6184554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7AC68E-B6E8-CCC4-B752-BD582145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it-IT" sz="3800" b="1">
                <a:latin typeface="Calibri"/>
                <a:ea typeface="Calibri"/>
                <a:cs typeface="Calibri"/>
              </a:rPr>
            </a:br>
            <a:r>
              <a:rPr lang="it-IT" sz="3800" b="1">
                <a:latin typeface="Calibri"/>
                <a:ea typeface="Calibri"/>
                <a:cs typeface="Calibri"/>
              </a:rPr>
              <a:t>A CHI È RIVOLTO?</a:t>
            </a:r>
          </a:p>
          <a:p>
            <a:endParaRPr lang="it-IT" sz="3800">
              <a:ea typeface="Calibri Light"/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114572-97B2-6649-5BA7-D3DE55EA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200459"/>
            <a:ext cx="6713552" cy="5525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2200">
              <a:ea typeface="Calibri" panose="020F0502020204030204"/>
              <a:cs typeface="Calibri" panose="020F0502020204030204"/>
            </a:endParaRPr>
          </a:p>
          <a:p>
            <a:r>
              <a:rPr lang="it-IT" sz="2400" b="1">
                <a:solidFill>
                  <a:srgbClr val="18355A"/>
                </a:solidFill>
                <a:ea typeface="Calibri"/>
                <a:cs typeface="Calibri"/>
              </a:rPr>
              <a:t>Insegnanti in formazione </a:t>
            </a:r>
            <a:r>
              <a:rPr lang="it-IT" sz="2400">
                <a:solidFill>
                  <a:srgbClr val="18355A"/>
                </a:solidFill>
                <a:latin typeface="Wingdings"/>
                <a:ea typeface="Calibri"/>
                <a:cs typeface="Calibri"/>
                <a:sym typeface="Wingdings"/>
              </a:rPr>
              <a:t>à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 come strumento di esercitazione utile per dare: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un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 quadro di riferimento per capire quali componenti del loro insegnamento contano veramente per gli studenti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 un feedback sistematico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un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’ assistenza continua per la formazione e l’inizio della carriera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una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 base per nuovi modelli di formazione in servizio differenti dalla modalità tradizionale</a:t>
            </a:r>
            <a:endParaRPr lang="it-IT" sz="2400"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un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 sostegno e collaborazione continui, flessibili, individualizzati, per migliorare le interazioni con gli studenti.</a:t>
            </a:r>
            <a:endParaRPr lang="it-IT" sz="2400">
              <a:ea typeface="Calibri"/>
              <a:cs typeface="Calibri"/>
            </a:endParaRPr>
          </a:p>
          <a:p>
            <a:endParaRPr lang="it-IT" sz="2000">
              <a:ea typeface="Calibri"/>
              <a:cs typeface="Calibri"/>
            </a:endParaRPr>
          </a:p>
        </p:txBody>
      </p:sp>
      <p:pic>
        <p:nvPicPr>
          <p:cNvPr id="4" name="Immagine 3" descr="Immagine che contiene persona, bambino, aria aperta, vestiti&#10;&#10;Descrizione generata automaticamente">
            <a:extLst>
              <a:ext uri="{FF2B5EF4-FFF2-40B4-BE49-F238E27FC236}">
                <a16:creationId xmlns:a16="http://schemas.microsoft.com/office/drawing/2014/main" id="{04FA30FB-6102-3D7C-7CCF-3461301C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23" r="22999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AD37469D-84FB-0BEF-D4FF-D36B43EB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993" y="26575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03E1D-ADF4-884B-AA22-601D9204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087"/>
          </a:xfrm>
        </p:spPr>
        <p:txBody>
          <a:bodyPr/>
          <a:lstStyle/>
          <a:p>
            <a:r>
              <a:rPr lang="it-IT">
                <a:ea typeface="Calibri Light"/>
                <a:cs typeface="Calibri Light"/>
              </a:rPr>
              <a:t>SUPPORTO EMOTIVO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50A7C7-58F8-837F-C59A-A385909D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474"/>
            <a:ext cx="10515600" cy="42694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</a:t>
            </a:r>
            <a:r>
              <a:rPr lang="it-IT" sz="2000" b="1">
                <a:ea typeface="+mn-lt"/>
                <a:cs typeface="+mn-lt"/>
              </a:rPr>
              <a:t>Clima positivo </a:t>
            </a:r>
            <a:endParaRPr lang="it-IT" sz="2000" b="1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Riflette la connessione emotiva e le relazioni tra insegnanti e studenti e tra gli studenti; in particolare il calore, il rispetto e il divertimento comunicati dalle interazioni verbali e non verbali.</a:t>
            </a: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•</a:t>
            </a:r>
            <a:r>
              <a:rPr lang="it-IT" sz="2000" b="1">
                <a:ea typeface="+mn-lt"/>
                <a:cs typeface="+mn-lt"/>
              </a:rPr>
              <a:t>Clima negativo</a:t>
            </a: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Esprime le criticità presenti nelle relazioni tra insegnati e studenti e tra studenti ; la frequenza, la qualità e l'intensità delle difficoltà</a:t>
            </a:r>
            <a:endParaRPr lang="it-IT" sz="20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000" b="1">
                <a:ea typeface="+mn-lt"/>
                <a:cs typeface="+mn-lt"/>
              </a:rPr>
              <a:t>•Sensibilità dell’insegnante </a:t>
            </a: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Rimanda alla capacità dell'insegnante di rispondere in modo consapevole e proattivo ai bisogni  sociali, emotivi e di apprendimento nonché  ai livelli di sviluppo dei singoli studenti e dell'intera classe.</a:t>
            </a:r>
          </a:p>
          <a:p>
            <a:pPr marL="0" indent="0">
              <a:buNone/>
            </a:pPr>
            <a:r>
              <a:rPr lang="it-IT" sz="2000" b="1">
                <a:ea typeface="+mn-lt"/>
                <a:cs typeface="+mn-lt"/>
              </a:rPr>
              <a:t>•Rispetto delle prospettive degli alunni </a:t>
            </a: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Si concentra sulla misura in cui l'insegnante è in grado di incontrare i bisogni, gli obiettivi sociali e di sviluppo degli alunni fornendo opportunità di autonomia e leadership. Viene anche considerata la misura in cui le idee e le opinioni degli studenti sono valutate e il contenuto è reso utile e rilevante</a:t>
            </a:r>
          </a:p>
          <a:p>
            <a:pPr marL="0" indent="0">
              <a:buNone/>
            </a:pPr>
            <a:endParaRPr lang="it-IT" sz="2000">
              <a:ea typeface="Calibri"/>
              <a:cs typeface="Calibri"/>
            </a:endParaRPr>
          </a:p>
          <a:p>
            <a:endParaRPr lang="it-IT" sz="2000">
              <a:ea typeface="Calibri"/>
              <a:cs typeface="Calibri"/>
            </a:endParaRP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E41C5D9A-681D-2220-FE66-18FB6E3F9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24" y="5998344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5E8C20-0AC0-4185-38D6-E288D4DA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ORGANIZZAZIONE DELLA CLASSE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7776FE-ECB7-F0F8-AF7D-DC8AA5A5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702"/>
            <a:ext cx="10515600" cy="4304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•Gestione del comportamento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Comprende l'uso da parte dell'insegnante di metodi efficaci per incoraggiare comportamenti desiderabili, contemporaneamente monitorare, prevenire e reindirizzare comportamenti scorretti</a:t>
            </a:r>
            <a:endParaRPr lang="it-IT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•Produttività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Considera l’efficienza da parte dell’insegnante nella gestione del tempo e nelle routine in modo da ottimizzare il tempo di insegnamento; coglie l’efficacia e il grado di coinvolgimento degli studenti nel loro processo di apprendimento</a:t>
            </a:r>
            <a:endParaRPr lang="it-IT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•Format di apprendimento didattico</a:t>
            </a:r>
          </a:p>
          <a:p>
            <a:pPr marL="0" indent="0">
              <a:buNone/>
            </a:pPr>
            <a:r>
              <a:rPr lang="it-IT" sz="2000">
                <a:ea typeface="+mn-lt"/>
                <a:cs typeface="+mn-lt"/>
              </a:rPr>
              <a:t>Focalizza l’attenzione sui modi in cui l'insegnante ottimizza il coinvolgimento degli studenti nell'apprendimento attraverso la presentazione chiara del materiale, la facilitazione attiva e la fornitura di lezioni e materiali interessanti e coinvolgenti.</a:t>
            </a:r>
            <a:endParaRPr lang="it-IT">
              <a:ea typeface="+mn-lt"/>
              <a:cs typeface="+mn-lt"/>
            </a:endParaRPr>
          </a:p>
          <a:p>
            <a:endParaRPr lang="it-IT">
              <a:ea typeface="Calibri"/>
              <a:cs typeface="Calibri"/>
            </a:endParaRPr>
          </a:p>
          <a:p>
            <a:endParaRPr lang="it-IT">
              <a:ea typeface="Calibri"/>
              <a:cs typeface="Calibri"/>
            </a:endParaRP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DF515756-7905-48AC-2DEE-B7A15E145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9C051-78A9-F63C-A7D5-D9400AE7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ea typeface="Calibri Light"/>
                <a:cs typeface="Calibri Light"/>
              </a:rPr>
              <a:t>SUPPORTO DIDATTICO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A2217A-03F2-5F91-0E97-E31D16D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431"/>
            <a:ext cx="10515600" cy="4935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•Sviluppo dei concetti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>
                <a:solidFill>
                  <a:srgbClr val="4F4F4F"/>
                </a:solidFill>
                <a:ea typeface="+mn-lt"/>
                <a:cs typeface="+mn-lt"/>
              </a:rPr>
              <a:t>Fa riferimento sia alla profondità del contenuto della lezione sia agli approcci utilizzati per aiutare gli studenti a comprendere il quadro, le idee chiave e le procedure in una disciplina.</a:t>
            </a:r>
            <a:endParaRPr lang="it-IT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•Qualità dei feedback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>
                <a:solidFill>
                  <a:srgbClr val="4F4F4F"/>
                </a:solidFill>
                <a:ea typeface="+mn-lt"/>
                <a:cs typeface="+mn-lt"/>
              </a:rPr>
              <a:t>Fa riferimento sia alla profondità del contenuto della lezione sia agli approcci utilizzati per aiutare gli studenti a comprendere il quadro, le idee chiave e le procedure in una disciplina.</a:t>
            </a:r>
            <a:endParaRPr lang="it-IT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>
                <a:ea typeface="+mn-lt"/>
                <a:cs typeface="+mn-lt"/>
              </a:rPr>
              <a:t>•Modellazione del linguaggio</a:t>
            </a:r>
            <a:endParaRPr lang="it-IT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>
                <a:solidFill>
                  <a:srgbClr val="4F4F4F"/>
                </a:solidFill>
                <a:ea typeface="Calibri"/>
                <a:cs typeface="Calibri"/>
              </a:rPr>
              <a:t>Definisce il grado in cui l'insegnante stimola negli studenti di capacità di pensiero di livello superiore, come analisi, risoluzione dei problemi, ragionamento e creazione attraverso l'applicazione di conoscenze e abilità. In questo ambito sono considerate anche le opportunità per favorire la metacognizione. </a:t>
            </a:r>
            <a:endParaRPr lang="it-IT">
              <a:ea typeface="Calibri"/>
              <a:cs typeface="Calibri"/>
            </a:endParaRPr>
          </a:p>
          <a:p>
            <a:endParaRPr lang="it-IT">
              <a:ea typeface="Calibri"/>
              <a:cs typeface="Calibri"/>
            </a:endParaRP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4E9FD481-A9E4-37D2-E125-81268CB2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1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518711-00C6-53CD-7FBA-35228717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SCALA LIKERT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Carattere, diagramma, schermata&#10;&#10;Descrizione generata automaticamente">
            <a:extLst>
              <a:ext uri="{FF2B5EF4-FFF2-40B4-BE49-F238E27FC236}">
                <a16:creationId xmlns:a16="http://schemas.microsoft.com/office/drawing/2014/main" id="{F66172D2-C531-48E6-EE08-5956E25E9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095949"/>
            <a:ext cx="4777381" cy="449635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CF88C-0CC2-223F-8259-79DD2829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>
                <a:ea typeface="Calibri"/>
                <a:cs typeface="Calibri"/>
              </a:rPr>
              <a:t>Una scala </a:t>
            </a:r>
            <a:r>
              <a:rPr lang="it-IT" err="1">
                <a:ea typeface="Calibri"/>
                <a:cs typeface="Calibri"/>
              </a:rPr>
              <a:t>Likert</a:t>
            </a:r>
            <a:r>
              <a:rPr lang="it-IT">
                <a:ea typeface="Calibri" panose="020F0502020204030204"/>
                <a:cs typeface="Calibri" panose="020F0502020204030204"/>
              </a:rPr>
              <a:t> è una scala ordinata dalla quale si sceglie l'opzione che meglio corrisponde all'opinione. </a:t>
            </a:r>
          </a:p>
          <a:p>
            <a:r>
              <a:rPr lang="it-IT">
                <a:ea typeface="Calibri" panose="020F0502020204030204"/>
                <a:cs typeface="Calibri" panose="020F0502020204030204"/>
              </a:rPr>
              <a:t>Viene spesso utilizzata per misurare il gradimento degli intervistati, chiedendo loro in che misura sono d'accordo o in disaccordo con una particolare domanda o affermazione.</a:t>
            </a:r>
            <a:endParaRPr lang="it-IT"/>
          </a:p>
          <a:p>
            <a:endParaRPr lang="it-IT">
              <a:ea typeface="Calibri"/>
              <a:cs typeface="Calibri"/>
            </a:endParaRP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75BFFD17-9DF5-ABDD-B584-815B0A7C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03067-CA92-4212-51F5-E35EFBC8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>
                <a:ea typeface="Calibri Light"/>
                <a:cs typeface="Calibri Light"/>
              </a:rPr>
              <a:t>LAVORO DI GRUPPO</a:t>
            </a:r>
            <a:endParaRPr lang="it-IT" b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EF2489-B590-BC4D-F06C-A6C04201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it-IT">
                <a:ea typeface="Calibri"/>
                <a:cs typeface="Calibri"/>
              </a:rPr>
              <a:t>ORGANIZZARE IN PICCOLO GRUPPO UN BRAINSTORMING PER RACCOGLIERE LE IDEE IN RIFERIMENTO AI VANTAGGI E AGLI SVANTAGGI DELL'USO DELLE TRE GRIGLIE OSSERVATIVE PRESENTATE</a:t>
            </a:r>
          </a:p>
          <a:p>
            <a:pPr marL="514350" indent="-514350">
              <a:buAutoNum type="arabicPeriod"/>
            </a:pPr>
            <a:endParaRPr lang="it-IT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it-IT">
                <a:ea typeface="Calibri"/>
                <a:cs typeface="Calibri"/>
              </a:rPr>
              <a:t>REALIZZARE UNA MAPPA DELLE IDEE EMERSE E CARICARLA NEL PORTFOLIO T1 , cartella ELABORATI DENOMINANDO IL FILE  COME SEGUE</a:t>
            </a:r>
          </a:p>
          <a:p>
            <a:pPr marL="0" indent="0">
              <a:buNone/>
            </a:pPr>
            <a:endParaRPr lang="it-IT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it-IT">
                <a:ea typeface="Calibri"/>
                <a:cs typeface="Calibri"/>
              </a:rPr>
              <a:t>04_COGNOME _NOME_T1_MAPPA_GRIGLIEOSSERVATIVE</a:t>
            </a:r>
          </a:p>
        </p:txBody>
      </p:sp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B6157C28-5991-E91B-09AA-12CC77ED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8E9012-6BF2-4C5A-A763-60173D93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3800" b="1">
                <a:ea typeface="+mj-lt"/>
                <a:cs typeface="+mj-lt"/>
              </a:rPr>
              <a:t>VEDERE, GUARDARE, PERCEPIRE, OSSERVARE</a:t>
            </a:r>
            <a:endParaRPr lang="it-IT" sz="3800" b="1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2679D-9B30-AA95-D7A7-585F5A0F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517058"/>
            <a:ext cx="5366177" cy="396377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it-IT" sz="2400" b="1">
              <a:ea typeface="+mn-lt"/>
              <a:cs typeface="+mn-lt"/>
            </a:endParaRPr>
          </a:p>
          <a:p>
            <a:r>
              <a:rPr lang="it-IT" sz="2400" b="1">
                <a:ea typeface="+mn-lt"/>
                <a:cs typeface="+mn-lt"/>
              </a:rPr>
              <a:t>Vedere:</a:t>
            </a:r>
            <a:r>
              <a:rPr lang="it-IT" sz="2400">
                <a:ea typeface="+mn-lt"/>
                <a:cs typeface="+mn-lt"/>
              </a:rPr>
              <a:t> percepire la realtà con l’organo della vista.</a:t>
            </a:r>
          </a:p>
          <a:p>
            <a:r>
              <a:rPr lang="it-IT" sz="2400" b="1">
                <a:ea typeface="+mn-lt"/>
                <a:cs typeface="+mn-lt"/>
              </a:rPr>
              <a:t> Guardare</a:t>
            </a:r>
            <a:r>
              <a:rPr lang="it-IT" sz="2400">
                <a:ea typeface="+mn-lt"/>
                <a:cs typeface="+mn-lt"/>
              </a:rPr>
              <a:t>: soffermare lo sguardo su qualcosa o qualcuno con attenzione.</a:t>
            </a:r>
          </a:p>
          <a:p>
            <a:r>
              <a:rPr lang="it-IT" sz="2400">
                <a:ea typeface="+mn-lt"/>
                <a:cs typeface="+mn-lt"/>
              </a:rPr>
              <a:t> </a:t>
            </a:r>
            <a:r>
              <a:rPr lang="it-IT" sz="2400" b="1">
                <a:ea typeface="+mn-lt"/>
                <a:cs typeface="+mn-lt"/>
              </a:rPr>
              <a:t>Percepire</a:t>
            </a:r>
            <a:r>
              <a:rPr lang="it-IT" sz="2400">
                <a:ea typeface="+mn-lt"/>
                <a:cs typeface="+mn-lt"/>
              </a:rPr>
              <a:t>: prendere coscienza di un fatto attraverso i sensi (udito, vista, olfatto, gusto, tatto... emozione) </a:t>
            </a:r>
            <a:endParaRPr lang="it-IT" sz="2400">
              <a:ea typeface="Calibri"/>
              <a:cs typeface="Calibri"/>
            </a:endParaRPr>
          </a:p>
        </p:txBody>
      </p:sp>
      <p:pic>
        <p:nvPicPr>
          <p:cNvPr id="5" name="Immagine 4" descr="Immagine che contiene occhi, primo piano, Iris, ciglio&#10;&#10;Descrizione generata automaticamente">
            <a:extLst>
              <a:ext uri="{FF2B5EF4-FFF2-40B4-BE49-F238E27FC236}">
                <a16:creationId xmlns:a16="http://schemas.microsoft.com/office/drawing/2014/main" id="{2CBFA213-DDC5-DDCF-1283-B90F086BB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9042"/>
          <a:stretch/>
        </p:blipFill>
        <p:spPr>
          <a:xfrm>
            <a:off x="6450243" y="551589"/>
            <a:ext cx="5366178" cy="5577840"/>
          </a:xfrm>
          <a:prstGeom prst="rect">
            <a:avLst/>
          </a:prstGeom>
        </p:spPr>
      </p:pic>
      <p:pic>
        <p:nvPicPr>
          <p:cNvPr id="4" name="Immagine 3" descr="Università degli Studi di Trieste | NQSTI">
            <a:extLst>
              <a:ext uri="{FF2B5EF4-FFF2-40B4-BE49-F238E27FC236}">
                <a16:creationId xmlns:a16="http://schemas.microsoft.com/office/drawing/2014/main" id="{7C727FF9-1AEA-4053-4883-73E4FB79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83039D-40A3-4856-BF18-74FE60D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PERCHÉ OSSERVARE?</a:t>
            </a:r>
            <a:endParaRPr lang="it-IT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0C014-17B2-4103-AD46-DBB351B3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48069"/>
            <a:ext cx="6900023" cy="4671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2400" i="1">
                <a:ea typeface="+mn-lt"/>
                <a:cs typeface="+mn-lt"/>
              </a:rPr>
              <a:t>"L’osservazione è una forma di rilevazione finalizzata </a:t>
            </a:r>
            <a:r>
              <a:rPr lang="it-IT" sz="2400" b="1" i="1">
                <a:ea typeface="+mn-lt"/>
                <a:cs typeface="+mn-lt"/>
              </a:rPr>
              <a:t>all’esplorazione/conoscenza di un determinato fenomeno. </a:t>
            </a:r>
            <a:r>
              <a:rPr lang="it-IT" sz="2400" i="1">
                <a:ea typeface="+mn-lt"/>
                <a:cs typeface="+mn-lt"/>
              </a:rPr>
              <a:t>Consiste nella descrizione il più possibile fedele e completa delle caratteristiche di un particolare evento/comportamento/situazione e delle condizioni in cui si verifica. L’osservazione è quindi un comportamento specifico di attenzione a un particolare evento". </a:t>
            </a:r>
          </a:p>
          <a:p>
            <a:pPr marL="0" indent="0" algn="r">
              <a:buNone/>
            </a:pPr>
            <a:r>
              <a:rPr lang="it-IT" sz="2000">
                <a:ea typeface="+mn-lt"/>
                <a:cs typeface="+mn-lt"/>
              </a:rPr>
              <a:t>(Mantovani, 1995; Braga, Mauri, Tosi, 1994)</a:t>
            </a:r>
            <a:r>
              <a:rPr lang="it-IT" sz="2400" i="1">
                <a:ea typeface="+mn-lt"/>
                <a:cs typeface="+mn-lt"/>
              </a:rPr>
              <a:t> </a:t>
            </a:r>
          </a:p>
          <a:p>
            <a:r>
              <a:rPr lang="it-IT" sz="2400" b="1">
                <a:ea typeface="+mn-lt"/>
                <a:cs typeface="+mn-lt"/>
              </a:rPr>
              <a:t>L'atteggiamento dell'osservatore è critico e scientifico.</a:t>
            </a:r>
          </a:p>
          <a:p>
            <a:r>
              <a:rPr lang="it-IT" sz="2400" b="1">
                <a:ea typeface="+mn-lt"/>
                <a:cs typeface="+mn-lt"/>
              </a:rPr>
              <a:t> Il fine è quello di scoprire, classificare, analizzare, descrivere, valutare</a:t>
            </a:r>
            <a:endParaRPr lang="it-IT" sz="2400" b="1">
              <a:ea typeface="Calibri"/>
              <a:cs typeface="Calibri"/>
            </a:endParaRPr>
          </a:p>
        </p:txBody>
      </p:sp>
      <p:pic>
        <p:nvPicPr>
          <p:cNvPr id="4" name="Immagine 3" descr="Immagine che contiene occhi, primo piano, Iris, ciglio&#10;&#10;Descrizione generata automaticamente">
            <a:extLst>
              <a:ext uri="{FF2B5EF4-FFF2-40B4-BE49-F238E27FC236}">
                <a16:creationId xmlns:a16="http://schemas.microsoft.com/office/drawing/2014/main" id="{62895773-39E2-0DF9-1954-F019A316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9042"/>
          <a:stretch/>
        </p:blipFill>
        <p:spPr>
          <a:xfrm>
            <a:off x="7860201" y="2084144"/>
            <a:ext cx="3941064" cy="4096512"/>
          </a:xfrm>
          <a:prstGeom prst="rect">
            <a:avLst/>
          </a:pr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32D88C0B-D140-F45C-8878-A03E8046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885" y="243163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83039D-40A3-4856-BF18-74FE60DF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PERCHÉ OSSERVARE?</a:t>
            </a:r>
            <a:endParaRPr lang="it-IT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0C014-17B2-4103-AD46-DBB351B3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48069"/>
            <a:ext cx="6900023" cy="4355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Osservare vuol dire </a:t>
            </a: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rilevare con attenzione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, allo scopo di rendersi conto di qualcosa, per negoziare e costruire significati.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L'osservazione è volontaria</a:t>
            </a: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, richiede uno sforzo e un certo grado di attenzione. Questo implica un atto di intenzionalità da parte di chi</a:t>
            </a:r>
          </a:p>
          <a:p>
            <a:endParaRPr lang="it-IT" sz="2400" b="1">
              <a:ea typeface="Calibri"/>
              <a:cs typeface="Calibri"/>
            </a:endParaRPr>
          </a:p>
        </p:txBody>
      </p:sp>
      <p:pic>
        <p:nvPicPr>
          <p:cNvPr id="4" name="Immagine 3" descr="Immagine che contiene occhi, primo piano, Iris, ciglio&#10;&#10;Descrizione generata automaticamente">
            <a:extLst>
              <a:ext uri="{FF2B5EF4-FFF2-40B4-BE49-F238E27FC236}">
                <a16:creationId xmlns:a16="http://schemas.microsoft.com/office/drawing/2014/main" id="{62895773-39E2-0DF9-1954-F019A3161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9042"/>
          <a:stretch/>
        </p:blipFill>
        <p:spPr>
          <a:xfrm>
            <a:off x="7860201" y="2084144"/>
            <a:ext cx="3941064" cy="4096512"/>
          </a:xfrm>
          <a:prstGeom prst="rect">
            <a:avLst/>
          </a:pr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E593576A-2856-4017-F255-384E61D94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89" y="616246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91B3664-ADF0-01A2-DAFA-9500D716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>
                <a:ea typeface="Calibri Light"/>
                <a:cs typeface="Calibri Light"/>
              </a:rPr>
              <a:t>OSSERVARE RICHIEDE</a:t>
            </a:r>
            <a:endParaRPr lang="it-IT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BA5E35-64AF-4F56-F29E-6A3C5053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200">
                <a:ea typeface="+mn-lt"/>
                <a:cs typeface="+mn-lt"/>
              </a:rPr>
              <a:t>un atteggiamento di profondo rispetto nei confronti degli eventi e dei comportamenti; </a:t>
            </a:r>
          </a:p>
          <a:p>
            <a:r>
              <a:rPr lang="it-IT" sz="2200">
                <a:ea typeface="+mn-lt"/>
                <a:cs typeface="+mn-lt"/>
              </a:rPr>
              <a:t>la capacità di cogliere la complessità della realtà senza generalizzare; </a:t>
            </a:r>
          </a:p>
          <a:p>
            <a:r>
              <a:rPr lang="it-IT" sz="2200">
                <a:ea typeface="+mn-lt"/>
                <a:cs typeface="+mn-lt"/>
              </a:rPr>
              <a:t> un'impostazione metodologica; </a:t>
            </a:r>
          </a:p>
          <a:p>
            <a:r>
              <a:rPr lang="it-IT" sz="2200">
                <a:ea typeface="+mn-lt"/>
                <a:cs typeface="+mn-lt"/>
              </a:rPr>
              <a:t> una posizione consapevole tra osservatore e realtà osservata;</a:t>
            </a:r>
            <a:endParaRPr lang="it-IT" sz="2200"/>
          </a:p>
        </p:txBody>
      </p:sp>
      <p:pic>
        <p:nvPicPr>
          <p:cNvPr id="5" name="Immagine 4" descr="Immagine che contiene occhi, primo piano, Iris, ciglio&#10;&#10;Descrizione generata automaticamente">
            <a:extLst>
              <a:ext uri="{FF2B5EF4-FFF2-40B4-BE49-F238E27FC236}">
                <a16:creationId xmlns:a16="http://schemas.microsoft.com/office/drawing/2014/main" id="{C92004EF-3FA8-5250-8D16-4F228308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r="904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4" name="Immagine 3" descr="Università degli Studi di Trieste | NQSTI">
            <a:extLst>
              <a:ext uri="{FF2B5EF4-FFF2-40B4-BE49-F238E27FC236}">
                <a16:creationId xmlns:a16="http://schemas.microsoft.com/office/drawing/2014/main" id="{7163D41C-6AC9-D270-5C74-A00ED241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0" y="600785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44A667-99D6-4A51-8CD5-560A2B87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b="1">
                <a:ea typeface="Calibri Light"/>
                <a:cs typeface="Calibri Light"/>
              </a:rPr>
              <a:t>COME OSSERVARE</a:t>
            </a:r>
            <a:endParaRPr lang="it-IT" sz="5400" b="1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B0F2DC-6593-4ADC-BCA2-D6C9142D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it-IT" sz="2200">
                <a:ea typeface="+mn-lt"/>
                <a:cs typeface="+mn-lt"/>
              </a:rPr>
              <a:t>Ogni osservazione mette a fuoco alcuni aspetti: </a:t>
            </a:r>
          </a:p>
          <a:p>
            <a:pPr marL="457200" indent="-457200">
              <a:buAutoNum type="arabicPeriod"/>
            </a:pPr>
            <a:r>
              <a:rPr lang="it-IT" sz="2200">
                <a:ea typeface="+mn-lt"/>
                <a:cs typeface="+mn-lt"/>
              </a:rPr>
              <a:t>CONSAPEVOLEZZA - essere consapevoli di cosa si vuole osservare; </a:t>
            </a:r>
            <a:endParaRPr lang="it-IT" sz="2200">
              <a:ea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it-IT" sz="2200">
                <a:ea typeface="+mn-lt"/>
                <a:cs typeface="+mn-lt"/>
              </a:rPr>
              <a:t>DOCUMENTAZIONE - osservare + scrivere = documentare </a:t>
            </a:r>
          </a:p>
          <a:p>
            <a:pPr marL="457200" indent="-457200">
              <a:buAutoNum type="arabicPeriod"/>
            </a:pPr>
            <a:r>
              <a:rPr lang="it-IT" sz="2200">
                <a:ea typeface="+mn-lt"/>
                <a:cs typeface="+mn-lt"/>
              </a:rPr>
              <a:t>DEFINIZIONE - quanto più una scheda osservativa è carica di voci,  tanto più guida l’osservazione definendo comportamenti attesi;</a:t>
            </a:r>
          </a:p>
          <a:p>
            <a:pPr marL="457200" indent="-457200">
              <a:buAutoNum type="arabicPeriod"/>
            </a:pPr>
            <a:r>
              <a:rPr lang="it-IT" sz="2200">
                <a:ea typeface="+mn-lt"/>
                <a:cs typeface="+mn-lt"/>
              </a:rPr>
              <a:t>SIGNIFICAZIONE - quanto meno una scheda osservativa è definita, tanto più chi osserva deve superare le prime impressioni e prolungare lo sguardo per cogliere aspetti significativi.</a:t>
            </a:r>
            <a:endParaRPr lang="it-IT" sz="2200">
              <a:ea typeface="Calibri"/>
              <a:cs typeface="Calibri"/>
            </a:endParaRPr>
          </a:p>
        </p:txBody>
      </p:sp>
      <p:pic>
        <p:nvPicPr>
          <p:cNvPr id="4" name="Immagine 3" descr="Immagine che contiene libro, testo, persona, aria aperta&#10;&#10;Descrizione generata automaticamente">
            <a:extLst>
              <a:ext uri="{FF2B5EF4-FFF2-40B4-BE49-F238E27FC236}">
                <a16:creationId xmlns:a16="http://schemas.microsoft.com/office/drawing/2014/main" id="{87B8B3AF-2B44-1CCC-9E04-8DBB8517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08" r="20671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Immagine 4" descr="Università degli Studi di Trieste | NQSTI">
            <a:extLst>
              <a:ext uri="{FF2B5EF4-FFF2-40B4-BE49-F238E27FC236}">
                <a16:creationId xmlns:a16="http://schemas.microsoft.com/office/drawing/2014/main" id="{B570FCE8-6484-AE70-C112-EF8CD4A8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276" y="243163"/>
            <a:ext cx="2066925" cy="695325"/>
          </a:xfrm>
          <a:prstGeom prst="rect">
            <a:avLst/>
          </a:prstGeom>
        </p:spPr>
      </p:pic>
      <p:pic>
        <p:nvPicPr>
          <p:cNvPr id="7" name="Immagine 6" descr="Università degli Studi di Trieste | NQSTI">
            <a:extLst>
              <a:ext uri="{FF2B5EF4-FFF2-40B4-BE49-F238E27FC236}">
                <a16:creationId xmlns:a16="http://schemas.microsoft.com/office/drawing/2014/main" id="{C38A6F49-C52E-10D8-9CB0-6DB30D198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0" y="600785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5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B36AD0-55A1-5819-E48D-7BE1AECD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LO SVILUPPO DELLA COMPETENZA OSSERVATIVA NEGLI INSEGNANTI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, calligrafia, persona, lavagna&#10;&#10;Descrizione generata automaticamente">
            <a:extLst>
              <a:ext uri="{FF2B5EF4-FFF2-40B4-BE49-F238E27FC236}">
                <a16:creationId xmlns:a16="http://schemas.microsoft.com/office/drawing/2014/main" id="{7A232087-92EF-8E1D-CDA7-6A42617E3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3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7E7E5DE5-F671-1151-0231-139E399D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580" y="5853250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2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3497B2-DE7C-D848-FAC5-584C885B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endParaRPr lang="it-I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2B39A3D-388C-9BBE-4D19-0654944E8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091485"/>
              </p:ext>
            </p:extLst>
          </p:nvPr>
        </p:nvGraphicFramePr>
        <p:xfrm>
          <a:off x="850347" y="242956"/>
          <a:ext cx="10563785" cy="543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0730">
                  <a:extLst>
                    <a:ext uri="{9D8B030D-6E8A-4147-A177-3AD203B41FA5}">
                      <a16:colId xmlns:a16="http://schemas.microsoft.com/office/drawing/2014/main" val="4077088155"/>
                    </a:ext>
                  </a:extLst>
                </a:gridCol>
                <a:gridCol w="5303055">
                  <a:extLst>
                    <a:ext uri="{9D8B030D-6E8A-4147-A177-3AD203B41FA5}">
                      <a16:colId xmlns:a16="http://schemas.microsoft.com/office/drawing/2014/main" val="3220447865"/>
                    </a:ext>
                  </a:extLst>
                </a:gridCol>
              </a:tblGrid>
              <a:tr h="1596228">
                <a:tc>
                  <a:txBody>
                    <a:bodyPr/>
                    <a:lstStyle/>
                    <a:p>
                      <a:r>
                        <a:rPr lang="it-IT" sz="3300"/>
                        <a:t>Insegnante in formazione iniziale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it-IT" sz="3300"/>
                        <a:t>Insegnante esperto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285343749"/>
                  </a:ext>
                </a:extLst>
              </a:tr>
              <a:tr h="1008942">
                <a:tc>
                  <a:txBody>
                    <a:bodyPr/>
                    <a:lstStyle/>
                    <a:p>
                      <a:r>
                        <a:rPr lang="it-IT" sz="2000"/>
                        <a:t>L'attenzione è frammentaria perché manca uno schema pedagogico.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it-IT" sz="2000"/>
                        <a:t>L'attenzione è dinamica e selettiva e si basa sulla propria teoria pedagogica implicita.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625493645"/>
                  </a:ext>
                </a:extLst>
              </a:tr>
              <a:tr h="1415530">
                <a:tc>
                  <a:txBody>
                    <a:bodyPr/>
                    <a:lstStyle/>
                    <a:p>
                      <a:r>
                        <a:rPr lang="it-IT" sz="2000"/>
                        <a:t>Osserva eventi isolati;</a:t>
                      </a:r>
                    </a:p>
                    <a:p>
                      <a:pPr lvl="0">
                        <a:buNone/>
                      </a:pPr>
                      <a:r>
                        <a:rPr lang="it-IT" sz="2000"/>
                        <a:t>Contestualizza con fatica gli eventi nello spazio, nel tempo e nello schema del curricolo.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it-IT" sz="2000"/>
                        <a:t>Osserva in base a uno schema interpretativo: recupera informazioni di contesto, comportamentali, curricolari.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3955576338"/>
                  </a:ext>
                </a:extLst>
              </a:tr>
              <a:tr h="1415530">
                <a:tc>
                  <a:txBody>
                    <a:bodyPr/>
                    <a:lstStyle/>
                    <a:p>
                      <a:r>
                        <a:rPr lang="it-IT" sz="2000"/>
                        <a:t>Rischia di non riconoscere che lo stesso comportamento può dipendere da motivazioni diverse.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it-IT" sz="2000"/>
                        <a:t>Rischia di non vedere eventi non incorporati nello schema.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339917284"/>
                  </a:ext>
                </a:extLst>
              </a:tr>
            </a:tbl>
          </a:graphicData>
        </a:graphic>
      </p:graphicFrame>
      <p:pic>
        <p:nvPicPr>
          <p:cNvPr id="6" name="Immagine 5" descr="Università degli Studi di Trieste | NQSTI">
            <a:extLst>
              <a:ext uri="{FF2B5EF4-FFF2-40B4-BE49-F238E27FC236}">
                <a16:creationId xmlns:a16="http://schemas.microsoft.com/office/drawing/2014/main" id="{1E7EEBF6-4E63-BEBE-157B-70BD999B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50" y="6007859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1886</Words>
  <Application>Microsoft Office PowerPoint</Application>
  <PresentationFormat>Widescreen</PresentationFormat>
  <Paragraphs>195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Wingdings</vt:lpstr>
      <vt:lpstr>Tema di Office</vt:lpstr>
      <vt:lpstr>L'OSSERVAZIONE NEI CONTESTI EDUCATIVI</vt:lpstr>
      <vt:lpstr>IN VIAGGIO DA SOLA E CON QUALCUNO</vt:lpstr>
      <vt:lpstr>VEDERE, GUARDARE, PERCEPIRE, OSSERVARE</vt:lpstr>
      <vt:lpstr>PERCHÉ OSSERVARE?</vt:lpstr>
      <vt:lpstr>PERCHÉ OSSERVARE?</vt:lpstr>
      <vt:lpstr>OSSERVARE RICHIEDE</vt:lpstr>
      <vt:lpstr>COME OSSERVARE</vt:lpstr>
      <vt:lpstr>LO SVILUPPO DELLA COMPETENZA OSSERVATIVA NEGLI INSEGNANTI</vt:lpstr>
      <vt:lpstr>Presentazione standard di PowerPoint</vt:lpstr>
      <vt:lpstr>Presentazione standard di PowerPoint</vt:lpstr>
      <vt:lpstr>COSA OSSERVARE A SCUOLA</vt:lpstr>
      <vt:lpstr>OSSERVAZIONE ETNOGRAFICA</vt:lpstr>
      <vt:lpstr>SCAFFOLDING (dall'inglese SCAFFOLD = ponteggio, impalcatura)</vt:lpstr>
      <vt:lpstr>OSSERVAZIONE SEMISTRUTTURATA DELLO SCAFFOLDING</vt:lpstr>
      <vt:lpstr>Presentazione standard di PowerPoint</vt:lpstr>
      <vt:lpstr>Presentazione standard di PowerPoint</vt:lpstr>
      <vt:lpstr> IL CLASS – Classroom Assessment Scoring System™ </vt:lpstr>
      <vt:lpstr> IL CLASS – Classroom Assessment Scoring System™ </vt:lpstr>
      <vt:lpstr> A CHI È RIVOLTO? </vt:lpstr>
      <vt:lpstr> A CHI È RIVOLTO? </vt:lpstr>
      <vt:lpstr>SUPPORTO EMOTIVO</vt:lpstr>
      <vt:lpstr>ORGANIZZAZIONE DELLA CLASSE</vt:lpstr>
      <vt:lpstr>SUPPORTO DIDATTICO</vt:lpstr>
      <vt:lpstr>SCALA LIKERT</vt:lpstr>
      <vt:lpstr>LAVORO DI GRUPPO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GIUSTI LISA</dc:creator>
  <cp:lastModifiedBy>Alessandra Rea</cp:lastModifiedBy>
  <cp:revision>2</cp:revision>
  <dcterms:created xsi:type="dcterms:W3CDTF">2024-12-11T09:19:57Z</dcterms:created>
  <dcterms:modified xsi:type="dcterms:W3CDTF">2024-12-19T08:22:46Z</dcterms:modified>
</cp:coreProperties>
</file>