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1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13" r:id="rId21"/>
    <p:sldId id="278" r:id="rId22"/>
    <p:sldId id="279" r:id="rId23"/>
    <p:sldId id="280" r:id="rId24"/>
    <p:sldId id="281" r:id="rId25"/>
    <p:sldId id="282" r:id="rId26"/>
    <p:sldId id="289" r:id="rId27"/>
    <p:sldId id="290" r:id="rId28"/>
    <p:sldId id="291" r:id="rId29"/>
    <p:sldId id="293" r:id="rId30"/>
    <p:sldId id="314" r:id="rId31"/>
    <p:sldId id="312" r:id="rId32"/>
    <p:sldId id="297" r:id="rId33"/>
    <p:sldId id="29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32" autoAdjust="0"/>
  </p:normalViewPr>
  <p:slideViewPr>
    <p:cSldViewPr snapToGrid="0">
      <p:cViewPr varScale="1">
        <p:scale>
          <a:sx n="90" d="100"/>
          <a:sy n="90" d="100"/>
        </p:scale>
        <p:origin x="343" y="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4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7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0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7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8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3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1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3FDE0-C1FD-4F78-8FC1-FB0E35F804AA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77C92-EB8F-47D5-BC79-953A9F4BC9C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9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nceton.edu/~otorres/" TargetMode="External"/><Relationship Id="rId2" Type="http://schemas.openxmlformats.org/officeDocument/2006/relationships/hyperlink" Target="https://www.healthcare-economist.com/2006/02/11/difference-in-difference-estim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Causalità, politiche e valutazione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15968"/>
            <a:ext cx="9144000" cy="941832"/>
          </a:xfrm>
        </p:spPr>
        <p:txBody>
          <a:bodyPr/>
          <a:lstStyle/>
          <a:p>
            <a:r>
              <a:rPr lang="it-IT" dirty="0"/>
              <a:t>Un’introduzione: vedere il capitolo 9 di Pepi De </a:t>
            </a:r>
            <a:r>
              <a:rPr lang="it-IT" dirty="0" err="1"/>
              <a:t>Caleo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1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Outcome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Definiamo inoltre una </a:t>
            </a:r>
            <a:r>
              <a:rPr lang="it-IT" u="sng" dirty="0"/>
              <a:t>variabile di risultato</a:t>
            </a:r>
            <a:r>
              <a:rPr lang="it-IT" dirty="0"/>
              <a:t>, o </a:t>
            </a:r>
            <a:r>
              <a:rPr lang="it-IT" b="1" dirty="0" err="1"/>
              <a:t>outcome</a:t>
            </a:r>
            <a:r>
              <a:rPr lang="it-IT" dirty="0"/>
              <a:t> per usare la comune terminologia inglese, 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</a:t>
            </a:r>
            <a:r>
              <a:rPr lang="it-IT" dirty="0"/>
              <a:t>che indica il processo sul quale intendiamo misurare l’effetto del trattamento.</a:t>
            </a:r>
          </a:p>
          <a:p>
            <a:r>
              <a:rPr lang="it-IT" dirty="0"/>
              <a:t>Per i giovani disoccupati 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</a:t>
            </a:r>
            <a:r>
              <a:rPr lang="it-IT" dirty="0"/>
              <a:t>potrebbe essere il cambiamento di stato (a una certa distanza dalla data d’ingresso nel programma). In questo caso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i="1" dirty="0"/>
              <a:t> </a:t>
            </a:r>
            <a:r>
              <a:rPr lang="it-IT" dirty="0"/>
              <a:t>potrebbe essere un indicatore che prende valore 1 se il/la giovane diventa occupato/entra nella forza lavoro e 0 altrimenti). Quindi:</a:t>
            </a:r>
          </a:p>
          <a:p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dirty="0"/>
              <a:t>= </a:t>
            </a:r>
            <a:r>
              <a:rPr lang="it-IT" dirty="0">
                <a:solidFill>
                  <a:srgbClr val="FF0000"/>
                </a:solidFill>
              </a:rPr>
              <a:t>valore osservato della variabile risultato per l’individuo </a:t>
            </a:r>
            <a:r>
              <a:rPr lang="it-IT" i="1" dirty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21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dirty="0" err="1"/>
              <a:t>outcome</a:t>
            </a:r>
            <a:r>
              <a:rPr lang="it-IT" dirty="0"/>
              <a:t> </a:t>
            </a:r>
            <a:r>
              <a:rPr lang="it-IT" b="1" dirty="0"/>
              <a:t>potenziale</a:t>
            </a:r>
            <a:r>
              <a:rPr lang="it-IT" dirty="0"/>
              <a:t> o metodo controfattuale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(1)</a:t>
            </a:r>
            <a:r>
              <a:rPr lang="it-IT" dirty="0"/>
              <a:t> (</a:t>
            </a:r>
            <a:r>
              <a:rPr lang="en-US" dirty="0">
                <a:solidFill>
                  <a:srgbClr val="FF0000"/>
                </a:solidFill>
              </a:rPr>
              <a:t>outcome </a:t>
            </a:r>
            <a:r>
              <a:rPr lang="en-US" dirty="0" err="1">
                <a:solidFill>
                  <a:srgbClr val="FF0000"/>
                </a:solidFill>
              </a:rPr>
              <a:t>potenziale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con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trattamento</a:t>
            </a:r>
            <a:r>
              <a:rPr lang="en-US" dirty="0"/>
              <a:t>) </a:t>
            </a:r>
            <a:r>
              <a:rPr lang="it-IT" dirty="0"/>
              <a:t>definiamo il valore di </a:t>
            </a:r>
            <a:r>
              <a:rPr lang="it-IT" i="1" dirty="0"/>
              <a:t>Y</a:t>
            </a:r>
            <a:r>
              <a:rPr lang="it-IT" dirty="0"/>
              <a:t> che l’individuo </a:t>
            </a:r>
            <a:r>
              <a:rPr lang="it-IT" i="1" dirty="0"/>
              <a:t>i</a:t>
            </a:r>
            <a:r>
              <a:rPr lang="it-IT" dirty="0"/>
              <a:t> sperimenterebbe qualora fosse sottoposto al trattamento, ovvero qualora il valore del suo indicatore 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dirty="0"/>
              <a:t> fosse 1. </a:t>
            </a:r>
          </a:p>
          <a:p>
            <a:r>
              <a:rPr lang="it-IT" dirty="0"/>
              <a:t>Allo stesso modo,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(0)</a:t>
            </a:r>
            <a:r>
              <a:rPr lang="it-IT" dirty="0"/>
              <a:t> (</a:t>
            </a:r>
            <a:r>
              <a:rPr lang="en-US" dirty="0">
                <a:solidFill>
                  <a:srgbClr val="FF0000"/>
                </a:solidFill>
              </a:rPr>
              <a:t>outcome </a:t>
            </a:r>
            <a:r>
              <a:rPr lang="en-US" dirty="0" err="1">
                <a:solidFill>
                  <a:srgbClr val="FF0000"/>
                </a:solidFill>
              </a:rPr>
              <a:t>potenziale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/>
              <a:t>senza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trattamento</a:t>
            </a:r>
            <a:r>
              <a:rPr lang="en-US" dirty="0"/>
              <a:t>) </a:t>
            </a:r>
            <a:r>
              <a:rPr lang="it-IT" dirty="0"/>
              <a:t>indica il valore della variabile di risultato che si osserverebbe per l’individuo </a:t>
            </a:r>
            <a:r>
              <a:rPr lang="it-IT" i="1" dirty="0"/>
              <a:t>i </a:t>
            </a:r>
            <a:r>
              <a:rPr lang="it-IT" dirty="0"/>
              <a:t>qualora egli non fosse soggetto al trattamento, ovvero qualora il suo indicatore 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i="1" dirty="0"/>
              <a:t> </a:t>
            </a:r>
            <a:r>
              <a:rPr lang="it-IT" dirty="0"/>
              <a:t>assumesse valore zero.</a:t>
            </a:r>
          </a:p>
          <a:p>
            <a:r>
              <a:rPr lang="it-IT" dirty="0"/>
              <a:t>Quindi in generale: 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i="1" dirty="0"/>
              <a:t> = Y</a:t>
            </a:r>
            <a:r>
              <a:rPr lang="en-US" i="1" baseline="-25000" dirty="0"/>
              <a:t>i</a:t>
            </a:r>
            <a:r>
              <a:rPr lang="en-US" dirty="0"/>
              <a:t>(0) </a:t>
            </a:r>
            <a:r>
              <a:rPr lang="en-US" i="1" dirty="0"/>
              <a:t>+ </a:t>
            </a:r>
            <a:r>
              <a:rPr lang="en-US" dirty="0"/>
              <a:t>[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dirty="0"/>
              <a:t>(1)</a:t>
            </a:r>
            <a:r>
              <a:rPr lang="en-US" i="1" dirty="0"/>
              <a:t> – Y</a:t>
            </a:r>
            <a:r>
              <a:rPr lang="en-US" i="1" baseline="-25000" dirty="0"/>
              <a:t>i</a:t>
            </a:r>
            <a:r>
              <a:rPr lang="en-US" dirty="0"/>
              <a:t>(0)]</a:t>
            </a:r>
            <a:r>
              <a:rPr lang="en-US" i="1" dirty="0"/>
              <a:t> D</a:t>
            </a:r>
            <a:r>
              <a:rPr lang="en-US" i="1" baseline="-25000" dirty="0"/>
              <a:t>i</a:t>
            </a:r>
            <a:endParaRPr lang="en-US" i="1" dirty="0"/>
          </a:p>
          <a:p>
            <a:r>
              <a:rPr lang="it-IT" i="1" dirty="0"/>
              <a:t>Esempio: 2 giovani con stesse caratteristiche che accedono/non accedono all’occupazione osservati in due periodi diversi</a:t>
            </a:r>
            <a:endParaRPr lang="en-US" dirty="0"/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F34C6BCA-DBE6-4247-8F1A-5452F533ABE5}"/>
              </a:ext>
            </a:extLst>
          </p:cNvPr>
          <p:cNvSpPr/>
          <p:nvPr/>
        </p:nvSpPr>
        <p:spPr>
          <a:xfrm>
            <a:off x="10801927" y="1825625"/>
            <a:ext cx="415637" cy="2917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ACCA92-5EB3-49E8-B26F-B456F403DBFA}"/>
              </a:ext>
            </a:extLst>
          </p:cNvPr>
          <p:cNvSpPr txBox="1"/>
          <p:nvPr/>
        </p:nvSpPr>
        <p:spPr>
          <a:xfrm>
            <a:off x="11249891" y="2201285"/>
            <a:ext cx="553998" cy="2165927"/>
          </a:xfrm>
          <a:prstGeom prst="rect">
            <a:avLst/>
          </a:prstGeom>
          <a:solidFill>
            <a:srgbClr val="FFFF00"/>
          </a:solidFill>
        </p:spPr>
        <p:txBody>
          <a:bodyPr vert="vert270" wrap="square" rtlCol="0">
            <a:spAutoFit/>
          </a:bodyPr>
          <a:lstStyle/>
          <a:p>
            <a:r>
              <a:rPr lang="it-IT" sz="2400" dirty="0"/>
              <a:t>Solo 1 si realizza</a:t>
            </a:r>
          </a:p>
        </p:txBody>
      </p:sp>
    </p:spTree>
    <p:extLst>
      <p:ext uri="{BB962C8B-B14F-4D97-AF65-F5344CB8AC3E}">
        <p14:creationId xmlns:p14="http://schemas.microsoft.com/office/powerpoint/2010/main" val="97072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L’effetto causale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IT" dirty="0" err="1"/>
              <a:t>Δ</a:t>
            </a:r>
            <a:r>
              <a:rPr lang="it-IT" i="1" baseline="-25000" dirty="0" err="1"/>
              <a:t>i</a:t>
            </a:r>
            <a:r>
              <a:rPr lang="it-IT" i="1" dirty="0"/>
              <a:t> = 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</a:t>
            </a:r>
            <a:r>
              <a:rPr lang="it-IT" i="1" dirty="0"/>
              <a:t> – 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(0) Effetto causale di </a:t>
            </a:r>
            <a:r>
              <a:rPr lang="it-IT" i="1" dirty="0"/>
              <a:t>D</a:t>
            </a:r>
            <a:r>
              <a:rPr lang="it-IT" dirty="0"/>
              <a:t> su </a:t>
            </a:r>
            <a:r>
              <a:rPr lang="it-IT" i="1" dirty="0"/>
              <a:t>Y</a:t>
            </a:r>
            <a:r>
              <a:rPr lang="it-IT" dirty="0"/>
              <a:t> per l’individuo </a:t>
            </a:r>
            <a:r>
              <a:rPr lang="it-IT" i="1" dirty="0"/>
              <a:t>i</a:t>
            </a:r>
          </a:p>
          <a:p>
            <a:r>
              <a:rPr lang="it-IT" dirty="0"/>
              <a:t>Nell’esempio della tavola 9.1 del libro Pepi De </a:t>
            </a:r>
            <a:r>
              <a:rPr lang="it-IT" dirty="0" err="1"/>
              <a:t>Caleo</a:t>
            </a:r>
            <a:r>
              <a:rPr lang="it-IT" dirty="0"/>
              <a:t>:</a:t>
            </a:r>
            <a:endParaRPr lang="en-US" dirty="0"/>
          </a:p>
        </p:txBody>
      </p:sp>
      <p:pic>
        <p:nvPicPr>
          <p:cNvPr id="6" name="Picture 2" descr="Tab. 9.1. Un esempio numer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18" y="2998946"/>
            <a:ext cx="6770937" cy="224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ccia a destra 4"/>
          <p:cNvSpPr/>
          <p:nvPr/>
        </p:nvSpPr>
        <p:spPr>
          <a:xfrm>
            <a:off x="1124712" y="4965192"/>
            <a:ext cx="411606" cy="201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entesi graffa aperta 6"/>
          <p:cNvSpPr/>
          <p:nvPr/>
        </p:nvSpPr>
        <p:spPr>
          <a:xfrm>
            <a:off x="1362456" y="3438144"/>
            <a:ext cx="173862" cy="13716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37160" y="3959352"/>
            <a:ext cx="1124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Individui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96896" y="2646919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Trattamento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431536" y="2542032"/>
            <a:ext cx="110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outcome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495544" y="2831585"/>
            <a:ext cx="338328" cy="3116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5984748" y="2845087"/>
            <a:ext cx="260730" cy="3116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6946518" y="2629614"/>
            <a:ext cx="1609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Effetto causale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Parentesi graffa aperta 15"/>
          <p:cNvSpPr/>
          <p:nvPr/>
        </p:nvSpPr>
        <p:spPr>
          <a:xfrm rot="16200000">
            <a:off x="3056508" y="3750326"/>
            <a:ext cx="338328" cy="337870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16"/>
          <p:cNvSpPr txBox="1"/>
          <p:nvPr/>
        </p:nvSpPr>
        <p:spPr>
          <a:xfrm>
            <a:off x="2066544" y="5718860"/>
            <a:ext cx="272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Valori osservati: le banche dati registrano i risultati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Parentesi graffa aperta 18"/>
          <p:cNvSpPr/>
          <p:nvPr/>
        </p:nvSpPr>
        <p:spPr>
          <a:xfrm rot="16200000">
            <a:off x="6448737" y="3733021"/>
            <a:ext cx="338328" cy="337870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>
          <a:xfrm>
            <a:off x="5182409" y="5756119"/>
            <a:ext cx="312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Ipotesi alternative sottostanti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B669AF-AEE4-43C3-9317-2F69A66AC641}"/>
              </a:ext>
            </a:extLst>
          </p:cNvPr>
          <p:cNvSpPr txBox="1"/>
          <p:nvPr/>
        </p:nvSpPr>
        <p:spPr>
          <a:xfrm>
            <a:off x="8053192" y="2998946"/>
            <a:ext cx="2629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Differenza tra Y(1) e Y(0)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448FBAF-B067-45EE-A825-526ED4269494}"/>
              </a:ext>
            </a:extLst>
          </p:cNvPr>
          <p:cNvSpPr/>
          <p:nvPr/>
        </p:nvSpPr>
        <p:spPr>
          <a:xfrm>
            <a:off x="4719638" y="2646918"/>
            <a:ext cx="5936044" cy="3505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L’inferenza causale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confronto tra </a:t>
            </a:r>
            <a:r>
              <a:rPr lang="it-IT" dirty="0" err="1"/>
              <a:t>outcome</a:t>
            </a:r>
            <a:r>
              <a:rPr lang="it-IT" dirty="0"/>
              <a:t> potenziali è corretto </a:t>
            </a:r>
            <a:r>
              <a:rPr lang="it-IT" dirty="0">
                <a:solidFill>
                  <a:srgbClr val="FF0000"/>
                </a:solidFill>
              </a:rPr>
              <a:t>solo se fatto a parità di altre condizioni</a:t>
            </a:r>
            <a:r>
              <a:rPr lang="it-IT" dirty="0"/>
              <a:t> e nel corso del tempo sono moltissime le condizioni che possono cambiare.</a:t>
            </a:r>
          </a:p>
          <a:p>
            <a:r>
              <a:rPr lang="it-IT" u="sng" dirty="0"/>
              <a:t>Problema fondamentale dell’</a:t>
            </a:r>
            <a:r>
              <a:rPr lang="it-IT" b="1" u="sng" dirty="0"/>
              <a:t>inferenza causale</a:t>
            </a:r>
            <a:r>
              <a:rPr lang="it-IT" dirty="0"/>
              <a:t>: è impossibile osservare per uno stesso individuo </a:t>
            </a:r>
            <a:r>
              <a:rPr lang="it-IT" b="1" i="1" dirty="0"/>
              <a:t>i</a:t>
            </a:r>
            <a:r>
              <a:rPr lang="it-IT" dirty="0"/>
              <a:t> </a:t>
            </a:r>
            <a:r>
              <a:rPr lang="it-IT" dirty="0" err="1"/>
              <a:t>i</a:t>
            </a:r>
            <a:r>
              <a:rPr lang="it-IT" dirty="0"/>
              <a:t> valori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(1) e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(0), quindi è impossibile misurare </a:t>
            </a:r>
            <a:r>
              <a:rPr lang="it-IT" b="1" dirty="0"/>
              <a:t>l’effetto causale </a:t>
            </a:r>
            <a:r>
              <a:rPr lang="it-IT" b="1" dirty="0" err="1"/>
              <a:t>Δ</a:t>
            </a:r>
            <a:r>
              <a:rPr lang="it-IT" b="1" i="1" baseline="-25000" dirty="0" err="1"/>
              <a:t>i</a:t>
            </a:r>
            <a:r>
              <a:rPr lang="it-IT" b="1" i="1" dirty="0"/>
              <a:t> = 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(1)</a:t>
            </a:r>
            <a:r>
              <a:rPr lang="it-IT" b="1" i="1" dirty="0"/>
              <a:t> – 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(0)</a:t>
            </a:r>
            <a:r>
              <a:rPr lang="it-IT" dirty="0"/>
              <a:t> .</a:t>
            </a:r>
          </a:p>
          <a:p>
            <a:r>
              <a:rPr lang="it-IT" dirty="0"/>
              <a:t>Ma potrebbe essere interessante conoscere l’</a:t>
            </a:r>
            <a:r>
              <a:rPr lang="it-IT" b="1" dirty="0"/>
              <a:t>effetto causale medio</a:t>
            </a:r>
            <a:r>
              <a:rPr lang="it-IT" dirty="0"/>
              <a:t> (</a:t>
            </a:r>
            <a:r>
              <a:rPr lang="it-IT" i="1" dirty="0" err="1">
                <a:solidFill>
                  <a:srgbClr val="FF0000"/>
                </a:solidFill>
              </a:rPr>
              <a:t>Average</a:t>
            </a:r>
            <a:r>
              <a:rPr lang="it-IT" i="1" dirty="0">
                <a:solidFill>
                  <a:srgbClr val="FF0000"/>
                </a:solidFill>
              </a:rPr>
              <a:t> Treatment </a:t>
            </a:r>
            <a:r>
              <a:rPr lang="it-IT" i="1" dirty="0" err="1">
                <a:solidFill>
                  <a:srgbClr val="FF0000"/>
                </a:solidFill>
              </a:rPr>
              <a:t>Effect</a:t>
            </a:r>
            <a:r>
              <a:rPr lang="it-IT" i="1" dirty="0">
                <a:solidFill>
                  <a:srgbClr val="FF0000"/>
                </a:solidFill>
              </a:rPr>
              <a:t> </a:t>
            </a:r>
            <a:r>
              <a:rPr lang="it-IT" dirty="0">
                <a:solidFill>
                  <a:srgbClr val="FF0000"/>
                </a:solidFill>
              </a:rPr>
              <a:t>o ATE </a:t>
            </a:r>
            <a:r>
              <a:rPr lang="it-IT" dirty="0"/>
              <a:t>nella comune terminologia inglese).</a:t>
            </a:r>
          </a:p>
          <a:p>
            <a:r>
              <a:rPr lang="it-IT" i="1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 err="1">
                <a:solidFill>
                  <a:srgbClr val="FF0000"/>
                </a:solidFill>
              </a:rPr>
              <a:t>Δ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) =</a:t>
            </a:r>
            <a:r>
              <a:rPr lang="it-IT" i="1" dirty="0">
                <a:solidFill>
                  <a:srgbClr val="FF0000"/>
                </a:solidFill>
              </a:rPr>
              <a:t> E</a:t>
            </a:r>
            <a:r>
              <a:rPr lang="it-IT" dirty="0">
                <a:solidFill>
                  <a:srgbClr val="FF0000"/>
                </a:solidFill>
              </a:rPr>
              <a:t>[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(1) –</a:t>
            </a:r>
            <a:r>
              <a:rPr lang="it-IT" i="1" dirty="0">
                <a:solidFill>
                  <a:srgbClr val="FF0000"/>
                </a:solidFill>
              </a:rPr>
              <a:t>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(0)] = ATE      </a:t>
            </a:r>
          </a:p>
          <a:p>
            <a:r>
              <a:rPr lang="it-IT" dirty="0"/>
              <a:t>Oppure </a:t>
            </a:r>
            <a:r>
              <a:rPr lang="en-US" dirty="0" err="1"/>
              <a:t>l’</a:t>
            </a:r>
            <a:r>
              <a:rPr lang="en-US" b="1" dirty="0" err="1"/>
              <a:t>effetto</a:t>
            </a:r>
            <a:r>
              <a:rPr lang="en-US" b="1" dirty="0"/>
              <a:t> </a:t>
            </a:r>
            <a:r>
              <a:rPr lang="en-US" b="1" dirty="0" err="1"/>
              <a:t>causale</a:t>
            </a:r>
            <a:r>
              <a:rPr lang="en-US" b="1" dirty="0"/>
              <a:t> </a:t>
            </a:r>
            <a:r>
              <a:rPr lang="en-US" b="1" dirty="0" err="1"/>
              <a:t>medio</a:t>
            </a:r>
            <a:r>
              <a:rPr lang="en-US" b="1" dirty="0"/>
              <a:t> sui </a:t>
            </a:r>
            <a:r>
              <a:rPr lang="en-US" b="1" dirty="0" err="1"/>
              <a:t>trattati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i="1" dirty="0">
                <a:solidFill>
                  <a:srgbClr val="FF0000"/>
                </a:solidFill>
              </a:rPr>
              <a:t>Average Treatment Effect on the Treated</a:t>
            </a:r>
            <a:r>
              <a:rPr lang="en-US" dirty="0"/>
              <a:t> o ATT).</a:t>
            </a:r>
          </a:p>
          <a:p>
            <a:r>
              <a:rPr lang="en-US" i="1" dirty="0"/>
              <a:t>E</a:t>
            </a:r>
            <a:r>
              <a:rPr lang="en-US" dirty="0"/>
              <a:t>(</a:t>
            </a:r>
            <a:r>
              <a:rPr lang="el-GR" dirty="0"/>
              <a:t>Δ</a:t>
            </a:r>
            <a:r>
              <a:rPr lang="en-US" i="1" baseline="-25000" dirty="0" err="1"/>
              <a:t>i</a:t>
            </a:r>
            <a:r>
              <a:rPr lang="en-US" dirty="0"/>
              <a:t>) =</a:t>
            </a:r>
            <a:r>
              <a:rPr lang="en-US" i="1" dirty="0"/>
              <a:t> E</a:t>
            </a:r>
            <a:r>
              <a:rPr lang="en-US" dirty="0"/>
              <a:t>[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dirty="0"/>
              <a:t>(1) –</a:t>
            </a:r>
            <a:r>
              <a:rPr lang="en-US" i="1" dirty="0"/>
              <a:t> Y</a:t>
            </a:r>
            <a:r>
              <a:rPr lang="en-US" i="1" baseline="-25000" dirty="0"/>
              <a:t>i</a:t>
            </a:r>
            <a:r>
              <a:rPr lang="en-US" dirty="0"/>
              <a:t>(0)</a:t>
            </a:r>
            <a:r>
              <a:rPr lang="en-US" i="1" dirty="0"/>
              <a:t>|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i="1" dirty="0"/>
              <a:t> </a:t>
            </a:r>
            <a:r>
              <a:rPr lang="en-US" dirty="0"/>
              <a:t>= 1] = ATT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2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ATE e gli ATT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0496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Riconsideriamo l’esempio di prima:</a:t>
            </a:r>
            <a:endParaRPr lang="en-US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Il problema di identificazione riguarda la ATT</a:t>
            </a:r>
            <a:r>
              <a:rPr lang="it-IT" dirty="0"/>
              <a:t>. Per i trattati l’</a:t>
            </a:r>
            <a:r>
              <a:rPr lang="it-IT" dirty="0" err="1"/>
              <a:t>outcome</a:t>
            </a:r>
            <a:r>
              <a:rPr lang="it-IT" dirty="0"/>
              <a:t> osservato è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(1), quindi la media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(1) </a:t>
            </a:r>
            <a:r>
              <a:rPr lang="it-IT" i="1" dirty="0"/>
              <a:t>| D</a:t>
            </a:r>
            <a:r>
              <a:rPr lang="it-IT" i="1" baseline="-25000" dirty="0"/>
              <a:t>i</a:t>
            </a:r>
            <a:r>
              <a:rPr lang="it-IT" i="1" dirty="0"/>
              <a:t> </a:t>
            </a:r>
            <a:r>
              <a:rPr lang="it-IT" dirty="0"/>
              <a:t>= 1] è stimabile, mentre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 </a:t>
            </a:r>
            <a:r>
              <a:rPr lang="it-IT" i="1" dirty="0"/>
              <a:t>| D</a:t>
            </a:r>
            <a:r>
              <a:rPr lang="it-IT" i="1" baseline="-25000" dirty="0"/>
              <a:t>i</a:t>
            </a:r>
            <a:r>
              <a:rPr lang="it-IT" i="1" dirty="0"/>
              <a:t> </a:t>
            </a:r>
            <a:r>
              <a:rPr lang="it-IT" dirty="0"/>
              <a:t>= 1] non lo è perché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 non è mai osservabile per i trattati.</a:t>
            </a:r>
            <a:endParaRPr lang="en-US" dirty="0"/>
          </a:p>
        </p:txBody>
      </p:sp>
      <p:pic>
        <p:nvPicPr>
          <p:cNvPr id="4" name="Picture 2" descr="Tab. 9.1. Un esempio numer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10" y="2368010"/>
            <a:ext cx="6770937" cy="224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e 4"/>
          <p:cNvSpPr/>
          <p:nvPr/>
        </p:nvSpPr>
        <p:spPr>
          <a:xfrm>
            <a:off x="7050024" y="4178808"/>
            <a:ext cx="658368" cy="3251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7118535" y="4608576"/>
            <a:ext cx="813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220456" y="2368010"/>
            <a:ext cx="594360" cy="367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ATT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220456" y="2749629"/>
            <a:ext cx="4952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0,3</a:t>
            </a:r>
          </a:p>
          <a:p>
            <a:r>
              <a:rPr lang="it-IT" dirty="0"/>
              <a:t>0,6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0,3</a:t>
            </a:r>
          </a:p>
          <a:p>
            <a:r>
              <a:rPr lang="it-IT" dirty="0">
                <a:solidFill>
                  <a:srgbClr val="0070C0"/>
                </a:solidFill>
              </a:rPr>
              <a:t>0,4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Callout con freccia a sinistra 9"/>
          <p:cNvSpPr/>
          <p:nvPr/>
        </p:nvSpPr>
        <p:spPr>
          <a:xfrm>
            <a:off x="8797995" y="2286650"/>
            <a:ext cx="2255520" cy="53063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/>
              <a:t>Solo dei trattati</a:t>
            </a:r>
            <a:endParaRPr lang="en-US" dirty="0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94FEDAF7-7890-405F-844A-46A5394F1BFC}"/>
              </a:ext>
            </a:extLst>
          </p:cNvPr>
          <p:cNvCxnSpPr/>
          <p:nvPr/>
        </p:nvCxnSpPr>
        <p:spPr>
          <a:xfrm>
            <a:off x="5253038" y="2905125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5B951D89-B23F-405F-8818-13867A94BFD0}"/>
              </a:ext>
            </a:extLst>
          </p:cNvPr>
          <p:cNvCxnSpPr/>
          <p:nvPr/>
        </p:nvCxnSpPr>
        <p:spPr>
          <a:xfrm>
            <a:off x="5253038" y="3186112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C5C64DBA-A0AC-420C-9C2B-45AA52454518}"/>
              </a:ext>
            </a:extLst>
          </p:cNvPr>
          <p:cNvCxnSpPr/>
          <p:nvPr/>
        </p:nvCxnSpPr>
        <p:spPr>
          <a:xfrm>
            <a:off x="5253038" y="4052887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5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stima dell’effetto causale medio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dirty="0"/>
                  <a:t>Iniziamo con la situazione più semplice: non abbiamo una popolazione, ma un campione rappresentativo e </a:t>
                </a:r>
                <a:r>
                  <a:rPr lang="it-IT" b="1" dirty="0"/>
                  <a:t>assumiamo di conoscere </a:t>
                </a:r>
                <a:r>
                  <a:rPr lang="it-IT" dirty="0"/>
                  <a:t>per ogni soggetto del campione esclusivamente i valori delle variabili </a:t>
                </a:r>
                <a:r>
                  <a:rPr lang="it-IT" b="1" i="1" dirty="0"/>
                  <a:t>D</a:t>
                </a:r>
                <a:r>
                  <a:rPr lang="it-IT" b="1" i="1" baseline="-25000" dirty="0"/>
                  <a:t>i</a:t>
                </a:r>
                <a:r>
                  <a:rPr lang="it-IT" b="1" dirty="0"/>
                  <a:t> e </a:t>
                </a:r>
                <a:r>
                  <a:rPr lang="it-IT" b="1" i="1" dirty="0" err="1"/>
                  <a:t>Y</a:t>
                </a:r>
                <a:r>
                  <a:rPr lang="it-IT" b="1" i="1" baseline="-25000" dirty="0" err="1"/>
                  <a:t>i</a:t>
                </a:r>
                <a:endParaRPr lang="it-IT" b="1" i="1" baseline="-25000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dirty="0"/>
                  <a:t>La legge dei grandi numeri garantisce che per il campione rappresentativo la media campionaria di qualsiasi variabile del campione sia uno </a:t>
                </a:r>
                <a:r>
                  <a:rPr lang="it-IT" dirty="0">
                    <a:solidFill>
                      <a:srgbClr val="FF0000"/>
                    </a:solidFill>
                  </a:rPr>
                  <a:t>stimatore consistente per il corrispondente valore atteso nella popolazione</a:t>
                </a:r>
                <a:r>
                  <a:rPr lang="it-IT" dirty="0"/>
                  <a:t>, cioè </a:t>
                </a:r>
                <a:r>
                  <a:rPr lang="it-IT" u="sng" dirty="0"/>
                  <a:t>la media ponderata del campione stima adeguatamente la media nella popolazione</a:t>
                </a:r>
                <a:r>
                  <a:rPr lang="it-IT" dirty="0"/>
                  <a:t> </a:t>
                </a:r>
                <a:r>
                  <a:rPr lang="it-IT" i="1" dirty="0"/>
                  <a:t>E</a:t>
                </a:r>
                <a:r>
                  <a:rPr lang="it-IT" dirty="0"/>
                  <a:t>[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i</a:t>
                </a:r>
                <a:r>
                  <a:rPr lang="it-IT" dirty="0"/>
                  <a:t> ]: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dirty="0"/>
                  <a:t>La statistica da calcolare in questo caso è semplicemente la differenza tra le medie dell’</a:t>
                </a:r>
                <a:r>
                  <a:rPr lang="it-IT" dirty="0" err="1"/>
                  <a:t>outcome</a:t>
                </a:r>
                <a:r>
                  <a:rPr lang="it-IT" dirty="0"/>
                  <a:t> osservato per gli individui trattati (</a:t>
                </a:r>
                <a:r>
                  <a:rPr lang="it-IT" b="1" dirty="0"/>
                  <a:t>T</a:t>
                </a:r>
                <a:r>
                  <a:rPr lang="it-IT" dirty="0"/>
                  <a:t>) e per quelli non trattati (gruppo di controllo </a:t>
                </a:r>
                <a:r>
                  <a:rPr lang="it-IT" b="1" dirty="0"/>
                  <a:t>C</a:t>
                </a:r>
                <a:r>
                  <a:rPr lang="it-IT" dirty="0"/>
                  <a:t>):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e>
                    </m:nary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it-IT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dirty="0"/>
                  <a:t>La legge dei grandi numeri garantisce che l’equazione stimi adeguatamente la seguente differenza tra medie condizionate nella popolazione: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it-IT" sz="2300" i="1" dirty="0"/>
                  <a:t>E</a:t>
                </a:r>
                <a:r>
                  <a:rPr lang="it-IT" sz="2300" dirty="0"/>
                  <a:t>[</a:t>
                </a:r>
                <a:r>
                  <a:rPr lang="it-IT" sz="2300" i="1" dirty="0" err="1"/>
                  <a:t>Y</a:t>
                </a:r>
                <a:r>
                  <a:rPr lang="it-IT" sz="2300" i="1" baseline="-25000" dirty="0" err="1"/>
                  <a:t>i</a:t>
                </a:r>
                <a:r>
                  <a:rPr lang="it-IT" sz="2300" i="1" dirty="0" err="1"/>
                  <a:t>|D</a:t>
                </a:r>
                <a:r>
                  <a:rPr lang="it-IT" sz="2300" i="1" baseline="-25000" dirty="0" err="1"/>
                  <a:t>i</a:t>
                </a:r>
                <a:r>
                  <a:rPr lang="it-IT" sz="2300" i="1" dirty="0"/>
                  <a:t> </a:t>
                </a:r>
                <a:r>
                  <a:rPr lang="it-IT" sz="2300" dirty="0"/>
                  <a:t>= 1] –</a:t>
                </a:r>
                <a:r>
                  <a:rPr lang="it-IT" sz="2300" i="1" dirty="0"/>
                  <a:t> E</a:t>
                </a:r>
                <a:r>
                  <a:rPr lang="it-IT" sz="2300" dirty="0"/>
                  <a:t>[</a:t>
                </a:r>
                <a:r>
                  <a:rPr lang="it-IT" sz="2300" i="1" dirty="0" err="1"/>
                  <a:t>Y</a:t>
                </a:r>
                <a:r>
                  <a:rPr lang="it-IT" sz="2300" i="1" baseline="-25000" dirty="0" err="1"/>
                  <a:t>i</a:t>
                </a:r>
                <a:r>
                  <a:rPr lang="it-IT" sz="2300" i="1" dirty="0" err="1"/>
                  <a:t>|D</a:t>
                </a:r>
                <a:r>
                  <a:rPr lang="it-IT" sz="2300" i="1" baseline="-25000" dirty="0" err="1"/>
                  <a:t>i</a:t>
                </a:r>
                <a:r>
                  <a:rPr lang="it-IT" sz="2300" i="1" dirty="0"/>
                  <a:t> </a:t>
                </a:r>
                <a:r>
                  <a:rPr lang="it-IT" sz="2300" dirty="0"/>
                  <a:t>= 0] =</a:t>
                </a:r>
                <a:r>
                  <a:rPr lang="it-IT" sz="2300" i="1" dirty="0"/>
                  <a:t> E</a:t>
                </a:r>
                <a:r>
                  <a:rPr lang="it-IT" sz="2300" dirty="0"/>
                  <a:t>[</a:t>
                </a:r>
                <a:r>
                  <a:rPr lang="it-IT" sz="2300" i="1" dirty="0" err="1"/>
                  <a:t>Y</a:t>
                </a:r>
                <a:r>
                  <a:rPr lang="it-IT" sz="2300" i="1" baseline="-25000" dirty="0" err="1"/>
                  <a:t>i</a:t>
                </a:r>
                <a:r>
                  <a:rPr lang="it-IT" sz="2300" dirty="0"/>
                  <a:t>(1)</a:t>
                </a:r>
                <a:r>
                  <a:rPr lang="it-IT" sz="2300" i="1" dirty="0"/>
                  <a:t>|D</a:t>
                </a:r>
                <a:r>
                  <a:rPr lang="it-IT" sz="2300" i="1" baseline="-25000" dirty="0"/>
                  <a:t>i</a:t>
                </a:r>
                <a:r>
                  <a:rPr lang="it-IT" sz="2300" i="1" dirty="0"/>
                  <a:t> </a:t>
                </a:r>
                <a:r>
                  <a:rPr lang="it-IT" sz="2300" dirty="0"/>
                  <a:t>= 1] –</a:t>
                </a:r>
                <a:r>
                  <a:rPr lang="it-IT" sz="2300" i="1" dirty="0"/>
                  <a:t> </a:t>
                </a:r>
                <a:r>
                  <a:rPr lang="it-IT" sz="2300" i="1" dirty="0">
                    <a:highlight>
                      <a:srgbClr val="FFFF00"/>
                    </a:highlight>
                  </a:rPr>
                  <a:t>E</a:t>
                </a:r>
                <a:r>
                  <a:rPr lang="it-IT" sz="2300" dirty="0">
                    <a:highlight>
                      <a:srgbClr val="FFFF00"/>
                    </a:highlight>
                  </a:rPr>
                  <a:t>[</a:t>
                </a:r>
                <a:r>
                  <a:rPr lang="it-IT" sz="2300" i="1" dirty="0" err="1">
                    <a:highlight>
                      <a:srgbClr val="FFFF00"/>
                    </a:highlight>
                  </a:rPr>
                  <a:t>Y</a:t>
                </a:r>
                <a:r>
                  <a:rPr lang="it-IT" sz="2300" i="1" baseline="-25000" dirty="0" err="1">
                    <a:highlight>
                      <a:srgbClr val="FFFF00"/>
                    </a:highlight>
                  </a:rPr>
                  <a:t>i</a:t>
                </a:r>
                <a:r>
                  <a:rPr lang="it-IT" sz="2300" dirty="0">
                    <a:highlight>
                      <a:srgbClr val="FFFF00"/>
                    </a:highlight>
                  </a:rPr>
                  <a:t>(0)</a:t>
                </a:r>
                <a:r>
                  <a:rPr lang="it-IT" sz="2300" i="1" dirty="0">
                    <a:highlight>
                      <a:srgbClr val="FFFF00"/>
                    </a:highlight>
                  </a:rPr>
                  <a:t>|D</a:t>
                </a:r>
                <a:r>
                  <a:rPr lang="it-IT" sz="2300" i="1" baseline="-25000" dirty="0">
                    <a:highlight>
                      <a:srgbClr val="FFFF00"/>
                    </a:highlight>
                  </a:rPr>
                  <a:t>i</a:t>
                </a:r>
                <a:r>
                  <a:rPr lang="it-IT" sz="2300" i="1" dirty="0">
                    <a:highlight>
                      <a:srgbClr val="FFFF00"/>
                    </a:highlight>
                  </a:rPr>
                  <a:t> </a:t>
                </a:r>
                <a:r>
                  <a:rPr lang="it-IT" sz="2300" dirty="0">
                    <a:highlight>
                      <a:srgbClr val="FFFF00"/>
                    </a:highlight>
                  </a:rPr>
                  <a:t>= 1] + </a:t>
                </a:r>
                <a:r>
                  <a:rPr lang="it-IT" sz="2300" i="1" dirty="0">
                    <a:highlight>
                      <a:srgbClr val="FFFF00"/>
                    </a:highlight>
                  </a:rPr>
                  <a:t>E</a:t>
                </a:r>
                <a:r>
                  <a:rPr lang="it-IT" sz="2300" dirty="0">
                    <a:highlight>
                      <a:srgbClr val="FFFF00"/>
                    </a:highlight>
                  </a:rPr>
                  <a:t>[</a:t>
                </a:r>
                <a:r>
                  <a:rPr lang="it-IT" sz="2300" i="1" dirty="0" err="1">
                    <a:highlight>
                      <a:srgbClr val="FFFF00"/>
                    </a:highlight>
                  </a:rPr>
                  <a:t>Y</a:t>
                </a:r>
                <a:r>
                  <a:rPr lang="it-IT" sz="2300" i="1" baseline="-25000" dirty="0" err="1">
                    <a:highlight>
                      <a:srgbClr val="FFFF00"/>
                    </a:highlight>
                  </a:rPr>
                  <a:t>i</a:t>
                </a:r>
                <a:r>
                  <a:rPr lang="it-IT" sz="2300" dirty="0">
                    <a:highlight>
                      <a:srgbClr val="FFFF00"/>
                    </a:highlight>
                  </a:rPr>
                  <a:t>(0)</a:t>
                </a:r>
                <a:r>
                  <a:rPr lang="it-IT" sz="2300" i="1" dirty="0">
                    <a:highlight>
                      <a:srgbClr val="FFFF00"/>
                    </a:highlight>
                  </a:rPr>
                  <a:t>|D</a:t>
                </a:r>
                <a:r>
                  <a:rPr lang="it-IT" sz="2300" i="1" baseline="-25000" dirty="0">
                    <a:highlight>
                      <a:srgbClr val="FFFF00"/>
                    </a:highlight>
                  </a:rPr>
                  <a:t>i</a:t>
                </a:r>
                <a:r>
                  <a:rPr lang="it-IT" sz="2300" dirty="0">
                    <a:highlight>
                      <a:srgbClr val="FFFF00"/>
                    </a:highlight>
                  </a:rPr>
                  <a:t> = 1] </a:t>
                </a:r>
                <a:r>
                  <a:rPr lang="it-IT" sz="2300" dirty="0"/>
                  <a:t>– </a:t>
                </a:r>
                <a:r>
                  <a:rPr lang="it-IT" sz="2300" i="1" dirty="0"/>
                  <a:t>E</a:t>
                </a:r>
                <a:r>
                  <a:rPr lang="it-IT" sz="2300" dirty="0"/>
                  <a:t>[</a:t>
                </a:r>
                <a:r>
                  <a:rPr lang="it-IT" sz="2300" i="1" dirty="0" err="1"/>
                  <a:t>Y</a:t>
                </a:r>
                <a:r>
                  <a:rPr lang="it-IT" sz="2300" i="1" baseline="-25000" dirty="0" err="1"/>
                  <a:t>i</a:t>
                </a:r>
                <a:r>
                  <a:rPr lang="it-IT" sz="2300" dirty="0"/>
                  <a:t>(0)</a:t>
                </a:r>
                <a:r>
                  <a:rPr lang="it-IT" sz="2300" i="1" dirty="0"/>
                  <a:t>|D</a:t>
                </a:r>
                <a:r>
                  <a:rPr lang="it-IT" sz="2300" i="1" baseline="-25000" dirty="0"/>
                  <a:t>i</a:t>
                </a:r>
                <a:r>
                  <a:rPr lang="it-IT" sz="2300" dirty="0"/>
                  <a:t> = 0] = ATT + </a:t>
                </a:r>
                <a:r>
                  <a:rPr lang="it-IT" sz="2300" dirty="0">
                    <a:solidFill>
                      <a:srgbClr val="0070C0"/>
                    </a:solidFill>
                  </a:rPr>
                  <a:t>distorsione</a:t>
                </a:r>
              </a:p>
              <a:p>
                <a:pPr marL="0" indent="0" fontAlgn="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it-IT" b="1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801" r="-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060704" y="4551997"/>
            <a:ext cx="2450592" cy="594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060704" y="5623560"/>
            <a:ext cx="2377440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9518904" y="5623560"/>
            <a:ext cx="1618488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entesi graffa aperta 3">
            <a:extLst>
              <a:ext uri="{FF2B5EF4-FFF2-40B4-BE49-F238E27FC236}">
                <a16:creationId xmlns:a16="http://schemas.microsoft.com/office/drawing/2014/main" id="{17598C58-98AD-4742-A76D-EB90910FDBF4}"/>
              </a:ext>
            </a:extLst>
          </p:cNvPr>
          <p:cNvSpPr/>
          <p:nvPr/>
        </p:nvSpPr>
        <p:spPr>
          <a:xfrm rot="16200000">
            <a:off x="5572367" y="5538655"/>
            <a:ext cx="358833" cy="123337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A02BF148-E299-47F3-94B7-415C2ADB3AC3}"/>
              </a:ext>
            </a:extLst>
          </p:cNvPr>
          <p:cNvSpPr/>
          <p:nvPr/>
        </p:nvSpPr>
        <p:spPr>
          <a:xfrm rot="16200000">
            <a:off x="8506391" y="5560274"/>
            <a:ext cx="358833" cy="123337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13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distorsione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distorsione</a:t>
            </a:r>
            <a:r>
              <a:rPr lang="it-IT" dirty="0"/>
              <a:t> è pari alla differenza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 </a:t>
            </a:r>
            <a:r>
              <a:rPr lang="it-IT" i="1" dirty="0"/>
              <a:t>| D</a:t>
            </a:r>
            <a:r>
              <a:rPr lang="it-IT" i="1" baseline="-25000" dirty="0"/>
              <a:t>i</a:t>
            </a:r>
            <a:r>
              <a:rPr lang="it-IT" dirty="0"/>
              <a:t> = 1] –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 </a:t>
            </a:r>
            <a:r>
              <a:rPr lang="it-IT" i="1" dirty="0"/>
              <a:t>| D</a:t>
            </a:r>
            <a:r>
              <a:rPr lang="it-IT" i="1" baseline="-25000" dirty="0"/>
              <a:t>i</a:t>
            </a:r>
            <a:r>
              <a:rPr lang="it-IT" dirty="0"/>
              <a:t> = 0] , vale a dire tra la </a:t>
            </a:r>
            <a:r>
              <a:rPr lang="it-IT" b="1" dirty="0"/>
              <a:t>media dell’</a:t>
            </a:r>
            <a:r>
              <a:rPr lang="it-IT" b="1" dirty="0" err="1"/>
              <a:t>outcome</a:t>
            </a:r>
            <a:r>
              <a:rPr lang="it-IT" b="1" dirty="0"/>
              <a:t> in assenza di trattamento </a:t>
            </a:r>
            <a:r>
              <a:rPr lang="it-IT" u="sng" dirty="0"/>
              <a:t>per i trattati e per i non trattati</a:t>
            </a:r>
            <a:r>
              <a:rPr lang="it-IT" dirty="0"/>
              <a:t>.</a:t>
            </a:r>
          </a:p>
          <a:p>
            <a:r>
              <a:rPr lang="it-IT" dirty="0"/>
              <a:t>In questo caso è possibile stimare solo l’</a:t>
            </a:r>
            <a:r>
              <a:rPr lang="it-IT" dirty="0" err="1"/>
              <a:t>outcome</a:t>
            </a:r>
            <a:r>
              <a:rPr lang="it-IT" dirty="0"/>
              <a:t> medio in assenza di trattamento per i non trattati 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i="1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FF0000"/>
                </a:solidFill>
              </a:rPr>
              <a:t>[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(0) </a:t>
            </a:r>
            <a:r>
              <a:rPr lang="it-IT" i="1" dirty="0">
                <a:solidFill>
                  <a:srgbClr val="FF0000"/>
                </a:solidFill>
              </a:rPr>
              <a:t>| D</a:t>
            </a:r>
            <a:r>
              <a:rPr lang="it-IT" i="1" baseline="-25000" dirty="0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= 0])</a:t>
            </a:r>
            <a:r>
              <a:rPr lang="it-IT" dirty="0"/>
              <a:t>, ma non il primo termine. Tuttavia, possiamo ipotizzare in quali casi e a quali condizioni esso sia pari a zero:</a:t>
            </a:r>
          </a:p>
          <a:p>
            <a:r>
              <a:rPr lang="it-IT" dirty="0"/>
              <a:t>1) se i due termini della differenza sono uguali, ovvero quando vale la condizione di </a:t>
            </a:r>
            <a:r>
              <a:rPr lang="it-IT" b="1" dirty="0"/>
              <a:t>indipendenza della media </a:t>
            </a:r>
            <a:r>
              <a:rPr lang="it-IT" dirty="0"/>
              <a:t>tra 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 (0) e 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dirty="0"/>
              <a:t> :</a:t>
            </a:r>
          </a:p>
          <a:p>
            <a:r>
              <a:rPr lang="it-IT" i="1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FF0000"/>
                </a:solidFill>
              </a:rPr>
              <a:t>[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(0)</a:t>
            </a:r>
            <a:r>
              <a:rPr lang="it-IT" i="1" dirty="0">
                <a:solidFill>
                  <a:srgbClr val="FF0000"/>
                </a:solidFill>
              </a:rPr>
              <a:t>|D</a:t>
            </a:r>
            <a:r>
              <a:rPr lang="it-IT" i="1" baseline="-25000" dirty="0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= 0] = </a:t>
            </a:r>
            <a:r>
              <a:rPr lang="it-IT" i="1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FF0000"/>
                </a:solidFill>
              </a:rPr>
              <a:t>[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(0)</a:t>
            </a:r>
            <a:r>
              <a:rPr lang="it-IT" i="1" dirty="0">
                <a:solidFill>
                  <a:srgbClr val="FF0000"/>
                </a:solidFill>
              </a:rPr>
              <a:t>|D</a:t>
            </a:r>
            <a:r>
              <a:rPr lang="it-IT" i="1" baseline="-25000" dirty="0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= 1] = </a:t>
            </a:r>
            <a:r>
              <a:rPr lang="it-IT" i="1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FF0000"/>
                </a:solidFill>
              </a:rPr>
              <a:t>[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(0)]</a:t>
            </a:r>
          </a:p>
          <a:p>
            <a:r>
              <a:rPr lang="it-IT" u="sng" dirty="0"/>
              <a:t>L’indipendenza della media di </a:t>
            </a:r>
            <a:r>
              <a:rPr lang="it-IT" u="sng" dirty="0" err="1"/>
              <a:t>Y</a:t>
            </a:r>
            <a:r>
              <a:rPr lang="it-IT" u="sng" baseline="-25000" dirty="0" err="1"/>
              <a:t>i</a:t>
            </a:r>
            <a:r>
              <a:rPr lang="it-IT" u="sng" dirty="0"/>
              <a:t> (0) consente di utilizzare la media degli </a:t>
            </a:r>
            <a:r>
              <a:rPr lang="it-IT" u="sng" dirty="0" err="1"/>
              <a:t>outcome</a:t>
            </a:r>
            <a:r>
              <a:rPr lang="it-IT" u="sng" dirty="0"/>
              <a:t> osservati per i soggetti nel gruppo di controllo </a:t>
            </a:r>
            <a:r>
              <a:rPr lang="it-IT" b="1" dirty="0"/>
              <a:t>come controfattuale per i trattati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68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distorsione (</a:t>
            </a:r>
            <a:r>
              <a:rPr lang="it-IT" dirty="0" err="1"/>
              <a:t>cont</a:t>
            </a:r>
            <a:r>
              <a:rPr lang="it-IT" dirty="0"/>
              <a:t>.)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2) Naturalmente si può anche definire </a:t>
            </a:r>
            <a:r>
              <a:rPr lang="it-IT" b="1" dirty="0"/>
              <a:t>l’indipendenza della media di 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(1)</a:t>
            </a:r>
            <a:r>
              <a:rPr lang="it-IT" dirty="0"/>
              <a:t>, che vale quando i non trattati, qualora non fossero trattati, sperimentassero in media lo stesso risultato dei trattati:</a:t>
            </a:r>
          </a:p>
          <a:p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</a:t>
            </a:r>
            <a:r>
              <a:rPr lang="it-IT" i="1" dirty="0"/>
              <a:t>|D</a:t>
            </a:r>
            <a:r>
              <a:rPr lang="it-IT" i="1" baseline="-25000" dirty="0"/>
              <a:t>i</a:t>
            </a:r>
            <a:r>
              <a:rPr lang="it-IT" dirty="0"/>
              <a:t> = 0] =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</a:t>
            </a:r>
            <a:r>
              <a:rPr lang="it-IT" i="1" dirty="0"/>
              <a:t>|D</a:t>
            </a:r>
            <a:r>
              <a:rPr lang="it-IT" i="1" baseline="-25000" dirty="0"/>
              <a:t>i</a:t>
            </a:r>
            <a:r>
              <a:rPr lang="it-IT" dirty="0"/>
              <a:t> = 1] =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(1)]</a:t>
            </a:r>
          </a:p>
          <a:p>
            <a:r>
              <a:rPr lang="it-IT" dirty="0">
                <a:solidFill>
                  <a:srgbClr val="FF0000"/>
                </a:solidFill>
              </a:rPr>
              <a:t>l’indipendenza della media di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(0) </a:t>
            </a:r>
            <a:r>
              <a:rPr lang="it-IT" dirty="0"/>
              <a:t>è sufficiente per stimare consistentemente </a:t>
            </a:r>
            <a:r>
              <a:rPr lang="it-IT" dirty="0">
                <a:solidFill>
                  <a:srgbClr val="FF0000"/>
                </a:solidFill>
              </a:rPr>
              <a:t>l’ATT </a:t>
            </a:r>
            <a:r>
              <a:rPr lang="it-IT" dirty="0"/>
              <a:t>attraverso l’equazione </a:t>
            </a:r>
          </a:p>
          <a:p>
            <a:r>
              <a:rPr lang="it-IT" dirty="0"/>
              <a:t>Quando invece si assume </a:t>
            </a:r>
            <a:r>
              <a:rPr lang="it-IT" dirty="0">
                <a:solidFill>
                  <a:srgbClr val="FF0000"/>
                </a:solidFill>
              </a:rPr>
              <a:t>l’indipendenza della media sia di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(0) che di </a:t>
            </a:r>
            <a:r>
              <a:rPr lang="it-IT" i="1" dirty="0" err="1">
                <a:solidFill>
                  <a:srgbClr val="FF0000"/>
                </a:solidFill>
              </a:rPr>
              <a:t>Y</a:t>
            </a:r>
            <a:r>
              <a:rPr lang="it-IT" i="1" baseline="-25000" dirty="0" err="1">
                <a:solidFill>
                  <a:srgbClr val="FF0000"/>
                </a:solidFill>
              </a:rPr>
              <a:t>i</a:t>
            </a:r>
            <a:r>
              <a:rPr lang="it-IT" dirty="0">
                <a:solidFill>
                  <a:srgbClr val="FF0000"/>
                </a:solidFill>
              </a:rPr>
              <a:t> (1)</a:t>
            </a:r>
            <a:r>
              <a:rPr lang="it-IT" dirty="0"/>
              <a:t>, allora quella stessa equazione stima anche </a:t>
            </a:r>
            <a:r>
              <a:rPr lang="it-IT" dirty="0">
                <a:solidFill>
                  <a:srgbClr val="FF0000"/>
                </a:solidFill>
              </a:rPr>
              <a:t>l’ATE</a:t>
            </a:r>
            <a:r>
              <a:rPr lang="it-IT" dirty="0"/>
              <a:t>:</a:t>
            </a:r>
          </a:p>
          <a:p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</a:t>
            </a:r>
            <a:r>
              <a:rPr lang="it-IT" i="1" dirty="0"/>
              <a:t>|D</a:t>
            </a:r>
            <a:r>
              <a:rPr lang="it-IT" i="1" baseline="-25000" dirty="0"/>
              <a:t>i</a:t>
            </a:r>
            <a:r>
              <a:rPr lang="it-IT" dirty="0"/>
              <a:t> = 1] –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(0)</a:t>
            </a:r>
            <a:r>
              <a:rPr lang="it-IT" i="1" dirty="0"/>
              <a:t>|D</a:t>
            </a:r>
            <a:r>
              <a:rPr lang="it-IT" i="1" baseline="-25000" dirty="0"/>
              <a:t>i</a:t>
            </a:r>
            <a:r>
              <a:rPr lang="it-IT" dirty="0"/>
              <a:t> = 0] =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(1)] –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 err="1"/>
              <a:t>Y</a:t>
            </a:r>
            <a:r>
              <a:rPr lang="it-IT" i="1" baseline="-25000" dirty="0" err="1"/>
              <a:t>i</a:t>
            </a:r>
            <a:r>
              <a:rPr lang="it-IT" dirty="0"/>
              <a:t>(0)] = </a:t>
            </a:r>
            <a:r>
              <a:rPr lang="it-IT" b="1" dirty="0"/>
              <a:t>ATE</a:t>
            </a:r>
            <a:endParaRPr lang="en-US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919472" y="6127234"/>
            <a:ext cx="550468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Situazione che si presenta raramente nell’analisi empirica</a:t>
            </a:r>
            <a:endParaRPr lang="en-US" dirty="0"/>
          </a:p>
        </p:txBody>
      </p:sp>
      <p:sp>
        <p:nvSpPr>
          <p:cNvPr id="5" name="Freccia in su 4"/>
          <p:cNvSpPr/>
          <p:nvPr/>
        </p:nvSpPr>
        <p:spPr>
          <a:xfrm>
            <a:off x="6711696" y="5887141"/>
            <a:ext cx="365760" cy="2103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00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>
                <a:noAutofit/>
              </a:bodyPr>
              <a:lstStyle/>
              <a:p>
                <a:r>
                  <a:rPr lang="it-IT" sz="1800" dirty="0"/>
                  <a:t>Conosciamo i dati delle prime 3 colonne:</a:t>
                </a:r>
              </a:p>
              <a:p>
                <a:endParaRPr lang="it-IT" sz="1800" dirty="0"/>
              </a:p>
              <a:p>
                <a:endParaRPr lang="it-IT" sz="1800" dirty="0"/>
              </a:p>
              <a:p>
                <a:endParaRPr lang="it-IT" sz="1800" dirty="0"/>
              </a:p>
              <a:p>
                <a:endParaRPr lang="it-IT" sz="1800" dirty="0"/>
              </a:p>
              <a:p>
                <a:endParaRPr lang="it-IT" sz="1800" dirty="0"/>
              </a:p>
              <a:p>
                <a:endParaRPr lang="it-IT" sz="1800" dirty="0"/>
              </a:p>
              <a:p>
                <a:r>
                  <a:rPr lang="it-IT" sz="1800" dirty="0"/>
                  <a:t>Dalla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it-IT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it-IT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e>
                    </m:nary>
                    <m:f>
                      <m:f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it-IT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otteniamo</a:t>
                </a:r>
                <a:r>
                  <a:rPr lang="en-US" sz="1800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[(2,​ 3+2,​ 2+2, 6]−[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(1+0, 9+1, 7)]=2, 37−1, 2=1, 17</a:t>
                </a:r>
              </a:p>
              <a:p>
                <a:r>
                  <a:rPr lang="it-IT" sz="1800" dirty="0"/>
                  <a:t>Che è pari all’</a:t>
                </a:r>
                <a:r>
                  <a:rPr lang="it-IT" sz="1800" b="1" dirty="0"/>
                  <a:t>ATT</a:t>
                </a:r>
                <a:r>
                  <a:rPr lang="it-IT" sz="1800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[(2,​ 3+2,​ 2+2, 6)]−[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(2,0+1,6+2,3)]= 2, 37−1,17=</a:t>
                </a:r>
                <a:r>
                  <a:rPr lang="en-US" sz="1800" b="1" dirty="0">
                    <a:effectLst/>
                  </a:rPr>
                  <a:t>0,4</a:t>
                </a:r>
              </a:p>
              <a:p>
                <a:r>
                  <a:rPr lang="it-IT" sz="1800" dirty="0"/>
                  <a:t>Essendo la distorsione pari a = </a:t>
                </a:r>
                <a:r>
                  <a:rPr lang="it-IT" sz="1800" i="1" dirty="0"/>
                  <a:t>E</a:t>
                </a:r>
                <a:r>
                  <a:rPr lang="it-IT" sz="1800" dirty="0"/>
                  <a:t>[</a:t>
                </a:r>
                <a:r>
                  <a:rPr lang="it-IT" sz="1800" i="1" dirty="0" err="1"/>
                  <a:t>Y</a:t>
                </a:r>
                <a:r>
                  <a:rPr lang="it-IT" sz="1800" i="1" baseline="-25000" dirty="0" err="1"/>
                  <a:t>i</a:t>
                </a:r>
                <a:r>
                  <a:rPr lang="it-IT" sz="1800" dirty="0"/>
                  <a:t> (0) | </a:t>
                </a:r>
                <a:r>
                  <a:rPr lang="it-IT" sz="1800" i="1" dirty="0"/>
                  <a:t>D</a:t>
                </a:r>
                <a:r>
                  <a:rPr lang="it-IT" sz="1800" i="1" baseline="-25000" dirty="0"/>
                  <a:t>i</a:t>
                </a:r>
                <a:r>
                  <a:rPr lang="it-IT" sz="1800" dirty="0"/>
                  <a:t> = 1] – </a:t>
                </a:r>
                <a:r>
                  <a:rPr lang="it-IT" sz="1800" i="1" dirty="0"/>
                  <a:t>E</a:t>
                </a:r>
                <a:r>
                  <a:rPr lang="it-IT" sz="1800" dirty="0"/>
                  <a:t>[</a:t>
                </a:r>
                <a:r>
                  <a:rPr lang="it-IT" sz="1800" i="1" dirty="0" err="1"/>
                  <a:t>Y</a:t>
                </a:r>
                <a:r>
                  <a:rPr lang="it-IT" sz="1800" i="1" baseline="-25000" dirty="0" err="1"/>
                  <a:t>i</a:t>
                </a:r>
                <a:r>
                  <a:rPr lang="it-IT" sz="1800" dirty="0"/>
                  <a:t> (0) | </a:t>
                </a:r>
                <a:r>
                  <a:rPr lang="it-IT" sz="1800" i="1" dirty="0"/>
                  <a:t>D</a:t>
                </a:r>
                <a:r>
                  <a:rPr lang="it-IT" sz="1800" i="1" baseline="-25000" dirty="0"/>
                  <a:t>i</a:t>
                </a:r>
                <a:r>
                  <a:rPr lang="it-IT" sz="1800" dirty="0"/>
                  <a:t> = 0], abbiamo:</a:t>
                </a:r>
              </a:p>
              <a:p>
                <a:pPr marL="0" indent="0">
                  <a:buNone/>
                </a:pPr>
                <a:r>
                  <a:rPr lang="it-IT" sz="1800" dirty="0"/>
                  <a:t>     </a:t>
                </a:r>
                <a:r>
                  <a:rPr lang="en-US" sz="1800" dirty="0">
                    <a:effectLst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(2,0+1,6+2,3)] -</a:t>
                </a:r>
                <a:r>
                  <a:rPr lang="it-IT" sz="1800" dirty="0"/>
                  <a:t> </a:t>
                </a:r>
                <a:r>
                  <a:rPr lang="en-US" sz="1800" dirty="0">
                    <a:effectLst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</a:rPr>
                  <a:t>(1+0, 9+1, 7)]=0,77</a:t>
                </a:r>
              </a:p>
              <a:p>
                <a:r>
                  <a:rPr lang="it-IT" sz="1800" dirty="0"/>
                  <a:t>In definitiva avremmo ATT+ distorsione=0,4+0,77=1,17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2"/>
                <a:stretch>
                  <a:fillRect l="-406" t="-1261" b="-116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 descr="Tab. 9.1. Un esempio numer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984" y="2160999"/>
            <a:ext cx="6138165" cy="203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Riconsideriamo l’esempio</a:t>
            </a: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4773454" y="2571586"/>
            <a:ext cx="937895" cy="3832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4693581" y="4349217"/>
            <a:ext cx="1501140" cy="4366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7101510" y="2984490"/>
            <a:ext cx="751016" cy="62131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086770" y="5651329"/>
            <a:ext cx="1564990" cy="521208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2821505" y="4792377"/>
            <a:ext cx="1636196" cy="4366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773454" y="3621024"/>
            <a:ext cx="937895" cy="1593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tangolo 13"/>
          <p:cNvSpPr/>
          <p:nvPr/>
        </p:nvSpPr>
        <p:spPr>
          <a:xfrm>
            <a:off x="7101511" y="2558856"/>
            <a:ext cx="702690" cy="40024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ttangolo 14"/>
          <p:cNvSpPr/>
          <p:nvPr/>
        </p:nvSpPr>
        <p:spPr>
          <a:xfrm>
            <a:off x="7101510" y="3622784"/>
            <a:ext cx="751016" cy="15762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ttangolo 16"/>
          <p:cNvSpPr/>
          <p:nvPr/>
        </p:nvSpPr>
        <p:spPr>
          <a:xfrm>
            <a:off x="2779172" y="5652802"/>
            <a:ext cx="1491680" cy="52120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ttangolo 17"/>
          <p:cNvSpPr/>
          <p:nvPr/>
        </p:nvSpPr>
        <p:spPr>
          <a:xfrm>
            <a:off x="4772521" y="2981896"/>
            <a:ext cx="937895" cy="59373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DFFC1E7-2F63-41E0-A9C4-107BE481EB1D}"/>
              </a:ext>
            </a:extLst>
          </p:cNvPr>
          <p:cNvSpPr/>
          <p:nvPr/>
        </p:nvSpPr>
        <p:spPr>
          <a:xfrm>
            <a:off x="6328834" y="4324159"/>
            <a:ext cx="1346200" cy="46174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D0B74A79-C7B0-4C85-A83F-63FC05DB1D5B}"/>
              </a:ext>
            </a:extLst>
          </p:cNvPr>
          <p:cNvSpPr/>
          <p:nvPr/>
        </p:nvSpPr>
        <p:spPr>
          <a:xfrm>
            <a:off x="4535092" y="4831303"/>
            <a:ext cx="1501140" cy="425634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A36CA2C8-06F9-48AB-9683-63C4F9EA8D4A}"/>
              </a:ext>
            </a:extLst>
          </p:cNvPr>
          <p:cNvCxnSpPr>
            <a:cxnSpLocks/>
          </p:cNvCxnSpPr>
          <p:nvPr/>
        </p:nvCxnSpPr>
        <p:spPr>
          <a:xfrm rot="10800000" flipV="1">
            <a:off x="6254157" y="4711699"/>
            <a:ext cx="3145664" cy="1579033"/>
          </a:xfrm>
          <a:prstGeom prst="bentConnector3">
            <a:avLst>
              <a:gd name="adj1" fmla="val 21739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34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9" grpId="0" animBg="1"/>
      <p:bldP spid="10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esperimenti randomizzati e la regressione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In economia difficilmente sono utilizzati esperimenti randomizzati per stimare la causalità tra misura ed </a:t>
            </a:r>
            <a:r>
              <a:rPr lang="it-IT" dirty="0" err="1"/>
              <a:t>outcome</a:t>
            </a:r>
            <a:r>
              <a:rPr lang="it-IT" dirty="0"/>
              <a:t>, mentre è molto applicato in medicina, biologia e farmacia</a:t>
            </a:r>
          </a:p>
          <a:p>
            <a:r>
              <a:rPr lang="it-IT" dirty="0"/>
              <a:t>In questo caso si può impiegare una semplice regressione dei minimi quadrati per stimare l’</a:t>
            </a:r>
            <a:r>
              <a:rPr lang="it-IT" dirty="0" err="1"/>
              <a:t>outcome</a:t>
            </a:r>
            <a:r>
              <a:rPr lang="it-IT" dirty="0"/>
              <a:t> come risultato della somma delle loro medie + un termine di variazione individuale 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baseline="-25000" dirty="0"/>
              <a:t> </a:t>
            </a:r>
            <a:r>
              <a:rPr lang="it-IT" dirty="0"/>
              <a:t>:</a:t>
            </a:r>
          </a:p>
          <a:p>
            <a:r>
              <a:rPr lang="it-IT" dirty="0"/>
              <a:t>[18] 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(0) = E[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(0)] + 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dirty="0"/>
              <a:t> (0)</a:t>
            </a:r>
          </a:p>
          <a:p>
            <a:r>
              <a:rPr lang="it-IT" dirty="0"/>
              <a:t>[19] 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(1) = E[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(1)] + 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dirty="0"/>
              <a:t> (1)</a:t>
            </a:r>
          </a:p>
          <a:p>
            <a:r>
              <a:rPr lang="it-IT" i="1" dirty="0" err="1"/>
              <a:t>u</a:t>
            </a:r>
            <a:r>
              <a:rPr lang="it-IT" i="1" baseline="-25000" dirty="0" err="1"/>
              <a:t>i</a:t>
            </a:r>
            <a:r>
              <a:rPr lang="it-IT" dirty="0"/>
              <a:t> (1) e </a:t>
            </a:r>
            <a:r>
              <a:rPr lang="it-IT" i="1" dirty="0" err="1"/>
              <a:t>u</a:t>
            </a:r>
            <a:r>
              <a:rPr lang="it-IT" i="1" baseline="-25000" dirty="0" err="1"/>
              <a:t>i</a:t>
            </a:r>
            <a:r>
              <a:rPr lang="it-IT" dirty="0"/>
              <a:t> (0) devono avere media zero. Sostituendo nella 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i="1" dirty="0"/>
              <a:t> = Y</a:t>
            </a:r>
            <a:r>
              <a:rPr lang="en-US" i="1" baseline="-25000" dirty="0"/>
              <a:t>i</a:t>
            </a:r>
            <a:r>
              <a:rPr lang="en-US" dirty="0"/>
              <a:t>(0) </a:t>
            </a:r>
            <a:r>
              <a:rPr lang="en-US" i="1" dirty="0"/>
              <a:t>+ </a:t>
            </a:r>
            <a:r>
              <a:rPr lang="en-US" dirty="0"/>
              <a:t>[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dirty="0"/>
              <a:t>(1)</a:t>
            </a:r>
            <a:r>
              <a:rPr lang="en-US" i="1" dirty="0"/>
              <a:t> – Y</a:t>
            </a:r>
            <a:r>
              <a:rPr lang="en-US" i="1" baseline="-25000" dirty="0"/>
              <a:t>i</a:t>
            </a:r>
            <a:r>
              <a:rPr lang="en-US" dirty="0"/>
              <a:t>(0)]</a:t>
            </a:r>
            <a:r>
              <a:rPr lang="en-US" i="1" dirty="0"/>
              <a:t> D</a:t>
            </a:r>
            <a:r>
              <a:rPr lang="en-US" i="1" baseline="-25000" dirty="0"/>
              <a:t>i  </a:t>
            </a:r>
            <a:r>
              <a:rPr lang="en-US" i="1" dirty="0"/>
              <a:t>le </a:t>
            </a:r>
            <a:r>
              <a:rPr lang="en-US" i="1" dirty="0" err="1"/>
              <a:t>equazioni</a:t>
            </a:r>
            <a:r>
              <a:rPr lang="en-US" i="1" dirty="0"/>
              <a:t> 18 e 19 </a:t>
            </a:r>
            <a:r>
              <a:rPr lang="en-US" i="1" dirty="0" err="1"/>
              <a:t>otteniamo</a:t>
            </a:r>
            <a:r>
              <a:rPr lang="en-US" i="1" dirty="0"/>
              <a:t>: </a:t>
            </a:r>
          </a:p>
          <a:p>
            <a:r>
              <a:rPr lang="it-IT" dirty="0"/>
              <a:t>[20] 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= E[</a:t>
            </a:r>
            <a:r>
              <a:rPr lang="it-IT" dirty="0" err="1"/>
              <a:t>Y</a:t>
            </a:r>
            <a:r>
              <a:rPr lang="it-IT" baseline="-25000" dirty="0" err="1"/>
              <a:t>i</a:t>
            </a:r>
            <a:r>
              <a:rPr lang="it-IT" dirty="0"/>
              <a:t> (0)] + {ATE} D</a:t>
            </a:r>
            <a:r>
              <a:rPr lang="it-IT" baseline="-25000" dirty="0"/>
              <a:t>i</a:t>
            </a:r>
            <a:r>
              <a:rPr lang="it-IT" dirty="0"/>
              <a:t> + {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dirty="0"/>
              <a:t> (0) + [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dirty="0"/>
              <a:t> (1) – </a:t>
            </a:r>
            <a:r>
              <a:rPr lang="it-IT" dirty="0" err="1"/>
              <a:t>u</a:t>
            </a:r>
            <a:r>
              <a:rPr lang="it-IT" baseline="-25000" dirty="0" err="1"/>
              <a:t>i</a:t>
            </a:r>
            <a:r>
              <a:rPr lang="it-IT" dirty="0"/>
              <a:t> (0)] Di }</a:t>
            </a:r>
          </a:p>
          <a:p>
            <a:r>
              <a:rPr lang="it-IT" dirty="0"/>
              <a:t>che possiamo interpretare come una regressione </a:t>
            </a:r>
            <a:r>
              <a:rPr lang="it-IT" dirty="0" err="1"/>
              <a:t>univariata</a:t>
            </a:r>
            <a:r>
              <a:rPr lang="it-IT" dirty="0"/>
              <a:t> dove il termine </a:t>
            </a:r>
            <a:r>
              <a:rPr lang="it-IT" b="1" dirty="0"/>
              <a:t>E[</a:t>
            </a:r>
            <a:r>
              <a:rPr lang="it-IT" b="1" dirty="0" err="1"/>
              <a:t>Yi</a:t>
            </a:r>
            <a:r>
              <a:rPr lang="it-IT" b="1" dirty="0"/>
              <a:t> (0)] </a:t>
            </a:r>
            <a:r>
              <a:rPr lang="it-IT" dirty="0">
                <a:solidFill>
                  <a:srgbClr val="FF0000"/>
                </a:solidFill>
              </a:rPr>
              <a:t>è la costante</a:t>
            </a:r>
            <a:r>
              <a:rPr lang="it-IT" dirty="0"/>
              <a:t>, </a:t>
            </a:r>
            <a:r>
              <a:rPr lang="it-IT" b="1" dirty="0"/>
              <a:t>{ATE} </a:t>
            </a:r>
            <a:r>
              <a:rPr lang="it-IT" dirty="0"/>
              <a:t>è il coefficiente dell’unica </a:t>
            </a:r>
            <a:r>
              <a:rPr lang="it-IT" dirty="0">
                <a:solidFill>
                  <a:srgbClr val="FF0000"/>
                </a:solidFill>
              </a:rPr>
              <a:t>variabile esplicativa Di </a:t>
            </a:r>
            <a:r>
              <a:rPr lang="it-IT" dirty="0"/>
              <a:t>e </a:t>
            </a:r>
            <a:r>
              <a:rPr lang="it-IT" b="1" dirty="0"/>
              <a:t>{</a:t>
            </a:r>
            <a:r>
              <a:rPr lang="it-IT" b="1" dirty="0" err="1"/>
              <a:t>ui</a:t>
            </a:r>
            <a:r>
              <a:rPr lang="it-IT" b="1" dirty="0"/>
              <a:t> (0) + [</a:t>
            </a:r>
            <a:r>
              <a:rPr lang="it-IT" b="1" dirty="0" err="1"/>
              <a:t>ui</a:t>
            </a:r>
            <a:r>
              <a:rPr lang="it-IT" b="1" dirty="0"/>
              <a:t> (1) – </a:t>
            </a:r>
            <a:r>
              <a:rPr lang="it-IT" b="1" dirty="0" err="1"/>
              <a:t>ui</a:t>
            </a:r>
            <a:r>
              <a:rPr lang="it-IT" b="1" dirty="0"/>
              <a:t> (0)] Di } </a:t>
            </a:r>
            <a:r>
              <a:rPr lang="it-IT" dirty="0"/>
              <a:t>è il termine di </a:t>
            </a:r>
            <a:r>
              <a:rPr lang="it-IT" dirty="0">
                <a:solidFill>
                  <a:srgbClr val="FF0000"/>
                </a:solidFill>
              </a:rPr>
              <a:t>errore</a:t>
            </a:r>
            <a:r>
              <a:rPr lang="it-IT" dirty="0"/>
              <a:t>.</a:t>
            </a:r>
          </a:p>
          <a:p>
            <a:r>
              <a:rPr lang="it-IT" dirty="0">
                <a:solidFill>
                  <a:srgbClr val="FF0000"/>
                </a:solidFill>
              </a:rPr>
              <a:t>L’ipotesi necessaria </a:t>
            </a:r>
            <a:r>
              <a:rPr lang="it-IT" dirty="0"/>
              <a:t>a garantire che lo stimatore proposto nell’equazione </a:t>
            </a:r>
            <a:r>
              <a:rPr lang="it-IT" dirty="0">
                <a:solidFill>
                  <a:srgbClr val="FF0000"/>
                </a:solidFill>
              </a:rPr>
              <a:t>sia consistente </a:t>
            </a:r>
            <a:r>
              <a:rPr lang="it-IT" dirty="0"/>
              <a:t>è </a:t>
            </a:r>
            <a:r>
              <a:rPr lang="it-IT" b="1" dirty="0"/>
              <a:t>l’indipendenza della media di </a:t>
            </a:r>
            <a:r>
              <a:rPr lang="it-IT" b="1" i="1" dirty="0" err="1"/>
              <a:t>Y</a:t>
            </a:r>
            <a:r>
              <a:rPr lang="it-IT" b="1" i="1" baseline="-25000" dirty="0" err="1"/>
              <a:t>i</a:t>
            </a:r>
            <a:r>
              <a:rPr lang="it-IT" b="1" dirty="0"/>
              <a:t> (0) e che il termine di errore abbia media 0 e non sia correlato con Di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727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Individuare il problema</a:t>
            </a:r>
          </a:p>
          <a:p>
            <a:r>
              <a:rPr lang="it-IT" dirty="0"/>
              <a:t>Introdurre le politiche che potrebbero porvi rimedio</a:t>
            </a:r>
          </a:p>
          <a:p>
            <a:r>
              <a:rPr lang="it-IT" dirty="0"/>
              <a:t>Analizzare possibili cause-effetto</a:t>
            </a:r>
          </a:p>
          <a:p>
            <a:r>
              <a:rPr lang="it-IT" dirty="0"/>
              <a:t>Introdurre i metodi di stima della causalità</a:t>
            </a:r>
          </a:p>
        </p:txBody>
      </p:sp>
    </p:spTree>
    <p:extLst>
      <p:ext uri="{BB962C8B-B14F-4D97-AF65-F5344CB8AC3E}">
        <p14:creationId xmlns:p14="http://schemas.microsoft.com/office/powerpoint/2010/main" val="3576107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B74B0E4-B5B9-4424-BA7F-505A37A5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tecnica diff-in-diff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4F82953-4F6A-4B92-BCC7-FF93B5302D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Come misurare nel tempo l’effetto di un intervento pubblico</a:t>
            </a:r>
          </a:p>
        </p:txBody>
      </p:sp>
    </p:spTree>
    <p:extLst>
      <p:ext uri="{BB962C8B-B14F-4D97-AF65-F5344CB8AC3E}">
        <p14:creationId xmlns:p14="http://schemas.microsoft.com/office/powerpoint/2010/main" val="2356701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 </a:t>
            </a:r>
            <a:r>
              <a:rPr lang="it-IT" dirty="0" err="1"/>
              <a:t>diff</a:t>
            </a:r>
            <a:r>
              <a:rPr lang="it-IT" dirty="0"/>
              <a:t> in </a:t>
            </a:r>
            <a:r>
              <a:rPr lang="it-IT" dirty="0" err="1"/>
              <a:t>diff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203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Consideriamo ora il caso in cui si abbiano informazioni sugli </a:t>
            </a:r>
            <a:r>
              <a:rPr lang="it-IT" dirty="0" err="1"/>
              <a:t>outcome</a:t>
            </a:r>
            <a:r>
              <a:rPr lang="it-IT" dirty="0"/>
              <a:t> per il gruppo di trattamento e per il gruppo di controllo sia prima che dopo l’implementazione del </a:t>
            </a:r>
            <a:r>
              <a:rPr lang="it-IT" b="1" dirty="0"/>
              <a:t>trattamento</a:t>
            </a:r>
          </a:p>
          <a:p>
            <a:r>
              <a:rPr lang="it-IT" dirty="0"/>
              <a:t>dove 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baseline="-25000" dirty="0"/>
              <a:t>1</a:t>
            </a:r>
            <a:r>
              <a:rPr lang="it-IT" dirty="0"/>
              <a:t> = 0 per tutti i soggetti. In altre parole la variabile risultato è osservata due volte per ogni soggetto: una rilevazione è precedente al trattamento e l’altra rilevazione è successiva. Al tempo </a:t>
            </a:r>
            <a:r>
              <a:rPr lang="it-IT" i="1" dirty="0"/>
              <a:t>t</a:t>
            </a:r>
            <a:r>
              <a:rPr lang="it-IT" dirty="0"/>
              <a:t> = 0 nessuno è trattato mentre al tempo </a:t>
            </a:r>
            <a:r>
              <a:rPr lang="it-IT" i="1" dirty="0"/>
              <a:t>t</a:t>
            </a:r>
            <a:r>
              <a:rPr lang="it-IT" dirty="0"/>
              <a:t> =1 alcuni individui sono trattati e altri no</a:t>
            </a:r>
          </a:p>
          <a:p>
            <a:r>
              <a:rPr lang="it-IT" dirty="0"/>
              <a:t>È una situazione che si presenta spesso, soprattutto quando il trattamento consiste in una </a:t>
            </a:r>
            <a:r>
              <a:rPr lang="it-IT" dirty="0">
                <a:solidFill>
                  <a:srgbClr val="FF0000"/>
                </a:solidFill>
              </a:rPr>
              <a:t>riforma di qualche tipo di intervento pubblico che si applica solo ad una parte della popolazione</a:t>
            </a:r>
            <a:r>
              <a:rPr lang="it-IT" dirty="0"/>
              <a:t>, come nel caso di Garanzia Giovani, Jobs Act, L. Fornero o </a:t>
            </a:r>
            <a:r>
              <a:rPr lang="it-IT" b="1" dirty="0">
                <a:solidFill>
                  <a:srgbClr val="0070C0"/>
                </a:solidFill>
              </a:rPr>
              <a:t>Decreto Dignità</a:t>
            </a:r>
          </a:p>
          <a:p>
            <a:r>
              <a:rPr lang="it-IT" dirty="0"/>
              <a:t>In questo caso possiamo calcolare lo stimatore dell’ATT in modo un po’ diverso al tempo t=1:</a:t>
            </a:r>
          </a:p>
          <a:p>
            <a:r>
              <a:rPr lang="sv-SE" dirty="0"/>
              <a:t>ATT = </a:t>
            </a:r>
            <a:r>
              <a:rPr lang="sv-SE" i="1" dirty="0"/>
              <a:t>E</a:t>
            </a:r>
            <a:r>
              <a:rPr lang="sv-SE" dirty="0"/>
              <a:t>[</a:t>
            </a:r>
            <a:r>
              <a:rPr lang="sv-SE" i="1" dirty="0"/>
              <a:t>Y</a:t>
            </a:r>
            <a:r>
              <a:rPr lang="sv-SE" i="1" baseline="-25000" dirty="0"/>
              <a:t>i</a:t>
            </a:r>
            <a:r>
              <a:rPr lang="sv-SE" baseline="-25000" dirty="0"/>
              <a:t>1</a:t>
            </a:r>
            <a:r>
              <a:rPr lang="sv-SE" dirty="0"/>
              <a:t>(1) – </a:t>
            </a:r>
            <a:r>
              <a:rPr lang="sv-SE" i="1" dirty="0"/>
              <a:t>Y</a:t>
            </a:r>
            <a:r>
              <a:rPr lang="sv-SE" i="1" baseline="-25000" dirty="0"/>
              <a:t>i</a:t>
            </a:r>
            <a:r>
              <a:rPr lang="sv-SE" baseline="-25000" dirty="0"/>
              <a:t>1</a:t>
            </a:r>
            <a:r>
              <a:rPr lang="sv-SE" dirty="0"/>
              <a:t>(0)|</a:t>
            </a:r>
            <a:r>
              <a:rPr lang="sv-SE" i="1" dirty="0"/>
              <a:t>D</a:t>
            </a:r>
            <a:r>
              <a:rPr lang="sv-SE" i="1" baseline="-25000" dirty="0"/>
              <a:t>i</a:t>
            </a:r>
            <a:r>
              <a:rPr lang="sv-SE" baseline="-25000" dirty="0"/>
              <a:t>1</a:t>
            </a:r>
            <a:r>
              <a:rPr lang="sv-SE" dirty="0"/>
              <a:t> = 1]</a:t>
            </a:r>
            <a:r>
              <a:rPr lang="it-IT" dirty="0"/>
              <a:t> =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/>
              <a:t>Y</a:t>
            </a:r>
            <a:r>
              <a:rPr lang="it-IT" i="1" baseline="-25000" dirty="0"/>
              <a:t>i</a:t>
            </a:r>
            <a:r>
              <a:rPr lang="it-IT" baseline="-25000" dirty="0"/>
              <a:t>1</a:t>
            </a:r>
            <a:r>
              <a:rPr lang="it-IT" dirty="0"/>
              <a:t>(1) – </a:t>
            </a:r>
            <a:r>
              <a:rPr lang="it-IT" i="1" dirty="0"/>
              <a:t>Y</a:t>
            </a:r>
            <a:r>
              <a:rPr lang="it-IT" i="1" baseline="-25000" dirty="0"/>
              <a:t>i</a:t>
            </a:r>
            <a:r>
              <a:rPr lang="it-IT" baseline="-25000" dirty="0"/>
              <a:t>0</a:t>
            </a:r>
            <a:r>
              <a:rPr lang="it-IT" dirty="0"/>
              <a:t>(0)|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baseline="-25000" dirty="0"/>
              <a:t>1</a:t>
            </a:r>
            <a:r>
              <a:rPr lang="it-IT" dirty="0"/>
              <a:t> = 1] – </a:t>
            </a:r>
            <a:r>
              <a:rPr lang="it-IT" i="1" dirty="0"/>
              <a:t>E</a:t>
            </a:r>
            <a:r>
              <a:rPr lang="it-IT" dirty="0"/>
              <a:t>[</a:t>
            </a:r>
            <a:r>
              <a:rPr lang="it-IT" i="1" dirty="0"/>
              <a:t>Y</a:t>
            </a:r>
            <a:r>
              <a:rPr lang="it-IT" i="1" baseline="-25000" dirty="0"/>
              <a:t>i</a:t>
            </a:r>
            <a:r>
              <a:rPr lang="it-IT" baseline="-25000" dirty="0"/>
              <a:t>1</a:t>
            </a:r>
            <a:r>
              <a:rPr lang="it-IT" dirty="0"/>
              <a:t>(0) – </a:t>
            </a:r>
            <a:r>
              <a:rPr lang="it-IT" i="1" dirty="0"/>
              <a:t>Y</a:t>
            </a:r>
            <a:r>
              <a:rPr lang="it-IT" i="1" baseline="-25000" dirty="0"/>
              <a:t>i</a:t>
            </a:r>
            <a:r>
              <a:rPr lang="it-IT" baseline="-25000" dirty="0"/>
              <a:t>0</a:t>
            </a:r>
            <a:r>
              <a:rPr lang="it-IT" dirty="0"/>
              <a:t>(0)|</a:t>
            </a:r>
            <a:r>
              <a:rPr lang="it-IT" i="1" dirty="0"/>
              <a:t>D</a:t>
            </a:r>
            <a:r>
              <a:rPr lang="it-IT" i="1" baseline="-25000" dirty="0"/>
              <a:t>i</a:t>
            </a:r>
            <a:r>
              <a:rPr lang="it-IT" baseline="-25000" dirty="0"/>
              <a:t>1</a:t>
            </a:r>
            <a:r>
              <a:rPr lang="it-IT" dirty="0"/>
              <a:t> = 1]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8055864" y="5248656"/>
            <a:ext cx="2907792" cy="576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7589520" y="5824728"/>
            <a:ext cx="4361688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Difficile da stimare perché per i trattati al tempo 1 non è possibile osservare l’</a:t>
            </a:r>
            <a:r>
              <a:rPr lang="it-IT" dirty="0" err="1"/>
              <a:t>outcome</a:t>
            </a:r>
            <a:r>
              <a:rPr lang="it-IT" dirty="0"/>
              <a:t> in assenza di trattamento al tempo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 </a:t>
            </a:r>
            <a:r>
              <a:rPr lang="it-IT" dirty="0" err="1"/>
              <a:t>diff</a:t>
            </a:r>
            <a:r>
              <a:rPr lang="it-IT" dirty="0"/>
              <a:t> in </a:t>
            </a:r>
            <a:r>
              <a:rPr lang="it-IT" dirty="0" err="1"/>
              <a:t>diff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it-IT" dirty="0"/>
                  <a:t>in molte applicazioni concrete è plausibile ipotizzare che l’ipotesi del trend comune sia valida:</a:t>
                </a:r>
              </a:p>
              <a:p>
                <a:r>
                  <a:rPr lang="it-IT" i="1" dirty="0"/>
                  <a:t>E</a:t>
                </a:r>
                <a:r>
                  <a:rPr lang="it-IT" dirty="0"/>
                  <a:t>[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1</a:t>
                </a:r>
                <a:r>
                  <a:rPr lang="it-IT" dirty="0"/>
                  <a:t>(0) – 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0</a:t>
                </a:r>
                <a:r>
                  <a:rPr lang="it-IT" dirty="0"/>
                  <a:t>(0)|</a:t>
                </a:r>
                <a:r>
                  <a:rPr lang="it-IT" i="1" dirty="0"/>
                  <a:t>D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1</a:t>
                </a:r>
                <a:r>
                  <a:rPr lang="it-IT" dirty="0"/>
                  <a:t> = 1] = </a:t>
                </a:r>
                <a:r>
                  <a:rPr lang="it-IT" i="1" dirty="0"/>
                  <a:t>E</a:t>
                </a:r>
                <a:r>
                  <a:rPr lang="it-IT" dirty="0"/>
                  <a:t>[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1</a:t>
                </a:r>
                <a:r>
                  <a:rPr lang="it-IT" dirty="0"/>
                  <a:t>(0) – 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0</a:t>
                </a:r>
                <a:r>
                  <a:rPr lang="it-IT" dirty="0"/>
                  <a:t>(0)|</a:t>
                </a:r>
                <a:r>
                  <a:rPr lang="it-IT" i="1" dirty="0"/>
                  <a:t>D</a:t>
                </a:r>
                <a:r>
                  <a:rPr lang="it-IT" i="1" baseline="-25000" dirty="0"/>
                  <a:t>i</a:t>
                </a:r>
                <a:r>
                  <a:rPr lang="it-IT" baseline="-25000" dirty="0"/>
                  <a:t>1</a:t>
                </a:r>
                <a:r>
                  <a:rPr lang="it-IT" dirty="0"/>
                  <a:t> = 0]</a:t>
                </a:r>
              </a:p>
              <a:p>
                <a:r>
                  <a:rPr lang="it-IT" dirty="0"/>
                  <a:t>Cioè che </a:t>
                </a:r>
                <a:r>
                  <a:rPr lang="it-IT" dirty="0">
                    <a:solidFill>
                      <a:srgbClr val="0070C0"/>
                    </a:solidFill>
                  </a:rPr>
                  <a:t>la variazione media dell’</a:t>
                </a:r>
                <a:r>
                  <a:rPr lang="it-IT" dirty="0" err="1">
                    <a:solidFill>
                      <a:srgbClr val="0070C0"/>
                    </a:solidFill>
                  </a:rPr>
                  <a:t>outcome</a:t>
                </a:r>
                <a:r>
                  <a:rPr lang="it-IT" dirty="0">
                    <a:solidFill>
                      <a:srgbClr val="0070C0"/>
                    </a:solidFill>
                  </a:rPr>
                  <a:t> per i </a:t>
                </a:r>
                <a:r>
                  <a:rPr lang="it-IT" b="1" dirty="0">
                    <a:solidFill>
                      <a:srgbClr val="0070C0"/>
                    </a:solidFill>
                  </a:rPr>
                  <a:t>trattati</a:t>
                </a:r>
                <a:r>
                  <a:rPr lang="it-IT" dirty="0">
                    <a:solidFill>
                      <a:srgbClr val="0070C0"/>
                    </a:solidFill>
                  </a:rPr>
                  <a:t> qualora non fossero stati trattati sia uguale alla variazione osservata per i </a:t>
                </a:r>
                <a:r>
                  <a:rPr lang="it-IT" b="1" dirty="0">
                    <a:solidFill>
                      <a:srgbClr val="0070C0"/>
                    </a:solidFill>
                  </a:rPr>
                  <a:t>controlli</a:t>
                </a:r>
                <a:r>
                  <a:rPr lang="it-IT" b="1" dirty="0"/>
                  <a:t> </a:t>
                </a:r>
                <a:r>
                  <a:rPr lang="it-IT" dirty="0"/>
                  <a:t>che è un’ipotesi meno forte di indipendenza della media di 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i</a:t>
                </a:r>
                <a:r>
                  <a:rPr lang="it-IT" i="1" baseline="-25000" dirty="0"/>
                  <a:t> t</a:t>
                </a:r>
                <a:r>
                  <a:rPr lang="it-IT" dirty="0"/>
                  <a:t> (0), infatti non è vero il contrario (che il trend comune indichi indipendenza della media). Quindi possiamo sostituire e otteniamo:</a:t>
                </a:r>
              </a:p>
              <a:p>
                <a:r>
                  <a:rPr lang="en-US" dirty="0"/>
                  <a:t>ATT = </a:t>
                </a:r>
                <a:r>
                  <a:rPr lang="en-US" i="1" dirty="0"/>
                  <a:t>E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1</a:t>
                </a:r>
                <a:r>
                  <a:rPr lang="en-US" dirty="0"/>
                  <a:t>(1) – 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0</a:t>
                </a:r>
                <a:r>
                  <a:rPr lang="en-US" dirty="0"/>
                  <a:t>(0)|</a:t>
                </a:r>
                <a:r>
                  <a:rPr lang="en-US" i="1" dirty="0"/>
                  <a:t>D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1</a:t>
                </a:r>
                <a:r>
                  <a:rPr lang="en-US" dirty="0"/>
                  <a:t> = 1] – </a:t>
                </a:r>
                <a:r>
                  <a:rPr lang="en-US" i="1" dirty="0"/>
                  <a:t>E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1</a:t>
                </a:r>
                <a:r>
                  <a:rPr lang="en-US" dirty="0"/>
                  <a:t>(0) – 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0</a:t>
                </a:r>
                <a:r>
                  <a:rPr lang="en-US" dirty="0"/>
                  <a:t>(0)|</a:t>
                </a:r>
                <a:r>
                  <a:rPr lang="en-US" i="1" dirty="0"/>
                  <a:t>D</a:t>
                </a:r>
                <a:r>
                  <a:rPr lang="en-US" i="1" baseline="-25000" dirty="0"/>
                  <a:t>i</a:t>
                </a:r>
                <a:r>
                  <a:rPr lang="en-US" baseline="-25000" dirty="0"/>
                  <a:t>1</a:t>
                </a:r>
                <a:r>
                  <a:rPr lang="en-US" dirty="0"/>
                  <a:t> = 0] e lo </a:t>
                </a:r>
                <a:r>
                  <a:rPr lang="en-US" dirty="0" err="1"/>
                  <a:t>possiamo</a:t>
                </a:r>
                <a:r>
                  <a:rPr lang="en-US" dirty="0"/>
                  <a:t> </a:t>
                </a:r>
                <a:r>
                  <a:rPr lang="en-US" dirty="0" err="1"/>
                  <a:t>stimare</a:t>
                </a:r>
                <a:r>
                  <a:rPr lang="en-US" dirty="0"/>
                  <a:t> per </a:t>
                </a:r>
                <a:r>
                  <a:rPr lang="en-US" dirty="0" err="1"/>
                  <a:t>i</a:t>
                </a:r>
                <a:r>
                  <a:rPr lang="en-US" dirty="0"/>
                  <a:t> due </a:t>
                </a:r>
                <a:r>
                  <a:rPr lang="en-US" dirty="0" err="1"/>
                  <a:t>gruppi</a:t>
                </a:r>
                <a:r>
                  <a:rPr lang="en-US" dirty="0"/>
                  <a:t> T e C al tempo 1: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mtClean="0"/>
                              <m:t>ATT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mtClean="0"/>
                              <m:t>DiD</m:t>
                            </m:r>
                          </m:sub>
                        </m:sSub>
                      </m:e>
                    </m:acc>
                    <m:r>
                      <m:rPr>
                        <m:nor/>
                      </m:rPr>
                      <a:rPr lang="en-US"/>
                      <m:t>=[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nor/>
                          </m:rPr>
                          <a:rPr lang="en-US" smtClean="0"/>
                          <m:t>i</m:t>
                        </m:r>
                        <m:r>
                          <m:rPr>
                            <m:nor/>
                          </m:rPr>
                          <a:rPr lang="en-US" smtClean="0"/>
                          <m:t>∈</m:t>
                        </m:r>
                        <m:r>
                          <m:rPr>
                            <m:nor/>
                          </m:rPr>
                          <a:rPr lang="en-US" smtClean="0"/>
                          <m:t>T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mtClean="0"/>
                          <m:t>(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mtClean="0"/>
                              <m:t>Y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mtClean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mtClean="0"/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mtClean="0"/>
                          <m:t>−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mtClean="0"/>
                              <m:t>Y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mtClean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it-IT" b="0" i="0" smtClean="0"/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mtClean="0"/>
                          <m:t>)]</m:t>
                        </m:r>
                      </m:e>
                    </m:nary>
                    <m:r>
                      <m:rPr>
                        <m:nor/>
                      </m:rPr>
                      <a:rPr lang="en-US"/>
                      <m:t>−[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nor/>
                          </m:rPr>
                          <a:rPr lang="en-US" smtClean="0"/>
                          <m:t>i</m:t>
                        </m:r>
                        <m:r>
                          <m:rPr>
                            <m:nor/>
                          </m:rPr>
                          <a:rPr lang="en-US" smtClean="0"/>
                          <m:t>∈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mtClean="0"/>
                          <m:t>(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mtClean="0"/>
                              <m:t>Y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mtClean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mtClean="0"/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mtClean="0"/>
                          <m:t>−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mtClean="0"/>
                              <m:t>Y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mtClean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it-IT" b="0" i="0" smtClean="0"/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mtClean="0"/>
                          <m:t>)]</m:t>
                        </m:r>
                      </m:e>
                    </m:nary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50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llaDiTesto 3"/>
          <p:cNvSpPr txBox="1"/>
          <p:nvPr/>
        </p:nvSpPr>
        <p:spPr>
          <a:xfrm>
            <a:off x="2624328" y="6068882"/>
            <a:ext cx="22402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Differenze nei trattati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38800" y="6068882"/>
            <a:ext cx="23957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Differenze nei controlli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665220" y="6488668"/>
            <a:ext cx="267309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Differenze nelle differenze</a:t>
            </a:r>
            <a:endParaRPr lang="en-US" dirty="0"/>
          </a:p>
        </p:txBody>
      </p:sp>
      <p:cxnSp>
        <p:nvCxnSpPr>
          <p:cNvPr id="8" name="Connettore 2 7"/>
          <p:cNvCxnSpPr/>
          <p:nvPr/>
        </p:nvCxnSpPr>
        <p:spPr>
          <a:xfrm flipV="1">
            <a:off x="4846320" y="5857360"/>
            <a:ext cx="18288" cy="644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716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 </a:t>
            </a:r>
            <a:r>
              <a:rPr lang="it-IT" dirty="0" err="1"/>
              <a:t>diff</a:t>
            </a:r>
            <a:r>
              <a:rPr lang="it-IT" dirty="0"/>
              <a:t> in </a:t>
            </a:r>
            <a:r>
              <a:rPr lang="it-IT" dirty="0" err="1"/>
              <a:t>diff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Per avere una maggiore certezza del trend comune è utile considerare una serie più o meno lunga di periodi precedenti al trattamento (</a:t>
            </a:r>
            <a:r>
              <a:rPr lang="it-IT" i="1" dirty="0"/>
              <a:t>t</a:t>
            </a:r>
            <a:r>
              <a:rPr lang="it-IT" dirty="0"/>
              <a:t> = –1, – 2, –3, …) gli andamenti per trattati e controlli. Se le variazioni negli </a:t>
            </a:r>
            <a:r>
              <a:rPr lang="it-IT" dirty="0" err="1"/>
              <a:t>outcome</a:t>
            </a:r>
            <a:r>
              <a:rPr lang="it-IT" dirty="0"/>
              <a:t> dei controlli e dei trattati sono simili per i periodi precedenti al trattamento, allora esse saranno simili anche tra </a:t>
            </a:r>
            <a:r>
              <a:rPr lang="it-IT" i="1" dirty="0"/>
              <a:t>t</a:t>
            </a:r>
            <a:r>
              <a:rPr lang="it-IT" dirty="0"/>
              <a:t> =0 e </a:t>
            </a:r>
            <a:r>
              <a:rPr lang="it-IT" i="1" dirty="0"/>
              <a:t>t</a:t>
            </a:r>
            <a:r>
              <a:rPr lang="it-IT" dirty="0"/>
              <a:t> = 1 dopo il trattamento, altrimenti sarà molto difficile affermarlo.</a:t>
            </a:r>
          </a:p>
          <a:p>
            <a:r>
              <a:rPr lang="it-IT" dirty="0"/>
              <a:t>Occorre anche sottolineare che </a:t>
            </a:r>
            <a:r>
              <a:rPr lang="it-IT" dirty="0">
                <a:solidFill>
                  <a:srgbClr val="0070C0"/>
                </a:solidFill>
              </a:rPr>
              <a:t>i gruppi di individui nei due periodi possono essere anche diversi</a:t>
            </a:r>
            <a:r>
              <a:rPr lang="it-IT" dirty="0"/>
              <a:t>, </a:t>
            </a:r>
            <a:r>
              <a:rPr lang="it-IT" u="sng" dirty="0"/>
              <a:t>ma i due campioni devono essere rappresentativi della stessa popolazione</a:t>
            </a:r>
            <a:r>
              <a:rPr lang="it-IT" dirty="0"/>
              <a:t>.</a:t>
            </a:r>
          </a:p>
          <a:p>
            <a:r>
              <a:rPr lang="it-IT" dirty="0"/>
              <a:t>Vediamo ora come usare la regressione per stimare l’effetto medio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93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modello di regressione per la </a:t>
            </a:r>
            <a:r>
              <a:rPr lang="it-IT" dirty="0" err="1"/>
              <a:t>DiD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it-IT" dirty="0"/>
                  <a:t>L’equazione da stimare con una regressione dei minimi quadrati è la:</a:t>
                </a:r>
              </a:p>
              <a:p>
                <a:r>
                  <a:rPr lang="it-IT" dirty="0"/>
                  <a:t>[36] </a:t>
                </a:r>
                <a:r>
                  <a:rPr lang="fr-FR" i="1" dirty="0"/>
                  <a:t>Y</a:t>
                </a:r>
                <a:r>
                  <a:rPr lang="fr-FR" i="1" baseline="-25000" dirty="0"/>
                  <a:t>i t</a:t>
                </a:r>
                <a:r>
                  <a:rPr lang="fr-FR" dirty="0"/>
                  <a:t> = </a:t>
                </a:r>
                <a:r>
                  <a:rPr lang="fr-FR" i="1" dirty="0"/>
                  <a:t>α</a:t>
                </a:r>
                <a:r>
                  <a:rPr lang="fr-FR" dirty="0"/>
                  <a:t> + </a:t>
                </a:r>
                <a:r>
                  <a:rPr lang="fr-FR" i="1" dirty="0"/>
                  <a:t>βD</a:t>
                </a:r>
                <a:r>
                  <a:rPr lang="fr-FR" i="1" baseline="-25000" dirty="0"/>
                  <a:t>i</a:t>
                </a:r>
                <a:r>
                  <a:rPr lang="fr-FR" dirty="0"/>
                  <a:t> + </a:t>
                </a:r>
                <a:r>
                  <a:rPr lang="fr-FR" i="1" dirty="0" err="1"/>
                  <a:t>γt</a:t>
                </a:r>
                <a:r>
                  <a:rPr lang="fr-FR" dirty="0"/>
                  <a:t> + </a:t>
                </a:r>
                <a:r>
                  <a:rPr lang="fr-FR" i="1" dirty="0"/>
                  <a:t>δ</a:t>
                </a:r>
                <a:r>
                  <a:rPr lang="fr-FR" dirty="0"/>
                  <a:t>[</a:t>
                </a:r>
                <a:r>
                  <a:rPr lang="fr-FR" i="1" dirty="0"/>
                  <a:t>D</a:t>
                </a:r>
                <a:r>
                  <a:rPr lang="fr-FR" i="1" baseline="-25000" dirty="0"/>
                  <a:t>it</a:t>
                </a:r>
                <a:r>
                  <a:rPr lang="fr-FR" i="1" dirty="0"/>
                  <a:t> </a:t>
                </a:r>
                <a:r>
                  <a:rPr lang="fr-FR" dirty="0"/>
                  <a:t>] + </a:t>
                </a:r>
                <a:r>
                  <a:rPr lang="fr-FR" i="1" dirty="0" err="1"/>
                  <a:t>ε</a:t>
                </a:r>
                <a:r>
                  <a:rPr lang="fr-FR" i="1" baseline="-25000" dirty="0" err="1"/>
                  <a:t>i</a:t>
                </a:r>
                <a:r>
                  <a:rPr lang="fr-FR" i="1" baseline="-25000" dirty="0"/>
                  <a:t> t</a:t>
                </a:r>
              </a:p>
              <a:p>
                <a:r>
                  <a:rPr lang="it-IT" dirty="0"/>
                  <a:t>dove </a:t>
                </a:r>
                <a:r>
                  <a:rPr lang="it-IT" i="1" dirty="0"/>
                  <a:t>D</a:t>
                </a:r>
                <a:r>
                  <a:rPr lang="it-IT" i="1" baseline="-25000" dirty="0"/>
                  <a:t>i</a:t>
                </a:r>
                <a:r>
                  <a:rPr lang="it-IT" dirty="0"/>
                  <a:t> (senza il pedice </a:t>
                </a:r>
                <a:r>
                  <a:rPr lang="it-IT" i="1" dirty="0"/>
                  <a:t>t</a:t>
                </a:r>
                <a:r>
                  <a:rPr lang="it-IT" dirty="0"/>
                  <a:t>) è una variabile che assume valore 1 (sia al tempo 0 che al tempo 1), mentre </a:t>
                </a:r>
                <a:r>
                  <a:rPr lang="it-IT" dirty="0">
                    <a:solidFill>
                      <a:srgbClr val="FF0000"/>
                    </a:solidFill>
                  </a:rPr>
                  <a:t>per i soggetti che sono trattati al tempo 1</a:t>
                </a:r>
                <a:r>
                  <a:rPr lang="it-IT" dirty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it-IT" dirty="0" smtClean="0"/>
                              <m:t>1 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se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Di</m:t>
                            </m:r>
                            <m:r>
                              <m:rPr>
                                <m:nor/>
                              </m:rPr>
                              <a:rPr lang="it-IT" baseline="-25000" dirty="0" smtClean="0"/>
                              <m:t>0=0 </m:t>
                            </m:r>
                            <m:r>
                              <m:rPr>
                                <m:nor/>
                              </m:rPr>
                              <a:rPr lang="it-IT" b="0" i="0" dirty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it-IT" b="0" i="0" dirty="0" smtClean="0"/>
                              <m:t>e</m:t>
                            </m:r>
                            <m:r>
                              <m:rPr>
                                <m:nor/>
                              </m:rPr>
                              <a:rPr lang="it-IT" b="0" i="0" dirty="0" smtClean="0"/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D</m:t>
                            </m:r>
                            <m:r>
                              <m:rPr>
                                <m:nor/>
                              </m:rPr>
                              <a:rPr lang="it-IT" baseline="-25000" dirty="0" smtClean="0"/>
                              <m:t>i</m:t>
                            </m:r>
                            <m:r>
                              <m:rPr>
                                <m:nor/>
                              </m:rPr>
                              <a:rPr lang="it-IT" baseline="-25000" dirty="0" smtClean="0"/>
                              <m:t>1=1</m:t>
                            </m:r>
                          </m:e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0 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se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Di</m:t>
                            </m:r>
                            <m:r>
                              <m:rPr>
                                <m:nor/>
                              </m:rPr>
                              <a:rPr lang="it-IT" baseline="-25000" dirty="0" smtClean="0"/>
                              <m:t>0=0 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e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it-IT" dirty="0" smtClean="0"/>
                              <m:t>Di</m:t>
                            </m:r>
                            <m:r>
                              <m:rPr>
                                <m:nor/>
                              </m:rPr>
                              <a:rPr lang="it-IT" baseline="-25000" dirty="0" smtClean="0"/>
                              <m:t>1=0</m:t>
                            </m:r>
                          </m:e>
                        </m:eqArr>
                      </m:e>
                    </m:d>
                  </m:oMath>
                </a14:m>
                <a:r>
                  <a:rPr lang="it-IT" dirty="0"/>
                  <a:t> </a:t>
                </a:r>
              </a:p>
              <a:p>
                <a:r>
                  <a:rPr lang="it-IT" dirty="0"/>
                  <a:t>La variabile </a:t>
                </a:r>
                <a:r>
                  <a:rPr lang="it-IT" i="1" dirty="0"/>
                  <a:t>t</a:t>
                </a:r>
                <a:r>
                  <a:rPr lang="it-IT" dirty="0"/>
                  <a:t> indica il periodo e vale 0 nel periodo precedente al trattamento e 1 nel periodo successivo; </a:t>
                </a:r>
                <a:r>
                  <a:rPr lang="it-IT" i="1" dirty="0" err="1"/>
                  <a:t>ε</a:t>
                </a:r>
                <a:r>
                  <a:rPr lang="it-IT" i="1" baseline="-25000" dirty="0" err="1"/>
                  <a:t>i</a:t>
                </a:r>
                <a:r>
                  <a:rPr lang="it-IT" i="1" baseline="-25000" dirty="0"/>
                  <a:t> t</a:t>
                </a:r>
                <a:r>
                  <a:rPr lang="it-IT" dirty="0"/>
                  <a:t> è un termine di errore a media zero. </a:t>
                </a:r>
              </a:p>
              <a:p>
                <a:r>
                  <a:rPr lang="it-IT" dirty="0"/>
                  <a:t>I coefficienti </a:t>
                </a:r>
                <a:r>
                  <a:rPr lang="it-IT" i="1" dirty="0"/>
                  <a:t>α</a:t>
                </a:r>
                <a:r>
                  <a:rPr lang="it-IT" dirty="0"/>
                  <a:t>, </a:t>
                </a:r>
                <a:r>
                  <a:rPr lang="it-IT" i="1" dirty="0"/>
                  <a:t>β</a:t>
                </a:r>
                <a:r>
                  <a:rPr lang="it-IT" dirty="0"/>
                  <a:t>, </a:t>
                </a:r>
                <a:r>
                  <a:rPr lang="it-IT" i="1" dirty="0"/>
                  <a:t>γ</a:t>
                </a:r>
                <a:r>
                  <a:rPr lang="it-IT" dirty="0"/>
                  <a:t> e </a:t>
                </a:r>
                <a:r>
                  <a:rPr lang="it-IT" i="1" dirty="0"/>
                  <a:t>δ</a:t>
                </a:r>
                <a:r>
                  <a:rPr lang="it-IT" dirty="0"/>
                  <a:t> della regressione [36] sono stimabili semplicemente ad es. con la tecnica dei minimi quadrati ordinari.</a:t>
                </a:r>
                <a:endParaRPr lang="en-US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1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8887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DiD</a:t>
            </a:r>
            <a:r>
              <a:rPr lang="it-IT" dirty="0"/>
              <a:t> interpretazione dei risultati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Partendo dall’equazione della regressione </a:t>
            </a:r>
            <a:r>
              <a:rPr lang="fr-FR" i="1" dirty="0"/>
              <a:t>Y</a:t>
            </a:r>
            <a:r>
              <a:rPr lang="fr-FR" i="1" baseline="-25000" dirty="0"/>
              <a:t>i t</a:t>
            </a:r>
            <a:r>
              <a:rPr lang="fr-FR" dirty="0"/>
              <a:t> = </a:t>
            </a:r>
            <a:r>
              <a:rPr lang="fr-FR" i="1" dirty="0"/>
              <a:t>α</a:t>
            </a:r>
            <a:r>
              <a:rPr lang="fr-FR" dirty="0"/>
              <a:t> + </a:t>
            </a:r>
            <a:r>
              <a:rPr lang="fr-FR" i="1" dirty="0"/>
              <a:t>βD</a:t>
            </a:r>
            <a:r>
              <a:rPr lang="fr-FR" i="1" baseline="-25000" dirty="0"/>
              <a:t>i</a:t>
            </a:r>
            <a:r>
              <a:rPr lang="fr-FR" dirty="0"/>
              <a:t> + </a:t>
            </a:r>
            <a:r>
              <a:rPr lang="fr-FR" i="1" dirty="0" err="1"/>
              <a:t>γt</a:t>
            </a:r>
            <a:r>
              <a:rPr lang="fr-FR" dirty="0"/>
              <a:t> + </a:t>
            </a:r>
            <a:r>
              <a:rPr lang="fr-FR" i="1" dirty="0"/>
              <a:t>δ</a:t>
            </a:r>
            <a:r>
              <a:rPr lang="fr-FR" dirty="0"/>
              <a:t>[</a:t>
            </a:r>
            <a:r>
              <a:rPr lang="fr-FR" i="1" dirty="0"/>
              <a:t>D</a:t>
            </a:r>
            <a:r>
              <a:rPr lang="fr-FR" i="1" baseline="-25000" dirty="0"/>
              <a:t>it</a:t>
            </a:r>
            <a:r>
              <a:rPr lang="fr-FR" dirty="0"/>
              <a:t>] + </a:t>
            </a:r>
            <a:r>
              <a:rPr lang="fr-FR" i="1" dirty="0" err="1"/>
              <a:t>ε</a:t>
            </a:r>
            <a:r>
              <a:rPr lang="fr-FR" i="1" baseline="-25000" dirty="0" err="1"/>
              <a:t>i</a:t>
            </a:r>
            <a:r>
              <a:rPr lang="fr-FR" i="1" baseline="-25000" dirty="0"/>
              <a:t> t</a:t>
            </a:r>
            <a:r>
              <a:rPr lang="fr-FR" i="1" dirty="0"/>
              <a:t> </a:t>
            </a:r>
            <a:r>
              <a:rPr lang="it-IT" dirty="0"/>
              <a:t> proviamo a calcolare la media di Y</a:t>
            </a:r>
            <a:r>
              <a:rPr lang="it-IT" baseline="-25000" dirty="0"/>
              <a:t>i1</a:t>
            </a:r>
            <a:r>
              <a:rPr lang="it-IT" dirty="0"/>
              <a:t> per i trattati, ovvero la media </a:t>
            </a:r>
            <a:r>
              <a:rPr lang="it-IT" dirty="0">
                <a:solidFill>
                  <a:srgbClr val="FF0000"/>
                </a:solidFill>
              </a:rPr>
              <a:t>dell’</a:t>
            </a:r>
            <a:r>
              <a:rPr lang="it-IT" dirty="0" err="1">
                <a:solidFill>
                  <a:srgbClr val="FF0000"/>
                </a:solidFill>
              </a:rPr>
              <a:t>outcome</a:t>
            </a:r>
            <a:r>
              <a:rPr lang="it-IT" dirty="0">
                <a:solidFill>
                  <a:srgbClr val="FF0000"/>
                </a:solidFill>
              </a:rPr>
              <a:t> per i trattati </a:t>
            </a:r>
            <a:r>
              <a:rPr lang="it-IT" b="1" dirty="0"/>
              <a:t>al tempo 1</a:t>
            </a:r>
            <a:r>
              <a:rPr lang="it-IT" dirty="0"/>
              <a:t>:</a:t>
            </a:r>
          </a:p>
          <a:p>
            <a:r>
              <a:rPr lang="it-IT" dirty="0"/>
              <a:t>E[Y</a:t>
            </a:r>
            <a:r>
              <a:rPr lang="it-IT" baseline="-25000" dirty="0"/>
              <a:t>i1 </a:t>
            </a:r>
            <a:r>
              <a:rPr lang="it-IT" dirty="0"/>
              <a:t>| D</a:t>
            </a:r>
            <a:r>
              <a:rPr lang="it-IT" baseline="-25000" dirty="0"/>
              <a:t>i</a:t>
            </a:r>
            <a:r>
              <a:rPr lang="it-IT" dirty="0"/>
              <a:t> = 1] = α + β + γ + δ</a:t>
            </a:r>
          </a:p>
          <a:p>
            <a:r>
              <a:rPr lang="it-IT" dirty="0"/>
              <a:t>La stessa media calcolata per i non trattati è:</a:t>
            </a:r>
          </a:p>
          <a:p>
            <a:r>
              <a:rPr lang="it-IT" dirty="0"/>
              <a:t>E[Y</a:t>
            </a:r>
            <a:r>
              <a:rPr lang="it-IT" baseline="-25000" dirty="0"/>
              <a:t>i1</a:t>
            </a:r>
            <a:r>
              <a:rPr lang="it-IT" dirty="0"/>
              <a:t> | D</a:t>
            </a:r>
            <a:r>
              <a:rPr lang="it-IT" baseline="-25000" dirty="0"/>
              <a:t>i</a:t>
            </a:r>
            <a:r>
              <a:rPr lang="it-IT" dirty="0"/>
              <a:t> = 0] = α + γ</a:t>
            </a:r>
          </a:p>
          <a:p>
            <a:r>
              <a:rPr lang="it-IT" dirty="0"/>
              <a:t>Ripetendo gli stessi calcoli per Y</a:t>
            </a:r>
            <a:r>
              <a:rPr lang="it-IT" baseline="-25000" dirty="0"/>
              <a:t>i0</a:t>
            </a:r>
            <a:r>
              <a:rPr lang="it-IT" dirty="0"/>
              <a:t>, ovvero al tempo 0 quando nessuno è trattato, si ottiene:</a:t>
            </a:r>
          </a:p>
          <a:p>
            <a:r>
              <a:rPr lang="it-IT" dirty="0"/>
              <a:t>E[Y</a:t>
            </a:r>
            <a:r>
              <a:rPr lang="it-IT" baseline="-25000" dirty="0"/>
              <a:t>i0</a:t>
            </a:r>
            <a:r>
              <a:rPr lang="it-IT" dirty="0"/>
              <a:t> | D</a:t>
            </a:r>
            <a:r>
              <a:rPr lang="it-IT" baseline="-25000" dirty="0"/>
              <a:t>i</a:t>
            </a:r>
            <a:r>
              <a:rPr lang="it-IT" dirty="0"/>
              <a:t> = 1] = α + β</a:t>
            </a:r>
          </a:p>
          <a:p>
            <a:r>
              <a:rPr lang="it-IT" dirty="0"/>
              <a:t>E[Y</a:t>
            </a:r>
            <a:r>
              <a:rPr lang="it-IT" baseline="-25000" dirty="0"/>
              <a:t>i0</a:t>
            </a:r>
            <a:r>
              <a:rPr lang="it-IT" dirty="0"/>
              <a:t> | D</a:t>
            </a:r>
            <a:r>
              <a:rPr lang="it-IT" baseline="-25000" dirty="0"/>
              <a:t>i</a:t>
            </a:r>
            <a:r>
              <a:rPr lang="it-IT" dirty="0"/>
              <a:t> = 0] = α</a:t>
            </a:r>
          </a:p>
          <a:p>
            <a:r>
              <a:rPr lang="it-IT" dirty="0"/>
              <a:t>Queste equazioni ci permettono di mettere </a:t>
            </a:r>
            <a:r>
              <a:rPr lang="it-IT" dirty="0">
                <a:solidFill>
                  <a:srgbClr val="FF0000"/>
                </a:solidFill>
              </a:rPr>
              <a:t>in relazione diretta l’ATT con i parametri della regressione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            ATT = E[Y</a:t>
            </a:r>
            <a:r>
              <a:rPr lang="it-IT" baseline="-25000" dirty="0"/>
              <a:t>i1</a:t>
            </a:r>
            <a:r>
              <a:rPr lang="it-IT" dirty="0"/>
              <a:t>(1) – Y</a:t>
            </a:r>
            <a:r>
              <a:rPr lang="it-IT" baseline="-25000" dirty="0"/>
              <a:t>i0</a:t>
            </a:r>
            <a:r>
              <a:rPr lang="it-IT" dirty="0"/>
              <a:t> (0) | D</a:t>
            </a:r>
            <a:r>
              <a:rPr lang="it-IT" baseline="-25000" dirty="0"/>
              <a:t>i1</a:t>
            </a:r>
            <a:r>
              <a:rPr lang="it-IT" dirty="0"/>
              <a:t> = 1] – E[Y</a:t>
            </a:r>
            <a:r>
              <a:rPr lang="it-IT" baseline="-25000" dirty="0"/>
              <a:t>i1</a:t>
            </a:r>
            <a:r>
              <a:rPr lang="it-IT" dirty="0"/>
              <a:t>(0) – Y</a:t>
            </a:r>
            <a:r>
              <a:rPr lang="it-IT" baseline="-25000" dirty="0"/>
              <a:t>i0</a:t>
            </a:r>
            <a:r>
              <a:rPr lang="it-IT" dirty="0"/>
              <a:t> (0) | D</a:t>
            </a:r>
            <a:r>
              <a:rPr lang="it-IT" baseline="-25000" dirty="0"/>
              <a:t>i1</a:t>
            </a:r>
            <a:r>
              <a:rPr lang="it-IT" dirty="0"/>
              <a:t> = 0] = [γ + δ] – [γ] = δ </a:t>
            </a:r>
          </a:p>
          <a:p>
            <a:endParaRPr lang="it-IT" dirty="0"/>
          </a:p>
          <a:p>
            <a:r>
              <a:rPr lang="it-IT" dirty="0"/>
              <a:t>In altre parole, lo stesso stimatore dell’ATT si può ottenere anche come il coefficiente δ della regressione.</a:t>
            </a:r>
            <a:endParaRPr lang="en-US" dirty="0"/>
          </a:p>
        </p:txBody>
      </p:sp>
      <p:sp>
        <p:nvSpPr>
          <p:cNvPr id="5" name="Parentesi graffa chiusa 4"/>
          <p:cNvSpPr/>
          <p:nvPr/>
        </p:nvSpPr>
        <p:spPr>
          <a:xfrm rot="5400000">
            <a:off x="3510497" y="4070149"/>
            <a:ext cx="157494" cy="241277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569006" y="4502681"/>
            <a:ext cx="22266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(α + β + γ + δ)-(α + β)</a:t>
            </a:r>
          </a:p>
        </p:txBody>
      </p:sp>
      <p:sp>
        <p:nvSpPr>
          <p:cNvPr id="7" name="Rettangolo 6"/>
          <p:cNvSpPr/>
          <p:nvPr/>
        </p:nvSpPr>
        <p:spPr>
          <a:xfrm>
            <a:off x="5711664" y="4508129"/>
            <a:ext cx="11133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(α + γ)-(α)</a:t>
            </a:r>
          </a:p>
        </p:txBody>
      </p:sp>
      <p:sp>
        <p:nvSpPr>
          <p:cNvPr id="8" name="Parentesi graffa chiusa 7"/>
          <p:cNvSpPr/>
          <p:nvPr/>
        </p:nvSpPr>
        <p:spPr>
          <a:xfrm rot="5400000">
            <a:off x="5889714" y="4158398"/>
            <a:ext cx="157494" cy="223627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F85BD378-0A4D-4E49-A30A-E8EB42597074}"/>
              </a:ext>
            </a:extLst>
          </p:cNvPr>
          <p:cNvSpPr/>
          <p:nvPr/>
        </p:nvSpPr>
        <p:spPr>
          <a:xfrm>
            <a:off x="6782644" y="1422400"/>
            <a:ext cx="151556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58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Assunzioni</a:t>
            </a:r>
            <a:r>
              <a:rPr lang="en-US" altLang="en-US" dirty="0"/>
              <a:t> per </a:t>
            </a:r>
            <a:r>
              <a:rPr lang="en-US" altLang="en-US" dirty="0" err="1"/>
              <a:t>l’identificazione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US" dirty="0"/>
              <a:t>Qualsiasi cosa accada al gruppo di controllo nel tempo è anche quello che accade al gruppo dei trattati in assenza dell’intervento</a:t>
            </a:r>
            <a:endParaRPr lang="en-US" altLang="en-US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843528" y="3810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0" y="632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5410200" y="3733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0386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Pre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198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Post</a:t>
            </a:r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4267200" y="556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267200" y="4953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61722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4419600" y="3733800"/>
            <a:ext cx="175260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4419600" y="5334000"/>
            <a:ext cx="1752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CasellaDiTesto 1"/>
          <p:cNvSpPr txBox="1"/>
          <p:nvPr/>
        </p:nvSpPr>
        <p:spPr>
          <a:xfrm>
            <a:off x="6583680" y="3438144"/>
            <a:ext cx="97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Trattati</a:t>
            </a:r>
            <a:endParaRPr lang="en-US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583679" y="5073134"/>
            <a:ext cx="1155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Controllo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72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Assunzioni</a:t>
            </a:r>
            <a:r>
              <a:rPr lang="en-US" altLang="en-US" dirty="0"/>
              <a:t> per </a:t>
            </a:r>
            <a:r>
              <a:rPr lang="en-US" altLang="en-US" dirty="0" err="1"/>
              <a:t>l’identificazione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en-US" dirty="0"/>
              <a:t>Qualsiasi cosa accada al gruppo di controllo nel tempo è anche quello che accade al gruppo dei trattati in assenza dell’intervento</a:t>
            </a:r>
            <a:endParaRPr lang="en-US" altLang="en-US" dirty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0" y="3810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810000" y="632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5410200" y="3733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0386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Pre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0198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Post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267200" y="556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267200" y="4953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1722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4419600" y="3733800"/>
            <a:ext cx="175260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4419600" y="5334000"/>
            <a:ext cx="1752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7467600" y="3657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4495800" y="50292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6324600" y="3657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772400" y="3810001"/>
            <a:ext cx="2667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Effetto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misura</a:t>
            </a:r>
            <a:r>
              <a:rPr lang="en-US" altLang="en-US" dirty="0"/>
              <a:t> </a:t>
            </a:r>
            <a:r>
              <a:rPr lang="en-US" altLang="en-US" dirty="0" err="1"/>
              <a:t>considerando</a:t>
            </a:r>
            <a:r>
              <a:rPr lang="en-US" altLang="en-US" dirty="0"/>
              <a:t> solo I </a:t>
            </a:r>
            <a:r>
              <a:rPr lang="en-US" altLang="en-US" dirty="0" err="1"/>
              <a:t>dati</a:t>
            </a:r>
            <a:r>
              <a:rPr lang="en-US" altLang="en-US" dirty="0"/>
              <a:t> pre e post del </a:t>
            </a:r>
            <a:r>
              <a:rPr lang="en-US" altLang="en-US" dirty="0" err="1"/>
              <a:t>gruppo</a:t>
            </a:r>
            <a:r>
              <a:rPr lang="en-US" altLang="en-US" dirty="0"/>
              <a:t> T (</a:t>
            </a:r>
            <a:r>
              <a:rPr lang="en-US" altLang="en-US" dirty="0" err="1"/>
              <a:t>ignorando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trend </a:t>
            </a:r>
            <a:r>
              <a:rPr lang="en-US" altLang="en-US" dirty="0" err="1"/>
              <a:t>temporale</a:t>
            </a:r>
            <a:r>
              <a:rPr lang="en-US" alt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68789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Assunzioni</a:t>
            </a:r>
            <a:r>
              <a:rPr lang="en-US" altLang="en-US" dirty="0"/>
              <a:t> per </a:t>
            </a:r>
            <a:r>
              <a:rPr lang="en-US" altLang="en-US" dirty="0" err="1"/>
              <a:t>l’identificazione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en-US" dirty="0"/>
              <a:t>Qualsiasi cosa accada al gruppo di controllo nel tempo è anche quello che accade al gruppo dei trattati in assenza dell’intervento (es. GG)</a:t>
            </a:r>
            <a:endParaRPr lang="en-US" altLang="en-US" dirty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0" y="3810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810000" y="632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5410200" y="3733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386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Pre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0198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Post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4267200" y="556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4267200" y="4953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1722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4419600" y="3733800"/>
            <a:ext cx="175260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4419600" y="5334000"/>
            <a:ext cx="1752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7467600" y="3657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6324600" y="5334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6324600" y="3657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696200" y="3810000"/>
            <a:ext cx="2743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Effetti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misura</a:t>
            </a:r>
            <a:r>
              <a:rPr lang="en-US" altLang="en-US" dirty="0"/>
              <a:t> </a:t>
            </a:r>
            <a:r>
              <a:rPr lang="en-US" altLang="en-US" dirty="0" err="1"/>
              <a:t>considerando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confronto</a:t>
            </a:r>
            <a:r>
              <a:rPr lang="en-US" altLang="en-US" dirty="0"/>
              <a:t> </a:t>
            </a:r>
            <a:r>
              <a:rPr lang="en-US" altLang="en-US" dirty="0" err="1"/>
              <a:t>tra</a:t>
            </a:r>
            <a:r>
              <a:rPr lang="en-US" altLang="en-US" dirty="0"/>
              <a:t> T &amp; C </a:t>
            </a:r>
            <a:r>
              <a:rPr lang="en-US" altLang="en-US" dirty="0" err="1"/>
              <a:t>dopo</a:t>
            </a:r>
            <a:r>
              <a:rPr lang="en-US" altLang="en-US" dirty="0"/>
              <a:t> </a:t>
            </a:r>
            <a:r>
              <a:rPr lang="en-US" altLang="en-US" dirty="0" err="1"/>
              <a:t>l’intervento</a:t>
            </a:r>
            <a:r>
              <a:rPr lang="en-US" altLang="en-US" dirty="0"/>
              <a:t> (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ignorano</a:t>
            </a:r>
            <a:r>
              <a:rPr lang="en-US" altLang="en-US" dirty="0"/>
              <a:t> le </a:t>
            </a:r>
            <a:r>
              <a:rPr lang="en-US" altLang="en-US" dirty="0" err="1"/>
              <a:t>differenze</a:t>
            </a:r>
            <a:r>
              <a:rPr lang="en-US" altLang="en-US" dirty="0"/>
              <a:t> </a:t>
            </a:r>
            <a:r>
              <a:rPr lang="en-US" altLang="en-US" dirty="0" err="1"/>
              <a:t>tra</a:t>
            </a:r>
            <a:r>
              <a:rPr lang="en-US" altLang="en-US" dirty="0"/>
              <a:t> I </a:t>
            </a:r>
            <a:r>
              <a:rPr lang="en-US" altLang="en-US" dirty="0" err="1"/>
              <a:t>gruppi</a:t>
            </a:r>
            <a:r>
              <a:rPr lang="en-US" alt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673180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Assunzioni</a:t>
            </a:r>
            <a:r>
              <a:rPr lang="en-US" altLang="en-US" dirty="0"/>
              <a:t> per </a:t>
            </a:r>
            <a:r>
              <a:rPr lang="en-US" altLang="en-US" dirty="0" err="1"/>
              <a:t>l’identificazione</a:t>
            </a:r>
            <a:endParaRPr lang="en-US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en-US" dirty="0"/>
              <a:t>Qualsiasi cosa accada al gruppo di controllo nel tempo è anche quello che accade al gruppo dei trattati in assenza dell’intervento (es. GG)</a:t>
            </a:r>
            <a:endParaRPr lang="en-US" altLang="en-US" dirty="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10000" y="3810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810000" y="632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5410200" y="3733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0386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019800" y="6491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Post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267200" y="556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4267200" y="4953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61722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419600" y="3733800"/>
            <a:ext cx="175260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4419600" y="5334000"/>
            <a:ext cx="1752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4343400" y="4724400"/>
            <a:ext cx="1752600" cy="304800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6096000" y="4648200"/>
            <a:ext cx="152400" cy="1524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696200" y="3810000"/>
            <a:ext cx="27432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Effetto</a:t>
            </a:r>
            <a:r>
              <a:rPr lang="en-US" altLang="en-US" dirty="0"/>
              <a:t> </a:t>
            </a:r>
            <a:r>
              <a:rPr lang="en-US" altLang="en-US" dirty="0" err="1"/>
              <a:t>dell’intervento</a:t>
            </a:r>
            <a:r>
              <a:rPr lang="en-US" altLang="en-US" dirty="0"/>
              <a:t> </a:t>
            </a:r>
            <a:r>
              <a:rPr lang="en-US" altLang="en-US" dirty="0" err="1"/>
              <a:t>considerando</a:t>
            </a:r>
            <a:r>
              <a:rPr lang="en-US" altLang="en-US" dirty="0"/>
              <a:t> la </a:t>
            </a:r>
            <a:r>
              <a:rPr lang="en-US" altLang="en-US" dirty="0" err="1"/>
              <a:t>tecnica</a:t>
            </a:r>
            <a:r>
              <a:rPr lang="en-US" altLang="en-US" dirty="0"/>
              <a:t> difference-in-difference (</a:t>
            </a:r>
            <a:r>
              <a:rPr lang="en-US" altLang="en-US" dirty="0" err="1"/>
              <a:t>considerando</a:t>
            </a:r>
            <a:r>
              <a:rPr lang="en-US" altLang="en-US" dirty="0"/>
              <a:t> le </a:t>
            </a:r>
            <a:r>
              <a:rPr lang="en-US" altLang="en-US" dirty="0" err="1"/>
              <a:t>differenze</a:t>
            </a:r>
            <a:r>
              <a:rPr lang="en-US" altLang="en-US" dirty="0"/>
              <a:t> pre-</a:t>
            </a:r>
            <a:r>
              <a:rPr lang="en-US" altLang="en-US" dirty="0" err="1"/>
              <a:t>esistenti</a:t>
            </a:r>
            <a:r>
              <a:rPr lang="en-US" altLang="en-US" dirty="0"/>
              <a:t> </a:t>
            </a:r>
            <a:r>
              <a:rPr lang="en-US" altLang="en-US" dirty="0" err="1"/>
              <a:t>tra</a:t>
            </a:r>
            <a:r>
              <a:rPr lang="en-US" altLang="en-US" dirty="0"/>
              <a:t> T &amp; C e </a:t>
            </a:r>
            <a:r>
              <a:rPr lang="en-US" altLang="en-US" dirty="0" err="1"/>
              <a:t>il</a:t>
            </a:r>
            <a:r>
              <a:rPr lang="en-US" altLang="en-US" dirty="0"/>
              <a:t> trend </a:t>
            </a:r>
            <a:r>
              <a:rPr lang="en-US" altLang="en-US" dirty="0" err="1"/>
              <a:t>temporale</a:t>
            </a:r>
            <a:r>
              <a:rPr lang="en-US" altLang="en-US" dirty="0"/>
              <a:t>).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248400" y="3733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62484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70866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 d’impatto di un intervento pubblico: che cos’è?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“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b="1" dirty="0" err="1"/>
              <a:t>valutazione</a:t>
            </a:r>
            <a:r>
              <a:rPr lang="en-US" b="1" dirty="0"/>
              <a:t> </a:t>
            </a:r>
            <a:r>
              <a:rPr lang="en-US" b="1" dirty="0" err="1"/>
              <a:t>d’impatto</a:t>
            </a:r>
            <a:r>
              <a:rPr lang="en-US" b="1" dirty="0"/>
              <a:t> </a:t>
            </a:r>
            <a:r>
              <a:rPr lang="en-US" dirty="0" err="1"/>
              <a:t>comporta</a:t>
            </a:r>
            <a:r>
              <a:rPr lang="en-US" dirty="0"/>
              <a:t> la </a:t>
            </a:r>
            <a:r>
              <a:rPr lang="en-US" u="sng" dirty="0" err="1"/>
              <a:t>verifica</a:t>
            </a:r>
            <a:r>
              <a:rPr lang="en-US" u="sng" dirty="0"/>
              <a:t> di </a:t>
            </a:r>
            <a:r>
              <a:rPr lang="en-US" u="sng" dirty="0" err="1"/>
              <a:t>cambiamenti</a:t>
            </a:r>
            <a:r>
              <a:rPr lang="en-US" u="sng" dirty="0"/>
              <a:t> del </a:t>
            </a:r>
            <a:r>
              <a:rPr lang="en-US" u="sng" dirty="0" err="1"/>
              <a:t>benessere</a:t>
            </a:r>
            <a:r>
              <a:rPr lang="en-US" u="sng" dirty="0"/>
              <a:t> </a:t>
            </a:r>
            <a:r>
              <a:rPr lang="en-US" u="sng" dirty="0" err="1"/>
              <a:t>degli</a:t>
            </a:r>
            <a:r>
              <a:rPr lang="en-US" u="sng" dirty="0"/>
              <a:t> </a:t>
            </a:r>
            <a:r>
              <a:rPr lang="en-US" u="sng" dirty="0" err="1"/>
              <a:t>individui</a:t>
            </a:r>
            <a:r>
              <a:rPr lang="en-US" dirty="0"/>
              <a:t>,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u="sng" dirty="0" err="1"/>
              <a:t>famiglie</a:t>
            </a:r>
            <a:r>
              <a:rPr lang="en-US" dirty="0"/>
              <a:t>,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u="sng" dirty="0" err="1"/>
              <a:t>comunità</a:t>
            </a:r>
            <a:r>
              <a:rPr lang="en-US" dirty="0"/>
              <a:t> o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u="sng" dirty="0" err="1"/>
              <a:t>imprese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u="sng" dirty="0" err="1"/>
              <a:t>determinati</a:t>
            </a:r>
            <a:r>
              <a:rPr lang="en-US" u="sng" dirty="0"/>
              <a:t> da</a:t>
            </a:r>
            <a:r>
              <a:rPr lang="en-US" dirty="0"/>
              <a:t> un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progetto</a:t>
            </a:r>
            <a:r>
              <a:rPr lang="en-US" dirty="0"/>
              <a:t>, da un </a:t>
            </a:r>
            <a:r>
              <a:rPr lang="en-US" dirty="0" err="1">
                <a:highlight>
                  <a:srgbClr val="FFFF00"/>
                </a:highlight>
              </a:rPr>
              <a:t>programma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d’intervento</a:t>
            </a:r>
            <a:r>
              <a:rPr lang="en-US" dirty="0"/>
              <a:t> o da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politica</a:t>
            </a:r>
            <a:r>
              <a:rPr lang="en-US" dirty="0"/>
              <a:t>. La </a:t>
            </a:r>
            <a:r>
              <a:rPr lang="en-US" dirty="0" err="1"/>
              <a:t>domanda</a:t>
            </a:r>
            <a:r>
              <a:rPr lang="en-US" dirty="0"/>
              <a:t> </a:t>
            </a:r>
            <a:r>
              <a:rPr lang="en-US" dirty="0" err="1"/>
              <a:t>centrale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porre</a:t>
            </a:r>
            <a:r>
              <a:rPr lang="en-US" dirty="0"/>
              <a:t>,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effettua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valutazione</a:t>
            </a:r>
            <a:r>
              <a:rPr lang="en-US" dirty="0"/>
              <a:t> </a:t>
            </a:r>
            <a:r>
              <a:rPr lang="en-US" dirty="0" err="1"/>
              <a:t>d’impatto</a:t>
            </a:r>
            <a:r>
              <a:rPr lang="en-US" dirty="0"/>
              <a:t> è: </a:t>
            </a:r>
            <a:r>
              <a:rPr lang="en-US" b="1" dirty="0" err="1"/>
              <a:t>cosa</a:t>
            </a:r>
            <a:r>
              <a:rPr lang="en-US" b="1" dirty="0"/>
              <a:t> </a:t>
            </a:r>
            <a:r>
              <a:rPr lang="en-US" b="1" dirty="0" err="1"/>
              <a:t>sarebbe</a:t>
            </a:r>
            <a:r>
              <a:rPr lang="en-US" b="1" dirty="0"/>
              <a:t> </a:t>
            </a:r>
            <a:r>
              <a:rPr lang="en-US" b="1" dirty="0" err="1"/>
              <a:t>accaduto</a:t>
            </a:r>
            <a:r>
              <a:rPr lang="en-US" b="1" dirty="0"/>
              <a:t> a </a:t>
            </a:r>
            <a:r>
              <a:rPr lang="en-US" b="1" dirty="0" err="1"/>
              <a:t>coloro</a:t>
            </a:r>
            <a:r>
              <a:rPr lang="en-US" b="1" dirty="0"/>
              <a:t> </a:t>
            </a:r>
            <a:r>
              <a:rPr lang="en-US" b="1" dirty="0" err="1"/>
              <a:t>che</a:t>
            </a:r>
            <a:r>
              <a:rPr lang="en-US" b="1" dirty="0"/>
              <a:t> </a:t>
            </a:r>
            <a:r>
              <a:rPr lang="en-US" b="1" dirty="0" err="1"/>
              <a:t>hanno</a:t>
            </a:r>
            <a:r>
              <a:rPr lang="en-US" b="1" dirty="0"/>
              <a:t> </a:t>
            </a:r>
            <a:r>
              <a:rPr lang="en-US" b="1" dirty="0" err="1"/>
              <a:t>ricevuto</a:t>
            </a:r>
            <a:r>
              <a:rPr lang="en-US" b="1" dirty="0"/>
              <a:t> </a:t>
            </a:r>
            <a:r>
              <a:rPr lang="en-US" b="1" dirty="0" err="1"/>
              <a:t>l’intervento</a:t>
            </a:r>
            <a:r>
              <a:rPr lang="en-US" b="1" dirty="0"/>
              <a:t> se non </a:t>
            </a:r>
            <a:r>
              <a:rPr lang="en-US" b="1" dirty="0" err="1"/>
              <a:t>fossero</a:t>
            </a:r>
            <a:r>
              <a:rPr lang="en-US" b="1" dirty="0"/>
              <a:t> </a:t>
            </a:r>
            <a:r>
              <a:rPr lang="en-US" b="1" dirty="0" err="1"/>
              <a:t>stati</a:t>
            </a:r>
            <a:r>
              <a:rPr lang="en-US" b="1" dirty="0"/>
              <a:t> </a:t>
            </a:r>
            <a:r>
              <a:rPr lang="en-US" b="1" dirty="0" err="1"/>
              <a:t>inclusi</a:t>
            </a:r>
            <a:r>
              <a:rPr lang="en-US" b="1" dirty="0"/>
              <a:t> </a:t>
            </a:r>
            <a:r>
              <a:rPr lang="en-US" b="1" dirty="0" err="1"/>
              <a:t>nel</a:t>
            </a:r>
            <a:r>
              <a:rPr lang="en-US" b="1" dirty="0"/>
              <a:t> </a:t>
            </a:r>
            <a:r>
              <a:rPr lang="en-US" b="1" dirty="0" err="1"/>
              <a:t>programma</a:t>
            </a:r>
            <a:r>
              <a:rPr lang="en-US" dirty="0"/>
              <a:t>? </a:t>
            </a:r>
            <a:r>
              <a:rPr lang="en-US" dirty="0" err="1"/>
              <a:t>Poichè</a:t>
            </a:r>
            <a:r>
              <a:rPr lang="en-US" dirty="0"/>
              <a:t> non </a:t>
            </a:r>
            <a:r>
              <a:rPr lang="en-US" dirty="0" err="1"/>
              <a:t>potremo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osservare</a:t>
            </a:r>
            <a:r>
              <a:rPr lang="en-US" dirty="0"/>
              <a:t>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di </a:t>
            </a:r>
            <a:r>
              <a:rPr lang="en-US" dirty="0" err="1"/>
              <a:t>individui</a:t>
            </a:r>
            <a:r>
              <a:rPr lang="en-US" dirty="0"/>
              <a:t> (con e senza </a:t>
            </a:r>
            <a:r>
              <a:rPr lang="en-US" dirty="0" err="1"/>
              <a:t>l’intervento</a:t>
            </a:r>
            <a:r>
              <a:rPr lang="en-US" dirty="0"/>
              <a:t>), </a:t>
            </a:r>
            <a:r>
              <a:rPr lang="en-US" dirty="0" err="1"/>
              <a:t>occorre</a:t>
            </a:r>
            <a:r>
              <a:rPr lang="en-US" dirty="0"/>
              <a:t> </a:t>
            </a:r>
            <a:r>
              <a:rPr lang="en-US" dirty="0" err="1"/>
              <a:t>sviluppare</a:t>
            </a:r>
            <a:r>
              <a:rPr lang="en-US" dirty="0"/>
              <a:t> un “</a:t>
            </a:r>
            <a:r>
              <a:rPr lang="en-US" dirty="0" err="1">
                <a:solidFill>
                  <a:srgbClr val="FF0000"/>
                </a:solidFill>
              </a:rPr>
              <a:t>controfattuale</a:t>
            </a:r>
            <a:r>
              <a:rPr lang="en-US" dirty="0"/>
              <a:t>” - </a:t>
            </a:r>
            <a:r>
              <a:rPr lang="en-US" dirty="0" err="1"/>
              <a:t>cioè</a:t>
            </a:r>
            <a:r>
              <a:rPr lang="en-US" dirty="0"/>
              <a:t> un </a:t>
            </a:r>
            <a:r>
              <a:rPr lang="en-US" dirty="0" err="1"/>
              <a:t>gruppo</a:t>
            </a:r>
            <a:r>
              <a:rPr lang="en-US" dirty="0"/>
              <a:t> di </a:t>
            </a: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simili</a:t>
            </a:r>
            <a:r>
              <a:rPr lang="en-US" dirty="0"/>
              <a:t> (con </a:t>
            </a:r>
            <a:r>
              <a:rPr lang="en-US" dirty="0" err="1"/>
              <a:t>caratteristiche</a:t>
            </a:r>
            <a:r>
              <a:rPr lang="en-US" dirty="0"/>
              <a:t> </a:t>
            </a:r>
            <a:r>
              <a:rPr lang="en-US" dirty="0" err="1"/>
              <a:t>osservabili</a:t>
            </a:r>
            <a:r>
              <a:rPr lang="en-US" dirty="0"/>
              <a:t> - e non) a </a:t>
            </a:r>
            <a:r>
              <a:rPr lang="en-US" dirty="0" err="1"/>
              <a:t>coloro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ricevono</a:t>
            </a:r>
            <a:r>
              <a:rPr lang="en-US" dirty="0"/>
              <a:t> </a:t>
            </a:r>
            <a:r>
              <a:rPr lang="en-US" dirty="0" err="1"/>
              <a:t>l’intervento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confronto</a:t>
            </a:r>
            <a:r>
              <a:rPr lang="en-US" dirty="0"/>
              <a:t> ci </a:t>
            </a:r>
            <a:r>
              <a:rPr lang="en-US" dirty="0" err="1"/>
              <a:t>permetterà</a:t>
            </a:r>
            <a:r>
              <a:rPr lang="en-US" dirty="0"/>
              <a:t> di </a:t>
            </a:r>
            <a:r>
              <a:rPr lang="en-US" dirty="0" err="1"/>
              <a:t>stabilire</a:t>
            </a:r>
            <a:r>
              <a:rPr lang="en-US" dirty="0"/>
              <a:t> la </a:t>
            </a:r>
            <a:r>
              <a:rPr lang="en-US" dirty="0" err="1"/>
              <a:t>dimensione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causalità</a:t>
            </a:r>
            <a:r>
              <a:rPr lang="en-US" dirty="0"/>
              <a:t> – </a:t>
            </a:r>
            <a:r>
              <a:rPr lang="en-US" dirty="0" err="1"/>
              <a:t>attribuendo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cambiamenti</a:t>
            </a:r>
            <a:r>
              <a:rPr lang="en-US" dirty="0"/>
              <a:t> </a:t>
            </a:r>
            <a:r>
              <a:rPr lang="en-US" dirty="0" err="1"/>
              <a:t>osservati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benessere</a:t>
            </a:r>
            <a:r>
              <a:rPr lang="en-US" dirty="0"/>
              <a:t> al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d’intervento</a:t>
            </a:r>
            <a:r>
              <a:rPr lang="en-US" dirty="0"/>
              <a:t> e </a:t>
            </a:r>
            <a:r>
              <a:rPr lang="en-US" u="sng" dirty="0" err="1"/>
              <a:t>rimuovendo</a:t>
            </a:r>
            <a:r>
              <a:rPr lang="en-US" dirty="0"/>
              <a:t> </a:t>
            </a:r>
            <a:r>
              <a:rPr lang="en-US" dirty="0" err="1"/>
              <a:t>parallelamente</a:t>
            </a:r>
            <a:r>
              <a:rPr lang="en-US" dirty="0"/>
              <a:t> </a:t>
            </a:r>
            <a:r>
              <a:rPr lang="en-US" u="sng" dirty="0" err="1"/>
              <a:t>i</a:t>
            </a:r>
            <a:r>
              <a:rPr lang="en-US" u="sng" dirty="0"/>
              <a:t> </a:t>
            </a:r>
            <a:r>
              <a:rPr lang="en-US" u="sng" dirty="0" err="1"/>
              <a:t>fattori</a:t>
            </a:r>
            <a:r>
              <a:rPr lang="en-US" u="sng" dirty="0"/>
              <a:t> </a:t>
            </a:r>
            <a:r>
              <a:rPr lang="en-US" u="sng" dirty="0" err="1"/>
              <a:t>che</a:t>
            </a:r>
            <a:r>
              <a:rPr lang="en-US" u="sng" dirty="0"/>
              <a:t> </a:t>
            </a:r>
            <a:r>
              <a:rPr lang="en-US" u="sng" dirty="0" err="1"/>
              <a:t>possono</a:t>
            </a:r>
            <a:r>
              <a:rPr lang="en-US" u="sng" dirty="0"/>
              <a:t> </a:t>
            </a:r>
            <a:r>
              <a:rPr lang="en-US" u="sng" dirty="0" err="1"/>
              <a:t>creare</a:t>
            </a:r>
            <a:r>
              <a:rPr lang="en-US" u="sng" dirty="0"/>
              <a:t> </a:t>
            </a:r>
            <a:r>
              <a:rPr lang="en-US" u="sng" dirty="0" err="1"/>
              <a:t>confondimento</a:t>
            </a:r>
            <a:r>
              <a:rPr lang="en-US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3812631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4F7E1-6ECA-4E51-A346-A9FDD970D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Mettendo insieme la regressione e rappresentazione grafica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00E191B-B6AB-4960-B62D-161EA0BCF850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818414"/>
          <a:ext cx="10515600" cy="3657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9947745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168535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844540"/>
                  </a:ext>
                </a:extLst>
              </a:tr>
            </a:tbl>
          </a:graphicData>
        </a:graphic>
      </p:graphicFrame>
      <p:pic>
        <p:nvPicPr>
          <p:cNvPr id="1026" name="Picture 2" descr="https://www.publichealth.columbia.edu/sites/default/files/png/DIDtabular.png">
            <a:extLst>
              <a:ext uri="{FF2B5EF4-FFF2-40B4-BE49-F238E27FC236}">
                <a16:creationId xmlns:a16="http://schemas.microsoft.com/office/drawing/2014/main" id="{CE1AFFFE-9ADA-498C-B47B-BE0FD67A0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67" y="3607911"/>
            <a:ext cx="45910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www.publichealth.columbia.edu/sites/default/files/png/DIDregression.png">
            <a:extLst>
              <a:ext uri="{FF2B5EF4-FFF2-40B4-BE49-F238E27FC236}">
                <a16:creationId xmlns:a16="http://schemas.microsoft.com/office/drawing/2014/main" id="{495DD0FB-C8CE-4508-A493-8D8FC52B2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940" y="2804502"/>
            <a:ext cx="4638675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1C0B98F-C4D7-4BCC-B61B-1DE24A7FC796}"/>
              </a:ext>
            </a:extLst>
          </p:cNvPr>
          <p:cNvSpPr/>
          <p:nvPr/>
        </p:nvSpPr>
        <p:spPr>
          <a:xfrm>
            <a:off x="1539509" y="1990050"/>
            <a:ext cx="87688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venir LT W01_45 Book1475508"/>
              </a:rPr>
              <a:t>Y= β0 + β1*[Time] + β2*[Intervention] + β3*[Time*Intervention] + β4*[Covariates]+ε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1309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di studio per il seminario finale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metodo diff-in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3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analisi: analisi statistica dei dati con tabelle e grafici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prima parte riguarderà l’analisi statistica dei dati per identificare le </a:t>
            </a:r>
            <a:r>
              <a:rPr lang="it-IT" dirty="0" err="1"/>
              <a:t>covariate</a:t>
            </a:r>
            <a:r>
              <a:rPr lang="it-IT" dirty="0"/>
              <a:t> (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β</a:t>
            </a:r>
            <a:r>
              <a:rPr lang="it-IT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), ad es.</a:t>
            </a:r>
            <a:r>
              <a:rPr lang="it-IT" dirty="0"/>
              <a:t>: </a:t>
            </a:r>
          </a:p>
          <a:p>
            <a:r>
              <a:rPr lang="it-IT" dirty="0"/>
              <a:t>caratteristiche dei giovani per classi d’età, titolo di studio, …</a:t>
            </a:r>
          </a:p>
          <a:p>
            <a:r>
              <a:rPr lang="it-IT" dirty="0"/>
              <a:t>Caratteristiche delle imprese, settore, localizzazione…</a:t>
            </a:r>
          </a:p>
          <a:p>
            <a:r>
              <a:rPr lang="it-IT" dirty="0"/>
              <a:t>Caratteristiche settoriali: variazione VA per settore, struttura per provincia…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50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Applicazione del metodo di stima per la valutazione dei risultati dell’intervento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Applicazione del metodo controfattuale diff-in-diff al caso di studio</a:t>
            </a:r>
          </a:p>
          <a:p>
            <a:r>
              <a:rPr lang="it-IT" dirty="0"/>
              <a:t>Un semplice esempio di quello che dovrete fare lo trovate qui: </a:t>
            </a:r>
            <a:r>
              <a:rPr lang="it-IT" dirty="0">
                <a:hlinkClick r:id="rId2"/>
              </a:rPr>
              <a:t>https://www.healthcare-economist.com/2006/02/11/difference-in-difference-estimation/</a:t>
            </a:r>
            <a:endParaRPr lang="it-IT" dirty="0"/>
          </a:p>
          <a:p>
            <a:r>
              <a:rPr lang="it-IT" dirty="0"/>
              <a:t>Un esempio di Card &amp; Kruger, 1994: https://davidcard.berkeley.edu/data_sets.html </a:t>
            </a:r>
          </a:p>
          <a:p>
            <a:r>
              <a:rPr lang="it-IT" dirty="0"/>
              <a:t>Molti suggerimenti in </a:t>
            </a:r>
            <a:r>
              <a:rPr lang="it-IT" dirty="0">
                <a:hlinkClick r:id="rId3"/>
              </a:rPr>
              <a:t>https://www.princeton.edu/~otorres/</a:t>
            </a:r>
            <a:r>
              <a:rPr lang="it-IT" dirty="0"/>
              <a:t> </a:t>
            </a:r>
          </a:p>
          <a:p>
            <a:r>
              <a:rPr lang="it-IT" dirty="0"/>
              <a:t>Vedremo poi il do file che potrete adattare al vostro caso…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43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cos’è una valutazione d’impatto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Obiettivo</a:t>
            </a:r>
            <a:r>
              <a:rPr lang="it-IT" dirty="0"/>
              <a:t>: Misurare </a:t>
            </a:r>
            <a:r>
              <a:rPr lang="it-IT" dirty="0">
                <a:solidFill>
                  <a:srgbClr val="FF0000"/>
                </a:solidFill>
              </a:rPr>
              <a:t>l’impatto causale </a:t>
            </a:r>
            <a:r>
              <a:rPr lang="it-IT" dirty="0"/>
              <a:t>di interventi di politiche pubbliche sui partecipanti</a:t>
            </a:r>
          </a:p>
          <a:p>
            <a:pPr lvl="1"/>
            <a:r>
              <a:rPr lang="it-IT" dirty="0"/>
              <a:t>Noi facciamo A; il risultato sarà B</a:t>
            </a:r>
          </a:p>
          <a:p>
            <a:pPr lvl="1"/>
            <a:r>
              <a:rPr lang="it-IT" dirty="0"/>
              <a:t>A è la politica o l’intervento</a:t>
            </a:r>
          </a:p>
          <a:p>
            <a:pPr lvl="1"/>
            <a:r>
              <a:rPr lang="it-IT" dirty="0"/>
              <a:t>B è l’effetto/il risultato a cui siamo interessati (quello che speriamo accada)</a:t>
            </a:r>
          </a:p>
          <a:p>
            <a:r>
              <a:rPr lang="it-IT" dirty="0"/>
              <a:t>Un esempio:</a:t>
            </a:r>
          </a:p>
          <a:p>
            <a:pPr lvl="1"/>
            <a:r>
              <a:rPr lang="it-IT" dirty="0"/>
              <a:t>Si distribuiscono in alcuni paesi africani reti protettive trattate con insetticida per lettini ai bambini con un’età inferiore ai 5 anni e il risultato che ci attendiamo è una riduzione della mortalità o degli ammalati di malaria</a:t>
            </a:r>
          </a:p>
          <a:p>
            <a:pPr lvl="1"/>
            <a:r>
              <a:rPr lang="it-IT" dirty="0"/>
              <a:t>Distribuiamo pranzi gratuiti nelle scuole primarie nei sobborghi più poveri delle città metropolitane e ci attendiamo che il tasso di frequenza della scuola o i risultati scolastici migliorino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3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Stabilire la causalità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14729"/>
            <a:ext cx="10515600" cy="304812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Obiettivo: misurare gli impatti causali di una politica sui partecipanti</a:t>
            </a:r>
          </a:p>
          <a:p>
            <a:r>
              <a:rPr lang="it-IT" dirty="0"/>
              <a:t>Dobbiamo essere in grado di affermare che B succede a causa di A</a:t>
            </a:r>
          </a:p>
          <a:p>
            <a:pPr lvl="1"/>
            <a:r>
              <a:rPr lang="it-IT" dirty="0"/>
              <a:t>Dobbiamo anche essere in grado di escludere altre cause possibili per B</a:t>
            </a:r>
          </a:p>
          <a:p>
            <a:r>
              <a:rPr lang="it-IT" dirty="0"/>
              <a:t>Se siamo in grado di affermare questo, allora possiamo anche dire che: se applichiamo nuovamente A (in un altro luogo), lo facciamo perché pensiamo che il risultato sarà B anche in quella situazione</a:t>
            </a:r>
          </a:p>
          <a:p>
            <a:r>
              <a:rPr lang="it-IT" dirty="0"/>
              <a:t>In un mondo ideale (quello dei ricercatori), si potrebbe quindi clonare ogni partecipante ad un programma e osservarne l’impatto sulle loro vite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816" y="4700016"/>
            <a:ext cx="1291839" cy="20873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871" y="4700016"/>
            <a:ext cx="1115158" cy="208737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492496" y="5239512"/>
            <a:ext cx="120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Confronto di due Lisa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3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Stabilire la causalità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Quale sarà l’effetto sul voto che otterrà Lisa  in un compito se le si fornirà un libro? </a:t>
            </a:r>
          </a:p>
          <a:p>
            <a:r>
              <a:rPr lang="it-IT" dirty="0"/>
              <a:t>Impatto= Voto di Lisa con il libro –voto di Lisa senza libro</a:t>
            </a:r>
          </a:p>
          <a:p>
            <a:r>
              <a:rPr lang="it-IT" dirty="0"/>
              <a:t>Nella realtà noi possiamo osservare Lisa in un solo stato: Lisa con il libro o Lisa senza il libro</a:t>
            </a:r>
          </a:p>
          <a:p>
            <a:r>
              <a:rPr lang="it-IT" dirty="0">
                <a:solidFill>
                  <a:srgbClr val="FF0000"/>
                </a:solidFill>
              </a:rPr>
              <a:t>Non osserveremo mai il controfattuale </a:t>
            </a:r>
            <a:r>
              <a:rPr lang="it-IT" dirty="0"/>
              <a:t>(vale a dire Lisa se avesse ricevuto il libro)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6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Stabilire la causalità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2979" y="1646520"/>
            <a:ext cx="10515600" cy="46902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Per misurare l’impatto causale sul voto del compito se si fornisse a Lisa un libro, abbiamo bisogno di trovare un gruppo di confronto che non riceva il libro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La nostra stima sull’effetto del libro è dato dalla differenza nei voti ottenuti nel compito tra il gruppo dei trattati e quello di confronto/controllo</a:t>
            </a:r>
          </a:p>
          <a:p>
            <a:pPr lvl="1"/>
            <a:r>
              <a:rPr lang="it-IT" dirty="0">
                <a:highlight>
                  <a:srgbClr val="FFFF00"/>
                </a:highlight>
              </a:rPr>
              <a:t>L’impatto = voto di Lisa con il libro – voto di Bart senza il libro</a:t>
            </a:r>
          </a:p>
          <a:p>
            <a:r>
              <a:rPr lang="it-IT" dirty="0"/>
              <a:t>Come dimostra l’esempio, trovare un buon gruppo di confronto è difficile!</a:t>
            </a:r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6842" y="2452145"/>
            <a:ext cx="1089627" cy="2039583"/>
          </a:xfrm>
          <a:prstGeom prst="rect">
            <a:avLst/>
          </a:prstGeom>
        </p:spPr>
      </p:pic>
      <p:sp>
        <p:nvSpPr>
          <p:cNvPr id="7" name="Freccia bidirezionale orizzontale 6"/>
          <p:cNvSpPr/>
          <p:nvPr/>
        </p:nvSpPr>
        <p:spPr>
          <a:xfrm>
            <a:off x="5135736" y="2452145"/>
            <a:ext cx="2322213" cy="2156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Il nostro gruppo di confronto è costituito da Bart</a:t>
            </a:r>
            <a:endParaRPr lang="en-US" sz="1400" dirty="0"/>
          </a:p>
        </p:txBody>
      </p:sp>
      <p:pic>
        <p:nvPicPr>
          <p:cNvPr id="1026" name="Picture 2" descr="Bart Simpson 200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730" y="2114148"/>
            <a:ext cx="1674113" cy="249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23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modelli per la stima degli effetti delle politiche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metodo controfattuale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6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b="1" dirty="0"/>
              <a:t>causalità</a:t>
            </a:r>
            <a:r>
              <a:rPr lang="it-IT" dirty="0"/>
              <a:t>: consideriamo ora i modelli in modo generale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causalità</a:t>
            </a:r>
          </a:p>
          <a:p>
            <a:r>
              <a:rPr lang="it-IT" dirty="0"/>
              <a:t>Per ogni soggetto </a:t>
            </a:r>
            <a:r>
              <a:rPr lang="it-IT" b="1" dirty="0"/>
              <a:t>i</a:t>
            </a:r>
            <a:r>
              <a:rPr lang="it-IT" dirty="0"/>
              <a:t> definiamo una variabile dicotomica </a:t>
            </a:r>
            <a:r>
              <a:rPr lang="it-IT" b="1" dirty="0"/>
              <a:t>D</a:t>
            </a:r>
            <a:r>
              <a:rPr lang="it-IT" b="1" baseline="-25000" dirty="0"/>
              <a:t>i</a:t>
            </a:r>
            <a:r>
              <a:rPr lang="it-IT" b="1" dirty="0"/>
              <a:t> </a:t>
            </a:r>
            <a:r>
              <a:rPr lang="it-IT" dirty="0"/>
              <a:t>che prende </a:t>
            </a:r>
            <a:r>
              <a:rPr lang="it-IT" b="1" dirty="0"/>
              <a:t>valore 1</a:t>
            </a:r>
            <a:r>
              <a:rPr lang="it-IT" dirty="0"/>
              <a:t> se l’individuo </a:t>
            </a:r>
            <a:r>
              <a:rPr lang="it-IT" b="1" dirty="0"/>
              <a:t>i</a:t>
            </a:r>
            <a:r>
              <a:rPr lang="it-IT" dirty="0"/>
              <a:t> è soggetto a un certo intervento o </a:t>
            </a:r>
            <a:r>
              <a:rPr lang="it-IT" dirty="0">
                <a:solidFill>
                  <a:srgbClr val="FF0000"/>
                </a:solidFill>
              </a:rPr>
              <a:t>a un certo trattamento</a:t>
            </a:r>
            <a:r>
              <a:rPr lang="it-IT" dirty="0"/>
              <a:t>, e </a:t>
            </a:r>
            <a:r>
              <a:rPr lang="it-IT" b="1" dirty="0"/>
              <a:t>zero altrimenti</a:t>
            </a:r>
            <a:r>
              <a:rPr lang="it-IT" dirty="0"/>
              <a:t>. </a:t>
            </a:r>
          </a:p>
          <a:p>
            <a:r>
              <a:rPr lang="it-IT" dirty="0"/>
              <a:t>Il trattamento è da definirsi sulla base del fenomeno del quale intendiamo misurare l’effetto. Es, se vogliamo stimare l’effetto causale di un programma di sostegno all’occupazione giovanile, definiremo </a:t>
            </a:r>
            <a:r>
              <a:rPr lang="it-IT" b="1" dirty="0"/>
              <a:t>D</a:t>
            </a:r>
            <a:r>
              <a:rPr lang="it-IT" b="1" baseline="-25000" dirty="0"/>
              <a:t>i</a:t>
            </a:r>
            <a:r>
              <a:rPr lang="it-IT" b="1" dirty="0"/>
              <a:t> = 1 </a:t>
            </a:r>
            <a:r>
              <a:rPr lang="it-IT" dirty="0"/>
              <a:t>se il soggetto è esposto al trattamento (può partecipare al programma) (</a:t>
            </a:r>
            <a:r>
              <a:rPr lang="it-IT" dirty="0">
                <a:solidFill>
                  <a:srgbClr val="FF0000"/>
                </a:solidFill>
              </a:rPr>
              <a:t>trattato</a:t>
            </a:r>
            <a:r>
              <a:rPr lang="it-IT" dirty="0"/>
              <a:t>) e </a:t>
            </a:r>
            <a:r>
              <a:rPr lang="it-IT" b="1" dirty="0"/>
              <a:t>D</a:t>
            </a:r>
            <a:r>
              <a:rPr lang="it-IT" b="1" baseline="-25000" dirty="0"/>
              <a:t>i</a:t>
            </a:r>
            <a:r>
              <a:rPr lang="it-IT" b="1" dirty="0"/>
              <a:t> = 0 </a:t>
            </a:r>
            <a:r>
              <a:rPr lang="it-IT" dirty="0"/>
              <a:t>per quei soggetti che non sono esposti al trattamento, cioè partecipano al programma (</a:t>
            </a:r>
            <a:r>
              <a:rPr lang="it-IT" dirty="0">
                <a:solidFill>
                  <a:srgbClr val="FF0000"/>
                </a:solidFill>
              </a:rPr>
              <a:t>controllo</a:t>
            </a:r>
            <a:r>
              <a:rPr lang="it-IT" dirty="0"/>
              <a:t>). (oppure il cambiamento dello stato occupazionale, del tipo di contratto di lavoro o della partecipazione al lavoro dopo l’intervento)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72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3666</Words>
  <Application>Microsoft Office PowerPoint</Application>
  <PresentationFormat>Widescreen</PresentationFormat>
  <Paragraphs>213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9" baseType="lpstr">
      <vt:lpstr>Arial</vt:lpstr>
      <vt:lpstr>Avenir LT W01_45 Book1475508</vt:lpstr>
      <vt:lpstr>Calibri</vt:lpstr>
      <vt:lpstr>Calibri Light</vt:lpstr>
      <vt:lpstr>Cambria Math</vt:lpstr>
      <vt:lpstr>Tema di Office</vt:lpstr>
      <vt:lpstr>Causalità, politiche e valutazione</vt:lpstr>
      <vt:lpstr>Obiettivi</vt:lpstr>
      <vt:lpstr>La valutazione d’impatto di un intervento pubblico: che cos’è?</vt:lpstr>
      <vt:lpstr>Che cos’è una valutazione d’impatto</vt:lpstr>
      <vt:lpstr>Stabilire la causalità</vt:lpstr>
      <vt:lpstr>Stabilire la causalità</vt:lpstr>
      <vt:lpstr>Stabilire la causalità</vt:lpstr>
      <vt:lpstr>I modelli per la stima degli effetti delle politiche</vt:lpstr>
      <vt:lpstr>La causalità: consideriamo ora i modelli in modo generale</vt:lpstr>
      <vt:lpstr>Outcome</vt:lpstr>
      <vt:lpstr>L’outcome potenziale o metodo controfattuale</vt:lpstr>
      <vt:lpstr>L’effetto causale</vt:lpstr>
      <vt:lpstr>L’inferenza causale</vt:lpstr>
      <vt:lpstr>Gli ATE e gli ATT</vt:lpstr>
      <vt:lpstr>Metodi di stima dell’effetto causale medio</vt:lpstr>
      <vt:lpstr>La distorsione</vt:lpstr>
      <vt:lpstr>La distorsione (cont.)</vt:lpstr>
      <vt:lpstr>Riconsideriamo l’esempio</vt:lpstr>
      <vt:lpstr>Gli esperimenti randomizzati e la regressione</vt:lpstr>
      <vt:lpstr>La tecnica diff-in-diff</vt:lpstr>
      <vt:lpstr>Metodo diff in diff</vt:lpstr>
      <vt:lpstr>Metodo diff in diff</vt:lpstr>
      <vt:lpstr>Metodo diff in diff</vt:lpstr>
      <vt:lpstr>Un modello di regressione per la DiD</vt:lpstr>
      <vt:lpstr>DiD interpretazione dei risultati</vt:lpstr>
      <vt:lpstr>Assunzioni per l’identificazione</vt:lpstr>
      <vt:lpstr>Assunzioni per l’identificazione</vt:lpstr>
      <vt:lpstr>Assunzioni per l’identificazione</vt:lpstr>
      <vt:lpstr>Assunzioni per l’identificazione</vt:lpstr>
      <vt:lpstr>Mettendo insieme la regressione e rappresentazione grafica</vt:lpstr>
      <vt:lpstr>Il caso di studio per il seminario finale</vt:lpstr>
      <vt:lpstr>Le analisi: analisi statistica dei dati con tabelle e grafici</vt:lpstr>
      <vt:lpstr>Applicazione del metodo di stima per la valutazione dei risultati dell’intervento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Causalità, politiche e valutazione</dc:title>
  <dc:creator>CHIES LAURA</dc:creator>
  <cp:lastModifiedBy>CHIES LAURA</cp:lastModifiedBy>
  <cp:revision>138</cp:revision>
  <dcterms:created xsi:type="dcterms:W3CDTF">2019-12-02T08:04:18Z</dcterms:created>
  <dcterms:modified xsi:type="dcterms:W3CDTF">2024-12-19T14:45:38Z</dcterms:modified>
</cp:coreProperties>
</file>